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4" r:id="rId2"/>
    <p:sldId id="259" r:id="rId3"/>
    <p:sldId id="361" r:id="rId4"/>
    <p:sldId id="272" r:id="rId5"/>
    <p:sldId id="359" r:id="rId6"/>
    <p:sldId id="412" r:id="rId7"/>
    <p:sldId id="413" r:id="rId8"/>
    <p:sldId id="260" r:id="rId9"/>
    <p:sldId id="300" r:id="rId10"/>
    <p:sldId id="415" r:id="rId11"/>
    <p:sldId id="416" r:id="rId12"/>
    <p:sldId id="256" r:id="rId13"/>
    <p:sldId id="417" r:id="rId14"/>
    <p:sldId id="257" r:id="rId15"/>
    <p:sldId id="266" r:id="rId16"/>
    <p:sldId id="418" r:id="rId17"/>
    <p:sldId id="269" r:id="rId18"/>
    <p:sldId id="312" r:id="rId19"/>
    <p:sldId id="314" r:id="rId20"/>
    <p:sldId id="419" r:id="rId21"/>
    <p:sldId id="262" r:id="rId22"/>
    <p:sldId id="303" r:id="rId23"/>
    <p:sldId id="414" r:id="rId24"/>
    <p:sldId id="271" r:id="rId25"/>
    <p:sldId id="281" r:id="rId26"/>
    <p:sldId id="362" r:id="rId27"/>
    <p:sldId id="301" r:id="rId28"/>
    <p:sldId id="286" r:id="rId29"/>
    <p:sldId id="289" r:id="rId30"/>
    <p:sldId id="411"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26568-D0FD-4CD5-B048-2E7D21E4A96E}" type="datetimeFigureOut">
              <a:rPr lang="ru-RU" smtClean="0"/>
              <a:t>11.05.2025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95F69-1043-43C6-BFC9-E3969753BD64}" type="slidenum">
              <a:rPr lang="ru-RU" smtClean="0"/>
              <a:t>‹#›</a:t>
            </a:fld>
            <a:endParaRPr lang="ru-RU"/>
          </a:p>
        </p:txBody>
      </p:sp>
    </p:spTree>
    <p:extLst>
      <p:ext uri="{BB962C8B-B14F-4D97-AF65-F5344CB8AC3E}">
        <p14:creationId xmlns:p14="http://schemas.microsoft.com/office/powerpoint/2010/main" val="4955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F341EF8-76CC-4298-AB4E-44983AF2227A}" type="slidenum">
              <a:rPr lang="ru-RU" smtClean="0"/>
              <a:t>4</a:t>
            </a:fld>
            <a:endParaRPr lang="ru-RU"/>
          </a:p>
        </p:txBody>
      </p:sp>
    </p:spTree>
    <p:extLst>
      <p:ext uri="{BB962C8B-B14F-4D97-AF65-F5344CB8AC3E}">
        <p14:creationId xmlns:p14="http://schemas.microsoft.com/office/powerpoint/2010/main" val="414343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2B7685-CE26-444C-9AB6-6653CF3A8432}" type="slidenum">
              <a:rPr lang="ru-RU" smtClean="0"/>
              <a:t>26</a:t>
            </a:fld>
            <a:endParaRPr lang="ru-RU"/>
          </a:p>
        </p:txBody>
      </p:sp>
    </p:spTree>
    <p:extLst>
      <p:ext uri="{BB962C8B-B14F-4D97-AF65-F5344CB8AC3E}">
        <p14:creationId xmlns:p14="http://schemas.microsoft.com/office/powerpoint/2010/main" val="134487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2B7685-CE26-444C-9AB6-6653CF3A8432}" type="slidenum">
              <a:rPr lang="ru-RU" smtClean="0"/>
              <a:t>27</a:t>
            </a:fld>
            <a:endParaRPr lang="ru-RU"/>
          </a:p>
        </p:txBody>
      </p:sp>
    </p:spTree>
    <p:extLst>
      <p:ext uri="{BB962C8B-B14F-4D97-AF65-F5344CB8AC3E}">
        <p14:creationId xmlns:p14="http://schemas.microsoft.com/office/powerpoint/2010/main" val="274721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2B7685-CE26-444C-9AB6-6653CF3A8432}" type="slidenum">
              <a:rPr lang="ru-RU" smtClean="0"/>
              <a:t>13</a:t>
            </a:fld>
            <a:endParaRPr lang="ru-RU"/>
          </a:p>
        </p:txBody>
      </p:sp>
    </p:spTree>
    <p:extLst>
      <p:ext uri="{BB962C8B-B14F-4D97-AF65-F5344CB8AC3E}">
        <p14:creationId xmlns:p14="http://schemas.microsoft.com/office/powerpoint/2010/main" val="72193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ACB5CA3-E7C5-405A-B43D-2F6B105DC3D1}" type="slidenum">
              <a:rPr lang="ru-RU" smtClean="0"/>
              <a:t>16</a:t>
            </a:fld>
            <a:endParaRPr lang="ru-RU"/>
          </a:p>
        </p:txBody>
      </p:sp>
    </p:spTree>
    <p:extLst>
      <p:ext uri="{BB962C8B-B14F-4D97-AF65-F5344CB8AC3E}">
        <p14:creationId xmlns:p14="http://schemas.microsoft.com/office/powerpoint/2010/main" val="241697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0C0ADFE-79B5-46A2-8D67-B37CACEA610A}" type="slidenum">
              <a:rPr lang="ru-RU" smtClean="0"/>
              <a:t>17</a:t>
            </a:fld>
            <a:endParaRPr lang="ru-RU"/>
          </a:p>
        </p:txBody>
      </p:sp>
    </p:spTree>
    <p:extLst>
      <p:ext uri="{BB962C8B-B14F-4D97-AF65-F5344CB8AC3E}">
        <p14:creationId xmlns:p14="http://schemas.microsoft.com/office/powerpoint/2010/main" val="158606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A0C4E85-5C30-46E7-8B8B-AFDC2784C975}" type="slidenum">
              <a:rPr lang="ru-RU" smtClean="0"/>
              <a:t>20</a:t>
            </a:fld>
            <a:endParaRPr lang="ru-RU"/>
          </a:p>
        </p:txBody>
      </p:sp>
    </p:spTree>
    <p:extLst>
      <p:ext uri="{BB962C8B-B14F-4D97-AF65-F5344CB8AC3E}">
        <p14:creationId xmlns:p14="http://schemas.microsoft.com/office/powerpoint/2010/main" val="130399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BE27352-32E3-40A8-9193-50DA6E013C7B}" type="slidenum">
              <a:rPr lang="ru-RU" smtClean="0"/>
              <a:t>21</a:t>
            </a:fld>
            <a:endParaRPr lang="ru-RU"/>
          </a:p>
        </p:txBody>
      </p:sp>
    </p:spTree>
    <p:extLst>
      <p:ext uri="{BB962C8B-B14F-4D97-AF65-F5344CB8AC3E}">
        <p14:creationId xmlns:p14="http://schemas.microsoft.com/office/powerpoint/2010/main" val="253400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2B7685-CE26-444C-9AB6-6653CF3A8432}" type="slidenum">
              <a:rPr lang="ru-RU" smtClean="0"/>
              <a:t>23</a:t>
            </a:fld>
            <a:endParaRPr lang="ru-RU"/>
          </a:p>
        </p:txBody>
      </p:sp>
    </p:spTree>
    <p:extLst>
      <p:ext uri="{BB962C8B-B14F-4D97-AF65-F5344CB8AC3E}">
        <p14:creationId xmlns:p14="http://schemas.microsoft.com/office/powerpoint/2010/main" val="363428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2B7685-CE26-444C-9AB6-6653CF3A8432}" type="slidenum">
              <a:rPr lang="ru-RU" smtClean="0"/>
              <a:t>24</a:t>
            </a:fld>
            <a:endParaRPr lang="ru-RU"/>
          </a:p>
        </p:txBody>
      </p:sp>
    </p:spTree>
    <p:extLst>
      <p:ext uri="{BB962C8B-B14F-4D97-AF65-F5344CB8AC3E}">
        <p14:creationId xmlns:p14="http://schemas.microsoft.com/office/powerpoint/2010/main" val="422762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2B7685-CE26-444C-9AB6-6653CF3A8432}" type="slidenum">
              <a:rPr lang="ru-RU" smtClean="0"/>
              <a:t>25</a:t>
            </a:fld>
            <a:endParaRPr lang="ru-RU"/>
          </a:p>
        </p:txBody>
      </p:sp>
    </p:spTree>
    <p:extLst>
      <p:ext uri="{BB962C8B-B14F-4D97-AF65-F5344CB8AC3E}">
        <p14:creationId xmlns:p14="http://schemas.microsoft.com/office/powerpoint/2010/main" val="90853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D3ED99-4F67-4855-A654-BB4AAF9370D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6237AA2-7F12-41DD-B2DB-71695CE88A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9E22399-728A-4260-BB30-169E3B0A5741}"/>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5" name="Нижний колонтитул 4">
            <a:extLst>
              <a:ext uri="{FF2B5EF4-FFF2-40B4-BE49-F238E27FC236}">
                <a16:creationId xmlns:a16="http://schemas.microsoft.com/office/drawing/2014/main" id="{B666C7A7-A495-478D-91DC-617805E8C61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EB89225-D62B-419C-BC74-705DC6D05B2A}"/>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2826456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E84B40-3DF8-44E1-9DA1-C2D390BCFC8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B296BC9-C7DE-449A-B80C-C4BFE71866F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5AEA7D1-E2C1-48A0-9352-04194DD9A3ED}"/>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5" name="Нижний колонтитул 4">
            <a:extLst>
              <a:ext uri="{FF2B5EF4-FFF2-40B4-BE49-F238E27FC236}">
                <a16:creationId xmlns:a16="http://schemas.microsoft.com/office/drawing/2014/main" id="{C35DDC3E-3E62-4B64-8DFD-41738232C32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22C2B1-1D26-49F8-8839-DFAA28FA1DAD}"/>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3827129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1E6B343-7321-4730-BC22-DFF582AC6BE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9AD8DA8-0177-4837-B986-F529BF63F8A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C514E-6410-46D3-9B25-4884094DE5FB}"/>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5" name="Нижний колонтитул 4">
            <a:extLst>
              <a:ext uri="{FF2B5EF4-FFF2-40B4-BE49-F238E27FC236}">
                <a16:creationId xmlns:a16="http://schemas.microsoft.com/office/drawing/2014/main" id="{09D0D68C-03DD-4C78-8EF6-CA4ED43F80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0A7E13-5676-425E-82AE-8A5B8DC1C4B7}"/>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18208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5CD135-0DBB-446F-A7D3-34B656E1DD3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47E6DA0-C0FD-44D1-8F82-2882CEF830C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6A83793-F9A0-491E-8B8C-D02F2B2A3089}"/>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5" name="Нижний колонтитул 4">
            <a:extLst>
              <a:ext uri="{FF2B5EF4-FFF2-40B4-BE49-F238E27FC236}">
                <a16:creationId xmlns:a16="http://schemas.microsoft.com/office/drawing/2014/main" id="{B642F31E-27E8-4987-84B0-314727832EE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924CFAE-0CEC-4C96-9B8F-386BE4758376}"/>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409091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DDFDF3-8097-4FDD-B760-396F9886AAA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A34F206-C970-4521-A1D1-218F64E91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047A0AA-396F-4AC5-8527-634C437DAB86}"/>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5" name="Нижний колонтитул 4">
            <a:extLst>
              <a:ext uri="{FF2B5EF4-FFF2-40B4-BE49-F238E27FC236}">
                <a16:creationId xmlns:a16="http://schemas.microsoft.com/office/drawing/2014/main" id="{35A1A329-7495-496E-A9BA-622A96065B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FDBACBE-2FA6-446F-88AE-AA64C60F88DD}"/>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556850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4037BA-7903-4A78-8629-45CC71A2A57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2786AE8-6235-49E5-9B5F-3ACEB9465DE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DB67D3B-F549-45AC-B41C-8423F5D60A3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998DA71-F783-48C7-BC6C-72B160529E4B}"/>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6" name="Нижний колонтитул 5">
            <a:extLst>
              <a:ext uri="{FF2B5EF4-FFF2-40B4-BE49-F238E27FC236}">
                <a16:creationId xmlns:a16="http://schemas.microsoft.com/office/drawing/2014/main" id="{843E8A6F-A0F9-4D4D-9992-9AFA587C77A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1C024A5-B372-4B80-8543-BE45DCD205A2}"/>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3808413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9636-B55F-46B8-88CF-43BA2DC8260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4603C01-66D0-4BCE-B6A5-0F782518B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F8BE191-16A8-43B8-B502-093E7F12EFA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4D1A50C-A022-4EAF-879F-B250DDD71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EC14747-B822-4DFF-981E-AAD31619A27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B3177A8-0C94-47A3-BFB4-B26B53424668}"/>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8" name="Нижний колонтитул 7">
            <a:extLst>
              <a:ext uri="{FF2B5EF4-FFF2-40B4-BE49-F238E27FC236}">
                <a16:creationId xmlns:a16="http://schemas.microsoft.com/office/drawing/2014/main" id="{16BCF19D-7D5F-4814-B6A2-927CF965CB1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38053E2-C4C0-4F6E-939F-0B65184F6952}"/>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222732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EA0206-81A4-4F3C-ACF1-CCED5C4A190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E06E6BE-7E96-44F0-BFEB-18CF6421AE79}"/>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4" name="Нижний колонтитул 3">
            <a:extLst>
              <a:ext uri="{FF2B5EF4-FFF2-40B4-BE49-F238E27FC236}">
                <a16:creationId xmlns:a16="http://schemas.microsoft.com/office/drawing/2014/main" id="{23C587D4-9A37-4B2E-8639-91052D53CB7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CD595AE-D884-4245-95BA-017138BBDF95}"/>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309012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4518334-B78F-4D08-A325-021AAD129CB7}"/>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3" name="Нижний колонтитул 2">
            <a:extLst>
              <a:ext uri="{FF2B5EF4-FFF2-40B4-BE49-F238E27FC236}">
                <a16:creationId xmlns:a16="http://schemas.microsoft.com/office/drawing/2014/main" id="{0265E5F4-8FFC-444F-801F-891FAB3D440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697C496-F589-43EE-A523-57459132CE5C}"/>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154481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23B47E-0947-46AA-8AC1-49A91E689C4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8B0D585-AE23-49C6-831B-01DCEA25E4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A44C0C9-F45C-471B-B6F9-58DD45471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1C8EED2-669D-490D-A921-CB70E16086FC}"/>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6" name="Нижний колонтитул 5">
            <a:extLst>
              <a:ext uri="{FF2B5EF4-FFF2-40B4-BE49-F238E27FC236}">
                <a16:creationId xmlns:a16="http://schemas.microsoft.com/office/drawing/2014/main" id="{CFB6F42C-5C35-4276-BABD-49B7707759F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A3AD491-7AA5-4780-974A-9CDB74A7059F}"/>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274117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6CEB98-1ED3-4980-BE9A-302D6968030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957AACC-6BF4-4016-8237-232E42385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76636B5-30DA-4123-95F3-EAA8EAFAE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41B75F6-A52D-4912-B77E-E977526A66BF}"/>
              </a:ext>
            </a:extLst>
          </p:cNvPr>
          <p:cNvSpPr>
            <a:spLocks noGrp="1"/>
          </p:cNvSpPr>
          <p:nvPr>
            <p:ph type="dt" sz="half" idx="10"/>
          </p:nvPr>
        </p:nvSpPr>
        <p:spPr/>
        <p:txBody>
          <a:bodyPr/>
          <a:lstStyle/>
          <a:p>
            <a:fld id="{E5144EE2-1D6E-4FDB-BBE0-BC9304FD1726}" type="datetimeFigureOut">
              <a:rPr lang="ru-RU" smtClean="0"/>
              <a:t>11.05.2025</a:t>
            </a:fld>
            <a:endParaRPr lang="ru-RU"/>
          </a:p>
        </p:txBody>
      </p:sp>
      <p:sp>
        <p:nvSpPr>
          <p:cNvPr id="6" name="Нижний колонтитул 5">
            <a:extLst>
              <a:ext uri="{FF2B5EF4-FFF2-40B4-BE49-F238E27FC236}">
                <a16:creationId xmlns:a16="http://schemas.microsoft.com/office/drawing/2014/main" id="{8539401F-3099-411E-9B1A-CB3E0C415F4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9AE8575-79AE-4B24-941F-B792FDB425C1}"/>
              </a:ext>
            </a:extLst>
          </p:cNvPr>
          <p:cNvSpPr>
            <a:spLocks noGrp="1"/>
          </p:cNvSpPr>
          <p:nvPr>
            <p:ph type="sldNum" sz="quarter" idx="12"/>
          </p:nvPr>
        </p:nvSpPr>
        <p:spPr/>
        <p:txBody>
          <a:bodyPr/>
          <a:lstStyle/>
          <a:p>
            <a:fld id="{9EEE40EC-2D6D-463D-B344-7D8C2ECC7B3E}" type="slidenum">
              <a:rPr lang="ru-RU" smtClean="0"/>
              <a:t>‹#›</a:t>
            </a:fld>
            <a:endParaRPr lang="ru-RU"/>
          </a:p>
        </p:txBody>
      </p:sp>
    </p:spTree>
    <p:extLst>
      <p:ext uri="{BB962C8B-B14F-4D97-AF65-F5344CB8AC3E}">
        <p14:creationId xmlns:p14="http://schemas.microsoft.com/office/powerpoint/2010/main" val="299034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451423-A74C-41D8-9D4A-E03A233A5B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864A4D1-88B3-4607-B928-3AE304DAA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9C627F-FD54-4FB4-9CEE-3014FC642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144EE2-1D6E-4FDB-BBE0-BC9304FD1726}" type="datetimeFigureOut">
              <a:rPr lang="ru-RU" smtClean="0"/>
              <a:t>11.05.2025</a:t>
            </a:fld>
            <a:endParaRPr lang="ru-RU"/>
          </a:p>
        </p:txBody>
      </p:sp>
      <p:sp>
        <p:nvSpPr>
          <p:cNvPr id="5" name="Нижний колонтитул 4">
            <a:extLst>
              <a:ext uri="{FF2B5EF4-FFF2-40B4-BE49-F238E27FC236}">
                <a16:creationId xmlns:a16="http://schemas.microsoft.com/office/drawing/2014/main" id="{5E328898-182A-4BF0-873F-AA444DF04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C9FBD95-A140-443D-8C71-E186ACF92E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E40EC-2D6D-463D-B344-7D8C2ECC7B3E}" type="slidenum">
              <a:rPr lang="ru-RU" smtClean="0"/>
              <a:t>‹#›</a:t>
            </a:fld>
            <a:endParaRPr lang="ru-RU"/>
          </a:p>
        </p:txBody>
      </p:sp>
    </p:spTree>
    <p:extLst>
      <p:ext uri="{BB962C8B-B14F-4D97-AF65-F5344CB8AC3E}">
        <p14:creationId xmlns:p14="http://schemas.microsoft.com/office/powerpoint/2010/main" val="2469989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jpe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4.png"/><Relationship Id="rId7" Type="http://schemas.openxmlformats.org/officeDocument/2006/relationships/image" Target="../media/image79.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 Id="rId9" Type="http://schemas.openxmlformats.org/officeDocument/2006/relationships/image" Target="../media/image81.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wmf"/><Relationship Id="rId5" Type="http://schemas.openxmlformats.org/officeDocument/2006/relationships/image" Target="../media/image40.png"/><Relationship Id="rId10" Type="http://schemas.openxmlformats.org/officeDocument/2006/relationships/image" Target="../media/image91.wmf"/><Relationship Id="rId4" Type="http://schemas.openxmlformats.org/officeDocument/2006/relationships/image" Target="../media/image87.png"/><Relationship Id="rId9" Type="http://schemas.openxmlformats.org/officeDocument/2006/relationships/image" Target="../media/image90.emf"/></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8.png"/><Relationship Id="rId3" Type="http://schemas.openxmlformats.org/officeDocument/2006/relationships/notesSlide" Target="../notesSlides/notesSlide8.xml"/><Relationship Id="rId7" Type="http://schemas.openxmlformats.org/officeDocument/2006/relationships/image" Target="../media/image104.png"/><Relationship Id="rId12"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3.png"/><Relationship Id="rId11" Type="http://schemas.openxmlformats.org/officeDocument/2006/relationships/oleObject" Target="../embeddings/oleObject1.bin"/><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6.gif"/><Relationship Id="rId5" Type="http://schemas.openxmlformats.org/officeDocument/2006/relationships/image" Target="../media/image115.jpeg"/><Relationship Id="rId4" Type="http://schemas.openxmlformats.org/officeDocument/2006/relationships/image" Target="../media/image1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image" Target="../media/image132.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tiff"/><Relationship Id="rId7" Type="http://schemas.openxmlformats.org/officeDocument/2006/relationships/image" Target="../media/image13.png"/><Relationship Id="rId2" Type="http://schemas.openxmlformats.org/officeDocument/2006/relationships/image" Target="../media/image9.tmp"/><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FCF9E4-01B7-48CC-91F1-CDFD709D6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045" y="237060"/>
            <a:ext cx="3380635" cy="224233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D0F1495A-1B68-4542-867D-37B1EF55486C}"/>
              </a:ext>
            </a:extLst>
          </p:cNvPr>
          <p:cNvSpPr/>
          <p:nvPr/>
        </p:nvSpPr>
        <p:spPr>
          <a:xfrm>
            <a:off x="237699" y="5211722"/>
            <a:ext cx="11716601" cy="1415772"/>
          </a:xfrm>
          <a:prstGeom prst="rect">
            <a:avLst/>
          </a:prstGeom>
        </p:spPr>
        <p:txBody>
          <a:bodyPr wrap="square" lIns="91440" tIns="45720" rIns="91440" bIns="45720" anchor="t">
            <a:spAutoFit/>
          </a:bodyPr>
          <a:lstStyle/>
          <a:p>
            <a:pPr>
              <a:spcAft>
                <a:spcPts val="1200"/>
              </a:spcAft>
            </a:pPr>
            <a:r>
              <a:rPr lang="en-US" sz="2800" dirty="0" err="1">
                <a:latin typeface="Times New Roman"/>
                <a:cs typeface="Times New Roman"/>
              </a:rPr>
              <a:t>Bulat</a:t>
            </a:r>
            <a:r>
              <a:rPr lang="en-US" sz="2800" dirty="0">
                <a:latin typeface="Times New Roman"/>
                <a:cs typeface="Times New Roman"/>
              </a:rPr>
              <a:t> Bakirov</a:t>
            </a:r>
            <a:r>
              <a:rPr lang="en-US" sz="2800" baseline="30000" dirty="0">
                <a:latin typeface="Times New Roman"/>
                <a:cs typeface="Times New Roman"/>
              </a:rPr>
              <a:t>1,2</a:t>
            </a:r>
            <a:endParaRPr lang="ru-RU" sz="3200" dirty="0">
              <a:latin typeface="Times New Roman" panose="02020603050405020304" pitchFamily="18" charset="0"/>
              <a:cs typeface="Times New Roman" panose="02020603050405020304" pitchFamily="18" charset="0"/>
            </a:endParaRPr>
          </a:p>
          <a:p>
            <a:r>
              <a:rPr lang="ru-RU" sz="2400" baseline="30000" dirty="0">
                <a:latin typeface="Times New Roman"/>
                <a:cs typeface="Times New Roman"/>
              </a:rPr>
              <a:t>1</a:t>
            </a:r>
            <a:r>
              <a:rPr lang="en-US" sz="2400" dirty="0">
                <a:latin typeface="Times New Roman"/>
                <a:cs typeface="Times New Roman"/>
              </a:rPr>
              <a:t>Frank Laboratory of Neutron Physics, Joint Institute for Nuclear Research</a:t>
            </a:r>
            <a:endParaRPr lang="ru-RU" sz="2400" dirty="0">
              <a:latin typeface="Times New Roman" panose="02020603050405020304" pitchFamily="18" charset="0"/>
              <a:cs typeface="Times New Roman" panose="02020603050405020304" pitchFamily="18" charset="0"/>
            </a:endParaRPr>
          </a:p>
          <a:p>
            <a:r>
              <a:rPr lang="en-US" sz="2400" baseline="30000" dirty="0">
                <a:latin typeface="Times New Roman"/>
                <a:cs typeface="Times New Roman"/>
              </a:rPr>
              <a:t>2</a:t>
            </a:r>
            <a:r>
              <a:rPr lang="en-US" sz="2400" dirty="0">
                <a:latin typeface="Times New Roman"/>
                <a:cs typeface="Times New Roman"/>
              </a:rPr>
              <a:t>Institute of Archaeology, Russian Academy of Sciences</a:t>
            </a:r>
            <a:r>
              <a:rPr lang="en-US" sz="2400" baseline="30000" dirty="0">
                <a:latin typeface="Times New Roman"/>
                <a:cs typeface="Times New Roman"/>
              </a:rPr>
              <a:t> </a:t>
            </a:r>
            <a:endParaRPr lang="ru-RU" sz="2800"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1A397C0A-FA53-44FA-8A44-5E57CB90D3DC}"/>
              </a:ext>
            </a:extLst>
          </p:cNvPr>
          <p:cNvSpPr/>
          <p:nvPr/>
        </p:nvSpPr>
        <p:spPr>
          <a:xfrm>
            <a:off x="1198440" y="2876064"/>
            <a:ext cx="9795121" cy="1938992"/>
          </a:xfrm>
          <a:prstGeom prst="rect">
            <a:avLst/>
          </a:prstGeom>
          <a:noFill/>
        </p:spPr>
        <p:txBody>
          <a:bodyPr wrap="square" lIns="91440" tIns="45720" rIns="91440" bIns="45720" anchor="t">
            <a:spAutoFit/>
          </a:bodyPr>
          <a:lstStyle/>
          <a:p>
            <a:pPr algn="ctr"/>
            <a:r>
              <a:rPr lang="en-US" sz="4000" b="1" dirty="0">
                <a:solidFill>
                  <a:srgbClr val="0000FF"/>
                </a:solidFill>
                <a:latin typeface="Times New Roman" panose="02020603050405020304" pitchFamily="18" charset="0"/>
                <a:cs typeface="Times New Roman" panose="02020603050405020304" pitchFamily="18" charset="0"/>
              </a:rPr>
              <a:t>Research capabilities of the Frank Laboratory of Neutron Physics in the field of materials science and cultural heritage</a:t>
            </a:r>
            <a:endParaRPr lang="ru-RU" sz="4000" b="1" dirty="0">
              <a:solidFill>
                <a:srgbClr val="0000FF"/>
              </a:solidFill>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CE06982D-4F8A-46DA-8FF3-2E1AD0466DA2}"/>
              </a:ext>
            </a:extLst>
          </p:cNvPr>
          <p:cNvPicPr>
            <a:picLocks noChangeAspect="1"/>
          </p:cNvPicPr>
          <p:nvPr/>
        </p:nvPicPr>
        <p:blipFill>
          <a:blip r:embed="rId3"/>
          <a:stretch>
            <a:fillRect/>
          </a:stretch>
        </p:blipFill>
        <p:spPr>
          <a:xfrm>
            <a:off x="8036781" y="695153"/>
            <a:ext cx="3917519" cy="1255568"/>
          </a:xfrm>
          <a:prstGeom prst="rect">
            <a:avLst/>
          </a:prstGeom>
        </p:spPr>
      </p:pic>
      <p:pic>
        <p:nvPicPr>
          <p:cNvPr id="11" name="Рисунок 10">
            <a:extLst>
              <a:ext uri="{FF2B5EF4-FFF2-40B4-BE49-F238E27FC236}">
                <a16:creationId xmlns:a16="http://schemas.microsoft.com/office/drawing/2014/main" id="{2F2D296B-BCF9-41AD-8214-D23DAAA09025}"/>
              </a:ext>
            </a:extLst>
          </p:cNvPr>
          <p:cNvPicPr>
            <a:picLocks noChangeAspect="1"/>
          </p:cNvPicPr>
          <p:nvPr/>
        </p:nvPicPr>
        <p:blipFill>
          <a:blip r:embed="rId4"/>
          <a:stretch>
            <a:fillRect/>
          </a:stretch>
        </p:blipFill>
        <p:spPr>
          <a:xfrm>
            <a:off x="237699" y="695153"/>
            <a:ext cx="3651044" cy="1597849"/>
          </a:xfrm>
          <a:prstGeom prst="rect">
            <a:avLst/>
          </a:prstGeom>
        </p:spPr>
      </p:pic>
    </p:spTree>
    <p:extLst>
      <p:ext uri="{BB962C8B-B14F-4D97-AF65-F5344CB8AC3E}">
        <p14:creationId xmlns:p14="http://schemas.microsoft.com/office/powerpoint/2010/main" val="418543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E98D63B-14C1-4DCA-B728-3C9714ABF8FD}"/>
              </a:ext>
            </a:extLst>
          </p:cNvPr>
          <p:cNvPicPr>
            <a:picLocks noChangeAspect="1"/>
          </p:cNvPicPr>
          <p:nvPr/>
        </p:nvPicPr>
        <p:blipFill>
          <a:blip r:embed="rId2"/>
          <a:stretch>
            <a:fillRect/>
          </a:stretch>
        </p:blipFill>
        <p:spPr>
          <a:xfrm>
            <a:off x="693800" y="387396"/>
            <a:ext cx="6601792" cy="4608749"/>
          </a:xfrm>
          <a:prstGeom prst="rect">
            <a:avLst/>
          </a:prstGeom>
        </p:spPr>
      </p:pic>
      <p:sp>
        <p:nvSpPr>
          <p:cNvPr id="5" name="Прямоугольник 4">
            <a:extLst>
              <a:ext uri="{FF2B5EF4-FFF2-40B4-BE49-F238E27FC236}">
                <a16:creationId xmlns:a16="http://schemas.microsoft.com/office/drawing/2014/main" id="{24D493C5-6AA1-4B99-80C7-BC3673A961E7}"/>
              </a:ext>
            </a:extLst>
          </p:cNvPr>
          <p:cNvSpPr/>
          <p:nvPr/>
        </p:nvSpPr>
        <p:spPr>
          <a:xfrm>
            <a:off x="520973" y="41728"/>
            <a:ext cx="6096000" cy="523220"/>
          </a:xfrm>
          <a:prstGeom prst="rect">
            <a:avLst/>
          </a:prstGeom>
        </p:spPr>
        <p:txBody>
          <a:bodyPr>
            <a:spAutoFit/>
          </a:bodyPr>
          <a:lstStyle/>
          <a:p>
            <a:r>
              <a:rPr lang="en-US" sz="2800" b="1" dirty="0">
                <a:solidFill>
                  <a:srgbClr val="0000FF"/>
                </a:solidFill>
                <a:latin typeface="Times New Roman" panose="02020603050405020304" pitchFamily="18" charset="0"/>
                <a:cs typeface="Times New Roman" panose="02020603050405020304" pitchFamily="18" charset="0"/>
              </a:rPr>
              <a:t>Time of flight method (TOF) </a:t>
            </a:r>
            <a:endParaRPr lang="ru-RU" sz="2800" b="1"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Прямоугольник 6">
                <a:extLst>
                  <a:ext uri="{FF2B5EF4-FFF2-40B4-BE49-F238E27FC236}">
                    <a16:creationId xmlns:a16="http://schemas.microsoft.com/office/drawing/2014/main" id="{B9218402-49A3-471C-97F5-2C70BFAE130B}"/>
                  </a:ext>
                </a:extLst>
              </p:cNvPr>
              <p:cNvSpPr/>
              <p:nvPr/>
            </p:nvSpPr>
            <p:spPr>
              <a:xfrm>
                <a:off x="7804350" y="723166"/>
                <a:ext cx="1877117" cy="676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000" i="1" smtClean="0">
                          <a:latin typeface="Cambria Math" panose="02040503050406030204" pitchFamily="18" charset="0"/>
                        </a:rPr>
                        <m:t>𝑝</m:t>
                      </m:r>
                      <m:r>
                        <a:rPr lang="ru-RU" sz="2000" i="0">
                          <a:latin typeface="Cambria Math" panose="02040503050406030204" pitchFamily="18" charset="0"/>
                        </a:rPr>
                        <m:t>=</m:t>
                      </m:r>
                      <m:r>
                        <a:rPr lang="ru-RU" sz="2000" i="1">
                          <a:latin typeface="Cambria Math" panose="02040503050406030204" pitchFamily="18" charset="0"/>
                        </a:rPr>
                        <m:t>𝑚</m:t>
                      </m:r>
                      <m:r>
                        <a:rPr lang="ru-RU" sz="2000" i="0">
                          <a:latin typeface="Cambria Math" panose="02040503050406030204" pitchFamily="18" charset="0"/>
                        </a:rPr>
                        <m:t>×</m:t>
                      </m:r>
                      <m:r>
                        <a:rPr lang="ru-RU" sz="2000" i="1">
                          <a:latin typeface="Cambria Math" panose="02040503050406030204" pitchFamily="18" charset="0"/>
                        </a:rPr>
                        <m:t>𝜗</m:t>
                      </m:r>
                      <m:r>
                        <a:rPr lang="ru-RU" sz="2000" i="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h</m:t>
                          </m:r>
                        </m:num>
                        <m:den>
                          <m:r>
                            <a:rPr lang="ru-RU" sz="2000" i="1">
                              <a:latin typeface="Cambria Math" panose="02040503050406030204" pitchFamily="18" charset="0"/>
                            </a:rPr>
                            <m:t>𝜆</m:t>
                          </m:r>
                        </m:den>
                      </m:f>
                    </m:oMath>
                  </m:oMathPara>
                </a14:m>
                <a:endParaRPr lang="ru-RU" sz="2000" dirty="0"/>
              </a:p>
            </p:txBody>
          </p:sp>
        </mc:Choice>
        <mc:Fallback xmlns="">
          <p:sp>
            <p:nvSpPr>
              <p:cNvPr id="7" name="Прямоугольник 6">
                <a:extLst>
                  <a:ext uri="{FF2B5EF4-FFF2-40B4-BE49-F238E27FC236}">
                    <a16:creationId xmlns:a16="http://schemas.microsoft.com/office/drawing/2014/main" id="{B9218402-49A3-471C-97F5-2C70BFAE130B}"/>
                  </a:ext>
                </a:extLst>
              </p:cNvPr>
              <p:cNvSpPr>
                <a:spLocks noRot="1" noChangeAspect="1" noMove="1" noResize="1" noEditPoints="1" noAdjustHandles="1" noChangeArrowheads="1" noChangeShapeType="1" noTextEdit="1"/>
              </p:cNvSpPr>
              <p:nvPr/>
            </p:nvSpPr>
            <p:spPr>
              <a:xfrm>
                <a:off x="7804350" y="723166"/>
                <a:ext cx="1877117" cy="676660"/>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Прямоугольник 8">
                <a:extLst>
                  <a:ext uri="{FF2B5EF4-FFF2-40B4-BE49-F238E27FC236}">
                    <a16:creationId xmlns:a16="http://schemas.microsoft.com/office/drawing/2014/main" id="{DA6DD2C0-68DC-4527-8248-C52C15D40193}"/>
                  </a:ext>
                </a:extLst>
              </p:cNvPr>
              <p:cNvSpPr/>
              <p:nvPr/>
            </p:nvSpPr>
            <p:spPr>
              <a:xfrm>
                <a:off x="7804350" y="1870284"/>
                <a:ext cx="1601849"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000" i="1" smtClean="0">
                          <a:latin typeface="Cambria Math" panose="02040503050406030204" pitchFamily="18" charset="0"/>
                        </a:rPr>
                        <m:t>𝜗</m:t>
                      </m:r>
                      <m:r>
                        <a:rPr lang="ru-RU" sz="2000" i="0">
                          <a:latin typeface="Cambria Math" panose="02040503050406030204" pitchFamily="18" charset="0"/>
                        </a:rPr>
                        <m:t>=</m:t>
                      </m:r>
                      <m:f>
                        <m:fPr>
                          <m:ctrlPr>
                            <a:rPr lang="ru-RU" sz="2000" i="1">
                              <a:latin typeface="Cambria Math" panose="02040503050406030204" pitchFamily="18" charset="0"/>
                            </a:rPr>
                          </m:ctrlPr>
                        </m:fPr>
                        <m:num>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en-US" sz="2000" b="0" i="0" smtClean="0">
                                  <a:latin typeface="Cambria Math" panose="02040503050406030204" pitchFamily="18" charset="0"/>
                                </a:rPr>
                                <m:t>1</m:t>
                              </m:r>
                            </m:sub>
                          </m:sSub>
                          <m:r>
                            <a:rPr lang="ru-RU" sz="2000" i="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en-US" sz="2000" b="0" i="0" smtClean="0">
                                  <a:latin typeface="Cambria Math" panose="02040503050406030204" pitchFamily="18" charset="0"/>
                                </a:rPr>
                                <m:t>2</m:t>
                              </m:r>
                            </m:sub>
                          </m:sSub>
                        </m:num>
                        <m:den>
                          <m:r>
                            <a:rPr lang="ru-RU" sz="2000" i="1">
                              <a:latin typeface="Cambria Math" panose="02040503050406030204" pitchFamily="18" charset="0"/>
                            </a:rPr>
                            <m:t>𝑡</m:t>
                          </m:r>
                        </m:den>
                      </m:f>
                      <m:r>
                        <a:rPr lang="ru-RU" sz="2000" i="0">
                          <a:latin typeface="Cambria Math" panose="02040503050406030204" pitchFamily="18" charset="0"/>
                        </a:rPr>
                        <m:t> </m:t>
                      </m:r>
                    </m:oMath>
                  </m:oMathPara>
                </a14:m>
                <a:endParaRPr lang="ru-RU" sz="2000" dirty="0"/>
              </a:p>
            </p:txBody>
          </p:sp>
        </mc:Choice>
        <mc:Fallback xmlns="">
          <p:sp>
            <p:nvSpPr>
              <p:cNvPr id="9" name="Прямоугольник 8">
                <a:extLst>
                  <a:ext uri="{FF2B5EF4-FFF2-40B4-BE49-F238E27FC236}">
                    <a16:creationId xmlns:a16="http://schemas.microsoft.com/office/drawing/2014/main" id="{DA6DD2C0-68DC-4527-8248-C52C15D40193}"/>
                  </a:ext>
                </a:extLst>
              </p:cNvPr>
              <p:cNvSpPr>
                <a:spLocks noRot="1" noChangeAspect="1" noMove="1" noResize="1" noEditPoints="1" noAdjustHandles="1" noChangeArrowheads="1" noChangeShapeType="1" noTextEdit="1"/>
              </p:cNvSpPr>
              <p:nvPr/>
            </p:nvSpPr>
            <p:spPr>
              <a:xfrm>
                <a:off x="7804350" y="1870284"/>
                <a:ext cx="1601849" cy="668516"/>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a:extLst>
                  <a:ext uri="{FF2B5EF4-FFF2-40B4-BE49-F238E27FC236}">
                    <a16:creationId xmlns:a16="http://schemas.microsoft.com/office/drawing/2014/main" id="{E14829E1-5707-465F-8D7E-EF136A76A339}"/>
                  </a:ext>
                </a:extLst>
              </p:cNvPr>
              <p:cNvSpPr/>
              <p:nvPr/>
            </p:nvSpPr>
            <p:spPr>
              <a:xfrm>
                <a:off x="7804350" y="3015952"/>
                <a:ext cx="2373598" cy="7312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000" i="1" smtClean="0">
                          <a:latin typeface="Cambria Math" panose="02040503050406030204" pitchFamily="18" charset="0"/>
                        </a:rPr>
                        <m:t>𝜆</m:t>
                      </m:r>
                      <m:r>
                        <a:rPr lang="ru-RU" sz="2000" i="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h</m:t>
                          </m:r>
                          <m:r>
                            <a:rPr lang="ru-RU" sz="2000" i="0">
                              <a:latin typeface="Cambria Math" panose="02040503050406030204" pitchFamily="18" charset="0"/>
                            </a:rPr>
                            <m:t>×</m:t>
                          </m:r>
                          <m:r>
                            <a:rPr lang="ru-RU" sz="2000" i="1">
                              <a:latin typeface="Cambria Math" panose="02040503050406030204" pitchFamily="18" charset="0"/>
                            </a:rPr>
                            <m:t>𝑡</m:t>
                          </m:r>
                        </m:num>
                        <m:den>
                          <m:d>
                            <m:dPr>
                              <m:begChr m:val=""/>
                              <m:ctrlPr>
                                <a:rPr lang="ru-RU" sz="2000" i="1">
                                  <a:latin typeface="Cambria Math" panose="02040503050406030204" pitchFamily="18" charset="0"/>
                                </a:rPr>
                              </m:ctrlPr>
                            </m:dPr>
                            <m:e>
                              <m:r>
                                <a:rPr lang="ru-RU" sz="2000" i="1">
                                  <a:latin typeface="Cambria Math" panose="02040503050406030204" pitchFamily="18" charset="0"/>
                                </a:rPr>
                                <m:t>𝑚</m:t>
                              </m:r>
                              <m:r>
                                <a:rPr lang="ru-RU" sz="2000" i="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en-US" sz="2000" b="0" i="0" smtClean="0">
                                      <a:latin typeface="Cambria Math" panose="02040503050406030204" pitchFamily="18" charset="0"/>
                                    </a:rPr>
                                    <m:t>1</m:t>
                                  </m:r>
                                </m:sub>
                              </m:sSub>
                              <m:r>
                                <a:rPr lang="ru-RU" sz="2000" i="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en-US" sz="2000" b="0" i="0" smtClean="0">
                                      <a:latin typeface="Cambria Math" panose="02040503050406030204" pitchFamily="18" charset="0"/>
                                    </a:rPr>
                                    <m:t>2</m:t>
                                  </m:r>
                                </m:sub>
                              </m:sSub>
                            </m:e>
                          </m:d>
                        </m:den>
                      </m:f>
                      <m:r>
                        <a:rPr lang="ru-RU" sz="2000" i="0">
                          <a:latin typeface="Cambria Math" panose="02040503050406030204" pitchFamily="18" charset="0"/>
                        </a:rPr>
                        <m:t> </m:t>
                      </m:r>
                    </m:oMath>
                  </m:oMathPara>
                </a14:m>
                <a:endParaRPr lang="ru-RU" sz="2000" dirty="0"/>
              </a:p>
            </p:txBody>
          </p:sp>
        </mc:Choice>
        <mc:Fallback xmlns="">
          <p:sp>
            <p:nvSpPr>
              <p:cNvPr id="10" name="Прямоугольник 9">
                <a:extLst>
                  <a:ext uri="{FF2B5EF4-FFF2-40B4-BE49-F238E27FC236}">
                    <a16:creationId xmlns:a16="http://schemas.microsoft.com/office/drawing/2014/main" id="{E14829E1-5707-465F-8D7E-EF136A76A339}"/>
                  </a:ext>
                </a:extLst>
              </p:cNvPr>
              <p:cNvSpPr>
                <a:spLocks noRot="1" noChangeAspect="1" noMove="1" noResize="1" noEditPoints="1" noAdjustHandles="1" noChangeArrowheads="1" noChangeShapeType="1" noTextEdit="1"/>
              </p:cNvSpPr>
              <p:nvPr/>
            </p:nvSpPr>
            <p:spPr>
              <a:xfrm>
                <a:off x="7804350" y="3015952"/>
                <a:ext cx="2373598" cy="731290"/>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a:extLst>
                  <a:ext uri="{FF2B5EF4-FFF2-40B4-BE49-F238E27FC236}">
                    <a16:creationId xmlns:a16="http://schemas.microsoft.com/office/drawing/2014/main" id="{3F828DA6-C6EF-427C-950D-CEC79DE79EF4}"/>
                  </a:ext>
                </a:extLst>
              </p:cNvPr>
              <p:cNvSpPr/>
              <p:nvPr/>
            </p:nvSpPr>
            <p:spPr>
              <a:xfrm>
                <a:off x="7804350" y="4216553"/>
                <a:ext cx="25910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000" smtClean="0">
                          <a:latin typeface="Cambria Math" panose="02040503050406030204" pitchFamily="18" charset="0"/>
                        </a:rPr>
                        <m:t>2</m:t>
                      </m:r>
                      <m:r>
                        <a:rPr lang="ru-RU" sz="2000" i="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𝑑</m:t>
                          </m:r>
                        </m:e>
                        <m:sub>
                          <m:r>
                            <a:rPr lang="ru-RU" sz="2000" i="1">
                              <a:latin typeface="Cambria Math" panose="02040503050406030204" pitchFamily="18" charset="0"/>
                            </a:rPr>
                            <m:t>h𝑘𝑙</m:t>
                          </m:r>
                        </m:sub>
                      </m:sSub>
                      <m:r>
                        <a:rPr lang="ru-RU" sz="2000" i="0">
                          <a:latin typeface="Cambria Math" panose="02040503050406030204" pitchFamily="18" charset="0"/>
                        </a:rPr>
                        <m:t>×</m:t>
                      </m:r>
                      <m:func>
                        <m:funcPr>
                          <m:ctrlPr>
                            <a:rPr lang="ru-RU" sz="2000" i="1">
                              <a:latin typeface="Cambria Math" panose="02040503050406030204" pitchFamily="18" charset="0"/>
                            </a:rPr>
                          </m:ctrlPr>
                        </m:funcPr>
                        <m:fName>
                          <m:r>
                            <m:rPr>
                              <m:sty m:val="p"/>
                            </m:rPr>
                            <a:rPr lang="ru-RU" sz="2000" i="0">
                              <a:latin typeface="Cambria Math" panose="02040503050406030204" pitchFamily="18" charset="0"/>
                            </a:rPr>
                            <m:t>sin</m:t>
                          </m:r>
                        </m:fName>
                        <m:e>
                          <m:sSub>
                            <m:sSubPr>
                              <m:ctrlPr>
                                <a:rPr lang="ru-RU" sz="2000" i="1">
                                  <a:latin typeface="Cambria Math" panose="02040503050406030204" pitchFamily="18" charset="0"/>
                                </a:rPr>
                              </m:ctrlPr>
                            </m:sSubPr>
                            <m:e>
                              <m:r>
                                <a:rPr lang="ru-RU" sz="2000" i="1">
                                  <a:latin typeface="Cambria Math" panose="02040503050406030204" pitchFamily="18" charset="0"/>
                                </a:rPr>
                                <m:t>𝜃</m:t>
                              </m:r>
                            </m:e>
                            <m:sub>
                              <m:r>
                                <a:rPr lang="ru-RU" sz="2000" i="0">
                                  <a:latin typeface="Cambria Math" panose="02040503050406030204" pitchFamily="18" charset="0"/>
                                </a:rPr>
                                <m:t>0</m:t>
                              </m:r>
                            </m:sub>
                          </m:sSub>
                        </m:e>
                      </m:func>
                      <m:r>
                        <a:rPr lang="ru-RU" sz="2000" i="0">
                          <a:latin typeface="Cambria Math" panose="02040503050406030204" pitchFamily="18" charset="0"/>
                        </a:rPr>
                        <m:t>=</m:t>
                      </m:r>
                      <m:r>
                        <a:rPr lang="ru-RU" sz="2000" i="1">
                          <a:latin typeface="Cambria Math" panose="02040503050406030204" pitchFamily="18" charset="0"/>
                        </a:rPr>
                        <m:t>𝜆</m:t>
                      </m:r>
                      <m:r>
                        <a:rPr lang="ru-RU" sz="2000" i="0">
                          <a:latin typeface="Cambria Math" panose="02040503050406030204" pitchFamily="18" charset="0"/>
                        </a:rPr>
                        <m:t> </m:t>
                      </m:r>
                    </m:oMath>
                  </m:oMathPara>
                </a14:m>
                <a:endParaRPr lang="ru-RU" sz="2000" dirty="0"/>
              </a:p>
            </p:txBody>
          </p:sp>
        </mc:Choice>
        <mc:Fallback xmlns="">
          <p:sp>
            <p:nvSpPr>
              <p:cNvPr id="11" name="Прямоугольник 10">
                <a:extLst>
                  <a:ext uri="{FF2B5EF4-FFF2-40B4-BE49-F238E27FC236}">
                    <a16:creationId xmlns:a16="http://schemas.microsoft.com/office/drawing/2014/main" id="{3F828DA6-C6EF-427C-950D-CEC79DE79EF4}"/>
                  </a:ext>
                </a:extLst>
              </p:cNvPr>
              <p:cNvSpPr>
                <a:spLocks noRot="1" noChangeAspect="1" noMove="1" noResize="1" noEditPoints="1" noAdjustHandles="1" noChangeArrowheads="1" noChangeShapeType="1" noTextEdit="1"/>
              </p:cNvSpPr>
              <p:nvPr/>
            </p:nvSpPr>
            <p:spPr>
              <a:xfrm>
                <a:off x="7804350" y="4216553"/>
                <a:ext cx="2591030" cy="400110"/>
              </a:xfrm>
              <a:prstGeom prst="rect">
                <a:avLst/>
              </a:prstGeom>
              <a:blipFill>
                <a:blip r:embed="rId6"/>
                <a:stretch>
                  <a:fillRect b="-153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a:extLst>
                  <a:ext uri="{FF2B5EF4-FFF2-40B4-BE49-F238E27FC236}">
                    <a16:creationId xmlns:a16="http://schemas.microsoft.com/office/drawing/2014/main" id="{CFA6904F-FF09-4189-981B-C0DD6E6E989F}"/>
                  </a:ext>
                </a:extLst>
              </p:cNvPr>
              <p:cNvSpPr/>
              <p:nvPr/>
            </p:nvSpPr>
            <p:spPr>
              <a:xfrm>
                <a:off x="7804350" y="5434302"/>
                <a:ext cx="3759106" cy="7312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panose="02040503050406030204" pitchFamily="18" charset="0"/>
                            </a:rPr>
                          </m:ctrlPr>
                        </m:sSubPr>
                        <m:e>
                          <m:r>
                            <a:rPr lang="ru-RU" sz="2000" i="1">
                              <a:latin typeface="Cambria Math" panose="02040503050406030204" pitchFamily="18" charset="0"/>
                            </a:rPr>
                            <m:t>𝑑</m:t>
                          </m:r>
                        </m:e>
                        <m:sub>
                          <m:r>
                            <a:rPr lang="ru-RU" sz="2000" i="1">
                              <a:latin typeface="Cambria Math" panose="02040503050406030204" pitchFamily="18" charset="0"/>
                            </a:rPr>
                            <m:t>h𝑘𝑙</m:t>
                          </m:r>
                        </m:sub>
                      </m:sSub>
                      <m:r>
                        <a:rPr lang="ru-RU" sz="2000" i="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h</m:t>
                          </m:r>
                          <m:r>
                            <a:rPr lang="ru-RU" sz="2000" i="0">
                              <a:latin typeface="Cambria Math" panose="02040503050406030204" pitchFamily="18" charset="0"/>
                            </a:rPr>
                            <m:t>×</m:t>
                          </m:r>
                          <m:r>
                            <a:rPr lang="ru-RU" sz="2000" i="1">
                              <a:latin typeface="Cambria Math" panose="02040503050406030204" pitchFamily="18" charset="0"/>
                            </a:rPr>
                            <m:t>𝑡</m:t>
                          </m:r>
                        </m:num>
                        <m:den>
                          <m:r>
                            <a:rPr lang="ru-RU" sz="2000" i="0">
                              <a:latin typeface="Cambria Math" panose="02040503050406030204" pitchFamily="18" charset="0"/>
                            </a:rPr>
                            <m:t>2</m:t>
                          </m:r>
                          <m:r>
                            <a:rPr lang="ru-RU" sz="2000" i="1">
                              <a:latin typeface="Cambria Math" panose="02040503050406030204" pitchFamily="18" charset="0"/>
                            </a:rPr>
                            <m:t>𝑚</m:t>
                          </m:r>
                          <m:r>
                            <a:rPr lang="ru-RU" sz="2000" i="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en-US" sz="2000" b="0" i="0" smtClean="0">
                                  <a:latin typeface="Cambria Math" panose="02040503050406030204" pitchFamily="18" charset="0"/>
                                </a:rPr>
                                <m:t>1</m:t>
                              </m:r>
                            </m:sub>
                          </m:sSub>
                          <m:r>
                            <a:rPr lang="ru-RU" sz="2000" i="0">
                              <a:latin typeface="Cambria Math" panose="02040503050406030204" pitchFamily="18" charset="0"/>
                            </a:rPr>
                            <m:t>+</m:t>
                          </m:r>
                          <m:sSub>
                            <m:sSubPr>
                              <m:ctrlPr>
                                <a:rPr lang="ru-RU" sz="2000" i="1" smtClean="0">
                                  <a:latin typeface="Cambria Math" panose="02040503050406030204" pitchFamily="18" charset="0"/>
                                </a:rPr>
                              </m:ctrlPr>
                            </m:sSubPr>
                            <m:e>
                              <m:r>
                                <a:rPr lang="ru-RU" sz="2000" i="1">
                                  <a:latin typeface="Cambria Math" panose="02040503050406030204" pitchFamily="18" charset="0"/>
                                </a:rPr>
                                <m:t>𝐿</m:t>
                              </m:r>
                            </m:e>
                            <m:sub>
                              <m:r>
                                <a:rPr lang="en-US" sz="2000" b="0" i="0" smtClean="0">
                                  <a:latin typeface="Cambria Math" panose="02040503050406030204" pitchFamily="18" charset="0"/>
                                </a:rPr>
                                <m:t>2</m:t>
                              </m:r>
                            </m:sub>
                          </m:sSub>
                          <m:r>
                            <a:rPr lang="ru-RU" sz="2000" i="0">
                              <a:latin typeface="Cambria Math" panose="02040503050406030204" pitchFamily="18" charset="0"/>
                            </a:rPr>
                            <m:t>)×</m:t>
                          </m:r>
                          <m:func>
                            <m:funcPr>
                              <m:ctrlPr>
                                <a:rPr lang="ru-RU" sz="2000" i="1">
                                  <a:latin typeface="Cambria Math" panose="02040503050406030204" pitchFamily="18" charset="0"/>
                                </a:rPr>
                              </m:ctrlPr>
                            </m:funcPr>
                            <m:fName>
                              <m:r>
                                <m:rPr>
                                  <m:sty m:val="p"/>
                                </m:rPr>
                                <a:rPr lang="ru-RU" sz="2000" i="0">
                                  <a:latin typeface="Cambria Math" panose="02040503050406030204" pitchFamily="18" charset="0"/>
                                </a:rPr>
                                <m:t>sin</m:t>
                              </m:r>
                            </m:fName>
                            <m:e>
                              <m:sSub>
                                <m:sSubPr>
                                  <m:ctrlPr>
                                    <a:rPr lang="ru-RU" sz="2000" i="1">
                                      <a:latin typeface="Cambria Math" panose="02040503050406030204" pitchFamily="18" charset="0"/>
                                    </a:rPr>
                                  </m:ctrlPr>
                                </m:sSubPr>
                                <m:e>
                                  <m:r>
                                    <a:rPr lang="ru-RU" sz="2000" i="1">
                                      <a:latin typeface="Cambria Math" panose="02040503050406030204" pitchFamily="18" charset="0"/>
                                    </a:rPr>
                                    <m:t>𝜃</m:t>
                                  </m:r>
                                </m:e>
                                <m:sub>
                                  <m:r>
                                    <a:rPr lang="ru-RU" sz="2000" i="0">
                                      <a:latin typeface="Cambria Math" panose="02040503050406030204" pitchFamily="18" charset="0"/>
                                    </a:rPr>
                                    <m:t>0</m:t>
                                  </m:r>
                                </m:sub>
                              </m:sSub>
                            </m:e>
                          </m:func>
                        </m:den>
                      </m:f>
                      <m:r>
                        <a:rPr lang="ru-RU" sz="2000" i="0">
                          <a:latin typeface="Cambria Math" panose="02040503050406030204" pitchFamily="18" charset="0"/>
                        </a:rPr>
                        <m:t> </m:t>
                      </m:r>
                    </m:oMath>
                  </m:oMathPara>
                </a14:m>
                <a:endParaRPr lang="ru-RU" sz="2000" dirty="0"/>
              </a:p>
            </p:txBody>
          </p:sp>
        </mc:Choice>
        <mc:Fallback xmlns="">
          <p:sp>
            <p:nvSpPr>
              <p:cNvPr id="12" name="Прямоугольник 11">
                <a:extLst>
                  <a:ext uri="{FF2B5EF4-FFF2-40B4-BE49-F238E27FC236}">
                    <a16:creationId xmlns:a16="http://schemas.microsoft.com/office/drawing/2014/main" id="{CFA6904F-FF09-4189-981B-C0DD6E6E989F}"/>
                  </a:ext>
                </a:extLst>
              </p:cNvPr>
              <p:cNvSpPr>
                <a:spLocks noRot="1" noChangeAspect="1" noMove="1" noResize="1" noEditPoints="1" noAdjustHandles="1" noChangeArrowheads="1" noChangeShapeType="1" noTextEdit="1"/>
              </p:cNvSpPr>
              <p:nvPr/>
            </p:nvSpPr>
            <p:spPr>
              <a:xfrm>
                <a:off x="7804350" y="5434302"/>
                <a:ext cx="3759106" cy="731290"/>
              </a:xfrm>
              <a:prstGeom prst="rect">
                <a:avLst/>
              </a:prstGeom>
              <a:blipFill>
                <a:blip r:embed="rId7"/>
                <a:stretch>
                  <a:fillRect/>
                </a:stretch>
              </a:blipFill>
            </p:spPr>
            <p:txBody>
              <a:bodyPr/>
              <a:lstStyle/>
              <a:p>
                <a:r>
                  <a:rPr lang="ru-RU">
                    <a:noFill/>
                  </a:rPr>
                  <a:t> </a:t>
                </a:r>
              </a:p>
            </p:txBody>
          </p:sp>
        </mc:Fallback>
      </mc:AlternateContent>
      <p:sp>
        <p:nvSpPr>
          <p:cNvPr id="13" name="Прямоугольник 12">
            <a:extLst>
              <a:ext uri="{FF2B5EF4-FFF2-40B4-BE49-F238E27FC236}">
                <a16:creationId xmlns:a16="http://schemas.microsoft.com/office/drawing/2014/main" id="{F161D6C2-760B-4869-A890-433619428243}"/>
              </a:ext>
            </a:extLst>
          </p:cNvPr>
          <p:cNvSpPr/>
          <p:nvPr/>
        </p:nvSpPr>
        <p:spPr>
          <a:xfrm>
            <a:off x="7222370" y="314628"/>
            <a:ext cx="496963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Neutron momentum</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(wave-particle behavior):</a:t>
            </a:r>
            <a:endParaRPr lang="ru-RU" sz="2000" dirty="0">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A9317BF3-9873-43AA-8344-BAD859688098}"/>
              </a:ext>
            </a:extLst>
          </p:cNvPr>
          <p:cNvSpPr/>
          <p:nvPr/>
        </p:nvSpPr>
        <p:spPr>
          <a:xfrm>
            <a:off x="7222370" y="1461746"/>
            <a:ext cx="367325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Velocity from experimental setup</a:t>
            </a:r>
            <a:r>
              <a:rPr lang="ru-RU" sz="2000" dirty="0">
                <a:latin typeface="Times New Roman" panose="02020603050405020304" pitchFamily="18" charset="0"/>
                <a:cs typeface="Times New Roman" panose="02020603050405020304" pitchFamily="18" charset="0"/>
              </a:rPr>
              <a:t>:</a:t>
            </a:r>
          </a:p>
        </p:txBody>
      </p:sp>
      <p:sp>
        <p:nvSpPr>
          <p:cNvPr id="15" name="Прямоугольник 14">
            <a:extLst>
              <a:ext uri="{FF2B5EF4-FFF2-40B4-BE49-F238E27FC236}">
                <a16:creationId xmlns:a16="http://schemas.microsoft.com/office/drawing/2014/main" id="{20155126-9B70-412E-ADA6-103378B82814}"/>
              </a:ext>
            </a:extLst>
          </p:cNvPr>
          <p:cNvSpPr/>
          <p:nvPr/>
        </p:nvSpPr>
        <p:spPr>
          <a:xfrm>
            <a:off x="7222370" y="2604494"/>
            <a:ext cx="359265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Thus, the neutron wavelength is:</a:t>
            </a:r>
            <a:endParaRPr lang="ru-RU" sz="2000" dirty="0">
              <a:latin typeface="Times New Roman" panose="02020603050405020304" pitchFamily="18" charset="0"/>
              <a:cs typeface="Times New Roman" panose="02020603050405020304" pitchFamily="18" charset="0"/>
            </a:endParaRPr>
          </a:p>
        </p:txBody>
      </p:sp>
      <p:sp>
        <p:nvSpPr>
          <p:cNvPr id="17" name="Прямоугольник 16">
            <a:extLst>
              <a:ext uri="{FF2B5EF4-FFF2-40B4-BE49-F238E27FC236}">
                <a16:creationId xmlns:a16="http://schemas.microsoft.com/office/drawing/2014/main" id="{B4AEEDA2-34C8-4D31-BD88-F98DCA89DD87}"/>
              </a:ext>
            </a:extLst>
          </p:cNvPr>
          <p:cNvSpPr/>
          <p:nvPr/>
        </p:nvSpPr>
        <p:spPr>
          <a:xfrm>
            <a:off x="7222370" y="3809072"/>
            <a:ext cx="146226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Bragg's law</a:t>
            </a:r>
            <a:r>
              <a:rPr lang="ru-RU" sz="2000" dirty="0">
                <a:latin typeface="Times New Roman" panose="02020603050405020304" pitchFamily="18" charset="0"/>
                <a:cs typeface="Times New Roman" panose="02020603050405020304" pitchFamily="18" charset="0"/>
              </a:rPr>
              <a:t>:</a:t>
            </a:r>
          </a:p>
        </p:txBody>
      </p:sp>
      <p:sp>
        <p:nvSpPr>
          <p:cNvPr id="19" name="Прямоугольник 18">
            <a:extLst>
              <a:ext uri="{FF2B5EF4-FFF2-40B4-BE49-F238E27FC236}">
                <a16:creationId xmlns:a16="http://schemas.microsoft.com/office/drawing/2014/main" id="{8D90ED36-4765-484D-BA1F-76F6E1F6C2F9}"/>
              </a:ext>
            </a:extLst>
          </p:cNvPr>
          <p:cNvSpPr/>
          <p:nvPr/>
        </p:nvSpPr>
        <p:spPr>
          <a:xfrm>
            <a:off x="7222370" y="4951820"/>
            <a:ext cx="4115101"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Putting all the ratios together, we get:</a:t>
            </a:r>
            <a:endParaRPr lang="ru-RU" sz="2000" dirty="0">
              <a:latin typeface="Times New Roman" panose="02020603050405020304" pitchFamily="18" charset="0"/>
              <a:cs typeface="Times New Roman" panose="02020603050405020304" pitchFamily="18" charset="0"/>
            </a:endParaRPr>
          </a:p>
        </p:txBody>
      </p:sp>
      <p:sp>
        <p:nvSpPr>
          <p:cNvPr id="20" name="Овал 19">
            <a:extLst>
              <a:ext uri="{FF2B5EF4-FFF2-40B4-BE49-F238E27FC236}">
                <a16:creationId xmlns:a16="http://schemas.microsoft.com/office/drawing/2014/main" id="{96002276-200E-459A-A3AF-C7A3431DD72A}"/>
              </a:ext>
            </a:extLst>
          </p:cNvPr>
          <p:cNvSpPr/>
          <p:nvPr/>
        </p:nvSpPr>
        <p:spPr>
          <a:xfrm>
            <a:off x="7877095" y="5540198"/>
            <a:ext cx="592202" cy="5194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a:extLst>
              <a:ext uri="{FF2B5EF4-FFF2-40B4-BE49-F238E27FC236}">
                <a16:creationId xmlns:a16="http://schemas.microsoft.com/office/drawing/2014/main" id="{E308903A-AF46-4F4F-88FB-431EF35953EF}"/>
              </a:ext>
            </a:extLst>
          </p:cNvPr>
          <p:cNvSpPr/>
          <p:nvPr/>
        </p:nvSpPr>
        <p:spPr>
          <a:xfrm>
            <a:off x="10119223" y="5448541"/>
            <a:ext cx="315515" cy="34252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0F24FDEC-C9E7-41BC-90BA-2C0F235A6C72}"/>
              </a:ext>
            </a:extLst>
          </p:cNvPr>
          <p:cNvSpPr/>
          <p:nvPr/>
        </p:nvSpPr>
        <p:spPr>
          <a:xfrm>
            <a:off x="7804350" y="5393977"/>
            <a:ext cx="3605866" cy="83344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AE58C9D4-B9C7-4A6C-9342-E7319DED2547}"/>
              </a:ext>
            </a:extLst>
          </p:cNvPr>
          <p:cNvSpPr/>
          <p:nvPr/>
        </p:nvSpPr>
        <p:spPr>
          <a:xfrm>
            <a:off x="253948" y="4524535"/>
            <a:ext cx="4027503" cy="2031325"/>
          </a:xfrm>
          <a:prstGeom prst="rect">
            <a:avLst/>
          </a:prstGeom>
        </p:spPr>
        <p:txBody>
          <a:bodyPr wrap="square">
            <a:spAutoFit/>
          </a:bodyPr>
          <a:lstStyle/>
          <a:p>
            <a:r>
              <a:rPr lang="en-US" dirty="0">
                <a:latin typeface="Times New Roman" panose="02020603050405020304" pitchFamily="18" charset="0"/>
              </a:rPr>
              <a:t>1) Pulsed neutron source </a:t>
            </a:r>
          </a:p>
          <a:p>
            <a:r>
              <a:rPr lang="en-US" dirty="0">
                <a:latin typeface="Times New Roman" panose="02020603050405020304" pitchFamily="18" charset="0"/>
              </a:rPr>
              <a:t>2) Moderator </a:t>
            </a:r>
          </a:p>
          <a:p>
            <a:r>
              <a:rPr lang="en-US" dirty="0">
                <a:latin typeface="Times New Roman" panose="02020603050405020304" pitchFamily="18" charset="0"/>
              </a:rPr>
              <a:t>3) Flight path of the primary beam </a:t>
            </a:r>
          </a:p>
          <a:p>
            <a:r>
              <a:rPr lang="en-US" dirty="0">
                <a:latin typeface="Times New Roman" panose="02020603050405020304" pitchFamily="18" charset="0"/>
              </a:rPr>
              <a:t>4) Sample </a:t>
            </a:r>
          </a:p>
          <a:p>
            <a:r>
              <a:rPr lang="en-US" dirty="0">
                <a:latin typeface="Times New Roman" panose="02020603050405020304" pitchFamily="18" charset="0"/>
              </a:rPr>
              <a:t>5) Detector </a:t>
            </a:r>
          </a:p>
          <a:p>
            <a:r>
              <a:rPr lang="en-US" dirty="0">
                <a:latin typeface="Times New Roman" panose="02020603050405020304" pitchFamily="18" charset="0"/>
              </a:rPr>
              <a:t>6) Time analyzer </a:t>
            </a:r>
          </a:p>
          <a:p>
            <a:r>
              <a:rPr lang="en-US" dirty="0">
                <a:latin typeface="Times New Roman" panose="02020603050405020304" pitchFamily="18" charset="0"/>
              </a:rPr>
              <a:t>7) RW memory </a:t>
            </a:r>
          </a:p>
        </p:txBody>
      </p:sp>
      <p:pic>
        <p:nvPicPr>
          <p:cNvPr id="18" name="Рисунок 17">
            <a:extLst>
              <a:ext uri="{FF2B5EF4-FFF2-40B4-BE49-F238E27FC236}">
                <a16:creationId xmlns:a16="http://schemas.microsoft.com/office/drawing/2014/main" id="{8F543841-7CD6-4FDF-955A-0C1075A0B2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1885" y="4515018"/>
            <a:ext cx="3051586" cy="2190582"/>
          </a:xfrm>
          <a:prstGeom prst="rect">
            <a:avLst/>
          </a:prstGeom>
        </p:spPr>
      </p:pic>
      <p:sp>
        <p:nvSpPr>
          <p:cNvPr id="24" name="Прямоугольник: скругленные углы 23">
            <a:extLst>
              <a:ext uri="{FF2B5EF4-FFF2-40B4-BE49-F238E27FC236}">
                <a16:creationId xmlns:a16="http://schemas.microsoft.com/office/drawing/2014/main" id="{D5D83DD8-FE60-4CFB-9D73-4A2ECEF1D9DA}"/>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endParaRPr lang="ru-RU" dirty="0">
              <a:solidFill>
                <a:schemeClr val="tx1"/>
              </a:solidFill>
            </a:endParaRPr>
          </a:p>
        </p:txBody>
      </p:sp>
    </p:spTree>
    <p:extLst>
      <p:ext uri="{BB962C8B-B14F-4D97-AF65-F5344CB8AC3E}">
        <p14:creationId xmlns:p14="http://schemas.microsoft.com/office/powerpoint/2010/main" val="290832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springernature.com/lw685/springer-static/image/art%3A10.1038%2Fs43586-021-00074-7/MediaObjects/43586_2021_74_Fig2_HTML.png">
            <a:extLst>
              <a:ext uri="{FF2B5EF4-FFF2-40B4-BE49-F238E27FC236}">
                <a16:creationId xmlns:a16="http://schemas.microsoft.com/office/drawing/2014/main" id="{078B8ACD-CDA5-40DA-AD6E-09E09FAB3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42" y="639763"/>
            <a:ext cx="8968278" cy="61534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1525265B-91A3-43AF-A03B-F1A2FE7938BE}"/>
              </a:ext>
            </a:extLst>
          </p:cNvPr>
          <p:cNvSpPr/>
          <p:nvPr/>
        </p:nvSpPr>
        <p:spPr>
          <a:xfrm>
            <a:off x="351246" y="16077"/>
            <a:ext cx="3763554"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Rietveld refinement </a:t>
            </a:r>
            <a:endParaRPr lang="ru-RU" sz="2800" b="1" dirty="0">
              <a:solidFill>
                <a:srgbClr val="0000FF"/>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5A04E8FF-1D13-408F-B9C6-5320EC818225}"/>
              </a:ext>
            </a:extLst>
          </p:cNvPr>
          <p:cNvSpPr/>
          <p:nvPr/>
        </p:nvSpPr>
        <p:spPr>
          <a:xfrm>
            <a:off x="7611617" y="272400"/>
            <a:ext cx="4426898" cy="1323439"/>
          </a:xfrm>
          <a:prstGeom prst="rect">
            <a:avLst/>
          </a:prstGeom>
        </p:spPr>
        <p:txBody>
          <a:bodyPr wrap="square">
            <a:spAutoFit/>
          </a:bodyPr>
          <a:lstStyle/>
          <a:p>
            <a:pPr marL="342900" indent="-342900">
              <a:buFont typeface="Arial" panose="020B0604020202020204" pitchFamily="34" charset="0"/>
              <a:buChar char="•"/>
            </a:pPr>
            <a:r>
              <a:rPr lang="en-US" sz="2000" b="0" i="0" dirty="0">
                <a:solidFill>
                  <a:srgbClr val="202122"/>
                </a:solidFill>
                <a:effectLst/>
                <a:latin typeface="Times New Roman" panose="02020603050405020304" pitchFamily="18" charset="0"/>
                <a:cs typeface="Times New Roman" panose="02020603050405020304" pitchFamily="18" charset="0"/>
              </a:rPr>
              <a:t>The Rietveld method fits a calculated profile to experimental data.</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employs the non-linear least squares method.</a:t>
            </a:r>
            <a:endParaRPr lang="ru-RU" sz="2000" dirty="0">
              <a:latin typeface="Times New Roman" panose="02020603050405020304" pitchFamily="18" charset="0"/>
              <a:cs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id="{A25B03C3-F7FF-49E9-BA9F-F900A1368DE6}"/>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endParaRPr lang="ru-RU" dirty="0">
              <a:solidFill>
                <a:schemeClr val="tx1"/>
              </a:solidFill>
            </a:endParaRPr>
          </a:p>
        </p:txBody>
      </p:sp>
    </p:spTree>
    <p:extLst>
      <p:ext uri="{BB962C8B-B14F-4D97-AF65-F5344CB8AC3E}">
        <p14:creationId xmlns:p14="http://schemas.microsoft.com/office/powerpoint/2010/main" val="857005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a:extLst>
              <a:ext uri="{FF2B5EF4-FFF2-40B4-BE49-F238E27FC236}">
                <a16:creationId xmlns:a16="http://schemas.microsoft.com/office/drawing/2014/main" id="{018589F6-C4F5-406A-B1F7-82620C654F15}"/>
              </a:ext>
            </a:extLst>
          </p:cNvPr>
          <p:cNvGraphicFramePr>
            <a:graphicFrameLocks noGrp="1"/>
          </p:cNvGraphicFramePr>
          <p:nvPr>
            <p:extLst>
              <p:ext uri="{D42A27DB-BD31-4B8C-83A1-F6EECF244321}">
                <p14:modId xmlns:p14="http://schemas.microsoft.com/office/powerpoint/2010/main" val="3127844348"/>
              </p:ext>
            </p:extLst>
          </p:nvPr>
        </p:nvGraphicFramePr>
        <p:xfrm>
          <a:off x="266540" y="1025810"/>
          <a:ext cx="7444900" cy="5363682"/>
        </p:xfrm>
        <a:graphic>
          <a:graphicData uri="http://schemas.openxmlformats.org/drawingml/2006/table">
            <a:tbl>
              <a:tblPr firstRow="1">
                <a:tableStyleId>{B301B821-A1FF-4177-AEE7-76D212191A09}</a:tableStyleId>
              </a:tblPr>
              <a:tblGrid>
                <a:gridCol w="3165159">
                  <a:extLst>
                    <a:ext uri="{9D8B030D-6E8A-4147-A177-3AD203B41FA5}">
                      <a16:colId xmlns:a16="http://schemas.microsoft.com/office/drawing/2014/main" val="20000"/>
                    </a:ext>
                  </a:extLst>
                </a:gridCol>
                <a:gridCol w="2204720">
                  <a:extLst>
                    <a:ext uri="{9D8B030D-6E8A-4147-A177-3AD203B41FA5}">
                      <a16:colId xmlns:a16="http://schemas.microsoft.com/office/drawing/2014/main" val="20001"/>
                    </a:ext>
                  </a:extLst>
                </a:gridCol>
                <a:gridCol w="2075021">
                  <a:extLst>
                    <a:ext uri="{9D8B030D-6E8A-4147-A177-3AD203B41FA5}">
                      <a16:colId xmlns:a16="http://schemas.microsoft.com/office/drawing/2014/main" val="20002"/>
                    </a:ext>
                  </a:extLst>
                </a:gridCol>
              </a:tblGrid>
              <a:tr h="33408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Parameters</a:t>
                      </a:r>
                      <a:endParaRPr kumimoji="0" lang="en-US" sz="2000" b="1" i="0" u="none" strike="noStrike" cap="none" normalizeH="0" baseline="0" dirty="0">
                        <a:ln>
                          <a:noFill/>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DN-6</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DN-12</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extLst>
                  <a:ext uri="{0D108BD9-81ED-4DB2-BD59-A6C34878D82A}">
                    <a16:rowId xmlns:a16="http://schemas.microsoft.com/office/drawing/2014/main" val="10000"/>
                  </a:ext>
                </a:extLst>
              </a:tr>
              <a:tr h="54475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Neutron flux at sample position</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kumimoji="0" lang="en-US" sz="2000" u="none" strike="noStrike" cap="none" normalizeH="0" baseline="300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7</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 n/cm</a:t>
                      </a:r>
                      <a:r>
                        <a:rPr kumimoji="0" lang="en-US" sz="2000" u="none" strike="noStrike" cap="none" normalizeH="0" baseline="300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2</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/s</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~1.5</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kumimoji="0" lang="en-US" sz="2000" u="none" strike="noStrike" cap="none" normalizeH="0" baseline="300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6</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 n/cm</a:t>
                      </a:r>
                      <a:r>
                        <a:rPr kumimoji="0" lang="en-US" sz="2000" u="none" strike="noStrike" cap="none" normalizeH="0" baseline="300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2</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/s</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tc>
                <a:extLst>
                  <a:ext uri="{0D108BD9-81ED-4DB2-BD59-A6C34878D82A}">
                    <a16:rowId xmlns:a16="http://schemas.microsoft.com/office/drawing/2014/main" val="10001"/>
                  </a:ext>
                </a:extLst>
              </a:tr>
              <a:tr h="94790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Distance:</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Moderator-sample</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Sample-detector</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t>
                      </a:r>
                      <a:endPar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0.5 m</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703263" algn="l"/>
                        </a:tabLst>
                      </a:pPr>
                      <a:endPar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26.0 m</a:t>
                      </a:r>
                      <a:endPar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0.4 m</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extLst>
                  <a:ext uri="{0D108BD9-81ED-4DB2-BD59-A6C34878D82A}">
                    <a16:rowId xmlns:a16="http://schemas.microsoft.com/office/drawing/2014/main" val="10002"/>
                  </a:ext>
                </a:extLst>
              </a:tr>
              <a:tr h="66066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Resolution </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d/d (d=2 Å)</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90</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a:t>
                      </a:r>
                      <a:endPar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90</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a:t>
                      </a:r>
                      <a:endPar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extLst>
                  <a:ext uri="{0D108BD9-81ED-4DB2-BD59-A6C34878D82A}">
                    <a16:rowId xmlns:a16="http://schemas.microsoft.com/office/drawing/2014/main" val="10003"/>
                  </a:ext>
                </a:extLst>
              </a:tr>
              <a:tr h="37341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Exposition time per pressure point</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2-48 h </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12-36 h</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extLst>
                  <a:ext uri="{0D108BD9-81ED-4DB2-BD59-A6C34878D82A}">
                    <a16:rowId xmlns:a16="http://schemas.microsoft.com/office/drawing/2014/main" val="10004"/>
                  </a:ext>
                </a:extLst>
              </a:tr>
              <a:tr h="37341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Sample volume</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mm</a:t>
                      </a:r>
                      <a:r>
                        <a:rPr kumimoji="0" lang="ru-RU" sz="2000" u="none" strike="noStrike" cap="none" normalizeH="0" baseline="300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ru-RU"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mm</a:t>
                      </a:r>
                      <a:r>
                        <a:rPr kumimoji="0" lang="ru-RU" sz="2000" u="none" strike="noStrike" cap="none" normalizeH="0" baseline="300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ru-RU"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extLst>
                  <a:ext uri="{0D108BD9-81ED-4DB2-BD59-A6C34878D82A}">
                    <a16:rowId xmlns:a16="http://schemas.microsoft.com/office/drawing/2014/main" val="10005"/>
                  </a:ext>
                </a:extLst>
              </a:tr>
              <a:tr h="146224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Pressure range</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50 </a:t>
                      </a:r>
                      <a:r>
                        <a:rPr kumimoji="0" lang="en-US" sz="2000" u="none" strike="noStrike" cap="none" normalizeH="0" baseline="0" dirty="0" err="1">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Gpa</a:t>
                      </a:r>
                      <a:endPar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(diamond anvils)</a:t>
                      </a:r>
                      <a:endParaRPr kumimoji="0" lang="ru-RU"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a:t>
                      </a:r>
                      <a:r>
                        <a:rPr kumimoji="0" lang="en-US" sz="2000" u="none" strike="noStrike" cap="none" normalizeH="0" baseline="0" dirty="0" err="1">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Gpa</a:t>
                      </a:r>
                      <a:endPar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(sapphire anvils)</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a:t>
                      </a:r>
                      <a:r>
                        <a:rPr kumimoji="0" lang="en-US" sz="2000" u="none" strike="noStrike" cap="none" normalizeH="0" baseline="0" dirty="0" err="1">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Gpa</a:t>
                      </a:r>
                      <a:endPar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(sapphire anvils)</a:t>
                      </a:r>
                    </a:p>
                  </a:txBody>
                  <a:tcPr anchor="ctr" horzOverflow="overflow"/>
                </a:tc>
                <a:extLst>
                  <a:ext uri="{0D108BD9-81ED-4DB2-BD59-A6C34878D82A}">
                    <a16:rowId xmlns:a16="http://schemas.microsoft.com/office/drawing/2014/main" val="10006"/>
                  </a:ext>
                </a:extLst>
              </a:tr>
            </a:tbl>
          </a:graphicData>
        </a:graphic>
      </p:graphicFrame>
      <p:sp>
        <p:nvSpPr>
          <p:cNvPr id="4" name="Прямоугольник 3">
            <a:extLst>
              <a:ext uri="{FF2B5EF4-FFF2-40B4-BE49-F238E27FC236}">
                <a16:creationId xmlns:a16="http://schemas.microsoft.com/office/drawing/2014/main" id="{09454F90-A29D-4D62-8638-B640B6ECC883}"/>
              </a:ext>
            </a:extLst>
          </p:cNvPr>
          <p:cNvSpPr/>
          <p:nvPr/>
        </p:nvSpPr>
        <p:spPr>
          <a:xfrm>
            <a:off x="483326" y="206898"/>
            <a:ext cx="3763554"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DN-6 and DN-12</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8F1D159-BC0F-4757-AE9E-FF535969E3AA}"/>
              </a:ext>
            </a:extLst>
          </p:cNvPr>
          <p:cNvPicPr>
            <a:picLocks noChangeAspect="1"/>
          </p:cNvPicPr>
          <p:nvPr/>
        </p:nvPicPr>
        <p:blipFill rotWithShape="1">
          <a:blip r:embed="rId2"/>
          <a:srcRect l="23894"/>
          <a:stretch/>
        </p:blipFill>
        <p:spPr>
          <a:xfrm>
            <a:off x="7764427" y="125343"/>
            <a:ext cx="4161033" cy="3382603"/>
          </a:xfrm>
          <a:prstGeom prst="rect">
            <a:avLst/>
          </a:prstGeom>
        </p:spPr>
      </p:pic>
      <p:pic>
        <p:nvPicPr>
          <p:cNvPr id="6" name="Picture 2" descr="http://flnp.jinr.ru/img/113/144_pv_DN-12-rus_clip_image003.jpg">
            <a:extLst>
              <a:ext uri="{FF2B5EF4-FFF2-40B4-BE49-F238E27FC236}">
                <a16:creationId xmlns:a16="http://schemas.microsoft.com/office/drawing/2014/main" id="{2258D116-068F-43FB-929B-95DBF2B12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27" y="3611881"/>
            <a:ext cx="4161033" cy="3120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236B90-16CA-4D02-828E-49D22F48F50C}"/>
              </a:ext>
            </a:extLst>
          </p:cNvPr>
          <p:cNvSpPr txBox="1"/>
          <p:nvPr/>
        </p:nvSpPr>
        <p:spPr>
          <a:xfrm>
            <a:off x="10750485" y="3707651"/>
            <a:ext cx="117497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DN-12</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E1CA3B-157A-4AE2-8F1D-4C1637DBC725}"/>
              </a:ext>
            </a:extLst>
          </p:cNvPr>
          <p:cNvSpPr txBox="1"/>
          <p:nvPr/>
        </p:nvSpPr>
        <p:spPr>
          <a:xfrm>
            <a:off x="10894581" y="206898"/>
            <a:ext cx="886781"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DN-6</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926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3889CEAB-5364-4186-A1FE-7654BF34F1F8}"/>
              </a:ext>
            </a:extLst>
          </p:cNvPr>
          <p:cNvSpPr/>
          <p:nvPr/>
        </p:nvSpPr>
        <p:spPr>
          <a:xfrm>
            <a:off x="7000240" y="5203740"/>
            <a:ext cx="4831847" cy="972191"/>
          </a:xfrm>
          <a:prstGeom prst="ellipse">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3" name="Овал 2">
            <a:extLst>
              <a:ext uri="{FF2B5EF4-FFF2-40B4-BE49-F238E27FC236}">
                <a16:creationId xmlns:a16="http://schemas.microsoft.com/office/drawing/2014/main" id="{427F6C11-C36A-4ADD-8E32-1383CD44448D}"/>
              </a:ext>
            </a:extLst>
          </p:cNvPr>
          <p:cNvSpPr/>
          <p:nvPr/>
        </p:nvSpPr>
        <p:spPr>
          <a:xfrm>
            <a:off x="2896041" y="5813007"/>
            <a:ext cx="3975615" cy="901838"/>
          </a:xfrm>
          <a:prstGeom prst="ellipse">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4" name="Овал 3">
            <a:extLst>
              <a:ext uri="{FF2B5EF4-FFF2-40B4-BE49-F238E27FC236}">
                <a16:creationId xmlns:a16="http://schemas.microsoft.com/office/drawing/2014/main" id="{E61818CA-24AF-4120-A178-8E252AE08369}"/>
              </a:ext>
            </a:extLst>
          </p:cNvPr>
          <p:cNvSpPr/>
          <p:nvPr/>
        </p:nvSpPr>
        <p:spPr>
          <a:xfrm>
            <a:off x="149310" y="3318223"/>
            <a:ext cx="3428877" cy="786124"/>
          </a:xfrm>
          <a:prstGeom prst="ellipse">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6" name="Овал 5">
            <a:extLst>
              <a:ext uri="{FF2B5EF4-FFF2-40B4-BE49-F238E27FC236}">
                <a16:creationId xmlns:a16="http://schemas.microsoft.com/office/drawing/2014/main" id="{EABD6505-C09B-412F-B5EF-9BEFE066415F}"/>
              </a:ext>
            </a:extLst>
          </p:cNvPr>
          <p:cNvSpPr/>
          <p:nvPr/>
        </p:nvSpPr>
        <p:spPr>
          <a:xfrm>
            <a:off x="3513133" y="1071335"/>
            <a:ext cx="4700819" cy="1531636"/>
          </a:xfrm>
          <a:prstGeom prst="ellipse">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Cultural Heritage Studies</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39D03D88-D0D1-49FB-BE62-31D35B3DBF0E}"/>
              </a:ext>
            </a:extLst>
          </p:cNvPr>
          <p:cNvPicPr>
            <a:picLocks noChangeAspect="1"/>
          </p:cNvPicPr>
          <p:nvPr/>
        </p:nvPicPr>
        <p:blipFill>
          <a:blip r:embed="rId3"/>
          <a:stretch>
            <a:fillRect/>
          </a:stretch>
        </p:blipFill>
        <p:spPr>
          <a:xfrm>
            <a:off x="3353861" y="3166743"/>
            <a:ext cx="3168720" cy="2589166"/>
          </a:xfrm>
          <a:prstGeom prst="rect">
            <a:avLst/>
          </a:prstGeom>
        </p:spPr>
      </p:pic>
      <p:pic>
        <p:nvPicPr>
          <p:cNvPr id="8" name="Рисунок 7">
            <a:extLst>
              <a:ext uri="{FF2B5EF4-FFF2-40B4-BE49-F238E27FC236}">
                <a16:creationId xmlns:a16="http://schemas.microsoft.com/office/drawing/2014/main" id="{6BF99432-15F5-4ACC-BB38-FF52F25C5E8D}"/>
              </a:ext>
            </a:extLst>
          </p:cNvPr>
          <p:cNvPicPr>
            <a:picLocks noChangeAspect="1"/>
          </p:cNvPicPr>
          <p:nvPr/>
        </p:nvPicPr>
        <p:blipFill>
          <a:blip r:embed="rId4"/>
          <a:stretch>
            <a:fillRect/>
          </a:stretch>
        </p:blipFill>
        <p:spPr>
          <a:xfrm>
            <a:off x="818907" y="197353"/>
            <a:ext cx="2293128" cy="3026710"/>
          </a:xfrm>
          <a:prstGeom prst="rect">
            <a:avLst/>
          </a:prstGeom>
        </p:spPr>
      </p:pic>
      <p:pic>
        <p:nvPicPr>
          <p:cNvPr id="9" name="Рисунок 8">
            <a:extLst>
              <a:ext uri="{FF2B5EF4-FFF2-40B4-BE49-F238E27FC236}">
                <a16:creationId xmlns:a16="http://schemas.microsoft.com/office/drawing/2014/main" id="{10EAB534-B6AA-4409-BF40-D121ABF4983E}"/>
              </a:ext>
            </a:extLst>
          </p:cNvPr>
          <p:cNvPicPr>
            <a:picLocks noChangeAspect="1"/>
          </p:cNvPicPr>
          <p:nvPr/>
        </p:nvPicPr>
        <p:blipFill>
          <a:blip r:embed="rId5"/>
          <a:stretch>
            <a:fillRect/>
          </a:stretch>
        </p:blipFill>
        <p:spPr>
          <a:xfrm>
            <a:off x="7910971" y="2490418"/>
            <a:ext cx="3596529" cy="2585691"/>
          </a:xfrm>
          <a:prstGeom prst="rect">
            <a:avLst/>
          </a:prstGeom>
        </p:spPr>
      </p:pic>
      <p:sp>
        <p:nvSpPr>
          <p:cNvPr id="10" name="TextBox 9">
            <a:extLst>
              <a:ext uri="{FF2B5EF4-FFF2-40B4-BE49-F238E27FC236}">
                <a16:creationId xmlns:a16="http://schemas.microsoft.com/office/drawing/2014/main" id="{6344C800-01F2-489F-868B-3A91BE0AAD57}"/>
              </a:ext>
            </a:extLst>
          </p:cNvPr>
          <p:cNvSpPr txBox="1"/>
          <p:nvPr/>
        </p:nvSpPr>
        <p:spPr>
          <a:xfrm>
            <a:off x="299753" y="3480453"/>
            <a:ext cx="321338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Production Technology</a:t>
            </a:r>
            <a:endParaRPr lang="ru-RU"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E8A2A52-DA74-4F77-8012-4E244E1FEA33}"/>
              </a:ext>
            </a:extLst>
          </p:cNvPr>
          <p:cNvSpPr txBox="1"/>
          <p:nvPr/>
        </p:nvSpPr>
        <p:spPr>
          <a:xfrm>
            <a:off x="3272423" y="6036335"/>
            <a:ext cx="328647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Economic Development</a:t>
            </a:r>
            <a:endParaRPr lang="ru-RU"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098390F-7DD4-41A3-9BF5-18C14C5727EE}"/>
              </a:ext>
            </a:extLst>
          </p:cNvPr>
          <p:cNvSpPr txBox="1"/>
          <p:nvPr/>
        </p:nvSpPr>
        <p:spPr>
          <a:xfrm>
            <a:off x="7412746" y="5459002"/>
            <a:ext cx="404232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Restoration and Preservation</a:t>
            </a:r>
            <a:endParaRPr lang="ru-RU" sz="2400" b="1" dirty="0">
              <a:latin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id="{3E4B4490-0D71-4349-984A-D413D4301B12}"/>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endParaRPr lang="ru-RU" dirty="0">
              <a:solidFill>
                <a:schemeClr val="tx1"/>
              </a:solidFill>
            </a:endParaRPr>
          </a:p>
        </p:txBody>
      </p:sp>
    </p:spTree>
    <p:extLst>
      <p:ext uri="{BB962C8B-B14F-4D97-AF65-F5344CB8AC3E}">
        <p14:creationId xmlns:p14="http://schemas.microsoft.com/office/powerpoint/2010/main" val="2355396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4B91821D-925A-49FB-B8B6-EAE6BB597969}"/>
              </a:ext>
            </a:extLst>
          </p:cNvPr>
          <p:cNvPicPr>
            <a:picLocks noChangeAspect="1"/>
          </p:cNvPicPr>
          <p:nvPr/>
        </p:nvPicPr>
        <p:blipFill>
          <a:blip r:embed="rId2"/>
          <a:stretch>
            <a:fillRect/>
          </a:stretch>
        </p:blipFill>
        <p:spPr>
          <a:xfrm>
            <a:off x="182097" y="112252"/>
            <a:ext cx="10709424" cy="6654017"/>
          </a:xfrm>
          <a:prstGeom prst="rect">
            <a:avLst/>
          </a:prstGeom>
        </p:spPr>
      </p:pic>
      <p:sp>
        <p:nvSpPr>
          <p:cNvPr id="11" name="Облачко с текстом: прямоугольное 10">
            <a:extLst>
              <a:ext uri="{FF2B5EF4-FFF2-40B4-BE49-F238E27FC236}">
                <a16:creationId xmlns:a16="http://schemas.microsoft.com/office/drawing/2014/main" id="{DBEEEC96-48F7-487B-98E4-659E2CBA1B37}"/>
              </a:ext>
            </a:extLst>
          </p:cNvPr>
          <p:cNvSpPr/>
          <p:nvPr/>
        </p:nvSpPr>
        <p:spPr>
          <a:xfrm>
            <a:off x="182097" y="183371"/>
            <a:ext cx="3232476" cy="2509029"/>
          </a:xfrm>
          <a:prstGeom prst="wedgeRectCallout">
            <a:avLst>
              <a:gd name="adj1" fmla="val 32474"/>
              <a:gd name="adj2" fmla="val 77657"/>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Облачко с текстом: прямоугольное 16">
            <a:extLst>
              <a:ext uri="{FF2B5EF4-FFF2-40B4-BE49-F238E27FC236}">
                <a16:creationId xmlns:a16="http://schemas.microsoft.com/office/drawing/2014/main" id="{1795FAA6-DA11-44B7-8FB8-2A4DE526726A}"/>
              </a:ext>
            </a:extLst>
          </p:cNvPr>
          <p:cNvSpPr/>
          <p:nvPr/>
        </p:nvSpPr>
        <p:spPr>
          <a:xfrm>
            <a:off x="449303" y="3657305"/>
            <a:ext cx="3586481" cy="2966524"/>
          </a:xfrm>
          <a:prstGeom prst="wedgeRectCallout">
            <a:avLst>
              <a:gd name="adj1" fmla="val 38171"/>
              <a:gd name="adj2" fmla="val -57298"/>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блачко с текстом: прямоугольное 17">
            <a:extLst>
              <a:ext uri="{FF2B5EF4-FFF2-40B4-BE49-F238E27FC236}">
                <a16:creationId xmlns:a16="http://schemas.microsoft.com/office/drawing/2014/main" id="{05B57D22-CE19-4A4B-9A4F-49F92E7C2CA2}"/>
              </a:ext>
            </a:extLst>
          </p:cNvPr>
          <p:cNvSpPr/>
          <p:nvPr/>
        </p:nvSpPr>
        <p:spPr>
          <a:xfrm>
            <a:off x="5325852" y="3747316"/>
            <a:ext cx="3737535" cy="2966524"/>
          </a:xfrm>
          <a:prstGeom prst="wedgeRectCallout">
            <a:avLst>
              <a:gd name="adj1" fmla="val -47026"/>
              <a:gd name="adj2" fmla="val -67945"/>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блачко с текстом: прямоугольное 18">
            <a:extLst>
              <a:ext uri="{FF2B5EF4-FFF2-40B4-BE49-F238E27FC236}">
                <a16:creationId xmlns:a16="http://schemas.microsoft.com/office/drawing/2014/main" id="{AE24CEEE-8697-4E19-9946-B8053E31AA7A}"/>
              </a:ext>
            </a:extLst>
          </p:cNvPr>
          <p:cNvSpPr/>
          <p:nvPr/>
        </p:nvSpPr>
        <p:spPr>
          <a:xfrm>
            <a:off x="6098817" y="396532"/>
            <a:ext cx="3860800" cy="2681849"/>
          </a:xfrm>
          <a:prstGeom prst="wedgeRectCallout">
            <a:avLst>
              <a:gd name="adj1" fmla="val -96784"/>
              <a:gd name="adj2" fmla="val 27684"/>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1" name="Picture 14" descr="Археологические открытия 2018 года. Находки из некрополя Волна-1. Длиннопост, Археология, Античность, Археологические находки, Археологические раскопки">
            <a:extLst>
              <a:ext uri="{FF2B5EF4-FFF2-40B4-BE49-F238E27FC236}">
                <a16:creationId xmlns:a16="http://schemas.microsoft.com/office/drawing/2014/main" id="{508C0A72-19D6-4E36-9A81-B92D5600CD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2" t="10011" r="6531" b="12826"/>
          <a:stretch/>
        </p:blipFill>
        <p:spPr bwMode="auto">
          <a:xfrm>
            <a:off x="595825" y="3788916"/>
            <a:ext cx="3273115" cy="27033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loor mosaic in the Roman Mosaic Museum, also known as the Roman Edifice,  Constanta, Romania, Stock Photo, Picture And Rights Managed Image. Pic.  XI3-2633697 | agefotostock">
            <a:extLst>
              <a:ext uri="{FF2B5EF4-FFF2-40B4-BE49-F238E27FC236}">
                <a16:creationId xmlns:a16="http://schemas.microsoft.com/office/drawing/2014/main" id="{4680E618-B4F2-4B4E-936E-E6024BAC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98" y="274343"/>
            <a:ext cx="3009444" cy="2316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Дровяной обжиг керамики. - &quot;Василиса&quot;">
            <a:extLst>
              <a:ext uri="{FF2B5EF4-FFF2-40B4-BE49-F238E27FC236}">
                <a16:creationId xmlns:a16="http://schemas.microsoft.com/office/drawing/2014/main" id="{080C2D9E-70CB-4245-B868-949AF71A5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5559" y="3909407"/>
            <a:ext cx="3452199" cy="2647054"/>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1FBF4E5E-8CD3-469B-8B39-B13A4AA95516}"/>
              </a:ext>
            </a:extLst>
          </p:cNvPr>
          <p:cNvPicPr>
            <a:picLocks noChangeAspect="1"/>
          </p:cNvPicPr>
          <p:nvPr/>
        </p:nvPicPr>
        <p:blipFill>
          <a:blip r:embed="rId6"/>
          <a:stretch>
            <a:fillRect/>
          </a:stretch>
        </p:blipFill>
        <p:spPr>
          <a:xfrm>
            <a:off x="7746326" y="519521"/>
            <a:ext cx="703729" cy="715265"/>
          </a:xfrm>
          <a:prstGeom prst="rect">
            <a:avLst/>
          </a:prstGeom>
        </p:spPr>
      </p:pic>
      <p:pic>
        <p:nvPicPr>
          <p:cNvPr id="27" name="Рисунок 26">
            <a:extLst>
              <a:ext uri="{FF2B5EF4-FFF2-40B4-BE49-F238E27FC236}">
                <a16:creationId xmlns:a16="http://schemas.microsoft.com/office/drawing/2014/main" id="{D07C713C-11F1-40D7-A0F9-F08D6FE44A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21820" y="1662707"/>
            <a:ext cx="1461394" cy="1461394"/>
          </a:xfrm>
          <a:prstGeom prst="rect">
            <a:avLst/>
          </a:prstGeom>
        </p:spPr>
      </p:pic>
      <p:pic>
        <p:nvPicPr>
          <p:cNvPr id="28" name="Рисунок 27">
            <a:extLst>
              <a:ext uri="{FF2B5EF4-FFF2-40B4-BE49-F238E27FC236}">
                <a16:creationId xmlns:a16="http://schemas.microsoft.com/office/drawing/2014/main" id="{DE7D5681-451B-4317-AD23-C9D8B96232BC}"/>
              </a:ext>
            </a:extLst>
          </p:cNvPr>
          <p:cNvPicPr>
            <a:picLocks noChangeAspect="1"/>
          </p:cNvPicPr>
          <p:nvPr/>
        </p:nvPicPr>
        <p:blipFill>
          <a:blip r:embed="rId8"/>
          <a:stretch>
            <a:fillRect/>
          </a:stretch>
        </p:blipFill>
        <p:spPr>
          <a:xfrm>
            <a:off x="6202034" y="519521"/>
            <a:ext cx="1461394" cy="1486163"/>
          </a:xfrm>
          <a:prstGeom prst="rect">
            <a:avLst/>
          </a:prstGeom>
        </p:spPr>
      </p:pic>
      <p:pic>
        <p:nvPicPr>
          <p:cNvPr id="29" name="Рисунок 28">
            <a:extLst>
              <a:ext uri="{FF2B5EF4-FFF2-40B4-BE49-F238E27FC236}">
                <a16:creationId xmlns:a16="http://schemas.microsoft.com/office/drawing/2014/main" id="{9F9F9CF0-F18F-40BA-AFC8-700EE8B13C58}"/>
              </a:ext>
            </a:extLst>
          </p:cNvPr>
          <p:cNvPicPr>
            <a:picLocks noChangeAspect="1"/>
          </p:cNvPicPr>
          <p:nvPr/>
        </p:nvPicPr>
        <p:blipFill>
          <a:blip r:embed="rId9"/>
          <a:stretch>
            <a:fillRect/>
          </a:stretch>
        </p:blipFill>
        <p:spPr>
          <a:xfrm>
            <a:off x="8338207" y="685068"/>
            <a:ext cx="1537748" cy="1544290"/>
          </a:xfrm>
          <a:prstGeom prst="rect">
            <a:avLst/>
          </a:prstGeom>
        </p:spPr>
      </p:pic>
      <p:pic>
        <p:nvPicPr>
          <p:cNvPr id="30" name="Рисунок 29">
            <a:extLst>
              <a:ext uri="{FF2B5EF4-FFF2-40B4-BE49-F238E27FC236}">
                <a16:creationId xmlns:a16="http://schemas.microsoft.com/office/drawing/2014/main" id="{76AA7BC4-865D-4C88-87EE-7128C27A934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5807929" flipV="1">
            <a:off x="6173670" y="2020795"/>
            <a:ext cx="983455" cy="987016"/>
          </a:xfrm>
          <a:prstGeom prst="rect">
            <a:avLst/>
          </a:prstGeom>
        </p:spPr>
      </p:pic>
      <p:pic>
        <p:nvPicPr>
          <p:cNvPr id="31" name="Рисунок 30">
            <a:extLst>
              <a:ext uri="{FF2B5EF4-FFF2-40B4-BE49-F238E27FC236}">
                <a16:creationId xmlns:a16="http://schemas.microsoft.com/office/drawing/2014/main" id="{5FE76CC0-6219-4924-8E1E-0F5A991DBBE0}"/>
              </a:ext>
            </a:extLst>
          </p:cNvPr>
          <p:cNvPicPr>
            <a:picLocks noChangeAspect="1"/>
          </p:cNvPicPr>
          <p:nvPr/>
        </p:nvPicPr>
        <p:blipFill>
          <a:blip r:embed="rId11"/>
          <a:stretch>
            <a:fillRect/>
          </a:stretch>
        </p:blipFill>
        <p:spPr>
          <a:xfrm>
            <a:off x="9002458" y="2312302"/>
            <a:ext cx="763169" cy="713788"/>
          </a:xfrm>
          <a:prstGeom prst="rect">
            <a:avLst/>
          </a:prstGeom>
        </p:spPr>
      </p:pic>
      <p:sp>
        <p:nvSpPr>
          <p:cNvPr id="16" name="Прямоугольник: скругленные углы 15">
            <a:extLst>
              <a:ext uri="{FF2B5EF4-FFF2-40B4-BE49-F238E27FC236}">
                <a16:creationId xmlns:a16="http://schemas.microsoft.com/office/drawing/2014/main" id="{2E7D33F1-3FBC-49D1-AA2B-556400721A4A}"/>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14</a:t>
            </a:r>
            <a:endParaRPr lang="ru-RU" dirty="0">
              <a:solidFill>
                <a:schemeClr val="tx1"/>
              </a:solidFill>
            </a:endParaRPr>
          </a:p>
        </p:txBody>
      </p:sp>
    </p:spTree>
    <p:extLst>
      <p:ext uri="{BB962C8B-B14F-4D97-AF65-F5344CB8AC3E}">
        <p14:creationId xmlns:p14="http://schemas.microsoft.com/office/powerpoint/2010/main" val="44333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par>
                                <p:cTn id="59" presetID="53" presetClass="entr" presetSubtype="16"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ppt_w</p:attrName>
                                        </p:attrNameLst>
                                      </p:cBhvr>
                                      <p:tavLst>
                                        <p:tav tm="0">
                                          <p:val>
                                            <p:fltVal val="0"/>
                                          </p:val>
                                        </p:tav>
                                        <p:tav tm="100000">
                                          <p:val>
                                            <p:strVal val="#ppt_w"/>
                                          </p:val>
                                        </p:tav>
                                      </p:tavLst>
                                    </p:anim>
                                    <p:anim calcmode="lin" valueType="num">
                                      <p:cBhvr>
                                        <p:cTn id="74" dur="500" fill="hold"/>
                                        <p:tgtEl>
                                          <p:spTgt spid="25"/>
                                        </p:tgtEl>
                                        <p:attrNameLst>
                                          <p:attrName>ppt_h</p:attrName>
                                        </p:attrNameLst>
                                      </p:cBhvr>
                                      <p:tavLst>
                                        <p:tav tm="0">
                                          <p:val>
                                            <p:fltVal val="0"/>
                                          </p:val>
                                        </p:tav>
                                        <p:tav tm="100000">
                                          <p:val>
                                            <p:strVal val="#ppt_h"/>
                                          </p:val>
                                        </p:tav>
                                      </p:tavLst>
                                    </p:anim>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2B4F4C2-ECAF-4DE6-BE72-F81C784566CA}"/>
              </a:ext>
            </a:extLst>
          </p:cNvPr>
          <p:cNvSpPr/>
          <p:nvPr/>
        </p:nvSpPr>
        <p:spPr>
          <a:xfrm>
            <a:off x="203053" y="317936"/>
            <a:ext cx="8227562" cy="954107"/>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Antique Bronze Coins from the Necropolis Volna-1 in Krasnodar Region</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ED1D32FD-480D-42B7-A8DE-E8F645C752D5}"/>
              </a:ext>
            </a:extLst>
          </p:cNvPr>
          <p:cNvPicPr>
            <a:picLocks noChangeAspect="1"/>
          </p:cNvPicPr>
          <p:nvPr/>
        </p:nvPicPr>
        <p:blipFill>
          <a:blip r:embed="rId2"/>
          <a:stretch>
            <a:fillRect/>
          </a:stretch>
        </p:blipFill>
        <p:spPr>
          <a:xfrm>
            <a:off x="8593167" y="193952"/>
            <a:ext cx="1368000" cy="1288619"/>
          </a:xfrm>
          <a:prstGeom prst="rect">
            <a:avLst/>
          </a:prstGeom>
        </p:spPr>
      </p:pic>
      <p:pic>
        <p:nvPicPr>
          <p:cNvPr id="8" name="Рисунок 7">
            <a:extLst>
              <a:ext uri="{FF2B5EF4-FFF2-40B4-BE49-F238E27FC236}">
                <a16:creationId xmlns:a16="http://schemas.microsoft.com/office/drawing/2014/main" id="{D328FE8E-6940-4AC2-B467-C138C075FA9B}"/>
              </a:ext>
            </a:extLst>
          </p:cNvPr>
          <p:cNvPicPr>
            <a:picLocks noChangeAspect="1"/>
          </p:cNvPicPr>
          <p:nvPr/>
        </p:nvPicPr>
        <p:blipFill>
          <a:blip r:embed="rId3"/>
          <a:stretch>
            <a:fillRect/>
          </a:stretch>
        </p:blipFill>
        <p:spPr>
          <a:xfrm>
            <a:off x="10123719" y="193952"/>
            <a:ext cx="1368000" cy="1321887"/>
          </a:xfrm>
          <a:prstGeom prst="rect">
            <a:avLst/>
          </a:prstGeom>
        </p:spPr>
      </p:pic>
      <p:pic>
        <p:nvPicPr>
          <p:cNvPr id="9" name="Рисунок 8">
            <a:extLst>
              <a:ext uri="{FF2B5EF4-FFF2-40B4-BE49-F238E27FC236}">
                <a16:creationId xmlns:a16="http://schemas.microsoft.com/office/drawing/2014/main" id="{BEE1E7B1-C40A-414A-AFE5-4B13CF749B93}"/>
              </a:ext>
            </a:extLst>
          </p:cNvPr>
          <p:cNvPicPr>
            <a:picLocks noChangeAspect="1"/>
          </p:cNvPicPr>
          <p:nvPr/>
        </p:nvPicPr>
        <p:blipFill>
          <a:blip r:embed="rId4"/>
          <a:stretch>
            <a:fillRect/>
          </a:stretch>
        </p:blipFill>
        <p:spPr>
          <a:xfrm>
            <a:off x="6363878" y="1630056"/>
            <a:ext cx="936000" cy="896303"/>
          </a:xfrm>
          <a:prstGeom prst="rect">
            <a:avLst/>
          </a:prstGeom>
        </p:spPr>
      </p:pic>
      <p:pic>
        <p:nvPicPr>
          <p:cNvPr id="10" name="Рисунок 9">
            <a:extLst>
              <a:ext uri="{FF2B5EF4-FFF2-40B4-BE49-F238E27FC236}">
                <a16:creationId xmlns:a16="http://schemas.microsoft.com/office/drawing/2014/main" id="{F53FF32B-134E-442C-91E3-4DD20C059F8A}"/>
              </a:ext>
            </a:extLst>
          </p:cNvPr>
          <p:cNvPicPr>
            <a:picLocks noChangeAspect="1"/>
          </p:cNvPicPr>
          <p:nvPr/>
        </p:nvPicPr>
        <p:blipFill>
          <a:blip r:embed="rId5"/>
          <a:stretch>
            <a:fillRect/>
          </a:stretch>
        </p:blipFill>
        <p:spPr>
          <a:xfrm>
            <a:off x="7369183" y="1634012"/>
            <a:ext cx="936000" cy="901413"/>
          </a:xfrm>
          <a:prstGeom prst="rect">
            <a:avLst/>
          </a:prstGeom>
        </p:spPr>
      </p:pic>
      <p:pic>
        <p:nvPicPr>
          <p:cNvPr id="11" name="Рисунок 10">
            <a:extLst>
              <a:ext uri="{FF2B5EF4-FFF2-40B4-BE49-F238E27FC236}">
                <a16:creationId xmlns:a16="http://schemas.microsoft.com/office/drawing/2014/main" id="{EB029237-14C9-4868-A6BE-E2453C464903}"/>
              </a:ext>
            </a:extLst>
          </p:cNvPr>
          <p:cNvPicPr>
            <a:picLocks noChangeAspect="1"/>
          </p:cNvPicPr>
          <p:nvPr/>
        </p:nvPicPr>
        <p:blipFill>
          <a:blip r:embed="rId6"/>
          <a:stretch>
            <a:fillRect/>
          </a:stretch>
        </p:blipFill>
        <p:spPr>
          <a:xfrm>
            <a:off x="8593167" y="1630056"/>
            <a:ext cx="1368000" cy="1353780"/>
          </a:xfrm>
          <a:prstGeom prst="rect">
            <a:avLst/>
          </a:prstGeom>
        </p:spPr>
      </p:pic>
      <p:pic>
        <p:nvPicPr>
          <p:cNvPr id="12" name="Рисунок 11">
            <a:extLst>
              <a:ext uri="{FF2B5EF4-FFF2-40B4-BE49-F238E27FC236}">
                <a16:creationId xmlns:a16="http://schemas.microsoft.com/office/drawing/2014/main" id="{8C784DF3-D1BB-45C5-91AC-CFC8E14EA751}"/>
              </a:ext>
            </a:extLst>
          </p:cNvPr>
          <p:cNvPicPr>
            <a:picLocks noChangeAspect="1"/>
          </p:cNvPicPr>
          <p:nvPr/>
        </p:nvPicPr>
        <p:blipFill>
          <a:blip r:embed="rId7"/>
          <a:stretch>
            <a:fillRect/>
          </a:stretch>
        </p:blipFill>
        <p:spPr>
          <a:xfrm>
            <a:off x="10212015" y="1630056"/>
            <a:ext cx="1368000" cy="1394364"/>
          </a:xfrm>
          <a:prstGeom prst="rect">
            <a:avLst/>
          </a:prstGeom>
        </p:spPr>
      </p:pic>
      <p:pic>
        <p:nvPicPr>
          <p:cNvPr id="13" name="Рисунок 12">
            <a:extLst>
              <a:ext uri="{FF2B5EF4-FFF2-40B4-BE49-F238E27FC236}">
                <a16:creationId xmlns:a16="http://schemas.microsoft.com/office/drawing/2014/main" id="{CFEE7829-5651-460F-B942-BEAB1E4C3107}"/>
              </a:ext>
            </a:extLst>
          </p:cNvPr>
          <p:cNvPicPr>
            <a:picLocks noChangeAspect="1"/>
          </p:cNvPicPr>
          <p:nvPr/>
        </p:nvPicPr>
        <p:blipFill>
          <a:blip r:embed="rId8"/>
          <a:stretch>
            <a:fillRect/>
          </a:stretch>
        </p:blipFill>
        <p:spPr>
          <a:xfrm>
            <a:off x="6399878" y="2706835"/>
            <a:ext cx="864000" cy="859924"/>
          </a:xfrm>
          <a:prstGeom prst="rect">
            <a:avLst/>
          </a:prstGeom>
        </p:spPr>
      </p:pic>
      <p:pic>
        <p:nvPicPr>
          <p:cNvPr id="14" name="Рисунок 13">
            <a:extLst>
              <a:ext uri="{FF2B5EF4-FFF2-40B4-BE49-F238E27FC236}">
                <a16:creationId xmlns:a16="http://schemas.microsoft.com/office/drawing/2014/main" id="{26BB571C-228F-4137-BACF-598762EDF917}"/>
              </a:ext>
            </a:extLst>
          </p:cNvPr>
          <p:cNvPicPr>
            <a:picLocks noChangeAspect="1"/>
          </p:cNvPicPr>
          <p:nvPr/>
        </p:nvPicPr>
        <p:blipFill>
          <a:blip r:embed="rId9"/>
          <a:stretch>
            <a:fillRect/>
          </a:stretch>
        </p:blipFill>
        <p:spPr>
          <a:xfrm>
            <a:off x="7405183" y="2708960"/>
            <a:ext cx="864000" cy="857799"/>
          </a:xfrm>
          <a:prstGeom prst="rect">
            <a:avLst/>
          </a:prstGeom>
        </p:spPr>
      </p:pic>
      <p:pic>
        <p:nvPicPr>
          <p:cNvPr id="15" name="Рисунок 14">
            <a:extLst>
              <a:ext uri="{FF2B5EF4-FFF2-40B4-BE49-F238E27FC236}">
                <a16:creationId xmlns:a16="http://schemas.microsoft.com/office/drawing/2014/main" id="{4BD3A18D-9A0C-4D1E-9A2F-8E956A0EF2DF}"/>
              </a:ext>
            </a:extLst>
          </p:cNvPr>
          <p:cNvPicPr>
            <a:picLocks noChangeAspect="1"/>
          </p:cNvPicPr>
          <p:nvPr/>
        </p:nvPicPr>
        <p:blipFill>
          <a:blip r:embed="rId10"/>
          <a:stretch>
            <a:fillRect/>
          </a:stretch>
        </p:blipFill>
        <p:spPr>
          <a:xfrm>
            <a:off x="8666923" y="3108734"/>
            <a:ext cx="1296000" cy="1201525"/>
          </a:xfrm>
          <a:prstGeom prst="rect">
            <a:avLst/>
          </a:prstGeom>
        </p:spPr>
      </p:pic>
      <p:pic>
        <p:nvPicPr>
          <p:cNvPr id="16" name="Рисунок 15">
            <a:extLst>
              <a:ext uri="{FF2B5EF4-FFF2-40B4-BE49-F238E27FC236}">
                <a16:creationId xmlns:a16="http://schemas.microsoft.com/office/drawing/2014/main" id="{E1929586-2EA0-47BF-917A-165EA3DEFEEE}"/>
              </a:ext>
            </a:extLst>
          </p:cNvPr>
          <p:cNvPicPr>
            <a:picLocks noChangeAspect="1"/>
          </p:cNvPicPr>
          <p:nvPr/>
        </p:nvPicPr>
        <p:blipFill>
          <a:blip r:embed="rId11"/>
          <a:stretch>
            <a:fillRect/>
          </a:stretch>
        </p:blipFill>
        <p:spPr>
          <a:xfrm>
            <a:off x="10218127" y="3103026"/>
            <a:ext cx="1296000" cy="1224683"/>
          </a:xfrm>
          <a:prstGeom prst="rect">
            <a:avLst/>
          </a:prstGeom>
        </p:spPr>
      </p:pic>
      <p:pic>
        <p:nvPicPr>
          <p:cNvPr id="17" name="Рисунок 16">
            <a:extLst>
              <a:ext uri="{FF2B5EF4-FFF2-40B4-BE49-F238E27FC236}">
                <a16:creationId xmlns:a16="http://schemas.microsoft.com/office/drawing/2014/main" id="{07B2B46B-5E06-41E1-AAFC-EA088F857F57}"/>
              </a:ext>
            </a:extLst>
          </p:cNvPr>
          <p:cNvPicPr>
            <a:picLocks noChangeAspect="1"/>
          </p:cNvPicPr>
          <p:nvPr/>
        </p:nvPicPr>
        <p:blipFill>
          <a:blip r:embed="rId12"/>
          <a:stretch>
            <a:fillRect/>
          </a:stretch>
        </p:blipFill>
        <p:spPr>
          <a:xfrm>
            <a:off x="6357606" y="3729299"/>
            <a:ext cx="936000" cy="869669"/>
          </a:xfrm>
          <a:prstGeom prst="rect">
            <a:avLst/>
          </a:prstGeom>
        </p:spPr>
      </p:pic>
      <p:pic>
        <p:nvPicPr>
          <p:cNvPr id="18" name="Рисунок 17">
            <a:extLst>
              <a:ext uri="{FF2B5EF4-FFF2-40B4-BE49-F238E27FC236}">
                <a16:creationId xmlns:a16="http://schemas.microsoft.com/office/drawing/2014/main" id="{C8CC9260-84E1-4806-9D2D-C43CF0C8B8CC}"/>
              </a:ext>
            </a:extLst>
          </p:cNvPr>
          <p:cNvPicPr>
            <a:picLocks noChangeAspect="1"/>
          </p:cNvPicPr>
          <p:nvPr/>
        </p:nvPicPr>
        <p:blipFill>
          <a:blip r:embed="rId13"/>
          <a:stretch>
            <a:fillRect/>
          </a:stretch>
        </p:blipFill>
        <p:spPr>
          <a:xfrm>
            <a:off x="7369183" y="3673710"/>
            <a:ext cx="936000" cy="1002681"/>
          </a:xfrm>
          <a:prstGeom prst="rect">
            <a:avLst/>
          </a:prstGeom>
        </p:spPr>
      </p:pic>
      <p:pic>
        <p:nvPicPr>
          <p:cNvPr id="19" name="Рисунок 18">
            <a:extLst>
              <a:ext uri="{FF2B5EF4-FFF2-40B4-BE49-F238E27FC236}">
                <a16:creationId xmlns:a16="http://schemas.microsoft.com/office/drawing/2014/main" id="{1A255F24-55F5-4279-A58B-D76BEF0BDA2A}"/>
              </a:ext>
            </a:extLst>
          </p:cNvPr>
          <p:cNvPicPr>
            <a:picLocks noChangeAspect="1"/>
          </p:cNvPicPr>
          <p:nvPr/>
        </p:nvPicPr>
        <p:blipFill>
          <a:blip r:embed="rId14"/>
          <a:stretch>
            <a:fillRect/>
          </a:stretch>
        </p:blipFill>
        <p:spPr>
          <a:xfrm>
            <a:off x="8783313" y="4404704"/>
            <a:ext cx="1152000" cy="1065320"/>
          </a:xfrm>
          <a:prstGeom prst="rect">
            <a:avLst/>
          </a:prstGeom>
        </p:spPr>
      </p:pic>
      <p:pic>
        <p:nvPicPr>
          <p:cNvPr id="20" name="Рисунок 19">
            <a:extLst>
              <a:ext uri="{FF2B5EF4-FFF2-40B4-BE49-F238E27FC236}">
                <a16:creationId xmlns:a16="http://schemas.microsoft.com/office/drawing/2014/main" id="{7ED826AC-0B06-40FE-923D-35AA5003FE00}"/>
              </a:ext>
            </a:extLst>
          </p:cNvPr>
          <p:cNvPicPr>
            <a:picLocks noChangeAspect="1"/>
          </p:cNvPicPr>
          <p:nvPr/>
        </p:nvPicPr>
        <p:blipFill>
          <a:blip r:embed="rId15"/>
          <a:stretch>
            <a:fillRect/>
          </a:stretch>
        </p:blipFill>
        <p:spPr>
          <a:xfrm>
            <a:off x="10240113" y="4404704"/>
            <a:ext cx="1152000" cy="1094537"/>
          </a:xfrm>
          <a:prstGeom prst="rect">
            <a:avLst/>
          </a:prstGeom>
        </p:spPr>
      </p:pic>
      <p:pic>
        <p:nvPicPr>
          <p:cNvPr id="21" name="Рисунок 20">
            <a:extLst>
              <a:ext uri="{FF2B5EF4-FFF2-40B4-BE49-F238E27FC236}">
                <a16:creationId xmlns:a16="http://schemas.microsoft.com/office/drawing/2014/main" id="{E71301FE-91A9-4313-BAC2-5565F740CB0E}"/>
              </a:ext>
            </a:extLst>
          </p:cNvPr>
          <p:cNvPicPr>
            <a:picLocks noChangeAspect="1"/>
          </p:cNvPicPr>
          <p:nvPr/>
        </p:nvPicPr>
        <p:blipFill>
          <a:blip r:embed="rId16"/>
          <a:stretch>
            <a:fillRect/>
          </a:stretch>
        </p:blipFill>
        <p:spPr>
          <a:xfrm>
            <a:off x="6357606" y="4783342"/>
            <a:ext cx="946005" cy="1008000"/>
          </a:xfrm>
          <a:prstGeom prst="rect">
            <a:avLst/>
          </a:prstGeom>
        </p:spPr>
      </p:pic>
      <p:pic>
        <p:nvPicPr>
          <p:cNvPr id="22" name="Рисунок 21">
            <a:extLst>
              <a:ext uri="{FF2B5EF4-FFF2-40B4-BE49-F238E27FC236}">
                <a16:creationId xmlns:a16="http://schemas.microsoft.com/office/drawing/2014/main" id="{C8E30A96-E4F1-464C-BDB4-623B7AA4CDCD}"/>
              </a:ext>
            </a:extLst>
          </p:cNvPr>
          <p:cNvPicPr>
            <a:picLocks noChangeAspect="1"/>
          </p:cNvPicPr>
          <p:nvPr/>
        </p:nvPicPr>
        <p:blipFill>
          <a:blip r:embed="rId17"/>
          <a:stretch>
            <a:fillRect/>
          </a:stretch>
        </p:blipFill>
        <p:spPr>
          <a:xfrm>
            <a:off x="7405183" y="4783342"/>
            <a:ext cx="981152" cy="1008000"/>
          </a:xfrm>
          <a:prstGeom prst="rect">
            <a:avLst/>
          </a:prstGeom>
        </p:spPr>
      </p:pic>
      <p:pic>
        <p:nvPicPr>
          <p:cNvPr id="23" name="Рисунок 22">
            <a:extLst>
              <a:ext uri="{FF2B5EF4-FFF2-40B4-BE49-F238E27FC236}">
                <a16:creationId xmlns:a16="http://schemas.microsoft.com/office/drawing/2014/main" id="{E234C217-2577-415C-AB76-D383C8709339}"/>
              </a:ext>
            </a:extLst>
          </p:cNvPr>
          <p:cNvPicPr>
            <a:picLocks noChangeAspect="1"/>
          </p:cNvPicPr>
          <p:nvPr/>
        </p:nvPicPr>
        <p:blipFill>
          <a:blip r:embed="rId18"/>
          <a:stretch>
            <a:fillRect/>
          </a:stretch>
        </p:blipFill>
        <p:spPr>
          <a:xfrm>
            <a:off x="8727107" y="5506737"/>
            <a:ext cx="1296000" cy="1307836"/>
          </a:xfrm>
          <a:prstGeom prst="rect">
            <a:avLst/>
          </a:prstGeom>
        </p:spPr>
      </p:pic>
      <p:pic>
        <p:nvPicPr>
          <p:cNvPr id="24" name="Рисунок 23">
            <a:extLst>
              <a:ext uri="{FF2B5EF4-FFF2-40B4-BE49-F238E27FC236}">
                <a16:creationId xmlns:a16="http://schemas.microsoft.com/office/drawing/2014/main" id="{61929DD3-C14F-485F-ACB5-51A7F9D5D211}"/>
              </a:ext>
            </a:extLst>
          </p:cNvPr>
          <p:cNvPicPr>
            <a:picLocks noChangeAspect="1"/>
          </p:cNvPicPr>
          <p:nvPr/>
        </p:nvPicPr>
        <p:blipFill>
          <a:blip r:embed="rId19"/>
          <a:stretch>
            <a:fillRect/>
          </a:stretch>
        </p:blipFill>
        <p:spPr>
          <a:xfrm>
            <a:off x="10230747" y="5568065"/>
            <a:ext cx="1296000" cy="1263259"/>
          </a:xfrm>
          <a:prstGeom prst="rect">
            <a:avLst/>
          </a:prstGeom>
        </p:spPr>
      </p:pic>
      <p:pic>
        <p:nvPicPr>
          <p:cNvPr id="25" name="Рисунок 24">
            <a:extLst>
              <a:ext uri="{FF2B5EF4-FFF2-40B4-BE49-F238E27FC236}">
                <a16:creationId xmlns:a16="http://schemas.microsoft.com/office/drawing/2014/main" id="{AF167591-507A-4EE2-804A-046813E5214C}"/>
              </a:ext>
            </a:extLst>
          </p:cNvPr>
          <p:cNvPicPr>
            <a:picLocks/>
          </p:cNvPicPr>
          <p:nvPr/>
        </p:nvPicPr>
        <p:blipFill>
          <a:blip r:embed="rId20"/>
          <a:stretch>
            <a:fillRect/>
          </a:stretch>
        </p:blipFill>
        <p:spPr>
          <a:xfrm flipV="1">
            <a:off x="6645417" y="5978246"/>
            <a:ext cx="1440000" cy="108000"/>
          </a:xfrm>
          <a:prstGeom prst="rect">
            <a:avLst/>
          </a:prstGeom>
        </p:spPr>
      </p:pic>
      <p:sp>
        <p:nvSpPr>
          <p:cNvPr id="26" name="TextBox 25">
            <a:extLst>
              <a:ext uri="{FF2B5EF4-FFF2-40B4-BE49-F238E27FC236}">
                <a16:creationId xmlns:a16="http://schemas.microsoft.com/office/drawing/2014/main" id="{D2851507-971B-4B72-BB78-7CC5290576B0}"/>
              </a:ext>
            </a:extLst>
          </p:cNvPr>
          <p:cNvSpPr txBox="1"/>
          <p:nvPr/>
        </p:nvSpPr>
        <p:spPr>
          <a:xfrm>
            <a:off x="6936453" y="6051296"/>
            <a:ext cx="857927" cy="369332"/>
          </a:xfrm>
          <a:prstGeom prst="rect">
            <a:avLst/>
          </a:prstGeom>
          <a:noFill/>
        </p:spPr>
        <p:txBody>
          <a:bodyPr wrap="none" rtlCol="0">
            <a:spAutoFit/>
          </a:bodyPr>
          <a:lstStyle/>
          <a:p>
            <a:r>
              <a:rPr lang="ru-RU" b="1" dirty="0">
                <a:latin typeface="Times New Roman" panose="02020603050405020304" pitchFamily="18" charset="0"/>
                <a:cs typeface="Times New Roman" panose="02020603050405020304" pitchFamily="18" charset="0"/>
              </a:rPr>
              <a:t>20 </a:t>
            </a:r>
            <a:r>
              <a:rPr lang="en-US" b="1" dirty="0">
                <a:latin typeface="Times New Roman" panose="02020603050405020304" pitchFamily="18" charset="0"/>
                <a:cs typeface="Times New Roman" panose="02020603050405020304" pitchFamily="18" charset="0"/>
              </a:rPr>
              <a:t>mm</a:t>
            </a:r>
            <a:endParaRPr lang="ru-RU"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D34D24A-8170-4973-B015-9A7B05672389}"/>
              </a:ext>
            </a:extLst>
          </p:cNvPr>
          <p:cNvSpPr txBox="1"/>
          <p:nvPr/>
        </p:nvSpPr>
        <p:spPr>
          <a:xfrm>
            <a:off x="6016437" y="3971152"/>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6</a:t>
            </a:r>
          </a:p>
        </p:txBody>
      </p:sp>
      <p:sp>
        <p:nvSpPr>
          <p:cNvPr id="28" name="TextBox 27">
            <a:extLst>
              <a:ext uri="{FF2B5EF4-FFF2-40B4-BE49-F238E27FC236}">
                <a16:creationId xmlns:a16="http://schemas.microsoft.com/office/drawing/2014/main" id="{EAB9F0B9-97FF-40D0-B1FC-55B0FFF220C9}"/>
              </a:ext>
            </a:extLst>
          </p:cNvPr>
          <p:cNvSpPr txBox="1"/>
          <p:nvPr/>
        </p:nvSpPr>
        <p:spPr>
          <a:xfrm>
            <a:off x="6044700" y="1884663"/>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2</a:t>
            </a:r>
          </a:p>
        </p:txBody>
      </p:sp>
      <p:sp>
        <p:nvSpPr>
          <p:cNvPr id="29" name="TextBox 28">
            <a:extLst>
              <a:ext uri="{FF2B5EF4-FFF2-40B4-BE49-F238E27FC236}">
                <a16:creationId xmlns:a16="http://schemas.microsoft.com/office/drawing/2014/main" id="{A771DC80-247B-44A4-B22A-94AF7EAF2619}"/>
              </a:ext>
            </a:extLst>
          </p:cNvPr>
          <p:cNvSpPr txBox="1"/>
          <p:nvPr/>
        </p:nvSpPr>
        <p:spPr>
          <a:xfrm>
            <a:off x="11598763" y="2106891"/>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3</a:t>
            </a:r>
          </a:p>
        </p:txBody>
      </p:sp>
      <p:sp>
        <p:nvSpPr>
          <p:cNvPr id="30" name="TextBox 29">
            <a:extLst>
              <a:ext uri="{FF2B5EF4-FFF2-40B4-BE49-F238E27FC236}">
                <a16:creationId xmlns:a16="http://schemas.microsoft.com/office/drawing/2014/main" id="{0209A1F2-20B9-416C-985B-B771E50046AC}"/>
              </a:ext>
            </a:extLst>
          </p:cNvPr>
          <p:cNvSpPr txBox="1"/>
          <p:nvPr/>
        </p:nvSpPr>
        <p:spPr>
          <a:xfrm>
            <a:off x="6051404" y="2905178"/>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4</a:t>
            </a:r>
          </a:p>
        </p:txBody>
      </p:sp>
      <p:sp>
        <p:nvSpPr>
          <p:cNvPr id="31" name="TextBox 30">
            <a:extLst>
              <a:ext uri="{FF2B5EF4-FFF2-40B4-BE49-F238E27FC236}">
                <a16:creationId xmlns:a16="http://schemas.microsoft.com/office/drawing/2014/main" id="{9279A1C6-4E13-443F-A161-0FB44D4035B1}"/>
              </a:ext>
            </a:extLst>
          </p:cNvPr>
          <p:cNvSpPr txBox="1"/>
          <p:nvPr/>
        </p:nvSpPr>
        <p:spPr>
          <a:xfrm>
            <a:off x="11526747" y="3529244"/>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5</a:t>
            </a:r>
          </a:p>
        </p:txBody>
      </p:sp>
      <p:sp>
        <p:nvSpPr>
          <p:cNvPr id="32" name="TextBox 31">
            <a:extLst>
              <a:ext uri="{FF2B5EF4-FFF2-40B4-BE49-F238E27FC236}">
                <a16:creationId xmlns:a16="http://schemas.microsoft.com/office/drawing/2014/main" id="{B2F8FAFF-19DF-4F08-BE24-613173B5757E}"/>
              </a:ext>
            </a:extLst>
          </p:cNvPr>
          <p:cNvSpPr txBox="1"/>
          <p:nvPr/>
        </p:nvSpPr>
        <p:spPr>
          <a:xfrm>
            <a:off x="11562156" y="654840"/>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1</a:t>
            </a:r>
          </a:p>
        </p:txBody>
      </p:sp>
      <p:sp>
        <p:nvSpPr>
          <p:cNvPr id="33" name="TextBox 32">
            <a:extLst>
              <a:ext uri="{FF2B5EF4-FFF2-40B4-BE49-F238E27FC236}">
                <a16:creationId xmlns:a16="http://schemas.microsoft.com/office/drawing/2014/main" id="{A1E89200-0775-4BE7-BC50-C7D092072D2F}"/>
              </a:ext>
            </a:extLst>
          </p:cNvPr>
          <p:cNvSpPr txBox="1"/>
          <p:nvPr/>
        </p:nvSpPr>
        <p:spPr>
          <a:xfrm>
            <a:off x="11384007" y="4738797"/>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7</a:t>
            </a:r>
          </a:p>
        </p:txBody>
      </p:sp>
      <p:sp>
        <p:nvSpPr>
          <p:cNvPr id="34" name="TextBox 33">
            <a:extLst>
              <a:ext uri="{FF2B5EF4-FFF2-40B4-BE49-F238E27FC236}">
                <a16:creationId xmlns:a16="http://schemas.microsoft.com/office/drawing/2014/main" id="{0ABC9CFD-0907-4A0C-97C4-CE1F2E018AA5}"/>
              </a:ext>
            </a:extLst>
          </p:cNvPr>
          <p:cNvSpPr txBox="1"/>
          <p:nvPr/>
        </p:nvSpPr>
        <p:spPr>
          <a:xfrm>
            <a:off x="6003650" y="5087287"/>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8</a:t>
            </a:r>
          </a:p>
        </p:txBody>
      </p:sp>
      <p:sp>
        <p:nvSpPr>
          <p:cNvPr id="35" name="TextBox 34">
            <a:extLst>
              <a:ext uri="{FF2B5EF4-FFF2-40B4-BE49-F238E27FC236}">
                <a16:creationId xmlns:a16="http://schemas.microsoft.com/office/drawing/2014/main" id="{DDF6A3D3-D9EA-4BF6-9987-E5F91CF709DE}"/>
              </a:ext>
            </a:extLst>
          </p:cNvPr>
          <p:cNvSpPr txBox="1"/>
          <p:nvPr/>
        </p:nvSpPr>
        <p:spPr>
          <a:xfrm>
            <a:off x="11514127" y="6012408"/>
            <a:ext cx="312906" cy="400110"/>
          </a:xfrm>
          <a:prstGeom prst="rect">
            <a:avLst/>
          </a:prstGeom>
          <a:noFill/>
        </p:spPr>
        <p:txBody>
          <a:bodyPr wrap="none" rtlCol="0">
            <a:spAutoFit/>
          </a:bodyPr>
          <a:lstStyle/>
          <a:p>
            <a:r>
              <a:rPr lang="ru-RU" sz="2000" b="1" dirty="0">
                <a:latin typeface="Times New Roman" panose="02020603050405020304" pitchFamily="18" charset="0"/>
                <a:cs typeface="Times New Roman" panose="02020603050405020304" pitchFamily="18" charset="0"/>
              </a:rPr>
              <a:t>9</a:t>
            </a:r>
          </a:p>
        </p:txBody>
      </p:sp>
      <p:sp>
        <p:nvSpPr>
          <p:cNvPr id="37" name="Прямоугольник 36">
            <a:extLst>
              <a:ext uri="{FF2B5EF4-FFF2-40B4-BE49-F238E27FC236}">
                <a16:creationId xmlns:a16="http://schemas.microsoft.com/office/drawing/2014/main" id="{2A769A6B-693F-4673-A71A-600160A86860}"/>
              </a:ext>
            </a:extLst>
          </p:cNvPr>
          <p:cNvSpPr/>
          <p:nvPr/>
        </p:nvSpPr>
        <p:spPr>
          <a:xfrm>
            <a:off x="6603342" y="6384826"/>
            <a:ext cx="1665841"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Photos of coins.</a:t>
            </a:r>
            <a:endParaRPr lang="ru-RU" dirty="0">
              <a:latin typeface="Times New Roman" panose="02020603050405020304" pitchFamily="18" charset="0"/>
              <a:cs typeface="Times New Roman" panose="02020603050405020304" pitchFamily="18" charset="0"/>
            </a:endParaRPr>
          </a:p>
        </p:txBody>
      </p:sp>
      <p:pic>
        <p:nvPicPr>
          <p:cNvPr id="36" name="Рисунок 35">
            <a:extLst>
              <a:ext uri="{FF2B5EF4-FFF2-40B4-BE49-F238E27FC236}">
                <a16:creationId xmlns:a16="http://schemas.microsoft.com/office/drawing/2014/main" id="{6D2A75BD-EEBC-498D-96C6-B5333F678291}"/>
              </a:ext>
            </a:extLst>
          </p:cNvPr>
          <p:cNvPicPr/>
          <p:nvPr/>
        </p:nvPicPr>
        <p:blipFill rotWithShape="1">
          <a:blip r:embed="rId21" cstate="print">
            <a:extLst>
              <a:ext uri="{28A0092B-C50C-407E-A947-70E740481C1C}">
                <a14:useLocalDpi xmlns:a14="http://schemas.microsoft.com/office/drawing/2010/main" val="0"/>
              </a:ext>
            </a:extLst>
          </a:blip>
          <a:srcRect l="4283" t="4038" r="4059" b="8464"/>
          <a:stretch/>
        </p:blipFill>
        <p:spPr bwMode="auto">
          <a:xfrm>
            <a:off x="658781" y="1852165"/>
            <a:ext cx="5211192" cy="4296792"/>
          </a:xfrm>
          <a:prstGeom prst="rect">
            <a:avLst/>
          </a:prstGeom>
          <a:noFill/>
          <a:ln>
            <a:noFill/>
          </a:ln>
        </p:spPr>
      </p:pic>
      <p:sp>
        <p:nvSpPr>
          <p:cNvPr id="38" name="TextBox 3">
            <a:extLst>
              <a:ext uri="{FF2B5EF4-FFF2-40B4-BE49-F238E27FC236}">
                <a16:creationId xmlns:a16="http://schemas.microsoft.com/office/drawing/2014/main" id="{583BF6D0-E1A4-49AA-9C03-E44292F49BA5}"/>
              </a:ext>
            </a:extLst>
          </p:cNvPr>
          <p:cNvSpPr txBox="1"/>
          <p:nvPr/>
        </p:nvSpPr>
        <p:spPr>
          <a:xfrm>
            <a:off x="1142677" y="6142848"/>
            <a:ext cx="2367123" cy="400110"/>
          </a:xfrm>
          <a:prstGeom prst="rect">
            <a:avLst/>
          </a:prstGeom>
          <a:noFill/>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Necropolis Volna-1</a:t>
            </a:r>
            <a:endParaRPr lang="ru-RU" sz="2000" dirty="0">
              <a:latin typeface="Times New Roman" panose="02020603050405020304" pitchFamily="18" charset="0"/>
              <a:cs typeface="Times New Roman" panose="02020603050405020304" pitchFamily="18" charset="0"/>
            </a:endParaRPr>
          </a:p>
        </p:txBody>
      </p:sp>
      <p:sp>
        <p:nvSpPr>
          <p:cNvPr id="39" name="Овал 38">
            <a:extLst>
              <a:ext uri="{FF2B5EF4-FFF2-40B4-BE49-F238E27FC236}">
                <a16:creationId xmlns:a16="http://schemas.microsoft.com/office/drawing/2014/main" id="{A2761D71-3B18-4C0C-B4A6-A1343956A87B}"/>
              </a:ext>
            </a:extLst>
          </p:cNvPr>
          <p:cNvSpPr/>
          <p:nvPr/>
        </p:nvSpPr>
        <p:spPr>
          <a:xfrm>
            <a:off x="982880" y="6265371"/>
            <a:ext cx="168675" cy="15979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p>
        </p:txBody>
      </p:sp>
      <p:sp>
        <p:nvSpPr>
          <p:cNvPr id="41" name="Овал 40">
            <a:extLst>
              <a:ext uri="{FF2B5EF4-FFF2-40B4-BE49-F238E27FC236}">
                <a16:creationId xmlns:a16="http://schemas.microsoft.com/office/drawing/2014/main" id="{85A2B341-C280-42A8-8822-FBD91F2B6A7B}"/>
              </a:ext>
            </a:extLst>
          </p:cNvPr>
          <p:cNvSpPr/>
          <p:nvPr/>
        </p:nvSpPr>
        <p:spPr>
          <a:xfrm>
            <a:off x="3468500" y="4313762"/>
            <a:ext cx="168675" cy="15979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p>
        </p:txBody>
      </p:sp>
      <p:pic>
        <p:nvPicPr>
          <p:cNvPr id="42" name="Рисунок 41">
            <a:extLst>
              <a:ext uri="{FF2B5EF4-FFF2-40B4-BE49-F238E27FC236}">
                <a16:creationId xmlns:a16="http://schemas.microsoft.com/office/drawing/2014/main" id="{CB161958-9D60-4EEB-A643-7236D6E1045B}"/>
              </a:ext>
            </a:extLst>
          </p:cNvPr>
          <p:cNvPicPr>
            <a:picLocks noChangeAspect="1"/>
          </p:cNvPicPr>
          <p:nvPr/>
        </p:nvPicPr>
        <p:blipFill>
          <a:blip r:embed="rId22"/>
          <a:stretch>
            <a:fillRect/>
          </a:stretch>
        </p:blipFill>
        <p:spPr>
          <a:xfrm>
            <a:off x="128876" y="984619"/>
            <a:ext cx="2673686" cy="3213864"/>
          </a:xfrm>
          <a:prstGeom prst="rect">
            <a:avLst/>
          </a:prstGeom>
        </p:spPr>
      </p:pic>
      <p:sp>
        <p:nvSpPr>
          <p:cNvPr id="44" name="Прямоугольник: скругленные углы 43">
            <a:extLst>
              <a:ext uri="{FF2B5EF4-FFF2-40B4-BE49-F238E27FC236}">
                <a16:creationId xmlns:a16="http://schemas.microsoft.com/office/drawing/2014/main" id="{3F5A3576-56E2-451C-87B7-BFF88C517116}"/>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a:t>
            </a:r>
            <a:endParaRPr lang="ru-RU" dirty="0">
              <a:solidFill>
                <a:schemeClr val="tx1"/>
              </a:solidFill>
            </a:endParaRPr>
          </a:p>
        </p:txBody>
      </p:sp>
    </p:spTree>
    <p:extLst>
      <p:ext uri="{BB962C8B-B14F-4D97-AF65-F5344CB8AC3E}">
        <p14:creationId xmlns:p14="http://schemas.microsoft.com/office/powerpoint/2010/main" val="1366946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B591C5C0-AD70-4A78-AED3-F7E1EE8FB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84" y="1105421"/>
            <a:ext cx="5463204" cy="5009099"/>
          </a:xfrm>
          <a:prstGeom prst="rect">
            <a:avLst/>
          </a:prstGeom>
        </p:spPr>
      </p:pic>
      <p:pic>
        <p:nvPicPr>
          <p:cNvPr id="11" name="Рисунок 10">
            <a:extLst>
              <a:ext uri="{FF2B5EF4-FFF2-40B4-BE49-F238E27FC236}">
                <a16:creationId xmlns:a16="http://schemas.microsoft.com/office/drawing/2014/main" id="{7793B121-B891-41BA-9415-2998A4A8E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008" y="1066800"/>
            <a:ext cx="1585598" cy="5086349"/>
          </a:xfrm>
          <a:prstGeom prst="rect">
            <a:avLst/>
          </a:prstGeom>
        </p:spPr>
      </p:pic>
      <p:sp>
        <p:nvSpPr>
          <p:cNvPr id="17" name="Прямоугольник 16">
            <a:extLst>
              <a:ext uri="{FF2B5EF4-FFF2-40B4-BE49-F238E27FC236}">
                <a16:creationId xmlns:a16="http://schemas.microsoft.com/office/drawing/2014/main" id="{545FE7D8-A771-4B1B-9CE3-003689CA2024}"/>
              </a:ext>
            </a:extLst>
          </p:cNvPr>
          <p:cNvSpPr/>
          <p:nvPr/>
        </p:nvSpPr>
        <p:spPr>
          <a:xfrm>
            <a:off x="914779" y="119286"/>
            <a:ext cx="10362443"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Neutron Diffraction Studies of Antique Copper Coins</a:t>
            </a:r>
            <a:endParaRPr lang="ru-RU" sz="2800" b="1"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87D299-674D-401F-B4AB-2240A2289A2E}"/>
              </a:ext>
            </a:extLst>
          </p:cNvPr>
          <p:cNvSpPr txBox="1"/>
          <p:nvPr/>
        </p:nvSpPr>
        <p:spPr>
          <a:xfrm>
            <a:off x="681138" y="6150114"/>
            <a:ext cx="370522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Neutron diffraction spectra of coins and pure copper.</a:t>
            </a:r>
            <a:endParaRPr lang="ru-RU" dirty="0">
              <a:latin typeface="Times New Roman" panose="02020603050405020304" pitchFamily="18" charset="0"/>
              <a:cs typeface="Times New Roman" panose="02020603050405020304" pitchFamily="18" charset="0"/>
            </a:endParaRPr>
          </a:p>
        </p:txBody>
      </p:sp>
      <p:pic>
        <p:nvPicPr>
          <p:cNvPr id="20" name="Рисунок 19">
            <a:extLst>
              <a:ext uri="{FF2B5EF4-FFF2-40B4-BE49-F238E27FC236}">
                <a16:creationId xmlns:a16="http://schemas.microsoft.com/office/drawing/2014/main" id="{44CEF830-4E76-45D6-8E6A-69717EEB5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008" y="1381125"/>
            <a:ext cx="4347890" cy="4462459"/>
          </a:xfrm>
          <a:prstGeom prst="rect">
            <a:avLst/>
          </a:prstGeom>
        </p:spPr>
      </p:pic>
      <p:sp>
        <p:nvSpPr>
          <p:cNvPr id="21" name="TextBox 20">
            <a:extLst>
              <a:ext uri="{FF2B5EF4-FFF2-40B4-BE49-F238E27FC236}">
                <a16:creationId xmlns:a16="http://schemas.microsoft.com/office/drawing/2014/main" id="{3F28C9E5-1B6B-43A0-B7AA-890D0AD36379}"/>
              </a:ext>
            </a:extLst>
          </p:cNvPr>
          <p:cNvSpPr txBox="1"/>
          <p:nvPr/>
        </p:nvSpPr>
        <p:spPr>
          <a:xfrm>
            <a:off x="7853155" y="5853108"/>
            <a:ext cx="394559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Tin content in coins calculated from the bias of the unit cell parameters.</a:t>
            </a:r>
            <a:endParaRPr lang="ru-RU" dirty="0">
              <a:latin typeface="Times New Roman" panose="02020603050405020304" pitchFamily="18" charset="0"/>
              <a:cs typeface="Times New Roman" panose="02020603050405020304" pitchFamily="18" charset="0"/>
            </a:endParaRPr>
          </a:p>
        </p:txBody>
      </p:sp>
      <p:sp>
        <p:nvSpPr>
          <p:cNvPr id="16" name="Стрелка: вправо 15">
            <a:extLst>
              <a:ext uri="{FF2B5EF4-FFF2-40B4-BE49-F238E27FC236}">
                <a16:creationId xmlns:a16="http://schemas.microsoft.com/office/drawing/2014/main" id="{914CE4F2-7E22-412E-BAC6-F7708E66A275}"/>
              </a:ext>
            </a:extLst>
          </p:cNvPr>
          <p:cNvSpPr/>
          <p:nvPr/>
        </p:nvSpPr>
        <p:spPr>
          <a:xfrm>
            <a:off x="6974606" y="3067258"/>
            <a:ext cx="677402" cy="1085429"/>
          </a:xfrm>
          <a:prstGeom prst="rightArrow">
            <a:avLst/>
          </a:prstGeom>
          <a:solidFill>
            <a:schemeClr val="accent1">
              <a:lumMod val="60000"/>
              <a:lumOff val="4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extLst>
              <a:ext uri="{FF2B5EF4-FFF2-40B4-BE49-F238E27FC236}">
                <a16:creationId xmlns:a16="http://schemas.microsoft.com/office/drawing/2014/main" id="{BDB8331E-2E2E-42E8-B381-9F91B79897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448" y="1066797"/>
            <a:ext cx="4360607" cy="5086349"/>
          </a:xfrm>
          <a:prstGeom prst="rect">
            <a:avLst/>
          </a:prstGeom>
        </p:spPr>
      </p:pic>
      <p:sp>
        <p:nvSpPr>
          <p:cNvPr id="15" name="Стрелка: вправо 14">
            <a:extLst>
              <a:ext uri="{FF2B5EF4-FFF2-40B4-BE49-F238E27FC236}">
                <a16:creationId xmlns:a16="http://schemas.microsoft.com/office/drawing/2014/main" id="{5E94E5C4-170A-4F6D-BDC1-E75D40D52809}"/>
              </a:ext>
            </a:extLst>
          </p:cNvPr>
          <p:cNvSpPr/>
          <p:nvPr/>
        </p:nvSpPr>
        <p:spPr>
          <a:xfrm>
            <a:off x="4715778" y="3067259"/>
            <a:ext cx="673229" cy="1085429"/>
          </a:xfrm>
          <a:prstGeom prst="rightArrow">
            <a:avLst/>
          </a:prstGeom>
          <a:solidFill>
            <a:schemeClr val="accent1">
              <a:lumMod val="60000"/>
              <a:lumOff val="4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скругленные углы 11">
            <a:extLst>
              <a:ext uri="{FF2B5EF4-FFF2-40B4-BE49-F238E27FC236}">
                <a16:creationId xmlns:a16="http://schemas.microsoft.com/office/drawing/2014/main" id="{6D3231F0-279E-405E-AE42-787ADDBDC57A}"/>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16</a:t>
            </a:r>
            <a:endParaRPr lang="ru-RU" dirty="0">
              <a:solidFill>
                <a:schemeClr val="tx1"/>
              </a:solidFill>
            </a:endParaRPr>
          </a:p>
        </p:txBody>
      </p:sp>
    </p:spTree>
    <p:extLst>
      <p:ext uri="{BB962C8B-B14F-4D97-AF65-F5344CB8AC3E}">
        <p14:creationId xmlns:p14="http://schemas.microsoft.com/office/powerpoint/2010/main" val="34681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A40FCC4-4967-49F7-A58A-2331878F6D68}"/>
              </a:ext>
            </a:extLst>
          </p:cNvPr>
          <p:cNvPicPr>
            <a:picLocks noChangeAspect="1"/>
          </p:cNvPicPr>
          <p:nvPr/>
        </p:nvPicPr>
        <p:blipFill>
          <a:blip r:embed="rId3"/>
          <a:stretch>
            <a:fillRect/>
          </a:stretch>
        </p:blipFill>
        <p:spPr>
          <a:xfrm>
            <a:off x="1104016" y="1039258"/>
            <a:ext cx="3869025" cy="4569592"/>
          </a:xfrm>
          <a:prstGeom prst="rect">
            <a:avLst/>
          </a:prstGeom>
          <a:effectLst/>
        </p:spPr>
      </p:pic>
      <p:pic>
        <p:nvPicPr>
          <p:cNvPr id="4" name="Рисунок 3">
            <a:extLst>
              <a:ext uri="{FF2B5EF4-FFF2-40B4-BE49-F238E27FC236}">
                <a16:creationId xmlns:a16="http://schemas.microsoft.com/office/drawing/2014/main" id="{8C7AE6E6-6C8A-4FB3-A1AD-D49D6CB9877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246321" y="1132948"/>
            <a:ext cx="4496958" cy="4440669"/>
          </a:xfrm>
          <a:prstGeom prst="rect">
            <a:avLst/>
          </a:prstGeom>
          <a:effectLst/>
        </p:spPr>
      </p:pic>
      <p:sp>
        <p:nvSpPr>
          <p:cNvPr id="14" name="Прямоугольник 13">
            <a:extLst>
              <a:ext uri="{FF2B5EF4-FFF2-40B4-BE49-F238E27FC236}">
                <a16:creationId xmlns:a16="http://schemas.microsoft.com/office/drawing/2014/main" id="{0A6A1D4F-43D3-4AC0-B085-2896048CB736}"/>
              </a:ext>
            </a:extLst>
          </p:cNvPr>
          <p:cNvSpPr/>
          <p:nvPr/>
        </p:nvSpPr>
        <p:spPr>
          <a:xfrm>
            <a:off x="3469214" y="95096"/>
            <a:ext cx="5253571"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Surface Reconstruction</a:t>
            </a:r>
            <a:endParaRPr lang="ru-RU" sz="2800" b="1" dirty="0">
              <a:solidFill>
                <a:srgbClr val="0000FF"/>
              </a:solidFill>
              <a:latin typeface="Times New Roman" panose="02020603050405020304" pitchFamily="18" charset="0"/>
              <a:cs typeface="Times New Roman" panose="02020603050405020304" pitchFamily="18" charset="0"/>
            </a:endParaRPr>
          </a:p>
        </p:txBody>
      </p:sp>
      <p:sp>
        <p:nvSpPr>
          <p:cNvPr id="19" name="Прямоугольник 18">
            <a:extLst>
              <a:ext uri="{FF2B5EF4-FFF2-40B4-BE49-F238E27FC236}">
                <a16:creationId xmlns:a16="http://schemas.microsoft.com/office/drawing/2014/main" id="{C2DA16FC-3B5E-4421-BB70-37491405FDC8}"/>
              </a:ext>
            </a:extLst>
          </p:cNvPr>
          <p:cNvSpPr/>
          <p:nvPr/>
        </p:nvSpPr>
        <p:spPr>
          <a:xfrm>
            <a:off x="125776" y="6029792"/>
            <a:ext cx="10091542" cy="646331"/>
          </a:xfrm>
          <a:prstGeom prst="rect">
            <a:avLst/>
          </a:prstGeom>
        </p:spPr>
        <p:txBody>
          <a:bodyPr wrap="square">
            <a:spAutoFit/>
          </a:bodyPr>
          <a:lstStyle/>
          <a:p>
            <a:pPr algn="just">
              <a:spcAft>
                <a:spcPts val="1200"/>
              </a:spcAft>
            </a:pPr>
            <a:r>
              <a:rPr lang="en-US" b="1" dirty="0" err="1">
                <a:latin typeface="Times New Roman" panose="02020603050405020304" pitchFamily="18" charset="0"/>
                <a:cs typeface="Times New Roman" panose="02020603050405020304" pitchFamily="18" charset="0"/>
              </a:rPr>
              <a:t>Bakirov</a:t>
            </a:r>
            <a:r>
              <a:rPr lang="en-US" b="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Saprykina</a:t>
            </a:r>
            <a:r>
              <a:rPr lang="en-US" dirty="0">
                <a:latin typeface="Times New Roman" panose="02020603050405020304" pitchFamily="18" charset="0"/>
                <a:cs typeface="Times New Roman" panose="02020603050405020304" pitchFamily="18" charset="0"/>
              </a:rPr>
              <a:t>, I., </a:t>
            </a:r>
            <a:r>
              <a:rPr lang="en-US" dirty="0" err="1">
                <a:latin typeface="Times New Roman" panose="02020603050405020304" pitchFamily="18" charset="0"/>
                <a:cs typeface="Times New Roman" panose="02020603050405020304" pitchFamily="18" charset="0"/>
              </a:rPr>
              <a:t>Kichanov</a:t>
            </a:r>
            <a:r>
              <a:rPr lang="en-US" dirty="0">
                <a:latin typeface="Times New Roman" panose="02020603050405020304" pitchFamily="18" charset="0"/>
                <a:cs typeface="Times New Roman" panose="02020603050405020304" pitchFamily="18" charset="0"/>
              </a:rPr>
              <a:t>, S.</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et al.</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Phase Composition and Its Spatial Distribution in Antique Copper Coins: Neutron Tomography and Diffraction Studies. </a:t>
            </a:r>
            <a:r>
              <a:rPr lang="en-US" i="1" dirty="0">
                <a:latin typeface="Times New Roman" panose="02020603050405020304" pitchFamily="18" charset="0"/>
                <a:cs typeface="Times New Roman" panose="02020603050405020304" pitchFamily="18" charset="0"/>
              </a:rPr>
              <a:t>J. Imaging.</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2021</a:t>
            </a:r>
            <a:r>
              <a:rPr lang="en-US" dirty="0">
                <a:latin typeface="Times New Roman" panose="02020603050405020304" pitchFamily="18" charset="0"/>
                <a:cs typeface="Times New Roman" panose="02020603050405020304" pitchFamily="18" charset="0"/>
              </a:rPr>
              <a:t>, 7, 129.</a:t>
            </a:r>
          </a:p>
        </p:txBody>
      </p:sp>
      <p:sp>
        <p:nvSpPr>
          <p:cNvPr id="7" name="Прямоугольник: скругленные углы 6">
            <a:extLst>
              <a:ext uri="{FF2B5EF4-FFF2-40B4-BE49-F238E27FC236}">
                <a16:creationId xmlns:a16="http://schemas.microsoft.com/office/drawing/2014/main" id="{E303260F-7BCC-486F-B9DE-9E90206A416B}"/>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17</a:t>
            </a:r>
            <a:endParaRPr lang="ru-RU" dirty="0">
              <a:solidFill>
                <a:schemeClr val="tx1"/>
              </a:solidFill>
            </a:endParaRPr>
          </a:p>
        </p:txBody>
      </p:sp>
    </p:spTree>
    <p:extLst>
      <p:ext uri="{BB962C8B-B14F-4D97-AF65-F5344CB8AC3E}">
        <p14:creationId xmlns:p14="http://schemas.microsoft.com/office/powerpoint/2010/main" val="282249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ificiul Roman cu Mozaic, în pericol de prăbuşire | Digi24">
            <a:extLst>
              <a:ext uri="{FF2B5EF4-FFF2-40B4-BE49-F238E27FC236}">
                <a16:creationId xmlns:a16="http://schemas.microsoft.com/office/drawing/2014/main" id="{02BF117A-E878-4DAD-BF73-DC20AEFA3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83" y="246033"/>
            <a:ext cx="8211076" cy="5474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loor mosaic in the Roman Mosaic Museum, also known as the Roman Edifice,  Constanta, Romania, Stock Photo, Picture And Rights Managed Image. Pic.  XI3-2633697 | agefotostock">
            <a:extLst>
              <a:ext uri="{FF2B5EF4-FFF2-40B4-BE49-F238E27FC236}">
                <a16:creationId xmlns:a16="http://schemas.microsoft.com/office/drawing/2014/main" id="{CD1E2D8A-8256-4D11-98B9-44A5113C2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428" y="3267748"/>
            <a:ext cx="5246289" cy="34975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A063332A-411C-4797-A82E-FD13F4A53CD6}"/>
              </a:ext>
            </a:extLst>
          </p:cNvPr>
          <p:cNvSpPr/>
          <p:nvPr/>
        </p:nvSpPr>
        <p:spPr>
          <a:xfrm>
            <a:off x="781735" y="5720080"/>
            <a:ext cx="6900171" cy="830997"/>
          </a:xfrm>
          <a:prstGeom prst="rect">
            <a:avLst/>
          </a:prstGeom>
        </p:spPr>
        <p:txBody>
          <a:bodyPr wrap="square" lIns="91440" tIns="45720" rIns="91440" bIns="45720" anchor="t">
            <a:spAutoFit/>
          </a:bodyPr>
          <a:lstStyle/>
          <a:p>
            <a:pPr algn="ctr"/>
            <a:r>
              <a:rPr lang="it-IT" sz="2400" dirty="0">
                <a:latin typeface="Times New Roman"/>
                <a:cs typeface="Times New Roman"/>
              </a:rPr>
              <a:t>Roman mosaic (IV century AD)</a:t>
            </a:r>
          </a:p>
          <a:p>
            <a:pPr algn="ctr"/>
            <a:r>
              <a:rPr lang="it-IT" sz="2400" dirty="0">
                <a:latin typeface="Times New Roman"/>
                <a:cs typeface="Times New Roman"/>
              </a:rPr>
              <a:t>in Constanta (Romania)</a:t>
            </a:r>
            <a:endParaRPr lang="en-US" sz="2400" dirty="0">
              <a:latin typeface="Times New Roman"/>
              <a:cs typeface="Times New Roman"/>
            </a:endParaRPr>
          </a:p>
        </p:txBody>
      </p:sp>
      <p:pic>
        <p:nvPicPr>
          <p:cNvPr id="3074" name="Picture 2">
            <a:extLst>
              <a:ext uri="{FF2B5EF4-FFF2-40B4-BE49-F238E27FC236}">
                <a16:creationId xmlns:a16="http://schemas.microsoft.com/office/drawing/2014/main" id="{74CFE694-82A0-4679-AFE0-E8EB1809A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948" y="30479"/>
            <a:ext cx="6558769" cy="318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0F943C6-BF7A-4183-B1E3-ED2E19315C6D}"/>
              </a:ext>
            </a:extLst>
          </p:cNvPr>
          <p:cNvPicPr>
            <a:picLocks noChangeAspect="1"/>
          </p:cNvPicPr>
          <p:nvPr/>
        </p:nvPicPr>
        <p:blipFill rotWithShape="1">
          <a:blip r:embed="rId2">
            <a:extLst>
              <a:ext uri="{28A0092B-C50C-407E-A947-70E740481C1C}">
                <a14:useLocalDpi xmlns:a14="http://schemas.microsoft.com/office/drawing/2010/main" val="0"/>
              </a:ext>
            </a:extLst>
          </a:blip>
          <a:srcRect t="4731" b="14597"/>
          <a:stretch/>
        </p:blipFill>
        <p:spPr>
          <a:xfrm>
            <a:off x="406392" y="3720085"/>
            <a:ext cx="2844815" cy="1996178"/>
          </a:xfrm>
          <a:prstGeom prst="rect">
            <a:avLst/>
          </a:prstGeom>
        </p:spPr>
      </p:pic>
      <p:pic>
        <p:nvPicPr>
          <p:cNvPr id="8" name="Рисунок 7">
            <a:extLst>
              <a:ext uri="{FF2B5EF4-FFF2-40B4-BE49-F238E27FC236}">
                <a16:creationId xmlns:a16="http://schemas.microsoft.com/office/drawing/2014/main" id="{5288CF07-3629-4662-952A-9AC2DE692736}"/>
              </a:ext>
            </a:extLst>
          </p:cNvPr>
          <p:cNvPicPr>
            <a:picLocks/>
          </p:cNvPicPr>
          <p:nvPr/>
        </p:nvPicPr>
        <p:blipFill>
          <a:blip r:embed="rId3"/>
          <a:stretch>
            <a:fillRect/>
          </a:stretch>
        </p:blipFill>
        <p:spPr>
          <a:xfrm flipV="1">
            <a:off x="533599" y="3022344"/>
            <a:ext cx="1654937" cy="115572"/>
          </a:xfrm>
          <a:prstGeom prst="rect">
            <a:avLst/>
          </a:prstGeom>
        </p:spPr>
      </p:pic>
      <p:sp>
        <p:nvSpPr>
          <p:cNvPr id="9" name="TextBox 8">
            <a:extLst>
              <a:ext uri="{FF2B5EF4-FFF2-40B4-BE49-F238E27FC236}">
                <a16:creationId xmlns:a16="http://schemas.microsoft.com/office/drawing/2014/main" id="{7824407D-AAF1-4897-B0A0-B448702E3DA7}"/>
              </a:ext>
            </a:extLst>
          </p:cNvPr>
          <p:cNvSpPr txBox="1"/>
          <p:nvPr/>
        </p:nvSpPr>
        <p:spPr>
          <a:xfrm>
            <a:off x="444745" y="3137916"/>
            <a:ext cx="1384055" cy="400110"/>
          </a:xfrm>
          <a:prstGeom prst="rect">
            <a:avLst/>
          </a:prstGeom>
          <a:noFill/>
        </p:spPr>
        <p:txBody>
          <a:bodyPr wrap="square" lIns="91440" tIns="45720" rIns="91440" bIns="45720" rtlCol="0" anchor="t">
            <a:spAutoFit/>
          </a:bodyPr>
          <a:lstStyle/>
          <a:p>
            <a:r>
              <a:rPr lang="en-US" sz="2000" b="1" dirty="0">
                <a:latin typeface="Times New Roman"/>
                <a:cs typeface="Times New Roman"/>
              </a:rPr>
              <a:t>10</a:t>
            </a:r>
            <a:r>
              <a:rPr lang="ru-RU" sz="2000" b="1" dirty="0">
                <a:latin typeface="Times New Roman"/>
                <a:cs typeface="Times New Roman"/>
              </a:rPr>
              <a:t> </a:t>
            </a:r>
            <a:r>
              <a:rPr lang="en-US" sz="2000" b="1" dirty="0">
                <a:latin typeface="Times New Roman"/>
                <a:cs typeface="Times New Roman"/>
              </a:rPr>
              <a:t>mm</a:t>
            </a:r>
            <a:endParaRPr lang="ru-RU" sz="2000" b="1" dirty="0" err="1">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8310A97-EE20-4DFE-BB1F-8652BE9D6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84" y="376280"/>
            <a:ext cx="2519283" cy="2483584"/>
          </a:xfrm>
          <a:prstGeom prst="rect">
            <a:avLst/>
          </a:prstGeom>
        </p:spPr>
      </p:pic>
      <p:pic>
        <p:nvPicPr>
          <p:cNvPr id="13" name="Рисунок 12">
            <a:extLst>
              <a:ext uri="{FF2B5EF4-FFF2-40B4-BE49-F238E27FC236}">
                <a16:creationId xmlns:a16="http://schemas.microsoft.com/office/drawing/2014/main" id="{370785B1-9225-4325-ACC3-C50E12CB835B}"/>
              </a:ext>
            </a:extLst>
          </p:cNvPr>
          <p:cNvPicPr>
            <a:picLocks noChangeAspect="1"/>
          </p:cNvPicPr>
          <p:nvPr/>
        </p:nvPicPr>
        <p:blipFill rotWithShape="1">
          <a:blip r:embed="rId5">
            <a:extLst>
              <a:ext uri="{28A0092B-C50C-407E-A947-70E740481C1C}">
                <a14:useLocalDpi xmlns:a14="http://schemas.microsoft.com/office/drawing/2010/main" val="0"/>
              </a:ext>
            </a:extLst>
          </a:blip>
          <a:srcRect l="31499" t="25243" r="31562" b="24142"/>
          <a:stretch/>
        </p:blipFill>
        <p:spPr>
          <a:xfrm>
            <a:off x="3231554" y="549032"/>
            <a:ext cx="2418604" cy="2398941"/>
          </a:xfrm>
          <a:prstGeom prst="rect">
            <a:avLst/>
          </a:prstGeom>
        </p:spPr>
      </p:pic>
      <p:pic>
        <p:nvPicPr>
          <p:cNvPr id="15" name="Рисунок 14">
            <a:extLst>
              <a:ext uri="{FF2B5EF4-FFF2-40B4-BE49-F238E27FC236}">
                <a16:creationId xmlns:a16="http://schemas.microsoft.com/office/drawing/2014/main" id="{7FA4E8C8-DA11-435F-85CD-CA8200008870}"/>
              </a:ext>
            </a:extLst>
          </p:cNvPr>
          <p:cNvPicPr>
            <a:picLocks noChangeAspect="1"/>
          </p:cNvPicPr>
          <p:nvPr/>
        </p:nvPicPr>
        <p:blipFill rotWithShape="1">
          <a:blip r:embed="rId6">
            <a:extLst>
              <a:ext uri="{28A0092B-C50C-407E-A947-70E740481C1C}">
                <a14:useLocalDpi xmlns:a14="http://schemas.microsoft.com/office/drawing/2010/main" val="0"/>
              </a:ext>
            </a:extLst>
          </a:blip>
          <a:srcRect l="31939" t="30550" r="42544" b="28705"/>
          <a:stretch/>
        </p:blipFill>
        <p:spPr>
          <a:xfrm flipH="1">
            <a:off x="5773123" y="106060"/>
            <a:ext cx="2427730" cy="2499464"/>
          </a:xfrm>
          <a:prstGeom prst="rect">
            <a:avLst/>
          </a:prstGeom>
        </p:spPr>
      </p:pic>
      <p:pic>
        <p:nvPicPr>
          <p:cNvPr id="17" name="Рисунок 16">
            <a:extLst>
              <a:ext uri="{FF2B5EF4-FFF2-40B4-BE49-F238E27FC236}">
                <a16:creationId xmlns:a16="http://schemas.microsoft.com/office/drawing/2014/main" id="{46066894-D56F-41A7-B0B6-5D56052E4728}"/>
              </a:ext>
            </a:extLst>
          </p:cNvPr>
          <p:cNvPicPr>
            <a:picLocks noChangeAspect="1"/>
          </p:cNvPicPr>
          <p:nvPr/>
        </p:nvPicPr>
        <p:blipFill rotWithShape="1">
          <a:blip r:embed="rId7">
            <a:extLst>
              <a:ext uri="{28A0092B-C50C-407E-A947-70E740481C1C}">
                <a14:useLocalDpi xmlns:a14="http://schemas.microsoft.com/office/drawing/2010/main" val="0"/>
              </a:ext>
            </a:extLst>
          </a:blip>
          <a:srcRect l="29241" t="31457" r="27202" b="8867"/>
          <a:stretch/>
        </p:blipFill>
        <p:spPr>
          <a:xfrm>
            <a:off x="8323818" y="100852"/>
            <a:ext cx="2640055" cy="2256239"/>
          </a:xfrm>
          <a:prstGeom prst="rect">
            <a:avLst/>
          </a:prstGeom>
        </p:spPr>
      </p:pic>
      <p:sp>
        <p:nvSpPr>
          <p:cNvPr id="14" name="Прямоугольник 13">
            <a:extLst>
              <a:ext uri="{FF2B5EF4-FFF2-40B4-BE49-F238E27FC236}">
                <a16:creationId xmlns:a16="http://schemas.microsoft.com/office/drawing/2014/main" id="{57520E3F-B29C-449D-A778-E107A5DB9534}"/>
              </a:ext>
            </a:extLst>
          </p:cNvPr>
          <p:cNvSpPr/>
          <p:nvPr/>
        </p:nvSpPr>
        <p:spPr>
          <a:xfrm>
            <a:off x="379565" y="25812"/>
            <a:ext cx="2949958" cy="523220"/>
          </a:xfrm>
          <a:prstGeom prst="rect">
            <a:avLst/>
          </a:prstGeom>
          <a:noFill/>
        </p:spPr>
        <p:txBody>
          <a:bodyPr wrap="square" lIns="91440" tIns="45720" rIns="91440" bIns="45720">
            <a:spAutoFit/>
          </a:bodyPr>
          <a:lstStyle/>
          <a:p>
            <a:r>
              <a:rPr lang="it-IT" sz="2800" b="1" dirty="0">
                <a:solidFill>
                  <a:srgbClr val="0000FF"/>
                </a:solidFill>
                <a:latin typeface="Times New Roman" panose="02020603050405020304" pitchFamily="18" charset="0"/>
                <a:cs typeface="Times New Roman" panose="02020603050405020304" pitchFamily="18" charset="0"/>
              </a:rPr>
              <a:t>Roman mosaic</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2D04B51D-5DB7-4337-A5D8-DDE6BE5EC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4667" y="2485372"/>
            <a:ext cx="5573734" cy="3723996"/>
          </a:xfrm>
          <a:prstGeom prst="rect">
            <a:avLst/>
          </a:prstGeom>
        </p:spPr>
      </p:pic>
      <p:sp>
        <p:nvSpPr>
          <p:cNvPr id="16" name="TextBox 15">
            <a:extLst>
              <a:ext uri="{FF2B5EF4-FFF2-40B4-BE49-F238E27FC236}">
                <a16:creationId xmlns:a16="http://schemas.microsoft.com/office/drawing/2014/main" id="{49A12EA2-5D2A-43C8-9E7F-0D6EFD625105}"/>
              </a:ext>
            </a:extLst>
          </p:cNvPr>
          <p:cNvSpPr txBox="1"/>
          <p:nvPr/>
        </p:nvSpPr>
        <p:spPr>
          <a:xfrm>
            <a:off x="125775" y="6110817"/>
            <a:ext cx="9231585" cy="646331"/>
          </a:xfrm>
          <a:prstGeom prst="rect">
            <a:avLst/>
          </a:prstGeom>
          <a:noFill/>
        </p:spPr>
        <p:txBody>
          <a:bodyPr wrap="square">
            <a:spAutoFit/>
          </a:bodyPr>
          <a:lstStyle/>
          <a:p>
            <a:pPr algn="just">
              <a:spcAft>
                <a:spcPts val="1200"/>
              </a:spcAft>
            </a:pPr>
            <a:r>
              <a:rPr lang="en-US" dirty="0">
                <a:latin typeface="Times New Roman" panose="02020603050405020304" pitchFamily="18" charset="0"/>
                <a:cs typeface="Times New Roman" panose="02020603050405020304" pitchFamily="18" charset="0"/>
              </a:rPr>
              <a:t>Ion, R.M., </a:t>
            </a:r>
            <a:r>
              <a:rPr lang="en-US" b="1" dirty="0" err="1">
                <a:latin typeface="Times New Roman" panose="02020603050405020304" pitchFamily="18" charset="0"/>
                <a:cs typeface="Times New Roman" panose="02020603050405020304" pitchFamily="18" charset="0"/>
              </a:rPr>
              <a:t>Bakirov</a:t>
            </a:r>
            <a:r>
              <a:rPr lang="en-US" b="1" dirty="0">
                <a:latin typeface="Times New Roman" panose="02020603050405020304" pitchFamily="18" charset="0"/>
                <a:cs typeface="Times New Roman" panose="02020603050405020304" pitchFamily="18" charset="0"/>
              </a:rPr>
              <a:t>, 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Kichanov</a:t>
            </a:r>
            <a:r>
              <a:rPr lang="en-US" dirty="0">
                <a:latin typeface="Times New Roman" panose="02020603050405020304" pitchFamily="18" charset="0"/>
                <a:cs typeface="Times New Roman" panose="02020603050405020304" pitchFamily="18" charset="0"/>
              </a:rPr>
              <a:t>, S.E.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et al.</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Non-Destructive and Micro-Invasive Techniques for Characterizing the Ancient Roman Mosaic Fragments. </a:t>
            </a:r>
            <a:r>
              <a:rPr lang="en-US" i="1" dirty="0">
                <a:latin typeface="Times New Roman" panose="02020603050405020304" pitchFamily="18" charset="0"/>
                <a:cs typeface="Times New Roman" panose="02020603050405020304" pitchFamily="18" charset="0"/>
              </a:rPr>
              <a:t>Appl. Sci.</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2020</a:t>
            </a:r>
            <a:r>
              <a:rPr lang="en-US" dirty="0">
                <a:latin typeface="Times New Roman" panose="02020603050405020304" pitchFamily="18" charset="0"/>
                <a:cs typeface="Times New Roman" panose="02020603050405020304" pitchFamily="18" charset="0"/>
              </a:rPr>
              <a:t>, 10, 3781.</a:t>
            </a:r>
            <a:endParaRPr lang="ru-RU" dirty="0">
              <a:latin typeface="Times New Roman" panose="02020603050405020304" pitchFamily="18" charset="0"/>
              <a:cs typeface="Times New Roman" panose="02020603050405020304" pitchFamily="18" charset="0"/>
            </a:endParaRPr>
          </a:p>
        </p:txBody>
      </p:sp>
      <p:pic>
        <p:nvPicPr>
          <p:cNvPr id="18" name="Рисунок 17">
            <a:extLst>
              <a:ext uri="{FF2B5EF4-FFF2-40B4-BE49-F238E27FC236}">
                <a16:creationId xmlns:a16="http://schemas.microsoft.com/office/drawing/2014/main" id="{EBBCCC2C-2FD0-4415-869E-1B52026C3B33}"/>
              </a:ext>
            </a:extLst>
          </p:cNvPr>
          <p:cNvPicPr>
            <a:picLocks noChangeAspect="1"/>
          </p:cNvPicPr>
          <p:nvPr/>
        </p:nvPicPr>
        <p:blipFill rotWithShape="1">
          <a:blip r:embed="rId9"/>
          <a:srcRect r="71560"/>
          <a:stretch/>
        </p:blipFill>
        <p:spPr>
          <a:xfrm>
            <a:off x="3431052" y="3538026"/>
            <a:ext cx="2364098" cy="2100774"/>
          </a:xfrm>
          <a:prstGeom prst="rect">
            <a:avLst/>
          </a:prstGeom>
        </p:spPr>
      </p:pic>
      <p:sp>
        <p:nvSpPr>
          <p:cNvPr id="19" name="Прямоугольник: скругленные углы 18">
            <a:extLst>
              <a:ext uri="{FF2B5EF4-FFF2-40B4-BE49-F238E27FC236}">
                <a16:creationId xmlns:a16="http://schemas.microsoft.com/office/drawing/2014/main" id="{75AB22C8-7C36-4CD8-A0B3-02345D08D78E}"/>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a:t>
            </a:r>
            <a:endParaRPr lang="ru-RU" dirty="0">
              <a:solidFill>
                <a:schemeClr val="tx1"/>
              </a:solidFill>
            </a:endParaRPr>
          </a:p>
        </p:txBody>
      </p:sp>
    </p:spTree>
    <p:extLst>
      <p:ext uri="{BB962C8B-B14F-4D97-AF65-F5344CB8AC3E}">
        <p14:creationId xmlns:p14="http://schemas.microsoft.com/office/powerpoint/2010/main" val="3412320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BDD3413-BBE3-4DA1-8445-F77E99C5784B}"/>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4" descr="_MG_0006">
            <a:extLst>
              <a:ext uri="{FF2B5EF4-FFF2-40B4-BE49-F238E27FC236}">
                <a16:creationId xmlns:a16="http://schemas.microsoft.com/office/drawing/2014/main" id="{CBB3B97F-E704-4A32-873E-D519E1E40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7" y="1320800"/>
            <a:ext cx="7068256" cy="398271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15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1703046F-16C4-4E32-BF60-F87BF3471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0" y="1630912"/>
            <a:ext cx="7079960" cy="49121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www.legendapress.ru/wp-content/uploads/2016/10/bulgary26.jpg">
            <a:extLst>
              <a:ext uri="{FF2B5EF4-FFF2-40B4-BE49-F238E27FC236}">
                <a16:creationId xmlns:a16="http://schemas.microsoft.com/office/drawing/2014/main" id="{111BDC58-A60D-4629-9157-9761D6684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097" y="3515227"/>
            <a:ext cx="5669226" cy="31535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Волжская Булгария - древняя земля">
            <a:extLst>
              <a:ext uri="{FF2B5EF4-FFF2-40B4-BE49-F238E27FC236}">
                <a16:creationId xmlns:a16="http://schemas.microsoft.com/office/drawing/2014/main" id="{CC9BC3A7-548A-440E-9966-A2E1C1EE60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62"/>
          <a:stretch/>
        </p:blipFill>
        <p:spPr bwMode="auto">
          <a:xfrm>
            <a:off x="6344097" y="189267"/>
            <a:ext cx="5669227" cy="31535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FD4859-F318-4FF5-8763-D02FD2CC62A9}"/>
              </a:ext>
            </a:extLst>
          </p:cNvPr>
          <p:cNvSpPr txBox="1"/>
          <p:nvPr/>
        </p:nvSpPr>
        <p:spPr>
          <a:xfrm>
            <a:off x="4134442" y="73463"/>
            <a:ext cx="2141949" cy="1384995"/>
          </a:xfrm>
          <a:prstGeom prst="rect">
            <a:avLst/>
          </a:prstGeom>
          <a:noFill/>
        </p:spPr>
        <p:txBody>
          <a:bodyPr wrap="square" lIns="91440" tIns="45720" rIns="91440" bIns="45720" rtlCol="0" anchor="t">
            <a:spAutoFit/>
          </a:bodyPr>
          <a:lstStyle/>
          <a:p>
            <a:pPr algn="ctr"/>
            <a:r>
              <a:rPr lang="en-US" sz="2800" dirty="0">
                <a:latin typeface="Times New Roman"/>
                <a:cs typeface="Times New Roman"/>
              </a:rPr>
              <a:t>General view of the Bulgar hillfort</a:t>
            </a:r>
          </a:p>
        </p:txBody>
      </p:sp>
      <p:pic>
        <p:nvPicPr>
          <p:cNvPr id="7" name="Рисунок 6">
            <a:extLst>
              <a:ext uri="{FF2B5EF4-FFF2-40B4-BE49-F238E27FC236}">
                <a16:creationId xmlns:a16="http://schemas.microsoft.com/office/drawing/2014/main" id="{DE9C79B5-9050-4C0B-AC91-5A47D21CFB31}"/>
              </a:ext>
            </a:extLst>
          </p:cNvPr>
          <p:cNvPicPr>
            <a:picLocks noChangeAspect="1"/>
          </p:cNvPicPr>
          <p:nvPr/>
        </p:nvPicPr>
        <p:blipFill>
          <a:blip r:embed="rId6"/>
          <a:stretch>
            <a:fillRect/>
          </a:stretch>
        </p:blipFill>
        <p:spPr>
          <a:xfrm>
            <a:off x="3137452" y="5734039"/>
            <a:ext cx="3138940" cy="986393"/>
          </a:xfrm>
          <a:prstGeom prst="rect">
            <a:avLst/>
          </a:prstGeom>
        </p:spPr>
      </p:pic>
      <p:pic>
        <p:nvPicPr>
          <p:cNvPr id="10" name="Рисунок 9">
            <a:extLst>
              <a:ext uri="{FF2B5EF4-FFF2-40B4-BE49-F238E27FC236}">
                <a16:creationId xmlns:a16="http://schemas.microsoft.com/office/drawing/2014/main" id="{4E885161-3071-40BE-B56C-A73A0FFA4D11}"/>
              </a:ext>
            </a:extLst>
          </p:cNvPr>
          <p:cNvPicPr>
            <a:picLocks noChangeAspect="1"/>
          </p:cNvPicPr>
          <p:nvPr/>
        </p:nvPicPr>
        <p:blipFill>
          <a:blip r:embed="rId7"/>
          <a:stretch>
            <a:fillRect/>
          </a:stretch>
        </p:blipFill>
        <p:spPr>
          <a:xfrm>
            <a:off x="66216" y="73463"/>
            <a:ext cx="2293963" cy="2399786"/>
          </a:xfrm>
          <a:prstGeom prst="rect">
            <a:avLst/>
          </a:prstGeom>
        </p:spPr>
      </p:pic>
    </p:spTree>
    <p:extLst>
      <p:ext uri="{BB962C8B-B14F-4D97-AF65-F5344CB8AC3E}">
        <p14:creationId xmlns:p14="http://schemas.microsoft.com/office/powerpoint/2010/main" val="2683495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53CA161A-2E87-41FB-9806-621DAB9095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74003" y="4234054"/>
            <a:ext cx="1683752" cy="1689849"/>
          </a:xfrm>
          <a:prstGeom prst="rect">
            <a:avLst/>
          </a:prstGeom>
        </p:spPr>
      </p:pic>
      <p:pic>
        <p:nvPicPr>
          <p:cNvPr id="16" name="Рисунок 15">
            <a:extLst>
              <a:ext uri="{FF2B5EF4-FFF2-40B4-BE49-F238E27FC236}">
                <a16:creationId xmlns:a16="http://schemas.microsoft.com/office/drawing/2014/main" id="{6A2A966F-2069-45FF-974C-C57FB3B5DD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9292" y="4225204"/>
            <a:ext cx="1683752" cy="1695857"/>
          </a:xfrm>
          <a:prstGeom prst="rect">
            <a:avLst/>
          </a:prstGeom>
        </p:spPr>
      </p:pic>
      <p:sp>
        <p:nvSpPr>
          <p:cNvPr id="9" name="Прямоугольник: скругленные углы 8">
            <a:extLst>
              <a:ext uri="{FF2B5EF4-FFF2-40B4-BE49-F238E27FC236}">
                <a16:creationId xmlns:a16="http://schemas.microsoft.com/office/drawing/2014/main" id="{EEDCD441-A3A4-475D-8A8D-8FD21A58061B}"/>
              </a:ext>
            </a:extLst>
          </p:cNvPr>
          <p:cNvSpPr/>
          <p:nvPr/>
        </p:nvSpPr>
        <p:spPr>
          <a:xfrm>
            <a:off x="11539607" y="6389492"/>
            <a:ext cx="526618"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21</a:t>
            </a:r>
            <a:endParaRPr lang="ru-RU" dirty="0">
              <a:solidFill>
                <a:schemeClr val="tx1"/>
              </a:solidFill>
            </a:endParaRPr>
          </a:p>
        </p:txBody>
      </p:sp>
      <p:sp>
        <p:nvSpPr>
          <p:cNvPr id="10" name="Прямоугольник 9">
            <a:extLst>
              <a:ext uri="{FF2B5EF4-FFF2-40B4-BE49-F238E27FC236}">
                <a16:creationId xmlns:a16="http://schemas.microsoft.com/office/drawing/2014/main" id="{F564AE14-3253-452B-A73B-6222FF3AD56C}"/>
              </a:ext>
            </a:extLst>
          </p:cNvPr>
          <p:cNvSpPr/>
          <p:nvPr/>
        </p:nvSpPr>
        <p:spPr>
          <a:xfrm>
            <a:off x="2927240" y="43163"/>
            <a:ext cx="6337521"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Coins of Volga Bulgaria</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BAE6D6D2-67CB-4376-AFC7-8D28AD73C920}"/>
              </a:ext>
            </a:extLst>
          </p:cNvPr>
          <p:cNvPicPr>
            <a:picLocks noChangeAspect="1"/>
          </p:cNvPicPr>
          <p:nvPr/>
        </p:nvPicPr>
        <p:blipFill>
          <a:blip r:embed="rId5"/>
          <a:stretch>
            <a:fillRect/>
          </a:stretch>
        </p:blipFill>
        <p:spPr>
          <a:xfrm>
            <a:off x="712608" y="4661468"/>
            <a:ext cx="1154627" cy="1173555"/>
          </a:xfrm>
          <a:prstGeom prst="rect">
            <a:avLst/>
          </a:prstGeom>
        </p:spPr>
      </p:pic>
      <p:pic>
        <p:nvPicPr>
          <p:cNvPr id="17" name="Рисунок 16">
            <a:extLst>
              <a:ext uri="{FF2B5EF4-FFF2-40B4-BE49-F238E27FC236}">
                <a16:creationId xmlns:a16="http://schemas.microsoft.com/office/drawing/2014/main" id="{7AC09257-EFC6-406C-AD00-C7832A71EBBC}"/>
              </a:ext>
            </a:extLst>
          </p:cNvPr>
          <p:cNvPicPr>
            <a:picLocks noChangeAspect="1"/>
          </p:cNvPicPr>
          <p:nvPr/>
        </p:nvPicPr>
        <p:blipFill>
          <a:blip r:embed="rId6"/>
          <a:stretch>
            <a:fillRect/>
          </a:stretch>
        </p:blipFill>
        <p:spPr>
          <a:xfrm>
            <a:off x="2061359" y="4659116"/>
            <a:ext cx="1176807" cy="1167789"/>
          </a:xfrm>
          <a:prstGeom prst="rect">
            <a:avLst/>
          </a:prstGeom>
        </p:spPr>
      </p:pic>
      <p:pic>
        <p:nvPicPr>
          <p:cNvPr id="18" name="Рисунок 17">
            <a:extLst>
              <a:ext uri="{FF2B5EF4-FFF2-40B4-BE49-F238E27FC236}">
                <a16:creationId xmlns:a16="http://schemas.microsoft.com/office/drawing/2014/main" id="{B1E327D2-6A99-40F3-984B-E92562C7389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78344" y="4497158"/>
            <a:ext cx="1476000" cy="1476000"/>
          </a:xfrm>
          <a:prstGeom prst="rect">
            <a:avLst/>
          </a:prstGeom>
        </p:spPr>
      </p:pic>
      <p:pic>
        <p:nvPicPr>
          <p:cNvPr id="19" name="Рисунок 18">
            <a:extLst>
              <a:ext uri="{FF2B5EF4-FFF2-40B4-BE49-F238E27FC236}">
                <a16:creationId xmlns:a16="http://schemas.microsoft.com/office/drawing/2014/main" id="{0A25369E-479E-4EAA-B1ED-11B8896E862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71945" y="4497158"/>
            <a:ext cx="1476000" cy="1476000"/>
          </a:xfrm>
          <a:prstGeom prst="rect">
            <a:avLst/>
          </a:prstGeom>
        </p:spPr>
      </p:pic>
      <p:sp>
        <p:nvSpPr>
          <p:cNvPr id="20" name="TextBox 19">
            <a:extLst>
              <a:ext uri="{FF2B5EF4-FFF2-40B4-BE49-F238E27FC236}">
                <a16:creationId xmlns:a16="http://schemas.microsoft.com/office/drawing/2014/main" id="{A7E14AF7-D2BA-4B0D-9163-117EDC22D159}"/>
              </a:ext>
            </a:extLst>
          </p:cNvPr>
          <p:cNvSpPr txBox="1"/>
          <p:nvPr/>
        </p:nvSpPr>
        <p:spPr>
          <a:xfrm>
            <a:off x="4711753" y="5983815"/>
            <a:ext cx="291130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Copper content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10 %</a:t>
            </a:r>
          </a:p>
        </p:txBody>
      </p:sp>
      <p:sp>
        <p:nvSpPr>
          <p:cNvPr id="21" name="TextBox 20">
            <a:extLst>
              <a:ext uri="{FF2B5EF4-FFF2-40B4-BE49-F238E27FC236}">
                <a16:creationId xmlns:a16="http://schemas.microsoft.com/office/drawing/2014/main" id="{51AEE837-A6E1-40B3-9EBE-47219AF20D38}"/>
              </a:ext>
            </a:extLst>
          </p:cNvPr>
          <p:cNvSpPr txBox="1"/>
          <p:nvPr/>
        </p:nvSpPr>
        <p:spPr>
          <a:xfrm>
            <a:off x="138306" y="5983815"/>
            <a:ext cx="384610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No copper phase</a:t>
            </a:r>
            <a:endParaRPr lang="ru-RU"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61B7FF5-B635-464C-B873-8C4C4D63D76C}"/>
              </a:ext>
            </a:extLst>
          </p:cNvPr>
          <p:cNvSpPr txBox="1"/>
          <p:nvPr/>
        </p:nvSpPr>
        <p:spPr>
          <a:xfrm>
            <a:off x="8787870" y="5926311"/>
            <a:ext cx="291130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Copper content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~50</a:t>
            </a:r>
            <a:r>
              <a:rPr lang="ru-RU" dirty="0">
                <a:latin typeface="Times New Roman" panose="02020603050405020304" pitchFamily="18" charset="0"/>
                <a:cs typeface="Times New Roman" panose="02020603050405020304" pitchFamily="18" charset="0"/>
              </a:rPr>
              <a:t> %</a:t>
            </a:r>
          </a:p>
        </p:txBody>
      </p:sp>
      <p:pic>
        <p:nvPicPr>
          <p:cNvPr id="23" name="Рисунок 22">
            <a:extLst>
              <a:ext uri="{FF2B5EF4-FFF2-40B4-BE49-F238E27FC236}">
                <a16:creationId xmlns:a16="http://schemas.microsoft.com/office/drawing/2014/main" id="{CEF9636D-1A86-4B38-9A4E-9147B51426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6" y="859949"/>
            <a:ext cx="4208490" cy="3375794"/>
          </a:xfrm>
          <a:prstGeom prst="rect">
            <a:avLst/>
          </a:prstGeom>
          <a:noFill/>
        </p:spPr>
      </p:pic>
      <p:pic>
        <p:nvPicPr>
          <p:cNvPr id="24" name="Рисунок 23">
            <a:extLst>
              <a:ext uri="{FF2B5EF4-FFF2-40B4-BE49-F238E27FC236}">
                <a16:creationId xmlns:a16="http://schemas.microsoft.com/office/drawing/2014/main" id="{E8BAA800-FF2F-4A41-B8F5-9E8BF69EBB2C}"/>
              </a:ext>
            </a:extLst>
          </p:cNvPr>
          <p:cNvPicPr/>
          <p:nvPr/>
        </p:nvPicPr>
        <p:blipFill>
          <a:blip r:embed="rId10"/>
          <a:stretch>
            <a:fillRect/>
          </a:stretch>
        </p:blipFill>
        <p:spPr>
          <a:xfrm>
            <a:off x="3904820" y="859948"/>
            <a:ext cx="4208490" cy="3386451"/>
          </a:xfrm>
          <a:prstGeom prst="rect">
            <a:avLst/>
          </a:prstGeom>
        </p:spPr>
      </p:pic>
      <p:pic>
        <p:nvPicPr>
          <p:cNvPr id="25" name="Рисунок 24">
            <a:extLst>
              <a:ext uri="{FF2B5EF4-FFF2-40B4-BE49-F238E27FC236}">
                <a16:creationId xmlns:a16="http://schemas.microsoft.com/office/drawing/2014/main" id="{A8462873-5EC8-40E3-896A-DE6E6AB6E85B}"/>
              </a:ext>
            </a:extLst>
          </p:cNvPr>
          <p:cNvPicPr/>
          <p:nvPr/>
        </p:nvPicPr>
        <p:blipFill>
          <a:blip r:embed="rId11"/>
          <a:stretch>
            <a:fillRect/>
          </a:stretch>
        </p:blipFill>
        <p:spPr>
          <a:xfrm>
            <a:off x="7714302" y="767033"/>
            <a:ext cx="4599618" cy="3484932"/>
          </a:xfrm>
          <a:prstGeom prst="rect">
            <a:avLst/>
          </a:prstGeom>
        </p:spPr>
      </p:pic>
    </p:spTree>
    <p:extLst>
      <p:ext uri="{BB962C8B-B14F-4D97-AF65-F5344CB8AC3E}">
        <p14:creationId xmlns:p14="http://schemas.microsoft.com/office/powerpoint/2010/main" val="1706742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FC4E45F-4F19-4B7C-BAEE-9241D2E72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043" y="49435"/>
            <a:ext cx="3716672" cy="6446615"/>
          </a:xfrm>
          <a:prstGeom prst="rect">
            <a:avLst/>
          </a:prstGeom>
        </p:spPr>
      </p:pic>
      <p:pic>
        <p:nvPicPr>
          <p:cNvPr id="3" name="Рисунок 2">
            <a:extLst>
              <a:ext uri="{FF2B5EF4-FFF2-40B4-BE49-F238E27FC236}">
                <a16:creationId xmlns:a16="http://schemas.microsoft.com/office/drawing/2014/main" id="{AFCCCEC6-CA0F-4E6A-9EFE-640755450E67}"/>
              </a:ext>
            </a:extLst>
          </p:cNvPr>
          <p:cNvPicPr>
            <a:picLocks noChangeAspect="1"/>
          </p:cNvPicPr>
          <p:nvPr/>
        </p:nvPicPr>
        <p:blipFill>
          <a:blip r:embed="rId3"/>
          <a:stretch>
            <a:fillRect/>
          </a:stretch>
        </p:blipFill>
        <p:spPr>
          <a:xfrm rot="15979704">
            <a:off x="3313495" y="71337"/>
            <a:ext cx="1038370" cy="5906324"/>
          </a:xfrm>
          <a:prstGeom prst="rect">
            <a:avLst/>
          </a:prstGeom>
        </p:spPr>
      </p:pic>
      <p:pic>
        <p:nvPicPr>
          <p:cNvPr id="4" name="Рисунок 3">
            <a:extLst>
              <a:ext uri="{FF2B5EF4-FFF2-40B4-BE49-F238E27FC236}">
                <a16:creationId xmlns:a16="http://schemas.microsoft.com/office/drawing/2014/main" id="{C9E7326D-8504-4FEA-9009-900EBA336E16}"/>
              </a:ext>
            </a:extLst>
          </p:cNvPr>
          <p:cNvPicPr>
            <a:picLocks noChangeAspect="1"/>
          </p:cNvPicPr>
          <p:nvPr/>
        </p:nvPicPr>
        <p:blipFill>
          <a:blip r:embed="rId4"/>
          <a:stretch>
            <a:fillRect/>
          </a:stretch>
        </p:blipFill>
        <p:spPr>
          <a:xfrm rot="16200000">
            <a:off x="3552421" y="2325658"/>
            <a:ext cx="609685" cy="6315956"/>
          </a:xfrm>
          <a:prstGeom prst="rect">
            <a:avLst/>
          </a:prstGeom>
        </p:spPr>
      </p:pic>
      <p:pic>
        <p:nvPicPr>
          <p:cNvPr id="5" name="Рисунок 4">
            <a:extLst>
              <a:ext uri="{FF2B5EF4-FFF2-40B4-BE49-F238E27FC236}">
                <a16:creationId xmlns:a16="http://schemas.microsoft.com/office/drawing/2014/main" id="{B50792B5-3778-4B28-BFE0-E68179F514CE}"/>
              </a:ext>
            </a:extLst>
          </p:cNvPr>
          <p:cNvPicPr>
            <a:picLocks noChangeAspect="1"/>
          </p:cNvPicPr>
          <p:nvPr/>
        </p:nvPicPr>
        <p:blipFill>
          <a:blip r:embed="rId5"/>
          <a:stretch>
            <a:fillRect/>
          </a:stretch>
        </p:blipFill>
        <p:spPr>
          <a:xfrm rot="16200000">
            <a:off x="3238052" y="1124192"/>
            <a:ext cx="1324160" cy="6401693"/>
          </a:xfrm>
          <a:prstGeom prst="rect">
            <a:avLst/>
          </a:prstGeom>
        </p:spPr>
      </p:pic>
      <p:sp>
        <p:nvSpPr>
          <p:cNvPr id="6" name="Овал 5">
            <a:extLst>
              <a:ext uri="{FF2B5EF4-FFF2-40B4-BE49-F238E27FC236}">
                <a16:creationId xmlns:a16="http://schemas.microsoft.com/office/drawing/2014/main" id="{FE974CBC-E206-45EF-81E9-2EC911851876}"/>
              </a:ext>
            </a:extLst>
          </p:cNvPr>
          <p:cNvSpPr/>
          <p:nvPr/>
        </p:nvSpPr>
        <p:spPr>
          <a:xfrm>
            <a:off x="2370599" y="2480876"/>
            <a:ext cx="1361632" cy="563589"/>
          </a:xfrm>
          <a:prstGeom prst="ellipse">
            <a:avLst/>
          </a:prstGeom>
          <a:noFill/>
          <a:ln w="1905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446324E4-FFF2-43E1-8E22-B92E5FCA3F11}"/>
              </a:ext>
            </a:extLst>
          </p:cNvPr>
          <p:cNvSpPr/>
          <p:nvPr/>
        </p:nvSpPr>
        <p:spPr>
          <a:xfrm>
            <a:off x="4174221" y="2547551"/>
            <a:ext cx="1361632" cy="563589"/>
          </a:xfrm>
          <a:prstGeom prst="ellipse">
            <a:avLst/>
          </a:prstGeom>
          <a:noFill/>
          <a:ln w="1905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2E00B38C-85B7-475B-B5E8-301CAEA5159B}"/>
              </a:ext>
            </a:extLst>
          </p:cNvPr>
          <p:cNvSpPr/>
          <p:nvPr/>
        </p:nvSpPr>
        <p:spPr>
          <a:xfrm>
            <a:off x="455477" y="3517595"/>
            <a:ext cx="1815878" cy="563589"/>
          </a:xfrm>
          <a:prstGeom prst="ellipse">
            <a:avLst/>
          </a:prstGeom>
          <a:noFill/>
          <a:ln w="1905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ED91DFB2-5273-4B8E-9B2D-ACFD474A26EA}"/>
              </a:ext>
            </a:extLst>
          </p:cNvPr>
          <p:cNvSpPr/>
          <p:nvPr/>
        </p:nvSpPr>
        <p:spPr>
          <a:xfrm>
            <a:off x="5331797" y="3646758"/>
            <a:ext cx="2012989" cy="563589"/>
          </a:xfrm>
          <a:prstGeom prst="ellipse">
            <a:avLst/>
          </a:prstGeom>
          <a:noFill/>
          <a:ln w="1905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82351EDE-509C-4795-A77E-39C6E4DCF230}"/>
              </a:ext>
            </a:extLst>
          </p:cNvPr>
          <p:cNvSpPr/>
          <p:nvPr/>
        </p:nvSpPr>
        <p:spPr>
          <a:xfrm>
            <a:off x="455479" y="5058778"/>
            <a:ext cx="1815878" cy="563589"/>
          </a:xfrm>
          <a:prstGeom prst="ellipse">
            <a:avLst/>
          </a:prstGeom>
          <a:noFill/>
          <a:ln w="1905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F22393C2-A39F-48C4-A716-CA67498D08FB}"/>
              </a:ext>
            </a:extLst>
          </p:cNvPr>
          <p:cNvSpPr/>
          <p:nvPr/>
        </p:nvSpPr>
        <p:spPr>
          <a:xfrm>
            <a:off x="5331799" y="5139486"/>
            <a:ext cx="1815878" cy="563589"/>
          </a:xfrm>
          <a:prstGeom prst="ellipse">
            <a:avLst/>
          </a:prstGeom>
          <a:noFill/>
          <a:ln w="1905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434D18C5-2844-4941-A887-C1D8D01787C1}"/>
              </a:ext>
            </a:extLst>
          </p:cNvPr>
          <p:cNvSpPr txBox="1"/>
          <p:nvPr/>
        </p:nvSpPr>
        <p:spPr>
          <a:xfrm>
            <a:off x="2177155" y="5908494"/>
            <a:ext cx="3360215" cy="461665"/>
          </a:xfrm>
          <a:prstGeom prst="rect">
            <a:avLst/>
          </a:prstGeom>
          <a:noFill/>
        </p:spPr>
        <p:txBody>
          <a:bodyPr wrap="none" lIns="91440" tIns="45720" rIns="91440" bIns="45720" rtlCol="0" anchor="t">
            <a:spAutoFit/>
          </a:bodyPr>
          <a:lstStyle/>
          <a:p>
            <a:r>
              <a:rPr lang="en-US" sz="2400" dirty="0">
                <a:latin typeface="Times New Roman"/>
                <a:cs typeface="Times New Roman"/>
              </a:rPr>
              <a:t>Copper phase localization</a:t>
            </a:r>
            <a:endParaRPr lang="ru-RU" sz="2400" dirty="0">
              <a:latin typeface="Times New Roman" panose="02020603050405020304" pitchFamily="18" charset="0"/>
              <a:cs typeface="Times New Roman" panose="02020603050405020304" pitchFamily="18" charset="0"/>
            </a:endParaRPr>
          </a:p>
        </p:txBody>
      </p:sp>
      <p:sp>
        <p:nvSpPr>
          <p:cNvPr id="14" name="Облачко с текстом: прямоугольное со скругленными углами 13">
            <a:extLst>
              <a:ext uri="{FF2B5EF4-FFF2-40B4-BE49-F238E27FC236}">
                <a16:creationId xmlns:a16="http://schemas.microsoft.com/office/drawing/2014/main" id="{9647E3F0-6AFB-478A-A910-D4AF8EEC29EF}"/>
              </a:ext>
            </a:extLst>
          </p:cNvPr>
          <p:cNvSpPr/>
          <p:nvPr/>
        </p:nvSpPr>
        <p:spPr>
          <a:xfrm>
            <a:off x="3639430" y="593990"/>
            <a:ext cx="3889366" cy="1072274"/>
          </a:xfrm>
          <a:prstGeom prst="wedgeRoundRectCallout">
            <a:avLst>
              <a:gd name="adj1" fmla="val 90996"/>
              <a:gd name="adj2" fmla="val 122742"/>
              <a:gd name="adj3" fmla="val 16667"/>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chemeClr val="accent1"/>
                </a:solidFill>
                <a:latin typeface="Times New Roman"/>
                <a:cs typeface="Times New Roman"/>
              </a:rPr>
              <a:t>I don’t have enough silver!</a:t>
            </a:r>
            <a:endParaRPr lang="ru-RU" sz="3200" dirty="0">
              <a:solidFill>
                <a:schemeClr val="accent1"/>
              </a:solidFill>
              <a:latin typeface="Times New Roman"/>
              <a:cs typeface="Times New Roman"/>
            </a:endParaRPr>
          </a:p>
        </p:txBody>
      </p:sp>
      <p:sp>
        <p:nvSpPr>
          <p:cNvPr id="15" name="TextBox 14">
            <a:extLst>
              <a:ext uri="{FF2B5EF4-FFF2-40B4-BE49-F238E27FC236}">
                <a16:creationId xmlns:a16="http://schemas.microsoft.com/office/drawing/2014/main" id="{A0BE8B94-587B-47E1-AD44-1CFC1DA5996E}"/>
              </a:ext>
            </a:extLst>
          </p:cNvPr>
          <p:cNvSpPr txBox="1"/>
          <p:nvPr/>
        </p:nvSpPr>
        <p:spPr>
          <a:xfrm>
            <a:off x="8747149" y="6408455"/>
            <a:ext cx="1670650" cy="400110"/>
          </a:xfrm>
          <a:prstGeom prst="rect">
            <a:avLst/>
          </a:prstGeom>
          <a:noFill/>
        </p:spPr>
        <p:txBody>
          <a:bodyPr wrap="none" lIns="91440" tIns="45720" rIns="91440" bIns="45720" rtlCol="0" anchor="t">
            <a:spAutoFit/>
          </a:bodyPr>
          <a:lstStyle/>
          <a:p>
            <a:r>
              <a:rPr lang="en-US" sz="2000" dirty="0">
                <a:latin typeface="Times New Roman"/>
                <a:cs typeface="Times New Roman"/>
              </a:rPr>
              <a:t>Medieval king</a:t>
            </a:r>
            <a:endParaRPr lang="ru-RU" sz="2000" dirty="0">
              <a:latin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id="{FB530709-0E43-47BE-8309-08B7E102E20F}"/>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22</a:t>
            </a:r>
            <a:endParaRPr lang="ru-RU" dirty="0">
              <a:solidFill>
                <a:schemeClr val="tx1"/>
              </a:solidFill>
            </a:endParaRPr>
          </a:p>
        </p:txBody>
      </p:sp>
    </p:spTree>
    <p:extLst>
      <p:ext uri="{BB962C8B-B14F-4D97-AF65-F5344CB8AC3E}">
        <p14:creationId xmlns:p14="http://schemas.microsoft.com/office/powerpoint/2010/main" val="4041452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444974B5-CB5D-4520-816A-DFCCCE3325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17341" y="267851"/>
            <a:ext cx="5386731" cy="6319561"/>
          </a:xfrm>
          <a:prstGeom prst="rect">
            <a:avLst/>
          </a:prstGeom>
          <a:noFill/>
          <a:ln>
            <a:noFill/>
          </a:ln>
        </p:spPr>
      </p:pic>
      <p:sp>
        <p:nvSpPr>
          <p:cNvPr id="3" name="Прямоугольник 2">
            <a:extLst>
              <a:ext uri="{FF2B5EF4-FFF2-40B4-BE49-F238E27FC236}">
                <a16:creationId xmlns:a16="http://schemas.microsoft.com/office/drawing/2014/main" id="{DD8A4314-603F-464A-8BFE-CE523A5879DF}"/>
              </a:ext>
            </a:extLst>
          </p:cNvPr>
          <p:cNvSpPr/>
          <p:nvPr/>
        </p:nvSpPr>
        <p:spPr>
          <a:xfrm>
            <a:off x="221944" y="138345"/>
            <a:ext cx="6371596" cy="523220"/>
          </a:xfrm>
          <a:prstGeom prst="rect">
            <a:avLst/>
          </a:prstGeom>
          <a:noFill/>
        </p:spPr>
        <p:txBody>
          <a:bodyPr wrap="square" lIns="91440" tIns="45720" rIns="91440" bIns="45720">
            <a:spAutoFit/>
          </a:bodyPr>
          <a:lstStyle/>
          <a:p>
            <a:r>
              <a:rPr lang="en-US" sz="2800" b="1" dirty="0">
                <a:solidFill>
                  <a:srgbClr val="0000FF"/>
                </a:solidFill>
                <a:latin typeface="Times New Roman" panose="02020603050405020304" pitchFamily="18" charset="0"/>
                <a:cs typeface="Times New Roman" panose="02020603050405020304" pitchFamily="18" charset="0"/>
              </a:rPr>
              <a:t>Ancient pottery of Kazakhstan</a:t>
            </a:r>
            <a:endParaRPr lang="ru-RU" sz="2800" b="1" dirty="0">
              <a:solidFill>
                <a:srgbClr val="0000FF"/>
              </a:solidFill>
              <a:latin typeface="Times New Roman" panose="02020603050405020304" pitchFamily="18" charset="0"/>
              <a:cs typeface="Times New Roman" panose="02020603050405020304" pitchFamily="18" charset="0"/>
            </a:endParaRPr>
          </a:p>
        </p:txBody>
      </p:sp>
      <p:sp>
        <p:nvSpPr>
          <p:cNvPr id="13" name="Прямоугольник: скругленные углы 12">
            <a:extLst>
              <a:ext uri="{FF2B5EF4-FFF2-40B4-BE49-F238E27FC236}">
                <a16:creationId xmlns:a16="http://schemas.microsoft.com/office/drawing/2014/main" id="{27536239-E48F-49D9-8164-2F43F2589F4E}"/>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23</a:t>
            </a:r>
            <a:endParaRPr lang="ru-RU" dirty="0">
              <a:solidFill>
                <a:schemeClr val="tx1"/>
              </a:solidFill>
            </a:endParaRPr>
          </a:p>
        </p:txBody>
      </p:sp>
      <p:sp>
        <p:nvSpPr>
          <p:cNvPr id="7" name="TextBox 6">
            <a:extLst>
              <a:ext uri="{FF2B5EF4-FFF2-40B4-BE49-F238E27FC236}">
                <a16:creationId xmlns:a16="http://schemas.microsoft.com/office/drawing/2014/main" id="{F5850B7D-333B-450E-B2EB-85F50955605F}"/>
              </a:ext>
            </a:extLst>
          </p:cNvPr>
          <p:cNvSpPr txBox="1"/>
          <p:nvPr/>
        </p:nvSpPr>
        <p:spPr>
          <a:xfrm>
            <a:off x="8260954" y="6389492"/>
            <a:ext cx="169950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Sample photos</a:t>
            </a:r>
            <a:endParaRPr lang="ru-RU" sz="2000" dirty="0">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06F74D75-930F-4B12-9536-26044CA7E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28" y="1251776"/>
            <a:ext cx="5287758" cy="4122658"/>
          </a:xfrm>
          <a:prstGeom prst="rect">
            <a:avLst/>
          </a:prstGeom>
        </p:spPr>
      </p:pic>
      <p:pic>
        <p:nvPicPr>
          <p:cNvPr id="6" name="Рисунок 5">
            <a:extLst>
              <a:ext uri="{FF2B5EF4-FFF2-40B4-BE49-F238E27FC236}">
                <a16:creationId xmlns:a16="http://schemas.microsoft.com/office/drawing/2014/main" id="{65383D6E-D0FD-4F95-A231-C99C974684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02" y="930905"/>
            <a:ext cx="5658640" cy="5458587"/>
          </a:xfrm>
          <a:prstGeom prst="rect">
            <a:avLst/>
          </a:prstGeom>
        </p:spPr>
      </p:pic>
    </p:spTree>
    <p:extLst>
      <p:ext uri="{BB962C8B-B14F-4D97-AF65-F5344CB8AC3E}">
        <p14:creationId xmlns:p14="http://schemas.microsoft.com/office/powerpoint/2010/main" val="15522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D014F53-8ACF-4C24-B4FA-A975B3557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640" y="3675835"/>
            <a:ext cx="3424994" cy="2883586"/>
          </a:xfrm>
          <a:prstGeom prst="rect">
            <a:avLst/>
          </a:prstGeom>
        </p:spPr>
      </p:pic>
      <p:pic>
        <p:nvPicPr>
          <p:cNvPr id="9" name="Рисунок 8">
            <a:extLst>
              <a:ext uri="{FF2B5EF4-FFF2-40B4-BE49-F238E27FC236}">
                <a16:creationId xmlns:a16="http://schemas.microsoft.com/office/drawing/2014/main" id="{31390E98-A646-4B3E-A2FD-D0133EA59C8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82396" y="2776477"/>
            <a:ext cx="3420496" cy="1393304"/>
          </a:xfrm>
          <a:prstGeom prst="rect">
            <a:avLst/>
          </a:prstGeom>
        </p:spPr>
      </p:pic>
      <p:pic>
        <p:nvPicPr>
          <p:cNvPr id="5" name="Рисунок 4">
            <a:extLst>
              <a:ext uri="{FF2B5EF4-FFF2-40B4-BE49-F238E27FC236}">
                <a16:creationId xmlns:a16="http://schemas.microsoft.com/office/drawing/2014/main" id="{7F90D8A4-1300-4C8C-B0C5-80EB6BCBA8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64641" y="889609"/>
            <a:ext cx="3574644" cy="1447787"/>
          </a:xfrm>
          <a:prstGeom prst="rect">
            <a:avLst/>
          </a:prstGeom>
        </p:spPr>
      </p:pic>
      <p:pic>
        <p:nvPicPr>
          <p:cNvPr id="16" name="Рисунок 15">
            <a:extLst>
              <a:ext uri="{FF2B5EF4-FFF2-40B4-BE49-F238E27FC236}">
                <a16:creationId xmlns:a16="http://schemas.microsoft.com/office/drawing/2014/main" id="{90F84B78-4B28-43DD-BD82-0FE4FCB91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320" y="4491534"/>
            <a:ext cx="2951686" cy="1343794"/>
          </a:xfrm>
          <a:prstGeom prst="rect">
            <a:avLst/>
          </a:prstGeom>
        </p:spPr>
      </p:pic>
      <p:pic>
        <p:nvPicPr>
          <p:cNvPr id="18" name="Рисунок 17">
            <a:extLst>
              <a:ext uri="{FF2B5EF4-FFF2-40B4-BE49-F238E27FC236}">
                <a16:creationId xmlns:a16="http://schemas.microsoft.com/office/drawing/2014/main" id="{5CD79EBA-38AF-4AE1-B0B2-54D17CABCD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385" y="943865"/>
            <a:ext cx="3170827" cy="1303563"/>
          </a:xfrm>
          <a:prstGeom prst="rect">
            <a:avLst/>
          </a:prstGeom>
        </p:spPr>
      </p:pic>
      <p:pic>
        <p:nvPicPr>
          <p:cNvPr id="20" name="Рисунок 19">
            <a:extLst>
              <a:ext uri="{FF2B5EF4-FFF2-40B4-BE49-F238E27FC236}">
                <a16:creationId xmlns:a16="http://schemas.microsoft.com/office/drawing/2014/main" id="{5B5E7C6A-B917-41C8-B57C-F636300D84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29" y="2756987"/>
            <a:ext cx="2838053" cy="1288039"/>
          </a:xfrm>
          <a:prstGeom prst="rect">
            <a:avLst/>
          </a:prstGeom>
        </p:spPr>
      </p:pic>
      <p:sp>
        <p:nvSpPr>
          <p:cNvPr id="21" name="Прямоугольник 20">
            <a:extLst>
              <a:ext uri="{FF2B5EF4-FFF2-40B4-BE49-F238E27FC236}">
                <a16:creationId xmlns:a16="http://schemas.microsoft.com/office/drawing/2014/main" id="{924689C4-DB8C-4299-9460-F9A0AD67C817}"/>
              </a:ext>
            </a:extLst>
          </p:cNvPr>
          <p:cNvSpPr/>
          <p:nvPr/>
        </p:nvSpPr>
        <p:spPr>
          <a:xfrm>
            <a:off x="239320" y="102074"/>
            <a:ext cx="8646849" cy="523220"/>
          </a:xfrm>
          <a:prstGeom prst="rect">
            <a:avLst/>
          </a:prstGeom>
          <a:noFill/>
        </p:spPr>
        <p:txBody>
          <a:bodyPr wrap="square" lIns="91440" tIns="45720" rIns="91440" bIns="45720">
            <a:spAutoFit/>
          </a:bodyPr>
          <a:lstStyle/>
          <a:p>
            <a:r>
              <a:rPr lang="en-US" sz="2800" b="1" dirty="0">
                <a:solidFill>
                  <a:srgbClr val="0000FF"/>
                </a:solidFill>
                <a:latin typeface="Times New Roman" panose="02020603050405020304" pitchFamily="18" charset="0"/>
                <a:cs typeface="Times New Roman" panose="02020603050405020304" pitchFamily="18" charset="0"/>
              </a:rPr>
              <a:t>Neutron tomography of pottery</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23" name="Рисунок 22">
            <a:extLst>
              <a:ext uri="{FF2B5EF4-FFF2-40B4-BE49-F238E27FC236}">
                <a16:creationId xmlns:a16="http://schemas.microsoft.com/office/drawing/2014/main" id="{1872E18D-E2A4-4353-B752-E6F10E3481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5532" y="4384011"/>
            <a:ext cx="3734428" cy="1597612"/>
          </a:xfrm>
          <a:prstGeom prst="rect">
            <a:avLst/>
          </a:prstGeom>
        </p:spPr>
      </p:pic>
      <p:graphicFrame>
        <p:nvGraphicFramePr>
          <p:cNvPr id="13" name="Объект 12">
            <a:extLst>
              <a:ext uri="{FF2B5EF4-FFF2-40B4-BE49-F238E27FC236}">
                <a16:creationId xmlns:a16="http://schemas.microsoft.com/office/drawing/2014/main" id="{8842E017-81A4-4BB5-848C-0B645609F8A0}"/>
              </a:ext>
            </a:extLst>
          </p:cNvPr>
          <p:cNvGraphicFramePr>
            <a:graphicFrameLocks noChangeAspect="1"/>
          </p:cNvGraphicFramePr>
          <p:nvPr/>
        </p:nvGraphicFramePr>
        <p:xfrm>
          <a:off x="8732793" y="71960"/>
          <a:ext cx="2994997" cy="3744260"/>
        </p:xfrm>
        <a:graphic>
          <a:graphicData uri="http://schemas.openxmlformats.org/presentationml/2006/ole">
            <mc:AlternateContent xmlns:mc="http://schemas.openxmlformats.org/markup-compatibility/2006">
              <mc:Choice xmlns:v="urn:schemas-microsoft-com:vml" Requires="v">
                <p:oleObj spid="_x0000_s3118" name="Graph" r:id="rId11" imgW="2304000" imgH="2879640" progId="Origin95.Graph">
                  <p:embed/>
                </p:oleObj>
              </mc:Choice>
              <mc:Fallback>
                <p:oleObj name="Graph" r:id="rId11" imgW="2304000" imgH="2879640" progId="Origin95.Graph">
                  <p:embed/>
                  <p:pic>
                    <p:nvPicPr>
                      <p:cNvPr id="13" name="Объект 12">
                        <a:extLst>
                          <a:ext uri="{FF2B5EF4-FFF2-40B4-BE49-F238E27FC236}">
                            <a16:creationId xmlns:a16="http://schemas.microsoft.com/office/drawing/2014/main" id="{8842E017-81A4-4BB5-848C-0B645609F8A0}"/>
                          </a:ext>
                        </a:extLst>
                      </p:cNvPr>
                      <p:cNvPicPr/>
                      <p:nvPr/>
                    </p:nvPicPr>
                    <p:blipFill>
                      <a:blip r:embed="rId12"/>
                      <a:stretch>
                        <a:fillRect/>
                      </a:stretch>
                    </p:blipFill>
                    <p:spPr>
                      <a:xfrm>
                        <a:off x="8732793" y="71960"/>
                        <a:ext cx="2994997" cy="3744260"/>
                      </a:xfrm>
                      <a:prstGeom prst="rect">
                        <a:avLst/>
                      </a:prstGeom>
                    </p:spPr>
                  </p:pic>
                </p:oleObj>
              </mc:Fallback>
            </mc:AlternateContent>
          </a:graphicData>
        </a:graphic>
      </p:graphicFrame>
      <p:sp>
        <p:nvSpPr>
          <p:cNvPr id="2" name="Прямоугольник 1">
            <a:extLst>
              <a:ext uri="{FF2B5EF4-FFF2-40B4-BE49-F238E27FC236}">
                <a16:creationId xmlns:a16="http://schemas.microsoft.com/office/drawing/2014/main" id="{B98D69E9-0AEC-40EC-908F-461F4296E18C}"/>
              </a:ext>
            </a:extLst>
          </p:cNvPr>
          <p:cNvSpPr/>
          <p:nvPr/>
        </p:nvSpPr>
        <p:spPr>
          <a:xfrm>
            <a:off x="256583" y="5990622"/>
            <a:ext cx="8075467" cy="830997"/>
          </a:xfrm>
          <a:prstGeom prst="rect">
            <a:avLst/>
          </a:prstGeom>
        </p:spPr>
        <p:txBody>
          <a:bodyPr wrap="square">
            <a:spAutoFit/>
          </a:bodyPr>
          <a:lstStyle/>
          <a:p>
            <a:pPr algn="just">
              <a:spcAft>
                <a:spcPts val="1200"/>
              </a:spcAft>
            </a:pPr>
            <a:r>
              <a:rPr lang="en-US" sz="1600" b="1" dirty="0" err="1">
                <a:latin typeface="Times New Roman" panose="02020603050405020304" pitchFamily="18" charset="0"/>
                <a:cs typeface="Times New Roman" panose="02020603050405020304" pitchFamily="18" charset="0"/>
              </a:rPr>
              <a:t>Bakirov</a:t>
            </a:r>
            <a:r>
              <a:rPr lang="en-US" sz="1600" b="1" dirty="0">
                <a:latin typeface="Times New Roman" panose="02020603050405020304" pitchFamily="18" charset="0"/>
                <a:cs typeface="Times New Roman" panose="02020603050405020304" pitchFamily="18" charset="0"/>
              </a:rPr>
              <a:t>, B.A.</a:t>
            </a:r>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Zhomartova</a:t>
            </a:r>
            <a:r>
              <a:rPr lang="ru-RU"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A.Zh</a:t>
            </a:r>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Kichanov</a:t>
            </a:r>
            <a:r>
              <a:rPr lang="en-US" sz="1600" dirty="0">
                <a:latin typeface="Times New Roman" panose="02020603050405020304" pitchFamily="18" charset="0"/>
                <a:cs typeface="Times New Roman" panose="02020603050405020304" pitchFamily="18" charset="0"/>
              </a:rPr>
              <a:t>, S.E.</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et al.</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Non-Destructive Neutron Structural Studies of Ancient Ceramic Fragments of the Cultural Heritage of the Republic of Kazakhstan. </a:t>
            </a:r>
            <a:r>
              <a:rPr lang="en-US" sz="1600" i="1" dirty="0">
                <a:latin typeface="Times New Roman" panose="02020603050405020304" pitchFamily="18" charset="0"/>
                <a:cs typeface="Times New Roman" panose="02020603050405020304" pitchFamily="18" charset="0"/>
              </a:rPr>
              <a:t>J. Phys. </a:t>
            </a:r>
            <a:r>
              <a:rPr lang="en-US" sz="1600" i="1" dirty="0" err="1">
                <a:latin typeface="Times New Roman" panose="02020603050405020304" pitchFamily="18" charset="0"/>
                <a:cs typeface="Times New Roman" panose="02020603050405020304" pitchFamily="18" charset="0"/>
              </a:rPr>
              <a:t>Funct</a:t>
            </a:r>
            <a:r>
              <a:rPr lang="en-US" sz="1600" i="1" dirty="0">
                <a:latin typeface="Times New Roman" panose="02020603050405020304" pitchFamily="18" charset="0"/>
                <a:cs typeface="Times New Roman" panose="02020603050405020304" pitchFamily="18" charset="0"/>
              </a:rPr>
              <a:t>. Mater. </a:t>
            </a:r>
            <a:r>
              <a:rPr lang="en-US" sz="1600" b="1" dirty="0">
                <a:latin typeface="Times New Roman" panose="02020603050405020304" pitchFamily="18" charset="0"/>
                <a:cs typeface="Times New Roman" panose="02020603050405020304" pitchFamily="18" charset="0"/>
              </a:rPr>
              <a:t>2022</a:t>
            </a:r>
            <a:r>
              <a:rPr lang="en-US" sz="1600" dirty="0">
                <a:latin typeface="Times New Roman" panose="02020603050405020304" pitchFamily="18" charset="0"/>
                <a:cs typeface="Times New Roman" panose="02020603050405020304" pitchFamily="18" charset="0"/>
              </a:rPr>
              <a:t>, 6(1), 56–70.</a:t>
            </a:r>
            <a:endParaRPr lang="ru-RU"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1222C80-36DF-4037-BE8F-2E2EBD7CEA72}"/>
              </a:ext>
            </a:extLst>
          </p:cNvPr>
          <p:cNvSpPr txBox="1"/>
          <p:nvPr/>
        </p:nvSpPr>
        <p:spPr>
          <a:xfrm>
            <a:off x="9097761" y="4041835"/>
            <a:ext cx="995785"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Medieval</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19A7F754-9115-4B70-8308-764B9B6F0DA8}"/>
              </a:ext>
            </a:extLst>
          </p:cNvPr>
          <p:cNvSpPr/>
          <p:nvPr/>
        </p:nvSpPr>
        <p:spPr>
          <a:xfrm>
            <a:off x="10660847" y="4884778"/>
            <a:ext cx="950260" cy="338554"/>
          </a:xfrm>
          <a:prstGeom prst="rect">
            <a:avLst/>
          </a:prstGeom>
        </p:spPr>
        <p:txBody>
          <a:bodyPr wrap="none">
            <a:spAutoFit/>
          </a:bodyPr>
          <a:lstStyle/>
          <a:p>
            <a:r>
              <a:rPr lang="en-US" sz="1600" b="1" dirty="0">
                <a:solidFill>
                  <a:srgbClr val="00B050"/>
                </a:solidFill>
                <a:latin typeface="Times New Roman" panose="02020603050405020304" pitchFamily="18" charset="0"/>
                <a:cs typeface="Times New Roman" panose="02020603050405020304" pitchFamily="18" charset="0"/>
              </a:rPr>
              <a:t>Iron Age</a:t>
            </a:r>
            <a:endParaRPr lang="ru-RU" sz="1600" b="1" dirty="0">
              <a:solidFill>
                <a:srgbClr val="00B050"/>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AE53F326-5DEE-4750-A91E-D68C943339D9}"/>
              </a:ext>
            </a:extLst>
          </p:cNvPr>
          <p:cNvSpPr/>
          <p:nvPr/>
        </p:nvSpPr>
        <p:spPr>
          <a:xfrm>
            <a:off x="9911357" y="5541163"/>
            <a:ext cx="1189108" cy="338554"/>
          </a:xfrm>
          <a:prstGeom prst="rect">
            <a:avLst/>
          </a:prstGeom>
        </p:spPr>
        <p:txBody>
          <a:bodyPr wrap="none">
            <a:spAutoFit/>
          </a:bodyPr>
          <a:lstStyle/>
          <a:p>
            <a:r>
              <a:rPr lang="en-US" sz="1600" b="1" dirty="0">
                <a:solidFill>
                  <a:schemeClr val="accent1">
                    <a:lumMod val="75000"/>
                  </a:schemeClr>
                </a:solidFill>
                <a:latin typeface="Times New Roman" panose="02020603050405020304" pitchFamily="18" charset="0"/>
                <a:cs typeface="Times New Roman" panose="02020603050405020304" pitchFamily="18" charset="0"/>
              </a:rPr>
              <a:t>Bronze Age</a:t>
            </a:r>
            <a:endParaRPr lang="ru-RU" sz="1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293013E-46BD-4AF6-A06C-A1F8D1742B45}"/>
              </a:ext>
            </a:extLst>
          </p:cNvPr>
          <p:cNvSpPr txBox="1"/>
          <p:nvPr/>
        </p:nvSpPr>
        <p:spPr>
          <a:xfrm>
            <a:off x="3088072" y="830069"/>
            <a:ext cx="140320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Bronze Age</a:t>
            </a:r>
            <a:endParaRPr lang="ru-RU" sz="2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B1CBBF9-1B0F-4BBC-AC8E-575D159982C7}"/>
              </a:ext>
            </a:extLst>
          </p:cNvPr>
          <p:cNvSpPr txBox="1"/>
          <p:nvPr/>
        </p:nvSpPr>
        <p:spPr>
          <a:xfrm>
            <a:off x="3088072" y="2633674"/>
            <a:ext cx="1089016"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Iron Age</a:t>
            </a:r>
            <a:endParaRPr lang="ru-RU" sz="2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2E338CB-2326-4D32-A697-6F445A0DF7D6}"/>
              </a:ext>
            </a:extLst>
          </p:cNvPr>
          <p:cNvSpPr txBox="1"/>
          <p:nvPr/>
        </p:nvSpPr>
        <p:spPr>
          <a:xfrm>
            <a:off x="3088072" y="4536102"/>
            <a:ext cx="115127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Medieval</a:t>
            </a:r>
            <a:endParaRPr lang="ru-RU" sz="2000" dirty="0">
              <a:latin typeface="Times New Roman" panose="02020603050405020304" pitchFamily="18" charset="0"/>
              <a:cs typeface="Times New Roman" panose="02020603050405020304" pitchFamily="18" charset="0"/>
            </a:endParaRPr>
          </a:p>
        </p:txBody>
      </p:sp>
      <p:sp>
        <p:nvSpPr>
          <p:cNvPr id="24" name="Прямоугольник: скругленные углы 23">
            <a:extLst>
              <a:ext uri="{FF2B5EF4-FFF2-40B4-BE49-F238E27FC236}">
                <a16:creationId xmlns:a16="http://schemas.microsoft.com/office/drawing/2014/main" id="{6702BA5D-9467-4C85-8745-CBDFF51948EF}"/>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24</a:t>
            </a:r>
            <a:endParaRPr lang="ru-RU" dirty="0">
              <a:solidFill>
                <a:schemeClr val="tx1"/>
              </a:solidFill>
            </a:endParaRPr>
          </a:p>
        </p:txBody>
      </p:sp>
      <p:pic>
        <p:nvPicPr>
          <p:cNvPr id="25" name="Рисунок 24">
            <a:extLst>
              <a:ext uri="{FF2B5EF4-FFF2-40B4-BE49-F238E27FC236}">
                <a16:creationId xmlns:a16="http://schemas.microsoft.com/office/drawing/2014/main" id="{72B45B0A-572A-4C9A-B8DF-36B2CC2261DC}"/>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rot="16200000">
            <a:off x="6544691" y="3358796"/>
            <a:ext cx="2520000" cy="180000"/>
          </a:xfrm>
          <a:prstGeom prst="rect">
            <a:avLst/>
          </a:prstGeom>
          <a:effectLst>
            <a:glow rad="63500">
              <a:schemeClr val="accent1">
                <a:satMod val="175000"/>
                <a:alpha val="40000"/>
              </a:schemeClr>
            </a:glow>
          </a:effectLst>
        </p:spPr>
      </p:pic>
      <p:sp>
        <p:nvSpPr>
          <p:cNvPr id="26" name="TextBox 25">
            <a:extLst>
              <a:ext uri="{FF2B5EF4-FFF2-40B4-BE49-F238E27FC236}">
                <a16:creationId xmlns:a16="http://schemas.microsoft.com/office/drawing/2014/main" id="{03D82BF5-9362-4ADF-B131-12DC4B1AA4BE}"/>
              </a:ext>
            </a:extLst>
          </p:cNvPr>
          <p:cNvSpPr txBox="1"/>
          <p:nvPr/>
        </p:nvSpPr>
        <p:spPr>
          <a:xfrm>
            <a:off x="7894691" y="1852964"/>
            <a:ext cx="604653"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cm</a:t>
            </a:r>
            <a:r>
              <a:rPr lang="en-US" b="1" baseline="30000" dirty="0"/>
              <a:t>-1</a:t>
            </a:r>
          </a:p>
          <a:p>
            <a:r>
              <a:rPr lang="en-US" b="1" dirty="0">
                <a:latin typeface="Times New Roman" panose="02020603050405020304" pitchFamily="18" charset="0"/>
                <a:cs typeface="Times New Roman" panose="02020603050405020304" pitchFamily="18" charset="0"/>
              </a:rPr>
              <a:t>0.7</a:t>
            </a:r>
            <a:endParaRPr lang="ru-RU"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783FE430-C323-44BA-AD20-585535630189}"/>
              </a:ext>
            </a:extLst>
          </p:cNvPr>
          <p:cNvSpPr txBox="1"/>
          <p:nvPr/>
        </p:nvSpPr>
        <p:spPr>
          <a:xfrm>
            <a:off x="7923374" y="4423748"/>
            <a:ext cx="473206"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0.3</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059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a:extLst>
              <a:ext uri="{FF2B5EF4-FFF2-40B4-BE49-F238E27FC236}">
                <a16:creationId xmlns:a16="http://schemas.microsoft.com/office/drawing/2014/main" id="{810A0BE0-C4DD-4B40-9AA6-6258D9034D89}"/>
              </a:ext>
            </a:extLst>
          </p:cNvPr>
          <p:cNvSpPr/>
          <p:nvPr/>
        </p:nvSpPr>
        <p:spPr>
          <a:xfrm>
            <a:off x="840022" y="61555"/>
            <a:ext cx="10511956" cy="523220"/>
          </a:xfrm>
          <a:prstGeom prst="rect">
            <a:avLst/>
          </a:prstGeom>
          <a:noFill/>
        </p:spPr>
        <p:txBody>
          <a:bodyPr wrap="square" lIns="91440" tIns="45720" rIns="91440" bIns="45720" anchor="ctr">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The required number of projections for reconstruction</a:t>
            </a:r>
          </a:p>
        </p:txBody>
      </p:sp>
      <p:pic>
        <p:nvPicPr>
          <p:cNvPr id="4" name="Рисунок 3">
            <a:extLst>
              <a:ext uri="{FF2B5EF4-FFF2-40B4-BE49-F238E27FC236}">
                <a16:creationId xmlns:a16="http://schemas.microsoft.com/office/drawing/2014/main" id="{397BABB9-A5DB-4221-AB9E-36F7373D5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7" y="1021652"/>
            <a:ext cx="2700978" cy="2700978"/>
          </a:xfrm>
          <a:prstGeom prst="rect">
            <a:avLst/>
          </a:prstGeom>
        </p:spPr>
      </p:pic>
      <p:pic>
        <p:nvPicPr>
          <p:cNvPr id="6" name="Рисунок 5">
            <a:extLst>
              <a:ext uri="{FF2B5EF4-FFF2-40B4-BE49-F238E27FC236}">
                <a16:creationId xmlns:a16="http://schemas.microsoft.com/office/drawing/2014/main" id="{2511B2CC-E7E6-4017-B0F1-C409F81BD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754" y="2372141"/>
            <a:ext cx="2700978" cy="2700978"/>
          </a:xfrm>
          <a:prstGeom prst="rect">
            <a:avLst/>
          </a:prstGeom>
        </p:spPr>
      </p:pic>
      <p:pic>
        <p:nvPicPr>
          <p:cNvPr id="17" name="Рисунок 16">
            <a:extLst>
              <a:ext uri="{FF2B5EF4-FFF2-40B4-BE49-F238E27FC236}">
                <a16:creationId xmlns:a16="http://schemas.microsoft.com/office/drawing/2014/main" id="{6771A8F5-F9B5-46C0-9216-31BD24ED1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974" y="2372141"/>
            <a:ext cx="2700978" cy="2700978"/>
          </a:xfrm>
          <a:prstGeom prst="rect">
            <a:avLst/>
          </a:prstGeom>
        </p:spPr>
      </p:pic>
      <p:pic>
        <p:nvPicPr>
          <p:cNvPr id="19" name="Рисунок 18">
            <a:extLst>
              <a:ext uri="{FF2B5EF4-FFF2-40B4-BE49-F238E27FC236}">
                <a16:creationId xmlns:a16="http://schemas.microsoft.com/office/drawing/2014/main" id="{85915708-8933-49CB-A329-4B7E164CE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5246" y="2372141"/>
            <a:ext cx="2700978" cy="2700978"/>
          </a:xfrm>
          <a:prstGeom prst="rect">
            <a:avLst/>
          </a:prstGeom>
        </p:spPr>
      </p:pic>
      <p:sp>
        <p:nvSpPr>
          <p:cNvPr id="27" name="TextBox 26">
            <a:extLst>
              <a:ext uri="{FF2B5EF4-FFF2-40B4-BE49-F238E27FC236}">
                <a16:creationId xmlns:a16="http://schemas.microsoft.com/office/drawing/2014/main" id="{76A8E22E-76A2-4E7E-A4AF-AE17B06AFA40}"/>
              </a:ext>
            </a:extLst>
          </p:cNvPr>
          <p:cNvSpPr txBox="1"/>
          <p:nvPr/>
        </p:nvSpPr>
        <p:spPr>
          <a:xfrm>
            <a:off x="365756" y="3722630"/>
            <a:ext cx="2803571" cy="1200329"/>
          </a:xfrm>
          <a:prstGeom prst="rect">
            <a:avLst/>
          </a:prstGeom>
          <a:noFill/>
        </p:spPr>
        <p:txBody>
          <a:bodyPr wrap="square">
            <a:spAutoFit/>
          </a:bodyPr>
          <a:lstStyle/>
          <a:p>
            <a:pPr algn="ct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Shepp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-Logan phantom – a standard test image</a:t>
            </a:r>
            <a:endParaRPr lang="ru-RU" sz="2400" dirty="0"/>
          </a:p>
        </p:txBody>
      </p:sp>
      <p:sp>
        <p:nvSpPr>
          <p:cNvPr id="30" name="TextBox 29">
            <a:extLst>
              <a:ext uri="{FF2B5EF4-FFF2-40B4-BE49-F238E27FC236}">
                <a16:creationId xmlns:a16="http://schemas.microsoft.com/office/drawing/2014/main" id="{21D59443-CCD1-46FD-AB60-DD4F342CF2C3}"/>
              </a:ext>
            </a:extLst>
          </p:cNvPr>
          <p:cNvSpPr txBox="1"/>
          <p:nvPr/>
        </p:nvSpPr>
        <p:spPr>
          <a:xfrm>
            <a:off x="4617162" y="1850468"/>
            <a:ext cx="6094602" cy="461665"/>
          </a:xfrm>
          <a:prstGeom prst="rect">
            <a:avLst/>
          </a:prstGeom>
          <a:noFill/>
        </p:spPr>
        <p:txBody>
          <a:bodyPr wrap="square">
            <a:spAutoFit/>
          </a:bodyPr>
          <a:lstStyle/>
          <a:p>
            <a:pPr algn="ct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Shepp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-Logan phantom reconstructed from:</a:t>
            </a:r>
            <a:endParaRPr lang="ru-RU" sz="2400" dirty="0"/>
          </a:p>
        </p:txBody>
      </p:sp>
      <p:sp>
        <p:nvSpPr>
          <p:cNvPr id="31" name="TextBox 30">
            <a:extLst>
              <a:ext uri="{FF2B5EF4-FFF2-40B4-BE49-F238E27FC236}">
                <a16:creationId xmlns:a16="http://schemas.microsoft.com/office/drawing/2014/main" id="{DF43C6B2-FCCD-4B99-9F6C-8F0CD7422784}"/>
              </a:ext>
            </a:extLst>
          </p:cNvPr>
          <p:cNvSpPr txBox="1"/>
          <p:nvPr/>
        </p:nvSpPr>
        <p:spPr>
          <a:xfrm>
            <a:off x="3763510" y="5081508"/>
            <a:ext cx="2067466" cy="461665"/>
          </a:xfrm>
          <a:prstGeom prst="rect">
            <a:avLst/>
          </a:prstGeom>
          <a:noFill/>
        </p:spPr>
        <p:txBody>
          <a:bodyPr wrap="square">
            <a:spAutoFit/>
          </a:bodyPr>
          <a:lstStyle/>
          <a:p>
            <a:pPr algn="ct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9 projections</a:t>
            </a:r>
            <a:endParaRPr lang="ru-RU" sz="2400" dirty="0"/>
          </a:p>
        </p:txBody>
      </p:sp>
      <p:sp>
        <p:nvSpPr>
          <p:cNvPr id="32" name="TextBox 31">
            <a:extLst>
              <a:ext uri="{FF2B5EF4-FFF2-40B4-BE49-F238E27FC236}">
                <a16:creationId xmlns:a16="http://schemas.microsoft.com/office/drawing/2014/main" id="{FDE2475C-DF3F-44EB-AD41-CD0792FA3C4D}"/>
              </a:ext>
            </a:extLst>
          </p:cNvPr>
          <p:cNvSpPr txBox="1"/>
          <p:nvPr/>
        </p:nvSpPr>
        <p:spPr>
          <a:xfrm>
            <a:off x="6630730" y="5081507"/>
            <a:ext cx="2067466" cy="461665"/>
          </a:xfrm>
          <a:prstGeom prst="rect">
            <a:avLst/>
          </a:prstGeom>
          <a:noFill/>
        </p:spPr>
        <p:txBody>
          <a:bodyPr wrap="square">
            <a:spAutoFit/>
          </a:bodyPr>
          <a:lstStyle/>
          <a:p>
            <a:pPr algn="ct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72 projections</a:t>
            </a:r>
            <a:endParaRPr lang="ru-RU" sz="2400" dirty="0"/>
          </a:p>
        </p:txBody>
      </p:sp>
      <p:sp>
        <p:nvSpPr>
          <p:cNvPr id="33" name="TextBox 32">
            <a:extLst>
              <a:ext uri="{FF2B5EF4-FFF2-40B4-BE49-F238E27FC236}">
                <a16:creationId xmlns:a16="http://schemas.microsoft.com/office/drawing/2014/main" id="{4D069A32-86A2-4638-A5C3-4FB762285555}"/>
              </a:ext>
            </a:extLst>
          </p:cNvPr>
          <p:cNvSpPr txBox="1"/>
          <p:nvPr/>
        </p:nvSpPr>
        <p:spPr>
          <a:xfrm>
            <a:off x="9381252" y="5081507"/>
            <a:ext cx="2308965" cy="461665"/>
          </a:xfrm>
          <a:prstGeom prst="rect">
            <a:avLst/>
          </a:prstGeom>
          <a:noFill/>
          <a:ln w="19050">
            <a:solidFill>
              <a:srgbClr val="FF0000"/>
            </a:solidFill>
          </a:ln>
        </p:spPr>
        <p:txBody>
          <a:bodyPr wrap="square">
            <a:spAutoFit/>
          </a:bodyPr>
          <a:lstStyle/>
          <a:p>
            <a:pPr algn="ct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360 projections</a:t>
            </a:r>
            <a:endParaRPr lang="ru-RU" sz="2400" dirty="0"/>
          </a:p>
        </p:txBody>
      </p:sp>
      <p:sp>
        <p:nvSpPr>
          <p:cNvPr id="14" name="TextBox 13">
            <a:extLst>
              <a:ext uri="{FF2B5EF4-FFF2-40B4-BE49-F238E27FC236}">
                <a16:creationId xmlns:a16="http://schemas.microsoft.com/office/drawing/2014/main" id="{36B30439-5D7D-4762-BE38-F9E9FCBFD598}"/>
              </a:ext>
            </a:extLst>
          </p:cNvPr>
          <p:cNvSpPr txBox="1"/>
          <p:nvPr/>
        </p:nvSpPr>
        <p:spPr>
          <a:xfrm>
            <a:off x="4788632" y="5897829"/>
            <a:ext cx="5382695" cy="830997"/>
          </a:xfrm>
          <a:prstGeom prst="rect">
            <a:avLst/>
          </a:prstGeom>
          <a:noFill/>
          <a:ln w="19050">
            <a:solidFill>
              <a:srgbClr val="FF0000"/>
            </a:solidFill>
          </a:ln>
        </p:spPr>
        <p:txBody>
          <a:bodyPr wrap="square">
            <a:spAutoFit/>
          </a:bodyPr>
          <a:lstStyle/>
          <a:p>
            <a:pPr algn="ctr"/>
            <a:r>
              <a:rPr lang="en-US" sz="2400" b="0" i="0" dirty="0">
                <a:effectLst/>
                <a:latin typeface="Times New Roman" panose="02020603050405020304" pitchFamily="18" charset="0"/>
                <a:cs typeface="Times New Roman" panose="02020603050405020304" pitchFamily="18" charset="0"/>
              </a:rPr>
              <a:t>The number of radiographic projections satisfying the Nyquist–Shannon theorem</a:t>
            </a:r>
            <a:endParaRPr lang="ru-RU" sz="2400" dirty="0">
              <a:latin typeface="Times New Roman" panose="02020603050405020304" pitchFamily="18" charset="0"/>
              <a:cs typeface="Times New Roman" panose="02020603050405020304" pitchFamily="18" charset="0"/>
            </a:endParaRPr>
          </a:p>
        </p:txBody>
      </p:sp>
      <p:cxnSp>
        <p:nvCxnSpPr>
          <p:cNvPr id="5" name="Прямая со стрелкой 4">
            <a:extLst>
              <a:ext uri="{FF2B5EF4-FFF2-40B4-BE49-F238E27FC236}">
                <a16:creationId xmlns:a16="http://schemas.microsoft.com/office/drawing/2014/main" id="{77BCED57-023A-46B2-A5A2-81FB5C4BF2DE}"/>
              </a:ext>
            </a:extLst>
          </p:cNvPr>
          <p:cNvCxnSpPr>
            <a:cxnSpLocks/>
            <a:stCxn id="33" idx="2"/>
          </p:cNvCxnSpPr>
          <p:nvPr/>
        </p:nvCxnSpPr>
        <p:spPr>
          <a:xfrm flipH="1">
            <a:off x="9381252" y="5543172"/>
            <a:ext cx="1154483" cy="2894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Прямоугольник: скругленные углы 15">
            <a:extLst>
              <a:ext uri="{FF2B5EF4-FFF2-40B4-BE49-F238E27FC236}">
                <a16:creationId xmlns:a16="http://schemas.microsoft.com/office/drawing/2014/main" id="{7E3EDB87-4718-4DE2-83FD-57989B05DA86}"/>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25</a:t>
            </a:r>
            <a:endParaRPr lang="ru-RU" dirty="0">
              <a:solidFill>
                <a:schemeClr val="tx1"/>
              </a:solidFill>
            </a:endParaRPr>
          </a:p>
        </p:txBody>
      </p:sp>
    </p:spTree>
    <p:extLst>
      <p:ext uri="{BB962C8B-B14F-4D97-AF65-F5344CB8AC3E}">
        <p14:creationId xmlns:p14="http://schemas.microsoft.com/office/powerpoint/2010/main" val="8529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зор Keras для TensorFlow / Хабр">
            <a:extLst>
              <a:ext uri="{FF2B5EF4-FFF2-40B4-BE49-F238E27FC236}">
                <a16:creationId xmlns:a16="http://schemas.microsoft.com/office/drawing/2014/main" id="{E37AA411-66BE-4F1B-8CB9-444BD1B608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90"/>
          <a:stretch/>
        </p:blipFill>
        <p:spPr bwMode="auto">
          <a:xfrm>
            <a:off x="8199162" y="64228"/>
            <a:ext cx="2673875" cy="2237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Обзор Keras для TensorFlow / Хабр">
            <a:extLst>
              <a:ext uri="{FF2B5EF4-FFF2-40B4-BE49-F238E27FC236}">
                <a16:creationId xmlns:a16="http://schemas.microsoft.com/office/drawing/2014/main" id="{A7A6EBAA-5967-4EBF-9698-A4F5A7726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667"/>
          <a:stretch/>
        </p:blipFill>
        <p:spPr bwMode="auto">
          <a:xfrm>
            <a:off x="8139411" y="1729373"/>
            <a:ext cx="2705098" cy="2428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E72B0-ECC8-4832-8197-3A0CD7C1209F}"/>
              </a:ext>
            </a:extLst>
          </p:cNvPr>
          <p:cNvSpPr txBox="1"/>
          <p:nvPr/>
        </p:nvSpPr>
        <p:spPr>
          <a:xfrm>
            <a:off x="7414716" y="5685187"/>
            <a:ext cx="4184435" cy="1015663"/>
          </a:xfrm>
          <a:prstGeom prst="rect">
            <a:avLst/>
          </a:prstGeom>
          <a:noFill/>
        </p:spPr>
        <p:txBody>
          <a:bodyPr wrap="square" rtlCol="0">
            <a:spAutoFit/>
          </a:bodyPr>
          <a:lstStyle/>
          <a:p>
            <a:pPr algn="ctr"/>
            <a:r>
              <a:rPr lang="en-US" sz="2000" b="1" dirty="0"/>
              <a:t>Computations were held on the basis of the </a:t>
            </a:r>
            <a:r>
              <a:rPr lang="en-US" sz="2000" b="1" dirty="0" err="1"/>
              <a:t>HybriLIT</a:t>
            </a:r>
            <a:r>
              <a:rPr lang="en-US" sz="2000" b="1" dirty="0"/>
              <a:t> heterogeneous computing platform (LIT, JINR).</a:t>
            </a:r>
            <a:endParaRPr lang="ru-RU" sz="2000" dirty="0"/>
          </a:p>
        </p:txBody>
      </p:sp>
      <p:pic>
        <p:nvPicPr>
          <p:cNvPr id="4" name="Picture 2" descr="Новости — Страница 4 — Платформа &quot;HybriLIT&quot;">
            <a:extLst>
              <a:ext uri="{FF2B5EF4-FFF2-40B4-BE49-F238E27FC236}">
                <a16:creationId xmlns:a16="http://schemas.microsoft.com/office/drawing/2014/main" id="{AA57517B-C64F-429D-BC1D-3F7085BAF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490"/>
          <a:stretch/>
        </p:blipFill>
        <p:spPr bwMode="auto">
          <a:xfrm>
            <a:off x="7805096" y="4269307"/>
            <a:ext cx="2691175" cy="1368833"/>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a:extLst>
              <a:ext uri="{FF2B5EF4-FFF2-40B4-BE49-F238E27FC236}">
                <a16:creationId xmlns:a16="http://schemas.microsoft.com/office/drawing/2014/main" id="{72B89EBA-FF66-47DD-8656-CF3AB551704C}"/>
              </a:ext>
            </a:extLst>
          </p:cNvPr>
          <p:cNvSpPr/>
          <p:nvPr/>
        </p:nvSpPr>
        <p:spPr>
          <a:xfrm>
            <a:off x="563942" y="42284"/>
            <a:ext cx="11064116"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Implementation of the convolutional neural network</a:t>
            </a:r>
          </a:p>
        </p:txBody>
      </p:sp>
      <p:pic>
        <p:nvPicPr>
          <p:cNvPr id="1026" name="Picture 2" descr="Изображение выглядит как шаблон, пиксель&#10;&#10;Автоматически созданное описание">
            <a:extLst>
              <a:ext uri="{FF2B5EF4-FFF2-40B4-BE49-F238E27FC236}">
                <a16:creationId xmlns:a16="http://schemas.microsoft.com/office/drawing/2014/main" id="{DECE9CC4-C0B9-403E-9E91-16C0517AC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6100" y="3914189"/>
            <a:ext cx="1846812" cy="185343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5DC2F735-C77F-4F46-9A8A-7390E8C9A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4603" y="4253836"/>
            <a:ext cx="2492299" cy="2561880"/>
          </a:xfrm>
          <a:prstGeom prst="rect">
            <a:avLst/>
          </a:prstGeom>
        </p:spPr>
      </p:pic>
      <p:pic>
        <p:nvPicPr>
          <p:cNvPr id="11" name="Рисунок 10">
            <a:extLst>
              <a:ext uri="{FF2B5EF4-FFF2-40B4-BE49-F238E27FC236}">
                <a16:creationId xmlns:a16="http://schemas.microsoft.com/office/drawing/2014/main" id="{C3C2CD15-6155-4D4B-9F67-58A0EAF61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638" y="4269307"/>
            <a:ext cx="2629241" cy="2536053"/>
          </a:xfrm>
          <a:prstGeom prst="rect">
            <a:avLst/>
          </a:prstGeom>
        </p:spPr>
      </p:pic>
      <p:sp>
        <p:nvSpPr>
          <p:cNvPr id="12" name="TextBox 11">
            <a:extLst>
              <a:ext uri="{FF2B5EF4-FFF2-40B4-BE49-F238E27FC236}">
                <a16:creationId xmlns:a16="http://schemas.microsoft.com/office/drawing/2014/main" id="{13F51182-93CC-4D7C-A134-8A2180C828F8}"/>
              </a:ext>
            </a:extLst>
          </p:cNvPr>
          <p:cNvSpPr txBox="1"/>
          <p:nvPr/>
        </p:nvSpPr>
        <p:spPr>
          <a:xfrm>
            <a:off x="491039" y="3822978"/>
            <a:ext cx="580062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Visualization of convolution and deconvolution layers.</a:t>
            </a:r>
            <a:endParaRPr lang="ru-RU"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E0B65F9-A66E-4B43-8348-242AFFC9228F}"/>
              </a:ext>
            </a:extLst>
          </p:cNvPr>
          <p:cNvSpPr txBox="1"/>
          <p:nvPr/>
        </p:nvSpPr>
        <p:spPr>
          <a:xfrm>
            <a:off x="659933" y="804776"/>
            <a:ext cx="550022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Building blocks of the convolution neural network.</a:t>
            </a:r>
            <a:endParaRPr lang="ru-RU" sz="2000" dirty="0">
              <a:latin typeface="Times New Roman" panose="02020603050405020304" pitchFamily="18" charset="0"/>
              <a:cs typeface="Times New Roman" panose="02020603050405020304" pitchFamily="18" charset="0"/>
            </a:endParaRPr>
          </a:p>
        </p:txBody>
      </p:sp>
      <p:sp>
        <p:nvSpPr>
          <p:cNvPr id="14" name="Прямоугольник: скругленные углы 13">
            <a:extLst>
              <a:ext uri="{FF2B5EF4-FFF2-40B4-BE49-F238E27FC236}">
                <a16:creationId xmlns:a16="http://schemas.microsoft.com/office/drawing/2014/main" id="{D290AC0A-189D-45FE-A199-B654B2FB3C95}"/>
              </a:ext>
            </a:extLst>
          </p:cNvPr>
          <p:cNvSpPr/>
          <p:nvPr/>
        </p:nvSpPr>
        <p:spPr>
          <a:xfrm rot="16200000">
            <a:off x="1461789" y="1934035"/>
            <a:ext cx="1553609" cy="4122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Convolution</a:t>
            </a:r>
            <a:endParaRPr lang="ru-RU" dirty="0"/>
          </a:p>
        </p:txBody>
      </p:sp>
      <p:sp>
        <p:nvSpPr>
          <p:cNvPr id="15" name="Прямоугольник: скругленные углы 14">
            <a:extLst>
              <a:ext uri="{FF2B5EF4-FFF2-40B4-BE49-F238E27FC236}">
                <a16:creationId xmlns:a16="http://schemas.microsoft.com/office/drawing/2014/main" id="{4410D009-F6FF-4C33-A12B-68BCF783F56B}"/>
              </a:ext>
            </a:extLst>
          </p:cNvPr>
          <p:cNvSpPr/>
          <p:nvPr/>
        </p:nvSpPr>
        <p:spPr>
          <a:xfrm rot="16200000">
            <a:off x="3008909" y="1934034"/>
            <a:ext cx="1553609" cy="4122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Normalization</a:t>
            </a:r>
            <a:endParaRPr lang="ru-RU" dirty="0"/>
          </a:p>
        </p:txBody>
      </p:sp>
      <p:sp>
        <p:nvSpPr>
          <p:cNvPr id="16" name="Прямоугольник: скругленные углы 15">
            <a:extLst>
              <a:ext uri="{FF2B5EF4-FFF2-40B4-BE49-F238E27FC236}">
                <a16:creationId xmlns:a16="http://schemas.microsoft.com/office/drawing/2014/main" id="{546D6EE1-FBFD-4C1D-89C2-8B551C1C8EE8}"/>
              </a:ext>
            </a:extLst>
          </p:cNvPr>
          <p:cNvSpPr/>
          <p:nvPr/>
        </p:nvSpPr>
        <p:spPr>
          <a:xfrm rot="16200000">
            <a:off x="2230973" y="1934035"/>
            <a:ext cx="1553609" cy="41220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Activation</a:t>
            </a:r>
            <a:endParaRPr lang="ru-RU" dirty="0"/>
          </a:p>
        </p:txBody>
      </p:sp>
      <p:sp>
        <p:nvSpPr>
          <p:cNvPr id="17" name="Прямоугольник: скругленные углы 16">
            <a:extLst>
              <a:ext uri="{FF2B5EF4-FFF2-40B4-BE49-F238E27FC236}">
                <a16:creationId xmlns:a16="http://schemas.microsoft.com/office/drawing/2014/main" id="{D952C661-6F67-404E-936B-441A13075400}"/>
              </a:ext>
            </a:extLst>
          </p:cNvPr>
          <p:cNvSpPr/>
          <p:nvPr/>
        </p:nvSpPr>
        <p:spPr>
          <a:xfrm>
            <a:off x="769532" y="1690136"/>
            <a:ext cx="900000" cy="90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Input</a:t>
            </a:r>
            <a:endParaRPr lang="ru-RU" dirty="0">
              <a:solidFill>
                <a:schemeClr val="tx1"/>
              </a:solidFill>
            </a:endParaRPr>
          </a:p>
        </p:txBody>
      </p:sp>
      <p:sp>
        <p:nvSpPr>
          <p:cNvPr id="20" name="Прямоугольник: скругленные углы 19">
            <a:extLst>
              <a:ext uri="{FF2B5EF4-FFF2-40B4-BE49-F238E27FC236}">
                <a16:creationId xmlns:a16="http://schemas.microsoft.com/office/drawing/2014/main" id="{2ADFEA9A-B73F-4730-B7F5-064B3C7F1348}"/>
              </a:ext>
            </a:extLst>
          </p:cNvPr>
          <p:cNvSpPr/>
          <p:nvPr/>
        </p:nvSpPr>
        <p:spPr>
          <a:xfrm>
            <a:off x="5199641" y="1708130"/>
            <a:ext cx="936000" cy="90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Output</a:t>
            </a:r>
            <a:endParaRPr lang="ru-RU" dirty="0">
              <a:solidFill>
                <a:schemeClr val="tx1"/>
              </a:solidFill>
            </a:endParaRPr>
          </a:p>
        </p:txBody>
      </p:sp>
      <p:cxnSp>
        <p:nvCxnSpPr>
          <p:cNvPr id="21" name="Прямая со стрелкой 20">
            <a:extLst>
              <a:ext uri="{FF2B5EF4-FFF2-40B4-BE49-F238E27FC236}">
                <a16:creationId xmlns:a16="http://schemas.microsoft.com/office/drawing/2014/main" id="{F86AEFA6-35BA-48BB-84F3-EBC50AF462DE}"/>
              </a:ext>
            </a:extLst>
          </p:cNvPr>
          <p:cNvCxnSpPr>
            <a:cxnSpLocks/>
            <a:endCxn id="14" idx="0"/>
          </p:cNvCxnSpPr>
          <p:nvPr/>
        </p:nvCxnSpPr>
        <p:spPr>
          <a:xfrm>
            <a:off x="1669532" y="2140136"/>
            <a:ext cx="362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0CEFC0A7-5AD4-434E-9B71-832196D692BD}"/>
              </a:ext>
            </a:extLst>
          </p:cNvPr>
          <p:cNvCxnSpPr>
            <a:cxnSpLocks/>
          </p:cNvCxnSpPr>
          <p:nvPr/>
        </p:nvCxnSpPr>
        <p:spPr>
          <a:xfrm>
            <a:off x="2444695" y="2140136"/>
            <a:ext cx="362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B67C2DB4-CA1B-46C8-A6FC-1D190E204715}"/>
              </a:ext>
            </a:extLst>
          </p:cNvPr>
          <p:cNvCxnSpPr>
            <a:cxnSpLocks/>
          </p:cNvCxnSpPr>
          <p:nvPr/>
        </p:nvCxnSpPr>
        <p:spPr>
          <a:xfrm>
            <a:off x="3219856" y="2140136"/>
            <a:ext cx="362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FE263BB9-2841-43D0-8916-6DD25F3D9B33}"/>
              </a:ext>
            </a:extLst>
          </p:cNvPr>
          <p:cNvCxnSpPr>
            <a:cxnSpLocks/>
          </p:cNvCxnSpPr>
          <p:nvPr/>
        </p:nvCxnSpPr>
        <p:spPr>
          <a:xfrm>
            <a:off x="3995019" y="2140136"/>
            <a:ext cx="362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Овал 24">
            <a:extLst>
              <a:ext uri="{FF2B5EF4-FFF2-40B4-BE49-F238E27FC236}">
                <a16:creationId xmlns:a16="http://schemas.microsoft.com/office/drawing/2014/main" id="{950E1971-CBC5-4550-B45D-F71C08073710}"/>
              </a:ext>
            </a:extLst>
          </p:cNvPr>
          <p:cNvSpPr/>
          <p:nvPr/>
        </p:nvSpPr>
        <p:spPr>
          <a:xfrm>
            <a:off x="4361183" y="1906136"/>
            <a:ext cx="475498" cy="468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a:t>
            </a:r>
            <a:endParaRPr lang="ru-RU" sz="2000" dirty="0"/>
          </a:p>
        </p:txBody>
      </p:sp>
      <p:cxnSp>
        <p:nvCxnSpPr>
          <p:cNvPr id="26" name="Прямая со стрелкой 25">
            <a:extLst>
              <a:ext uri="{FF2B5EF4-FFF2-40B4-BE49-F238E27FC236}">
                <a16:creationId xmlns:a16="http://schemas.microsoft.com/office/drawing/2014/main" id="{EFA7C00E-26B4-43B9-94F6-04257B565BFD}"/>
              </a:ext>
            </a:extLst>
          </p:cNvPr>
          <p:cNvCxnSpPr>
            <a:cxnSpLocks/>
          </p:cNvCxnSpPr>
          <p:nvPr/>
        </p:nvCxnSpPr>
        <p:spPr>
          <a:xfrm>
            <a:off x="4836681" y="2158130"/>
            <a:ext cx="362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Соединитель: уступ 26">
            <a:extLst>
              <a:ext uri="{FF2B5EF4-FFF2-40B4-BE49-F238E27FC236}">
                <a16:creationId xmlns:a16="http://schemas.microsoft.com/office/drawing/2014/main" id="{D08B9152-DCC8-4999-AD8B-64D0D04F46BE}"/>
              </a:ext>
            </a:extLst>
          </p:cNvPr>
          <p:cNvCxnSpPr>
            <a:cxnSpLocks/>
            <a:stCxn id="17" idx="2"/>
            <a:endCxn id="25" idx="4"/>
          </p:cNvCxnSpPr>
          <p:nvPr/>
        </p:nvCxnSpPr>
        <p:spPr>
          <a:xfrm rot="5400000" flipH="1" flipV="1">
            <a:off x="2801232" y="792436"/>
            <a:ext cx="216000" cy="3379400"/>
          </a:xfrm>
          <a:prstGeom prst="bentConnector3">
            <a:avLst>
              <a:gd name="adj1" fmla="val -22048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A177131-C1E7-41BB-AB47-5450F5C3727F}"/>
              </a:ext>
            </a:extLst>
          </p:cNvPr>
          <p:cNvSpPr txBox="1"/>
          <p:nvPr/>
        </p:nvSpPr>
        <p:spPr>
          <a:xfrm>
            <a:off x="2164804" y="3046384"/>
            <a:ext cx="1697901" cy="369332"/>
          </a:xfrm>
          <a:prstGeom prst="rect">
            <a:avLst/>
          </a:prstGeom>
          <a:noFill/>
        </p:spPr>
        <p:txBody>
          <a:bodyPr wrap="none" rtlCol="0">
            <a:spAutoFit/>
          </a:bodyPr>
          <a:lstStyle/>
          <a:p>
            <a:r>
              <a:rPr lang="en-US" dirty="0"/>
              <a:t>Skip Connection</a:t>
            </a:r>
            <a:endParaRPr lang="ru-RU" dirty="0"/>
          </a:p>
        </p:txBody>
      </p:sp>
      <p:sp>
        <p:nvSpPr>
          <p:cNvPr id="29" name="Прямоугольник: скругленные углы 28">
            <a:extLst>
              <a:ext uri="{FF2B5EF4-FFF2-40B4-BE49-F238E27FC236}">
                <a16:creationId xmlns:a16="http://schemas.microsoft.com/office/drawing/2014/main" id="{D8F610B4-ADE9-4769-8D30-CEC7FDE88531}"/>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26</a:t>
            </a:r>
            <a:endParaRPr lang="ru-RU" dirty="0">
              <a:solidFill>
                <a:schemeClr val="tx1"/>
              </a:solidFill>
            </a:endParaRPr>
          </a:p>
        </p:txBody>
      </p:sp>
    </p:spTree>
    <p:extLst>
      <p:ext uri="{BB962C8B-B14F-4D97-AF65-F5344CB8AC3E}">
        <p14:creationId xmlns:p14="http://schemas.microsoft.com/office/powerpoint/2010/main" val="782187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8E0B72E5-50CC-43D6-9B9B-976616243A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779" y="863305"/>
            <a:ext cx="7576222" cy="5608515"/>
          </a:xfrm>
          <a:prstGeom prst="rect">
            <a:avLst/>
          </a:prstGeom>
          <a:noFill/>
          <a:ln>
            <a:noFill/>
          </a:ln>
        </p:spPr>
      </p:pic>
      <p:sp>
        <p:nvSpPr>
          <p:cNvPr id="18" name="Прямоугольник 17">
            <a:extLst>
              <a:ext uri="{FF2B5EF4-FFF2-40B4-BE49-F238E27FC236}">
                <a16:creationId xmlns:a16="http://schemas.microsoft.com/office/drawing/2014/main" id="{72B89EBA-FF66-47DD-8656-CF3AB551704C}"/>
              </a:ext>
            </a:extLst>
          </p:cNvPr>
          <p:cNvSpPr/>
          <p:nvPr/>
        </p:nvSpPr>
        <p:spPr>
          <a:xfrm>
            <a:off x="563942" y="42284"/>
            <a:ext cx="11064116"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Implementation of the convolutional neural network</a:t>
            </a:r>
          </a:p>
        </p:txBody>
      </p:sp>
      <p:sp>
        <p:nvSpPr>
          <p:cNvPr id="10" name="TextBox 9">
            <a:extLst>
              <a:ext uri="{FF2B5EF4-FFF2-40B4-BE49-F238E27FC236}">
                <a16:creationId xmlns:a16="http://schemas.microsoft.com/office/drawing/2014/main" id="{18E5D3BF-9BD7-44B1-AB6A-B1F4A95AEF35}"/>
              </a:ext>
            </a:extLst>
          </p:cNvPr>
          <p:cNvSpPr txBox="1"/>
          <p:nvPr/>
        </p:nvSpPr>
        <p:spPr>
          <a:xfrm>
            <a:off x="10299941" y="4561320"/>
            <a:ext cx="16223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202122"/>
                </a:solidFill>
                <a:latin typeface="Times New Roman"/>
                <a:cs typeface="Arial"/>
              </a:rPr>
              <a:t>U-net</a:t>
            </a:r>
          </a:p>
          <a:p>
            <a:pPr algn="ctr"/>
            <a:r>
              <a:rPr lang="en-US" sz="2000" b="1" dirty="0">
                <a:latin typeface="Times New Roman"/>
              </a:rPr>
              <a:t>architecture</a:t>
            </a:r>
          </a:p>
        </p:txBody>
      </p:sp>
      <p:pic>
        <p:nvPicPr>
          <p:cNvPr id="12" name="Picture 6">
            <a:extLst>
              <a:ext uri="{FF2B5EF4-FFF2-40B4-BE49-F238E27FC236}">
                <a16:creationId xmlns:a16="http://schemas.microsoft.com/office/drawing/2014/main" id="{410E2430-1F4B-41C1-AB44-4AE936739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733" y="1438719"/>
            <a:ext cx="1772369" cy="16038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60671CB7-D8CC-44E2-B2D3-2DE83B007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3921" y="3267638"/>
            <a:ext cx="1875793" cy="18757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DC35D635-3455-4884-9069-828BC68081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31" r="21678"/>
          <a:stretch/>
        </p:blipFill>
        <p:spPr bwMode="auto">
          <a:xfrm>
            <a:off x="393417" y="1199484"/>
            <a:ext cx="1636575" cy="174763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7F3ACEF4-CE46-40E5-B643-F1F0ECD030C1}"/>
              </a:ext>
            </a:extLst>
          </p:cNvPr>
          <p:cNvSpPr/>
          <p:nvPr/>
        </p:nvSpPr>
        <p:spPr>
          <a:xfrm>
            <a:off x="292963" y="1104063"/>
            <a:ext cx="3986074" cy="4220736"/>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a:extLst>
              <a:ext uri="{FF2B5EF4-FFF2-40B4-BE49-F238E27FC236}">
                <a16:creationId xmlns:a16="http://schemas.microsoft.com/office/drawing/2014/main" id="{E407B77A-4205-4921-8A37-56C15BA185E7}"/>
              </a:ext>
            </a:extLst>
          </p:cNvPr>
          <p:cNvSpPr/>
          <p:nvPr/>
        </p:nvSpPr>
        <p:spPr>
          <a:xfrm>
            <a:off x="1853472" y="5324799"/>
            <a:ext cx="836461" cy="38279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BCBD7515-59A5-48D6-88D3-594230FE0C39}"/>
              </a:ext>
            </a:extLst>
          </p:cNvPr>
          <p:cNvSpPr txBox="1"/>
          <p:nvPr/>
        </p:nvSpPr>
        <p:spPr>
          <a:xfrm>
            <a:off x="663048" y="5733829"/>
            <a:ext cx="3246427" cy="1015663"/>
          </a:xfrm>
          <a:prstGeom prst="rect">
            <a:avLst/>
          </a:prstGeom>
          <a:noFill/>
          <a:ln w="19050">
            <a:solidFill>
              <a:schemeClr val="accent1">
                <a:lumMod val="75000"/>
              </a:schemeClr>
            </a:solidFill>
          </a:ln>
        </p:spPr>
        <p:txBody>
          <a:bodyPr wrap="square">
            <a:spAutoFit/>
          </a:bodyPr>
          <a:lstStyle/>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Data </a:t>
            </a:r>
            <a:r>
              <a:rPr lang="ru-RU" sz="2000" dirty="0" err="1">
                <a:latin typeface="Times New Roman" panose="02020603050405020304" pitchFamily="18" charset="0"/>
                <a:cs typeface="Times New Roman" panose="02020603050405020304" pitchFamily="18" charset="0"/>
              </a:rPr>
              <a:t>from</a:t>
            </a:r>
            <a:r>
              <a:rPr lang="ru-RU" sz="2000" dirty="0">
                <a:latin typeface="Times New Roman" panose="02020603050405020304" pitchFamily="18" charset="0"/>
                <a:cs typeface="Times New Roman" panose="02020603050405020304" pitchFamily="18" charset="0"/>
              </a:rPr>
              <a:t> 40 </a:t>
            </a:r>
            <a:r>
              <a:rPr lang="ru-RU" sz="2000" dirty="0" err="1">
                <a:latin typeface="Times New Roman" panose="02020603050405020304" pitchFamily="18" charset="0"/>
                <a:cs typeface="Times New Roman" panose="02020603050405020304" pitchFamily="18" charset="0"/>
              </a:rPr>
              <a:t>experiments</a:t>
            </a:r>
            <a:endParaRPr lang="ru-RU"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56000 input images</a:t>
            </a:r>
            <a:endParaRPr lang="ru-RU"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56000 </a:t>
            </a:r>
            <a:r>
              <a:rPr lang="en-US" sz="2000" dirty="0">
                <a:latin typeface="Times New Roman" panose="02020603050405020304" pitchFamily="18" charset="0"/>
                <a:cs typeface="Times New Roman" panose="02020603050405020304" pitchFamily="18" charset="0"/>
              </a:rPr>
              <a:t>target images</a:t>
            </a:r>
            <a:endParaRPr lang="ru-RU"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A4CE781-9A6E-4A6D-8331-DD316A7286FD}"/>
              </a:ext>
            </a:extLst>
          </p:cNvPr>
          <p:cNvSpPr txBox="1"/>
          <p:nvPr/>
        </p:nvSpPr>
        <p:spPr>
          <a:xfrm>
            <a:off x="1180884" y="654202"/>
            <a:ext cx="2210232" cy="461665"/>
          </a:xfrm>
          <a:prstGeom prst="rect">
            <a:avLst/>
          </a:prstGeom>
          <a:noFill/>
        </p:spPr>
        <p:txBody>
          <a:bodyPr wrap="square">
            <a:spAutoFit/>
          </a:bodyPr>
          <a:lstStyle/>
          <a:p>
            <a:r>
              <a:rPr lang="ru-RU" sz="2400" dirty="0" err="1">
                <a:latin typeface="Times New Roman" panose="02020603050405020304" pitchFamily="18" charset="0"/>
                <a:cs typeface="Times New Roman" panose="02020603050405020304" pitchFamily="18" charset="0"/>
              </a:rPr>
              <a:t>Training</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dataset</a:t>
            </a:r>
            <a:endParaRPr lang="ru-RU" sz="2400" dirty="0">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469BDC6C-01CA-4CD1-9190-3973C3A66487}"/>
              </a:ext>
            </a:extLst>
          </p:cNvPr>
          <p:cNvPicPr>
            <a:picLocks noChangeAspect="1"/>
          </p:cNvPicPr>
          <p:nvPr/>
        </p:nvPicPr>
        <p:blipFill>
          <a:blip r:embed="rId7"/>
          <a:stretch>
            <a:fillRect/>
          </a:stretch>
        </p:blipFill>
        <p:spPr>
          <a:xfrm>
            <a:off x="478809" y="3214432"/>
            <a:ext cx="1465789" cy="1810330"/>
          </a:xfrm>
          <a:prstGeom prst="rect">
            <a:avLst/>
          </a:prstGeom>
        </p:spPr>
      </p:pic>
      <p:sp>
        <p:nvSpPr>
          <p:cNvPr id="16" name="Прямоугольник: скругленные углы 15">
            <a:extLst>
              <a:ext uri="{FF2B5EF4-FFF2-40B4-BE49-F238E27FC236}">
                <a16:creationId xmlns:a16="http://schemas.microsoft.com/office/drawing/2014/main" id="{164D049B-E71A-46F1-9278-C0C8DA5DE771}"/>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27</a:t>
            </a:r>
            <a:endParaRPr lang="ru-RU" dirty="0">
              <a:solidFill>
                <a:schemeClr val="tx1"/>
              </a:solidFill>
            </a:endParaRPr>
          </a:p>
        </p:txBody>
      </p:sp>
    </p:spTree>
    <p:extLst>
      <p:ext uri="{BB962C8B-B14F-4D97-AF65-F5344CB8AC3E}">
        <p14:creationId xmlns:p14="http://schemas.microsoft.com/office/powerpoint/2010/main" val="3646090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C41966D9-2A5C-446E-B747-F0C630D8FE71}"/>
              </a:ext>
            </a:extLst>
          </p:cNvPr>
          <p:cNvPicPr>
            <a:picLocks noChangeAspect="1"/>
          </p:cNvPicPr>
          <p:nvPr/>
        </p:nvPicPr>
        <p:blipFill>
          <a:blip r:embed="rId2"/>
          <a:stretch>
            <a:fillRect/>
          </a:stretch>
        </p:blipFill>
        <p:spPr>
          <a:xfrm>
            <a:off x="472132" y="2332672"/>
            <a:ext cx="5106391" cy="4430754"/>
          </a:xfrm>
          <a:prstGeom prst="rect">
            <a:avLst/>
          </a:prstGeom>
        </p:spPr>
      </p:pic>
      <p:sp>
        <p:nvSpPr>
          <p:cNvPr id="6" name="Прямоугольник 5">
            <a:extLst>
              <a:ext uri="{FF2B5EF4-FFF2-40B4-BE49-F238E27FC236}">
                <a16:creationId xmlns:a16="http://schemas.microsoft.com/office/drawing/2014/main" id="{D8A81B98-82A7-40CB-A344-FFEA386DD8B1}"/>
              </a:ext>
            </a:extLst>
          </p:cNvPr>
          <p:cNvSpPr/>
          <p:nvPr/>
        </p:nvSpPr>
        <p:spPr>
          <a:xfrm>
            <a:off x="472502" y="42284"/>
            <a:ext cx="11246996"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Determination of the required number of projections</a:t>
            </a:r>
          </a:p>
        </p:txBody>
      </p:sp>
      <p:sp>
        <p:nvSpPr>
          <p:cNvPr id="5" name="TextBox 4">
            <a:extLst>
              <a:ext uri="{FF2B5EF4-FFF2-40B4-BE49-F238E27FC236}">
                <a16:creationId xmlns:a16="http://schemas.microsoft.com/office/drawing/2014/main" id="{E47A3549-070D-A0BC-271A-98164E758015}"/>
              </a:ext>
            </a:extLst>
          </p:cNvPr>
          <p:cNvSpPr txBox="1"/>
          <p:nvPr/>
        </p:nvSpPr>
        <p:spPr>
          <a:xfrm>
            <a:off x="472132" y="947519"/>
            <a:ext cx="47224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02122"/>
                </a:solidFill>
                <a:latin typeface="Times New Roman"/>
                <a:cs typeface="Arial"/>
              </a:rPr>
              <a:t>Structural similarity</a:t>
            </a:r>
            <a:r>
              <a:rPr lang="en-US" dirty="0">
                <a:solidFill>
                  <a:srgbClr val="202122"/>
                </a:solidFill>
                <a:latin typeface="Times New Roman"/>
                <a:cs typeface="Arial"/>
              </a:rPr>
              <a:t> </a:t>
            </a:r>
            <a:r>
              <a:rPr lang="en-US" b="1" dirty="0">
                <a:solidFill>
                  <a:srgbClr val="202122"/>
                </a:solidFill>
                <a:latin typeface="Times New Roman"/>
                <a:cs typeface="Arial"/>
              </a:rPr>
              <a:t>index measure (SSIM)</a:t>
            </a:r>
            <a:endParaRPr lang="en-US" dirty="0">
              <a:latin typeface="Times New Roman"/>
            </a:endParaRPr>
          </a:p>
        </p:txBody>
      </p:sp>
      <p:pic>
        <p:nvPicPr>
          <p:cNvPr id="21" name="Рисунок 20" descr="Изображение выглядит как текст, Шрифт, линия, рукописный текст&#10;&#10;Автоматически созданное описание">
            <a:extLst>
              <a:ext uri="{FF2B5EF4-FFF2-40B4-BE49-F238E27FC236}">
                <a16:creationId xmlns:a16="http://schemas.microsoft.com/office/drawing/2014/main" id="{08E80229-4471-4689-F5FA-0DC1FDC47F7B}"/>
              </a:ext>
            </a:extLst>
          </p:cNvPr>
          <p:cNvPicPr>
            <a:picLocks noChangeAspect="1"/>
          </p:cNvPicPr>
          <p:nvPr/>
        </p:nvPicPr>
        <p:blipFill>
          <a:blip r:embed="rId3"/>
          <a:stretch>
            <a:fillRect/>
          </a:stretch>
        </p:blipFill>
        <p:spPr>
          <a:xfrm>
            <a:off x="472502" y="1320479"/>
            <a:ext cx="5295653" cy="968085"/>
          </a:xfrm>
          <a:prstGeom prst="rect">
            <a:avLst/>
          </a:prstGeom>
        </p:spPr>
      </p:pic>
      <p:pic>
        <p:nvPicPr>
          <p:cNvPr id="20" name="Рисунок 19">
            <a:extLst>
              <a:ext uri="{FF2B5EF4-FFF2-40B4-BE49-F238E27FC236}">
                <a16:creationId xmlns:a16="http://schemas.microsoft.com/office/drawing/2014/main" id="{2328D7AF-E1E2-4022-85F2-5E3085B56C67}"/>
              </a:ext>
            </a:extLst>
          </p:cNvPr>
          <p:cNvPicPr/>
          <p:nvPr/>
        </p:nvPicPr>
        <p:blipFill>
          <a:blip r:embed="rId4"/>
          <a:stretch>
            <a:fillRect/>
          </a:stretch>
        </p:blipFill>
        <p:spPr>
          <a:xfrm>
            <a:off x="6463046" y="2452045"/>
            <a:ext cx="4828927" cy="4344971"/>
          </a:xfrm>
          <a:prstGeom prst="rect">
            <a:avLst/>
          </a:prstGeom>
        </p:spPr>
      </p:pic>
      <p:pic>
        <p:nvPicPr>
          <p:cNvPr id="22" name="Рисунок 21" descr="Изображение выглядит как круг, Графика&#10;&#10;Автоматически созданное описание">
            <a:extLst>
              <a:ext uri="{FF2B5EF4-FFF2-40B4-BE49-F238E27FC236}">
                <a16:creationId xmlns:a16="http://schemas.microsoft.com/office/drawing/2014/main" id="{B5D79999-ACEC-4A51-9AEE-E55F3D571BF8}"/>
              </a:ext>
            </a:extLst>
          </p:cNvPr>
          <p:cNvPicPr>
            <a:picLocks noChangeAspect="1"/>
          </p:cNvPicPr>
          <p:nvPr/>
        </p:nvPicPr>
        <p:blipFill>
          <a:blip r:embed="rId5"/>
          <a:stretch>
            <a:fillRect/>
          </a:stretch>
        </p:blipFill>
        <p:spPr>
          <a:xfrm>
            <a:off x="2391958" y="4074479"/>
            <a:ext cx="1266738" cy="1266738"/>
          </a:xfrm>
          <a:prstGeom prst="rect">
            <a:avLst/>
          </a:prstGeom>
        </p:spPr>
      </p:pic>
      <p:sp>
        <p:nvSpPr>
          <p:cNvPr id="2" name="Прямоугольник 1">
            <a:extLst>
              <a:ext uri="{FF2B5EF4-FFF2-40B4-BE49-F238E27FC236}">
                <a16:creationId xmlns:a16="http://schemas.microsoft.com/office/drawing/2014/main" id="{D7C24ED3-3818-4EC7-BAC1-3D623B58CB86}"/>
              </a:ext>
            </a:extLst>
          </p:cNvPr>
          <p:cNvSpPr/>
          <p:nvPr/>
        </p:nvSpPr>
        <p:spPr>
          <a:xfrm>
            <a:off x="6725999" y="777920"/>
            <a:ext cx="195308" cy="1907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D9C27E29-79B8-4F99-A1F3-9014E7AE8BC7}"/>
              </a:ext>
            </a:extLst>
          </p:cNvPr>
          <p:cNvSpPr/>
          <p:nvPr/>
        </p:nvSpPr>
        <p:spPr>
          <a:xfrm>
            <a:off x="6725999" y="1147252"/>
            <a:ext cx="195308" cy="190722"/>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2" name="Прямоугольник 11">
            <a:extLst>
              <a:ext uri="{FF2B5EF4-FFF2-40B4-BE49-F238E27FC236}">
                <a16:creationId xmlns:a16="http://schemas.microsoft.com/office/drawing/2014/main" id="{54235DC1-9255-4708-A271-BA90C097F10B}"/>
              </a:ext>
            </a:extLst>
          </p:cNvPr>
          <p:cNvSpPr/>
          <p:nvPr/>
        </p:nvSpPr>
        <p:spPr>
          <a:xfrm>
            <a:off x="6725999" y="1516584"/>
            <a:ext cx="195308" cy="190722"/>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D44244B3-EEC8-438B-A79F-144777318159}"/>
              </a:ext>
            </a:extLst>
          </p:cNvPr>
          <p:cNvSpPr txBox="1"/>
          <p:nvPr/>
        </p:nvSpPr>
        <p:spPr>
          <a:xfrm>
            <a:off x="6921307" y="688615"/>
            <a:ext cx="324319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U-net trained on</a:t>
            </a:r>
            <a:r>
              <a:rPr lang="ru-RU" dirty="0">
                <a:latin typeface="Times New Roman" panose="02020603050405020304" pitchFamily="18" charset="0"/>
                <a:cs typeface="Times New Roman" panose="02020603050405020304" pitchFamily="18" charset="0"/>
              </a:rPr>
              <a:t> 36 </a:t>
            </a:r>
            <a:r>
              <a:rPr lang="en-US" dirty="0">
                <a:latin typeface="Times New Roman" panose="02020603050405020304" pitchFamily="18" charset="0"/>
                <a:cs typeface="Times New Roman" panose="02020603050405020304" pitchFamily="18" charset="0"/>
              </a:rPr>
              <a:t>projections</a:t>
            </a:r>
            <a:endParaRPr lang="ru-RU"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54B6A8F-8E0A-4B9B-A086-B89199E9E8CB}"/>
              </a:ext>
            </a:extLst>
          </p:cNvPr>
          <p:cNvSpPr txBox="1"/>
          <p:nvPr/>
        </p:nvSpPr>
        <p:spPr>
          <a:xfrm>
            <a:off x="6921306" y="1053185"/>
            <a:ext cx="324319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U-net trained on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72</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projections</a:t>
            </a:r>
            <a:endParaRPr lang="ru-RU"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DAE6B09-5777-4D5C-9DE8-04BFF99C9330}"/>
              </a:ext>
            </a:extLst>
          </p:cNvPr>
          <p:cNvSpPr txBox="1"/>
          <p:nvPr/>
        </p:nvSpPr>
        <p:spPr>
          <a:xfrm>
            <a:off x="6921306" y="1417755"/>
            <a:ext cx="335861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U-net trained on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144</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projections</a:t>
            </a:r>
            <a:endParaRPr lang="ru-RU" dirty="0">
              <a:latin typeface="Times New Roman" panose="02020603050405020304" pitchFamily="18" charset="0"/>
              <a:cs typeface="Times New Roman" panose="02020603050405020304" pitchFamily="18" charset="0"/>
            </a:endParaRPr>
          </a:p>
        </p:txBody>
      </p:sp>
      <p:sp>
        <p:nvSpPr>
          <p:cNvPr id="8" name="Равнобедренный треугольник 7">
            <a:extLst>
              <a:ext uri="{FF2B5EF4-FFF2-40B4-BE49-F238E27FC236}">
                <a16:creationId xmlns:a16="http://schemas.microsoft.com/office/drawing/2014/main" id="{539B582A-2C46-475A-9927-06DA2A032779}"/>
              </a:ext>
            </a:extLst>
          </p:cNvPr>
          <p:cNvSpPr/>
          <p:nvPr/>
        </p:nvSpPr>
        <p:spPr>
          <a:xfrm rot="10800000">
            <a:off x="6742999" y="1885916"/>
            <a:ext cx="161308" cy="163922"/>
          </a:xfrm>
          <a:prstGeom prst="triangl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483BAA6D-7903-4431-A4E7-03D61FDF060F}"/>
              </a:ext>
            </a:extLst>
          </p:cNvPr>
          <p:cNvSpPr txBox="1"/>
          <p:nvPr/>
        </p:nvSpPr>
        <p:spPr>
          <a:xfrm>
            <a:off x="6921306" y="1756510"/>
            <a:ext cx="440660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unexpected number of projections is fed to the input of U-net trained on 72 projections</a:t>
            </a:r>
            <a:endParaRPr lang="ru-RU" dirty="0">
              <a:latin typeface="Times New Roman" panose="02020603050405020304" pitchFamily="18" charset="0"/>
              <a:cs typeface="Times New Roman" panose="02020603050405020304" pitchFamily="18" charset="0"/>
            </a:endParaRPr>
          </a:p>
        </p:txBody>
      </p:sp>
      <p:sp>
        <p:nvSpPr>
          <p:cNvPr id="17" name="Прямоугольник: скругленные углы 16">
            <a:extLst>
              <a:ext uri="{FF2B5EF4-FFF2-40B4-BE49-F238E27FC236}">
                <a16:creationId xmlns:a16="http://schemas.microsoft.com/office/drawing/2014/main" id="{44F05E52-8857-4BC2-946F-3479F870093E}"/>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28</a:t>
            </a:r>
            <a:endParaRPr lang="ru-RU" dirty="0">
              <a:solidFill>
                <a:schemeClr val="tx1"/>
              </a:solidFill>
            </a:endParaRPr>
          </a:p>
        </p:txBody>
      </p:sp>
    </p:spTree>
    <p:extLst>
      <p:ext uri="{BB962C8B-B14F-4D97-AF65-F5344CB8AC3E}">
        <p14:creationId xmlns:p14="http://schemas.microsoft.com/office/powerpoint/2010/main" val="120964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5E517453-29F7-4F10-8690-CBDC497499EC}"/>
              </a:ext>
            </a:extLst>
          </p:cNvPr>
          <p:cNvPicPr>
            <a:picLocks noChangeAspect="1"/>
          </p:cNvPicPr>
          <p:nvPr/>
        </p:nvPicPr>
        <p:blipFill rotWithShape="1">
          <a:blip r:embed="rId2"/>
          <a:srcRect l="53229"/>
          <a:stretch/>
        </p:blipFill>
        <p:spPr>
          <a:xfrm>
            <a:off x="9350860" y="0"/>
            <a:ext cx="1890943" cy="2231220"/>
          </a:xfrm>
          <a:prstGeom prst="rect">
            <a:avLst/>
          </a:prstGeom>
        </p:spPr>
      </p:pic>
      <p:sp>
        <p:nvSpPr>
          <p:cNvPr id="5" name="Прямоугольник 4">
            <a:extLst>
              <a:ext uri="{FF2B5EF4-FFF2-40B4-BE49-F238E27FC236}">
                <a16:creationId xmlns:a16="http://schemas.microsoft.com/office/drawing/2014/main" id="{34D13B0C-E939-4E0F-96C3-035927EC1241}"/>
              </a:ext>
            </a:extLst>
          </p:cNvPr>
          <p:cNvSpPr/>
          <p:nvPr/>
        </p:nvSpPr>
        <p:spPr>
          <a:xfrm>
            <a:off x="714296" y="102483"/>
            <a:ext cx="5685797"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The results of training a CNN</a:t>
            </a:r>
          </a:p>
        </p:txBody>
      </p:sp>
      <p:pic>
        <p:nvPicPr>
          <p:cNvPr id="6" name="Рисунок 5">
            <a:extLst>
              <a:ext uri="{FF2B5EF4-FFF2-40B4-BE49-F238E27FC236}">
                <a16:creationId xmlns:a16="http://schemas.microsoft.com/office/drawing/2014/main" id="{623276E0-030A-4A14-BA1B-5B3EEA7E2831}"/>
              </a:ext>
            </a:extLst>
          </p:cNvPr>
          <p:cNvPicPr/>
          <p:nvPr/>
        </p:nvPicPr>
        <p:blipFill rotWithShape="1">
          <a:blip r:embed="rId3">
            <a:extLst>
              <a:ext uri="{28A0092B-C50C-407E-A947-70E740481C1C}">
                <a14:useLocalDpi xmlns:a14="http://schemas.microsoft.com/office/drawing/2010/main" val="0"/>
              </a:ext>
            </a:extLst>
          </a:blip>
          <a:srcRect l="4007"/>
          <a:stretch/>
        </p:blipFill>
        <p:spPr bwMode="auto">
          <a:xfrm>
            <a:off x="459629" y="890142"/>
            <a:ext cx="6483794" cy="4736328"/>
          </a:xfrm>
          <a:prstGeom prst="rect">
            <a:avLst/>
          </a:prstGeom>
          <a:noFill/>
          <a:ln>
            <a:noFill/>
          </a:ln>
        </p:spPr>
      </p:pic>
      <p:pic>
        <p:nvPicPr>
          <p:cNvPr id="10" name="Рисунок 9">
            <a:extLst>
              <a:ext uri="{FF2B5EF4-FFF2-40B4-BE49-F238E27FC236}">
                <a16:creationId xmlns:a16="http://schemas.microsoft.com/office/drawing/2014/main" id="{400B5801-2073-41D2-80E0-FCB1651757AD}"/>
              </a:ext>
            </a:extLst>
          </p:cNvPr>
          <p:cNvPicPr>
            <a:picLocks noChangeAspect="1"/>
          </p:cNvPicPr>
          <p:nvPr/>
        </p:nvPicPr>
        <p:blipFill>
          <a:blip r:embed="rId4"/>
          <a:stretch>
            <a:fillRect/>
          </a:stretch>
        </p:blipFill>
        <p:spPr>
          <a:xfrm>
            <a:off x="7459053" y="2306301"/>
            <a:ext cx="4144062" cy="2139232"/>
          </a:xfrm>
          <a:prstGeom prst="rect">
            <a:avLst/>
          </a:prstGeom>
        </p:spPr>
      </p:pic>
      <p:pic>
        <p:nvPicPr>
          <p:cNvPr id="13" name="Рисунок 12">
            <a:extLst>
              <a:ext uri="{FF2B5EF4-FFF2-40B4-BE49-F238E27FC236}">
                <a16:creationId xmlns:a16="http://schemas.microsoft.com/office/drawing/2014/main" id="{DA31391D-D98E-4AAD-BF6D-D10832A7112C}"/>
              </a:ext>
            </a:extLst>
          </p:cNvPr>
          <p:cNvPicPr>
            <a:picLocks noChangeAspect="1"/>
          </p:cNvPicPr>
          <p:nvPr/>
        </p:nvPicPr>
        <p:blipFill>
          <a:blip r:embed="rId5"/>
          <a:stretch>
            <a:fillRect/>
          </a:stretch>
        </p:blipFill>
        <p:spPr>
          <a:xfrm>
            <a:off x="7459053" y="4713904"/>
            <a:ext cx="4144062" cy="1929422"/>
          </a:xfrm>
          <a:prstGeom prst="rect">
            <a:avLst/>
          </a:prstGeom>
        </p:spPr>
      </p:pic>
      <p:pic>
        <p:nvPicPr>
          <p:cNvPr id="17" name="Рисунок 16">
            <a:extLst>
              <a:ext uri="{FF2B5EF4-FFF2-40B4-BE49-F238E27FC236}">
                <a16:creationId xmlns:a16="http://schemas.microsoft.com/office/drawing/2014/main" id="{C197A0E3-9C34-45B0-9B56-FB7FE7C6422F}"/>
              </a:ext>
            </a:extLst>
          </p:cNvPr>
          <p:cNvPicPr>
            <a:picLocks noChangeAspect="1"/>
          </p:cNvPicPr>
          <p:nvPr/>
        </p:nvPicPr>
        <p:blipFill>
          <a:blip r:embed="rId6"/>
          <a:stretch>
            <a:fillRect/>
          </a:stretch>
        </p:blipFill>
        <p:spPr>
          <a:xfrm>
            <a:off x="6986557" y="92323"/>
            <a:ext cx="2148565" cy="2274187"/>
          </a:xfrm>
          <a:prstGeom prst="rect">
            <a:avLst/>
          </a:prstGeom>
        </p:spPr>
      </p:pic>
      <p:sp>
        <p:nvSpPr>
          <p:cNvPr id="18" name="TextBox 17">
            <a:extLst>
              <a:ext uri="{FF2B5EF4-FFF2-40B4-BE49-F238E27FC236}">
                <a16:creationId xmlns:a16="http://schemas.microsoft.com/office/drawing/2014/main" id="{550D01B3-C6FD-4F01-9196-E6483442EEBA}"/>
              </a:ext>
            </a:extLst>
          </p:cNvPr>
          <p:cNvSpPr txBox="1"/>
          <p:nvPr/>
        </p:nvSpPr>
        <p:spPr>
          <a:xfrm rot="16200000">
            <a:off x="-400633" y="4583282"/>
            <a:ext cx="13181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000" dirty="0">
                <a:solidFill>
                  <a:srgbClr val="202122"/>
                </a:solidFill>
                <a:latin typeface="Times New Roman"/>
                <a:cs typeface="Arial"/>
              </a:rPr>
              <a:t>72</a:t>
            </a:r>
            <a:r>
              <a:rPr lang="en-US" sz="2000" dirty="0">
                <a:solidFill>
                  <a:srgbClr val="202122"/>
                </a:solidFill>
                <a:latin typeface="Times New Roman"/>
                <a:cs typeface="Arial"/>
              </a:rPr>
              <a:t> </a:t>
            </a:r>
            <a:r>
              <a:rPr lang="ru-RU" sz="2000" dirty="0">
                <a:solidFill>
                  <a:srgbClr val="202122"/>
                </a:solidFill>
                <a:latin typeface="Times New Roman"/>
                <a:cs typeface="Arial"/>
              </a:rPr>
              <a:t>+</a:t>
            </a:r>
            <a:r>
              <a:rPr lang="en-US" sz="2000" dirty="0">
                <a:solidFill>
                  <a:srgbClr val="202122"/>
                </a:solidFill>
                <a:latin typeface="Times New Roman"/>
                <a:cs typeface="Arial"/>
              </a:rPr>
              <a:t> U-net</a:t>
            </a:r>
            <a:endParaRPr lang="en-US" sz="2000" dirty="0">
              <a:latin typeface="Times New Roman"/>
            </a:endParaRPr>
          </a:p>
        </p:txBody>
      </p:sp>
      <p:sp>
        <p:nvSpPr>
          <p:cNvPr id="19" name="TextBox 18">
            <a:extLst>
              <a:ext uri="{FF2B5EF4-FFF2-40B4-BE49-F238E27FC236}">
                <a16:creationId xmlns:a16="http://schemas.microsoft.com/office/drawing/2014/main" id="{44C9AF9D-3A4D-4FE8-8960-D2ACD801550E}"/>
              </a:ext>
            </a:extLst>
          </p:cNvPr>
          <p:cNvSpPr txBox="1"/>
          <p:nvPr/>
        </p:nvSpPr>
        <p:spPr>
          <a:xfrm rot="16200000">
            <a:off x="-256453" y="2962179"/>
            <a:ext cx="1029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000" dirty="0">
                <a:solidFill>
                  <a:srgbClr val="202122"/>
                </a:solidFill>
                <a:latin typeface="Times New Roman"/>
                <a:cs typeface="Arial"/>
              </a:rPr>
              <a:t>72</a:t>
            </a:r>
            <a:endParaRPr lang="en-US" sz="2000" dirty="0">
              <a:latin typeface="Times New Roman"/>
            </a:endParaRPr>
          </a:p>
        </p:txBody>
      </p:sp>
      <p:sp>
        <p:nvSpPr>
          <p:cNvPr id="20" name="TextBox 19">
            <a:extLst>
              <a:ext uri="{FF2B5EF4-FFF2-40B4-BE49-F238E27FC236}">
                <a16:creationId xmlns:a16="http://schemas.microsoft.com/office/drawing/2014/main" id="{78E5F8D7-DF64-4674-B1D8-E3BB11C568D6}"/>
              </a:ext>
            </a:extLst>
          </p:cNvPr>
          <p:cNvSpPr txBox="1"/>
          <p:nvPr/>
        </p:nvSpPr>
        <p:spPr>
          <a:xfrm rot="16200000">
            <a:off x="-256453" y="1485257"/>
            <a:ext cx="1029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000" dirty="0">
                <a:solidFill>
                  <a:srgbClr val="202122"/>
                </a:solidFill>
                <a:latin typeface="Times New Roman"/>
                <a:cs typeface="Arial"/>
              </a:rPr>
              <a:t>360</a:t>
            </a:r>
            <a:endParaRPr lang="en-US" sz="2000" dirty="0">
              <a:latin typeface="Times New Roman"/>
            </a:endParaRPr>
          </a:p>
        </p:txBody>
      </p:sp>
      <p:sp>
        <p:nvSpPr>
          <p:cNvPr id="21" name="TextBox 20">
            <a:extLst>
              <a:ext uri="{FF2B5EF4-FFF2-40B4-BE49-F238E27FC236}">
                <a16:creationId xmlns:a16="http://schemas.microsoft.com/office/drawing/2014/main" id="{4C116F00-F7B4-4EF9-BE19-588CA13E72FD}"/>
              </a:ext>
            </a:extLst>
          </p:cNvPr>
          <p:cNvSpPr txBox="1"/>
          <p:nvPr/>
        </p:nvSpPr>
        <p:spPr>
          <a:xfrm>
            <a:off x="10704297" y="323165"/>
            <a:ext cx="13495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2000" dirty="0">
                <a:solidFill>
                  <a:srgbClr val="202122"/>
                </a:solidFill>
                <a:latin typeface="Times New Roman"/>
                <a:cs typeface="Arial"/>
              </a:rPr>
              <a:t>360</a:t>
            </a:r>
            <a:endParaRPr lang="en-US" sz="2000" dirty="0">
              <a:solidFill>
                <a:srgbClr val="202122"/>
              </a:solidFill>
              <a:latin typeface="Times New Roman"/>
              <a:cs typeface="Arial"/>
            </a:endParaRPr>
          </a:p>
          <a:p>
            <a:pPr algn="ctr"/>
            <a:r>
              <a:rPr lang="en-US" sz="2000" dirty="0">
                <a:solidFill>
                  <a:srgbClr val="202122"/>
                </a:solidFill>
                <a:latin typeface="Times New Roman"/>
                <a:cs typeface="Arial"/>
              </a:rPr>
              <a:t>projections</a:t>
            </a:r>
            <a:endParaRPr lang="en-US" sz="2000" dirty="0">
              <a:latin typeface="Times New Roman"/>
            </a:endParaRPr>
          </a:p>
        </p:txBody>
      </p:sp>
      <p:sp>
        <p:nvSpPr>
          <p:cNvPr id="22" name="TextBox 21">
            <a:extLst>
              <a:ext uri="{FF2B5EF4-FFF2-40B4-BE49-F238E27FC236}">
                <a16:creationId xmlns:a16="http://schemas.microsoft.com/office/drawing/2014/main" id="{CF81AF73-DD80-4DB6-8E16-DC36C3D680F9}"/>
              </a:ext>
            </a:extLst>
          </p:cNvPr>
          <p:cNvSpPr txBox="1"/>
          <p:nvPr/>
        </p:nvSpPr>
        <p:spPr>
          <a:xfrm>
            <a:off x="7208616" y="2508145"/>
            <a:ext cx="1029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202122"/>
                </a:solidFill>
                <a:latin typeface="Times New Roman"/>
                <a:cs typeface="Arial"/>
              </a:rPr>
              <a:t>72</a:t>
            </a:r>
            <a:endParaRPr lang="en-US" sz="2000" dirty="0">
              <a:latin typeface="Times New Roman"/>
            </a:endParaRPr>
          </a:p>
        </p:txBody>
      </p:sp>
      <p:sp>
        <p:nvSpPr>
          <p:cNvPr id="23" name="TextBox 22">
            <a:extLst>
              <a:ext uri="{FF2B5EF4-FFF2-40B4-BE49-F238E27FC236}">
                <a16:creationId xmlns:a16="http://schemas.microsoft.com/office/drawing/2014/main" id="{079B5996-7D3A-4EC2-8ED0-5A8DC6CDA95C}"/>
              </a:ext>
            </a:extLst>
          </p:cNvPr>
          <p:cNvSpPr txBox="1"/>
          <p:nvPr/>
        </p:nvSpPr>
        <p:spPr>
          <a:xfrm>
            <a:off x="8950162" y="2344192"/>
            <a:ext cx="10297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202122"/>
                </a:solidFill>
                <a:latin typeface="Times New Roman"/>
                <a:cs typeface="Arial"/>
              </a:rPr>
              <a:t>72</a:t>
            </a:r>
          </a:p>
          <a:p>
            <a:pPr algn="ctr"/>
            <a:r>
              <a:rPr lang="en-US" sz="2000" dirty="0">
                <a:solidFill>
                  <a:srgbClr val="202122"/>
                </a:solidFill>
                <a:latin typeface="Times New Roman"/>
                <a:cs typeface="Arial"/>
              </a:rPr>
              <a:t>U-net</a:t>
            </a:r>
            <a:endParaRPr lang="en-US" sz="2000" dirty="0">
              <a:latin typeface="Times New Roman"/>
            </a:endParaRPr>
          </a:p>
        </p:txBody>
      </p:sp>
      <p:sp>
        <p:nvSpPr>
          <p:cNvPr id="25" name="TextBox 24">
            <a:extLst>
              <a:ext uri="{FF2B5EF4-FFF2-40B4-BE49-F238E27FC236}">
                <a16:creationId xmlns:a16="http://schemas.microsoft.com/office/drawing/2014/main" id="{EE68CCE4-61E3-4F41-8725-3EE6599AD17F}"/>
              </a:ext>
            </a:extLst>
          </p:cNvPr>
          <p:cNvSpPr txBox="1"/>
          <p:nvPr/>
        </p:nvSpPr>
        <p:spPr>
          <a:xfrm>
            <a:off x="8950162" y="4471959"/>
            <a:ext cx="1244040" cy="400110"/>
          </a:xfrm>
          <a:prstGeom prst="rect">
            <a:avLst/>
          </a:prstGeom>
          <a:noFill/>
        </p:spPr>
        <p:txBody>
          <a:bodyPr wrap="square">
            <a:spAutoFit/>
          </a:bodyPr>
          <a:lstStyle/>
          <a:p>
            <a:r>
              <a:rPr lang="ru-RU" sz="2000" dirty="0" err="1">
                <a:latin typeface="Times New Roman" panose="02020603050405020304" pitchFamily="18" charset="0"/>
                <a:cs typeface="Times New Roman" panose="02020603050405020304" pitchFamily="18" charset="0"/>
              </a:rPr>
              <a:t>difference</a:t>
            </a:r>
            <a:endParaRPr lang="ru-RU" sz="2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4DA8FA0-40DD-481F-B853-D39EFB2C57BE}"/>
              </a:ext>
            </a:extLst>
          </p:cNvPr>
          <p:cNvSpPr txBox="1"/>
          <p:nvPr/>
        </p:nvSpPr>
        <p:spPr>
          <a:xfrm>
            <a:off x="206879" y="5626470"/>
            <a:ext cx="7200619" cy="1077218"/>
          </a:xfrm>
          <a:prstGeom prst="rect">
            <a:avLst/>
          </a:prstGeom>
          <a:noFill/>
        </p:spPr>
        <p:txBody>
          <a:bodyPr wrap="square">
            <a:spAutoFit/>
          </a:bodyPr>
          <a:lstStyle/>
          <a:p>
            <a:r>
              <a:rPr lang="en-US" sz="1600" b="1" i="0" dirty="0" err="1">
                <a:solidFill>
                  <a:srgbClr val="222222"/>
                </a:solidFill>
                <a:effectLst/>
                <a:latin typeface="Times New Roman" panose="02020603050405020304" pitchFamily="18" charset="0"/>
                <a:cs typeface="Times New Roman" panose="02020603050405020304" pitchFamily="18" charset="0"/>
              </a:rPr>
              <a:t>Bakirov</a:t>
            </a:r>
            <a:r>
              <a:rPr lang="en-US" sz="1600" b="1" i="0" dirty="0">
                <a:solidFill>
                  <a:srgbClr val="222222"/>
                </a:solidFill>
                <a:effectLst/>
                <a:latin typeface="Times New Roman" panose="02020603050405020304" pitchFamily="18" charset="0"/>
                <a:cs typeface="Times New Roman" panose="02020603050405020304" pitchFamily="18" charset="0"/>
              </a:rPr>
              <a:t> B.</a:t>
            </a:r>
            <a:r>
              <a:rPr lang="en-US" sz="1600" b="0" i="0" dirty="0">
                <a:solidFill>
                  <a:srgbClr val="222222"/>
                </a:solidFill>
                <a:effectLst/>
                <a:latin typeface="Times New Roman" panose="02020603050405020304" pitchFamily="18" charset="0"/>
                <a:cs typeface="Times New Roman" panose="02020603050405020304" pitchFamily="18" charset="0"/>
              </a:rPr>
              <a:t>, </a:t>
            </a:r>
            <a:r>
              <a:rPr lang="en-US" sz="1600" b="0" i="0" dirty="0" err="1">
                <a:solidFill>
                  <a:srgbClr val="222222"/>
                </a:solidFill>
                <a:effectLst/>
                <a:latin typeface="Times New Roman" panose="02020603050405020304" pitchFamily="18" charset="0"/>
                <a:cs typeface="Times New Roman" panose="02020603050405020304" pitchFamily="18" charset="0"/>
              </a:rPr>
              <a:t>Kichanov</a:t>
            </a:r>
            <a:r>
              <a:rPr lang="en-US" sz="1600" b="0" i="0" dirty="0">
                <a:solidFill>
                  <a:srgbClr val="222222"/>
                </a:solidFill>
                <a:effectLst/>
                <a:latin typeface="Times New Roman" panose="02020603050405020304" pitchFamily="18" charset="0"/>
                <a:cs typeface="Times New Roman" panose="02020603050405020304" pitchFamily="18" charset="0"/>
              </a:rPr>
              <a:t> S. E., </a:t>
            </a:r>
            <a:r>
              <a:rPr lang="en-US" sz="1600" b="0" i="0" dirty="0" err="1">
                <a:solidFill>
                  <a:srgbClr val="222222"/>
                </a:solidFill>
                <a:effectLst/>
                <a:latin typeface="Times New Roman" panose="02020603050405020304" pitchFamily="18" charset="0"/>
                <a:cs typeface="Times New Roman" panose="02020603050405020304" pitchFamily="18" charset="0"/>
              </a:rPr>
              <a:t>Kozlenko</a:t>
            </a:r>
            <a:r>
              <a:rPr lang="en-US" sz="1600" b="0" i="0" dirty="0">
                <a:solidFill>
                  <a:srgbClr val="222222"/>
                </a:solidFill>
                <a:effectLst/>
                <a:latin typeface="Times New Roman" panose="02020603050405020304" pitchFamily="18" charset="0"/>
                <a:cs typeface="Times New Roman" panose="02020603050405020304" pitchFamily="18" charset="0"/>
              </a:rPr>
              <a:t> D. P. (</a:t>
            </a:r>
            <a:r>
              <a:rPr lang="en-US" sz="1600" b="1" i="0" dirty="0">
                <a:solidFill>
                  <a:srgbClr val="222222"/>
                </a:solidFill>
                <a:effectLst/>
                <a:latin typeface="Times New Roman" panose="02020603050405020304" pitchFamily="18" charset="0"/>
                <a:cs typeface="Times New Roman" panose="02020603050405020304" pitchFamily="18" charset="0"/>
              </a:rPr>
              <a:t>2025</a:t>
            </a:r>
            <a:r>
              <a:rPr lang="en-US" sz="1600" b="0" i="0" dirty="0">
                <a:solidFill>
                  <a:srgbClr val="222222"/>
                </a:solidFill>
                <a:effectLst/>
                <a:latin typeface="Times New Roman" panose="02020603050405020304" pitchFamily="18" charset="0"/>
                <a:cs typeface="Times New Roman" panose="02020603050405020304" pitchFamily="18" charset="0"/>
              </a:rPr>
              <a:t>). Convolutional neural networks for reconstruction of neutron tomography from incomplete data. </a:t>
            </a:r>
            <a:r>
              <a:rPr lang="en-US" sz="1600" b="0" i="1" dirty="0">
                <a:solidFill>
                  <a:srgbClr val="222222"/>
                </a:solidFill>
                <a:effectLst/>
                <a:latin typeface="Times New Roman" panose="02020603050405020304" pitchFamily="18" charset="0"/>
                <a:cs typeface="Times New Roman" panose="02020603050405020304" pitchFamily="18" charset="0"/>
              </a:rPr>
              <a:t>Nuclear Instruments and Methods in Physics Research Section B: Beam Interactions with Materials and Atoms</a:t>
            </a:r>
            <a:r>
              <a:rPr lang="en-US" sz="1600" b="0" i="0" dirty="0">
                <a:solidFill>
                  <a:srgbClr val="222222"/>
                </a:solidFill>
                <a:effectLst/>
                <a:latin typeface="Times New Roman" panose="02020603050405020304" pitchFamily="18" charset="0"/>
                <a:cs typeface="Times New Roman" panose="02020603050405020304" pitchFamily="18" charset="0"/>
              </a:rPr>
              <a:t>, </a:t>
            </a:r>
            <a:r>
              <a:rPr lang="en-US" sz="1600" b="0" i="1" dirty="0">
                <a:solidFill>
                  <a:srgbClr val="222222"/>
                </a:solidFill>
                <a:effectLst/>
                <a:latin typeface="Times New Roman" panose="02020603050405020304" pitchFamily="18" charset="0"/>
                <a:cs typeface="Times New Roman" panose="02020603050405020304" pitchFamily="18" charset="0"/>
              </a:rPr>
              <a:t>563</a:t>
            </a:r>
            <a:r>
              <a:rPr lang="en-US" sz="1600" b="0" i="0" dirty="0">
                <a:solidFill>
                  <a:srgbClr val="222222"/>
                </a:solidFill>
                <a:effectLst/>
                <a:latin typeface="Times New Roman" panose="02020603050405020304" pitchFamily="18" charset="0"/>
                <a:cs typeface="Times New Roman" panose="02020603050405020304" pitchFamily="18" charset="0"/>
              </a:rPr>
              <a:t>, 165682.</a:t>
            </a:r>
            <a:endParaRPr lang="ru-RU" sz="1600" dirty="0">
              <a:latin typeface="Times New Roman" panose="02020603050405020304" pitchFamily="18" charset="0"/>
              <a:cs typeface="Times New Roman" panose="02020603050405020304" pitchFamily="18" charset="0"/>
            </a:endParaRPr>
          </a:p>
        </p:txBody>
      </p:sp>
      <p:sp>
        <p:nvSpPr>
          <p:cNvPr id="26" name="Прямоугольник: скругленные углы 25">
            <a:extLst>
              <a:ext uri="{FF2B5EF4-FFF2-40B4-BE49-F238E27FC236}">
                <a16:creationId xmlns:a16="http://schemas.microsoft.com/office/drawing/2014/main" id="{D14B068A-C97D-43DD-B549-05B4371DFBB4}"/>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29</a:t>
            </a:r>
            <a:endParaRPr lang="ru-RU" dirty="0">
              <a:solidFill>
                <a:schemeClr val="tx1"/>
              </a:solidFill>
            </a:endParaRPr>
          </a:p>
        </p:txBody>
      </p:sp>
    </p:spTree>
    <p:extLst>
      <p:ext uri="{BB962C8B-B14F-4D97-AF65-F5344CB8AC3E}">
        <p14:creationId xmlns:p14="http://schemas.microsoft.com/office/powerpoint/2010/main" val="331686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3BFB0B9-1A28-4D80-B87F-23708C7186D2}"/>
              </a:ext>
            </a:extLst>
          </p:cNvPr>
          <p:cNvSpPr txBox="1">
            <a:spLocks noChangeArrowheads="1"/>
          </p:cNvSpPr>
          <p:nvPr/>
        </p:nvSpPr>
        <p:spPr bwMode="auto">
          <a:xfrm>
            <a:off x="3407569" y="76200"/>
            <a:ext cx="5376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800" b="1" dirty="0">
                <a:solidFill>
                  <a:srgbClr val="0000FF"/>
                </a:solidFill>
                <a:latin typeface="Times New Roman" panose="02020603050405020304" pitchFamily="18" charset="0"/>
                <a:cs typeface="Times New Roman" panose="02020603050405020304" pitchFamily="18" charset="0"/>
              </a:rPr>
              <a:t>IBR-2M high-flux pulsed reactor</a:t>
            </a:r>
            <a:endParaRPr lang="ru-RU" sz="2800" b="1" dirty="0">
              <a:solidFill>
                <a:srgbClr val="0000FF"/>
              </a:solidFill>
              <a:latin typeface="Times New Roman" panose="02020603050405020304" pitchFamily="18" charset="0"/>
              <a:cs typeface="Times New Roman" panose="02020603050405020304" pitchFamily="18" charset="0"/>
            </a:endParaRPr>
          </a:p>
        </p:txBody>
      </p:sp>
      <p:grpSp>
        <p:nvGrpSpPr>
          <p:cNvPr id="4" name="Группа 3">
            <a:extLst>
              <a:ext uri="{FF2B5EF4-FFF2-40B4-BE49-F238E27FC236}">
                <a16:creationId xmlns:a16="http://schemas.microsoft.com/office/drawing/2014/main" id="{FE2C3FAC-0DC1-447E-A5A8-D1F5FA37C51A}"/>
              </a:ext>
            </a:extLst>
          </p:cNvPr>
          <p:cNvGrpSpPr>
            <a:grpSpLocks/>
          </p:cNvGrpSpPr>
          <p:nvPr/>
        </p:nvGrpSpPr>
        <p:grpSpPr bwMode="auto">
          <a:xfrm>
            <a:off x="172720" y="662531"/>
            <a:ext cx="6739729" cy="5978684"/>
            <a:chOff x="251619" y="3432608"/>
            <a:chExt cx="3816350" cy="3254883"/>
          </a:xfrm>
        </p:grpSpPr>
        <p:pic>
          <p:nvPicPr>
            <p:cNvPr id="5" name="Picture 9" descr="http://flnp.jinr.ru/img/250/815_pv_IBR-2_schema_eng.jpg">
              <a:extLst>
                <a:ext uri="{FF2B5EF4-FFF2-40B4-BE49-F238E27FC236}">
                  <a16:creationId xmlns:a16="http://schemas.microsoft.com/office/drawing/2014/main" id="{2EF12AD0-D302-4D3B-99F3-D45E7167C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9" y="3432608"/>
              <a:ext cx="3816350" cy="325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73016763-04A8-4F41-8DDD-4D6C7A0487BB}"/>
                </a:ext>
              </a:extLst>
            </p:cNvPr>
            <p:cNvSpPr txBox="1">
              <a:spLocks noChangeArrowheads="1"/>
            </p:cNvSpPr>
            <p:nvPr/>
          </p:nvSpPr>
          <p:spPr bwMode="auto">
            <a:xfrm rot="-900000">
              <a:off x="2796907" y="4785618"/>
              <a:ext cx="86409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1400"/>
                <a:t>240 </a:t>
              </a:r>
              <a:r>
                <a:rPr lang="en-US" sz="1400">
                  <a:sym typeface="Symbol" pitchFamily="18" charset="2"/>
                </a:rPr>
                <a:t></a:t>
              </a:r>
              <a:r>
                <a:rPr lang="en-US" sz="1400"/>
                <a:t>s</a:t>
              </a:r>
              <a:endParaRPr lang="ru-RU" sz="1400"/>
            </a:p>
          </p:txBody>
        </p:sp>
        <p:sp>
          <p:nvSpPr>
            <p:cNvPr id="7" name="Прямоугольник 6">
              <a:extLst>
                <a:ext uri="{FF2B5EF4-FFF2-40B4-BE49-F238E27FC236}">
                  <a16:creationId xmlns:a16="http://schemas.microsoft.com/office/drawing/2014/main" id="{F43B956F-7675-466F-99F0-E82489210150}"/>
                </a:ext>
              </a:extLst>
            </p:cNvPr>
            <p:cNvSpPr/>
            <p:nvPr/>
          </p:nvSpPr>
          <p:spPr>
            <a:xfrm>
              <a:off x="2994819" y="4591664"/>
              <a:ext cx="358775" cy="120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Прямоугольник 7">
              <a:extLst>
                <a:ext uri="{FF2B5EF4-FFF2-40B4-BE49-F238E27FC236}">
                  <a16:creationId xmlns:a16="http://schemas.microsoft.com/office/drawing/2014/main" id="{A4CC4D86-ECFD-431B-AD9D-56CD20ED3AF5}"/>
                </a:ext>
              </a:extLst>
            </p:cNvPr>
            <p:cNvSpPr/>
            <p:nvPr/>
          </p:nvSpPr>
          <p:spPr>
            <a:xfrm>
              <a:off x="3347244" y="4526566"/>
              <a:ext cx="180975" cy="119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pic>
        <p:nvPicPr>
          <p:cNvPr id="10" name="Рисунок 9">
            <a:extLst>
              <a:ext uri="{FF2B5EF4-FFF2-40B4-BE49-F238E27FC236}">
                <a16:creationId xmlns:a16="http://schemas.microsoft.com/office/drawing/2014/main" id="{5D626518-5BB0-468F-87D6-11E9FA7ACB0C}"/>
              </a:ext>
            </a:extLst>
          </p:cNvPr>
          <p:cNvPicPr>
            <a:picLocks noChangeAspect="1"/>
          </p:cNvPicPr>
          <p:nvPr/>
        </p:nvPicPr>
        <p:blipFill>
          <a:blip r:embed="rId3"/>
          <a:stretch>
            <a:fillRect/>
          </a:stretch>
        </p:blipFill>
        <p:spPr>
          <a:xfrm>
            <a:off x="7225513" y="852175"/>
            <a:ext cx="4793767" cy="4321999"/>
          </a:xfrm>
          <a:prstGeom prst="rect">
            <a:avLst/>
          </a:prstGeom>
        </p:spPr>
      </p:pic>
      <p:sp>
        <p:nvSpPr>
          <p:cNvPr id="11" name="Прямоугольник: скругленные углы 10">
            <a:extLst>
              <a:ext uri="{FF2B5EF4-FFF2-40B4-BE49-F238E27FC236}">
                <a16:creationId xmlns:a16="http://schemas.microsoft.com/office/drawing/2014/main" id="{102C55AE-F3B0-4C98-A62E-BFAFE264E68A}"/>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362864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a:extLst>
              <a:ext uri="{FF2B5EF4-FFF2-40B4-BE49-F238E27FC236}">
                <a16:creationId xmlns:a16="http://schemas.microsoft.com/office/drawing/2014/main" id="{16760DC6-AB6A-D386-78F3-1BED55325C92}"/>
              </a:ext>
            </a:extLst>
          </p:cNvPr>
          <p:cNvGrpSpPr/>
          <p:nvPr/>
        </p:nvGrpSpPr>
        <p:grpSpPr>
          <a:xfrm>
            <a:off x="1233520" y="60430"/>
            <a:ext cx="9410868" cy="6676603"/>
            <a:chOff x="1233520" y="60430"/>
            <a:chExt cx="9410868" cy="6676603"/>
          </a:xfrm>
        </p:grpSpPr>
        <p:pic>
          <p:nvPicPr>
            <p:cNvPr id="6" name="Рисунок 5">
              <a:extLst>
                <a:ext uri="{FF2B5EF4-FFF2-40B4-BE49-F238E27FC236}">
                  <a16:creationId xmlns:a16="http://schemas.microsoft.com/office/drawing/2014/main" id="{CA68ABFE-C750-0B46-B253-61B8B3A87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12" y="60430"/>
              <a:ext cx="9096776" cy="4425654"/>
            </a:xfrm>
            <a:prstGeom prst="rect">
              <a:avLst/>
            </a:prstGeom>
          </p:spPr>
        </p:pic>
        <p:pic>
          <p:nvPicPr>
            <p:cNvPr id="14" name="Рисунок 13">
              <a:extLst>
                <a:ext uri="{FF2B5EF4-FFF2-40B4-BE49-F238E27FC236}">
                  <a16:creationId xmlns:a16="http://schemas.microsoft.com/office/drawing/2014/main" id="{BFE0C4BE-3514-2424-5807-D9694EB18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520" y="4486084"/>
              <a:ext cx="9184476" cy="2250949"/>
            </a:xfrm>
            <a:prstGeom prst="rect">
              <a:avLst/>
            </a:prstGeom>
          </p:spPr>
        </p:pic>
      </p:grpSp>
      <p:sp>
        <p:nvSpPr>
          <p:cNvPr id="5" name="Прямоугольник: скругленные углы 4">
            <a:extLst>
              <a:ext uri="{FF2B5EF4-FFF2-40B4-BE49-F238E27FC236}">
                <a16:creationId xmlns:a16="http://schemas.microsoft.com/office/drawing/2014/main" id="{C0599442-8777-4E68-9C5D-1A142331F505}"/>
              </a:ext>
            </a:extLst>
          </p:cNvPr>
          <p:cNvSpPr/>
          <p:nvPr/>
        </p:nvSpPr>
        <p:spPr>
          <a:xfrm>
            <a:off x="11597951" y="6389492"/>
            <a:ext cx="468273"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endParaRPr lang="ru-RU" dirty="0">
              <a:solidFill>
                <a:schemeClr val="tx1"/>
              </a:solidFill>
            </a:endParaRPr>
          </a:p>
        </p:txBody>
      </p:sp>
    </p:spTree>
    <p:extLst>
      <p:ext uri="{BB962C8B-B14F-4D97-AF65-F5344CB8AC3E}">
        <p14:creationId xmlns:p14="http://schemas.microsoft.com/office/powerpoint/2010/main" val="24748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7249480" y="631530"/>
            <a:ext cx="4362450" cy="585055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Text Box 5"/>
          <p:cNvSpPr txBox="1">
            <a:spLocks noChangeArrowheads="1"/>
          </p:cNvSpPr>
          <p:nvPr/>
        </p:nvSpPr>
        <p:spPr bwMode="auto">
          <a:xfrm>
            <a:off x="3407569" y="76200"/>
            <a:ext cx="5376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800" b="1" dirty="0">
                <a:solidFill>
                  <a:srgbClr val="0000FF"/>
                </a:solidFill>
                <a:latin typeface="Times New Roman" panose="02020603050405020304" pitchFamily="18" charset="0"/>
                <a:cs typeface="Times New Roman" panose="02020603050405020304" pitchFamily="18" charset="0"/>
              </a:rPr>
              <a:t>IBR-2M Spectrometers Complex</a:t>
            </a:r>
            <a:endParaRPr lang="ru-RU" sz="2800" b="1" dirty="0">
              <a:solidFill>
                <a:srgbClr val="0000FF"/>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7249637" y="710129"/>
            <a:ext cx="4322603"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defRPr/>
            </a:pPr>
            <a:r>
              <a:rPr lang="en-US" sz="2000" b="1" kern="0" dirty="0">
                <a:solidFill>
                  <a:srgbClr val="008000"/>
                </a:solidFill>
                <a:latin typeface="Times New Roman" panose="02020603050405020304" pitchFamily="18" charset="0"/>
                <a:cs typeface="Times New Roman" panose="02020603050405020304" pitchFamily="18" charset="0"/>
              </a:rPr>
              <a:t>Diffractometers:</a:t>
            </a:r>
          </a:p>
          <a:p>
            <a:pPr eaLnBrk="1" hangingPunct="1">
              <a:spcAft>
                <a:spcPts val="300"/>
              </a:spcAft>
              <a:defRPr/>
            </a:pPr>
            <a:r>
              <a:rPr lang="en-US" sz="2000" b="1" kern="0" dirty="0">
                <a:solidFill>
                  <a:srgbClr val="008000"/>
                </a:solidFill>
                <a:latin typeface="Times New Roman" panose="02020603050405020304" pitchFamily="18" charset="0"/>
                <a:cs typeface="Times New Roman" panose="02020603050405020304" pitchFamily="18" charset="0"/>
              </a:rPr>
              <a:t>HRFD, DN-6, RTD, DN-12,</a:t>
            </a:r>
            <a:r>
              <a:rPr lang="ru-RU" sz="2000" b="1" kern="0" dirty="0">
                <a:solidFill>
                  <a:srgbClr val="008000"/>
                </a:solidFill>
                <a:latin typeface="Times New Roman" panose="02020603050405020304" pitchFamily="18" charset="0"/>
                <a:cs typeface="Times New Roman" panose="02020603050405020304" pitchFamily="18" charset="0"/>
              </a:rPr>
              <a:t> </a:t>
            </a:r>
            <a:r>
              <a:rPr lang="en-US" sz="2000" b="1" kern="0" dirty="0">
                <a:solidFill>
                  <a:srgbClr val="008000"/>
                </a:solidFill>
                <a:latin typeface="Times New Roman" panose="02020603050405020304" pitchFamily="18" charset="0"/>
                <a:cs typeface="Times New Roman" panose="02020603050405020304" pitchFamily="18" charset="0"/>
              </a:rPr>
              <a:t>FSD, SKAT, Epsilon, FSS</a:t>
            </a:r>
            <a:endParaRPr lang="ru-RU" sz="2000" b="1" kern="0" dirty="0">
              <a:solidFill>
                <a:srgbClr val="008000"/>
              </a:solidFill>
              <a:latin typeface="Times New Roman" panose="02020603050405020304" pitchFamily="18" charset="0"/>
              <a:cs typeface="Times New Roman" panose="02020603050405020304" pitchFamily="18" charset="0"/>
            </a:endParaRPr>
          </a:p>
        </p:txBody>
      </p:sp>
      <p:sp>
        <p:nvSpPr>
          <p:cNvPr id="4" name="Text Box 7"/>
          <p:cNvSpPr txBox="1">
            <a:spLocks noChangeArrowheads="1"/>
          </p:cNvSpPr>
          <p:nvPr/>
        </p:nvSpPr>
        <p:spPr bwMode="auto">
          <a:xfrm>
            <a:off x="7249480" y="2505436"/>
            <a:ext cx="4362450" cy="74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defRPr/>
            </a:pPr>
            <a:r>
              <a:rPr lang="en-US" sz="2000" b="1" kern="0" dirty="0">
                <a:solidFill>
                  <a:srgbClr val="CC0066"/>
                </a:solidFill>
                <a:latin typeface="Times New Roman" panose="02020603050405020304" pitchFamily="18" charset="0"/>
                <a:cs typeface="Times New Roman" panose="02020603050405020304" pitchFamily="18" charset="0"/>
              </a:rPr>
              <a:t>Small Angle Scattering Spectrometer:</a:t>
            </a:r>
          </a:p>
          <a:p>
            <a:pPr eaLnBrk="1" hangingPunct="1">
              <a:spcAft>
                <a:spcPts val="300"/>
              </a:spcAft>
              <a:defRPr/>
            </a:pPr>
            <a:r>
              <a:rPr lang="en-US" sz="2000" b="1" kern="0" dirty="0" err="1">
                <a:solidFill>
                  <a:srgbClr val="CC0066"/>
                </a:solidFill>
                <a:latin typeface="Times New Roman" panose="02020603050405020304" pitchFamily="18" charset="0"/>
                <a:cs typeface="Times New Roman" panose="02020603050405020304" pitchFamily="18" charset="0"/>
              </a:rPr>
              <a:t>YuMO</a:t>
            </a:r>
            <a:endParaRPr lang="ru-RU" sz="2000" b="1" kern="0" dirty="0">
              <a:solidFill>
                <a:srgbClr val="CC0066"/>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7249480" y="1759352"/>
            <a:ext cx="3988117" cy="74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defRPr/>
            </a:pPr>
            <a:r>
              <a:rPr lang="en-US" sz="2000" b="1" kern="0" dirty="0">
                <a:solidFill>
                  <a:srgbClr val="3333FF"/>
                </a:solidFill>
                <a:latin typeface="Times New Roman" panose="02020603050405020304" pitchFamily="18" charset="0"/>
                <a:cs typeface="Times New Roman" panose="02020603050405020304" pitchFamily="18" charset="0"/>
              </a:rPr>
              <a:t>Reflectometers:</a:t>
            </a:r>
          </a:p>
          <a:p>
            <a:pPr eaLnBrk="1" hangingPunct="1">
              <a:spcAft>
                <a:spcPts val="300"/>
              </a:spcAft>
              <a:defRPr/>
            </a:pPr>
            <a:r>
              <a:rPr lang="en-US" sz="2000" b="1" kern="0" dirty="0">
                <a:solidFill>
                  <a:srgbClr val="3333FF"/>
                </a:solidFill>
                <a:latin typeface="Times New Roman" panose="02020603050405020304" pitchFamily="18" charset="0"/>
                <a:cs typeface="Times New Roman" panose="02020603050405020304" pitchFamily="18" charset="0"/>
              </a:rPr>
              <a:t>REMUR, REFLEX, GRAINS</a:t>
            </a:r>
            <a:endParaRPr lang="ru-RU" sz="2000" b="1" kern="0" dirty="0">
              <a:solidFill>
                <a:srgbClr val="3333FF"/>
              </a:solidFill>
              <a:latin typeface="Times New Roman" panose="02020603050405020304" pitchFamily="18" charset="0"/>
              <a:cs typeface="Times New Roman" panose="02020603050405020304" pitchFamily="18" charset="0"/>
            </a:endParaRPr>
          </a:p>
        </p:txBody>
      </p:sp>
      <p:sp>
        <p:nvSpPr>
          <p:cNvPr id="6" name="Text Box 9"/>
          <p:cNvSpPr txBox="1">
            <a:spLocks noChangeArrowheads="1"/>
          </p:cNvSpPr>
          <p:nvPr/>
        </p:nvSpPr>
        <p:spPr bwMode="auto">
          <a:xfrm>
            <a:off x="7226303" y="3246882"/>
            <a:ext cx="3294061"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defRPr/>
            </a:pPr>
            <a:r>
              <a:rPr lang="en-US" sz="2000" b="1" kern="0" dirty="0">
                <a:solidFill>
                  <a:srgbClr val="993300"/>
                </a:solidFill>
                <a:latin typeface="Times New Roman" panose="02020603050405020304" pitchFamily="18" charset="0"/>
                <a:cs typeface="Times New Roman" panose="02020603050405020304" pitchFamily="18" charset="0"/>
              </a:rPr>
              <a:t>Inelastic Neutron Scattering Spectrometers:</a:t>
            </a:r>
          </a:p>
          <a:p>
            <a:pPr eaLnBrk="1" hangingPunct="1">
              <a:spcAft>
                <a:spcPts val="300"/>
              </a:spcAft>
              <a:defRPr/>
            </a:pPr>
            <a:r>
              <a:rPr lang="en-US" sz="2000" b="1" kern="0" dirty="0">
                <a:solidFill>
                  <a:srgbClr val="993300"/>
                </a:solidFill>
                <a:latin typeface="Times New Roman" panose="02020603050405020304" pitchFamily="18" charset="0"/>
                <a:cs typeface="Times New Roman" panose="02020603050405020304" pitchFamily="18" charset="0"/>
              </a:rPr>
              <a:t>NERA</a:t>
            </a:r>
            <a:endParaRPr lang="ru-RU" sz="2000" b="1" kern="0" dirty="0">
              <a:solidFill>
                <a:srgbClr val="993300"/>
              </a:solidFill>
              <a:latin typeface="Times New Roman" panose="02020603050405020304" pitchFamily="18" charset="0"/>
              <a:cs typeface="Times New Roman" panose="02020603050405020304" pitchFamily="18" charset="0"/>
            </a:endParaRPr>
          </a:p>
        </p:txBody>
      </p:sp>
      <p:sp>
        <p:nvSpPr>
          <p:cNvPr id="24" name="Text Box 9"/>
          <p:cNvSpPr txBox="1">
            <a:spLocks noChangeArrowheads="1"/>
          </p:cNvSpPr>
          <p:nvPr/>
        </p:nvSpPr>
        <p:spPr bwMode="auto">
          <a:xfrm>
            <a:off x="7249480" y="4995767"/>
            <a:ext cx="4244339"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defRPr/>
            </a:pPr>
            <a:r>
              <a:rPr lang="en-US" sz="2000" b="1" kern="0" dirty="0">
                <a:solidFill>
                  <a:srgbClr val="7030A0"/>
                </a:solidFill>
                <a:latin typeface="Times New Roman" panose="02020603050405020304" pitchFamily="18" charset="0"/>
                <a:cs typeface="Times New Roman" panose="02020603050405020304" pitchFamily="18" charset="0"/>
              </a:rPr>
              <a:t>New Instruments:</a:t>
            </a:r>
            <a:endParaRPr lang="ru-RU" sz="2000" b="1" kern="0" dirty="0">
              <a:solidFill>
                <a:srgbClr val="7030A0"/>
              </a:solidFill>
              <a:latin typeface="Times New Roman" panose="02020603050405020304" pitchFamily="18" charset="0"/>
              <a:cs typeface="Times New Roman" panose="02020603050405020304" pitchFamily="18" charset="0"/>
            </a:endParaRPr>
          </a:p>
          <a:p>
            <a:pPr eaLnBrk="1" hangingPunct="1">
              <a:spcAft>
                <a:spcPts val="300"/>
              </a:spcAft>
              <a:defRPr/>
            </a:pPr>
            <a:r>
              <a:rPr lang="en-US" sz="2000" b="1" kern="0" dirty="0">
                <a:solidFill>
                  <a:srgbClr val="7030A0"/>
                </a:solidFill>
                <a:latin typeface="Times New Roman" panose="02020603050405020304" pitchFamily="18" charset="0"/>
                <a:cs typeface="Times New Roman" panose="02020603050405020304" pitchFamily="18" charset="0"/>
              </a:rPr>
              <a:t>SANSARA (in development)</a:t>
            </a:r>
          </a:p>
          <a:p>
            <a:pPr eaLnBrk="1" hangingPunct="1">
              <a:spcAft>
                <a:spcPts val="300"/>
              </a:spcAft>
              <a:defRPr/>
            </a:pPr>
            <a:r>
              <a:rPr lang="en-US" sz="2000" b="1" kern="0" dirty="0">
                <a:solidFill>
                  <a:srgbClr val="7030A0"/>
                </a:solidFill>
                <a:latin typeface="Times New Roman" panose="02020603050405020304" pitchFamily="18" charset="0"/>
                <a:cs typeface="Times New Roman" panose="02020603050405020304" pitchFamily="18" charset="0"/>
              </a:rPr>
              <a:t>INS spectrometer in inverted geometry BJN (new project)</a:t>
            </a:r>
          </a:p>
        </p:txBody>
      </p:sp>
      <p:sp>
        <p:nvSpPr>
          <p:cNvPr id="15" name="Text Box 7">
            <a:extLst>
              <a:ext uri="{FF2B5EF4-FFF2-40B4-BE49-F238E27FC236}">
                <a16:creationId xmlns:a16="http://schemas.microsoft.com/office/drawing/2014/main" id="{A0039124-1893-49E9-BCFF-1AB11C03D151}"/>
              </a:ext>
            </a:extLst>
          </p:cNvPr>
          <p:cNvSpPr txBox="1">
            <a:spLocks noChangeArrowheads="1"/>
          </p:cNvSpPr>
          <p:nvPr/>
        </p:nvSpPr>
        <p:spPr bwMode="auto">
          <a:xfrm>
            <a:off x="7249480" y="4272011"/>
            <a:ext cx="3870258" cy="74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defRPr/>
            </a:pPr>
            <a:r>
              <a:rPr lang="en-US" sz="2000" b="1" kern="0" dirty="0">
                <a:solidFill>
                  <a:srgbClr val="FF0000"/>
                </a:solidFill>
                <a:latin typeface="Times New Roman" panose="02020603050405020304" pitchFamily="18" charset="0"/>
                <a:cs typeface="Times New Roman" panose="02020603050405020304" pitchFamily="18" charset="0"/>
              </a:rPr>
              <a:t>Radiography and Tomography:</a:t>
            </a:r>
          </a:p>
          <a:p>
            <a:pPr eaLnBrk="1" hangingPunct="1">
              <a:spcAft>
                <a:spcPts val="300"/>
              </a:spcAft>
              <a:defRPr/>
            </a:pPr>
            <a:r>
              <a:rPr lang="en-US" sz="2000" b="1" kern="0" dirty="0">
                <a:solidFill>
                  <a:srgbClr val="FF0000"/>
                </a:solidFill>
                <a:latin typeface="Times New Roman" panose="02020603050405020304" pitchFamily="18" charset="0"/>
                <a:cs typeface="Times New Roman" panose="02020603050405020304" pitchFamily="18" charset="0"/>
              </a:rPr>
              <a:t>NRT</a:t>
            </a:r>
            <a:endParaRPr lang="ru-RU" sz="2000" b="1" kern="0" dirty="0">
              <a:solidFill>
                <a:srgbClr val="FF0000"/>
              </a:solidFill>
              <a:latin typeface="Times New Roman" panose="02020603050405020304" pitchFamily="18" charset="0"/>
              <a:cs typeface="Times New Roman" panose="02020603050405020304" pitchFamily="18" charset="0"/>
            </a:endParaRPr>
          </a:p>
        </p:txBody>
      </p:sp>
      <p:pic>
        <p:nvPicPr>
          <p:cNvPr id="19" name="Рисунок 18">
            <a:extLst>
              <a:ext uri="{FF2B5EF4-FFF2-40B4-BE49-F238E27FC236}">
                <a16:creationId xmlns:a16="http://schemas.microsoft.com/office/drawing/2014/main" id="{C1B15EE3-BD87-4C35-88F7-C6F2C83D5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8" y="631531"/>
            <a:ext cx="7244955" cy="5850550"/>
          </a:xfrm>
          <a:prstGeom prst="rect">
            <a:avLst/>
          </a:prstGeom>
        </p:spPr>
      </p:pic>
      <p:sp>
        <p:nvSpPr>
          <p:cNvPr id="11" name="Прямоугольник: скругленные углы 10">
            <a:extLst>
              <a:ext uri="{FF2B5EF4-FFF2-40B4-BE49-F238E27FC236}">
                <a16:creationId xmlns:a16="http://schemas.microsoft.com/office/drawing/2014/main" id="{A5E66EA1-5432-46FE-9E5A-6CF00B508DC3}"/>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4</a:t>
            </a:r>
            <a:endParaRPr lang="ru-RU"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317EC5A1-F891-4619-B91A-E4DF9FF3C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682" y="1589733"/>
            <a:ext cx="2975557" cy="1822776"/>
          </a:xfrm>
          <a:prstGeom prst="rect">
            <a:avLst/>
          </a:prstGeom>
        </p:spPr>
      </p:pic>
      <p:sp>
        <p:nvSpPr>
          <p:cNvPr id="2" name="Rectangle 5"/>
          <p:cNvSpPr>
            <a:spLocks noChangeArrowheads="1"/>
          </p:cNvSpPr>
          <p:nvPr/>
        </p:nvSpPr>
        <p:spPr bwMode="auto">
          <a:xfrm>
            <a:off x="220866" y="1492253"/>
            <a:ext cx="7506834"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spcAft>
                <a:spcPts val="5400"/>
              </a:spcAft>
              <a:buFont typeface="+mj-lt"/>
              <a:buAutoNum type="arabicPeriod"/>
            </a:pPr>
            <a:r>
              <a:rPr lang="en-US" sz="2400" b="1" dirty="0">
                <a:solidFill>
                  <a:srgbClr val="990000"/>
                </a:solidFill>
                <a:latin typeface="Times New Roman" panose="02020603050405020304" pitchFamily="18" charset="0"/>
                <a:cs typeface="Times New Roman" panose="02020603050405020304" pitchFamily="18" charset="0"/>
              </a:rPr>
              <a:t>Condensed Matter Physics and Materials Science</a:t>
            </a:r>
            <a:r>
              <a:rPr lang="en-US" sz="2400" b="1" dirty="0">
                <a:solidFill>
                  <a:srgbClr val="C00000"/>
                </a:solidFill>
                <a:latin typeface="Times New Roman" panose="02020603050405020304" pitchFamily="18" charset="0"/>
                <a:cs typeface="Times New Roman" panose="02020603050405020304" pitchFamily="18" charset="0"/>
              </a:rPr>
              <a:t>;</a:t>
            </a:r>
            <a:endParaRPr lang="ru-RU" sz="2400" b="1" dirty="0">
              <a:solidFill>
                <a:srgbClr val="C00000"/>
              </a:solidFill>
              <a:latin typeface="Times New Roman" panose="02020603050405020304" pitchFamily="18" charset="0"/>
              <a:cs typeface="Times New Roman" panose="02020603050405020304" pitchFamily="18" charset="0"/>
            </a:endParaRPr>
          </a:p>
          <a:p>
            <a:pPr marL="342900" indent="-342900">
              <a:spcAft>
                <a:spcPts val="5400"/>
              </a:spcAft>
              <a:buFont typeface="+mj-lt"/>
              <a:buAutoNum type="arabicPeriod"/>
            </a:pPr>
            <a:r>
              <a:rPr lang="en-US" sz="2400" b="1" dirty="0">
                <a:solidFill>
                  <a:srgbClr val="990000"/>
                </a:solidFill>
                <a:latin typeface="Times New Roman" panose="02020603050405020304" pitchFamily="18" charset="0"/>
                <a:cs typeface="Times New Roman" panose="02020603050405020304" pitchFamily="18" charset="0"/>
              </a:rPr>
              <a:t>Physics of </a:t>
            </a:r>
            <a:r>
              <a:rPr lang="en-US" sz="2400" b="1" dirty="0" err="1">
                <a:solidFill>
                  <a:srgbClr val="990000"/>
                </a:solidFill>
                <a:latin typeface="Times New Roman" panose="02020603050405020304" pitchFamily="18" charset="0"/>
                <a:cs typeface="Times New Roman" panose="02020603050405020304" pitchFamily="18" charset="0"/>
              </a:rPr>
              <a:t>Nanosystems</a:t>
            </a:r>
            <a:r>
              <a:rPr lang="en-US" sz="2400" b="1" dirty="0">
                <a:solidFill>
                  <a:srgbClr val="990000"/>
                </a:solidFill>
                <a:latin typeface="Times New Roman" panose="02020603050405020304" pitchFamily="18" charset="0"/>
                <a:cs typeface="Times New Roman" panose="02020603050405020304" pitchFamily="18" charset="0"/>
              </a:rPr>
              <a:t> and Nanoscale Phenomena;</a:t>
            </a:r>
            <a:endParaRPr lang="ru-RU" sz="2400" b="1" dirty="0">
              <a:solidFill>
                <a:srgbClr val="C00000"/>
              </a:solidFill>
              <a:latin typeface="Times New Roman" panose="02020603050405020304" pitchFamily="18" charset="0"/>
              <a:cs typeface="Times New Roman" panose="02020603050405020304" pitchFamily="18" charset="0"/>
            </a:endParaRPr>
          </a:p>
          <a:p>
            <a:pPr marL="342900" indent="-342900">
              <a:spcAft>
                <a:spcPts val="5400"/>
              </a:spcAft>
              <a:buFont typeface="+mj-lt"/>
              <a:buAutoNum type="arabicPeriod"/>
            </a:pPr>
            <a:r>
              <a:rPr lang="en-US" sz="2400" b="1" dirty="0">
                <a:solidFill>
                  <a:srgbClr val="990000"/>
                </a:solidFill>
                <a:latin typeface="Times New Roman" panose="02020603050405020304" pitchFamily="18" charset="0"/>
                <a:cs typeface="Times New Roman" panose="02020603050405020304" pitchFamily="18" charset="0"/>
              </a:rPr>
              <a:t>Physics of Complex Liquids and Polymers;</a:t>
            </a:r>
            <a:endParaRPr lang="ru-RU" sz="2400" b="1" dirty="0">
              <a:solidFill>
                <a:srgbClr val="C00000"/>
              </a:solidFill>
              <a:latin typeface="Times New Roman" panose="02020603050405020304" pitchFamily="18" charset="0"/>
              <a:cs typeface="Times New Roman" panose="02020603050405020304" pitchFamily="18" charset="0"/>
            </a:endParaRPr>
          </a:p>
          <a:p>
            <a:pPr marL="342900" indent="-342900">
              <a:spcAft>
                <a:spcPts val="5400"/>
              </a:spcAft>
              <a:buFont typeface="+mj-lt"/>
              <a:buAutoNum type="arabicPeriod"/>
            </a:pPr>
            <a:r>
              <a:rPr lang="en-US" sz="2400" b="1" dirty="0">
                <a:solidFill>
                  <a:srgbClr val="990000"/>
                </a:solidFill>
                <a:latin typeface="Times New Roman" panose="02020603050405020304" pitchFamily="18" charset="0"/>
                <a:cs typeface="Times New Roman" panose="02020603050405020304" pitchFamily="18" charset="0"/>
              </a:rPr>
              <a:t>Biophysics and Pharmacology;</a:t>
            </a:r>
            <a:endParaRPr lang="ru-RU" sz="2400" b="1" dirty="0">
              <a:solidFill>
                <a:srgbClr val="C00000"/>
              </a:solidFill>
              <a:latin typeface="Times New Roman" panose="02020603050405020304" pitchFamily="18" charset="0"/>
              <a:cs typeface="Times New Roman" panose="02020603050405020304" pitchFamily="18" charset="0"/>
            </a:endParaRPr>
          </a:p>
          <a:p>
            <a:pPr marL="342900" indent="-342900">
              <a:spcAft>
                <a:spcPts val="5400"/>
              </a:spcAft>
              <a:buFont typeface="+mj-lt"/>
              <a:buAutoNum type="arabicPeriod"/>
            </a:pPr>
            <a:r>
              <a:rPr lang="en-US" sz="2400" b="1" dirty="0">
                <a:solidFill>
                  <a:srgbClr val="990000"/>
                </a:solidFill>
                <a:latin typeface="Times New Roman" panose="02020603050405020304" pitchFamily="18" charset="0"/>
                <a:cs typeface="Times New Roman" panose="02020603050405020304" pitchFamily="18" charset="0"/>
              </a:rPr>
              <a:t>Applied Materials and Engineering Sciences</a:t>
            </a:r>
            <a:r>
              <a:rPr lang="en-US" sz="2400" b="1" dirty="0">
                <a:solidFill>
                  <a:srgbClr val="C00000"/>
                </a:solidFill>
                <a:latin typeface="Times New Roman" panose="02020603050405020304" pitchFamily="18" charset="0"/>
                <a:cs typeface="Times New Roman" panose="02020603050405020304" pitchFamily="18" charset="0"/>
              </a:rPr>
              <a:t>.</a:t>
            </a:r>
            <a:endParaRPr lang="ru-RU" sz="2400" b="1" dirty="0">
              <a:solidFill>
                <a:srgbClr val="C00000"/>
              </a:solidFill>
              <a:latin typeface="Times New Roman" panose="02020603050405020304" pitchFamily="18" charset="0"/>
              <a:cs typeface="Times New Roman" panose="02020603050405020304" pitchFamily="18" charset="0"/>
            </a:endParaRPr>
          </a:p>
        </p:txBody>
      </p:sp>
      <p:grpSp>
        <p:nvGrpSpPr>
          <p:cNvPr id="17" name="Группа 16">
            <a:extLst>
              <a:ext uri="{FF2B5EF4-FFF2-40B4-BE49-F238E27FC236}">
                <a16:creationId xmlns:a16="http://schemas.microsoft.com/office/drawing/2014/main" id="{CEA48E9F-2E26-4F1A-BE87-A20F636A0CDA}"/>
              </a:ext>
            </a:extLst>
          </p:cNvPr>
          <p:cNvGrpSpPr>
            <a:grpSpLocks noChangeAspect="1"/>
          </p:cNvGrpSpPr>
          <p:nvPr/>
        </p:nvGrpSpPr>
        <p:grpSpPr>
          <a:xfrm>
            <a:off x="9240748" y="156353"/>
            <a:ext cx="2657537" cy="1839866"/>
            <a:chOff x="5622728" y="3320804"/>
            <a:chExt cx="1871967" cy="1296000"/>
          </a:xfrm>
          <a:solidFill>
            <a:schemeClr val="bg1"/>
          </a:solidFill>
        </p:grpSpPr>
        <p:pic>
          <p:nvPicPr>
            <p:cNvPr id="18" name="Picture 3">
              <a:extLst>
                <a:ext uri="{FF2B5EF4-FFF2-40B4-BE49-F238E27FC236}">
                  <a16:creationId xmlns:a16="http://schemas.microsoft.com/office/drawing/2014/main" id="{2AD213B4-5AD5-4A20-BCDD-254B6C685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728" y="3320804"/>
              <a:ext cx="1871967" cy="1296000"/>
            </a:xfrm>
            <a:prstGeom prst="rect">
              <a:avLst/>
            </a:prstGeom>
            <a:grpFill/>
          </p:spPr>
        </p:pic>
        <p:sp>
          <p:nvSpPr>
            <p:cNvPr id="19" name="Прямоугольник 18">
              <a:extLst>
                <a:ext uri="{FF2B5EF4-FFF2-40B4-BE49-F238E27FC236}">
                  <a16:creationId xmlns:a16="http://schemas.microsoft.com/office/drawing/2014/main" id="{747A065C-BA1D-48FD-B5EF-C0AA51540638}"/>
                </a:ext>
              </a:extLst>
            </p:cNvPr>
            <p:cNvSpPr/>
            <p:nvPr/>
          </p:nvSpPr>
          <p:spPr>
            <a:xfrm>
              <a:off x="5677183" y="3356992"/>
              <a:ext cx="137697" cy="184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pSp>
      <p:pic>
        <p:nvPicPr>
          <p:cNvPr id="20" name="Picture 23">
            <a:extLst>
              <a:ext uri="{FF2B5EF4-FFF2-40B4-BE49-F238E27FC236}">
                <a16:creationId xmlns:a16="http://schemas.microsoft.com/office/drawing/2014/main" id="{FB6A9C0D-463C-4C7C-804C-3AF8A1DBA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300" y="4360990"/>
            <a:ext cx="3630290" cy="115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a:extLst>
              <a:ext uri="{FF2B5EF4-FFF2-40B4-BE49-F238E27FC236}">
                <a16:creationId xmlns:a16="http://schemas.microsoft.com/office/drawing/2014/main" id="{17F604F3-8783-40F4-BD3A-D78132C331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2393" r="79986"/>
                    </a14:imgEffect>
                    <a14:imgEffect>
                      <a14:sharpenSoften amount="50000"/>
                    </a14:imgEffect>
                  </a14:imgLayer>
                </a14:imgProps>
              </a:ext>
              <a:ext uri="{28A0092B-C50C-407E-A947-70E740481C1C}">
                <a14:useLocalDpi xmlns:a14="http://schemas.microsoft.com/office/drawing/2010/main" val="0"/>
              </a:ext>
            </a:extLst>
          </a:blip>
          <a:srcRect l="17833" r="21833"/>
          <a:stretch/>
        </p:blipFill>
        <p:spPr>
          <a:xfrm rot="17091206">
            <a:off x="9446264" y="4868924"/>
            <a:ext cx="1904704" cy="2007933"/>
          </a:xfrm>
          <a:prstGeom prst="rect">
            <a:avLst/>
          </a:prstGeom>
        </p:spPr>
      </p:pic>
      <p:pic>
        <p:nvPicPr>
          <p:cNvPr id="25" name="Рисунок 24">
            <a:extLst>
              <a:ext uri="{FF2B5EF4-FFF2-40B4-BE49-F238E27FC236}">
                <a16:creationId xmlns:a16="http://schemas.microsoft.com/office/drawing/2014/main" id="{AB20A53A-CEE8-4EBC-ADD4-12458EC21CB6}"/>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637776" y="3461338"/>
            <a:ext cx="3333358" cy="1242742"/>
          </a:xfrm>
          <a:prstGeom prst="rect">
            <a:avLst/>
          </a:prstGeom>
        </p:spPr>
      </p:pic>
      <p:sp>
        <p:nvSpPr>
          <p:cNvPr id="11" name="TextBox 10">
            <a:extLst>
              <a:ext uri="{FF2B5EF4-FFF2-40B4-BE49-F238E27FC236}">
                <a16:creationId xmlns:a16="http://schemas.microsoft.com/office/drawing/2014/main" id="{C3DF29FF-1A92-40AB-BBC4-AD59CA420DCE}"/>
              </a:ext>
            </a:extLst>
          </p:cNvPr>
          <p:cNvSpPr txBox="1"/>
          <p:nvPr/>
        </p:nvSpPr>
        <p:spPr>
          <a:xfrm>
            <a:off x="3004420" y="152258"/>
            <a:ext cx="6183160" cy="954107"/>
          </a:xfrm>
          <a:prstGeom prst="rect">
            <a:avLst/>
          </a:prstGeom>
          <a:noFill/>
        </p:spPr>
        <p:txBody>
          <a:bodyPr wrap="square">
            <a:spAutoFit/>
          </a:bodyPr>
          <a:lstStyle/>
          <a:p>
            <a:pPr algn="ctr">
              <a:tabLst>
                <a:tab pos="469106" algn="l"/>
              </a:tabLst>
            </a:pPr>
            <a:r>
              <a:rPr lang="en-US" sz="2800" b="1" dirty="0">
                <a:solidFill>
                  <a:srgbClr val="0000FF"/>
                </a:solidFill>
                <a:latin typeface="Times New Roman" panose="02020603050405020304" pitchFamily="18" charset="0"/>
                <a:cs typeface="Times New Roman" panose="02020603050405020304" pitchFamily="18" charset="0"/>
              </a:rPr>
              <a:t>The priority research directions at the IBR-2 instruments</a:t>
            </a:r>
            <a:r>
              <a:rPr lang="ru-RU"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Прямоугольник: скругленные углы 11">
            <a:extLst>
              <a:ext uri="{FF2B5EF4-FFF2-40B4-BE49-F238E27FC236}">
                <a16:creationId xmlns:a16="http://schemas.microsoft.com/office/drawing/2014/main" id="{6D056CD4-2E08-4A83-8FC9-7E015ECF063F}"/>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5</a:t>
            </a:r>
            <a:endParaRPr lang="ru-RU" dirty="0">
              <a:solidFill>
                <a:schemeClr val="tx1"/>
              </a:solidFill>
            </a:endParaRPr>
          </a:p>
        </p:txBody>
      </p:sp>
    </p:spTree>
    <p:extLst>
      <p:ext uri="{BB962C8B-B14F-4D97-AF65-F5344CB8AC3E}">
        <p14:creationId xmlns:p14="http://schemas.microsoft.com/office/powerpoint/2010/main" val="653955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21CAB7CC-9560-4C26-8A7F-5BC0632653FB}"/>
              </a:ext>
            </a:extLst>
          </p:cNvPr>
          <p:cNvPicPr>
            <a:picLocks noChangeAspect="1"/>
          </p:cNvPicPr>
          <p:nvPr/>
        </p:nvPicPr>
        <p:blipFill rotWithShape="1">
          <a:blip r:embed="rId2">
            <a:extLst>
              <a:ext uri="{28A0092B-C50C-407E-A947-70E740481C1C}">
                <a14:useLocalDpi xmlns:a14="http://schemas.microsoft.com/office/drawing/2010/main" val="0"/>
              </a:ext>
            </a:extLst>
          </a:blip>
          <a:srcRect b="50173"/>
          <a:stretch/>
        </p:blipFill>
        <p:spPr>
          <a:xfrm>
            <a:off x="161087" y="3467553"/>
            <a:ext cx="4481801" cy="3320777"/>
          </a:xfrm>
          <a:prstGeom prst="rect">
            <a:avLst/>
          </a:prstGeom>
        </p:spPr>
      </p:pic>
      <p:pic>
        <p:nvPicPr>
          <p:cNvPr id="10" name="Рисунок 9">
            <a:extLst>
              <a:ext uri="{FF2B5EF4-FFF2-40B4-BE49-F238E27FC236}">
                <a16:creationId xmlns:a16="http://schemas.microsoft.com/office/drawing/2014/main" id="{E3812DAB-2F27-4BB9-B25C-93A2C635255F}"/>
              </a:ext>
            </a:extLst>
          </p:cNvPr>
          <p:cNvPicPr>
            <a:picLocks noChangeAspect="1"/>
          </p:cNvPicPr>
          <p:nvPr/>
        </p:nvPicPr>
        <p:blipFill rotWithShape="1">
          <a:blip r:embed="rId3">
            <a:extLst>
              <a:ext uri="{28A0092B-C50C-407E-A947-70E740481C1C}">
                <a14:useLocalDpi xmlns:a14="http://schemas.microsoft.com/office/drawing/2010/main" val="0"/>
              </a:ext>
            </a:extLst>
          </a:blip>
          <a:srcRect r="8599"/>
          <a:stretch/>
        </p:blipFill>
        <p:spPr>
          <a:xfrm>
            <a:off x="4422055" y="3427989"/>
            <a:ext cx="3665306" cy="3399904"/>
          </a:xfrm>
          <a:prstGeom prst="rect">
            <a:avLst/>
          </a:prstGeom>
        </p:spPr>
      </p:pic>
      <p:pic>
        <p:nvPicPr>
          <p:cNvPr id="12" name="Рисунок 11">
            <a:extLst>
              <a:ext uri="{FF2B5EF4-FFF2-40B4-BE49-F238E27FC236}">
                <a16:creationId xmlns:a16="http://schemas.microsoft.com/office/drawing/2014/main" id="{12C7439E-EC5C-46A3-9901-6174C40B6EF2}"/>
              </a:ext>
            </a:extLst>
          </p:cNvPr>
          <p:cNvPicPr>
            <a:picLocks noChangeAspect="1"/>
          </p:cNvPicPr>
          <p:nvPr/>
        </p:nvPicPr>
        <p:blipFill rotWithShape="1">
          <a:blip r:embed="rId2">
            <a:extLst>
              <a:ext uri="{28A0092B-C50C-407E-A947-70E740481C1C}">
                <a14:useLocalDpi xmlns:a14="http://schemas.microsoft.com/office/drawing/2010/main" val="0"/>
              </a:ext>
            </a:extLst>
          </a:blip>
          <a:srcRect t="52245" r="4158"/>
          <a:stretch/>
        </p:blipFill>
        <p:spPr>
          <a:xfrm>
            <a:off x="190344" y="153942"/>
            <a:ext cx="4481801" cy="3320777"/>
          </a:xfrm>
          <a:prstGeom prst="rect">
            <a:avLst/>
          </a:prstGeom>
        </p:spPr>
      </p:pic>
      <p:sp>
        <p:nvSpPr>
          <p:cNvPr id="4" name="TextBox 3">
            <a:extLst>
              <a:ext uri="{FF2B5EF4-FFF2-40B4-BE49-F238E27FC236}">
                <a16:creationId xmlns:a16="http://schemas.microsoft.com/office/drawing/2014/main" id="{5F7B0D99-1B20-4BEF-86F4-47857754614A}"/>
              </a:ext>
            </a:extLst>
          </p:cNvPr>
          <p:cNvSpPr txBox="1"/>
          <p:nvPr/>
        </p:nvSpPr>
        <p:spPr>
          <a:xfrm>
            <a:off x="4422055" y="550818"/>
            <a:ext cx="7579601" cy="2893100"/>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Neutrons are weakly interacting neutral particles that penetrate deep into most materials, so they can be used for non-destructive interior imaging of large objects.</a:t>
            </a:r>
            <a:endParaRPr lang="ru-RU" dirty="0">
              <a:latin typeface="Times New Roman" panose="02020603050405020304" pitchFamily="18" charset="0"/>
              <a:cs typeface="Times New Roman" panose="02020603050405020304" pitchFamily="18" charset="0"/>
            </a:endParaRPr>
          </a:p>
          <a:p>
            <a:pPr marL="285750" indent="-285750" algn="just">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scattering or absorption of neutrons by atomic nuclei varies randomly in the periodic table. This makes neutron imaging highly complementary to X-ray imaging.</a:t>
            </a:r>
            <a:endParaRPr lang="ru-RU" dirty="0">
              <a:latin typeface="Times New Roman" panose="02020603050405020304" pitchFamily="18" charset="0"/>
              <a:cs typeface="Times New Roman" panose="02020603050405020304" pitchFamily="18" charset="0"/>
            </a:endParaRPr>
          </a:p>
          <a:p>
            <a:pPr marL="285750" indent="-285750" algn="just">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scattering or absorption can also vary significantly between isotopes of the same chemical element. The contrast of particular materials in an image can therefore be enhanced by substituting one isotope for another.</a:t>
            </a:r>
            <a:endParaRPr lang="ru-RU"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EDA3A4B-3457-4504-9E66-90FC52C73BAE}"/>
              </a:ext>
            </a:extLst>
          </p:cNvPr>
          <p:cNvSpPr txBox="1"/>
          <p:nvPr/>
        </p:nvSpPr>
        <p:spPr>
          <a:xfrm>
            <a:off x="4294930" y="27580"/>
            <a:ext cx="3602140"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Properties of neutrons</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9AE1E370-2813-422E-93E7-E3339BBE4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719" y="3564588"/>
            <a:ext cx="3665306" cy="2876851"/>
          </a:xfrm>
          <a:prstGeom prst="rect">
            <a:avLst/>
          </a:prstGeom>
        </p:spPr>
      </p:pic>
      <p:sp>
        <p:nvSpPr>
          <p:cNvPr id="9" name="Прямоугольник: скругленные углы 8">
            <a:extLst>
              <a:ext uri="{FF2B5EF4-FFF2-40B4-BE49-F238E27FC236}">
                <a16:creationId xmlns:a16="http://schemas.microsoft.com/office/drawing/2014/main" id="{16A12031-F825-40B8-AE38-B02C1EEFB8B6}"/>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6</a:t>
            </a:r>
            <a:endParaRPr lang="ru-RU" dirty="0">
              <a:solidFill>
                <a:schemeClr val="tx1"/>
              </a:solidFill>
            </a:endParaRPr>
          </a:p>
        </p:txBody>
      </p:sp>
    </p:spTree>
    <p:extLst>
      <p:ext uri="{BB962C8B-B14F-4D97-AF65-F5344CB8AC3E}">
        <p14:creationId xmlns:p14="http://schemas.microsoft.com/office/powerpoint/2010/main" val="19858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3E67F0-E626-44A1-9094-D6ECB38C5635}"/>
              </a:ext>
            </a:extLst>
          </p:cNvPr>
          <p:cNvSpPr txBox="1"/>
          <p:nvPr/>
        </p:nvSpPr>
        <p:spPr>
          <a:xfrm>
            <a:off x="750073" y="116831"/>
            <a:ext cx="3422668"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Neutron tomography</a:t>
            </a:r>
            <a:endParaRPr lang="ru-RU" sz="28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ACAA9AF5-31AE-44CA-AB5F-2BD983D69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74" y="640051"/>
            <a:ext cx="7666095" cy="3597786"/>
          </a:xfrm>
          <a:prstGeom prst="rect">
            <a:avLst/>
          </a:prstGeom>
        </p:spPr>
      </p:pic>
      <mc:AlternateContent xmlns:mc="http://schemas.openxmlformats.org/markup-compatibility/2006" xmlns:a14="http://schemas.microsoft.com/office/drawing/2010/main">
        <mc:Choice Requires="a14">
          <p:sp>
            <p:nvSpPr>
              <p:cNvPr id="7" name="Прямоугольник 6">
                <a:extLst>
                  <a:ext uri="{FF2B5EF4-FFF2-40B4-BE49-F238E27FC236}">
                    <a16:creationId xmlns:a16="http://schemas.microsoft.com/office/drawing/2014/main" id="{3D3C8148-33DF-46F8-B099-4058020DBE9B}"/>
                  </a:ext>
                </a:extLst>
              </p:cNvPr>
              <p:cNvSpPr/>
              <p:nvPr/>
            </p:nvSpPr>
            <p:spPr>
              <a:xfrm>
                <a:off x="8236069" y="331581"/>
                <a:ext cx="3448957" cy="733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3600" i="1" smtClean="0">
                          <a:latin typeface="Cambria Math" panose="02040503050406030204" pitchFamily="18" charset="0"/>
                        </a:rPr>
                        <m:t>𝐼</m:t>
                      </m:r>
                      <m:r>
                        <a:rPr lang="ru-RU" sz="3600" i="0">
                          <a:latin typeface="Cambria Math" panose="02040503050406030204" pitchFamily="18" charset="0"/>
                        </a:rPr>
                        <m:t>=</m:t>
                      </m:r>
                      <m:sSub>
                        <m:sSubPr>
                          <m:ctrlPr>
                            <a:rPr lang="ru-RU" sz="3600" i="1">
                              <a:latin typeface="Cambria Math" panose="02040503050406030204" pitchFamily="18" charset="0"/>
                            </a:rPr>
                          </m:ctrlPr>
                        </m:sSubPr>
                        <m:e>
                          <m:r>
                            <a:rPr lang="ru-RU" sz="3600" i="1">
                              <a:latin typeface="Cambria Math" panose="02040503050406030204" pitchFamily="18" charset="0"/>
                            </a:rPr>
                            <m:t>𝐼</m:t>
                          </m:r>
                        </m:e>
                        <m:sub>
                          <m:r>
                            <a:rPr lang="ru-RU" sz="3600" i="0">
                              <a:latin typeface="Cambria Math" panose="02040503050406030204" pitchFamily="18" charset="0"/>
                            </a:rPr>
                            <m:t>0</m:t>
                          </m:r>
                        </m:sub>
                      </m:sSub>
                      <m:sSup>
                        <m:sSupPr>
                          <m:ctrlPr>
                            <a:rPr lang="ru-RU" sz="3600" i="1">
                              <a:latin typeface="Cambria Math" panose="02040503050406030204" pitchFamily="18" charset="0"/>
                            </a:rPr>
                          </m:ctrlPr>
                        </m:sSupPr>
                        <m:e>
                          <m:r>
                            <a:rPr lang="ru-RU" sz="3600" i="1">
                              <a:latin typeface="Cambria Math" panose="02040503050406030204" pitchFamily="18" charset="0"/>
                            </a:rPr>
                            <m:t>𝑒</m:t>
                          </m:r>
                        </m:e>
                        <m:sup>
                          <m:r>
                            <a:rPr lang="ru-RU" sz="3600" i="0">
                              <a:latin typeface="Cambria Math" panose="02040503050406030204" pitchFamily="18" charset="0"/>
                            </a:rPr>
                            <m:t>−</m:t>
                          </m:r>
                          <m:nary>
                            <m:naryPr>
                              <m:subHide m:val="on"/>
                              <m:supHide m:val="on"/>
                              <m:ctrlPr>
                                <a:rPr lang="ru-RU" sz="3600" i="1">
                                  <a:latin typeface="Cambria Math" panose="02040503050406030204" pitchFamily="18" charset="0"/>
                                </a:rPr>
                              </m:ctrlPr>
                            </m:naryPr>
                            <m:sub/>
                            <m:sup/>
                            <m:e>
                              <m:r>
                                <a:rPr lang="ru-RU" sz="3600" i="1">
                                  <a:latin typeface="Cambria Math" panose="02040503050406030204" pitchFamily="18" charset="0"/>
                                </a:rPr>
                                <m:t>𝜇</m:t>
                              </m:r>
                              <m:d>
                                <m:dPr>
                                  <m:ctrlPr>
                                    <a:rPr lang="ru-RU" sz="3600" i="1">
                                      <a:latin typeface="Cambria Math" panose="02040503050406030204" pitchFamily="18" charset="0"/>
                                    </a:rPr>
                                  </m:ctrlPr>
                                </m:dPr>
                                <m:e>
                                  <m:r>
                                    <a:rPr lang="ru-RU" sz="3600" i="1">
                                      <a:latin typeface="Cambria Math" panose="02040503050406030204" pitchFamily="18" charset="0"/>
                                    </a:rPr>
                                    <m:t>𝑥</m:t>
                                  </m:r>
                                </m:e>
                              </m:d>
                              <m:r>
                                <a:rPr lang="ru-RU" sz="3600" i="1">
                                  <a:latin typeface="Cambria Math" panose="02040503050406030204" pitchFamily="18" charset="0"/>
                                </a:rPr>
                                <m:t>𝑑𝑥</m:t>
                              </m:r>
                            </m:e>
                          </m:nary>
                        </m:sup>
                      </m:sSup>
                    </m:oMath>
                  </m:oMathPara>
                </a14:m>
                <a:endParaRPr lang="ru-RU" dirty="0"/>
              </a:p>
            </p:txBody>
          </p:sp>
        </mc:Choice>
        <mc:Fallback xmlns="">
          <p:sp>
            <p:nvSpPr>
              <p:cNvPr id="7" name="Прямоугольник 6">
                <a:extLst>
                  <a:ext uri="{FF2B5EF4-FFF2-40B4-BE49-F238E27FC236}">
                    <a16:creationId xmlns:a16="http://schemas.microsoft.com/office/drawing/2014/main" id="{3D3C8148-33DF-46F8-B099-4058020DBE9B}"/>
                  </a:ext>
                </a:extLst>
              </p:cNvPr>
              <p:cNvSpPr>
                <a:spLocks noRot="1" noChangeAspect="1" noMove="1" noResize="1" noEditPoints="1" noAdjustHandles="1" noChangeArrowheads="1" noChangeShapeType="1" noTextEdit="1"/>
              </p:cNvSpPr>
              <p:nvPr/>
            </p:nvSpPr>
            <p:spPr>
              <a:xfrm>
                <a:off x="8236069" y="331581"/>
                <a:ext cx="3448957" cy="733983"/>
              </a:xfrm>
              <a:prstGeom prst="rect">
                <a:avLst/>
              </a:prstGeom>
              <a:blipFill>
                <a:blip r:embed="rId3"/>
                <a:stretch>
                  <a:fillRect/>
                </a:stretch>
              </a:blipFill>
            </p:spPr>
            <p:txBody>
              <a:bodyPr/>
              <a:lstStyle/>
              <a:p>
                <a:r>
                  <a:rPr lang="ru-RU">
                    <a:noFill/>
                  </a:rPr>
                  <a:t> </a:t>
                </a:r>
              </a:p>
            </p:txBody>
          </p:sp>
        </mc:Fallback>
      </mc:AlternateContent>
      <p:sp>
        <p:nvSpPr>
          <p:cNvPr id="8" name="TextBox 7">
            <a:extLst>
              <a:ext uri="{FF2B5EF4-FFF2-40B4-BE49-F238E27FC236}">
                <a16:creationId xmlns:a16="http://schemas.microsoft.com/office/drawing/2014/main" id="{47A07320-DF24-4FED-A2AB-2C645C75CA94}"/>
              </a:ext>
            </a:extLst>
          </p:cNvPr>
          <p:cNvSpPr txBox="1"/>
          <p:nvPr/>
        </p:nvSpPr>
        <p:spPr>
          <a:xfrm>
            <a:off x="923176" y="5148124"/>
            <a:ext cx="1981633"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Spatial resolution</a:t>
            </a:r>
            <a:endParaRPr lang="ru-RU"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Прямоугольник 8">
                <a:extLst>
                  <a:ext uri="{FF2B5EF4-FFF2-40B4-BE49-F238E27FC236}">
                    <a16:creationId xmlns:a16="http://schemas.microsoft.com/office/drawing/2014/main" id="{CF362219-DD5F-469E-8E07-5CF0FD843667}"/>
                  </a:ext>
                </a:extLst>
              </p:cNvPr>
              <p:cNvSpPr/>
              <p:nvPr/>
            </p:nvSpPr>
            <p:spPr>
              <a:xfrm>
                <a:off x="923176" y="5548234"/>
                <a:ext cx="365542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3600" i="1" smtClean="0">
                          <a:latin typeface="Cambria Math" panose="02040503050406030204" pitchFamily="18" charset="0"/>
                        </a:rPr>
                        <m:t>𝑑</m:t>
                      </m:r>
                      <m:r>
                        <a:rPr lang="ru-RU" sz="3600" i="0">
                          <a:latin typeface="Cambria Math" panose="02040503050406030204" pitchFamily="18" charset="0"/>
                        </a:rPr>
                        <m:t>=</m:t>
                      </m:r>
                      <m:r>
                        <a:rPr lang="ru-RU" sz="3600" i="1">
                          <a:latin typeface="Cambria Math" panose="02040503050406030204" pitchFamily="18" charset="0"/>
                        </a:rPr>
                        <m:t>𝑙</m:t>
                      </m:r>
                      <m:r>
                        <a:rPr lang="ru-RU" sz="3600" i="0">
                          <a:latin typeface="Cambria Math" panose="02040503050406030204" pitchFamily="18" charset="0"/>
                        </a:rPr>
                        <m:t> ×</m:t>
                      </m:r>
                      <m:sSup>
                        <m:sSupPr>
                          <m:ctrlPr>
                            <a:rPr lang="ru-RU" sz="3600" i="1">
                              <a:latin typeface="Cambria Math" panose="02040503050406030204" pitchFamily="18" charset="0"/>
                            </a:rPr>
                          </m:ctrlPr>
                        </m:sSupPr>
                        <m:e>
                          <m:d>
                            <m:dPr>
                              <m:ctrlPr>
                                <a:rPr lang="ru-RU" sz="3600" i="1">
                                  <a:latin typeface="Cambria Math" panose="02040503050406030204" pitchFamily="18" charset="0"/>
                                </a:rPr>
                              </m:ctrlPr>
                            </m:dPr>
                            <m:e>
                              <m:f>
                                <m:fPr>
                                  <m:type m:val="lin"/>
                                  <m:ctrlPr>
                                    <a:rPr lang="ru-RU" sz="3600" i="1">
                                      <a:latin typeface="Cambria Math" panose="02040503050406030204" pitchFamily="18" charset="0"/>
                                    </a:rPr>
                                  </m:ctrlPr>
                                </m:fPr>
                                <m:num>
                                  <m:r>
                                    <a:rPr lang="ru-RU" sz="3600" i="1">
                                      <a:latin typeface="Cambria Math" panose="02040503050406030204" pitchFamily="18" charset="0"/>
                                    </a:rPr>
                                    <m:t>𝐿</m:t>
                                  </m:r>
                                </m:num>
                                <m:den>
                                  <m:r>
                                    <a:rPr lang="ru-RU" sz="3600" i="1">
                                      <a:latin typeface="Cambria Math" panose="02040503050406030204" pitchFamily="18" charset="0"/>
                                    </a:rPr>
                                    <m:t>𝐷</m:t>
                                  </m:r>
                                </m:den>
                              </m:f>
                            </m:e>
                          </m:d>
                        </m:e>
                        <m:sup>
                          <m:r>
                            <a:rPr lang="ru-RU" sz="3600" i="0">
                              <a:latin typeface="Cambria Math" panose="02040503050406030204" pitchFamily="18" charset="0"/>
                            </a:rPr>
                            <m:t>−1</m:t>
                          </m:r>
                        </m:sup>
                      </m:sSup>
                    </m:oMath>
                  </m:oMathPara>
                </a14:m>
                <a:endParaRPr lang="ru-RU" sz="3600" dirty="0"/>
              </a:p>
            </p:txBody>
          </p:sp>
        </mc:Choice>
        <mc:Fallback xmlns="">
          <p:sp>
            <p:nvSpPr>
              <p:cNvPr id="9" name="Прямоугольник 8">
                <a:extLst>
                  <a:ext uri="{FF2B5EF4-FFF2-40B4-BE49-F238E27FC236}">
                    <a16:creationId xmlns:a16="http://schemas.microsoft.com/office/drawing/2014/main" id="{CF362219-DD5F-469E-8E07-5CF0FD843667}"/>
                  </a:ext>
                </a:extLst>
              </p:cNvPr>
              <p:cNvSpPr>
                <a:spLocks noRot="1" noChangeAspect="1" noMove="1" noResize="1" noEditPoints="1" noAdjustHandles="1" noChangeArrowheads="1" noChangeShapeType="1" noTextEdit="1"/>
              </p:cNvSpPr>
              <p:nvPr/>
            </p:nvSpPr>
            <p:spPr>
              <a:xfrm>
                <a:off x="923176" y="5548234"/>
                <a:ext cx="3655424" cy="646331"/>
              </a:xfrm>
              <a:prstGeom prst="rect">
                <a:avLst/>
              </a:prstGeom>
              <a:blipFill>
                <a:blip r:embed="rId4"/>
                <a:stretch>
                  <a:fillRect/>
                </a:stretch>
              </a:blipFill>
            </p:spPr>
            <p:txBody>
              <a:bodyPr/>
              <a:lstStyle/>
              <a:p>
                <a:r>
                  <a:rPr lang="ru-RU">
                    <a:noFill/>
                  </a:rPr>
                  <a:t> </a:t>
                </a:r>
              </a:p>
            </p:txBody>
          </p:sp>
        </mc:Fallback>
      </mc:AlternateContent>
      <p:sp>
        <p:nvSpPr>
          <p:cNvPr id="10" name="TextBox 9">
            <a:extLst>
              <a:ext uri="{FF2B5EF4-FFF2-40B4-BE49-F238E27FC236}">
                <a16:creationId xmlns:a16="http://schemas.microsoft.com/office/drawing/2014/main" id="{DE8428CB-055D-466A-AD6A-C1EC50E11E59}"/>
              </a:ext>
            </a:extLst>
          </p:cNvPr>
          <p:cNvSpPr txBox="1"/>
          <p:nvPr/>
        </p:nvSpPr>
        <p:spPr>
          <a:xfrm>
            <a:off x="8134479" y="1260839"/>
            <a:ext cx="3754554" cy="1600438"/>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 ‒ transmitted neutron intensity</a:t>
            </a:r>
            <a:endParaRPr lang="ru-RU"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 ‒ incident neutron intensity</a:t>
            </a:r>
            <a:endParaRPr lang="ru-RU"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x ‒ thickness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μ ‒ attenuation coefficient</a:t>
            </a:r>
            <a:endParaRPr lang="ru-RU"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Прямоугольник 10">
                <a:extLst>
                  <a:ext uri="{FF2B5EF4-FFF2-40B4-BE49-F238E27FC236}">
                    <a16:creationId xmlns:a16="http://schemas.microsoft.com/office/drawing/2014/main" id="{882B3772-2032-4583-BD22-43FC94179D2D}"/>
                  </a:ext>
                </a:extLst>
              </p:cNvPr>
              <p:cNvSpPr/>
              <p:nvPr/>
            </p:nvSpPr>
            <p:spPr>
              <a:xfrm>
                <a:off x="8589271" y="2563212"/>
                <a:ext cx="2783006" cy="9866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panose="02040503050406030204" pitchFamily="18" charset="0"/>
                        </a:rPr>
                        <m:t>𝜇</m:t>
                      </m:r>
                      <m:r>
                        <a:rPr lang="ru-RU" sz="2400" i="0">
                          <a:latin typeface="Cambria Math" panose="02040503050406030204" pitchFamily="18" charset="0"/>
                        </a:rPr>
                        <m:t>=</m:t>
                      </m:r>
                      <m:nary>
                        <m:naryPr>
                          <m:chr m:val="∑"/>
                          <m:subHide m:val="on"/>
                          <m:supHide m:val="on"/>
                          <m:ctrlPr>
                            <a:rPr lang="ru-RU" sz="2400" i="1">
                              <a:latin typeface="Cambria Math" panose="02040503050406030204" pitchFamily="18" charset="0"/>
                            </a:rPr>
                          </m:ctrlPr>
                        </m:naryPr>
                        <m:sub/>
                        <m:sup/>
                        <m:e>
                          <m:f>
                            <m:fPr>
                              <m:ctrlPr>
                                <a:rPr lang="ru-RU" sz="2400" i="1">
                                  <a:latin typeface="Cambria Math" panose="02040503050406030204" pitchFamily="18" charset="0"/>
                                </a:rPr>
                              </m:ctrlPr>
                            </m:fPr>
                            <m:num>
                              <m:r>
                                <a:rPr lang="ru-RU" sz="2400" i="1">
                                  <a:latin typeface="Cambria Math" panose="02040503050406030204" pitchFamily="18" charset="0"/>
                                </a:rPr>
                                <m:t>𝜎</m:t>
                              </m:r>
                              <m:r>
                                <a:rPr lang="ru-RU" sz="2400" i="0">
                                  <a:latin typeface="Cambria Math" panose="02040503050406030204" pitchFamily="18" charset="0"/>
                                </a:rPr>
                                <m:t>×</m:t>
                              </m:r>
                              <m:r>
                                <a:rPr lang="ru-RU" sz="2400" i="1">
                                  <a:latin typeface="Cambria Math" panose="02040503050406030204" pitchFamily="18" charset="0"/>
                                </a:rPr>
                                <m:t>𝜌</m:t>
                              </m:r>
                              <m:r>
                                <a:rPr lang="ru-RU" sz="2400" i="0">
                                  <a:latin typeface="Cambria Math" panose="02040503050406030204" pitchFamily="18" charset="0"/>
                                </a:rPr>
                                <m:t>×</m:t>
                              </m:r>
                              <m:sSub>
                                <m:sSubPr>
                                  <m:ctrlPr>
                                    <a:rPr lang="ru-RU" sz="2400" i="1">
                                      <a:latin typeface="Cambria Math" panose="02040503050406030204" pitchFamily="18" charset="0"/>
                                    </a:rPr>
                                  </m:ctrlPr>
                                </m:sSubPr>
                                <m:e>
                                  <m:r>
                                    <a:rPr lang="ru-RU" sz="2400" i="1">
                                      <a:latin typeface="Cambria Math" panose="02040503050406030204" pitchFamily="18" charset="0"/>
                                    </a:rPr>
                                    <m:t>𝑁</m:t>
                                  </m:r>
                                </m:e>
                                <m:sub>
                                  <m:r>
                                    <a:rPr lang="ru-RU" sz="2400" i="1">
                                      <a:latin typeface="Cambria Math" panose="02040503050406030204" pitchFamily="18" charset="0"/>
                                    </a:rPr>
                                    <m:t>𝐴</m:t>
                                  </m:r>
                                </m:sub>
                              </m:sSub>
                            </m:num>
                            <m:den>
                              <m:sSub>
                                <m:sSubPr>
                                  <m:ctrlPr>
                                    <a:rPr lang="ru-RU" sz="2400" i="1">
                                      <a:latin typeface="Cambria Math" panose="02040503050406030204" pitchFamily="18" charset="0"/>
                                    </a:rPr>
                                  </m:ctrlPr>
                                </m:sSubPr>
                                <m:e>
                                  <m:r>
                                    <a:rPr lang="ru-RU" sz="2400" i="1">
                                      <a:latin typeface="Cambria Math" panose="02040503050406030204" pitchFamily="18" charset="0"/>
                                    </a:rPr>
                                    <m:t>𝑚</m:t>
                                  </m:r>
                                </m:e>
                                <m:sub>
                                  <m:r>
                                    <a:rPr lang="ru-RU" sz="2400" i="1">
                                      <a:latin typeface="Cambria Math" panose="02040503050406030204" pitchFamily="18" charset="0"/>
                                    </a:rPr>
                                    <m:t>𝑚𝑜𝑙𝑎𝑟</m:t>
                                  </m:r>
                                </m:sub>
                              </m:sSub>
                            </m:den>
                          </m:f>
                          <m:r>
                            <a:rPr lang="ru-RU" sz="2400" i="0">
                              <a:latin typeface="Cambria Math" panose="02040503050406030204" pitchFamily="18" charset="0"/>
                            </a:rPr>
                            <m:t> </m:t>
                          </m:r>
                        </m:e>
                      </m:nary>
                    </m:oMath>
                  </m:oMathPara>
                </a14:m>
                <a:endParaRPr lang="ru-RU" dirty="0"/>
              </a:p>
            </p:txBody>
          </p:sp>
        </mc:Choice>
        <mc:Fallback xmlns="">
          <p:sp>
            <p:nvSpPr>
              <p:cNvPr id="11" name="Прямоугольник 10">
                <a:extLst>
                  <a:ext uri="{FF2B5EF4-FFF2-40B4-BE49-F238E27FC236}">
                    <a16:creationId xmlns:a16="http://schemas.microsoft.com/office/drawing/2014/main" id="{882B3772-2032-4583-BD22-43FC94179D2D}"/>
                  </a:ext>
                </a:extLst>
              </p:cNvPr>
              <p:cNvSpPr>
                <a:spLocks noRot="1" noChangeAspect="1" noMove="1" noResize="1" noEditPoints="1" noAdjustHandles="1" noChangeArrowheads="1" noChangeShapeType="1" noTextEdit="1"/>
              </p:cNvSpPr>
              <p:nvPr/>
            </p:nvSpPr>
            <p:spPr>
              <a:xfrm>
                <a:off x="8589271" y="2563212"/>
                <a:ext cx="2783006" cy="986680"/>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a:extLst>
                  <a:ext uri="{FF2B5EF4-FFF2-40B4-BE49-F238E27FC236}">
                    <a16:creationId xmlns:a16="http://schemas.microsoft.com/office/drawing/2014/main" id="{668AC29C-5E81-48AC-B66F-AA83CE58B9DB}"/>
                  </a:ext>
                </a:extLst>
              </p:cNvPr>
              <p:cNvSpPr/>
              <p:nvPr/>
            </p:nvSpPr>
            <p:spPr>
              <a:xfrm>
                <a:off x="8519672" y="3518341"/>
                <a:ext cx="328077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panose="02040503050406030204" pitchFamily="18" charset="0"/>
                        </a:rPr>
                        <m:t>𝜎</m:t>
                      </m:r>
                      <m:r>
                        <a:rPr lang="ru-RU" sz="2400" i="0">
                          <a:latin typeface="Cambria Math" panose="02040503050406030204" pitchFamily="18" charset="0"/>
                        </a:rPr>
                        <m:t>=</m:t>
                      </m:r>
                      <m:sSub>
                        <m:sSubPr>
                          <m:ctrlPr>
                            <a:rPr lang="ru-RU" sz="2400" i="1">
                              <a:latin typeface="Cambria Math" panose="02040503050406030204" pitchFamily="18" charset="0"/>
                            </a:rPr>
                          </m:ctrlPr>
                        </m:sSubPr>
                        <m:e>
                          <m:r>
                            <a:rPr lang="ru-RU" sz="2400" i="1">
                              <a:latin typeface="Cambria Math" panose="02040503050406030204" pitchFamily="18" charset="0"/>
                            </a:rPr>
                            <m:t>𝜎</m:t>
                          </m:r>
                        </m:e>
                        <m:sub>
                          <m:r>
                            <a:rPr lang="ru-RU" sz="2400" i="1">
                              <a:latin typeface="Cambria Math" panose="02040503050406030204" pitchFamily="18" charset="0"/>
                            </a:rPr>
                            <m:t>𝑎𝑏𝑠</m:t>
                          </m:r>
                        </m:sub>
                      </m:sSub>
                      <m:r>
                        <a:rPr lang="ru-RU" sz="2400" i="0">
                          <a:latin typeface="Cambria Math" panose="02040503050406030204" pitchFamily="18" charset="0"/>
                        </a:rPr>
                        <m:t>+</m:t>
                      </m:r>
                      <m:sSub>
                        <m:sSubPr>
                          <m:ctrlPr>
                            <a:rPr lang="ru-RU" sz="2400" i="1">
                              <a:latin typeface="Cambria Math" panose="02040503050406030204" pitchFamily="18" charset="0"/>
                            </a:rPr>
                          </m:ctrlPr>
                        </m:sSubPr>
                        <m:e>
                          <m:r>
                            <a:rPr lang="ru-RU" sz="2400" i="1">
                              <a:latin typeface="Cambria Math" panose="02040503050406030204" pitchFamily="18" charset="0"/>
                            </a:rPr>
                            <m:t>𝜎</m:t>
                          </m:r>
                        </m:e>
                        <m:sub>
                          <m:r>
                            <a:rPr lang="ru-RU" sz="2400" i="1">
                              <a:latin typeface="Cambria Math" panose="02040503050406030204" pitchFamily="18" charset="0"/>
                            </a:rPr>
                            <m:t>𝑐𝑜h</m:t>
                          </m:r>
                        </m:sub>
                      </m:sSub>
                      <m:r>
                        <a:rPr lang="ru-RU" sz="2400" i="0">
                          <a:latin typeface="Cambria Math" panose="02040503050406030204" pitchFamily="18" charset="0"/>
                        </a:rPr>
                        <m:t>+</m:t>
                      </m:r>
                      <m:sSub>
                        <m:sSubPr>
                          <m:ctrlPr>
                            <a:rPr lang="ru-RU" sz="2400" i="1">
                              <a:latin typeface="Cambria Math" panose="02040503050406030204" pitchFamily="18" charset="0"/>
                            </a:rPr>
                          </m:ctrlPr>
                        </m:sSubPr>
                        <m:e>
                          <m:r>
                            <a:rPr lang="ru-RU" sz="2400" i="1">
                              <a:latin typeface="Cambria Math" panose="02040503050406030204" pitchFamily="18" charset="0"/>
                            </a:rPr>
                            <m:t>𝜎</m:t>
                          </m:r>
                        </m:e>
                        <m:sub>
                          <m:r>
                            <a:rPr lang="ru-RU" sz="2400" i="1">
                              <a:latin typeface="Cambria Math" panose="02040503050406030204" pitchFamily="18" charset="0"/>
                            </a:rPr>
                            <m:t>𝑖𝑛𝑐</m:t>
                          </m:r>
                        </m:sub>
                      </m:sSub>
                      <m:r>
                        <a:rPr lang="ru-RU" sz="2400" i="0">
                          <a:latin typeface="Cambria Math" panose="02040503050406030204" pitchFamily="18" charset="0"/>
                        </a:rPr>
                        <m:t> </m:t>
                      </m:r>
                    </m:oMath>
                  </m:oMathPara>
                </a14:m>
                <a:endParaRPr lang="ru-RU" sz="2400" dirty="0"/>
              </a:p>
            </p:txBody>
          </p:sp>
        </mc:Choice>
        <mc:Fallback xmlns="">
          <p:sp>
            <p:nvSpPr>
              <p:cNvPr id="12" name="Прямоугольник 11">
                <a:extLst>
                  <a:ext uri="{FF2B5EF4-FFF2-40B4-BE49-F238E27FC236}">
                    <a16:creationId xmlns:a16="http://schemas.microsoft.com/office/drawing/2014/main" id="{668AC29C-5E81-48AC-B66F-AA83CE58B9DB}"/>
                  </a:ext>
                </a:extLst>
              </p:cNvPr>
              <p:cNvSpPr>
                <a:spLocks noRot="1" noChangeAspect="1" noMove="1" noResize="1" noEditPoints="1" noAdjustHandles="1" noChangeArrowheads="1" noChangeShapeType="1" noTextEdit="1"/>
              </p:cNvSpPr>
              <p:nvPr/>
            </p:nvSpPr>
            <p:spPr>
              <a:xfrm>
                <a:off x="8519672" y="3518341"/>
                <a:ext cx="3280770" cy="461665"/>
              </a:xfrm>
              <a:prstGeom prst="rect">
                <a:avLst/>
              </a:prstGeom>
              <a:blipFill>
                <a:blip r:embed="rId6"/>
                <a:stretch>
                  <a:fillRect b="-2632"/>
                </a:stretch>
              </a:blipFill>
            </p:spPr>
            <p:txBody>
              <a:bodyPr/>
              <a:lstStyle/>
              <a:p>
                <a:r>
                  <a:rPr lang="ru-RU">
                    <a:noFill/>
                  </a:rPr>
                  <a:t> </a:t>
                </a:r>
              </a:p>
            </p:txBody>
          </p:sp>
        </mc:Fallback>
      </mc:AlternateContent>
      <p:sp>
        <p:nvSpPr>
          <p:cNvPr id="14" name="Прямоугольник 13">
            <a:extLst>
              <a:ext uri="{FF2B5EF4-FFF2-40B4-BE49-F238E27FC236}">
                <a16:creationId xmlns:a16="http://schemas.microsoft.com/office/drawing/2014/main" id="{D07AF613-8D39-464C-A65E-F0AB3F90CAB8}"/>
              </a:ext>
            </a:extLst>
          </p:cNvPr>
          <p:cNvSpPr/>
          <p:nvPr/>
        </p:nvSpPr>
        <p:spPr>
          <a:xfrm>
            <a:off x="923176" y="3914671"/>
            <a:ext cx="5421841" cy="707886"/>
          </a:xfrm>
          <a:prstGeom prst="rect">
            <a:avLst/>
          </a:prstGeom>
        </p:spPr>
        <p:txBody>
          <a:bodyPr wrap="square">
            <a:spAutoFit/>
          </a:bodyPr>
          <a:lstStyle/>
          <a:p>
            <a:pPr marL="285750" indent="-285750">
              <a:buFont typeface="Arial" panose="020B0604020202020204" pitchFamily="34" charset="0"/>
              <a:buChar char="•"/>
            </a:pPr>
            <a:r>
              <a:rPr lang="en-US" sz="2000" b="0" i="0" dirty="0">
                <a:solidFill>
                  <a:srgbClr val="333333"/>
                </a:solidFill>
                <a:effectLst/>
                <a:latin typeface="Times New Roman" panose="02020603050405020304" pitchFamily="18" charset="0"/>
                <a:cs typeface="Times New Roman" panose="02020603050405020304" pitchFamily="18" charset="0"/>
              </a:rPr>
              <a:t>L</a:t>
            </a:r>
            <a:r>
              <a:rPr lang="en-US" sz="2000" dirty="0">
                <a:latin typeface="Times New Roman" panose="02020603050405020304" pitchFamily="18" charset="0"/>
                <a:cs typeface="Times New Roman" panose="02020603050405020304" pitchFamily="18" charset="0"/>
              </a:rPr>
              <a:t> ‒ </a:t>
            </a:r>
            <a:r>
              <a:rPr lang="en-US" sz="2000" b="0" i="0" dirty="0">
                <a:solidFill>
                  <a:srgbClr val="333333"/>
                </a:solidFill>
                <a:effectLst/>
                <a:latin typeface="Times New Roman" panose="02020603050405020304" pitchFamily="18" charset="0"/>
                <a:cs typeface="Times New Roman" panose="02020603050405020304" pitchFamily="18" charset="0"/>
              </a:rPr>
              <a:t>distance between input aperture and sample</a:t>
            </a:r>
          </a:p>
          <a:p>
            <a:pPr marL="285750" indent="-285750">
              <a:buFont typeface="Arial" panose="020B0604020202020204" pitchFamily="34" charset="0"/>
              <a:buChar char="•"/>
            </a:pPr>
            <a:r>
              <a:rPr lang="en-US" sz="2000" dirty="0">
                <a:solidFill>
                  <a:srgbClr val="333333"/>
                </a:solidFill>
                <a:latin typeface="Times New Roman" panose="02020603050405020304" pitchFamily="18" charset="0"/>
                <a:cs typeface="Times New Roman" panose="02020603050405020304" pitchFamily="18" charset="0"/>
              </a:rPr>
              <a:t>D </a:t>
            </a:r>
            <a:r>
              <a:rPr lang="en-US" sz="2000" dirty="0">
                <a:latin typeface="Times New Roman" panose="02020603050405020304" pitchFamily="18" charset="0"/>
                <a:cs typeface="Times New Roman" panose="02020603050405020304" pitchFamily="18" charset="0"/>
              </a:rPr>
              <a:t>‒ aperture diameter</a:t>
            </a:r>
          </a:p>
        </p:txBody>
      </p:sp>
      <p:sp>
        <p:nvSpPr>
          <p:cNvPr id="13" name="Прямоугольник: скругленные углы 12">
            <a:extLst>
              <a:ext uri="{FF2B5EF4-FFF2-40B4-BE49-F238E27FC236}">
                <a16:creationId xmlns:a16="http://schemas.microsoft.com/office/drawing/2014/main" id="{FCFB2828-BAC6-4FF8-B000-AB6B01DC0850}"/>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7</a:t>
            </a:r>
            <a:endParaRPr lang="ru-RU" dirty="0">
              <a:solidFill>
                <a:schemeClr val="tx1"/>
              </a:solidFill>
            </a:endParaRPr>
          </a:p>
        </p:txBody>
      </p:sp>
      <mc:AlternateContent xmlns:mc="http://schemas.openxmlformats.org/markup-compatibility/2006" xmlns:a14="http://schemas.microsoft.com/office/drawing/2010/main">
        <mc:Choice Requires="a14">
          <p:sp>
            <p:nvSpPr>
              <p:cNvPr id="15" name="Прямоугольник 14">
                <a:extLst>
                  <a:ext uri="{FF2B5EF4-FFF2-40B4-BE49-F238E27FC236}">
                    <a16:creationId xmlns:a16="http://schemas.microsoft.com/office/drawing/2014/main" id="{8F47DB66-D62E-4CD3-BB01-741C164B76D9}"/>
                  </a:ext>
                </a:extLst>
              </p:cNvPr>
              <p:cNvSpPr/>
              <p:nvPr/>
            </p:nvSpPr>
            <p:spPr>
              <a:xfrm>
                <a:off x="8008703" y="4024296"/>
                <a:ext cx="4057521" cy="80233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nary>
                        <m:naryPr>
                          <m:subHide m:val="on"/>
                          <m:supHide m:val="on"/>
                          <m:ctrlPr>
                            <a:rPr lang="ru-RU" sz="2200" i="1" smtClean="0">
                              <a:latin typeface="Cambria Math" panose="02040503050406030204" pitchFamily="18" charset="0"/>
                            </a:rPr>
                          </m:ctrlPr>
                        </m:naryPr>
                        <m:sub/>
                        <m:sup/>
                        <m:e>
                          <m:r>
                            <a:rPr lang="ru-RU" sz="2200" i="1">
                              <a:latin typeface="Cambria Math" panose="02040503050406030204" pitchFamily="18" charset="0"/>
                            </a:rPr>
                            <m:t>𝜇</m:t>
                          </m:r>
                          <m:d>
                            <m:dPr>
                              <m:ctrlPr>
                                <a:rPr lang="ru-RU" sz="2200" i="1">
                                  <a:latin typeface="Cambria Math" panose="02040503050406030204" pitchFamily="18" charset="0"/>
                                </a:rPr>
                              </m:ctrlPr>
                            </m:dPr>
                            <m:e>
                              <m:r>
                                <a:rPr lang="ru-RU" sz="2200" i="1">
                                  <a:latin typeface="Cambria Math" panose="02040503050406030204" pitchFamily="18" charset="0"/>
                                </a:rPr>
                                <m:t>𝑥</m:t>
                              </m:r>
                              <m:r>
                                <a:rPr lang="en-US" sz="2200" i="1">
                                  <a:latin typeface="Cambria Math" panose="02040503050406030204" pitchFamily="18" charset="0"/>
                                </a:rPr>
                                <m:t>, </m:t>
                              </m:r>
                              <m:r>
                                <a:rPr lang="en-US" sz="2200" i="1">
                                  <a:latin typeface="Cambria Math" panose="02040503050406030204" pitchFamily="18" charset="0"/>
                                </a:rPr>
                                <m:t>𝑦</m:t>
                              </m:r>
                            </m:e>
                          </m:d>
                          <m:r>
                            <a:rPr lang="ru-RU" sz="2200" i="1">
                              <a:latin typeface="Cambria Math" panose="02040503050406030204" pitchFamily="18" charset="0"/>
                            </a:rPr>
                            <m:t>𝑑</m:t>
                          </m:r>
                          <m:r>
                            <a:rPr lang="en-US" sz="2200" i="1">
                              <a:latin typeface="Cambria Math" panose="02040503050406030204" pitchFamily="18" charset="0"/>
                            </a:rPr>
                            <m:t>𝑠</m:t>
                          </m:r>
                          <m:r>
                            <a:rPr lang="ru-RU" sz="2200" b="0" i="1" smtClean="0">
                              <a:latin typeface="Cambria Math" panose="02040503050406030204" pitchFamily="18" charset="0"/>
                            </a:rPr>
                            <m:t>=</m:t>
                          </m:r>
                          <m:r>
                            <a:rPr lang="en-US" sz="2200" b="0" i="1" smtClean="0">
                              <a:latin typeface="Cambria Math" panose="02040503050406030204" pitchFamily="18" charset="0"/>
                            </a:rPr>
                            <m:t>−</m:t>
                          </m:r>
                          <m:r>
                            <a:rPr lang="en-US" sz="2200" b="0" i="1" smtClean="0">
                              <a:latin typeface="Cambria Math" panose="02040503050406030204" pitchFamily="18" charset="0"/>
                            </a:rPr>
                            <m:t>𝑙𝑛</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𝐼</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𝐼</m:t>
                                  </m:r>
                                </m:e>
                                <m:sub>
                                  <m:r>
                                    <a:rPr lang="en-US" sz="2200" b="0" i="1" smtClean="0">
                                      <a:latin typeface="Cambria Math" panose="02040503050406030204" pitchFamily="18" charset="0"/>
                                    </a:rPr>
                                    <m:t>0</m:t>
                                  </m:r>
                                </m:sub>
                              </m:sSub>
                            </m:den>
                          </m:f>
                        </m:e>
                      </m:nary>
                      <m:r>
                        <a:rPr lang="en-US"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𝑅</m:t>
                          </m:r>
                        </m:e>
                        <m:sub>
                          <m:r>
                            <a:rPr lang="el-GR" sz="2200" b="0" i="1" smtClean="0">
                              <a:latin typeface="Cambria Math" panose="02040503050406030204" pitchFamily="18" charset="0"/>
                            </a:rPr>
                            <m:t>𝜃</m:t>
                          </m:r>
                        </m:sub>
                      </m:sSub>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oMath>
                  </m:oMathPara>
                </a14:m>
                <a:endParaRPr lang="ru-RU" sz="2200" i="1" dirty="0"/>
              </a:p>
            </p:txBody>
          </p:sp>
        </mc:Choice>
        <mc:Fallback xmlns="">
          <p:sp>
            <p:nvSpPr>
              <p:cNvPr id="15" name="Прямоугольник 14">
                <a:extLst>
                  <a:ext uri="{FF2B5EF4-FFF2-40B4-BE49-F238E27FC236}">
                    <a16:creationId xmlns:a16="http://schemas.microsoft.com/office/drawing/2014/main" id="{8F47DB66-D62E-4CD3-BB01-741C164B76D9}"/>
                  </a:ext>
                </a:extLst>
              </p:cNvPr>
              <p:cNvSpPr>
                <a:spLocks noRot="1" noChangeAspect="1" noMove="1" noResize="1" noEditPoints="1" noAdjustHandles="1" noChangeArrowheads="1" noChangeShapeType="1" noTextEdit="1"/>
              </p:cNvSpPr>
              <p:nvPr/>
            </p:nvSpPr>
            <p:spPr>
              <a:xfrm>
                <a:off x="8008703" y="4024296"/>
                <a:ext cx="4057521" cy="802336"/>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8FE3377-AE92-4742-8BEF-4E0EB9379D1B}"/>
                  </a:ext>
                </a:extLst>
              </p:cNvPr>
              <p:cNvSpPr txBox="1"/>
              <p:nvPr/>
            </p:nvSpPr>
            <p:spPr>
              <a:xfrm>
                <a:off x="6096000" y="4943475"/>
                <a:ext cx="5889287" cy="338554"/>
              </a:xfrm>
              <a:prstGeom prst="rect">
                <a:avLst/>
              </a:prstGeom>
              <a:noFill/>
            </p:spPr>
            <p:txBody>
              <a:bodyPr wrap="square" lIns="0" tIns="0" rIns="0" bIns="0" rtlCol="0">
                <a:spAutoFit/>
              </a:bodyPr>
              <a:lstStyle/>
              <a:p>
                <a14:m>
                  <m:oMath xmlns:m="http://schemas.openxmlformats.org/officeDocument/2006/math">
                    <m:sSub>
                      <m:sSubPr>
                        <m:ctrlPr>
                          <a:rPr lang="ru-RU" sz="2200" i="1" smtClean="0">
                            <a:latin typeface="Cambria Math" panose="02040503050406030204" pitchFamily="18" charset="0"/>
                          </a:rPr>
                        </m:ctrlPr>
                      </m:sSubPr>
                      <m:e>
                        <m:r>
                          <a:rPr lang="en-US" sz="2200" b="0" i="1" smtClean="0">
                            <a:latin typeface="Cambria Math" panose="02040503050406030204" pitchFamily="18" charset="0"/>
                          </a:rPr>
                          <m:t>𝑅</m:t>
                        </m:r>
                      </m:e>
                      <m:sub>
                        <m:r>
                          <a:rPr lang="ru-RU" sz="2200" i="1" smtClean="0">
                            <a:latin typeface="Cambria Math" panose="02040503050406030204" pitchFamily="18" charset="0"/>
                            <a:ea typeface="Cambria Math" panose="02040503050406030204" pitchFamily="18" charset="0"/>
                          </a:rPr>
                          <m:t>𝜃</m:t>
                        </m:r>
                      </m:sub>
                    </m:sSub>
                    <m:d>
                      <m:dPr>
                        <m:ctrlPr>
                          <a:rPr lang="ru-RU" sz="2200" i="1" smtClean="0">
                            <a:latin typeface="Cambria Math" panose="02040503050406030204" pitchFamily="18" charset="0"/>
                          </a:rPr>
                        </m:ctrlPr>
                      </m:dPr>
                      <m:e>
                        <m:r>
                          <a:rPr lang="en-US" sz="2200" b="0" i="1" smtClean="0">
                            <a:latin typeface="Cambria Math" panose="02040503050406030204" pitchFamily="18" charset="0"/>
                          </a:rPr>
                          <m:t>𝑡</m:t>
                        </m:r>
                      </m:e>
                    </m:d>
                    <m:r>
                      <a:rPr lang="ru-RU" sz="2200" b="0" i="1" smtClean="0">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 the Radon transform of the function </a:t>
                </a:r>
                <a14:m>
                  <m:oMath xmlns:m="http://schemas.openxmlformats.org/officeDocument/2006/math">
                    <m:r>
                      <a:rPr lang="el-GR" sz="2200" i="1" dirty="0" smtClean="0">
                        <a:latin typeface="Cambria Math" panose="02040503050406030204" pitchFamily="18" charset="0"/>
                        <a:ea typeface="Cambria Math" panose="02040503050406030204" pitchFamily="18" charset="0"/>
                      </a:rPr>
                      <m:t>𝜇</m:t>
                    </m:r>
                    <m:d>
                      <m:dPr>
                        <m:ctrlPr>
                          <a:rPr lang="en-US" sz="2200" i="1" dirty="0">
                            <a:latin typeface="Cambria Math" panose="02040503050406030204" pitchFamily="18" charset="0"/>
                            <a:ea typeface="Cambria Math" panose="02040503050406030204" pitchFamily="18" charset="0"/>
                          </a:rPr>
                        </m:ctrlPr>
                      </m:dPr>
                      <m:e>
                        <m:r>
                          <a:rPr lang="en-US" sz="2200" i="1" dirty="0">
                            <a:latin typeface="Cambria Math" panose="02040503050406030204" pitchFamily="18" charset="0"/>
                            <a:ea typeface="Cambria Math" panose="02040503050406030204" pitchFamily="18" charset="0"/>
                          </a:rPr>
                          <m:t>𝑥</m:t>
                        </m:r>
                        <m:r>
                          <a:rPr lang="en-US" sz="2200" i="1" dirty="0">
                            <a:latin typeface="Cambria Math" panose="02040503050406030204" pitchFamily="18" charset="0"/>
                            <a:ea typeface="Cambria Math" panose="02040503050406030204" pitchFamily="18" charset="0"/>
                          </a:rPr>
                          <m:t>, </m:t>
                        </m:r>
                        <m:r>
                          <a:rPr lang="en-US" sz="2200" i="1" dirty="0">
                            <a:latin typeface="Cambria Math" panose="02040503050406030204" pitchFamily="18" charset="0"/>
                            <a:ea typeface="Cambria Math" panose="02040503050406030204" pitchFamily="18" charset="0"/>
                          </a:rPr>
                          <m:t>𝑦</m:t>
                        </m:r>
                      </m:e>
                    </m:d>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A8FE3377-AE92-4742-8BEF-4E0EB9379D1B}"/>
                  </a:ext>
                </a:extLst>
              </p:cNvPr>
              <p:cNvSpPr txBox="1">
                <a:spLocks noRot="1" noChangeAspect="1" noMove="1" noResize="1" noEditPoints="1" noAdjustHandles="1" noChangeArrowheads="1" noChangeShapeType="1" noTextEdit="1"/>
              </p:cNvSpPr>
              <p:nvPr/>
            </p:nvSpPr>
            <p:spPr>
              <a:xfrm>
                <a:off x="6096000" y="4943475"/>
                <a:ext cx="5889287" cy="338554"/>
              </a:xfrm>
              <a:prstGeom prst="rect">
                <a:avLst/>
              </a:prstGeom>
              <a:blipFill>
                <a:blip r:embed="rId8"/>
                <a:stretch>
                  <a:fillRect l="-1656" t="-25455" b="-50909"/>
                </a:stretch>
              </a:blipFill>
            </p:spPr>
            <p:txBody>
              <a:bodyPr/>
              <a:lstStyle/>
              <a:p>
                <a:r>
                  <a:rPr lang="ru-RU">
                    <a:noFill/>
                  </a:rPr>
                  <a:t> </a:t>
                </a:r>
              </a:p>
            </p:txBody>
          </p:sp>
        </mc:Fallback>
      </mc:AlternateContent>
      <p:sp>
        <p:nvSpPr>
          <p:cNvPr id="17" name="TextBox 16">
            <a:extLst>
              <a:ext uri="{FF2B5EF4-FFF2-40B4-BE49-F238E27FC236}">
                <a16:creationId xmlns:a16="http://schemas.microsoft.com/office/drawing/2014/main" id="{13E245D7-32DE-4437-A803-357BF70BD834}"/>
              </a:ext>
            </a:extLst>
          </p:cNvPr>
          <p:cNvSpPr txBox="1"/>
          <p:nvPr/>
        </p:nvSpPr>
        <p:spPr>
          <a:xfrm>
            <a:off x="6096000" y="5419699"/>
            <a:ext cx="5492273" cy="1323439"/>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Conventional Reconstruction Methods</a:t>
            </a:r>
            <a:r>
              <a:rPr lang="ru-RU"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Fourier transformation</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FBP, DFR)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Solving a system of equations (SIRT, SART</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etc.)</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AI</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23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FF1DE8EC-3D89-4964-AF9B-B9B7B4CEC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2570480"/>
            <a:ext cx="7279076" cy="4094480"/>
          </a:xfrm>
          <a:prstGeom prst="rect">
            <a:avLst/>
          </a:prstGeom>
        </p:spPr>
      </p:pic>
      <p:pic>
        <p:nvPicPr>
          <p:cNvPr id="13" name="Рисунок 12">
            <a:extLst>
              <a:ext uri="{FF2B5EF4-FFF2-40B4-BE49-F238E27FC236}">
                <a16:creationId xmlns:a16="http://schemas.microsoft.com/office/drawing/2014/main" id="{50967EDB-D359-4BCA-B466-C78312F91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88" y="208280"/>
            <a:ext cx="3623310" cy="6441440"/>
          </a:xfrm>
          <a:prstGeom prst="rect">
            <a:avLst/>
          </a:prstGeom>
        </p:spPr>
      </p:pic>
      <p:sp>
        <p:nvSpPr>
          <p:cNvPr id="16" name="Прямоугольник 15">
            <a:extLst>
              <a:ext uri="{FF2B5EF4-FFF2-40B4-BE49-F238E27FC236}">
                <a16:creationId xmlns:a16="http://schemas.microsoft.com/office/drawing/2014/main" id="{C804174A-AC77-40EB-98E2-12A960CE5EFE}"/>
              </a:ext>
            </a:extLst>
          </p:cNvPr>
          <p:cNvSpPr/>
          <p:nvPr/>
        </p:nvSpPr>
        <p:spPr>
          <a:xfrm>
            <a:off x="63989" y="756920"/>
            <a:ext cx="3530843" cy="954107"/>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Neutron tomography at the IBR-2 reactor</a:t>
            </a:r>
          </a:p>
        </p:txBody>
      </p:sp>
      <p:pic>
        <p:nvPicPr>
          <p:cNvPr id="17" name="Picture 8">
            <a:extLst>
              <a:ext uri="{FF2B5EF4-FFF2-40B4-BE49-F238E27FC236}">
                <a16:creationId xmlns:a16="http://schemas.microsoft.com/office/drawing/2014/main" id="{B6634191-A54A-4049-ABF0-4480EBC790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256" t="44943" r="10320" b="17368"/>
          <a:stretch/>
        </p:blipFill>
        <p:spPr bwMode="auto">
          <a:xfrm>
            <a:off x="3738880" y="314961"/>
            <a:ext cx="4102612" cy="2026920"/>
          </a:xfrm>
          <a:prstGeom prst="rect">
            <a:avLst/>
          </a:prstGeom>
          <a:noFill/>
          <a:extLst>
            <a:ext uri="{909E8E84-426E-40DD-AFC4-6F175D3DCCD1}">
              <a14:hiddenFill xmlns:a14="http://schemas.microsoft.com/office/drawing/2010/main">
                <a:solidFill>
                  <a:srgbClr val="FFFFFF"/>
                </a:solidFill>
              </a14:hiddenFill>
            </a:ext>
          </a:extLst>
        </p:spPr>
      </p:pic>
      <p:sp>
        <p:nvSpPr>
          <p:cNvPr id="18" name="Овал 17">
            <a:extLst>
              <a:ext uri="{FF2B5EF4-FFF2-40B4-BE49-F238E27FC236}">
                <a16:creationId xmlns:a16="http://schemas.microsoft.com/office/drawing/2014/main" id="{F64FA697-E3DE-4BB4-BD34-7AFDF843E505}"/>
              </a:ext>
            </a:extLst>
          </p:cNvPr>
          <p:cNvSpPr/>
          <p:nvPr/>
        </p:nvSpPr>
        <p:spPr>
          <a:xfrm>
            <a:off x="6367767" y="588735"/>
            <a:ext cx="693433" cy="7219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p>
        </p:txBody>
      </p:sp>
      <p:sp>
        <p:nvSpPr>
          <p:cNvPr id="19" name="Стрелка: вниз 18">
            <a:extLst>
              <a:ext uri="{FF2B5EF4-FFF2-40B4-BE49-F238E27FC236}">
                <a16:creationId xmlns:a16="http://schemas.microsoft.com/office/drawing/2014/main" id="{C31E9698-62E3-422F-821E-11BEDEA2D1B2}"/>
              </a:ext>
            </a:extLst>
          </p:cNvPr>
          <p:cNvSpPr/>
          <p:nvPr/>
        </p:nvSpPr>
        <p:spPr>
          <a:xfrm rot="307785">
            <a:off x="6248839" y="1292781"/>
            <a:ext cx="453473" cy="4626403"/>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p>
        </p:txBody>
      </p:sp>
      <p:sp>
        <p:nvSpPr>
          <p:cNvPr id="9" name="Прямоугольник: скругленные углы 8">
            <a:extLst>
              <a:ext uri="{FF2B5EF4-FFF2-40B4-BE49-F238E27FC236}">
                <a16:creationId xmlns:a16="http://schemas.microsoft.com/office/drawing/2014/main" id="{57D97270-C6B9-4E00-9F84-8F4AC6C9168F}"/>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8</a:t>
            </a:r>
            <a:endParaRPr lang="ru-RU" dirty="0">
              <a:solidFill>
                <a:schemeClr val="tx1"/>
              </a:solidFill>
            </a:endParaRPr>
          </a:p>
        </p:txBody>
      </p:sp>
    </p:spTree>
    <p:extLst>
      <p:ext uri="{BB962C8B-B14F-4D97-AF65-F5344CB8AC3E}">
        <p14:creationId xmlns:p14="http://schemas.microsoft.com/office/powerpoint/2010/main" val="206617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F1041E-1B65-6A61-7660-467B125C33CF}"/>
              </a:ext>
            </a:extLst>
          </p:cNvPr>
          <p:cNvPicPr>
            <a:picLocks noChangeAspect="1"/>
          </p:cNvPicPr>
          <p:nvPr/>
        </p:nvPicPr>
        <p:blipFill>
          <a:blip r:embed="rId2"/>
          <a:stretch>
            <a:fillRect/>
          </a:stretch>
        </p:blipFill>
        <p:spPr>
          <a:xfrm>
            <a:off x="6016340" y="3959383"/>
            <a:ext cx="5423819" cy="2790589"/>
          </a:xfrm>
          <a:prstGeom prst="rect">
            <a:avLst/>
          </a:prstGeom>
        </p:spPr>
      </p:pic>
      <p:pic>
        <p:nvPicPr>
          <p:cNvPr id="6" name="Picture 10">
            <a:extLst>
              <a:ext uri="{FF2B5EF4-FFF2-40B4-BE49-F238E27FC236}">
                <a16:creationId xmlns:a16="http://schemas.microsoft.com/office/drawing/2014/main" id="{8B1192B8-8DB8-AF2F-8C7A-77D7D09A1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242" y="649071"/>
            <a:ext cx="6956982" cy="3109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6F93E0-C7B5-5E64-3566-4CE4A591862E}"/>
              </a:ext>
            </a:extLst>
          </p:cNvPr>
          <p:cNvSpPr txBox="1"/>
          <p:nvPr/>
        </p:nvSpPr>
        <p:spPr>
          <a:xfrm>
            <a:off x="4295078" y="5373829"/>
            <a:ext cx="26397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Times New Roman"/>
                <a:cs typeface="Calibri"/>
              </a:rPr>
              <a:t>Neutron radiography and tomography </a:t>
            </a:r>
            <a:r>
              <a:rPr lang="ru-RU" sz="2000" dirty="0">
                <a:latin typeface="Times New Roman"/>
                <a:cs typeface="Calibri"/>
              </a:rPr>
              <a:t>(</a:t>
            </a:r>
            <a:r>
              <a:rPr lang="en-US" sz="2000" dirty="0">
                <a:latin typeface="Times New Roman"/>
                <a:cs typeface="Calibri"/>
              </a:rPr>
              <a:t>NRT) experimental station</a:t>
            </a:r>
            <a:endParaRPr lang="ru-RU" sz="2000" dirty="0">
              <a:latin typeface="Times New Roman"/>
              <a:cs typeface="Times New Roman"/>
            </a:endParaRPr>
          </a:p>
        </p:txBody>
      </p:sp>
      <p:sp>
        <p:nvSpPr>
          <p:cNvPr id="11" name="TextBox 10">
            <a:extLst>
              <a:ext uri="{FF2B5EF4-FFF2-40B4-BE49-F238E27FC236}">
                <a16:creationId xmlns:a16="http://schemas.microsoft.com/office/drawing/2014/main" id="{85A26535-0862-59F7-F4D0-E538C27489A0}"/>
              </a:ext>
            </a:extLst>
          </p:cNvPr>
          <p:cNvSpPr txBox="1"/>
          <p:nvPr/>
        </p:nvSpPr>
        <p:spPr>
          <a:xfrm>
            <a:off x="7137766" y="3334483"/>
            <a:ext cx="3951609" cy="410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Times New Roman"/>
                <a:cs typeface="Calibri"/>
              </a:rPr>
              <a:t>14th</a:t>
            </a:r>
            <a:r>
              <a:rPr lang="ru-RU" sz="2000" dirty="0">
                <a:latin typeface="Times New Roman"/>
                <a:cs typeface="Calibri"/>
              </a:rPr>
              <a:t> </a:t>
            </a:r>
            <a:r>
              <a:rPr lang="en-US" sz="2000" dirty="0">
                <a:latin typeface="Times New Roman"/>
                <a:cs typeface="Calibri"/>
              </a:rPr>
              <a:t>beamline</a:t>
            </a:r>
            <a:endParaRPr lang="ru-RU" dirty="0"/>
          </a:p>
        </p:txBody>
      </p:sp>
      <p:sp>
        <p:nvSpPr>
          <p:cNvPr id="13" name="Прямоугольник: скругленные углы 12">
            <a:extLst>
              <a:ext uri="{FF2B5EF4-FFF2-40B4-BE49-F238E27FC236}">
                <a16:creationId xmlns:a16="http://schemas.microsoft.com/office/drawing/2014/main" id="{37553654-43F9-9CBB-7C48-4F6BCE239F83}"/>
              </a:ext>
            </a:extLst>
          </p:cNvPr>
          <p:cNvSpPr/>
          <p:nvPr/>
        </p:nvSpPr>
        <p:spPr>
          <a:xfrm>
            <a:off x="11706224" y="6389492"/>
            <a:ext cx="360000" cy="3600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9</a:t>
            </a:r>
            <a:endParaRPr lang="ru-RU" dirty="0">
              <a:solidFill>
                <a:schemeClr val="tx1"/>
              </a:solidFill>
            </a:endParaRPr>
          </a:p>
        </p:txBody>
      </p:sp>
      <p:sp>
        <p:nvSpPr>
          <p:cNvPr id="15" name="Прямоугольник 14">
            <a:extLst>
              <a:ext uri="{FF2B5EF4-FFF2-40B4-BE49-F238E27FC236}">
                <a16:creationId xmlns:a16="http://schemas.microsoft.com/office/drawing/2014/main" id="{3242A8B7-D0F1-4226-B02C-CB1AEA9C45F4}"/>
              </a:ext>
            </a:extLst>
          </p:cNvPr>
          <p:cNvSpPr/>
          <p:nvPr/>
        </p:nvSpPr>
        <p:spPr>
          <a:xfrm>
            <a:off x="2027081" y="0"/>
            <a:ext cx="8137839" cy="523220"/>
          </a:xfrm>
          <a:prstGeom prst="rect">
            <a:avLst/>
          </a:prstGeom>
          <a:noFill/>
        </p:spPr>
        <p:txBody>
          <a:bodyPr wrap="square" lIns="91440" tIns="45720" rIns="91440" bIns="4572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Neutron tomography at the IBR-2 reactor</a:t>
            </a:r>
          </a:p>
        </p:txBody>
      </p:sp>
      <p:pic>
        <p:nvPicPr>
          <p:cNvPr id="14" name="Рисунок 13">
            <a:extLst>
              <a:ext uri="{FF2B5EF4-FFF2-40B4-BE49-F238E27FC236}">
                <a16:creationId xmlns:a16="http://schemas.microsoft.com/office/drawing/2014/main" id="{2E281864-F269-4C9F-B100-5D3988631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090" y="649071"/>
            <a:ext cx="3647783" cy="5932825"/>
          </a:xfrm>
          <a:prstGeom prst="rect">
            <a:avLst/>
          </a:prstGeom>
        </p:spPr>
      </p:pic>
      <p:sp>
        <p:nvSpPr>
          <p:cNvPr id="16" name="TextBox 11">
            <a:extLst>
              <a:ext uri="{FF2B5EF4-FFF2-40B4-BE49-F238E27FC236}">
                <a16:creationId xmlns:a16="http://schemas.microsoft.com/office/drawing/2014/main" id="{B9C7EC54-7382-4A83-96D9-32EAD2358E61}"/>
              </a:ext>
            </a:extLst>
          </p:cNvPr>
          <p:cNvSpPr txBox="1"/>
          <p:nvPr/>
        </p:nvSpPr>
        <p:spPr>
          <a:xfrm>
            <a:off x="5275440" y="932333"/>
            <a:ext cx="4889480" cy="1938992"/>
          </a:xfrm>
          <a:prstGeom prst="rect">
            <a:avLst/>
          </a:prstGeom>
          <a:solidFill>
            <a:schemeClr val="bg1"/>
          </a:solidFill>
          <a:ln w="12700">
            <a:solidFill>
              <a:schemeClr val="tx1"/>
            </a:solidFill>
          </a:ln>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Neutron beam flux ‒ </a:t>
            </a:r>
            <a:r>
              <a:rPr lang="pt-BR" sz="2400" dirty="0">
                <a:latin typeface="Times New Roman" panose="02020603050405020304" pitchFamily="18" charset="0"/>
                <a:cs typeface="Times New Roman" panose="02020603050405020304" pitchFamily="18" charset="0"/>
              </a:rPr>
              <a:t>5.5×10</a:t>
            </a:r>
            <a:r>
              <a:rPr lang="pt-BR" sz="2400" baseline="30000" dirty="0">
                <a:latin typeface="Times New Roman" panose="02020603050405020304" pitchFamily="18" charset="0"/>
                <a:cs typeface="Times New Roman" panose="02020603050405020304" pitchFamily="18" charset="0"/>
              </a:rPr>
              <a:t>6</a:t>
            </a:r>
            <a:r>
              <a:rPr lang="pt-BR" sz="2400" dirty="0">
                <a:latin typeface="Times New Roman" panose="02020603050405020304" pitchFamily="18" charset="0"/>
                <a:cs typeface="Times New Roman" panose="02020603050405020304" pitchFamily="18" charset="0"/>
              </a:rPr>
              <a:t> n/cm</a:t>
            </a:r>
            <a:r>
              <a:rPr lang="pt-BR" sz="2400" baseline="30000" dirty="0">
                <a:latin typeface="Times New Roman" panose="02020603050405020304" pitchFamily="18" charset="0"/>
                <a:cs typeface="Times New Roman" panose="02020603050405020304" pitchFamily="18" charset="0"/>
              </a:rPr>
              <a:t>2</a:t>
            </a:r>
            <a:r>
              <a:rPr lang="pt-BR" sz="2400" dirty="0">
                <a:latin typeface="Times New Roman" panose="02020603050405020304" pitchFamily="18" charset="0"/>
                <a:cs typeface="Times New Roman" panose="02020603050405020304" pitchFamily="18" charset="0"/>
              </a:rPr>
              <a:t>/s</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L/D ratio ‒ 200-2000</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Field of view ‒ 20x20 cm</a:t>
            </a:r>
            <a:r>
              <a:rPr lang="en-US" sz="2400" baseline="30000" dirty="0">
                <a:latin typeface="Times New Roman" panose="02020603050405020304" pitchFamily="18" charset="0"/>
                <a:cs typeface="Times New Roman" panose="02020603050405020304" pitchFamily="18" charset="0"/>
              </a:rPr>
              <a:t>2</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6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1140</Words>
  <Application>Microsoft Office PowerPoint</Application>
  <PresentationFormat>Широкоэкранный</PresentationFormat>
  <Paragraphs>240</Paragraphs>
  <Slides>30</Slides>
  <Notes>11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37" baseType="lpstr">
      <vt:lpstr>Arial</vt:lpstr>
      <vt:lpstr>Calibri</vt:lpstr>
      <vt:lpstr>Calibri Light</vt:lpstr>
      <vt:lpstr>Cambria Math</vt:lpstr>
      <vt:lpstr>Times New Roman</vt:lpstr>
      <vt:lpstr>Тема Office</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Булат Бакиров</dc:creator>
  <cp:lastModifiedBy>Булат Бакиров</cp:lastModifiedBy>
  <cp:revision>82</cp:revision>
  <dcterms:created xsi:type="dcterms:W3CDTF">2025-05-10T11:50:51Z</dcterms:created>
  <dcterms:modified xsi:type="dcterms:W3CDTF">2025-05-11T16:50:27Z</dcterms:modified>
</cp:coreProperties>
</file>