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14" r:id="rId2"/>
    <p:sldId id="331" r:id="rId3"/>
    <p:sldId id="418" r:id="rId4"/>
    <p:sldId id="388" r:id="rId5"/>
    <p:sldId id="392" r:id="rId6"/>
    <p:sldId id="393" r:id="rId7"/>
    <p:sldId id="406" r:id="rId8"/>
    <p:sldId id="412" r:id="rId9"/>
    <p:sldId id="408" r:id="rId10"/>
    <p:sldId id="409" r:id="rId11"/>
    <p:sldId id="407" r:id="rId12"/>
    <p:sldId id="419" r:id="rId13"/>
    <p:sldId id="379" r:id="rId14"/>
    <p:sldId id="417" r:id="rId15"/>
    <p:sldId id="385" r:id="rId16"/>
    <p:sldId id="384" r:id="rId17"/>
    <p:sldId id="382" r:id="rId18"/>
    <p:sldId id="387" r:id="rId19"/>
    <p:sldId id="386" r:id="rId20"/>
    <p:sldId id="277" r:id="rId21"/>
    <p:sldId id="413" r:id="rId22"/>
    <p:sldId id="3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0FD648F9-15D0-4AA6-A16B-B44AFF9A985B}">
          <p14:sldIdLst>
            <p14:sldId id="414"/>
            <p14:sldId id="331"/>
            <p14:sldId id="418"/>
            <p14:sldId id="388"/>
            <p14:sldId id="392"/>
            <p14:sldId id="393"/>
            <p14:sldId id="406"/>
            <p14:sldId id="412"/>
            <p14:sldId id="408"/>
            <p14:sldId id="409"/>
            <p14:sldId id="407"/>
            <p14:sldId id="419"/>
            <p14:sldId id="379"/>
            <p14:sldId id="417"/>
          </p14:sldIdLst>
        </p14:section>
        <p14:section name="Backup slides" id="{BF77490B-5C0D-4151-9826-34FC12AEECFF}">
          <p14:sldIdLst>
            <p14:sldId id="385"/>
            <p14:sldId id="384"/>
            <p14:sldId id="382"/>
            <p14:sldId id="387"/>
            <p14:sldId id="386"/>
            <p14:sldId id="277"/>
            <p14:sldId id="413"/>
            <p14:sldId id="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179"/>
    <a:srgbClr val="1F439B"/>
    <a:srgbClr val="DEDDED"/>
    <a:srgbClr val="FFFFFF"/>
    <a:srgbClr val="E9E643"/>
    <a:srgbClr val="DDE23E"/>
    <a:srgbClr val="F8E5ED"/>
    <a:srgbClr val="A21902"/>
    <a:srgbClr val="222222"/>
    <a:srgbClr val="3E3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79806" autoAdjust="0"/>
  </p:normalViewPr>
  <p:slideViewPr>
    <p:cSldViewPr snapToGrid="0" showGuides="1">
      <p:cViewPr varScale="1">
        <p:scale>
          <a:sx n="62" d="100"/>
          <a:sy n="62" d="100"/>
        </p:scale>
        <p:origin x="79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B6F66-FD8B-444D-A934-8F4279B113A6}" type="datetimeFigureOut">
              <a:rPr lang="en-US" smtClean="0"/>
              <a:t>6/8/2025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04CD6-A441-4A9C-AFEC-EED112963053}" type="slidenum">
              <a:rPr lang="en-US" smtClean="0"/>
              <a:t>‹Nº›</a:t>
            </a:fld>
            <a:endParaRPr lang="en-US"/>
          </a:p>
        </p:txBody>
      </p:sp>
    </p:spTree>
    <p:extLst>
      <p:ext uri="{BB962C8B-B14F-4D97-AF65-F5344CB8AC3E}">
        <p14:creationId xmlns:p14="http://schemas.microsoft.com/office/powerpoint/2010/main" val="242112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DFD9A5E-B2F1-4EB7-B162-0944CDD733E6}" type="slidenum">
              <a:rPr lang="es-ES" smtClean="0"/>
              <a:t>1</a:t>
            </a:fld>
            <a:endParaRPr lang="es-ES"/>
          </a:p>
        </p:txBody>
      </p:sp>
    </p:spTree>
    <p:extLst>
      <p:ext uri="{BB962C8B-B14F-4D97-AF65-F5344CB8AC3E}">
        <p14:creationId xmlns:p14="http://schemas.microsoft.com/office/powerpoint/2010/main" val="146521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These photons carry distinctive information about the electron density and states at the annihilation site. Measurement of the time, energy, and angular spectra of the annihilation radiation allow us to extract this information, and has been developed into three independent techniques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usan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desde</a:t>
            </a:r>
            <a:r>
              <a:rPr lang="en-US" sz="1200" b="0" i="0" kern="1200" baseline="0" dirty="0">
                <a:solidFill>
                  <a:schemeClr val="tx1"/>
                </a:solidFill>
                <a:effectLst/>
                <a:latin typeface="+mn-lt"/>
                <a:ea typeface="+mn-ea"/>
                <a:cs typeface="+mn-cs"/>
              </a:rPr>
              <a:t> 1940</a:t>
            </a:r>
            <a:r>
              <a:rPr lang="en-US" dirty="0"/>
              <a:t/>
            </a:r>
            <a:br>
              <a:rPr lang="en-US" dirty="0"/>
            </a:br>
            <a:r>
              <a:rPr lang="en-US" dirty="0"/>
              <a:t/>
            </a:r>
            <a:br>
              <a:rPr lang="en-US" dirty="0"/>
            </a:br>
            <a:endParaRPr lang="en-US" dirty="0"/>
          </a:p>
        </p:txBody>
      </p:sp>
      <p:sp>
        <p:nvSpPr>
          <p:cNvPr id="4" name="Marcador de número de diapositiva 3"/>
          <p:cNvSpPr>
            <a:spLocks noGrp="1"/>
          </p:cNvSpPr>
          <p:nvPr>
            <p:ph type="sldNum" sz="quarter" idx="10"/>
          </p:nvPr>
        </p:nvSpPr>
        <p:spPr/>
        <p:txBody>
          <a:bodyPr/>
          <a:lstStyle/>
          <a:p>
            <a:fld id="{F7404CD6-A441-4A9C-AFEC-EED112963053}" type="slidenum">
              <a:rPr lang="en-US" smtClean="0"/>
              <a:t>18</a:t>
            </a:fld>
            <a:endParaRPr lang="en-US"/>
          </a:p>
        </p:txBody>
      </p:sp>
    </p:spTree>
    <p:extLst>
      <p:ext uri="{BB962C8B-B14F-4D97-AF65-F5344CB8AC3E}">
        <p14:creationId xmlns:p14="http://schemas.microsoft.com/office/powerpoint/2010/main" val="411513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These photons carry distinctive information about the electron density and states at the annihilation site. Measurement of the time, energy, and angular spectra of the annihilation radiation allow us to extract this information, and has been developed into three independent techniques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usan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desde</a:t>
            </a:r>
            <a:r>
              <a:rPr lang="en-US" sz="1200" b="0" i="0" kern="1200" baseline="0" dirty="0">
                <a:solidFill>
                  <a:schemeClr val="tx1"/>
                </a:solidFill>
                <a:effectLst/>
                <a:latin typeface="+mn-lt"/>
                <a:ea typeface="+mn-ea"/>
                <a:cs typeface="+mn-cs"/>
              </a:rPr>
              <a:t> 1940</a:t>
            </a:r>
            <a:r>
              <a:rPr lang="en-US" dirty="0"/>
              <a:t/>
            </a:r>
            <a:br>
              <a:rPr lang="en-US" dirty="0"/>
            </a:br>
            <a:r>
              <a:rPr lang="en-US" dirty="0"/>
              <a:t/>
            </a:r>
            <a:br>
              <a:rPr lang="en-US" dirty="0"/>
            </a:br>
            <a:endParaRPr lang="en-US" dirty="0"/>
          </a:p>
        </p:txBody>
      </p:sp>
      <p:sp>
        <p:nvSpPr>
          <p:cNvPr id="4" name="Marcador de número de diapositiva 3"/>
          <p:cNvSpPr>
            <a:spLocks noGrp="1"/>
          </p:cNvSpPr>
          <p:nvPr>
            <p:ph type="sldNum" sz="quarter" idx="10"/>
          </p:nvPr>
        </p:nvSpPr>
        <p:spPr/>
        <p:txBody>
          <a:bodyPr/>
          <a:lstStyle/>
          <a:p>
            <a:fld id="{F7404CD6-A441-4A9C-AFEC-EED112963053}" type="slidenum">
              <a:rPr lang="en-US" smtClean="0"/>
              <a:t>19</a:t>
            </a:fld>
            <a:endParaRPr lang="en-US"/>
          </a:p>
        </p:txBody>
      </p:sp>
    </p:spTree>
    <p:extLst>
      <p:ext uri="{BB962C8B-B14F-4D97-AF65-F5344CB8AC3E}">
        <p14:creationId xmlns:p14="http://schemas.microsoft.com/office/powerpoint/2010/main" val="398335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DFD9A5E-B2F1-4EB7-B162-0944CDD733E6}" type="slidenum">
              <a:rPr lang="es-ES" smtClean="0"/>
              <a:t>5</a:t>
            </a:fld>
            <a:endParaRPr lang="es-ES"/>
          </a:p>
        </p:txBody>
      </p:sp>
    </p:spTree>
    <p:extLst>
      <p:ext uri="{BB962C8B-B14F-4D97-AF65-F5344CB8AC3E}">
        <p14:creationId xmlns:p14="http://schemas.microsoft.com/office/powerpoint/2010/main" val="16839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eaLnBrk="1" fontAlgn="b" latinLnBrk="0" hangingPunct="1"/>
            <a:r>
              <a:rPr lang="es-ES" sz="1200" b="0" i="0" u="none" strike="noStrike" kern="1200" dirty="0">
                <a:solidFill>
                  <a:schemeClr val="tx1"/>
                </a:solidFill>
                <a:effectLst/>
                <a:latin typeface="+mn-lt"/>
                <a:ea typeface="+mn-ea"/>
                <a:cs typeface="+mn-cs"/>
              </a:rPr>
              <a:t>-Spin </a:t>
            </a:r>
            <a:r>
              <a:rPr lang="es-ES" sz="1200" b="0" i="0" u="none" strike="noStrike" kern="1200" dirty="0" err="1">
                <a:solidFill>
                  <a:schemeClr val="tx1"/>
                </a:solidFill>
                <a:effectLst/>
                <a:latin typeface="+mn-lt"/>
                <a:ea typeface="+mn-ea"/>
                <a:cs typeface="+mn-cs"/>
              </a:rPr>
              <a:t>higher</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verticality</a:t>
            </a:r>
            <a:endParaRPr lang="en-US" sz="1200" b="0" i="0" u="none" strike="noStrike" kern="1200" dirty="0">
              <a:solidFill>
                <a:schemeClr val="tx1"/>
              </a:solidFill>
              <a:effectLst/>
              <a:latin typeface="+mn-lt"/>
              <a:ea typeface="+mn-ea"/>
              <a:cs typeface="+mn-cs"/>
            </a:endParaRPr>
          </a:p>
          <a:p>
            <a:pPr rtl="0" eaLnBrk="1" fontAlgn="b" latinLnBrk="0" hangingPunct="1"/>
            <a:r>
              <a:rPr lang="es-ES" sz="1200" b="0" i="0" u="none" strike="noStrike" kern="1200" dirty="0">
                <a:solidFill>
                  <a:schemeClr val="tx1"/>
                </a:solidFill>
                <a:effectLst/>
                <a:latin typeface="+mn-lt"/>
                <a:ea typeface="+mn-ea"/>
                <a:cs typeface="+mn-cs"/>
              </a:rPr>
              <a:t>-Spin </a:t>
            </a:r>
            <a:r>
              <a:rPr lang="es-ES" sz="1200" b="0" i="0" u="none" strike="noStrike" kern="1200" dirty="0" err="1">
                <a:solidFill>
                  <a:schemeClr val="tx1"/>
                </a:solidFill>
                <a:effectLst/>
                <a:latin typeface="+mn-lt"/>
                <a:ea typeface="+mn-ea"/>
                <a:cs typeface="+mn-cs"/>
              </a:rPr>
              <a:t>higher</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apparent</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porosity</a:t>
            </a:r>
            <a:endParaRPr lang="en-US" sz="1200" b="0" i="0" u="none" strike="noStrike" kern="1200" dirty="0">
              <a:solidFill>
                <a:schemeClr val="tx1"/>
              </a:solidFill>
              <a:effectLst/>
              <a:latin typeface="+mn-lt"/>
              <a:ea typeface="+mn-ea"/>
              <a:cs typeface="+mn-cs"/>
            </a:endParaRPr>
          </a:p>
          <a:p>
            <a:pPr rtl="0" eaLnBrk="1" fontAlgn="b" latinLnBrk="0" hangingPunct="1"/>
            <a:r>
              <a:rPr lang="es-ES" sz="1200" b="0" i="0" u="none" strike="noStrike" kern="1200" dirty="0">
                <a:solidFill>
                  <a:schemeClr val="tx1"/>
                </a:solidFill>
                <a:effectLst/>
                <a:latin typeface="+mn-lt"/>
                <a:ea typeface="+mn-ea"/>
                <a:cs typeface="+mn-cs"/>
              </a:rPr>
              <a:t>-Spin </a:t>
            </a:r>
            <a:r>
              <a:rPr lang="en-US" sz="1200" b="0" i="0" u="none" strike="noStrike" kern="1200" noProof="0" dirty="0">
                <a:solidFill>
                  <a:schemeClr val="tx1"/>
                </a:solidFill>
                <a:effectLst/>
                <a:latin typeface="+mn-lt"/>
                <a:ea typeface="+mn-ea"/>
                <a:cs typeface="+mn-cs"/>
              </a:rPr>
              <a:t>higher</a:t>
            </a:r>
            <a:r>
              <a:rPr lang="es-ES" sz="1200" b="0" i="0" u="none" strike="noStrike" kern="1200" dirty="0">
                <a:solidFill>
                  <a:schemeClr val="tx1"/>
                </a:solidFill>
                <a:effectLst/>
                <a:latin typeface="+mn-lt"/>
                <a:ea typeface="+mn-ea"/>
                <a:cs typeface="+mn-cs"/>
              </a:rPr>
              <a:t> </a:t>
            </a:r>
            <a:r>
              <a:rPr lang="en-US" sz="1200" b="0" i="0" u="none" strike="noStrike" kern="1200" noProof="0" dirty="0">
                <a:solidFill>
                  <a:schemeClr val="tx1"/>
                </a:solidFill>
                <a:effectLst/>
                <a:latin typeface="+mn-lt"/>
                <a:ea typeface="+mn-ea"/>
                <a:cs typeface="+mn-cs"/>
              </a:rPr>
              <a:t>crystalline</a:t>
            </a:r>
            <a:r>
              <a:rPr lang="es-ES" sz="1200" b="0" i="0" u="none" strike="noStrike" kern="1200" baseline="0" dirty="0">
                <a:solidFill>
                  <a:schemeClr val="tx1"/>
                </a:solidFill>
                <a:effectLst/>
                <a:latin typeface="+mn-lt"/>
                <a:ea typeface="+mn-ea"/>
                <a:cs typeface="+mn-cs"/>
              </a:rPr>
              <a:t> </a:t>
            </a:r>
            <a:r>
              <a:rPr lang="es-ES" sz="1200" b="0" i="0" u="none" strike="noStrike" kern="1200" baseline="0" dirty="0" err="1">
                <a:solidFill>
                  <a:schemeClr val="tx1"/>
                </a:solidFill>
                <a:effectLst/>
                <a:latin typeface="+mn-lt"/>
                <a:ea typeface="+mn-ea"/>
                <a:cs typeface="+mn-cs"/>
              </a:rPr>
              <a:t>quality</a:t>
            </a:r>
            <a:r>
              <a:rPr lang="es-ES" sz="1200" b="0" i="0" u="none" strike="noStrike" kern="1200" baseline="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DFD9A5E-B2F1-4EB7-B162-0944CDD733E6}" type="slidenum">
              <a:rPr lang="es-ES" smtClean="0"/>
              <a:t>6</a:t>
            </a:fld>
            <a:endParaRPr lang="es-ES"/>
          </a:p>
        </p:txBody>
      </p:sp>
    </p:spTree>
    <p:extLst>
      <p:ext uri="{BB962C8B-B14F-4D97-AF65-F5344CB8AC3E}">
        <p14:creationId xmlns:p14="http://schemas.microsoft.com/office/powerpoint/2010/main" val="203307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285750" indent="-285750" algn="just">
                  <a:buFont typeface="Courier New" panose="02070309020205020404" pitchFamily="49" charset="0"/>
                  <a:buChar char="o"/>
                </a:pPr>
                <a:r>
                  <a:rPr lang="es-ES" sz="1200" dirty="0" smtClean="0">
                    <a:solidFill>
                      <a:srgbClr val="002060"/>
                    </a:solidFill>
                  </a:rPr>
                  <a:t>2cita desciende a dosis correspondientes a </a:t>
                </a:r>
                <a14:m>
                  <m:oMath xmlns:m="http://schemas.openxmlformats.org/officeDocument/2006/math">
                    <m:sSub>
                      <m:sSubPr>
                        <m:ctrlPr>
                          <a:rPr lang="es-ES" sz="1200" i="1" dirty="0" smtClean="0">
                            <a:solidFill>
                              <a:srgbClr val="002060"/>
                            </a:solidFill>
                            <a:latin typeface="Cambria Math" panose="02040503050406030204" pitchFamily="18" charset="0"/>
                          </a:rPr>
                        </m:ctrlPr>
                      </m:sSubPr>
                      <m:e>
                        <m:r>
                          <m:rPr>
                            <m:nor/>
                          </m:rPr>
                          <a:rPr lang="es-ES" sz="1200" dirty="0">
                            <a:solidFill>
                              <a:srgbClr val="002060"/>
                            </a:solidFill>
                          </a:rPr>
                          <m:t>t</m:t>
                        </m:r>
                      </m:e>
                      <m:sub>
                        <m:r>
                          <a:rPr lang="es-ES" sz="1200" i="1" dirty="0">
                            <a:solidFill>
                              <a:srgbClr val="002060"/>
                            </a:solidFill>
                            <a:latin typeface="Cambria Math" panose="02040503050406030204" pitchFamily="18" charset="0"/>
                          </a:rPr>
                          <m:t>𝑖𝑟𝑟𝑎𝑑</m:t>
                        </m:r>
                      </m:sub>
                    </m:sSub>
                  </m:oMath>
                </a14:m>
                <a:r>
                  <a:rPr lang="es-ES" sz="1200" dirty="0">
                    <a:solidFill>
                      <a:srgbClr val="002060"/>
                    </a:solidFill>
                  </a:rPr>
                  <a:t> &lt;10 s hasta aproximarse al valor de patrón estándar.</a:t>
                </a:r>
              </a:p>
              <a:p>
                <a:pPr marL="285750" indent="-285750" algn="just">
                  <a:buFont typeface="Courier New" panose="02070309020205020404" pitchFamily="49" charset="0"/>
                  <a:buChar char="o"/>
                </a:pPr>
                <a:r>
                  <a:rPr lang="es-ES" sz="1200" dirty="0">
                    <a:solidFill>
                      <a:srgbClr val="002060"/>
                    </a:solidFill>
                  </a:rPr>
                  <a:t>A dosis elevadas la posición angular aumenta, esto sugiriendo la compresión de la red. </a:t>
                </a:r>
                <a:endParaRPr lang="es-ES" sz="1200" dirty="0" smtClean="0">
                  <a:solidFill>
                    <a:srgbClr val="002060"/>
                  </a:solidFill>
                </a:endParaRPr>
              </a:p>
              <a:p>
                <a:pPr marL="285750" indent="-285750" algn="just">
                  <a:buFont typeface="Courier New" panose="02070309020205020404" pitchFamily="49" charset="0"/>
                  <a:buChar char="o"/>
                </a:pPr>
                <a:r>
                  <a:rPr lang="es-ES" sz="1200" dirty="0" smtClean="0">
                    <a:solidFill>
                      <a:srgbClr val="002060"/>
                    </a:solidFill>
                  </a:rPr>
                  <a:t>2cita desciende a dosis correspondientes a </a:t>
                </a:r>
                <a14:m>
                  <m:oMath xmlns:m="http://schemas.openxmlformats.org/officeDocument/2006/math">
                    <m:sSub>
                      <m:sSubPr>
                        <m:ctrlPr>
                          <a:rPr lang="es-ES" sz="1200" i="1" dirty="0" smtClean="0">
                            <a:solidFill>
                              <a:srgbClr val="002060"/>
                            </a:solidFill>
                            <a:latin typeface="Cambria Math" panose="02040503050406030204" pitchFamily="18" charset="0"/>
                          </a:rPr>
                        </m:ctrlPr>
                      </m:sSubPr>
                      <m:e>
                        <m:r>
                          <m:rPr>
                            <m:nor/>
                          </m:rPr>
                          <a:rPr lang="es-ES" sz="1200" dirty="0">
                            <a:solidFill>
                              <a:srgbClr val="002060"/>
                            </a:solidFill>
                          </a:rPr>
                          <m:t>t</m:t>
                        </m:r>
                      </m:e>
                      <m:sub>
                        <m:r>
                          <a:rPr lang="es-ES" sz="1200" i="1" dirty="0">
                            <a:solidFill>
                              <a:srgbClr val="002060"/>
                            </a:solidFill>
                            <a:latin typeface="Cambria Math" panose="02040503050406030204" pitchFamily="18" charset="0"/>
                          </a:rPr>
                          <m:t>𝑖𝑟𝑟𝑎𝑑</m:t>
                        </m:r>
                      </m:sub>
                    </m:sSub>
                  </m:oMath>
                </a14:m>
                <a:r>
                  <a:rPr lang="es-ES" sz="1200" dirty="0">
                    <a:solidFill>
                      <a:srgbClr val="002060"/>
                    </a:solidFill>
                  </a:rPr>
                  <a:t> &lt;10 s hasta aproximarse al valor de patrón estándar.</a:t>
                </a:r>
              </a:p>
              <a:p>
                <a:pPr marL="285750" indent="-285750" algn="just">
                  <a:buFont typeface="Courier New" panose="02070309020205020404" pitchFamily="49" charset="0"/>
                  <a:buChar char="o"/>
                </a:pPr>
                <a:r>
                  <a:rPr lang="es-ES" sz="1200" dirty="0">
                    <a:solidFill>
                      <a:srgbClr val="002060"/>
                    </a:solidFill>
                  </a:rPr>
                  <a:t>A dosis elevadas la posición angular aumenta, esto sugiriendo la compresión de la red. </a:t>
                </a:r>
                <a:endParaRPr lang="es-ES" sz="1200" dirty="0" smtClean="0">
                  <a:solidFill>
                    <a:srgbClr val="002060"/>
                  </a:solidFill>
                </a:endParaRPr>
              </a:p>
              <a:p>
                <a:pPr marL="285750" indent="-285750" algn="just">
                  <a:buFont typeface="Courier New" panose="02070309020205020404" pitchFamily="49" charset="0"/>
                  <a:buChar char="o"/>
                </a:pPr>
                <a:r>
                  <a:rPr lang="es-ES" sz="1200" dirty="0" smtClean="0">
                    <a:solidFill>
                      <a:srgbClr val="002060"/>
                    </a:solidFill>
                    <a:ea typeface="Times New Roman" panose="02020603050405020304" pitchFamily="18" charset="0"/>
                    <a:cs typeface="Times New Roman" panose="02020603050405020304" pitchFamily="18" charset="0"/>
                  </a:rPr>
                  <a:t>El incremento de la irradiación produce el aumento del tamaño de cristalita.</a:t>
                </a:r>
              </a:p>
              <a:p>
                <a:pPr marL="285750" indent="-285750" algn="just">
                  <a:buFont typeface="Courier New" panose="02070309020205020404" pitchFamily="49" charset="0"/>
                  <a:buChar char="o"/>
                </a:pPr>
                <a:r>
                  <a:rPr lang="es-ES" sz="1200" dirty="0" smtClean="0">
                    <a:solidFill>
                      <a:srgbClr val="002060"/>
                    </a:solidFill>
                    <a:ea typeface="Times New Roman" panose="02020603050405020304" pitchFamily="18" charset="0"/>
                    <a:cs typeface="Times New Roman" panose="02020603050405020304" pitchFamily="18" charset="0"/>
                  </a:rPr>
                  <a:t>La distribución de microtensiones aumenta</a:t>
                </a:r>
                <a:endParaRPr lang="en-US" sz="1200" dirty="0">
                  <a:solidFill>
                    <a:srgbClr val="002060"/>
                  </a:solidFill>
                </a:endParaRPr>
              </a:p>
              <a:p>
                <a:pPr marL="285750" indent="-285750" algn="just">
                  <a:buFont typeface="Courier New" panose="02070309020205020404" pitchFamily="49" charset="0"/>
                  <a:buChar char="o"/>
                </a:pPr>
                <a:endParaRPr lang="en-US" sz="1200" dirty="0">
                  <a:solidFill>
                    <a:srgbClr val="002060"/>
                  </a:solidFill>
                </a:endParaRPr>
              </a:p>
              <a:p>
                <a:endParaRPr lang="en-US" dirty="0"/>
              </a:p>
            </p:txBody>
          </p:sp>
        </mc:Choice>
        <mc:Fallback xmlns="">
          <p:sp>
            <p:nvSpPr>
              <p:cNvPr id="3" name="Marcador de notas 2"/>
              <p:cNvSpPr>
                <a:spLocks noGrp="1"/>
              </p:cNvSpPr>
              <p:nvPr>
                <p:ph type="body" idx="1"/>
              </p:nvPr>
            </p:nvSpPr>
            <p:spPr/>
            <p:txBody>
              <a:bodyPr/>
              <a:lstStyle/>
              <a:p>
                <a:pPr marL="285750" indent="-285750" algn="just">
                  <a:buFont typeface="Courier New" panose="02070309020205020404" pitchFamily="49" charset="0"/>
                  <a:buChar char="o"/>
                </a:pPr>
                <a:r>
                  <a:rPr lang="es-ES" sz="1200" dirty="0" smtClean="0">
                    <a:solidFill>
                      <a:srgbClr val="002060"/>
                    </a:solidFill>
                  </a:rPr>
                  <a:t>2cita desciende a dosis correspondientes a </a:t>
                </a:r>
                <a:r>
                  <a:rPr lang="es-ES" sz="1200" i="0" dirty="0">
                    <a:solidFill>
                      <a:srgbClr val="002060"/>
                    </a:solidFill>
                  </a:rPr>
                  <a:t>"t</a:t>
                </a:r>
                <a:r>
                  <a:rPr lang="es-ES" sz="1200" i="0" dirty="0">
                    <a:solidFill>
                      <a:srgbClr val="002060"/>
                    </a:solidFill>
                    <a:latin typeface="Cambria Math" panose="02040503050406030204" pitchFamily="18" charset="0"/>
                  </a:rPr>
                  <a:t>" </a:t>
                </a:r>
                <a:r>
                  <a:rPr lang="es-ES" sz="1200" i="0" dirty="0" smtClean="0">
                    <a:solidFill>
                      <a:srgbClr val="002060"/>
                    </a:solidFill>
                    <a:latin typeface="Cambria Math" panose="02040503050406030204" pitchFamily="18" charset="0"/>
                  </a:rPr>
                  <a:t>_</a:t>
                </a:r>
                <a:r>
                  <a:rPr lang="es-ES" sz="1200" i="0" dirty="0">
                    <a:solidFill>
                      <a:srgbClr val="002060"/>
                    </a:solidFill>
                    <a:latin typeface="Cambria Math" panose="02040503050406030204" pitchFamily="18" charset="0"/>
                  </a:rPr>
                  <a:t>𝑖𝑟𝑟𝑎𝑑</a:t>
                </a:r>
                <a:r>
                  <a:rPr lang="es-ES" sz="1200" dirty="0">
                    <a:solidFill>
                      <a:srgbClr val="002060"/>
                    </a:solidFill>
                  </a:rPr>
                  <a:t> &lt;10 s hasta aproximarse al valor de patrón estándar.</a:t>
                </a:r>
              </a:p>
              <a:p>
                <a:pPr marL="285750" indent="-285750" algn="just">
                  <a:buFont typeface="Courier New" panose="02070309020205020404" pitchFamily="49" charset="0"/>
                  <a:buChar char="o"/>
                </a:pPr>
                <a:r>
                  <a:rPr lang="es-ES" sz="1200" dirty="0">
                    <a:solidFill>
                      <a:srgbClr val="002060"/>
                    </a:solidFill>
                  </a:rPr>
                  <a:t>A dosis elevadas la posición angular aumenta, esto sugiriendo la compresión de la red. </a:t>
                </a:r>
                <a:endParaRPr lang="es-ES" sz="1200" dirty="0" smtClean="0">
                  <a:solidFill>
                    <a:srgbClr val="002060"/>
                  </a:solidFill>
                </a:endParaRPr>
              </a:p>
              <a:p>
                <a:pPr marL="285750" indent="-285750" algn="just">
                  <a:buFont typeface="Courier New" panose="02070309020205020404" pitchFamily="49" charset="0"/>
                  <a:buChar char="o"/>
                </a:pPr>
                <a:r>
                  <a:rPr lang="es-ES" sz="1200" dirty="0" smtClean="0">
                    <a:solidFill>
                      <a:srgbClr val="002060"/>
                    </a:solidFill>
                  </a:rPr>
                  <a:t>2cita desciende a dosis correspondientes a </a:t>
                </a:r>
                <a:r>
                  <a:rPr lang="es-ES" sz="1200" i="0" dirty="0">
                    <a:solidFill>
                      <a:srgbClr val="002060"/>
                    </a:solidFill>
                  </a:rPr>
                  <a:t>"t</a:t>
                </a:r>
                <a:r>
                  <a:rPr lang="es-ES" sz="1200" i="0" dirty="0">
                    <a:solidFill>
                      <a:srgbClr val="002060"/>
                    </a:solidFill>
                    <a:latin typeface="Cambria Math" panose="02040503050406030204" pitchFamily="18" charset="0"/>
                  </a:rPr>
                  <a:t>" </a:t>
                </a:r>
                <a:r>
                  <a:rPr lang="es-ES" sz="1200" i="0" dirty="0" smtClean="0">
                    <a:solidFill>
                      <a:srgbClr val="002060"/>
                    </a:solidFill>
                    <a:latin typeface="Cambria Math" panose="02040503050406030204" pitchFamily="18" charset="0"/>
                  </a:rPr>
                  <a:t>_</a:t>
                </a:r>
                <a:r>
                  <a:rPr lang="es-ES" sz="1200" i="0" dirty="0">
                    <a:solidFill>
                      <a:srgbClr val="002060"/>
                    </a:solidFill>
                    <a:latin typeface="Cambria Math" panose="02040503050406030204" pitchFamily="18" charset="0"/>
                  </a:rPr>
                  <a:t>𝑖𝑟𝑟𝑎𝑑</a:t>
                </a:r>
                <a:r>
                  <a:rPr lang="es-ES" sz="1200" dirty="0">
                    <a:solidFill>
                      <a:srgbClr val="002060"/>
                    </a:solidFill>
                  </a:rPr>
                  <a:t> &lt;10 s hasta aproximarse al valor de patrón estándar.</a:t>
                </a:r>
              </a:p>
              <a:p>
                <a:pPr marL="285750" indent="-285750" algn="just">
                  <a:buFont typeface="Courier New" panose="02070309020205020404" pitchFamily="49" charset="0"/>
                  <a:buChar char="o"/>
                </a:pPr>
                <a:r>
                  <a:rPr lang="es-ES" sz="1200" dirty="0">
                    <a:solidFill>
                      <a:srgbClr val="002060"/>
                    </a:solidFill>
                  </a:rPr>
                  <a:t>A dosis elevadas la posición angular aumenta, esto sugiriendo la compresión de la red. </a:t>
                </a:r>
                <a:endParaRPr lang="es-ES" sz="1200" dirty="0" smtClean="0">
                  <a:solidFill>
                    <a:srgbClr val="002060"/>
                  </a:solidFill>
                </a:endParaRPr>
              </a:p>
              <a:p>
                <a:pPr marL="285750" indent="-285750" algn="just">
                  <a:buFont typeface="Courier New" panose="02070309020205020404" pitchFamily="49" charset="0"/>
                  <a:buChar char="o"/>
                </a:pPr>
                <a:r>
                  <a:rPr lang="es-ES" sz="1200" dirty="0" smtClean="0">
                    <a:solidFill>
                      <a:srgbClr val="002060"/>
                    </a:solidFill>
                    <a:ea typeface="Times New Roman" panose="02020603050405020304" pitchFamily="18" charset="0"/>
                    <a:cs typeface="Times New Roman" panose="02020603050405020304" pitchFamily="18" charset="0"/>
                  </a:rPr>
                  <a:t>El incremento de la irradiación produce el aumento del tamaño de cristalita.</a:t>
                </a:r>
              </a:p>
              <a:p>
                <a:pPr marL="285750" indent="-285750" algn="just">
                  <a:buFont typeface="Courier New" panose="02070309020205020404" pitchFamily="49" charset="0"/>
                  <a:buChar char="o"/>
                </a:pPr>
                <a:r>
                  <a:rPr lang="es-ES" sz="1200" dirty="0" smtClean="0">
                    <a:solidFill>
                      <a:srgbClr val="002060"/>
                    </a:solidFill>
                    <a:ea typeface="Times New Roman" panose="02020603050405020304" pitchFamily="18" charset="0"/>
                    <a:cs typeface="Times New Roman" panose="02020603050405020304" pitchFamily="18" charset="0"/>
                  </a:rPr>
                  <a:t>La distribución de microtensiones aumenta</a:t>
                </a:r>
                <a:endParaRPr lang="en-US" sz="1200" dirty="0">
                  <a:solidFill>
                    <a:srgbClr val="002060"/>
                  </a:solidFill>
                </a:endParaRPr>
              </a:p>
              <a:p>
                <a:pPr marL="285750" indent="-285750" algn="just">
                  <a:buFont typeface="Courier New" panose="02070309020205020404" pitchFamily="49" charset="0"/>
                  <a:buChar char="o"/>
                </a:pPr>
                <a:endParaRPr lang="en-US" sz="1200" dirty="0">
                  <a:solidFill>
                    <a:srgbClr val="002060"/>
                  </a:solidFill>
                </a:endParaRPr>
              </a:p>
              <a:p>
                <a:endParaRPr lang="en-US" dirty="0"/>
              </a:p>
            </p:txBody>
          </p:sp>
        </mc:Fallback>
      </mc:AlternateContent>
      <p:sp>
        <p:nvSpPr>
          <p:cNvPr id="4" name="Marcador de número de diapositiva 3"/>
          <p:cNvSpPr>
            <a:spLocks noGrp="1"/>
          </p:cNvSpPr>
          <p:nvPr>
            <p:ph type="sldNum" sz="quarter" idx="10"/>
          </p:nvPr>
        </p:nvSpPr>
        <p:spPr/>
        <p:txBody>
          <a:bodyPr/>
          <a:lstStyle/>
          <a:p>
            <a:fld id="{F7404CD6-A441-4A9C-AFEC-EED112963053}" type="slidenum">
              <a:rPr lang="en-US" smtClean="0"/>
              <a:t>7</a:t>
            </a:fld>
            <a:endParaRPr lang="en-US"/>
          </a:p>
        </p:txBody>
      </p:sp>
    </p:spTree>
    <p:extLst>
      <p:ext uri="{BB962C8B-B14F-4D97-AF65-F5344CB8AC3E}">
        <p14:creationId xmlns:p14="http://schemas.microsoft.com/office/powerpoint/2010/main" val="367373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457200" indent="-457200">
                  <a:buFont typeface="+mj-lt"/>
                  <a:buAutoNum type="arabicPeriod"/>
                </a:pPr>
                <a:r>
                  <a:rPr lang="en-US" sz="1200" dirty="0">
                    <a:solidFill>
                      <a:srgbClr val="002060"/>
                    </a:solidFill>
                  </a:rPr>
                  <a:t>Irradiation induces the formation of vacancy clusters.</a:t>
                </a:r>
              </a:p>
              <a:p>
                <a:pPr marL="457200" indent="-457200">
                  <a:buFont typeface="+mj-lt"/>
                  <a:buAutoNum type="arabicPeriod"/>
                </a:pPr>
                <a:r>
                  <a:rPr lang="en-US" sz="1200" dirty="0">
                    <a:solidFill>
                      <a:srgbClr val="002060"/>
                    </a:solidFill>
                  </a:rPr>
                  <a:t>Under the thermal environment of irradiation, the diffusion of Oxygen atoms from their original positions in the lattice is stimulated, occupying interstitial sites </a:t>
                </a:r>
                <a:r>
                  <a:rPr lang="es-ES" sz="1200" dirty="0">
                    <a:solidFill>
                      <a:srgbClr val="002060"/>
                    </a:solidFill>
                  </a:rPr>
                  <a:t>(</a:t>
                </a:r>
                <a:r>
                  <a:rPr lang="es-ES" sz="1200" dirty="0" err="1">
                    <a:solidFill>
                      <a:srgbClr val="002060"/>
                    </a:solidFill>
                  </a:rPr>
                  <a:t>Oi</a:t>
                </a:r>
                <a:r>
                  <a:rPr lang="es-ES" sz="1200" dirty="0">
                    <a:solidFill>
                      <a:srgbClr val="002060"/>
                    </a:solidFill>
                  </a:rPr>
                  <a:t>).</a:t>
                </a:r>
              </a:p>
              <a:p>
                <a:pPr marL="457200" indent="-457200">
                  <a:buFont typeface="+mj-lt"/>
                  <a:buAutoNum type="arabicPeriod"/>
                </a:pPr>
                <a:r>
                  <a:rPr lang="en-US" sz="1200" dirty="0">
                    <a:solidFill>
                      <a:srgbClr val="002060"/>
                    </a:solidFill>
                  </a:rPr>
                  <a:t>Irradiation also produce complex defects such as </a:t>
                </a:r>
                <a:r>
                  <a:rPr lang="es-ES" sz="1200" dirty="0">
                    <a:solidFill>
                      <a:srgbClr val="002060"/>
                    </a:solidFill>
                  </a:rPr>
                  <a:t>Cu-</a:t>
                </a:r>
                <a14:m>
                  <m:oMath xmlns:m="http://schemas.openxmlformats.org/officeDocument/2006/math">
                    <m:sSub>
                      <m:sSubPr>
                        <m:ctrlPr>
                          <a:rPr lang="es-ES" sz="1200" i="1">
                            <a:solidFill>
                              <a:srgbClr val="002060"/>
                            </a:solidFill>
                            <a:latin typeface="Cambria Math" panose="02040503050406030204" pitchFamily="18" charset="0"/>
                          </a:rPr>
                        </m:ctrlPr>
                      </m:sSubPr>
                      <m:e>
                        <m:r>
                          <a:rPr lang="es-ES" sz="1200" i="1">
                            <a:solidFill>
                              <a:srgbClr val="002060"/>
                            </a:solidFill>
                            <a:latin typeface="Cambria Math" panose="02040503050406030204" pitchFamily="18" charset="0"/>
                          </a:rPr>
                          <m:t>𝑉</m:t>
                        </m:r>
                      </m:e>
                      <m:sub>
                        <m:r>
                          <a:rPr lang="es-ES" sz="1200" i="1">
                            <a:solidFill>
                              <a:srgbClr val="002060"/>
                            </a:solidFill>
                            <a:latin typeface="Cambria Math" panose="02040503050406030204" pitchFamily="18" charset="0"/>
                          </a:rPr>
                          <m:t>𝑂</m:t>
                        </m:r>
                      </m:sub>
                    </m:sSub>
                  </m:oMath>
                </a14:m>
                <a:r>
                  <a:rPr lang="es-ES" sz="1200" dirty="0">
                    <a:solidFill>
                      <a:srgbClr val="002060"/>
                    </a:solidFill>
                  </a:rPr>
                  <a:t> or </a:t>
                </a:r>
                <a:r>
                  <a:rPr lang="es-ES" sz="1200" dirty="0" err="1">
                    <a:solidFill>
                      <a:srgbClr val="002060"/>
                    </a:solidFill>
                  </a:rPr>
                  <a:t>Cu</a:t>
                </a:r>
                <a14:m>
                  <m:oMath xmlns:m="http://schemas.openxmlformats.org/officeDocument/2006/math">
                    <m:sSub>
                      <m:sSubPr>
                        <m:ctrlPr>
                          <a:rPr lang="es-ES" sz="1200" i="1">
                            <a:solidFill>
                              <a:srgbClr val="002060"/>
                            </a:solidFill>
                            <a:latin typeface="Cambria Math" panose="02040503050406030204" pitchFamily="18" charset="0"/>
                          </a:rPr>
                        </m:ctrlPr>
                      </m:sSubPr>
                      <m:e>
                        <m:r>
                          <a:rPr lang="es-ES" sz="1200" i="1">
                            <a:solidFill>
                              <a:srgbClr val="002060"/>
                            </a:solidFill>
                            <a:latin typeface="Cambria Math" panose="02040503050406030204" pitchFamily="18" charset="0"/>
                          </a:rPr>
                          <m:t>−</m:t>
                        </m:r>
                        <m:r>
                          <a:rPr lang="es-ES" sz="1200" i="1">
                            <a:solidFill>
                              <a:srgbClr val="002060"/>
                            </a:solidFill>
                            <a:latin typeface="Cambria Math" panose="02040503050406030204" pitchFamily="18" charset="0"/>
                          </a:rPr>
                          <m:t>𝑉</m:t>
                        </m:r>
                      </m:e>
                      <m:sub>
                        <m:r>
                          <a:rPr lang="es-ES" sz="1200" i="1">
                            <a:solidFill>
                              <a:srgbClr val="002060"/>
                            </a:solidFill>
                            <a:latin typeface="Cambria Math" panose="02040503050406030204" pitchFamily="18" charset="0"/>
                          </a:rPr>
                          <m:t>𝐶𝑢</m:t>
                        </m:r>
                      </m:sub>
                    </m:sSub>
                  </m:oMath>
                </a14:m>
                <a:r>
                  <a:rPr lang="es-ES" sz="1200" dirty="0">
                    <a:solidFill>
                      <a:srgbClr val="002060"/>
                    </a:solidFill>
                  </a:rPr>
                  <a:t>.</a:t>
                </a:r>
                <a:endParaRPr lang="en-US" sz="1200" dirty="0">
                  <a:solidFill>
                    <a:srgbClr val="002060"/>
                  </a:solidFill>
                </a:endParaRPr>
              </a:p>
            </p:txBody>
          </p:sp>
        </mc:Choice>
        <mc:Fallback xmlns="">
          <p:sp>
            <p:nvSpPr>
              <p:cNvPr id="3" name="Marcador de notas 2"/>
              <p:cNvSpPr>
                <a:spLocks noGrp="1"/>
              </p:cNvSpPr>
              <p:nvPr>
                <p:ph type="body" idx="1"/>
              </p:nvPr>
            </p:nvSpPr>
            <p:spPr/>
            <p:txBody>
              <a:bodyPr/>
              <a:lstStyle/>
              <a:p>
                <a:pPr marL="457200" indent="-457200">
                  <a:buFont typeface="+mj-lt"/>
                  <a:buAutoNum type="arabicPeriod"/>
                </a:pPr>
                <a:r>
                  <a:rPr lang="en-US" sz="1200" dirty="0">
                    <a:solidFill>
                      <a:srgbClr val="002060"/>
                    </a:solidFill>
                  </a:rPr>
                  <a:t>Irradiation induces the formation of vacancy clusters.</a:t>
                </a:r>
              </a:p>
              <a:p>
                <a:pPr marL="457200" indent="-457200">
                  <a:buFont typeface="+mj-lt"/>
                  <a:buAutoNum type="arabicPeriod"/>
                </a:pPr>
                <a:r>
                  <a:rPr lang="en-US" sz="1200" dirty="0">
                    <a:solidFill>
                      <a:srgbClr val="002060"/>
                    </a:solidFill>
                  </a:rPr>
                  <a:t>Under the thermal environment of irradiation, the diffusion of Oxygen atoms from their original positions in the lattice is stimulated, occupying interstitial sites </a:t>
                </a:r>
                <a:r>
                  <a:rPr lang="es-ES" sz="1200" dirty="0">
                    <a:solidFill>
                      <a:srgbClr val="002060"/>
                    </a:solidFill>
                  </a:rPr>
                  <a:t>(</a:t>
                </a:r>
                <a:r>
                  <a:rPr lang="es-ES" sz="1200" dirty="0" err="1">
                    <a:solidFill>
                      <a:srgbClr val="002060"/>
                    </a:solidFill>
                  </a:rPr>
                  <a:t>Oi</a:t>
                </a:r>
                <a:r>
                  <a:rPr lang="es-ES" sz="1200" dirty="0">
                    <a:solidFill>
                      <a:srgbClr val="002060"/>
                    </a:solidFill>
                  </a:rPr>
                  <a:t>).</a:t>
                </a:r>
              </a:p>
              <a:p>
                <a:pPr marL="457200" indent="-457200">
                  <a:buFont typeface="+mj-lt"/>
                  <a:buAutoNum type="arabicPeriod"/>
                </a:pPr>
                <a:r>
                  <a:rPr lang="en-US" sz="1200" dirty="0">
                    <a:solidFill>
                      <a:srgbClr val="002060"/>
                    </a:solidFill>
                  </a:rPr>
                  <a:t>Irradiation also produce complex defects such as </a:t>
                </a:r>
                <a:r>
                  <a:rPr lang="es-ES" sz="1200" dirty="0">
                    <a:solidFill>
                      <a:srgbClr val="002060"/>
                    </a:solidFill>
                  </a:rPr>
                  <a:t>Cu-</a:t>
                </a:r>
                <a:r>
                  <a:rPr lang="es-ES" sz="1200" i="0">
                    <a:solidFill>
                      <a:srgbClr val="002060"/>
                    </a:solidFill>
                    <a:latin typeface="Cambria Math" panose="02040503050406030204" pitchFamily="18" charset="0"/>
                  </a:rPr>
                  <a:t>𝑉_𝑂</a:t>
                </a:r>
                <a:r>
                  <a:rPr lang="es-ES" sz="1200" dirty="0">
                    <a:solidFill>
                      <a:srgbClr val="002060"/>
                    </a:solidFill>
                  </a:rPr>
                  <a:t> or </a:t>
                </a:r>
                <a:r>
                  <a:rPr lang="es-ES" sz="1200" dirty="0" err="1">
                    <a:solidFill>
                      <a:srgbClr val="002060"/>
                    </a:solidFill>
                  </a:rPr>
                  <a:t>Cu</a:t>
                </a:r>
                <a:r>
                  <a:rPr lang="es-ES" sz="1200" i="0">
                    <a:solidFill>
                      <a:srgbClr val="002060"/>
                    </a:solidFill>
                    <a:latin typeface="Cambria Math" panose="02040503050406030204" pitchFamily="18" charset="0"/>
                  </a:rPr>
                  <a:t>〖−𝑉〗_𝐶𝑢</a:t>
                </a:r>
                <a:r>
                  <a:rPr lang="es-ES" sz="1200" dirty="0">
                    <a:solidFill>
                      <a:srgbClr val="002060"/>
                    </a:solidFill>
                  </a:rPr>
                  <a:t>.</a:t>
                </a:r>
                <a:endParaRPr lang="en-US" sz="1200" dirty="0">
                  <a:solidFill>
                    <a:srgbClr val="002060"/>
                  </a:solidFill>
                </a:endParaRPr>
              </a:p>
            </p:txBody>
          </p:sp>
        </mc:Fallback>
      </mc:AlternateContent>
      <p:sp>
        <p:nvSpPr>
          <p:cNvPr id="4" name="Marcador de número de diapositiva 3"/>
          <p:cNvSpPr>
            <a:spLocks noGrp="1"/>
          </p:cNvSpPr>
          <p:nvPr>
            <p:ph type="sldNum" sz="quarter" idx="10"/>
          </p:nvPr>
        </p:nvSpPr>
        <p:spPr/>
        <p:txBody>
          <a:bodyPr/>
          <a:lstStyle/>
          <a:p>
            <a:fld id="{F7404CD6-A441-4A9C-AFEC-EED112963053}" type="slidenum">
              <a:rPr lang="en-US" smtClean="0"/>
              <a:t>8</a:t>
            </a:fld>
            <a:endParaRPr lang="en-US"/>
          </a:p>
        </p:txBody>
      </p:sp>
    </p:spTree>
    <p:extLst>
      <p:ext uri="{BB962C8B-B14F-4D97-AF65-F5344CB8AC3E}">
        <p14:creationId xmlns:p14="http://schemas.microsoft.com/office/powerpoint/2010/main" val="408026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85750" indent="-285750" algn="just">
                  <a:buFont typeface="Courier New" panose="02070309020205020404" pitchFamily="49" charset="0"/>
                  <a:buChar char="o"/>
                </a:pPr>
                <a:r>
                  <a:rPr lang="es-ES" dirty="0">
                    <a:solidFill>
                      <a:srgbClr val="002060"/>
                    </a:solidFill>
                  </a:rPr>
                  <a:t>A bajas dosis los defectos se generan por la irradiación.</a:t>
                </a:r>
              </a:p>
              <a:p>
                <a:pPr marL="285750" indent="-285750" algn="just">
                  <a:buFont typeface="Courier New" panose="02070309020205020404" pitchFamily="49" charset="0"/>
                  <a:buChar char="o"/>
                </a:pPr>
                <a:r>
                  <a:rPr lang="es-ES" dirty="0">
                    <a:solidFill>
                      <a:srgbClr val="002060"/>
                    </a:solidFill>
                  </a:rPr>
                  <a:t>El incremento de S indica que aumenta el número de  </a:t>
                </a:r>
                <a:r>
                  <a:rPr lang="es-ES" dirty="0" err="1">
                    <a:solidFill>
                      <a:srgbClr val="002060"/>
                    </a:solidFill>
                  </a:rPr>
                  <a:t>monovacancias</a:t>
                </a:r>
                <a:r>
                  <a:rPr lang="es-ES" dirty="0">
                    <a:solidFill>
                      <a:srgbClr val="002060"/>
                    </a:solidFill>
                  </a:rPr>
                  <a:t> (</a:t>
                </a:r>
                <a14:m>
                  <m:oMath xmlns:m="http://schemas.openxmlformats.org/officeDocument/2006/math">
                    <m:sSub>
                      <m:sSubPr>
                        <m:ctrlPr>
                          <a:rPr lang="es-ES" i="1" smtClean="0">
                            <a:solidFill>
                              <a:srgbClr val="002060"/>
                            </a:solidFill>
                            <a:latin typeface="Cambria Math" panose="02040503050406030204" pitchFamily="18" charset="0"/>
                          </a:rPr>
                        </m:ctrlPr>
                      </m:sSubPr>
                      <m:e>
                        <m:r>
                          <a:rPr lang="es-ES" b="0" i="1" smtClean="0">
                            <a:solidFill>
                              <a:srgbClr val="002060"/>
                            </a:solidFill>
                            <a:latin typeface="Cambria Math" panose="02040503050406030204" pitchFamily="18" charset="0"/>
                          </a:rPr>
                          <m:t>𝑉</m:t>
                        </m:r>
                      </m:e>
                      <m:sub>
                        <m:r>
                          <a:rPr lang="es-ES" b="0" i="1" smtClean="0">
                            <a:solidFill>
                              <a:srgbClr val="002060"/>
                            </a:solidFill>
                            <a:latin typeface="Cambria Math" panose="02040503050406030204" pitchFamily="18" charset="0"/>
                          </a:rPr>
                          <m:t>𝐶𝑢</m:t>
                        </m:r>
                      </m:sub>
                    </m:sSub>
                  </m:oMath>
                </a14:m>
                <a:r>
                  <a:rPr lang="es-ES" dirty="0">
                    <a:solidFill>
                      <a:srgbClr val="002060"/>
                    </a:solidFill>
                  </a:rPr>
                  <a:t>, </a:t>
                </a:r>
                <a14:m>
                  <m:oMath xmlns:m="http://schemas.openxmlformats.org/officeDocument/2006/math">
                    <m:sSub>
                      <m:sSubPr>
                        <m:ctrlPr>
                          <a:rPr lang="es-ES" i="1">
                            <a:solidFill>
                              <a:srgbClr val="002060"/>
                            </a:solidFill>
                            <a:latin typeface="Cambria Math" panose="02040503050406030204" pitchFamily="18" charset="0"/>
                          </a:rPr>
                        </m:ctrlPr>
                      </m:sSubPr>
                      <m:e>
                        <m:r>
                          <a:rPr lang="es-ES" i="1">
                            <a:solidFill>
                              <a:srgbClr val="002060"/>
                            </a:solidFill>
                            <a:latin typeface="Cambria Math" panose="02040503050406030204" pitchFamily="18" charset="0"/>
                          </a:rPr>
                          <m:t>𝑉</m:t>
                        </m:r>
                      </m:e>
                      <m:sub>
                        <m:r>
                          <a:rPr lang="es-ES" b="0" i="1" smtClean="0">
                            <a:solidFill>
                              <a:srgbClr val="002060"/>
                            </a:solidFill>
                            <a:latin typeface="Cambria Math" panose="02040503050406030204" pitchFamily="18" charset="0"/>
                          </a:rPr>
                          <m:t>𝑂</m:t>
                        </m:r>
                      </m:sub>
                    </m:sSub>
                  </m:oMath>
                </a14:m>
                <a:r>
                  <a:rPr lang="es-ES" dirty="0">
                    <a:solidFill>
                      <a:srgbClr val="002060"/>
                    </a:solidFill>
                  </a:rPr>
                  <a:t>), en el material.</a:t>
                </a:r>
              </a:p>
              <a:p>
                <a:pPr marL="285750" indent="-285750" algn="just">
                  <a:buFont typeface="Courier New" panose="02070309020205020404" pitchFamily="49" charset="0"/>
                  <a:buChar char="o"/>
                </a:pPr>
                <a:r>
                  <a:rPr lang="es-ES" dirty="0">
                    <a:solidFill>
                      <a:srgbClr val="002060"/>
                    </a:solidFill>
                  </a:rPr>
                  <a:t>A dosis elevadas los defectos puntuales forman clústeres.</a:t>
                </a:r>
                <a:endParaRPr lang="en-US" dirty="0">
                  <a:solidFill>
                    <a:srgbClr val="002060"/>
                  </a:solidFill>
                </a:endParaRPr>
              </a:p>
              <a:p>
                <a:endParaRPr lang="en-US" dirty="0"/>
              </a:p>
            </p:txBody>
          </p:sp>
        </mc:Choice>
        <mc:Fallback xmlns="">
          <p:sp>
            <p:nvSpPr>
              <p:cNvPr id="3" name="Notes Placeholder 2"/>
              <p:cNvSpPr>
                <a:spLocks noGrp="1"/>
              </p:cNvSpPr>
              <p:nvPr>
                <p:ph type="body" idx="1"/>
              </p:nvPr>
            </p:nvSpPr>
            <p:spPr/>
            <p:txBody>
              <a:bodyPr/>
              <a:lstStyle/>
              <a:p>
                <a:pPr marL="285750" indent="-285750" algn="just">
                  <a:buFont typeface="Courier New" panose="02070309020205020404" pitchFamily="49" charset="0"/>
                  <a:buChar char="o"/>
                </a:pPr>
                <a:r>
                  <a:rPr lang="es-ES" dirty="0">
                    <a:solidFill>
                      <a:srgbClr val="002060"/>
                    </a:solidFill>
                  </a:rPr>
                  <a:t>A bajas dosis los defectos se generan por la irradiación.</a:t>
                </a:r>
              </a:p>
              <a:p>
                <a:pPr marL="285750" indent="-285750" algn="just">
                  <a:buFont typeface="Courier New" panose="02070309020205020404" pitchFamily="49" charset="0"/>
                  <a:buChar char="o"/>
                </a:pPr>
                <a:r>
                  <a:rPr lang="es-ES" dirty="0">
                    <a:solidFill>
                      <a:srgbClr val="002060"/>
                    </a:solidFill>
                  </a:rPr>
                  <a:t>El incremento de S indica que aumenta el número de  </a:t>
                </a:r>
                <a:r>
                  <a:rPr lang="es-ES" dirty="0" err="1">
                    <a:solidFill>
                      <a:srgbClr val="002060"/>
                    </a:solidFill>
                  </a:rPr>
                  <a:t>monovacancias</a:t>
                </a:r>
                <a:r>
                  <a:rPr lang="es-ES" dirty="0">
                    <a:solidFill>
                      <a:srgbClr val="002060"/>
                    </a:solidFill>
                  </a:rPr>
                  <a:t> (</a:t>
                </a:r>
                <a:r>
                  <a:rPr lang="es-ES" b="0" i="0">
                    <a:solidFill>
                      <a:srgbClr val="002060"/>
                    </a:solidFill>
                    <a:latin typeface="Cambria Math" panose="02040503050406030204" pitchFamily="18" charset="0"/>
                  </a:rPr>
                  <a:t>𝑉_𝐶𝑢</a:t>
                </a:r>
                <a:r>
                  <a:rPr lang="es-ES" dirty="0">
                    <a:solidFill>
                      <a:srgbClr val="002060"/>
                    </a:solidFill>
                  </a:rPr>
                  <a:t>, </a:t>
                </a:r>
                <a:r>
                  <a:rPr lang="es-ES" i="0">
                    <a:solidFill>
                      <a:srgbClr val="002060"/>
                    </a:solidFill>
                    <a:latin typeface="Cambria Math" panose="02040503050406030204" pitchFamily="18" charset="0"/>
                  </a:rPr>
                  <a:t>𝑉_</a:t>
                </a:r>
                <a:r>
                  <a:rPr lang="es-ES" b="0" i="0">
                    <a:solidFill>
                      <a:srgbClr val="002060"/>
                    </a:solidFill>
                    <a:latin typeface="Cambria Math" panose="02040503050406030204" pitchFamily="18" charset="0"/>
                  </a:rPr>
                  <a:t>𝑂</a:t>
                </a:r>
                <a:r>
                  <a:rPr lang="es-ES" dirty="0">
                    <a:solidFill>
                      <a:srgbClr val="002060"/>
                    </a:solidFill>
                  </a:rPr>
                  <a:t>), en el material.</a:t>
                </a:r>
              </a:p>
              <a:p>
                <a:pPr marL="285750" indent="-285750" algn="just">
                  <a:buFont typeface="Courier New" panose="02070309020205020404" pitchFamily="49" charset="0"/>
                  <a:buChar char="o"/>
                </a:pPr>
                <a:r>
                  <a:rPr lang="es-ES" dirty="0">
                    <a:solidFill>
                      <a:srgbClr val="002060"/>
                    </a:solidFill>
                  </a:rPr>
                  <a:t>A dosis elevadas los defectos puntuales forman clústeres.</a:t>
                </a:r>
                <a:endParaRPr lang="en-US" dirty="0">
                  <a:solidFill>
                    <a:srgbClr val="00206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F7404CD6-A441-4A9C-AFEC-EED112963053}" type="slidenum">
              <a:rPr lang="en-US" smtClean="0"/>
              <a:t>9</a:t>
            </a:fld>
            <a:endParaRPr lang="en-US"/>
          </a:p>
        </p:txBody>
      </p:sp>
    </p:spTree>
    <p:extLst>
      <p:ext uri="{BB962C8B-B14F-4D97-AF65-F5344CB8AC3E}">
        <p14:creationId xmlns:p14="http://schemas.microsoft.com/office/powerpoint/2010/main" val="197656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7404CD6-A441-4A9C-AFEC-EED112963053}" type="slidenum">
              <a:rPr lang="en-US" smtClean="0"/>
              <a:t>11</a:t>
            </a:fld>
            <a:endParaRPr lang="en-US"/>
          </a:p>
        </p:txBody>
      </p:sp>
    </p:spTree>
    <p:extLst>
      <p:ext uri="{BB962C8B-B14F-4D97-AF65-F5344CB8AC3E}">
        <p14:creationId xmlns:p14="http://schemas.microsoft.com/office/powerpoint/2010/main" val="66677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DFD9A5E-B2F1-4EB7-B162-0944CDD733E6}" type="slidenum">
              <a:rPr lang="es-ES" smtClean="0"/>
              <a:t>14</a:t>
            </a:fld>
            <a:endParaRPr lang="es-ES"/>
          </a:p>
        </p:txBody>
      </p:sp>
    </p:spTree>
    <p:extLst>
      <p:ext uri="{BB962C8B-B14F-4D97-AF65-F5344CB8AC3E}">
        <p14:creationId xmlns:p14="http://schemas.microsoft.com/office/powerpoint/2010/main" val="14364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 detection of defects by positrons is based on the fact that positrons may be trapped by lattice defects [52]. This is because a positron is strongly repelled by ion cores in the lattice as a result of their positive charge; thus, the absence of a positive charge in a vacancy provides an attractive potential that traps positrons at this site.</a:t>
            </a:r>
            <a:r>
              <a:rPr lang="en-US" dirty="0"/>
              <a:t> </a:t>
            </a:r>
            <a:br>
              <a:rPr lang="en-US" dirty="0"/>
            </a:br>
            <a:endParaRPr lang="en-US" dirty="0"/>
          </a:p>
          <a:p>
            <a:r>
              <a:rPr lang="en-US" sz="1200" b="0" i="0" kern="1200" dirty="0">
                <a:solidFill>
                  <a:schemeClr val="tx1"/>
                </a:solidFill>
                <a:effectLst/>
                <a:latin typeface="+mn-lt"/>
                <a:ea typeface="+mn-ea"/>
                <a:cs typeface="+mn-cs"/>
              </a:rPr>
              <a:t>Because of the repulsive force exerted by the positive nuclei, the positron occupies the interstitial regions in the lattice, which is the reason behind its long diffusion length (more than 100 nm)</a:t>
            </a:r>
            <a:r>
              <a:rPr lang="en-US" dirty="0"/>
              <a:t> </a:t>
            </a:r>
            <a:br>
              <a:rPr lang="en-US" dirty="0"/>
            </a:br>
            <a:r>
              <a:rPr lang="en-US" dirty="0"/>
              <a:t/>
            </a:r>
            <a:br>
              <a:rPr lang="en-US" dirty="0"/>
            </a:br>
            <a:endParaRPr lang="en-US" dirty="0"/>
          </a:p>
        </p:txBody>
      </p:sp>
      <p:sp>
        <p:nvSpPr>
          <p:cNvPr id="4" name="Marcador de número de diapositiva 3"/>
          <p:cNvSpPr>
            <a:spLocks noGrp="1"/>
          </p:cNvSpPr>
          <p:nvPr>
            <p:ph type="sldNum" sz="quarter" idx="10"/>
          </p:nvPr>
        </p:nvSpPr>
        <p:spPr/>
        <p:txBody>
          <a:bodyPr/>
          <a:lstStyle/>
          <a:p>
            <a:fld id="{F7404CD6-A441-4A9C-AFEC-EED112963053}" type="slidenum">
              <a:rPr lang="en-US" smtClean="0"/>
              <a:t>15</a:t>
            </a:fld>
            <a:endParaRPr lang="en-US"/>
          </a:p>
        </p:txBody>
      </p:sp>
    </p:spTree>
    <p:extLst>
      <p:ext uri="{BB962C8B-B14F-4D97-AF65-F5344CB8AC3E}">
        <p14:creationId xmlns:p14="http://schemas.microsoft.com/office/powerpoint/2010/main" val="414445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D47A59C2-9FA8-42A0-B48D-512B743D85F9}" type="datetimeFigureOut">
              <a:rPr lang="en-US" smtClean="0"/>
              <a:t>6/8/2025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191536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47A59C2-9FA8-42A0-B48D-512B743D85F9}" type="datetimeFigureOut">
              <a:rPr lang="en-US" smtClean="0"/>
              <a:t>6/8/2025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387578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47A59C2-9FA8-42A0-B48D-512B743D85F9}" type="datetimeFigureOut">
              <a:rPr lang="en-US" smtClean="0"/>
              <a:t>6/8/2025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237954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47A59C2-9FA8-42A0-B48D-512B743D85F9}" type="datetimeFigureOut">
              <a:rPr lang="en-US" smtClean="0"/>
              <a:t>6/8/2025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330583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47A59C2-9FA8-42A0-B48D-512B743D85F9}" type="datetimeFigureOut">
              <a:rPr lang="en-US" smtClean="0"/>
              <a:t>6/8/2025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251688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47A59C2-9FA8-42A0-B48D-512B743D85F9}" type="datetimeFigureOut">
              <a:rPr lang="en-US" smtClean="0"/>
              <a:t>6/8/2025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404386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47A59C2-9FA8-42A0-B48D-512B743D85F9}" type="datetimeFigureOut">
              <a:rPr lang="en-US" smtClean="0"/>
              <a:t>6/8/2025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424064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47A59C2-9FA8-42A0-B48D-512B743D85F9}" type="datetimeFigureOut">
              <a:rPr lang="en-US" smtClean="0"/>
              <a:t>6/8/2025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51794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7A59C2-9FA8-42A0-B48D-512B743D85F9}" type="datetimeFigureOut">
              <a:rPr lang="en-US" smtClean="0"/>
              <a:t>6/8/2025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46859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47A59C2-9FA8-42A0-B48D-512B743D85F9}" type="datetimeFigureOut">
              <a:rPr lang="en-US" smtClean="0"/>
              <a:t>6/8/2025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313693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47A59C2-9FA8-42A0-B48D-512B743D85F9}" type="datetimeFigureOut">
              <a:rPr lang="en-US" smtClean="0"/>
              <a:t>6/8/2025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4DA226E-BA93-4EB2-A66F-3F8F0CFB2F6B}" type="slidenum">
              <a:rPr lang="en-US" smtClean="0"/>
              <a:t>‹Nº›</a:t>
            </a:fld>
            <a:endParaRPr lang="en-US"/>
          </a:p>
        </p:txBody>
      </p:sp>
    </p:spTree>
    <p:extLst>
      <p:ext uri="{BB962C8B-B14F-4D97-AF65-F5344CB8AC3E}">
        <p14:creationId xmlns:p14="http://schemas.microsoft.com/office/powerpoint/2010/main" val="7153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59C2-9FA8-42A0-B48D-512B743D85F9}" type="datetimeFigureOut">
              <a:rPr lang="en-US" smtClean="0"/>
              <a:t>6/8/2025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226E-BA93-4EB2-A66F-3F8F0CFB2F6B}" type="slidenum">
              <a:rPr lang="en-US" smtClean="0"/>
              <a:t>‹Nº›</a:t>
            </a:fld>
            <a:endParaRPr lang="en-US"/>
          </a:p>
        </p:txBody>
      </p:sp>
    </p:spTree>
    <p:extLst>
      <p:ext uri="{BB962C8B-B14F-4D97-AF65-F5344CB8AC3E}">
        <p14:creationId xmlns:p14="http://schemas.microsoft.com/office/powerpoint/2010/main" val="152098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tif"/><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29.tif"/><Relationship Id="rId4" Type="http://schemas.openxmlformats.org/officeDocument/2006/relationships/image" Target="../media/image28.tif"/></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8.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5.tif"/><Relationship Id="rId7" Type="http://schemas.openxmlformats.org/officeDocument/2006/relationships/image" Target="../media/image44.tiff"/><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90.png"/><Relationship Id="rId5" Type="http://schemas.openxmlformats.org/officeDocument/2006/relationships/image" Target="../media/image3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tif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tif"/><Relationship Id="rId7" Type="http://schemas.openxmlformats.org/officeDocument/2006/relationships/image" Target="../media/image21.tif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tif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tif"/><Relationship Id="rId4" Type="http://schemas.openxmlformats.org/officeDocument/2006/relationships/image" Target="../media/image24.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547145"/>
          </a:xfrm>
          <a:prstGeom prst="rect">
            <a:avLst/>
          </a:prstGeom>
          <a:solidFill>
            <a:schemeClr val="accent5">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44991" y="253638"/>
            <a:ext cx="12102017" cy="1754326"/>
          </a:xfrm>
          <a:prstGeom prst="rect">
            <a:avLst/>
          </a:prstGeom>
          <a:noFill/>
        </p:spPr>
        <p:txBody>
          <a:bodyPr wrap="square" rtlCol="0">
            <a:spAutoFit/>
          </a:bodyPr>
          <a:lstStyle/>
          <a:p>
            <a:pPr algn="ctr"/>
            <a:r>
              <a:rPr lang="en-US" sz="3600" dirty="0">
                <a:solidFill>
                  <a:schemeClr val="bg1"/>
                </a:solidFill>
                <a:ea typeface="Noto Sans CJK SC Regular"/>
                <a:cs typeface="FreeSans"/>
              </a:rPr>
              <a:t>A study of the defect formation of </a:t>
            </a:r>
            <a:r>
              <a:rPr lang="en-US" sz="3600" dirty="0" err="1">
                <a:solidFill>
                  <a:schemeClr val="bg1"/>
                </a:solidFill>
                <a:ea typeface="Noto Sans CJK SC Regular"/>
                <a:cs typeface="FreeSans"/>
              </a:rPr>
              <a:t>CuO</a:t>
            </a:r>
            <a:r>
              <a:rPr lang="en-US" sz="3600" dirty="0">
                <a:solidFill>
                  <a:schemeClr val="bg1"/>
                </a:solidFill>
                <a:ea typeface="Noto Sans CJK SC Regular"/>
                <a:cs typeface="FreeSans"/>
              </a:rPr>
              <a:t> nanostructures under He</a:t>
            </a:r>
            <a:r>
              <a:rPr lang="en-US" sz="3600" baseline="30000" dirty="0">
                <a:solidFill>
                  <a:schemeClr val="bg1"/>
                </a:solidFill>
                <a:ea typeface="Noto Sans CJK SC Regular"/>
                <a:cs typeface="FreeSans"/>
              </a:rPr>
              <a:t>+</a:t>
            </a:r>
            <a:r>
              <a:rPr lang="en-US" sz="3600" dirty="0">
                <a:solidFill>
                  <a:schemeClr val="bg1"/>
                </a:solidFill>
                <a:ea typeface="Noto Sans CJK SC Regular"/>
                <a:cs typeface="FreeSans"/>
              </a:rPr>
              <a:t> ion irradiation</a:t>
            </a:r>
            <a:endParaRPr lang="es-ES" sz="3600" dirty="0">
              <a:solidFill>
                <a:schemeClr val="bg1"/>
              </a:solidFill>
              <a:ea typeface="Noto Sans CJK SC Regular"/>
              <a:cs typeface="FreeSans"/>
            </a:endParaRPr>
          </a:p>
          <a:p>
            <a:pPr algn="ctr"/>
            <a:endParaRPr lang="es-ES" sz="3600" dirty="0">
              <a:solidFill>
                <a:schemeClr val="bg1"/>
              </a:solidFill>
              <a:ea typeface="Noto Sans CJK SC Regular"/>
              <a:cs typeface="FreeSans"/>
            </a:endParaRPr>
          </a:p>
        </p:txBody>
      </p:sp>
      <p:sp>
        <p:nvSpPr>
          <p:cNvPr id="3" name="Rectángulo 2"/>
          <p:cNvSpPr/>
          <p:nvPr/>
        </p:nvSpPr>
        <p:spPr>
          <a:xfrm>
            <a:off x="909382" y="3746616"/>
            <a:ext cx="10119870" cy="1477328"/>
          </a:xfrm>
          <a:prstGeom prst="rect">
            <a:avLst/>
          </a:prstGeom>
        </p:spPr>
        <p:txBody>
          <a:bodyPr wrap="square">
            <a:spAutoFit/>
          </a:bodyPr>
          <a:lstStyle/>
          <a:p>
            <a:pPr marL="285750" indent="-285750" algn="just">
              <a:buFont typeface="Arial" panose="020B0604020202020204" pitchFamily="34" charset="0"/>
              <a:buChar char="•"/>
            </a:pPr>
            <a:r>
              <a:rPr lang="es-ES" i="1" dirty="0" err="1">
                <a:solidFill>
                  <a:srgbClr val="002060"/>
                </a:solidFill>
              </a:rPr>
              <a:t>Photovoltaic</a:t>
            </a:r>
            <a:r>
              <a:rPr lang="es-ES" i="1" dirty="0">
                <a:solidFill>
                  <a:srgbClr val="002060"/>
                </a:solidFill>
              </a:rPr>
              <a:t> </a:t>
            </a:r>
            <a:r>
              <a:rPr lang="es-ES" i="1" dirty="0" err="1">
                <a:solidFill>
                  <a:srgbClr val="002060"/>
                </a:solidFill>
              </a:rPr>
              <a:t>Laboratory</a:t>
            </a:r>
            <a:r>
              <a:rPr lang="es-ES" i="1" dirty="0">
                <a:solidFill>
                  <a:srgbClr val="002060"/>
                </a:solidFill>
              </a:rPr>
              <a:t>, </a:t>
            </a:r>
            <a:r>
              <a:rPr lang="es-ES" i="1" dirty="0" err="1">
                <a:solidFill>
                  <a:srgbClr val="002060"/>
                </a:solidFill>
              </a:rPr>
              <a:t>Institute</a:t>
            </a:r>
            <a:r>
              <a:rPr lang="es-ES" i="1" dirty="0">
                <a:solidFill>
                  <a:srgbClr val="002060"/>
                </a:solidFill>
              </a:rPr>
              <a:t> of </a:t>
            </a:r>
            <a:r>
              <a:rPr lang="es-ES" i="1" dirty="0" err="1">
                <a:solidFill>
                  <a:srgbClr val="002060"/>
                </a:solidFill>
              </a:rPr>
              <a:t>Materials</a:t>
            </a:r>
            <a:r>
              <a:rPr lang="es-ES" i="1" dirty="0">
                <a:solidFill>
                  <a:srgbClr val="002060"/>
                </a:solidFill>
              </a:rPr>
              <a:t> </a:t>
            </a:r>
            <a:r>
              <a:rPr lang="es-ES" i="1" dirty="0" err="1">
                <a:solidFill>
                  <a:srgbClr val="002060"/>
                </a:solidFill>
              </a:rPr>
              <a:t>Science</a:t>
            </a:r>
            <a:r>
              <a:rPr lang="es-ES" i="1" dirty="0">
                <a:solidFill>
                  <a:srgbClr val="002060"/>
                </a:solidFill>
              </a:rPr>
              <a:t> and </a:t>
            </a:r>
            <a:r>
              <a:rPr lang="es-ES" i="1" dirty="0" err="1">
                <a:solidFill>
                  <a:srgbClr val="002060"/>
                </a:solidFill>
              </a:rPr>
              <a:t>Technology</a:t>
            </a:r>
            <a:r>
              <a:rPr lang="es-ES" i="1" dirty="0">
                <a:solidFill>
                  <a:srgbClr val="002060"/>
                </a:solidFill>
              </a:rPr>
              <a:t> of </a:t>
            </a:r>
            <a:r>
              <a:rPr lang="es-ES" i="1" dirty="0" err="1">
                <a:solidFill>
                  <a:srgbClr val="002060"/>
                </a:solidFill>
              </a:rPr>
              <a:t>the</a:t>
            </a:r>
            <a:r>
              <a:rPr lang="es-ES" i="1" dirty="0">
                <a:solidFill>
                  <a:srgbClr val="002060"/>
                </a:solidFill>
              </a:rPr>
              <a:t> </a:t>
            </a:r>
            <a:r>
              <a:rPr lang="es-ES" i="1" dirty="0" err="1">
                <a:solidFill>
                  <a:srgbClr val="002060"/>
                </a:solidFill>
              </a:rPr>
              <a:t>University</a:t>
            </a:r>
            <a:r>
              <a:rPr lang="es-ES" i="1" dirty="0">
                <a:solidFill>
                  <a:srgbClr val="002060"/>
                </a:solidFill>
              </a:rPr>
              <a:t> of </a:t>
            </a:r>
            <a:r>
              <a:rPr lang="es-ES" i="1" dirty="0" err="1">
                <a:solidFill>
                  <a:srgbClr val="002060"/>
                </a:solidFill>
              </a:rPr>
              <a:t>Havana</a:t>
            </a:r>
            <a:r>
              <a:rPr lang="es-ES" i="1" dirty="0">
                <a:solidFill>
                  <a:srgbClr val="002060"/>
                </a:solidFill>
              </a:rPr>
              <a:t> (IMRE-UH</a:t>
            </a:r>
            <a:r>
              <a:rPr lang="es-ES" i="1" dirty="0" smtClean="0">
                <a:solidFill>
                  <a:srgbClr val="002060"/>
                </a:solidFill>
              </a:rPr>
              <a:t>), </a:t>
            </a:r>
            <a:r>
              <a:rPr lang="es-ES" i="1" dirty="0">
                <a:solidFill>
                  <a:srgbClr val="002060"/>
                </a:solidFill>
              </a:rPr>
              <a:t>Vedado, 10 400 Plaza de La Revolución</a:t>
            </a:r>
            <a:r>
              <a:rPr lang="es-ES" i="1" dirty="0" smtClean="0">
                <a:solidFill>
                  <a:srgbClr val="002060"/>
                </a:solidFill>
              </a:rPr>
              <a:t>, </a:t>
            </a:r>
            <a:r>
              <a:rPr lang="es-ES" i="1" dirty="0" err="1" smtClean="0">
                <a:solidFill>
                  <a:srgbClr val="002060"/>
                </a:solidFill>
              </a:rPr>
              <a:t>Havana</a:t>
            </a:r>
            <a:r>
              <a:rPr lang="es-ES" i="1" dirty="0">
                <a:solidFill>
                  <a:srgbClr val="002060"/>
                </a:solidFill>
              </a:rPr>
              <a:t>, Cuba.</a:t>
            </a:r>
            <a:endParaRPr lang="en-US" dirty="0">
              <a:solidFill>
                <a:srgbClr val="002060"/>
              </a:solidFill>
            </a:endParaRPr>
          </a:p>
          <a:p>
            <a:pPr marL="285750" indent="-285750" algn="just">
              <a:buFont typeface="Arial" panose="020B0604020202020204" pitchFamily="34" charset="0"/>
              <a:buChar char="•"/>
            </a:pPr>
            <a:r>
              <a:rPr lang="en-US" i="1" dirty="0">
                <a:solidFill>
                  <a:srgbClr val="002060"/>
                </a:solidFill>
              </a:rPr>
              <a:t>Sector of Nuclear-Physical Materials Science and Ion-Implantation Nanotechnologies (SNPMSIIN), </a:t>
            </a:r>
            <a:r>
              <a:rPr lang="es-ES" i="1" dirty="0">
                <a:solidFill>
                  <a:srgbClr val="002060"/>
                </a:solidFill>
              </a:rPr>
              <a:t>Frank </a:t>
            </a:r>
            <a:r>
              <a:rPr lang="es-ES" i="1" dirty="0" err="1">
                <a:solidFill>
                  <a:srgbClr val="002060"/>
                </a:solidFill>
              </a:rPr>
              <a:t>Laboratory</a:t>
            </a:r>
            <a:r>
              <a:rPr lang="es-ES" i="1" dirty="0">
                <a:solidFill>
                  <a:srgbClr val="002060"/>
                </a:solidFill>
              </a:rPr>
              <a:t> of </a:t>
            </a:r>
            <a:r>
              <a:rPr lang="es-ES" i="1" dirty="0" err="1">
                <a:solidFill>
                  <a:srgbClr val="002060"/>
                </a:solidFill>
              </a:rPr>
              <a:t>Neutron</a:t>
            </a:r>
            <a:r>
              <a:rPr lang="es-ES" i="1" dirty="0">
                <a:solidFill>
                  <a:srgbClr val="002060"/>
                </a:solidFill>
              </a:rPr>
              <a:t> </a:t>
            </a:r>
            <a:r>
              <a:rPr lang="es-ES" i="1" dirty="0" err="1">
                <a:solidFill>
                  <a:srgbClr val="002060"/>
                </a:solidFill>
              </a:rPr>
              <a:t>Physics</a:t>
            </a:r>
            <a:r>
              <a:rPr lang="es-ES" i="1" dirty="0">
                <a:solidFill>
                  <a:srgbClr val="002060"/>
                </a:solidFill>
              </a:rPr>
              <a:t>, (FLNP), </a:t>
            </a:r>
            <a:r>
              <a:rPr lang="es-ES" i="1" dirty="0" err="1">
                <a:solidFill>
                  <a:srgbClr val="002060"/>
                </a:solidFill>
              </a:rPr>
              <a:t>Joint</a:t>
            </a:r>
            <a:r>
              <a:rPr lang="es-ES" i="1" dirty="0">
                <a:solidFill>
                  <a:srgbClr val="002060"/>
                </a:solidFill>
              </a:rPr>
              <a:t> </a:t>
            </a:r>
            <a:r>
              <a:rPr lang="es-ES" i="1" dirty="0" err="1">
                <a:solidFill>
                  <a:srgbClr val="002060"/>
                </a:solidFill>
              </a:rPr>
              <a:t>Institute</a:t>
            </a:r>
            <a:r>
              <a:rPr lang="es-ES" i="1" dirty="0">
                <a:solidFill>
                  <a:srgbClr val="002060"/>
                </a:solidFill>
              </a:rPr>
              <a:t> </a:t>
            </a:r>
            <a:r>
              <a:rPr lang="es-ES" i="1" dirty="0" err="1">
                <a:solidFill>
                  <a:srgbClr val="002060"/>
                </a:solidFill>
              </a:rPr>
              <a:t>for</a:t>
            </a:r>
            <a:r>
              <a:rPr lang="es-ES" i="1" dirty="0">
                <a:solidFill>
                  <a:srgbClr val="002060"/>
                </a:solidFill>
              </a:rPr>
              <a:t> Nuclear </a:t>
            </a:r>
            <a:r>
              <a:rPr lang="es-ES" i="1" dirty="0" err="1">
                <a:solidFill>
                  <a:srgbClr val="002060"/>
                </a:solidFill>
              </a:rPr>
              <a:t>Research</a:t>
            </a:r>
            <a:r>
              <a:rPr lang="es-ES" i="1" dirty="0">
                <a:solidFill>
                  <a:srgbClr val="002060"/>
                </a:solidFill>
              </a:rPr>
              <a:t> (JINR), 141 980 </a:t>
            </a:r>
            <a:r>
              <a:rPr lang="es-ES" i="1" dirty="0" err="1">
                <a:solidFill>
                  <a:srgbClr val="002060"/>
                </a:solidFill>
              </a:rPr>
              <a:t>Dubna</a:t>
            </a:r>
            <a:r>
              <a:rPr lang="es-ES" i="1" dirty="0">
                <a:solidFill>
                  <a:srgbClr val="002060"/>
                </a:solidFill>
              </a:rPr>
              <a:t>, </a:t>
            </a:r>
            <a:r>
              <a:rPr lang="es-ES" i="1" dirty="0" err="1">
                <a:solidFill>
                  <a:srgbClr val="002060"/>
                </a:solidFill>
              </a:rPr>
              <a:t>Moscow</a:t>
            </a:r>
            <a:r>
              <a:rPr lang="es-ES" i="1" dirty="0">
                <a:solidFill>
                  <a:srgbClr val="002060"/>
                </a:solidFill>
              </a:rPr>
              <a:t> </a:t>
            </a:r>
            <a:r>
              <a:rPr lang="es-ES" i="1" dirty="0" err="1">
                <a:solidFill>
                  <a:srgbClr val="002060"/>
                </a:solidFill>
              </a:rPr>
              <a:t>oblast</a:t>
            </a:r>
            <a:r>
              <a:rPr lang="es-ES" i="1" dirty="0">
                <a:solidFill>
                  <a:srgbClr val="002060"/>
                </a:solidFill>
              </a:rPr>
              <a:t>, </a:t>
            </a:r>
            <a:r>
              <a:rPr lang="es-ES" i="1" dirty="0" err="1">
                <a:solidFill>
                  <a:srgbClr val="002060"/>
                </a:solidFill>
              </a:rPr>
              <a:t>Russia</a:t>
            </a:r>
            <a:r>
              <a:rPr lang="es-ES" i="1" dirty="0">
                <a:solidFill>
                  <a:srgbClr val="002060"/>
                </a:solidFill>
              </a:rPr>
              <a:t>.</a:t>
            </a:r>
            <a:endParaRPr lang="en-US" dirty="0">
              <a:solidFill>
                <a:srgbClr val="002060"/>
              </a:solidFill>
            </a:endParaRPr>
          </a:p>
        </p:txBody>
      </p:sp>
      <p:sp>
        <p:nvSpPr>
          <p:cNvPr id="11" name="Rectángulo 10"/>
          <p:cNvSpPr/>
          <p:nvPr/>
        </p:nvSpPr>
        <p:spPr>
          <a:xfrm>
            <a:off x="1420551" y="2058768"/>
            <a:ext cx="9350896" cy="646331"/>
          </a:xfrm>
          <a:prstGeom prst="rect">
            <a:avLst/>
          </a:prstGeom>
        </p:spPr>
        <p:txBody>
          <a:bodyPr wrap="square">
            <a:spAutoFit/>
          </a:bodyPr>
          <a:lstStyle/>
          <a:p>
            <a:pPr algn="ctr"/>
            <a:r>
              <a:rPr lang="en-US" sz="3600" dirty="0">
                <a:solidFill>
                  <a:srgbClr val="002060"/>
                </a:solidFill>
              </a:rPr>
              <a:t>S. Fortuné Fábregas</a:t>
            </a:r>
          </a:p>
        </p:txBody>
      </p:sp>
      <p:sp>
        <p:nvSpPr>
          <p:cNvPr id="10" name="Rectángulo 9"/>
          <p:cNvSpPr/>
          <p:nvPr/>
        </p:nvSpPr>
        <p:spPr>
          <a:xfrm>
            <a:off x="4755451" y="2904700"/>
            <a:ext cx="2408480" cy="400110"/>
          </a:xfrm>
          <a:prstGeom prst="rect">
            <a:avLst/>
          </a:prstGeom>
        </p:spPr>
        <p:txBody>
          <a:bodyPr wrap="none">
            <a:spAutoFit/>
          </a:bodyPr>
          <a:lstStyle/>
          <a:p>
            <a:pPr algn="ctr">
              <a:spcAft>
                <a:spcPts val="0"/>
              </a:spcAft>
              <a:tabLst>
                <a:tab pos="540385" algn="l"/>
                <a:tab pos="457200" algn="l"/>
              </a:tabLst>
            </a:pPr>
            <a:r>
              <a:rPr lang="es-ES" sz="20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silviafortune@jinr.ru</a:t>
            </a:r>
            <a:endParaRPr lang="en-US" sz="20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endParaRPr>
          </a:p>
        </p:txBody>
      </p:sp>
      <p:pic>
        <p:nvPicPr>
          <p:cNvPr id="6" name="Picture 5" descr="A logo of a dna molecule&#10;&#10;Description automatically generated">
            <a:extLst>
              <a:ext uri="{FF2B5EF4-FFF2-40B4-BE49-F238E27FC236}">
                <a16:creationId xmlns="" xmlns:a16="http://schemas.microsoft.com/office/drawing/2014/main" id="{07455B71-C949-9807-4F55-4D8B78E4C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185" y="5344751"/>
            <a:ext cx="1223630" cy="1478826"/>
          </a:xfrm>
          <a:prstGeom prst="rect">
            <a:avLst/>
          </a:prstGeom>
        </p:spPr>
      </p:pic>
      <p:pic>
        <p:nvPicPr>
          <p:cNvPr id="9" name="Imagen 6">
            <a:extLst>
              <a:ext uri="{FF2B5EF4-FFF2-40B4-BE49-F238E27FC236}">
                <a16:creationId xmlns="" xmlns:a16="http://schemas.microsoft.com/office/drawing/2014/main" id="{01647FF9-B1D4-3CCB-F8C8-3284C3D1A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440" y="5477374"/>
            <a:ext cx="1428184" cy="1260866"/>
          </a:xfrm>
          <a:prstGeom prst="rect">
            <a:avLst/>
          </a:prstGeom>
        </p:spPr>
      </p:pic>
      <p:pic>
        <p:nvPicPr>
          <p:cNvPr id="13" name="Imagen 7">
            <a:extLst>
              <a:ext uri="{FF2B5EF4-FFF2-40B4-BE49-F238E27FC236}">
                <a16:creationId xmlns="" xmlns:a16="http://schemas.microsoft.com/office/drawing/2014/main" id="{AAC3B02E-FD99-5EEC-8391-775F62EBC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053" y="5825538"/>
            <a:ext cx="1862149" cy="744859"/>
          </a:xfrm>
          <a:prstGeom prst="rect">
            <a:avLst/>
          </a:prstGeom>
        </p:spPr>
      </p:pic>
      <p:pic>
        <p:nvPicPr>
          <p:cNvPr id="14" name="Imagen 5">
            <a:extLst>
              <a:ext uri="{FF2B5EF4-FFF2-40B4-BE49-F238E27FC236}">
                <a16:creationId xmlns="" xmlns:a16="http://schemas.microsoft.com/office/drawing/2014/main" id="{6BA49D6E-79C1-A03A-8D4C-981FBFAB4EBA}"/>
              </a:ext>
            </a:extLst>
          </p:cNvPr>
          <p:cNvPicPr>
            <a:picLocks noChangeAspect="1"/>
          </p:cNvPicPr>
          <p:nvPr/>
        </p:nvPicPr>
        <p:blipFill>
          <a:blip r:embed="rId6" cstate="print">
            <a:extLst>
              <a:ext uri="{28A0092B-C50C-407E-A947-70E740481C1C}">
                <a14:useLocalDpi xmlns:a14="http://schemas.microsoft.com/office/drawing/2010/main" val="0"/>
              </a:ext>
            </a:extLst>
          </a:blip>
          <a:srcRect l="5342" t="10309" r="9103" b="17292"/>
          <a:stretch/>
        </p:blipFill>
        <p:spPr>
          <a:xfrm>
            <a:off x="2938963" y="5765920"/>
            <a:ext cx="2029848" cy="864096"/>
          </a:xfrm>
          <a:prstGeom prst="rect">
            <a:avLst/>
          </a:prstGeom>
        </p:spPr>
      </p:pic>
      <p:pic>
        <p:nvPicPr>
          <p:cNvPr id="15" name="Imagen 8">
            <a:extLst>
              <a:ext uri="{FF2B5EF4-FFF2-40B4-BE49-F238E27FC236}">
                <a16:creationId xmlns="" xmlns:a16="http://schemas.microsoft.com/office/drawing/2014/main" id="{44403031-DDBD-7C75-6388-B9FD2767AF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140" y="5477374"/>
            <a:ext cx="2121451" cy="1213581"/>
          </a:xfrm>
          <a:prstGeom prst="rect">
            <a:avLst/>
          </a:prstGeom>
        </p:spPr>
      </p:pic>
    </p:spTree>
    <p:extLst>
      <p:ext uri="{BB962C8B-B14F-4D97-AF65-F5344CB8AC3E}">
        <p14:creationId xmlns:p14="http://schemas.microsoft.com/office/powerpoint/2010/main" val="1686845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21745" y="48044"/>
            <a:ext cx="7274173" cy="523220"/>
          </a:xfrm>
          <a:prstGeom prst="rect">
            <a:avLst/>
          </a:prstGeom>
        </p:spPr>
        <p:txBody>
          <a:bodyPr wrap="square">
            <a:spAutoFit/>
          </a:bodyPr>
          <a:lstStyle/>
          <a:p>
            <a:pPr algn="ctr">
              <a:spcBef>
                <a:spcPts val="1200"/>
              </a:spcBef>
            </a:pP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3.2.2. </a:t>
            </a:r>
            <a:r>
              <a:rPr lang="es-ES" sz="2800"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Irradiated</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nanostructures</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DBS</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1904084" y="5921365"/>
            <a:ext cx="8761987" cy="707886"/>
          </a:xfrm>
          <a:prstGeom prst="rect">
            <a:avLst/>
          </a:prstGeom>
        </p:spPr>
        <p:txBody>
          <a:bodyPr wrap="square">
            <a:spAutoFit/>
          </a:bodyPr>
          <a:lstStyle/>
          <a:p>
            <a:pPr algn="ctr"/>
            <a:r>
              <a:rPr lang="en-US" sz="2000" dirty="0">
                <a:solidFill>
                  <a:srgbClr val="002060"/>
                </a:solidFill>
              </a:rPr>
              <a:t>The inequality between regions 1 and 2 is due to the considerable difference between their slopes (trapping fractions).</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8709" y="1194314"/>
            <a:ext cx="6040247" cy="4622217"/>
          </a:xfrm>
          <a:prstGeom prst="rect">
            <a:avLst/>
          </a:prstGeom>
        </p:spPr>
      </p:pic>
      <p:sp>
        <p:nvSpPr>
          <p:cNvPr id="10" name="CuadroTexto 9"/>
          <p:cNvSpPr txBox="1"/>
          <p:nvPr/>
        </p:nvSpPr>
        <p:spPr>
          <a:xfrm>
            <a:off x="4169863" y="822073"/>
            <a:ext cx="3852273" cy="461665"/>
          </a:xfrm>
          <a:prstGeom prst="rect">
            <a:avLst/>
          </a:prstGeom>
          <a:noFill/>
        </p:spPr>
        <p:txBody>
          <a:bodyPr wrap="none" rtlCol="0">
            <a:spAutoFit/>
          </a:bodyPr>
          <a:lstStyle/>
          <a:p>
            <a:r>
              <a:rPr lang="en-US" sz="2400" dirty="0">
                <a:solidFill>
                  <a:srgbClr val="002060"/>
                </a:solidFill>
              </a:rPr>
              <a:t>Correlation between S and W</a:t>
            </a:r>
          </a:p>
        </p:txBody>
      </p:sp>
    </p:spTree>
    <p:extLst>
      <p:ext uri="{BB962C8B-B14F-4D97-AF65-F5344CB8AC3E}">
        <p14:creationId xmlns:p14="http://schemas.microsoft.com/office/powerpoint/2010/main" val="3027379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1" y="1010447"/>
            <a:ext cx="3884233" cy="2972357"/>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6395" y="1006673"/>
            <a:ext cx="3941644" cy="3016290"/>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38" y="910095"/>
            <a:ext cx="4015373" cy="3072709"/>
          </a:xfrm>
          <a:prstGeom prst="rect">
            <a:avLst/>
          </a:prstGeom>
        </p:spPr>
      </p:pic>
      <p:sp>
        <p:nvSpPr>
          <p:cNvPr id="8" name="Rectángulo 7"/>
          <p:cNvSpPr/>
          <p:nvPr/>
        </p:nvSpPr>
        <p:spPr>
          <a:xfrm>
            <a:off x="1888175" y="97468"/>
            <a:ext cx="8064807" cy="523220"/>
          </a:xfrm>
          <a:prstGeom prst="rect">
            <a:avLst/>
          </a:prstGeom>
        </p:spPr>
        <p:txBody>
          <a:bodyPr wrap="square">
            <a:spAutoFit/>
          </a:bodyPr>
          <a:lstStyle/>
          <a:p>
            <a:pPr algn="ctr">
              <a:spcBef>
                <a:spcPts val="1200"/>
              </a:spcBef>
            </a:pP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3.2.3. </a:t>
            </a:r>
            <a:r>
              <a:rPr lang="es-ES" sz="2800"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Irradiated</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nanostructures</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PALS</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p:cNvSpPr>
            <a:spLocks noGrp="1"/>
          </p:cNvSpPr>
          <p:nvPr>
            <p:ph type="sldNum" sz="quarter" idx="12"/>
          </p:nvPr>
        </p:nvSpPr>
        <p:spPr/>
        <p:txBody>
          <a:bodyPr/>
          <a:lstStyle/>
          <a:p>
            <a:fld id="{748C9F44-3836-48BC-B934-AA567343F787}" type="slidenum">
              <a:rPr lang="en-US" smtClean="0"/>
              <a:t>11</a:t>
            </a:fld>
            <a:endParaRPr lang="en-US" dirty="0"/>
          </a:p>
        </p:txBody>
      </p:sp>
      <p:sp>
        <p:nvSpPr>
          <p:cNvPr id="6" name="Rectángulo 5"/>
          <p:cNvSpPr/>
          <p:nvPr/>
        </p:nvSpPr>
        <p:spPr>
          <a:xfrm>
            <a:off x="945131" y="746806"/>
            <a:ext cx="2699488" cy="400110"/>
          </a:xfrm>
          <a:prstGeom prst="rect">
            <a:avLst/>
          </a:prstGeom>
        </p:spPr>
        <p:txBody>
          <a:bodyPr wrap="square">
            <a:spAutoFit/>
          </a:bodyPr>
          <a:lstStyle/>
          <a:p>
            <a:r>
              <a:rPr lang="es-ES" sz="2000" dirty="0" err="1">
                <a:solidFill>
                  <a:srgbClr val="002060"/>
                </a:solidFill>
              </a:rPr>
              <a:t>CuO</a:t>
            </a:r>
            <a:r>
              <a:rPr lang="es-ES" sz="2000" dirty="0">
                <a:solidFill>
                  <a:srgbClr val="002060"/>
                </a:solidFill>
              </a:rPr>
              <a:t> </a:t>
            </a:r>
            <a:r>
              <a:rPr lang="es-ES" sz="2000" dirty="0" err="1">
                <a:solidFill>
                  <a:srgbClr val="002060"/>
                </a:solidFill>
              </a:rPr>
              <a:t>positron</a:t>
            </a:r>
            <a:r>
              <a:rPr lang="es-ES" sz="2000" dirty="0">
                <a:solidFill>
                  <a:srgbClr val="002060"/>
                </a:solidFill>
              </a:rPr>
              <a:t> </a:t>
            </a:r>
            <a:r>
              <a:rPr lang="es-ES" sz="2000" dirty="0" err="1">
                <a:solidFill>
                  <a:srgbClr val="002060"/>
                </a:solidFill>
              </a:rPr>
              <a:t>lifetimes</a:t>
            </a:r>
            <a:endParaRPr lang="en-US" sz="2000" dirty="0">
              <a:solidFill>
                <a:srgbClr val="002060"/>
              </a:solidFill>
            </a:endParaRPr>
          </a:p>
        </p:txBody>
      </p:sp>
      <p:sp>
        <p:nvSpPr>
          <p:cNvPr id="11" name="Rectángulo 10"/>
          <p:cNvSpPr/>
          <p:nvPr/>
        </p:nvSpPr>
        <p:spPr>
          <a:xfrm>
            <a:off x="5443542" y="734610"/>
            <a:ext cx="1369866" cy="400110"/>
          </a:xfrm>
          <a:prstGeom prst="rect">
            <a:avLst/>
          </a:prstGeom>
        </p:spPr>
        <p:txBody>
          <a:bodyPr wrap="square">
            <a:spAutoFit/>
          </a:bodyPr>
          <a:lstStyle/>
          <a:p>
            <a:r>
              <a:rPr lang="es-ES" sz="2000" dirty="0" err="1">
                <a:solidFill>
                  <a:srgbClr val="002060"/>
                </a:solidFill>
              </a:rPr>
              <a:t>Intensities</a:t>
            </a:r>
            <a:endParaRPr lang="en-US" sz="2000" dirty="0">
              <a:solidFill>
                <a:srgbClr val="002060"/>
              </a:solidFill>
            </a:endParaRPr>
          </a:p>
        </p:txBody>
      </p:sp>
      <p:sp>
        <p:nvSpPr>
          <p:cNvPr id="12" name="Rectángulo 11"/>
          <p:cNvSpPr/>
          <p:nvPr/>
        </p:nvSpPr>
        <p:spPr>
          <a:xfrm>
            <a:off x="8610600" y="751490"/>
            <a:ext cx="3051263" cy="400110"/>
          </a:xfrm>
          <a:prstGeom prst="rect">
            <a:avLst/>
          </a:prstGeom>
        </p:spPr>
        <p:txBody>
          <a:bodyPr wrap="square">
            <a:spAutoFit/>
          </a:bodyPr>
          <a:lstStyle/>
          <a:p>
            <a:r>
              <a:rPr lang="es-ES" sz="2000" dirty="0" err="1">
                <a:solidFill>
                  <a:srgbClr val="002060"/>
                </a:solidFill>
              </a:rPr>
              <a:t>Average</a:t>
            </a:r>
            <a:r>
              <a:rPr lang="es-ES" sz="2000" dirty="0">
                <a:solidFill>
                  <a:srgbClr val="002060"/>
                </a:solidFill>
              </a:rPr>
              <a:t> and </a:t>
            </a:r>
            <a:r>
              <a:rPr lang="es-ES" sz="2000" dirty="0" err="1">
                <a:solidFill>
                  <a:srgbClr val="002060"/>
                </a:solidFill>
              </a:rPr>
              <a:t>bulk</a:t>
            </a:r>
            <a:r>
              <a:rPr lang="es-ES" sz="2000" dirty="0">
                <a:solidFill>
                  <a:srgbClr val="002060"/>
                </a:solidFill>
              </a:rPr>
              <a:t> </a:t>
            </a:r>
            <a:r>
              <a:rPr lang="es-ES" sz="2000" dirty="0" err="1">
                <a:solidFill>
                  <a:srgbClr val="002060"/>
                </a:solidFill>
              </a:rPr>
              <a:t>lifetimes</a:t>
            </a:r>
            <a:endParaRPr lang="en-US" sz="2000" dirty="0">
              <a:solidFill>
                <a:srgbClr val="002060"/>
              </a:solidFill>
            </a:endParaRPr>
          </a:p>
        </p:txBody>
      </p:sp>
      <mc:AlternateContent xmlns:mc="http://schemas.openxmlformats.org/markup-compatibility/2006" xmlns:a14="http://schemas.microsoft.com/office/drawing/2010/main">
        <mc:Choice Requires="a14">
          <p:sp>
            <p:nvSpPr>
              <p:cNvPr id="14" name="Rectángulo 13"/>
              <p:cNvSpPr/>
              <p:nvPr/>
            </p:nvSpPr>
            <p:spPr>
              <a:xfrm>
                <a:off x="227962" y="4184813"/>
                <a:ext cx="3595059" cy="2059090"/>
              </a:xfrm>
              <a:prstGeom prst="rect">
                <a:avLst/>
              </a:prstGeom>
            </p:spPr>
            <p:txBody>
              <a:bodyPr wrap="square">
                <a:spAutoFit/>
              </a:bodyPr>
              <a:lstStyle/>
              <a:p>
                <a:pPr marL="285750" indent="-285750" algn="just">
                  <a:buFont typeface="Courier New" panose="02070309020205020404" pitchFamily="49" charset="0"/>
                  <a:buChar char="o"/>
                </a:pPr>
                <a:r>
                  <a:rPr lang="en-US" dirty="0">
                    <a:solidFill>
                      <a:srgbClr val="002060"/>
                    </a:solidFill>
                  </a:rPr>
                  <a:t>These lifetimes correspond </a:t>
                </a:r>
                <a:r>
                  <a:rPr lang="es-ES" dirty="0" err="1">
                    <a:solidFill>
                      <a:srgbClr val="002060"/>
                    </a:solidFill>
                  </a:rPr>
                  <a:t>to</a:t>
                </a:r>
                <a:r>
                  <a:rPr lang="es-ES" dirty="0">
                    <a:solidFill>
                      <a:srgbClr val="002060"/>
                    </a:solidFill>
                  </a:rPr>
                  <a:t> </a:t>
                </a:r>
                <a14:m>
                  <m:oMath xmlns:m="http://schemas.openxmlformats.org/officeDocument/2006/math">
                    <m:sSub>
                      <m:sSubPr>
                        <m:ctrlPr>
                          <a:rPr lang="es-ES" i="1" smtClean="0">
                            <a:solidFill>
                              <a:srgbClr val="002060"/>
                            </a:solidFill>
                            <a:latin typeface="Cambria Math" panose="02040503050406030204" pitchFamily="18" charset="0"/>
                          </a:rPr>
                        </m:ctrlPr>
                      </m:sSubPr>
                      <m:e>
                        <m:r>
                          <a:rPr lang="es-ES" b="0" i="1" smtClean="0">
                            <a:solidFill>
                              <a:srgbClr val="002060"/>
                            </a:solidFill>
                            <a:latin typeface="Cambria Math" panose="02040503050406030204" pitchFamily="18" charset="0"/>
                          </a:rPr>
                          <m:t>𝑉</m:t>
                        </m:r>
                      </m:e>
                      <m:sub>
                        <m:r>
                          <a:rPr lang="es-ES" b="0" i="1" smtClean="0">
                            <a:solidFill>
                              <a:srgbClr val="002060"/>
                            </a:solidFill>
                            <a:latin typeface="Cambria Math" panose="02040503050406030204" pitchFamily="18" charset="0"/>
                          </a:rPr>
                          <m:t>𝐶𝑢</m:t>
                        </m:r>
                      </m:sub>
                    </m:sSub>
                  </m:oMath>
                </a14:m>
                <a:r>
                  <a:rPr lang="en-US" dirty="0">
                    <a:solidFill>
                      <a:srgbClr val="002060"/>
                    </a:solidFill>
                  </a:rPr>
                  <a:t>.</a:t>
                </a:r>
              </a:p>
              <a:p>
                <a:pPr marL="285750" indent="-285750" algn="just">
                  <a:buFont typeface="Courier New" panose="02070309020205020404" pitchFamily="49" charset="0"/>
                  <a:buChar char="o"/>
                </a:pPr>
                <a:r>
                  <a:rPr lang="en-US" dirty="0">
                    <a:solidFill>
                      <a:srgbClr val="002060"/>
                    </a:solidFill>
                  </a:rPr>
                  <a:t>At higher </a:t>
                </a:r>
                <a14:m>
                  <m:oMath xmlns:m="http://schemas.openxmlformats.org/officeDocument/2006/math">
                    <m:sSub>
                      <m:sSubPr>
                        <m:ctrlPr>
                          <a:rPr lang="en-US" i="1" smtClean="0">
                            <a:solidFill>
                              <a:srgbClr val="002060"/>
                            </a:solidFill>
                            <a:latin typeface="Cambria Math" panose="02040503050406030204" pitchFamily="18" charset="0"/>
                          </a:rPr>
                        </m:ctrlPr>
                      </m:sSubPr>
                      <m:e>
                        <m:r>
                          <m:rPr>
                            <m:nor/>
                          </m:rPr>
                          <a:rPr lang="en-US" dirty="0">
                            <a:solidFill>
                              <a:srgbClr val="002060"/>
                            </a:solidFill>
                          </a:rPr>
                          <m:t>t</m:t>
                        </m:r>
                      </m:e>
                      <m:sub>
                        <m:r>
                          <m:rPr>
                            <m:nor/>
                          </m:rPr>
                          <a:rPr lang="en-US" dirty="0">
                            <a:solidFill>
                              <a:srgbClr val="002060"/>
                            </a:solidFill>
                          </a:rPr>
                          <m:t>irrad</m:t>
                        </m:r>
                      </m:sub>
                    </m:sSub>
                  </m:oMath>
                </a14:m>
                <a:r>
                  <a:rPr lang="en-US" dirty="0">
                    <a:solidFill>
                      <a:srgbClr val="002060"/>
                    </a:solidFill>
                  </a:rPr>
                  <a:t>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𝜏</m:t>
                    </m:r>
                  </m:oMath>
                </a14:m>
                <a:r>
                  <a:rPr lang="en-US" dirty="0">
                    <a:solidFill>
                      <a:srgbClr val="002060"/>
                    </a:solidFill>
                  </a:rPr>
                  <a:t> decreases until 0.205 ns.</a:t>
                </a:r>
              </a:p>
              <a:p>
                <a:pPr marL="285750" indent="-285750" algn="just">
                  <a:buFont typeface="Courier New" panose="02070309020205020404" pitchFamily="49" charset="0"/>
                  <a:buChar char="o"/>
                </a:pPr>
                <a14:m>
                  <m:oMath xmlns:m="http://schemas.openxmlformats.org/officeDocument/2006/math">
                    <m:sSub>
                      <m:sSubPr>
                        <m:ctrlPr>
                          <a:rPr lang="en-US" i="1">
                            <a:solidFill>
                              <a:srgbClr val="002060"/>
                            </a:solidFill>
                            <a:latin typeface="Cambria Math" panose="02040503050406030204" pitchFamily="18" charset="0"/>
                          </a:rPr>
                        </m:ctrlPr>
                      </m:sSubPr>
                      <m:e>
                        <m:r>
                          <m:rPr>
                            <m:nor/>
                          </m:rPr>
                          <a:rPr lang="en-US" dirty="0">
                            <a:solidFill>
                              <a:srgbClr val="002060"/>
                            </a:solidFill>
                            <a:ea typeface="Cambria Math" panose="02040503050406030204" pitchFamily="18" charset="0"/>
                          </a:rPr>
                          <m:t>τ</m:t>
                        </m:r>
                      </m:e>
                      <m:sub>
                        <m:r>
                          <m:rPr>
                            <m:nor/>
                          </m:rPr>
                          <a:rPr lang="es-ES" b="0" i="0" dirty="0" smtClean="0">
                            <a:solidFill>
                              <a:srgbClr val="002060"/>
                            </a:solidFill>
                            <a:latin typeface="Cambria Math" panose="02040503050406030204" pitchFamily="18" charset="0"/>
                            <a:ea typeface="Cambria Math" panose="02040503050406030204" pitchFamily="18" charset="0"/>
                          </a:rPr>
                          <m:t>2</m:t>
                        </m:r>
                      </m:sub>
                    </m:sSub>
                    <m:r>
                      <a:rPr lang="es-ES" i="1" dirty="0"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0.893 ns are correlated with vacancy clusters present on the surfaces of the nanostructures.</a:t>
                </a:r>
              </a:p>
            </p:txBody>
          </p:sp>
        </mc:Choice>
        <mc:Fallback xmlns="">
          <p:sp>
            <p:nvSpPr>
              <p:cNvPr id="14" name="Rectángulo 13"/>
              <p:cNvSpPr>
                <a:spLocks noRot="1" noChangeAspect="1" noMove="1" noResize="1" noEditPoints="1" noAdjustHandles="1" noChangeArrowheads="1" noChangeShapeType="1" noTextEdit="1"/>
              </p:cNvSpPr>
              <p:nvPr/>
            </p:nvSpPr>
            <p:spPr>
              <a:xfrm>
                <a:off x="227962" y="4184813"/>
                <a:ext cx="3595059" cy="2059090"/>
              </a:xfrm>
              <a:prstGeom prst="rect">
                <a:avLst/>
              </a:prstGeom>
              <a:blipFill rotWithShape="0">
                <a:blip r:embed="rId6"/>
                <a:stretch>
                  <a:fillRect l="-1186" t="-1479" r="-1525"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4178532" y="4213339"/>
                <a:ext cx="3794358" cy="2327753"/>
              </a:xfrm>
              <a:prstGeom prst="rect">
                <a:avLst/>
              </a:prstGeom>
            </p:spPr>
            <p:txBody>
              <a:bodyPr wrap="square">
                <a:spAutoFit/>
              </a:bodyPr>
              <a:lstStyle/>
              <a:p>
                <a:pPr marL="285750" indent="-285750" algn="just">
                  <a:buFont typeface="Courier New" panose="02070309020205020404" pitchFamily="49" charset="0"/>
                  <a:buChar char="o"/>
                </a:pPr>
                <a14:m>
                  <m:oMath xmlns:m="http://schemas.openxmlformats.org/officeDocument/2006/math">
                    <m:sSub>
                      <m:sSubPr>
                        <m:ctrlPr>
                          <a:rPr lang="en-US" i="1" smtClean="0">
                            <a:solidFill>
                              <a:srgbClr val="002060"/>
                            </a:solidFill>
                            <a:latin typeface="Cambria Math" panose="02040503050406030204" pitchFamily="18" charset="0"/>
                          </a:rPr>
                        </m:ctrlPr>
                      </m:sSubPr>
                      <m:e>
                        <m:r>
                          <m:rPr>
                            <m:nor/>
                          </m:rPr>
                          <a:rPr lang="es-ES">
                            <a:solidFill>
                              <a:srgbClr val="002060"/>
                            </a:solidFill>
                            <a:latin typeface="Cambria Math" panose="02040503050406030204" pitchFamily="18" charset="0"/>
                          </a:rPr>
                          <m:t>I</m:t>
                        </m:r>
                      </m:e>
                      <m:sub>
                        <m:r>
                          <m:rPr>
                            <m:nor/>
                          </m:rPr>
                          <a:rPr lang="es-ES" dirty="0">
                            <a:solidFill>
                              <a:srgbClr val="002060"/>
                            </a:solidFill>
                          </a:rPr>
                          <m:t>1</m:t>
                        </m:r>
                      </m:sub>
                    </m:sSub>
                  </m:oMath>
                </a14:m>
                <a:r>
                  <a:rPr lang="es-ES" dirty="0">
                    <a:solidFill>
                      <a:srgbClr val="002060"/>
                    </a:solidFill>
                  </a:rPr>
                  <a:t> </a:t>
                </a:r>
                <a:r>
                  <a:rPr lang="en-US" dirty="0">
                    <a:solidFill>
                      <a:srgbClr val="002060"/>
                    </a:solidFill>
                    <a:sym typeface="Wingdings" panose="05000000000000000000" pitchFamily="2" charset="2"/>
                  </a:rPr>
                  <a:t> </a:t>
                </a:r>
                <a:r>
                  <a:rPr lang="es-ES" dirty="0">
                    <a:solidFill>
                      <a:srgbClr val="002060"/>
                    </a:solidFill>
                  </a:rPr>
                  <a:t>90-91.7 %: </a:t>
                </a:r>
                <a14:m>
                  <m:oMath xmlns:m="http://schemas.openxmlformats.org/officeDocument/2006/math">
                    <m:sSub>
                      <m:sSubPr>
                        <m:ctrlPr>
                          <a:rPr lang="es-ES" b="1" i="1">
                            <a:solidFill>
                              <a:srgbClr val="002060"/>
                            </a:solidFill>
                            <a:latin typeface="Cambria Math" panose="02040503050406030204" pitchFamily="18" charset="0"/>
                          </a:rPr>
                        </m:ctrlPr>
                      </m:sSubPr>
                      <m:e>
                        <m:r>
                          <a:rPr lang="es-ES" b="1" i="1">
                            <a:solidFill>
                              <a:srgbClr val="002060"/>
                            </a:solidFill>
                            <a:latin typeface="Cambria Math" panose="02040503050406030204" pitchFamily="18" charset="0"/>
                          </a:rPr>
                          <m:t>𝑽</m:t>
                        </m:r>
                      </m:e>
                      <m:sub>
                        <m:r>
                          <a:rPr lang="es-ES" b="1" i="1">
                            <a:solidFill>
                              <a:srgbClr val="002060"/>
                            </a:solidFill>
                            <a:latin typeface="Cambria Math" panose="02040503050406030204" pitchFamily="18" charset="0"/>
                          </a:rPr>
                          <m:t>𝑪𝒖</m:t>
                        </m:r>
                      </m:sub>
                    </m:sSub>
                  </m:oMath>
                </a14:m>
                <a:r>
                  <a:rPr lang="en-US" b="1" dirty="0">
                    <a:solidFill>
                      <a:srgbClr val="002060"/>
                    </a:solidFill>
                  </a:rPr>
                  <a:t> predominant defect.</a:t>
                </a:r>
              </a:p>
              <a:p>
                <a:pPr marL="285750" indent="-285750" algn="just">
                  <a:buFont typeface="Courier New" panose="02070309020205020404" pitchFamily="49" charset="0"/>
                  <a:buChar char="o"/>
                </a:pPr>
                <a14:m>
                  <m:oMath xmlns:m="http://schemas.openxmlformats.org/officeDocument/2006/math">
                    <m:sSub>
                      <m:sSubPr>
                        <m:ctrlPr>
                          <a:rPr lang="en-US" i="1">
                            <a:solidFill>
                              <a:srgbClr val="002060"/>
                            </a:solidFill>
                            <a:latin typeface="Cambria Math" panose="02040503050406030204" pitchFamily="18" charset="0"/>
                          </a:rPr>
                        </m:ctrlPr>
                      </m:sSubPr>
                      <m:e>
                        <m:r>
                          <m:rPr>
                            <m:nor/>
                          </m:rPr>
                          <a:rPr lang="es-ES" b="0" i="0" smtClean="0">
                            <a:solidFill>
                              <a:srgbClr val="002060"/>
                            </a:solidFill>
                            <a:latin typeface="Cambria Math" panose="02040503050406030204" pitchFamily="18" charset="0"/>
                          </a:rPr>
                          <m:t>I</m:t>
                        </m:r>
                      </m:e>
                      <m:sub>
                        <m:r>
                          <m:rPr>
                            <m:nor/>
                          </m:rPr>
                          <a:rPr lang="es-ES" dirty="0">
                            <a:solidFill>
                              <a:srgbClr val="002060"/>
                            </a:solidFill>
                          </a:rPr>
                          <m:t>1</m:t>
                        </m:r>
                      </m:sub>
                    </m:sSub>
                  </m:oMath>
                </a14:m>
                <a:r>
                  <a:rPr lang="en-US" dirty="0">
                    <a:solidFill>
                      <a:srgbClr val="002060"/>
                    </a:solidFill>
                  </a:rPr>
                  <a:t> shows similar behavior to </a:t>
                </a:r>
                <a14:m>
                  <m:oMath xmlns:m="http://schemas.openxmlformats.org/officeDocument/2006/math">
                    <m:sSub>
                      <m:sSubPr>
                        <m:ctrlPr>
                          <a:rPr lang="en-US" i="1">
                            <a:solidFill>
                              <a:srgbClr val="002060"/>
                            </a:solidFill>
                            <a:latin typeface="Cambria Math" panose="02040503050406030204" pitchFamily="18" charset="0"/>
                          </a:rPr>
                        </m:ctrlPr>
                      </m:sSubPr>
                      <m:e>
                        <m:r>
                          <m:rPr>
                            <m:nor/>
                          </m:rPr>
                          <a:rPr lang="en-US" dirty="0">
                            <a:solidFill>
                              <a:srgbClr val="002060"/>
                            </a:solidFill>
                            <a:ea typeface="Cambria Math" panose="02040503050406030204" pitchFamily="18" charset="0"/>
                          </a:rPr>
                          <m:t>τ</m:t>
                        </m:r>
                      </m:e>
                      <m:sub>
                        <m:r>
                          <m:rPr>
                            <m:nor/>
                          </m:rPr>
                          <a:rPr lang="es-ES" b="0" i="0" dirty="0" smtClean="0">
                            <a:solidFill>
                              <a:srgbClr val="002060"/>
                            </a:solidFill>
                          </a:rPr>
                          <m:t>1</m:t>
                        </m:r>
                      </m:sub>
                    </m:sSub>
                  </m:oMath>
                </a14:m>
                <a:r>
                  <a:rPr lang="en-US" dirty="0">
                    <a:solidFill>
                      <a:srgbClr val="002060"/>
                    </a:solidFill>
                  </a:rPr>
                  <a:t>, except in </a:t>
                </a:r>
                <a:r>
                  <a:rPr lang="en-US" dirty="0" err="1">
                    <a:solidFill>
                      <a:srgbClr val="002060"/>
                    </a:solidFill>
                  </a:rPr>
                  <a:t>CuO</a:t>
                </a:r>
                <a:r>
                  <a:rPr lang="en-US" dirty="0">
                    <a:solidFill>
                      <a:srgbClr val="002060"/>
                    </a:solidFill>
                  </a:rPr>
                  <a:t> 3h. This indicates that the defect concentration does not increase.</a:t>
                </a:r>
              </a:p>
              <a:p>
                <a:pPr marL="285750" indent="-285750" algn="just">
                  <a:buFont typeface="Courier New" panose="02070309020205020404" pitchFamily="49" charset="0"/>
                  <a:buChar char="o"/>
                </a:pPr>
                <a:r>
                  <a:rPr lang="en-US" dirty="0">
                    <a:solidFill>
                      <a:srgbClr val="002060"/>
                    </a:solidFill>
                  </a:rPr>
                  <a:t> defects associated to </a:t>
                </a:r>
                <a14:m>
                  <m:oMath xmlns:m="http://schemas.openxmlformats.org/officeDocument/2006/math">
                    <m:sSub>
                      <m:sSubPr>
                        <m:ctrlPr>
                          <a:rPr lang="en-US" i="1">
                            <a:solidFill>
                              <a:srgbClr val="002060"/>
                            </a:solidFill>
                            <a:latin typeface="Cambria Math" panose="02040503050406030204" pitchFamily="18" charset="0"/>
                          </a:rPr>
                        </m:ctrlPr>
                      </m:sSubPr>
                      <m:e>
                        <m:r>
                          <m:rPr>
                            <m:nor/>
                          </m:rPr>
                          <a:rPr lang="es-ES">
                            <a:solidFill>
                              <a:srgbClr val="002060"/>
                            </a:solidFill>
                            <a:latin typeface="Cambria Math" panose="02040503050406030204" pitchFamily="18" charset="0"/>
                          </a:rPr>
                          <m:t>I</m:t>
                        </m:r>
                      </m:e>
                      <m:sub>
                        <m:r>
                          <m:rPr>
                            <m:nor/>
                          </m:rPr>
                          <a:rPr lang="es-ES">
                            <a:solidFill>
                              <a:srgbClr val="002060"/>
                            </a:solidFill>
                            <a:latin typeface="Cambria Math" panose="02040503050406030204" pitchFamily="18" charset="0"/>
                          </a:rPr>
                          <m:t>2</m:t>
                        </m:r>
                      </m:sub>
                    </m:sSub>
                  </m:oMath>
                </a14:m>
                <a:r>
                  <a:rPr lang="en-US" dirty="0">
                    <a:solidFill>
                      <a:srgbClr val="002060"/>
                    </a:solidFill>
                  </a:rPr>
                  <a:t> large in size but low in concentration.</a:t>
                </a:r>
              </a:p>
            </p:txBody>
          </p:sp>
        </mc:Choice>
        <mc:Fallback xmlns="">
          <p:sp>
            <p:nvSpPr>
              <p:cNvPr id="15" name="Rectángulo 14"/>
              <p:cNvSpPr>
                <a:spLocks noRot="1" noChangeAspect="1" noMove="1" noResize="1" noEditPoints="1" noAdjustHandles="1" noChangeArrowheads="1" noChangeShapeType="1" noTextEdit="1"/>
              </p:cNvSpPr>
              <p:nvPr/>
            </p:nvSpPr>
            <p:spPr>
              <a:xfrm>
                <a:off x="4178532" y="4213339"/>
                <a:ext cx="3794358" cy="2327753"/>
              </a:xfrm>
              <a:prstGeom prst="rect">
                <a:avLst/>
              </a:prstGeom>
              <a:blipFill rotWithShape="0">
                <a:blip r:embed="rId7"/>
                <a:stretch>
                  <a:fillRect l="-1124" t="-1309" r="-1284" b="-31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8133280" y="4236969"/>
                <a:ext cx="3697839" cy="1794722"/>
              </a:xfrm>
              <a:prstGeom prst="rect">
                <a:avLst/>
              </a:prstGeom>
            </p:spPr>
            <p:txBody>
              <a:bodyPr wrap="square">
                <a:spAutoFit/>
              </a:bodyPr>
              <a:lstStyle/>
              <a:p>
                <a:pPr marL="285750" indent="-285750" algn="just">
                  <a:buFont typeface="Courier New" panose="02070309020205020404" pitchFamily="49" charset="0"/>
                  <a:buChar char="o"/>
                </a:pPr>
                <a14:m>
                  <m:oMath xmlns:m="http://schemas.openxmlformats.org/officeDocument/2006/math">
                    <m:sSub>
                      <m:sSubPr>
                        <m:ctrlPr>
                          <a:rPr lang="en-US" i="1" smtClean="0">
                            <a:solidFill>
                              <a:srgbClr val="002060"/>
                            </a:solidFill>
                            <a:latin typeface="Cambria Math" panose="02040503050406030204" pitchFamily="18" charset="0"/>
                          </a:rPr>
                        </m:ctrlPr>
                      </m:sSubPr>
                      <m:e>
                        <m:r>
                          <m:rPr>
                            <m:nor/>
                          </m:rPr>
                          <a:rPr lang="en-US" dirty="0">
                            <a:solidFill>
                              <a:srgbClr val="002060"/>
                            </a:solidFill>
                            <a:ea typeface="Cambria Math" panose="02040503050406030204" pitchFamily="18" charset="0"/>
                          </a:rPr>
                          <m:t>τ</m:t>
                        </m:r>
                      </m:e>
                      <m:sub>
                        <m:r>
                          <m:rPr>
                            <m:nor/>
                          </m:rPr>
                          <a:rPr lang="es-ES" i="0" dirty="0" smtClean="0">
                            <a:solidFill>
                              <a:srgbClr val="002060"/>
                            </a:solidFill>
                          </a:rPr>
                          <m:t>ave</m:t>
                        </m:r>
                      </m:sub>
                    </m:sSub>
                  </m:oMath>
                </a14:m>
                <a:r>
                  <a:rPr lang="en-US" dirty="0">
                    <a:solidFill>
                      <a:srgbClr val="002060"/>
                    </a:solidFill>
                  </a:rPr>
                  <a:t> and </a:t>
                </a:r>
                <a14:m>
                  <m:oMath xmlns:m="http://schemas.openxmlformats.org/officeDocument/2006/math">
                    <m:sSub>
                      <m:sSubPr>
                        <m:ctrlPr>
                          <a:rPr lang="en-US" i="1">
                            <a:solidFill>
                              <a:srgbClr val="002060"/>
                            </a:solidFill>
                            <a:latin typeface="Cambria Math" panose="02040503050406030204" pitchFamily="18" charset="0"/>
                            <a:ea typeface="Cambria Math" panose="02040503050406030204" pitchFamily="18" charset="0"/>
                          </a:rPr>
                        </m:ctrlPr>
                      </m:sSubPr>
                      <m:e>
                        <m:r>
                          <m:rPr>
                            <m:nor/>
                          </m:rPr>
                          <a:rPr lang="en-US" dirty="0">
                            <a:solidFill>
                              <a:srgbClr val="002060"/>
                            </a:solidFill>
                            <a:ea typeface="Cambria Math" panose="02040503050406030204" pitchFamily="18" charset="0"/>
                          </a:rPr>
                          <m:t>τ</m:t>
                        </m:r>
                      </m:e>
                      <m:sub>
                        <m:r>
                          <m:rPr>
                            <m:nor/>
                          </m:rPr>
                          <a:rPr lang="es-ES" i="0" dirty="0" smtClean="0">
                            <a:solidFill>
                              <a:srgbClr val="002060"/>
                            </a:solidFill>
                            <a:ea typeface="Cambria Math" panose="02040503050406030204" pitchFamily="18" charset="0"/>
                          </a:rPr>
                          <m:t>bulk</m:t>
                        </m:r>
                      </m:sub>
                    </m:sSub>
                  </m:oMath>
                </a14:m>
                <a:r>
                  <a:rPr lang="en-US" dirty="0">
                    <a:solidFill>
                      <a:srgbClr val="002060"/>
                    </a:solidFill>
                  </a:rPr>
                  <a:t> exhibit a similar behavior to  </a:t>
                </a:r>
                <a14:m>
                  <m:oMath xmlns:m="http://schemas.openxmlformats.org/officeDocument/2006/math">
                    <m:sSub>
                      <m:sSubPr>
                        <m:ctrlPr>
                          <a:rPr lang="en-US" i="1">
                            <a:solidFill>
                              <a:srgbClr val="002060"/>
                            </a:solidFill>
                            <a:latin typeface="Cambria Math" panose="02040503050406030204" pitchFamily="18" charset="0"/>
                          </a:rPr>
                        </m:ctrlPr>
                      </m:sSubPr>
                      <m:e>
                        <m:r>
                          <m:rPr>
                            <m:nor/>
                          </m:rPr>
                          <a:rPr lang="en-US" dirty="0">
                            <a:solidFill>
                              <a:srgbClr val="002060"/>
                            </a:solidFill>
                            <a:ea typeface="Cambria Math" panose="02040503050406030204" pitchFamily="18" charset="0"/>
                          </a:rPr>
                          <m:t>τ</m:t>
                        </m:r>
                      </m:e>
                      <m:sub>
                        <m:r>
                          <m:rPr>
                            <m:nor/>
                          </m:rPr>
                          <a:rPr lang="es-ES" dirty="0">
                            <a:solidFill>
                              <a:srgbClr val="002060"/>
                            </a:solidFill>
                          </a:rPr>
                          <m:t>1</m:t>
                        </m:r>
                      </m:sub>
                    </m:sSub>
                  </m:oMath>
                </a14:m>
                <a:r>
                  <a:rPr lang="en-US" dirty="0">
                    <a:solidFill>
                      <a:srgbClr val="002060"/>
                    </a:solidFill>
                  </a:rPr>
                  <a:t>y </a:t>
                </a:r>
                <a14:m>
                  <m:oMath xmlns:m="http://schemas.openxmlformats.org/officeDocument/2006/math">
                    <m:sSub>
                      <m:sSubPr>
                        <m:ctrlPr>
                          <a:rPr lang="en-US" i="1">
                            <a:solidFill>
                              <a:srgbClr val="002060"/>
                            </a:solidFill>
                            <a:latin typeface="Cambria Math" panose="02040503050406030204" pitchFamily="18" charset="0"/>
                          </a:rPr>
                        </m:ctrlPr>
                      </m:sSubPr>
                      <m:e>
                        <m:r>
                          <m:rPr>
                            <m:nor/>
                          </m:rPr>
                          <a:rPr lang="en-US" dirty="0">
                            <a:solidFill>
                              <a:srgbClr val="002060"/>
                            </a:solidFill>
                            <a:ea typeface="Cambria Math" panose="02040503050406030204" pitchFamily="18" charset="0"/>
                          </a:rPr>
                          <m:t>τ</m:t>
                        </m:r>
                      </m:e>
                      <m:sub>
                        <m:r>
                          <m:rPr>
                            <m:nor/>
                          </m:rPr>
                          <a:rPr lang="es-ES" dirty="0">
                            <a:solidFill>
                              <a:srgbClr val="002060"/>
                            </a:solidFill>
                            <a:ea typeface="Cambria Math" panose="02040503050406030204" pitchFamily="18" charset="0"/>
                          </a:rPr>
                          <m:t>2</m:t>
                        </m:r>
                      </m:sub>
                    </m:sSub>
                  </m:oMath>
                </a14:m>
                <a:r>
                  <a:rPr lang="en-US" dirty="0">
                    <a:solidFill>
                      <a:srgbClr val="002060"/>
                    </a:solidFill>
                  </a:rPr>
                  <a:t>.</a:t>
                </a:r>
              </a:p>
              <a:p>
                <a:pPr marL="285750" indent="-285750" algn="just">
                  <a:buFont typeface="Courier New" panose="02070309020205020404" pitchFamily="49" charset="0"/>
                  <a:buChar char="o"/>
                </a:pPr>
                <a14:m>
                  <m:oMath xmlns:m="http://schemas.openxmlformats.org/officeDocument/2006/math">
                    <m:sSub>
                      <m:sSubPr>
                        <m:ctrlPr>
                          <a:rPr lang="en-US" i="1">
                            <a:solidFill>
                              <a:srgbClr val="002060"/>
                            </a:solidFill>
                            <a:latin typeface="Cambria Math" panose="02040503050406030204" pitchFamily="18" charset="0"/>
                          </a:rPr>
                        </m:ctrlPr>
                      </m:sSubPr>
                      <m:e>
                        <m:r>
                          <m:rPr>
                            <m:nor/>
                          </m:rPr>
                          <a:rPr lang="en-US" dirty="0">
                            <a:solidFill>
                              <a:srgbClr val="002060"/>
                            </a:solidFill>
                            <a:ea typeface="Cambria Math" panose="02040503050406030204" pitchFamily="18" charset="0"/>
                          </a:rPr>
                          <m:t>τ</m:t>
                        </m:r>
                      </m:e>
                      <m:sub>
                        <m:r>
                          <m:rPr>
                            <m:nor/>
                          </m:rPr>
                          <a:rPr lang="es-ES" dirty="0">
                            <a:solidFill>
                              <a:srgbClr val="002060"/>
                            </a:solidFill>
                          </a:rPr>
                          <m:t>ave</m:t>
                        </m:r>
                      </m:sub>
                    </m:sSub>
                  </m:oMath>
                </a14:m>
                <a:r>
                  <a:rPr lang="en-US" dirty="0">
                    <a:solidFill>
                      <a:srgbClr val="002060"/>
                    </a:solidFill>
                  </a:rPr>
                  <a:t> and </a:t>
                </a:r>
                <a14:m>
                  <m:oMath xmlns:m="http://schemas.openxmlformats.org/officeDocument/2006/math">
                    <m:sSub>
                      <m:sSubPr>
                        <m:ctrlPr>
                          <a:rPr lang="en-US" i="1">
                            <a:solidFill>
                              <a:srgbClr val="002060"/>
                            </a:solidFill>
                            <a:latin typeface="Cambria Math" panose="02040503050406030204" pitchFamily="18" charset="0"/>
                            <a:ea typeface="Cambria Math" panose="02040503050406030204" pitchFamily="18" charset="0"/>
                          </a:rPr>
                        </m:ctrlPr>
                      </m:sSubPr>
                      <m:e>
                        <m:r>
                          <m:rPr>
                            <m:nor/>
                          </m:rPr>
                          <a:rPr lang="en-US" dirty="0">
                            <a:solidFill>
                              <a:srgbClr val="002060"/>
                            </a:solidFill>
                            <a:latin typeface="Cambria Math" panose="02040503050406030204" pitchFamily="18" charset="0"/>
                            <a:ea typeface="Cambria Math" panose="02040503050406030204" pitchFamily="18" charset="0"/>
                          </a:rPr>
                          <m:t>τ</m:t>
                        </m:r>
                      </m:e>
                      <m:sub>
                        <m:r>
                          <m:rPr>
                            <m:nor/>
                          </m:rPr>
                          <a:rPr lang="es-ES" dirty="0">
                            <a:solidFill>
                              <a:srgbClr val="002060"/>
                            </a:solidFill>
                            <a:latin typeface="Cambria Math" panose="02040503050406030204" pitchFamily="18" charset="0"/>
                            <a:ea typeface="Cambria Math" panose="02040503050406030204" pitchFamily="18" charset="0"/>
                          </a:rPr>
                          <m:t>bulk</m:t>
                        </m:r>
                      </m:sub>
                    </m:sSub>
                  </m:oMath>
                </a14:m>
                <a:r>
                  <a:rPr lang="en-US" dirty="0">
                    <a:solidFill>
                      <a:srgbClr val="002060"/>
                    </a:solidFill>
                  </a:rPr>
                  <a:t> decreases about a 35% at </a:t>
                </a:r>
                <a:r>
                  <a:rPr lang="en-US" b="1" dirty="0">
                    <a:solidFill>
                      <a:srgbClr val="002060"/>
                    </a:solidFill>
                  </a:rPr>
                  <a:t>higher </a:t>
                </a:r>
                <a:r>
                  <a:rPr lang="en-US" b="1" dirty="0" err="1">
                    <a:solidFill>
                      <a:srgbClr val="002060"/>
                    </a:solidFill>
                  </a:rPr>
                  <a:t>dosis</a:t>
                </a:r>
                <a:r>
                  <a:rPr lang="en-US" b="1" dirty="0">
                    <a:solidFill>
                      <a:srgbClr val="002060"/>
                    </a:solidFill>
                  </a:rPr>
                  <a:t> due to a decrease of superficial and bulk vacancies. </a:t>
                </a:r>
              </a:p>
            </p:txBody>
          </p:sp>
        </mc:Choice>
        <mc:Fallback xmlns="">
          <p:sp>
            <p:nvSpPr>
              <p:cNvPr id="16" name="Rectángulo 15"/>
              <p:cNvSpPr>
                <a:spLocks noRot="1" noChangeAspect="1" noMove="1" noResize="1" noEditPoints="1" noAdjustHandles="1" noChangeArrowheads="1" noChangeShapeType="1" noTextEdit="1"/>
              </p:cNvSpPr>
              <p:nvPr/>
            </p:nvSpPr>
            <p:spPr>
              <a:xfrm>
                <a:off x="8133280" y="4236969"/>
                <a:ext cx="3697839" cy="1794722"/>
              </a:xfrm>
              <a:prstGeom prst="rect">
                <a:avLst/>
              </a:prstGeom>
              <a:blipFill rotWithShape="0">
                <a:blip r:embed="rId8"/>
                <a:stretch>
                  <a:fillRect l="-1153" t="-1361" r="-1483" b="-4762"/>
                </a:stretch>
              </a:blipFill>
            </p:spPr>
            <p:txBody>
              <a:bodyPr/>
              <a:lstStyle/>
              <a:p>
                <a:r>
                  <a:rPr lang="en-US">
                    <a:noFill/>
                  </a:rPr>
                  <a:t> </a:t>
                </a:r>
              </a:p>
            </p:txBody>
          </p:sp>
        </mc:Fallback>
      </mc:AlternateContent>
    </p:spTree>
    <p:extLst>
      <p:ext uri="{BB962C8B-B14F-4D97-AF65-F5344CB8AC3E}">
        <p14:creationId xmlns:p14="http://schemas.microsoft.com/office/powerpoint/2010/main" val="3238845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88175" y="97468"/>
            <a:ext cx="8064807" cy="523220"/>
          </a:xfrm>
          <a:prstGeom prst="rect">
            <a:avLst/>
          </a:prstGeom>
        </p:spPr>
        <p:txBody>
          <a:bodyPr wrap="square">
            <a:spAutoFit/>
          </a:bodyPr>
          <a:lstStyle/>
          <a:p>
            <a:pPr algn="ctr">
              <a:spcBef>
                <a:spcPts val="1200"/>
              </a:spcBef>
            </a:pP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3.2.3. </a:t>
            </a:r>
            <a:r>
              <a:rPr lang="es-ES" sz="2800"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Irradiated</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nanostructures</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PAS</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4" name="CuadroTexto 3"/>
              <p:cNvSpPr txBox="1"/>
              <p:nvPr/>
            </p:nvSpPr>
            <p:spPr>
              <a:xfrm>
                <a:off x="716952" y="1143908"/>
                <a:ext cx="5203626" cy="2616101"/>
              </a:xfrm>
              <a:prstGeom prst="rect">
                <a:avLst/>
              </a:prstGeom>
              <a:noFill/>
            </p:spPr>
            <p:txBody>
              <a:bodyPr wrap="square" rtlCol="0">
                <a:spAutoFit/>
              </a:bodyPr>
              <a:lstStyle/>
              <a:p>
                <a:pPr algn="ctr"/>
                <a:r>
                  <a:rPr lang="en-US" sz="2400" u="sng" dirty="0" smtClean="0">
                    <a:solidFill>
                      <a:srgbClr val="002060"/>
                    </a:solidFill>
                  </a:rPr>
                  <a:t>Influence of the irradiation in the lattice:</a:t>
                </a:r>
              </a:p>
              <a:p>
                <a:pPr algn="ctr"/>
                <a:endParaRPr lang="en-US" sz="2000" dirty="0">
                  <a:solidFill>
                    <a:srgbClr val="002060"/>
                  </a:solidFill>
                </a:endParaRPr>
              </a:p>
              <a:p>
                <a:pPr marL="457200" indent="-457200">
                  <a:buFont typeface="+mj-lt"/>
                  <a:buAutoNum type="arabicPeriod"/>
                </a:pPr>
                <a:r>
                  <a:rPr lang="es-ES" sz="2000" dirty="0" err="1" smtClean="0">
                    <a:solidFill>
                      <a:srgbClr val="002060"/>
                    </a:solidFill>
                  </a:rPr>
                  <a:t>Increase</a:t>
                </a:r>
                <a:r>
                  <a:rPr lang="es-ES" sz="2000" dirty="0" smtClean="0">
                    <a:solidFill>
                      <a:srgbClr val="002060"/>
                    </a:solidFill>
                  </a:rPr>
                  <a:t> of </a:t>
                </a:r>
                <a:r>
                  <a:rPr lang="en-US" sz="2000" dirty="0">
                    <a:solidFill>
                      <a:srgbClr val="002060"/>
                    </a:solidFill>
                  </a:rPr>
                  <a:t>monovacancies </a:t>
                </a:r>
                <a:r>
                  <a:rPr lang="es-ES" sz="2000" dirty="0">
                    <a:solidFill>
                      <a:srgbClr val="002060"/>
                    </a:solidFill>
                  </a:rPr>
                  <a:t>(</a:t>
                </a:r>
                <a14:m>
                  <m:oMath xmlns:m="http://schemas.openxmlformats.org/officeDocument/2006/math">
                    <m:sSub>
                      <m:sSubPr>
                        <m:ctrlPr>
                          <a:rPr lang="es-ES" sz="2000" b="1" i="1">
                            <a:solidFill>
                              <a:srgbClr val="002060"/>
                            </a:solidFill>
                          </a:rPr>
                        </m:ctrlPr>
                      </m:sSubPr>
                      <m:e>
                        <m:r>
                          <a:rPr lang="es-ES" sz="2000" b="1" i="1">
                            <a:solidFill>
                              <a:srgbClr val="002060"/>
                            </a:solidFill>
                          </a:rPr>
                          <m:t>𝑽</m:t>
                        </m:r>
                      </m:e>
                      <m:sub>
                        <m:r>
                          <a:rPr lang="es-ES" sz="2000" b="1" i="1">
                            <a:solidFill>
                              <a:srgbClr val="002060"/>
                            </a:solidFill>
                          </a:rPr>
                          <m:t>𝑪𝒖</m:t>
                        </m:r>
                      </m:sub>
                    </m:sSub>
                  </m:oMath>
                </a14:m>
                <a:r>
                  <a:rPr lang="es-ES" sz="2000" dirty="0">
                    <a:solidFill>
                      <a:srgbClr val="002060"/>
                    </a:solidFill>
                  </a:rPr>
                  <a:t>, </a:t>
                </a:r>
                <a14:m>
                  <m:oMath xmlns:m="http://schemas.openxmlformats.org/officeDocument/2006/math">
                    <m:sSub>
                      <m:sSubPr>
                        <m:ctrlPr>
                          <a:rPr lang="es-ES" sz="2000" i="1">
                            <a:solidFill>
                              <a:srgbClr val="002060"/>
                            </a:solidFill>
                          </a:rPr>
                        </m:ctrlPr>
                      </m:sSubPr>
                      <m:e>
                        <m:r>
                          <a:rPr lang="es-ES" sz="2000" i="1">
                            <a:solidFill>
                              <a:srgbClr val="002060"/>
                            </a:solidFill>
                          </a:rPr>
                          <m:t>𝑉</m:t>
                        </m:r>
                      </m:e>
                      <m:sub>
                        <m:r>
                          <a:rPr lang="es-ES" sz="2000" i="1">
                            <a:solidFill>
                              <a:srgbClr val="002060"/>
                            </a:solidFill>
                          </a:rPr>
                          <m:t>𝑂</m:t>
                        </m:r>
                      </m:sub>
                    </m:sSub>
                  </m:oMath>
                </a14:m>
                <a:r>
                  <a:rPr lang="es-ES" sz="2000" dirty="0">
                    <a:solidFill>
                      <a:srgbClr val="002060"/>
                    </a:solidFill>
                  </a:rPr>
                  <a:t>), </a:t>
                </a:r>
                <a:r>
                  <a:rPr lang="es-ES" sz="2000" dirty="0" err="1" smtClean="0">
                    <a:solidFill>
                      <a:srgbClr val="002060"/>
                    </a:solidFill>
                  </a:rPr>
                  <a:t>with</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dosis.</a:t>
                </a:r>
              </a:p>
              <a:p>
                <a:pPr marL="457200" indent="-457200">
                  <a:buFont typeface="+mj-lt"/>
                  <a:buAutoNum type="arabicPeriod"/>
                </a:pPr>
                <a:r>
                  <a:rPr lang="es-ES" sz="2000" dirty="0" err="1" smtClean="0">
                    <a:solidFill>
                      <a:srgbClr val="002060"/>
                    </a:solidFill>
                  </a:rPr>
                  <a:t>Formation</a:t>
                </a:r>
                <a:r>
                  <a:rPr lang="es-ES" sz="2000" dirty="0" smtClean="0">
                    <a:solidFill>
                      <a:srgbClr val="002060"/>
                    </a:solidFill>
                  </a:rPr>
                  <a:t> of </a:t>
                </a:r>
                <a:r>
                  <a:rPr lang="es-ES" sz="2000" dirty="0" err="1" smtClean="0">
                    <a:solidFill>
                      <a:srgbClr val="002060"/>
                    </a:solidFill>
                  </a:rPr>
                  <a:t>punctual</a:t>
                </a:r>
                <a:r>
                  <a:rPr lang="es-ES" sz="2000" dirty="0" smtClean="0">
                    <a:solidFill>
                      <a:srgbClr val="002060"/>
                    </a:solidFill>
                  </a:rPr>
                  <a:t> </a:t>
                </a:r>
                <a:r>
                  <a:rPr lang="es-ES" sz="2000" dirty="0" err="1" smtClean="0">
                    <a:solidFill>
                      <a:srgbClr val="002060"/>
                    </a:solidFill>
                  </a:rPr>
                  <a:t>defect</a:t>
                </a:r>
                <a:r>
                  <a:rPr lang="es-ES" sz="2000" dirty="0" smtClean="0">
                    <a:solidFill>
                      <a:srgbClr val="002060"/>
                    </a:solidFill>
                  </a:rPr>
                  <a:t> </a:t>
                </a:r>
                <a:r>
                  <a:rPr lang="es-ES" sz="2000" dirty="0" err="1" smtClean="0">
                    <a:solidFill>
                      <a:srgbClr val="002060"/>
                    </a:solidFill>
                  </a:rPr>
                  <a:t>clusters</a:t>
                </a:r>
                <a:r>
                  <a:rPr lang="es-ES" sz="2000" dirty="0" smtClean="0">
                    <a:solidFill>
                      <a:srgbClr val="002060"/>
                    </a:solidFill>
                  </a:rPr>
                  <a:t>.</a:t>
                </a:r>
              </a:p>
              <a:p>
                <a:pPr marL="457200" indent="-457200">
                  <a:buFont typeface="+mj-lt"/>
                  <a:buAutoNum type="arabicPeriod"/>
                </a:pPr>
                <a14:m>
                  <m:oMath xmlns:m="http://schemas.openxmlformats.org/officeDocument/2006/math">
                    <m:sSub>
                      <m:sSubPr>
                        <m:ctrlPr>
                          <a:rPr lang="es-ES" sz="2000" b="1" i="1" smtClean="0">
                            <a:solidFill>
                              <a:srgbClr val="002060"/>
                            </a:solidFill>
                          </a:rPr>
                        </m:ctrlPr>
                      </m:sSubPr>
                      <m:e>
                        <m:r>
                          <a:rPr lang="es-ES" sz="2000" b="1" i="1">
                            <a:solidFill>
                              <a:srgbClr val="002060"/>
                            </a:solidFill>
                          </a:rPr>
                          <m:t>𝑽</m:t>
                        </m:r>
                      </m:e>
                      <m:sub>
                        <m:r>
                          <a:rPr lang="es-ES" sz="2000" b="1" i="1">
                            <a:solidFill>
                              <a:srgbClr val="002060"/>
                            </a:solidFill>
                          </a:rPr>
                          <m:t>𝑪𝒖</m:t>
                        </m:r>
                      </m:sub>
                    </m:sSub>
                  </m:oMath>
                </a14:m>
                <a:r>
                  <a:rPr lang="es-ES" sz="2000" dirty="0" smtClean="0">
                    <a:solidFill>
                      <a:srgbClr val="002060"/>
                    </a:solidFill>
                  </a:rPr>
                  <a:t> predominant </a:t>
                </a:r>
                <a:r>
                  <a:rPr lang="es-ES" sz="2000" dirty="0" err="1">
                    <a:solidFill>
                      <a:srgbClr val="002060"/>
                    </a:solidFill>
                  </a:rPr>
                  <a:t>defect</a:t>
                </a:r>
                <a:r>
                  <a:rPr lang="es-ES" sz="2000" dirty="0" smtClean="0">
                    <a:solidFill>
                      <a:srgbClr val="002060"/>
                    </a:solidFill>
                  </a:rPr>
                  <a:t>.</a:t>
                </a:r>
              </a:p>
              <a:p>
                <a:pPr marL="457200" indent="-457200">
                  <a:buFont typeface="+mj-lt"/>
                  <a:buAutoNum type="arabicPeriod"/>
                </a:pPr>
                <a:r>
                  <a:rPr lang="en-US" sz="2000" dirty="0" smtClean="0">
                    <a:solidFill>
                      <a:srgbClr val="002060"/>
                    </a:solidFill>
                  </a:rPr>
                  <a:t>Higher </a:t>
                </a:r>
                <a:r>
                  <a:rPr lang="en-US" sz="2000" dirty="0" err="1" smtClean="0">
                    <a:solidFill>
                      <a:srgbClr val="002060"/>
                    </a:solidFill>
                  </a:rPr>
                  <a:t>dosis</a:t>
                </a:r>
                <a:r>
                  <a:rPr lang="en-US" sz="2000" dirty="0">
                    <a:solidFill>
                      <a:srgbClr val="002060"/>
                    </a:solidFill>
                  </a:rPr>
                  <a:t>:</a:t>
                </a:r>
                <a:r>
                  <a:rPr lang="en-US" sz="2000" dirty="0" smtClean="0">
                    <a:solidFill>
                      <a:srgbClr val="002060"/>
                    </a:solidFill>
                  </a:rPr>
                  <a:t> decrease </a:t>
                </a:r>
                <a:r>
                  <a:rPr lang="en-US" sz="2000" dirty="0">
                    <a:solidFill>
                      <a:srgbClr val="002060"/>
                    </a:solidFill>
                  </a:rPr>
                  <a:t>of superficial and bulk vacancies. </a:t>
                </a:r>
                <a:endParaRPr lang="es-ES" sz="2000" dirty="0" smtClean="0">
                  <a:solidFill>
                    <a:srgbClr val="002060"/>
                  </a:solidFill>
                </a:endParaRPr>
              </a:p>
            </p:txBody>
          </p:sp>
        </mc:Choice>
        <mc:Fallback>
          <p:sp>
            <p:nvSpPr>
              <p:cNvPr id="4" name="CuadroTexto 3"/>
              <p:cNvSpPr txBox="1">
                <a:spLocks noRot="1" noChangeAspect="1" noMove="1" noResize="1" noEditPoints="1" noAdjustHandles="1" noChangeArrowheads="1" noChangeShapeType="1" noTextEdit="1"/>
              </p:cNvSpPr>
              <p:nvPr/>
            </p:nvSpPr>
            <p:spPr>
              <a:xfrm>
                <a:off x="716952" y="1143908"/>
                <a:ext cx="5203626" cy="2616101"/>
              </a:xfrm>
              <a:prstGeom prst="rect">
                <a:avLst/>
              </a:prstGeom>
              <a:blipFill rotWithShape="0">
                <a:blip r:embed="rId2"/>
                <a:stretch>
                  <a:fillRect l="-1758" t="-1865" r="-1641" b="-3263"/>
                </a:stretch>
              </a:blipFill>
            </p:spPr>
            <p:txBody>
              <a:bodyPr/>
              <a:lstStyle/>
              <a:p>
                <a:r>
                  <a:rPr lang="en-US">
                    <a:noFill/>
                  </a:rPr>
                  <a:t> </a:t>
                </a:r>
              </a:p>
            </p:txBody>
          </p:sp>
        </mc:Fallback>
      </mc:AlternateContent>
      <p:grpSp>
        <p:nvGrpSpPr>
          <p:cNvPr id="5" name="Grupo 4"/>
          <p:cNvGrpSpPr/>
          <p:nvPr/>
        </p:nvGrpSpPr>
        <p:grpSpPr>
          <a:xfrm>
            <a:off x="6112799" y="2306182"/>
            <a:ext cx="1255409" cy="685223"/>
            <a:chOff x="5533292" y="4220308"/>
            <a:chExt cx="755558" cy="738554"/>
          </a:xfrm>
        </p:grpSpPr>
        <p:sp>
          <p:nvSpPr>
            <p:cNvPr id="6" name="Cheurón 5"/>
            <p:cNvSpPr/>
            <p:nvPr/>
          </p:nvSpPr>
          <p:spPr>
            <a:xfrm>
              <a:off x="5533292"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urón 6"/>
            <p:cNvSpPr/>
            <p:nvPr/>
          </p:nvSpPr>
          <p:spPr>
            <a:xfrm>
              <a:off x="5791201"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urón 7"/>
            <p:cNvSpPr/>
            <p:nvPr/>
          </p:nvSpPr>
          <p:spPr>
            <a:xfrm>
              <a:off x="6019219"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CuadroTexto 8"/>
          <p:cNvSpPr txBox="1"/>
          <p:nvPr/>
        </p:nvSpPr>
        <p:spPr>
          <a:xfrm>
            <a:off x="7417875" y="2110184"/>
            <a:ext cx="3944109" cy="1077218"/>
          </a:xfrm>
          <a:prstGeom prst="rect">
            <a:avLst/>
          </a:prstGeom>
          <a:noFill/>
        </p:spPr>
        <p:txBody>
          <a:bodyPr wrap="square" rtlCol="0">
            <a:spAutoFit/>
          </a:bodyPr>
          <a:lstStyle/>
          <a:p>
            <a:pPr algn="ctr"/>
            <a:r>
              <a:rPr lang="en-US" sz="3200" dirty="0" err="1">
                <a:solidFill>
                  <a:srgbClr val="FF0000"/>
                </a:solidFill>
              </a:rPr>
              <a:t>CuO</a:t>
            </a:r>
            <a:r>
              <a:rPr lang="en-US" sz="3200" dirty="0">
                <a:solidFill>
                  <a:srgbClr val="FF0000"/>
                </a:solidFill>
              </a:rPr>
              <a:t> </a:t>
            </a:r>
            <a:r>
              <a:rPr lang="en-US" sz="3200" dirty="0">
                <a:solidFill>
                  <a:srgbClr val="FF0000"/>
                </a:solidFill>
              </a:rPr>
              <a:t>nanostructures</a:t>
            </a:r>
            <a:r>
              <a:rPr lang="en-US" sz="3200" dirty="0">
                <a:solidFill>
                  <a:srgbClr val="FF0000"/>
                </a:solidFill>
              </a:rPr>
              <a:t> conductivity </a:t>
            </a:r>
            <a:r>
              <a:rPr lang="en-US" sz="3200" dirty="0" smtClean="0">
                <a:solidFill>
                  <a:srgbClr val="FF0000"/>
                </a:solidFill>
              </a:rPr>
              <a:t>increase!!</a:t>
            </a:r>
          </a:p>
        </p:txBody>
      </p:sp>
    </p:spTree>
    <p:extLst>
      <p:ext uri="{BB962C8B-B14F-4D97-AF65-F5344CB8AC3E}">
        <p14:creationId xmlns:p14="http://schemas.microsoft.com/office/powerpoint/2010/main" val="926598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10925" y="97468"/>
            <a:ext cx="3003750"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4.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Conclusions</a:t>
            </a:r>
            <a:endPar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4" name="Rectángulo 3"/>
              <p:cNvSpPr/>
              <p:nvPr/>
            </p:nvSpPr>
            <p:spPr>
              <a:xfrm>
                <a:off x="626400" y="798714"/>
                <a:ext cx="10972799" cy="4044056"/>
              </a:xfrm>
              <a:prstGeom prst="rect">
                <a:avLst/>
              </a:prstGeom>
            </p:spPr>
            <p:txBody>
              <a:bodyPr wrap="square">
                <a:spAutoFit/>
              </a:bodyPr>
              <a:lstStyle/>
              <a:p>
                <a:pPr algn="just">
                  <a:lnSpc>
                    <a:spcPct val="107000"/>
                  </a:lnSpc>
                  <a:spcAft>
                    <a:spcPts val="800"/>
                  </a:spcAft>
                </a:pPr>
                <a:r>
                  <a:rPr lang="en-US" sz="2400" dirty="0" smtClean="0">
                    <a:solidFill>
                      <a:srgbClr val="002060"/>
                    </a:solidFill>
                    <a:ea typeface="Calibri" panose="020F0502020204030204" pitchFamily="34" charset="0"/>
                    <a:cs typeface="Times New Roman" panose="02020603050405020304" pitchFamily="18" charset="0"/>
                  </a:rPr>
                  <a:t>This </a:t>
                </a:r>
                <a:r>
                  <a:rPr lang="en-US" sz="2400" dirty="0">
                    <a:solidFill>
                      <a:srgbClr val="002060"/>
                    </a:solidFill>
                    <a:ea typeface="Calibri" panose="020F0502020204030204" pitchFamily="34" charset="0"/>
                    <a:cs typeface="Times New Roman" panose="02020603050405020304" pitchFamily="18" charset="0"/>
                  </a:rPr>
                  <a:t>work exposed the results of the structural and  morphological analysis and the evolution of defects in irradiated copper (II) oxide nanostructures. For this purpose, </a:t>
                </a:r>
                <a:r>
                  <a:rPr lang="en-US" sz="2400" dirty="0" err="1">
                    <a:solidFill>
                      <a:srgbClr val="002060"/>
                    </a:solidFill>
                    <a:ea typeface="Calibri" panose="020F0502020204030204" pitchFamily="34" charset="0"/>
                    <a:cs typeface="Times New Roman" panose="02020603050405020304" pitchFamily="18" charset="0"/>
                  </a:rPr>
                  <a:t>CuO</a:t>
                </a:r>
                <a:r>
                  <a:rPr lang="en-US" sz="2400" dirty="0">
                    <a:solidFill>
                      <a:srgbClr val="002060"/>
                    </a:solidFill>
                    <a:ea typeface="Calibri" panose="020F0502020204030204" pitchFamily="34" charset="0"/>
                    <a:cs typeface="Times New Roman" panose="02020603050405020304" pitchFamily="18" charset="0"/>
                  </a:rPr>
                  <a:t> was subjected to helium ion irradiation treatment. This process led to novel results regarding the influence of irradiation on </a:t>
                </a:r>
                <a:r>
                  <a:rPr lang="en-US" sz="2400" dirty="0" err="1">
                    <a:solidFill>
                      <a:srgbClr val="002060"/>
                    </a:solidFill>
                    <a:ea typeface="Calibri" panose="020F0502020204030204" pitchFamily="34" charset="0"/>
                    <a:cs typeface="Times New Roman" panose="02020603050405020304" pitchFamily="18" charset="0"/>
                  </a:rPr>
                  <a:t>CuO</a:t>
                </a:r>
                <a:r>
                  <a:rPr lang="en-US" sz="2400" dirty="0">
                    <a:solidFill>
                      <a:srgbClr val="002060"/>
                    </a:solidFill>
                    <a:ea typeface="Calibri" panose="020F0502020204030204" pitchFamily="34" charset="0"/>
                    <a:cs typeface="Times New Roman" panose="02020603050405020304" pitchFamily="18" charset="0"/>
                  </a:rPr>
                  <a:t> nanostructures. Specifically, concerning </a:t>
                </a:r>
                <a:r>
                  <a:rPr lang="en-US" sz="2400" dirty="0" smtClean="0">
                    <a:solidFill>
                      <a:srgbClr val="002060"/>
                    </a:solidFill>
                    <a:ea typeface="Calibri" panose="020F0502020204030204" pitchFamily="34" charset="0"/>
                    <a:cs typeface="Times New Roman" panose="02020603050405020304" pitchFamily="18" charset="0"/>
                  </a:rPr>
                  <a:t>to structural </a:t>
                </a:r>
                <a:r>
                  <a:rPr lang="en-US" sz="2400" dirty="0">
                    <a:solidFill>
                      <a:srgbClr val="002060"/>
                    </a:solidFill>
                    <a:ea typeface="Calibri" panose="020F0502020204030204" pitchFamily="34" charset="0"/>
                    <a:cs typeface="Times New Roman" panose="02020603050405020304" pitchFamily="18" charset="0"/>
                  </a:rPr>
                  <a:t>variations, since the irradiated samples show novel results because the defects induced by irradiation compete with the recovery of the crystal lattice. </a:t>
                </a:r>
                <a:r>
                  <a:rPr lang="en-US" sz="2400" dirty="0" smtClean="0">
                    <a:solidFill>
                      <a:srgbClr val="002060"/>
                    </a:solidFill>
                    <a:ea typeface="Calibri" panose="020F0502020204030204" pitchFamily="34" charset="0"/>
                    <a:cs typeface="Times New Roman" panose="02020603050405020304" pitchFamily="18" charset="0"/>
                  </a:rPr>
                  <a:t>Besides, </a:t>
                </a:r>
                <a:r>
                  <a:rPr lang="en-US" sz="2400" dirty="0">
                    <a:solidFill>
                      <a:srgbClr val="002060"/>
                    </a:solidFill>
                    <a:ea typeface="Calibri" panose="020F0502020204030204" pitchFamily="34" charset="0"/>
                    <a:cs typeface="Times New Roman" panose="02020603050405020304" pitchFamily="18" charset="0"/>
                  </a:rPr>
                  <a:t>this irradiation produce a large amount of </a:t>
                </a:r>
                <a14:m>
                  <m:oMath xmlns:m="http://schemas.openxmlformats.org/officeDocument/2006/math">
                    <m:sSub>
                      <m:sSubPr>
                        <m:ctrlPr>
                          <a:rPr lang="es-ES" sz="2400" i="1">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sSubPr>
                      <m:e>
                        <m:r>
                          <a:rPr lang="es-ES" sz="2400">
                            <a:solidFill>
                              <a:srgbClr val="002060"/>
                            </a:solidFill>
                            <a:latin typeface="Cambria Math" panose="02040503050406030204" pitchFamily="18" charset="0"/>
                            <a:ea typeface="Calibri" panose="020F0502020204030204" pitchFamily="34" charset="0"/>
                            <a:cs typeface="Times New Roman" panose="02020603050405020304" pitchFamily="18" charset="0"/>
                          </a:rPr>
                          <m:t>𝑽</m:t>
                        </m:r>
                      </m:e>
                      <m:sub>
                        <m:r>
                          <a:rPr lang="es-ES" sz="2400">
                            <a:solidFill>
                              <a:srgbClr val="002060"/>
                            </a:solidFill>
                            <a:latin typeface="Cambria Math" panose="02040503050406030204" pitchFamily="18" charset="0"/>
                            <a:ea typeface="Calibri" panose="020F0502020204030204" pitchFamily="34" charset="0"/>
                            <a:cs typeface="Times New Roman" panose="02020603050405020304" pitchFamily="18" charset="0"/>
                          </a:rPr>
                          <m:t>𝑪𝒖</m:t>
                        </m:r>
                      </m:sub>
                    </m:sSub>
                  </m:oMath>
                </a14:m>
                <a:r>
                  <a:rPr lang="en-US" sz="2400" dirty="0">
                    <a:solidFill>
                      <a:srgbClr val="002060"/>
                    </a:solidFill>
                    <a:ea typeface="Calibri" panose="020F0502020204030204" pitchFamily="34" charset="0"/>
                    <a:cs typeface="Times New Roman" panose="02020603050405020304" pitchFamily="18" charset="0"/>
                  </a:rPr>
                  <a:t> the type of defect that is predominant and produce holes, increasing the </a:t>
                </a:r>
                <a:r>
                  <a:rPr lang="en-US" sz="2400" dirty="0" err="1">
                    <a:solidFill>
                      <a:srgbClr val="002060"/>
                    </a:solidFill>
                    <a:ea typeface="Calibri" panose="020F0502020204030204" pitchFamily="34" charset="0"/>
                    <a:cs typeface="Times New Roman" panose="02020603050405020304" pitchFamily="18" charset="0"/>
                  </a:rPr>
                  <a:t>CuO</a:t>
                </a:r>
                <a:r>
                  <a:rPr lang="en-US" sz="2400" dirty="0">
                    <a:solidFill>
                      <a:srgbClr val="002060"/>
                    </a:solidFill>
                    <a:ea typeface="Calibri" panose="020F0502020204030204" pitchFamily="34" charset="0"/>
                    <a:cs typeface="Times New Roman" panose="02020603050405020304" pitchFamily="18" charset="0"/>
                  </a:rPr>
                  <a:t> conductivity</a:t>
                </a:r>
                <a:r>
                  <a:rPr lang="en-US" sz="2400" dirty="0" smtClean="0">
                    <a:solidFill>
                      <a:srgbClr val="002060"/>
                    </a:solidFill>
                    <a:ea typeface="Calibri" panose="020F0502020204030204" pitchFamily="34" charset="0"/>
                    <a:cs typeface="Times New Roman" panose="02020603050405020304" pitchFamily="18" charset="0"/>
                  </a:rPr>
                  <a:t>. This improvement contributes to produce better </a:t>
                </a:r>
                <a:r>
                  <a:rPr lang="en-US" sz="2400" dirty="0" err="1" smtClean="0">
                    <a:solidFill>
                      <a:srgbClr val="002060"/>
                    </a:solidFill>
                    <a:ea typeface="Calibri" panose="020F0502020204030204" pitchFamily="34" charset="0"/>
                    <a:cs typeface="Times New Roman" panose="02020603050405020304" pitchFamily="18" charset="0"/>
                  </a:rPr>
                  <a:t>CuO</a:t>
                </a:r>
                <a:r>
                  <a:rPr lang="en-US" sz="2400" dirty="0" smtClean="0">
                    <a:solidFill>
                      <a:srgbClr val="002060"/>
                    </a:solidFill>
                    <a:ea typeface="Calibri" panose="020F0502020204030204" pitchFamily="34" charset="0"/>
                    <a:cs typeface="Times New Roman" panose="02020603050405020304" pitchFamily="18" charset="0"/>
                  </a:rPr>
                  <a:t> nanostructured layers for optoelectronics applications.</a:t>
                </a:r>
                <a:endParaRPr lang="en-US" sz="2400" dirty="0">
                  <a:solidFill>
                    <a:srgbClr val="002060"/>
                  </a:solidFill>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626400" y="798714"/>
                <a:ext cx="10972799" cy="4044056"/>
              </a:xfrm>
              <a:prstGeom prst="rect">
                <a:avLst/>
              </a:prstGeom>
              <a:blipFill rotWithShape="0">
                <a:blip r:embed="rId2"/>
                <a:stretch>
                  <a:fillRect l="-889" t="-1056" r="-833" b="-2112"/>
                </a:stretch>
              </a:blipFill>
            </p:spPr>
            <p:txBody>
              <a:bodyPr/>
              <a:lstStyle/>
              <a:p>
                <a:r>
                  <a:rPr lang="en-US">
                    <a:noFill/>
                  </a:rPr>
                  <a:t> </a:t>
                </a:r>
              </a:p>
            </p:txBody>
          </p:sp>
        </mc:Fallback>
      </mc:AlternateContent>
    </p:spTree>
    <p:extLst>
      <p:ext uri="{BB962C8B-B14F-4D97-AF65-F5344CB8AC3E}">
        <p14:creationId xmlns:p14="http://schemas.microsoft.com/office/powerpoint/2010/main" val="2307316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547145"/>
          </a:xfrm>
          <a:prstGeom prst="rect">
            <a:avLst/>
          </a:prstGeom>
          <a:solidFill>
            <a:schemeClr val="accent5">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44991" y="253638"/>
            <a:ext cx="12102017" cy="1754326"/>
          </a:xfrm>
          <a:prstGeom prst="rect">
            <a:avLst/>
          </a:prstGeom>
          <a:noFill/>
        </p:spPr>
        <p:txBody>
          <a:bodyPr wrap="square" rtlCol="0">
            <a:spAutoFit/>
          </a:bodyPr>
          <a:lstStyle/>
          <a:p>
            <a:pPr algn="ctr"/>
            <a:r>
              <a:rPr lang="en-US" sz="3600" dirty="0">
                <a:solidFill>
                  <a:schemeClr val="bg1"/>
                </a:solidFill>
                <a:ea typeface="Noto Sans CJK SC Regular"/>
                <a:cs typeface="FreeSans"/>
              </a:rPr>
              <a:t>A study of the defect formation of </a:t>
            </a:r>
            <a:r>
              <a:rPr lang="en-US" sz="3600" dirty="0" err="1">
                <a:solidFill>
                  <a:schemeClr val="bg1"/>
                </a:solidFill>
                <a:ea typeface="Noto Sans CJK SC Regular"/>
                <a:cs typeface="FreeSans"/>
              </a:rPr>
              <a:t>CuO</a:t>
            </a:r>
            <a:r>
              <a:rPr lang="en-US" sz="3600" dirty="0">
                <a:solidFill>
                  <a:schemeClr val="bg1"/>
                </a:solidFill>
                <a:ea typeface="Noto Sans CJK SC Regular"/>
                <a:cs typeface="FreeSans"/>
              </a:rPr>
              <a:t> nanostructures under He+ ion irradiation</a:t>
            </a:r>
            <a:endParaRPr lang="es-ES" sz="3600" dirty="0">
              <a:solidFill>
                <a:schemeClr val="bg1"/>
              </a:solidFill>
              <a:ea typeface="Noto Sans CJK SC Regular"/>
              <a:cs typeface="FreeSans"/>
            </a:endParaRPr>
          </a:p>
          <a:p>
            <a:pPr algn="ctr"/>
            <a:endParaRPr lang="es-ES" sz="3600" dirty="0">
              <a:solidFill>
                <a:schemeClr val="bg1"/>
              </a:solidFill>
              <a:ea typeface="Noto Sans CJK SC Regular"/>
              <a:cs typeface="FreeSans"/>
            </a:endParaRPr>
          </a:p>
        </p:txBody>
      </p:sp>
      <p:sp>
        <p:nvSpPr>
          <p:cNvPr id="3" name="Rectángulo 2"/>
          <p:cNvSpPr/>
          <p:nvPr/>
        </p:nvSpPr>
        <p:spPr>
          <a:xfrm>
            <a:off x="909382" y="3746616"/>
            <a:ext cx="10119870" cy="1477328"/>
          </a:xfrm>
          <a:prstGeom prst="rect">
            <a:avLst/>
          </a:prstGeom>
        </p:spPr>
        <p:txBody>
          <a:bodyPr wrap="square">
            <a:spAutoFit/>
          </a:bodyPr>
          <a:lstStyle/>
          <a:p>
            <a:pPr marL="285750" indent="-285750" algn="just">
              <a:buFont typeface="Arial" panose="020B0604020202020204" pitchFamily="34" charset="0"/>
              <a:buChar char="•"/>
            </a:pPr>
            <a:r>
              <a:rPr lang="es-ES" i="1" dirty="0" err="1">
                <a:solidFill>
                  <a:srgbClr val="002060"/>
                </a:solidFill>
              </a:rPr>
              <a:t>Photovoltaic</a:t>
            </a:r>
            <a:r>
              <a:rPr lang="es-ES" i="1" dirty="0">
                <a:solidFill>
                  <a:srgbClr val="002060"/>
                </a:solidFill>
              </a:rPr>
              <a:t> </a:t>
            </a:r>
            <a:r>
              <a:rPr lang="es-ES" i="1" dirty="0" err="1">
                <a:solidFill>
                  <a:srgbClr val="002060"/>
                </a:solidFill>
              </a:rPr>
              <a:t>Laboratory</a:t>
            </a:r>
            <a:r>
              <a:rPr lang="es-ES" i="1" dirty="0">
                <a:solidFill>
                  <a:srgbClr val="002060"/>
                </a:solidFill>
              </a:rPr>
              <a:t>, </a:t>
            </a:r>
            <a:r>
              <a:rPr lang="es-ES" i="1" dirty="0" err="1">
                <a:solidFill>
                  <a:srgbClr val="002060"/>
                </a:solidFill>
              </a:rPr>
              <a:t>Institute</a:t>
            </a:r>
            <a:r>
              <a:rPr lang="es-ES" i="1" dirty="0">
                <a:solidFill>
                  <a:srgbClr val="002060"/>
                </a:solidFill>
              </a:rPr>
              <a:t> of </a:t>
            </a:r>
            <a:r>
              <a:rPr lang="es-ES" i="1" dirty="0" err="1">
                <a:solidFill>
                  <a:srgbClr val="002060"/>
                </a:solidFill>
              </a:rPr>
              <a:t>Materials</a:t>
            </a:r>
            <a:r>
              <a:rPr lang="es-ES" i="1" dirty="0">
                <a:solidFill>
                  <a:srgbClr val="002060"/>
                </a:solidFill>
              </a:rPr>
              <a:t> </a:t>
            </a:r>
            <a:r>
              <a:rPr lang="es-ES" i="1" dirty="0" err="1">
                <a:solidFill>
                  <a:srgbClr val="002060"/>
                </a:solidFill>
              </a:rPr>
              <a:t>Science</a:t>
            </a:r>
            <a:r>
              <a:rPr lang="es-ES" i="1" dirty="0">
                <a:solidFill>
                  <a:srgbClr val="002060"/>
                </a:solidFill>
              </a:rPr>
              <a:t> and </a:t>
            </a:r>
            <a:r>
              <a:rPr lang="es-ES" i="1" dirty="0" err="1">
                <a:solidFill>
                  <a:srgbClr val="002060"/>
                </a:solidFill>
              </a:rPr>
              <a:t>Technology</a:t>
            </a:r>
            <a:r>
              <a:rPr lang="es-ES" i="1" dirty="0">
                <a:solidFill>
                  <a:srgbClr val="002060"/>
                </a:solidFill>
              </a:rPr>
              <a:t> of </a:t>
            </a:r>
            <a:r>
              <a:rPr lang="es-ES" i="1" dirty="0" err="1">
                <a:solidFill>
                  <a:srgbClr val="002060"/>
                </a:solidFill>
              </a:rPr>
              <a:t>the</a:t>
            </a:r>
            <a:r>
              <a:rPr lang="es-ES" i="1" dirty="0">
                <a:solidFill>
                  <a:srgbClr val="002060"/>
                </a:solidFill>
              </a:rPr>
              <a:t> </a:t>
            </a:r>
            <a:r>
              <a:rPr lang="es-ES" i="1" dirty="0" err="1">
                <a:solidFill>
                  <a:srgbClr val="002060"/>
                </a:solidFill>
              </a:rPr>
              <a:t>University</a:t>
            </a:r>
            <a:r>
              <a:rPr lang="es-ES" i="1" dirty="0">
                <a:solidFill>
                  <a:srgbClr val="002060"/>
                </a:solidFill>
              </a:rPr>
              <a:t> of </a:t>
            </a:r>
            <a:r>
              <a:rPr lang="es-ES" i="1" dirty="0" err="1">
                <a:solidFill>
                  <a:srgbClr val="002060"/>
                </a:solidFill>
              </a:rPr>
              <a:t>Havana</a:t>
            </a:r>
            <a:r>
              <a:rPr lang="es-ES" i="1" dirty="0">
                <a:solidFill>
                  <a:srgbClr val="002060"/>
                </a:solidFill>
              </a:rPr>
              <a:t> (IMRE-UH</a:t>
            </a:r>
            <a:r>
              <a:rPr lang="es-ES" i="1" dirty="0" smtClean="0">
                <a:solidFill>
                  <a:srgbClr val="002060"/>
                </a:solidFill>
              </a:rPr>
              <a:t>), </a:t>
            </a:r>
            <a:r>
              <a:rPr lang="es-ES" i="1" dirty="0">
                <a:solidFill>
                  <a:srgbClr val="002060"/>
                </a:solidFill>
              </a:rPr>
              <a:t>Vedado, 10 400 Plaza de La Revolución</a:t>
            </a:r>
            <a:r>
              <a:rPr lang="es-ES" i="1" dirty="0" smtClean="0">
                <a:solidFill>
                  <a:srgbClr val="002060"/>
                </a:solidFill>
              </a:rPr>
              <a:t>, </a:t>
            </a:r>
            <a:r>
              <a:rPr lang="es-ES" i="1" dirty="0" err="1" smtClean="0">
                <a:solidFill>
                  <a:srgbClr val="002060"/>
                </a:solidFill>
              </a:rPr>
              <a:t>Havana</a:t>
            </a:r>
            <a:r>
              <a:rPr lang="es-ES" i="1" dirty="0">
                <a:solidFill>
                  <a:srgbClr val="002060"/>
                </a:solidFill>
              </a:rPr>
              <a:t>, Cuba.</a:t>
            </a:r>
            <a:endParaRPr lang="en-US" dirty="0">
              <a:solidFill>
                <a:srgbClr val="002060"/>
              </a:solidFill>
            </a:endParaRPr>
          </a:p>
          <a:p>
            <a:pPr marL="285750" indent="-285750" algn="just">
              <a:buFont typeface="Arial" panose="020B0604020202020204" pitchFamily="34" charset="0"/>
              <a:buChar char="•"/>
            </a:pPr>
            <a:r>
              <a:rPr lang="en-US" i="1" dirty="0">
                <a:solidFill>
                  <a:srgbClr val="002060"/>
                </a:solidFill>
              </a:rPr>
              <a:t>Sector of Nuclear-Physical Materials Science and Ion-Implantation Nanotechnologies (SNPMSIIN), </a:t>
            </a:r>
            <a:r>
              <a:rPr lang="es-ES" i="1" dirty="0">
                <a:solidFill>
                  <a:srgbClr val="002060"/>
                </a:solidFill>
              </a:rPr>
              <a:t>Frank </a:t>
            </a:r>
            <a:r>
              <a:rPr lang="es-ES" i="1" dirty="0" err="1">
                <a:solidFill>
                  <a:srgbClr val="002060"/>
                </a:solidFill>
              </a:rPr>
              <a:t>Laboratory</a:t>
            </a:r>
            <a:r>
              <a:rPr lang="es-ES" i="1" dirty="0">
                <a:solidFill>
                  <a:srgbClr val="002060"/>
                </a:solidFill>
              </a:rPr>
              <a:t> of </a:t>
            </a:r>
            <a:r>
              <a:rPr lang="es-ES" i="1" dirty="0" err="1">
                <a:solidFill>
                  <a:srgbClr val="002060"/>
                </a:solidFill>
              </a:rPr>
              <a:t>Neutron</a:t>
            </a:r>
            <a:r>
              <a:rPr lang="es-ES" i="1" dirty="0">
                <a:solidFill>
                  <a:srgbClr val="002060"/>
                </a:solidFill>
              </a:rPr>
              <a:t> </a:t>
            </a:r>
            <a:r>
              <a:rPr lang="es-ES" i="1" dirty="0" err="1">
                <a:solidFill>
                  <a:srgbClr val="002060"/>
                </a:solidFill>
              </a:rPr>
              <a:t>Physics</a:t>
            </a:r>
            <a:r>
              <a:rPr lang="es-ES" i="1" dirty="0">
                <a:solidFill>
                  <a:srgbClr val="002060"/>
                </a:solidFill>
              </a:rPr>
              <a:t>, (FLNP), </a:t>
            </a:r>
            <a:r>
              <a:rPr lang="es-ES" i="1" dirty="0" err="1">
                <a:solidFill>
                  <a:srgbClr val="002060"/>
                </a:solidFill>
              </a:rPr>
              <a:t>Joint</a:t>
            </a:r>
            <a:r>
              <a:rPr lang="es-ES" i="1" dirty="0">
                <a:solidFill>
                  <a:srgbClr val="002060"/>
                </a:solidFill>
              </a:rPr>
              <a:t> </a:t>
            </a:r>
            <a:r>
              <a:rPr lang="es-ES" i="1" dirty="0" err="1">
                <a:solidFill>
                  <a:srgbClr val="002060"/>
                </a:solidFill>
              </a:rPr>
              <a:t>Institute</a:t>
            </a:r>
            <a:r>
              <a:rPr lang="es-ES" i="1" dirty="0">
                <a:solidFill>
                  <a:srgbClr val="002060"/>
                </a:solidFill>
              </a:rPr>
              <a:t> </a:t>
            </a:r>
            <a:r>
              <a:rPr lang="es-ES" i="1" dirty="0" err="1">
                <a:solidFill>
                  <a:srgbClr val="002060"/>
                </a:solidFill>
              </a:rPr>
              <a:t>for</a:t>
            </a:r>
            <a:r>
              <a:rPr lang="es-ES" i="1" dirty="0">
                <a:solidFill>
                  <a:srgbClr val="002060"/>
                </a:solidFill>
              </a:rPr>
              <a:t> Nuclear </a:t>
            </a:r>
            <a:r>
              <a:rPr lang="es-ES" i="1" dirty="0" err="1">
                <a:solidFill>
                  <a:srgbClr val="002060"/>
                </a:solidFill>
              </a:rPr>
              <a:t>Research</a:t>
            </a:r>
            <a:r>
              <a:rPr lang="es-ES" i="1" dirty="0">
                <a:solidFill>
                  <a:srgbClr val="002060"/>
                </a:solidFill>
              </a:rPr>
              <a:t> (JINR), 141 980 </a:t>
            </a:r>
            <a:r>
              <a:rPr lang="es-ES" i="1" dirty="0" err="1">
                <a:solidFill>
                  <a:srgbClr val="002060"/>
                </a:solidFill>
              </a:rPr>
              <a:t>Dubna</a:t>
            </a:r>
            <a:r>
              <a:rPr lang="es-ES" i="1" dirty="0">
                <a:solidFill>
                  <a:srgbClr val="002060"/>
                </a:solidFill>
              </a:rPr>
              <a:t>, </a:t>
            </a:r>
            <a:r>
              <a:rPr lang="es-ES" i="1" dirty="0" err="1">
                <a:solidFill>
                  <a:srgbClr val="002060"/>
                </a:solidFill>
              </a:rPr>
              <a:t>Moscow</a:t>
            </a:r>
            <a:r>
              <a:rPr lang="es-ES" i="1" dirty="0">
                <a:solidFill>
                  <a:srgbClr val="002060"/>
                </a:solidFill>
              </a:rPr>
              <a:t> </a:t>
            </a:r>
            <a:r>
              <a:rPr lang="es-ES" i="1" dirty="0" err="1">
                <a:solidFill>
                  <a:srgbClr val="002060"/>
                </a:solidFill>
              </a:rPr>
              <a:t>oblast</a:t>
            </a:r>
            <a:r>
              <a:rPr lang="es-ES" i="1" dirty="0">
                <a:solidFill>
                  <a:srgbClr val="002060"/>
                </a:solidFill>
              </a:rPr>
              <a:t>, </a:t>
            </a:r>
            <a:r>
              <a:rPr lang="es-ES" i="1" dirty="0" err="1">
                <a:solidFill>
                  <a:srgbClr val="002060"/>
                </a:solidFill>
              </a:rPr>
              <a:t>Russia</a:t>
            </a:r>
            <a:r>
              <a:rPr lang="es-ES" i="1" dirty="0">
                <a:solidFill>
                  <a:srgbClr val="002060"/>
                </a:solidFill>
              </a:rPr>
              <a:t>.</a:t>
            </a:r>
            <a:endParaRPr lang="en-US" dirty="0">
              <a:solidFill>
                <a:srgbClr val="002060"/>
              </a:solidFill>
            </a:endParaRPr>
          </a:p>
        </p:txBody>
      </p:sp>
      <p:sp>
        <p:nvSpPr>
          <p:cNvPr id="11" name="Rectángulo 10"/>
          <p:cNvSpPr/>
          <p:nvPr/>
        </p:nvSpPr>
        <p:spPr>
          <a:xfrm>
            <a:off x="1420551" y="2058768"/>
            <a:ext cx="9350896" cy="646331"/>
          </a:xfrm>
          <a:prstGeom prst="rect">
            <a:avLst/>
          </a:prstGeom>
        </p:spPr>
        <p:txBody>
          <a:bodyPr wrap="square">
            <a:spAutoFit/>
          </a:bodyPr>
          <a:lstStyle/>
          <a:p>
            <a:pPr algn="ctr"/>
            <a:r>
              <a:rPr lang="en-US" sz="3600" dirty="0">
                <a:solidFill>
                  <a:srgbClr val="002060"/>
                </a:solidFill>
              </a:rPr>
              <a:t>S. Fortuné Fábregas</a:t>
            </a:r>
          </a:p>
        </p:txBody>
      </p:sp>
      <p:sp>
        <p:nvSpPr>
          <p:cNvPr id="10" name="Rectángulo 9"/>
          <p:cNvSpPr/>
          <p:nvPr/>
        </p:nvSpPr>
        <p:spPr>
          <a:xfrm>
            <a:off x="4755451" y="2904700"/>
            <a:ext cx="2408480" cy="400110"/>
          </a:xfrm>
          <a:prstGeom prst="rect">
            <a:avLst/>
          </a:prstGeom>
        </p:spPr>
        <p:txBody>
          <a:bodyPr wrap="none">
            <a:spAutoFit/>
          </a:bodyPr>
          <a:lstStyle/>
          <a:p>
            <a:pPr algn="ctr">
              <a:spcAft>
                <a:spcPts val="0"/>
              </a:spcAft>
              <a:tabLst>
                <a:tab pos="540385" algn="l"/>
                <a:tab pos="457200" algn="l"/>
              </a:tabLst>
            </a:pPr>
            <a:r>
              <a:rPr lang="es-ES" sz="20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silviafortune@jinr.ru</a:t>
            </a:r>
            <a:endParaRPr lang="en-US" sz="20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endParaRPr>
          </a:p>
        </p:txBody>
      </p:sp>
      <p:pic>
        <p:nvPicPr>
          <p:cNvPr id="6" name="Picture 5" descr="A logo of a dna molecule&#10;&#10;Description automatically generated">
            <a:extLst>
              <a:ext uri="{FF2B5EF4-FFF2-40B4-BE49-F238E27FC236}">
                <a16:creationId xmlns="" xmlns:a16="http://schemas.microsoft.com/office/drawing/2014/main" id="{07455B71-C949-9807-4F55-4D8B78E4C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185" y="5344751"/>
            <a:ext cx="1223630" cy="1478826"/>
          </a:xfrm>
          <a:prstGeom prst="rect">
            <a:avLst/>
          </a:prstGeom>
        </p:spPr>
      </p:pic>
      <p:pic>
        <p:nvPicPr>
          <p:cNvPr id="9" name="Imagen 6">
            <a:extLst>
              <a:ext uri="{FF2B5EF4-FFF2-40B4-BE49-F238E27FC236}">
                <a16:creationId xmlns="" xmlns:a16="http://schemas.microsoft.com/office/drawing/2014/main" id="{01647FF9-B1D4-3CCB-F8C8-3284C3D1A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440" y="5477374"/>
            <a:ext cx="1428184" cy="1260866"/>
          </a:xfrm>
          <a:prstGeom prst="rect">
            <a:avLst/>
          </a:prstGeom>
        </p:spPr>
      </p:pic>
      <p:pic>
        <p:nvPicPr>
          <p:cNvPr id="13" name="Imagen 7">
            <a:extLst>
              <a:ext uri="{FF2B5EF4-FFF2-40B4-BE49-F238E27FC236}">
                <a16:creationId xmlns="" xmlns:a16="http://schemas.microsoft.com/office/drawing/2014/main" id="{AAC3B02E-FD99-5EEC-8391-775F62EBC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053" y="5825538"/>
            <a:ext cx="1862149" cy="744859"/>
          </a:xfrm>
          <a:prstGeom prst="rect">
            <a:avLst/>
          </a:prstGeom>
        </p:spPr>
      </p:pic>
      <p:pic>
        <p:nvPicPr>
          <p:cNvPr id="14" name="Imagen 5">
            <a:extLst>
              <a:ext uri="{FF2B5EF4-FFF2-40B4-BE49-F238E27FC236}">
                <a16:creationId xmlns="" xmlns:a16="http://schemas.microsoft.com/office/drawing/2014/main" id="{6BA49D6E-79C1-A03A-8D4C-981FBFAB4EBA}"/>
              </a:ext>
            </a:extLst>
          </p:cNvPr>
          <p:cNvPicPr>
            <a:picLocks noChangeAspect="1"/>
          </p:cNvPicPr>
          <p:nvPr/>
        </p:nvPicPr>
        <p:blipFill>
          <a:blip r:embed="rId6" cstate="print">
            <a:extLst>
              <a:ext uri="{28A0092B-C50C-407E-A947-70E740481C1C}">
                <a14:useLocalDpi xmlns:a14="http://schemas.microsoft.com/office/drawing/2010/main" val="0"/>
              </a:ext>
            </a:extLst>
          </a:blip>
          <a:srcRect l="5342" t="10309" r="9103" b="17292"/>
          <a:stretch/>
        </p:blipFill>
        <p:spPr>
          <a:xfrm>
            <a:off x="2938963" y="5765920"/>
            <a:ext cx="2029848" cy="864096"/>
          </a:xfrm>
          <a:prstGeom prst="rect">
            <a:avLst/>
          </a:prstGeom>
        </p:spPr>
      </p:pic>
      <p:pic>
        <p:nvPicPr>
          <p:cNvPr id="15" name="Imagen 8">
            <a:extLst>
              <a:ext uri="{FF2B5EF4-FFF2-40B4-BE49-F238E27FC236}">
                <a16:creationId xmlns="" xmlns:a16="http://schemas.microsoft.com/office/drawing/2014/main" id="{44403031-DDBD-7C75-6388-B9FD2767AF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140" y="5477374"/>
            <a:ext cx="2121451" cy="1213581"/>
          </a:xfrm>
          <a:prstGeom prst="rect">
            <a:avLst/>
          </a:prstGeom>
        </p:spPr>
      </p:pic>
    </p:spTree>
    <p:extLst>
      <p:ext uri="{BB962C8B-B14F-4D97-AF65-F5344CB8AC3E}">
        <p14:creationId xmlns:p14="http://schemas.microsoft.com/office/powerpoint/2010/main" val="170774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72179" y="55952"/>
            <a:ext cx="7481242"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Principio de detección de defectos en PAS</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698666" y="851017"/>
            <a:ext cx="3740725" cy="1200329"/>
          </a:xfrm>
          <a:prstGeom prst="rect">
            <a:avLst/>
          </a:prstGeom>
          <a:noFill/>
        </p:spPr>
        <p:txBody>
          <a:bodyPr wrap="square" rtlCol="0">
            <a:spAutoFit/>
          </a:bodyPr>
          <a:lstStyle/>
          <a:p>
            <a:pPr algn="ctr"/>
            <a:r>
              <a:rPr lang="es-ES" sz="2400" dirty="0"/>
              <a:t>Esquema de los procesos posteriores a la implantación del e+</a:t>
            </a:r>
          </a:p>
        </p:txBody>
      </p:sp>
      <p:sp>
        <p:nvSpPr>
          <p:cNvPr id="9" name="CuadroTexto 8"/>
          <p:cNvSpPr txBox="1"/>
          <p:nvPr/>
        </p:nvSpPr>
        <p:spPr>
          <a:xfrm>
            <a:off x="7993116" y="806220"/>
            <a:ext cx="2260116" cy="461665"/>
          </a:xfrm>
          <a:prstGeom prst="rect">
            <a:avLst/>
          </a:prstGeom>
          <a:noFill/>
        </p:spPr>
        <p:txBody>
          <a:bodyPr wrap="square" rtlCol="0">
            <a:spAutoFit/>
          </a:bodyPr>
          <a:lstStyle/>
          <a:p>
            <a:pPr algn="ctr"/>
            <a:r>
              <a:rPr lang="es-ES" sz="2400" dirty="0"/>
              <a:t>Bases de PAS</a:t>
            </a:r>
          </a:p>
        </p:txBody>
      </p:sp>
      <p:sp>
        <p:nvSpPr>
          <p:cNvPr id="22" name="Rectángulo 21"/>
          <p:cNvSpPr/>
          <p:nvPr/>
        </p:nvSpPr>
        <p:spPr>
          <a:xfrm>
            <a:off x="9196754" y="6425839"/>
            <a:ext cx="3015583" cy="307777"/>
          </a:xfrm>
          <a:prstGeom prst="rect">
            <a:avLst/>
          </a:prstGeom>
        </p:spPr>
        <p:txBody>
          <a:bodyPr wrap="square">
            <a:spAutoFit/>
          </a:bodyPr>
          <a:lstStyle/>
          <a:p>
            <a:r>
              <a:rPr lang="en-US" sz="1400" dirty="0">
                <a:solidFill>
                  <a:schemeClr val="tx1">
                    <a:lumMod val="85000"/>
                    <a:lumOff val="15000"/>
                  </a:schemeClr>
                </a:solidFill>
                <a:latin typeface="AdvOT46dcae81"/>
              </a:rPr>
              <a:t>[Chiari y Fujinami, 2019 and Zhu 2007]</a:t>
            </a:r>
            <a:r>
              <a:rPr lang="en-US" sz="1400" dirty="0">
                <a:solidFill>
                  <a:schemeClr val="tx1">
                    <a:lumMod val="85000"/>
                    <a:lumOff val="15000"/>
                  </a:schemeClr>
                </a:solidFill>
              </a:rPr>
              <a:t> </a:t>
            </a:r>
          </a:p>
        </p:txBody>
      </p:sp>
      <p:pic>
        <p:nvPicPr>
          <p:cNvPr id="5" name="Picture 4" descr="A diagram of a path&#10;&#10;AI-generated content may be incorrect.">
            <a:extLst>
              <a:ext uri="{FF2B5EF4-FFF2-40B4-BE49-F238E27FC236}">
                <a16:creationId xmlns="" xmlns:a16="http://schemas.microsoft.com/office/drawing/2014/main" id="{18ADEF0E-2467-7F5A-AC43-633AB1E7E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60" y="2179332"/>
            <a:ext cx="3404135" cy="3113031"/>
          </a:xfrm>
          <a:prstGeom prst="rect">
            <a:avLst/>
          </a:prstGeom>
        </p:spPr>
      </p:pic>
      <p:pic>
        <p:nvPicPr>
          <p:cNvPr id="10" name="Picture 9">
            <a:extLst>
              <a:ext uri="{FF2B5EF4-FFF2-40B4-BE49-F238E27FC236}">
                <a16:creationId xmlns="" xmlns:a16="http://schemas.microsoft.com/office/drawing/2014/main" id="{A53B7A51-B321-60FC-250C-4BFA43180CA4}"/>
              </a:ext>
            </a:extLst>
          </p:cNvPr>
          <p:cNvPicPr>
            <a:picLocks noChangeAspect="1"/>
          </p:cNvPicPr>
          <p:nvPr/>
        </p:nvPicPr>
        <p:blipFill>
          <a:blip r:embed="rId4"/>
          <a:stretch>
            <a:fillRect/>
          </a:stretch>
        </p:blipFill>
        <p:spPr>
          <a:xfrm>
            <a:off x="4840184" y="1215131"/>
            <a:ext cx="7351816" cy="5041435"/>
          </a:xfrm>
          <a:prstGeom prst="rect">
            <a:avLst/>
          </a:prstGeom>
        </p:spPr>
      </p:pic>
    </p:spTree>
    <p:extLst>
      <p:ext uri="{BB962C8B-B14F-4D97-AF65-F5344CB8AC3E}">
        <p14:creationId xmlns:p14="http://schemas.microsoft.com/office/powerpoint/2010/main" val="145938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772550" y="1282700"/>
            <a:ext cx="8419450" cy="3952793"/>
          </a:xfrm>
          <a:prstGeom prst="rect">
            <a:avLst/>
          </a:prstGeom>
        </p:spPr>
      </p:pic>
      <p:sp>
        <p:nvSpPr>
          <p:cNvPr id="2" name="Rectángulo 1"/>
          <p:cNvSpPr/>
          <p:nvPr/>
        </p:nvSpPr>
        <p:spPr>
          <a:xfrm>
            <a:off x="4286215" y="73717"/>
            <a:ext cx="3653170"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PAS </a:t>
            </a:r>
            <a:r>
              <a:rPr lang="en-US" sz="2800" kern="0" noProof="0" dirty="0">
                <a:solidFill>
                  <a:srgbClr val="002060"/>
                </a:solidFill>
                <a:latin typeface="Arial" panose="020B0604020202020204" pitchFamily="34" charset="0"/>
                <a:ea typeface="Times New Roman" panose="02020603050405020304" pitchFamily="18" charset="0"/>
                <a:cs typeface="Arial" panose="020B0604020202020204" pitchFamily="34" charset="0"/>
              </a:rPr>
              <a:t>advantages</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4" name="CuadroTexto 3"/>
              <p:cNvSpPr txBox="1"/>
              <p:nvPr/>
            </p:nvSpPr>
            <p:spPr>
              <a:xfrm>
                <a:off x="16800" y="1135437"/>
                <a:ext cx="3640800" cy="4247317"/>
              </a:xfrm>
              <a:prstGeom prst="rect">
                <a:avLst/>
              </a:prstGeom>
              <a:noFill/>
            </p:spPr>
            <p:txBody>
              <a:bodyPr wrap="square" rtlCol="0">
                <a:spAutoFit/>
              </a:bodyPr>
              <a:lstStyle/>
              <a:p>
                <a:pPr marL="285750" indent="-285750" algn="just">
                  <a:buFont typeface="Courier New" panose="02070309020205020404" pitchFamily="49" charset="0"/>
                  <a:buChar char="o"/>
                </a:pPr>
                <a:r>
                  <a:rPr lang="en-US" dirty="0">
                    <a:solidFill>
                      <a:srgbClr val="002060"/>
                    </a:solidFill>
                  </a:rPr>
                  <a:t>It is the only technique that can identify vacancies of atomic dimensions and provides information about:</a:t>
                </a:r>
              </a:p>
              <a:p>
                <a:pPr marL="742950" lvl="1" indent="-285750" algn="just">
                  <a:buFont typeface="Arial" panose="020B0604020202020204" pitchFamily="34" charset="0"/>
                  <a:buChar char="•"/>
                </a:pPr>
                <a:r>
                  <a:rPr lang="en-US" dirty="0">
                    <a:solidFill>
                      <a:srgbClr val="002060"/>
                    </a:solidFill>
                  </a:rPr>
                  <a:t>size,</a:t>
                </a:r>
              </a:p>
              <a:p>
                <a:pPr marL="742950" lvl="1" indent="-285750" algn="just">
                  <a:buFont typeface="Arial" panose="020B0604020202020204" pitchFamily="34" charset="0"/>
                  <a:buChar char="•"/>
                </a:pPr>
                <a:r>
                  <a:rPr lang="en-US" dirty="0">
                    <a:solidFill>
                      <a:srgbClr val="002060"/>
                    </a:solidFill>
                  </a:rPr>
                  <a:t>structure and</a:t>
                </a:r>
              </a:p>
              <a:p>
                <a:pPr marL="742950" lvl="1" indent="-285750" algn="just">
                  <a:buFont typeface="Arial" panose="020B0604020202020204" pitchFamily="34" charset="0"/>
                  <a:buChar char="•"/>
                </a:pPr>
                <a:r>
                  <a:rPr lang="en-US" dirty="0">
                    <a:solidFill>
                      <a:srgbClr val="002060"/>
                    </a:solidFill>
                  </a:rPr>
                  <a:t>concentration (</a:t>
                </a:r>
                <a14:m>
                  <m:oMath xmlns:m="http://schemas.openxmlformats.org/officeDocument/2006/math">
                    <m:sSup>
                      <m:sSupPr>
                        <m:ctrlPr>
                          <a:rPr lang="en-US" i="1" smtClean="0">
                            <a:solidFill>
                              <a:srgbClr val="002060"/>
                            </a:solidFill>
                            <a:latin typeface="Cambria Math" panose="02040503050406030204" pitchFamily="18" charset="0"/>
                          </a:rPr>
                        </m:ctrlPr>
                      </m:sSupPr>
                      <m:e>
                        <m:r>
                          <a:rPr lang="es-ES" b="0" i="1" smtClean="0">
                            <a:solidFill>
                              <a:srgbClr val="002060"/>
                            </a:solidFill>
                            <a:latin typeface="Cambria Math" panose="02040503050406030204" pitchFamily="18" charset="0"/>
                          </a:rPr>
                          <m:t>10</m:t>
                        </m:r>
                      </m:e>
                      <m:sup>
                        <m:r>
                          <a:rPr lang="es-ES" b="0" i="1" smtClean="0">
                            <a:solidFill>
                              <a:srgbClr val="002060"/>
                            </a:solidFill>
                            <a:latin typeface="Cambria Math" panose="02040503050406030204" pitchFamily="18" charset="0"/>
                          </a:rPr>
                          <m:t>−7</m:t>
                        </m:r>
                      </m:sup>
                    </m:sSup>
                  </m:oMath>
                </a14:m>
                <a:r>
                  <a:rPr lang="en-US" dirty="0">
                    <a:solidFill>
                      <a:srgbClr val="002060"/>
                    </a:solidFill>
                  </a:rPr>
                  <a:t>).</a:t>
                </a:r>
              </a:p>
              <a:p>
                <a:pPr marL="742950" lvl="1" indent="-285750" algn="just">
                  <a:buFont typeface="Arial" panose="020B0604020202020204" pitchFamily="34" charset="0"/>
                  <a:buChar char="•"/>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not destructive,</a:t>
                </a:r>
              </a:p>
              <a:p>
                <a:pPr marL="285750" indent="-285750">
                  <a:buFont typeface="Courier New" panose="02070309020205020404" pitchFamily="49" charset="0"/>
                  <a:buChar char="o"/>
                </a:pPr>
                <a:r>
                  <a:rPr lang="en-US" dirty="0">
                    <a:solidFill>
                      <a:srgbClr val="002060"/>
                    </a:solidFill>
                  </a:rPr>
                  <a:t>not sensitive to lattice parameter variations,</a:t>
                </a:r>
              </a:p>
              <a:p>
                <a:pPr marL="285750" indent="-285750">
                  <a:buFont typeface="Courier New" panose="02070309020205020404" pitchFamily="49" charset="0"/>
                  <a:buChar char="o"/>
                </a:pPr>
                <a:r>
                  <a:rPr lang="en-US" dirty="0">
                    <a:solidFill>
                      <a:srgbClr val="002060"/>
                    </a:solidFill>
                  </a:rPr>
                  <a:t>does not measure the effect that defects produce on the properties of materials and</a:t>
                </a:r>
              </a:p>
              <a:p>
                <a:pPr marL="285750" indent="-285750">
                  <a:buFont typeface="Courier New" panose="02070309020205020404" pitchFamily="49" charset="0"/>
                  <a:buChar char="o"/>
                </a:pPr>
                <a:r>
                  <a:rPr lang="en-US" dirty="0">
                    <a:solidFill>
                      <a:srgbClr val="002060"/>
                    </a:solidFill>
                  </a:rPr>
                  <a:t>higher resolution than TEM.</a:t>
                </a:r>
              </a:p>
            </p:txBody>
          </p:sp>
        </mc:Choice>
        <mc:Fallback xmlns="">
          <p:sp>
            <p:nvSpPr>
              <p:cNvPr id="4" name="CuadroTexto 3"/>
              <p:cNvSpPr txBox="1">
                <a:spLocks noRot="1" noChangeAspect="1" noMove="1" noResize="1" noEditPoints="1" noAdjustHandles="1" noChangeArrowheads="1" noChangeShapeType="1" noTextEdit="1"/>
              </p:cNvSpPr>
              <p:nvPr/>
            </p:nvSpPr>
            <p:spPr>
              <a:xfrm>
                <a:off x="16800" y="1135437"/>
                <a:ext cx="3640800" cy="4247317"/>
              </a:xfrm>
              <a:prstGeom prst="rect">
                <a:avLst/>
              </a:prstGeom>
              <a:blipFill>
                <a:blip r:embed="rId3"/>
                <a:stretch>
                  <a:fillRect l="-1173" t="-717" r="-2345" b="-1291"/>
                </a:stretch>
              </a:blipFill>
            </p:spPr>
            <p:txBody>
              <a:bodyPr/>
              <a:lstStyle/>
              <a:p>
                <a:r>
                  <a:rPr lang="en-US">
                    <a:noFill/>
                  </a:rPr>
                  <a:t> </a:t>
                </a:r>
              </a:p>
            </p:txBody>
          </p:sp>
        </mc:Fallback>
      </mc:AlternateContent>
      <p:sp>
        <p:nvSpPr>
          <p:cNvPr id="6" name="Rectángulo 5"/>
          <p:cNvSpPr/>
          <p:nvPr/>
        </p:nvSpPr>
        <p:spPr>
          <a:xfrm>
            <a:off x="3772550" y="5302277"/>
            <a:ext cx="8279750" cy="584775"/>
          </a:xfrm>
          <a:prstGeom prst="rect">
            <a:avLst/>
          </a:prstGeom>
        </p:spPr>
        <p:txBody>
          <a:bodyPr wrap="square">
            <a:spAutoFit/>
          </a:bodyPr>
          <a:lstStyle/>
          <a:p>
            <a:r>
              <a:rPr lang="en-US" sz="1600" b="1" dirty="0">
                <a:solidFill>
                  <a:srgbClr val="002060"/>
                </a:solidFill>
              </a:rPr>
              <a:t>TEM</a:t>
            </a:r>
            <a:r>
              <a:rPr lang="en-US" sz="1600" dirty="0">
                <a:solidFill>
                  <a:srgbClr val="002060"/>
                </a:solidFill>
              </a:rPr>
              <a:t>: transmission electron microscopy, </a:t>
            </a:r>
            <a:r>
              <a:rPr lang="en-US" sz="1600" b="1" dirty="0">
                <a:solidFill>
                  <a:srgbClr val="002060"/>
                </a:solidFill>
              </a:rPr>
              <a:t>STM</a:t>
            </a:r>
            <a:r>
              <a:rPr lang="en-US" sz="1600" dirty="0">
                <a:solidFill>
                  <a:srgbClr val="002060"/>
                </a:solidFill>
              </a:rPr>
              <a:t>: scanning tunneling microscopy, </a:t>
            </a:r>
            <a:r>
              <a:rPr lang="en-US" sz="1600" b="1" dirty="0">
                <a:solidFill>
                  <a:srgbClr val="002060"/>
                </a:solidFill>
              </a:rPr>
              <a:t>AFM</a:t>
            </a:r>
            <a:r>
              <a:rPr lang="en-US" sz="1600" dirty="0">
                <a:solidFill>
                  <a:srgbClr val="002060"/>
                </a:solidFill>
              </a:rPr>
              <a:t>: atomic force microscopy, </a:t>
            </a:r>
            <a:r>
              <a:rPr lang="en-US" sz="1600" b="1" dirty="0">
                <a:solidFill>
                  <a:srgbClr val="002060"/>
                </a:solidFill>
              </a:rPr>
              <a:t>OM</a:t>
            </a:r>
            <a:r>
              <a:rPr lang="en-US" sz="1600" dirty="0">
                <a:solidFill>
                  <a:srgbClr val="002060"/>
                </a:solidFill>
              </a:rPr>
              <a:t>: optical microscopy, </a:t>
            </a:r>
            <a:r>
              <a:rPr lang="en-US" sz="1600" b="1" dirty="0" err="1">
                <a:solidFill>
                  <a:srgbClr val="002060"/>
                </a:solidFill>
              </a:rPr>
              <a:t>Mech</a:t>
            </a:r>
            <a:r>
              <a:rPr lang="en-US" sz="1600" dirty="0">
                <a:solidFill>
                  <a:srgbClr val="002060"/>
                </a:solidFill>
              </a:rPr>
              <a:t>: mechanical method </a:t>
            </a:r>
          </a:p>
        </p:txBody>
      </p:sp>
      <p:sp>
        <p:nvSpPr>
          <p:cNvPr id="7" name="CuadroTexto 6"/>
          <p:cNvSpPr txBox="1"/>
          <p:nvPr/>
        </p:nvSpPr>
        <p:spPr>
          <a:xfrm>
            <a:off x="10753256" y="6314847"/>
            <a:ext cx="1197764" cy="338554"/>
          </a:xfrm>
          <a:prstGeom prst="rect">
            <a:avLst/>
          </a:prstGeom>
          <a:noFill/>
        </p:spPr>
        <p:txBody>
          <a:bodyPr wrap="none" rtlCol="0">
            <a:spAutoFit/>
          </a:bodyPr>
          <a:lstStyle/>
          <a:p>
            <a:r>
              <a:rPr lang="en-US" sz="1600" dirty="0">
                <a:solidFill>
                  <a:schemeClr val="tx1">
                    <a:lumMod val="85000"/>
                    <a:lumOff val="15000"/>
                  </a:schemeClr>
                </a:solidFill>
              </a:rPr>
              <a:t>[Jean, 2013]</a:t>
            </a:r>
          </a:p>
        </p:txBody>
      </p:sp>
    </p:spTree>
    <p:extLst>
      <p:ext uri="{BB962C8B-B14F-4D97-AF65-F5344CB8AC3E}">
        <p14:creationId xmlns:p14="http://schemas.microsoft.com/office/powerpoint/2010/main" val="48318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19955" y="51375"/>
            <a:ext cx="6743699"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5.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Introduction</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to</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PAS.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Positron</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History</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2"/>
          <a:stretch>
            <a:fillRect/>
          </a:stretch>
        </p:blipFill>
        <p:spPr>
          <a:xfrm>
            <a:off x="2739588" y="1224254"/>
            <a:ext cx="6746421" cy="2236743"/>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4397829" y="979714"/>
                <a:ext cx="2284343" cy="400110"/>
              </a:xfrm>
              <a:prstGeom prst="rect">
                <a:avLst/>
              </a:prstGeom>
              <a:noFill/>
            </p:spPr>
            <p:txBody>
              <a:bodyPr wrap="none" rtlCol="0">
                <a:spAutoFit/>
              </a:bodyPr>
              <a:lstStyle/>
              <a:p>
                <a:r>
                  <a:rPr lang="en-US" sz="2000" dirty="0">
                    <a:solidFill>
                      <a:srgbClr val="002060"/>
                    </a:solidFill>
                  </a:rPr>
                  <a:t>2 quanta </a:t>
                </a:r>
                <a14:m>
                  <m:oMath xmlns:m="http://schemas.openxmlformats.org/officeDocument/2006/math">
                    <m:r>
                      <a:rPr lang="en-US" sz="2000" i="1" smtClean="0">
                        <a:solidFill>
                          <a:srgbClr val="002060"/>
                        </a:solidFill>
                        <a:latin typeface="Cambria Math" panose="02040503050406030204" pitchFamily="18" charset="0"/>
                        <a:ea typeface="Cambria Math" panose="02040503050406030204" pitchFamily="18" charset="0"/>
                      </a:rPr>
                      <m:t>𝛾</m:t>
                    </m:r>
                  </m:oMath>
                </a14:m>
                <a:r>
                  <a:rPr lang="en-US" sz="2000" dirty="0">
                    <a:solidFill>
                      <a:srgbClr val="002060"/>
                    </a:solidFill>
                  </a:rPr>
                  <a:t> emission</a:t>
                </a:r>
              </a:p>
            </p:txBody>
          </p:sp>
        </mc:Choice>
        <mc:Fallback xmlns="">
          <p:sp>
            <p:nvSpPr>
              <p:cNvPr id="5" name="CuadroTexto 4"/>
              <p:cNvSpPr txBox="1">
                <a:spLocks noRot="1" noChangeAspect="1" noMove="1" noResize="1" noEditPoints="1" noAdjustHandles="1" noChangeArrowheads="1" noChangeShapeType="1" noTextEdit="1"/>
              </p:cNvSpPr>
              <p:nvPr/>
            </p:nvSpPr>
            <p:spPr>
              <a:xfrm>
                <a:off x="4397829" y="979714"/>
                <a:ext cx="2284343" cy="400110"/>
              </a:xfrm>
              <a:prstGeom prst="rect">
                <a:avLst/>
              </a:prstGeom>
              <a:blipFill>
                <a:blip r:embed="rId3"/>
                <a:stretch>
                  <a:fillRect l="-2667" t="-9231" r="-2133" b="-27692"/>
                </a:stretch>
              </a:blipFill>
            </p:spPr>
            <p:txBody>
              <a:bodyPr/>
              <a:lstStyle/>
              <a:p>
                <a:r>
                  <a:rPr lang="en-US">
                    <a:noFill/>
                  </a:rPr>
                  <a:t> </a:t>
                </a:r>
              </a:p>
            </p:txBody>
          </p:sp>
        </mc:Fallback>
      </mc:AlternateContent>
      <p:sp>
        <p:nvSpPr>
          <p:cNvPr id="6" name="CuadroTexto 5"/>
          <p:cNvSpPr txBox="1"/>
          <p:nvPr/>
        </p:nvSpPr>
        <p:spPr>
          <a:xfrm>
            <a:off x="566630" y="3981148"/>
            <a:ext cx="6969951" cy="2123658"/>
          </a:xfrm>
          <a:prstGeom prst="rect">
            <a:avLst/>
          </a:prstGeom>
          <a:noFill/>
        </p:spPr>
        <p:txBody>
          <a:bodyPr wrap="square" rtlCol="0">
            <a:spAutoFit/>
          </a:bodyPr>
          <a:lstStyle/>
          <a:p>
            <a:r>
              <a:rPr lang="es-ES" sz="2400" dirty="0">
                <a:solidFill>
                  <a:srgbClr val="002060"/>
                </a:solidFill>
              </a:rPr>
              <a:t>1928: </a:t>
            </a:r>
            <a:r>
              <a:rPr lang="en-US" dirty="0">
                <a:solidFill>
                  <a:srgbClr val="002060"/>
                </a:solidFill>
              </a:rPr>
              <a:t>Dirac predicts the positron</a:t>
            </a:r>
            <a:r>
              <a:rPr lang="es-ES" dirty="0">
                <a:solidFill>
                  <a:srgbClr val="002060"/>
                </a:solidFill>
              </a:rPr>
              <a:t>.</a:t>
            </a:r>
          </a:p>
          <a:p>
            <a:r>
              <a:rPr lang="es-ES" sz="2400" dirty="0">
                <a:solidFill>
                  <a:srgbClr val="002060"/>
                </a:solidFill>
              </a:rPr>
              <a:t>1932</a:t>
            </a:r>
            <a:r>
              <a:rPr lang="es-ES" dirty="0">
                <a:solidFill>
                  <a:srgbClr val="002060"/>
                </a:solidFill>
              </a:rPr>
              <a:t>: </a:t>
            </a:r>
            <a:r>
              <a:rPr lang="en-US" dirty="0">
                <a:solidFill>
                  <a:srgbClr val="002060"/>
                </a:solidFill>
              </a:rPr>
              <a:t>Anderson discovers the positron in a cloud chamber</a:t>
            </a:r>
            <a:r>
              <a:rPr lang="es-ES" dirty="0">
                <a:solidFill>
                  <a:srgbClr val="002060"/>
                </a:solidFill>
              </a:rPr>
              <a:t>.</a:t>
            </a:r>
          </a:p>
          <a:p>
            <a:r>
              <a:rPr lang="es-ES" sz="2400" dirty="0">
                <a:solidFill>
                  <a:srgbClr val="002060"/>
                </a:solidFill>
              </a:rPr>
              <a:t>1940</a:t>
            </a:r>
            <a:r>
              <a:rPr lang="es-ES" dirty="0">
                <a:solidFill>
                  <a:srgbClr val="002060"/>
                </a:solidFill>
              </a:rPr>
              <a:t>: </a:t>
            </a:r>
            <a:r>
              <a:rPr lang="en-US" dirty="0">
                <a:solidFill>
                  <a:srgbClr val="002060"/>
                </a:solidFill>
              </a:rPr>
              <a:t>PAS is used to study:</a:t>
            </a:r>
          </a:p>
          <a:p>
            <a:pPr marL="285750" indent="160338">
              <a:buFont typeface="Arial" panose="020B0604020202020204" pitchFamily="34" charset="0"/>
              <a:buChar char="•"/>
            </a:pPr>
            <a:r>
              <a:rPr lang="en-US" dirty="0">
                <a:solidFill>
                  <a:srgbClr val="002060"/>
                </a:solidFill>
              </a:rPr>
              <a:t>Fermi surface in metals and semiconductors.</a:t>
            </a:r>
          </a:p>
          <a:p>
            <a:pPr marL="285750" indent="160338">
              <a:buFont typeface="Arial" panose="020B0604020202020204" pitchFamily="34" charset="0"/>
              <a:buChar char="•"/>
            </a:pPr>
            <a:r>
              <a:rPr lang="en-US" dirty="0">
                <a:solidFill>
                  <a:srgbClr val="002060"/>
                </a:solidFill>
              </a:rPr>
              <a:t>Electron density functions.</a:t>
            </a:r>
          </a:p>
          <a:p>
            <a:r>
              <a:rPr lang="es-ES" sz="2400" dirty="0">
                <a:solidFill>
                  <a:srgbClr val="002060"/>
                </a:solidFill>
              </a:rPr>
              <a:t>1960</a:t>
            </a:r>
            <a:r>
              <a:rPr lang="es-ES" dirty="0">
                <a:solidFill>
                  <a:srgbClr val="002060"/>
                </a:solidFill>
              </a:rPr>
              <a:t>: </a:t>
            </a:r>
            <a:r>
              <a:rPr lang="en-US" dirty="0">
                <a:solidFill>
                  <a:srgbClr val="002060"/>
                </a:solidFill>
              </a:rPr>
              <a:t>positron trapping is discovered.</a:t>
            </a:r>
          </a:p>
        </p:txBody>
      </p:sp>
      <p:sp>
        <p:nvSpPr>
          <p:cNvPr id="7" name="CuadroTexto 6"/>
          <p:cNvSpPr txBox="1"/>
          <p:nvPr/>
        </p:nvSpPr>
        <p:spPr>
          <a:xfrm>
            <a:off x="8241822" y="4136571"/>
            <a:ext cx="2114874" cy="1569660"/>
          </a:xfrm>
          <a:prstGeom prst="rect">
            <a:avLst/>
          </a:prstGeom>
          <a:noFill/>
        </p:spPr>
        <p:txBody>
          <a:bodyPr wrap="none" rtlCol="0">
            <a:spAutoFit/>
          </a:bodyPr>
          <a:lstStyle/>
          <a:p>
            <a:r>
              <a:rPr lang="es-ES" sz="2400" dirty="0" err="1">
                <a:solidFill>
                  <a:srgbClr val="002060"/>
                </a:solidFill>
              </a:rPr>
              <a:t>Applications</a:t>
            </a:r>
            <a:r>
              <a:rPr lang="es-ES" sz="2000" dirty="0">
                <a:solidFill>
                  <a:srgbClr val="002060"/>
                </a:solidFill>
              </a:rPr>
              <a:t>:</a:t>
            </a:r>
          </a:p>
          <a:p>
            <a:pPr marL="285750" indent="-285750">
              <a:buFont typeface="Arial" panose="020B0604020202020204" pitchFamily="34" charset="0"/>
              <a:buChar char="•"/>
            </a:pPr>
            <a:r>
              <a:rPr lang="es-ES" dirty="0" err="1">
                <a:solidFill>
                  <a:srgbClr val="002060"/>
                </a:solidFill>
              </a:rPr>
              <a:t>Astrophysics</a:t>
            </a:r>
            <a:endParaRPr lang="es-ES" dirty="0">
              <a:solidFill>
                <a:srgbClr val="002060"/>
              </a:solidFill>
            </a:endParaRPr>
          </a:p>
          <a:p>
            <a:pPr marL="285750" indent="-285750">
              <a:buFont typeface="Arial" panose="020B0604020202020204" pitchFamily="34" charset="0"/>
              <a:buChar char="•"/>
            </a:pPr>
            <a:r>
              <a:rPr lang="en-US" dirty="0">
                <a:solidFill>
                  <a:srgbClr val="002060"/>
                </a:solidFill>
              </a:rPr>
              <a:t>Particle physics</a:t>
            </a:r>
          </a:p>
          <a:p>
            <a:pPr marL="285750" indent="-285750">
              <a:buFont typeface="Arial" panose="020B0604020202020204" pitchFamily="34" charset="0"/>
              <a:buChar char="•"/>
            </a:pPr>
            <a:r>
              <a:rPr lang="en-US" dirty="0">
                <a:solidFill>
                  <a:srgbClr val="002060"/>
                </a:solidFill>
              </a:rPr>
              <a:t>Biomedicine</a:t>
            </a:r>
            <a:endParaRPr lang="es-ES" dirty="0">
              <a:solidFill>
                <a:srgbClr val="002060"/>
              </a:solidFill>
            </a:endParaRPr>
          </a:p>
          <a:p>
            <a:pPr marL="285750" indent="-285750">
              <a:buFont typeface="Arial" panose="020B0604020202020204" pitchFamily="34" charset="0"/>
              <a:buChar char="•"/>
            </a:pPr>
            <a:r>
              <a:rPr lang="en-US" dirty="0">
                <a:solidFill>
                  <a:srgbClr val="002060"/>
                </a:solidFill>
              </a:rPr>
              <a:t>Materials Science</a:t>
            </a:r>
            <a:endParaRPr lang="es-ES" dirty="0">
              <a:solidFill>
                <a:srgbClr val="002060"/>
              </a:solidFill>
            </a:endParaRPr>
          </a:p>
        </p:txBody>
      </p:sp>
      <p:sp>
        <p:nvSpPr>
          <p:cNvPr id="8" name="CuadroTexto 7"/>
          <p:cNvSpPr txBox="1"/>
          <p:nvPr/>
        </p:nvSpPr>
        <p:spPr>
          <a:xfrm>
            <a:off x="10617034" y="6381805"/>
            <a:ext cx="1220206" cy="307777"/>
          </a:xfrm>
          <a:prstGeom prst="rect">
            <a:avLst/>
          </a:prstGeom>
          <a:noFill/>
        </p:spPr>
        <p:txBody>
          <a:bodyPr wrap="none" rtlCol="0">
            <a:spAutoFit/>
          </a:bodyPr>
          <a:lstStyle/>
          <a:p>
            <a:r>
              <a:rPr lang="en-US" sz="1400" dirty="0">
                <a:solidFill>
                  <a:schemeClr val="tx1">
                    <a:lumMod val="85000"/>
                    <a:lumOff val="15000"/>
                  </a:schemeClr>
                </a:solidFill>
              </a:rPr>
              <a:t>[</a:t>
            </a:r>
            <a:r>
              <a:rPr lang="en-US" sz="1400" dirty="0" err="1">
                <a:solidFill>
                  <a:schemeClr val="tx1">
                    <a:lumMod val="85000"/>
                    <a:lumOff val="15000"/>
                  </a:schemeClr>
                </a:solidFill>
              </a:rPr>
              <a:t>Eldrup</a:t>
            </a:r>
            <a:r>
              <a:rPr lang="en-US" sz="1400" dirty="0">
                <a:solidFill>
                  <a:schemeClr val="tx1">
                    <a:lumMod val="85000"/>
                    <a:lumOff val="15000"/>
                  </a:schemeClr>
                </a:solidFill>
              </a:rPr>
              <a:t>, 1995]</a:t>
            </a:r>
          </a:p>
        </p:txBody>
      </p:sp>
    </p:spTree>
    <p:extLst>
      <p:ext uri="{BB962C8B-B14F-4D97-AF65-F5344CB8AC3E}">
        <p14:creationId xmlns:p14="http://schemas.microsoft.com/office/powerpoint/2010/main" val="282107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481468" y="958471"/>
            <a:ext cx="3319201" cy="1015663"/>
          </a:xfrm>
          <a:prstGeom prst="rect">
            <a:avLst/>
          </a:prstGeom>
        </p:spPr>
        <p:txBody>
          <a:bodyPr wrap="square">
            <a:spAutoFit/>
          </a:bodyPr>
          <a:lstStyle/>
          <a:p>
            <a:pPr algn="ctr"/>
            <a:r>
              <a:rPr lang="en-US" sz="2000" dirty="0">
                <a:solidFill>
                  <a:srgbClr val="002060"/>
                </a:solidFill>
                <a:latin typeface="CharisSIL"/>
              </a:rPr>
              <a:t>Angular Correlation of Annihilation Spectroscopy </a:t>
            </a:r>
          </a:p>
          <a:p>
            <a:pPr algn="ctr"/>
            <a:r>
              <a:rPr lang="es-ES" sz="2000" dirty="0">
                <a:solidFill>
                  <a:srgbClr val="002060"/>
                </a:solidFill>
                <a:latin typeface="CharisSIL"/>
              </a:rPr>
              <a:t>(ACAR)</a:t>
            </a:r>
            <a:r>
              <a:rPr lang="en-US" sz="2000" dirty="0">
                <a:solidFill>
                  <a:srgbClr val="002060"/>
                </a:solidFill>
                <a:latin typeface="CharisSIL"/>
              </a:rPr>
              <a:t> </a:t>
            </a:r>
          </a:p>
        </p:txBody>
      </p:sp>
      <p:sp>
        <p:nvSpPr>
          <p:cNvPr id="7" name="Rectángulo 6"/>
          <p:cNvSpPr/>
          <p:nvPr/>
        </p:nvSpPr>
        <p:spPr>
          <a:xfrm>
            <a:off x="4811384" y="124822"/>
            <a:ext cx="2007794" cy="523220"/>
          </a:xfrm>
          <a:prstGeom prst="rect">
            <a:avLst/>
          </a:prstGeom>
        </p:spPr>
        <p:txBody>
          <a:bodyPr wrap="none">
            <a:spAutoFit/>
          </a:bodyPr>
          <a:lstStyle/>
          <a:p>
            <a:r>
              <a:rPr lang="en-US" sz="2800" dirty="0">
                <a:solidFill>
                  <a:srgbClr val="002060"/>
                </a:solidFill>
                <a:latin typeface="CharisSIL"/>
              </a:rPr>
              <a:t>Types of PAS</a:t>
            </a:r>
          </a:p>
        </p:txBody>
      </p:sp>
      <p:sp>
        <p:nvSpPr>
          <p:cNvPr id="8" name="Rectángulo 7"/>
          <p:cNvSpPr/>
          <p:nvPr/>
        </p:nvSpPr>
        <p:spPr>
          <a:xfrm>
            <a:off x="375140" y="951121"/>
            <a:ext cx="2964998" cy="1015663"/>
          </a:xfrm>
          <a:prstGeom prst="rect">
            <a:avLst/>
          </a:prstGeom>
        </p:spPr>
        <p:txBody>
          <a:bodyPr wrap="square">
            <a:spAutoFit/>
          </a:bodyPr>
          <a:lstStyle/>
          <a:p>
            <a:pPr algn="ctr"/>
            <a:r>
              <a:rPr lang="en-US" sz="2000" dirty="0">
                <a:solidFill>
                  <a:srgbClr val="002060"/>
                </a:solidFill>
                <a:latin typeface="CharisSIL"/>
              </a:rPr>
              <a:t>Positron Annihilation Lifetime Spectroscopy </a:t>
            </a:r>
          </a:p>
          <a:p>
            <a:pPr algn="ctr"/>
            <a:r>
              <a:rPr lang="en-US" sz="2000" dirty="0">
                <a:solidFill>
                  <a:srgbClr val="002060"/>
                </a:solidFill>
                <a:latin typeface="CharisSIL"/>
              </a:rPr>
              <a:t>(PALS) </a:t>
            </a:r>
            <a:endParaRPr lang="en-US" sz="2000" dirty="0">
              <a:solidFill>
                <a:srgbClr val="002060"/>
              </a:solidFill>
            </a:endParaRPr>
          </a:p>
        </p:txBody>
      </p:sp>
      <p:sp>
        <p:nvSpPr>
          <p:cNvPr id="9" name="Rectángulo 8"/>
          <p:cNvSpPr/>
          <p:nvPr/>
        </p:nvSpPr>
        <p:spPr>
          <a:xfrm>
            <a:off x="4197210" y="1085784"/>
            <a:ext cx="3861920" cy="707886"/>
          </a:xfrm>
          <a:prstGeom prst="rect">
            <a:avLst/>
          </a:prstGeom>
        </p:spPr>
        <p:txBody>
          <a:bodyPr wrap="square">
            <a:spAutoFit/>
          </a:bodyPr>
          <a:lstStyle/>
          <a:p>
            <a:pPr algn="ctr"/>
            <a:r>
              <a:rPr lang="en-US" sz="2000" dirty="0">
                <a:solidFill>
                  <a:srgbClr val="002060"/>
                </a:solidFill>
                <a:latin typeface="CharisSIL"/>
              </a:rPr>
              <a:t>Doppler Broadening Spectroscopy (DBS) </a:t>
            </a:r>
            <a:endParaRPr lang="en-US" sz="2000" dirty="0">
              <a:solidFill>
                <a:srgbClr val="002060"/>
              </a:solidFill>
            </a:endParaRPr>
          </a:p>
        </p:txBody>
      </p:sp>
      <p:pic>
        <p:nvPicPr>
          <p:cNvPr id="18" name="Imagen 17"/>
          <p:cNvPicPr>
            <a:picLocks noChangeAspect="1"/>
          </p:cNvPicPr>
          <p:nvPr/>
        </p:nvPicPr>
        <p:blipFill>
          <a:blip r:embed="rId3"/>
          <a:stretch>
            <a:fillRect/>
          </a:stretch>
        </p:blipFill>
        <p:spPr>
          <a:xfrm>
            <a:off x="4333548" y="2914429"/>
            <a:ext cx="4097854" cy="2815047"/>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5125906" y="2064614"/>
                <a:ext cx="1868204" cy="1015471"/>
              </a:xfrm>
              <a:prstGeom prst="rect">
                <a:avLst/>
              </a:prstGeom>
              <a:noFill/>
            </p:spPr>
            <p:txBody>
              <a:bodyPr wrap="none" rtlCol="0">
                <a:spAutoFit/>
              </a:bodyPr>
              <a:lstStyle/>
              <a:p>
                <a:r>
                  <a:rPr lang="el-GR" dirty="0"/>
                  <a:t>Δ</a:t>
                </a:r>
                <a:r>
                  <a:rPr lang="es-ES" dirty="0"/>
                  <a:t>E (</a:t>
                </a:r>
                <a:r>
                  <a:rPr lang="es-ES" dirty="0" err="1"/>
                  <a:t>Doppler</a:t>
                </a:r>
                <a:r>
                  <a:rPr lang="es-ES" dirty="0"/>
                  <a:t> </a:t>
                </a:r>
                <a:r>
                  <a:rPr lang="es-ES" dirty="0" err="1"/>
                  <a:t>shift</a:t>
                </a:r>
                <a:r>
                  <a:rPr lang="es-ES" dirty="0"/>
                  <a:t>)</a:t>
                </a:r>
              </a:p>
              <a:p>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𝐸</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𝑐</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𝑧</m:t>
                            </m:r>
                          </m:sub>
                        </m:sSub>
                      </m:num>
                      <m:den>
                        <m:r>
                          <a:rPr lang="es-ES" b="0" i="1" smtClean="0">
                            <a:latin typeface="Cambria Math" panose="02040503050406030204" pitchFamily="18" charset="0"/>
                            <a:ea typeface="Cambria Math" panose="02040503050406030204" pitchFamily="18" charset="0"/>
                          </a:rPr>
                          <m:t>2</m:t>
                        </m:r>
                      </m:den>
                    </m:f>
                  </m:oMath>
                </a14:m>
                <a:r>
                  <a:rPr lang="es-ES" dirty="0"/>
                  <a:t> , 511 eV</a:t>
                </a:r>
              </a:p>
              <a:p>
                <a:endParaRPr lang="en-U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125906" y="2064614"/>
                <a:ext cx="1868204" cy="1015471"/>
              </a:xfrm>
              <a:prstGeom prst="rect">
                <a:avLst/>
              </a:prstGeom>
              <a:blipFill>
                <a:blip r:embed="rId4"/>
                <a:stretch>
                  <a:fillRect l="-2941" t="-3614" r="-1961"/>
                </a:stretch>
              </a:blipFill>
            </p:spPr>
            <p:txBody>
              <a:bodyPr/>
              <a:lstStyle/>
              <a:p>
                <a:r>
                  <a:rPr lang="en-US">
                    <a:noFill/>
                  </a:rPr>
                  <a:t> </a:t>
                </a:r>
              </a:p>
            </p:txBody>
          </p:sp>
        </mc:Fallback>
      </mc:AlternateContent>
      <p:pic>
        <p:nvPicPr>
          <p:cNvPr id="6" name="Imagen 5"/>
          <p:cNvPicPr>
            <a:picLocks noChangeAspect="1"/>
          </p:cNvPicPr>
          <p:nvPr/>
        </p:nvPicPr>
        <p:blipFill>
          <a:blip r:embed="rId5"/>
          <a:stretch>
            <a:fillRect/>
          </a:stretch>
        </p:blipFill>
        <p:spPr>
          <a:xfrm>
            <a:off x="878145" y="2064614"/>
            <a:ext cx="2520458" cy="662895"/>
          </a:xfrm>
          <a:prstGeom prst="rect">
            <a:avLst/>
          </a:prstGeom>
        </p:spPr>
      </p:pic>
      <mc:AlternateContent xmlns:mc="http://schemas.openxmlformats.org/markup-compatibility/2006" xmlns:a14="http://schemas.microsoft.com/office/drawing/2010/main">
        <mc:Choice Requires="a14">
          <p:sp>
            <p:nvSpPr>
              <p:cNvPr id="21" name="CuadroTexto 20"/>
              <p:cNvSpPr txBox="1"/>
              <p:nvPr/>
            </p:nvSpPr>
            <p:spPr>
              <a:xfrm>
                <a:off x="9364449" y="2014186"/>
                <a:ext cx="2162130" cy="1032206"/>
              </a:xfrm>
              <a:prstGeom prst="rect">
                <a:avLst/>
              </a:prstGeom>
              <a:noFill/>
            </p:spPr>
            <p:txBody>
              <a:bodyPr wrap="none" rtlCol="0">
                <a:spAutoFit/>
              </a:bodyPr>
              <a:lstStyle/>
              <a:p>
                <a:pPr algn="ctr"/>
                <a:r>
                  <a:rPr lang="el-GR" dirty="0"/>
                  <a:t>ΔΘ</a:t>
                </a:r>
                <a:endParaRPr lang="es-ES" dirty="0"/>
              </a:p>
              <a:p>
                <a14:m>
                  <m:oMath xmlns:m="http://schemas.openxmlformats.org/officeDocument/2006/math">
                    <m:r>
                      <m:rPr>
                        <m:nor/>
                      </m:rPr>
                      <a:rPr lang="el-GR" dirty="0"/>
                      <m:t>Δ</m:t>
                    </m:r>
                    <m:sSub>
                      <m:sSubPr>
                        <m:ctrlPr>
                          <a:rPr lang="el-GR" i="1" dirty="0" smtClean="0">
                            <a:latin typeface="Cambria Math" panose="02040503050406030204" pitchFamily="18" charset="0"/>
                          </a:rPr>
                        </m:ctrlPr>
                      </m:sSubPr>
                      <m:e>
                        <m:r>
                          <m:rPr>
                            <m:nor/>
                          </m:rPr>
                          <a:rPr lang="el-GR" dirty="0"/>
                          <m:t>Θ</m:t>
                        </m:r>
                      </m:e>
                      <m:sub>
                        <m:r>
                          <a:rPr lang="es-ES" b="0" i="1" dirty="0" smtClean="0">
                            <a:latin typeface="Cambria Math" panose="02040503050406030204" pitchFamily="18" charset="0"/>
                          </a:rPr>
                          <m:t>𝑥</m:t>
                        </m:r>
                        <m:r>
                          <a:rPr lang="es-ES" b="0" i="1" dirty="0" smtClean="0">
                            <a:latin typeface="Cambria Math" panose="02040503050406030204" pitchFamily="18" charset="0"/>
                          </a:rPr>
                          <m:t>,</m:t>
                        </m:r>
                        <m:r>
                          <a:rPr lang="es-ES" b="0" i="1" dirty="0" smtClean="0">
                            <a:latin typeface="Cambria Math" panose="02040503050406030204" pitchFamily="18" charset="0"/>
                          </a:rPr>
                          <m:t>𝑦</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𝑦</m:t>
                            </m:r>
                          </m:sub>
                        </m:sSub>
                      </m:num>
                      <m:den>
                        <m:r>
                          <a:rPr lang="es-ES" b="0" i="1" smtClean="0">
                            <a:latin typeface="Cambria Math" panose="02040503050406030204" pitchFamily="18" charset="0"/>
                            <a:ea typeface="Cambria Math" panose="02040503050406030204" pitchFamily="18" charset="0"/>
                          </a:rPr>
                          <m:t>𝑚𝑐</m:t>
                        </m:r>
                      </m:den>
                    </m:f>
                  </m:oMath>
                </a14:m>
                <a:r>
                  <a:rPr lang="es-ES" dirty="0"/>
                  <a:t> , 511 eV</a:t>
                </a:r>
              </a:p>
              <a:p>
                <a:endParaRPr lang="en-US"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9364449" y="2014186"/>
                <a:ext cx="2162130" cy="1032206"/>
              </a:xfrm>
              <a:prstGeom prst="rect">
                <a:avLst/>
              </a:prstGeom>
              <a:blipFill>
                <a:blip r:embed="rId6"/>
                <a:stretch>
                  <a:fillRect t="-2941" r="-1690"/>
                </a:stretch>
              </a:blipFill>
            </p:spPr>
            <p:txBody>
              <a:bodyPr/>
              <a:lstStyle/>
              <a:p>
                <a:r>
                  <a:rPr lang="en-US">
                    <a:noFill/>
                  </a:rPr>
                  <a:t> </a:t>
                </a:r>
              </a:p>
            </p:txBody>
          </p:sp>
        </mc:Fallback>
      </mc:AlternateContent>
      <p:pic>
        <p:nvPicPr>
          <p:cNvPr id="10" name="Imagen 9"/>
          <p:cNvPicPr>
            <a:picLocks noChangeAspect="1"/>
          </p:cNvPicPr>
          <p:nvPr/>
        </p:nvPicPr>
        <p:blipFill>
          <a:blip r:embed="rId7"/>
          <a:stretch>
            <a:fillRect/>
          </a:stretch>
        </p:blipFill>
        <p:spPr>
          <a:xfrm>
            <a:off x="183779" y="2825340"/>
            <a:ext cx="3384555" cy="2962411"/>
          </a:xfrm>
          <a:prstGeom prst="rect">
            <a:avLst/>
          </a:prstGeom>
        </p:spPr>
      </p:pic>
      <p:sp>
        <p:nvSpPr>
          <p:cNvPr id="12" name="CuadroTexto 11"/>
          <p:cNvSpPr txBox="1"/>
          <p:nvPr/>
        </p:nvSpPr>
        <p:spPr>
          <a:xfrm>
            <a:off x="409567" y="6216224"/>
            <a:ext cx="3221779" cy="338554"/>
          </a:xfrm>
          <a:prstGeom prst="rect">
            <a:avLst/>
          </a:prstGeom>
          <a:noFill/>
        </p:spPr>
        <p:txBody>
          <a:bodyPr wrap="none" rtlCol="0">
            <a:spAutoFit/>
          </a:bodyPr>
          <a:lstStyle/>
          <a:p>
            <a:r>
              <a:rPr lang="en-US" sz="1600" dirty="0" err="1">
                <a:solidFill>
                  <a:srgbClr val="002060"/>
                </a:solidFill>
              </a:rPr>
              <a:t>Softwares</a:t>
            </a:r>
            <a:r>
              <a:rPr lang="en-US" sz="1600" dirty="0">
                <a:solidFill>
                  <a:srgbClr val="002060"/>
                </a:solidFill>
              </a:rPr>
              <a:t>: PAFIT [Olsen] y LT [</a:t>
            </a:r>
            <a:r>
              <a:rPr lang="en-US" sz="1600" dirty="0" err="1">
                <a:solidFill>
                  <a:srgbClr val="002060"/>
                </a:solidFill>
              </a:rPr>
              <a:t>Kansy</a:t>
            </a:r>
            <a:r>
              <a:rPr lang="en-US" sz="1600" dirty="0">
                <a:solidFill>
                  <a:srgbClr val="002060"/>
                </a:solidFill>
              </a:rPr>
              <a:t>]</a:t>
            </a:r>
          </a:p>
        </p:txBody>
      </p:sp>
      <p:sp>
        <p:nvSpPr>
          <p:cNvPr id="22" name="CuadroTexto 21"/>
          <p:cNvSpPr txBox="1"/>
          <p:nvPr/>
        </p:nvSpPr>
        <p:spPr>
          <a:xfrm>
            <a:off x="4922449" y="6216224"/>
            <a:ext cx="1971309" cy="338554"/>
          </a:xfrm>
          <a:prstGeom prst="rect">
            <a:avLst/>
          </a:prstGeom>
          <a:noFill/>
        </p:spPr>
        <p:txBody>
          <a:bodyPr wrap="none" rtlCol="0">
            <a:spAutoFit/>
          </a:bodyPr>
          <a:lstStyle/>
          <a:p>
            <a:r>
              <a:rPr lang="en-US" sz="1600" dirty="0">
                <a:solidFill>
                  <a:srgbClr val="002060"/>
                </a:solidFill>
              </a:rPr>
              <a:t>Software: SP [</a:t>
            </a:r>
            <a:r>
              <a:rPr lang="en-US" sz="1600" dirty="0" err="1">
                <a:solidFill>
                  <a:srgbClr val="002060"/>
                </a:solidFill>
              </a:rPr>
              <a:t>Dryzek</a:t>
            </a:r>
            <a:r>
              <a:rPr lang="en-US" sz="1600" dirty="0">
                <a:solidFill>
                  <a:srgbClr val="002060"/>
                </a:solidFill>
              </a:rPr>
              <a:t>]</a:t>
            </a:r>
          </a:p>
        </p:txBody>
      </p:sp>
      <p:pic>
        <p:nvPicPr>
          <p:cNvPr id="13" name="Imagen 12"/>
          <p:cNvPicPr>
            <a:picLocks noChangeAspect="1"/>
          </p:cNvPicPr>
          <p:nvPr/>
        </p:nvPicPr>
        <p:blipFill>
          <a:blip r:embed="rId8"/>
          <a:stretch>
            <a:fillRect/>
          </a:stretch>
        </p:blipFill>
        <p:spPr>
          <a:xfrm>
            <a:off x="8640340" y="2914428"/>
            <a:ext cx="2886239" cy="2565545"/>
          </a:xfrm>
          <a:prstGeom prst="rect">
            <a:avLst/>
          </a:prstGeom>
        </p:spPr>
      </p:pic>
      <p:sp>
        <p:nvSpPr>
          <p:cNvPr id="23" name="CuadroTexto 22"/>
          <p:cNvSpPr txBox="1"/>
          <p:nvPr/>
        </p:nvSpPr>
        <p:spPr>
          <a:xfrm>
            <a:off x="2362220" y="5749305"/>
            <a:ext cx="1141659" cy="307777"/>
          </a:xfrm>
          <a:prstGeom prst="rect">
            <a:avLst/>
          </a:prstGeom>
          <a:noFill/>
        </p:spPr>
        <p:txBody>
          <a:bodyPr wrap="none" rtlCol="0">
            <a:spAutoFit/>
          </a:bodyPr>
          <a:lstStyle/>
          <a:p>
            <a:r>
              <a:rPr lang="en-US" sz="1400" dirty="0">
                <a:solidFill>
                  <a:schemeClr val="tx1">
                    <a:lumMod val="85000"/>
                    <a:lumOff val="15000"/>
                  </a:schemeClr>
                </a:solidFill>
              </a:rPr>
              <a:t>[</a:t>
            </a:r>
            <a:r>
              <a:rPr lang="en-US" sz="1400" dirty="0" err="1">
                <a:solidFill>
                  <a:schemeClr val="tx1">
                    <a:lumMod val="85000"/>
                    <a:lumOff val="15000"/>
                  </a:schemeClr>
                </a:solidFill>
              </a:rPr>
              <a:t>Selim</a:t>
            </a:r>
            <a:r>
              <a:rPr lang="en-US" sz="1400" dirty="0">
                <a:solidFill>
                  <a:schemeClr val="tx1">
                    <a:lumMod val="85000"/>
                    <a:lumOff val="15000"/>
                  </a:schemeClr>
                </a:solidFill>
              </a:rPr>
              <a:t>, 2021]</a:t>
            </a:r>
          </a:p>
        </p:txBody>
      </p:sp>
      <p:sp>
        <p:nvSpPr>
          <p:cNvPr id="26" name="CuadroTexto 25"/>
          <p:cNvSpPr txBox="1"/>
          <p:nvPr/>
        </p:nvSpPr>
        <p:spPr>
          <a:xfrm>
            <a:off x="6294484" y="5714882"/>
            <a:ext cx="1141659" cy="307777"/>
          </a:xfrm>
          <a:prstGeom prst="rect">
            <a:avLst/>
          </a:prstGeom>
          <a:noFill/>
        </p:spPr>
        <p:txBody>
          <a:bodyPr wrap="none" rtlCol="0">
            <a:spAutoFit/>
          </a:bodyPr>
          <a:lstStyle/>
          <a:p>
            <a:r>
              <a:rPr lang="en-US" sz="1400" dirty="0">
                <a:solidFill>
                  <a:schemeClr val="tx1">
                    <a:lumMod val="85000"/>
                    <a:lumOff val="15000"/>
                  </a:schemeClr>
                </a:solidFill>
              </a:rPr>
              <a:t>[</a:t>
            </a:r>
            <a:r>
              <a:rPr lang="en-US" sz="1400" dirty="0" err="1">
                <a:solidFill>
                  <a:schemeClr val="tx1">
                    <a:lumMod val="85000"/>
                    <a:lumOff val="15000"/>
                  </a:schemeClr>
                </a:solidFill>
              </a:rPr>
              <a:t>Selim</a:t>
            </a:r>
            <a:r>
              <a:rPr lang="en-US" sz="1400" dirty="0">
                <a:solidFill>
                  <a:schemeClr val="tx1">
                    <a:lumMod val="85000"/>
                    <a:lumOff val="15000"/>
                  </a:schemeClr>
                </a:solidFill>
              </a:rPr>
              <a:t>, 2021]</a:t>
            </a:r>
          </a:p>
        </p:txBody>
      </p:sp>
      <p:sp>
        <p:nvSpPr>
          <p:cNvPr id="27" name="CuadroTexto 26"/>
          <p:cNvSpPr txBox="1"/>
          <p:nvPr/>
        </p:nvSpPr>
        <p:spPr>
          <a:xfrm>
            <a:off x="10306373" y="5479974"/>
            <a:ext cx="1220206" cy="307777"/>
          </a:xfrm>
          <a:prstGeom prst="rect">
            <a:avLst/>
          </a:prstGeom>
          <a:noFill/>
        </p:spPr>
        <p:txBody>
          <a:bodyPr wrap="none" rtlCol="0">
            <a:spAutoFit/>
          </a:bodyPr>
          <a:lstStyle/>
          <a:p>
            <a:r>
              <a:rPr lang="en-US" sz="1400" dirty="0">
                <a:solidFill>
                  <a:schemeClr val="tx1">
                    <a:lumMod val="85000"/>
                    <a:lumOff val="15000"/>
                  </a:schemeClr>
                </a:solidFill>
              </a:rPr>
              <a:t>[</a:t>
            </a:r>
            <a:r>
              <a:rPr lang="en-US" sz="1400" dirty="0" err="1">
                <a:solidFill>
                  <a:schemeClr val="tx1">
                    <a:lumMod val="85000"/>
                    <a:lumOff val="15000"/>
                  </a:schemeClr>
                </a:solidFill>
              </a:rPr>
              <a:t>Eldrup</a:t>
            </a:r>
            <a:r>
              <a:rPr lang="en-US" sz="1400" dirty="0">
                <a:solidFill>
                  <a:schemeClr val="tx1">
                    <a:lumMod val="85000"/>
                    <a:lumOff val="15000"/>
                  </a:schemeClr>
                </a:solidFill>
              </a:rPr>
              <a:t>, 1995]</a:t>
            </a:r>
          </a:p>
        </p:txBody>
      </p:sp>
      <p:cxnSp>
        <p:nvCxnSpPr>
          <p:cNvPr id="24" name="Conector recto de flecha 23"/>
          <p:cNvCxnSpPr/>
          <p:nvPr/>
        </p:nvCxnSpPr>
        <p:spPr>
          <a:xfrm flipH="1">
            <a:off x="3596918" y="679408"/>
            <a:ext cx="890650" cy="3990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7436143" y="674244"/>
            <a:ext cx="890650" cy="39902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a:off x="5908104" y="707155"/>
            <a:ext cx="5397" cy="3786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8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0658" y="61828"/>
            <a:ext cx="9841434"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Tipos de Espectroscopía de aniquilación positrónica (PAS)</a:t>
            </a: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8839313" y="1929844"/>
            <a:ext cx="2812447" cy="1015663"/>
          </a:xfrm>
          <a:prstGeom prst="rect">
            <a:avLst/>
          </a:prstGeom>
        </p:spPr>
        <p:txBody>
          <a:bodyPr wrap="square">
            <a:spAutoFit/>
          </a:bodyPr>
          <a:lstStyle/>
          <a:p>
            <a:pPr algn="ctr"/>
            <a:r>
              <a:rPr lang="en-US" sz="2000" dirty="0">
                <a:solidFill>
                  <a:srgbClr val="002060"/>
                </a:solidFill>
                <a:latin typeface="CharisSIL"/>
              </a:rPr>
              <a:t>Angular correlation of annihilation radiation (ACAR) </a:t>
            </a:r>
          </a:p>
        </p:txBody>
      </p:sp>
      <p:sp>
        <p:nvSpPr>
          <p:cNvPr id="7" name="Rectángulo 6"/>
          <p:cNvSpPr/>
          <p:nvPr/>
        </p:nvSpPr>
        <p:spPr>
          <a:xfrm>
            <a:off x="4863505" y="1041759"/>
            <a:ext cx="2440155" cy="523220"/>
          </a:xfrm>
          <a:prstGeom prst="rect">
            <a:avLst/>
          </a:prstGeom>
        </p:spPr>
        <p:txBody>
          <a:bodyPr wrap="none">
            <a:spAutoFit/>
          </a:bodyPr>
          <a:lstStyle/>
          <a:p>
            <a:r>
              <a:rPr lang="en-US" sz="2800" dirty="0" err="1">
                <a:solidFill>
                  <a:srgbClr val="002060"/>
                </a:solidFill>
                <a:latin typeface="CharisSIL"/>
              </a:rPr>
              <a:t>Tipos</a:t>
            </a:r>
            <a:r>
              <a:rPr lang="en-US" sz="2800" dirty="0">
                <a:solidFill>
                  <a:srgbClr val="002060"/>
                </a:solidFill>
                <a:latin typeface="CharisSIL"/>
              </a:rPr>
              <a:t> de PAS </a:t>
            </a:r>
          </a:p>
        </p:txBody>
      </p:sp>
      <p:sp>
        <p:nvSpPr>
          <p:cNvPr id="8" name="Rectángulo 7"/>
          <p:cNvSpPr/>
          <p:nvPr/>
        </p:nvSpPr>
        <p:spPr>
          <a:xfrm>
            <a:off x="310455" y="1869115"/>
            <a:ext cx="3441347" cy="1015663"/>
          </a:xfrm>
          <a:prstGeom prst="rect">
            <a:avLst/>
          </a:prstGeom>
        </p:spPr>
        <p:txBody>
          <a:bodyPr wrap="square">
            <a:spAutoFit/>
          </a:bodyPr>
          <a:lstStyle/>
          <a:p>
            <a:pPr algn="ctr"/>
            <a:r>
              <a:rPr lang="en-US" sz="2000" dirty="0">
                <a:solidFill>
                  <a:srgbClr val="002060"/>
                </a:solidFill>
                <a:latin typeface="CharisSIL"/>
              </a:rPr>
              <a:t>Positron Annihilation Lifetime Spectroscopy </a:t>
            </a:r>
          </a:p>
          <a:p>
            <a:pPr algn="ctr"/>
            <a:r>
              <a:rPr lang="en-US" sz="2000" dirty="0">
                <a:solidFill>
                  <a:srgbClr val="002060"/>
                </a:solidFill>
                <a:latin typeface="CharisSIL"/>
              </a:rPr>
              <a:t>(PALS) </a:t>
            </a:r>
            <a:endParaRPr lang="en-US" sz="2000" dirty="0">
              <a:solidFill>
                <a:srgbClr val="002060"/>
              </a:solidFill>
            </a:endParaRPr>
          </a:p>
        </p:txBody>
      </p:sp>
      <p:sp>
        <p:nvSpPr>
          <p:cNvPr id="9" name="Rectángulo 8"/>
          <p:cNvSpPr/>
          <p:nvPr/>
        </p:nvSpPr>
        <p:spPr>
          <a:xfrm>
            <a:off x="4636797" y="1967234"/>
            <a:ext cx="2666863" cy="707886"/>
          </a:xfrm>
          <a:prstGeom prst="rect">
            <a:avLst/>
          </a:prstGeom>
        </p:spPr>
        <p:txBody>
          <a:bodyPr wrap="square">
            <a:spAutoFit/>
          </a:bodyPr>
          <a:lstStyle/>
          <a:p>
            <a:pPr algn="ctr"/>
            <a:r>
              <a:rPr lang="en-US" sz="2000" dirty="0">
                <a:solidFill>
                  <a:srgbClr val="002060"/>
                </a:solidFill>
                <a:latin typeface="CharisSIL"/>
              </a:rPr>
              <a:t>Doppler broadening spectroscopy (DBS) </a:t>
            </a:r>
            <a:endParaRPr lang="en-US" sz="2000" dirty="0">
              <a:solidFill>
                <a:srgbClr val="002060"/>
              </a:solidFill>
            </a:endParaRPr>
          </a:p>
        </p:txBody>
      </p:sp>
      <p:cxnSp>
        <p:nvCxnSpPr>
          <p:cNvPr id="11" name="Conector recto de flecha 10"/>
          <p:cNvCxnSpPr/>
          <p:nvPr/>
        </p:nvCxnSpPr>
        <p:spPr>
          <a:xfrm flipH="1">
            <a:off x="3690674" y="1544582"/>
            <a:ext cx="890650" cy="3990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7438587" y="1512928"/>
            <a:ext cx="890650" cy="39902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5914757" y="1564979"/>
            <a:ext cx="5397" cy="3786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4472254" y="3999625"/>
            <a:ext cx="3646606" cy="1477328"/>
          </a:xfrm>
          <a:prstGeom prst="rect">
            <a:avLst/>
          </a:prstGeom>
        </p:spPr>
        <p:txBody>
          <a:bodyPr wrap="square">
            <a:spAutoFit/>
          </a:bodyPr>
          <a:lstStyle/>
          <a:p>
            <a:pPr marL="285750" indent="-285750" algn="just">
              <a:buFont typeface="Courier New" panose="02070309020205020404" pitchFamily="49" charset="0"/>
              <a:buChar char="o"/>
            </a:pPr>
            <a:r>
              <a:rPr lang="en-US" dirty="0">
                <a:solidFill>
                  <a:srgbClr val="002060"/>
                </a:solidFill>
              </a:rPr>
              <a:t>Doesn´t provide information about the size of the defects.</a:t>
            </a:r>
          </a:p>
          <a:p>
            <a:pPr marL="285750" indent="-285750" algn="just">
              <a:buFont typeface="Courier New" panose="02070309020205020404" pitchFamily="49" charset="0"/>
              <a:buChar char="o"/>
            </a:pPr>
            <a:r>
              <a:rPr lang="en-US" dirty="0">
                <a:solidFill>
                  <a:srgbClr val="002060"/>
                </a:solidFill>
              </a:rPr>
              <a:t>Qualitative information on changes about defect types based on the S-W correlation.</a:t>
            </a:r>
          </a:p>
        </p:txBody>
      </p:sp>
      <p:sp>
        <p:nvSpPr>
          <p:cNvPr id="19" name="Rectángulo 18"/>
          <p:cNvSpPr/>
          <p:nvPr/>
        </p:nvSpPr>
        <p:spPr>
          <a:xfrm>
            <a:off x="404810" y="3999625"/>
            <a:ext cx="3252636" cy="1477328"/>
          </a:xfrm>
          <a:prstGeom prst="rect">
            <a:avLst/>
          </a:prstGeom>
        </p:spPr>
        <p:txBody>
          <a:bodyPr wrap="square">
            <a:spAutoFit/>
          </a:bodyPr>
          <a:lstStyle/>
          <a:p>
            <a:pPr marL="285750" indent="-285750" algn="just">
              <a:buFont typeface="Courier New" panose="02070309020205020404" pitchFamily="49" charset="0"/>
              <a:buChar char="o"/>
            </a:pPr>
            <a:r>
              <a:rPr lang="en-US" dirty="0">
                <a:solidFill>
                  <a:srgbClr val="002060"/>
                </a:solidFill>
              </a:rPr>
              <a:t>Each type of defect has a characteristic positron lifetime.</a:t>
            </a:r>
          </a:p>
          <a:p>
            <a:pPr marL="285750" indent="-285750" algn="just">
              <a:buFont typeface="Courier New" panose="02070309020205020404" pitchFamily="49" charset="0"/>
              <a:buChar char="o"/>
            </a:pPr>
            <a:r>
              <a:rPr lang="en-US" dirty="0">
                <a:solidFill>
                  <a:srgbClr val="002060"/>
                </a:solidFill>
              </a:rPr>
              <a:t>Information about the size and structure of the defect.</a:t>
            </a:r>
          </a:p>
        </p:txBody>
      </p:sp>
      <p:sp>
        <p:nvSpPr>
          <p:cNvPr id="20" name="Rectángulo 19"/>
          <p:cNvSpPr/>
          <p:nvPr/>
        </p:nvSpPr>
        <p:spPr>
          <a:xfrm>
            <a:off x="8699456" y="3999625"/>
            <a:ext cx="3087734" cy="1477328"/>
          </a:xfrm>
          <a:prstGeom prst="rect">
            <a:avLst/>
          </a:prstGeom>
        </p:spPr>
        <p:txBody>
          <a:bodyPr wrap="square">
            <a:spAutoFit/>
          </a:bodyPr>
          <a:lstStyle/>
          <a:p>
            <a:pPr marL="285750" indent="-285750" algn="just">
              <a:buFont typeface="Courier New" panose="02070309020205020404" pitchFamily="49" charset="0"/>
              <a:buChar char="o"/>
            </a:pPr>
            <a:r>
              <a:rPr lang="en-US" dirty="0">
                <a:solidFill>
                  <a:srgbClr val="002060"/>
                </a:solidFill>
              </a:rPr>
              <a:t>Information about the electronic structure.</a:t>
            </a:r>
          </a:p>
          <a:p>
            <a:pPr marL="285750" indent="-285750" algn="just">
              <a:buFont typeface="Courier New" panose="02070309020205020404" pitchFamily="49" charset="0"/>
              <a:buChar char="o"/>
            </a:pPr>
            <a:r>
              <a:rPr lang="en-US" dirty="0">
                <a:solidFill>
                  <a:srgbClr val="002060"/>
                </a:solidFill>
              </a:rPr>
              <a:t>More detailed information than PALS.</a:t>
            </a:r>
          </a:p>
          <a:p>
            <a:pPr marL="285750" indent="-285750" algn="just">
              <a:buFont typeface="Courier New" panose="02070309020205020404" pitchFamily="49" charset="0"/>
              <a:buChar char="o"/>
            </a:pPr>
            <a:r>
              <a:rPr lang="en-US" dirty="0">
                <a:solidFill>
                  <a:srgbClr val="002060"/>
                </a:solidFill>
              </a:rPr>
              <a:t>More complex processing.</a:t>
            </a:r>
          </a:p>
        </p:txBody>
      </p:sp>
      <mc:AlternateContent xmlns:mc="http://schemas.openxmlformats.org/markup-compatibility/2006" xmlns:a14="http://schemas.microsoft.com/office/drawing/2010/main">
        <mc:Choice Requires="a14">
          <p:sp>
            <p:nvSpPr>
              <p:cNvPr id="5" name="CuadroTexto 4"/>
              <p:cNvSpPr txBox="1"/>
              <p:nvPr/>
            </p:nvSpPr>
            <p:spPr>
              <a:xfrm>
                <a:off x="4808970" y="3007472"/>
                <a:ext cx="2549224" cy="953915"/>
              </a:xfrm>
              <a:prstGeom prst="rect">
                <a:avLst/>
              </a:prstGeom>
              <a:noFill/>
            </p:spPr>
            <p:txBody>
              <a:bodyPr wrap="none" rtlCol="0">
                <a:spAutoFit/>
              </a:bodyPr>
              <a:lstStyle/>
              <a:p>
                <a:r>
                  <a:rPr lang="el-GR" sz="2400" dirty="0"/>
                  <a:t>Δ</a:t>
                </a:r>
                <a:r>
                  <a:rPr lang="es-ES" sz="2400" dirty="0"/>
                  <a:t>E (</a:t>
                </a:r>
                <a:r>
                  <a:rPr lang="es-ES" sz="2400" dirty="0" err="1"/>
                  <a:t>Doppler</a:t>
                </a:r>
                <a:r>
                  <a:rPr lang="es-ES" sz="2400" dirty="0"/>
                  <a:t> </a:t>
                </a:r>
                <a:r>
                  <a:rPr lang="es-ES" sz="2400" dirty="0" err="1"/>
                  <a:t>shift</a:t>
                </a:r>
                <a:r>
                  <a:rPr lang="es-ES" sz="2400" dirty="0"/>
                  <a:t>)</a:t>
                </a:r>
              </a:p>
              <a:p>
                <a14:m>
                  <m:oMath xmlns:m="http://schemas.openxmlformats.org/officeDocument/2006/math">
                    <m:r>
                      <a:rPr lang="es-ES" sz="240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𝐸</m:t>
                    </m:r>
                    <m:r>
                      <a:rPr lang="es-ES" sz="2400" b="0" i="1" smtClean="0">
                        <a:latin typeface="Cambria Math" panose="02040503050406030204" pitchFamily="18" charset="0"/>
                        <a:ea typeface="Cambria Math" panose="02040503050406030204" pitchFamily="18" charset="0"/>
                      </a:rPr>
                      <m:t>=</m:t>
                    </m:r>
                    <m:f>
                      <m:fPr>
                        <m:ctrlPr>
                          <a:rPr lang="es-ES" sz="2400" b="0" i="1" smtClean="0">
                            <a:latin typeface="Cambria Math" panose="02040503050406030204" pitchFamily="18" charset="0"/>
                            <a:ea typeface="Cambria Math" panose="02040503050406030204" pitchFamily="18" charset="0"/>
                          </a:rPr>
                        </m:ctrlPr>
                      </m:fPr>
                      <m:num>
                        <m:r>
                          <a:rPr lang="es-ES" sz="2400" b="0" i="1" smtClean="0">
                            <a:latin typeface="Cambria Math" panose="02040503050406030204" pitchFamily="18" charset="0"/>
                            <a:ea typeface="Cambria Math" panose="02040503050406030204" pitchFamily="18" charset="0"/>
                          </a:rPr>
                          <m:t>𝑐</m:t>
                        </m:r>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𝑝</m:t>
                            </m:r>
                          </m:e>
                          <m:sub>
                            <m:r>
                              <a:rPr lang="es-ES" sz="2400" b="0" i="1" smtClean="0">
                                <a:latin typeface="Cambria Math" panose="02040503050406030204" pitchFamily="18" charset="0"/>
                                <a:ea typeface="Cambria Math" panose="02040503050406030204" pitchFamily="18" charset="0"/>
                              </a:rPr>
                              <m:t>𝑧</m:t>
                            </m:r>
                          </m:sub>
                        </m:sSub>
                      </m:num>
                      <m:den>
                        <m:r>
                          <a:rPr lang="es-ES" sz="2400" b="0" i="1" smtClean="0">
                            <a:latin typeface="Cambria Math" panose="02040503050406030204" pitchFamily="18" charset="0"/>
                            <a:ea typeface="Cambria Math" panose="02040503050406030204" pitchFamily="18" charset="0"/>
                          </a:rPr>
                          <m:t>2</m:t>
                        </m:r>
                      </m:den>
                    </m:f>
                  </m:oMath>
                </a14:m>
                <a:r>
                  <a:rPr lang="es-ES" sz="2400" dirty="0"/>
                  <a:t> , 511 </a:t>
                </a:r>
                <a:r>
                  <a:rPr lang="es-ES" sz="2400" dirty="0" err="1"/>
                  <a:t>keV</a:t>
                </a:r>
                <a:endParaRPr lang="es-ES"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808970" y="3007472"/>
                <a:ext cx="2549224" cy="953915"/>
              </a:xfrm>
              <a:prstGeom prst="rect">
                <a:avLst/>
              </a:prstGeom>
              <a:blipFill>
                <a:blip r:embed="rId3"/>
                <a:stretch>
                  <a:fillRect l="-3828" t="-5096" r="-2632" b="-5732"/>
                </a:stretch>
              </a:blipFill>
            </p:spPr>
            <p:txBody>
              <a:bodyPr/>
              <a:lstStyle/>
              <a:p>
                <a:r>
                  <a:rPr lang="en-US">
                    <a:noFill/>
                  </a:rPr>
                  <a:t> </a:t>
                </a:r>
              </a:p>
            </p:txBody>
          </p:sp>
        </mc:Fallback>
      </mc:AlternateContent>
      <p:pic>
        <p:nvPicPr>
          <p:cNvPr id="6" name="Imagen 5"/>
          <p:cNvPicPr>
            <a:picLocks noChangeAspect="1"/>
          </p:cNvPicPr>
          <p:nvPr/>
        </p:nvPicPr>
        <p:blipFill>
          <a:blip r:embed="rId4"/>
          <a:stretch>
            <a:fillRect/>
          </a:stretch>
        </p:blipFill>
        <p:spPr>
          <a:xfrm>
            <a:off x="540240" y="2986465"/>
            <a:ext cx="3268601" cy="859661"/>
          </a:xfrm>
          <a:prstGeom prst="rect">
            <a:avLst/>
          </a:prstGeom>
        </p:spPr>
      </p:pic>
      <mc:AlternateContent xmlns:mc="http://schemas.openxmlformats.org/markup-compatibility/2006" xmlns:a14="http://schemas.microsoft.com/office/drawing/2010/main">
        <mc:Choice Requires="a14">
          <p:sp>
            <p:nvSpPr>
              <p:cNvPr id="21" name="CuadroTexto 20"/>
              <p:cNvSpPr txBox="1"/>
              <p:nvPr/>
            </p:nvSpPr>
            <p:spPr>
              <a:xfrm>
                <a:off x="8774428" y="2884778"/>
                <a:ext cx="2942216" cy="978281"/>
              </a:xfrm>
              <a:prstGeom prst="rect">
                <a:avLst/>
              </a:prstGeom>
              <a:noFill/>
            </p:spPr>
            <p:txBody>
              <a:bodyPr wrap="none" rtlCol="0">
                <a:spAutoFit/>
              </a:bodyPr>
              <a:lstStyle/>
              <a:p>
                <a:pPr algn="ctr"/>
                <a:r>
                  <a:rPr lang="el-GR" sz="2400" dirty="0"/>
                  <a:t>ΔΘ</a:t>
                </a:r>
                <a:endParaRPr lang="es-ES" sz="2400" dirty="0"/>
              </a:p>
              <a:p>
                <a14:m>
                  <m:oMath xmlns:m="http://schemas.openxmlformats.org/officeDocument/2006/math">
                    <m:r>
                      <m:rPr>
                        <m:nor/>
                      </m:rPr>
                      <a:rPr lang="el-GR" sz="2400" dirty="0"/>
                      <m:t>Δ</m:t>
                    </m:r>
                    <m:sSub>
                      <m:sSubPr>
                        <m:ctrlPr>
                          <a:rPr lang="el-GR" sz="2400" i="1" dirty="0" smtClean="0">
                            <a:latin typeface="Cambria Math" panose="02040503050406030204" pitchFamily="18" charset="0"/>
                          </a:rPr>
                        </m:ctrlPr>
                      </m:sSubPr>
                      <m:e>
                        <m:r>
                          <m:rPr>
                            <m:nor/>
                          </m:rPr>
                          <a:rPr lang="el-GR" sz="2400" dirty="0"/>
                          <m:t>Θ</m:t>
                        </m:r>
                      </m:e>
                      <m:sub>
                        <m:r>
                          <a:rPr lang="es-ES" sz="2400" b="0" i="1" dirty="0" smtClean="0">
                            <a:latin typeface="Cambria Math" panose="02040503050406030204" pitchFamily="18" charset="0"/>
                          </a:rPr>
                          <m:t>𝑥</m:t>
                        </m:r>
                        <m:r>
                          <a:rPr lang="es-ES" sz="2400" b="0" i="1" dirty="0" smtClean="0">
                            <a:latin typeface="Cambria Math" panose="02040503050406030204" pitchFamily="18" charset="0"/>
                          </a:rPr>
                          <m:t>,</m:t>
                        </m:r>
                        <m:r>
                          <a:rPr lang="es-ES" sz="2400" b="0" i="1" dirty="0" smtClean="0">
                            <a:latin typeface="Cambria Math" panose="02040503050406030204" pitchFamily="18" charset="0"/>
                          </a:rPr>
                          <m:t>𝑦</m:t>
                        </m:r>
                      </m:sub>
                    </m:sSub>
                    <m:r>
                      <a:rPr lang="es-ES" sz="2400" b="0" i="1" smtClean="0">
                        <a:latin typeface="Cambria Math" panose="02040503050406030204" pitchFamily="18" charset="0"/>
                        <a:ea typeface="Cambria Math" panose="02040503050406030204" pitchFamily="18" charset="0"/>
                      </a:rPr>
                      <m:t>=</m:t>
                    </m:r>
                    <m:f>
                      <m:fPr>
                        <m:ctrlPr>
                          <a:rPr lang="es-ES" sz="2400" b="0" i="1" smtClean="0">
                            <a:latin typeface="Cambria Math" panose="02040503050406030204" pitchFamily="18" charset="0"/>
                            <a:ea typeface="Cambria Math" panose="02040503050406030204" pitchFamily="18" charset="0"/>
                          </a:rPr>
                        </m:ctrlPr>
                      </m:fPr>
                      <m:num>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𝑝</m:t>
                            </m:r>
                          </m:e>
                          <m:sub>
                            <m:r>
                              <a:rPr lang="es-ES" sz="2400" b="0" i="1" smtClean="0">
                                <a:latin typeface="Cambria Math" panose="02040503050406030204" pitchFamily="18" charset="0"/>
                                <a:ea typeface="Cambria Math" panose="02040503050406030204" pitchFamily="18" charset="0"/>
                              </a:rPr>
                              <m:t>𝑥</m:t>
                            </m:r>
                            <m:r>
                              <a:rPr lang="es-ES" sz="2400" b="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𝑦</m:t>
                            </m:r>
                          </m:sub>
                        </m:sSub>
                      </m:num>
                      <m:den>
                        <m:r>
                          <a:rPr lang="es-ES" sz="2400" b="0" i="1" smtClean="0">
                            <a:latin typeface="Cambria Math" panose="02040503050406030204" pitchFamily="18" charset="0"/>
                            <a:ea typeface="Cambria Math" panose="02040503050406030204" pitchFamily="18" charset="0"/>
                          </a:rPr>
                          <m:t>𝑚𝑐</m:t>
                        </m:r>
                      </m:den>
                    </m:f>
                  </m:oMath>
                </a14:m>
                <a:r>
                  <a:rPr lang="es-ES" sz="2400" dirty="0"/>
                  <a:t> , 511 </a:t>
                </a:r>
                <a:r>
                  <a:rPr lang="es-ES" sz="2400" dirty="0" err="1"/>
                  <a:t>keV</a:t>
                </a:r>
                <a:endParaRPr lang="es-ES" sz="240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8774428" y="2884778"/>
                <a:ext cx="2942216" cy="978281"/>
              </a:xfrm>
              <a:prstGeom prst="rect">
                <a:avLst/>
              </a:prstGeom>
              <a:blipFill rotWithShape="0">
                <a:blip r:embed="rId5"/>
                <a:stretch>
                  <a:fillRect t="-4969" r="-2277" b="-4969"/>
                </a:stretch>
              </a:blipFill>
            </p:spPr>
            <p:txBody>
              <a:bodyPr/>
              <a:lstStyle/>
              <a:p>
                <a:r>
                  <a:rPr lang="en-US">
                    <a:noFill/>
                  </a:rPr>
                  <a:t> </a:t>
                </a:r>
              </a:p>
            </p:txBody>
          </p:sp>
        </mc:Fallback>
      </mc:AlternateContent>
      <p:sp>
        <p:nvSpPr>
          <p:cNvPr id="18" name="CuadroTexto 17"/>
          <p:cNvSpPr txBox="1"/>
          <p:nvPr/>
        </p:nvSpPr>
        <p:spPr>
          <a:xfrm>
            <a:off x="9804234" y="6394505"/>
            <a:ext cx="2230098" cy="307777"/>
          </a:xfrm>
          <a:prstGeom prst="rect">
            <a:avLst/>
          </a:prstGeom>
          <a:noFill/>
        </p:spPr>
        <p:txBody>
          <a:bodyPr wrap="none" rtlCol="0">
            <a:spAutoFit/>
          </a:bodyPr>
          <a:lstStyle/>
          <a:p>
            <a:r>
              <a:rPr lang="en-US" sz="1400" dirty="0">
                <a:solidFill>
                  <a:schemeClr val="tx1">
                    <a:lumMod val="85000"/>
                    <a:lumOff val="15000"/>
                  </a:schemeClr>
                </a:solidFill>
              </a:rPr>
              <a:t>[</a:t>
            </a:r>
            <a:r>
              <a:rPr lang="en-US" sz="1400" dirty="0" err="1">
                <a:solidFill>
                  <a:schemeClr val="tx1">
                    <a:lumMod val="85000"/>
                    <a:lumOff val="15000"/>
                  </a:schemeClr>
                </a:solidFill>
              </a:rPr>
              <a:t>Eldrup</a:t>
            </a:r>
            <a:r>
              <a:rPr lang="en-US" sz="1400" dirty="0">
                <a:solidFill>
                  <a:schemeClr val="tx1">
                    <a:lumMod val="85000"/>
                    <a:lumOff val="15000"/>
                  </a:schemeClr>
                </a:solidFill>
              </a:rPr>
              <a:t>, 1995 y </a:t>
            </a:r>
            <a:r>
              <a:rPr lang="en-US" sz="1400" dirty="0" err="1">
                <a:solidFill>
                  <a:schemeClr val="tx1">
                    <a:lumMod val="85000"/>
                    <a:lumOff val="15000"/>
                  </a:schemeClr>
                </a:solidFill>
              </a:rPr>
              <a:t>Selim</a:t>
            </a:r>
            <a:r>
              <a:rPr lang="en-US" sz="1400" dirty="0">
                <a:solidFill>
                  <a:schemeClr val="tx1">
                    <a:lumMod val="85000"/>
                    <a:lumOff val="15000"/>
                  </a:schemeClr>
                </a:solidFill>
              </a:rPr>
              <a:t>, 2021]</a:t>
            </a:r>
          </a:p>
        </p:txBody>
      </p:sp>
    </p:spTree>
    <p:extLst>
      <p:ext uri="{BB962C8B-B14F-4D97-AF65-F5344CB8AC3E}">
        <p14:creationId xmlns:p14="http://schemas.microsoft.com/office/powerpoint/2010/main" val="30207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48C9F44-3836-48BC-B934-AA567343F787}" type="slidenum">
              <a:rPr lang="en-US" smtClean="0"/>
              <a:t>2</a:t>
            </a:fld>
            <a:endParaRPr lang="en-US" dirty="0"/>
          </a:p>
        </p:txBody>
      </p:sp>
      <p:sp>
        <p:nvSpPr>
          <p:cNvPr id="7" name="Rectángulo 6"/>
          <p:cNvSpPr/>
          <p:nvPr/>
        </p:nvSpPr>
        <p:spPr>
          <a:xfrm>
            <a:off x="715920" y="982841"/>
            <a:ext cx="10637880" cy="3970318"/>
          </a:xfrm>
          <a:prstGeom prst="rect">
            <a:avLst/>
          </a:prstGeom>
        </p:spPr>
        <p:txBody>
          <a:bodyPr wrap="square">
            <a:spAutoFit/>
          </a:bodyPr>
          <a:lstStyle/>
          <a:p>
            <a:pPr marL="457200" indent="-457200">
              <a:buFontTx/>
              <a:buAutoNum type="arabicPeriod"/>
            </a:pPr>
            <a:r>
              <a:rPr lang="es-ES" sz="2800" dirty="0" err="1">
                <a:solidFill>
                  <a:srgbClr val="00003A"/>
                </a:solidFill>
              </a:rPr>
              <a:t>Introduction</a:t>
            </a:r>
            <a:endParaRPr lang="es-ES" sz="2800" dirty="0">
              <a:solidFill>
                <a:srgbClr val="00003A"/>
              </a:solidFill>
            </a:endParaRPr>
          </a:p>
          <a:p>
            <a:pPr marL="914400" lvl="1" indent="-457200">
              <a:buFont typeface="+mj-lt"/>
              <a:buAutoNum type="alphaLcParenR"/>
            </a:pPr>
            <a:r>
              <a:rPr lang="es-ES" sz="2800" dirty="0" err="1">
                <a:solidFill>
                  <a:srgbClr val="00003A"/>
                </a:solidFill>
              </a:rPr>
              <a:t>CuO</a:t>
            </a:r>
            <a:r>
              <a:rPr lang="es-ES" sz="2800" dirty="0">
                <a:solidFill>
                  <a:srgbClr val="00003A"/>
                </a:solidFill>
              </a:rPr>
              <a:t> </a:t>
            </a:r>
            <a:r>
              <a:rPr lang="es-ES" sz="2800" dirty="0" err="1">
                <a:solidFill>
                  <a:srgbClr val="00003A"/>
                </a:solidFill>
              </a:rPr>
              <a:t>properties</a:t>
            </a:r>
            <a:endParaRPr lang="es-ES" sz="2800" dirty="0">
              <a:solidFill>
                <a:srgbClr val="00003A"/>
              </a:solidFill>
            </a:endParaRPr>
          </a:p>
          <a:p>
            <a:pPr marL="457200" indent="-457200">
              <a:buAutoNum type="arabicPeriod"/>
            </a:pPr>
            <a:r>
              <a:rPr lang="es-ES" sz="2800" dirty="0">
                <a:solidFill>
                  <a:srgbClr val="00003A"/>
                </a:solidFill>
              </a:rPr>
              <a:t>Experimental </a:t>
            </a:r>
            <a:r>
              <a:rPr lang="es-ES" sz="2800" dirty="0" err="1">
                <a:solidFill>
                  <a:srgbClr val="00003A"/>
                </a:solidFill>
              </a:rPr>
              <a:t>technique</a:t>
            </a:r>
            <a:endParaRPr lang="es-ES" sz="2800" dirty="0">
              <a:solidFill>
                <a:srgbClr val="00003A"/>
              </a:solidFill>
            </a:endParaRPr>
          </a:p>
          <a:p>
            <a:pPr marL="914400" lvl="1" indent="-457200">
              <a:buFont typeface="+mj-lt"/>
              <a:buAutoNum type="alphaLcParenR"/>
            </a:pPr>
            <a:r>
              <a:rPr lang="es-ES" sz="2800" dirty="0" err="1">
                <a:solidFill>
                  <a:srgbClr val="00003A"/>
                </a:solidFill>
              </a:rPr>
              <a:t>CuO</a:t>
            </a:r>
            <a:r>
              <a:rPr lang="es-ES" sz="2800" dirty="0">
                <a:solidFill>
                  <a:srgbClr val="00003A"/>
                </a:solidFill>
              </a:rPr>
              <a:t> </a:t>
            </a:r>
            <a:r>
              <a:rPr lang="es-ES" sz="2800" dirty="0" err="1">
                <a:solidFill>
                  <a:srgbClr val="00003A"/>
                </a:solidFill>
              </a:rPr>
              <a:t>nanostructures</a:t>
            </a:r>
            <a:r>
              <a:rPr lang="es-ES" sz="2800" dirty="0">
                <a:solidFill>
                  <a:srgbClr val="00003A"/>
                </a:solidFill>
              </a:rPr>
              <a:t> </a:t>
            </a:r>
            <a:r>
              <a:rPr lang="es-ES" sz="2800" dirty="0" err="1">
                <a:solidFill>
                  <a:srgbClr val="00003A"/>
                </a:solidFill>
              </a:rPr>
              <a:t>synthesis</a:t>
            </a:r>
            <a:endParaRPr lang="es-ES" sz="2800" dirty="0">
              <a:solidFill>
                <a:srgbClr val="00003A"/>
              </a:solidFill>
            </a:endParaRPr>
          </a:p>
          <a:p>
            <a:pPr marL="914400" lvl="1" indent="-457200">
              <a:buFontTx/>
              <a:buAutoNum type="alphaLcParenR"/>
            </a:pPr>
            <a:r>
              <a:rPr lang="es-ES" sz="2800" dirty="0" err="1">
                <a:solidFill>
                  <a:srgbClr val="00003A"/>
                </a:solidFill>
              </a:rPr>
              <a:t>CuO</a:t>
            </a:r>
            <a:r>
              <a:rPr lang="es-ES" sz="2800" dirty="0">
                <a:solidFill>
                  <a:srgbClr val="00003A"/>
                </a:solidFill>
              </a:rPr>
              <a:t> </a:t>
            </a:r>
            <a:r>
              <a:rPr lang="es-ES" sz="2800" dirty="0" err="1">
                <a:solidFill>
                  <a:srgbClr val="00003A"/>
                </a:solidFill>
              </a:rPr>
              <a:t>nanostructures</a:t>
            </a:r>
            <a:r>
              <a:rPr lang="es-ES" sz="2800" dirty="0">
                <a:solidFill>
                  <a:srgbClr val="00003A"/>
                </a:solidFill>
              </a:rPr>
              <a:t> </a:t>
            </a:r>
            <a:r>
              <a:rPr lang="es-ES" sz="2800" dirty="0" err="1">
                <a:solidFill>
                  <a:srgbClr val="00003A"/>
                </a:solidFill>
              </a:rPr>
              <a:t>irradiation</a:t>
            </a:r>
            <a:endParaRPr lang="es-ES" sz="2800" dirty="0">
              <a:solidFill>
                <a:srgbClr val="00003A"/>
              </a:solidFill>
            </a:endParaRPr>
          </a:p>
          <a:p>
            <a:pPr marL="457200" indent="-457200">
              <a:buFontTx/>
              <a:buAutoNum type="arabicPeriod"/>
            </a:pPr>
            <a:r>
              <a:rPr lang="es-ES" sz="2800" dirty="0" err="1">
                <a:solidFill>
                  <a:srgbClr val="00003A"/>
                </a:solidFill>
              </a:rPr>
              <a:t>Results</a:t>
            </a:r>
            <a:endParaRPr lang="es-ES" sz="2800" dirty="0">
              <a:solidFill>
                <a:srgbClr val="00003A"/>
              </a:solidFill>
            </a:endParaRPr>
          </a:p>
          <a:p>
            <a:pPr marL="914400" lvl="1" indent="-457200">
              <a:buFont typeface="+mj-lt"/>
              <a:buAutoNum type="alphaLcParenR"/>
            </a:pPr>
            <a:r>
              <a:rPr lang="es-ES" sz="2800" dirty="0" err="1">
                <a:solidFill>
                  <a:srgbClr val="00003A"/>
                </a:solidFill>
              </a:rPr>
              <a:t>CuO</a:t>
            </a:r>
            <a:r>
              <a:rPr lang="es-ES" sz="2800" dirty="0">
                <a:solidFill>
                  <a:srgbClr val="00003A"/>
                </a:solidFill>
              </a:rPr>
              <a:t> spin </a:t>
            </a:r>
            <a:r>
              <a:rPr lang="es-ES" sz="2800" dirty="0" err="1">
                <a:solidFill>
                  <a:srgbClr val="00003A"/>
                </a:solidFill>
              </a:rPr>
              <a:t>coating</a:t>
            </a:r>
            <a:r>
              <a:rPr lang="es-ES" sz="2800" dirty="0">
                <a:solidFill>
                  <a:srgbClr val="00003A"/>
                </a:solidFill>
              </a:rPr>
              <a:t>. SEM, Raman and XRD.</a:t>
            </a:r>
          </a:p>
          <a:p>
            <a:pPr marL="914400" lvl="1" indent="-457200">
              <a:buAutoNum type="alphaLcParenR"/>
            </a:pPr>
            <a:r>
              <a:rPr lang="es-ES" sz="2800" dirty="0" err="1">
                <a:solidFill>
                  <a:srgbClr val="00003A"/>
                </a:solidFill>
              </a:rPr>
              <a:t>CuO</a:t>
            </a:r>
            <a:r>
              <a:rPr lang="es-ES" sz="2800" dirty="0">
                <a:solidFill>
                  <a:srgbClr val="00003A"/>
                </a:solidFill>
              </a:rPr>
              <a:t> </a:t>
            </a:r>
            <a:r>
              <a:rPr lang="es-ES" sz="2800" dirty="0" err="1">
                <a:solidFill>
                  <a:srgbClr val="00003A"/>
                </a:solidFill>
              </a:rPr>
              <a:t>irradiated</a:t>
            </a:r>
            <a:r>
              <a:rPr lang="es-ES" sz="2800" dirty="0">
                <a:solidFill>
                  <a:srgbClr val="00003A"/>
                </a:solidFill>
              </a:rPr>
              <a:t>. XRD, </a:t>
            </a:r>
            <a:r>
              <a:rPr lang="es-ES" sz="2800" dirty="0" smtClean="0">
                <a:solidFill>
                  <a:srgbClr val="00003A"/>
                </a:solidFill>
              </a:rPr>
              <a:t>DBS and PALS.</a:t>
            </a:r>
            <a:endParaRPr lang="es-ES" sz="2800" dirty="0">
              <a:solidFill>
                <a:srgbClr val="00003A"/>
              </a:solidFill>
            </a:endParaRPr>
          </a:p>
          <a:p>
            <a:pPr marL="457200" indent="-457200">
              <a:buFontTx/>
              <a:buAutoNum type="arabicPeriod"/>
            </a:pPr>
            <a:r>
              <a:rPr lang="es-ES" sz="2800" dirty="0" err="1">
                <a:solidFill>
                  <a:srgbClr val="00003A"/>
                </a:solidFill>
              </a:rPr>
              <a:t>Conclusions</a:t>
            </a:r>
            <a:endParaRPr lang="es-ES" sz="2800" dirty="0">
              <a:solidFill>
                <a:srgbClr val="00003A"/>
              </a:solidFill>
            </a:endParaRPr>
          </a:p>
        </p:txBody>
      </p:sp>
      <p:sp>
        <p:nvSpPr>
          <p:cNvPr id="8" name="Rectángulo 7"/>
          <p:cNvSpPr/>
          <p:nvPr/>
        </p:nvSpPr>
        <p:spPr>
          <a:xfrm>
            <a:off x="0" y="692696"/>
            <a:ext cx="12192000" cy="1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ángulo 8"/>
          <p:cNvSpPr/>
          <p:nvPr/>
        </p:nvSpPr>
        <p:spPr>
          <a:xfrm>
            <a:off x="5030171" y="183429"/>
            <a:ext cx="1619354" cy="584775"/>
          </a:xfrm>
          <a:prstGeom prst="rect">
            <a:avLst/>
          </a:prstGeom>
        </p:spPr>
        <p:txBody>
          <a:bodyPr wrap="none">
            <a:spAutoFit/>
          </a:bodyPr>
          <a:lstStyle/>
          <a:p>
            <a:r>
              <a:rPr lang="es-ES" sz="3200" dirty="0">
                <a:solidFill>
                  <a:srgbClr val="00003A"/>
                </a:solidFill>
                <a:latin typeface="Arial" panose="020B0604020202020204" pitchFamily="34" charset="0"/>
                <a:cs typeface="Arial" panose="020B0604020202020204" pitchFamily="34" charset="0"/>
              </a:rPr>
              <a:t>Content</a:t>
            </a:r>
            <a:endParaRPr lang="es-ES" sz="2800" dirty="0">
              <a:solidFill>
                <a:srgbClr val="0000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377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9ECAA6-763D-4B7E-837C-E1A608AAEB8F}" type="datetime4">
              <a:rPr lang="en-US" smtClean="0"/>
              <a:t>June 8, 2025</a:t>
            </a:fld>
            <a:endParaRPr lang="en-US"/>
          </a:p>
        </p:txBody>
      </p:sp>
      <p:sp>
        <p:nvSpPr>
          <p:cNvPr id="3" name="Marcador de número de diapositiva 2"/>
          <p:cNvSpPr>
            <a:spLocks noGrp="1"/>
          </p:cNvSpPr>
          <p:nvPr>
            <p:ph type="sldNum" sz="quarter" idx="12"/>
          </p:nvPr>
        </p:nvSpPr>
        <p:spPr/>
        <p:txBody>
          <a:bodyPr/>
          <a:lstStyle/>
          <a:p>
            <a:fld id="{748C9F44-3836-48BC-B934-AA567343F787}" type="slidenum">
              <a:rPr lang="en-US" smtClean="0"/>
              <a:t>20</a:t>
            </a:fld>
            <a:endParaRPr lang="en-US"/>
          </a:p>
        </p:txBody>
      </p:sp>
      <p:sp>
        <p:nvSpPr>
          <p:cNvPr id="4" name="CuadroTexto 3"/>
          <p:cNvSpPr txBox="1"/>
          <p:nvPr/>
        </p:nvSpPr>
        <p:spPr>
          <a:xfrm>
            <a:off x="2746846" y="35913"/>
            <a:ext cx="6066725" cy="584775"/>
          </a:xfrm>
          <a:prstGeom prst="rect">
            <a:avLst/>
          </a:prstGeom>
          <a:noFill/>
        </p:spPr>
        <p:txBody>
          <a:bodyPr wrap="none" rtlCol="0">
            <a:spAutoFit/>
          </a:bodyPr>
          <a:lstStyle/>
          <a:p>
            <a:r>
              <a:rPr lang="es-ES" sz="3200" dirty="0" err="1">
                <a:solidFill>
                  <a:srgbClr val="002060"/>
                </a:solidFill>
              </a:rPr>
              <a:t>Materials</a:t>
            </a:r>
            <a:r>
              <a:rPr lang="es-ES" sz="3200" dirty="0">
                <a:solidFill>
                  <a:srgbClr val="002060"/>
                </a:solidFill>
              </a:rPr>
              <a:t> and </a:t>
            </a:r>
            <a:r>
              <a:rPr lang="es-ES" sz="3200" dirty="0" err="1">
                <a:solidFill>
                  <a:srgbClr val="002060"/>
                </a:solidFill>
              </a:rPr>
              <a:t>methods</a:t>
            </a:r>
            <a:r>
              <a:rPr lang="es-ES" sz="3200" dirty="0">
                <a:solidFill>
                  <a:srgbClr val="002060"/>
                </a:solidFill>
              </a:rPr>
              <a:t>. </a:t>
            </a:r>
            <a:r>
              <a:rPr lang="es-ES" sz="3200" dirty="0" err="1">
                <a:solidFill>
                  <a:srgbClr val="002060"/>
                </a:solidFill>
              </a:rPr>
              <a:t>Equipment</a:t>
            </a:r>
            <a:endParaRPr lang="es-ES" sz="2400" dirty="0">
              <a:solidFill>
                <a:srgbClr val="00206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333200513"/>
              </p:ext>
            </p:extLst>
          </p:nvPr>
        </p:nvGraphicFramePr>
        <p:xfrm>
          <a:off x="1618858" y="900843"/>
          <a:ext cx="8846788" cy="5034280"/>
        </p:xfrm>
        <a:graphic>
          <a:graphicData uri="http://schemas.openxmlformats.org/drawingml/2006/table">
            <a:tbl>
              <a:tblPr firstRow="1" bandRow="1">
                <a:tableStyleId>{5940675A-B579-460E-94D1-54222C63F5DA}</a:tableStyleId>
              </a:tblPr>
              <a:tblGrid>
                <a:gridCol w="2211697">
                  <a:extLst>
                    <a:ext uri="{9D8B030D-6E8A-4147-A177-3AD203B41FA5}">
                      <a16:colId xmlns="" xmlns:a16="http://schemas.microsoft.com/office/drawing/2014/main" val="20000"/>
                    </a:ext>
                  </a:extLst>
                </a:gridCol>
                <a:gridCol w="2211697">
                  <a:extLst>
                    <a:ext uri="{9D8B030D-6E8A-4147-A177-3AD203B41FA5}">
                      <a16:colId xmlns="" xmlns:a16="http://schemas.microsoft.com/office/drawing/2014/main" val="20001"/>
                    </a:ext>
                  </a:extLst>
                </a:gridCol>
                <a:gridCol w="2211697">
                  <a:extLst>
                    <a:ext uri="{9D8B030D-6E8A-4147-A177-3AD203B41FA5}">
                      <a16:colId xmlns="" xmlns:a16="http://schemas.microsoft.com/office/drawing/2014/main" val="20002"/>
                    </a:ext>
                  </a:extLst>
                </a:gridCol>
                <a:gridCol w="2211697">
                  <a:extLst>
                    <a:ext uri="{9D8B030D-6E8A-4147-A177-3AD203B41FA5}">
                      <a16:colId xmlns="" xmlns:a16="http://schemas.microsoft.com/office/drawing/2014/main" val="20003"/>
                    </a:ext>
                  </a:extLst>
                </a:gridCol>
              </a:tblGrid>
              <a:tr h="370840">
                <a:tc>
                  <a:txBody>
                    <a:bodyPr/>
                    <a:lstStyle/>
                    <a:p>
                      <a:pPr algn="ctr"/>
                      <a:r>
                        <a:rPr lang="en-US" sz="1800" b="1" dirty="0"/>
                        <a:t>Characterization technique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t>Equipment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t>Institution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t>Country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pPr algn="ctr"/>
                      <a:r>
                        <a:rPr lang="en-US" sz="1800" dirty="0"/>
                        <a:t>SEM</a:t>
                      </a:r>
                      <a:endParaRPr 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a:t>Tescan</a:t>
                      </a:r>
                      <a:r>
                        <a:rPr lang="en-US" dirty="0"/>
                        <a:t> Vega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IMRE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Cuba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a:t>Raman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Horiba </a:t>
                      </a:r>
                      <a:r>
                        <a:rPr lang="en-US" sz="1800" b="0" i="0" kern="1200" dirty="0" err="1">
                          <a:solidFill>
                            <a:schemeClr val="tx1"/>
                          </a:solidFill>
                          <a:effectLst/>
                          <a:latin typeface="+mn-lt"/>
                          <a:ea typeface="+mn-ea"/>
                          <a:cs typeface="+mn-cs"/>
                        </a:rPr>
                        <a:t>Jobin-Yvon</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LabRAM</a:t>
                      </a:r>
                      <a:r>
                        <a:rPr lang="en-US" dirty="0"/>
                        <a:t>,</a:t>
                      </a:r>
                      <a:r>
                        <a:rPr lang="en-US" sz="1800" b="0" i="0" kern="1200" dirty="0">
                          <a:solidFill>
                            <a:schemeClr val="tx1"/>
                          </a:solidFill>
                          <a:effectLst/>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Horiba (iHR320)</a:t>
                      </a:r>
                      <a:r>
                        <a:rPr lang="en-US" dirty="0"/>
                        <a:t>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IJL,INRS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France, Canada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algn="ctr"/>
                      <a:r>
                        <a:rPr lang="en-US" dirty="0"/>
                        <a:t>XRD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Diffractometer</a:t>
                      </a:r>
                      <a:r>
                        <a:rPr lang="en-US" sz="1800" dirty="0"/>
                        <a:t> </a:t>
                      </a:r>
                      <a:r>
                        <a:rPr lang="en-US" sz="1800" dirty="0" err="1"/>
                        <a:t>PANanalytical</a:t>
                      </a:r>
                      <a:r>
                        <a:rPr lang="en-US" sz="1800" dirty="0"/>
                        <a:t> EMPYREAN </a:t>
                      </a:r>
                    </a:p>
                    <a:p>
                      <a:pPr algn="ctr"/>
                      <a:r>
                        <a:rPr lang="en-US" dirty="0"/>
                        <a:t>Co K_</a:t>
                      </a:r>
                      <a:r>
                        <a:rPr lang="el-GR" dirty="0"/>
                        <a:t>α1=1.78892 </a:t>
                      </a:r>
                      <a:r>
                        <a:rPr lang="en-US" dirty="0"/>
                        <a:t>nm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JINR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Russia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a:t>FTIR</a:t>
                      </a:r>
                    </a:p>
                    <a:p>
                      <a:pPr algn="ctr"/>
                      <a:endParaRPr 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Bruker</a:t>
                      </a:r>
                      <a:r>
                        <a:rPr lang="en-US" dirty="0"/>
                        <a:t> Tensor</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27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IMRE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Cuba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0">
                <a:tc>
                  <a:txBody>
                    <a:bodyPr/>
                    <a:lstStyle/>
                    <a:p>
                      <a:pPr algn="ctr"/>
                      <a:r>
                        <a:rPr lang="en-US" noProof="0" dirty="0"/>
                        <a:t>RBS, </a:t>
                      </a:r>
                      <a:r>
                        <a:rPr lang="en-US" noProof="0" dirty="0" err="1"/>
                        <a:t>Irradiación</a:t>
                      </a:r>
                      <a:endParaRPr lang="en-US" noProof="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Van der </a:t>
                      </a:r>
                      <a:r>
                        <a:rPr lang="en-US" dirty="0" err="1"/>
                        <a:t>Graaff</a:t>
                      </a:r>
                      <a:r>
                        <a:rPr lang="en-US" dirty="0"/>
                        <a:t> accelerator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JINR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Russia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0">
                <a:tc>
                  <a:txBody>
                    <a:bodyPr/>
                    <a:lstStyle/>
                    <a:p>
                      <a:pPr algn="ctr"/>
                      <a:r>
                        <a:rPr lang="en-US" dirty="0"/>
                        <a:t>Positron annihilation</a:t>
                      </a:r>
                    </a:p>
                    <a:p>
                      <a:pPr algn="ctr"/>
                      <a:r>
                        <a:rPr lang="en-US" dirty="0"/>
                        <a:t>(PAS)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JINR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Russia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6" name="Rectángulo 5"/>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7116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92706" y="56638"/>
            <a:ext cx="6134486" cy="523220"/>
          </a:xfrm>
          <a:prstGeom prst="rect">
            <a:avLst/>
          </a:prstGeom>
        </p:spPr>
        <p:txBody>
          <a:bodyPr wrap="square">
            <a:spAutoFit/>
          </a:bodyPr>
          <a:lstStyle/>
          <a:p>
            <a:pPr algn="ctr">
              <a:spcBef>
                <a:spcPts val="1200"/>
              </a:spcBef>
            </a:pP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Irradiated</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nanostructures</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DBS</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5867" t="9843" r="12636" b="3200"/>
          <a:stretch/>
        </p:blipFill>
        <p:spPr>
          <a:xfrm>
            <a:off x="8891473" y="1422320"/>
            <a:ext cx="3129931" cy="2555632"/>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9841316" y="881402"/>
                <a:ext cx="1870038" cy="352212"/>
              </a:xfrm>
              <a:prstGeom prst="rect">
                <a:avLst/>
              </a:prstGeom>
            </p:spPr>
            <p:txBody>
              <a:bodyPr wrap="square">
                <a:spAutoFit/>
              </a:bodyPr>
              <a:lstStyle/>
              <a:p>
                <a:r>
                  <a:rPr lang="es-ES" sz="1600" dirty="0">
                    <a:solidFill>
                      <a:schemeClr val="tx1"/>
                    </a:solidFill>
                  </a:rPr>
                  <a:t>Parámetro S y </a:t>
                </a:r>
                <a14:m>
                  <m:oMath xmlns:m="http://schemas.openxmlformats.org/officeDocument/2006/math">
                    <m:sSub>
                      <m:sSubPr>
                        <m:ctrlPr>
                          <a:rPr lang="en-US" sz="1600" i="1">
                            <a:solidFill>
                              <a:schemeClr val="tx1"/>
                            </a:solidFill>
                            <a:latin typeface="Cambria Math" panose="02040503050406030204" pitchFamily="18" charset="0"/>
                          </a:rPr>
                        </m:ctrlPr>
                      </m:sSubPr>
                      <m:e>
                        <m:r>
                          <m:rPr>
                            <m:nor/>
                          </m:rPr>
                          <a:rPr lang="en-US" sz="1600" dirty="0">
                            <a:solidFill>
                              <a:schemeClr val="tx1"/>
                            </a:solidFill>
                          </a:rPr>
                          <m:t>t</m:t>
                        </m:r>
                      </m:e>
                      <m:sub>
                        <m:r>
                          <m:rPr>
                            <m:nor/>
                          </m:rPr>
                          <a:rPr lang="en-US" sz="1600" dirty="0">
                            <a:solidFill>
                              <a:schemeClr val="tx1"/>
                            </a:solidFill>
                          </a:rPr>
                          <m:t>irrad</m:t>
                        </m:r>
                      </m:sub>
                    </m:sSub>
                  </m:oMath>
                </a14:m>
                <a:endParaRPr lang="en-US" sz="1600" dirty="0">
                  <a:solidFill>
                    <a:schemeClr val="tx1"/>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9841316" y="881402"/>
                <a:ext cx="1870038" cy="352212"/>
              </a:xfrm>
              <a:prstGeom prst="rect">
                <a:avLst/>
              </a:prstGeom>
              <a:blipFill rotWithShape="0">
                <a:blip r:embed="rId5"/>
                <a:stretch>
                  <a:fillRect l="-1629" t="-3509" b="-21053"/>
                </a:stretch>
              </a:blipFill>
            </p:spPr>
            <p:txBody>
              <a:bodyPr/>
              <a:lstStyle/>
              <a:p>
                <a:r>
                  <a:rPr lang="en-US">
                    <a:noFill/>
                  </a:rPr>
                  <a:t> </a:t>
                </a:r>
              </a:p>
            </p:txBody>
          </p:sp>
        </mc:Fallback>
      </mc:AlternateContent>
      <p:sp>
        <p:nvSpPr>
          <p:cNvPr id="11" name="CuadroTexto 10"/>
          <p:cNvSpPr txBox="1"/>
          <p:nvPr/>
        </p:nvSpPr>
        <p:spPr>
          <a:xfrm>
            <a:off x="2000184" y="791308"/>
            <a:ext cx="996555" cy="369332"/>
          </a:xfrm>
          <a:prstGeom prst="rect">
            <a:avLst/>
          </a:prstGeom>
          <a:solidFill>
            <a:schemeClr val="bg1"/>
          </a:solidFill>
        </p:spPr>
        <p:txBody>
          <a:bodyPr wrap="none" rtlCol="0">
            <a:spAutoFit/>
          </a:bodyPr>
          <a:lstStyle/>
          <a:p>
            <a:r>
              <a:rPr lang="en-US" dirty="0" smtClean="0"/>
              <a:t>Region </a:t>
            </a:r>
            <a:r>
              <a:rPr lang="en-US" dirty="0"/>
              <a:t>1</a:t>
            </a:r>
          </a:p>
        </p:txBody>
      </p:sp>
      <p:sp>
        <p:nvSpPr>
          <p:cNvPr id="12" name="CuadroTexto 11"/>
          <p:cNvSpPr txBox="1"/>
          <p:nvPr/>
        </p:nvSpPr>
        <p:spPr>
          <a:xfrm>
            <a:off x="6259949" y="791308"/>
            <a:ext cx="996555" cy="369332"/>
          </a:xfrm>
          <a:prstGeom prst="rect">
            <a:avLst/>
          </a:prstGeom>
          <a:solidFill>
            <a:schemeClr val="bg1"/>
          </a:solidFill>
        </p:spPr>
        <p:txBody>
          <a:bodyPr wrap="none" rtlCol="0">
            <a:spAutoFit/>
          </a:bodyPr>
          <a:lstStyle/>
          <a:p>
            <a:r>
              <a:rPr lang="en-US" dirty="0" smtClean="0"/>
              <a:t>Region </a:t>
            </a:r>
            <a:r>
              <a:rPr lang="en-US" dirty="0"/>
              <a:t>2</a:t>
            </a:r>
          </a:p>
        </p:txBody>
      </p:sp>
      <p:sp>
        <p:nvSpPr>
          <p:cNvPr id="13" name="Rectángulo 12"/>
          <p:cNvSpPr/>
          <p:nvPr/>
        </p:nvSpPr>
        <p:spPr>
          <a:xfrm>
            <a:off x="9069808" y="4123595"/>
            <a:ext cx="2933804" cy="2031325"/>
          </a:xfrm>
          <a:prstGeom prst="rect">
            <a:avLst/>
          </a:prstGeom>
        </p:spPr>
        <p:txBody>
          <a:bodyPr wrap="square">
            <a:spAutoFit/>
          </a:bodyPr>
          <a:lstStyle/>
          <a:p>
            <a:pPr marL="285750" indent="-285750" algn="just">
              <a:buFont typeface="Courier New" panose="02070309020205020404" pitchFamily="49" charset="0"/>
              <a:buChar char="o"/>
            </a:pPr>
            <a:r>
              <a:rPr lang="es-ES" sz="1400" dirty="0">
                <a:solidFill>
                  <a:srgbClr val="002060"/>
                </a:solidFill>
              </a:rPr>
              <a:t>En la </a:t>
            </a:r>
            <a:r>
              <a:rPr lang="es-ES" sz="1400" b="1" dirty="0">
                <a:solidFill>
                  <a:srgbClr val="002060"/>
                </a:solidFill>
              </a:rPr>
              <a:t>Región 1</a:t>
            </a:r>
            <a:r>
              <a:rPr lang="es-ES" sz="1400" dirty="0">
                <a:solidFill>
                  <a:srgbClr val="002060"/>
                </a:solidFill>
              </a:rPr>
              <a:t> la concentración de las </a:t>
            </a:r>
            <a:r>
              <a:rPr lang="es-ES" sz="1400" dirty="0" err="1">
                <a:solidFill>
                  <a:srgbClr val="002060"/>
                </a:solidFill>
              </a:rPr>
              <a:t>monovacancias</a:t>
            </a:r>
            <a:r>
              <a:rPr lang="es-ES" sz="1400" dirty="0">
                <a:solidFill>
                  <a:srgbClr val="002060"/>
                </a:solidFill>
              </a:rPr>
              <a:t> aumenta continuamente.</a:t>
            </a:r>
          </a:p>
          <a:p>
            <a:pPr marL="285750" indent="-285750" algn="just">
              <a:buFont typeface="Courier New" panose="02070309020205020404" pitchFamily="49" charset="0"/>
              <a:buChar char="o"/>
            </a:pPr>
            <a:r>
              <a:rPr lang="es-ES" sz="1400" dirty="0">
                <a:solidFill>
                  <a:srgbClr val="002060"/>
                </a:solidFill>
              </a:rPr>
              <a:t>En la </a:t>
            </a:r>
            <a:r>
              <a:rPr lang="es-ES" sz="1400" b="1" dirty="0">
                <a:solidFill>
                  <a:srgbClr val="002060"/>
                </a:solidFill>
              </a:rPr>
              <a:t>Región 2</a:t>
            </a:r>
            <a:r>
              <a:rPr lang="es-ES" sz="1400" dirty="0">
                <a:solidFill>
                  <a:srgbClr val="002060"/>
                </a:solidFill>
              </a:rPr>
              <a:t>, S solo disminuye luego de 1000s sugiriendo la reducción por los que las dimensiones de los clústeres de defectos complejos y la recuperación de la red. </a:t>
            </a:r>
            <a:endParaRPr lang="en-US" sz="1400" dirty="0">
              <a:solidFill>
                <a:srgbClr val="002060"/>
              </a:solidFill>
            </a:endParaRPr>
          </a:p>
        </p:txBody>
      </p:sp>
      <p:sp>
        <p:nvSpPr>
          <p:cNvPr id="14" name="Rectángulo 13"/>
          <p:cNvSpPr/>
          <p:nvPr/>
        </p:nvSpPr>
        <p:spPr>
          <a:xfrm>
            <a:off x="541793" y="5139257"/>
            <a:ext cx="3913335" cy="830997"/>
          </a:xfrm>
          <a:prstGeom prst="rect">
            <a:avLst/>
          </a:prstGeom>
        </p:spPr>
        <p:txBody>
          <a:bodyPr wrap="square">
            <a:spAutoFit/>
          </a:bodyPr>
          <a:lstStyle/>
          <a:p>
            <a:pPr marL="285750" indent="-285750" algn="just">
              <a:buFont typeface="Courier New" panose="02070309020205020404" pitchFamily="49" charset="0"/>
              <a:buChar char="o"/>
            </a:pPr>
            <a:r>
              <a:rPr lang="es-ES" sz="1600" dirty="0">
                <a:solidFill>
                  <a:srgbClr val="002060"/>
                </a:solidFill>
              </a:rPr>
              <a:t>Inicialmente se forman muchas </a:t>
            </a:r>
            <a:r>
              <a:rPr lang="es-ES" sz="1600" dirty="0" err="1">
                <a:solidFill>
                  <a:srgbClr val="002060"/>
                </a:solidFill>
              </a:rPr>
              <a:t>monovancias</a:t>
            </a:r>
            <a:r>
              <a:rPr lang="es-ES" sz="1600" dirty="0">
                <a:solidFill>
                  <a:srgbClr val="002060"/>
                </a:solidFill>
              </a:rPr>
              <a:t>, las cuales se aglomeran y luego forman clústeres.</a:t>
            </a:r>
            <a:endParaRPr lang="en-US" sz="1600" dirty="0">
              <a:solidFill>
                <a:srgbClr val="002060"/>
              </a:solidFill>
            </a:endParaRPr>
          </a:p>
        </p:txBody>
      </p:sp>
      <mc:AlternateContent xmlns:mc="http://schemas.openxmlformats.org/markup-compatibility/2006" xmlns:a14="http://schemas.microsoft.com/office/drawing/2010/main">
        <mc:Choice Requires="a14">
          <p:sp>
            <p:nvSpPr>
              <p:cNvPr id="15" name="Rectángulo 14"/>
              <p:cNvSpPr/>
              <p:nvPr/>
            </p:nvSpPr>
            <p:spPr>
              <a:xfrm>
                <a:off x="4819860" y="4813112"/>
                <a:ext cx="3702817" cy="859274"/>
              </a:xfrm>
              <a:prstGeom prst="rect">
                <a:avLst/>
              </a:prstGeom>
            </p:spPr>
            <p:txBody>
              <a:bodyPr wrap="square">
                <a:spAutoFit/>
              </a:bodyPr>
              <a:lstStyle/>
              <a:p>
                <a:pPr marL="285750" indent="-285750" algn="just">
                  <a:buFont typeface="Courier New" panose="02070309020205020404" pitchFamily="49" charset="0"/>
                  <a:buChar char="o"/>
                </a:pPr>
                <a:r>
                  <a:rPr lang="en-US" sz="1600" dirty="0">
                    <a:solidFill>
                      <a:srgbClr val="002060"/>
                    </a:solidFill>
                  </a:rPr>
                  <a:t>Los </a:t>
                </a:r>
                <a:r>
                  <a:rPr lang="en-US" sz="1600" dirty="0" err="1">
                    <a:solidFill>
                      <a:srgbClr val="002060"/>
                    </a:solidFill>
                  </a:rPr>
                  <a:t>clústeres</a:t>
                </a:r>
                <a:r>
                  <a:rPr lang="en-US" sz="1600" dirty="0">
                    <a:solidFill>
                      <a:srgbClr val="002060"/>
                    </a:solidFill>
                  </a:rPr>
                  <a:t> de </a:t>
                </a:r>
                <a:r>
                  <a:rPr lang="en-US" sz="1600" dirty="0" err="1">
                    <a:solidFill>
                      <a:srgbClr val="002060"/>
                    </a:solidFill>
                  </a:rPr>
                  <a:t>monovacancias</a:t>
                </a:r>
                <a:r>
                  <a:rPr lang="en-US" sz="1600" dirty="0">
                    <a:solidFill>
                      <a:srgbClr val="002060"/>
                    </a:solidFill>
                  </a:rPr>
                  <a:t> se </a:t>
                </a:r>
                <a:r>
                  <a:rPr lang="en-US" sz="1600" dirty="0" err="1">
                    <a:solidFill>
                      <a:srgbClr val="002060"/>
                    </a:solidFill>
                  </a:rPr>
                  <a:t>disocian</a:t>
                </a:r>
                <a:r>
                  <a:rPr lang="en-US" sz="1600" dirty="0">
                    <a:solidFill>
                      <a:srgbClr val="002060"/>
                    </a:solidFill>
                  </a:rPr>
                  <a:t> </a:t>
                </a:r>
                <a:r>
                  <a:rPr lang="en-US" sz="1600" dirty="0" err="1">
                    <a:solidFill>
                      <a:srgbClr val="002060"/>
                    </a:solidFill>
                  </a:rPr>
                  <a:t>formando</a:t>
                </a:r>
                <a:r>
                  <a:rPr lang="en-US" sz="1600" dirty="0">
                    <a:solidFill>
                      <a:srgbClr val="002060"/>
                    </a:solidFill>
                  </a:rPr>
                  <a:t> </a:t>
                </a:r>
                <a:r>
                  <a:rPr lang="en-US" sz="1600" dirty="0" err="1">
                    <a:solidFill>
                      <a:srgbClr val="002060"/>
                    </a:solidFill>
                  </a:rPr>
                  <a:t>defectos</a:t>
                </a:r>
                <a:r>
                  <a:rPr lang="en-US" sz="1600" dirty="0">
                    <a:solidFill>
                      <a:srgbClr val="002060"/>
                    </a:solidFill>
                  </a:rPr>
                  <a:t> </a:t>
                </a:r>
                <a:r>
                  <a:rPr lang="en-US" sz="1600" dirty="0" err="1">
                    <a:solidFill>
                      <a:srgbClr val="002060"/>
                    </a:solidFill>
                  </a:rPr>
                  <a:t>complejos</a:t>
                </a:r>
                <a:r>
                  <a:rPr lang="en-US" sz="1600" dirty="0">
                    <a:solidFill>
                      <a:srgbClr val="002060"/>
                    </a:solidFill>
                  </a:rPr>
                  <a:t> </a:t>
                </a:r>
                <a:r>
                  <a:rPr lang="es-ES" sz="1600" dirty="0">
                    <a:solidFill>
                      <a:srgbClr val="002060"/>
                    </a:solidFill>
                  </a:rPr>
                  <a:t>Cu</a:t>
                </a:r>
                <a14:m>
                  <m:oMath xmlns:m="http://schemas.openxmlformats.org/officeDocument/2006/math">
                    <m:r>
                      <a:rPr lang="es-ES" sz="1600" i="1" smtClean="0">
                        <a:solidFill>
                          <a:srgbClr val="002060"/>
                        </a:solidFill>
                        <a:latin typeface="Cambria Math" panose="02040503050406030204" pitchFamily="18" charset="0"/>
                        <a:ea typeface="Cambria Math" panose="02040503050406030204" pitchFamily="18" charset="0"/>
                      </a:rPr>
                      <m:t>−</m:t>
                    </m:r>
                    <m:sSubSup>
                      <m:sSubSupPr>
                        <m:ctrlPr>
                          <a:rPr lang="es-ES" sz="1600" i="1" smtClean="0">
                            <a:solidFill>
                              <a:srgbClr val="002060"/>
                            </a:solidFill>
                            <a:latin typeface="Cambria Math" panose="02040503050406030204" pitchFamily="18" charset="0"/>
                          </a:rPr>
                        </m:ctrlPr>
                      </m:sSubSupPr>
                      <m:e>
                        <m:r>
                          <a:rPr lang="es-ES" sz="1600" b="0" i="1" smtClean="0">
                            <a:solidFill>
                              <a:srgbClr val="002060"/>
                            </a:solidFill>
                            <a:latin typeface="Cambria Math" panose="02040503050406030204" pitchFamily="18" charset="0"/>
                          </a:rPr>
                          <m:t>𝑉</m:t>
                        </m:r>
                      </m:e>
                      <m:sub>
                        <m:r>
                          <a:rPr lang="es-ES" sz="1600" b="0" i="1" smtClean="0">
                            <a:solidFill>
                              <a:srgbClr val="002060"/>
                            </a:solidFill>
                            <a:latin typeface="Cambria Math" panose="02040503050406030204" pitchFamily="18" charset="0"/>
                          </a:rPr>
                          <m:t>𝑂</m:t>
                        </m:r>
                      </m:sub>
                      <m:sup>
                        <m:r>
                          <a:rPr lang="es-ES" sz="1600" b="0" i="1" smtClean="0">
                            <a:solidFill>
                              <a:srgbClr val="002060"/>
                            </a:solidFill>
                            <a:latin typeface="Cambria Math" panose="02040503050406030204" pitchFamily="18" charset="0"/>
                          </a:rPr>
                          <m:t>+</m:t>
                        </m:r>
                      </m:sup>
                    </m:sSubSup>
                  </m:oMath>
                </a14:m>
                <a:r>
                  <a:rPr lang="es-ES" sz="1600" dirty="0">
                    <a:solidFill>
                      <a:srgbClr val="002060"/>
                    </a:solidFill>
                  </a:rPr>
                  <a:t> o Cu</a:t>
                </a:r>
                <a14:m>
                  <m:oMath xmlns:m="http://schemas.openxmlformats.org/officeDocument/2006/math">
                    <m:r>
                      <a:rPr lang="es-ES" sz="1600" i="1">
                        <a:solidFill>
                          <a:srgbClr val="002060"/>
                        </a:solidFill>
                        <a:latin typeface="Cambria Math" panose="02040503050406030204" pitchFamily="18" charset="0"/>
                        <a:ea typeface="Cambria Math" panose="02040503050406030204" pitchFamily="18" charset="0"/>
                      </a:rPr>
                      <m:t>−</m:t>
                    </m:r>
                    <m:sSubSup>
                      <m:sSubSupPr>
                        <m:ctrlPr>
                          <a:rPr lang="es-ES" sz="1600" i="1">
                            <a:solidFill>
                              <a:srgbClr val="002060"/>
                            </a:solidFill>
                            <a:latin typeface="Cambria Math" panose="02040503050406030204" pitchFamily="18" charset="0"/>
                          </a:rPr>
                        </m:ctrlPr>
                      </m:sSubSupPr>
                      <m:e>
                        <m:r>
                          <a:rPr lang="es-ES" sz="1600" i="1">
                            <a:solidFill>
                              <a:srgbClr val="002060"/>
                            </a:solidFill>
                            <a:latin typeface="Cambria Math" panose="02040503050406030204" pitchFamily="18" charset="0"/>
                          </a:rPr>
                          <m:t>𝑉</m:t>
                        </m:r>
                      </m:e>
                      <m:sub>
                        <m:r>
                          <a:rPr lang="es-ES" sz="1600" b="0" i="1" smtClean="0">
                            <a:solidFill>
                              <a:srgbClr val="002060"/>
                            </a:solidFill>
                            <a:latin typeface="Cambria Math" panose="02040503050406030204" pitchFamily="18" charset="0"/>
                          </a:rPr>
                          <m:t>𝐶𝑢</m:t>
                        </m:r>
                      </m:sub>
                      <m:sup>
                        <m:r>
                          <a:rPr lang="es-ES" sz="1600" b="0" i="1" smtClean="0">
                            <a:solidFill>
                              <a:srgbClr val="002060"/>
                            </a:solidFill>
                            <a:latin typeface="Cambria Math" panose="02040503050406030204" pitchFamily="18" charset="0"/>
                          </a:rPr>
                          <m:t>−</m:t>
                        </m:r>
                      </m:sup>
                    </m:sSubSup>
                  </m:oMath>
                </a14:m>
                <a:r>
                  <a:rPr lang="en-US" sz="1600" dirty="0">
                    <a:solidFill>
                      <a:srgbClr val="002060"/>
                    </a:solidFill>
                  </a:rPr>
                  <a:t>.</a:t>
                </a:r>
              </a:p>
            </p:txBody>
          </p:sp>
        </mc:Choice>
        <mc:Fallback xmlns="">
          <p:sp>
            <p:nvSpPr>
              <p:cNvPr id="15" name="Rectángulo 14"/>
              <p:cNvSpPr>
                <a:spLocks noRot="1" noChangeAspect="1" noMove="1" noResize="1" noEditPoints="1" noAdjustHandles="1" noChangeArrowheads="1" noChangeShapeType="1" noTextEdit="1"/>
              </p:cNvSpPr>
              <p:nvPr/>
            </p:nvSpPr>
            <p:spPr>
              <a:xfrm>
                <a:off x="4819860" y="4813112"/>
                <a:ext cx="3702817" cy="859274"/>
              </a:xfrm>
              <a:prstGeom prst="rect">
                <a:avLst/>
              </a:prstGeom>
              <a:blipFill rotWithShape="0">
                <a:blip r:embed="rId6"/>
                <a:stretch>
                  <a:fillRect l="-659" t="-2128" r="-824" b="-4965"/>
                </a:stretch>
              </a:blipFill>
            </p:spPr>
            <p:txBody>
              <a:bodyPr/>
              <a:lstStyle/>
              <a:p>
                <a:r>
                  <a:rPr lang="en-US">
                    <a:noFill/>
                  </a:rPr>
                  <a:t> </a:t>
                </a:r>
              </a:p>
            </p:txBody>
          </p:sp>
        </mc:Fallback>
      </mc:AlternateContent>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31" y="1057508"/>
            <a:ext cx="4689744" cy="3588762"/>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5349" y="1160640"/>
            <a:ext cx="4518550" cy="3457759"/>
          </a:xfrm>
          <a:prstGeom prst="rect">
            <a:avLst/>
          </a:prstGeom>
        </p:spPr>
      </p:pic>
    </p:spTree>
    <p:extLst>
      <p:ext uri="{BB962C8B-B14F-4D97-AF65-F5344CB8AC3E}">
        <p14:creationId xmlns:p14="http://schemas.microsoft.com/office/powerpoint/2010/main" val="50850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57362" y="97468"/>
            <a:ext cx="4710875"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6. Referencias bibliográficas</a:t>
            </a: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275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65" y="692697"/>
            <a:ext cx="10241198" cy="6165304"/>
          </a:xfrm>
          <a:prstGeom prst="rect">
            <a:avLst/>
          </a:prstGeom>
        </p:spPr>
      </p:pic>
      <p:sp>
        <p:nvSpPr>
          <p:cNvPr id="2" name="Rectángulo 1"/>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494967" y="37618"/>
            <a:ext cx="5202065"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1. Introduction. </a:t>
            </a:r>
            <a:r>
              <a:rPr lang="en-US" sz="2800" dirty="0" err="1">
                <a:solidFill>
                  <a:srgbClr val="002060"/>
                </a:solidFill>
                <a:latin typeface="Arial" panose="020B0604020202020204" pitchFamily="34" charset="0"/>
                <a:cs typeface="Arial" panose="020B0604020202020204" pitchFamily="34" charset="0"/>
              </a:rPr>
              <a:t>CuO</a:t>
            </a:r>
            <a:r>
              <a:rPr lang="en-US" sz="2800" dirty="0">
                <a:solidFill>
                  <a:srgbClr val="002060"/>
                </a:solidFill>
                <a:latin typeface="Arial" panose="020B0604020202020204" pitchFamily="34" charset="0"/>
                <a:cs typeface="Arial" panose="020B0604020202020204" pitchFamily="34" charset="0"/>
              </a:rPr>
              <a:t> properties.</a:t>
            </a:r>
          </a:p>
        </p:txBody>
      </p:sp>
    </p:spTree>
    <p:extLst>
      <p:ext uri="{BB962C8B-B14F-4D97-AF65-F5344CB8AC3E}">
        <p14:creationId xmlns:p14="http://schemas.microsoft.com/office/powerpoint/2010/main" val="3103427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494967" y="37618"/>
            <a:ext cx="5202065"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1. Introduction. </a:t>
            </a:r>
            <a:r>
              <a:rPr lang="en-US" sz="2800" dirty="0" err="1">
                <a:solidFill>
                  <a:srgbClr val="002060"/>
                </a:solidFill>
                <a:latin typeface="Arial" panose="020B0604020202020204" pitchFamily="34" charset="0"/>
                <a:cs typeface="Arial" panose="020B0604020202020204" pitchFamily="34" charset="0"/>
              </a:rPr>
              <a:t>CuO</a:t>
            </a:r>
            <a:r>
              <a:rPr lang="en-US" sz="2800" dirty="0">
                <a:solidFill>
                  <a:srgbClr val="002060"/>
                </a:solidFill>
                <a:latin typeface="Arial" panose="020B0604020202020204" pitchFamily="34" charset="0"/>
                <a:cs typeface="Arial" panose="020B0604020202020204" pitchFamily="34" charset="0"/>
              </a:rPr>
              <a:t> properties.</a:t>
            </a:r>
          </a:p>
        </p:txBody>
      </p:sp>
      <mc:AlternateContent xmlns:mc="http://schemas.openxmlformats.org/markup-compatibility/2006">
        <mc:Choice xmlns:a14="http://schemas.microsoft.com/office/drawing/2010/main" Requires="a14">
          <p:sp>
            <p:nvSpPr>
              <p:cNvPr id="10" name="Rectángulo 9"/>
              <p:cNvSpPr/>
              <p:nvPr/>
            </p:nvSpPr>
            <p:spPr>
              <a:xfrm>
                <a:off x="276484" y="782679"/>
                <a:ext cx="4361777" cy="3470309"/>
              </a:xfrm>
              <a:prstGeom prst="rect">
                <a:avLst/>
              </a:prstGeom>
            </p:spPr>
            <p:txBody>
              <a:bodyPr wrap="square">
                <a:spAutoFit/>
              </a:bodyPr>
              <a:lstStyle/>
              <a:p>
                <a:pPr algn="just"/>
                <a:r>
                  <a:rPr lang="es-ES" sz="2800" dirty="0">
                    <a:solidFill>
                      <a:srgbClr val="002060"/>
                    </a:solidFill>
                  </a:rPr>
                  <a:t>Properties:</a:t>
                </a:r>
              </a:p>
              <a:p>
                <a:pPr marL="285750" indent="-285750" algn="just">
                  <a:buFont typeface="Arial" panose="020B0604020202020204" pitchFamily="34" charset="0"/>
                  <a:buChar char="•"/>
                </a:pPr>
                <a:r>
                  <a:rPr lang="en-US" dirty="0" smtClean="0">
                    <a:solidFill>
                      <a:srgbClr val="002060"/>
                    </a:solidFill>
                  </a:rPr>
                  <a:t>Non-toxic </a:t>
                </a:r>
                <a:r>
                  <a:rPr lang="en-US" dirty="0">
                    <a:solidFill>
                      <a:srgbClr val="002060"/>
                    </a:solidFill>
                  </a:rPr>
                  <a:t>and abundant in the Earth's crust.</a:t>
                </a:r>
              </a:p>
              <a:p>
                <a:pPr marL="285750" indent="-285750" algn="just">
                  <a:buFont typeface="Arial" panose="020B0604020202020204" pitchFamily="34" charset="0"/>
                  <a:buChar char="•"/>
                </a:pPr>
                <a:r>
                  <a:rPr lang="en-US" dirty="0">
                    <a:solidFill>
                      <a:srgbClr val="002060"/>
                    </a:solidFill>
                  </a:rPr>
                  <a:t>Easy to obtain by low-cost techniques.</a:t>
                </a:r>
              </a:p>
              <a:p>
                <a:pPr marL="285750" indent="-285750" algn="just">
                  <a:buFont typeface="Arial" panose="020B0604020202020204" pitchFamily="34" charset="0"/>
                  <a:buChar char="•"/>
                </a:pPr>
                <a:r>
                  <a:rPr lang="en-US" dirty="0">
                    <a:solidFill>
                      <a:srgbClr val="002060"/>
                    </a:solidFill>
                  </a:rPr>
                  <a:t>p-type semiconductor with a narrow bandgap of 1.2-2.16 eV</a:t>
                </a:r>
                <a:r>
                  <a:rPr lang="en-US" dirty="0" smtClean="0">
                    <a:solidFill>
                      <a:srgbClr val="002060"/>
                    </a:solidFill>
                  </a:rPr>
                  <a:t>.</a:t>
                </a:r>
              </a:p>
              <a:p>
                <a:pPr marL="285750" indent="-285750" algn="just">
                  <a:buFont typeface="Arial" panose="020B0604020202020204" pitchFamily="34" charset="0"/>
                  <a:buChar char="•"/>
                </a:pPr>
                <a:r>
                  <a:rPr lang="en-US" dirty="0">
                    <a:solidFill>
                      <a:srgbClr val="002060"/>
                    </a:solidFill>
                  </a:rPr>
                  <a:t>Low hole mobility </a:t>
                </a:r>
                <a:r>
                  <a:rPr lang="en-US" dirty="0">
                    <a:solidFill>
                      <a:srgbClr val="002060"/>
                    </a:solidFill>
                  </a:rPr>
                  <a:t>0.1-10 </a:t>
                </a:r>
                <a14:m>
                  <m:oMath xmlns:m="http://schemas.openxmlformats.org/officeDocument/2006/math">
                    <m:f>
                      <m:fPr>
                        <m:ctrlPr>
                          <a:rPr lang="en-US" i="1">
                            <a:solidFill>
                              <a:srgbClr val="002060"/>
                            </a:solidFill>
                            <a:latin typeface="Cambria Math" panose="02040503050406030204" pitchFamily="18" charset="0"/>
                          </a:rPr>
                        </m:ctrlPr>
                      </m:fPr>
                      <m:num>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𝑐𝑚</m:t>
                            </m:r>
                          </m:e>
                          <m:sup>
                            <m:r>
                              <a:rPr lang="en-US" i="1">
                                <a:solidFill>
                                  <a:srgbClr val="002060"/>
                                </a:solidFill>
                                <a:latin typeface="Cambria Math" panose="02040503050406030204" pitchFamily="18" charset="0"/>
                              </a:rPr>
                              <m:t>2</m:t>
                            </m:r>
                          </m:sup>
                        </m:sSup>
                      </m:num>
                      <m:den>
                        <m:r>
                          <a:rPr lang="en-US" i="1">
                            <a:solidFill>
                              <a:srgbClr val="002060"/>
                            </a:solidFill>
                            <a:latin typeface="Cambria Math" panose="02040503050406030204" pitchFamily="18" charset="0"/>
                          </a:rPr>
                          <m:t>𝑉</m:t>
                        </m:r>
                        <m:r>
                          <a:rPr lang="en-US" i="1">
                            <a:solidFill>
                              <a:srgbClr val="002060"/>
                            </a:solidFill>
                            <a:latin typeface="Cambria Math" panose="02040503050406030204" pitchFamily="18" charset="0"/>
                            <a:ea typeface="Cambria Math" panose="02040503050406030204" pitchFamily="18" charset="0"/>
                          </a:rPr>
                          <m:t>∙</m:t>
                        </m:r>
                        <m:r>
                          <a:rPr lang="en-US" i="1">
                            <a:solidFill>
                              <a:srgbClr val="002060"/>
                            </a:solidFill>
                            <a:latin typeface="Cambria Math" panose="02040503050406030204" pitchFamily="18" charset="0"/>
                            <a:ea typeface="Cambria Math" panose="02040503050406030204" pitchFamily="18" charset="0"/>
                          </a:rPr>
                          <m:t>𝑠</m:t>
                        </m:r>
                      </m:den>
                    </m:f>
                  </m:oMath>
                </a14:m>
                <a:endParaRPr lang="en-US" dirty="0">
                  <a:solidFill>
                    <a:srgbClr val="002060"/>
                  </a:solidFill>
                </a:endParaRPr>
              </a:p>
              <a:p>
                <a:pPr marL="285750" indent="-285750" algn="just">
                  <a:buFont typeface="Arial" panose="020B0604020202020204" pitchFamily="34" charset="0"/>
                  <a:buChar char="•"/>
                </a:pPr>
                <a:r>
                  <a:rPr lang="en-US" dirty="0">
                    <a:solidFill>
                      <a:srgbClr val="002060"/>
                    </a:solidFill>
                  </a:rPr>
                  <a:t>Electronic conductivity 1.05</a:t>
                </a:r>
                <a:r>
                  <a:rPr lang="en-US" i="1" dirty="0">
                    <a:solidFill>
                      <a:srgbClr val="002060"/>
                    </a:solidFill>
                  </a:rPr>
                  <a:t>·</a:t>
                </a:r>
                <a14:m>
                  <m:oMath xmlns:m="http://schemas.openxmlformats.org/officeDocument/2006/math">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10</m:t>
                        </m:r>
                      </m:e>
                      <m:sup>
                        <m:r>
                          <a:rPr lang="en-US" i="1">
                            <a:solidFill>
                              <a:srgbClr val="002060"/>
                            </a:solidFill>
                            <a:latin typeface="Cambria Math" panose="02040503050406030204" pitchFamily="18" charset="0"/>
                          </a:rPr>
                          <m:t>−2</m:t>
                        </m:r>
                      </m:sup>
                    </m:sSup>
                  </m:oMath>
                </a14:m>
                <a:r>
                  <a:rPr lang="en-US" dirty="0">
                    <a:solidFill>
                      <a:srgbClr val="002060"/>
                    </a:solidFill>
                  </a:rPr>
                  <a:t> </a:t>
                </a:r>
                <a:r>
                  <a:rPr lang="en-US" dirty="0">
                    <a:solidFill>
                      <a:srgbClr val="002060"/>
                    </a:solidFill>
                  </a:rPr>
                  <a:t>and 6.30 </a:t>
                </a:r>
                <a:r>
                  <a:rPr lang="en-US" i="1" dirty="0">
                    <a:solidFill>
                      <a:srgbClr val="002060"/>
                    </a:solidFill>
                  </a:rPr>
                  <a:t>·</a:t>
                </a:r>
                <a14:m>
                  <m:oMath xmlns:m="http://schemas.openxmlformats.org/officeDocument/2006/math">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10</m:t>
                        </m:r>
                      </m:e>
                      <m:sup>
                        <m:r>
                          <a:rPr lang="en-US" i="1">
                            <a:solidFill>
                              <a:srgbClr val="002060"/>
                            </a:solidFill>
                            <a:latin typeface="Cambria Math" panose="02040503050406030204" pitchFamily="18" charset="0"/>
                          </a:rPr>
                          <m:t>−2</m:t>
                        </m:r>
                      </m:sup>
                    </m:sSup>
                    <m:sSup>
                      <m:sSupPr>
                        <m:ctrlPr>
                          <a:rPr lang="en-US" i="1">
                            <a:solidFill>
                              <a:srgbClr val="002060"/>
                            </a:solidFill>
                            <a:latin typeface="Cambria Math" panose="02040503050406030204" pitchFamily="18" charset="0"/>
                          </a:rPr>
                        </m:ctrlPr>
                      </m:sSupPr>
                      <m:e>
                        <m:r>
                          <m:rPr>
                            <m:nor/>
                          </m:rPr>
                          <a:rPr lang="en-US">
                            <a:solidFill>
                              <a:srgbClr val="002060"/>
                            </a:solidFill>
                          </a:rPr>
                          <m:t>(Ω </m:t>
                        </m:r>
                        <m:r>
                          <a:rPr lang="en-US" i="1">
                            <a:solidFill>
                              <a:srgbClr val="002060"/>
                            </a:solidFill>
                            <a:latin typeface="Cambria Math" panose="02040503050406030204" pitchFamily="18" charset="0"/>
                            <a:ea typeface="Cambria Math" panose="02040503050406030204" pitchFamily="18" charset="0"/>
                          </a:rPr>
                          <m:t>∙</m:t>
                        </m:r>
                        <m:r>
                          <m:rPr>
                            <m:nor/>
                          </m:rPr>
                          <a:rPr lang="en-US" i="1">
                            <a:solidFill>
                              <a:srgbClr val="002060"/>
                            </a:solidFill>
                          </a:rPr>
                          <m:t>cm</m:t>
                        </m:r>
                        <m:r>
                          <m:rPr>
                            <m:nor/>
                          </m:rPr>
                          <a:rPr lang="en-US">
                            <a:solidFill>
                              <a:srgbClr val="002060"/>
                            </a:solidFill>
                          </a:rPr>
                          <m:t>)</m:t>
                        </m:r>
                      </m:e>
                      <m:sup>
                        <m:r>
                          <a:rPr lang="en-US" i="1">
                            <a:solidFill>
                              <a:srgbClr val="002060"/>
                            </a:solidFill>
                            <a:latin typeface="Cambria Math" panose="02040503050406030204" pitchFamily="18" charset="0"/>
                          </a:rPr>
                          <m:t>− 1</m:t>
                        </m:r>
                      </m:sup>
                    </m:sSup>
                  </m:oMath>
                </a14:m>
                <a:r>
                  <a:rPr lang="en-US" dirty="0" smtClean="0">
                    <a:solidFill>
                      <a:srgbClr val="002060"/>
                    </a:solidFill>
                  </a:rPr>
                  <a:t>.</a:t>
                </a:r>
                <a:endParaRPr lang="en-US" dirty="0">
                  <a:solidFill>
                    <a:srgbClr val="002060"/>
                  </a:solidFill>
                </a:endParaRPr>
              </a:p>
              <a:p>
                <a:pPr marL="285750" indent="-285750" algn="just">
                  <a:buFont typeface="Arial" panose="020B0604020202020204" pitchFamily="34" charset="0"/>
                  <a:buChar char="•"/>
                </a:pPr>
                <a:r>
                  <a:rPr lang="en-US" dirty="0" smtClean="0">
                    <a:solidFill>
                      <a:srgbClr val="002060"/>
                    </a:solidFill>
                  </a:rPr>
                  <a:t>The </a:t>
                </a:r>
                <a:r>
                  <a:rPr lang="en-US" dirty="0">
                    <a:solidFill>
                      <a:srgbClr val="002060"/>
                    </a:solidFill>
                  </a:rPr>
                  <a:t>dominant defects in </a:t>
                </a:r>
                <a:r>
                  <a:rPr lang="en-US" dirty="0" err="1">
                    <a:solidFill>
                      <a:srgbClr val="002060"/>
                    </a:solidFill>
                  </a:rPr>
                  <a:t>CuO</a:t>
                </a:r>
                <a:r>
                  <a:rPr lang="en-US" dirty="0">
                    <a:solidFill>
                      <a:srgbClr val="002060"/>
                    </a:solidFill>
                  </a:rPr>
                  <a:t> are the copper vacancies (</a:t>
                </a:r>
                <a:r>
                  <a:rPr lang="en-US" dirty="0" err="1">
                    <a:solidFill>
                      <a:srgbClr val="002060"/>
                    </a:solidFill>
                  </a:rPr>
                  <a:t>V</a:t>
                </a:r>
                <a:r>
                  <a:rPr lang="en-US" baseline="-25000" dirty="0" err="1">
                    <a:solidFill>
                      <a:srgbClr val="002060"/>
                    </a:solidFill>
                  </a:rPr>
                  <a:t>Cu</a:t>
                </a:r>
                <a:r>
                  <a:rPr lang="en-US" dirty="0">
                    <a:solidFill>
                      <a:srgbClr val="002060"/>
                    </a:solidFill>
                  </a:rPr>
                  <a:t>).</a:t>
                </a:r>
                <a:endParaRPr lang="es-ES" dirty="0">
                  <a:solidFill>
                    <a:srgbClr val="002060"/>
                  </a:solidFill>
                </a:endParaRPr>
              </a:p>
            </p:txBody>
          </p:sp>
        </mc:Choice>
        <mc:Fallback>
          <p:sp>
            <p:nvSpPr>
              <p:cNvPr id="10" name="Rectángulo 9"/>
              <p:cNvSpPr>
                <a:spLocks noRot="1" noChangeAspect="1" noMove="1" noResize="1" noEditPoints="1" noAdjustHandles="1" noChangeArrowheads="1" noChangeShapeType="1" noTextEdit="1"/>
              </p:cNvSpPr>
              <p:nvPr/>
            </p:nvSpPr>
            <p:spPr>
              <a:xfrm>
                <a:off x="276484" y="782679"/>
                <a:ext cx="4361777" cy="3470309"/>
              </a:xfrm>
              <a:prstGeom prst="rect">
                <a:avLst/>
              </a:prstGeom>
              <a:blipFill rotWithShape="0">
                <a:blip r:embed="rId2"/>
                <a:stretch>
                  <a:fillRect l="-2793" t="-1579" r="-1117" b="-1754"/>
                </a:stretch>
              </a:blipFill>
            </p:spPr>
            <p:txBody>
              <a:bodyPr/>
              <a:lstStyle/>
              <a:p>
                <a:r>
                  <a:rPr lang="en-US">
                    <a:noFill/>
                  </a:rPr>
                  <a:t> </a:t>
                </a:r>
              </a:p>
            </p:txBody>
          </p:sp>
        </mc:Fallback>
      </mc:AlternateContent>
      <p:sp>
        <p:nvSpPr>
          <p:cNvPr id="13" name="CuadroTexto 12"/>
          <p:cNvSpPr txBox="1"/>
          <p:nvPr/>
        </p:nvSpPr>
        <p:spPr>
          <a:xfrm>
            <a:off x="10580915" y="6443230"/>
            <a:ext cx="1445589" cy="369332"/>
          </a:xfrm>
          <a:prstGeom prst="rect">
            <a:avLst/>
          </a:prstGeom>
          <a:noFill/>
        </p:spPr>
        <p:txBody>
          <a:bodyPr wrap="none" rtlCol="0">
            <a:spAutoFit/>
          </a:bodyPr>
          <a:lstStyle/>
          <a:p>
            <a:r>
              <a:rPr lang="en-US" dirty="0">
                <a:solidFill>
                  <a:schemeClr val="tx1">
                    <a:lumMod val="85000"/>
                    <a:lumOff val="15000"/>
                  </a:schemeClr>
                </a:solidFill>
              </a:rPr>
              <a:t>[Wang, 2019]</a:t>
            </a:r>
          </a:p>
        </p:txBody>
      </p:sp>
      <p:sp>
        <p:nvSpPr>
          <p:cNvPr id="11" name="CuadroTexto 10"/>
          <p:cNvSpPr txBox="1"/>
          <p:nvPr/>
        </p:nvSpPr>
        <p:spPr>
          <a:xfrm>
            <a:off x="6996494" y="861973"/>
            <a:ext cx="3097002" cy="461665"/>
          </a:xfrm>
          <a:prstGeom prst="rect">
            <a:avLst/>
          </a:prstGeom>
          <a:noFill/>
        </p:spPr>
        <p:txBody>
          <a:bodyPr wrap="none" rtlCol="0">
            <a:spAutoFit/>
          </a:bodyPr>
          <a:lstStyle/>
          <a:p>
            <a:r>
              <a:rPr lang="en-US" sz="2400" dirty="0" smtClean="0">
                <a:solidFill>
                  <a:srgbClr val="002060"/>
                </a:solidFill>
              </a:rPr>
              <a:t>Types </a:t>
            </a:r>
            <a:r>
              <a:rPr lang="en-US" sz="2400" dirty="0">
                <a:solidFill>
                  <a:srgbClr val="002060"/>
                </a:solidFill>
              </a:rPr>
              <a:t>of defects in </a:t>
            </a:r>
            <a:r>
              <a:rPr lang="en-US" sz="2400" dirty="0" err="1">
                <a:solidFill>
                  <a:srgbClr val="002060"/>
                </a:solidFill>
              </a:rPr>
              <a:t>CuO</a:t>
            </a:r>
            <a:endParaRPr lang="en-US" sz="2400" dirty="0">
              <a:solidFill>
                <a:srgbClr val="002060"/>
              </a:solidFill>
            </a:endParaRPr>
          </a:p>
        </p:txBody>
      </p:sp>
      <p:pic>
        <p:nvPicPr>
          <p:cNvPr id="5" name="Picture 4" descr="A diagram of a molecule&#10;&#10;AI-generated content may be incorrect.">
            <a:extLst>
              <a:ext uri="{FF2B5EF4-FFF2-40B4-BE49-F238E27FC236}">
                <a16:creationId xmlns="" xmlns:a16="http://schemas.microsoft.com/office/drawing/2014/main" id="{80AD32B8-71F4-5392-66DA-1BCDAA37B9AE}"/>
              </a:ext>
            </a:extLst>
          </p:cNvPr>
          <p:cNvPicPr>
            <a:picLocks noChangeAspect="1"/>
          </p:cNvPicPr>
          <p:nvPr/>
        </p:nvPicPr>
        <p:blipFill>
          <a:blip r:embed="rId3" cstate="print">
            <a:extLst>
              <a:ext uri="{28A0092B-C50C-407E-A947-70E740481C1C}">
                <a14:useLocalDpi xmlns:a14="http://schemas.microsoft.com/office/drawing/2010/main" val="0"/>
              </a:ext>
            </a:extLst>
          </a:blip>
          <a:srcRect l="6554" t="7057" r="960" b="17391"/>
          <a:stretch>
            <a:fillRect/>
          </a:stretch>
        </p:blipFill>
        <p:spPr>
          <a:xfrm>
            <a:off x="5831087" y="1432231"/>
            <a:ext cx="5135391" cy="2380100"/>
          </a:xfrm>
          <a:prstGeom prst="rect">
            <a:avLst/>
          </a:prstGeom>
        </p:spPr>
      </p:pic>
      <p:sp>
        <p:nvSpPr>
          <p:cNvPr id="6" name="TextBox 5">
            <a:extLst>
              <a:ext uri="{FF2B5EF4-FFF2-40B4-BE49-F238E27FC236}">
                <a16:creationId xmlns="" xmlns:a16="http://schemas.microsoft.com/office/drawing/2014/main" id="{41A757DA-9727-7BBA-F1A8-544DDEF715F5}"/>
              </a:ext>
            </a:extLst>
          </p:cNvPr>
          <p:cNvSpPr txBox="1"/>
          <p:nvPr/>
        </p:nvSpPr>
        <p:spPr>
          <a:xfrm>
            <a:off x="524324" y="4381127"/>
            <a:ext cx="3716152" cy="2062103"/>
          </a:xfrm>
          <a:prstGeom prst="rect">
            <a:avLst/>
          </a:prstGeom>
          <a:noFill/>
        </p:spPr>
        <p:txBody>
          <a:bodyPr wrap="square">
            <a:spAutoFit/>
          </a:bodyPr>
          <a:lstStyle/>
          <a:p>
            <a:r>
              <a:rPr lang="es-ES" sz="2800" dirty="0" err="1">
                <a:solidFill>
                  <a:srgbClr val="002060"/>
                </a:solidFill>
              </a:rPr>
              <a:t>How</a:t>
            </a:r>
            <a:r>
              <a:rPr lang="es-ES" sz="2800" dirty="0">
                <a:solidFill>
                  <a:srgbClr val="002060"/>
                </a:solidFill>
              </a:rPr>
              <a:t> </a:t>
            </a:r>
            <a:r>
              <a:rPr lang="es-ES" sz="2800" dirty="0" err="1">
                <a:solidFill>
                  <a:srgbClr val="002060"/>
                </a:solidFill>
              </a:rPr>
              <a:t>to</a:t>
            </a:r>
            <a:r>
              <a:rPr lang="es-ES" sz="2800" dirty="0">
                <a:solidFill>
                  <a:srgbClr val="002060"/>
                </a:solidFill>
              </a:rPr>
              <a:t> </a:t>
            </a:r>
            <a:r>
              <a:rPr lang="es-ES" sz="2800" dirty="0" err="1">
                <a:solidFill>
                  <a:srgbClr val="002060"/>
                </a:solidFill>
              </a:rPr>
              <a:t>modify</a:t>
            </a:r>
            <a:r>
              <a:rPr lang="es-ES" sz="2800" dirty="0">
                <a:solidFill>
                  <a:srgbClr val="002060"/>
                </a:solidFill>
              </a:rPr>
              <a:t> </a:t>
            </a:r>
            <a:r>
              <a:rPr lang="es-ES" sz="2800" dirty="0" err="1">
                <a:solidFill>
                  <a:srgbClr val="002060"/>
                </a:solidFill>
              </a:rPr>
              <a:t>CuO</a:t>
            </a:r>
            <a:r>
              <a:rPr lang="es-ES" sz="2800" dirty="0">
                <a:solidFill>
                  <a:srgbClr val="002060"/>
                </a:solidFill>
              </a:rPr>
              <a:t> </a:t>
            </a:r>
            <a:r>
              <a:rPr lang="es-ES" sz="2800" dirty="0" err="1" smtClean="0">
                <a:solidFill>
                  <a:srgbClr val="002060"/>
                </a:solidFill>
              </a:rPr>
              <a:t>properties</a:t>
            </a:r>
            <a:r>
              <a:rPr lang="es-ES" sz="2800" dirty="0" smtClean="0">
                <a:solidFill>
                  <a:srgbClr val="002060"/>
                </a:solidFill>
              </a:rPr>
              <a:t>?</a:t>
            </a:r>
            <a:endParaRPr lang="es-ES" sz="2800" dirty="0">
              <a:solidFill>
                <a:srgbClr val="002060"/>
              </a:solidFill>
            </a:endParaRPr>
          </a:p>
          <a:p>
            <a:pPr marL="285750" indent="-285750">
              <a:buFont typeface="Arial" panose="020B0604020202020204" pitchFamily="34" charset="0"/>
              <a:buChar char="•"/>
            </a:pPr>
            <a:r>
              <a:rPr lang="es-ES" dirty="0" err="1">
                <a:solidFill>
                  <a:srgbClr val="002060"/>
                </a:solidFill>
              </a:rPr>
              <a:t>thermal</a:t>
            </a:r>
            <a:r>
              <a:rPr lang="es-ES" dirty="0">
                <a:solidFill>
                  <a:srgbClr val="002060"/>
                </a:solidFill>
              </a:rPr>
              <a:t> </a:t>
            </a:r>
            <a:r>
              <a:rPr lang="es-ES" dirty="0" err="1">
                <a:solidFill>
                  <a:srgbClr val="002060"/>
                </a:solidFill>
              </a:rPr>
              <a:t>treatments</a:t>
            </a:r>
            <a:r>
              <a:rPr lang="es-ES" dirty="0">
                <a:solidFill>
                  <a:srgbClr val="002060"/>
                </a:solidFill>
              </a:rPr>
              <a:t>,</a:t>
            </a:r>
          </a:p>
          <a:p>
            <a:pPr marL="285750" indent="-285750">
              <a:buFont typeface="Arial" panose="020B0604020202020204" pitchFamily="34" charset="0"/>
              <a:buChar char="•"/>
            </a:pPr>
            <a:r>
              <a:rPr lang="es-ES" dirty="0">
                <a:solidFill>
                  <a:srgbClr val="002060"/>
                </a:solidFill>
              </a:rPr>
              <a:t>doping,</a:t>
            </a:r>
          </a:p>
          <a:p>
            <a:pPr marL="285750" indent="-285750">
              <a:buFont typeface="Arial" panose="020B0604020202020204" pitchFamily="34" charset="0"/>
              <a:buChar char="•"/>
            </a:pPr>
            <a:r>
              <a:rPr lang="es-ES" dirty="0" err="1">
                <a:solidFill>
                  <a:srgbClr val="002060"/>
                </a:solidFill>
              </a:rPr>
              <a:t>nanocompounds</a:t>
            </a:r>
            <a:r>
              <a:rPr lang="es-ES" dirty="0">
                <a:solidFill>
                  <a:srgbClr val="002060"/>
                </a:solidFill>
              </a:rPr>
              <a:t>,</a:t>
            </a:r>
          </a:p>
          <a:p>
            <a:pPr marL="285750" indent="-285750">
              <a:buFont typeface="Arial" panose="020B0604020202020204" pitchFamily="34" charset="0"/>
              <a:buChar char="•"/>
            </a:pPr>
            <a:r>
              <a:rPr lang="es-ES" dirty="0" err="1">
                <a:solidFill>
                  <a:srgbClr val="002060"/>
                </a:solidFill>
              </a:rPr>
              <a:t>irradiation</a:t>
            </a:r>
            <a:r>
              <a:rPr lang="es-ES" dirty="0">
                <a:solidFill>
                  <a:srgbClr val="002060"/>
                </a:solidFill>
              </a:rPr>
              <a:t>.</a:t>
            </a:r>
          </a:p>
        </p:txBody>
      </p:sp>
      <p:grpSp>
        <p:nvGrpSpPr>
          <p:cNvPr id="19" name="Group 18">
            <a:extLst>
              <a:ext uri="{FF2B5EF4-FFF2-40B4-BE49-F238E27FC236}">
                <a16:creationId xmlns="" xmlns:a16="http://schemas.microsoft.com/office/drawing/2014/main" id="{2AAC400C-643F-6419-AFA6-7D02A13AB09B}"/>
              </a:ext>
            </a:extLst>
          </p:cNvPr>
          <p:cNvGrpSpPr/>
          <p:nvPr/>
        </p:nvGrpSpPr>
        <p:grpSpPr>
          <a:xfrm>
            <a:off x="10966478" y="1586991"/>
            <a:ext cx="1014620" cy="1320648"/>
            <a:chOff x="11194180" y="1428522"/>
            <a:chExt cx="1014620" cy="1320648"/>
          </a:xfrm>
        </p:grpSpPr>
        <p:sp>
          <p:nvSpPr>
            <p:cNvPr id="7" name="Oval 6">
              <a:extLst>
                <a:ext uri="{FF2B5EF4-FFF2-40B4-BE49-F238E27FC236}">
                  <a16:creationId xmlns="" xmlns:a16="http://schemas.microsoft.com/office/drawing/2014/main" id="{8006EBFA-4BD7-5729-447F-7A2535732A67}"/>
                </a:ext>
              </a:extLst>
            </p:cNvPr>
            <p:cNvSpPr/>
            <p:nvPr/>
          </p:nvSpPr>
          <p:spPr>
            <a:xfrm>
              <a:off x="11194180" y="1477432"/>
              <a:ext cx="278573" cy="271512"/>
            </a:xfrm>
            <a:prstGeom prst="ellipse">
              <a:avLst/>
            </a:prstGeom>
            <a:solidFill>
              <a:srgbClr val="F8E5ED"/>
            </a:solidFill>
            <a:ln w="28575">
              <a:solidFill>
                <a:srgbClr val="D411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B9190B32-0121-C404-902F-DDA974D65FE0}"/>
                </a:ext>
              </a:extLst>
            </p:cNvPr>
            <p:cNvSpPr txBox="1"/>
            <p:nvPr/>
          </p:nvSpPr>
          <p:spPr>
            <a:xfrm>
              <a:off x="11472753" y="1428522"/>
              <a:ext cx="719246" cy="461665"/>
            </a:xfrm>
            <a:prstGeom prst="rect">
              <a:avLst/>
            </a:prstGeom>
            <a:noFill/>
          </p:spPr>
          <p:txBody>
            <a:bodyPr wrap="square">
              <a:spAutoFit/>
            </a:bodyPr>
            <a:lstStyle/>
            <a:p>
              <a:r>
                <a:rPr lang="en-US" sz="2400" dirty="0">
                  <a:solidFill>
                    <a:srgbClr val="002060"/>
                  </a:solidFill>
                </a:rPr>
                <a:t>V</a:t>
              </a:r>
              <a:r>
                <a:rPr lang="en-US" sz="2400" baseline="-25000" dirty="0">
                  <a:solidFill>
                    <a:srgbClr val="002060"/>
                  </a:solidFill>
                </a:rPr>
                <a:t>O</a:t>
              </a:r>
              <a:endParaRPr lang="en-US" sz="2400" dirty="0"/>
            </a:p>
          </p:txBody>
        </p:sp>
        <p:sp>
          <p:nvSpPr>
            <p:cNvPr id="14" name="Oval 13">
              <a:extLst>
                <a:ext uri="{FF2B5EF4-FFF2-40B4-BE49-F238E27FC236}">
                  <a16:creationId xmlns="" xmlns:a16="http://schemas.microsoft.com/office/drawing/2014/main" id="{F8040E55-56FD-862D-C4EA-D9A98D0EBEBF}"/>
                </a:ext>
              </a:extLst>
            </p:cNvPr>
            <p:cNvSpPr/>
            <p:nvPr/>
          </p:nvSpPr>
          <p:spPr>
            <a:xfrm>
              <a:off x="11194180" y="1899593"/>
              <a:ext cx="278573" cy="271512"/>
            </a:xfrm>
            <a:prstGeom prst="ellipse">
              <a:avLst/>
            </a:prstGeom>
            <a:solidFill>
              <a:srgbClr val="E9E643"/>
            </a:solidFill>
            <a:ln w="28575">
              <a:solidFill>
                <a:srgbClr val="DDE23E"/>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93B63809-2A56-2F2A-1683-784B04A34CC4}"/>
                </a:ext>
              </a:extLst>
            </p:cNvPr>
            <p:cNvSpPr txBox="1"/>
            <p:nvPr/>
          </p:nvSpPr>
          <p:spPr>
            <a:xfrm>
              <a:off x="11489554" y="1868475"/>
              <a:ext cx="719246" cy="461665"/>
            </a:xfrm>
            <a:prstGeom prst="rect">
              <a:avLst/>
            </a:prstGeom>
            <a:noFill/>
          </p:spPr>
          <p:txBody>
            <a:bodyPr wrap="square">
              <a:spAutoFit/>
            </a:bodyPr>
            <a:lstStyle/>
            <a:p>
              <a:r>
                <a:rPr lang="en-US" sz="2400" dirty="0">
                  <a:solidFill>
                    <a:srgbClr val="002060"/>
                  </a:solidFill>
                </a:rPr>
                <a:t>O</a:t>
              </a:r>
              <a:r>
                <a:rPr lang="en-US" sz="2400" baseline="-25000" dirty="0">
                  <a:solidFill>
                    <a:srgbClr val="002060"/>
                  </a:solidFill>
                </a:rPr>
                <a:t>i</a:t>
              </a:r>
              <a:endParaRPr lang="en-US" sz="2400" dirty="0"/>
            </a:p>
          </p:txBody>
        </p:sp>
        <p:sp>
          <p:nvSpPr>
            <p:cNvPr id="17" name="Oval 16">
              <a:extLst>
                <a:ext uri="{FF2B5EF4-FFF2-40B4-BE49-F238E27FC236}">
                  <a16:creationId xmlns="" xmlns:a16="http://schemas.microsoft.com/office/drawing/2014/main" id="{A7692EC1-686E-5930-7637-A7BD25ED1DB7}"/>
                </a:ext>
              </a:extLst>
            </p:cNvPr>
            <p:cNvSpPr/>
            <p:nvPr/>
          </p:nvSpPr>
          <p:spPr>
            <a:xfrm>
              <a:off x="11194180" y="2336415"/>
              <a:ext cx="278573" cy="271512"/>
            </a:xfrm>
            <a:prstGeom prst="ellipse">
              <a:avLst/>
            </a:prstGeom>
            <a:solidFill>
              <a:srgbClr val="DEDDED"/>
            </a:solidFill>
            <a:ln w="28575">
              <a:solidFill>
                <a:srgbClr val="1F4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CB31FD68-D67C-2F30-9186-F5B84C149D4C}"/>
                </a:ext>
              </a:extLst>
            </p:cNvPr>
            <p:cNvSpPr txBox="1"/>
            <p:nvPr/>
          </p:nvSpPr>
          <p:spPr>
            <a:xfrm>
              <a:off x="11472753" y="2287505"/>
              <a:ext cx="719246" cy="461665"/>
            </a:xfrm>
            <a:prstGeom prst="rect">
              <a:avLst/>
            </a:prstGeom>
            <a:noFill/>
          </p:spPr>
          <p:txBody>
            <a:bodyPr wrap="square">
              <a:spAutoFit/>
            </a:bodyPr>
            <a:lstStyle/>
            <a:p>
              <a:r>
                <a:rPr lang="en-US" sz="2400" dirty="0" err="1">
                  <a:solidFill>
                    <a:srgbClr val="002060"/>
                  </a:solidFill>
                </a:rPr>
                <a:t>V</a:t>
              </a:r>
              <a:r>
                <a:rPr lang="en-US" sz="2400" baseline="-25000" dirty="0" err="1">
                  <a:solidFill>
                    <a:srgbClr val="002060"/>
                  </a:solidFill>
                </a:rPr>
                <a:t>Cu</a:t>
              </a:r>
              <a:endParaRPr lang="en-US" sz="2400" dirty="0"/>
            </a:p>
          </p:txBody>
        </p:sp>
      </p:grpSp>
      <p:grpSp>
        <p:nvGrpSpPr>
          <p:cNvPr id="25" name="Grupo 24"/>
          <p:cNvGrpSpPr/>
          <p:nvPr/>
        </p:nvGrpSpPr>
        <p:grpSpPr>
          <a:xfrm>
            <a:off x="9529737" y="4151757"/>
            <a:ext cx="2496767" cy="1927835"/>
            <a:chOff x="7051731" y="4311319"/>
            <a:chExt cx="2496767" cy="1927835"/>
          </a:xfrm>
        </p:grpSpPr>
        <p:pic>
          <p:nvPicPr>
            <p:cNvPr id="21" name="Imagen 20"/>
            <p:cNvPicPr>
              <a:picLocks noChangeAspect="1"/>
            </p:cNvPicPr>
            <p:nvPr/>
          </p:nvPicPr>
          <p:blipFill>
            <a:blip r:embed="rId4"/>
            <a:stretch>
              <a:fillRect/>
            </a:stretch>
          </p:blipFill>
          <p:spPr>
            <a:xfrm>
              <a:off x="7051731" y="4711429"/>
              <a:ext cx="2496767" cy="1527725"/>
            </a:xfrm>
            <a:prstGeom prst="rect">
              <a:avLst/>
            </a:prstGeom>
          </p:spPr>
        </p:pic>
        <p:sp>
          <p:nvSpPr>
            <p:cNvPr id="9" name="Rectángulo 8"/>
            <p:cNvSpPr/>
            <p:nvPr/>
          </p:nvSpPr>
          <p:spPr>
            <a:xfrm>
              <a:off x="7099270" y="4311319"/>
              <a:ext cx="1953548" cy="400110"/>
            </a:xfrm>
            <a:prstGeom prst="rect">
              <a:avLst/>
            </a:prstGeom>
          </p:spPr>
          <p:txBody>
            <a:bodyPr wrap="none">
              <a:spAutoFit/>
            </a:bodyPr>
            <a:lstStyle/>
            <a:p>
              <a:r>
                <a:rPr lang="en-US" sz="2000" dirty="0" smtClean="0">
                  <a:solidFill>
                    <a:srgbClr val="002060"/>
                  </a:solidFill>
                </a:rPr>
                <a:t>Defect reactions:</a:t>
              </a:r>
              <a:endParaRPr lang="en-US" sz="2000" dirty="0"/>
            </a:p>
          </p:txBody>
        </p:sp>
        <p:sp>
          <p:nvSpPr>
            <p:cNvPr id="22" name="Rectángulo 21"/>
            <p:cNvSpPr/>
            <p:nvPr/>
          </p:nvSpPr>
          <p:spPr>
            <a:xfrm>
              <a:off x="7051731" y="5274365"/>
              <a:ext cx="2496767" cy="964789"/>
            </a:xfrm>
            <a:prstGeom prst="rect">
              <a:avLst/>
            </a:prstGeom>
            <a:noFill/>
            <a:ln w="38100">
              <a:solidFill>
                <a:srgbClr val="D41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Imagen 22"/>
          <p:cNvPicPr>
            <a:picLocks noChangeAspect="1"/>
          </p:cNvPicPr>
          <p:nvPr/>
        </p:nvPicPr>
        <p:blipFill>
          <a:blip r:embed="rId5"/>
          <a:stretch>
            <a:fillRect/>
          </a:stretch>
        </p:blipFill>
        <p:spPr>
          <a:xfrm>
            <a:off x="4488316" y="4151757"/>
            <a:ext cx="5016356" cy="2041243"/>
          </a:xfrm>
          <a:prstGeom prst="rect">
            <a:avLst/>
          </a:prstGeom>
        </p:spPr>
      </p:pic>
    </p:spTree>
    <p:extLst>
      <p:ext uri="{BB962C8B-B14F-4D97-AF65-F5344CB8AC3E}">
        <p14:creationId xmlns:p14="http://schemas.microsoft.com/office/powerpoint/2010/main" val="1223847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06856" y="72761"/>
            <a:ext cx="9211887" cy="523220"/>
          </a:xfrm>
          <a:prstGeom prst="rect">
            <a:avLst/>
          </a:prstGeom>
        </p:spPr>
        <p:txBody>
          <a:bodyPr wrap="square">
            <a:spAutoFit/>
          </a:bodyPr>
          <a:lstStyle/>
          <a:p>
            <a:pPr algn="ctr">
              <a:spcBef>
                <a:spcPts val="1200"/>
              </a:spcBef>
            </a:pPr>
            <a:r>
              <a:rPr lang="en-US" sz="2800" kern="0" dirty="0">
                <a:solidFill>
                  <a:srgbClr val="00003A"/>
                </a:solidFill>
                <a:latin typeface="Arial" panose="020B0604020202020204" pitchFamily="34" charset="0"/>
                <a:ea typeface="Times New Roman" panose="02020603050405020304" pitchFamily="18" charset="0"/>
                <a:cs typeface="Arial" panose="020B0604020202020204" pitchFamily="34" charset="0"/>
              </a:rPr>
              <a:t>2. </a:t>
            </a:r>
            <a:r>
              <a:rPr lang="en-US" sz="2800" kern="0" dirty="0" err="1">
                <a:solidFill>
                  <a:srgbClr val="00003A"/>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003A"/>
                </a:solidFill>
                <a:latin typeface="Arial" panose="020B0604020202020204" pitchFamily="34" charset="0"/>
                <a:ea typeface="Times New Roman" panose="02020603050405020304" pitchFamily="18" charset="0"/>
                <a:cs typeface="Arial" panose="020B0604020202020204" pitchFamily="34" charset="0"/>
              </a:rPr>
              <a:t> nanostructures synthesis and irradiation</a:t>
            </a: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116" y="3831126"/>
            <a:ext cx="3719233" cy="2383384"/>
          </a:xfrm>
          <a:prstGeom prst="rect">
            <a:avLst/>
          </a:prstGeom>
        </p:spPr>
      </p:pic>
      <p:sp>
        <p:nvSpPr>
          <p:cNvPr id="10" name="Rectángulo 9"/>
          <p:cNvSpPr/>
          <p:nvPr/>
        </p:nvSpPr>
        <p:spPr>
          <a:xfrm>
            <a:off x="1735152" y="3465452"/>
            <a:ext cx="3122558" cy="369332"/>
          </a:xfrm>
          <a:prstGeom prst="rect">
            <a:avLst/>
          </a:prstGeom>
        </p:spPr>
        <p:txBody>
          <a:bodyPr wrap="square">
            <a:spAutoFit/>
          </a:bodyPr>
          <a:lstStyle/>
          <a:p>
            <a:pPr algn="just">
              <a:spcAft>
                <a:spcPts val="1000"/>
              </a:spcAft>
            </a:pPr>
            <a:r>
              <a:rPr lang="es-ES_tradnl" dirty="0" err="1">
                <a:ea typeface="Calibri" panose="020F0502020204030204" pitchFamily="34" charset="0"/>
                <a:cs typeface="Times New Roman" panose="02020603050405020304" pitchFamily="18" charset="0"/>
              </a:rPr>
              <a:t>Sample</a:t>
            </a:r>
            <a:r>
              <a:rPr lang="es-ES_tradnl" dirty="0">
                <a:ea typeface="Calibri" panose="020F0502020204030204" pitchFamily="34" charset="0"/>
                <a:cs typeface="Times New Roman" panose="02020603050405020304" pitchFamily="18" charset="0"/>
              </a:rPr>
              <a:t> </a:t>
            </a:r>
            <a:r>
              <a:rPr lang="es-ES_tradnl" dirty="0" err="1">
                <a:ea typeface="Calibri" panose="020F0502020204030204" pitchFamily="34" charset="0"/>
                <a:cs typeface="Times New Roman" panose="02020603050405020304" pitchFamily="18" charset="0"/>
              </a:rPr>
              <a:t>holder</a:t>
            </a:r>
            <a:r>
              <a:rPr lang="es-ES_tradnl" dirty="0">
                <a:ea typeface="Calibri" panose="020F0502020204030204" pitchFamily="34" charset="0"/>
                <a:cs typeface="Times New Roman" panose="02020603050405020304" pitchFamily="18" charset="0"/>
              </a:rPr>
              <a:t> and </a:t>
            </a:r>
            <a:r>
              <a:rPr lang="es-ES_tradnl" dirty="0" err="1">
                <a:ea typeface="Calibri" panose="020F0502020204030204" pitchFamily="34" charset="0"/>
                <a:cs typeface="Times New Roman" panose="02020603050405020304" pitchFamily="18" charset="0"/>
              </a:rPr>
              <a:t>irradiation</a:t>
            </a:r>
            <a:endParaRPr lang="en-US" sz="1200" i="1" dirty="0">
              <a:effectLst/>
              <a:ea typeface="Calibri" panose="020F0502020204030204" pitchFamily="34" charset="0"/>
              <a:cs typeface="Times New Roman" panose="02020603050405020304" pitchFamily="18" charset="0"/>
            </a:endParaRPr>
          </a:p>
        </p:txBody>
      </p:sp>
      <p:grpSp>
        <p:nvGrpSpPr>
          <p:cNvPr id="16" name="Grupo 15"/>
          <p:cNvGrpSpPr/>
          <p:nvPr/>
        </p:nvGrpSpPr>
        <p:grpSpPr>
          <a:xfrm>
            <a:off x="5427455" y="4378562"/>
            <a:ext cx="938891" cy="697530"/>
            <a:chOff x="5533292" y="4220308"/>
            <a:chExt cx="755558" cy="738554"/>
          </a:xfrm>
        </p:grpSpPr>
        <p:sp>
          <p:nvSpPr>
            <p:cNvPr id="12" name="Cheurón 11"/>
            <p:cNvSpPr/>
            <p:nvPr/>
          </p:nvSpPr>
          <p:spPr>
            <a:xfrm>
              <a:off x="5533292"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urón 12"/>
            <p:cNvSpPr/>
            <p:nvPr/>
          </p:nvSpPr>
          <p:spPr>
            <a:xfrm>
              <a:off x="5791201"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urón 13"/>
            <p:cNvSpPr/>
            <p:nvPr/>
          </p:nvSpPr>
          <p:spPr>
            <a:xfrm>
              <a:off x="6019219"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Rectángulo 14"/>
          <p:cNvSpPr/>
          <p:nvPr/>
        </p:nvSpPr>
        <p:spPr>
          <a:xfrm>
            <a:off x="6857403" y="3430812"/>
            <a:ext cx="3701666" cy="369332"/>
          </a:xfrm>
          <a:prstGeom prst="rect">
            <a:avLst/>
          </a:prstGeom>
        </p:spPr>
        <p:txBody>
          <a:bodyPr wrap="square">
            <a:spAutoFit/>
          </a:bodyPr>
          <a:lstStyle/>
          <a:p>
            <a:pPr algn="just">
              <a:spcAft>
                <a:spcPts val="1000"/>
              </a:spcAft>
            </a:pPr>
            <a:r>
              <a:rPr lang="es-ES_tradnl" dirty="0" err="1">
                <a:ea typeface="Calibri" panose="020F0502020204030204" pitchFamily="34" charset="0"/>
                <a:cs typeface="Times New Roman" panose="02020603050405020304" pitchFamily="18" charset="0"/>
              </a:rPr>
              <a:t>CuO</a:t>
            </a:r>
            <a:r>
              <a:rPr lang="es-ES_tradnl" dirty="0">
                <a:ea typeface="Calibri" panose="020F0502020204030204" pitchFamily="34" charset="0"/>
                <a:cs typeface="Times New Roman" panose="02020603050405020304" pitchFamily="18" charset="0"/>
              </a:rPr>
              <a:t> </a:t>
            </a:r>
            <a:r>
              <a:rPr lang="es-ES_tradnl" dirty="0" err="1">
                <a:ea typeface="Calibri" panose="020F0502020204030204" pitchFamily="34" charset="0"/>
                <a:cs typeface="Times New Roman" panose="02020603050405020304" pitchFamily="18" charset="0"/>
              </a:rPr>
              <a:t>irradiated</a:t>
            </a:r>
            <a:r>
              <a:rPr lang="es-ES_tradnl" dirty="0">
                <a:ea typeface="Calibri" panose="020F0502020204030204" pitchFamily="34" charset="0"/>
                <a:cs typeface="Times New Roman" panose="02020603050405020304" pitchFamily="18" charset="0"/>
              </a:rPr>
              <a:t> </a:t>
            </a:r>
            <a:r>
              <a:rPr lang="es-ES_tradnl" dirty="0" err="1">
                <a:ea typeface="Calibri" panose="020F0502020204030204" pitchFamily="34" charset="0"/>
                <a:cs typeface="Times New Roman" panose="02020603050405020304" pitchFamily="18" charset="0"/>
              </a:rPr>
              <a:t>samples</a:t>
            </a:r>
            <a:r>
              <a:rPr lang="es-ES_tradnl" dirty="0">
                <a:ea typeface="Calibri" panose="020F0502020204030204" pitchFamily="34" charset="0"/>
                <a:cs typeface="Times New Roman" panose="02020603050405020304" pitchFamily="18" charset="0"/>
              </a:rPr>
              <a:t> </a:t>
            </a:r>
            <a:r>
              <a:rPr lang="es-ES_tradnl" dirty="0" err="1">
                <a:ea typeface="Calibri" panose="020F0502020204030204" pitchFamily="34" charset="0"/>
                <a:cs typeface="Times New Roman" panose="02020603050405020304" pitchFamily="18" charset="0"/>
              </a:rPr>
              <a:t>parameters</a:t>
            </a:r>
            <a:endParaRPr lang="en-US" sz="1200" i="1" dirty="0">
              <a:effectLst/>
              <a:ea typeface="Calibri" panose="020F0502020204030204" pitchFamily="34" charset="0"/>
              <a:cs typeface="Times New Roman" panose="02020603050405020304" pitchFamily="18" charset="0"/>
            </a:endParaRPr>
          </a:p>
        </p:txBody>
      </p:sp>
      <p:pic>
        <p:nvPicPr>
          <p:cNvPr id="6" name="Picture 5" descr="A computer screen shot of a microwave&#10;&#10;AI-generated content may be incorrect.">
            <a:extLst>
              <a:ext uri="{FF2B5EF4-FFF2-40B4-BE49-F238E27FC236}">
                <a16:creationId xmlns="" xmlns:a16="http://schemas.microsoft.com/office/drawing/2014/main" id="{AC793176-55B3-9766-FCDE-33C37C771E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842" y="934535"/>
            <a:ext cx="7803090" cy="2214391"/>
          </a:xfrm>
          <a:prstGeom prst="rect">
            <a:avLst/>
          </a:prstGeom>
        </p:spPr>
      </p:pic>
      <p:pic>
        <p:nvPicPr>
          <p:cNvPr id="8" name="Picture 7">
            <a:extLst>
              <a:ext uri="{FF2B5EF4-FFF2-40B4-BE49-F238E27FC236}">
                <a16:creationId xmlns="" xmlns:a16="http://schemas.microsoft.com/office/drawing/2014/main" id="{64D5ABFB-966A-5857-B559-68A4CF8856C2}"/>
              </a:ext>
            </a:extLst>
          </p:cNvPr>
          <p:cNvPicPr>
            <a:picLocks noChangeAspect="1"/>
          </p:cNvPicPr>
          <p:nvPr/>
        </p:nvPicPr>
        <p:blipFill>
          <a:blip r:embed="rId5"/>
          <a:stretch>
            <a:fillRect/>
          </a:stretch>
        </p:blipFill>
        <p:spPr>
          <a:xfrm>
            <a:off x="7075467" y="3776953"/>
            <a:ext cx="3265538" cy="2652908"/>
          </a:xfrm>
          <a:prstGeom prst="rect">
            <a:avLst/>
          </a:prstGeom>
        </p:spPr>
      </p:pic>
    </p:spTree>
    <p:extLst>
      <p:ext uri="{BB962C8B-B14F-4D97-AF65-F5344CB8AC3E}">
        <p14:creationId xmlns:p14="http://schemas.microsoft.com/office/powerpoint/2010/main" val="3419482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93547" y="74491"/>
            <a:ext cx="5110293" cy="523220"/>
          </a:xfrm>
          <a:prstGeom prst="rect">
            <a:avLst/>
          </a:prstGeom>
        </p:spPr>
        <p:txBody>
          <a:bodyPr wrap="square">
            <a:spAutoFit/>
          </a:bodyPr>
          <a:lstStyle/>
          <a:p>
            <a:pPr algn="ctr">
              <a:spcBef>
                <a:spcPts val="1200"/>
              </a:spcBef>
            </a:pPr>
            <a:r>
              <a:rPr lang="en-US" sz="2800" kern="0" dirty="0">
                <a:solidFill>
                  <a:srgbClr val="00003A"/>
                </a:solidFill>
                <a:latin typeface="Arial" panose="020B0604020202020204" pitchFamily="34" charset="0"/>
                <a:ea typeface="Times New Roman" panose="02020603050405020304" pitchFamily="18" charset="0"/>
                <a:cs typeface="Arial" panose="020B0604020202020204" pitchFamily="34" charset="0"/>
              </a:rPr>
              <a:t>3.1. </a:t>
            </a:r>
            <a:r>
              <a:rPr lang="en-US" sz="2800" kern="0" dirty="0" err="1">
                <a:solidFill>
                  <a:srgbClr val="00003A"/>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003A"/>
                </a:solidFill>
                <a:latin typeface="Arial" panose="020B0604020202020204" pitchFamily="34" charset="0"/>
                <a:ea typeface="Times New Roman" panose="02020603050405020304" pitchFamily="18" charset="0"/>
                <a:cs typeface="Arial" panose="020B0604020202020204" pitchFamily="34" charset="0"/>
              </a:rPr>
              <a:t> nanostructures</a:t>
            </a:r>
            <a:endParaRPr lang="en-US" sz="1100" dirty="0">
              <a:solidFill>
                <a:srgbClr val="00003A"/>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6197412" y="5254558"/>
            <a:ext cx="5809058" cy="1200329"/>
          </a:xfrm>
          <a:prstGeom prst="rect">
            <a:avLst/>
          </a:prstGeom>
        </p:spPr>
        <p:txBody>
          <a:bodyPr wrap="square">
            <a:spAutoFit/>
          </a:bodyPr>
          <a:lstStyle/>
          <a:p>
            <a:pPr marL="285750" lvl="0" indent="-285750" algn="just">
              <a:buFont typeface="Courier New" panose="02070309020205020404" pitchFamily="49" charset="0"/>
              <a:buChar char="o"/>
            </a:pPr>
            <a:r>
              <a:rPr lang="en-US" dirty="0">
                <a:solidFill>
                  <a:srgbClr val="002060"/>
                </a:solidFill>
              </a:rPr>
              <a:t>Raman spectroscopy and XRD confirm the presence of </a:t>
            </a:r>
            <a:r>
              <a:rPr lang="en-US" dirty="0" err="1">
                <a:solidFill>
                  <a:srgbClr val="002060"/>
                </a:solidFill>
              </a:rPr>
              <a:t>CuO</a:t>
            </a:r>
            <a:r>
              <a:rPr lang="en-US" dirty="0">
                <a:solidFill>
                  <a:srgbClr val="002060"/>
                </a:solidFill>
              </a:rPr>
              <a:t> with a monoclinic structure in the samples.</a:t>
            </a:r>
          </a:p>
          <a:p>
            <a:pPr marL="285750" lvl="0" indent="-285750" algn="just">
              <a:buFont typeface="Courier New" panose="02070309020205020404" pitchFamily="49" charset="0"/>
              <a:buChar char="o"/>
            </a:pPr>
            <a:r>
              <a:rPr lang="en-US" dirty="0">
                <a:solidFill>
                  <a:srgbClr val="002060"/>
                </a:solidFill>
              </a:rPr>
              <a:t>The XRD pattern shows a preferential orientation in the direction [</a:t>
            </a:r>
            <a:r>
              <a:rPr lang="es-ES" dirty="0">
                <a:solidFill>
                  <a:srgbClr val="002060"/>
                </a:solidFill>
                <a:ea typeface="Times New Roman" panose="02020603050405020304" pitchFamily="18" charset="0"/>
                <a:cs typeface="Times New Roman" panose="02020603050405020304" pitchFamily="18" charset="0"/>
              </a:rPr>
              <a:t>001].</a:t>
            </a:r>
          </a:p>
        </p:txBody>
      </p:sp>
      <p:sp>
        <p:nvSpPr>
          <p:cNvPr id="13" name="Rectángulo 12"/>
          <p:cNvSpPr/>
          <p:nvPr/>
        </p:nvSpPr>
        <p:spPr>
          <a:xfrm>
            <a:off x="499788" y="4204277"/>
            <a:ext cx="4695064" cy="1754326"/>
          </a:xfrm>
          <a:prstGeom prst="rect">
            <a:avLst/>
          </a:prstGeom>
        </p:spPr>
        <p:txBody>
          <a:bodyPr wrap="square">
            <a:spAutoFit/>
          </a:bodyPr>
          <a:lstStyle/>
          <a:p>
            <a:pPr marL="285750" indent="-285750" algn="just">
              <a:buFont typeface="Courier New" panose="02070309020205020404" pitchFamily="49" charset="0"/>
              <a:buChar char="o"/>
            </a:pPr>
            <a:r>
              <a:rPr lang="en-US" dirty="0" err="1">
                <a:solidFill>
                  <a:srgbClr val="002060"/>
                </a:solidFill>
              </a:rPr>
              <a:t>CuO</a:t>
            </a:r>
            <a:r>
              <a:rPr lang="en-US" dirty="0">
                <a:solidFill>
                  <a:srgbClr val="002060"/>
                </a:solidFill>
              </a:rPr>
              <a:t> structures with elongated morphology.</a:t>
            </a:r>
          </a:p>
          <a:p>
            <a:pPr marL="285750" indent="-285750" algn="just">
              <a:buFont typeface="Courier New" panose="02070309020205020404" pitchFamily="49" charset="0"/>
              <a:buChar char="o"/>
            </a:pPr>
            <a:r>
              <a:rPr lang="en-US" dirty="0" err="1">
                <a:solidFill>
                  <a:srgbClr val="002060"/>
                </a:solidFill>
              </a:rPr>
              <a:t>CuO</a:t>
            </a:r>
            <a:r>
              <a:rPr lang="en-US" dirty="0">
                <a:solidFill>
                  <a:srgbClr val="002060"/>
                </a:solidFill>
              </a:rPr>
              <a:t> nanostructures diameter was calculated to be (64 ± 1) nm.</a:t>
            </a:r>
          </a:p>
          <a:p>
            <a:pPr marL="285750" indent="-285750" algn="just">
              <a:buFont typeface="Courier New" panose="02070309020205020404" pitchFamily="49" charset="0"/>
              <a:buChar char="o"/>
            </a:pPr>
            <a:r>
              <a:rPr lang="en-US" dirty="0" err="1">
                <a:solidFill>
                  <a:srgbClr val="002060"/>
                </a:solidFill>
              </a:rPr>
              <a:t>CuO</a:t>
            </a:r>
            <a:r>
              <a:rPr lang="en-US" dirty="0">
                <a:solidFill>
                  <a:srgbClr val="002060"/>
                </a:solidFill>
              </a:rPr>
              <a:t> nanostructures height was estimated to be about 430 nm.</a:t>
            </a:r>
          </a:p>
          <a:p>
            <a:pPr marL="285750" indent="-285750" algn="just">
              <a:buFont typeface="Courier New" panose="02070309020205020404" pitchFamily="49" charset="0"/>
              <a:buChar char="o"/>
            </a:pPr>
            <a:endParaRPr lang="en-US" dirty="0">
              <a:solidFill>
                <a:srgbClr val="002060"/>
              </a:solidFill>
            </a:endParaRPr>
          </a:p>
        </p:txBody>
      </p:sp>
      <p:sp>
        <p:nvSpPr>
          <p:cNvPr id="18" name="CuadroTexto 17"/>
          <p:cNvSpPr txBox="1"/>
          <p:nvPr/>
        </p:nvSpPr>
        <p:spPr>
          <a:xfrm>
            <a:off x="2572763" y="960195"/>
            <a:ext cx="750526" cy="461665"/>
          </a:xfrm>
          <a:prstGeom prst="rect">
            <a:avLst/>
          </a:prstGeom>
          <a:noFill/>
        </p:spPr>
        <p:txBody>
          <a:bodyPr wrap="none" rtlCol="0">
            <a:spAutoFit/>
          </a:bodyPr>
          <a:lstStyle/>
          <a:p>
            <a:r>
              <a:rPr lang="en-US" sz="2400" dirty="0">
                <a:solidFill>
                  <a:srgbClr val="002060"/>
                </a:solidFill>
              </a:rPr>
              <a:t>SEM</a:t>
            </a:r>
          </a:p>
        </p:txBody>
      </p:sp>
      <p:sp>
        <p:nvSpPr>
          <p:cNvPr id="19" name="CuadroTexto 18"/>
          <p:cNvSpPr txBox="1"/>
          <p:nvPr/>
        </p:nvSpPr>
        <p:spPr>
          <a:xfrm>
            <a:off x="9942223" y="745366"/>
            <a:ext cx="700833" cy="461665"/>
          </a:xfrm>
          <a:prstGeom prst="rect">
            <a:avLst/>
          </a:prstGeom>
          <a:noFill/>
        </p:spPr>
        <p:txBody>
          <a:bodyPr wrap="none" rtlCol="0">
            <a:spAutoFit/>
          </a:bodyPr>
          <a:lstStyle/>
          <a:p>
            <a:r>
              <a:rPr lang="en-US" sz="2400" dirty="0">
                <a:solidFill>
                  <a:srgbClr val="002060"/>
                </a:solidFill>
              </a:rPr>
              <a:t>XRD</a:t>
            </a:r>
          </a:p>
        </p:txBody>
      </p:sp>
      <p:sp>
        <p:nvSpPr>
          <p:cNvPr id="25" name="CuadroTexto 24"/>
          <p:cNvSpPr txBox="1"/>
          <p:nvPr/>
        </p:nvSpPr>
        <p:spPr>
          <a:xfrm>
            <a:off x="6026696" y="679416"/>
            <a:ext cx="2764539" cy="461665"/>
          </a:xfrm>
          <a:prstGeom prst="rect">
            <a:avLst/>
          </a:prstGeom>
          <a:noFill/>
        </p:spPr>
        <p:txBody>
          <a:bodyPr wrap="none" rtlCol="0">
            <a:spAutoFit/>
          </a:bodyPr>
          <a:lstStyle/>
          <a:p>
            <a:r>
              <a:rPr lang="en-US" sz="2400" dirty="0">
                <a:solidFill>
                  <a:srgbClr val="002060"/>
                </a:solidFill>
              </a:rPr>
              <a:t>Raman spectroscopy</a:t>
            </a:r>
          </a:p>
        </p:txBody>
      </p:sp>
      <p:pic>
        <p:nvPicPr>
          <p:cNvPr id="22" name="Imagen 21"/>
          <p:cNvPicPr>
            <a:picLocks noChangeAspect="1"/>
          </p:cNvPicPr>
          <p:nvPr/>
        </p:nvPicPr>
        <p:blipFill rotWithShape="1">
          <a:blip r:embed="rId3" cstate="print">
            <a:extLst>
              <a:ext uri="{28A0092B-C50C-407E-A947-70E740481C1C}">
                <a14:useLocalDpi xmlns:a14="http://schemas.microsoft.com/office/drawing/2010/main" val="0"/>
              </a:ext>
            </a:extLst>
          </a:blip>
          <a:srcRect l="7527" t="5022" r="5708" b="779"/>
          <a:stretch/>
        </p:blipFill>
        <p:spPr>
          <a:xfrm>
            <a:off x="6073462" y="1207031"/>
            <a:ext cx="2511131" cy="3903015"/>
          </a:xfrm>
          <a:prstGeom prst="rect">
            <a:avLst/>
          </a:prstGeom>
        </p:spPr>
      </p:pic>
      <p:pic>
        <p:nvPicPr>
          <p:cNvPr id="23" name="Imagen 22"/>
          <p:cNvPicPr>
            <a:picLocks noChangeAspect="1"/>
          </p:cNvPicPr>
          <p:nvPr/>
        </p:nvPicPr>
        <p:blipFill rotWithShape="1">
          <a:blip r:embed="rId4" cstate="print">
            <a:extLst>
              <a:ext uri="{28A0092B-C50C-407E-A947-70E740481C1C}">
                <a14:useLocalDpi xmlns:a14="http://schemas.microsoft.com/office/drawing/2010/main" val="0"/>
              </a:ext>
            </a:extLst>
          </a:blip>
          <a:srcRect l="9391" t="1211" r="5314" b="4416"/>
          <a:stretch/>
        </p:blipFill>
        <p:spPr>
          <a:xfrm>
            <a:off x="8618615" y="1169159"/>
            <a:ext cx="3073597" cy="3040127"/>
          </a:xfrm>
          <a:prstGeom prst="rect">
            <a:avLst/>
          </a:prstGeom>
        </p:spPr>
      </p:pic>
      <p:pic>
        <p:nvPicPr>
          <p:cNvPr id="7" name="Picture 6" descr="Close-up of a microscope&#10;&#10;AI-generated content may be incorrect.">
            <a:extLst>
              <a:ext uri="{FF2B5EF4-FFF2-40B4-BE49-F238E27FC236}">
                <a16:creationId xmlns="" xmlns:a16="http://schemas.microsoft.com/office/drawing/2014/main" id="{72541B51-2E6A-CF36-86D6-972313FE88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110" y="1444326"/>
            <a:ext cx="5328012" cy="2664966"/>
          </a:xfrm>
          <a:prstGeom prst="rect">
            <a:avLst/>
          </a:prstGeom>
        </p:spPr>
      </p:pic>
    </p:spTree>
    <p:extLst>
      <p:ext uri="{BB962C8B-B14F-4D97-AF65-F5344CB8AC3E}">
        <p14:creationId xmlns:p14="http://schemas.microsoft.com/office/powerpoint/2010/main" val="293205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rcRect l="4346"/>
          <a:stretch>
            <a:fillRect/>
          </a:stretch>
        </p:blipFill>
        <p:spPr>
          <a:xfrm>
            <a:off x="132346" y="1406603"/>
            <a:ext cx="3449054" cy="3861649"/>
          </a:xfrm>
          <a:prstGeom prst="rect">
            <a:avLst/>
          </a:prstGeom>
        </p:spPr>
      </p:pic>
      <p:sp>
        <p:nvSpPr>
          <p:cNvPr id="3" name="Marcador de número de diapositiva 2"/>
          <p:cNvSpPr>
            <a:spLocks noGrp="1"/>
          </p:cNvSpPr>
          <p:nvPr>
            <p:ph type="sldNum" sz="quarter" idx="12"/>
          </p:nvPr>
        </p:nvSpPr>
        <p:spPr/>
        <p:txBody>
          <a:bodyPr/>
          <a:lstStyle/>
          <a:p>
            <a:fld id="{748C9F44-3836-48BC-B934-AA567343F787}" type="slidenum">
              <a:rPr lang="en-US" smtClean="0"/>
              <a:t>7</a:t>
            </a:fld>
            <a:endParaRPr lang="en-US"/>
          </a:p>
        </p:txBody>
      </p:sp>
      <p:sp>
        <p:nvSpPr>
          <p:cNvPr id="8" name="Rectángulo 7"/>
          <p:cNvSpPr/>
          <p:nvPr/>
        </p:nvSpPr>
        <p:spPr>
          <a:xfrm>
            <a:off x="1888175" y="97468"/>
            <a:ext cx="8064807" cy="523220"/>
          </a:xfrm>
          <a:prstGeom prst="rect">
            <a:avLst/>
          </a:prstGeom>
        </p:spPr>
        <p:txBody>
          <a:bodyPr wrap="square">
            <a:spAutoFit/>
          </a:bodyPr>
          <a:lstStyle/>
          <a:p>
            <a:pPr algn="ctr">
              <a:spcBef>
                <a:spcPts val="1200"/>
              </a:spcBef>
            </a:pP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3.2.1.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irradiated</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nanostructures</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XRD</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3866700" y="5262093"/>
            <a:ext cx="3792837" cy="923330"/>
          </a:xfrm>
          <a:prstGeom prst="rect">
            <a:avLst/>
          </a:prstGeom>
        </p:spPr>
        <p:txBody>
          <a:bodyPr wrap="square">
            <a:spAutoFit/>
          </a:bodyPr>
          <a:lstStyle/>
          <a:p>
            <a:pPr marL="285750" indent="-285750" algn="just">
              <a:buFont typeface="Courier New" panose="02070309020205020404" pitchFamily="49" charset="0"/>
              <a:buChar char="o"/>
            </a:pPr>
            <a:r>
              <a:rPr lang="es-ES" dirty="0" smtClean="0">
                <a:solidFill>
                  <a:srgbClr val="002060"/>
                </a:solidFill>
              </a:rPr>
              <a:t>2nd </a:t>
            </a:r>
            <a:r>
              <a:rPr lang="es-ES" dirty="0" err="1" smtClean="0">
                <a:solidFill>
                  <a:srgbClr val="002060"/>
                </a:solidFill>
              </a:rPr>
              <a:t>peak</a:t>
            </a:r>
            <a:r>
              <a:rPr lang="es-ES" dirty="0" smtClean="0">
                <a:solidFill>
                  <a:srgbClr val="002060"/>
                </a:solidFill>
              </a:rPr>
              <a:t> </a:t>
            </a:r>
            <a:r>
              <a:rPr lang="es-ES" dirty="0" err="1" smtClean="0">
                <a:solidFill>
                  <a:srgbClr val="002060"/>
                </a:solidFill>
              </a:rPr>
              <a:t>shift</a:t>
            </a:r>
            <a:r>
              <a:rPr lang="es-ES" dirty="0" smtClean="0">
                <a:solidFill>
                  <a:srgbClr val="002060"/>
                </a:solidFill>
              </a:rPr>
              <a:t> </a:t>
            </a:r>
            <a:r>
              <a:rPr lang="es-ES" dirty="0" err="1" smtClean="0">
                <a:solidFill>
                  <a:srgbClr val="002060"/>
                </a:solidFill>
              </a:rPr>
              <a:t>to</a:t>
            </a:r>
            <a:r>
              <a:rPr lang="es-ES" dirty="0" smtClean="0">
                <a:solidFill>
                  <a:srgbClr val="002060"/>
                </a:solidFill>
              </a:rPr>
              <a:t> </a:t>
            </a:r>
            <a:r>
              <a:rPr lang="es-ES" dirty="0" err="1" smtClean="0">
                <a:solidFill>
                  <a:srgbClr val="002060"/>
                </a:solidFill>
              </a:rPr>
              <a:t>low</a:t>
            </a:r>
            <a:r>
              <a:rPr lang="es-ES" dirty="0" smtClean="0">
                <a:solidFill>
                  <a:srgbClr val="002060"/>
                </a:solidFill>
              </a:rPr>
              <a:t> 2theta at </a:t>
            </a:r>
            <a:r>
              <a:rPr lang="es-ES" dirty="0" err="1" smtClean="0">
                <a:solidFill>
                  <a:srgbClr val="002060"/>
                </a:solidFill>
              </a:rPr>
              <a:t>higher</a:t>
            </a:r>
            <a:r>
              <a:rPr lang="es-ES" dirty="0" smtClean="0">
                <a:solidFill>
                  <a:srgbClr val="002060"/>
                </a:solidFill>
              </a:rPr>
              <a:t> dosis: cristal </a:t>
            </a:r>
            <a:r>
              <a:rPr lang="es-ES" dirty="0" err="1" smtClean="0">
                <a:solidFill>
                  <a:srgbClr val="002060"/>
                </a:solidFill>
              </a:rPr>
              <a:t>lattice</a:t>
            </a:r>
            <a:r>
              <a:rPr lang="es-ES" dirty="0" smtClean="0">
                <a:solidFill>
                  <a:srgbClr val="002060"/>
                </a:solidFill>
              </a:rPr>
              <a:t> </a:t>
            </a:r>
            <a:r>
              <a:rPr lang="en-US" dirty="0" smtClean="0">
                <a:solidFill>
                  <a:srgbClr val="002060"/>
                </a:solidFill>
              </a:rPr>
              <a:t>locally</a:t>
            </a:r>
            <a:r>
              <a:rPr lang="es-ES" dirty="0" smtClean="0">
                <a:solidFill>
                  <a:srgbClr val="002060"/>
                </a:solidFill>
              </a:rPr>
              <a:t> tenses. </a:t>
            </a:r>
            <a:endParaRPr lang="en-US" dirty="0">
              <a:solidFill>
                <a:srgbClr val="002060"/>
              </a:solidFill>
              <a:ea typeface="Times New Roman" panose="02020603050405020304" pitchFamily="18" charset="0"/>
              <a:cs typeface="Times New Roman" panose="02020603050405020304" pitchFamily="18" charset="0"/>
            </a:endParaRPr>
          </a:p>
        </p:txBody>
      </p:sp>
      <p:sp>
        <p:nvSpPr>
          <p:cNvPr id="12" name="CuadroTexto 11"/>
          <p:cNvSpPr txBox="1"/>
          <p:nvPr/>
        </p:nvSpPr>
        <p:spPr>
          <a:xfrm>
            <a:off x="379409" y="821829"/>
            <a:ext cx="2615582" cy="646331"/>
          </a:xfrm>
          <a:prstGeom prst="rect">
            <a:avLst/>
          </a:prstGeom>
          <a:noFill/>
        </p:spPr>
        <p:txBody>
          <a:bodyPr wrap="square" rtlCol="0">
            <a:spAutoFit/>
          </a:bodyPr>
          <a:lstStyle/>
          <a:p>
            <a:pPr algn="ctr"/>
            <a:r>
              <a:rPr lang="en-US" dirty="0">
                <a:solidFill>
                  <a:srgbClr val="002060"/>
                </a:solidFill>
              </a:rPr>
              <a:t>XRD </a:t>
            </a:r>
            <a:r>
              <a:rPr lang="en-US" dirty="0" err="1">
                <a:solidFill>
                  <a:srgbClr val="002060"/>
                </a:solidFill>
              </a:rPr>
              <a:t>difractograms</a:t>
            </a:r>
            <a:r>
              <a:rPr lang="en-US" dirty="0">
                <a:solidFill>
                  <a:srgbClr val="002060"/>
                </a:solidFill>
              </a:rPr>
              <a:t> of the irradiated samples</a:t>
            </a:r>
          </a:p>
        </p:txBody>
      </p:sp>
      <mc:AlternateContent xmlns:mc="http://schemas.openxmlformats.org/markup-compatibility/2006">
        <mc:Choice xmlns:a14="http://schemas.microsoft.com/office/drawing/2010/main" Requires="a14">
          <p:sp>
            <p:nvSpPr>
              <p:cNvPr id="15" name="Rectángulo 14"/>
              <p:cNvSpPr/>
              <p:nvPr/>
            </p:nvSpPr>
            <p:spPr>
              <a:xfrm>
                <a:off x="16800" y="5262093"/>
                <a:ext cx="3734354" cy="1477328"/>
              </a:xfrm>
              <a:prstGeom prst="rect">
                <a:avLst/>
              </a:prstGeom>
            </p:spPr>
            <p:txBody>
              <a:bodyPr wrap="square">
                <a:spAutoFit/>
              </a:bodyPr>
              <a:lstStyle/>
              <a:p>
                <a:pPr marL="285750" indent="-285750" algn="just">
                  <a:buFont typeface="Courier New" panose="02070309020205020404" pitchFamily="49" charset="0"/>
                  <a:buChar char="o"/>
                </a:pPr>
                <a:r>
                  <a:rPr lang="es-ES" dirty="0" smtClean="0">
                    <a:solidFill>
                      <a:srgbClr val="002060"/>
                    </a:solidFill>
                  </a:rPr>
                  <a:t>2theta </a:t>
                </a:r>
                <a:r>
                  <a:rPr lang="es-ES" dirty="0" err="1" smtClean="0">
                    <a:solidFill>
                      <a:srgbClr val="002060"/>
                    </a:solidFill>
                  </a:rPr>
                  <a:t>decreses</a:t>
                </a:r>
                <a:r>
                  <a:rPr lang="es-ES" dirty="0" smtClean="0">
                    <a:solidFill>
                      <a:srgbClr val="002060"/>
                    </a:solidFill>
                  </a:rPr>
                  <a:t> at </a:t>
                </a:r>
                <a14:m>
                  <m:oMath xmlns:m="http://schemas.openxmlformats.org/officeDocument/2006/math">
                    <m:sSub>
                      <m:sSubPr>
                        <m:ctrlPr>
                          <a:rPr lang="es-ES" i="1" dirty="0" smtClean="0">
                            <a:solidFill>
                              <a:srgbClr val="002060"/>
                            </a:solidFill>
                            <a:latin typeface="Cambria Math" panose="02040503050406030204" pitchFamily="18" charset="0"/>
                          </a:rPr>
                        </m:ctrlPr>
                      </m:sSubPr>
                      <m:e>
                        <m:r>
                          <m:rPr>
                            <m:nor/>
                          </m:rPr>
                          <a:rPr lang="es-ES" dirty="0">
                            <a:solidFill>
                              <a:srgbClr val="002060"/>
                            </a:solidFill>
                          </a:rPr>
                          <m:t>t</m:t>
                        </m:r>
                      </m:e>
                      <m:sub>
                        <m:r>
                          <a:rPr lang="es-ES" i="1" dirty="0">
                            <a:solidFill>
                              <a:srgbClr val="002060"/>
                            </a:solidFill>
                            <a:latin typeface="Cambria Math" panose="02040503050406030204" pitchFamily="18" charset="0"/>
                          </a:rPr>
                          <m:t>𝑖𝑟𝑟𝑎𝑑</m:t>
                        </m:r>
                      </m:sub>
                    </m:sSub>
                  </m:oMath>
                </a14:m>
                <a:r>
                  <a:rPr lang="es-ES" dirty="0">
                    <a:solidFill>
                      <a:srgbClr val="002060"/>
                    </a:solidFill>
                  </a:rPr>
                  <a:t> &lt;10 s </a:t>
                </a:r>
                <a:r>
                  <a:rPr lang="es-ES" dirty="0" smtClean="0">
                    <a:solidFill>
                      <a:srgbClr val="002060"/>
                    </a:solidFill>
                  </a:rPr>
                  <a:t>dosis.</a:t>
                </a:r>
              </a:p>
              <a:p>
                <a:pPr marL="285750" indent="-285750" algn="just">
                  <a:buFont typeface="Courier New" panose="02070309020205020404" pitchFamily="49" charset="0"/>
                  <a:buChar char="o"/>
                </a:pPr>
                <a:r>
                  <a:rPr lang="es-ES" dirty="0" smtClean="0">
                    <a:solidFill>
                      <a:srgbClr val="002060"/>
                    </a:solidFill>
                  </a:rPr>
                  <a:t>2theta </a:t>
                </a:r>
                <a:r>
                  <a:rPr lang="es-ES" dirty="0" err="1" smtClean="0">
                    <a:solidFill>
                      <a:srgbClr val="002060"/>
                    </a:solidFill>
                  </a:rPr>
                  <a:t>increases</a:t>
                </a:r>
                <a:r>
                  <a:rPr lang="es-ES" dirty="0" smtClean="0">
                    <a:solidFill>
                      <a:srgbClr val="002060"/>
                    </a:solidFill>
                  </a:rPr>
                  <a:t> at </a:t>
                </a:r>
                <a:r>
                  <a:rPr lang="es-ES" dirty="0" err="1" smtClean="0">
                    <a:solidFill>
                      <a:srgbClr val="002060"/>
                    </a:solidFill>
                  </a:rPr>
                  <a:t>higher</a:t>
                </a:r>
                <a:r>
                  <a:rPr lang="es-ES" dirty="0" smtClean="0">
                    <a:solidFill>
                      <a:srgbClr val="002060"/>
                    </a:solidFill>
                  </a:rPr>
                  <a:t> dosis.</a:t>
                </a:r>
              </a:p>
              <a:p>
                <a:pPr marL="285750" indent="-285750" algn="just">
                  <a:buFont typeface="Courier New" panose="02070309020205020404" pitchFamily="49" charset="0"/>
                  <a:buChar char="o"/>
                </a:pPr>
                <a:r>
                  <a:rPr lang="es-ES" dirty="0" err="1">
                    <a:solidFill>
                      <a:srgbClr val="002060"/>
                    </a:solidFill>
                  </a:rPr>
                  <a:t>Cristalline</a:t>
                </a:r>
                <a:r>
                  <a:rPr lang="es-ES" dirty="0">
                    <a:solidFill>
                      <a:srgbClr val="002060"/>
                    </a:solidFill>
                  </a:rPr>
                  <a:t> </a:t>
                </a:r>
                <a:r>
                  <a:rPr lang="es-ES" dirty="0" err="1">
                    <a:solidFill>
                      <a:srgbClr val="002060"/>
                    </a:solidFill>
                  </a:rPr>
                  <a:t>lattice</a:t>
                </a:r>
                <a:r>
                  <a:rPr lang="es-ES" dirty="0">
                    <a:solidFill>
                      <a:srgbClr val="002060"/>
                    </a:solidFill>
                  </a:rPr>
                  <a:t> </a:t>
                </a:r>
                <a:r>
                  <a:rPr lang="es-ES" dirty="0" err="1">
                    <a:solidFill>
                      <a:srgbClr val="002060"/>
                    </a:solidFill>
                  </a:rPr>
                  <a:t>under</a:t>
                </a:r>
                <a:r>
                  <a:rPr lang="es-ES" dirty="0">
                    <a:solidFill>
                      <a:srgbClr val="002060"/>
                    </a:solidFill>
                  </a:rPr>
                  <a:t> </a:t>
                </a:r>
                <a:r>
                  <a:rPr lang="es-ES" dirty="0" smtClean="0">
                    <a:solidFill>
                      <a:srgbClr val="002060"/>
                    </a:solidFill>
                  </a:rPr>
                  <a:t>tensión.</a:t>
                </a:r>
                <a:endParaRPr lang="es-ES" dirty="0">
                  <a:solidFill>
                    <a:srgbClr val="002060"/>
                  </a:solidFill>
                </a:endParaRPr>
              </a:p>
              <a:p>
                <a:pPr marL="285750" indent="-285750" algn="just">
                  <a:buFont typeface="Courier New" panose="02070309020205020404" pitchFamily="49" charset="0"/>
                  <a:buChar char="o"/>
                </a:pPr>
                <a:endParaRPr lang="es-ES" dirty="0">
                  <a:solidFill>
                    <a:srgbClr val="002060"/>
                  </a:solidFill>
                </a:endParaRPr>
              </a:p>
            </p:txBody>
          </p:sp>
        </mc:Choice>
        <mc:Fallback>
          <p:sp>
            <p:nvSpPr>
              <p:cNvPr id="15" name="Rectángulo 14"/>
              <p:cNvSpPr>
                <a:spLocks noRot="1" noChangeAspect="1" noMove="1" noResize="1" noEditPoints="1" noAdjustHandles="1" noChangeArrowheads="1" noChangeShapeType="1" noTextEdit="1"/>
              </p:cNvSpPr>
              <p:nvPr/>
            </p:nvSpPr>
            <p:spPr>
              <a:xfrm>
                <a:off x="16800" y="5262093"/>
                <a:ext cx="3734354" cy="1477328"/>
              </a:xfrm>
              <a:prstGeom prst="rect">
                <a:avLst/>
              </a:prstGeom>
              <a:blipFill rotWithShape="0">
                <a:blip r:embed="rId4"/>
                <a:stretch>
                  <a:fillRect l="-1144" t="-2058" r="-1471"/>
                </a:stretch>
              </a:blipFill>
            </p:spPr>
            <p:txBody>
              <a:bodyPr/>
              <a:lstStyle/>
              <a:p>
                <a:r>
                  <a:rPr lang="en-US">
                    <a:noFill/>
                  </a:rPr>
                  <a:t> </a:t>
                </a:r>
              </a:p>
            </p:txBody>
          </p:sp>
        </mc:Fallback>
      </mc:AlternateContent>
      <p:sp>
        <p:nvSpPr>
          <p:cNvPr id="19" name="Rectángulo 18"/>
          <p:cNvSpPr/>
          <p:nvPr/>
        </p:nvSpPr>
        <p:spPr>
          <a:xfrm>
            <a:off x="7995303" y="3417957"/>
            <a:ext cx="3408877" cy="923330"/>
          </a:xfrm>
          <a:prstGeom prst="rect">
            <a:avLst/>
          </a:prstGeom>
        </p:spPr>
        <p:txBody>
          <a:bodyPr wrap="square">
            <a:spAutoFit/>
          </a:bodyPr>
          <a:lstStyle/>
          <a:p>
            <a:pPr marL="285750" indent="-285750" algn="just">
              <a:buFont typeface="Courier New" panose="02070309020205020404" pitchFamily="49" charset="0"/>
              <a:buChar char="o"/>
            </a:pPr>
            <a:r>
              <a:rPr lang="es-ES" dirty="0" err="1" smtClean="0">
                <a:solidFill>
                  <a:srgbClr val="002060"/>
                </a:solidFill>
                <a:ea typeface="Times New Roman" panose="02020603050405020304" pitchFamily="18" charset="0"/>
                <a:cs typeface="Times New Roman" panose="02020603050405020304" pitchFamily="18" charset="0"/>
              </a:rPr>
              <a:t>Increase</a:t>
            </a:r>
            <a:r>
              <a:rPr lang="es-ES" dirty="0" smtClean="0">
                <a:solidFill>
                  <a:srgbClr val="002060"/>
                </a:solidFill>
                <a:ea typeface="Times New Roman" panose="02020603050405020304" pitchFamily="18" charset="0"/>
                <a:cs typeface="Times New Roman" panose="02020603050405020304" pitchFamily="18" charset="0"/>
              </a:rPr>
              <a:t> in dosis produce </a:t>
            </a:r>
            <a:r>
              <a:rPr lang="es-ES" dirty="0" err="1" smtClean="0">
                <a:solidFill>
                  <a:srgbClr val="002060"/>
                </a:solidFill>
                <a:ea typeface="Times New Roman" panose="02020603050405020304" pitchFamily="18" charset="0"/>
                <a:cs typeface="Times New Roman" panose="02020603050405020304" pitchFamily="18" charset="0"/>
              </a:rPr>
              <a:t>bigger</a:t>
            </a:r>
            <a:r>
              <a:rPr lang="es-ES" dirty="0" smtClean="0">
                <a:solidFill>
                  <a:srgbClr val="002060"/>
                </a:solidFill>
                <a:ea typeface="Times New Roman" panose="02020603050405020304" pitchFamily="18" charset="0"/>
                <a:cs typeface="Times New Roman" panose="02020603050405020304" pitchFamily="18" charset="0"/>
              </a:rPr>
              <a:t> </a:t>
            </a:r>
            <a:r>
              <a:rPr lang="es-ES" dirty="0" err="1" smtClean="0">
                <a:solidFill>
                  <a:srgbClr val="002060"/>
                </a:solidFill>
                <a:ea typeface="Times New Roman" panose="02020603050405020304" pitchFamily="18" charset="0"/>
                <a:cs typeface="Times New Roman" panose="02020603050405020304" pitchFamily="18" charset="0"/>
              </a:rPr>
              <a:t>crystallites</a:t>
            </a:r>
            <a:r>
              <a:rPr lang="es-ES" dirty="0" smtClean="0">
                <a:solidFill>
                  <a:srgbClr val="002060"/>
                </a:solidFill>
                <a:ea typeface="Times New Roman" panose="02020603050405020304" pitchFamily="18" charset="0"/>
                <a:cs typeface="Times New Roman" panose="02020603050405020304" pitchFamily="18" charset="0"/>
              </a:rPr>
              <a:t> and more </a:t>
            </a:r>
            <a:r>
              <a:rPr lang="en-US" dirty="0" smtClean="0">
                <a:solidFill>
                  <a:srgbClr val="002060"/>
                </a:solidFill>
                <a:ea typeface="Times New Roman" panose="02020603050405020304" pitchFamily="18" charset="0"/>
                <a:cs typeface="Times New Roman" panose="02020603050405020304" pitchFamily="18" charset="0"/>
              </a:rPr>
              <a:t>strain</a:t>
            </a:r>
            <a:r>
              <a:rPr lang="es-ES" dirty="0" smtClean="0">
                <a:solidFill>
                  <a:srgbClr val="002060"/>
                </a:solidFill>
                <a:ea typeface="Times New Roman" panose="02020603050405020304" pitchFamily="18" charset="0"/>
                <a:cs typeface="Times New Roman" panose="02020603050405020304" pitchFamily="18" charset="0"/>
              </a:rPr>
              <a:t>.</a:t>
            </a:r>
            <a:endParaRPr lang="en-US" dirty="0" smtClean="0">
              <a:solidFill>
                <a:srgbClr val="002060"/>
              </a:solidFill>
              <a:ea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5140" y="1171536"/>
            <a:ext cx="2531262" cy="1937013"/>
          </a:xfrm>
          <a:prstGeom prst="rect">
            <a:avLst/>
          </a:prstGeom>
        </p:spPr>
      </p:pic>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7470" y="2989255"/>
            <a:ext cx="2813990" cy="2272838"/>
          </a:xfrm>
          <a:prstGeom prst="rect">
            <a:avLst/>
          </a:prstGeom>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8855" y="1083040"/>
            <a:ext cx="2762550" cy="2114004"/>
          </a:xfrm>
          <a:prstGeom prst="rect">
            <a:avLst/>
          </a:prstGeom>
        </p:spPr>
      </p:pic>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6316" y="1122927"/>
            <a:ext cx="2691938" cy="2059969"/>
          </a:xfrm>
          <a:prstGeom prst="rect">
            <a:avLst/>
          </a:prstGeom>
        </p:spPr>
      </p:pic>
      <p:sp>
        <p:nvSpPr>
          <p:cNvPr id="13" name="CuadroTexto 12"/>
          <p:cNvSpPr txBox="1"/>
          <p:nvPr/>
        </p:nvSpPr>
        <p:spPr>
          <a:xfrm>
            <a:off x="3251190" y="791051"/>
            <a:ext cx="4413131" cy="369332"/>
          </a:xfrm>
          <a:prstGeom prst="rect">
            <a:avLst/>
          </a:prstGeom>
          <a:noFill/>
        </p:spPr>
        <p:txBody>
          <a:bodyPr wrap="none" rtlCol="0">
            <a:spAutoFit/>
          </a:bodyPr>
          <a:lstStyle/>
          <a:p>
            <a:r>
              <a:rPr lang="en-US" dirty="0" err="1">
                <a:solidFill>
                  <a:srgbClr val="002060"/>
                </a:solidFill>
              </a:rPr>
              <a:t>Deconvoluted</a:t>
            </a:r>
            <a:r>
              <a:rPr lang="en-US" dirty="0">
                <a:solidFill>
                  <a:srgbClr val="002060"/>
                </a:solidFill>
              </a:rPr>
              <a:t> diffraction maxima (11-1)(002)</a:t>
            </a:r>
          </a:p>
        </p:txBody>
      </p:sp>
      <p:sp>
        <p:nvSpPr>
          <p:cNvPr id="20" name="CuadroTexto 19"/>
          <p:cNvSpPr txBox="1"/>
          <p:nvPr/>
        </p:nvSpPr>
        <p:spPr>
          <a:xfrm>
            <a:off x="8452700" y="816571"/>
            <a:ext cx="2494081" cy="369332"/>
          </a:xfrm>
          <a:prstGeom prst="rect">
            <a:avLst/>
          </a:prstGeom>
          <a:noFill/>
        </p:spPr>
        <p:txBody>
          <a:bodyPr wrap="none" rtlCol="0">
            <a:spAutoFit/>
          </a:bodyPr>
          <a:lstStyle/>
          <a:p>
            <a:r>
              <a:rPr lang="en-US" dirty="0" smtClean="0">
                <a:solidFill>
                  <a:srgbClr val="002060"/>
                </a:solidFill>
              </a:rPr>
              <a:t>Crystallite size and strain</a:t>
            </a:r>
            <a:endParaRPr lang="en-US" dirty="0">
              <a:solidFill>
                <a:srgbClr val="002060"/>
              </a:solidFill>
            </a:endParaRPr>
          </a:p>
        </p:txBody>
      </p:sp>
    </p:spTree>
    <p:extLst>
      <p:ext uri="{BB962C8B-B14F-4D97-AF65-F5344CB8AC3E}">
        <p14:creationId xmlns:p14="http://schemas.microsoft.com/office/powerpoint/2010/main" val="42112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748C9F44-3836-48BC-B934-AA567343F787}" type="slidenum">
              <a:rPr lang="en-US" smtClean="0"/>
              <a:t>8</a:t>
            </a:fld>
            <a:endParaRPr lang="en-US"/>
          </a:p>
        </p:txBody>
      </p:sp>
      <p:sp>
        <p:nvSpPr>
          <p:cNvPr id="8" name="Rectángulo 7"/>
          <p:cNvSpPr/>
          <p:nvPr/>
        </p:nvSpPr>
        <p:spPr>
          <a:xfrm>
            <a:off x="1888175" y="97468"/>
            <a:ext cx="8064807" cy="523220"/>
          </a:xfrm>
          <a:prstGeom prst="rect">
            <a:avLst/>
          </a:prstGeom>
        </p:spPr>
        <p:txBody>
          <a:bodyPr wrap="square">
            <a:spAutoFit/>
          </a:bodyPr>
          <a:lstStyle/>
          <a:p>
            <a:pPr algn="ctr">
              <a:spcBef>
                <a:spcPts val="1200"/>
              </a:spcBef>
            </a:pP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3.2.1.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Irradiated</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nanostructures</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XRD</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4" name="CuadroTexto 13"/>
              <p:cNvSpPr txBox="1"/>
              <p:nvPr/>
            </p:nvSpPr>
            <p:spPr>
              <a:xfrm>
                <a:off x="571532" y="1344967"/>
                <a:ext cx="5203626" cy="2308324"/>
              </a:xfrm>
              <a:prstGeom prst="rect">
                <a:avLst/>
              </a:prstGeom>
              <a:noFill/>
            </p:spPr>
            <p:txBody>
              <a:bodyPr wrap="square" rtlCol="0">
                <a:spAutoFit/>
              </a:bodyPr>
              <a:lstStyle/>
              <a:p>
                <a:pPr algn="ctr"/>
                <a:r>
                  <a:rPr lang="en-US" sz="2400" u="sng" dirty="0">
                    <a:solidFill>
                      <a:srgbClr val="002060"/>
                    </a:solidFill>
                  </a:rPr>
                  <a:t>Influence of the irradiation in the lattice:</a:t>
                </a:r>
              </a:p>
              <a:p>
                <a:pPr algn="ctr"/>
                <a:endParaRPr lang="en-US" sz="2000" dirty="0">
                  <a:solidFill>
                    <a:srgbClr val="002060"/>
                  </a:solidFill>
                </a:endParaRPr>
              </a:p>
              <a:p>
                <a:pPr marL="457200" indent="-457200">
                  <a:buFont typeface="+mj-lt"/>
                  <a:buAutoNum type="arabicPeriod"/>
                </a:pPr>
                <a:r>
                  <a:rPr lang="en-US" sz="2000" dirty="0">
                    <a:solidFill>
                      <a:srgbClr val="002060"/>
                    </a:solidFill>
                  </a:rPr>
                  <a:t>formation of vacancy clusters.</a:t>
                </a:r>
              </a:p>
              <a:p>
                <a:pPr marL="457200" indent="-457200">
                  <a:buFont typeface="+mj-lt"/>
                  <a:buAutoNum type="arabicPeriod"/>
                </a:pPr>
                <a:r>
                  <a:rPr lang="en-US" sz="2000" dirty="0">
                    <a:solidFill>
                      <a:srgbClr val="002060"/>
                    </a:solidFill>
                  </a:rPr>
                  <a:t>diffusion of Oxygen atoms from their original positions in the lattice, occupying interstitial sites </a:t>
                </a:r>
                <a:r>
                  <a:rPr lang="es-ES" sz="2000" dirty="0">
                    <a:solidFill>
                      <a:srgbClr val="002060"/>
                    </a:solidFill>
                  </a:rPr>
                  <a:t>(</a:t>
                </a:r>
                <a:r>
                  <a:rPr lang="es-ES" sz="2000" dirty="0" err="1">
                    <a:solidFill>
                      <a:srgbClr val="002060"/>
                    </a:solidFill>
                  </a:rPr>
                  <a:t>O</a:t>
                </a:r>
                <a:r>
                  <a:rPr lang="es-ES" sz="2000" baseline="-25000" dirty="0" err="1">
                    <a:solidFill>
                      <a:srgbClr val="002060"/>
                    </a:solidFill>
                  </a:rPr>
                  <a:t>i</a:t>
                </a:r>
                <a:r>
                  <a:rPr lang="es-ES" sz="2000" dirty="0">
                    <a:solidFill>
                      <a:srgbClr val="002060"/>
                    </a:solidFill>
                  </a:rPr>
                  <a:t>).</a:t>
                </a:r>
              </a:p>
              <a:p>
                <a:pPr marL="457200" indent="-457200">
                  <a:buFont typeface="+mj-lt"/>
                  <a:buAutoNum type="arabicPeriod"/>
                </a:pPr>
                <a:r>
                  <a:rPr lang="en-US" sz="2000" dirty="0">
                    <a:solidFill>
                      <a:srgbClr val="002060"/>
                    </a:solidFill>
                  </a:rPr>
                  <a:t>complex defects such as </a:t>
                </a:r>
                <a:r>
                  <a:rPr lang="es-ES" sz="2000" dirty="0">
                    <a:solidFill>
                      <a:srgbClr val="002060"/>
                    </a:solidFill>
                  </a:rPr>
                  <a:t>Cu-</a:t>
                </a:r>
                <a14:m>
                  <m:oMath xmlns:m="http://schemas.openxmlformats.org/officeDocument/2006/math">
                    <m:sSub>
                      <m:sSubPr>
                        <m:ctrlPr>
                          <a:rPr lang="es-ES" sz="2000" i="1">
                            <a:solidFill>
                              <a:srgbClr val="002060"/>
                            </a:solidFill>
                            <a:latin typeface="Cambria Math" panose="02040503050406030204" pitchFamily="18" charset="0"/>
                          </a:rPr>
                        </m:ctrlPr>
                      </m:sSubPr>
                      <m:e>
                        <m:r>
                          <a:rPr lang="es-ES" sz="2000" i="1">
                            <a:solidFill>
                              <a:srgbClr val="002060"/>
                            </a:solidFill>
                            <a:latin typeface="Cambria Math" panose="02040503050406030204" pitchFamily="18" charset="0"/>
                          </a:rPr>
                          <m:t>𝑉</m:t>
                        </m:r>
                      </m:e>
                      <m:sub>
                        <m:r>
                          <a:rPr lang="es-ES" sz="2000" i="1">
                            <a:solidFill>
                              <a:srgbClr val="002060"/>
                            </a:solidFill>
                            <a:latin typeface="Cambria Math" panose="02040503050406030204" pitchFamily="18" charset="0"/>
                          </a:rPr>
                          <m:t>𝑂</m:t>
                        </m:r>
                      </m:sub>
                    </m:sSub>
                  </m:oMath>
                </a14:m>
                <a:r>
                  <a:rPr lang="es-ES" sz="2000" dirty="0">
                    <a:solidFill>
                      <a:srgbClr val="002060"/>
                    </a:solidFill>
                  </a:rPr>
                  <a:t> or </a:t>
                </a:r>
                <a:r>
                  <a:rPr lang="es-ES" sz="2000" dirty="0" err="1">
                    <a:solidFill>
                      <a:srgbClr val="002060"/>
                    </a:solidFill>
                  </a:rPr>
                  <a:t>Cu</a:t>
                </a:r>
                <a14:m>
                  <m:oMath xmlns:m="http://schemas.openxmlformats.org/officeDocument/2006/math">
                    <m:sSub>
                      <m:sSubPr>
                        <m:ctrlPr>
                          <a:rPr lang="es-ES" sz="2000" i="1">
                            <a:solidFill>
                              <a:srgbClr val="002060"/>
                            </a:solidFill>
                            <a:latin typeface="Cambria Math" panose="02040503050406030204" pitchFamily="18" charset="0"/>
                          </a:rPr>
                        </m:ctrlPr>
                      </m:sSubPr>
                      <m:e>
                        <m:r>
                          <a:rPr lang="es-ES" sz="2000" i="1">
                            <a:solidFill>
                              <a:srgbClr val="002060"/>
                            </a:solidFill>
                            <a:latin typeface="Cambria Math" panose="02040503050406030204" pitchFamily="18" charset="0"/>
                          </a:rPr>
                          <m:t>−</m:t>
                        </m:r>
                        <m:r>
                          <a:rPr lang="es-ES" sz="2000" i="1">
                            <a:solidFill>
                              <a:srgbClr val="002060"/>
                            </a:solidFill>
                            <a:latin typeface="Cambria Math" panose="02040503050406030204" pitchFamily="18" charset="0"/>
                          </a:rPr>
                          <m:t>𝑉</m:t>
                        </m:r>
                      </m:e>
                      <m:sub>
                        <m:r>
                          <a:rPr lang="es-ES" sz="2000" i="1">
                            <a:solidFill>
                              <a:srgbClr val="002060"/>
                            </a:solidFill>
                            <a:latin typeface="Cambria Math" panose="02040503050406030204" pitchFamily="18" charset="0"/>
                          </a:rPr>
                          <m:t>𝐶𝑢</m:t>
                        </m:r>
                      </m:sub>
                    </m:sSub>
                  </m:oMath>
                </a14:m>
                <a:r>
                  <a:rPr lang="es-ES" sz="2000" dirty="0">
                    <a:solidFill>
                      <a:srgbClr val="002060"/>
                    </a:solidFill>
                  </a:rPr>
                  <a:t>.</a:t>
                </a:r>
                <a:endParaRPr lang="en-US" sz="2000" dirty="0">
                  <a:solidFill>
                    <a:srgbClr val="002060"/>
                  </a:solidFill>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571532" y="1344967"/>
                <a:ext cx="5203626" cy="2308324"/>
              </a:xfrm>
              <a:prstGeom prst="rect">
                <a:avLst/>
              </a:prstGeom>
              <a:blipFill rotWithShape="0">
                <a:blip r:embed="rId3"/>
                <a:stretch>
                  <a:fillRect l="-1758" t="-2116" r="-1641" b="-3968"/>
                </a:stretch>
              </a:blipFill>
            </p:spPr>
            <p:txBody>
              <a:bodyPr/>
              <a:lstStyle/>
              <a:p>
                <a:r>
                  <a:rPr lang="en-US">
                    <a:noFill/>
                  </a:rPr>
                  <a:t> </a:t>
                </a:r>
              </a:p>
            </p:txBody>
          </p:sp>
        </mc:Fallback>
      </mc:AlternateContent>
      <p:pic>
        <p:nvPicPr>
          <p:cNvPr id="4" name="Picture 3" descr="A diagram of an irradiation&#10;&#10;AI-generated content may be incorrect.">
            <a:extLst>
              <a:ext uri="{FF2B5EF4-FFF2-40B4-BE49-F238E27FC236}">
                <a16:creationId xmlns="" xmlns:a16="http://schemas.microsoft.com/office/drawing/2014/main" id="{05597F2B-3593-A66D-7FAF-EFBC0D0094EE}"/>
              </a:ext>
            </a:extLst>
          </p:cNvPr>
          <p:cNvPicPr>
            <a:picLocks noChangeAspect="1"/>
          </p:cNvPicPr>
          <p:nvPr/>
        </p:nvPicPr>
        <p:blipFill>
          <a:blip r:embed="rId4"/>
          <a:stretch>
            <a:fillRect/>
          </a:stretch>
        </p:blipFill>
        <p:spPr>
          <a:xfrm>
            <a:off x="5920578" y="1212187"/>
            <a:ext cx="5666473" cy="3777649"/>
          </a:xfrm>
          <a:prstGeom prst="rect">
            <a:avLst/>
          </a:prstGeom>
        </p:spPr>
      </p:pic>
    </p:spTree>
    <p:extLst>
      <p:ext uri="{BB962C8B-B14F-4D97-AF65-F5344CB8AC3E}">
        <p14:creationId xmlns:p14="http://schemas.microsoft.com/office/powerpoint/2010/main" val="1709426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748C9F44-3836-48BC-B934-AA567343F787}" type="slidenum">
              <a:rPr lang="en-US" smtClean="0"/>
              <a:t>9</a:t>
            </a:fld>
            <a:endParaRPr lang="en-US"/>
          </a:p>
        </p:txBody>
      </p:sp>
      <p:sp>
        <p:nvSpPr>
          <p:cNvPr id="8" name="Rectángulo 7"/>
          <p:cNvSpPr/>
          <p:nvPr/>
        </p:nvSpPr>
        <p:spPr>
          <a:xfrm>
            <a:off x="1888175" y="97468"/>
            <a:ext cx="8064807" cy="523220"/>
          </a:xfrm>
          <a:prstGeom prst="rect">
            <a:avLst/>
          </a:prstGeom>
        </p:spPr>
        <p:txBody>
          <a:bodyPr wrap="square">
            <a:spAutoFit/>
          </a:bodyPr>
          <a:lstStyle/>
          <a:p>
            <a:pPr algn="ctr">
              <a:spcBef>
                <a:spcPts val="1200"/>
              </a:spcBef>
            </a:pP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3.2.2. </a:t>
            </a:r>
            <a:r>
              <a:rPr lang="es-ES" sz="2800"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s-ES" sz="2800"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Irradiated</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nanostructures</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DBS</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 name="Rectángulo 4"/>
              <p:cNvSpPr/>
              <p:nvPr/>
            </p:nvSpPr>
            <p:spPr>
              <a:xfrm>
                <a:off x="347188" y="4917913"/>
                <a:ext cx="5638801" cy="1938992"/>
              </a:xfrm>
              <a:prstGeom prst="rect">
                <a:avLst/>
              </a:prstGeom>
            </p:spPr>
            <p:txBody>
              <a:bodyPr wrap="square">
                <a:spAutoFit/>
              </a:bodyPr>
              <a:lstStyle/>
              <a:p>
                <a:pPr marL="285750" indent="-285750" algn="just">
                  <a:buFont typeface="Courier New" panose="02070309020205020404" pitchFamily="49" charset="0"/>
                  <a:buChar char="o"/>
                </a:pPr>
                <a:r>
                  <a:rPr lang="en-US" sz="2000" dirty="0">
                    <a:solidFill>
                      <a:srgbClr val="002060"/>
                    </a:solidFill>
                  </a:rPr>
                  <a:t>The increase in </a:t>
                </a:r>
                <a:r>
                  <a:rPr lang="en-US" sz="2000" b="1" dirty="0">
                    <a:solidFill>
                      <a:srgbClr val="002060"/>
                    </a:solidFill>
                  </a:rPr>
                  <a:t>S</a:t>
                </a:r>
                <a:r>
                  <a:rPr lang="en-US" sz="2000" dirty="0">
                    <a:solidFill>
                      <a:srgbClr val="002060"/>
                    </a:solidFill>
                  </a:rPr>
                  <a:t> parameter indicates that the number of monovacancies </a:t>
                </a:r>
                <a:r>
                  <a:rPr lang="es-ES" sz="2000" dirty="0">
                    <a:solidFill>
                      <a:srgbClr val="002060"/>
                    </a:solidFill>
                  </a:rPr>
                  <a:t>(</a:t>
                </a:r>
                <a14:m>
                  <m:oMath xmlns:m="http://schemas.openxmlformats.org/officeDocument/2006/math">
                    <m:sSub>
                      <m:sSubPr>
                        <m:ctrlPr>
                          <a:rPr lang="es-ES" sz="2000" i="1">
                            <a:solidFill>
                              <a:srgbClr val="002060"/>
                            </a:solidFill>
                            <a:latin typeface="Cambria Math" panose="02040503050406030204" pitchFamily="18" charset="0"/>
                          </a:rPr>
                        </m:ctrlPr>
                      </m:sSubPr>
                      <m:e>
                        <m:r>
                          <a:rPr lang="es-ES" sz="2000" i="1">
                            <a:solidFill>
                              <a:srgbClr val="002060"/>
                            </a:solidFill>
                            <a:latin typeface="Cambria Math" panose="02040503050406030204" pitchFamily="18" charset="0"/>
                          </a:rPr>
                          <m:t>𝑉</m:t>
                        </m:r>
                      </m:e>
                      <m:sub>
                        <m:r>
                          <a:rPr lang="es-ES" sz="2000" i="1">
                            <a:solidFill>
                              <a:srgbClr val="002060"/>
                            </a:solidFill>
                            <a:latin typeface="Cambria Math" panose="02040503050406030204" pitchFamily="18" charset="0"/>
                          </a:rPr>
                          <m:t>𝐶𝑢</m:t>
                        </m:r>
                      </m:sub>
                    </m:sSub>
                  </m:oMath>
                </a14:m>
                <a:r>
                  <a:rPr lang="es-ES" sz="2000" dirty="0">
                    <a:solidFill>
                      <a:srgbClr val="002060"/>
                    </a:solidFill>
                  </a:rPr>
                  <a:t>, </a:t>
                </a:r>
                <a14:m>
                  <m:oMath xmlns:m="http://schemas.openxmlformats.org/officeDocument/2006/math">
                    <m:sSub>
                      <m:sSubPr>
                        <m:ctrlPr>
                          <a:rPr lang="es-ES" sz="2000" i="1">
                            <a:solidFill>
                              <a:srgbClr val="002060"/>
                            </a:solidFill>
                            <a:latin typeface="Cambria Math" panose="02040503050406030204" pitchFamily="18" charset="0"/>
                          </a:rPr>
                        </m:ctrlPr>
                      </m:sSubPr>
                      <m:e>
                        <m:r>
                          <a:rPr lang="es-ES" sz="2000" i="1">
                            <a:solidFill>
                              <a:srgbClr val="002060"/>
                            </a:solidFill>
                            <a:latin typeface="Cambria Math" panose="02040503050406030204" pitchFamily="18" charset="0"/>
                          </a:rPr>
                          <m:t>𝑉</m:t>
                        </m:r>
                      </m:e>
                      <m:sub>
                        <m:r>
                          <a:rPr lang="es-ES" sz="2000" i="1">
                            <a:solidFill>
                              <a:srgbClr val="002060"/>
                            </a:solidFill>
                            <a:latin typeface="Cambria Math" panose="02040503050406030204" pitchFamily="18" charset="0"/>
                          </a:rPr>
                          <m:t>𝑂</m:t>
                        </m:r>
                      </m:sub>
                    </m:sSub>
                  </m:oMath>
                </a14:m>
                <a:r>
                  <a:rPr lang="es-ES" sz="2000" dirty="0">
                    <a:solidFill>
                      <a:srgbClr val="002060"/>
                    </a:solidFill>
                  </a:rPr>
                  <a:t>), </a:t>
                </a:r>
                <a:r>
                  <a:rPr lang="en-US" sz="2000" dirty="0">
                    <a:solidFill>
                      <a:srgbClr val="002060"/>
                    </a:solidFill>
                  </a:rPr>
                  <a:t>in the material increases.</a:t>
                </a:r>
              </a:p>
              <a:p>
                <a:pPr marL="285750" indent="-285750" algn="just">
                  <a:buFont typeface="Courier New" panose="02070309020205020404" pitchFamily="49" charset="0"/>
                  <a:buChar char="o"/>
                </a:pPr>
                <a:r>
                  <a:rPr lang="en-US" sz="2000" dirty="0">
                    <a:solidFill>
                      <a:srgbClr val="002060"/>
                    </a:solidFill>
                  </a:rPr>
                  <a:t>Low doses: defects are generated by irradiation.</a:t>
                </a:r>
              </a:p>
              <a:p>
                <a:pPr marL="285750" indent="-285750" algn="just">
                  <a:buFont typeface="Courier New" panose="02070309020205020404" pitchFamily="49" charset="0"/>
                  <a:buChar char="o"/>
                </a:pPr>
                <a:r>
                  <a:rPr lang="en-US" sz="2000" dirty="0">
                    <a:solidFill>
                      <a:srgbClr val="002060"/>
                    </a:solidFill>
                  </a:rPr>
                  <a:t>High doses: punctual defects form clusters.</a:t>
                </a:r>
              </a:p>
              <a:p>
                <a:pPr algn="just"/>
                <a:endParaRPr lang="en-US" sz="2000" dirty="0">
                  <a:solidFill>
                    <a:srgbClr val="002060"/>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347188" y="4917913"/>
                <a:ext cx="5638801" cy="1938992"/>
              </a:xfrm>
              <a:prstGeom prst="rect">
                <a:avLst/>
              </a:prstGeom>
              <a:blipFill rotWithShape="0">
                <a:blip r:embed="rId3"/>
                <a:stretch>
                  <a:fillRect l="-1081" t="-1887" r="-1081"/>
                </a:stretch>
              </a:blipFill>
            </p:spPr>
            <p:txBody>
              <a:bodyPr/>
              <a:lstStyle/>
              <a:p>
                <a:r>
                  <a:rPr lang="en-US">
                    <a:noFill/>
                  </a:rPr>
                  <a:t> </a:t>
                </a:r>
              </a:p>
            </p:txBody>
          </p:sp>
        </mc:Fallback>
      </mc:AlternateContent>
      <p:sp>
        <p:nvSpPr>
          <p:cNvPr id="6" name="Rectángulo 5"/>
          <p:cNvSpPr/>
          <p:nvPr/>
        </p:nvSpPr>
        <p:spPr>
          <a:xfrm>
            <a:off x="6784965" y="5232643"/>
            <a:ext cx="4736124" cy="707886"/>
          </a:xfrm>
          <a:prstGeom prst="rect">
            <a:avLst/>
          </a:prstGeom>
        </p:spPr>
        <p:txBody>
          <a:bodyPr wrap="square">
            <a:spAutoFit/>
          </a:bodyPr>
          <a:lstStyle/>
          <a:p>
            <a:pPr algn="ctr"/>
            <a:r>
              <a:rPr lang="en-US" sz="2000" dirty="0">
                <a:solidFill>
                  <a:srgbClr val="002060"/>
                </a:solidFill>
              </a:rPr>
              <a:t>Competition between: </a:t>
            </a:r>
          </a:p>
          <a:p>
            <a:pPr algn="ctr"/>
            <a:r>
              <a:rPr lang="en-US" sz="2000" dirty="0">
                <a:solidFill>
                  <a:srgbClr val="002060"/>
                </a:solidFill>
              </a:rPr>
              <a:t>Irradiation and the </a:t>
            </a:r>
            <a:r>
              <a:rPr lang="en-US" sz="2000" dirty="0" err="1">
                <a:solidFill>
                  <a:srgbClr val="002060"/>
                </a:solidFill>
              </a:rPr>
              <a:t>CuO</a:t>
            </a:r>
            <a:r>
              <a:rPr lang="en-US" sz="2000" dirty="0">
                <a:solidFill>
                  <a:srgbClr val="002060"/>
                </a:solidFill>
              </a:rPr>
              <a:t> lattice recovery.</a:t>
            </a:r>
          </a:p>
        </p:txBody>
      </p:sp>
      <p:grpSp>
        <p:nvGrpSpPr>
          <p:cNvPr id="14" name="Grupo 13"/>
          <p:cNvGrpSpPr/>
          <p:nvPr/>
        </p:nvGrpSpPr>
        <p:grpSpPr>
          <a:xfrm>
            <a:off x="6192449" y="5347962"/>
            <a:ext cx="721202" cy="539447"/>
            <a:chOff x="5533292" y="4220308"/>
            <a:chExt cx="755558" cy="738554"/>
          </a:xfrm>
        </p:grpSpPr>
        <p:sp>
          <p:nvSpPr>
            <p:cNvPr id="15" name="Cheurón 14"/>
            <p:cNvSpPr/>
            <p:nvPr/>
          </p:nvSpPr>
          <p:spPr>
            <a:xfrm>
              <a:off x="5533292"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urón 15"/>
            <p:cNvSpPr/>
            <p:nvPr/>
          </p:nvSpPr>
          <p:spPr>
            <a:xfrm>
              <a:off x="5791201"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urón 16"/>
            <p:cNvSpPr/>
            <p:nvPr/>
          </p:nvSpPr>
          <p:spPr>
            <a:xfrm>
              <a:off x="6019219" y="4220308"/>
              <a:ext cx="269631" cy="738554"/>
            </a:xfrm>
            <a:prstGeom prst="chevron">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968" y="1196821"/>
            <a:ext cx="4643337" cy="3553250"/>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562" y="1173781"/>
            <a:ext cx="4760674" cy="3643041"/>
          </a:xfrm>
          <a:prstGeom prst="rect">
            <a:avLst/>
          </a:prstGeom>
        </p:spPr>
      </p:pic>
      <p:sp>
        <p:nvSpPr>
          <p:cNvPr id="13" name="CuadroTexto 12"/>
          <p:cNvSpPr txBox="1"/>
          <p:nvPr/>
        </p:nvSpPr>
        <p:spPr>
          <a:xfrm>
            <a:off x="4628490" y="779512"/>
            <a:ext cx="3130922" cy="523220"/>
          </a:xfrm>
          <a:prstGeom prst="rect">
            <a:avLst/>
          </a:prstGeom>
          <a:noFill/>
        </p:spPr>
        <p:txBody>
          <a:bodyPr wrap="none" rtlCol="0">
            <a:spAutoFit/>
          </a:bodyPr>
          <a:lstStyle/>
          <a:p>
            <a:r>
              <a:rPr lang="en-US" sz="2800" dirty="0">
                <a:solidFill>
                  <a:srgbClr val="002060"/>
                </a:solidFill>
              </a:rPr>
              <a:t>S and W parameters</a:t>
            </a:r>
          </a:p>
        </p:txBody>
      </p:sp>
    </p:spTree>
    <p:extLst>
      <p:ext uri="{BB962C8B-B14F-4D97-AF65-F5344CB8AC3E}">
        <p14:creationId xmlns:p14="http://schemas.microsoft.com/office/powerpoint/2010/main" val="1000425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2579134</TotalTime>
  <Words>1427</Words>
  <Application>Microsoft Office PowerPoint</Application>
  <PresentationFormat>Panorámica</PresentationFormat>
  <Paragraphs>244</Paragraphs>
  <Slides>22</Slides>
  <Notes>11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22</vt:i4>
      </vt:variant>
    </vt:vector>
  </HeadingPairs>
  <TitlesOfParts>
    <vt:vector size="35" baseType="lpstr">
      <vt:lpstr>AdvOT46dcae81</vt:lpstr>
      <vt:lpstr>Arial</vt:lpstr>
      <vt:lpstr>Book Antiqua</vt:lpstr>
      <vt:lpstr>Calibri</vt:lpstr>
      <vt:lpstr>Calibri Light</vt:lpstr>
      <vt:lpstr>Cambria Math</vt:lpstr>
      <vt:lpstr>CharisSIL</vt:lpstr>
      <vt:lpstr>Courier New</vt:lpstr>
      <vt:lpstr>FreeSans</vt:lpstr>
      <vt:lpstr>Noto Sans CJK SC Regular</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Fortuné</dc:creator>
  <cp:lastModifiedBy>Silvia Fortuné</cp:lastModifiedBy>
  <cp:revision>304</cp:revision>
  <dcterms:created xsi:type="dcterms:W3CDTF">2023-10-31T03:09:39Z</dcterms:created>
  <dcterms:modified xsi:type="dcterms:W3CDTF">2025-06-08T20:20:44Z</dcterms:modified>
</cp:coreProperties>
</file>