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4" r:id="rId4"/>
    <p:sldId id="259" r:id="rId5"/>
    <p:sldId id="260" r:id="rId6"/>
    <p:sldId id="269" r:id="rId7"/>
    <p:sldId id="261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7516" autoAdjust="0"/>
  </p:normalViewPr>
  <p:slideViewPr>
    <p:cSldViewPr snapToGrid="0">
      <p:cViewPr>
        <p:scale>
          <a:sx n="75" d="100"/>
          <a:sy n="75" d="100"/>
        </p:scale>
        <p:origin x="9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4309D8-3678-41AA-9655-71237A00D15F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A1A3F0-E8F2-4F76-BDF6-E9C6083BE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82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Good morning, everyone. My name is [Cao Van Hai]. I come from </a:t>
            </a:r>
            <a:r>
              <a:rPr lang="en-US" b="1" dirty="0"/>
              <a:t>Laboratory of Nuclear Physics</a:t>
            </a:r>
          </a:p>
          <a:p>
            <a:pPr algn="ctr">
              <a:buNone/>
            </a:pPr>
            <a:r>
              <a:rPr lang="en-US" dirty="0"/>
              <a:t>  Today, I will present </a:t>
            </a:r>
            <a:r>
              <a:rPr lang="en-US" sz="1200" b="1" dirty="0">
                <a:solidFill>
                  <a:srgbClr val="FF0000"/>
                </a:solidFill>
              </a:rPr>
              <a:t>Small Size Alternative Fast Neutron Detector </a:t>
            </a:r>
          </a:p>
          <a:p>
            <a:pPr algn="ctr">
              <a:buNone/>
            </a:pPr>
            <a:r>
              <a:rPr lang="en-US" sz="1200" b="1" dirty="0">
                <a:solidFill>
                  <a:srgbClr val="FF0000"/>
                </a:solidFill>
              </a:rPr>
              <a:t>based on Helium-4 gas Using PHITS Monte Carlo Simulation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A1A3F0-E8F2-4F76-BDF6-E9C6083BE4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357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Fast neutrons interact with He-4 nuclei via elastic scattering (n+4He→n′+4He∗).The recoil nucleus ionizes and excites surrounding gas atoms, producing scintillation light in the VUV region, 80 nm ~ 16 eV - around 15 000 photons per Mev.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A1A3F0-E8F2-4F76-BDF6-E9C6083BE49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362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results show that the higher the tube pressure, the greater the interaction efficiency of neutrons with the detector, proportional to the density of helium-4.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A1A3F0-E8F2-4F76-BDF6-E9C6083BE49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08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46369-52B6-0EB4-DD15-6DB565C07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2C4D23-02D9-7744-DE8E-FAD93D7F10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FA2BF-870F-F3E0-49A9-6C32EBB70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A059-BECF-4D6B-8670-08817B4A6E29}" type="datetime2">
              <a:rPr lang="en-US" smtClean="0"/>
              <a:t>Monday, June 9,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872F9-A338-C02C-1A3C-2B7C13E41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E-mail: Cao@jinr.ru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C1D15-5ADC-A923-5A04-A66CF5AA9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DD73-F2C6-479B-9612-4F35DFBB1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7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63889-4F3E-0028-CD99-5A5D7F029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827862-5977-8B8E-F83E-D7A62AAA4B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18CDD-0D27-1F63-F398-9DD15991F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42804-BD48-4C71-8864-71A37912D74E}" type="datetime2">
              <a:rPr lang="en-US" smtClean="0"/>
              <a:t>Monday, June 9,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D01138-6996-9C2B-7683-0DC9157FF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E-mail: Cao@jinr.ru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7C9CB4-68A5-0944-E57D-9C5CC0C81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DD73-F2C6-479B-9612-4F35DFBB1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45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4A7620-AA90-D55D-F26D-B6CA9CFE09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813157-2B0E-9D18-D380-6787ACB534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28C34-C0F4-871A-AF6A-46C61419D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4236-9F77-4B04-B282-18E668EC518A}" type="datetime2">
              <a:rPr lang="en-US" smtClean="0"/>
              <a:t>Monday, June 9,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C98DB9-9C3B-46D8-55B8-CCC281CE1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E-mail: Cao@jinr.ru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260C5-53D3-E9AE-9DF9-C85A5EC2E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DD73-F2C6-479B-9612-4F35DFBB1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120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D3332-0FE9-85FC-BA9D-FD512286B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ECCC2-EBA2-CADE-5854-81C375416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A08FA-EC6A-B4FF-3EF1-23E3E3E1F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ADB77-6E2A-4EA2-8963-B9594384A4C1}" type="datetime2">
              <a:rPr lang="en-US" smtClean="0"/>
              <a:t>Monday, June 9,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2F48D6-4AF0-AA23-DE1C-2953C8532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E-mail: Cao@jinr.ru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B5F8E8-93AB-1C09-D498-BC7E06DEF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DD73-F2C6-479B-9612-4F35DFBB1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07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E0681-98A1-58FD-4834-554B47C41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7C77BA-A7DC-766A-576B-94FE000BE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D4F363-14AB-BE04-DEE1-D344F0264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2379-046A-484F-82FB-58A082A07810}" type="datetime2">
              <a:rPr lang="en-US" smtClean="0"/>
              <a:t>Monday, June 9,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3F293-5E10-B967-52DA-6275F7E34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E-mail: Cao@jinr.ru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CF36C-0661-9F0F-5983-282DB41D1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DD73-F2C6-479B-9612-4F35DFBB1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625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78759-8AFE-7CD9-30B8-A74A3D2D2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0CAE5-B48B-7768-D6F9-62BFF250D7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C66295-33C6-DE19-2F27-15BA259FAD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A4DAF9-89F0-99E6-5EF5-493505AF3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DD6-0C46-4A47-9FF9-3C3CEBB13DC5}" type="datetime2">
              <a:rPr lang="en-US" smtClean="0"/>
              <a:t>Monday, June 9,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70F122-3AC6-6E50-EA72-D19ED71E6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E-mail: Cao@jinr.ru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B3F54C-DDDF-C03E-2DDD-C1169EC13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DD73-F2C6-479B-9612-4F35DFBB1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04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0AA4A-AF25-7C82-84D1-ED03BD2D3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8B1B12-52FF-1EFB-49B2-69B8D7C09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21A6D0-3E45-45F4-1FB5-F0AAFC7E3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227871-2D9F-5548-A5F2-0B4761608C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B60EE1-F1A0-09F1-0FDB-A4C103DDF6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084FFE-EBFE-4F47-C820-A758B444D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8405-7029-4AC9-8096-C651F4799E7A}" type="datetime2">
              <a:rPr lang="en-US" smtClean="0"/>
              <a:t>Monday, June 9, 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D3C0C6-5437-7E97-7AC0-6CFB1C3B4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E-mail: Cao@jinr.ru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3CDC9C-C1DD-9D76-9677-693CFC0E7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DD73-F2C6-479B-9612-4F35DFBB1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76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9A16E-6499-054E-D7B6-E27D86B80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FC4420-2781-324A-F01A-205038DDD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AA41-BD83-498D-BD8C-25BFA1D634E7}" type="datetime2">
              <a:rPr lang="en-US" smtClean="0"/>
              <a:t>Monday, June 9, 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AFB7B1-07EC-41B3-031D-1E2D159AF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E-mail: Cao@jinr.ru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FB5F43-1B3F-7E9C-B2CD-F1B787CE2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DD73-F2C6-479B-9612-4F35DFBB1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8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BC15AD-4129-5861-43B5-F697F21E5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F303E-B52D-4DB3-B167-E27EABD94A8E}" type="datetime2">
              <a:rPr lang="en-US" smtClean="0"/>
              <a:t>Monday, June 9, 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1C2294-3EBA-9327-8EE9-7FFCB5615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E-mail: Cao@jinr.ru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E26894-1F1B-8474-BCD0-562E58746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DD73-F2C6-479B-9612-4F35DFBB1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12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925B1-E234-113D-D1C0-E00562712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B68E1-0947-83B0-6B64-0DF74C48C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17E745-3D87-9DCB-2C9E-53093CEC95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3C0FB6-1E4A-17B0-D7C6-4649AEF54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42000-C632-4986-BD45-0E67509B6B50}" type="datetime2">
              <a:rPr lang="en-US" smtClean="0"/>
              <a:t>Monday, June 9,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641B60-346A-0725-3330-7FAC8A9EC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E-mail: Cao@jinr.ru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535AFC-1720-96F7-190D-F8533F0A9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DD73-F2C6-479B-9612-4F35DFBB1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12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63A1C-FBF3-6508-CB4B-CF425A820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AE67B0-0796-EC7C-4BF9-DB49FEB262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A1F232-B8C2-3E48-2E2F-71BE12BB22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3159E5-C2D8-91C0-269D-972CD0237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C779F-C834-472A-A448-E4025EA360E4}" type="datetime2">
              <a:rPr lang="en-US" smtClean="0"/>
              <a:t>Monday, June 9,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BA608C-EB39-C391-64FD-32D1C48E2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E-mail: Cao@jinr.ru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7693D-1F7F-2EED-E37F-5642A1AE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DD73-F2C6-479B-9612-4F35DFBB1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88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257DF0-55B8-47AA-EB35-03831F77C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789B5A-BA5B-03B5-40D3-BC492581C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02105-2D7D-C778-D78E-B3AD0D7883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F5665-A33E-4525-A2EA-6670CA3F2604}" type="datetime2">
              <a:rPr lang="en-US" smtClean="0"/>
              <a:t>Monday, June 9,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311F76-0147-D6C8-AEE3-6E58B3D78A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E-mail: Cao@jinr.ru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0E12C-FE65-F665-AE1B-E956D04F10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2DD73-F2C6-479B-9612-4F35DFBB1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776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3961626-8B6A-7693-3F47-EB97D14A65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1" y="0"/>
            <a:ext cx="2476343" cy="1246997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A9DAB83F-C373-949C-01B2-DA64AC0732DA}"/>
              </a:ext>
            </a:extLst>
          </p:cNvPr>
          <p:cNvGrpSpPr/>
          <p:nvPr/>
        </p:nvGrpSpPr>
        <p:grpSpPr>
          <a:xfrm>
            <a:off x="10044266" y="78658"/>
            <a:ext cx="2147734" cy="866775"/>
            <a:chOff x="10044266" y="78658"/>
            <a:chExt cx="2147734" cy="86677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983F7A4-BBF3-2AE2-9C2F-9ED317E537F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39500" y="78658"/>
              <a:ext cx="952500" cy="866775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49C8B80-50EC-D6FB-62F0-B2BE640756E1}"/>
                </a:ext>
              </a:extLst>
            </p:cNvPr>
            <p:cNvSpPr txBox="1"/>
            <p:nvPr/>
          </p:nvSpPr>
          <p:spPr>
            <a:xfrm>
              <a:off x="10044266" y="358156"/>
              <a:ext cx="16714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ALUSHTA-2025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05E2F021-0863-36C7-0870-D1564C0DE6EC}"/>
              </a:ext>
            </a:extLst>
          </p:cNvPr>
          <p:cNvSpPr txBox="1"/>
          <p:nvPr/>
        </p:nvSpPr>
        <p:spPr>
          <a:xfrm>
            <a:off x="3020654" y="651597"/>
            <a:ext cx="6150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JINR Association of Young Scientists and Specialists Conference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06 - 2025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B968A8B-08AC-8D34-8EA4-48585C822593}"/>
              </a:ext>
            </a:extLst>
          </p:cNvPr>
          <p:cNvSpPr/>
          <p:nvPr/>
        </p:nvSpPr>
        <p:spPr>
          <a:xfrm>
            <a:off x="1622323" y="1275068"/>
            <a:ext cx="8947354" cy="45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0D81255-9E51-B371-6F9D-981999361A65}"/>
              </a:ext>
            </a:extLst>
          </p:cNvPr>
          <p:cNvSpPr txBox="1"/>
          <p:nvPr/>
        </p:nvSpPr>
        <p:spPr>
          <a:xfrm>
            <a:off x="279400" y="1797850"/>
            <a:ext cx="116332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200" b="1" dirty="0">
                <a:solidFill>
                  <a:srgbClr val="FF0000"/>
                </a:solidFill>
              </a:rPr>
              <a:t>Small Size Alternative Fast Neutron Detector </a:t>
            </a:r>
          </a:p>
          <a:p>
            <a:pPr algn="ctr">
              <a:buNone/>
            </a:pPr>
            <a:r>
              <a:rPr lang="en-US" sz="3200" b="1" dirty="0">
                <a:solidFill>
                  <a:srgbClr val="FF0000"/>
                </a:solidFill>
              </a:rPr>
              <a:t>based on Helium-4 gas Using PHITS Monte Carlo Simulation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14A84FDE-AF8E-2BE4-80D4-6A711809E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B18A-4D8D-427F-9471-170F32696F79}" type="datetime2">
              <a:rPr lang="en-US" smtClean="0"/>
              <a:t>Monday, June 9, 2025</a:t>
            </a:fld>
            <a:endParaRPr lang="en-US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063473B1-DAB4-F6DB-40CA-7425F4315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E-mail: Cao@jinr.ru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5968F429-D0A1-9F11-382D-77F0C6DA7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DD73-F2C6-479B-9612-4F35DFBB113A}" type="slidenum">
              <a:rPr lang="en-US" smtClean="0"/>
              <a:t>1</a:t>
            </a:fld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39E18B0-E791-2E79-8F11-C07295D2B47B}"/>
              </a:ext>
            </a:extLst>
          </p:cNvPr>
          <p:cNvSpPr txBox="1"/>
          <p:nvPr/>
        </p:nvSpPr>
        <p:spPr>
          <a:xfrm>
            <a:off x="1178560" y="4547162"/>
            <a:ext cx="5720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Speaker: </a:t>
            </a:r>
            <a:r>
              <a:rPr lang="en-US" b="1" dirty="0"/>
              <a:t>Cao Van Hai</a:t>
            </a:r>
          </a:p>
          <a:p>
            <a:r>
              <a:rPr lang="en-US" dirty="0"/>
              <a:t>Position: </a:t>
            </a:r>
            <a:r>
              <a:rPr lang="en-US" b="1" dirty="0"/>
              <a:t>Engineer</a:t>
            </a:r>
          </a:p>
          <a:p>
            <a:r>
              <a:rPr lang="en-US" dirty="0"/>
              <a:t>Laboratory: </a:t>
            </a:r>
            <a:r>
              <a:rPr lang="en-US" b="1" dirty="0"/>
              <a:t>Frank Laboratory of Nuclear Physics</a:t>
            </a:r>
          </a:p>
          <a:p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4BEC909-1B2B-F860-0477-95ACABF4B306}"/>
              </a:ext>
            </a:extLst>
          </p:cNvPr>
          <p:cNvSpPr txBox="1"/>
          <p:nvPr/>
        </p:nvSpPr>
        <p:spPr>
          <a:xfrm>
            <a:off x="4409440" y="6048375"/>
            <a:ext cx="345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chemeClr val="accent1"/>
                </a:solidFill>
              </a:rPr>
              <a:t>Alushta</a:t>
            </a:r>
            <a:r>
              <a:rPr lang="en-US" b="1" dirty="0">
                <a:solidFill>
                  <a:schemeClr val="accent1"/>
                </a:solidFill>
              </a:rPr>
              <a:t> - June, 09</a:t>
            </a:r>
            <a:r>
              <a:rPr lang="en-US" b="1" baseline="30000" dirty="0">
                <a:solidFill>
                  <a:schemeClr val="accent1"/>
                </a:solidFill>
              </a:rPr>
              <a:t>th</a:t>
            </a:r>
            <a:r>
              <a:rPr lang="en-US" b="1" dirty="0">
                <a:solidFill>
                  <a:schemeClr val="accent1"/>
                </a:solidFill>
              </a:rPr>
              <a:t> 2025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6617C5F-BD02-D634-ED0B-76B3592AE116}"/>
              </a:ext>
            </a:extLst>
          </p:cNvPr>
          <p:cNvSpPr txBox="1"/>
          <p:nvPr/>
        </p:nvSpPr>
        <p:spPr>
          <a:xfrm>
            <a:off x="3235960" y="3106603"/>
            <a:ext cx="5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Hai C. V. </a:t>
            </a:r>
            <a:r>
              <a:rPr lang="en-US" baseline="30000" dirty="0"/>
              <a:t>1, 2</a:t>
            </a:r>
            <a:r>
              <a:rPr lang="en-US" dirty="0"/>
              <a:t> , Nga C. T. B. </a:t>
            </a:r>
            <a:r>
              <a:rPr lang="en-US" baseline="30000" dirty="0"/>
              <a:t>2</a:t>
            </a:r>
            <a:r>
              <a:rPr lang="en-US" dirty="0"/>
              <a:t>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377CA71-21E2-1F33-A629-B9C8EEE91D28}"/>
              </a:ext>
            </a:extLst>
          </p:cNvPr>
          <p:cNvSpPr txBox="1"/>
          <p:nvPr/>
        </p:nvSpPr>
        <p:spPr>
          <a:xfrm>
            <a:off x="2553175" y="3489411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baseline="30000" dirty="0"/>
              <a:t>1</a:t>
            </a:r>
            <a:r>
              <a:rPr lang="en-US" i="1" dirty="0"/>
              <a:t> Joint Institute for Nuclear Research, Russia</a:t>
            </a:r>
          </a:p>
          <a:p>
            <a:r>
              <a:rPr lang="en-US" b="1" i="1" baseline="30000" dirty="0"/>
              <a:t>2</a:t>
            </a:r>
            <a:r>
              <a:rPr lang="en-US" i="1" dirty="0"/>
              <a:t> Faculty of Nuclear Engineering, Da Lat University, Vietnam</a:t>
            </a:r>
          </a:p>
        </p:txBody>
      </p:sp>
      <p:grpSp>
        <p:nvGrpSpPr>
          <p:cNvPr id="21" name="Google Shape;599;p26">
            <a:extLst>
              <a:ext uri="{FF2B5EF4-FFF2-40B4-BE49-F238E27FC236}">
                <a16:creationId xmlns:a16="http://schemas.microsoft.com/office/drawing/2014/main" id="{89223F7E-F68D-FE12-AD72-A4CBFE1FE79F}"/>
              </a:ext>
            </a:extLst>
          </p:cNvPr>
          <p:cNvGrpSpPr/>
          <p:nvPr/>
        </p:nvGrpSpPr>
        <p:grpSpPr>
          <a:xfrm rot="19537729">
            <a:off x="9136212" y="4261389"/>
            <a:ext cx="2481798" cy="1927836"/>
            <a:chOff x="3397775" y="459925"/>
            <a:chExt cx="785650" cy="590650"/>
          </a:xfrm>
        </p:grpSpPr>
        <p:sp>
          <p:nvSpPr>
            <p:cNvPr id="22" name="Google Shape;600;p26">
              <a:extLst>
                <a:ext uri="{FF2B5EF4-FFF2-40B4-BE49-F238E27FC236}">
                  <a16:creationId xmlns:a16="http://schemas.microsoft.com/office/drawing/2014/main" id="{1C1D44EA-9821-C3BD-6DEC-C8FD21DFC163}"/>
                </a:ext>
              </a:extLst>
            </p:cNvPr>
            <p:cNvSpPr/>
            <p:nvPr/>
          </p:nvSpPr>
          <p:spPr>
            <a:xfrm>
              <a:off x="3397775" y="715025"/>
              <a:ext cx="69325" cy="69350"/>
            </a:xfrm>
            <a:custGeom>
              <a:avLst/>
              <a:gdLst/>
              <a:ahLst/>
              <a:cxnLst/>
              <a:rect l="l" t="t" r="r" b="b"/>
              <a:pathLst>
                <a:path w="2773" h="2774" extrusionOk="0">
                  <a:moveTo>
                    <a:pt x="1368" y="1"/>
                  </a:moveTo>
                  <a:cubicBezTo>
                    <a:pt x="592" y="1"/>
                    <a:pt x="0" y="592"/>
                    <a:pt x="0" y="1406"/>
                  </a:cubicBezTo>
                  <a:cubicBezTo>
                    <a:pt x="0" y="2182"/>
                    <a:pt x="592" y="2774"/>
                    <a:pt x="1368" y="2774"/>
                  </a:cubicBezTo>
                  <a:cubicBezTo>
                    <a:pt x="2144" y="2774"/>
                    <a:pt x="2773" y="2182"/>
                    <a:pt x="2773" y="1406"/>
                  </a:cubicBezTo>
                  <a:cubicBezTo>
                    <a:pt x="2773" y="629"/>
                    <a:pt x="2107" y="1"/>
                    <a:pt x="1368" y="1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601;p26">
              <a:extLst>
                <a:ext uri="{FF2B5EF4-FFF2-40B4-BE49-F238E27FC236}">
                  <a16:creationId xmlns:a16="http://schemas.microsoft.com/office/drawing/2014/main" id="{417FA746-CB64-53DA-ED3E-ECCAE52F0D09}"/>
                </a:ext>
              </a:extLst>
            </p:cNvPr>
            <p:cNvSpPr/>
            <p:nvPr/>
          </p:nvSpPr>
          <p:spPr>
            <a:xfrm>
              <a:off x="4110375" y="653100"/>
              <a:ext cx="69350" cy="69350"/>
            </a:xfrm>
            <a:custGeom>
              <a:avLst/>
              <a:gdLst/>
              <a:ahLst/>
              <a:cxnLst/>
              <a:rect l="l" t="t" r="r" b="b"/>
              <a:pathLst>
                <a:path w="2774" h="2774" extrusionOk="0">
                  <a:moveTo>
                    <a:pt x="1368" y="1"/>
                  </a:moveTo>
                  <a:cubicBezTo>
                    <a:pt x="592" y="1"/>
                    <a:pt x="0" y="592"/>
                    <a:pt x="0" y="1369"/>
                  </a:cubicBezTo>
                  <a:cubicBezTo>
                    <a:pt x="0" y="2182"/>
                    <a:pt x="592" y="2774"/>
                    <a:pt x="1368" y="2774"/>
                  </a:cubicBezTo>
                  <a:cubicBezTo>
                    <a:pt x="2145" y="2774"/>
                    <a:pt x="2773" y="2182"/>
                    <a:pt x="2773" y="1369"/>
                  </a:cubicBezTo>
                  <a:cubicBezTo>
                    <a:pt x="2773" y="629"/>
                    <a:pt x="2145" y="1"/>
                    <a:pt x="1368" y="1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602;p26">
              <a:extLst>
                <a:ext uri="{FF2B5EF4-FFF2-40B4-BE49-F238E27FC236}">
                  <a16:creationId xmlns:a16="http://schemas.microsoft.com/office/drawing/2014/main" id="{39E7E263-9484-0F89-7FA2-D64080E89280}"/>
                </a:ext>
              </a:extLst>
            </p:cNvPr>
            <p:cNvSpPr/>
            <p:nvPr/>
          </p:nvSpPr>
          <p:spPr>
            <a:xfrm>
              <a:off x="4114075" y="769575"/>
              <a:ext cx="69350" cy="69325"/>
            </a:xfrm>
            <a:custGeom>
              <a:avLst/>
              <a:gdLst/>
              <a:ahLst/>
              <a:cxnLst/>
              <a:rect l="l" t="t" r="r" b="b"/>
              <a:pathLst>
                <a:path w="2774" h="2773" extrusionOk="0">
                  <a:moveTo>
                    <a:pt x="1368" y="0"/>
                  </a:moveTo>
                  <a:cubicBezTo>
                    <a:pt x="592" y="0"/>
                    <a:pt x="0" y="592"/>
                    <a:pt x="0" y="1405"/>
                  </a:cubicBezTo>
                  <a:cubicBezTo>
                    <a:pt x="0" y="2181"/>
                    <a:pt x="592" y="2773"/>
                    <a:pt x="1368" y="2773"/>
                  </a:cubicBezTo>
                  <a:cubicBezTo>
                    <a:pt x="2145" y="2773"/>
                    <a:pt x="2773" y="2181"/>
                    <a:pt x="2773" y="1405"/>
                  </a:cubicBezTo>
                  <a:cubicBezTo>
                    <a:pt x="2773" y="592"/>
                    <a:pt x="2145" y="0"/>
                    <a:pt x="1368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603;p26">
              <a:extLst>
                <a:ext uri="{FF2B5EF4-FFF2-40B4-BE49-F238E27FC236}">
                  <a16:creationId xmlns:a16="http://schemas.microsoft.com/office/drawing/2014/main" id="{8B62CAFA-27CE-C1B1-0B9F-6942CE490B1C}"/>
                </a:ext>
              </a:extLst>
            </p:cNvPr>
            <p:cNvSpPr/>
            <p:nvPr/>
          </p:nvSpPr>
          <p:spPr>
            <a:xfrm>
              <a:off x="3634375" y="700250"/>
              <a:ext cx="54550" cy="58250"/>
            </a:xfrm>
            <a:custGeom>
              <a:avLst/>
              <a:gdLst/>
              <a:ahLst/>
              <a:cxnLst/>
              <a:rect l="l" t="t" r="r" b="b"/>
              <a:pathLst>
                <a:path w="2182" h="2330" extrusionOk="0">
                  <a:moveTo>
                    <a:pt x="1147" y="0"/>
                  </a:moveTo>
                  <a:cubicBezTo>
                    <a:pt x="518" y="0"/>
                    <a:pt x="1" y="518"/>
                    <a:pt x="1" y="1146"/>
                  </a:cubicBezTo>
                  <a:cubicBezTo>
                    <a:pt x="1" y="1812"/>
                    <a:pt x="518" y="2330"/>
                    <a:pt x="1147" y="2330"/>
                  </a:cubicBezTo>
                  <a:cubicBezTo>
                    <a:pt x="1479" y="2330"/>
                    <a:pt x="1738" y="2182"/>
                    <a:pt x="1923" y="1997"/>
                  </a:cubicBezTo>
                  <a:cubicBezTo>
                    <a:pt x="1886" y="1849"/>
                    <a:pt x="1849" y="1664"/>
                    <a:pt x="1849" y="1479"/>
                  </a:cubicBezTo>
                  <a:cubicBezTo>
                    <a:pt x="1849" y="1109"/>
                    <a:pt x="1923" y="851"/>
                    <a:pt x="2182" y="592"/>
                  </a:cubicBezTo>
                  <a:cubicBezTo>
                    <a:pt x="1997" y="222"/>
                    <a:pt x="1553" y="0"/>
                    <a:pt x="1147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604;p26">
              <a:extLst>
                <a:ext uri="{FF2B5EF4-FFF2-40B4-BE49-F238E27FC236}">
                  <a16:creationId xmlns:a16="http://schemas.microsoft.com/office/drawing/2014/main" id="{A24065B7-586F-0C82-5F13-9A7363E81BD0}"/>
                </a:ext>
              </a:extLst>
            </p:cNvPr>
            <p:cNvSpPr/>
            <p:nvPr/>
          </p:nvSpPr>
          <p:spPr>
            <a:xfrm>
              <a:off x="3633450" y="645725"/>
              <a:ext cx="57325" cy="53625"/>
            </a:xfrm>
            <a:custGeom>
              <a:avLst/>
              <a:gdLst/>
              <a:ahLst/>
              <a:cxnLst/>
              <a:rect l="l" t="t" r="r" b="b"/>
              <a:pathLst>
                <a:path w="2293" h="2145" extrusionOk="0">
                  <a:moveTo>
                    <a:pt x="1147" y="0"/>
                  </a:moveTo>
                  <a:cubicBezTo>
                    <a:pt x="481" y="0"/>
                    <a:pt x="1" y="518"/>
                    <a:pt x="1" y="1146"/>
                  </a:cubicBezTo>
                  <a:cubicBezTo>
                    <a:pt x="1" y="1590"/>
                    <a:pt x="185" y="1923"/>
                    <a:pt x="481" y="2144"/>
                  </a:cubicBezTo>
                  <a:cubicBezTo>
                    <a:pt x="666" y="2033"/>
                    <a:pt x="925" y="1960"/>
                    <a:pt x="1184" y="1960"/>
                  </a:cubicBezTo>
                  <a:cubicBezTo>
                    <a:pt x="1405" y="1960"/>
                    <a:pt x="1664" y="1997"/>
                    <a:pt x="1886" y="2144"/>
                  </a:cubicBezTo>
                  <a:cubicBezTo>
                    <a:pt x="1923" y="2070"/>
                    <a:pt x="1960" y="2033"/>
                    <a:pt x="2071" y="1997"/>
                  </a:cubicBezTo>
                  <a:lnTo>
                    <a:pt x="2071" y="1812"/>
                  </a:lnTo>
                  <a:cubicBezTo>
                    <a:pt x="2034" y="1442"/>
                    <a:pt x="2108" y="1146"/>
                    <a:pt x="2293" y="924"/>
                  </a:cubicBezTo>
                  <a:cubicBezTo>
                    <a:pt x="2219" y="407"/>
                    <a:pt x="1701" y="0"/>
                    <a:pt x="11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605;p26">
              <a:extLst>
                <a:ext uri="{FF2B5EF4-FFF2-40B4-BE49-F238E27FC236}">
                  <a16:creationId xmlns:a16="http://schemas.microsoft.com/office/drawing/2014/main" id="{42E0B7C3-EFBB-6565-C9D2-1AC474041C7D}"/>
                </a:ext>
              </a:extLst>
            </p:cNvPr>
            <p:cNvSpPr/>
            <p:nvPr/>
          </p:nvSpPr>
          <p:spPr>
            <a:xfrm>
              <a:off x="3672275" y="606900"/>
              <a:ext cx="59175" cy="57325"/>
            </a:xfrm>
            <a:custGeom>
              <a:avLst/>
              <a:gdLst/>
              <a:ahLst/>
              <a:cxnLst/>
              <a:rect l="l" t="t" r="r" b="b"/>
              <a:pathLst>
                <a:path w="2367" h="2293" extrusionOk="0">
                  <a:moveTo>
                    <a:pt x="1146" y="0"/>
                  </a:moveTo>
                  <a:cubicBezTo>
                    <a:pt x="518" y="0"/>
                    <a:pt x="0" y="518"/>
                    <a:pt x="0" y="1146"/>
                  </a:cubicBezTo>
                  <a:cubicBezTo>
                    <a:pt x="0" y="1257"/>
                    <a:pt x="0" y="1294"/>
                    <a:pt x="37" y="1368"/>
                  </a:cubicBezTo>
                  <a:cubicBezTo>
                    <a:pt x="481" y="1516"/>
                    <a:pt x="851" y="1849"/>
                    <a:pt x="962" y="2292"/>
                  </a:cubicBezTo>
                  <a:cubicBezTo>
                    <a:pt x="1220" y="2108"/>
                    <a:pt x="1516" y="1960"/>
                    <a:pt x="1849" y="1960"/>
                  </a:cubicBezTo>
                  <a:lnTo>
                    <a:pt x="2034" y="1960"/>
                  </a:lnTo>
                  <a:cubicBezTo>
                    <a:pt x="2219" y="1738"/>
                    <a:pt x="2366" y="1479"/>
                    <a:pt x="2366" y="1146"/>
                  </a:cubicBezTo>
                  <a:cubicBezTo>
                    <a:pt x="2330" y="518"/>
                    <a:pt x="1812" y="0"/>
                    <a:pt x="1146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606;p26">
              <a:extLst>
                <a:ext uri="{FF2B5EF4-FFF2-40B4-BE49-F238E27FC236}">
                  <a16:creationId xmlns:a16="http://schemas.microsoft.com/office/drawing/2014/main" id="{72874464-3D71-0259-DA9B-C628B6819CDE}"/>
                </a:ext>
              </a:extLst>
            </p:cNvPr>
            <p:cNvSpPr/>
            <p:nvPr/>
          </p:nvSpPr>
          <p:spPr>
            <a:xfrm>
              <a:off x="3689825" y="662350"/>
              <a:ext cx="57325" cy="46250"/>
            </a:xfrm>
            <a:custGeom>
              <a:avLst/>
              <a:gdLst/>
              <a:ahLst/>
              <a:cxnLst/>
              <a:rect l="l" t="t" r="r" b="b"/>
              <a:pathLst>
                <a:path w="2293" h="1850" extrusionOk="0">
                  <a:moveTo>
                    <a:pt x="1147" y="1"/>
                  </a:moveTo>
                  <a:cubicBezTo>
                    <a:pt x="481" y="1"/>
                    <a:pt x="1" y="481"/>
                    <a:pt x="1" y="1147"/>
                  </a:cubicBezTo>
                  <a:cubicBezTo>
                    <a:pt x="1" y="1405"/>
                    <a:pt x="75" y="1664"/>
                    <a:pt x="223" y="1849"/>
                  </a:cubicBezTo>
                  <a:cubicBezTo>
                    <a:pt x="444" y="1701"/>
                    <a:pt x="740" y="1590"/>
                    <a:pt x="999" y="1590"/>
                  </a:cubicBezTo>
                  <a:cubicBezTo>
                    <a:pt x="1295" y="1590"/>
                    <a:pt x="1554" y="1701"/>
                    <a:pt x="1775" y="1849"/>
                  </a:cubicBezTo>
                  <a:cubicBezTo>
                    <a:pt x="1886" y="1664"/>
                    <a:pt x="2071" y="1516"/>
                    <a:pt x="2256" y="1405"/>
                  </a:cubicBezTo>
                  <a:cubicBezTo>
                    <a:pt x="2293" y="1332"/>
                    <a:pt x="2293" y="1258"/>
                    <a:pt x="2293" y="1147"/>
                  </a:cubicBezTo>
                  <a:cubicBezTo>
                    <a:pt x="2293" y="481"/>
                    <a:pt x="1812" y="1"/>
                    <a:pt x="1147" y="1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607;p26">
              <a:extLst>
                <a:ext uri="{FF2B5EF4-FFF2-40B4-BE49-F238E27FC236}">
                  <a16:creationId xmlns:a16="http://schemas.microsoft.com/office/drawing/2014/main" id="{DE603AE7-ECE0-60F6-F2E5-71A388A9ECAB}"/>
                </a:ext>
              </a:extLst>
            </p:cNvPr>
            <p:cNvSpPr/>
            <p:nvPr/>
          </p:nvSpPr>
          <p:spPr>
            <a:xfrm>
              <a:off x="3777650" y="690075"/>
              <a:ext cx="48075" cy="60100"/>
            </a:xfrm>
            <a:custGeom>
              <a:avLst/>
              <a:gdLst/>
              <a:ahLst/>
              <a:cxnLst/>
              <a:rect l="l" t="t" r="r" b="b"/>
              <a:pathLst>
                <a:path w="1923" h="2404" extrusionOk="0">
                  <a:moveTo>
                    <a:pt x="739" y="1"/>
                  </a:moveTo>
                  <a:cubicBezTo>
                    <a:pt x="444" y="1"/>
                    <a:pt x="185" y="75"/>
                    <a:pt x="0" y="333"/>
                  </a:cubicBezTo>
                  <a:cubicBezTo>
                    <a:pt x="444" y="555"/>
                    <a:pt x="776" y="999"/>
                    <a:pt x="776" y="1553"/>
                  </a:cubicBezTo>
                  <a:cubicBezTo>
                    <a:pt x="776" y="1849"/>
                    <a:pt x="702" y="2108"/>
                    <a:pt x="555" y="2367"/>
                  </a:cubicBezTo>
                  <a:cubicBezTo>
                    <a:pt x="629" y="2367"/>
                    <a:pt x="702" y="2404"/>
                    <a:pt x="776" y="2404"/>
                  </a:cubicBezTo>
                  <a:cubicBezTo>
                    <a:pt x="1109" y="2404"/>
                    <a:pt x="1368" y="2256"/>
                    <a:pt x="1627" y="2034"/>
                  </a:cubicBezTo>
                  <a:cubicBezTo>
                    <a:pt x="1849" y="1812"/>
                    <a:pt x="1923" y="1516"/>
                    <a:pt x="1923" y="1184"/>
                  </a:cubicBezTo>
                  <a:cubicBezTo>
                    <a:pt x="1923" y="518"/>
                    <a:pt x="1368" y="1"/>
                    <a:pt x="739" y="1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608;p26">
              <a:extLst>
                <a:ext uri="{FF2B5EF4-FFF2-40B4-BE49-F238E27FC236}">
                  <a16:creationId xmlns:a16="http://schemas.microsoft.com/office/drawing/2014/main" id="{A7F2D3DE-E4B6-2896-E5B2-6A2896CE8C7F}"/>
                </a:ext>
              </a:extLst>
            </p:cNvPr>
            <p:cNvSpPr/>
            <p:nvPr/>
          </p:nvSpPr>
          <p:spPr>
            <a:xfrm>
              <a:off x="3737900" y="699325"/>
              <a:ext cx="53625" cy="59175"/>
            </a:xfrm>
            <a:custGeom>
              <a:avLst/>
              <a:gdLst/>
              <a:ahLst/>
              <a:cxnLst/>
              <a:rect l="l" t="t" r="r" b="b"/>
              <a:pathLst>
                <a:path w="2145" h="2367" extrusionOk="0">
                  <a:moveTo>
                    <a:pt x="999" y="0"/>
                  </a:moveTo>
                  <a:cubicBezTo>
                    <a:pt x="629" y="0"/>
                    <a:pt x="259" y="185"/>
                    <a:pt x="0" y="518"/>
                  </a:cubicBezTo>
                  <a:cubicBezTo>
                    <a:pt x="296" y="740"/>
                    <a:pt x="481" y="1110"/>
                    <a:pt x="481" y="1516"/>
                  </a:cubicBezTo>
                  <a:cubicBezTo>
                    <a:pt x="481" y="1738"/>
                    <a:pt x="444" y="1923"/>
                    <a:pt x="333" y="2108"/>
                  </a:cubicBezTo>
                  <a:cubicBezTo>
                    <a:pt x="518" y="2256"/>
                    <a:pt x="740" y="2367"/>
                    <a:pt x="999" y="2367"/>
                  </a:cubicBezTo>
                  <a:cubicBezTo>
                    <a:pt x="1627" y="2367"/>
                    <a:pt x="2145" y="1849"/>
                    <a:pt x="2145" y="1183"/>
                  </a:cubicBezTo>
                  <a:cubicBezTo>
                    <a:pt x="2145" y="555"/>
                    <a:pt x="1627" y="0"/>
                    <a:pt x="999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609;p26">
              <a:extLst>
                <a:ext uri="{FF2B5EF4-FFF2-40B4-BE49-F238E27FC236}">
                  <a16:creationId xmlns:a16="http://schemas.microsoft.com/office/drawing/2014/main" id="{EF1FF605-A70F-F00C-5EC6-7CE266BBAB93}"/>
                </a:ext>
              </a:extLst>
            </p:cNvPr>
            <p:cNvSpPr/>
            <p:nvPr/>
          </p:nvSpPr>
          <p:spPr>
            <a:xfrm>
              <a:off x="3751750" y="654950"/>
              <a:ext cx="59175" cy="38850"/>
            </a:xfrm>
            <a:custGeom>
              <a:avLst/>
              <a:gdLst/>
              <a:ahLst/>
              <a:cxnLst/>
              <a:rect l="l" t="t" r="r" b="b"/>
              <a:pathLst>
                <a:path w="2367" h="1554" extrusionOk="0">
                  <a:moveTo>
                    <a:pt x="1036" y="1"/>
                  </a:moveTo>
                  <a:cubicBezTo>
                    <a:pt x="1036" y="629"/>
                    <a:pt x="666" y="1110"/>
                    <a:pt x="75" y="1295"/>
                  </a:cubicBezTo>
                  <a:lnTo>
                    <a:pt x="1" y="1295"/>
                  </a:lnTo>
                  <a:cubicBezTo>
                    <a:pt x="1" y="1406"/>
                    <a:pt x="75" y="1480"/>
                    <a:pt x="75" y="1554"/>
                  </a:cubicBezTo>
                  <a:cubicBezTo>
                    <a:pt x="149" y="1554"/>
                    <a:pt x="260" y="1480"/>
                    <a:pt x="371" y="1480"/>
                  </a:cubicBezTo>
                  <a:cubicBezTo>
                    <a:pt x="518" y="1480"/>
                    <a:pt x="666" y="1480"/>
                    <a:pt x="740" y="1554"/>
                  </a:cubicBezTo>
                  <a:lnTo>
                    <a:pt x="851" y="1443"/>
                  </a:lnTo>
                  <a:cubicBezTo>
                    <a:pt x="1073" y="1221"/>
                    <a:pt x="1406" y="1073"/>
                    <a:pt x="1738" y="1073"/>
                  </a:cubicBezTo>
                  <a:cubicBezTo>
                    <a:pt x="1923" y="1073"/>
                    <a:pt x="2145" y="1110"/>
                    <a:pt x="2293" y="1221"/>
                  </a:cubicBezTo>
                  <a:lnTo>
                    <a:pt x="2293" y="1073"/>
                  </a:lnTo>
                  <a:cubicBezTo>
                    <a:pt x="2367" y="555"/>
                    <a:pt x="1849" y="1"/>
                    <a:pt x="1221" y="1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610;p26">
              <a:extLst>
                <a:ext uri="{FF2B5EF4-FFF2-40B4-BE49-F238E27FC236}">
                  <a16:creationId xmlns:a16="http://schemas.microsoft.com/office/drawing/2014/main" id="{F7E0C93A-4567-5753-4A6E-121C49115B63}"/>
                </a:ext>
              </a:extLst>
            </p:cNvPr>
            <p:cNvSpPr/>
            <p:nvPr/>
          </p:nvSpPr>
          <p:spPr>
            <a:xfrm>
              <a:off x="3727725" y="626300"/>
              <a:ext cx="44400" cy="56400"/>
            </a:xfrm>
            <a:custGeom>
              <a:avLst/>
              <a:gdLst/>
              <a:ahLst/>
              <a:cxnLst/>
              <a:rect l="l" t="t" r="r" b="b"/>
              <a:pathLst>
                <a:path w="1776" h="2256" extrusionOk="0">
                  <a:moveTo>
                    <a:pt x="592" y="1"/>
                  </a:moveTo>
                  <a:cubicBezTo>
                    <a:pt x="518" y="1"/>
                    <a:pt x="370" y="1"/>
                    <a:pt x="296" y="38"/>
                  </a:cubicBezTo>
                  <a:cubicBezTo>
                    <a:pt x="333" y="149"/>
                    <a:pt x="333" y="296"/>
                    <a:pt x="333" y="370"/>
                  </a:cubicBezTo>
                  <a:cubicBezTo>
                    <a:pt x="333" y="703"/>
                    <a:pt x="222" y="962"/>
                    <a:pt x="1" y="1258"/>
                  </a:cubicBezTo>
                  <a:cubicBezTo>
                    <a:pt x="481" y="1406"/>
                    <a:pt x="851" y="1812"/>
                    <a:pt x="962" y="2256"/>
                  </a:cubicBezTo>
                  <a:cubicBezTo>
                    <a:pt x="1442" y="2145"/>
                    <a:pt x="1775" y="1664"/>
                    <a:pt x="1775" y="1147"/>
                  </a:cubicBezTo>
                  <a:cubicBezTo>
                    <a:pt x="1775" y="555"/>
                    <a:pt x="1258" y="1"/>
                    <a:pt x="59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611;p26">
              <a:extLst>
                <a:ext uri="{FF2B5EF4-FFF2-40B4-BE49-F238E27FC236}">
                  <a16:creationId xmlns:a16="http://schemas.microsoft.com/office/drawing/2014/main" id="{C375B856-2EB7-BE53-8020-4D6A349ED873}"/>
                </a:ext>
              </a:extLst>
            </p:cNvPr>
            <p:cNvSpPr/>
            <p:nvPr/>
          </p:nvSpPr>
          <p:spPr>
            <a:xfrm>
              <a:off x="3614975" y="613375"/>
              <a:ext cx="52700" cy="44375"/>
            </a:xfrm>
            <a:custGeom>
              <a:avLst/>
              <a:gdLst/>
              <a:ahLst/>
              <a:cxnLst/>
              <a:rect l="l" t="t" r="r" b="b"/>
              <a:pathLst>
                <a:path w="2108" h="1775" extrusionOk="0">
                  <a:moveTo>
                    <a:pt x="1146" y="0"/>
                  </a:moveTo>
                  <a:cubicBezTo>
                    <a:pt x="481" y="0"/>
                    <a:pt x="0" y="518"/>
                    <a:pt x="0" y="1183"/>
                  </a:cubicBezTo>
                  <a:cubicBezTo>
                    <a:pt x="259" y="1294"/>
                    <a:pt x="555" y="1479"/>
                    <a:pt x="666" y="1775"/>
                  </a:cubicBezTo>
                  <a:cubicBezTo>
                    <a:pt x="924" y="1368"/>
                    <a:pt x="1368" y="1035"/>
                    <a:pt x="1886" y="1035"/>
                  </a:cubicBezTo>
                  <a:lnTo>
                    <a:pt x="2071" y="1035"/>
                  </a:lnTo>
                  <a:lnTo>
                    <a:pt x="2071" y="850"/>
                  </a:lnTo>
                  <a:cubicBezTo>
                    <a:pt x="2071" y="740"/>
                    <a:pt x="2108" y="592"/>
                    <a:pt x="2108" y="518"/>
                  </a:cubicBezTo>
                  <a:cubicBezTo>
                    <a:pt x="1886" y="185"/>
                    <a:pt x="1553" y="0"/>
                    <a:pt x="11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612;p26">
              <a:extLst>
                <a:ext uri="{FF2B5EF4-FFF2-40B4-BE49-F238E27FC236}">
                  <a16:creationId xmlns:a16="http://schemas.microsoft.com/office/drawing/2014/main" id="{49F01745-2E7F-5C16-5B9F-689504600256}"/>
                </a:ext>
              </a:extLst>
            </p:cNvPr>
            <p:cNvSpPr/>
            <p:nvPr/>
          </p:nvSpPr>
          <p:spPr>
            <a:xfrm>
              <a:off x="3573375" y="645725"/>
              <a:ext cx="56400" cy="54550"/>
            </a:xfrm>
            <a:custGeom>
              <a:avLst/>
              <a:gdLst/>
              <a:ahLst/>
              <a:cxnLst/>
              <a:rect l="l" t="t" r="r" b="b"/>
              <a:pathLst>
                <a:path w="2256" h="2182" extrusionOk="0">
                  <a:moveTo>
                    <a:pt x="1147" y="0"/>
                  </a:moveTo>
                  <a:cubicBezTo>
                    <a:pt x="481" y="0"/>
                    <a:pt x="1" y="518"/>
                    <a:pt x="1" y="1146"/>
                  </a:cubicBezTo>
                  <a:cubicBezTo>
                    <a:pt x="1" y="1627"/>
                    <a:pt x="259" y="1997"/>
                    <a:pt x="629" y="2181"/>
                  </a:cubicBezTo>
                  <a:cubicBezTo>
                    <a:pt x="814" y="1738"/>
                    <a:pt x="1331" y="1405"/>
                    <a:pt x="1886" y="1405"/>
                  </a:cubicBezTo>
                  <a:cubicBezTo>
                    <a:pt x="2034" y="1405"/>
                    <a:pt x="2108" y="1442"/>
                    <a:pt x="2256" y="1442"/>
                  </a:cubicBezTo>
                  <a:cubicBezTo>
                    <a:pt x="2256" y="1331"/>
                    <a:pt x="2219" y="1257"/>
                    <a:pt x="2219" y="1146"/>
                  </a:cubicBezTo>
                  <a:cubicBezTo>
                    <a:pt x="2219" y="1035"/>
                    <a:pt x="2256" y="887"/>
                    <a:pt x="2256" y="813"/>
                  </a:cubicBezTo>
                  <a:cubicBezTo>
                    <a:pt x="2108" y="333"/>
                    <a:pt x="1664" y="0"/>
                    <a:pt x="1147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613;p26">
              <a:extLst>
                <a:ext uri="{FF2B5EF4-FFF2-40B4-BE49-F238E27FC236}">
                  <a16:creationId xmlns:a16="http://schemas.microsoft.com/office/drawing/2014/main" id="{FDF1A583-1950-8991-FB26-0D4172A63F66}"/>
                </a:ext>
              </a:extLst>
            </p:cNvPr>
            <p:cNvSpPr/>
            <p:nvPr/>
          </p:nvSpPr>
          <p:spPr>
            <a:xfrm>
              <a:off x="3590000" y="686375"/>
              <a:ext cx="50875" cy="58250"/>
            </a:xfrm>
            <a:custGeom>
              <a:avLst/>
              <a:gdLst/>
              <a:ahLst/>
              <a:cxnLst/>
              <a:rect l="l" t="t" r="r" b="b"/>
              <a:pathLst>
                <a:path w="2035" h="2330" extrusionOk="0">
                  <a:moveTo>
                    <a:pt x="1184" y="1"/>
                  </a:moveTo>
                  <a:cubicBezTo>
                    <a:pt x="519" y="1"/>
                    <a:pt x="1" y="518"/>
                    <a:pt x="1" y="1147"/>
                  </a:cubicBezTo>
                  <a:cubicBezTo>
                    <a:pt x="1" y="1812"/>
                    <a:pt x="519" y="2330"/>
                    <a:pt x="1184" y="2330"/>
                  </a:cubicBezTo>
                  <a:cubicBezTo>
                    <a:pt x="1295" y="2330"/>
                    <a:pt x="1443" y="2256"/>
                    <a:pt x="1591" y="2219"/>
                  </a:cubicBezTo>
                  <a:cubicBezTo>
                    <a:pt x="1554" y="2034"/>
                    <a:pt x="1480" y="1886"/>
                    <a:pt x="1480" y="1701"/>
                  </a:cubicBezTo>
                  <a:cubicBezTo>
                    <a:pt x="1480" y="1258"/>
                    <a:pt x="1739" y="888"/>
                    <a:pt x="2034" y="629"/>
                  </a:cubicBezTo>
                  <a:cubicBezTo>
                    <a:pt x="1850" y="444"/>
                    <a:pt x="1739" y="297"/>
                    <a:pt x="1628" y="112"/>
                  </a:cubicBezTo>
                  <a:cubicBezTo>
                    <a:pt x="1480" y="38"/>
                    <a:pt x="1369" y="1"/>
                    <a:pt x="1184" y="1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614;p26">
              <a:extLst>
                <a:ext uri="{FF2B5EF4-FFF2-40B4-BE49-F238E27FC236}">
                  <a16:creationId xmlns:a16="http://schemas.microsoft.com/office/drawing/2014/main" id="{DD976049-8482-EDB5-D606-B3C435FBF0F3}"/>
                </a:ext>
              </a:extLst>
            </p:cNvPr>
            <p:cNvSpPr/>
            <p:nvPr/>
          </p:nvSpPr>
          <p:spPr>
            <a:xfrm>
              <a:off x="3553050" y="747375"/>
              <a:ext cx="39750" cy="50875"/>
            </a:xfrm>
            <a:custGeom>
              <a:avLst/>
              <a:gdLst/>
              <a:ahLst/>
              <a:cxnLst/>
              <a:rect l="l" t="t" r="r" b="b"/>
              <a:pathLst>
                <a:path w="1590" h="2035" extrusionOk="0">
                  <a:moveTo>
                    <a:pt x="518" y="1"/>
                  </a:moveTo>
                  <a:cubicBezTo>
                    <a:pt x="185" y="260"/>
                    <a:pt x="0" y="555"/>
                    <a:pt x="0" y="999"/>
                  </a:cubicBezTo>
                  <a:cubicBezTo>
                    <a:pt x="0" y="1443"/>
                    <a:pt x="296" y="1849"/>
                    <a:pt x="666" y="2034"/>
                  </a:cubicBezTo>
                  <a:cubicBezTo>
                    <a:pt x="850" y="1665"/>
                    <a:pt x="1183" y="1406"/>
                    <a:pt x="1590" y="1295"/>
                  </a:cubicBezTo>
                  <a:cubicBezTo>
                    <a:pt x="1442" y="1073"/>
                    <a:pt x="1294" y="814"/>
                    <a:pt x="1294" y="518"/>
                  </a:cubicBezTo>
                  <a:lnTo>
                    <a:pt x="1294" y="297"/>
                  </a:lnTo>
                  <a:cubicBezTo>
                    <a:pt x="998" y="297"/>
                    <a:pt x="740" y="186"/>
                    <a:pt x="5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615;p26">
              <a:extLst>
                <a:ext uri="{FF2B5EF4-FFF2-40B4-BE49-F238E27FC236}">
                  <a16:creationId xmlns:a16="http://schemas.microsoft.com/office/drawing/2014/main" id="{ACA31D21-0198-6545-71F7-CFC1A8D9BF04}"/>
                </a:ext>
              </a:extLst>
            </p:cNvPr>
            <p:cNvSpPr/>
            <p:nvPr/>
          </p:nvSpPr>
          <p:spPr>
            <a:xfrm>
              <a:off x="3555825" y="694700"/>
              <a:ext cx="36975" cy="55475"/>
            </a:xfrm>
            <a:custGeom>
              <a:avLst/>
              <a:gdLst/>
              <a:ahLst/>
              <a:cxnLst/>
              <a:rect l="l" t="t" r="r" b="b"/>
              <a:pathLst>
                <a:path w="1479" h="2219" extrusionOk="0">
                  <a:moveTo>
                    <a:pt x="629" y="1"/>
                  </a:moveTo>
                  <a:cubicBezTo>
                    <a:pt x="259" y="185"/>
                    <a:pt x="0" y="592"/>
                    <a:pt x="0" y="1073"/>
                  </a:cubicBezTo>
                  <a:cubicBezTo>
                    <a:pt x="0" y="1701"/>
                    <a:pt x="518" y="2219"/>
                    <a:pt x="1146" y="2219"/>
                  </a:cubicBezTo>
                  <a:cubicBezTo>
                    <a:pt x="1183" y="2182"/>
                    <a:pt x="1257" y="2182"/>
                    <a:pt x="1257" y="2182"/>
                  </a:cubicBezTo>
                  <a:cubicBezTo>
                    <a:pt x="1294" y="2034"/>
                    <a:pt x="1368" y="1886"/>
                    <a:pt x="1479" y="1738"/>
                  </a:cubicBezTo>
                  <a:cubicBezTo>
                    <a:pt x="1257" y="1516"/>
                    <a:pt x="1146" y="1184"/>
                    <a:pt x="1146" y="888"/>
                  </a:cubicBezTo>
                  <a:cubicBezTo>
                    <a:pt x="1146" y="740"/>
                    <a:pt x="1146" y="629"/>
                    <a:pt x="1183" y="518"/>
                  </a:cubicBezTo>
                  <a:lnTo>
                    <a:pt x="1146" y="518"/>
                  </a:lnTo>
                  <a:cubicBezTo>
                    <a:pt x="924" y="370"/>
                    <a:pt x="739" y="222"/>
                    <a:pt x="6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616;p26">
              <a:extLst>
                <a:ext uri="{FF2B5EF4-FFF2-40B4-BE49-F238E27FC236}">
                  <a16:creationId xmlns:a16="http://schemas.microsoft.com/office/drawing/2014/main" id="{8B5CBE5C-2372-4CB9-C670-7A032298DB3B}"/>
                </a:ext>
              </a:extLst>
            </p:cNvPr>
            <p:cNvSpPr/>
            <p:nvPr/>
          </p:nvSpPr>
          <p:spPr>
            <a:xfrm>
              <a:off x="3590000" y="740925"/>
              <a:ext cx="49025" cy="47150"/>
            </a:xfrm>
            <a:custGeom>
              <a:avLst/>
              <a:gdLst/>
              <a:ahLst/>
              <a:cxnLst/>
              <a:rect l="l" t="t" r="r" b="b"/>
              <a:pathLst>
                <a:path w="1961" h="1886" extrusionOk="0">
                  <a:moveTo>
                    <a:pt x="297" y="0"/>
                  </a:moveTo>
                  <a:cubicBezTo>
                    <a:pt x="112" y="185"/>
                    <a:pt x="1" y="444"/>
                    <a:pt x="1" y="739"/>
                  </a:cubicBezTo>
                  <a:cubicBezTo>
                    <a:pt x="1" y="1368"/>
                    <a:pt x="519" y="1886"/>
                    <a:pt x="1184" y="1886"/>
                  </a:cubicBezTo>
                  <a:lnTo>
                    <a:pt x="1184" y="1701"/>
                  </a:lnTo>
                  <a:cubicBezTo>
                    <a:pt x="1221" y="1183"/>
                    <a:pt x="1480" y="739"/>
                    <a:pt x="1960" y="518"/>
                  </a:cubicBezTo>
                  <a:cubicBezTo>
                    <a:pt x="1850" y="407"/>
                    <a:pt x="1813" y="333"/>
                    <a:pt x="1739" y="222"/>
                  </a:cubicBezTo>
                  <a:lnTo>
                    <a:pt x="1665" y="222"/>
                  </a:lnTo>
                  <a:cubicBezTo>
                    <a:pt x="1480" y="259"/>
                    <a:pt x="1369" y="333"/>
                    <a:pt x="1184" y="333"/>
                  </a:cubicBezTo>
                  <a:cubicBezTo>
                    <a:pt x="851" y="333"/>
                    <a:pt x="519" y="185"/>
                    <a:pt x="29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617;p26">
              <a:extLst>
                <a:ext uri="{FF2B5EF4-FFF2-40B4-BE49-F238E27FC236}">
                  <a16:creationId xmlns:a16="http://schemas.microsoft.com/office/drawing/2014/main" id="{25A03FFF-1655-C067-4561-9AF6FE820D94}"/>
                </a:ext>
              </a:extLst>
            </p:cNvPr>
            <p:cNvSpPr/>
            <p:nvPr/>
          </p:nvSpPr>
          <p:spPr>
            <a:xfrm>
              <a:off x="3626050" y="758475"/>
              <a:ext cx="42550" cy="55475"/>
            </a:xfrm>
            <a:custGeom>
              <a:avLst/>
              <a:gdLst/>
              <a:ahLst/>
              <a:cxnLst/>
              <a:rect l="l" t="t" r="r" b="b"/>
              <a:pathLst>
                <a:path w="1702" h="2219" extrusionOk="0">
                  <a:moveTo>
                    <a:pt x="703" y="1"/>
                  </a:moveTo>
                  <a:cubicBezTo>
                    <a:pt x="297" y="185"/>
                    <a:pt x="1" y="592"/>
                    <a:pt x="1" y="1036"/>
                  </a:cubicBezTo>
                  <a:cubicBezTo>
                    <a:pt x="1" y="1701"/>
                    <a:pt x="518" y="2219"/>
                    <a:pt x="1147" y="2219"/>
                  </a:cubicBezTo>
                  <a:cubicBezTo>
                    <a:pt x="1406" y="2219"/>
                    <a:pt x="1591" y="2145"/>
                    <a:pt x="1701" y="2071"/>
                  </a:cubicBezTo>
                  <a:cubicBezTo>
                    <a:pt x="1443" y="1849"/>
                    <a:pt x="1258" y="1479"/>
                    <a:pt x="1258" y="1036"/>
                  </a:cubicBezTo>
                  <a:cubicBezTo>
                    <a:pt x="1258" y="703"/>
                    <a:pt x="1332" y="444"/>
                    <a:pt x="1517" y="222"/>
                  </a:cubicBezTo>
                  <a:lnTo>
                    <a:pt x="1443" y="222"/>
                  </a:lnTo>
                  <a:cubicBezTo>
                    <a:pt x="1221" y="222"/>
                    <a:pt x="925" y="111"/>
                    <a:pt x="703" y="1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618;p26">
              <a:extLst>
                <a:ext uri="{FF2B5EF4-FFF2-40B4-BE49-F238E27FC236}">
                  <a16:creationId xmlns:a16="http://schemas.microsoft.com/office/drawing/2014/main" id="{CB8F7415-6F53-C61E-7517-E5CF289B7C2C}"/>
                </a:ext>
              </a:extLst>
            </p:cNvPr>
            <p:cNvSpPr/>
            <p:nvPr/>
          </p:nvSpPr>
          <p:spPr>
            <a:xfrm>
              <a:off x="3686125" y="708575"/>
              <a:ext cx="58275" cy="56400"/>
            </a:xfrm>
            <a:custGeom>
              <a:avLst/>
              <a:gdLst/>
              <a:ahLst/>
              <a:cxnLst/>
              <a:rect l="l" t="t" r="r" b="b"/>
              <a:pathLst>
                <a:path w="2331" h="2256" extrusionOk="0">
                  <a:moveTo>
                    <a:pt x="1147" y="0"/>
                  </a:moveTo>
                  <a:cubicBezTo>
                    <a:pt x="519" y="0"/>
                    <a:pt x="1" y="518"/>
                    <a:pt x="1" y="1146"/>
                  </a:cubicBezTo>
                  <a:cubicBezTo>
                    <a:pt x="1" y="1331"/>
                    <a:pt x="38" y="1516"/>
                    <a:pt x="149" y="1664"/>
                  </a:cubicBezTo>
                  <a:lnTo>
                    <a:pt x="334" y="1664"/>
                  </a:lnTo>
                  <a:cubicBezTo>
                    <a:pt x="740" y="1664"/>
                    <a:pt x="1147" y="1886"/>
                    <a:pt x="1443" y="2255"/>
                  </a:cubicBezTo>
                  <a:cubicBezTo>
                    <a:pt x="1960" y="2107"/>
                    <a:pt x="2330" y="1664"/>
                    <a:pt x="2330" y="1146"/>
                  </a:cubicBezTo>
                  <a:cubicBezTo>
                    <a:pt x="2330" y="518"/>
                    <a:pt x="1812" y="0"/>
                    <a:pt x="11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619;p26">
              <a:extLst>
                <a:ext uri="{FF2B5EF4-FFF2-40B4-BE49-F238E27FC236}">
                  <a16:creationId xmlns:a16="http://schemas.microsoft.com/office/drawing/2014/main" id="{92FA1520-3E8A-8382-E47B-AEADAF30DE29}"/>
                </a:ext>
              </a:extLst>
            </p:cNvPr>
            <p:cNvSpPr/>
            <p:nvPr/>
          </p:nvSpPr>
          <p:spPr>
            <a:xfrm>
              <a:off x="3767475" y="745525"/>
              <a:ext cx="58250" cy="42550"/>
            </a:xfrm>
            <a:custGeom>
              <a:avLst/>
              <a:gdLst/>
              <a:ahLst/>
              <a:cxnLst/>
              <a:rect l="l" t="t" r="r" b="b"/>
              <a:pathLst>
                <a:path w="2330" h="1702" extrusionOk="0">
                  <a:moveTo>
                    <a:pt x="2108" y="1"/>
                  </a:moveTo>
                  <a:cubicBezTo>
                    <a:pt x="1886" y="223"/>
                    <a:pt x="1553" y="371"/>
                    <a:pt x="1183" y="371"/>
                  </a:cubicBezTo>
                  <a:cubicBezTo>
                    <a:pt x="1109" y="371"/>
                    <a:pt x="999" y="371"/>
                    <a:pt x="925" y="297"/>
                  </a:cubicBezTo>
                  <a:lnTo>
                    <a:pt x="777" y="260"/>
                  </a:lnTo>
                  <a:cubicBezTo>
                    <a:pt x="592" y="482"/>
                    <a:pt x="296" y="629"/>
                    <a:pt x="0" y="666"/>
                  </a:cubicBezTo>
                  <a:lnTo>
                    <a:pt x="0" y="740"/>
                  </a:lnTo>
                  <a:cubicBezTo>
                    <a:pt x="111" y="851"/>
                    <a:pt x="259" y="999"/>
                    <a:pt x="296" y="1184"/>
                  </a:cubicBezTo>
                  <a:lnTo>
                    <a:pt x="407" y="1184"/>
                  </a:lnTo>
                  <a:cubicBezTo>
                    <a:pt x="851" y="1184"/>
                    <a:pt x="1220" y="1406"/>
                    <a:pt x="1479" y="1702"/>
                  </a:cubicBezTo>
                  <a:cubicBezTo>
                    <a:pt x="1664" y="1665"/>
                    <a:pt x="1775" y="1554"/>
                    <a:pt x="1923" y="1406"/>
                  </a:cubicBezTo>
                  <a:cubicBezTo>
                    <a:pt x="2256" y="1258"/>
                    <a:pt x="2330" y="962"/>
                    <a:pt x="2330" y="629"/>
                  </a:cubicBezTo>
                  <a:cubicBezTo>
                    <a:pt x="2330" y="408"/>
                    <a:pt x="2256" y="186"/>
                    <a:pt x="21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620;p26">
              <a:extLst>
                <a:ext uri="{FF2B5EF4-FFF2-40B4-BE49-F238E27FC236}">
                  <a16:creationId xmlns:a16="http://schemas.microsoft.com/office/drawing/2014/main" id="{639BD075-94E8-81C6-FBA8-E0B9C874CFA5}"/>
                </a:ext>
              </a:extLst>
            </p:cNvPr>
            <p:cNvSpPr/>
            <p:nvPr/>
          </p:nvSpPr>
          <p:spPr>
            <a:xfrm>
              <a:off x="3753600" y="781575"/>
              <a:ext cx="55500" cy="57325"/>
            </a:xfrm>
            <a:custGeom>
              <a:avLst/>
              <a:gdLst/>
              <a:ahLst/>
              <a:cxnLst/>
              <a:rect l="l" t="t" r="r" b="b"/>
              <a:pathLst>
                <a:path w="2220" h="2293" extrusionOk="0">
                  <a:moveTo>
                    <a:pt x="999" y="1"/>
                  </a:moveTo>
                  <a:cubicBezTo>
                    <a:pt x="1036" y="75"/>
                    <a:pt x="1036" y="223"/>
                    <a:pt x="1036" y="297"/>
                  </a:cubicBezTo>
                  <a:cubicBezTo>
                    <a:pt x="1036" y="962"/>
                    <a:pt x="592" y="1517"/>
                    <a:pt x="1" y="1664"/>
                  </a:cubicBezTo>
                  <a:cubicBezTo>
                    <a:pt x="186" y="2034"/>
                    <a:pt x="592" y="2293"/>
                    <a:pt x="1036" y="2293"/>
                  </a:cubicBezTo>
                  <a:cubicBezTo>
                    <a:pt x="1701" y="2293"/>
                    <a:pt x="2219" y="1775"/>
                    <a:pt x="2219" y="1147"/>
                  </a:cubicBezTo>
                  <a:cubicBezTo>
                    <a:pt x="2219" y="555"/>
                    <a:pt x="1701" y="1"/>
                    <a:pt x="1036" y="1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621;p26">
              <a:extLst>
                <a:ext uri="{FF2B5EF4-FFF2-40B4-BE49-F238E27FC236}">
                  <a16:creationId xmlns:a16="http://schemas.microsoft.com/office/drawing/2014/main" id="{11364AF8-3517-9B73-A3EF-809AE853566A}"/>
                </a:ext>
              </a:extLst>
            </p:cNvPr>
            <p:cNvSpPr/>
            <p:nvPr/>
          </p:nvSpPr>
          <p:spPr>
            <a:xfrm>
              <a:off x="3721250" y="760325"/>
              <a:ext cx="52725" cy="59175"/>
            </a:xfrm>
            <a:custGeom>
              <a:avLst/>
              <a:gdLst/>
              <a:ahLst/>
              <a:cxnLst/>
              <a:rect l="l" t="t" r="r" b="b"/>
              <a:pathLst>
                <a:path w="2109" h="2367" extrusionOk="0">
                  <a:moveTo>
                    <a:pt x="962" y="0"/>
                  </a:moveTo>
                  <a:cubicBezTo>
                    <a:pt x="629" y="0"/>
                    <a:pt x="371" y="148"/>
                    <a:pt x="112" y="370"/>
                  </a:cubicBezTo>
                  <a:cubicBezTo>
                    <a:pt x="223" y="555"/>
                    <a:pt x="260" y="740"/>
                    <a:pt x="260" y="962"/>
                  </a:cubicBezTo>
                  <a:cubicBezTo>
                    <a:pt x="260" y="1294"/>
                    <a:pt x="186" y="1553"/>
                    <a:pt x="1" y="1812"/>
                  </a:cubicBezTo>
                  <a:cubicBezTo>
                    <a:pt x="186" y="2145"/>
                    <a:pt x="555" y="2367"/>
                    <a:pt x="962" y="2367"/>
                  </a:cubicBezTo>
                  <a:cubicBezTo>
                    <a:pt x="1591" y="2367"/>
                    <a:pt x="2108" y="1849"/>
                    <a:pt x="2108" y="1220"/>
                  </a:cubicBezTo>
                  <a:cubicBezTo>
                    <a:pt x="2108" y="555"/>
                    <a:pt x="1591" y="0"/>
                    <a:pt x="962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622;p26">
              <a:extLst>
                <a:ext uri="{FF2B5EF4-FFF2-40B4-BE49-F238E27FC236}">
                  <a16:creationId xmlns:a16="http://schemas.microsoft.com/office/drawing/2014/main" id="{E3C23A21-C6F2-9DBA-DA82-DE4644D42F7B}"/>
                </a:ext>
              </a:extLst>
            </p:cNvPr>
            <p:cNvSpPr/>
            <p:nvPr/>
          </p:nvSpPr>
          <p:spPr>
            <a:xfrm>
              <a:off x="3626050" y="823175"/>
              <a:ext cx="56425" cy="57325"/>
            </a:xfrm>
            <a:custGeom>
              <a:avLst/>
              <a:gdLst/>
              <a:ahLst/>
              <a:cxnLst/>
              <a:rect l="l" t="t" r="r" b="b"/>
              <a:pathLst>
                <a:path w="2257" h="2293" extrusionOk="0">
                  <a:moveTo>
                    <a:pt x="1147" y="0"/>
                  </a:moveTo>
                  <a:cubicBezTo>
                    <a:pt x="518" y="0"/>
                    <a:pt x="1" y="481"/>
                    <a:pt x="1" y="1147"/>
                  </a:cubicBezTo>
                  <a:cubicBezTo>
                    <a:pt x="1" y="1775"/>
                    <a:pt x="518" y="2293"/>
                    <a:pt x="1147" y="2293"/>
                  </a:cubicBezTo>
                  <a:cubicBezTo>
                    <a:pt x="1665" y="2293"/>
                    <a:pt x="2108" y="1960"/>
                    <a:pt x="2256" y="1479"/>
                  </a:cubicBezTo>
                  <a:cubicBezTo>
                    <a:pt x="1701" y="1331"/>
                    <a:pt x="1295" y="777"/>
                    <a:pt x="1295" y="185"/>
                  </a:cubicBezTo>
                  <a:lnTo>
                    <a:pt x="1295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623;p26">
              <a:extLst>
                <a:ext uri="{FF2B5EF4-FFF2-40B4-BE49-F238E27FC236}">
                  <a16:creationId xmlns:a16="http://schemas.microsoft.com/office/drawing/2014/main" id="{115ED3D1-04AA-07C6-4EE8-DA07020B0D6A}"/>
                </a:ext>
              </a:extLst>
            </p:cNvPr>
            <p:cNvSpPr/>
            <p:nvPr/>
          </p:nvSpPr>
          <p:spPr>
            <a:xfrm>
              <a:off x="3571525" y="783425"/>
              <a:ext cx="57325" cy="58250"/>
            </a:xfrm>
            <a:custGeom>
              <a:avLst/>
              <a:gdLst/>
              <a:ahLst/>
              <a:cxnLst/>
              <a:rect l="l" t="t" r="r" b="b"/>
              <a:pathLst>
                <a:path w="2293" h="2330" extrusionOk="0">
                  <a:moveTo>
                    <a:pt x="999" y="1"/>
                  </a:moveTo>
                  <a:cubicBezTo>
                    <a:pt x="444" y="112"/>
                    <a:pt x="1" y="555"/>
                    <a:pt x="1" y="1147"/>
                  </a:cubicBezTo>
                  <a:cubicBezTo>
                    <a:pt x="1" y="1693"/>
                    <a:pt x="431" y="2203"/>
                    <a:pt x="973" y="2324"/>
                  </a:cubicBezTo>
                  <a:lnTo>
                    <a:pt x="973" y="2324"/>
                  </a:lnTo>
                  <a:cubicBezTo>
                    <a:pt x="925" y="2302"/>
                    <a:pt x="925" y="2214"/>
                    <a:pt x="925" y="2182"/>
                  </a:cubicBezTo>
                  <a:cubicBezTo>
                    <a:pt x="925" y="1443"/>
                    <a:pt x="1553" y="851"/>
                    <a:pt x="2293" y="851"/>
                  </a:cubicBezTo>
                  <a:cubicBezTo>
                    <a:pt x="2219" y="703"/>
                    <a:pt x="2145" y="555"/>
                    <a:pt x="2034" y="407"/>
                  </a:cubicBezTo>
                  <a:lnTo>
                    <a:pt x="1960" y="407"/>
                  </a:lnTo>
                  <a:cubicBezTo>
                    <a:pt x="1590" y="407"/>
                    <a:pt x="1221" y="296"/>
                    <a:pt x="999" y="1"/>
                  </a:cubicBezTo>
                  <a:close/>
                  <a:moveTo>
                    <a:pt x="973" y="2324"/>
                  </a:moveTo>
                  <a:cubicBezTo>
                    <a:pt x="980" y="2328"/>
                    <a:pt x="989" y="2330"/>
                    <a:pt x="999" y="2330"/>
                  </a:cubicBezTo>
                  <a:cubicBezTo>
                    <a:pt x="990" y="2328"/>
                    <a:pt x="982" y="2326"/>
                    <a:pt x="973" y="23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624;p26">
              <a:extLst>
                <a:ext uri="{FF2B5EF4-FFF2-40B4-BE49-F238E27FC236}">
                  <a16:creationId xmlns:a16="http://schemas.microsoft.com/office/drawing/2014/main" id="{FF09EB35-6460-AF23-C3E7-481A65B70871}"/>
                </a:ext>
              </a:extLst>
            </p:cNvPr>
            <p:cNvSpPr/>
            <p:nvPr/>
          </p:nvSpPr>
          <p:spPr>
            <a:xfrm>
              <a:off x="3599250" y="809300"/>
              <a:ext cx="48100" cy="57350"/>
            </a:xfrm>
            <a:custGeom>
              <a:avLst/>
              <a:gdLst/>
              <a:ahLst/>
              <a:cxnLst/>
              <a:rect l="l" t="t" r="r" b="b"/>
              <a:pathLst>
                <a:path w="1924" h="2294" extrusionOk="0">
                  <a:moveTo>
                    <a:pt x="1184" y="1"/>
                  </a:moveTo>
                  <a:cubicBezTo>
                    <a:pt x="518" y="1"/>
                    <a:pt x="1" y="482"/>
                    <a:pt x="1" y="1147"/>
                  </a:cubicBezTo>
                  <a:cubicBezTo>
                    <a:pt x="1" y="1702"/>
                    <a:pt x="444" y="2219"/>
                    <a:pt x="999" y="2293"/>
                  </a:cubicBezTo>
                  <a:cubicBezTo>
                    <a:pt x="888" y="2108"/>
                    <a:pt x="851" y="1923"/>
                    <a:pt x="851" y="1739"/>
                  </a:cubicBezTo>
                  <a:cubicBezTo>
                    <a:pt x="851" y="1036"/>
                    <a:pt x="1295" y="482"/>
                    <a:pt x="1923" y="371"/>
                  </a:cubicBezTo>
                  <a:cubicBezTo>
                    <a:pt x="1627" y="297"/>
                    <a:pt x="1406" y="186"/>
                    <a:pt x="12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625;p26">
              <a:extLst>
                <a:ext uri="{FF2B5EF4-FFF2-40B4-BE49-F238E27FC236}">
                  <a16:creationId xmlns:a16="http://schemas.microsoft.com/office/drawing/2014/main" id="{36D7973C-294C-02B4-2745-6D99639193CC}"/>
                </a:ext>
              </a:extLst>
            </p:cNvPr>
            <p:cNvSpPr/>
            <p:nvPr/>
          </p:nvSpPr>
          <p:spPr>
            <a:xfrm>
              <a:off x="3724025" y="821325"/>
              <a:ext cx="49950" cy="53625"/>
            </a:xfrm>
            <a:custGeom>
              <a:avLst/>
              <a:gdLst/>
              <a:ahLst/>
              <a:cxnLst/>
              <a:rect l="l" t="t" r="r" b="b"/>
              <a:pathLst>
                <a:path w="1998" h="2145" extrusionOk="0">
                  <a:moveTo>
                    <a:pt x="186" y="1"/>
                  </a:moveTo>
                  <a:cubicBezTo>
                    <a:pt x="149" y="1"/>
                    <a:pt x="149" y="74"/>
                    <a:pt x="112" y="74"/>
                  </a:cubicBezTo>
                  <a:lnTo>
                    <a:pt x="112" y="259"/>
                  </a:lnTo>
                  <a:cubicBezTo>
                    <a:pt x="112" y="370"/>
                    <a:pt x="75" y="555"/>
                    <a:pt x="1" y="703"/>
                  </a:cubicBezTo>
                  <a:lnTo>
                    <a:pt x="112" y="851"/>
                  </a:lnTo>
                  <a:cubicBezTo>
                    <a:pt x="260" y="1073"/>
                    <a:pt x="296" y="1294"/>
                    <a:pt x="296" y="1553"/>
                  </a:cubicBezTo>
                  <a:cubicBezTo>
                    <a:pt x="296" y="1664"/>
                    <a:pt x="260" y="1849"/>
                    <a:pt x="186" y="1997"/>
                  </a:cubicBezTo>
                  <a:cubicBezTo>
                    <a:pt x="370" y="2108"/>
                    <a:pt x="555" y="2145"/>
                    <a:pt x="814" y="2145"/>
                  </a:cubicBezTo>
                  <a:cubicBezTo>
                    <a:pt x="1480" y="2145"/>
                    <a:pt x="1997" y="1627"/>
                    <a:pt x="1997" y="925"/>
                  </a:cubicBezTo>
                  <a:cubicBezTo>
                    <a:pt x="1590" y="851"/>
                    <a:pt x="1184" y="555"/>
                    <a:pt x="999" y="185"/>
                  </a:cubicBezTo>
                  <a:lnTo>
                    <a:pt x="925" y="148"/>
                  </a:lnTo>
                  <a:lnTo>
                    <a:pt x="851" y="148"/>
                  </a:lnTo>
                  <a:cubicBezTo>
                    <a:pt x="629" y="148"/>
                    <a:pt x="444" y="111"/>
                    <a:pt x="1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626;p26">
              <a:extLst>
                <a:ext uri="{FF2B5EF4-FFF2-40B4-BE49-F238E27FC236}">
                  <a16:creationId xmlns:a16="http://schemas.microsoft.com/office/drawing/2014/main" id="{C4E8D365-DBBF-85EC-B51F-5C00C8C41AFE}"/>
                </a:ext>
              </a:extLst>
            </p:cNvPr>
            <p:cNvSpPr/>
            <p:nvPr/>
          </p:nvSpPr>
          <p:spPr>
            <a:xfrm>
              <a:off x="3675975" y="844425"/>
              <a:ext cx="50850" cy="44400"/>
            </a:xfrm>
            <a:custGeom>
              <a:avLst/>
              <a:gdLst/>
              <a:ahLst/>
              <a:cxnLst/>
              <a:rect l="l" t="t" r="r" b="b"/>
              <a:pathLst>
                <a:path w="2034" h="1776" extrusionOk="0">
                  <a:moveTo>
                    <a:pt x="1849" y="1"/>
                  </a:moveTo>
                  <a:cubicBezTo>
                    <a:pt x="1627" y="444"/>
                    <a:pt x="1146" y="703"/>
                    <a:pt x="629" y="703"/>
                  </a:cubicBezTo>
                  <a:lnTo>
                    <a:pt x="444" y="703"/>
                  </a:lnTo>
                  <a:cubicBezTo>
                    <a:pt x="370" y="999"/>
                    <a:pt x="185" y="1221"/>
                    <a:pt x="0" y="1406"/>
                  </a:cubicBezTo>
                  <a:cubicBezTo>
                    <a:pt x="222" y="1628"/>
                    <a:pt x="518" y="1775"/>
                    <a:pt x="888" y="1775"/>
                  </a:cubicBezTo>
                  <a:cubicBezTo>
                    <a:pt x="1516" y="1775"/>
                    <a:pt x="2034" y="1258"/>
                    <a:pt x="2034" y="629"/>
                  </a:cubicBezTo>
                  <a:cubicBezTo>
                    <a:pt x="2034" y="370"/>
                    <a:pt x="1997" y="186"/>
                    <a:pt x="1849" y="1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627;p26">
              <a:extLst>
                <a:ext uri="{FF2B5EF4-FFF2-40B4-BE49-F238E27FC236}">
                  <a16:creationId xmlns:a16="http://schemas.microsoft.com/office/drawing/2014/main" id="{28A049B7-24DC-78A2-6E0A-20C1FB34DE4D}"/>
                </a:ext>
              </a:extLst>
            </p:cNvPr>
            <p:cNvSpPr/>
            <p:nvPr/>
          </p:nvSpPr>
          <p:spPr>
            <a:xfrm>
              <a:off x="3663950" y="810225"/>
              <a:ext cx="58250" cy="46250"/>
            </a:xfrm>
            <a:custGeom>
              <a:avLst/>
              <a:gdLst/>
              <a:ahLst/>
              <a:cxnLst/>
              <a:rect l="l" t="t" r="r" b="b"/>
              <a:pathLst>
                <a:path w="2330" h="1850" extrusionOk="0">
                  <a:moveTo>
                    <a:pt x="259" y="1"/>
                  </a:moveTo>
                  <a:cubicBezTo>
                    <a:pt x="112" y="186"/>
                    <a:pt x="1" y="408"/>
                    <a:pt x="1" y="703"/>
                  </a:cubicBezTo>
                  <a:cubicBezTo>
                    <a:pt x="1" y="1332"/>
                    <a:pt x="518" y="1849"/>
                    <a:pt x="1184" y="1849"/>
                  </a:cubicBezTo>
                  <a:cubicBezTo>
                    <a:pt x="1812" y="1849"/>
                    <a:pt x="2330" y="1332"/>
                    <a:pt x="2330" y="703"/>
                  </a:cubicBezTo>
                  <a:cubicBezTo>
                    <a:pt x="2330" y="408"/>
                    <a:pt x="2219" y="186"/>
                    <a:pt x="2108" y="1"/>
                  </a:cubicBezTo>
                  <a:cubicBezTo>
                    <a:pt x="1849" y="223"/>
                    <a:pt x="1553" y="371"/>
                    <a:pt x="1184" y="371"/>
                  </a:cubicBezTo>
                  <a:cubicBezTo>
                    <a:pt x="814" y="371"/>
                    <a:pt x="481" y="223"/>
                    <a:pt x="25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628;p26">
              <a:extLst>
                <a:ext uri="{FF2B5EF4-FFF2-40B4-BE49-F238E27FC236}">
                  <a16:creationId xmlns:a16="http://schemas.microsoft.com/office/drawing/2014/main" id="{DB4471D3-28CE-5164-A5C3-CB624C8BD605}"/>
                </a:ext>
              </a:extLst>
            </p:cNvPr>
            <p:cNvSpPr/>
            <p:nvPr/>
          </p:nvSpPr>
          <p:spPr>
            <a:xfrm>
              <a:off x="3663950" y="755700"/>
              <a:ext cx="58250" cy="58250"/>
            </a:xfrm>
            <a:custGeom>
              <a:avLst/>
              <a:gdLst/>
              <a:ahLst/>
              <a:cxnLst/>
              <a:rect l="l" t="t" r="r" b="b"/>
              <a:pathLst>
                <a:path w="2330" h="2330" extrusionOk="0">
                  <a:moveTo>
                    <a:pt x="1184" y="1"/>
                  </a:moveTo>
                  <a:cubicBezTo>
                    <a:pt x="518" y="1"/>
                    <a:pt x="1" y="518"/>
                    <a:pt x="1" y="1147"/>
                  </a:cubicBezTo>
                  <a:cubicBezTo>
                    <a:pt x="1" y="1812"/>
                    <a:pt x="518" y="2330"/>
                    <a:pt x="1184" y="2330"/>
                  </a:cubicBezTo>
                  <a:cubicBezTo>
                    <a:pt x="1812" y="2330"/>
                    <a:pt x="2330" y="1812"/>
                    <a:pt x="2330" y="1147"/>
                  </a:cubicBezTo>
                  <a:cubicBezTo>
                    <a:pt x="2330" y="518"/>
                    <a:pt x="1812" y="1"/>
                    <a:pt x="1184" y="1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629;p26">
              <a:extLst>
                <a:ext uri="{FF2B5EF4-FFF2-40B4-BE49-F238E27FC236}">
                  <a16:creationId xmlns:a16="http://schemas.microsoft.com/office/drawing/2014/main" id="{33DEFB05-BA0E-FE95-B38F-D7450C2BAC08}"/>
                </a:ext>
              </a:extLst>
            </p:cNvPr>
            <p:cNvSpPr/>
            <p:nvPr/>
          </p:nvSpPr>
          <p:spPr>
            <a:xfrm>
              <a:off x="3915350" y="542200"/>
              <a:ext cx="52700" cy="69350"/>
            </a:xfrm>
            <a:custGeom>
              <a:avLst/>
              <a:gdLst/>
              <a:ahLst/>
              <a:cxnLst/>
              <a:rect l="l" t="t" r="r" b="b"/>
              <a:pathLst>
                <a:path w="2108" h="2774" extrusionOk="0">
                  <a:moveTo>
                    <a:pt x="1369" y="0"/>
                  </a:moveTo>
                  <a:cubicBezTo>
                    <a:pt x="592" y="0"/>
                    <a:pt x="1" y="592"/>
                    <a:pt x="1" y="1368"/>
                  </a:cubicBezTo>
                  <a:cubicBezTo>
                    <a:pt x="1" y="2182"/>
                    <a:pt x="592" y="2773"/>
                    <a:pt x="1369" y="2773"/>
                  </a:cubicBezTo>
                  <a:cubicBezTo>
                    <a:pt x="1627" y="2773"/>
                    <a:pt x="1886" y="2662"/>
                    <a:pt x="2108" y="2514"/>
                  </a:cubicBezTo>
                  <a:cubicBezTo>
                    <a:pt x="1701" y="2256"/>
                    <a:pt x="1479" y="1812"/>
                    <a:pt x="1479" y="1294"/>
                  </a:cubicBezTo>
                  <a:cubicBezTo>
                    <a:pt x="1479" y="814"/>
                    <a:pt x="1664" y="407"/>
                    <a:pt x="1960" y="148"/>
                  </a:cubicBezTo>
                  <a:cubicBezTo>
                    <a:pt x="1775" y="37"/>
                    <a:pt x="1590" y="0"/>
                    <a:pt x="1369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630;p26">
              <a:extLst>
                <a:ext uri="{FF2B5EF4-FFF2-40B4-BE49-F238E27FC236}">
                  <a16:creationId xmlns:a16="http://schemas.microsoft.com/office/drawing/2014/main" id="{7538C1AB-CE23-4D73-46FC-B8E7BACED161}"/>
                </a:ext>
              </a:extLst>
            </p:cNvPr>
            <p:cNvSpPr/>
            <p:nvPr/>
          </p:nvSpPr>
          <p:spPr>
            <a:xfrm>
              <a:off x="3957875" y="601350"/>
              <a:ext cx="69350" cy="49000"/>
            </a:xfrm>
            <a:custGeom>
              <a:avLst/>
              <a:gdLst/>
              <a:ahLst/>
              <a:cxnLst/>
              <a:rect l="l" t="t" r="r" b="b"/>
              <a:pathLst>
                <a:path w="2774" h="1960" extrusionOk="0">
                  <a:moveTo>
                    <a:pt x="2588" y="0"/>
                  </a:moveTo>
                  <a:cubicBezTo>
                    <a:pt x="2293" y="296"/>
                    <a:pt x="1849" y="555"/>
                    <a:pt x="1368" y="555"/>
                  </a:cubicBezTo>
                  <a:cubicBezTo>
                    <a:pt x="1109" y="555"/>
                    <a:pt x="814" y="444"/>
                    <a:pt x="592" y="296"/>
                  </a:cubicBezTo>
                  <a:lnTo>
                    <a:pt x="518" y="370"/>
                  </a:lnTo>
                  <a:cubicBezTo>
                    <a:pt x="370" y="444"/>
                    <a:pt x="185" y="555"/>
                    <a:pt x="0" y="555"/>
                  </a:cubicBezTo>
                  <a:lnTo>
                    <a:pt x="0" y="592"/>
                  </a:lnTo>
                  <a:cubicBezTo>
                    <a:pt x="0" y="1368"/>
                    <a:pt x="592" y="1960"/>
                    <a:pt x="1368" y="1960"/>
                  </a:cubicBezTo>
                  <a:cubicBezTo>
                    <a:pt x="2182" y="1960"/>
                    <a:pt x="2773" y="1368"/>
                    <a:pt x="2773" y="592"/>
                  </a:cubicBezTo>
                  <a:cubicBezTo>
                    <a:pt x="2773" y="407"/>
                    <a:pt x="2662" y="185"/>
                    <a:pt x="258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631;p26">
              <a:extLst>
                <a:ext uri="{FF2B5EF4-FFF2-40B4-BE49-F238E27FC236}">
                  <a16:creationId xmlns:a16="http://schemas.microsoft.com/office/drawing/2014/main" id="{B09A756F-1335-0476-A803-EE983960FBF3}"/>
                </a:ext>
              </a:extLst>
            </p:cNvPr>
            <p:cNvSpPr/>
            <p:nvPr/>
          </p:nvSpPr>
          <p:spPr>
            <a:xfrm>
              <a:off x="4000375" y="495050"/>
              <a:ext cx="44400" cy="62875"/>
            </a:xfrm>
            <a:custGeom>
              <a:avLst/>
              <a:gdLst/>
              <a:ahLst/>
              <a:cxnLst/>
              <a:rect l="l" t="t" r="r" b="b"/>
              <a:pathLst>
                <a:path w="1776" h="2515" extrusionOk="0">
                  <a:moveTo>
                    <a:pt x="371" y="1"/>
                  </a:moveTo>
                  <a:cubicBezTo>
                    <a:pt x="223" y="1"/>
                    <a:pt x="149" y="1"/>
                    <a:pt x="1" y="38"/>
                  </a:cubicBezTo>
                  <a:cubicBezTo>
                    <a:pt x="149" y="260"/>
                    <a:pt x="223" y="592"/>
                    <a:pt x="223" y="925"/>
                  </a:cubicBezTo>
                  <a:cubicBezTo>
                    <a:pt x="223" y="1147"/>
                    <a:pt x="186" y="1406"/>
                    <a:pt x="38" y="1665"/>
                  </a:cubicBezTo>
                  <a:cubicBezTo>
                    <a:pt x="519" y="1775"/>
                    <a:pt x="925" y="2108"/>
                    <a:pt x="1110" y="2515"/>
                  </a:cubicBezTo>
                  <a:cubicBezTo>
                    <a:pt x="1480" y="2293"/>
                    <a:pt x="1702" y="1849"/>
                    <a:pt x="1702" y="1369"/>
                  </a:cubicBezTo>
                  <a:cubicBezTo>
                    <a:pt x="1776" y="592"/>
                    <a:pt x="1110" y="1"/>
                    <a:pt x="37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632;p26">
              <a:extLst>
                <a:ext uri="{FF2B5EF4-FFF2-40B4-BE49-F238E27FC236}">
                  <a16:creationId xmlns:a16="http://schemas.microsoft.com/office/drawing/2014/main" id="{36027971-B0B2-2A29-DB89-754ADFBDBBCC}"/>
                </a:ext>
              </a:extLst>
            </p:cNvPr>
            <p:cNvSpPr/>
            <p:nvPr/>
          </p:nvSpPr>
          <p:spPr>
            <a:xfrm>
              <a:off x="3894100" y="581025"/>
              <a:ext cx="62875" cy="64725"/>
            </a:xfrm>
            <a:custGeom>
              <a:avLst/>
              <a:gdLst/>
              <a:ahLst/>
              <a:cxnLst/>
              <a:rect l="l" t="t" r="r" b="b"/>
              <a:pathLst>
                <a:path w="2515" h="2589" extrusionOk="0">
                  <a:moveTo>
                    <a:pt x="666" y="0"/>
                  </a:moveTo>
                  <a:cubicBezTo>
                    <a:pt x="222" y="259"/>
                    <a:pt x="0" y="703"/>
                    <a:pt x="0" y="1220"/>
                  </a:cubicBezTo>
                  <a:cubicBezTo>
                    <a:pt x="0" y="1997"/>
                    <a:pt x="592" y="2588"/>
                    <a:pt x="1405" y="2588"/>
                  </a:cubicBezTo>
                  <a:cubicBezTo>
                    <a:pt x="1849" y="2588"/>
                    <a:pt x="2219" y="2366"/>
                    <a:pt x="2514" y="2034"/>
                  </a:cubicBezTo>
                  <a:cubicBezTo>
                    <a:pt x="2366" y="1849"/>
                    <a:pt x="2329" y="1627"/>
                    <a:pt x="2329" y="1405"/>
                  </a:cubicBezTo>
                  <a:lnTo>
                    <a:pt x="2219" y="1405"/>
                  </a:lnTo>
                  <a:cubicBezTo>
                    <a:pt x="1405" y="1405"/>
                    <a:pt x="740" y="813"/>
                    <a:pt x="6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633;p26">
              <a:extLst>
                <a:ext uri="{FF2B5EF4-FFF2-40B4-BE49-F238E27FC236}">
                  <a16:creationId xmlns:a16="http://schemas.microsoft.com/office/drawing/2014/main" id="{C8CC1842-3B21-610E-0500-D223C9C8515E}"/>
                </a:ext>
              </a:extLst>
            </p:cNvPr>
            <p:cNvSpPr/>
            <p:nvPr/>
          </p:nvSpPr>
          <p:spPr>
            <a:xfrm>
              <a:off x="4026275" y="547750"/>
              <a:ext cx="48075" cy="70250"/>
            </a:xfrm>
            <a:custGeom>
              <a:avLst/>
              <a:gdLst/>
              <a:ahLst/>
              <a:cxnLst/>
              <a:rect l="l" t="t" r="r" b="b"/>
              <a:pathLst>
                <a:path w="1923" h="2810" extrusionOk="0">
                  <a:moveTo>
                    <a:pt x="740" y="0"/>
                  </a:moveTo>
                  <a:cubicBezTo>
                    <a:pt x="592" y="222"/>
                    <a:pt x="444" y="407"/>
                    <a:pt x="222" y="592"/>
                  </a:cubicBezTo>
                  <a:lnTo>
                    <a:pt x="185" y="666"/>
                  </a:lnTo>
                  <a:cubicBezTo>
                    <a:pt x="222" y="777"/>
                    <a:pt x="222" y="924"/>
                    <a:pt x="222" y="1109"/>
                  </a:cubicBezTo>
                  <a:cubicBezTo>
                    <a:pt x="222" y="1442"/>
                    <a:pt x="111" y="1701"/>
                    <a:pt x="0" y="1960"/>
                  </a:cubicBezTo>
                  <a:lnTo>
                    <a:pt x="37" y="2034"/>
                  </a:lnTo>
                  <a:cubicBezTo>
                    <a:pt x="185" y="2255"/>
                    <a:pt x="222" y="2514"/>
                    <a:pt x="222" y="2773"/>
                  </a:cubicBezTo>
                  <a:cubicBezTo>
                    <a:pt x="296" y="2773"/>
                    <a:pt x="407" y="2810"/>
                    <a:pt x="481" y="2810"/>
                  </a:cubicBezTo>
                  <a:cubicBezTo>
                    <a:pt x="1294" y="2810"/>
                    <a:pt x="1886" y="2218"/>
                    <a:pt x="1886" y="1442"/>
                  </a:cubicBezTo>
                  <a:cubicBezTo>
                    <a:pt x="1923" y="703"/>
                    <a:pt x="1405" y="111"/>
                    <a:pt x="740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634;p26">
              <a:extLst>
                <a:ext uri="{FF2B5EF4-FFF2-40B4-BE49-F238E27FC236}">
                  <a16:creationId xmlns:a16="http://schemas.microsoft.com/office/drawing/2014/main" id="{FA72DE75-9F79-7137-5B22-DA8DB4AA6D6B}"/>
                </a:ext>
              </a:extLst>
            </p:cNvPr>
            <p:cNvSpPr/>
            <p:nvPr/>
          </p:nvSpPr>
          <p:spPr>
            <a:xfrm>
              <a:off x="4054925" y="557900"/>
              <a:ext cx="54550" cy="67500"/>
            </a:xfrm>
            <a:custGeom>
              <a:avLst/>
              <a:gdLst/>
              <a:ahLst/>
              <a:cxnLst/>
              <a:rect l="l" t="t" r="r" b="b"/>
              <a:pathLst>
                <a:path w="2182" h="2700" extrusionOk="0">
                  <a:moveTo>
                    <a:pt x="1294" y="1"/>
                  </a:moveTo>
                  <a:cubicBezTo>
                    <a:pt x="1146" y="149"/>
                    <a:pt x="998" y="260"/>
                    <a:pt x="814" y="334"/>
                  </a:cubicBezTo>
                  <a:cubicBezTo>
                    <a:pt x="925" y="518"/>
                    <a:pt x="961" y="740"/>
                    <a:pt x="961" y="962"/>
                  </a:cubicBezTo>
                  <a:cubicBezTo>
                    <a:pt x="961" y="1628"/>
                    <a:pt x="555" y="2219"/>
                    <a:pt x="0" y="2478"/>
                  </a:cubicBezTo>
                  <a:cubicBezTo>
                    <a:pt x="222" y="2589"/>
                    <a:pt x="444" y="2700"/>
                    <a:pt x="777" y="2700"/>
                  </a:cubicBezTo>
                  <a:cubicBezTo>
                    <a:pt x="1553" y="2700"/>
                    <a:pt x="2182" y="2108"/>
                    <a:pt x="2182" y="1295"/>
                  </a:cubicBezTo>
                  <a:cubicBezTo>
                    <a:pt x="2182" y="703"/>
                    <a:pt x="1812" y="186"/>
                    <a:pt x="12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635;p26">
              <a:extLst>
                <a:ext uri="{FF2B5EF4-FFF2-40B4-BE49-F238E27FC236}">
                  <a16:creationId xmlns:a16="http://schemas.microsoft.com/office/drawing/2014/main" id="{3FA7BEFF-37E3-10DA-CD9E-079BDE3A8B34}"/>
                </a:ext>
              </a:extLst>
            </p:cNvPr>
            <p:cNvSpPr/>
            <p:nvPr/>
          </p:nvSpPr>
          <p:spPr>
            <a:xfrm>
              <a:off x="3981900" y="459925"/>
              <a:ext cx="67500" cy="39775"/>
            </a:xfrm>
            <a:custGeom>
              <a:avLst/>
              <a:gdLst/>
              <a:ahLst/>
              <a:cxnLst/>
              <a:rect l="l" t="t" r="r" b="b"/>
              <a:pathLst>
                <a:path w="2700" h="1591" extrusionOk="0">
                  <a:moveTo>
                    <a:pt x="1295" y="1"/>
                  </a:moveTo>
                  <a:cubicBezTo>
                    <a:pt x="740" y="1"/>
                    <a:pt x="222" y="371"/>
                    <a:pt x="1" y="851"/>
                  </a:cubicBezTo>
                  <a:cubicBezTo>
                    <a:pt x="185" y="925"/>
                    <a:pt x="370" y="1073"/>
                    <a:pt x="555" y="1258"/>
                  </a:cubicBezTo>
                  <a:lnTo>
                    <a:pt x="629" y="1258"/>
                  </a:lnTo>
                  <a:cubicBezTo>
                    <a:pt x="777" y="1184"/>
                    <a:pt x="925" y="1184"/>
                    <a:pt x="1073" y="1184"/>
                  </a:cubicBezTo>
                  <a:cubicBezTo>
                    <a:pt x="1442" y="1184"/>
                    <a:pt x="1812" y="1332"/>
                    <a:pt x="2071" y="1591"/>
                  </a:cubicBezTo>
                  <a:lnTo>
                    <a:pt x="2108" y="1517"/>
                  </a:lnTo>
                  <a:cubicBezTo>
                    <a:pt x="2330" y="1332"/>
                    <a:pt x="2515" y="1258"/>
                    <a:pt x="2699" y="1221"/>
                  </a:cubicBezTo>
                  <a:cubicBezTo>
                    <a:pt x="2589" y="519"/>
                    <a:pt x="2034" y="1"/>
                    <a:pt x="129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636;p26">
              <a:extLst>
                <a:ext uri="{FF2B5EF4-FFF2-40B4-BE49-F238E27FC236}">
                  <a16:creationId xmlns:a16="http://schemas.microsoft.com/office/drawing/2014/main" id="{130F9514-0686-CF80-B9B2-F051ECCA26A0}"/>
                </a:ext>
              </a:extLst>
            </p:cNvPr>
            <p:cNvSpPr/>
            <p:nvPr/>
          </p:nvSpPr>
          <p:spPr>
            <a:xfrm>
              <a:off x="4038275" y="495050"/>
              <a:ext cx="55500" cy="66575"/>
            </a:xfrm>
            <a:custGeom>
              <a:avLst/>
              <a:gdLst/>
              <a:ahLst/>
              <a:cxnLst/>
              <a:rect l="l" t="t" r="r" b="b"/>
              <a:pathLst>
                <a:path w="2220" h="2663" extrusionOk="0">
                  <a:moveTo>
                    <a:pt x="851" y="1"/>
                  </a:moveTo>
                  <a:cubicBezTo>
                    <a:pt x="518" y="1"/>
                    <a:pt x="260" y="75"/>
                    <a:pt x="1" y="260"/>
                  </a:cubicBezTo>
                  <a:cubicBezTo>
                    <a:pt x="297" y="555"/>
                    <a:pt x="481" y="962"/>
                    <a:pt x="481" y="1369"/>
                  </a:cubicBezTo>
                  <a:cubicBezTo>
                    <a:pt x="481" y="1554"/>
                    <a:pt x="444" y="1738"/>
                    <a:pt x="370" y="1923"/>
                  </a:cubicBezTo>
                  <a:cubicBezTo>
                    <a:pt x="851" y="2034"/>
                    <a:pt x="1221" y="2293"/>
                    <a:pt x="1443" y="2663"/>
                  </a:cubicBezTo>
                  <a:cubicBezTo>
                    <a:pt x="1923" y="2441"/>
                    <a:pt x="2219" y="1923"/>
                    <a:pt x="2219" y="1369"/>
                  </a:cubicBezTo>
                  <a:cubicBezTo>
                    <a:pt x="2219" y="592"/>
                    <a:pt x="1627" y="1"/>
                    <a:pt x="8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637;p26">
              <a:extLst>
                <a:ext uri="{FF2B5EF4-FFF2-40B4-BE49-F238E27FC236}">
                  <a16:creationId xmlns:a16="http://schemas.microsoft.com/office/drawing/2014/main" id="{0E75B1F7-8688-CE42-508E-303C60570A48}"/>
                </a:ext>
              </a:extLst>
            </p:cNvPr>
            <p:cNvSpPr/>
            <p:nvPr/>
          </p:nvSpPr>
          <p:spPr>
            <a:xfrm>
              <a:off x="4008700" y="613375"/>
              <a:ext cx="65650" cy="59175"/>
            </a:xfrm>
            <a:custGeom>
              <a:avLst/>
              <a:gdLst/>
              <a:ahLst/>
              <a:cxnLst/>
              <a:rect l="l" t="t" r="r" b="b"/>
              <a:pathLst>
                <a:path w="2626" h="2367" extrusionOk="0">
                  <a:moveTo>
                    <a:pt x="2256" y="0"/>
                  </a:moveTo>
                  <a:cubicBezTo>
                    <a:pt x="1997" y="259"/>
                    <a:pt x="1664" y="370"/>
                    <a:pt x="1258" y="370"/>
                  </a:cubicBezTo>
                  <a:cubicBezTo>
                    <a:pt x="1110" y="370"/>
                    <a:pt x="999" y="333"/>
                    <a:pt x="925" y="333"/>
                  </a:cubicBezTo>
                  <a:cubicBezTo>
                    <a:pt x="888" y="887"/>
                    <a:pt x="518" y="1405"/>
                    <a:pt x="1" y="1627"/>
                  </a:cubicBezTo>
                  <a:cubicBezTo>
                    <a:pt x="223" y="2107"/>
                    <a:pt x="703" y="2366"/>
                    <a:pt x="1258" y="2366"/>
                  </a:cubicBezTo>
                  <a:cubicBezTo>
                    <a:pt x="2034" y="2366"/>
                    <a:pt x="2626" y="1775"/>
                    <a:pt x="2626" y="998"/>
                  </a:cubicBezTo>
                  <a:cubicBezTo>
                    <a:pt x="2626" y="629"/>
                    <a:pt x="2478" y="296"/>
                    <a:pt x="22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38;p26">
              <a:extLst>
                <a:ext uri="{FF2B5EF4-FFF2-40B4-BE49-F238E27FC236}">
                  <a16:creationId xmlns:a16="http://schemas.microsoft.com/office/drawing/2014/main" id="{45A55574-9998-DC24-2081-DCB9AE467383}"/>
                </a:ext>
              </a:extLst>
            </p:cNvPr>
            <p:cNvSpPr/>
            <p:nvPr/>
          </p:nvSpPr>
          <p:spPr>
            <a:xfrm>
              <a:off x="3970800" y="656800"/>
              <a:ext cx="49025" cy="30525"/>
            </a:xfrm>
            <a:custGeom>
              <a:avLst/>
              <a:gdLst/>
              <a:ahLst/>
              <a:cxnLst/>
              <a:rect l="l" t="t" r="r" b="b"/>
              <a:pathLst>
                <a:path w="1961" h="1221" extrusionOk="0">
                  <a:moveTo>
                    <a:pt x="1332" y="1"/>
                  </a:moveTo>
                  <a:cubicBezTo>
                    <a:pt x="1184" y="1"/>
                    <a:pt x="999" y="38"/>
                    <a:pt x="851" y="38"/>
                  </a:cubicBezTo>
                  <a:lnTo>
                    <a:pt x="666" y="38"/>
                  </a:lnTo>
                  <a:lnTo>
                    <a:pt x="666" y="75"/>
                  </a:lnTo>
                  <a:cubicBezTo>
                    <a:pt x="555" y="444"/>
                    <a:pt x="297" y="740"/>
                    <a:pt x="1" y="925"/>
                  </a:cubicBezTo>
                  <a:cubicBezTo>
                    <a:pt x="223" y="1110"/>
                    <a:pt x="555" y="1221"/>
                    <a:pt x="851" y="1221"/>
                  </a:cubicBezTo>
                  <a:cubicBezTo>
                    <a:pt x="1332" y="1221"/>
                    <a:pt x="1702" y="999"/>
                    <a:pt x="1960" y="666"/>
                  </a:cubicBezTo>
                  <a:cubicBezTo>
                    <a:pt x="1702" y="481"/>
                    <a:pt x="1480" y="260"/>
                    <a:pt x="13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39;p26">
              <a:extLst>
                <a:ext uri="{FF2B5EF4-FFF2-40B4-BE49-F238E27FC236}">
                  <a16:creationId xmlns:a16="http://schemas.microsoft.com/office/drawing/2014/main" id="{9EA47565-ED48-9C32-1A5D-5A409B158934}"/>
                </a:ext>
              </a:extLst>
            </p:cNvPr>
            <p:cNvSpPr/>
            <p:nvPr/>
          </p:nvSpPr>
          <p:spPr>
            <a:xfrm>
              <a:off x="3915350" y="638325"/>
              <a:ext cx="66575" cy="39775"/>
            </a:xfrm>
            <a:custGeom>
              <a:avLst/>
              <a:gdLst/>
              <a:ahLst/>
              <a:cxnLst/>
              <a:rect l="l" t="t" r="r" b="b"/>
              <a:pathLst>
                <a:path w="2663" h="1591" extrusionOk="0">
                  <a:moveTo>
                    <a:pt x="1701" y="0"/>
                  </a:moveTo>
                  <a:cubicBezTo>
                    <a:pt x="1406" y="296"/>
                    <a:pt x="962" y="555"/>
                    <a:pt x="481" y="555"/>
                  </a:cubicBezTo>
                  <a:cubicBezTo>
                    <a:pt x="296" y="555"/>
                    <a:pt x="186" y="481"/>
                    <a:pt x="1" y="444"/>
                  </a:cubicBezTo>
                  <a:lnTo>
                    <a:pt x="1" y="444"/>
                  </a:lnTo>
                  <a:cubicBezTo>
                    <a:pt x="75" y="1109"/>
                    <a:pt x="666" y="1590"/>
                    <a:pt x="1369" y="1590"/>
                  </a:cubicBezTo>
                  <a:cubicBezTo>
                    <a:pt x="1960" y="1590"/>
                    <a:pt x="2478" y="1220"/>
                    <a:pt x="2663" y="666"/>
                  </a:cubicBezTo>
                  <a:cubicBezTo>
                    <a:pt x="2256" y="592"/>
                    <a:pt x="1923" y="296"/>
                    <a:pt x="1701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40;p26">
              <a:extLst>
                <a:ext uri="{FF2B5EF4-FFF2-40B4-BE49-F238E27FC236}">
                  <a16:creationId xmlns:a16="http://schemas.microsoft.com/office/drawing/2014/main" id="{8212F575-D0EA-5D34-049B-B5EB52FB0AE7}"/>
                </a:ext>
              </a:extLst>
            </p:cNvPr>
            <p:cNvSpPr/>
            <p:nvPr/>
          </p:nvSpPr>
          <p:spPr>
            <a:xfrm>
              <a:off x="3880225" y="522775"/>
              <a:ext cx="41625" cy="60125"/>
            </a:xfrm>
            <a:custGeom>
              <a:avLst/>
              <a:gdLst/>
              <a:ahLst/>
              <a:cxnLst/>
              <a:rect l="l" t="t" r="r" b="b"/>
              <a:pathLst>
                <a:path w="1665" h="2405" extrusionOk="0">
                  <a:moveTo>
                    <a:pt x="666" y="1"/>
                  </a:moveTo>
                  <a:cubicBezTo>
                    <a:pt x="297" y="223"/>
                    <a:pt x="1" y="666"/>
                    <a:pt x="1" y="1147"/>
                  </a:cubicBezTo>
                  <a:cubicBezTo>
                    <a:pt x="1" y="1702"/>
                    <a:pt x="334" y="2145"/>
                    <a:pt x="777" y="2404"/>
                  </a:cubicBezTo>
                  <a:cubicBezTo>
                    <a:pt x="888" y="2293"/>
                    <a:pt x="962" y="2219"/>
                    <a:pt x="1110" y="2145"/>
                  </a:cubicBezTo>
                  <a:lnTo>
                    <a:pt x="1147" y="2108"/>
                  </a:lnTo>
                  <a:cubicBezTo>
                    <a:pt x="1147" y="1702"/>
                    <a:pt x="1332" y="1295"/>
                    <a:pt x="1664" y="999"/>
                  </a:cubicBezTo>
                  <a:cubicBezTo>
                    <a:pt x="1147" y="851"/>
                    <a:pt x="777" y="482"/>
                    <a:pt x="6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41;p26">
              <a:extLst>
                <a:ext uri="{FF2B5EF4-FFF2-40B4-BE49-F238E27FC236}">
                  <a16:creationId xmlns:a16="http://schemas.microsoft.com/office/drawing/2014/main" id="{7A5CA409-2450-FA10-43EA-6A236CE77C58}"/>
                </a:ext>
              </a:extLst>
            </p:cNvPr>
            <p:cNvSpPr/>
            <p:nvPr/>
          </p:nvSpPr>
          <p:spPr>
            <a:xfrm>
              <a:off x="3899650" y="474725"/>
              <a:ext cx="52700" cy="68425"/>
            </a:xfrm>
            <a:custGeom>
              <a:avLst/>
              <a:gdLst/>
              <a:ahLst/>
              <a:cxnLst/>
              <a:rect l="l" t="t" r="r" b="b"/>
              <a:pathLst>
                <a:path w="2108" h="2737" extrusionOk="0">
                  <a:moveTo>
                    <a:pt x="1405" y="1"/>
                  </a:moveTo>
                  <a:cubicBezTo>
                    <a:pt x="629" y="1"/>
                    <a:pt x="0" y="629"/>
                    <a:pt x="0" y="1405"/>
                  </a:cubicBezTo>
                  <a:cubicBezTo>
                    <a:pt x="0" y="2034"/>
                    <a:pt x="481" y="2588"/>
                    <a:pt x="1072" y="2736"/>
                  </a:cubicBezTo>
                  <a:lnTo>
                    <a:pt x="1368" y="2588"/>
                  </a:lnTo>
                  <a:cubicBezTo>
                    <a:pt x="1183" y="2330"/>
                    <a:pt x="1072" y="2034"/>
                    <a:pt x="1072" y="1738"/>
                  </a:cubicBezTo>
                  <a:cubicBezTo>
                    <a:pt x="1072" y="1036"/>
                    <a:pt x="1479" y="444"/>
                    <a:pt x="2107" y="185"/>
                  </a:cubicBezTo>
                  <a:cubicBezTo>
                    <a:pt x="1923" y="74"/>
                    <a:pt x="1627" y="1"/>
                    <a:pt x="1405" y="1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2;p26">
              <a:extLst>
                <a:ext uri="{FF2B5EF4-FFF2-40B4-BE49-F238E27FC236}">
                  <a16:creationId xmlns:a16="http://schemas.microsoft.com/office/drawing/2014/main" id="{D8ADB321-4FF8-F67D-334C-FF05C33D717F}"/>
                </a:ext>
              </a:extLst>
            </p:cNvPr>
            <p:cNvSpPr/>
            <p:nvPr/>
          </p:nvSpPr>
          <p:spPr>
            <a:xfrm>
              <a:off x="3931075" y="483050"/>
              <a:ext cx="69325" cy="60100"/>
            </a:xfrm>
            <a:custGeom>
              <a:avLst/>
              <a:gdLst/>
              <a:ahLst/>
              <a:cxnLst/>
              <a:rect l="l" t="t" r="r" b="b"/>
              <a:pathLst>
                <a:path w="2773" h="2404" extrusionOk="0">
                  <a:moveTo>
                    <a:pt x="1405" y="0"/>
                  </a:moveTo>
                  <a:cubicBezTo>
                    <a:pt x="592" y="0"/>
                    <a:pt x="0" y="592"/>
                    <a:pt x="0" y="1405"/>
                  </a:cubicBezTo>
                  <a:cubicBezTo>
                    <a:pt x="0" y="1701"/>
                    <a:pt x="74" y="1997"/>
                    <a:pt x="296" y="2218"/>
                  </a:cubicBezTo>
                  <a:cubicBezTo>
                    <a:pt x="407" y="2182"/>
                    <a:pt x="555" y="2182"/>
                    <a:pt x="703" y="2182"/>
                  </a:cubicBezTo>
                  <a:cubicBezTo>
                    <a:pt x="924" y="2182"/>
                    <a:pt x="1146" y="2218"/>
                    <a:pt x="1405" y="2366"/>
                  </a:cubicBezTo>
                  <a:lnTo>
                    <a:pt x="1479" y="2403"/>
                  </a:lnTo>
                  <a:cubicBezTo>
                    <a:pt x="1738" y="2218"/>
                    <a:pt x="2034" y="2108"/>
                    <a:pt x="2403" y="2108"/>
                  </a:cubicBezTo>
                  <a:lnTo>
                    <a:pt x="2588" y="2108"/>
                  </a:lnTo>
                  <a:cubicBezTo>
                    <a:pt x="2736" y="1960"/>
                    <a:pt x="2773" y="1701"/>
                    <a:pt x="2773" y="1442"/>
                  </a:cubicBezTo>
                  <a:cubicBezTo>
                    <a:pt x="2773" y="592"/>
                    <a:pt x="2181" y="0"/>
                    <a:pt x="140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43;p26">
              <a:extLst>
                <a:ext uri="{FF2B5EF4-FFF2-40B4-BE49-F238E27FC236}">
                  <a16:creationId xmlns:a16="http://schemas.microsoft.com/office/drawing/2014/main" id="{7270021B-77DA-2289-BBB6-A1CC46FCB398}"/>
                </a:ext>
              </a:extLst>
            </p:cNvPr>
            <p:cNvSpPr/>
            <p:nvPr/>
          </p:nvSpPr>
          <p:spPr>
            <a:xfrm>
              <a:off x="3957875" y="539425"/>
              <a:ext cx="69350" cy="69350"/>
            </a:xfrm>
            <a:custGeom>
              <a:avLst/>
              <a:gdLst/>
              <a:ahLst/>
              <a:cxnLst/>
              <a:rect l="l" t="t" r="r" b="b"/>
              <a:pathLst>
                <a:path w="2774" h="2774" extrusionOk="0">
                  <a:moveTo>
                    <a:pt x="1368" y="0"/>
                  </a:moveTo>
                  <a:cubicBezTo>
                    <a:pt x="592" y="0"/>
                    <a:pt x="0" y="629"/>
                    <a:pt x="0" y="1405"/>
                  </a:cubicBezTo>
                  <a:cubicBezTo>
                    <a:pt x="0" y="2182"/>
                    <a:pt x="592" y="2773"/>
                    <a:pt x="1368" y="2773"/>
                  </a:cubicBezTo>
                  <a:cubicBezTo>
                    <a:pt x="2182" y="2773"/>
                    <a:pt x="2773" y="2182"/>
                    <a:pt x="2773" y="1405"/>
                  </a:cubicBezTo>
                  <a:cubicBezTo>
                    <a:pt x="2773" y="629"/>
                    <a:pt x="2108" y="0"/>
                    <a:pt x="1368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44;p26">
              <a:extLst>
                <a:ext uri="{FF2B5EF4-FFF2-40B4-BE49-F238E27FC236}">
                  <a16:creationId xmlns:a16="http://schemas.microsoft.com/office/drawing/2014/main" id="{56BE5375-8428-C042-93CA-924C72624559}"/>
                </a:ext>
              </a:extLst>
            </p:cNvPr>
            <p:cNvSpPr/>
            <p:nvPr/>
          </p:nvSpPr>
          <p:spPr>
            <a:xfrm>
              <a:off x="3955100" y="856450"/>
              <a:ext cx="69350" cy="52700"/>
            </a:xfrm>
            <a:custGeom>
              <a:avLst/>
              <a:gdLst/>
              <a:ahLst/>
              <a:cxnLst/>
              <a:rect l="l" t="t" r="r" b="b"/>
              <a:pathLst>
                <a:path w="2774" h="2108" extrusionOk="0">
                  <a:moveTo>
                    <a:pt x="1405" y="0"/>
                  </a:moveTo>
                  <a:cubicBezTo>
                    <a:pt x="629" y="0"/>
                    <a:pt x="0" y="592"/>
                    <a:pt x="0" y="1368"/>
                  </a:cubicBezTo>
                  <a:cubicBezTo>
                    <a:pt x="0" y="1664"/>
                    <a:pt x="111" y="1886"/>
                    <a:pt x="259" y="2108"/>
                  </a:cubicBezTo>
                  <a:cubicBezTo>
                    <a:pt x="555" y="1701"/>
                    <a:pt x="999" y="1479"/>
                    <a:pt x="1479" y="1479"/>
                  </a:cubicBezTo>
                  <a:cubicBezTo>
                    <a:pt x="1960" y="1479"/>
                    <a:pt x="2367" y="1664"/>
                    <a:pt x="2662" y="1997"/>
                  </a:cubicBezTo>
                  <a:cubicBezTo>
                    <a:pt x="2736" y="1812"/>
                    <a:pt x="2773" y="1627"/>
                    <a:pt x="2773" y="1368"/>
                  </a:cubicBezTo>
                  <a:cubicBezTo>
                    <a:pt x="2773" y="592"/>
                    <a:pt x="2182" y="0"/>
                    <a:pt x="140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45;p26">
              <a:extLst>
                <a:ext uri="{FF2B5EF4-FFF2-40B4-BE49-F238E27FC236}">
                  <a16:creationId xmlns:a16="http://schemas.microsoft.com/office/drawing/2014/main" id="{3CFEFA0F-B40B-11C4-E4E1-15EA624664B8}"/>
                </a:ext>
              </a:extLst>
            </p:cNvPr>
            <p:cNvSpPr/>
            <p:nvPr/>
          </p:nvSpPr>
          <p:spPr>
            <a:xfrm>
              <a:off x="3917200" y="898975"/>
              <a:ext cx="49950" cy="69325"/>
            </a:xfrm>
            <a:custGeom>
              <a:avLst/>
              <a:gdLst/>
              <a:ahLst/>
              <a:cxnLst/>
              <a:rect l="l" t="t" r="r" b="b"/>
              <a:pathLst>
                <a:path w="1998" h="2773" extrusionOk="0">
                  <a:moveTo>
                    <a:pt x="1405" y="0"/>
                  </a:moveTo>
                  <a:cubicBezTo>
                    <a:pt x="592" y="0"/>
                    <a:pt x="1" y="592"/>
                    <a:pt x="1" y="1368"/>
                  </a:cubicBezTo>
                  <a:cubicBezTo>
                    <a:pt x="1" y="2181"/>
                    <a:pt x="592" y="2773"/>
                    <a:pt x="1405" y="2773"/>
                  </a:cubicBezTo>
                  <a:cubicBezTo>
                    <a:pt x="1590" y="2773"/>
                    <a:pt x="1812" y="2699"/>
                    <a:pt x="1997" y="2588"/>
                  </a:cubicBezTo>
                  <a:cubicBezTo>
                    <a:pt x="1664" y="2329"/>
                    <a:pt x="1442" y="1849"/>
                    <a:pt x="1442" y="1405"/>
                  </a:cubicBezTo>
                  <a:cubicBezTo>
                    <a:pt x="1442" y="1109"/>
                    <a:pt x="1516" y="813"/>
                    <a:pt x="1664" y="592"/>
                  </a:cubicBezTo>
                  <a:lnTo>
                    <a:pt x="1627" y="518"/>
                  </a:lnTo>
                  <a:cubicBezTo>
                    <a:pt x="1516" y="370"/>
                    <a:pt x="1442" y="185"/>
                    <a:pt x="144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46;p26">
              <a:extLst>
                <a:ext uri="{FF2B5EF4-FFF2-40B4-BE49-F238E27FC236}">
                  <a16:creationId xmlns:a16="http://schemas.microsoft.com/office/drawing/2014/main" id="{D581AEB6-AEC5-C113-B638-7F25DF666AEF}"/>
                </a:ext>
              </a:extLst>
            </p:cNvPr>
            <p:cNvSpPr/>
            <p:nvPr/>
          </p:nvSpPr>
          <p:spPr>
            <a:xfrm>
              <a:off x="4009625" y="941475"/>
              <a:ext cx="63800" cy="43500"/>
            </a:xfrm>
            <a:custGeom>
              <a:avLst/>
              <a:gdLst/>
              <a:ahLst/>
              <a:cxnLst/>
              <a:rect l="l" t="t" r="r" b="b"/>
              <a:pathLst>
                <a:path w="2552" h="1740" extrusionOk="0">
                  <a:moveTo>
                    <a:pt x="2515" y="1"/>
                  </a:moveTo>
                  <a:cubicBezTo>
                    <a:pt x="2256" y="149"/>
                    <a:pt x="1960" y="260"/>
                    <a:pt x="1627" y="260"/>
                  </a:cubicBezTo>
                  <a:cubicBezTo>
                    <a:pt x="1406" y="260"/>
                    <a:pt x="1110" y="186"/>
                    <a:pt x="888" y="75"/>
                  </a:cubicBezTo>
                  <a:cubicBezTo>
                    <a:pt x="740" y="518"/>
                    <a:pt x="407" y="925"/>
                    <a:pt x="1" y="1110"/>
                  </a:cubicBezTo>
                  <a:cubicBezTo>
                    <a:pt x="223" y="1480"/>
                    <a:pt x="703" y="1738"/>
                    <a:pt x="1147" y="1738"/>
                  </a:cubicBezTo>
                  <a:cubicBezTo>
                    <a:pt x="1166" y="1739"/>
                    <a:pt x="1186" y="1740"/>
                    <a:pt x="1206" y="1740"/>
                  </a:cubicBezTo>
                  <a:cubicBezTo>
                    <a:pt x="1921" y="1740"/>
                    <a:pt x="2552" y="1090"/>
                    <a:pt x="2552" y="370"/>
                  </a:cubicBezTo>
                  <a:cubicBezTo>
                    <a:pt x="2552" y="260"/>
                    <a:pt x="2552" y="149"/>
                    <a:pt x="25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47;p26">
              <a:extLst>
                <a:ext uri="{FF2B5EF4-FFF2-40B4-BE49-F238E27FC236}">
                  <a16:creationId xmlns:a16="http://schemas.microsoft.com/office/drawing/2014/main" id="{6DF1C10A-9866-2D24-7445-B8FFE6831ED1}"/>
                </a:ext>
              </a:extLst>
            </p:cNvPr>
            <p:cNvSpPr/>
            <p:nvPr/>
          </p:nvSpPr>
          <p:spPr>
            <a:xfrm>
              <a:off x="3920900" y="835200"/>
              <a:ext cx="64725" cy="62875"/>
            </a:xfrm>
            <a:custGeom>
              <a:avLst/>
              <a:gdLst/>
              <a:ahLst/>
              <a:cxnLst/>
              <a:rect l="l" t="t" r="r" b="b"/>
              <a:pathLst>
                <a:path w="2589" h="2515" extrusionOk="0">
                  <a:moveTo>
                    <a:pt x="1368" y="0"/>
                  </a:moveTo>
                  <a:cubicBezTo>
                    <a:pt x="592" y="0"/>
                    <a:pt x="0" y="629"/>
                    <a:pt x="0" y="1405"/>
                  </a:cubicBezTo>
                  <a:cubicBezTo>
                    <a:pt x="0" y="1849"/>
                    <a:pt x="222" y="2218"/>
                    <a:pt x="555" y="2514"/>
                  </a:cubicBezTo>
                  <a:cubicBezTo>
                    <a:pt x="740" y="2366"/>
                    <a:pt x="962" y="2329"/>
                    <a:pt x="1184" y="2329"/>
                  </a:cubicBezTo>
                  <a:lnTo>
                    <a:pt x="1184" y="2218"/>
                  </a:lnTo>
                  <a:cubicBezTo>
                    <a:pt x="1184" y="1405"/>
                    <a:pt x="1812" y="739"/>
                    <a:pt x="2588" y="666"/>
                  </a:cubicBezTo>
                  <a:cubicBezTo>
                    <a:pt x="2367" y="259"/>
                    <a:pt x="1886" y="0"/>
                    <a:pt x="136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648;p26">
              <a:extLst>
                <a:ext uri="{FF2B5EF4-FFF2-40B4-BE49-F238E27FC236}">
                  <a16:creationId xmlns:a16="http://schemas.microsoft.com/office/drawing/2014/main" id="{D12977FF-B2DF-B847-CDB9-460F0B80DB33}"/>
                </a:ext>
              </a:extLst>
            </p:cNvPr>
            <p:cNvSpPr/>
            <p:nvPr/>
          </p:nvSpPr>
          <p:spPr>
            <a:xfrm>
              <a:off x="3948625" y="967350"/>
              <a:ext cx="70275" cy="47225"/>
            </a:xfrm>
            <a:custGeom>
              <a:avLst/>
              <a:gdLst/>
              <a:ahLst/>
              <a:cxnLst/>
              <a:rect l="l" t="t" r="r" b="b"/>
              <a:pathLst>
                <a:path w="2811" h="1889" extrusionOk="0">
                  <a:moveTo>
                    <a:pt x="888" y="1"/>
                  </a:moveTo>
                  <a:lnTo>
                    <a:pt x="777" y="38"/>
                  </a:lnTo>
                  <a:cubicBezTo>
                    <a:pt x="555" y="186"/>
                    <a:pt x="333" y="223"/>
                    <a:pt x="38" y="223"/>
                  </a:cubicBezTo>
                  <a:cubicBezTo>
                    <a:pt x="38" y="334"/>
                    <a:pt x="1" y="408"/>
                    <a:pt x="1" y="518"/>
                  </a:cubicBezTo>
                  <a:cubicBezTo>
                    <a:pt x="1" y="1295"/>
                    <a:pt x="592" y="1886"/>
                    <a:pt x="1369" y="1886"/>
                  </a:cubicBezTo>
                  <a:cubicBezTo>
                    <a:pt x="1398" y="1888"/>
                    <a:pt x="1427" y="1888"/>
                    <a:pt x="1456" y="1888"/>
                  </a:cubicBezTo>
                  <a:cubicBezTo>
                    <a:pt x="2221" y="1888"/>
                    <a:pt x="2739" y="1417"/>
                    <a:pt x="2810" y="740"/>
                  </a:cubicBezTo>
                  <a:cubicBezTo>
                    <a:pt x="2589" y="592"/>
                    <a:pt x="2404" y="445"/>
                    <a:pt x="2219" y="223"/>
                  </a:cubicBezTo>
                  <a:lnTo>
                    <a:pt x="2182" y="186"/>
                  </a:lnTo>
                  <a:cubicBezTo>
                    <a:pt x="2034" y="223"/>
                    <a:pt x="1886" y="223"/>
                    <a:pt x="1701" y="223"/>
                  </a:cubicBezTo>
                  <a:cubicBezTo>
                    <a:pt x="1369" y="223"/>
                    <a:pt x="1110" y="149"/>
                    <a:pt x="888" y="1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649;p26">
              <a:extLst>
                <a:ext uri="{FF2B5EF4-FFF2-40B4-BE49-F238E27FC236}">
                  <a16:creationId xmlns:a16="http://schemas.microsoft.com/office/drawing/2014/main" id="{EA532200-006F-D4A5-CCB5-3205B5EC47E7}"/>
                </a:ext>
              </a:extLst>
            </p:cNvPr>
            <p:cNvSpPr/>
            <p:nvPr/>
          </p:nvSpPr>
          <p:spPr>
            <a:xfrm>
              <a:off x="3943075" y="996000"/>
              <a:ext cx="66575" cy="54575"/>
            </a:xfrm>
            <a:custGeom>
              <a:avLst/>
              <a:gdLst/>
              <a:ahLst/>
              <a:cxnLst/>
              <a:rect l="l" t="t" r="r" b="b"/>
              <a:pathLst>
                <a:path w="2663" h="2183" extrusionOk="0">
                  <a:moveTo>
                    <a:pt x="223" y="1"/>
                  </a:moveTo>
                  <a:cubicBezTo>
                    <a:pt x="75" y="223"/>
                    <a:pt x="1" y="482"/>
                    <a:pt x="1" y="777"/>
                  </a:cubicBezTo>
                  <a:cubicBezTo>
                    <a:pt x="1" y="1591"/>
                    <a:pt x="592" y="2182"/>
                    <a:pt x="1369" y="2182"/>
                  </a:cubicBezTo>
                  <a:cubicBezTo>
                    <a:pt x="1923" y="2182"/>
                    <a:pt x="2441" y="1813"/>
                    <a:pt x="2663" y="1295"/>
                  </a:cubicBezTo>
                  <a:cubicBezTo>
                    <a:pt x="2515" y="1147"/>
                    <a:pt x="2441" y="1036"/>
                    <a:pt x="2330" y="851"/>
                  </a:cubicBezTo>
                  <a:cubicBezTo>
                    <a:pt x="2145" y="925"/>
                    <a:pt x="1923" y="962"/>
                    <a:pt x="1701" y="962"/>
                  </a:cubicBezTo>
                  <a:cubicBezTo>
                    <a:pt x="1036" y="962"/>
                    <a:pt x="444" y="556"/>
                    <a:pt x="22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650;p26">
              <a:extLst>
                <a:ext uri="{FF2B5EF4-FFF2-40B4-BE49-F238E27FC236}">
                  <a16:creationId xmlns:a16="http://schemas.microsoft.com/office/drawing/2014/main" id="{EE690EE6-739D-6B75-234D-CA4B99EB8C33}"/>
                </a:ext>
              </a:extLst>
            </p:cNvPr>
            <p:cNvSpPr/>
            <p:nvPr/>
          </p:nvSpPr>
          <p:spPr>
            <a:xfrm>
              <a:off x="4066925" y="923000"/>
              <a:ext cx="39775" cy="67500"/>
            </a:xfrm>
            <a:custGeom>
              <a:avLst/>
              <a:gdLst/>
              <a:ahLst/>
              <a:cxnLst/>
              <a:rect l="l" t="t" r="r" b="b"/>
              <a:pathLst>
                <a:path w="1591" h="2700" extrusionOk="0">
                  <a:moveTo>
                    <a:pt x="777" y="0"/>
                  </a:moveTo>
                  <a:cubicBezTo>
                    <a:pt x="666" y="185"/>
                    <a:pt x="518" y="370"/>
                    <a:pt x="334" y="555"/>
                  </a:cubicBezTo>
                  <a:lnTo>
                    <a:pt x="334" y="666"/>
                  </a:lnTo>
                  <a:cubicBezTo>
                    <a:pt x="408" y="814"/>
                    <a:pt x="408" y="925"/>
                    <a:pt x="408" y="1072"/>
                  </a:cubicBezTo>
                  <a:cubicBezTo>
                    <a:pt x="408" y="1442"/>
                    <a:pt x="260" y="1812"/>
                    <a:pt x="1" y="2108"/>
                  </a:cubicBezTo>
                  <a:lnTo>
                    <a:pt x="75" y="2145"/>
                  </a:lnTo>
                  <a:cubicBezTo>
                    <a:pt x="260" y="2329"/>
                    <a:pt x="334" y="2514"/>
                    <a:pt x="408" y="2699"/>
                  </a:cubicBezTo>
                  <a:cubicBezTo>
                    <a:pt x="1073" y="2588"/>
                    <a:pt x="1591" y="2034"/>
                    <a:pt x="1591" y="1294"/>
                  </a:cubicBezTo>
                  <a:cubicBezTo>
                    <a:pt x="1591" y="740"/>
                    <a:pt x="1221" y="259"/>
                    <a:pt x="77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651;p26">
              <a:extLst>
                <a:ext uri="{FF2B5EF4-FFF2-40B4-BE49-F238E27FC236}">
                  <a16:creationId xmlns:a16="http://schemas.microsoft.com/office/drawing/2014/main" id="{057412F3-DC2D-735F-F5D0-81D1DB742B6B}"/>
                </a:ext>
              </a:extLst>
            </p:cNvPr>
            <p:cNvSpPr/>
            <p:nvPr/>
          </p:nvSpPr>
          <p:spPr>
            <a:xfrm>
              <a:off x="4005925" y="980300"/>
              <a:ext cx="67500" cy="55475"/>
            </a:xfrm>
            <a:custGeom>
              <a:avLst/>
              <a:gdLst/>
              <a:ahLst/>
              <a:cxnLst/>
              <a:rect l="l" t="t" r="r" b="b"/>
              <a:pathLst>
                <a:path w="2700" h="2219" extrusionOk="0">
                  <a:moveTo>
                    <a:pt x="2404" y="0"/>
                  </a:moveTo>
                  <a:cubicBezTo>
                    <a:pt x="2145" y="259"/>
                    <a:pt x="1738" y="444"/>
                    <a:pt x="1295" y="444"/>
                  </a:cubicBezTo>
                  <a:cubicBezTo>
                    <a:pt x="1110" y="444"/>
                    <a:pt x="925" y="407"/>
                    <a:pt x="740" y="370"/>
                  </a:cubicBezTo>
                  <a:cubicBezTo>
                    <a:pt x="666" y="814"/>
                    <a:pt x="371" y="1184"/>
                    <a:pt x="1" y="1405"/>
                  </a:cubicBezTo>
                  <a:cubicBezTo>
                    <a:pt x="260" y="1886"/>
                    <a:pt x="703" y="2219"/>
                    <a:pt x="1295" y="2219"/>
                  </a:cubicBezTo>
                  <a:cubicBezTo>
                    <a:pt x="2108" y="2219"/>
                    <a:pt x="2700" y="1590"/>
                    <a:pt x="2700" y="814"/>
                  </a:cubicBezTo>
                  <a:cubicBezTo>
                    <a:pt x="2700" y="481"/>
                    <a:pt x="2589" y="222"/>
                    <a:pt x="24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652;p26">
              <a:extLst>
                <a:ext uri="{FF2B5EF4-FFF2-40B4-BE49-F238E27FC236}">
                  <a16:creationId xmlns:a16="http://schemas.microsoft.com/office/drawing/2014/main" id="{30AA14CE-D952-BF5D-53FC-4DF6CCEE02FE}"/>
                </a:ext>
              </a:extLst>
            </p:cNvPr>
            <p:cNvSpPr/>
            <p:nvPr/>
          </p:nvSpPr>
          <p:spPr>
            <a:xfrm>
              <a:off x="3895025" y="949800"/>
              <a:ext cx="59175" cy="65650"/>
            </a:xfrm>
            <a:custGeom>
              <a:avLst/>
              <a:gdLst/>
              <a:ahLst/>
              <a:cxnLst/>
              <a:rect l="l" t="t" r="r" b="b"/>
              <a:pathLst>
                <a:path w="2367" h="2626" extrusionOk="0">
                  <a:moveTo>
                    <a:pt x="740" y="0"/>
                  </a:moveTo>
                  <a:cubicBezTo>
                    <a:pt x="296" y="222"/>
                    <a:pt x="0" y="703"/>
                    <a:pt x="0" y="1257"/>
                  </a:cubicBezTo>
                  <a:cubicBezTo>
                    <a:pt x="0" y="2034"/>
                    <a:pt x="629" y="2625"/>
                    <a:pt x="1405" y="2625"/>
                  </a:cubicBezTo>
                  <a:cubicBezTo>
                    <a:pt x="1775" y="2625"/>
                    <a:pt x="2108" y="2514"/>
                    <a:pt x="2366" y="2256"/>
                  </a:cubicBezTo>
                  <a:cubicBezTo>
                    <a:pt x="2145" y="1997"/>
                    <a:pt x="1997" y="1664"/>
                    <a:pt x="1997" y="1257"/>
                  </a:cubicBezTo>
                  <a:cubicBezTo>
                    <a:pt x="1997" y="1147"/>
                    <a:pt x="1997" y="1036"/>
                    <a:pt x="2034" y="925"/>
                  </a:cubicBezTo>
                  <a:cubicBezTo>
                    <a:pt x="1479" y="888"/>
                    <a:pt x="999" y="518"/>
                    <a:pt x="7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653;p26">
              <a:extLst>
                <a:ext uri="{FF2B5EF4-FFF2-40B4-BE49-F238E27FC236}">
                  <a16:creationId xmlns:a16="http://schemas.microsoft.com/office/drawing/2014/main" id="{A0AD2B24-F06F-5605-722C-9527517593FE}"/>
                </a:ext>
              </a:extLst>
            </p:cNvPr>
            <p:cNvSpPr/>
            <p:nvPr/>
          </p:nvSpPr>
          <p:spPr>
            <a:xfrm>
              <a:off x="3880225" y="911900"/>
              <a:ext cx="31450" cy="49950"/>
            </a:xfrm>
            <a:custGeom>
              <a:avLst/>
              <a:gdLst/>
              <a:ahLst/>
              <a:cxnLst/>
              <a:rect l="l" t="t" r="r" b="b"/>
              <a:pathLst>
                <a:path w="1258" h="1998" extrusionOk="0">
                  <a:moveTo>
                    <a:pt x="334" y="1"/>
                  </a:moveTo>
                  <a:cubicBezTo>
                    <a:pt x="149" y="222"/>
                    <a:pt x="1" y="555"/>
                    <a:pt x="1" y="888"/>
                  </a:cubicBezTo>
                  <a:cubicBezTo>
                    <a:pt x="1" y="1332"/>
                    <a:pt x="223" y="1701"/>
                    <a:pt x="555" y="1997"/>
                  </a:cubicBezTo>
                  <a:cubicBezTo>
                    <a:pt x="740" y="1701"/>
                    <a:pt x="962" y="1479"/>
                    <a:pt x="1258" y="1332"/>
                  </a:cubicBezTo>
                  <a:cubicBezTo>
                    <a:pt x="1258" y="1184"/>
                    <a:pt x="1221" y="999"/>
                    <a:pt x="1221" y="888"/>
                  </a:cubicBezTo>
                  <a:lnTo>
                    <a:pt x="1221" y="703"/>
                  </a:lnTo>
                  <a:lnTo>
                    <a:pt x="1147" y="703"/>
                  </a:lnTo>
                  <a:cubicBezTo>
                    <a:pt x="777" y="555"/>
                    <a:pt x="518" y="333"/>
                    <a:pt x="33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654;p26">
              <a:extLst>
                <a:ext uri="{FF2B5EF4-FFF2-40B4-BE49-F238E27FC236}">
                  <a16:creationId xmlns:a16="http://schemas.microsoft.com/office/drawing/2014/main" id="{997389C3-4FB1-8403-A373-3F65B95418D7}"/>
                </a:ext>
              </a:extLst>
            </p:cNvPr>
            <p:cNvSpPr/>
            <p:nvPr/>
          </p:nvSpPr>
          <p:spPr>
            <a:xfrm>
              <a:off x="3889475" y="856450"/>
              <a:ext cx="40700" cy="66575"/>
            </a:xfrm>
            <a:custGeom>
              <a:avLst/>
              <a:gdLst/>
              <a:ahLst/>
              <a:cxnLst/>
              <a:rect l="l" t="t" r="r" b="b"/>
              <a:pathLst>
                <a:path w="1628" h="2663" extrusionOk="0">
                  <a:moveTo>
                    <a:pt x="1147" y="0"/>
                  </a:moveTo>
                  <a:lnTo>
                    <a:pt x="1147" y="0"/>
                  </a:lnTo>
                  <a:cubicBezTo>
                    <a:pt x="518" y="74"/>
                    <a:pt x="0" y="703"/>
                    <a:pt x="0" y="1368"/>
                  </a:cubicBezTo>
                  <a:cubicBezTo>
                    <a:pt x="0" y="1997"/>
                    <a:pt x="370" y="2477"/>
                    <a:pt x="925" y="2662"/>
                  </a:cubicBezTo>
                  <a:cubicBezTo>
                    <a:pt x="1036" y="2256"/>
                    <a:pt x="1257" y="1923"/>
                    <a:pt x="1627" y="1701"/>
                  </a:cubicBezTo>
                  <a:cubicBezTo>
                    <a:pt x="1294" y="1442"/>
                    <a:pt x="1073" y="962"/>
                    <a:pt x="1073" y="518"/>
                  </a:cubicBezTo>
                  <a:cubicBezTo>
                    <a:pt x="1073" y="333"/>
                    <a:pt x="1110" y="185"/>
                    <a:pt x="114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655;p26">
              <a:extLst>
                <a:ext uri="{FF2B5EF4-FFF2-40B4-BE49-F238E27FC236}">
                  <a16:creationId xmlns:a16="http://schemas.microsoft.com/office/drawing/2014/main" id="{EF477170-1B3A-C65B-A9BB-18E7AB62619C}"/>
                </a:ext>
              </a:extLst>
            </p:cNvPr>
            <p:cNvSpPr/>
            <p:nvPr/>
          </p:nvSpPr>
          <p:spPr>
            <a:xfrm>
              <a:off x="3985600" y="821325"/>
              <a:ext cx="60100" cy="41625"/>
            </a:xfrm>
            <a:custGeom>
              <a:avLst/>
              <a:gdLst/>
              <a:ahLst/>
              <a:cxnLst/>
              <a:rect l="l" t="t" r="r" b="b"/>
              <a:pathLst>
                <a:path w="2404" h="1665" extrusionOk="0">
                  <a:moveTo>
                    <a:pt x="1257" y="1"/>
                  </a:moveTo>
                  <a:cubicBezTo>
                    <a:pt x="703" y="1"/>
                    <a:pt x="222" y="333"/>
                    <a:pt x="0" y="814"/>
                  </a:cubicBezTo>
                  <a:cubicBezTo>
                    <a:pt x="74" y="888"/>
                    <a:pt x="185" y="999"/>
                    <a:pt x="222" y="1110"/>
                  </a:cubicBezTo>
                  <a:lnTo>
                    <a:pt x="259" y="1184"/>
                  </a:lnTo>
                  <a:cubicBezTo>
                    <a:pt x="703" y="1184"/>
                    <a:pt x="1110" y="1368"/>
                    <a:pt x="1368" y="1664"/>
                  </a:cubicBezTo>
                  <a:cubicBezTo>
                    <a:pt x="1516" y="1184"/>
                    <a:pt x="1886" y="814"/>
                    <a:pt x="2404" y="666"/>
                  </a:cubicBezTo>
                  <a:cubicBezTo>
                    <a:pt x="2182" y="296"/>
                    <a:pt x="1701" y="1"/>
                    <a:pt x="125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656;p26">
              <a:extLst>
                <a:ext uri="{FF2B5EF4-FFF2-40B4-BE49-F238E27FC236}">
                  <a16:creationId xmlns:a16="http://schemas.microsoft.com/office/drawing/2014/main" id="{3CFFDE15-B337-276D-42E5-00C0E67BF519}"/>
                </a:ext>
              </a:extLst>
            </p:cNvPr>
            <p:cNvSpPr/>
            <p:nvPr/>
          </p:nvSpPr>
          <p:spPr>
            <a:xfrm>
              <a:off x="4023500" y="841650"/>
              <a:ext cx="68425" cy="51800"/>
            </a:xfrm>
            <a:custGeom>
              <a:avLst/>
              <a:gdLst/>
              <a:ahLst/>
              <a:cxnLst/>
              <a:rect l="l" t="t" r="r" b="b"/>
              <a:pathLst>
                <a:path w="2737" h="2072" extrusionOk="0">
                  <a:moveTo>
                    <a:pt x="1331" y="1"/>
                  </a:moveTo>
                  <a:cubicBezTo>
                    <a:pt x="703" y="1"/>
                    <a:pt x="148" y="445"/>
                    <a:pt x="0" y="1036"/>
                  </a:cubicBezTo>
                  <a:lnTo>
                    <a:pt x="148" y="1332"/>
                  </a:lnTo>
                  <a:cubicBezTo>
                    <a:pt x="407" y="1147"/>
                    <a:pt x="703" y="1036"/>
                    <a:pt x="1035" y="1036"/>
                  </a:cubicBezTo>
                  <a:cubicBezTo>
                    <a:pt x="1775" y="1036"/>
                    <a:pt x="2329" y="1480"/>
                    <a:pt x="2551" y="2071"/>
                  </a:cubicBezTo>
                  <a:cubicBezTo>
                    <a:pt x="2699" y="1886"/>
                    <a:pt x="2736" y="1591"/>
                    <a:pt x="2736" y="1369"/>
                  </a:cubicBezTo>
                  <a:cubicBezTo>
                    <a:pt x="2736" y="592"/>
                    <a:pt x="2145" y="1"/>
                    <a:pt x="1331" y="1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657;p26">
              <a:extLst>
                <a:ext uri="{FF2B5EF4-FFF2-40B4-BE49-F238E27FC236}">
                  <a16:creationId xmlns:a16="http://schemas.microsoft.com/office/drawing/2014/main" id="{686FB88B-0D1B-2BC6-DA46-BBBF7189382B}"/>
                </a:ext>
              </a:extLst>
            </p:cNvPr>
            <p:cNvSpPr/>
            <p:nvPr/>
          </p:nvSpPr>
          <p:spPr>
            <a:xfrm>
              <a:off x="4024425" y="872150"/>
              <a:ext cx="60100" cy="69350"/>
            </a:xfrm>
            <a:custGeom>
              <a:avLst/>
              <a:gdLst/>
              <a:ahLst/>
              <a:cxnLst/>
              <a:rect l="l" t="t" r="r" b="b"/>
              <a:pathLst>
                <a:path w="2404" h="2774" extrusionOk="0">
                  <a:moveTo>
                    <a:pt x="1035" y="1"/>
                  </a:moveTo>
                  <a:cubicBezTo>
                    <a:pt x="703" y="1"/>
                    <a:pt x="444" y="112"/>
                    <a:pt x="185" y="297"/>
                  </a:cubicBezTo>
                  <a:cubicBezTo>
                    <a:pt x="259" y="445"/>
                    <a:pt x="259" y="555"/>
                    <a:pt x="259" y="703"/>
                  </a:cubicBezTo>
                  <a:cubicBezTo>
                    <a:pt x="259" y="925"/>
                    <a:pt x="185" y="1184"/>
                    <a:pt x="37" y="1406"/>
                  </a:cubicBezTo>
                  <a:lnTo>
                    <a:pt x="0" y="1480"/>
                  </a:lnTo>
                  <a:cubicBezTo>
                    <a:pt x="185" y="1776"/>
                    <a:pt x="296" y="2034"/>
                    <a:pt x="296" y="2404"/>
                  </a:cubicBezTo>
                  <a:lnTo>
                    <a:pt x="296" y="2589"/>
                  </a:lnTo>
                  <a:cubicBezTo>
                    <a:pt x="481" y="2737"/>
                    <a:pt x="703" y="2774"/>
                    <a:pt x="961" y="2774"/>
                  </a:cubicBezTo>
                  <a:cubicBezTo>
                    <a:pt x="1775" y="2774"/>
                    <a:pt x="2403" y="2182"/>
                    <a:pt x="2403" y="1406"/>
                  </a:cubicBezTo>
                  <a:cubicBezTo>
                    <a:pt x="2403" y="629"/>
                    <a:pt x="1812" y="1"/>
                    <a:pt x="1035" y="1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658;p26">
              <a:extLst>
                <a:ext uri="{FF2B5EF4-FFF2-40B4-BE49-F238E27FC236}">
                  <a16:creationId xmlns:a16="http://schemas.microsoft.com/office/drawing/2014/main" id="{AC1B0E68-B797-E3F9-D2CF-85EBAFD0B142}"/>
                </a:ext>
              </a:extLst>
            </p:cNvPr>
            <p:cNvSpPr/>
            <p:nvPr/>
          </p:nvSpPr>
          <p:spPr>
            <a:xfrm>
              <a:off x="3957875" y="898975"/>
              <a:ext cx="69350" cy="69325"/>
            </a:xfrm>
            <a:custGeom>
              <a:avLst/>
              <a:gdLst/>
              <a:ahLst/>
              <a:cxnLst/>
              <a:rect l="l" t="t" r="r" b="b"/>
              <a:pathLst>
                <a:path w="2774" h="2773" extrusionOk="0">
                  <a:moveTo>
                    <a:pt x="1368" y="0"/>
                  </a:moveTo>
                  <a:cubicBezTo>
                    <a:pt x="629" y="0"/>
                    <a:pt x="0" y="629"/>
                    <a:pt x="0" y="1405"/>
                  </a:cubicBezTo>
                  <a:cubicBezTo>
                    <a:pt x="0" y="2144"/>
                    <a:pt x="629" y="2773"/>
                    <a:pt x="1368" y="2773"/>
                  </a:cubicBezTo>
                  <a:cubicBezTo>
                    <a:pt x="2145" y="2773"/>
                    <a:pt x="2773" y="2144"/>
                    <a:pt x="2773" y="1405"/>
                  </a:cubicBezTo>
                  <a:cubicBezTo>
                    <a:pt x="2773" y="629"/>
                    <a:pt x="2145" y="0"/>
                    <a:pt x="1368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659;p26">
              <a:extLst>
                <a:ext uri="{FF2B5EF4-FFF2-40B4-BE49-F238E27FC236}">
                  <a16:creationId xmlns:a16="http://schemas.microsoft.com/office/drawing/2014/main" id="{D3814304-8967-E409-6661-FC920D64DA98}"/>
                </a:ext>
              </a:extLst>
            </p:cNvPr>
            <p:cNvSpPr/>
            <p:nvPr/>
          </p:nvSpPr>
          <p:spPr>
            <a:xfrm>
              <a:off x="3477250" y="731675"/>
              <a:ext cx="71200" cy="37000"/>
            </a:xfrm>
            <a:custGeom>
              <a:avLst/>
              <a:gdLst/>
              <a:ahLst/>
              <a:cxnLst/>
              <a:rect l="l" t="t" r="r" b="b"/>
              <a:pathLst>
                <a:path w="2848" h="1480" extrusionOk="0">
                  <a:moveTo>
                    <a:pt x="1886" y="0"/>
                  </a:moveTo>
                  <a:lnTo>
                    <a:pt x="1886" y="444"/>
                  </a:lnTo>
                  <a:lnTo>
                    <a:pt x="1" y="444"/>
                  </a:lnTo>
                  <a:lnTo>
                    <a:pt x="1" y="962"/>
                  </a:lnTo>
                  <a:lnTo>
                    <a:pt x="1886" y="962"/>
                  </a:lnTo>
                  <a:lnTo>
                    <a:pt x="1886" y="1479"/>
                  </a:lnTo>
                  <a:lnTo>
                    <a:pt x="2847" y="740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660;p26">
              <a:extLst>
                <a:ext uri="{FF2B5EF4-FFF2-40B4-BE49-F238E27FC236}">
                  <a16:creationId xmlns:a16="http://schemas.microsoft.com/office/drawing/2014/main" id="{0C081E91-ABD2-36DD-40B0-69E30C99423A}"/>
                </a:ext>
              </a:extLst>
            </p:cNvPr>
            <p:cNvSpPr/>
            <p:nvPr/>
          </p:nvSpPr>
          <p:spPr>
            <a:xfrm>
              <a:off x="3855275" y="747375"/>
              <a:ext cx="238500" cy="64725"/>
            </a:xfrm>
            <a:custGeom>
              <a:avLst/>
              <a:gdLst/>
              <a:ahLst/>
              <a:cxnLst/>
              <a:rect l="l" t="t" r="r" b="b"/>
              <a:pathLst>
                <a:path w="9540" h="2589" extrusionOk="0">
                  <a:moveTo>
                    <a:pt x="111" y="1"/>
                  </a:moveTo>
                  <a:lnTo>
                    <a:pt x="1" y="518"/>
                  </a:lnTo>
                  <a:lnTo>
                    <a:pt x="8541" y="2145"/>
                  </a:lnTo>
                  <a:lnTo>
                    <a:pt x="8430" y="2589"/>
                  </a:lnTo>
                  <a:lnTo>
                    <a:pt x="9539" y="2108"/>
                  </a:lnTo>
                  <a:lnTo>
                    <a:pt x="8763" y="1184"/>
                  </a:lnTo>
                  <a:lnTo>
                    <a:pt x="8689" y="1628"/>
                  </a:lnTo>
                  <a:lnTo>
                    <a:pt x="11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661;p26">
              <a:extLst>
                <a:ext uri="{FF2B5EF4-FFF2-40B4-BE49-F238E27FC236}">
                  <a16:creationId xmlns:a16="http://schemas.microsoft.com/office/drawing/2014/main" id="{5061D22E-A2CD-F4D7-CC2D-393840233C56}"/>
                </a:ext>
              </a:extLst>
            </p:cNvPr>
            <p:cNvSpPr/>
            <p:nvPr/>
          </p:nvSpPr>
          <p:spPr>
            <a:xfrm>
              <a:off x="3855275" y="687300"/>
              <a:ext cx="238500" cy="64725"/>
            </a:xfrm>
            <a:custGeom>
              <a:avLst/>
              <a:gdLst/>
              <a:ahLst/>
              <a:cxnLst/>
              <a:rect l="l" t="t" r="r" b="b"/>
              <a:pathLst>
                <a:path w="9540" h="2589" extrusionOk="0">
                  <a:moveTo>
                    <a:pt x="8430" y="1"/>
                  </a:moveTo>
                  <a:lnTo>
                    <a:pt x="8541" y="481"/>
                  </a:lnTo>
                  <a:lnTo>
                    <a:pt x="1" y="2108"/>
                  </a:lnTo>
                  <a:lnTo>
                    <a:pt x="111" y="2589"/>
                  </a:lnTo>
                  <a:lnTo>
                    <a:pt x="8689" y="925"/>
                  </a:lnTo>
                  <a:lnTo>
                    <a:pt x="8763" y="1443"/>
                  </a:lnTo>
                  <a:lnTo>
                    <a:pt x="9539" y="518"/>
                  </a:lnTo>
                  <a:lnTo>
                    <a:pt x="843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662;p26">
              <a:extLst>
                <a:ext uri="{FF2B5EF4-FFF2-40B4-BE49-F238E27FC236}">
                  <a16:creationId xmlns:a16="http://schemas.microsoft.com/office/drawing/2014/main" id="{27EF6BA2-4434-99E4-E833-875677E2B9DE}"/>
                </a:ext>
              </a:extLst>
            </p:cNvPr>
            <p:cNvSpPr/>
            <p:nvPr/>
          </p:nvSpPr>
          <p:spPr>
            <a:xfrm>
              <a:off x="3820150" y="617050"/>
              <a:ext cx="62875" cy="47175"/>
            </a:xfrm>
            <a:custGeom>
              <a:avLst/>
              <a:gdLst/>
              <a:ahLst/>
              <a:cxnLst/>
              <a:rect l="l" t="t" r="r" b="b"/>
              <a:pathLst>
                <a:path w="2515" h="1887" extrusionOk="0">
                  <a:moveTo>
                    <a:pt x="1295" y="1"/>
                  </a:moveTo>
                  <a:lnTo>
                    <a:pt x="1590" y="371"/>
                  </a:lnTo>
                  <a:lnTo>
                    <a:pt x="1" y="1480"/>
                  </a:lnTo>
                  <a:lnTo>
                    <a:pt x="296" y="1886"/>
                  </a:lnTo>
                  <a:lnTo>
                    <a:pt x="1849" y="777"/>
                  </a:lnTo>
                  <a:lnTo>
                    <a:pt x="2145" y="1221"/>
                  </a:lnTo>
                  <a:lnTo>
                    <a:pt x="2515" y="38"/>
                  </a:lnTo>
                  <a:lnTo>
                    <a:pt x="129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663;p26">
              <a:extLst>
                <a:ext uri="{FF2B5EF4-FFF2-40B4-BE49-F238E27FC236}">
                  <a16:creationId xmlns:a16="http://schemas.microsoft.com/office/drawing/2014/main" id="{F8089A81-49F2-CD7F-608B-07AEA7D5E2D1}"/>
                </a:ext>
              </a:extLst>
            </p:cNvPr>
            <p:cNvSpPr/>
            <p:nvPr/>
          </p:nvSpPr>
          <p:spPr>
            <a:xfrm>
              <a:off x="3820150" y="824100"/>
              <a:ext cx="62875" cy="46225"/>
            </a:xfrm>
            <a:custGeom>
              <a:avLst/>
              <a:gdLst/>
              <a:ahLst/>
              <a:cxnLst/>
              <a:rect l="l" t="t" r="r" b="b"/>
              <a:pathLst>
                <a:path w="2515" h="1849" extrusionOk="0">
                  <a:moveTo>
                    <a:pt x="296" y="0"/>
                  </a:moveTo>
                  <a:lnTo>
                    <a:pt x="1" y="407"/>
                  </a:lnTo>
                  <a:lnTo>
                    <a:pt x="1590" y="1479"/>
                  </a:lnTo>
                  <a:lnTo>
                    <a:pt x="1295" y="1849"/>
                  </a:lnTo>
                  <a:lnTo>
                    <a:pt x="2515" y="1812"/>
                  </a:lnTo>
                  <a:lnTo>
                    <a:pt x="2145" y="629"/>
                  </a:lnTo>
                  <a:lnTo>
                    <a:pt x="1849" y="1073"/>
                  </a:lnTo>
                  <a:lnTo>
                    <a:pt x="29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794307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AFD584-AEF8-5BAA-DC78-75D7B92F7A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A09837F-624B-4E7C-2A02-16BE6E3AAC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1" y="0"/>
            <a:ext cx="2476343" cy="124699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8B5F920-6BA8-B976-06C2-6A7F47630E27}"/>
              </a:ext>
            </a:extLst>
          </p:cNvPr>
          <p:cNvSpPr txBox="1"/>
          <p:nvPr/>
        </p:nvSpPr>
        <p:spPr>
          <a:xfrm>
            <a:off x="3020654" y="235036"/>
            <a:ext cx="6150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JINR Association of Young Scientists and Specialists Conference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06 - 2025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C00482D-2C0B-9586-3151-B488CA3C404D}"/>
              </a:ext>
            </a:extLst>
          </p:cNvPr>
          <p:cNvSpPr/>
          <p:nvPr/>
        </p:nvSpPr>
        <p:spPr>
          <a:xfrm>
            <a:off x="1622323" y="858508"/>
            <a:ext cx="8947354" cy="45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6A8CDE3-BE2F-6F3E-E6C4-DDCC7FB8BA4C}"/>
              </a:ext>
            </a:extLst>
          </p:cNvPr>
          <p:cNvSpPr txBox="1"/>
          <p:nvPr/>
        </p:nvSpPr>
        <p:spPr>
          <a:xfrm>
            <a:off x="558800" y="1227675"/>
            <a:ext cx="11633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FF0000"/>
                </a:solidFill>
              </a:rPr>
              <a:t>1. Introduction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82A56DBC-B6C6-9702-74A8-F46F39989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B18A-4D8D-427F-9471-170F32696F79}" type="datetime2">
              <a:rPr lang="en-US" smtClean="0"/>
              <a:t>Monday, June 9, 2025</a:t>
            </a:fld>
            <a:endParaRPr lang="en-US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006FD009-3057-4F17-DA20-C6601DD8B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E-mail: Cao@jinr.ru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A05E5153-7BEC-55E1-9E8C-17BFC4112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DD73-F2C6-479B-9612-4F35DFBB113A}" type="slidenum">
              <a:rPr lang="en-US" smtClean="0"/>
              <a:t>2</a:t>
            </a:fld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B23D88F-3B11-BB0C-DD37-77E3C1E1CA06}"/>
              </a:ext>
            </a:extLst>
          </p:cNvPr>
          <p:cNvSpPr txBox="1"/>
          <p:nvPr/>
        </p:nvSpPr>
        <p:spPr>
          <a:xfrm>
            <a:off x="4409440" y="6048375"/>
            <a:ext cx="345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chemeClr val="accent1"/>
                </a:solidFill>
              </a:rPr>
              <a:t>Alushta</a:t>
            </a:r>
            <a:r>
              <a:rPr lang="en-US" b="1" dirty="0">
                <a:solidFill>
                  <a:schemeClr val="accent1"/>
                </a:solidFill>
              </a:rPr>
              <a:t> - June, 09</a:t>
            </a:r>
            <a:r>
              <a:rPr lang="en-US" b="1" baseline="30000" dirty="0">
                <a:solidFill>
                  <a:schemeClr val="accent1"/>
                </a:solidFill>
              </a:rPr>
              <a:t>th</a:t>
            </a:r>
            <a:r>
              <a:rPr lang="en-US" b="1" dirty="0">
                <a:solidFill>
                  <a:schemeClr val="accent1"/>
                </a:solidFill>
              </a:rPr>
              <a:t> 2025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683BDE-077D-7F9B-EE80-F75271AF2B84}"/>
              </a:ext>
            </a:extLst>
          </p:cNvPr>
          <p:cNvSpPr txBox="1"/>
          <p:nvPr/>
        </p:nvSpPr>
        <p:spPr>
          <a:xfrm>
            <a:off x="9473432" y="56460"/>
            <a:ext cx="182372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i="0" dirty="0">
                <a:solidFill>
                  <a:schemeClr val="accent1"/>
                </a:solidFill>
                <a:effectLst/>
                <a:latin typeface="Courier New" panose="02070309020205020404" pitchFamily="49" charset="0"/>
              </a:rPr>
              <a:t>Frank </a:t>
            </a:r>
          </a:p>
          <a:p>
            <a:r>
              <a:rPr lang="en-US" sz="1400" b="1" i="0" dirty="0">
                <a:solidFill>
                  <a:schemeClr val="accent1"/>
                </a:solidFill>
                <a:effectLst/>
                <a:latin typeface="Courier New" panose="02070309020205020404" pitchFamily="49" charset="0"/>
              </a:rPr>
              <a:t>Laboratory of </a:t>
            </a:r>
          </a:p>
          <a:p>
            <a:r>
              <a:rPr lang="en-US" sz="1400" b="1" i="0" dirty="0">
                <a:solidFill>
                  <a:schemeClr val="accent1"/>
                </a:solidFill>
                <a:effectLst/>
                <a:latin typeface="Courier New" panose="02070309020205020404" pitchFamily="49" charset="0"/>
              </a:rPr>
              <a:t>Neutron Physics</a:t>
            </a:r>
            <a:endParaRPr lang="en-US" sz="1400" b="1" dirty="0">
              <a:solidFill>
                <a:schemeClr val="accent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76AC9A-F9CD-7DA3-1A5A-2DCDD9ABBF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81288" y="211791"/>
            <a:ext cx="1049299" cy="41972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2969B75-47D9-9175-21AC-F1A4E76901D3}"/>
              </a:ext>
            </a:extLst>
          </p:cNvPr>
          <p:cNvSpPr/>
          <p:nvPr/>
        </p:nvSpPr>
        <p:spPr>
          <a:xfrm>
            <a:off x="447471" y="1928261"/>
            <a:ext cx="4494183" cy="1817388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Traditional methods usually use the </a:t>
            </a:r>
            <a:r>
              <a:rPr lang="en-US" sz="2400" b="1" dirty="0">
                <a:solidFill>
                  <a:schemeClr val="tx1"/>
                </a:solidFill>
              </a:rPr>
              <a:t>moderator</a:t>
            </a:r>
            <a:r>
              <a:rPr lang="en-US" sz="2400" dirty="0">
                <a:solidFill>
                  <a:schemeClr val="tx1"/>
                </a:solidFill>
              </a:rPr>
              <a:t> for fast neutrons to thermal energies, then they absorbed in </a:t>
            </a:r>
            <a:r>
              <a:rPr lang="en-US" sz="2400" b="1" dirty="0">
                <a:solidFill>
                  <a:schemeClr val="tx1"/>
                </a:solidFill>
              </a:rPr>
              <a:t>Helium-3 detectors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2CED3E4-DDAD-4D9E-3C60-2717F5B77122}"/>
              </a:ext>
            </a:extLst>
          </p:cNvPr>
          <p:cNvSpPr/>
          <p:nvPr/>
        </p:nvSpPr>
        <p:spPr>
          <a:xfrm>
            <a:off x="447471" y="4290092"/>
            <a:ext cx="4494183" cy="145451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By this way brings some limitations: limited supplier, limited reserves, high cost</a:t>
            </a:r>
          </a:p>
        </p:txBody>
      </p: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E2E09887-1E24-165F-7E7B-0E7385AB73D9}"/>
              </a:ext>
            </a:extLst>
          </p:cNvPr>
          <p:cNvGrpSpPr/>
          <p:nvPr/>
        </p:nvGrpSpPr>
        <p:grpSpPr>
          <a:xfrm>
            <a:off x="5598139" y="2336233"/>
            <a:ext cx="6220967" cy="2353671"/>
            <a:chOff x="5598139" y="2336233"/>
            <a:chExt cx="6220967" cy="2353671"/>
          </a:xfrm>
        </p:grpSpPr>
        <p:sp>
          <p:nvSpPr>
            <p:cNvPr id="151" name="Google Shape;600;p26">
              <a:extLst>
                <a:ext uri="{FF2B5EF4-FFF2-40B4-BE49-F238E27FC236}">
                  <a16:creationId xmlns:a16="http://schemas.microsoft.com/office/drawing/2014/main" id="{D95A8AD1-1D33-17EF-C878-B88E4688A307}"/>
                </a:ext>
              </a:extLst>
            </p:cNvPr>
            <p:cNvSpPr/>
            <p:nvPr/>
          </p:nvSpPr>
          <p:spPr>
            <a:xfrm rot="219517">
              <a:off x="5598139" y="3368255"/>
              <a:ext cx="299163" cy="368224"/>
            </a:xfrm>
            <a:custGeom>
              <a:avLst/>
              <a:gdLst/>
              <a:ahLst/>
              <a:cxnLst/>
              <a:rect l="l" t="t" r="r" b="b"/>
              <a:pathLst>
                <a:path w="2773" h="2774" extrusionOk="0">
                  <a:moveTo>
                    <a:pt x="1368" y="1"/>
                  </a:moveTo>
                  <a:cubicBezTo>
                    <a:pt x="592" y="1"/>
                    <a:pt x="0" y="592"/>
                    <a:pt x="0" y="1406"/>
                  </a:cubicBezTo>
                  <a:cubicBezTo>
                    <a:pt x="0" y="2182"/>
                    <a:pt x="592" y="2774"/>
                    <a:pt x="1368" y="2774"/>
                  </a:cubicBezTo>
                  <a:cubicBezTo>
                    <a:pt x="2144" y="2774"/>
                    <a:pt x="2773" y="2182"/>
                    <a:pt x="2773" y="1406"/>
                  </a:cubicBezTo>
                  <a:cubicBezTo>
                    <a:pt x="2773" y="629"/>
                    <a:pt x="2107" y="1"/>
                    <a:pt x="1368" y="1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Rectangle: Rounded Corners 153">
              <a:extLst>
                <a:ext uri="{FF2B5EF4-FFF2-40B4-BE49-F238E27FC236}">
                  <a16:creationId xmlns:a16="http://schemas.microsoft.com/office/drawing/2014/main" id="{12CFF0C1-D18E-ACC5-7C98-986A510E1EB8}"/>
                </a:ext>
              </a:extLst>
            </p:cNvPr>
            <p:cNvSpPr/>
            <p:nvPr/>
          </p:nvSpPr>
          <p:spPr>
            <a:xfrm>
              <a:off x="8735438" y="3103123"/>
              <a:ext cx="3083668" cy="924128"/>
            </a:xfrm>
            <a:prstGeom prst="round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FF0000"/>
                  </a:solidFill>
                </a:rPr>
                <a:t>Helium-3 detector</a:t>
              </a:r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669FD7F7-3C4D-97C0-FE98-732529D1BEFD}"/>
                </a:ext>
              </a:extLst>
            </p:cNvPr>
            <p:cNvSpPr/>
            <p:nvPr/>
          </p:nvSpPr>
          <p:spPr>
            <a:xfrm>
              <a:off x="5933872" y="3414409"/>
              <a:ext cx="2636196" cy="246839"/>
            </a:xfrm>
            <a:custGeom>
              <a:avLst/>
              <a:gdLst>
                <a:gd name="connsiteX0" fmla="*/ 0 w 2636196"/>
                <a:gd name="connsiteY0" fmla="*/ 0 h 549460"/>
                <a:gd name="connsiteX1" fmla="*/ 1060315 w 2636196"/>
                <a:gd name="connsiteY1" fmla="*/ 544748 h 549460"/>
                <a:gd name="connsiteX2" fmla="*/ 2636196 w 2636196"/>
                <a:gd name="connsiteY2" fmla="*/ 233463 h 549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36196" h="549460">
                  <a:moveTo>
                    <a:pt x="0" y="0"/>
                  </a:moveTo>
                  <a:cubicBezTo>
                    <a:pt x="310474" y="252919"/>
                    <a:pt x="620949" y="505838"/>
                    <a:pt x="1060315" y="544748"/>
                  </a:cubicBezTo>
                  <a:cubicBezTo>
                    <a:pt x="1499681" y="583658"/>
                    <a:pt x="2266545" y="372893"/>
                    <a:pt x="2636196" y="23346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427E0212-BDB1-FA12-77AF-F257E752EBB4}"/>
                </a:ext>
              </a:extLst>
            </p:cNvPr>
            <p:cNvSpPr/>
            <p:nvPr/>
          </p:nvSpPr>
          <p:spPr>
            <a:xfrm rot="16200000">
              <a:off x="6064744" y="3011428"/>
              <a:ext cx="2353671" cy="1003282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</a:rPr>
                <a:t>Moderator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42736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DAB1EB-1B6C-2542-DDCE-3DA9F52CAB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8AF5795-9B10-26E9-D751-8C4E872D9E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1" y="0"/>
            <a:ext cx="2476343" cy="124699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9E7B28D-D782-9DBF-753F-6D873822A2E6}"/>
              </a:ext>
            </a:extLst>
          </p:cNvPr>
          <p:cNvSpPr txBox="1"/>
          <p:nvPr/>
        </p:nvSpPr>
        <p:spPr>
          <a:xfrm>
            <a:off x="3020654" y="235036"/>
            <a:ext cx="6150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JINR Association of Young Scientists and Specialists Conference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06 - 2025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8926E2-FFD7-FB6C-4BF6-F4CBFC41A85D}"/>
              </a:ext>
            </a:extLst>
          </p:cNvPr>
          <p:cNvSpPr/>
          <p:nvPr/>
        </p:nvSpPr>
        <p:spPr>
          <a:xfrm>
            <a:off x="1622323" y="858508"/>
            <a:ext cx="8947354" cy="45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913531-94A3-1FA9-F399-8494A2B3DCEB}"/>
              </a:ext>
            </a:extLst>
          </p:cNvPr>
          <p:cNvSpPr txBox="1"/>
          <p:nvPr/>
        </p:nvSpPr>
        <p:spPr>
          <a:xfrm>
            <a:off x="558800" y="1227675"/>
            <a:ext cx="11633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FF0000"/>
                </a:solidFill>
              </a:rPr>
              <a:t>1. Introduction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D8DF2864-DD86-3522-44C4-FBECB870D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B18A-4D8D-427F-9471-170F32696F79}" type="datetime2">
              <a:rPr lang="en-US" smtClean="0"/>
              <a:t>Monday, June 9, 2025</a:t>
            </a:fld>
            <a:endParaRPr lang="en-US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EECDA154-1293-7664-C9F2-5CBF9B24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E-mail: Cao@jinr.ru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8AD47546-88B9-7444-AF6C-C70E9E6B2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DD73-F2C6-479B-9612-4F35DFBB113A}" type="slidenum">
              <a:rPr lang="en-US" smtClean="0"/>
              <a:t>3</a:t>
            </a:fld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4C3F36F-5FC6-1C96-6425-FD89CF2958C8}"/>
              </a:ext>
            </a:extLst>
          </p:cNvPr>
          <p:cNvSpPr txBox="1"/>
          <p:nvPr/>
        </p:nvSpPr>
        <p:spPr>
          <a:xfrm>
            <a:off x="4409440" y="6048375"/>
            <a:ext cx="345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chemeClr val="accent1"/>
                </a:solidFill>
              </a:rPr>
              <a:t>Alushta</a:t>
            </a:r>
            <a:r>
              <a:rPr lang="en-US" b="1" dirty="0">
                <a:solidFill>
                  <a:schemeClr val="accent1"/>
                </a:solidFill>
              </a:rPr>
              <a:t> - June, 09</a:t>
            </a:r>
            <a:r>
              <a:rPr lang="en-US" b="1" baseline="30000" dirty="0">
                <a:solidFill>
                  <a:schemeClr val="accent1"/>
                </a:solidFill>
              </a:rPr>
              <a:t>th</a:t>
            </a:r>
            <a:r>
              <a:rPr lang="en-US" b="1" dirty="0">
                <a:solidFill>
                  <a:schemeClr val="accent1"/>
                </a:solidFill>
              </a:rPr>
              <a:t> 2025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DA01E51-9930-E9EC-1AAE-8BC74CB9613E}"/>
              </a:ext>
            </a:extLst>
          </p:cNvPr>
          <p:cNvSpPr txBox="1"/>
          <p:nvPr/>
        </p:nvSpPr>
        <p:spPr>
          <a:xfrm>
            <a:off x="9473432" y="56460"/>
            <a:ext cx="182372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i="0" dirty="0">
                <a:solidFill>
                  <a:schemeClr val="accent1"/>
                </a:solidFill>
                <a:effectLst/>
                <a:latin typeface="Courier New" panose="02070309020205020404" pitchFamily="49" charset="0"/>
              </a:rPr>
              <a:t>Frank </a:t>
            </a:r>
          </a:p>
          <a:p>
            <a:r>
              <a:rPr lang="en-US" sz="1400" b="1" i="0" dirty="0">
                <a:solidFill>
                  <a:schemeClr val="accent1"/>
                </a:solidFill>
                <a:effectLst/>
                <a:latin typeface="Courier New" panose="02070309020205020404" pitchFamily="49" charset="0"/>
              </a:rPr>
              <a:t>Laboratory of </a:t>
            </a:r>
          </a:p>
          <a:p>
            <a:r>
              <a:rPr lang="en-US" sz="1400" b="1" i="0" dirty="0">
                <a:solidFill>
                  <a:schemeClr val="accent1"/>
                </a:solidFill>
                <a:effectLst/>
                <a:latin typeface="Courier New" panose="02070309020205020404" pitchFamily="49" charset="0"/>
              </a:rPr>
              <a:t>Neutron Physics</a:t>
            </a:r>
            <a:endParaRPr lang="en-US" sz="1400" b="1" dirty="0">
              <a:solidFill>
                <a:schemeClr val="accent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CFD0F2-4F31-2DD0-3116-6CAD36C501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81288" y="211791"/>
            <a:ext cx="1049299" cy="41972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DACFD0C-887F-D2FD-B879-E23B659B23CE}"/>
              </a:ext>
            </a:extLst>
          </p:cNvPr>
          <p:cNvSpPr/>
          <p:nvPr/>
        </p:nvSpPr>
        <p:spPr>
          <a:xfrm>
            <a:off x="447472" y="1928261"/>
            <a:ext cx="4270442" cy="134023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Another cheaper, larger reserves gas is proposed is Helium - 4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80F4715-2E2B-85DF-70D9-D0A196EC5A8B}"/>
              </a:ext>
            </a:extLst>
          </p:cNvPr>
          <p:cNvSpPr/>
          <p:nvPr/>
        </p:nvSpPr>
        <p:spPr>
          <a:xfrm>
            <a:off x="447471" y="4192013"/>
            <a:ext cx="4270443" cy="1340233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High gamma rejection efficiency, fast scintillation</a:t>
            </a:r>
          </a:p>
        </p:txBody>
      </p: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B8E5C0F9-B559-32CA-D486-235904CDB010}"/>
              </a:ext>
            </a:extLst>
          </p:cNvPr>
          <p:cNvGrpSpPr/>
          <p:nvPr/>
        </p:nvGrpSpPr>
        <p:grpSpPr>
          <a:xfrm>
            <a:off x="4838247" y="2475418"/>
            <a:ext cx="4122907" cy="2368083"/>
            <a:chOff x="5587277" y="2477206"/>
            <a:chExt cx="4122907" cy="2368083"/>
          </a:xfrm>
        </p:grpSpPr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78A1E52D-4407-04EE-B674-EE3377917AED}"/>
                </a:ext>
              </a:extLst>
            </p:cNvPr>
            <p:cNvGrpSpPr/>
            <p:nvPr/>
          </p:nvGrpSpPr>
          <p:grpSpPr>
            <a:xfrm>
              <a:off x="5587277" y="2477206"/>
              <a:ext cx="3449982" cy="2368083"/>
              <a:chOff x="6161209" y="3114610"/>
              <a:chExt cx="3449982" cy="2368083"/>
            </a:xfrm>
          </p:grpSpPr>
          <p:sp>
            <p:nvSpPr>
              <p:cNvPr id="143" name="Google Shape;600;p26">
                <a:extLst>
                  <a:ext uri="{FF2B5EF4-FFF2-40B4-BE49-F238E27FC236}">
                    <a16:creationId xmlns:a16="http://schemas.microsoft.com/office/drawing/2014/main" id="{1DBDDC0A-5C79-6A22-C522-112165A53B67}"/>
                  </a:ext>
                </a:extLst>
              </p:cNvPr>
              <p:cNvSpPr/>
              <p:nvPr/>
            </p:nvSpPr>
            <p:spPr>
              <a:xfrm rot="19537729">
                <a:off x="6203073" y="4306586"/>
                <a:ext cx="218991" cy="226353"/>
              </a:xfrm>
              <a:custGeom>
                <a:avLst/>
                <a:gdLst/>
                <a:ahLst/>
                <a:cxnLst/>
                <a:rect l="l" t="t" r="r" b="b"/>
                <a:pathLst>
                  <a:path w="2773" h="2774" extrusionOk="0">
                    <a:moveTo>
                      <a:pt x="1368" y="1"/>
                    </a:moveTo>
                    <a:cubicBezTo>
                      <a:pt x="592" y="1"/>
                      <a:pt x="0" y="592"/>
                      <a:pt x="0" y="1406"/>
                    </a:cubicBezTo>
                    <a:cubicBezTo>
                      <a:pt x="0" y="2182"/>
                      <a:pt x="592" y="2774"/>
                      <a:pt x="1368" y="2774"/>
                    </a:cubicBezTo>
                    <a:cubicBezTo>
                      <a:pt x="2144" y="2774"/>
                      <a:pt x="2773" y="2182"/>
                      <a:pt x="2773" y="1406"/>
                    </a:cubicBezTo>
                    <a:cubicBezTo>
                      <a:pt x="2773" y="629"/>
                      <a:pt x="2107" y="1"/>
                      <a:pt x="1368" y="1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48" name="Group 147">
                <a:extLst>
                  <a:ext uri="{FF2B5EF4-FFF2-40B4-BE49-F238E27FC236}">
                    <a16:creationId xmlns:a16="http://schemas.microsoft.com/office/drawing/2014/main" id="{21304697-269A-9E02-EBBE-5FCAD4BE4768}"/>
                  </a:ext>
                </a:extLst>
              </p:cNvPr>
              <p:cNvGrpSpPr/>
              <p:nvPr/>
            </p:nvGrpSpPr>
            <p:grpSpPr>
              <a:xfrm>
                <a:off x="7474088" y="4222719"/>
                <a:ext cx="467811" cy="413400"/>
                <a:chOff x="8397855" y="4335514"/>
                <a:chExt cx="467811" cy="413400"/>
              </a:xfrm>
            </p:grpSpPr>
            <p:sp>
              <p:nvSpPr>
                <p:cNvPr id="144" name="Google Shape;630;p26">
                  <a:extLst>
                    <a:ext uri="{FF2B5EF4-FFF2-40B4-BE49-F238E27FC236}">
                      <a16:creationId xmlns:a16="http://schemas.microsoft.com/office/drawing/2014/main" id="{09A7FE8A-73EF-3D52-D4DA-FAA937CA988C}"/>
                    </a:ext>
                  </a:extLst>
                </p:cNvPr>
                <p:cNvSpPr/>
                <p:nvPr/>
              </p:nvSpPr>
              <p:spPr>
                <a:xfrm rot="19537729">
                  <a:off x="8493212" y="4588982"/>
                  <a:ext cx="219070" cy="1599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74" h="1960" extrusionOk="0">
                      <a:moveTo>
                        <a:pt x="2588" y="0"/>
                      </a:moveTo>
                      <a:cubicBezTo>
                        <a:pt x="2293" y="296"/>
                        <a:pt x="1849" y="555"/>
                        <a:pt x="1368" y="555"/>
                      </a:cubicBezTo>
                      <a:cubicBezTo>
                        <a:pt x="1109" y="555"/>
                        <a:pt x="814" y="444"/>
                        <a:pt x="592" y="296"/>
                      </a:cubicBezTo>
                      <a:lnTo>
                        <a:pt x="518" y="370"/>
                      </a:lnTo>
                      <a:cubicBezTo>
                        <a:pt x="370" y="444"/>
                        <a:pt x="185" y="555"/>
                        <a:pt x="0" y="555"/>
                      </a:cubicBezTo>
                      <a:lnTo>
                        <a:pt x="0" y="592"/>
                      </a:lnTo>
                      <a:cubicBezTo>
                        <a:pt x="0" y="1368"/>
                        <a:pt x="592" y="1960"/>
                        <a:pt x="1368" y="1960"/>
                      </a:cubicBezTo>
                      <a:cubicBezTo>
                        <a:pt x="2182" y="1960"/>
                        <a:pt x="2773" y="1368"/>
                        <a:pt x="2773" y="592"/>
                      </a:cubicBezTo>
                      <a:cubicBezTo>
                        <a:pt x="2773" y="407"/>
                        <a:pt x="2662" y="185"/>
                        <a:pt x="2588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5" name="Google Shape;633;p26">
                  <a:extLst>
                    <a:ext uri="{FF2B5EF4-FFF2-40B4-BE49-F238E27FC236}">
                      <a16:creationId xmlns:a16="http://schemas.microsoft.com/office/drawing/2014/main" id="{6EC0B10C-E8C0-BFD7-4F16-4ACA3A9C67C5}"/>
                    </a:ext>
                  </a:extLst>
                </p:cNvPr>
                <p:cNvSpPr/>
                <p:nvPr/>
              </p:nvSpPr>
              <p:spPr>
                <a:xfrm rot="19537729">
                  <a:off x="8598234" y="4335514"/>
                  <a:ext cx="151865" cy="2292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23" h="2810" extrusionOk="0">
                      <a:moveTo>
                        <a:pt x="740" y="0"/>
                      </a:moveTo>
                      <a:cubicBezTo>
                        <a:pt x="592" y="222"/>
                        <a:pt x="444" y="407"/>
                        <a:pt x="222" y="592"/>
                      </a:cubicBezTo>
                      <a:lnTo>
                        <a:pt x="185" y="666"/>
                      </a:lnTo>
                      <a:cubicBezTo>
                        <a:pt x="222" y="777"/>
                        <a:pt x="222" y="924"/>
                        <a:pt x="222" y="1109"/>
                      </a:cubicBezTo>
                      <a:cubicBezTo>
                        <a:pt x="222" y="1442"/>
                        <a:pt x="111" y="1701"/>
                        <a:pt x="0" y="1960"/>
                      </a:cubicBezTo>
                      <a:lnTo>
                        <a:pt x="37" y="2034"/>
                      </a:lnTo>
                      <a:cubicBezTo>
                        <a:pt x="185" y="2255"/>
                        <a:pt x="222" y="2514"/>
                        <a:pt x="222" y="2773"/>
                      </a:cubicBezTo>
                      <a:cubicBezTo>
                        <a:pt x="296" y="2773"/>
                        <a:pt x="407" y="2810"/>
                        <a:pt x="481" y="2810"/>
                      </a:cubicBezTo>
                      <a:cubicBezTo>
                        <a:pt x="1294" y="2810"/>
                        <a:pt x="1886" y="2218"/>
                        <a:pt x="1886" y="1442"/>
                      </a:cubicBezTo>
                      <a:cubicBezTo>
                        <a:pt x="1923" y="703"/>
                        <a:pt x="1405" y="111"/>
                        <a:pt x="740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6" name="Google Shape;637;p26">
                  <a:extLst>
                    <a:ext uri="{FF2B5EF4-FFF2-40B4-BE49-F238E27FC236}">
                      <a16:creationId xmlns:a16="http://schemas.microsoft.com/office/drawing/2014/main" id="{151A8BBF-D084-9620-D580-44E72A2E8C05}"/>
                    </a:ext>
                  </a:extLst>
                </p:cNvPr>
                <p:cNvSpPr/>
                <p:nvPr/>
              </p:nvSpPr>
              <p:spPr>
                <a:xfrm rot="19537729">
                  <a:off x="8658284" y="4531137"/>
                  <a:ext cx="207382" cy="1931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6" h="2367" extrusionOk="0">
                      <a:moveTo>
                        <a:pt x="2256" y="0"/>
                      </a:moveTo>
                      <a:cubicBezTo>
                        <a:pt x="1997" y="259"/>
                        <a:pt x="1664" y="370"/>
                        <a:pt x="1258" y="370"/>
                      </a:cubicBezTo>
                      <a:cubicBezTo>
                        <a:pt x="1110" y="370"/>
                        <a:pt x="999" y="333"/>
                        <a:pt x="925" y="333"/>
                      </a:cubicBezTo>
                      <a:cubicBezTo>
                        <a:pt x="888" y="887"/>
                        <a:pt x="518" y="1405"/>
                        <a:pt x="1" y="1627"/>
                      </a:cubicBezTo>
                      <a:cubicBezTo>
                        <a:pt x="223" y="2107"/>
                        <a:pt x="703" y="2366"/>
                        <a:pt x="1258" y="2366"/>
                      </a:cubicBezTo>
                      <a:cubicBezTo>
                        <a:pt x="2034" y="2366"/>
                        <a:pt x="2626" y="1775"/>
                        <a:pt x="2626" y="998"/>
                      </a:cubicBezTo>
                      <a:cubicBezTo>
                        <a:pt x="2626" y="629"/>
                        <a:pt x="2478" y="296"/>
                        <a:pt x="2256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7" name="Google Shape;643;p26">
                  <a:extLst>
                    <a:ext uri="{FF2B5EF4-FFF2-40B4-BE49-F238E27FC236}">
                      <a16:creationId xmlns:a16="http://schemas.microsoft.com/office/drawing/2014/main" id="{93578B89-F90F-B749-9BC9-C603E528BC7C}"/>
                    </a:ext>
                  </a:extLst>
                </p:cNvPr>
                <p:cNvSpPr/>
                <p:nvPr/>
              </p:nvSpPr>
              <p:spPr>
                <a:xfrm rot="19537729">
                  <a:off x="8397855" y="4416355"/>
                  <a:ext cx="219070" cy="2263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74" h="2774" extrusionOk="0">
                      <a:moveTo>
                        <a:pt x="1368" y="0"/>
                      </a:moveTo>
                      <a:cubicBezTo>
                        <a:pt x="592" y="0"/>
                        <a:pt x="0" y="629"/>
                        <a:pt x="0" y="1405"/>
                      </a:cubicBezTo>
                      <a:cubicBezTo>
                        <a:pt x="0" y="2182"/>
                        <a:pt x="592" y="2773"/>
                        <a:pt x="1368" y="2773"/>
                      </a:cubicBezTo>
                      <a:cubicBezTo>
                        <a:pt x="2182" y="2773"/>
                        <a:pt x="2773" y="2182"/>
                        <a:pt x="2773" y="1405"/>
                      </a:cubicBezTo>
                      <a:cubicBezTo>
                        <a:pt x="2773" y="629"/>
                        <a:pt x="2108" y="0"/>
                        <a:pt x="1368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49" name="Google Shape;662;p26">
                <a:extLst>
                  <a:ext uri="{FF2B5EF4-FFF2-40B4-BE49-F238E27FC236}">
                    <a16:creationId xmlns:a16="http://schemas.microsoft.com/office/drawing/2014/main" id="{E168B796-5D00-5C25-610D-7A69D759789B}"/>
                  </a:ext>
                </a:extLst>
              </p:cNvPr>
              <p:cNvSpPr/>
              <p:nvPr/>
            </p:nvSpPr>
            <p:spPr>
              <a:xfrm rot="2222692">
                <a:off x="6837269" y="4332511"/>
                <a:ext cx="198616" cy="153976"/>
              </a:xfrm>
              <a:custGeom>
                <a:avLst/>
                <a:gdLst/>
                <a:ahLst/>
                <a:cxnLst/>
                <a:rect l="l" t="t" r="r" b="b"/>
                <a:pathLst>
                  <a:path w="2515" h="1887" extrusionOk="0">
                    <a:moveTo>
                      <a:pt x="1295" y="1"/>
                    </a:moveTo>
                    <a:lnTo>
                      <a:pt x="1590" y="371"/>
                    </a:lnTo>
                    <a:lnTo>
                      <a:pt x="1" y="1480"/>
                    </a:lnTo>
                    <a:lnTo>
                      <a:pt x="296" y="1886"/>
                    </a:lnTo>
                    <a:lnTo>
                      <a:pt x="1849" y="777"/>
                    </a:lnTo>
                    <a:lnTo>
                      <a:pt x="2145" y="1221"/>
                    </a:lnTo>
                    <a:lnTo>
                      <a:pt x="2515" y="38"/>
                    </a:lnTo>
                    <a:lnTo>
                      <a:pt x="129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660;p26">
                <a:extLst>
                  <a:ext uri="{FF2B5EF4-FFF2-40B4-BE49-F238E27FC236}">
                    <a16:creationId xmlns:a16="http://schemas.microsoft.com/office/drawing/2014/main" id="{8BB6B147-D0FF-F8FA-459A-87B412DF3D6E}"/>
                  </a:ext>
                </a:extLst>
              </p:cNvPr>
              <p:cNvSpPr/>
              <p:nvPr/>
            </p:nvSpPr>
            <p:spPr>
              <a:xfrm rot="280056">
                <a:off x="8093757" y="4557734"/>
                <a:ext cx="753400" cy="211257"/>
              </a:xfrm>
              <a:custGeom>
                <a:avLst/>
                <a:gdLst/>
                <a:ahLst/>
                <a:cxnLst/>
                <a:rect l="l" t="t" r="r" b="b"/>
                <a:pathLst>
                  <a:path w="9540" h="2589" extrusionOk="0">
                    <a:moveTo>
                      <a:pt x="111" y="1"/>
                    </a:moveTo>
                    <a:lnTo>
                      <a:pt x="1" y="518"/>
                    </a:lnTo>
                    <a:lnTo>
                      <a:pt x="8541" y="2145"/>
                    </a:lnTo>
                    <a:lnTo>
                      <a:pt x="8430" y="2589"/>
                    </a:lnTo>
                    <a:lnTo>
                      <a:pt x="9539" y="2108"/>
                    </a:lnTo>
                    <a:lnTo>
                      <a:pt x="8763" y="1184"/>
                    </a:lnTo>
                    <a:lnTo>
                      <a:pt x="8689" y="1628"/>
                    </a:lnTo>
                    <a:lnTo>
                      <a:pt x="11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661;p26">
                <a:extLst>
                  <a:ext uri="{FF2B5EF4-FFF2-40B4-BE49-F238E27FC236}">
                    <a16:creationId xmlns:a16="http://schemas.microsoft.com/office/drawing/2014/main" id="{1206DFB0-E0E7-E56E-39FD-CABF2377DCC1}"/>
                  </a:ext>
                </a:extLst>
              </p:cNvPr>
              <p:cNvSpPr/>
              <p:nvPr/>
            </p:nvSpPr>
            <p:spPr>
              <a:xfrm rot="20515034">
                <a:off x="8022397" y="4053701"/>
                <a:ext cx="753400" cy="211257"/>
              </a:xfrm>
              <a:custGeom>
                <a:avLst/>
                <a:gdLst/>
                <a:ahLst/>
                <a:cxnLst/>
                <a:rect l="l" t="t" r="r" b="b"/>
                <a:pathLst>
                  <a:path w="9540" h="2589" extrusionOk="0">
                    <a:moveTo>
                      <a:pt x="8430" y="1"/>
                    </a:moveTo>
                    <a:lnTo>
                      <a:pt x="8541" y="481"/>
                    </a:lnTo>
                    <a:lnTo>
                      <a:pt x="1" y="2108"/>
                    </a:lnTo>
                    <a:lnTo>
                      <a:pt x="111" y="2589"/>
                    </a:lnTo>
                    <a:lnTo>
                      <a:pt x="8689" y="925"/>
                    </a:lnTo>
                    <a:lnTo>
                      <a:pt x="8763" y="1443"/>
                    </a:lnTo>
                    <a:lnTo>
                      <a:pt x="9539" y="518"/>
                    </a:lnTo>
                    <a:lnTo>
                      <a:pt x="843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" name="Google Shape;600;p26">
                <a:extLst>
                  <a:ext uri="{FF2B5EF4-FFF2-40B4-BE49-F238E27FC236}">
                    <a16:creationId xmlns:a16="http://schemas.microsoft.com/office/drawing/2014/main" id="{CC760A5F-65B0-9D10-0FC6-7414132D3B2B}"/>
                  </a:ext>
                </a:extLst>
              </p:cNvPr>
              <p:cNvSpPr/>
              <p:nvPr/>
            </p:nvSpPr>
            <p:spPr>
              <a:xfrm rot="19537729">
                <a:off x="9007376" y="4748951"/>
                <a:ext cx="218991" cy="226353"/>
              </a:xfrm>
              <a:custGeom>
                <a:avLst/>
                <a:gdLst/>
                <a:ahLst/>
                <a:cxnLst/>
                <a:rect l="l" t="t" r="r" b="b"/>
                <a:pathLst>
                  <a:path w="2773" h="2774" extrusionOk="0">
                    <a:moveTo>
                      <a:pt x="1368" y="1"/>
                    </a:moveTo>
                    <a:cubicBezTo>
                      <a:pt x="592" y="1"/>
                      <a:pt x="0" y="592"/>
                      <a:pt x="0" y="1406"/>
                    </a:cubicBezTo>
                    <a:cubicBezTo>
                      <a:pt x="0" y="2182"/>
                      <a:pt x="592" y="2774"/>
                      <a:pt x="1368" y="2774"/>
                    </a:cubicBezTo>
                    <a:cubicBezTo>
                      <a:pt x="2144" y="2774"/>
                      <a:pt x="2773" y="2182"/>
                      <a:pt x="2773" y="1406"/>
                    </a:cubicBezTo>
                    <a:cubicBezTo>
                      <a:pt x="2773" y="629"/>
                      <a:pt x="2107" y="1"/>
                      <a:pt x="1368" y="1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58" name="Group 157">
                <a:extLst>
                  <a:ext uri="{FF2B5EF4-FFF2-40B4-BE49-F238E27FC236}">
                    <a16:creationId xmlns:a16="http://schemas.microsoft.com/office/drawing/2014/main" id="{822F6DF7-552B-7172-D138-3831B7433020}"/>
                  </a:ext>
                </a:extLst>
              </p:cNvPr>
              <p:cNvGrpSpPr/>
              <p:nvPr/>
            </p:nvGrpSpPr>
            <p:grpSpPr>
              <a:xfrm>
                <a:off x="8920396" y="3528593"/>
                <a:ext cx="467811" cy="413400"/>
                <a:chOff x="8397855" y="4335514"/>
                <a:chExt cx="467811" cy="413400"/>
              </a:xfrm>
            </p:grpSpPr>
            <p:sp>
              <p:nvSpPr>
                <p:cNvPr id="159" name="Google Shape;630;p26">
                  <a:extLst>
                    <a:ext uri="{FF2B5EF4-FFF2-40B4-BE49-F238E27FC236}">
                      <a16:creationId xmlns:a16="http://schemas.microsoft.com/office/drawing/2014/main" id="{F3D623B5-B36D-812D-9697-1816248D6FDE}"/>
                    </a:ext>
                  </a:extLst>
                </p:cNvPr>
                <p:cNvSpPr/>
                <p:nvPr/>
              </p:nvSpPr>
              <p:spPr>
                <a:xfrm rot="19537729">
                  <a:off x="8493212" y="4588982"/>
                  <a:ext cx="219070" cy="1599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74" h="1960" extrusionOk="0">
                      <a:moveTo>
                        <a:pt x="2588" y="0"/>
                      </a:moveTo>
                      <a:cubicBezTo>
                        <a:pt x="2293" y="296"/>
                        <a:pt x="1849" y="555"/>
                        <a:pt x="1368" y="555"/>
                      </a:cubicBezTo>
                      <a:cubicBezTo>
                        <a:pt x="1109" y="555"/>
                        <a:pt x="814" y="444"/>
                        <a:pt x="592" y="296"/>
                      </a:cubicBezTo>
                      <a:lnTo>
                        <a:pt x="518" y="370"/>
                      </a:lnTo>
                      <a:cubicBezTo>
                        <a:pt x="370" y="444"/>
                        <a:pt x="185" y="555"/>
                        <a:pt x="0" y="555"/>
                      </a:cubicBezTo>
                      <a:lnTo>
                        <a:pt x="0" y="592"/>
                      </a:lnTo>
                      <a:cubicBezTo>
                        <a:pt x="0" y="1368"/>
                        <a:pt x="592" y="1960"/>
                        <a:pt x="1368" y="1960"/>
                      </a:cubicBezTo>
                      <a:cubicBezTo>
                        <a:pt x="2182" y="1960"/>
                        <a:pt x="2773" y="1368"/>
                        <a:pt x="2773" y="592"/>
                      </a:cubicBezTo>
                      <a:cubicBezTo>
                        <a:pt x="2773" y="407"/>
                        <a:pt x="2662" y="185"/>
                        <a:pt x="2588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0" name="Google Shape;633;p26">
                  <a:extLst>
                    <a:ext uri="{FF2B5EF4-FFF2-40B4-BE49-F238E27FC236}">
                      <a16:creationId xmlns:a16="http://schemas.microsoft.com/office/drawing/2014/main" id="{25515A55-3EAC-090D-121A-AC03F76ED71A}"/>
                    </a:ext>
                  </a:extLst>
                </p:cNvPr>
                <p:cNvSpPr/>
                <p:nvPr/>
              </p:nvSpPr>
              <p:spPr>
                <a:xfrm rot="19537729">
                  <a:off x="8598234" y="4335514"/>
                  <a:ext cx="151865" cy="2292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23" h="2810" extrusionOk="0">
                      <a:moveTo>
                        <a:pt x="740" y="0"/>
                      </a:moveTo>
                      <a:cubicBezTo>
                        <a:pt x="592" y="222"/>
                        <a:pt x="444" y="407"/>
                        <a:pt x="222" y="592"/>
                      </a:cubicBezTo>
                      <a:lnTo>
                        <a:pt x="185" y="666"/>
                      </a:lnTo>
                      <a:cubicBezTo>
                        <a:pt x="222" y="777"/>
                        <a:pt x="222" y="924"/>
                        <a:pt x="222" y="1109"/>
                      </a:cubicBezTo>
                      <a:cubicBezTo>
                        <a:pt x="222" y="1442"/>
                        <a:pt x="111" y="1701"/>
                        <a:pt x="0" y="1960"/>
                      </a:cubicBezTo>
                      <a:lnTo>
                        <a:pt x="37" y="2034"/>
                      </a:lnTo>
                      <a:cubicBezTo>
                        <a:pt x="185" y="2255"/>
                        <a:pt x="222" y="2514"/>
                        <a:pt x="222" y="2773"/>
                      </a:cubicBezTo>
                      <a:cubicBezTo>
                        <a:pt x="296" y="2773"/>
                        <a:pt x="407" y="2810"/>
                        <a:pt x="481" y="2810"/>
                      </a:cubicBezTo>
                      <a:cubicBezTo>
                        <a:pt x="1294" y="2810"/>
                        <a:pt x="1886" y="2218"/>
                        <a:pt x="1886" y="1442"/>
                      </a:cubicBezTo>
                      <a:cubicBezTo>
                        <a:pt x="1923" y="703"/>
                        <a:pt x="1405" y="111"/>
                        <a:pt x="740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1" name="Google Shape;637;p26">
                  <a:extLst>
                    <a:ext uri="{FF2B5EF4-FFF2-40B4-BE49-F238E27FC236}">
                      <a16:creationId xmlns:a16="http://schemas.microsoft.com/office/drawing/2014/main" id="{5C10CCB1-A4D8-018F-CE76-6E1040804A86}"/>
                    </a:ext>
                  </a:extLst>
                </p:cNvPr>
                <p:cNvSpPr/>
                <p:nvPr/>
              </p:nvSpPr>
              <p:spPr>
                <a:xfrm rot="19537729">
                  <a:off x="8658284" y="4531137"/>
                  <a:ext cx="207382" cy="1931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6" h="2367" extrusionOk="0">
                      <a:moveTo>
                        <a:pt x="2256" y="0"/>
                      </a:moveTo>
                      <a:cubicBezTo>
                        <a:pt x="1997" y="259"/>
                        <a:pt x="1664" y="370"/>
                        <a:pt x="1258" y="370"/>
                      </a:cubicBezTo>
                      <a:cubicBezTo>
                        <a:pt x="1110" y="370"/>
                        <a:pt x="999" y="333"/>
                        <a:pt x="925" y="333"/>
                      </a:cubicBezTo>
                      <a:cubicBezTo>
                        <a:pt x="888" y="887"/>
                        <a:pt x="518" y="1405"/>
                        <a:pt x="1" y="1627"/>
                      </a:cubicBezTo>
                      <a:cubicBezTo>
                        <a:pt x="223" y="2107"/>
                        <a:pt x="703" y="2366"/>
                        <a:pt x="1258" y="2366"/>
                      </a:cubicBezTo>
                      <a:cubicBezTo>
                        <a:pt x="2034" y="2366"/>
                        <a:pt x="2626" y="1775"/>
                        <a:pt x="2626" y="998"/>
                      </a:cubicBezTo>
                      <a:cubicBezTo>
                        <a:pt x="2626" y="629"/>
                        <a:pt x="2478" y="296"/>
                        <a:pt x="2256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2" name="Google Shape;643;p26">
                  <a:extLst>
                    <a:ext uri="{FF2B5EF4-FFF2-40B4-BE49-F238E27FC236}">
                      <a16:creationId xmlns:a16="http://schemas.microsoft.com/office/drawing/2014/main" id="{B24B0306-4979-6E3C-198B-591DB4727110}"/>
                    </a:ext>
                  </a:extLst>
                </p:cNvPr>
                <p:cNvSpPr/>
                <p:nvPr/>
              </p:nvSpPr>
              <p:spPr>
                <a:xfrm rot="19537729">
                  <a:off x="8397855" y="4416355"/>
                  <a:ext cx="219070" cy="2263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74" h="2774" extrusionOk="0">
                      <a:moveTo>
                        <a:pt x="1368" y="0"/>
                      </a:moveTo>
                      <a:cubicBezTo>
                        <a:pt x="592" y="0"/>
                        <a:pt x="0" y="629"/>
                        <a:pt x="0" y="1405"/>
                      </a:cubicBezTo>
                      <a:cubicBezTo>
                        <a:pt x="0" y="2182"/>
                        <a:pt x="592" y="2773"/>
                        <a:pt x="1368" y="2773"/>
                      </a:cubicBezTo>
                      <a:cubicBezTo>
                        <a:pt x="2182" y="2773"/>
                        <a:pt x="2773" y="2182"/>
                        <a:pt x="2773" y="1405"/>
                      </a:cubicBezTo>
                      <a:cubicBezTo>
                        <a:pt x="2773" y="629"/>
                        <a:pt x="2108" y="0"/>
                        <a:pt x="1368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63" name="TextBox 162">
                <a:extLst>
                  <a:ext uri="{FF2B5EF4-FFF2-40B4-BE49-F238E27FC236}">
                    <a16:creationId xmlns:a16="http://schemas.microsoft.com/office/drawing/2014/main" id="{497C789D-7ED6-7E2A-32CD-66D9F57B386A}"/>
                  </a:ext>
                </a:extLst>
              </p:cNvPr>
              <p:cNvSpPr txBox="1"/>
              <p:nvPr/>
            </p:nvSpPr>
            <p:spPr>
              <a:xfrm>
                <a:off x="6874048" y="4900265"/>
                <a:ext cx="191592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Elastic scattering</a:t>
                </a:r>
              </a:p>
            </p:txBody>
          </p:sp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CC2ADCC4-8445-D5E5-298B-A2A8A1B78D41}"/>
                  </a:ext>
                </a:extLst>
              </p:cNvPr>
              <p:cNvSpPr txBox="1"/>
              <p:nvPr/>
            </p:nvSpPr>
            <p:spPr>
              <a:xfrm>
                <a:off x="6161209" y="3835552"/>
                <a:ext cx="3708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</a:t>
                </a:r>
              </a:p>
            </p:txBody>
          </p:sp>
          <p:sp>
            <p:nvSpPr>
              <p:cNvPr id="165" name="TextBox 164">
                <a:extLst>
                  <a:ext uri="{FF2B5EF4-FFF2-40B4-BE49-F238E27FC236}">
                    <a16:creationId xmlns:a16="http://schemas.microsoft.com/office/drawing/2014/main" id="{088E88E1-556B-A85F-A076-5D3C6513CF01}"/>
                  </a:ext>
                </a:extLst>
              </p:cNvPr>
              <p:cNvSpPr txBox="1"/>
              <p:nvPr/>
            </p:nvSpPr>
            <p:spPr>
              <a:xfrm>
                <a:off x="7406314" y="3837664"/>
                <a:ext cx="6800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He</a:t>
                </a:r>
              </a:p>
            </p:txBody>
          </p:sp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6229BFF4-6595-AA28-C056-AC7721B245B4}"/>
                  </a:ext>
                </a:extLst>
              </p:cNvPr>
              <p:cNvSpPr txBox="1"/>
              <p:nvPr/>
            </p:nvSpPr>
            <p:spPr>
              <a:xfrm>
                <a:off x="8931095" y="3114610"/>
                <a:ext cx="6800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He’</a:t>
                </a:r>
              </a:p>
            </p:txBody>
          </p:sp>
          <p:sp>
            <p:nvSpPr>
              <p:cNvPr id="167" name="TextBox 166">
                <a:extLst>
                  <a:ext uri="{FF2B5EF4-FFF2-40B4-BE49-F238E27FC236}">
                    <a16:creationId xmlns:a16="http://schemas.microsoft.com/office/drawing/2014/main" id="{6A1BEDB5-27FA-39A1-68E0-2DCBCC277506}"/>
                  </a:ext>
                </a:extLst>
              </p:cNvPr>
              <p:cNvSpPr txBox="1"/>
              <p:nvPr/>
            </p:nvSpPr>
            <p:spPr>
              <a:xfrm>
                <a:off x="8989732" y="5113361"/>
                <a:ext cx="48369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n’</a:t>
                </a:r>
              </a:p>
            </p:txBody>
          </p:sp>
        </p:grpSp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3C773F27-7503-B81E-277F-378DBA1E8AA1}"/>
                </a:ext>
              </a:extLst>
            </p:cNvPr>
            <p:cNvSpPr txBox="1"/>
            <p:nvPr/>
          </p:nvSpPr>
          <p:spPr>
            <a:xfrm>
              <a:off x="8040006" y="3340972"/>
              <a:ext cx="16701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recoil nucleus</a:t>
              </a:r>
            </a:p>
          </p:txBody>
        </p:sp>
      </p:grpSp>
      <p:sp>
        <p:nvSpPr>
          <p:cNvPr id="170" name="Rectangle 169">
            <a:extLst>
              <a:ext uri="{FF2B5EF4-FFF2-40B4-BE49-F238E27FC236}">
                <a16:creationId xmlns:a16="http://schemas.microsoft.com/office/drawing/2014/main" id="{51657DB4-F5F9-357D-A0DB-B6173E5BC35A}"/>
              </a:ext>
            </a:extLst>
          </p:cNvPr>
          <p:cNvSpPr/>
          <p:nvPr/>
        </p:nvSpPr>
        <p:spPr>
          <a:xfrm>
            <a:off x="8898414" y="1999043"/>
            <a:ext cx="3179897" cy="324649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It will ionize and excite near gas atoms, producing scintillation light in the VUV region, 80 nm ~ 16 eV - about 15 000 photons per Mev.</a:t>
            </a:r>
          </a:p>
        </p:txBody>
      </p:sp>
    </p:spTree>
    <p:extLst>
      <p:ext uri="{BB962C8B-B14F-4D97-AF65-F5344CB8AC3E}">
        <p14:creationId xmlns:p14="http://schemas.microsoft.com/office/powerpoint/2010/main" val="49073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7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50C2C9-A15F-4C56-4A6F-052F9B6813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524EAC23-48F7-2A10-43C0-7D4B10B73974}"/>
              </a:ext>
            </a:extLst>
          </p:cNvPr>
          <p:cNvGrpSpPr/>
          <p:nvPr/>
        </p:nvGrpSpPr>
        <p:grpSpPr>
          <a:xfrm>
            <a:off x="322728" y="1843161"/>
            <a:ext cx="11707859" cy="4296375"/>
            <a:chOff x="322728" y="1843161"/>
            <a:chExt cx="11707859" cy="429637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8D959E1-DDC5-1F56-AFF7-B3948D9C88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22728" y="1843161"/>
              <a:ext cx="11707859" cy="4296375"/>
            </a:xfrm>
            <a:prstGeom prst="rect">
              <a:avLst/>
            </a:prstGeom>
          </p:spPr>
        </p:pic>
        <p:grpSp>
          <p:nvGrpSpPr>
            <p:cNvPr id="6" name="Google Shape;704;p30">
              <a:extLst>
                <a:ext uri="{FF2B5EF4-FFF2-40B4-BE49-F238E27FC236}">
                  <a16:creationId xmlns:a16="http://schemas.microsoft.com/office/drawing/2014/main" id="{01176390-A542-946C-739D-D1F13A401E5F}"/>
                </a:ext>
              </a:extLst>
            </p:cNvPr>
            <p:cNvGrpSpPr/>
            <p:nvPr/>
          </p:nvGrpSpPr>
          <p:grpSpPr>
            <a:xfrm>
              <a:off x="1987328" y="3306678"/>
              <a:ext cx="444943" cy="523221"/>
              <a:chOff x="5122100" y="917440"/>
              <a:chExt cx="3308603" cy="3308603"/>
            </a:xfrm>
          </p:grpSpPr>
          <p:sp>
            <p:nvSpPr>
              <p:cNvPr id="8" name="Google Shape;705;p30">
                <a:extLst>
                  <a:ext uri="{FF2B5EF4-FFF2-40B4-BE49-F238E27FC236}">
                    <a16:creationId xmlns:a16="http://schemas.microsoft.com/office/drawing/2014/main" id="{1A215309-4C2E-3556-5A1C-534460B0697A}"/>
                  </a:ext>
                </a:extLst>
              </p:cNvPr>
              <p:cNvSpPr/>
              <p:nvPr/>
            </p:nvSpPr>
            <p:spPr>
              <a:xfrm>
                <a:off x="5122100" y="917440"/>
                <a:ext cx="3308603" cy="3308603"/>
              </a:xfrm>
              <a:custGeom>
                <a:avLst/>
                <a:gdLst/>
                <a:ahLst/>
                <a:cxnLst/>
                <a:rect l="l" t="t" r="r" b="b"/>
                <a:pathLst>
                  <a:path w="58969" h="58969" extrusionOk="0">
                    <a:moveTo>
                      <a:pt x="29466" y="1"/>
                    </a:moveTo>
                    <a:cubicBezTo>
                      <a:pt x="13199" y="1"/>
                      <a:pt x="1" y="13199"/>
                      <a:pt x="1" y="29466"/>
                    </a:cubicBezTo>
                    <a:cubicBezTo>
                      <a:pt x="1" y="45733"/>
                      <a:pt x="13199" y="58969"/>
                      <a:pt x="29466" y="58969"/>
                    </a:cubicBezTo>
                    <a:cubicBezTo>
                      <a:pt x="45733" y="58969"/>
                      <a:pt x="58969" y="45733"/>
                      <a:pt x="58969" y="29466"/>
                    </a:cubicBezTo>
                    <a:cubicBezTo>
                      <a:pt x="58969" y="13199"/>
                      <a:pt x="45733" y="1"/>
                      <a:pt x="294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Google Shape;706;p30">
                <a:extLst>
                  <a:ext uri="{FF2B5EF4-FFF2-40B4-BE49-F238E27FC236}">
                    <a16:creationId xmlns:a16="http://schemas.microsoft.com/office/drawing/2014/main" id="{69EF52DB-2EEE-2A99-37A2-C042EFF8D0A0}"/>
                  </a:ext>
                </a:extLst>
              </p:cNvPr>
              <p:cNvSpPr/>
              <p:nvPr/>
            </p:nvSpPr>
            <p:spPr>
              <a:xfrm>
                <a:off x="5362750" y="1158090"/>
                <a:ext cx="2825293" cy="2825293"/>
              </a:xfrm>
              <a:custGeom>
                <a:avLst/>
                <a:gdLst/>
                <a:ahLst/>
                <a:cxnLst/>
                <a:rect l="l" t="t" r="r" b="b"/>
                <a:pathLst>
                  <a:path w="50355" h="50355" extrusionOk="0">
                    <a:moveTo>
                      <a:pt x="25177" y="0"/>
                    </a:moveTo>
                    <a:cubicBezTo>
                      <a:pt x="11276" y="0"/>
                      <a:pt x="0" y="11276"/>
                      <a:pt x="0" y="25177"/>
                    </a:cubicBezTo>
                    <a:cubicBezTo>
                      <a:pt x="0" y="39078"/>
                      <a:pt x="11276" y="50354"/>
                      <a:pt x="25177" y="50354"/>
                    </a:cubicBezTo>
                    <a:cubicBezTo>
                      <a:pt x="39078" y="50354"/>
                      <a:pt x="50354" y="39078"/>
                      <a:pt x="50354" y="25177"/>
                    </a:cubicBezTo>
                    <a:cubicBezTo>
                      <a:pt x="50354" y="11276"/>
                      <a:pt x="39078" y="0"/>
                      <a:pt x="2517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707;p30">
                <a:extLst>
                  <a:ext uri="{FF2B5EF4-FFF2-40B4-BE49-F238E27FC236}">
                    <a16:creationId xmlns:a16="http://schemas.microsoft.com/office/drawing/2014/main" id="{291FE8F1-6476-F66D-DF93-BB76658C0934}"/>
                  </a:ext>
                </a:extLst>
              </p:cNvPr>
              <p:cNvSpPr/>
              <p:nvPr/>
            </p:nvSpPr>
            <p:spPr>
              <a:xfrm>
                <a:off x="6161346" y="2879786"/>
                <a:ext cx="1234309" cy="1107786"/>
              </a:xfrm>
              <a:custGeom>
                <a:avLst/>
                <a:gdLst/>
                <a:ahLst/>
                <a:cxnLst/>
                <a:rect l="l" t="t" r="r" b="b"/>
                <a:pathLst>
                  <a:path w="21999" h="19744" extrusionOk="0">
                    <a:moveTo>
                      <a:pt x="8948" y="1"/>
                    </a:moveTo>
                    <a:lnTo>
                      <a:pt x="1" y="17192"/>
                    </a:lnTo>
                    <a:cubicBezTo>
                      <a:pt x="3328" y="18819"/>
                      <a:pt x="7062" y="19743"/>
                      <a:pt x="10981" y="19743"/>
                    </a:cubicBezTo>
                    <a:cubicBezTo>
                      <a:pt x="14937" y="19743"/>
                      <a:pt x="18671" y="18819"/>
                      <a:pt x="21998" y="17192"/>
                    </a:cubicBezTo>
                    <a:lnTo>
                      <a:pt x="13015" y="1"/>
                    </a:lnTo>
                    <a:cubicBezTo>
                      <a:pt x="12349" y="223"/>
                      <a:pt x="11647" y="371"/>
                      <a:pt x="10944" y="371"/>
                    </a:cubicBezTo>
                    <a:cubicBezTo>
                      <a:pt x="10242" y="371"/>
                      <a:pt x="9576" y="223"/>
                      <a:pt x="894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708;p30">
                <a:extLst>
                  <a:ext uri="{FF2B5EF4-FFF2-40B4-BE49-F238E27FC236}">
                    <a16:creationId xmlns:a16="http://schemas.microsoft.com/office/drawing/2014/main" id="{37D20D6D-0E5B-F747-8106-A1474608E41F}"/>
                  </a:ext>
                </a:extLst>
              </p:cNvPr>
              <p:cNvSpPr/>
              <p:nvPr/>
            </p:nvSpPr>
            <p:spPr>
              <a:xfrm>
                <a:off x="6984909" y="1400761"/>
                <a:ext cx="1201093" cy="1116034"/>
              </a:xfrm>
              <a:custGeom>
                <a:avLst/>
                <a:gdLst/>
                <a:ahLst/>
                <a:cxnLst/>
                <a:rect l="l" t="t" r="r" b="b"/>
                <a:pathLst>
                  <a:path w="21407" h="19891" extrusionOk="0">
                    <a:moveTo>
                      <a:pt x="10426" y="1"/>
                    </a:moveTo>
                    <a:lnTo>
                      <a:pt x="0" y="16379"/>
                    </a:lnTo>
                    <a:cubicBezTo>
                      <a:pt x="518" y="16785"/>
                      <a:pt x="998" y="17303"/>
                      <a:pt x="1368" y="17932"/>
                    </a:cubicBezTo>
                    <a:cubicBezTo>
                      <a:pt x="1738" y="18560"/>
                      <a:pt x="1923" y="19189"/>
                      <a:pt x="2034" y="19891"/>
                    </a:cubicBezTo>
                    <a:lnTo>
                      <a:pt x="21406" y="19041"/>
                    </a:lnTo>
                    <a:cubicBezTo>
                      <a:pt x="20852" y="11129"/>
                      <a:pt x="16637" y="4215"/>
                      <a:pt x="1042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709;p30">
                <a:extLst>
                  <a:ext uri="{FF2B5EF4-FFF2-40B4-BE49-F238E27FC236}">
                    <a16:creationId xmlns:a16="http://schemas.microsoft.com/office/drawing/2014/main" id="{4CBF56B0-52AE-2B3A-CE8B-609B25879880}"/>
                  </a:ext>
                </a:extLst>
              </p:cNvPr>
              <p:cNvSpPr/>
              <p:nvPr/>
            </p:nvSpPr>
            <p:spPr>
              <a:xfrm>
                <a:off x="5364826" y="1400761"/>
                <a:ext cx="1201093" cy="1116034"/>
              </a:xfrm>
              <a:custGeom>
                <a:avLst/>
                <a:gdLst/>
                <a:ahLst/>
                <a:cxnLst/>
                <a:rect l="l" t="t" r="r" b="b"/>
                <a:pathLst>
                  <a:path w="21407" h="19891" extrusionOk="0">
                    <a:moveTo>
                      <a:pt x="11017" y="1"/>
                    </a:moveTo>
                    <a:cubicBezTo>
                      <a:pt x="4806" y="4215"/>
                      <a:pt x="592" y="11092"/>
                      <a:pt x="0" y="19041"/>
                    </a:cubicBezTo>
                    <a:lnTo>
                      <a:pt x="19373" y="19891"/>
                    </a:lnTo>
                    <a:cubicBezTo>
                      <a:pt x="19447" y="19226"/>
                      <a:pt x="19706" y="18597"/>
                      <a:pt x="20075" y="17932"/>
                    </a:cubicBezTo>
                    <a:cubicBezTo>
                      <a:pt x="20445" y="17340"/>
                      <a:pt x="20852" y="16822"/>
                      <a:pt x="21406" y="16379"/>
                    </a:cubicBezTo>
                    <a:lnTo>
                      <a:pt x="1101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710;p30">
                <a:extLst>
                  <a:ext uri="{FF2B5EF4-FFF2-40B4-BE49-F238E27FC236}">
                    <a16:creationId xmlns:a16="http://schemas.microsoft.com/office/drawing/2014/main" id="{290B7861-E2B6-8524-066D-4603D008BD0C}"/>
                  </a:ext>
                </a:extLst>
              </p:cNvPr>
              <p:cNvSpPr/>
              <p:nvPr/>
            </p:nvSpPr>
            <p:spPr>
              <a:xfrm>
                <a:off x="6495361" y="2290701"/>
                <a:ext cx="560121" cy="560121"/>
              </a:xfrm>
              <a:custGeom>
                <a:avLst/>
                <a:gdLst/>
                <a:ahLst/>
                <a:cxnLst/>
                <a:rect l="l" t="t" r="r" b="b"/>
                <a:pathLst>
                  <a:path w="9983" h="9983" extrusionOk="0">
                    <a:moveTo>
                      <a:pt x="4991" y="0"/>
                    </a:moveTo>
                    <a:cubicBezTo>
                      <a:pt x="2218" y="0"/>
                      <a:pt x="0" y="2218"/>
                      <a:pt x="0" y="4991"/>
                    </a:cubicBezTo>
                    <a:cubicBezTo>
                      <a:pt x="0" y="7764"/>
                      <a:pt x="2218" y="9982"/>
                      <a:pt x="4991" y="9982"/>
                    </a:cubicBezTo>
                    <a:cubicBezTo>
                      <a:pt x="7764" y="9982"/>
                      <a:pt x="9982" y="7764"/>
                      <a:pt x="9982" y="4991"/>
                    </a:cubicBezTo>
                    <a:cubicBezTo>
                      <a:pt x="9982" y="2218"/>
                      <a:pt x="7764" y="0"/>
                      <a:pt x="499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23" name="Picture 22">
            <a:extLst>
              <a:ext uri="{FF2B5EF4-FFF2-40B4-BE49-F238E27FC236}">
                <a16:creationId xmlns:a16="http://schemas.microsoft.com/office/drawing/2014/main" id="{A5989792-97F9-FC7A-80D1-14F44BEC23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47660"/>
            <a:ext cx="12192000" cy="24573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6B06D9D-4611-68CC-322E-C523F22083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1" y="0"/>
            <a:ext cx="2476343" cy="124699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02F40E4-BF26-AD8F-D136-2BBB0BA7BF7F}"/>
              </a:ext>
            </a:extLst>
          </p:cNvPr>
          <p:cNvSpPr txBox="1"/>
          <p:nvPr/>
        </p:nvSpPr>
        <p:spPr>
          <a:xfrm>
            <a:off x="3020654" y="235036"/>
            <a:ext cx="6150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JINR Association of Young Scientists and Specialists Conference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06 - 2025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E81810-2D98-13BC-BF0A-C1F79956A849}"/>
              </a:ext>
            </a:extLst>
          </p:cNvPr>
          <p:cNvSpPr/>
          <p:nvPr/>
        </p:nvSpPr>
        <p:spPr>
          <a:xfrm>
            <a:off x="1622323" y="858508"/>
            <a:ext cx="8947354" cy="45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9109070-B073-251E-B56F-E7D09CF73909}"/>
              </a:ext>
            </a:extLst>
          </p:cNvPr>
          <p:cNvSpPr txBox="1"/>
          <p:nvPr/>
        </p:nvSpPr>
        <p:spPr>
          <a:xfrm>
            <a:off x="558800" y="1227675"/>
            <a:ext cx="11633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FF0000"/>
                </a:solidFill>
              </a:rPr>
              <a:t>2. Description of detector in PHITS 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BA837698-30BB-0F5B-B38D-CC37E76B9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B18A-4D8D-427F-9471-170F32696F79}" type="datetime2">
              <a:rPr lang="en-US" smtClean="0"/>
              <a:t>Monday, June 9, 2025</a:t>
            </a:fld>
            <a:endParaRPr lang="en-US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E65879EB-BDCA-1B3F-8D6B-A1DC51312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E-mail: Cao@jinr.ru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DE350E1E-9734-C804-7058-D1CA7E72D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DD73-F2C6-479B-9612-4F35DFBB113A}" type="slidenum">
              <a:rPr lang="en-US" smtClean="0"/>
              <a:t>4</a:t>
            </a:fld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1F50ED2-98F8-7B8C-F129-A41E3F092054}"/>
              </a:ext>
            </a:extLst>
          </p:cNvPr>
          <p:cNvSpPr txBox="1"/>
          <p:nvPr/>
        </p:nvSpPr>
        <p:spPr>
          <a:xfrm>
            <a:off x="4409440" y="6048375"/>
            <a:ext cx="345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chemeClr val="accent1"/>
                </a:solidFill>
              </a:rPr>
              <a:t>Alushta</a:t>
            </a:r>
            <a:r>
              <a:rPr lang="en-US" b="1" dirty="0">
                <a:solidFill>
                  <a:schemeClr val="accent1"/>
                </a:solidFill>
              </a:rPr>
              <a:t> - June, 09</a:t>
            </a:r>
            <a:r>
              <a:rPr lang="en-US" b="1" baseline="30000" dirty="0">
                <a:solidFill>
                  <a:schemeClr val="accent1"/>
                </a:solidFill>
              </a:rPr>
              <a:t>th</a:t>
            </a:r>
            <a:r>
              <a:rPr lang="en-US" b="1" dirty="0">
                <a:solidFill>
                  <a:schemeClr val="accent1"/>
                </a:solidFill>
              </a:rPr>
              <a:t> 2025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D2D8C4-1FD7-0C1E-14BB-91069AF0A05F}"/>
              </a:ext>
            </a:extLst>
          </p:cNvPr>
          <p:cNvSpPr txBox="1"/>
          <p:nvPr/>
        </p:nvSpPr>
        <p:spPr>
          <a:xfrm>
            <a:off x="9473432" y="56460"/>
            <a:ext cx="182372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i="0" dirty="0">
                <a:solidFill>
                  <a:schemeClr val="accent1"/>
                </a:solidFill>
                <a:effectLst/>
                <a:latin typeface="Courier New" panose="02070309020205020404" pitchFamily="49" charset="0"/>
              </a:rPr>
              <a:t>Frank </a:t>
            </a:r>
          </a:p>
          <a:p>
            <a:r>
              <a:rPr lang="en-US" sz="1400" b="1" i="0" dirty="0">
                <a:solidFill>
                  <a:schemeClr val="accent1"/>
                </a:solidFill>
                <a:effectLst/>
                <a:latin typeface="Courier New" panose="02070309020205020404" pitchFamily="49" charset="0"/>
              </a:rPr>
              <a:t>Laboratory of </a:t>
            </a:r>
          </a:p>
          <a:p>
            <a:r>
              <a:rPr lang="en-US" sz="1400" b="1" i="0" dirty="0">
                <a:solidFill>
                  <a:schemeClr val="accent1"/>
                </a:solidFill>
                <a:effectLst/>
                <a:latin typeface="Courier New" panose="02070309020205020404" pitchFamily="49" charset="0"/>
              </a:rPr>
              <a:t>Neutron Physics</a:t>
            </a:r>
            <a:endParaRPr lang="en-US" sz="1400" b="1" dirty="0">
              <a:solidFill>
                <a:schemeClr val="accent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3B853F8-278F-F8DE-F4A1-89743C4BAC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81288" y="211791"/>
            <a:ext cx="1049299" cy="419720"/>
          </a:xfrm>
          <a:prstGeom prst="rect">
            <a:avLst/>
          </a:prstGeom>
        </p:spPr>
      </p:pic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B77D7A4E-5861-BB9D-AF59-8767DFFE45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027577"/>
              </p:ext>
            </p:extLst>
          </p:nvPr>
        </p:nvGraphicFramePr>
        <p:xfrm>
          <a:off x="444090" y="3497314"/>
          <a:ext cx="6212349" cy="2502178"/>
        </p:xfrm>
        <a:graphic>
          <a:graphicData uri="http://schemas.openxmlformats.org/drawingml/2006/table">
            <a:tbl>
              <a:tblPr firstRow="1" firstCol="1" bandRow="1"/>
              <a:tblGrid>
                <a:gridCol w="3374103">
                  <a:extLst>
                    <a:ext uri="{9D8B030D-6E8A-4147-A177-3AD203B41FA5}">
                      <a16:colId xmlns:a16="http://schemas.microsoft.com/office/drawing/2014/main" val="4059428949"/>
                    </a:ext>
                  </a:extLst>
                </a:gridCol>
                <a:gridCol w="2838246">
                  <a:extLst>
                    <a:ext uri="{9D8B030D-6E8A-4147-A177-3AD203B41FA5}">
                      <a16:colId xmlns:a16="http://schemas.microsoft.com/office/drawing/2014/main" val="1031028986"/>
                    </a:ext>
                  </a:extLst>
                </a:gridCol>
              </a:tblGrid>
              <a:tr h="3574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Inside Diameter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b="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cm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905191"/>
                  </a:ext>
                </a:extLst>
              </a:tr>
              <a:tr h="3574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Outside Diameter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b="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 cm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442534"/>
                  </a:ext>
                </a:extLst>
              </a:tr>
              <a:tr h="3574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Length of sensitive volume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cm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885594"/>
                  </a:ext>
                </a:extLst>
              </a:tr>
              <a:tr h="3574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b="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Window thickness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b="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13963"/>
                  </a:ext>
                </a:extLst>
              </a:tr>
              <a:tr h="3574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6061 (T6) Aluminum alloy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233541"/>
                  </a:ext>
                </a:extLst>
              </a:tr>
              <a:tr h="3574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b="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Gas - filled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b="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Helium-4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576657"/>
                  </a:ext>
                </a:extLst>
              </a:tr>
              <a:tr h="3574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b="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Pressure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– 50 – 80 atm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308741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E4AADA35-5491-DB5B-2146-9E8777EE06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609417"/>
              </p:ext>
            </p:extLst>
          </p:nvPr>
        </p:nvGraphicFramePr>
        <p:xfrm>
          <a:off x="7689675" y="4181831"/>
          <a:ext cx="3664125" cy="1649730"/>
        </p:xfrm>
        <a:graphic>
          <a:graphicData uri="http://schemas.openxmlformats.org/drawingml/2006/table">
            <a:tbl>
              <a:tblPr firstRow="1" firstCol="1" bandRow="1"/>
              <a:tblGrid>
                <a:gridCol w="2309572">
                  <a:extLst>
                    <a:ext uri="{9D8B030D-6E8A-4147-A177-3AD203B41FA5}">
                      <a16:colId xmlns:a16="http://schemas.microsoft.com/office/drawing/2014/main" val="654425558"/>
                    </a:ext>
                  </a:extLst>
                </a:gridCol>
                <a:gridCol w="1354553">
                  <a:extLst>
                    <a:ext uri="{9D8B030D-6E8A-4147-A177-3AD203B41FA5}">
                      <a16:colId xmlns:a16="http://schemas.microsoft.com/office/drawing/2014/main" val="23277495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Aluminum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98.15 %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0463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Magnesium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0.9 %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0803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Silicon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9773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Copper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0.25 %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964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Chromium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432792"/>
                  </a:ext>
                </a:extLst>
              </a:tr>
            </a:tbl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id="{88A5EDC3-8CB5-DC91-95A0-250BFCB2BC7D}"/>
              </a:ext>
            </a:extLst>
          </p:cNvPr>
          <p:cNvSpPr txBox="1"/>
          <p:nvPr/>
        </p:nvSpPr>
        <p:spPr>
          <a:xfrm>
            <a:off x="437745" y="3073940"/>
            <a:ext cx="5637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Table 1: Description parameters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C57D215-46F2-5028-B032-10F7D7FBA8A0}"/>
              </a:ext>
            </a:extLst>
          </p:cNvPr>
          <p:cNvSpPr txBox="1"/>
          <p:nvPr/>
        </p:nvSpPr>
        <p:spPr>
          <a:xfrm>
            <a:off x="7666977" y="3684977"/>
            <a:ext cx="5637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Table 2: 6061 (T6) parameters</a:t>
            </a:r>
          </a:p>
        </p:txBody>
      </p:sp>
    </p:spTree>
    <p:extLst>
      <p:ext uri="{BB962C8B-B14F-4D97-AF65-F5344CB8AC3E}">
        <p14:creationId xmlns:p14="http://schemas.microsoft.com/office/powerpoint/2010/main" val="294919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508556-A143-49DD-C30E-5019863D6E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79966A6E-0B40-31B9-A5A9-6C36CF36E0DD}"/>
              </a:ext>
            </a:extLst>
          </p:cNvPr>
          <p:cNvGrpSpPr/>
          <p:nvPr/>
        </p:nvGrpSpPr>
        <p:grpSpPr>
          <a:xfrm>
            <a:off x="2382519" y="967611"/>
            <a:ext cx="7599681" cy="5184271"/>
            <a:chOff x="1442719" y="967610"/>
            <a:chExt cx="8497219" cy="6012309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2F724413-7C76-0D9C-0152-7CDC3F7558F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835" r="35063" b="43605"/>
            <a:stretch>
              <a:fillRect/>
            </a:stretch>
          </p:blipFill>
          <p:spPr>
            <a:xfrm>
              <a:off x="1442719" y="967610"/>
              <a:ext cx="8497219" cy="6012309"/>
            </a:xfrm>
            <a:prstGeom prst="rect">
              <a:avLst/>
            </a:prstGeom>
          </p:spPr>
        </p:pic>
        <p:graphicFrame>
          <p:nvGraphicFramePr>
            <p:cNvPr id="17" name="Object 16" descr="Project Path: &#10;PE Folder: /UNTITLED/Folder1/&#10;Short Name: Graph1">
              <a:extLst>
                <a:ext uri="{FF2B5EF4-FFF2-40B4-BE49-F238E27FC236}">
                  <a16:creationId xmlns:a16="http://schemas.microsoft.com/office/drawing/2014/main" id="{F1A9EE71-AF58-DFC3-5C32-AFA72992199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48194840"/>
                </p:ext>
              </p:extLst>
            </p:nvPr>
          </p:nvGraphicFramePr>
          <p:xfrm>
            <a:off x="5574857" y="3358992"/>
            <a:ext cx="4006022" cy="30738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Graph" r:id="rId4" imgW="11580132" imgH="8886262" progId="Origin95.Graph">
                    <p:embed/>
                  </p:oleObj>
                </mc:Choice>
                <mc:Fallback>
                  <p:oleObj name="Graph" r:id="rId4" imgW="11580132" imgH="8886262" progId="Origin95.Graph">
                    <p:embed/>
                    <p:pic>
                      <p:nvPicPr>
                        <p:cNvPr id="2" name="Object 1" descr="Project Path: &#10;PE Folder: /UNTITLED/Folder1/&#10;Short Name: Graph1">
                          <a:extLst>
                            <a:ext uri="{FF2B5EF4-FFF2-40B4-BE49-F238E27FC236}">
                              <a16:creationId xmlns:a16="http://schemas.microsoft.com/office/drawing/2014/main" id="{F1A9EE71-AF58-DFC3-5C32-AFA72992199E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5574857" y="3358992"/>
                          <a:ext cx="4006022" cy="307386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327EC99B-7FBE-CC17-0C65-1578E3A023D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1" y="0"/>
            <a:ext cx="2476343" cy="124699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522D822-788F-DC0C-1096-31443DDEF9F5}"/>
              </a:ext>
            </a:extLst>
          </p:cNvPr>
          <p:cNvSpPr txBox="1"/>
          <p:nvPr/>
        </p:nvSpPr>
        <p:spPr>
          <a:xfrm>
            <a:off x="3020654" y="235036"/>
            <a:ext cx="6150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JINR Association of Young Scientists and Specialists Conference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06 - 2025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996AA7-A326-9CC4-C9C8-981A769D1762}"/>
              </a:ext>
            </a:extLst>
          </p:cNvPr>
          <p:cNvSpPr/>
          <p:nvPr/>
        </p:nvSpPr>
        <p:spPr>
          <a:xfrm>
            <a:off x="1622323" y="858508"/>
            <a:ext cx="8947354" cy="45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4A30FB-8AAE-9104-384F-5EDB36BB6FFA}"/>
              </a:ext>
            </a:extLst>
          </p:cNvPr>
          <p:cNvSpPr txBox="1"/>
          <p:nvPr/>
        </p:nvSpPr>
        <p:spPr>
          <a:xfrm>
            <a:off x="558800" y="1227675"/>
            <a:ext cx="11633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FF0000"/>
                </a:solidFill>
              </a:rPr>
              <a:t>3. Result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1B561F14-F193-5902-7550-7CA8325D2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B18A-4D8D-427F-9471-170F32696F79}" type="datetime2">
              <a:rPr lang="en-US" smtClean="0"/>
              <a:t>Monday, June 9, 2025</a:t>
            </a:fld>
            <a:endParaRPr lang="en-US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C7C599A-8C0B-C1BF-8C1E-872038514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E-mail: Cao@jinr.ru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C1AA3979-55FC-F8CF-EBED-98CD08041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DD73-F2C6-479B-9612-4F35DFBB113A}" type="slidenum">
              <a:rPr lang="en-US" smtClean="0"/>
              <a:t>5</a:t>
            </a:fld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466A483-A60F-A6CA-84AA-DE1946562AD6}"/>
              </a:ext>
            </a:extLst>
          </p:cNvPr>
          <p:cNvSpPr txBox="1"/>
          <p:nvPr/>
        </p:nvSpPr>
        <p:spPr>
          <a:xfrm>
            <a:off x="4409440" y="6048375"/>
            <a:ext cx="345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chemeClr val="accent1"/>
                </a:solidFill>
              </a:rPr>
              <a:t>Alushta</a:t>
            </a:r>
            <a:r>
              <a:rPr lang="en-US" b="1" dirty="0">
                <a:solidFill>
                  <a:schemeClr val="accent1"/>
                </a:solidFill>
              </a:rPr>
              <a:t> - June, 09</a:t>
            </a:r>
            <a:r>
              <a:rPr lang="en-US" b="1" baseline="30000" dirty="0">
                <a:solidFill>
                  <a:schemeClr val="accent1"/>
                </a:solidFill>
              </a:rPr>
              <a:t>th</a:t>
            </a:r>
            <a:r>
              <a:rPr lang="en-US" b="1" dirty="0">
                <a:solidFill>
                  <a:schemeClr val="accent1"/>
                </a:solidFill>
              </a:rPr>
              <a:t> 2025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2951B4-2E7E-BE8F-9442-0F27CBC4AE36}"/>
              </a:ext>
            </a:extLst>
          </p:cNvPr>
          <p:cNvSpPr txBox="1"/>
          <p:nvPr/>
        </p:nvSpPr>
        <p:spPr>
          <a:xfrm>
            <a:off x="9445123" y="119844"/>
            <a:ext cx="182372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i="0" dirty="0">
                <a:solidFill>
                  <a:schemeClr val="accent1"/>
                </a:solidFill>
                <a:effectLst/>
                <a:latin typeface="Courier New" panose="02070309020205020404" pitchFamily="49" charset="0"/>
              </a:rPr>
              <a:t>Frank </a:t>
            </a:r>
          </a:p>
          <a:p>
            <a:r>
              <a:rPr lang="en-US" sz="1400" b="1" i="0" dirty="0">
                <a:solidFill>
                  <a:schemeClr val="accent1"/>
                </a:solidFill>
                <a:effectLst/>
                <a:latin typeface="Courier New" panose="02070309020205020404" pitchFamily="49" charset="0"/>
              </a:rPr>
              <a:t>Laboratory of </a:t>
            </a:r>
          </a:p>
          <a:p>
            <a:r>
              <a:rPr lang="en-US" sz="1400" b="1" i="0" dirty="0">
                <a:solidFill>
                  <a:schemeClr val="accent1"/>
                </a:solidFill>
                <a:effectLst/>
                <a:latin typeface="Courier New" panose="02070309020205020404" pitchFamily="49" charset="0"/>
              </a:rPr>
              <a:t>Neutron Physics</a:t>
            </a:r>
            <a:endParaRPr lang="en-US" sz="1400" b="1" dirty="0">
              <a:solidFill>
                <a:schemeClr val="accent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E987E62-DBDE-703C-EE3B-9CBA72C6F4D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981288" y="211791"/>
            <a:ext cx="1049299" cy="41972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C1C5A837-7A2D-C834-130B-249E038C966A}"/>
              </a:ext>
            </a:extLst>
          </p:cNvPr>
          <p:cNvSpPr txBox="1"/>
          <p:nvPr/>
        </p:nvSpPr>
        <p:spPr>
          <a:xfrm>
            <a:off x="3290313" y="1227675"/>
            <a:ext cx="111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 atm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313EC-51C9-DC8E-7743-586CC8AD1824}"/>
              </a:ext>
            </a:extLst>
          </p:cNvPr>
          <p:cNvSpPr txBox="1"/>
          <p:nvPr/>
        </p:nvSpPr>
        <p:spPr>
          <a:xfrm>
            <a:off x="6907273" y="1227675"/>
            <a:ext cx="111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50 atm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B36CFE2-7120-77FA-20FD-FC00BBC9B4C3}"/>
              </a:ext>
            </a:extLst>
          </p:cNvPr>
          <p:cNvSpPr txBox="1"/>
          <p:nvPr/>
        </p:nvSpPr>
        <p:spPr>
          <a:xfrm>
            <a:off x="3290313" y="3613921"/>
            <a:ext cx="111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80 atm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62B7CC4-E58B-38C3-D871-D0A9E7FA3B8A}"/>
              </a:ext>
            </a:extLst>
          </p:cNvPr>
          <p:cNvSpPr txBox="1"/>
          <p:nvPr/>
        </p:nvSpPr>
        <p:spPr>
          <a:xfrm>
            <a:off x="3769360" y="5709821"/>
            <a:ext cx="6489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Fig. 1 Pressure dependence on efficient detection </a:t>
            </a:r>
          </a:p>
        </p:txBody>
      </p:sp>
    </p:spTree>
    <p:extLst>
      <p:ext uri="{BB962C8B-B14F-4D97-AF65-F5344CB8AC3E}">
        <p14:creationId xmlns:p14="http://schemas.microsoft.com/office/powerpoint/2010/main" val="2992692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65C620-6DE2-A2E2-7A42-50DAE522ED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10B442-84CF-3BB8-06B5-DB5117E8E7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1" y="0"/>
            <a:ext cx="2476343" cy="124699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07049A6-FDD4-D643-9006-B4C2CF992973}"/>
              </a:ext>
            </a:extLst>
          </p:cNvPr>
          <p:cNvSpPr txBox="1"/>
          <p:nvPr/>
        </p:nvSpPr>
        <p:spPr>
          <a:xfrm>
            <a:off x="3020654" y="235036"/>
            <a:ext cx="6150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JINR Association of Young Scientists and Specialists Conference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06 - 2025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1E0ECD-4836-E75E-2666-7B429EC1E8C4}"/>
              </a:ext>
            </a:extLst>
          </p:cNvPr>
          <p:cNvSpPr/>
          <p:nvPr/>
        </p:nvSpPr>
        <p:spPr>
          <a:xfrm>
            <a:off x="1622323" y="858508"/>
            <a:ext cx="8947354" cy="45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CE31A63-3034-0AF7-F4AD-530E92B84DAA}"/>
              </a:ext>
            </a:extLst>
          </p:cNvPr>
          <p:cNvSpPr txBox="1"/>
          <p:nvPr/>
        </p:nvSpPr>
        <p:spPr>
          <a:xfrm>
            <a:off x="558800" y="1227675"/>
            <a:ext cx="11633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FF0000"/>
                </a:solidFill>
              </a:rPr>
              <a:t>3. Result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E0BC2D72-0968-DCE8-43D5-E46722AC0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B18A-4D8D-427F-9471-170F32696F79}" type="datetime2">
              <a:rPr lang="en-US" smtClean="0"/>
              <a:t>Monday, June 9, 2025</a:t>
            </a:fld>
            <a:endParaRPr lang="en-US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75912F82-43E8-C333-4651-CBCD74814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E-mail: Cao@jinr.ru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464B15A6-9E68-02C2-CD8E-8E57174DF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DD73-F2C6-479B-9612-4F35DFBB113A}" type="slidenum">
              <a:rPr lang="en-US" smtClean="0"/>
              <a:t>6</a:t>
            </a:fld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71B2F98-2509-D44C-6539-907A73B4AE9D}"/>
              </a:ext>
            </a:extLst>
          </p:cNvPr>
          <p:cNvSpPr txBox="1"/>
          <p:nvPr/>
        </p:nvSpPr>
        <p:spPr>
          <a:xfrm>
            <a:off x="4409440" y="6048375"/>
            <a:ext cx="345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chemeClr val="accent1"/>
                </a:solidFill>
              </a:rPr>
              <a:t>Alushta</a:t>
            </a:r>
            <a:r>
              <a:rPr lang="en-US" b="1" dirty="0">
                <a:solidFill>
                  <a:schemeClr val="accent1"/>
                </a:solidFill>
              </a:rPr>
              <a:t> - June, 09</a:t>
            </a:r>
            <a:r>
              <a:rPr lang="en-US" b="1" baseline="30000" dirty="0">
                <a:solidFill>
                  <a:schemeClr val="accent1"/>
                </a:solidFill>
              </a:rPr>
              <a:t>th</a:t>
            </a:r>
            <a:r>
              <a:rPr lang="en-US" b="1" dirty="0">
                <a:solidFill>
                  <a:schemeClr val="accent1"/>
                </a:solidFill>
              </a:rPr>
              <a:t> 2025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462648E-1C8E-68D6-3A70-9E8CE07BD723}"/>
              </a:ext>
            </a:extLst>
          </p:cNvPr>
          <p:cNvSpPr txBox="1"/>
          <p:nvPr/>
        </p:nvSpPr>
        <p:spPr>
          <a:xfrm>
            <a:off x="9445123" y="119844"/>
            <a:ext cx="182372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i="0" dirty="0">
                <a:solidFill>
                  <a:schemeClr val="accent1"/>
                </a:solidFill>
                <a:effectLst/>
                <a:latin typeface="Courier New" panose="02070309020205020404" pitchFamily="49" charset="0"/>
              </a:rPr>
              <a:t>Frank </a:t>
            </a:r>
          </a:p>
          <a:p>
            <a:r>
              <a:rPr lang="en-US" sz="1400" b="1" i="0" dirty="0">
                <a:solidFill>
                  <a:schemeClr val="accent1"/>
                </a:solidFill>
                <a:effectLst/>
                <a:latin typeface="Courier New" panose="02070309020205020404" pitchFamily="49" charset="0"/>
              </a:rPr>
              <a:t>Laboratory of </a:t>
            </a:r>
          </a:p>
          <a:p>
            <a:r>
              <a:rPr lang="en-US" sz="1400" b="1" i="0" dirty="0">
                <a:solidFill>
                  <a:schemeClr val="accent1"/>
                </a:solidFill>
                <a:effectLst/>
                <a:latin typeface="Courier New" panose="02070309020205020404" pitchFamily="49" charset="0"/>
              </a:rPr>
              <a:t>Neutron Physics</a:t>
            </a:r>
            <a:endParaRPr lang="en-US" sz="1400" b="1" dirty="0">
              <a:solidFill>
                <a:schemeClr val="accent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BCCDFF-EE64-E071-F993-5A41572DD3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81288" y="211791"/>
            <a:ext cx="1049299" cy="419720"/>
          </a:xfrm>
          <a:prstGeom prst="rect">
            <a:avLst/>
          </a:prstGeom>
        </p:spPr>
      </p:pic>
      <p:graphicFrame>
        <p:nvGraphicFramePr>
          <p:cNvPr id="4" name="Content Placeholder 6" descr="Project Path: &#10;PE Folder: /UNTITLED/Folder1/&#10;Short Name: Graph1">
            <a:extLst>
              <a:ext uri="{FF2B5EF4-FFF2-40B4-BE49-F238E27FC236}">
                <a16:creationId xmlns:a16="http://schemas.microsoft.com/office/drawing/2014/main" id="{91ECF0C9-0D00-5966-EAA8-57DDB2827B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9940318"/>
              </p:ext>
            </p:extLst>
          </p:nvPr>
        </p:nvGraphicFramePr>
        <p:xfrm>
          <a:off x="-381682" y="1110967"/>
          <a:ext cx="6804671" cy="52209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ph" r:id="rId4" imgW="11580132" imgH="8886262" progId="Origin95.Graph">
                  <p:embed/>
                </p:oleObj>
              </mc:Choice>
              <mc:Fallback>
                <p:oleObj name="Graph" r:id="rId4" imgW="11580132" imgH="8886262" progId="Origin95.Graph">
                  <p:embed/>
                  <p:pic>
                    <p:nvPicPr>
                      <p:cNvPr id="7" name="Content Placeholder 6" descr="Project Path: &#10;PE Folder: /UNTITLED/Folder1/&#10;Short Name: Graph1">
                        <a:extLst>
                          <a:ext uri="{FF2B5EF4-FFF2-40B4-BE49-F238E27FC236}">
                            <a16:creationId xmlns:a16="http://schemas.microsoft.com/office/drawing/2014/main" id="{91ECF0C9-0D00-5966-EAA8-57DDB2827BA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381682" y="1110967"/>
                        <a:ext cx="6804671" cy="52209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6C5B232-0FF6-91E3-3D62-CAB1135B6081}"/>
              </a:ext>
            </a:extLst>
          </p:cNvPr>
          <p:cNvSpPr txBox="1"/>
          <p:nvPr/>
        </p:nvSpPr>
        <p:spPr>
          <a:xfrm>
            <a:off x="881723" y="5975911"/>
            <a:ext cx="5686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Fig. 2 Detector response sensitive length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FD9CE9E-65ED-C05B-0BA0-568D0A3ADB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4852" y="1439453"/>
            <a:ext cx="5995735" cy="413386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81A49AE-CD1C-5856-0851-F8787E4F5EF0}"/>
              </a:ext>
            </a:extLst>
          </p:cNvPr>
          <p:cNvSpPr txBox="1"/>
          <p:nvPr/>
        </p:nvSpPr>
        <p:spPr>
          <a:xfrm>
            <a:off x="6937083" y="5457411"/>
            <a:ext cx="5686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Fig. 3 The interaction of neutron in detector</a:t>
            </a:r>
          </a:p>
        </p:txBody>
      </p:sp>
    </p:spTree>
    <p:extLst>
      <p:ext uri="{BB962C8B-B14F-4D97-AF65-F5344CB8AC3E}">
        <p14:creationId xmlns:p14="http://schemas.microsoft.com/office/powerpoint/2010/main" val="3394283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7DE32D-61EE-A6C8-9266-2D05F3FA59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ABBFDF4-87A2-9D68-E56A-3739C077F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1" y="0"/>
            <a:ext cx="2476343" cy="124699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DF56AA8-2ACF-AC02-FD02-07BB4450A9A7}"/>
              </a:ext>
            </a:extLst>
          </p:cNvPr>
          <p:cNvSpPr txBox="1"/>
          <p:nvPr/>
        </p:nvSpPr>
        <p:spPr>
          <a:xfrm>
            <a:off x="3020654" y="235036"/>
            <a:ext cx="6150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JINR Association of Young Scientists and Specialists Conference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06 - 2025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E838341-DE8E-622F-261F-4ACDC9B30516}"/>
              </a:ext>
            </a:extLst>
          </p:cNvPr>
          <p:cNvSpPr/>
          <p:nvPr/>
        </p:nvSpPr>
        <p:spPr>
          <a:xfrm>
            <a:off x="1622323" y="858508"/>
            <a:ext cx="8947354" cy="45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05847E-35FB-7841-28D3-8FBD78415E86}"/>
              </a:ext>
            </a:extLst>
          </p:cNvPr>
          <p:cNvSpPr txBox="1"/>
          <p:nvPr/>
        </p:nvSpPr>
        <p:spPr>
          <a:xfrm>
            <a:off x="558800" y="1227675"/>
            <a:ext cx="11633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FF0000"/>
                </a:solidFill>
              </a:rPr>
              <a:t>4. Expand the issue to consider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36119187-2C5A-1C5E-80E1-1FE33303C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B18A-4D8D-427F-9471-170F32696F79}" type="datetime2">
              <a:rPr lang="en-US" smtClean="0"/>
              <a:t>Monday, June 9, 2025</a:t>
            </a:fld>
            <a:endParaRPr lang="en-US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1286D880-AC9C-7152-C8CA-2A87E9D81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E-mail: Cao@jinr.ru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B70EC0DA-C31F-7135-BA65-025FDA35F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DD73-F2C6-479B-9612-4F35DFBB113A}" type="slidenum">
              <a:rPr lang="en-US" smtClean="0"/>
              <a:t>7</a:t>
            </a:fld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6C53F31-E3E6-9A14-48A5-46C45B1F0A4A}"/>
              </a:ext>
            </a:extLst>
          </p:cNvPr>
          <p:cNvSpPr txBox="1"/>
          <p:nvPr/>
        </p:nvSpPr>
        <p:spPr>
          <a:xfrm>
            <a:off x="4409440" y="6048375"/>
            <a:ext cx="345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chemeClr val="accent1"/>
                </a:solidFill>
              </a:rPr>
              <a:t>Alushta</a:t>
            </a:r>
            <a:r>
              <a:rPr lang="en-US" b="1" dirty="0">
                <a:solidFill>
                  <a:schemeClr val="accent1"/>
                </a:solidFill>
              </a:rPr>
              <a:t> - June, 09</a:t>
            </a:r>
            <a:r>
              <a:rPr lang="en-US" b="1" baseline="30000" dirty="0">
                <a:solidFill>
                  <a:schemeClr val="accent1"/>
                </a:solidFill>
              </a:rPr>
              <a:t>th</a:t>
            </a:r>
            <a:r>
              <a:rPr lang="en-US" b="1" dirty="0">
                <a:solidFill>
                  <a:schemeClr val="accent1"/>
                </a:solidFill>
              </a:rPr>
              <a:t> 2025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D4D4F2-375C-2DDD-033A-717E425B21FA}"/>
              </a:ext>
            </a:extLst>
          </p:cNvPr>
          <p:cNvSpPr txBox="1"/>
          <p:nvPr/>
        </p:nvSpPr>
        <p:spPr>
          <a:xfrm>
            <a:off x="9530080" y="119844"/>
            <a:ext cx="182372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i="0" dirty="0">
                <a:solidFill>
                  <a:schemeClr val="accent1"/>
                </a:solidFill>
                <a:effectLst/>
                <a:latin typeface="Courier New" panose="02070309020205020404" pitchFamily="49" charset="0"/>
              </a:rPr>
              <a:t>Frank </a:t>
            </a:r>
          </a:p>
          <a:p>
            <a:r>
              <a:rPr lang="en-US" sz="1400" b="1" i="0" dirty="0">
                <a:solidFill>
                  <a:schemeClr val="accent1"/>
                </a:solidFill>
                <a:effectLst/>
                <a:latin typeface="Courier New" panose="02070309020205020404" pitchFamily="49" charset="0"/>
              </a:rPr>
              <a:t>Laboratory of </a:t>
            </a:r>
          </a:p>
          <a:p>
            <a:r>
              <a:rPr lang="en-US" sz="1400" b="1" i="0" dirty="0">
                <a:solidFill>
                  <a:schemeClr val="accent1"/>
                </a:solidFill>
                <a:effectLst/>
                <a:latin typeface="Courier New" panose="02070309020205020404" pitchFamily="49" charset="0"/>
              </a:rPr>
              <a:t>Neutron Physics</a:t>
            </a:r>
            <a:endParaRPr lang="en-US" sz="1400" b="1" dirty="0">
              <a:solidFill>
                <a:schemeClr val="accent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7AE8BD-3F1A-3B12-8EED-D7DFE0C296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81288" y="211791"/>
            <a:ext cx="1049299" cy="41972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2C0070B-11B2-00FD-EEEB-76260299E8B7}"/>
              </a:ext>
            </a:extLst>
          </p:cNvPr>
          <p:cNvSpPr txBox="1"/>
          <p:nvPr/>
        </p:nvSpPr>
        <p:spPr>
          <a:xfrm>
            <a:off x="1021405" y="1848255"/>
            <a:ext cx="43579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How to light collected?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73E489-F9B7-5E4D-08A4-314AF0430B39}"/>
              </a:ext>
            </a:extLst>
          </p:cNvPr>
          <p:cNvSpPr/>
          <p:nvPr/>
        </p:nvSpPr>
        <p:spPr>
          <a:xfrm>
            <a:off x="558800" y="2435231"/>
            <a:ext cx="1605064" cy="14883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1147763" algn="l"/>
              </a:tabLst>
            </a:pPr>
            <a:r>
              <a:rPr lang="en-US" dirty="0"/>
              <a:t>DETECTOR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B28579-6D7E-074E-7A06-548EC38E1011}"/>
              </a:ext>
            </a:extLst>
          </p:cNvPr>
          <p:cNvSpPr/>
          <p:nvPr/>
        </p:nvSpPr>
        <p:spPr>
          <a:xfrm>
            <a:off x="558800" y="3923563"/>
            <a:ext cx="1605064" cy="220563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Photosensor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0569E2-27E1-DFFD-00A7-C9374776829C}"/>
              </a:ext>
            </a:extLst>
          </p:cNvPr>
          <p:cNvSpPr txBox="1"/>
          <p:nvPr/>
        </p:nvSpPr>
        <p:spPr>
          <a:xfrm>
            <a:off x="2485356" y="2978570"/>
            <a:ext cx="36106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PMT</a:t>
            </a:r>
          </a:p>
          <a:p>
            <a:r>
              <a:rPr lang="en-US" sz="2400" dirty="0"/>
              <a:t>High gain, Fast response time, large sensitive area.</a:t>
            </a:r>
          </a:p>
          <a:p>
            <a:endParaRPr lang="en-US" sz="2400" dirty="0"/>
          </a:p>
          <a:p>
            <a:r>
              <a:rPr lang="en-US" sz="2400" dirty="0"/>
              <a:t>Big size, high voltage, magnetic sensitive, expensive, high power,….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D0B9CF5-F2AB-98AC-4B86-3791D6B3C243}"/>
              </a:ext>
            </a:extLst>
          </p:cNvPr>
          <p:cNvSpPr txBox="1"/>
          <p:nvPr/>
        </p:nvSpPr>
        <p:spPr>
          <a:xfrm>
            <a:off x="6136640" y="2952504"/>
            <a:ext cx="369802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SiPM</a:t>
            </a:r>
            <a:endParaRPr lang="en-US" sz="2400" b="1" dirty="0"/>
          </a:p>
          <a:p>
            <a:r>
              <a:rPr lang="en-US" sz="2400" dirty="0"/>
              <a:t>Compact size, low operating voltage, insensitive magnetic fields low power, cheap.</a:t>
            </a:r>
          </a:p>
          <a:p>
            <a:endParaRPr lang="en-US" sz="2400" dirty="0"/>
          </a:p>
          <a:p>
            <a:r>
              <a:rPr lang="en-US" sz="2400" dirty="0"/>
              <a:t>Dark current, temperature sensitive, 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A0B1A06-6FD0-3E46-831E-3824C27220F9}"/>
              </a:ext>
            </a:extLst>
          </p:cNvPr>
          <p:cNvSpPr/>
          <p:nvPr/>
        </p:nvSpPr>
        <p:spPr>
          <a:xfrm>
            <a:off x="7655669" y="1344398"/>
            <a:ext cx="4357991" cy="184404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Wavelength Shifter:  Nitrogen, Sodium </a:t>
            </a:r>
            <a:r>
              <a:rPr lang="en-US" sz="2400" dirty="0" err="1">
                <a:solidFill>
                  <a:schemeClr val="tx1"/>
                </a:solidFill>
              </a:rPr>
              <a:t>Salisylic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167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2" grpId="0"/>
      <p:bldP spid="17" grpId="0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995DFF-F56E-FD33-3441-A27BF775D5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B792106-3995-3C54-584A-7712BD73CF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1" y="0"/>
            <a:ext cx="2476343" cy="124699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0B78C2E-0A46-B350-D0BC-9E751D7EB25D}"/>
              </a:ext>
            </a:extLst>
          </p:cNvPr>
          <p:cNvSpPr txBox="1"/>
          <p:nvPr/>
        </p:nvSpPr>
        <p:spPr>
          <a:xfrm>
            <a:off x="3020654" y="235036"/>
            <a:ext cx="6150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JINR Association of Young Scientists and Specialists Conference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06 - 2025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2AB6ED-959D-19A7-147F-D8CFD25F75CC}"/>
              </a:ext>
            </a:extLst>
          </p:cNvPr>
          <p:cNvSpPr/>
          <p:nvPr/>
        </p:nvSpPr>
        <p:spPr>
          <a:xfrm>
            <a:off x="1622323" y="858508"/>
            <a:ext cx="8947354" cy="45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70D763CC-DE26-06FC-33AB-39EBB6E44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B18A-4D8D-427F-9471-170F32696F79}" type="datetime2">
              <a:rPr lang="en-US" smtClean="0"/>
              <a:t>Monday, June 9, 2025</a:t>
            </a:fld>
            <a:endParaRPr lang="en-US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5A1FD19-9C6C-DFC7-1C74-9BA18EB25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E-mail: Cao@jinr.ru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4F8DA720-9095-5025-6138-0EC7E8938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DD73-F2C6-479B-9612-4F35DFBB113A}" type="slidenum">
              <a:rPr lang="en-US" smtClean="0"/>
              <a:t>8</a:t>
            </a:fld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486967-F4B5-6FC9-307A-5C74C6834BBA}"/>
              </a:ext>
            </a:extLst>
          </p:cNvPr>
          <p:cNvSpPr txBox="1"/>
          <p:nvPr/>
        </p:nvSpPr>
        <p:spPr>
          <a:xfrm>
            <a:off x="4409440" y="6048375"/>
            <a:ext cx="345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chemeClr val="accent1"/>
                </a:solidFill>
              </a:rPr>
              <a:t>Alushta</a:t>
            </a:r>
            <a:r>
              <a:rPr lang="en-US" b="1" dirty="0">
                <a:solidFill>
                  <a:schemeClr val="accent1"/>
                </a:solidFill>
              </a:rPr>
              <a:t> - June, 09</a:t>
            </a:r>
            <a:r>
              <a:rPr lang="en-US" b="1" baseline="30000" dirty="0">
                <a:solidFill>
                  <a:schemeClr val="accent1"/>
                </a:solidFill>
              </a:rPr>
              <a:t>th</a:t>
            </a:r>
            <a:r>
              <a:rPr lang="en-US" b="1" dirty="0">
                <a:solidFill>
                  <a:schemeClr val="accent1"/>
                </a:solidFill>
              </a:rPr>
              <a:t> 2025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295A3F6-C3D8-3497-42D2-77B535453F88}"/>
              </a:ext>
            </a:extLst>
          </p:cNvPr>
          <p:cNvSpPr txBox="1"/>
          <p:nvPr/>
        </p:nvSpPr>
        <p:spPr>
          <a:xfrm>
            <a:off x="9473432" y="56460"/>
            <a:ext cx="182372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i="0" dirty="0">
                <a:solidFill>
                  <a:schemeClr val="accent1"/>
                </a:solidFill>
                <a:effectLst/>
                <a:latin typeface="Courier New" panose="02070309020205020404" pitchFamily="49" charset="0"/>
              </a:rPr>
              <a:t>Frank </a:t>
            </a:r>
          </a:p>
          <a:p>
            <a:r>
              <a:rPr lang="en-US" sz="1400" b="1" i="0" dirty="0">
                <a:solidFill>
                  <a:schemeClr val="accent1"/>
                </a:solidFill>
                <a:effectLst/>
                <a:latin typeface="Courier New" panose="02070309020205020404" pitchFamily="49" charset="0"/>
              </a:rPr>
              <a:t>Laboratory of </a:t>
            </a:r>
          </a:p>
          <a:p>
            <a:r>
              <a:rPr lang="en-US" sz="1400" b="1" i="0" dirty="0">
                <a:solidFill>
                  <a:schemeClr val="accent1"/>
                </a:solidFill>
                <a:effectLst/>
                <a:latin typeface="Courier New" panose="02070309020205020404" pitchFamily="49" charset="0"/>
              </a:rPr>
              <a:t>Neutron Physics</a:t>
            </a:r>
            <a:endParaRPr lang="en-US" sz="1400" b="1" dirty="0">
              <a:solidFill>
                <a:schemeClr val="accent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E656E35-F8E3-1D63-FBF1-3098AF5573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81288" y="211791"/>
            <a:ext cx="1049299" cy="4197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24AB915-62C7-F224-B298-8432C5E26462}"/>
              </a:ext>
            </a:extLst>
          </p:cNvPr>
          <p:cNvSpPr txBox="1"/>
          <p:nvPr/>
        </p:nvSpPr>
        <p:spPr>
          <a:xfrm>
            <a:off x="3020654" y="2576278"/>
            <a:ext cx="6096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Thank you for your attention!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oogle Shape;6467;p59">
            <a:extLst>
              <a:ext uri="{FF2B5EF4-FFF2-40B4-BE49-F238E27FC236}">
                <a16:creationId xmlns:a16="http://schemas.microsoft.com/office/drawing/2014/main" id="{DA0B5DFC-6340-61C9-EDCC-D1456B32C5CB}"/>
              </a:ext>
            </a:extLst>
          </p:cNvPr>
          <p:cNvGrpSpPr/>
          <p:nvPr/>
        </p:nvGrpSpPr>
        <p:grpSpPr>
          <a:xfrm>
            <a:off x="10851839" y="5071570"/>
            <a:ext cx="1003921" cy="1012064"/>
            <a:chOff x="2508373" y="2779889"/>
            <a:chExt cx="337523" cy="337680"/>
          </a:xfrm>
        </p:grpSpPr>
        <p:sp>
          <p:nvSpPr>
            <p:cNvPr id="8" name="Google Shape;6468;p59">
              <a:extLst>
                <a:ext uri="{FF2B5EF4-FFF2-40B4-BE49-F238E27FC236}">
                  <a16:creationId xmlns:a16="http://schemas.microsoft.com/office/drawing/2014/main" id="{0C3A04FC-C6A0-0312-3E18-206866806467}"/>
                </a:ext>
              </a:extLst>
            </p:cNvPr>
            <p:cNvSpPr/>
            <p:nvPr/>
          </p:nvSpPr>
          <p:spPr>
            <a:xfrm>
              <a:off x="2508373" y="2779889"/>
              <a:ext cx="256971" cy="256971"/>
            </a:xfrm>
            <a:custGeom>
              <a:avLst/>
              <a:gdLst/>
              <a:ahLst/>
              <a:cxnLst/>
              <a:rect l="l" t="t" r="r" b="b"/>
              <a:pathLst>
                <a:path w="9781" h="9781" extrusionOk="0">
                  <a:moveTo>
                    <a:pt x="4585" y="0"/>
                  </a:moveTo>
                  <a:cubicBezTo>
                    <a:pt x="4377" y="0"/>
                    <a:pt x="4190" y="153"/>
                    <a:pt x="4155" y="354"/>
                  </a:cubicBezTo>
                  <a:lnTo>
                    <a:pt x="3933" y="1464"/>
                  </a:lnTo>
                  <a:cubicBezTo>
                    <a:pt x="3656" y="1540"/>
                    <a:pt x="3392" y="1651"/>
                    <a:pt x="3149" y="1790"/>
                  </a:cubicBezTo>
                  <a:lnTo>
                    <a:pt x="2213" y="1165"/>
                  </a:lnTo>
                  <a:cubicBezTo>
                    <a:pt x="2138" y="1116"/>
                    <a:pt x="2053" y="1092"/>
                    <a:pt x="1969" y="1092"/>
                  </a:cubicBezTo>
                  <a:cubicBezTo>
                    <a:pt x="1852" y="1092"/>
                    <a:pt x="1736" y="1139"/>
                    <a:pt x="1651" y="1228"/>
                  </a:cubicBezTo>
                  <a:lnTo>
                    <a:pt x="1221" y="1658"/>
                  </a:lnTo>
                  <a:cubicBezTo>
                    <a:pt x="1068" y="1803"/>
                    <a:pt x="1048" y="2039"/>
                    <a:pt x="1166" y="2220"/>
                  </a:cubicBezTo>
                  <a:lnTo>
                    <a:pt x="1790" y="3156"/>
                  </a:lnTo>
                  <a:cubicBezTo>
                    <a:pt x="1651" y="3399"/>
                    <a:pt x="1547" y="3662"/>
                    <a:pt x="1471" y="3940"/>
                  </a:cubicBezTo>
                  <a:lnTo>
                    <a:pt x="361" y="4162"/>
                  </a:lnTo>
                  <a:cubicBezTo>
                    <a:pt x="153" y="4196"/>
                    <a:pt x="7" y="4384"/>
                    <a:pt x="0" y="4592"/>
                  </a:cubicBezTo>
                  <a:lnTo>
                    <a:pt x="0" y="5202"/>
                  </a:lnTo>
                  <a:cubicBezTo>
                    <a:pt x="7" y="5410"/>
                    <a:pt x="153" y="5591"/>
                    <a:pt x="361" y="5632"/>
                  </a:cubicBezTo>
                  <a:lnTo>
                    <a:pt x="1471" y="5854"/>
                  </a:lnTo>
                  <a:cubicBezTo>
                    <a:pt x="1547" y="6125"/>
                    <a:pt x="1651" y="6388"/>
                    <a:pt x="1790" y="6638"/>
                  </a:cubicBezTo>
                  <a:lnTo>
                    <a:pt x="1166" y="7574"/>
                  </a:lnTo>
                  <a:cubicBezTo>
                    <a:pt x="1048" y="7748"/>
                    <a:pt x="1068" y="7984"/>
                    <a:pt x="1221" y="8136"/>
                  </a:cubicBezTo>
                  <a:lnTo>
                    <a:pt x="1651" y="8566"/>
                  </a:lnTo>
                  <a:cubicBezTo>
                    <a:pt x="1735" y="8650"/>
                    <a:pt x="1848" y="8692"/>
                    <a:pt x="1964" y="8692"/>
                  </a:cubicBezTo>
                  <a:cubicBezTo>
                    <a:pt x="2049" y="8692"/>
                    <a:pt x="2136" y="8669"/>
                    <a:pt x="2213" y="8622"/>
                  </a:cubicBezTo>
                  <a:lnTo>
                    <a:pt x="3156" y="7990"/>
                  </a:lnTo>
                  <a:cubicBezTo>
                    <a:pt x="3399" y="8129"/>
                    <a:pt x="3663" y="8233"/>
                    <a:pt x="3933" y="8310"/>
                  </a:cubicBezTo>
                  <a:lnTo>
                    <a:pt x="4155" y="9419"/>
                  </a:lnTo>
                  <a:cubicBezTo>
                    <a:pt x="4197" y="9627"/>
                    <a:pt x="4377" y="9773"/>
                    <a:pt x="4592" y="9780"/>
                  </a:cubicBezTo>
                  <a:lnTo>
                    <a:pt x="5195" y="9780"/>
                  </a:lnTo>
                  <a:cubicBezTo>
                    <a:pt x="5404" y="9773"/>
                    <a:pt x="5591" y="9627"/>
                    <a:pt x="5632" y="9419"/>
                  </a:cubicBezTo>
                  <a:lnTo>
                    <a:pt x="5854" y="8310"/>
                  </a:lnTo>
                  <a:cubicBezTo>
                    <a:pt x="6125" y="8233"/>
                    <a:pt x="6389" y="8129"/>
                    <a:pt x="6631" y="7990"/>
                  </a:cubicBezTo>
                  <a:lnTo>
                    <a:pt x="7568" y="8615"/>
                  </a:lnTo>
                  <a:cubicBezTo>
                    <a:pt x="7644" y="8664"/>
                    <a:pt x="7730" y="8688"/>
                    <a:pt x="7814" y="8688"/>
                  </a:cubicBezTo>
                  <a:cubicBezTo>
                    <a:pt x="7931" y="8688"/>
                    <a:pt x="8045" y="8643"/>
                    <a:pt x="8129" y="8559"/>
                  </a:cubicBezTo>
                  <a:lnTo>
                    <a:pt x="8560" y="8129"/>
                  </a:lnTo>
                  <a:cubicBezTo>
                    <a:pt x="8712" y="7984"/>
                    <a:pt x="8733" y="7748"/>
                    <a:pt x="8615" y="7567"/>
                  </a:cubicBezTo>
                  <a:lnTo>
                    <a:pt x="7991" y="6631"/>
                  </a:lnTo>
                  <a:cubicBezTo>
                    <a:pt x="8129" y="6381"/>
                    <a:pt x="8234" y="6118"/>
                    <a:pt x="8310" y="5847"/>
                  </a:cubicBezTo>
                  <a:lnTo>
                    <a:pt x="9420" y="5625"/>
                  </a:lnTo>
                  <a:cubicBezTo>
                    <a:pt x="9628" y="5584"/>
                    <a:pt x="9773" y="5403"/>
                    <a:pt x="9780" y="5195"/>
                  </a:cubicBezTo>
                  <a:lnTo>
                    <a:pt x="9780" y="4585"/>
                  </a:lnTo>
                  <a:cubicBezTo>
                    <a:pt x="9780" y="4377"/>
                    <a:pt x="9628" y="4189"/>
                    <a:pt x="9420" y="4148"/>
                  </a:cubicBezTo>
                  <a:lnTo>
                    <a:pt x="8310" y="3926"/>
                  </a:lnTo>
                  <a:cubicBezTo>
                    <a:pt x="8234" y="3655"/>
                    <a:pt x="8129" y="3392"/>
                    <a:pt x="7991" y="3149"/>
                  </a:cubicBezTo>
                  <a:lnTo>
                    <a:pt x="8615" y="2206"/>
                  </a:lnTo>
                  <a:cubicBezTo>
                    <a:pt x="8733" y="2032"/>
                    <a:pt x="8712" y="1796"/>
                    <a:pt x="8560" y="1644"/>
                  </a:cubicBezTo>
                  <a:lnTo>
                    <a:pt x="8129" y="1221"/>
                  </a:lnTo>
                  <a:cubicBezTo>
                    <a:pt x="8046" y="1134"/>
                    <a:pt x="7934" y="1090"/>
                    <a:pt x="7821" y="1090"/>
                  </a:cubicBezTo>
                  <a:cubicBezTo>
                    <a:pt x="7735" y="1090"/>
                    <a:pt x="7649" y="1115"/>
                    <a:pt x="7575" y="1165"/>
                  </a:cubicBezTo>
                  <a:lnTo>
                    <a:pt x="6631" y="1790"/>
                  </a:lnTo>
                  <a:cubicBezTo>
                    <a:pt x="6389" y="1651"/>
                    <a:pt x="6125" y="1540"/>
                    <a:pt x="5854" y="1464"/>
                  </a:cubicBezTo>
                  <a:lnTo>
                    <a:pt x="5626" y="354"/>
                  </a:lnTo>
                  <a:cubicBezTo>
                    <a:pt x="5584" y="153"/>
                    <a:pt x="5404" y="0"/>
                    <a:pt x="5195" y="0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6469;p59">
              <a:extLst>
                <a:ext uri="{FF2B5EF4-FFF2-40B4-BE49-F238E27FC236}">
                  <a16:creationId xmlns:a16="http://schemas.microsoft.com/office/drawing/2014/main" id="{2D6FC6E3-451C-2BCB-49A5-95F15A894F61}"/>
                </a:ext>
              </a:extLst>
            </p:cNvPr>
            <p:cNvSpPr/>
            <p:nvPr/>
          </p:nvSpPr>
          <p:spPr>
            <a:xfrm>
              <a:off x="2561391" y="2852034"/>
              <a:ext cx="131783" cy="112814"/>
            </a:xfrm>
            <a:custGeom>
              <a:avLst/>
              <a:gdLst/>
              <a:ahLst/>
              <a:cxnLst/>
              <a:rect l="l" t="t" r="r" b="b"/>
              <a:pathLst>
                <a:path w="5016" h="4294" extrusionOk="0">
                  <a:moveTo>
                    <a:pt x="2872" y="1"/>
                  </a:moveTo>
                  <a:cubicBezTo>
                    <a:pt x="958" y="1"/>
                    <a:pt x="1" y="2310"/>
                    <a:pt x="1353" y="3663"/>
                  </a:cubicBezTo>
                  <a:cubicBezTo>
                    <a:pt x="1791" y="4098"/>
                    <a:pt x="2328" y="4293"/>
                    <a:pt x="2855" y="4293"/>
                  </a:cubicBezTo>
                  <a:cubicBezTo>
                    <a:pt x="3958" y="4293"/>
                    <a:pt x="5016" y="3439"/>
                    <a:pt x="5016" y="2144"/>
                  </a:cubicBezTo>
                  <a:cubicBezTo>
                    <a:pt x="5016" y="958"/>
                    <a:pt x="4058" y="1"/>
                    <a:pt x="2872" y="1"/>
                  </a:cubicBezTo>
                  <a:close/>
                </a:path>
              </a:pathLst>
            </a:custGeom>
            <a:solidFill>
              <a:srgbClr val="DEE5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6470;p59">
              <a:extLst>
                <a:ext uri="{FF2B5EF4-FFF2-40B4-BE49-F238E27FC236}">
                  <a16:creationId xmlns:a16="http://schemas.microsoft.com/office/drawing/2014/main" id="{DB112FC0-FD45-D9BB-D9DC-28DDCD904D6E}"/>
                </a:ext>
              </a:extLst>
            </p:cNvPr>
            <p:cNvSpPr/>
            <p:nvPr/>
          </p:nvSpPr>
          <p:spPr>
            <a:xfrm>
              <a:off x="2599302" y="2880277"/>
              <a:ext cx="65629" cy="56223"/>
            </a:xfrm>
            <a:custGeom>
              <a:avLst/>
              <a:gdLst/>
              <a:ahLst/>
              <a:cxnLst/>
              <a:rect l="l" t="t" r="r" b="b"/>
              <a:pathLst>
                <a:path w="2498" h="2140" extrusionOk="0">
                  <a:moveTo>
                    <a:pt x="1429" y="1"/>
                  </a:moveTo>
                  <a:cubicBezTo>
                    <a:pt x="479" y="1"/>
                    <a:pt x="0" y="1152"/>
                    <a:pt x="673" y="1825"/>
                  </a:cubicBezTo>
                  <a:cubicBezTo>
                    <a:pt x="891" y="2042"/>
                    <a:pt x="1158" y="2140"/>
                    <a:pt x="1420" y="2140"/>
                  </a:cubicBezTo>
                  <a:cubicBezTo>
                    <a:pt x="1970" y="2140"/>
                    <a:pt x="2497" y="1712"/>
                    <a:pt x="2497" y="1069"/>
                  </a:cubicBezTo>
                  <a:cubicBezTo>
                    <a:pt x="2497" y="479"/>
                    <a:pt x="2019" y="1"/>
                    <a:pt x="1429" y="1"/>
                  </a:cubicBezTo>
                  <a:close/>
                </a:path>
              </a:pathLst>
            </a:custGeom>
            <a:solidFill>
              <a:srgbClr val="869F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6471;p59">
              <a:extLst>
                <a:ext uri="{FF2B5EF4-FFF2-40B4-BE49-F238E27FC236}">
                  <a16:creationId xmlns:a16="http://schemas.microsoft.com/office/drawing/2014/main" id="{37AB40BA-10D2-BBD7-0E4B-98FBF20A20E0}"/>
                </a:ext>
              </a:extLst>
            </p:cNvPr>
            <p:cNvSpPr/>
            <p:nvPr/>
          </p:nvSpPr>
          <p:spPr>
            <a:xfrm>
              <a:off x="2677121" y="2948611"/>
              <a:ext cx="168775" cy="168958"/>
            </a:xfrm>
            <a:custGeom>
              <a:avLst/>
              <a:gdLst/>
              <a:ahLst/>
              <a:cxnLst/>
              <a:rect l="l" t="t" r="r" b="b"/>
              <a:pathLst>
                <a:path w="6424" h="6431" extrusionOk="0">
                  <a:moveTo>
                    <a:pt x="3017" y="1"/>
                  </a:moveTo>
                  <a:cubicBezTo>
                    <a:pt x="2879" y="1"/>
                    <a:pt x="2754" y="98"/>
                    <a:pt x="2733" y="237"/>
                  </a:cubicBezTo>
                  <a:lnTo>
                    <a:pt x="2587" y="965"/>
                  </a:lnTo>
                  <a:cubicBezTo>
                    <a:pt x="2407" y="1014"/>
                    <a:pt x="2234" y="1090"/>
                    <a:pt x="2067" y="1180"/>
                  </a:cubicBezTo>
                  <a:lnTo>
                    <a:pt x="1450" y="764"/>
                  </a:lnTo>
                  <a:cubicBezTo>
                    <a:pt x="1404" y="733"/>
                    <a:pt x="1350" y="718"/>
                    <a:pt x="1296" y="718"/>
                  </a:cubicBezTo>
                  <a:cubicBezTo>
                    <a:pt x="1218" y="718"/>
                    <a:pt x="1139" y="748"/>
                    <a:pt x="1082" y="805"/>
                  </a:cubicBezTo>
                  <a:lnTo>
                    <a:pt x="805" y="1083"/>
                  </a:lnTo>
                  <a:cubicBezTo>
                    <a:pt x="701" y="1180"/>
                    <a:pt x="687" y="1340"/>
                    <a:pt x="763" y="1451"/>
                  </a:cubicBezTo>
                  <a:lnTo>
                    <a:pt x="1179" y="2068"/>
                  </a:lnTo>
                  <a:cubicBezTo>
                    <a:pt x="1089" y="2234"/>
                    <a:pt x="1013" y="2408"/>
                    <a:pt x="964" y="2588"/>
                  </a:cubicBezTo>
                  <a:lnTo>
                    <a:pt x="236" y="2734"/>
                  </a:lnTo>
                  <a:cubicBezTo>
                    <a:pt x="97" y="2761"/>
                    <a:pt x="0" y="2879"/>
                    <a:pt x="0" y="3018"/>
                  </a:cubicBezTo>
                  <a:lnTo>
                    <a:pt x="0" y="3413"/>
                  </a:lnTo>
                  <a:cubicBezTo>
                    <a:pt x="0" y="3552"/>
                    <a:pt x="97" y="3670"/>
                    <a:pt x="236" y="3698"/>
                  </a:cubicBezTo>
                  <a:lnTo>
                    <a:pt x="964" y="3844"/>
                  </a:lnTo>
                  <a:cubicBezTo>
                    <a:pt x="1013" y="4024"/>
                    <a:pt x="1089" y="4197"/>
                    <a:pt x="1179" y="4364"/>
                  </a:cubicBezTo>
                  <a:lnTo>
                    <a:pt x="763" y="4981"/>
                  </a:lnTo>
                  <a:cubicBezTo>
                    <a:pt x="687" y="5092"/>
                    <a:pt x="701" y="5252"/>
                    <a:pt x="805" y="5349"/>
                  </a:cubicBezTo>
                  <a:lnTo>
                    <a:pt x="1082" y="5626"/>
                  </a:lnTo>
                  <a:cubicBezTo>
                    <a:pt x="1139" y="5683"/>
                    <a:pt x="1218" y="5714"/>
                    <a:pt x="1296" y="5714"/>
                  </a:cubicBezTo>
                  <a:cubicBezTo>
                    <a:pt x="1350" y="5714"/>
                    <a:pt x="1404" y="5699"/>
                    <a:pt x="1450" y="5668"/>
                  </a:cubicBezTo>
                  <a:lnTo>
                    <a:pt x="2067" y="5252"/>
                  </a:lnTo>
                  <a:cubicBezTo>
                    <a:pt x="2234" y="5342"/>
                    <a:pt x="2407" y="5418"/>
                    <a:pt x="2587" y="5467"/>
                  </a:cubicBezTo>
                  <a:lnTo>
                    <a:pt x="2733" y="6195"/>
                  </a:lnTo>
                  <a:cubicBezTo>
                    <a:pt x="2754" y="6334"/>
                    <a:pt x="2879" y="6431"/>
                    <a:pt x="3017" y="6431"/>
                  </a:cubicBezTo>
                  <a:lnTo>
                    <a:pt x="3413" y="6431"/>
                  </a:lnTo>
                  <a:cubicBezTo>
                    <a:pt x="3552" y="6431"/>
                    <a:pt x="3669" y="6334"/>
                    <a:pt x="3697" y="6195"/>
                  </a:cubicBezTo>
                  <a:lnTo>
                    <a:pt x="3843" y="5467"/>
                  </a:lnTo>
                  <a:cubicBezTo>
                    <a:pt x="4023" y="5418"/>
                    <a:pt x="4197" y="5342"/>
                    <a:pt x="4356" y="5252"/>
                  </a:cubicBezTo>
                  <a:lnTo>
                    <a:pt x="4980" y="5668"/>
                  </a:lnTo>
                  <a:cubicBezTo>
                    <a:pt x="5027" y="5697"/>
                    <a:pt x="5080" y="5711"/>
                    <a:pt x="5134" y="5711"/>
                  </a:cubicBezTo>
                  <a:cubicBezTo>
                    <a:pt x="5209" y="5711"/>
                    <a:pt x="5284" y="5683"/>
                    <a:pt x="5341" y="5626"/>
                  </a:cubicBezTo>
                  <a:lnTo>
                    <a:pt x="5625" y="5342"/>
                  </a:lnTo>
                  <a:cubicBezTo>
                    <a:pt x="5723" y="5245"/>
                    <a:pt x="5736" y="5092"/>
                    <a:pt x="5660" y="4974"/>
                  </a:cubicBezTo>
                  <a:lnTo>
                    <a:pt x="5251" y="4357"/>
                  </a:lnTo>
                  <a:cubicBezTo>
                    <a:pt x="5341" y="4190"/>
                    <a:pt x="5410" y="4024"/>
                    <a:pt x="5466" y="3844"/>
                  </a:cubicBezTo>
                  <a:lnTo>
                    <a:pt x="6194" y="3698"/>
                  </a:lnTo>
                  <a:cubicBezTo>
                    <a:pt x="6326" y="3670"/>
                    <a:pt x="6423" y="3552"/>
                    <a:pt x="6423" y="3413"/>
                  </a:cubicBezTo>
                  <a:lnTo>
                    <a:pt x="6423" y="3018"/>
                  </a:lnTo>
                  <a:cubicBezTo>
                    <a:pt x="6423" y="2879"/>
                    <a:pt x="6333" y="2761"/>
                    <a:pt x="6194" y="2734"/>
                  </a:cubicBezTo>
                  <a:lnTo>
                    <a:pt x="5466" y="2588"/>
                  </a:lnTo>
                  <a:cubicBezTo>
                    <a:pt x="5417" y="2408"/>
                    <a:pt x="5348" y="2234"/>
                    <a:pt x="5251" y="2068"/>
                  </a:cubicBezTo>
                  <a:lnTo>
                    <a:pt x="5667" y="1451"/>
                  </a:lnTo>
                  <a:cubicBezTo>
                    <a:pt x="5743" y="1340"/>
                    <a:pt x="5729" y="1180"/>
                    <a:pt x="5632" y="1083"/>
                  </a:cubicBezTo>
                  <a:lnTo>
                    <a:pt x="5348" y="805"/>
                  </a:lnTo>
                  <a:cubicBezTo>
                    <a:pt x="5291" y="748"/>
                    <a:pt x="5214" y="718"/>
                    <a:pt x="5137" y="718"/>
                  </a:cubicBezTo>
                  <a:cubicBezTo>
                    <a:pt x="5083" y="718"/>
                    <a:pt x="5029" y="733"/>
                    <a:pt x="4980" y="764"/>
                  </a:cubicBezTo>
                  <a:lnTo>
                    <a:pt x="4363" y="1180"/>
                  </a:lnTo>
                  <a:cubicBezTo>
                    <a:pt x="4197" y="1090"/>
                    <a:pt x="4030" y="1014"/>
                    <a:pt x="3850" y="965"/>
                  </a:cubicBezTo>
                  <a:lnTo>
                    <a:pt x="3704" y="237"/>
                  </a:lnTo>
                  <a:cubicBezTo>
                    <a:pt x="3676" y="98"/>
                    <a:pt x="3558" y="1"/>
                    <a:pt x="3420" y="1"/>
                  </a:cubicBez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6472;p59">
              <a:extLst>
                <a:ext uri="{FF2B5EF4-FFF2-40B4-BE49-F238E27FC236}">
                  <a16:creationId xmlns:a16="http://schemas.microsoft.com/office/drawing/2014/main" id="{33618787-74B5-4E80-99EC-C1E1CF34883E}"/>
                </a:ext>
              </a:extLst>
            </p:cNvPr>
            <p:cNvSpPr/>
            <p:nvPr/>
          </p:nvSpPr>
          <p:spPr>
            <a:xfrm>
              <a:off x="2705180" y="2990910"/>
              <a:ext cx="98601" cy="84466"/>
            </a:xfrm>
            <a:custGeom>
              <a:avLst/>
              <a:gdLst/>
              <a:ahLst/>
              <a:cxnLst/>
              <a:rect l="l" t="t" r="r" b="b"/>
              <a:pathLst>
                <a:path w="3753" h="3215" extrusionOk="0">
                  <a:moveTo>
                    <a:pt x="2144" y="0"/>
                  </a:moveTo>
                  <a:cubicBezTo>
                    <a:pt x="715" y="0"/>
                    <a:pt x="0" y="1727"/>
                    <a:pt x="1013" y="2740"/>
                  </a:cubicBezTo>
                  <a:cubicBezTo>
                    <a:pt x="1341" y="3068"/>
                    <a:pt x="1743" y="3215"/>
                    <a:pt x="2138" y="3215"/>
                  </a:cubicBezTo>
                  <a:cubicBezTo>
                    <a:pt x="2963" y="3215"/>
                    <a:pt x="3753" y="2573"/>
                    <a:pt x="3753" y="1602"/>
                  </a:cubicBezTo>
                  <a:cubicBezTo>
                    <a:pt x="3753" y="721"/>
                    <a:pt x="3031" y="0"/>
                    <a:pt x="2144" y="0"/>
                  </a:cubicBezTo>
                  <a:close/>
                </a:path>
              </a:pathLst>
            </a:custGeom>
            <a:solidFill>
              <a:srgbClr val="BAC2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6473;p59">
              <a:extLst>
                <a:ext uri="{FF2B5EF4-FFF2-40B4-BE49-F238E27FC236}">
                  <a16:creationId xmlns:a16="http://schemas.microsoft.com/office/drawing/2014/main" id="{57AD6B04-B407-10A7-1695-55DAF2C53544}"/>
                </a:ext>
              </a:extLst>
            </p:cNvPr>
            <p:cNvSpPr/>
            <p:nvPr/>
          </p:nvSpPr>
          <p:spPr>
            <a:xfrm>
              <a:off x="2727774" y="3007856"/>
              <a:ext cx="59061" cy="50601"/>
            </a:xfrm>
            <a:custGeom>
              <a:avLst/>
              <a:gdLst/>
              <a:ahLst/>
              <a:cxnLst/>
              <a:rect l="l" t="t" r="r" b="b"/>
              <a:pathLst>
                <a:path w="2248" h="1926" extrusionOk="0">
                  <a:moveTo>
                    <a:pt x="1284" y="0"/>
                  </a:moveTo>
                  <a:cubicBezTo>
                    <a:pt x="430" y="0"/>
                    <a:pt x="0" y="1034"/>
                    <a:pt x="604" y="1644"/>
                  </a:cubicBezTo>
                  <a:cubicBezTo>
                    <a:pt x="801" y="1839"/>
                    <a:pt x="1041" y="1926"/>
                    <a:pt x="1277" y="1926"/>
                  </a:cubicBezTo>
                  <a:cubicBezTo>
                    <a:pt x="1773" y="1926"/>
                    <a:pt x="2248" y="1540"/>
                    <a:pt x="2248" y="957"/>
                  </a:cubicBezTo>
                  <a:cubicBezTo>
                    <a:pt x="2248" y="430"/>
                    <a:pt x="1818" y="0"/>
                    <a:pt x="1284" y="0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" name="Google Shape;6518;p59">
            <a:extLst>
              <a:ext uri="{FF2B5EF4-FFF2-40B4-BE49-F238E27FC236}">
                <a16:creationId xmlns:a16="http://schemas.microsoft.com/office/drawing/2014/main" id="{F5284AB9-9810-B80A-2925-676376FD4884}"/>
              </a:ext>
            </a:extLst>
          </p:cNvPr>
          <p:cNvGrpSpPr/>
          <p:nvPr/>
        </p:nvGrpSpPr>
        <p:grpSpPr>
          <a:xfrm>
            <a:off x="425549" y="4356618"/>
            <a:ext cx="1677571" cy="1691757"/>
            <a:chOff x="4686757" y="2762156"/>
            <a:chExt cx="371047" cy="374199"/>
          </a:xfrm>
        </p:grpSpPr>
        <p:sp>
          <p:nvSpPr>
            <p:cNvPr id="22" name="Google Shape;6519;p59">
              <a:extLst>
                <a:ext uri="{FF2B5EF4-FFF2-40B4-BE49-F238E27FC236}">
                  <a16:creationId xmlns:a16="http://schemas.microsoft.com/office/drawing/2014/main" id="{8475FC5D-F4CE-699F-2783-736FC168D81F}"/>
                </a:ext>
              </a:extLst>
            </p:cNvPr>
            <p:cNvSpPr/>
            <p:nvPr/>
          </p:nvSpPr>
          <p:spPr>
            <a:xfrm>
              <a:off x="4696767" y="2762156"/>
              <a:ext cx="353207" cy="374199"/>
            </a:xfrm>
            <a:custGeom>
              <a:avLst/>
              <a:gdLst/>
              <a:ahLst/>
              <a:cxnLst/>
              <a:rect l="l" t="t" r="r" b="b"/>
              <a:pathLst>
                <a:path w="13444" h="14243" extrusionOk="0">
                  <a:moveTo>
                    <a:pt x="4822" y="3727"/>
                  </a:moveTo>
                  <a:lnTo>
                    <a:pt x="6361" y="4608"/>
                  </a:lnTo>
                  <a:lnTo>
                    <a:pt x="4822" y="5482"/>
                  </a:lnTo>
                  <a:lnTo>
                    <a:pt x="4822" y="3727"/>
                  </a:lnTo>
                  <a:close/>
                  <a:moveTo>
                    <a:pt x="8741" y="3727"/>
                  </a:moveTo>
                  <a:lnTo>
                    <a:pt x="8741" y="5482"/>
                  </a:lnTo>
                  <a:lnTo>
                    <a:pt x="7201" y="4608"/>
                  </a:lnTo>
                  <a:lnTo>
                    <a:pt x="8741" y="3727"/>
                  </a:lnTo>
                  <a:close/>
                  <a:moveTo>
                    <a:pt x="2685" y="2797"/>
                  </a:moveTo>
                  <a:cubicBezTo>
                    <a:pt x="3448" y="2797"/>
                    <a:pt x="3844" y="3207"/>
                    <a:pt x="4405" y="3484"/>
                  </a:cubicBezTo>
                  <a:lnTo>
                    <a:pt x="4405" y="5725"/>
                  </a:lnTo>
                  <a:lnTo>
                    <a:pt x="2422" y="6862"/>
                  </a:lnTo>
                  <a:lnTo>
                    <a:pt x="1707" y="6453"/>
                  </a:lnTo>
                  <a:cubicBezTo>
                    <a:pt x="937" y="6016"/>
                    <a:pt x="563" y="5107"/>
                    <a:pt x="792" y="4247"/>
                  </a:cubicBezTo>
                  <a:cubicBezTo>
                    <a:pt x="1021" y="3394"/>
                    <a:pt x="1797" y="2797"/>
                    <a:pt x="2685" y="2797"/>
                  </a:cubicBezTo>
                  <a:close/>
                  <a:moveTo>
                    <a:pt x="10870" y="2797"/>
                  </a:moveTo>
                  <a:cubicBezTo>
                    <a:pt x="11758" y="2797"/>
                    <a:pt x="12535" y="3394"/>
                    <a:pt x="12764" y="4247"/>
                  </a:cubicBezTo>
                  <a:cubicBezTo>
                    <a:pt x="12992" y="5107"/>
                    <a:pt x="12618" y="6009"/>
                    <a:pt x="11848" y="6453"/>
                  </a:cubicBezTo>
                  <a:lnTo>
                    <a:pt x="11140" y="6862"/>
                  </a:lnTo>
                  <a:lnTo>
                    <a:pt x="9150" y="5725"/>
                  </a:lnTo>
                  <a:lnTo>
                    <a:pt x="9150" y="3484"/>
                  </a:lnTo>
                  <a:cubicBezTo>
                    <a:pt x="9725" y="3200"/>
                    <a:pt x="10114" y="2797"/>
                    <a:pt x="10870" y="2797"/>
                  </a:cubicBezTo>
                  <a:close/>
                  <a:moveTo>
                    <a:pt x="4398" y="6203"/>
                  </a:moveTo>
                  <a:lnTo>
                    <a:pt x="4398" y="7993"/>
                  </a:lnTo>
                  <a:lnTo>
                    <a:pt x="2838" y="7098"/>
                  </a:lnTo>
                  <a:lnTo>
                    <a:pt x="4398" y="6203"/>
                  </a:lnTo>
                  <a:close/>
                  <a:moveTo>
                    <a:pt x="9150" y="6203"/>
                  </a:moveTo>
                  <a:lnTo>
                    <a:pt x="10710" y="7098"/>
                  </a:lnTo>
                  <a:lnTo>
                    <a:pt x="9150" y="7993"/>
                  </a:lnTo>
                  <a:lnTo>
                    <a:pt x="9150" y="6203"/>
                  </a:lnTo>
                  <a:close/>
                  <a:moveTo>
                    <a:pt x="6778" y="4844"/>
                  </a:moveTo>
                  <a:lnTo>
                    <a:pt x="8741" y="5967"/>
                  </a:lnTo>
                  <a:lnTo>
                    <a:pt x="8741" y="8235"/>
                  </a:lnTo>
                  <a:lnTo>
                    <a:pt x="6778" y="9352"/>
                  </a:lnTo>
                  <a:lnTo>
                    <a:pt x="4822" y="8235"/>
                  </a:lnTo>
                  <a:lnTo>
                    <a:pt x="4822" y="5967"/>
                  </a:lnTo>
                  <a:lnTo>
                    <a:pt x="6778" y="4844"/>
                  </a:lnTo>
                  <a:close/>
                  <a:moveTo>
                    <a:pt x="4822" y="8721"/>
                  </a:moveTo>
                  <a:lnTo>
                    <a:pt x="6354" y="9595"/>
                  </a:lnTo>
                  <a:lnTo>
                    <a:pt x="4822" y="10476"/>
                  </a:lnTo>
                  <a:lnTo>
                    <a:pt x="4822" y="8721"/>
                  </a:lnTo>
                  <a:close/>
                  <a:moveTo>
                    <a:pt x="8734" y="8714"/>
                  </a:moveTo>
                  <a:lnTo>
                    <a:pt x="8734" y="10476"/>
                  </a:lnTo>
                  <a:lnTo>
                    <a:pt x="7201" y="9595"/>
                  </a:lnTo>
                  <a:lnTo>
                    <a:pt x="8734" y="8714"/>
                  </a:lnTo>
                  <a:close/>
                  <a:moveTo>
                    <a:pt x="11140" y="7341"/>
                  </a:moveTo>
                  <a:lnTo>
                    <a:pt x="11855" y="7743"/>
                  </a:lnTo>
                  <a:cubicBezTo>
                    <a:pt x="12306" y="8007"/>
                    <a:pt x="12632" y="8430"/>
                    <a:pt x="12764" y="8929"/>
                  </a:cubicBezTo>
                  <a:cubicBezTo>
                    <a:pt x="13125" y="10254"/>
                    <a:pt x="12073" y="11406"/>
                    <a:pt x="10873" y="11406"/>
                  </a:cubicBezTo>
                  <a:cubicBezTo>
                    <a:pt x="10553" y="11406"/>
                    <a:pt x="10223" y="11324"/>
                    <a:pt x="9906" y="11142"/>
                  </a:cubicBezTo>
                  <a:lnTo>
                    <a:pt x="9157" y="10712"/>
                  </a:lnTo>
                  <a:lnTo>
                    <a:pt x="9157" y="8478"/>
                  </a:lnTo>
                  <a:lnTo>
                    <a:pt x="11140" y="7341"/>
                  </a:lnTo>
                  <a:close/>
                  <a:moveTo>
                    <a:pt x="6778" y="9838"/>
                  </a:moveTo>
                  <a:lnTo>
                    <a:pt x="8741" y="10954"/>
                  </a:lnTo>
                  <a:lnTo>
                    <a:pt x="8741" y="11821"/>
                  </a:lnTo>
                  <a:cubicBezTo>
                    <a:pt x="8734" y="12903"/>
                    <a:pt x="7860" y="13777"/>
                    <a:pt x="6778" y="13777"/>
                  </a:cubicBezTo>
                  <a:cubicBezTo>
                    <a:pt x="5702" y="13777"/>
                    <a:pt x="4822" y="12903"/>
                    <a:pt x="4822" y="11821"/>
                  </a:cubicBezTo>
                  <a:lnTo>
                    <a:pt x="4822" y="10954"/>
                  </a:lnTo>
                  <a:lnTo>
                    <a:pt x="6778" y="9838"/>
                  </a:lnTo>
                  <a:close/>
                  <a:moveTo>
                    <a:pt x="6767" y="0"/>
                  </a:moveTo>
                  <a:cubicBezTo>
                    <a:pt x="6533" y="0"/>
                    <a:pt x="6296" y="35"/>
                    <a:pt x="6063" y="106"/>
                  </a:cubicBezTo>
                  <a:cubicBezTo>
                    <a:pt x="5071" y="418"/>
                    <a:pt x="4398" y="1334"/>
                    <a:pt x="4398" y="2374"/>
                  </a:cubicBezTo>
                  <a:lnTo>
                    <a:pt x="4398" y="3006"/>
                  </a:lnTo>
                  <a:lnTo>
                    <a:pt x="3851" y="2693"/>
                  </a:lnTo>
                  <a:cubicBezTo>
                    <a:pt x="3488" y="2491"/>
                    <a:pt x="3094" y="2395"/>
                    <a:pt x="2706" y="2395"/>
                  </a:cubicBezTo>
                  <a:cubicBezTo>
                    <a:pt x="1881" y="2395"/>
                    <a:pt x="1080" y="2827"/>
                    <a:pt x="646" y="3595"/>
                  </a:cubicBezTo>
                  <a:cubicBezTo>
                    <a:pt x="1" y="4719"/>
                    <a:pt x="375" y="6155"/>
                    <a:pt x="1492" y="6814"/>
                  </a:cubicBezTo>
                  <a:lnTo>
                    <a:pt x="1992" y="7098"/>
                  </a:lnTo>
                  <a:lnTo>
                    <a:pt x="1499" y="7389"/>
                  </a:lnTo>
                  <a:cubicBezTo>
                    <a:pt x="597" y="7902"/>
                    <a:pt x="140" y="8943"/>
                    <a:pt x="369" y="9956"/>
                  </a:cubicBezTo>
                  <a:cubicBezTo>
                    <a:pt x="591" y="10968"/>
                    <a:pt x="1444" y="11717"/>
                    <a:pt x="2477" y="11808"/>
                  </a:cubicBezTo>
                  <a:lnTo>
                    <a:pt x="2491" y="11808"/>
                  </a:lnTo>
                  <a:cubicBezTo>
                    <a:pt x="2495" y="11808"/>
                    <a:pt x="2500" y="11808"/>
                    <a:pt x="2504" y="11808"/>
                  </a:cubicBezTo>
                  <a:cubicBezTo>
                    <a:pt x="2769" y="11808"/>
                    <a:pt x="2785" y="11398"/>
                    <a:pt x="2512" y="11391"/>
                  </a:cubicBezTo>
                  <a:cubicBezTo>
                    <a:pt x="1659" y="11315"/>
                    <a:pt x="958" y="10698"/>
                    <a:pt x="778" y="9865"/>
                  </a:cubicBezTo>
                  <a:cubicBezTo>
                    <a:pt x="591" y="9033"/>
                    <a:pt x="965" y="8173"/>
                    <a:pt x="1707" y="7750"/>
                  </a:cubicBezTo>
                  <a:lnTo>
                    <a:pt x="2415" y="7341"/>
                  </a:lnTo>
                  <a:lnTo>
                    <a:pt x="4405" y="8478"/>
                  </a:lnTo>
                  <a:lnTo>
                    <a:pt x="4405" y="10712"/>
                  </a:lnTo>
                  <a:cubicBezTo>
                    <a:pt x="3740" y="11079"/>
                    <a:pt x="3587" y="11211"/>
                    <a:pt x="3261" y="11315"/>
                  </a:cubicBezTo>
                  <a:cubicBezTo>
                    <a:pt x="3014" y="11391"/>
                    <a:pt x="3097" y="11727"/>
                    <a:pt x="3319" y="11727"/>
                  </a:cubicBezTo>
                  <a:cubicBezTo>
                    <a:pt x="3340" y="11727"/>
                    <a:pt x="3362" y="11724"/>
                    <a:pt x="3386" y="11717"/>
                  </a:cubicBezTo>
                  <a:cubicBezTo>
                    <a:pt x="3760" y="11599"/>
                    <a:pt x="3948" y="11447"/>
                    <a:pt x="4405" y="11197"/>
                  </a:cubicBezTo>
                  <a:lnTo>
                    <a:pt x="4405" y="11821"/>
                  </a:lnTo>
                  <a:cubicBezTo>
                    <a:pt x="4378" y="13153"/>
                    <a:pt x="5446" y="14242"/>
                    <a:pt x="6778" y="14242"/>
                  </a:cubicBezTo>
                  <a:cubicBezTo>
                    <a:pt x="8109" y="14242"/>
                    <a:pt x="9178" y="13153"/>
                    <a:pt x="9157" y="11821"/>
                  </a:cubicBezTo>
                  <a:lnTo>
                    <a:pt x="9157" y="11197"/>
                  </a:lnTo>
                  <a:cubicBezTo>
                    <a:pt x="9517" y="11371"/>
                    <a:pt x="10003" y="11821"/>
                    <a:pt x="10877" y="11821"/>
                  </a:cubicBezTo>
                  <a:cubicBezTo>
                    <a:pt x="11952" y="11821"/>
                    <a:pt x="12888" y="11093"/>
                    <a:pt x="13166" y="10053"/>
                  </a:cubicBezTo>
                  <a:cubicBezTo>
                    <a:pt x="13443" y="9019"/>
                    <a:pt x="12985" y="7923"/>
                    <a:pt x="12056" y="7389"/>
                  </a:cubicBezTo>
                  <a:lnTo>
                    <a:pt x="11564" y="7105"/>
                  </a:lnTo>
                  <a:lnTo>
                    <a:pt x="12056" y="6820"/>
                  </a:lnTo>
                  <a:cubicBezTo>
                    <a:pt x="12791" y="6390"/>
                    <a:pt x="13249" y="5600"/>
                    <a:pt x="13249" y="4747"/>
                  </a:cubicBezTo>
                  <a:cubicBezTo>
                    <a:pt x="13249" y="3375"/>
                    <a:pt x="12106" y="2377"/>
                    <a:pt x="10863" y="2377"/>
                  </a:cubicBezTo>
                  <a:cubicBezTo>
                    <a:pt x="10471" y="2377"/>
                    <a:pt x="10070" y="2476"/>
                    <a:pt x="9691" y="2693"/>
                  </a:cubicBezTo>
                  <a:lnTo>
                    <a:pt x="9150" y="3006"/>
                  </a:lnTo>
                  <a:cubicBezTo>
                    <a:pt x="9136" y="2485"/>
                    <a:pt x="9178" y="2250"/>
                    <a:pt x="9087" y="1861"/>
                  </a:cubicBezTo>
                  <a:cubicBezTo>
                    <a:pt x="9064" y="1748"/>
                    <a:pt x="8979" y="1698"/>
                    <a:pt x="8892" y="1698"/>
                  </a:cubicBezTo>
                  <a:cubicBezTo>
                    <a:pt x="8771" y="1698"/>
                    <a:pt x="8646" y="1794"/>
                    <a:pt x="8678" y="1951"/>
                  </a:cubicBezTo>
                  <a:cubicBezTo>
                    <a:pt x="8754" y="2284"/>
                    <a:pt x="8720" y="2471"/>
                    <a:pt x="8727" y="3241"/>
                  </a:cubicBezTo>
                  <a:lnTo>
                    <a:pt x="6771" y="4365"/>
                  </a:lnTo>
                  <a:lnTo>
                    <a:pt x="4815" y="3241"/>
                  </a:lnTo>
                  <a:lnTo>
                    <a:pt x="4815" y="2374"/>
                  </a:lnTo>
                  <a:cubicBezTo>
                    <a:pt x="4815" y="1521"/>
                    <a:pt x="5370" y="765"/>
                    <a:pt x="6188" y="509"/>
                  </a:cubicBezTo>
                  <a:cubicBezTo>
                    <a:pt x="6381" y="448"/>
                    <a:pt x="6578" y="419"/>
                    <a:pt x="6773" y="419"/>
                  </a:cubicBezTo>
                  <a:cubicBezTo>
                    <a:pt x="7401" y="419"/>
                    <a:pt x="8004" y="724"/>
                    <a:pt x="8380" y="1265"/>
                  </a:cubicBezTo>
                  <a:cubicBezTo>
                    <a:pt x="8426" y="1330"/>
                    <a:pt x="8487" y="1358"/>
                    <a:pt x="8547" y="1358"/>
                  </a:cubicBezTo>
                  <a:cubicBezTo>
                    <a:pt x="8697" y="1358"/>
                    <a:pt x="8840" y="1190"/>
                    <a:pt x="8727" y="1022"/>
                  </a:cubicBezTo>
                  <a:cubicBezTo>
                    <a:pt x="8270" y="369"/>
                    <a:pt x="7533" y="0"/>
                    <a:pt x="6767" y="0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6520;p59">
              <a:extLst>
                <a:ext uri="{FF2B5EF4-FFF2-40B4-BE49-F238E27FC236}">
                  <a16:creationId xmlns:a16="http://schemas.microsoft.com/office/drawing/2014/main" id="{BEAFD109-209E-E229-3E48-048CF87A2AD7}"/>
                </a:ext>
              </a:extLst>
            </p:cNvPr>
            <p:cNvSpPr/>
            <p:nvPr/>
          </p:nvSpPr>
          <p:spPr>
            <a:xfrm>
              <a:off x="4843656" y="2919134"/>
              <a:ext cx="62161" cy="59244"/>
            </a:xfrm>
            <a:custGeom>
              <a:avLst/>
              <a:gdLst/>
              <a:ahLst/>
              <a:cxnLst/>
              <a:rect l="l" t="t" r="r" b="b"/>
              <a:pathLst>
                <a:path w="2366" h="2255" extrusionOk="0">
                  <a:moveTo>
                    <a:pt x="1191" y="0"/>
                  </a:moveTo>
                  <a:cubicBezTo>
                    <a:pt x="667" y="0"/>
                    <a:pt x="146" y="346"/>
                    <a:pt x="70" y="991"/>
                  </a:cubicBezTo>
                  <a:cubicBezTo>
                    <a:pt x="0" y="1504"/>
                    <a:pt x="306" y="2004"/>
                    <a:pt x="791" y="2184"/>
                  </a:cubicBezTo>
                  <a:cubicBezTo>
                    <a:pt x="920" y="2232"/>
                    <a:pt x="1053" y="2255"/>
                    <a:pt x="1185" y="2255"/>
                  </a:cubicBezTo>
                  <a:cubicBezTo>
                    <a:pt x="1552" y="2255"/>
                    <a:pt x="1909" y="2077"/>
                    <a:pt x="2123" y="1761"/>
                  </a:cubicBezTo>
                  <a:cubicBezTo>
                    <a:pt x="2324" y="1456"/>
                    <a:pt x="2366" y="1081"/>
                    <a:pt x="2248" y="741"/>
                  </a:cubicBezTo>
                  <a:cubicBezTo>
                    <a:pt x="2062" y="238"/>
                    <a:pt x="1626" y="0"/>
                    <a:pt x="1191" y="0"/>
                  </a:cubicBez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6521;p59">
              <a:extLst>
                <a:ext uri="{FF2B5EF4-FFF2-40B4-BE49-F238E27FC236}">
                  <a16:creationId xmlns:a16="http://schemas.microsoft.com/office/drawing/2014/main" id="{EE2F6CA4-4D15-815D-2C24-4EBCC5FBEF65}"/>
                </a:ext>
              </a:extLst>
            </p:cNvPr>
            <p:cNvSpPr/>
            <p:nvPr/>
          </p:nvSpPr>
          <p:spPr>
            <a:xfrm>
              <a:off x="4686757" y="2827311"/>
              <a:ext cx="62660" cy="48473"/>
            </a:xfrm>
            <a:custGeom>
              <a:avLst/>
              <a:gdLst/>
              <a:ahLst/>
              <a:cxnLst/>
              <a:rect l="l" t="t" r="r" b="b"/>
              <a:pathLst>
                <a:path w="2385" h="1845" extrusionOk="0">
                  <a:moveTo>
                    <a:pt x="1207" y="1"/>
                  </a:moveTo>
                  <a:cubicBezTo>
                    <a:pt x="1147" y="1"/>
                    <a:pt x="1084" y="7"/>
                    <a:pt x="1020" y="19"/>
                  </a:cubicBezTo>
                  <a:cubicBezTo>
                    <a:pt x="215" y="172"/>
                    <a:pt x="0" y="1226"/>
                    <a:pt x="680" y="1691"/>
                  </a:cubicBezTo>
                  <a:cubicBezTo>
                    <a:pt x="770" y="1746"/>
                    <a:pt x="867" y="1795"/>
                    <a:pt x="978" y="1816"/>
                  </a:cubicBezTo>
                  <a:cubicBezTo>
                    <a:pt x="1054" y="1835"/>
                    <a:pt x="1130" y="1845"/>
                    <a:pt x="1205" y="1845"/>
                  </a:cubicBezTo>
                  <a:cubicBezTo>
                    <a:pt x="1503" y="1845"/>
                    <a:pt x="1786" y="1696"/>
                    <a:pt x="1963" y="1441"/>
                  </a:cubicBezTo>
                  <a:cubicBezTo>
                    <a:pt x="2385" y="809"/>
                    <a:pt x="1913" y="1"/>
                    <a:pt x="1207" y="1"/>
                  </a:cubicBezTo>
                  <a:close/>
                </a:path>
              </a:pathLst>
            </a:custGeom>
            <a:solidFill>
              <a:srgbClr val="869F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6522;p59">
              <a:extLst>
                <a:ext uri="{FF2B5EF4-FFF2-40B4-BE49-F238E27FC236}">
                  <a16:creationId xmlns:a16="http://schemas.microsoft.com/office/drawing/2014/main" id="{FE7E3D01-0D02-49EF-E755-2DA2E6D04E63}"/>
                </a:ext>
              </a:extLst>
            </p:cNvPr>
            <p:cNvSpPr/>
            <p:nvPr/>
          </p:nvSpPr>
          <p:spPr>
            <a:xfrm>
              <a:off x="5005600" y="3019416"/>
              <a:ext cx="52020" cy="48604"/>
            </a:xfrm>
            <a:custGeom>
              <a:avLst/>
              <a:gdLst/>
              <a:ahLst/>
              <a:cxnLst/>
              <a:rect l="l" t="t" r="r" b="b"/>
              <a:pathLst>
                <a:path w="1980" h="1850" extrusionOk="0">
                  <a:moveTo>
                    <a:pt x="1025" y="1"/>
                  </a:moveTo>
                  <a:cubicBezTo>
                    <a:pt x="613" y="1"/>
                    <a:pt x="203" y="258"/>
                    <a:pt x="114" y="760"/>
                  </a:cubicBezTo>
                  <a:cubicBezTo>
                    <a:pt x="0" y="1404"/>
                    <a:pt x="513" y="1850"/>
                    <a:pt x="1039" y="1850"/>
                  </a:cubicBezTo>
                  <a:cubicBezTo>
                    <a:pt x="1317" y="1850"/>
                    <a:pt x="1598" y="1725"/>
                    <a:pt x="1792" y="1440"/>
                  </a:cubicBezTo>
                  <a:cubicBezTo>
                    <a:pt x="1938" y="1225"/>
                    <a:pt x="1980" y="954"/>
                    <a:pt x="1924" y="705"/>
                  </a:cubicBezTo>
                  <a:cubicBezTo>
                    <a:pt x="1806" y="232"/>
                    <a:pt x="1415" y="1"/>
                    <a:pt x="1025" y="1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6523;p59">
              <a:extLst>
                <a:ext uri="{FF2B5EF4-FFF2-40B4-BE49-F238E27FC236}">
                  <a16:creationId xmlns:a16="http://schemas.microsoft.com/office/drawing/2014/main" id="{64D6ABDF-A57A-2CD4-B569-6043E9A17E94}"/>
                </a:ext>
              </a:extLst>
            </p:cNvPr>
            <p:cNvSpPr/>
            <p:nvPr/>
          </p:nvSpPr>
          <p:spPr>
            <a:xfrm>
              <a:off x="4857476" y="2936946"/>
              <a:ext cx="48341" cy="41484"/>
            </a:xfrm>
            <a:custGeom>
              <a:avLst/>
              <a:gdLst/>
              <a:ahLst/>
              <a:cxnLst/>
              <a:rect l="l" t="t" r="r" b="b"/>
              <a:pathLst>
                <a:path w="1840" h="1579" extrusionOk="0">
                  <a:moveTo>
                    <a:pt x="1332" y="1"/>
                  </a:moveTo>
                  <a:cubicBezTo>
                    <a:pt x="592" y="1"/>
                    <a:pt x="1" y="749"/>
                    <a:pt x="279" y="1513"/>
                  </a:cubicBezTo>
                  <a:cubicBezTo>
                    <a:pt x="403" y="1557"/>
                    <a:pt x="531" y="1579"/>
                    <a:pt x="657" y="1579"/>
                  </a:cubicBezTo>
                  <a:cubicBezTo>
                    <a:pt x="1025" y="1579"/>
                    <a:pt x="1380" y="1398"/>
                    <a:pt x="1597" y="1083"/>
                  </a:cubicBezTo>
                  <a:cubicBezTo>
                    <a:pt x="1791" y="785"/>
                    <a:pt x="1840" y="410"/>
                    <a:pt x="1722" y="70"/>
                  </a:cubicBezTo>
                  <a:cubicBezTo>
                    <a:pt x="1590" y="23"/>
                    <a:pt x="1459" y="1"/>
                    <a:pt x="1332" y="1"/>
                  </a:cubicBezTo>
                  <a:close/>
                </a:path>
              </a:pathLst>
            </a:custGeom>
            <a:solidFill>
              <a:srgbClr val="A5B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6524;p59">
              <a:extLst>
                <a:ext uri="{FF2B5EF4-FFF2-40B4-BE49-F238E27FC236}">
                  <a16:creationId xmlns:a16="http://schemas.microsoft.com/office/drawing/2014/main" id="{59EC4F61-FC1C-C497-E100-2988D1CF18D2}"/>
                </a:ext>
              </a:extLst>
            </p:cNvPr>
            <p:cNvSpPr/>
            <p:nvPr/>
          </p:nvSpPr>
          <p:spPr>
            <a:xfrm>
              <a:off x="4708563" y="2844940"/>
              <a:ext cx="34890" cy="30844"/>
            </a:xfrm>
            <a:custGeom>
              <a:avLst/>
              <a:gdLst/>
              <a:ahLst/>
              <a:cxnLst/>
              <a:rect l="l" t="t" r="r" b="b"/>
              <a:pathLst>
                <a:path w="1328" h="1174" extrusionOk="0">
                  <a:moveTo>
                    <a:pt x="1040" y="0"/>
                  </a:moveTo>
                  <a:cubicBezTo>
                    <a:pt x="464" y="0"/>
                    <a:pt x="1" y="548"/>
                    <a:pt x="148" y="1145"/>
                  </a:cubicBezTo>
                  <a:cubicBezTo>
                    <a:pt x="224" y="1164"/>
                    <a:pt x="300" y="1174"/>
                    <a:pt x="375" y="1174"/>
                  </a:cubicBezTo>
                  <a:cubicBezTo>
                    <a:pt x="673" y="1174"/>
                    <a:pt x="956" y="1025"/>
                    <a:pt x="1133" y="770"/>
                  </a:cubicBezTo>
                  <a:cubicBezTo>
                    <a:pt x="1279" y="548"/>
                    <a:pt x="1328" y="285"/>
                    <a:pt x="1265" y="28"/>
                  </a:cubicBezTo>
                  <a:cubicBezTo>
                    <a:pt x="1189" y="9"/>
                    <a:pt x="1114" y="0"/>
                    <a:pt x="1040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6525;p59">
              <a:extLst>
                <a:ext uri="{FF2B5EF4-FFF2-40B4-BE49-F238E27FC236}">
                  <a16:creationId xmlns:a16="http://schemas.microsoft.com/office/drawing/2014/main" id="{FE854B90-8244-23EA-5882-2A7C5E9E17B6}"/>
                </a:ext>
              </a:extLst>
            </p:cNvPr>
            <p:cNvSpPr/>
            <p:nvPr/>
          </p:nvSpPr>
          <p:spPr>
            <a:xfrm>
              <a:off x="5022914" y="3037176"/>
              <a:ext cx="34890" cy="30765"/>
            </a:xfrm>
            <a:custGeom>
              <a:avLst/>
              <a:gdLst/>
              <a:ahLst/>
              <a:cxnLst/>
              <a:rect l="l" t="t" r="r" b="b"/>
              <a:pathLst>
                <a:path w="1328" h="1171" extrusionOk="0">
                  <a:moveTo>
                    <a:pt x="1040" y="1"/>
                  </a:moveTo>
                  <a:cubicBezTo>
                    <a:pt x="464" y="1"/>
                    <a:pt x="1" y="549"/>
                    <a:pt x="148" y="1145"/>
                  </a:cubicBezTo>
                  <a:cubicBezTo>
                    <a:pt x="220" y="1163"/>
                    <a:pt x="293" y="1171"/>
                    <a:pt x="364" y="1171"/>
                  </a:cubicBezTo>
                  <a:cubicBezTo>
                    <a:pt x="668" y="1171"/>
                    <a:pt x="959" y="1022"/>
                    <a:pt x="1133" y="764"/>
                  </a:cubicBezTo>
                  <a:cubicBezTo>
                    <a:pt x="1279" y="549"/>
                    <a:pt x="1328" y="278"/>
                    <a:pt x="1265" y="29"/>
                  </a:cubicBezTo>
                  <a:cubicBezTo>
                    <a:pt x="1189" y="10"/>
                    <a:pt x="1114" y="1"/>
                    <a:pt x="1040" y="1"/>
                  </a:cubicBezTo>
                  <a:close/>
                </a:path>
              </a:pathLst>
            </a:custGeom>
            <a:solidFill>
              <a:srgbClr val="21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" name="Google Shape;6728;p59">
            <a:extLst>
              <a:ext uri="{FF2B5EF4-FFF2-40B4-BE49-F238E27FC236}">
                <a16:creationId xmlns:a16="http://schemas.microsoft.com/office/drawing/2014/main" id="{0E2693AA-8C88-1BC9-BF5B-BF3D0B374406}"/>
              </a:ext>
            </a:extLst>
          </p:cNvPr>
          <p:cNvGrpSpPr/>
          <p:nvPr/>
        </p:nvGrpSpPr>
        <p:grpSpPr>
          <a:xfrm>
            <a:off x="10907780" y="1246997"/>
            <a:ext cx="947980" cy="1137682"/>
            <a:chOff x="4093603" y="4146138"/>
            <a:chExt cx="395638" cy="420544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30" name="Google Shape;6729;p59">
              <a:extLst>
                <a:ext uri="{FF2B5EF4-FFF2-40B4-BE49-F238E27FC236}">
                  <a16:creationId xmlns:a16="http://schemas.microsoft.com/office/drawing/2014/main" id="{24CBAFDA-6110-20A7-EA56-026DC5ADC902}"/>
                </a:ext>
              </a:extLst>
            </p:cNvPr>
            <p:cNvSpPr/>
            <p:nvPr/>
          </p:nvSpPr>
          <p:spPr>
            <a:xfrm>
              <a:off x="4158286" y="4218414"/>
              <a:ext cx="266088" cy="326567"/>
            </a:xfrm>
            <a:custGeom>
              <a:avLst/>
              <a:gdLst/>
              <a:ahLst/>
              <a:cxnLst/>
              <a:rect l="l" t="t" r="r" b="b"/>
              <a:pathLst>
                <a:path w="10128" h="12430" extrusionOk="0">
                  <a:moveTo>
                    <a:pt x="5064" y="0"/>
                  </a:moveTo>
                  <a:cubicBezTo>
                    <a:pt x="2865" y="0"/>
                    <a:pt x="958" y="1526"/>
                    <a:pt x="479" y="3669"/>
                  </a:cubicBezTo>
                  <a:cubicBezTo>
                    <a:pt x="1" y="5813"/>
                    <a:pt x="1076" y="8005"/>
                    <a:pt x="3059" y="8941"/>
                  </a:cubicBezTo>
                  <a:cubicBezTo>
                    <a:pt x="3448" y="9128"/>
                    <a:pt x="3691" y="9510"/>
                    <a:pt x="3684" y="9933"/>
                  </a:cubicBezTo>
                  <a:lnTo>
                    <a:pt x="3684" y="11875"/>
                  </a:lnTo>
                  <a:lnTo>
                    <a:pt x="3691" y="11875"/>
                  </a:lnTo>
                  <a:cubicBezTo>
                    <a:pt x="3691" y="12180"/>
                    <a:pt x="3933" y="12430"/>
                    <a:pt x="4239" y="12430"/>
                  </a:cubicBezTo>
                  <a:lnTo>
                    <a:pt x="5896" y="12430"/>
                  </a:lnTo>
                  <a:cubicBezTo>
                    <a:pt x="6201" y="12430"/>
                    <a:pt x="6451" y="12180"/>
                    <a:pt x="6451" y="11875"/>
                  </a:cubicBezTo>
                  <a:lnTo>
                    <a:pt x="6451" y="9933"/>
                  </a:lnTo>
                  <a:cubicBezTo>
                    <a:pt x="6444" y="9510"/>
                    <a:pt x="6687" y="9128"/>
                    <a:pt x="7068" y="8941"/>
                  </a:cubicBezTo>
                  <a:cubicBezTo>
                    <a:pt x="9052" y="8005"/>
                    <a:pt x="10127" y="5813"/>
                    <a:pt x="9649" y="3669"/>
                  </a:cubicBezTo>
                  <a:cubicBezTo>
                    <a:pt x="9170" y="1526"/>
                    <a:pt x="7263" y="0"/>
                    <a:pt x="506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6730;p59">
              <a:extLst>
                <a:ext uri="{FF2B5EF4-FFF2-40B4-BE49-F238E27FC236}">
                  <a16:creationId xmlns:a16="http://schemas.microsoft.com/office/drawing/2014/main" id="{610412B6-5CF1-ED4B-283E-BDB13A403EA4}"/>
                </a:ext>
              </a:extLst>
            </p:cNvPr>
            <p:cNvSpPr/>
            <p:nvPr/>
          </p:nvSpPr>
          <p:spPr>
            <a:xfrm>
              <a:off x="4189813" y="4240089"/>
              <a:ext cx="203218" cy="203218"/>
            </a:xfrm>
            <a:custGeom>
              <a:avLst/>
              <a:gdLst/>
              <a:ahLst/>
              <a:cxnLst/>
              <a:rect l="l" t="t" r="r" b="b"/>
              <a:pathLst>
                <a:path w="7735" h="7735" extrusionOk="0">
                  <a:moveTo>
                    <a:pt x="3871" y="1"/>
                  </a:moveTo>
                  <a:cubicBezTo>
                    <a:pt x="1735" y="1"/>
                    <a:pt x="0" y="1735"/>
                    <a:pt x="0" y="3871"/>
                  </a:cubicBezTo>
                  <a:cubicBezTo>
                    <a:pt x="0" y="6007"/>
                    <a:pt x="1735" y="7734"/>
                    <a:pt x="3871" y="7734"/>
                  </a:cubicBezTo>
                  <a:cubicBezTo>
                    <a:pt x="6007" y="7734"/>
                    <a:pt x="7734" y="6007"/>
                    <a:pt x="7734" y="3871"/>
                  </a:cubicBezTo>
                  <a:cubicBezTo>
                    <a:pt x="7734" y="1735"/>
                    <a:pt x="6007" y="1"/>
                    <a:pt x="387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6731;p59">
              <a:extLst>
                <a:ext uri="{FF2B5EF4-FFF2-40B4-BE49-F238E27FC236}">
                  <a16:creationId xmlns:a16="http://schemas.microsoft.com/office/drawing/2014/main" id="{7FD74B70-C044-529A-F933-B2E6DC75F5D1}"/>
                </a:ext>
              </a:extLst>
            </p:cNvPr>
            <p:cNvSpPr/>
            <p:nvPr/>
          </p:nvSpPr>
          <p:spPr>
            <a:xfrm>
              <a:off x="4211671" y="4261947"/>
              <a:ext cx="159658" cy="159684"/>
            </a:xfrm>
            <a:custGeom>
              <a:avLst/>
              <a:gdLst/>
              <a:ahLst/>
              <a:cxnLst/>
              <a:rect l="l" t="t" r="r" b="b"/>
              <a:pathLst>
                <a:path w="6077" h="6078" extrusionOk="0">
                  <a:moveTo>
                    <a:pt x="3039" y="1"/>
                  </a:moveTo>
                  <a:cubicBezTo>
                    <a:pt x="1360" y="1"/>
                    <a:pt x="1" y="1360"/>
                    <a:pt x="1" y="3039"/>
                  </a:cubicBezTo>
                  <a:cubicBezTo>
                    <a:pt x="1" y="4718"/>
                    <a:pt x="1360" y="6077"/>
                    <a:pt x="3039" y="6077"/>
                  </a:cubicBezTo>
                  <a:cubicBezTo>
                    <a:pt x="4717" y="6077"/>
                    <a:pt x="6077" y="4718"/>
                    <a:pt x="6077" y="3039"/>
                  </a:cubicBezTo>
                  <a:cubicBezTo>
                    <a:pt x="6077" y="1360"/>
                    <a:pt x="4717" y="1"/>
                    <a:pt x="303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3" name="Google Shape;6732;p59">
              <a:extLst>
                <a:ext uri="{FF2B5EF4-FFF2-40B4-BE49-F238E27FC236}">
                  <a16:creationId xmlns:a16="http://schemas.microsoft.com/office/drawing/2014/main" id="{CB5DF548-ECA5-3005-734D-33842DFC5C6B}"/>
                </a:ext>
              </a:extLst>
            </p:cNvPr>
            <p:cNvSpPr/>
            <p:nvPr/>
          </p:nvSpPr>
          <p:spPr>
            <a:xfrm>
              <a:off x="4269629" y="4537677"/>
              <a:ext cx="43586" cy="29005"/>
            </a:xfrm>
            <a:custGeom>
              <a:avLst/>
              <a:gdLst/>
              <a:ahLst/>
              <a:cxnLst/>
              <a:rect l="l" t="t" r="r" b="b"/>
              <a:pathLst>
                <a:path w="1659" h="1104" extrusionOk="0">
                  <a:moveTo>
                    <a:pt x="1" y="0"/>
                  </a:moveTo>
                  <a:lnTo>
                    <a:pt x="1" y="548"/>
                  </a:lnTo>
                  <a:cubicBezTo>
                    <a:pt x="1" y="854"/>
                    <a:pt x="250" y="1103"/>
                    <a:pt x="555" y="1103"/>
                  </a:cubicBezTo>
                  <a:lnTo>
                    <a:pt x="1103" y="1103"/>
                  </a:lnTo>
                  <a:cubicBezTo>
                    <a:pt x="1409" y="1103"/>
                    <a:pt x="1658" y="854"/>
                    <a:pt x="1658" y="548"/>
                  </a:cubicBezTo>
                  <a:lnTo>
                    <a:pt x="165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6733;p59">
              <a:extLst>
                <a:ext uri="{FF2B5EF4-FFF2-40B4-BE49-F238E27FC236}">
                  <a16:creationId xmlns:a16="http://schemas.microsoft.com/office/drawing/2014/main" id="{B29EFE30-DBA4-CE9B-D77B-C75D0D2BD3DA}"/>
                </a:ext>
              </a:extLst>
            </p:cNvPr>
            <p:cNvSpPr/>
            <p:nvPr/>
          </p:nvSpPr>
          <p:spPr>
            <a:xfrm>
              <a:off x="4434725" y="4334486"/>
              <a:ext cx="54515" cy="14608"/>
            </a:xfrm>
            <a:custGeom>
              <a:avLst/>
              <a:gdLst/>
              <a:ahLst/>
              <a:cxnLst/>
              <a:rect l="l" t="t" r="r" b="b"/>
              <a:pathLst>
                <a:path w="2075" h="556" extrusionOk="0">
                  <a:moveTo>
                    <a:pt x="348" y="1"/>
                  </a:moveTo>
                  <a:cubicBezTo>
                    <a:pt x="1" y="21"/>
                    <a:pt x="1" y="535"/>
                    <a:pt x="348" y="555"/>
                  </a:cubicBezTo>
                  <a:lnTo>
                    <a:pt x="1728" y="555"/>
                  </a:lnTo>
                  <a:cubicBezTo>
                    <a:pt x="2075" y="535"/>
                    <a:pt x="2075" y="21"/>
                    <a:pt x="17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6734;p59">
              <a:extLst>
                <a:ext uri="{FF2B5EF4-FFF2-40B4-BE49-F238E27FC236}">
                  <a16:creationId xmlns:a16="http://schemas.microsoft.com/office/drawing/2014/main" id="{8025109F-6050-AF02-176E-148C1BD3135B}"/>
                </a:ext>
              </a:extLst>
            </p:cNvPr>
            <p:cNvSpPr/>
            <p:nvPr/>
          </p:nvSpPr>
          <p:spPr>
            <a:xfrm>
              <a:off x="4093603" y="4334460"/>
              <a:ext cx="62896" cy="14634"/>
            </a:xfrm>
            <a:custGeom>
              <a:avLst/>
              <a:gdLst/>
              <a:ahLst/>
              <a:cxnLst/>
              <a:rect l="l" t="t" r="r" b="b"/>
              <a:pathLst>
                <a:path w="2394" h="557" extrusionOk="0">
                  <a:moveTo>
                    <a:pt x="2025" y="1"/>
                  </a:moveTo>
                  <a:cubicBezTo>
                    <a:pt x="2018" y="1"/>
                    <a:pt x="2011" y="1"/>
                    <a:pt x="2005" y="2"/>
                  </a:cubicBezTo>
                  <a:lnTo>
                    <a:pt x="354" y="2"/>
                  </a:lnTo>
                  <a:cubicBezTo>
                    <a:pt x="0" y="22"/>
                    <a:pt x="0" y="536"/>
                    <a:pt x="354" y="556"/>
                  </a:cubicBezTo>
                  <a:lnTo>
                    <a:pt x="2005" y="556"/>
                  </a:lnTo>
                  <a:cubicBezTo>
                    <a:pt x="2011" y="557"/>
                    <a:pt x="2018" y="557"/>
                    <a:pt x="2025" y="557"/>
                  </a:cubicBezTo>
                  <a:cubicBezTo>
                    <a:pt x="2393" y="557"/>
                    <a:pt x="2393" y="1"/>
                    <a:pt x="20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6735;p59">
              <a:extLst>
                <a:ext uri="{FF2B5EF4-FFF2-40B4-BE49-F238E27FC236}">
                  <a16:creationId xmlns:a16="http://schemas.microsoft.com/office/drawing/2014/main" id="{022D728F-42C5-5B24-67A7-FD7A5193A71E}"/>
                </a:ext>
              </a:extLst>
            </p:cNvPr>
            <p:cNvSpPr/>
            <p:nvPr/>
          </p:nvSpPr>
          <p:spPr>
            <a:xfrm>
              <a:off x="4284210" y="4146138"/>
              <a:ext cx="14424" cy="50417"/>
            </a:xfrm>
            <a:custGeom>
              <a:avLst/>
              <a:gdLst/>
              <a:ahLst/>
              <a:cxnLst/>
              <a:rect l="l" t="t" r="r" b="b"/>
              <a:pathLst>
                <a:path w="549" h="1919" extrusionOk="0">
                  <a:moveTo>
                    <a:pt x="277" y="1"/>
                  </a:moveTo>
                  <a:cubicBezTo>
                    <a:pt x="144" y="1"/>
                    <a:pt x="11" y="88"/>
                    <a:pt x="0" y="261"/>
                  </a:cubicBezTo>
                  <a:lnTo>
                    <a:pt x="0" y="1641"/>
                  </a:lnTo>
                  <a:cubicBezTo>
                    <a:pt x="0" y="1794"/>
                    <a:pt x="125" y="1919"/>
                    <a:pt x="278" y="1919"/>
                  </a:cubicBezTo>
                  <a:cubicBezTo>
                    <a:pt x="430" y="1919"/>
                    <a:pt x="548" y="1794"/>
                    <a:pt x="548" y="1641"/>
                  </a:cubicBezTo>
                  <a:lnTo>
                    <a:pt x="548" y="261"/>
                  </a:lnTo>
                  <a:cubicBezTo>
                    <a:pt x="541" y="88"/>
                    <a:pt x="410" y="1"/>
                    <a:pt x="27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6736;p59">
              <a:extLst>
                <a:ext uri="{FF2B5EF4-FFF2-40B4-BE49-F238E27FC236}">
                  <a16:creationId xmlns:a16="http://schemas.microsoft.com/office/drawing/2014/main" id="{912D5AAF-1387-FBFA-3466-95517DDEE73E}"/>
                </a:ext>
              </a:extLst>
            </p:cNvPr>
            <p:cNvSpPr/>
            <p:nvPr/>
          </p:nvSpPr>
          <p:spPr>
            <a:xfrm>
              <a:off x="4358561" y="4183813"/>
              <a:ext cx="29294" cy="33156"/>
            </a:xfrm>
            <a:custGeom>
              <a:avLst/>
              <a:gdLst/>
              <a:ahLst/>
              <a:cxnLst/>
              <a:rect l="l" t="t" r="r" b="b"/>
              <a:pathLst>
                <a:path w="1115" h="1262" extrusionOk="0">
                  <a:moveTo>
                    <a:pt x="745" y="0"/>
                  </a:moveTo>
                  <a:cubicBezTo>
                    <a:pt x="662" y="0"/>
                    <a:pt x="578" y="39"/>
                    <a:pt x="521" y="131"/>
                  </a:cubicBezTo>
                  <a:lnTo>
                    <a:pt x="104" y="852"/>
                  </a:lnTo>
                  <a:cubicBezTo>
                    <a:pt x="0" y="1033"/>
                    <a:pt x="132" y="1262"/>
                    <a:pt x="347" y="1262"/>
                  </a:cubicBezTo>
                  <a:cubicBezTo>
                    <a:pt x="444" y="1262"/>
                    <a:pt x="534" y="1213"/>
                    <a:pt x="583" y="1130"/>
                  </a:cubicBezTo>
                  <a:lnTo>
                    <a:pt x="999" y="409"/>
                  </a:lnTo>
                  <a:cubicBezTo>
                    <a:pt x="1114" y="193"/>
                    <a:pt x="931" y="0"/>
                    <a:pt x="74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6737;p59">
              <a:extLst>
                <a:ext uri="{FF2B5EF4-FFF2-40B4-BE49-F238E27FC236}">
                  <a16:creationId xmlns:a16="http://schemas.microsoft.com/office/drawing/2014/main" id="{FB7A9BA9-741F-5FC5-B423-4D90E62BC6F2}"/>
                </a:ext>
              </a:extLst>
            </p:cNvPr>
            <p:cNvSpPr/>
            <p:nvPr/>
          </p:nvSpPr>
          <p:spPr>
            <a:xfrm>
              <a:off x="4195277" y="4466505"/>
              <a:ext cx="29268" cy="33287"/>
            </a:xfrm>
            <a:custGeom>
              <a:avLst/>
              <a:gdLst/>
              <a:ahLst/>
              <a:cxnLst/>
              <a:rect l="l" t="t" r="r" b="b"/>
              <a:pathLst>
                <a:path w="1114" h="1267" extrusionOk="0">
                  <a:moveTo>
                    <a:pt x="748" y="1"/>
                  </a:moveTo>
                  <a:cubicBezTo>
                    <a:pt x="664" y="1"/>
                    <a:pt x="579" y="41"/>
                    <a:pt x="521" y="136"/>
                  </a:cubicBezTo>
                  <a:lnTo>
                    <a:pt x="105" y="850"/>
                  </a:lnTo>
                  <a:cubicBezTo>
                    <a:pt x="1" y="1038"/>
                    <a:pt x="132" y="1267"/>
                    <a:pt x="347" y="1267"/>
                  </a:cubicBezTo>
                  <a:cubicBezTo>
                    <a:pt x="444" y="1267"/>
                    <a:pt x="535" y="1211"/>
                    <a:pt x="583" y="1128"/>
                  </a:cubicBezTo>
                  <a:lnTo>
                    <a:pt x="999" y="413"/>
                  </a:lnTo>
                  <a:cubicBezTo>
                    <a:pt x="1114" y="194"/>
                    <a:pt x="933" y="1"/>
                    <a:pt x="74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6738;p59">
              <a:extLst>
                <a:ext uri="{FF2B5EF4-FFF2-40B4-BE49-F238E27FC236}">
                  <a16:creationId xmlns:a16="http://schemas.microsoft.com/office/drawing/2014/main" id="{EB4B08D1-F9EE-A4F1-5144-8FFD64E96C7A}"/>
                </a:ext>
              </a:extLst>
            </p:cNvPr>
            <p:cNvSpPr/>
            <p:nvPr/>
          </p:nvSpPr>
          <p:spPr>
            <a:xfrm>
              <a:off x="4195172" y="4183813"/>
              <a:ext cx="29294" cy="33156"/>
            </a:xfrm>
            <a:custGeom>
              <a:avLst/>
              <a:gdLst/>
              <a:ahLst/>
              <a:cxnLst/>
              <a:rect l="l" t="t" r="r" b="b"/>
              <a:pathLst>
                <a:path w="1115" h="1262" extrusionOk="0">
                  <a:moveTo>
                    <a:pt x="366" y="0"/>
                  </a:moveTo>
                  <a:cubicBezTo>
                    <a:pt x="180" y="0"/>
                    <a:pt x="1" y="193"/>
                    <a:pt x="116" y="409"/>
                  </a:cubicBezTo>
                  <a:lnTo>
                    <a:pt x="525" y="1130"/>
                  </a:lnTo>
                  <a:cubicBezTo>
                    <a:pt x="573" y="1213"/>
                    <a:pt x="670" y="1262"/>
                    <a:pt x="768" y="1262"/>
                  </a:cubicBezTo>
                  <a:cubicBezTo>
                    <a:pt x="976" y="1262"/>
                    <a:pt x="1114" y="1033"/>
                    <a:pt x="1003" y="852"/>
                  </a:cubicBezTo>
                  <a:lnTo>
                    <a:pt x="594" y="131"/>
                  </a:lnTo>
                  <a:cubicBezTo>
                    <a:pt x="534" y="39"/>
                    <a:pt x="450" y="0"/>
                    <a:pt x="36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6739;p59">
              <a:extLst>
                <a:ext uri="{FF2B5EF4-FFF2-40B4-BE49-F238E27FC236}">
                  <a16:creationId xmlns:a16="http://schemas.microsoft.com/office/drawing/2014/main" id="{AD2E4430-5036-0E20-3AA9-FAB1B0F827E6}"/>
                </a:ext>
              </a:extLst>
            </p:cNvPr>
            <p:cNvSpPr/>
            <p:nvPr/>
          </p:nvSpPr>
          <p:spPr>
            <a:xfrm>
              <a:off x="4358272" y="4466505"/>
              <a:ext cx="29294" cy="33287"/>
            </a:xfrm>
            <a:custGeom>
              <a:avLst/>
              <a:gdLst/>
              <a:ahLst/>
              <a:cxnLst/>
              <a:rect l="l" t="t" r="r" b="b"/>
              <a:pathLst>
                <a:path w="1115" h="1267" extrusionOk="0">
                  <a:moveTo>
                    <a:pt x="367" y="1"/>
                  </a:moveTo>
                  <a:cubicBezTo>
                    <a:pt x="182" y="1"/>
                    <a:pt x="1" y="194"/>
                    <a:pt x="115" y="413"/>
                  </a:cubicBezTo>
                  <a:lnTo>
                    <a:pt x="532" y="1128"/>
                  </a:lnTo>
                  <a:cubicBezTo>
                    <a:pt x="580" y="1211"/>
                    <a:pt x="670" y="1267"/>
                    <a:pt x="774" y="1267"/>
                  </a:cubicBezTo>
                  <a:cubicBezTo>
                    <a:pt x="982" y="1267"/>
                    <a:pt x="1114" y="1038"/>
                    <a:pt x="1010" y="850"/>
                  </a:cubicBezTo>
                  <a:lnTo>
                    <a:pt x="594" y="136"/>
                  </a:lnTo>
                  <a:cubicBezTo>
                    <a:pt x="536" y="41"/>
                    <a:pt x="451" y="1"/>
                    <a:pt x="3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6740;p59">
              <a:extLst>
                <a:ext uri="{FF2B5EF4-FFF2-40B4-BE49-F238E27FC236}">
                  <a16:creationId xmlns:a16="http://schemas.microsoft.com/office/drawing/2014/main" id="{BE4AE7AA-6B0A-B337-CAD1-C3A70DFD252F}"/>
                </a:ext>
              </a:extLst>
            </p:cNvPr>
            <p:cNvSpPr/>
            <p:nvPr/>
          </p:nvSpPr>
          <p:spPr>
            <a:xfrm>
              <a:off x="4412315" y="4410335"/>
              <a:ext cx="39934" cy="25668"/>
            </a:xfrm>
            <a:custGeom>
              <a:avLst/>
              <a:gdLst/>
              <a:ahLst/>
              <a:cxnLst/>
              <a:rect l="l" t="t" r="r" b="b"/>
              <a:pathLst>
                <a:path w="1520" h="977" extrusionOk="0">
                  <a:moveTo>
                    <a:pt x="408" y="1"/>
                  </a:moveTo>
                  <a:cubicBezTo>
                    <a:pt x="158" y="1"/>
                    <a:pt x="0" y="375"/>
                    <a:pt x="285" y="526"/>
                  </a:cubicBezTo>
                  <a:lnTo>
                    <a:pt x="999" y="942"/>
                  </a:lnTo>
                  <a:cubicBezTo>
                    <a:pt x="1041" y="963"/>
                    <a:pt x="1090" y="977"/>
                    <a:pt x="1138" y="977"/>
                  </a:cubicBezTo>
                  <a:cubicBezTo>
                    <a:pt x="1422" y="977"/>
                    <a:pt x="1520" y="602"/>
                    <a:pt x="1277" y="464"/>
                  </a:cubicBezTo>
                  <a:lnTo>
                    <a:pt x="562" y="48"/>
                  </a:lnTo>
                  <a:cubicBezTo>
                    <a:pt x="509" y="15"/>
                    <a:pt x="457" y="1"/>
                    <a:pt x="40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6741;p59">
              <a:extLst>
                <a:ext uri="{FF2B5EF4-FFF2-40B4-BE49-F238E27FC236}">
                  <a16:creationId xmlns:a16="http://schemas.microsoft.com/office/drawing/2014/main" id="{C814A167-5CE2-2F37-8693-82EB1B513908}"/>
                </a:ext>
              </a:extLst>
            </p:cNvPr>
            <p:cNvSpPr/>
            <p:nvPr/>
          </p:nvSpPr>
          <p:spPr>
            <a:xfrm>
              <a:off x="4130306" y="4247340"/>
              <a:ext cx="39304" cy="25589"/>
            </a:xfrm>
            <a:custGeom>
              <a:avLst/>
              <a:gdLst/>
              <a:ahLst/>
              <a:cxnLst/>
              <a:rect l="l" t="t" r="r" b="b"/>
              <a:pathLst>
                <a:path w="1496" h="974" extrusionOk="0">
                  <a:moveTo>
                    <a:pt x="397" y="1"/>
                  </a:moveTo>
                  <a:cubicBezTo>
                    <a:pt x="153" y="1"/>
                    <a:pt x="0" y="356"/>
                    <a:pt x="254" y="515"/>
                  </a:cubicBezTo>
                  <a:lnTo>
                    <a:pt x="975" y="931"/>
                  </a:lnTo>
                  <a:cubicBezTo>
                    <a:pt x="1017" y="959"/>
                    <a:pt x="1066" y="966"/>
                    <a:pt x="1114" y="973"/>
                  </a:cubicBezTo>
                  <a:lnTo>
                    <a:pt x="1114" y="966"/>
                  </a:lnTo>
                  <a:cubicBezTo>
                    <a:pt x="1398" y="966"/>
                    <a:pt x="1496" y="592"/>
                    <a:pt x="1253" y="453"/>
                  </a:cubicBezTo>
                  <a:lnTo>
                    <a:pt x="531" y="37"/>
                  </a:lnTo>
                  <a:cubicBezTo>
                    <a:pt x="485" y="12"/>
                    <a:pt x="439" y="1"/>
                    <a:pt x="39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6742;p59">
              <a:extLst>
                <a:ext uri="{FF2B5EF4-FFF2-40B4-BE49-F238E27FC236}">
                  <a16:creationId xmlns:a16="http://schemas.microsoft.com/office/drawing/2014/main" id="{08A98C99-B1C6-A60A-752F-FECA6FD3ADA9}"/>
                </a:ext>
              </a:extLst>
            </p:cNvPr>
            <p:cNvSpPr/>
            <p:nvPr/>
          </p:nvSpPr>
          <p:spPr>
            <a:xfrm>
              <a:off x="4413418" y="4247182"/>
              <a:ext cx="39908" cy="25747"/>
            </a:xfrm>
            <a:custGeom>
              <a:avLst/>
              <a:gdLst/>
              <a:ahLst/>
              <a:cxnLst/>
              <a:rect l="l" t="t" r="r" b="b"/>
              <a:pathLst>
                <a:path w="1519" h="980" extrusionOk="0">
                  <a:moveTo>
                    <a:pt x="1114" y="0"/>
                  </a:moveTo>
                  <a:cubicBezTo>
                    <a:pt x="1064" y="0"/>
                    <a:pt x="1011" y="15"/>
                    <a:pt x="957" y="50"/>
                  </a:cubicBezTo>
                  <a:lnTo>
                    <a:pt x="243" y="459"/>
                  </a:lnTo>
                  <a:cubicBezTo>
                    <a:pt x="0" y="605"/>
                    <a:pt x="97" y="972"/>
                    <a:pt x="382" y="979"/>
                  </a:cubicBezTo>
                  <a:cubicBezTo>
                    <a:pt x="430" y="979"/>
                    <a:pt x="479" y="965"/>
                    <a:pt x="520" y="937"/>
                  </a:cubicBezTo>
                  <a:lnTo>
                    <a:pt x="1235" y="528"/>
                  </a:lnTo>
                  <a:cubicBezTo>
                    <a:pt x="1518" y="378"/>
                    <a:pt x="1363" y="0"/>
                    <a:pt x="111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6743;p59">
              <a:extLst>
                <a:ext uri="{FF2B5EF4-FFF2-40B4-BE49-F238E27FC236}">
                  <a16:creationId xmlns:a16="http://schemas.microsoft.com/office/drawing/2014/main" id="{E432FA86-26EC-02E8-5614-885E4FA08581}"/>
                </a:ext>
              </a:extLst>
            </p:cNvPr>
            <p:cNvSpPr/>
            <p:nvPr/>
          </p:nvSpPr>
          <p:spPr>
            <a:xfrm>
              <a:off x="4130595" y="4410624"/>
              <a:ext cx="39304" cy="25379"/>
            </a:xfrm>
            <a:custGeom>
              <a:avLst/>
              <a:gdLst/>
              <a:ahLst/>
              <a:cxnLst/>
              <a:rect l="l" t="t" r="r" b="b"/>
              <a:pathLst>
                <a:path w="1496" h="966" extrusionOk="0">
                  <a:moveTo>
                    <a:pt x="1099" y="1"/>
                  </a:moveTo>
                  <a:cubicBezTo>
                    <a:pt x="1056" y="1"/>
                    <a:pt x="1011" y="12"/>
                    <a:pt x="964" y="37"/>
                  </a:cubicBezTo>
                  <a:lnTo>
                    <a:pt x="243" y="453"/>
                  </a:lnTo>
                  <a:cubicBezTo>
                    <a:pt x="0" y="598"/>
                    <a:pt x="104" y="966"/>
                    <a:pt x="382" y="966"/>
                  </a:cubicBezTo>
                  <a:cubicBezTo>
                    <a:pt x="430" y="966"/>
                    <a:pt x="479" y="952"/>
                    <a:pt x="520" y="931"/>
                  </a:cubicBezTo>
                  <a:lnTo>
                    <a:pt x="1242" y="515"/>
                  </a:lnTo>
                  <a:cubicBezTo>
                    <a:pt x="1496" y="356"/>
                    <a:pt x="1343" y="1"/>
                    <a:pt x="109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6744;p59">
              <a:extLst>
                <a:ext uri="{FF2B5EF4-FFF2-40B4-BE49-F238E27FC236}">
                  <a16:creationId xmlns:a16="http://schemas.microsoft.com/office/drawing/2014/main" id="{3F06E5E8-548F-865B-775B-253B360D87F3}"/>
                </a:ext>
              </a:extLst>
            </p:cNvPr>
            <p:cNvSpPr/>
            <p:nvPr/>
          </p:nvSpPr>
          <p:spPr>
            <a:xfrm>
              <a:off x="4255231" y="4494118"/>
              <a:ext cx="72565" cy="50864"/>
            </a:xfrm>
            <a:custGeom>
              <a:avLst/>
              <a:gdLst/>
              <a:ahLst/>
              <a:cxnLst/>
              <a:rect l="l" t="t" r="r" b="b"/>
              <a:pathLst>
                <a:path w="2762" h="1936" extrusionOk="0">
                  <a:moveTo>
                    <a:pt x="1" y="1"/>
                  </a:moveTo>
                  <a:lnTo>
                    <a:pt x="1" y="1381"/>
                  </a:lnTo>
                  <a:cubicBezTo>
                    <a:pt x="1" y="1686"/>
                    <a:pt x="243" y="1936"/>
                    <a:pt x="549" y="1936"/>
                  </a:cubicBezTo>
                  <a:lnTo>
                    <a:pt x="2206" y="1936"/>
                  </a:lnTo>
                  <a:cubicBezTo>
                    <a:pt x="2511" y="1936"/>
                    <a:pt x="2761" y="1686"/>
                    <a:pt x="2761" y="1381"/>
                  </a:cubicBezTo>
                  <a:lnTo>
                    <a:pt x="276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6745;p59">
              <a:extLst>
                <a:ext uri="{FF2B5EF4-FFF2-40B4-BE49-F238E27FC236}">
                  <a16:creationId xmlns:a16="http://schemas.microsoft.com/office/drawing/2014/main" id="{59EC5FC8-0528-2A37-CFC0-58F03DCD37AF}"/>
                </a:ext>
              </a:extLst>
            </p:cNvPr>
            <p:cNvSpPr/>
            <p:nvPr/>
          </p:nvSpPr>
          <p:spPr>
            <a:xfrm>
              <a:off x="4247954" y="4494118"/>
              <a:ext cx="87120" cy="14608"/>
            </a:xfrm>
            <a:custGeom>
              <a:avLst/>
              <a:gdLst/>
              <a:ahLst/>
              <a:cxnLst/>
              <a:rect l="l" t="t" r="r" b="b"/>
              <a:pathLst>
                <a:path w="3316" h="556" extrusionOk="0">
                  <a:moveTo>
                    <a:pt x="278" y="1"/>
                  </a:moveTo>
                  <a:cubicBezTo>
                    <a:pt x="125" y="1"/>
                    <a:pt x="0" y="125"/>
                    <a:pt x="0" y="278"/>
                  </a:cubicBezTo>
                  <a:cubicBezTo>
                    <a:pt x="0" y="431"/>
                    <a:pt x="125" y="556"/>
                    <a:pt x="278" y="556"/>
                  </a:cubicBezTo>
                  <a:lnTo>
                    <a:pt x="3038" y="556"/>
                  </a:lnTo>
                  <a:cubicBezTo>
                    <a:pt x="3191" y="556"/>
                    <a:pt x="3316" y="431"/>
                    <a:pt x="3316" y="278"/>
                  </a:cubicBezTo>
                  <a:cubicBezTo>
                    <a:pt x="3316" y="125"/>
                    <a:pt x="3191" y="1"/>
                    <a:pt x="303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827598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716</Words>
  <Application>Microsoft Office PowerPoint</Application>
  <PresentationFormat>Widescreen</PresentationFormat>
  <Paragraphs>150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Office Theme</vt:lpstr>
      <vt:lpstr>Unicode Origin Graph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Văn Hải Cao</dc:creator>
  <cp:lastModifiedBy>Văn Hải Cao</cp:lastModifiedBy>
  <cp:revision>24</cp:revision>
  <dcterms:created xsi:type="dcterms:W3CDTF">2025-06-08T20:31:27Z</dcterms:created>
  <dcterms:modified xsi:type="dcterms:W3CDTF">2025-06-09T02:32:25Z</dcterms:modified>
</cp:coreProperties>
</file>