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13"/>
  </p:notesMasterIdLst>
  <p:sldIdLst>
    <p:sldId id="265" r:id="rId2"/>
    <p:sldId id="260" r:id="rId3"/>
    <p:sldId id="267" r:id="rId4"/>
    <p:sldId id="266" r:id="rId5"/>
    <p:sldId id="268" r:id="rId6"/>
    <p:sldId id="269" r:id="rId7"/>
    <p:sldId id="272" r:id="rId8"/>
    <p:sldId id="274" r:id="rId9"/>
    <p:sldId id="273" r:id="rId10"/>
    <p:sldId id="276" r:id="rId11"/>
    <p:sldId id="2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F0BB6B-A53A-443F-9073-8440D60ED0A5}">
          <p14:sldIdLst>
            <p14:sldId id="265"/>
            <p14:sldId id="260"/>
            <p14:sldId id="267"/>
            <p14:sldId id="266"/>
            <p14:sldId id="268"/>
            <p14:sldId id="269"/>
            <p14:sldId id="272"/>
            <p14:sldId id="274"/>
            <p14:sldId id="273"/>
            <p14:sldId id="276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  <a:srgbClr val="0F1D4A"/>
    <a:srgbClr val="1C2544"/>
    <a:srgbClr val="F5F5F5"/>
    <a:srgbClr val="F4F4F4"/>
    <a:srgbClr val="4F7A33"/>
    <a:srgbClr val="97C47A"/>
    <a:srgbClr val="FCFCFF"/>
    <a:srgbClr val="E4E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263" autoAdjust="0"/>
  </p:normalViewPr>
  <p:slideViewPr>
    <p:cSldViewPr snapToGrid="0" showGuides="1">
      <p:cViewPr varScale="1">
        <p:scale>
          <a:sx n="97" d="100"/>
          <a:sy n="97" d="100"/>
        </p:scale>
        <p:origin x="1056" y="72"/>
      </p:cViewPr>
      <p:guideLst>
        <p:guide orient="horz" pos="297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F1D4A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F1D4A"/>
                </a:solidFill>
              </a:rPr>
              <a:t>Neutron diffraction results</a:t>
            </a:r>
            <a:endParaRPr lang="ru-RU" dirty="0">
              <a:solidFill>
                <a:srgbClr val="0F1D4A"/>
              </a:solidFill>
            </a:endParaRPr>
          </a:p>
        </c:rich>
      </c:tx>
      <c:layout>
        <c:manualLayout>
          <c:xMode val="edge"/>
          <c:yMode val="edge"/>
          <c:x val="0.187074356727368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F1D4A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661701774691913"/>
          <c:y val="9.383211775146913E-2"/>
          <c:w val="0.7833829822530809"/>
          <c:h val="0.7674867269016530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rgbClr val="0F1D4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F1D4A"/>
              </a:solidFill>
              <a:ln w="0">
                <a:solidFill>
                  <a:srgbClr val="1C254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637-4877-ADEE-6C30283F4CB4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1431</c:v>
                </c:pt>
                <c:pt idx="1">
                  <c:v>1628</c:v>
                </c:pt>
                <c:pt idx="2">
                  <c:v>1432</c:v>
                </c:pt>
                <c:pt idx="3">
                  <c:v>1629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73</c:v>
                </c:pt>
                <c:pt idx="2">
                  <c:v>100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7-4877-ADEE-6C30283F4C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CuO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1431</c:v>
                </c:pt>
                <c:pt idx="1">
                  <c:v>1628</c:v>
                </c:pt>
                <c:pt idx="2">
                  <c:v>1432</c:v>
                </c:pt>
                <c:pt idx="3">
                  <c:v>1629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19</c:v>
                </c:pt>
                <c:pt idx="2">
                  <c:v>0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7-4877-ADEE-6C30283F4CB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Pb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1431</c:v>
                </c:pt>
                <c:pt idx="1">
                  <c:v>1628</c:v>
                </c:pt>
                <c:pt idx="2">
                  <c:v>1432</c:v>
                </c:pt>
                <c:pt idx="3">
                  <c:v>1629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7-4877-ADEE-6C30283F4CB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SiO2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1431</c:v>
                </c:pt>
                <c:pt idx="1">
                  <c:v>1628</c:v>
                </c:pt>
                <c:pt idx="2">
                  <c:v>1432</c:v>
                </c:pt>
                <c:pt idx="3">
                  <c:v>1629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7-4877-ADEE-6C30283F4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overlap val="100"/>
        <c:axId val="809464368"/>
        <c:axId val="809465448"/>
      </c:barChart>
      <c:catAx>
        <c:axId val="80946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465448"/>
        <c:crosses val="autoZero"/>
        <c:auto val="1"/>
        <c:lblAlgn val="ctr"/>
        <c:lblOffset val="100"/>
        <c:noMultiLvlLbl val="0"/>
      </c:catAx>
      <c:valAx>
        <c:axId val="8094654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46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58155594025299"/>
          <c:y val="0.94145509103597413"/>
          <c:w val="0.51683664907799298"/>
          <c:h val="5.8544908964025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F1D4A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F1D4A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F1D4A"/>
                </a:solidFill>
              </a:rPr>
              <a:t>Degradation, %</a:t>
            </a:r>
            <a:endParaRPr lang="ru-RU" dirty="0">
              <a:solidFill>
                <a:srgbClr val="0F1D4A"/>
              </a:solidFill>
            </a:endParaRPr>
          </a:p>
        </c:rich>
      </c:tx>
      <c:layout>
        <c:manualLayout>
          <c:xMode val="edge"/>
          <c:yMode val="edge"/>
          <c:x val="0.11255059758453871"/>
          <c:y val="4.2531815137307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F1D4A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Degradation</c:v>
                </c:pt>
              </c:strCache>
            </c:strRef>
          </c:tx>
          <c:spPr>
            <a:solidFill>
              <a:srgbClr val="0F1D4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F1D4A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585</c:v>
                </c:pt>
                <c:pt idx="1">
                  <c:v>589</c:v>
                </c:pt>
                <c:pt idx="2">
                  <c:v>590</c:v>
                </c:pt>
                <c:pt idx="3">
                  <c:v>593</c:v>
                </c:pt>
                <c:pt idx="4">
                  <c:v>597</c:v>
                </c:pt>
                <c:pt idx="5">
                  <c:v>610</c:v>
                </c:pt>
                <c:pt idx="6">
                  <c:v>629</c:v>
                </c:pt>
                <c:pt idx="7">
                  <c:v>636</c:v>
                </c:pt>
                <c:pt idx="8">
                  <c:v>656</c:v>
                </c:pt>
                <c:pt idx="9">
                  <c:v>659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90.8</c:v>
                </c:pt>
                <c:pt idx="1">
                  <c:v>48.4</c:v>
                </c:pt>
                <c:pt idx="2">
                  <c:v>21.4</c:v>
                </c:pt>
                <c:pt idx="3">
                  <c:v>41.32</c:v>
                </c:pt>
                <c:pt idx="4">
                  <c:v>48.45</c:v>
                </c:pt>
                <c:pt idx="5">
                  <c:v>46.3</c:v>
                </c:pt>
                <c:pt idx="6">
                  <c:v>61.07</c:v>
                </c:pt>
                <c:pt idx="7">
                  <c:v>37.33</c:v>
                </c:pt>
                <c:pt idx="8">
                  <c:v>11.65</c:v>
                </c:pt>
                <c:pt idx="9">
                  <c:v>33.74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4-41A6-A521-7FA3E4FD01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585</c:v>
                </c:pt>
                <c:pt idx="1">
                  <c:v>589</c:v>
                </c:pt>
                <c:pt idx="2">
                  <c:v>590</c:v>
                </c:pt>
                <c:pt idx="3">
                  <c:v>593</c:v>
                </c:pt>
                <c:pt idx="4">
                  <c:v>597</c:v>
                </c:pt>
                <c:pt idx="5">
                  <c:v>610</c:v>
                </c:pt>
                <c:pt idx="6">
                  <c:v>629</c:v>
                </c:pt>
                <c:pt idx="7">
                  <c:v>636</c:v>
                </c:pt>
                <c:pt idx="8">
                  <c:v>656</c:v>
                </c:pt>
                <c:pt idx="9">
                  <c:v>659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FB54-41A6-A521-7FA3E4FD016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585</c:v>
                </c:pt>
                <c:pt idx="1">
                  <c:v>589</c:v>
                </c:pt>
                <c:pt idx="2">
                  <c:v>590</c:v>
                </c:pt>
                <c:pt idx="3">
                  <c:v>593</c:v>
                </c:pt>
                <c:pt idx="4">
                  <c:v>597</c:v>
                </c:pt>
                <c:pt idx="5">
                  <c:v>610</c:v>
                </c:pt>
                <c:pt idx="6">
                  <c:v>629</c:v>
                </c:pt>
                <c:pt idx="7">
                  <c:v>636</c:v>
                </c:pt>
                <c:pt idx="8">
                  <c:v>656</c:v>
                </c:pt>
                <c:pt idx="9">
                  <c:v>659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FB54-41A6-A521-7FA3E4FD01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5"/>
        <c:overlap val="100"/>
        <c:axId val="491889816"/>
        <c:axId val="491889456"/>
      </c:barChart>
      <c:catAx>
        <c:axId val="491889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rgbClr val="0F1D4A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89456"/>
        <c:crosses val="autoZero"/>
        <c:auto val="0"/>
        <c:lblAlgn val="ctr"/>
        <c:lblOffset val="100"/>
        <c:noMultiLvlLbl val="0"/>
      </c:catAx>
      <c:valAx>
        <c:axId val="491889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188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FCE0-6DB3-42C3-AC66-2F9E043391EA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D3FC-4CD2-4EC2-8054-4CA1C79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4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8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6167B-8197-ACC6-3CD6-DC4854E1D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60ECE78-6B32-656B-AE60-FDB345BDD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A529A91-A442-4C26-A228-44D055583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5CF2-CC6F-9578-0E2E-049234489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0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A4C4-54E8-FD9E-8DA9-037CF910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5B851F-4F73-E1E5-8C94-8427CE9B0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A588086-5988-E7A9-B750-4B5127371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874539-E4A2-DE7A-AE08-909C7F44E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0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20BCD-DDBE-5516-F722-7184AF8C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4D8430-AB17-6C14-C1ED-848CE09AF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9AE5120-B419-33B8-F8E6-914681CF5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DDDE50-CD03-0602-47BB-FCD23CB83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8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C597-0FEE-08B5-A08C-BA074BA2A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0BEFC8-B562-0938-9C46-4EF6B7AF8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52FDD7-C8D1-417E-07FD-CF43627C4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9D1D47-6050-23DC-9BB0-B7959A4EF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F699-1221-896D-0FAF-9722919D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34CA624-DC5D-5BA8-B64F-54F55DC7D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8F2F572-1C95-E193-29E5-7391C7492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0D4DB7-7A5B-86AC-BA95-66B052A8A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0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B89BC-B73F-A2CE-9EAC-F2C56EA0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FE86C6E-0017-5C7F-DE6D-93AA90A52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A204839-B228-5B07-670A-E69451C44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E1797D-2698-EC43-0C8A-7015CEE32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6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87A9C-D474-237F-241B-76A29707C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E43DB88-9765-CF4C-D44F-8310E6A20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A16DDA-E86D-37AF-1A28-440B03425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Методом нейтронной томографии и радиографии были получены данные по фазовому составу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киафов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их основании рассчитан относительный объем коррозии, который сильно отличается от образца к образцу. Также удалось выделить конструкционные особенности самих объектов: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бортам хорошо фиксируются специфические «валики», сформированные при обработке металла давлением и расположенные по краям чаши в месте перехода чаши в ручку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2)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представляют собой литой монолит, где из литой заготовки формировалась чаша с помощью таких операций ковки, как выколотка и поднятие.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отломанная ручка была клепанием присоединена к чаше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помощью крупных штифтов с расклепанными концами.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Донная часть была отремонтирована проще: к разрыву металла снаружи с помощью штифтов была присоединена «заплатка» из медного раскованного листа.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 данным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РФА одна часть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киафов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была изготовлена из оловянной бронзы с содержанием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Sn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пределах от 7 до 14%; а другая часть – из оловянно-свинцовой бронзы с содержанием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Sn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около 12%, и Pb 5%. В сплавах зафиксировано присутствие микропримесей железа, кобальта, никеля, цинка, мышьяка, серебра и сурьмы. Полученные данные, в целом, характерны для цветной металлообработки этого периода  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Сочетание примененных при изготовлении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киафов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из могильника Волна 1 технологических операций, рецептур бронз, оставляет мало сомнений в том, что они являются, скорее, импортом на территорию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Боспора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местом их изготовления можно рассматривать мастерские греческих колоний Италии, Македонии, возможно, являлись и продукцией мастерских Этрурии. Но возникает вопрос, в связи с какими событиями такая специфическая категория металлической посуды появилась на территории Азиатского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Боспора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но этот вопрос предстоит решить археологам, мы свою задачу выполнили.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100515-73C4-7E88-ACCE-2ED58F49C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2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551C-30D4-7164-244E-EF30AD7E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83C81A5-615F-D914-34FD-448AC7FFE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29A29E-A676-B432-A82F-2936D182D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B65A76-8EA2-7A1F-2E17-84D84005F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4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E0EA-34DA-1E8C-B0F4-3919CAD08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73D9DB1-515F-1DAA-18E7-7A05C9FB1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D61BCD9-0197-C7AC-086F-E2B3EC59E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1848E5-36A5-8EE2-6B8A-4966BDB30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D3FC-4CD2-4EC2-8054-4CA1C79A9D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5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CF4E2-EE0E-0B9D-2E66-A8B7A5CBE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BC46EA-9E84-E408-6C21-5A149D1B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3C2AC-22BC-3F7F-1C94-A95D37B2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312B87-63A8-D661-2D68-0E6202F9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B625B2-1C3F-5AD5-2B0F-7BF60FA1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4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5854C-D706-4952-A6CB-B3379172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C1417C-398E-225A-7F7B-180A2440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BF7097-795D-F911-3ED5-4E6DFE73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D2940-90FD-5E78-4DB8-B2D318D9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256C5-D49B-A4F2-FC96-A05B4E73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52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F63CE3-3EAE-FCF8-B7D4-698C18688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009EE8-C678-2670-547E-938926AE3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47347-089B-2684-4AF1-C889ED74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A8687-EE17-2A27-AEF0-BA683BCB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8C87F-7D82-DF55-A01F-C5AE60AD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5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999D5-1C09-AF20-F9E5-DF8B2836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4DDF3-E2AE-A510-0EAD-7A80AF26B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7CB1B-96A8-13D6-DB0C-BBEE9510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9E5B6-0EFD-54F4-9DFD-C761701F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6776-28FB-867A-7437-4D376F91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0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5A942-FF4A-E5C1-327B-3AE45864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7E529-CD04-00F8-4640-89EBBBCA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5539F-B1FF-D30A-546C-933F14E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587A3-66C7-AB84-A69B-0E6897AE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F27BCF-3E71-54FE-76DA-AA87B39A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2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862E-E00B-4E03-31E1-2350310B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5FA08C-27DD-14B5-305E-3C98E3111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146D8B-6887-8D65-ABC2-01C8340A3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1F1DD-2BC2-F05E-A948-B3097DA9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7E35DA-50AB-A4B5-F020-FE7890A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4FFEC-EAFD-2988-A6CC-B838316F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6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588E-E939-51E5-5318-28F53A21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9F867C-5986-9A8A-39FD-9B7729718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0FF189-79A0-307D-0B4C-77D6A0987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A16A30-EE59-6707-A428-A9085DC49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2DC406-42AC-9470-8922-D01CACE90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F516FD-2165-5F97-304F-59DF3248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3FC6DF-E54B-6B65-00D5-4DDE33EE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A5C2B1-9A22-9E2E-F44C-09530441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CC7D-B328-DEEE-BF86-F5A0C7BD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E5F9C0-98DA-2FA2-2186-E7F1AAFE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E12FC7-6174-637F-4FF2-C4BF1431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33F3-2337-268F-0CB2-0538BABD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924BD-7227-1DC3-0015-14F7231F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D8198E-A005-A3B8-3B4C-945EACD5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CA6D86-5C87-85AE-E82B-FB1E5D4A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63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BEDA7-23AA-2E23-2C39-74B7E39E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4A99A-2B41-8A89-3A45-641E176C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654A74-BFE4-127B-0439-5AB78F7FE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4B2B58-F088-5F60-7F7B-34426489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A25E8-B2CB-A468-6CDF-2181D108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893808-D9AE-329D-DAFE-EE7EE6FB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2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B6F1B-738A-A596-60B7-A3E7AA8C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CB6058-3228-9C27-CFF2-C01D49C31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3622C2-D6AD-C4A5-2CFA-395E3E12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C2D79-9D78-C8E0-A146-6F8E6C35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0F94FA-EE8C-E5B7-8B63-1F73D9D3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B2049A-AA75-46E9-F942-576E0376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4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847E2-FCD9-1477-2EF9-F58D59B9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1C2DAE-F01B-7F42-DD6B-C1D7C0864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C2F47-D845-3E31-88B6-3FA1F78D0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22CD-7842-4C8A-B47F-40DCF77BB64C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76650F-9E37-A70D-BA83-F832F2CC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F6D29D-9C30-94A5-FC02-B2D0A93A5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3A51-05FE-4A30-91B0-4B2E9C6E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7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veronicasm@jinr.ru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emf"/><Relationship Id="rId18" Type="http://schemas.openxmlformats.org/officeDocument/2006/relationships/image" Target="../media/image60.png"/><Relationship Id="rId3" Type="http://schemas.openxmlformats.org/officeDocument/2006/relationships/image" Target="../media/image49.gif"/><Relationship Id="rId21" Type="http://schemas.openxmlformats.org/officeDocument/2006/relationships/image" Target="../media/image62.png"/><Relationship Id="rId7" Type="http://schemas.openxmlformats.org/officeDocument/2006/relationships/image" Target="../media/image52.png"/><Relationship Id="rId12" Type="http://schemas.openxmlformats.org/officeDocument/2006/relationships/image" Target="../media/image56.emf"/><Relationship Id="rId17" Type="http://schemas.microsoft.com/office/2007/relationships/hdphoto" Target="../media/hdphoto11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tiff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microsoft.com/office/2007/relationships/hdphoto" Target="../media/hdphoto9.wdp"/><Relationship Id="rId19" Type="http://schemas.microsoft.com/office/2007/relationships/hdphoto" Target="../media/hdphoto12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Relationship Id="rId22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gi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3.jpeg"/><Relationship Id="rId5" Type="http://schemas.openxmlformats.org/officeDocument/2006/relationships/image" Target="../media/image20.wmf"/><Relationship Id="rId10" Type="http://schemas.microsoft.com/office/2007/relationships/hdphoto" Target="../media/hdphoto4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jp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wmf"/><Relationship Id="rId5" Type="http://schemas.microsoft.com/office/2007/relationships/hdphoto" Target="../media/hdphoto6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EAEFF8"/>
            </a:gs>
            <a:gs pos="0">
              <a:schemeClr val="bg1"/>
            </a:gs>
            <a:gs pos="88000">
              <a:srgbClr val="1C2544"/>
            </a:gs>
            <a:gs pos="47000">
              <a:srgbClr val="D0DCF0"/>
            </a:gs>
            <a:gs pos="74000">
              <a:schemeClr val="accent5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E0348-7D6A-938B-158D-E38B7E746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ревний керамический сосуд с ретро-дизайном">
            <a:extLst>
              <a:ext uri="{FF2B5EF4-FFF2-40B4-BE49-F238E27FC236}">
                <a16:creationId xmlns:a16="http://schemas.microsoft.com/office/drawing/2014/main" id="{CACC3417-BE79-9430-6944-D7EA7D54C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2" b="97842" l="9904" r="89936">
                        <a14:foregroundMark x1="46805" y1="17986" x2="50160" y2="18465"/>
                        <a14:backgroundMark x1="74601" y1="78657" x2="69169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25452"/>
          <a:stretch/>
        </p:blipFill>
        <p:spPr bwMode="auto">
          <a:xfrm>
            <a:off x="8696678" y="1679903"/>
            <a:ext cx="3200570" cy="407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2517A-87A7-432A-1B62-32D27C72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37" y="1910206"/>
            <a:ext cx="8770219" cy="2641773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1C2544"/>
                </a:solidFill>
                <a:latin typeface="Arial Rounded MT Bold" panose="020F07040305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studies of cultural heritage sites at the IBR-2</a:t>
            </a:r>
            <a:endParaRPr lang="ru-RU" sz="4400" b="1" dirty="0">
              <a:solidFill>
                <a:srgbClr val="1C254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B86FAD-71B6-B7DA-921A-997A2C97A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17" y="4812746"/>
            <a:ext cx="8250455" cy="1655762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1" i="0" u="sng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V. Smirnova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ru-RU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S. Kichanov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B. Bakirov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I. Saprykina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altLang="ru-RU" sz="2000" b="1" i="0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ru-RU" sz="2000" b="1" i="0" u="none" strike="noStrike" cap="none" normalizeH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kumimoji="0" lang="ru-RU" altLang="ru-RU" sz="2000" b="1" i="0" u="none" strike="noStrike" cap="none" normalizeH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en-US" altLang="ru-RU" sz="2000" b="1" i="0" u="none" strike="noStrike" cap="none" normalizeH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Panteleeva</a:t>
            </a:r>
            <a:r>
              <a:rPr kumimoji="0" lang="en-US" altLang="ru-RU" sz="2000" b="1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kumimoji="0" lang="ru-RU" altLang="ru-RU" sz="1100" b="1" i="0" u="none" strike="noStrike" cap="none" normalizeH="0" baseline="3000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ru-RU" sz="1200" b="0" i="0" u="none" strike="noStrike" cap="none" normalizeH="0" baseline="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ru-RU" sz="1600" b="0" i="0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* veronicasm@jinr.ru</a:t>
            </a:r>
            <a:r>
              <a:rPr kumimoji="0" lang="ru-RU" altLang="ru-RU" sz="1600" b="0" i="0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altLang="ru-RU" sz="1600" b="0" i="0" strike="noStrike" cap="none" normalizeH="0" baseline="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200" b="0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kumimoji="0" lang="en-US" altLang="ko-KR" sz="1200" b="0" i="1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Frank Laboratory of Neutron Physics, Joint Institute for Nuclear Research, Dubna, Russian Federation</a:t>
            </a:r>
            <a:endParaRPr kumimoji="0" lang="ru-RU" altLang="ko-KR" sz="1200" b="0" i="1" u="none" strike="noStrike" cap="none" normalizeH="0" baseline="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200" b="0" i="0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ko-KR" sz="1200" i="1" dirty="0">
                <a:solidFill>
                  <a:srgbClr val="1C254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Institute of Archeology of the Russian Academy of Sciences, Moscow, </a:t>
            </a:r>
            <a:r>
              <a:rPr kumimoji="0" lang="en-US" altLang="ko-KR" sz="1200" b="0" i="1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Russian Federation</a:t>
            </a:r>
            <a:endParaRPr lang="en-US" altLang="ko-KR" sz="1200" i="1" dirty="0">
              <a:solidFill>
                <a:srgbClr val="1C254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200" b="0" i="1" u="none" strike="noStrike" cap="none" normalizeH="0" baseline="3000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kumimoji="0" lang="en-US" altLang="ko-KR" sz="1200" b="0" i="1" u="none" strike="noStrike" cap="none" normalizeH="0" baseline="0" dirty="0">
                <a:ln>
                  <a:noFill/>
                </a:ln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Museum of Dubna, Dubna, Russian Federation</a:t>
            </a:r>
            <a:endParaRPr kumimoji="0" lang="ru-RU" altLang="ko-KR" sz="1200" b="0" i="0" u="none" strike="noStrike" cap="none" normalizeH="0" baseline="0" dirty="0">
              <a:ln>
                <a:noFill/>
              </a:ln>
              <a:solidFill>
                <a:srgbClr val="1C2544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C4126-ECE1-4713-51FF-D0A2E2F43AC5}"/>
              </a:ext>
            </a:extLst>
          </p:cNvPr>
          <p:cNvSpPr txBox="1"/>
          <p:nvPr/>
        </p:nvSpPr>
        <p:spPr>
          <a:xfrm>
            <a:off x="1232744" y="581106"/>
            <a:ext cx="8770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</a:t>
            </a:r>
            <a:r>
              <a:rPr lang="en-US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2B258A-87B2-ED66-5B0D-94E5731C9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8" y="522202"/>
            <a:ext cx="707240" cy="522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4AE43-CFCF-F00C-7214-DCBC6B655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02" y="459556"/>
            <a:ext cx="680461" cy="656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40B50-BEB7-7686-9DE6-799804C5D5FB}"/>
              </a:ext>
            </a:extLst>
          </p:cNvPr>
          <p:cNvSpPr txBox="1"/>
          <p:nvPr/>
        </p:nvSpPr>
        <p:spPr>
          <a:xfrm>
            <a:off x="5335815" y="6421498"/>
            <a:ext cx="20375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0" dirty="0">
                <a:solidFill>
                  <a:srgbClr val="1C2544"/>
                </a:solidFill>
                <a:effectLst/>
                <a:latin typeface="Arial Rounded MT Bold" panose="020F07040305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– 15 June, 2025</a:t>
            </a:r>
            <a:endParaRPr lang="ru-RU" sz="1200" dirty="0">
              <a:solidFill>
                <a:srgbClr val="1C25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9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B334C-F25F-BE9F-B344-F75D7FDD0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1B3510-1A6A-ECFE-919C-F4716C95E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1" t="25815" r="25649" b="20052"/>
          <a:stretch/>
        </p:blipFill>
        <p:spPr>
          <a:xfrm>
            <a:off x="5951622" y="1371231"/>
            <a:ext cx="2658544" cy="18525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83B66-9216-5ADD-F784-662FDA1D8C75}"/>
              </a:ext>
            </a:extLst>
          </p:cNvPr>
          <p:cNvSpPr txBox="1">
            <a:spLocks/>
          </p:cNvSpPr>
          <p:nvPr/>
        </p:nvSpPr>
        <p:spPr>
          <a:xfrm>
            <a:off x="0" y="321347"/>
            <a:ext cx="12192001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BONUS:</a:t>
            </a:r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OTHER RESEARCH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D970E2-7F86-EF60-DEA4-9FC6ECAE62AD}"/>
              </a:ext>
            </a:extLst>
          </p:cNvPr>
          <p:cNvSpPr txBox="1"/>
          <p:nvPr/>
        </p:nvSpPr>
        <p:spPr>
          <a:xfrm>
            <a:off x="211015" y="11804"/>
            <a:ext cx="72750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3A059150-69F0-66AE-B41E-FB98F53C0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156" y1="13481" x2="87662" y2="11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419" y="1503146"/>
            <a:ext cx="2005039" cy="1601845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C076A-5774-DBFB-4403-D90C422A9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5"/>
          <a:stretch>
            <a:fillRect/>
          </a:stretch>
        </p:blipFill>
        <p:spPr bwMode="auto">
          <a:xfrm>
            <a:off x="8939502" y="1548548"/>
            <a:ext cx="1723640" cy="19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562989-1026-A73C-02AD-25D7042CA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8387" y="1751173"/>
            <a:ext cx="1337558" cy="17308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FC935-1A66-7949-4C6D-907FFB972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113" y="1776683"/>
            <a:ext cx="1183795" cy="16119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B9B28E-4AD6-A74C-012A-23F92F2C6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4588" y1="82957" x2="80556" y2="65914"/>
                        <a14:backgroundMark x1="68080" y1="22419" x2="76761" y2="39462"/>
                        <a14:backgroundMark x1="52778" y1="28172" x2="61062" y2="23925"/>
                        <a14:backgroundMark x1="47867" y1="49516" x2="47148" y2="51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23936" r="30105" b="24038"/>
          <a:stretch/>
        </p:blipFill>
        <p:spPr>
          <a:xfrm rot="5400000">
            <a:off x="-167871" y="1843265"/>
            <a:ext cx="2088682" cy="16459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466C36-F88A-D8D3-B448-ED4FAE9CF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9" t="58278"/>
          <a:stretch/>
        </p:blipFill>
        <p:spPr bwMode="auto">
          <a:xfrm rot="16200000">
            <a:off x="4065623" y="4544206"/>
            <a:ext cx="1407318" cy="19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A9B046-5D11-D035-60AD-D3AD189D33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292" y="3560581"/>
            <a:ext cx="2064331" cy="21009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CF4ED0-62AC-404C-B4C6-A2864942AC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6034" y="3560581"/>
            <a:ext cx="3050608" cy="19721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AA1EEA-491C-9763-3E56-1C064A3F50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05" b="87556" l="39161" r="54196">
                        <a14:foregroundMark x1="45874" y1="66480" x2="46503" y2="82848"/>
                        <a14:foregroundMark x1="44545" y1="59753" x2="46993" y2="85202"/>
                        <a14:foregroundMark x1="44476" y1="25224" x2="42867" y2="36883"/>
                        <a14:foregroundMark x1="44615" y1="25000" x2="44126" y2="26906"/>
                        <a14:foregroundMark x1="44545" y1="23767" x2="44545" y2="23767"/>
                        <a14:foregroundMark x1="44126" y1="24776" x2="44126" y2="24776"/>
                        <a14:foregroundMark x1="46154" y1="13229" x2="47832" y2="13341"/>
                        <a14:foregroundMark x1="45874" y1="13565" x2="47413" y2="10987"/>
                        <a14:foregroundMark x1="47552" y1="12220" x2="48671" y2="13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3" t="6165" r="43561" b="10967"/>
          <a:stretch/>
        </p:blipFill>
        <p:spPr>
          <a:xfrm>
            <a:off x="1068096" y="3660073"/>
            <a:ext cx="986783" cy="27165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4750982-43D1-8BE3-2EEC-4B28AFFF7C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60" b="84305" l="10000" r="90000">
                        <a14:backgroundMark x1="51888" y1="80269" x2="52937" y2="84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65" r="35694" b="12870"/>
          <a:stretch/>
        </p:blipFill>
        <p:spPr>
          <a:xfrm>
            <a:off x="78467" y="3706271"/>
            <a:ext cx="1049741" cy="26241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9AD27DC-7A67-3695-DB58-54245A43DF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1" b="73666" l="46396" r="945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27" b="23156"/>
          <a:stretch/>
        </p:blipFill>
        <p:spPr>
          <a:xfrm>
            <a:off x="9407675" y="5614881"/>
            <a:ext cx="1499345" cy="12313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4D2339-C769-C2BE-690D-180110BBEC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4523" b="96058" l="76809" r="97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32" t="60581" r="-1825" b="-2174"/>
          <a:stretch/>
        </p:blipFill>
        <p:spPr>
          <a:xfrm>
            <a:off x="8030194" y="5651531"/>
            <a:ext cx="1499345" cy="129880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A0A180A-1EA4-0EA9-4E9A-64F6F16B7BF1}"/>
              </a:ext>
            </a:extLst>
          </p:cNvPr>
          <p:cNvSpPr txBox="1"/>
          <p:nvPr/>
        </p:nvSpPr>
        <p:spPr>
          <a:xfrm>
            <a:off x="107019" y="1152406"/>
            <a:ext cx="2307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F1D4A"/>
                </a:solidFill>
              </a:rPr>
              <a:t>ancient greek alabaster incense vases</a:t>
            </a:r>
            <a:r>
              <a:rPr lang="ru-RU" b="1" dirty="0">
                <a:solidFill>
                  <a:srgbClr val="0F1D4A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CAED15-5C39-7F7A-7748-DC3196077B0D}"/>
              </a:ext>
            </a:extLst>
          </p:cNvPr>
          <p:cNvSpPr txBox="1"/>
          <p:nvPr/>
        </p:nvSpPr>
        <p:spPr>
          <a:xfrm>
            <a:off x="5236145" y="2140179"/>
            <a:ext cx="1475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F1D4A"/>
                </a:solidFill>
              </a:rPr>
              <a:t>ancient greek burial dishes</a:t>
            </a:r>
            <a:endParaRPr lang="ru-RU" b="1" dirty="0">
              <a:solidFill>
                <a:srgbClr val="0F1D4A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8EDFCB-A87D-D4A4-EBC4-F37AE16937F7}"/>
              </a:ext>
            </a:extLst>
          </p:cNvPr>
          <p:cNvSpPr txBox="1"/>
          <p:nvPr/>
        </p:nvSpPr>
        <p:spPr>
          <a:xfrm>
            <a:off x="9333870" y="1313624"/>
            <a:ext cx="2658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0F1D4A"/>
                </a:solidFill>
              </a:rPr>
              <a:t>kazakh</a:t>
            </a:r>
            <a:r>
              <a:rPr lang="en-GB" b="1" dirty="0">
                <a:solidFill>
                  <a:srgbClr val="0F1D4A"/>
                </a:solidFill>
              </a:rPr>
              <a:t> ancient utensils</a:t>
            </a:r>
            <a:endParaRPr lang="ru-RU" b="1" dirty="0">
              <a:solidFill>
                <a:srgbClr val="0F1D4A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EE5B97-8F5F-12D7-0720-4E95565AAB55}"/>
              </a:ext>
            </a:extLst>
          </p:cNvPr>
          <p:cNvSpPr txBox="1"/>
          <p:nvPr/>
        </p:nvSpPr>
        <p:spPr>
          <a:xfrm>
            <a:off x="68940" y="6199865"/>
            <a:ext cx="35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F1D4A"/>
                </a:solidFill>
              </a:rPr>
              <a:t>arrows from the excavations of the </a:t>
            </a:r>
            <a:r>
              <a:rPr lang="en-US" b="1" dirty="0" err="1">
                <a:solidFill>
                  <a:srgbClr val="0F1D4A"/>
                </a:solidFill>
              </a:rPr>
              <a:t>Uzundara</a:t>
            </a:r>
            <a:r>
              <a:rPr lang="en-US" b="1" dirty="0">
                <a:solidFill>
                  <a:srgbClr val="0F1D4A"/>
                </a:solidFill>
              </a:rPr>
              <a:t> fortress in Uzbekistan</a:t>
            </a:r>
            <a:endParaRPr lang="ru-RU" b="1" dirty="0">
              <a:solidFill>
                <a:srgbClr val="0F1D4A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187EBD-12D9-BC3D-515B-1B4D80286D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766" b="50761" l="80609" r="95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15" t="13799" r="3857" b="44799"/>
          <a:stretch/>
        </p:blipFill>
        <p:spPr bwMode="auto">
          <a:xfrm>
            <a:off x="2695473" y="3359998"/>
            <a:ext cx="2029767" cy="1548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99AB917-C239-EE54-08E1-2716BFBA9626}"/>
              </a:ext>
            </a:extLst>
          </p:cNvPr>
          <p:cNvSpPr txBox="1"/>
          <p:nvPr/>
        </p:nvSpPr>
        <p:spPr>
          <a:xfrm>
            <a:off x="3004981" y="4804851"/>
            <a:ext cx="1311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F1D4A"/>
                </a:solidFill>
              </a:rPr>
              <a:t>model Serbian bricks</a:t>
            </a:r>
            <a:endParaRPr lang="ru-RU" b="1" dirty="0">
              <a:solidFill>
                <a:srgbClr val="0F1D4A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581E4B-B741-0178-E24B-B4A89417BBF3}"/>
              </a:ext>
            </a:extLst>
          </p:cNvPr>
          <p:cNvSpPr txBox="1"/>
          <p:nvPr/>
        </p:nvSpPr>
        <p:spPr>
          <a:xfrm>
            <a:off x="7532566" y="4205835"/>
            <a:ext cx="1406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F1D4A"/>
                </a:solidFill>
              </a:rPr>
              <a:t>old-</a:t>
            </a:r>
            <a:r>
              <a:rPr lang="en-US" b="1" dirty="0" err="1">
                <a:solidFill>
                  <a:srgbClr val="0F1D4A"/>
                </a:solidFill>
              </a:rPr>
              <a:t>russian</a:t>
            </a:r>
            <a:r>
              <a:rPr lang="en-US" b="1" dirty="0">
                <a:solidFill>
                  <a:srgbClr val="0F1D4A"/>
                </a:solidFill>
              </a:rPr>
              <a:t> bear pommel</a:t>
            </a:r>
            <a:endParaRPr lang="ru-RU" b="1" dirty="0">
              <a:solidFill>
                <a:srgbClr val="0F1D4A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7D563A-D2B4-41EC-5756-414C751C5D14}"/>
              </a:ext>
            </a:extLst>
          </p:cNvPr>
          <p:cNvSpPr txBox="1"/>
          <p:nvPr/>
        </p:nvSpPr>
        <p:spPr>
          <a:xfrm>
            <a:off x="5825175" y="5845089"/>
            <a:ext cx="2498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F1D4A"/>
                </a:solidFill>
              </a:rPr>
              <a:t>Panticapaeum copper coins with a change in denomination</a:t>
            </a:r>
            <a:endParaRPr lang="ru-RU" b="1" dirty="0">
              <a:solidFill>
                <a:srgbClr val="0F1D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6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FFFFD-5BE1-642E-6E97-719E029E1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8CD15-F5F9-8F8A-D7F9-D9DA87A41C94}"/>
              </a:ext>
            </a:extLst>
          </p:cNvPr>
          <p:cNvSpPr txBox="1">
            <a:spLocks/>
          </p:cNvSpPr>
          <p:nvPr/>
        </p:nvSpPr>
        <p:spPr>
          <a:xfrm>
            <a:off x="-1" y="319581"/>
            <a:ext cx="12192001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Thank you for your kind attention!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F92FCA-7CAA-0E41-3929-FB00DE7A388F}"/>
              </a:ext>
            </a:extLst>
          </p:cNvPr>
          <p:cNvSpPr txBox="1"/>
          <p:nvPr/>
        </p:nvSpPr>
        <p:spPr>
          <a:xfrm>
            <a:off x="211015" y="11804"/>
            <a:ext cx="72750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3078" name="Picture 6" descr="Кот археолог» — картинка создана в Шедевруме">
            <a:extLst>
              <a:ext uri="{FF2B5EF4-FFF2-40B4-BE49-F238E27FC236}">
                <a16:creationId xmlns:a16="http://schemas.microsoft.com/office/drawing/2014/main" id="{C46F635E-B691-5C70-6493-61D2A07C8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276" y="1519909"/>
            <a:ext cx="4768645" cy="47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т - ученый рассказывает о физике» — картинка создана в Шедевруме">
            <a:extLst>
              <a:ext uri="{FF2B5EF4-FFF2-40B4-BE49-F238E27FC236}">
                <a16:creationId xmlns:a16="http://schemas.microsoft.com/office/drawing/2014/main" id="{B0929850-2E28-1710-7665-6BAC9B98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60" y="1519910"/>
            <a:ext cx="4768645" cy="47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64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3F8D1B0-92F2-B6B1-92CB-9BB8A88AB205}"/>
              </a:ext>
            </a:extLst>
          </p:cNvPr>
          <p:cNvSpPr txBox="1">
            <a:spLocks/>
          </p:cNvSpPr>
          <p:nvPr/>
        </p:nvSpPr>
        <p:spPr>
          <a:xfrm>
            <a:off x="1" y="321348"/>
            <a:ext cx="12192000" cy="1165808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COLLABORATIONS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3560AC95-51D6-585A-D137-F25A9FCFAEFC}"/>
              </a:ext>
            </a:extLst>
          </p:cNvPr>
          <p:cNvSpPr txBox="1"/>
          <p:nvPr/>
        </p:nvSpPr>
        <p:spPr>
          <a:xfrm>
            <a:off x="5181600" y="1574992"/>
            <a:ext cx="664481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Institute of Archeology of the Russian Academy of Sciences;</a:t>
            </a:r>
            <a:endParaRPr lang="ru-RU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Moscow Regional Public Foundation for Historical and Cultural Research and Humanitarian Initiatives “Heritage”</a:t>
            </a:r>
            <a:r>
              <a:rPr lang="ru-RU" sz="2000" dirty="0"/>
              <a:t>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Institute of Archeology Named after A. Kh. </a:t>
            </a:r>
            <a:r>
              <a:rPr lang="en-US" sz="2000" dirty="0" err="1"/>
              <a:t>Khalikov</a:t>
            </a:r>
            <a:r>
              <a:rPr lang="en-US" sz="2000" dirty="0"/>
              <a:t>, Tatarstan Academy of Sciences</a:t>
            </a:r>
            <a:r>
              <a:rPr lang="ru-RU" sz="2000" dirty="0"/>
              <a:t>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Institute of Nuclear Physics of the Republic of Kazakhstan;</a:t>
            </a:r>
            <a:endParaRPr lang="ru-RU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Central state museum of the Republic of Kazakhstan;</a:t>
            </a:r>
            <a:endParaRPr lang="ru-RU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Al-Farabi Kazakh National </a:t>
            </a:r>
            <a:r>
              <a:rPr lang="en-US" sz="2000" dirty="0"/>
              <a:t>U</a:t>
            </a:r>
            <a:r>
              <a:rPr lang="en-GB" sz="2000" dirty="0" err="1"/>
              <a:t>niversity</a:t>
            </a:r>
            <a:r>
              <a:rPr lang="ru-RU" sz="2000" dirty="0"/>
              <a:t>;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Central state museum of the Republic of Kazakhstan</a:t>
            </a:r>
            <a:r>
              <a:rPr lang="ru-RU" sz="2000" dirty="0"/>
              <a:t>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Valahia</a:t>
            </a:r>
            <a:r>
              <a:rPr lang="en-GB" sz="2000" dirty="0"/>
              <a:t> University of </a:t>
            </a:r>
            <a:r>
              <a:rPr lang="en-GB" sz="2000" dirty="0" err="1"/>
              <a:t>Targoviste</a:t>
            </a:r>
            <a:r>
              <a:rPr lang="ru-RU" sz="2000" dirty="0"/>
              <a:t>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Faculty of Technology, University of Novi Sad, Serbia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…</a:t>
            </a:r>
            <a:endParaRPr lang="ru-RU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E62E3-8C35-E5C0-C552-6320803F8A7B}"/>
              </a:ext>
            </a:extLst>
          </p:cNvPr>
          <p:cNvSpPr txBox="1"/>
          <p:nvPr/>
        </p:nvSpPr>
        <p:spPr>
          <a:xfrm>
            <a:off x="256253" y="0"/>
            <a:ext cx="7330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1032" name="Picture 8" descr="Иллюстрация элемента серебряного атома PNG 3D прозрачный фон">
            <a:extLst>
              <a:ext uri="{FF2B5EF4-FFF2-40B4-BE49-F238E27FC236}">
                <a16:creationId xmlns:a16="http://schemas.microsoft.com/office/drawing/2014/main" id="{1FB06F29-31FB-E8F0-F980-785E7217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" b="97284" l="9585" r="96006">
                        <a14:foregroundMark x1="52716" y1="46166" x2="50639" y2="53674"/>
                        <a14:foregroundMark x1="76198" y1="47764" x2="76198" y2="47764"/>
                        <a14:foregroundMark x1="84185" y1="59425" x2="84185" y2="59425"/>
                        <a14:foregroundMark x1="83546" y1="57029" x2="83546" y2="57029"/>
                        <a14:foregroundMark x1="66613" y1="41853" x2="66613" y2="41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420">
            <a:off x="1829606" y="1313135"/>
            <a:ext cx="3393918" cy="339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олонна &quot;Античная №1&quot;, 76,5*28 см">
            <a:extLst>
              <a:ext uri="{FF2B5EF4-FFF2-40B4-BE49-F238E27FC236}">
                <a16:creationId xmlns:a16="http://schemas.microsoft.com/office/drawing/2014/main" id="{01873AC4-AB7A-2EE3-265A-0C0FB0BE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0" b="98800" l="10000" r="90000">
                        <a14:backgroundMark x1="31200" y1="93200" x2="40000" y2="9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702">
            <a:off x="-634128" y="2347092"/>
            <a:ext cx="4322473" cy="43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6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1"/>
            </a:gs>
            <a:gs pos="0">
              <a:schemeClr val="bg1"/>
            </a:gs>
            <a:gs pos="83000">
              <a:srgbClr val="F4F4F4"/>
            </a:gs>
            <a:gs pos="100000">
              <a:schemeClr val="accent3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F3C4C-27DA-CF1D-A495-20A325C8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FCC7D0A-CB7D-263E-9AAA-EEC7933EFED1}"/>
              </a:ext>
            </a:extLst>
          </p:cNvPr>
          <p:cNvSpPr txBox="1">
            <a:spLocks/>
          </p:cNvSpPr>
          <p:nvPr/>
        </p:nvSpPr>
        <p:spPr>
          <a:xfrm>
            <a:off x="1" y="321347"/>
            <a:ext cx="12192000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rgbClr val="F5F5F5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IBR-2 NUCLEAR REACTOR 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E2FBEA9-F356-A75C-2358-0E530018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r="9080"/>
          <a:stretch/>
        </p:blipFill>
        <p:spPr bwMode="auto">
          <a:xfrm>
            <a:off x="336187" y="1449472"/>
            <a:ext cx="6722348" cy="54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BD733675-211C-2068-5C5F-00D41C16307A}"/>
              </a:ext>
            </a:extLst>
          </p:cNvPr>
          <p:cNvSpPr txBox="1"/>
          <p:nvPr/>
        </p:nvSpPr>
        <p:spPr>
          <a:xfrm>
            <a:off x="7058535" y="1628406"/>
            <a:ext cx="5179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NEUTRON TOMOGRAPHY 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(14</a:t>
            </a:r>
            <a:r>
              <a:rPr lang="en-US" baseline="30000" dirty="0">
                <a:latin typeface="Arial Rounded MT Bold" panose="020F0704030504030204" pitchFamily="34" charset="0"/>
              </a:rPr>
              <a:t>th</a:t>
            </a:r>
            <a:r>
              <a:rPr lang="en-US" dirty="0">
                <a:latin typeface="Arial Rounded MT Bold" panose="020F0704030504030204" pitchFamily="34" charset="0"/>
              </a:rPr>
              <a:t> channel)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C39FD-3F8B-2E56-A35F-8E619465BDA4}"/>
              </a:ext>
            </a:extLst>
          </p:cNvPr>
          <p:cNvSpPr txBox="1"/>
          <p:nvPr/>
        </p:nvSpPr>
        <p:spPr>
          <a:xfrm>
            <a:off x="206011" y="0"/>
            <a:ext cx="7330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BFF055-04B8-1FE6-3DE5-4E47FA3D7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0" y="1341683"/>
            <a:ext cx="1420931" cy="525586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55D1DFF5-26BA-10FB-F675-39E668CD5063}"/>
              </a:ext>
            </a:extLst>
          </p:cNvPr>
          <p:cNvSpPr/>
          <p:nvPr/>
        </p:nvSpPr>
        <p:spPr>
          <a:xfrm>
            <a:off x="5573486" y="4194938"/>
            <a:ext cx="522514" cy="5526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71F1F3E-755B-FFA0-E7B3-F498DEB3A878}"/>
              </a:ext>
            </a:extLst>
          </p:cNvPr>
          <p:cNvSpPr/>
          <p:nvPr/>
        </p:nvSpPr>
        <p:spPr>
          <a:xfrm>
            <a:off x="2202645" y="2968115"/>
            <a:ext cx="803867" cy="7916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352DA9A-229E-0EF9-AFBD-C7B51E80CAA7}"/>
              </a:ext>
            </a:extLst>
          </p:cNvPr>
          <p:cNvSpPr/>
          <p:nvPr/>
        </p:nvSpPr>
        <p:spPr>
          <a:xfrm>
            <a:off x="1085223" y="2431331"/>
            <a:ext cx="733528" cy="62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53762-8067-F406-48E7-24063903D1EB}"/>
              </a:ext>
            </a:extLst>
          </p:cNvPr>
          <p:cNvSpPr txBox="1"/>
          <p:nvPr/>
        </p:nvSpPr>
        <p:spPr>
          <a:xfrm>
            <a:off x="7681536" y="3363941"/>
            <a:ext cx="3933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NEUTRON DIFFRACTION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(6</a:t>
            </a:r>
            <a:r>
              <a:rPr lang="en-US" baseline="30000" dirty="0">
                <a:latin typeface="Arial Rounded MT Bold" panose="020F0704030504030204" pitchFamily="34" charset="0"/>
              </a:rPr>
              <a:t>th</a:t>
            </a:r>
            <a:r>
              <a:rPr lang="en-US" dirty="0">
                <a:latin typeface="Arial Rounded MT Bold" panose="020F0704030504030204" pitchFamily="34" charset="0"/>
              </a:rPr>
              <a:t>-b channel)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0E2E4-B1F2-252E-4AD2-61F56FDEC998}"/>
              </a:ext>
            </a:extLst>
          </p:cNvPr>
          <p:cNvSpPr txBox="1"/>
          <p:nvPr/>
        </p:nvSpPr>
        <p:spPr>
          <a:xfrm>
            <a:off x="6781584" y="4915076"/>
            <a:ext cx="5733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NEUTRON DIFFRACTION: CRYSTALLOGRAPHIC TEXTURE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(7</a:t>
            </a:r>
            <a:r>
              <a:rPr lang="en-US" baseline="30000" dirty="0">
                <a:latin typeface="Arial Rounded MT Bold" panose="020F0704030504030204" pitchFamily="34" charset="0"/>
              </a:rPr>
              <a:t>th</a:t>
            </a:r>
            <a:r>
              <a:rPr lang="en-US" dirty="0">
                <a:latin typeface="Arial Rounded MT Bold" panose="020F0704030504030204" pitchFamily="34" charset="0"/>
              </a:rPr>
              <a:t>–b channel)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2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3B05D-39F2-213B-8C1A-F1D28F80F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F92DD7A-6145-24C2-6466-E38F9E4FC9D8}"/>
              </a:ext>
            </a:extLst>
          </p:cNvPr>
          <p:cNvSpPr txBox="1">
            <a:spLocks/>
          </p:cNvSpPr>
          <p:nvPr/>
        </p:nvSpPr>
        <p:spPr>
          <a:xfrm>
            <a:off x="1" y="321348"/>
            <a:ext cx="12192000" cy="1122804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OBJECTIVES: ENCOLPIONS</a:t>
            </a:r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&amp; CROSSES</a:t>
            </a:r>
          </a:p>
        </p:txBody>
      </p:sp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1A8731C-26A0-08AB-AC31-713A650FF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95" y="3488965"/>
            <a:ext cx="384860" cy="526599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322FD0B1-68F3-47F6-CCBD-926D7053E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27" y="5540771"/>
            <a:ext cx="340442" cy="482195"/>
          </a:xfrm>
          <a:prstGeom prst="rect">
            <a:avLst/>
          </a:prstGeom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5C4E750A-8C61-0461-6FF8-022BB97B327B}"/>
              </a:ext>
            </a:extLst>
          </p:cNvPr>
          <p:cNvSpPr txBox="1"/>
          <p:nvPr/>
        </p:nvSpPr>
        <p:spPr>
          <a:xfrm>
            <a:off x="730927" y="3407939"/>
            <a:ext cx="2767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1C2544"/>
                </a:solidFill>
              </a:rPr>
              <a:t>Ratminskoe</a:t>
            </a:r>
            <a:r>
              <a:rPr lang="en-GB" sz="2000" dirty="0">
                <a:solidFill>
                  <a:srgbClr val="1C2544"/>
                </a:solidFill>
              </a:rPr>
              <a:t> settlement, Dubna</a:t>
            </a:r>
            <a:endParaRPr lang="ru-RU" sz="2000" dirty="0">
              <a:solidFill>
                <a:srgbClr val="1C2544"/>
              </a:solidFill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8110F993-21B6-6C9D-2EBE-34E2649FE06D}"/>
              </a:ext>
            </a:extLst>
          </p:cNvPr>
          <p:cNvSpPr txBox="1"/>
          <p:nvPr/>
        </p:nvSpPr>
        <p:spPr>
          <a:xfrm>
            <a:off x="776088" y="5404813"/>
            <a:ext cx="2667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C2544"/>
                </a:solidFill>
              </a:rPr>
              <a:t>4</a:t>
            </a:r>
            <a:r>
              <a:rPr lang="en-GB" sz="2000" dirty="0">
                <a:solidFill>
                  <a:srgbClr val="1C2544"/>
                </a:solidFill>
              </a:rPr>
              <a:t> samples</a:t>
            </a:r>
            <a:r>
              <a:rPr lang="ru-RU" sz="2000" dirty="0">
                <a:solidFill>
                  <a:srgbClr val="1C2544"/>
                </a:solidFill>
              </a:rPr>
              <a:t> (2</a:t>
            </a:r>
            <a:r>
              <a:rPr lang="en-US" sz="2000" dirty="0">
                <a:solidFill>
                  <a:srgbClr val="1C2544"/>
                </a:solidFill>
              </a:rPr>
              <a:t> </a:t>
            </a:r>
            <a:r>
              <a:rPr lang="en-US" sz="2000" dirty="0">
                <a:solidFill>
                  <a:srgbClr val="0F1D4A"/>
                </a:solidFill>
              </a:rPr>
              <a:t>encolpions</a:t>
            </a:r>
            <a:r>
              <a:rPr lang="ru-RU" sz="2000" dirty="0">
                <a:solidFill>
                  <a:srgbClr val="0F1D4A"/>
                </a:solidFill>
              </a:rPr>
              <a:t> </a:t>
            </a:r>
            <a:r>
              <a:rPr lang="en-US" sz="2000" dirty="0">
                <a:solidFill>
                  <a:srgbClr val="0F1D4A"/>
                </a:solidFill>
              </a:rPr>
              <a:t>and 2 crosses</a:t>
            </a:r>
            <a:endParaRPr lang="ru-RU" sz="2000" dirty="0">
              <a:solidFill>
                <a:srgbClr val="0F1D4A"/>
              </a:solidFill>
            </a:endParaRPr>
          </a:p>
        </p:txBody>
      </p:sp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id="{257F1034-5F14-8689-37B1-2F90C77A9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27" y="4489187"/>
            <a:ext cx="384861" cy="482195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5FC18CB5-E418-F24E-2354-C32F381C8805}"/>
              </a:ext>
            </a:extLst>
          </p:cNvPr>
          <p:cNvSpPr txBox="1"/>
          <p:nvPr/>
        </p:nvSpPr>
        <p:spPr>
          <a:xfrm>
            <a:off x="798087" y="4506190"/>
            <a:ext cx="3146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C2544"/>
                </a:solidFill>
              </a:rPr>
              <a:t>XI – XIII</a:t>
            </a:r>
            <a:r>
              <a:rPr lang="ru-RU" sz="2000" dirty="0">
                <a:solidFill>
                  <a:srgbClr val="1C2544"/>
                </a:solidFill>
              </a:rPr>
              <a:t> centur</a:t>
            </a:r>
            <a:r>
              <a:rPr lang="en-US" sz="2000" dirty="0">
                <a:solidFill>
                  <a:srgbClr val="1C2544"/>
                </a:solidFill>
              </a:rPr>
              <a:t>ies</a:t>
            </a:r>
            <a:r>
              <a:rPr lang="ru-RU" sz="2000" dirty="0">
                <a:solidFill>
                  <a:srgbClr val="1C2544"/>
                </a:solidFill>
              </a:rPr>
              <a:t> </a:t>
            </a:r>
          </a:p>
        </p:txBody>
      </p:sp>
      <p:cxnSp>
        <p:nvCxnSpPr>
          <p:cNvPr id="1044" name="Прямая со стрелкой 1043">
            <a:extLst>
              <a:ext uri="{FF2B5EF4-FFF2-40B4-BE49-F238E27FC236}">
                <a16:creationId xmlns:a16="http://schemas.microsoft.com/office/drawing/2014/main" id="{B971DDFF-F7A9-11B6-ED6F-2CB45A92888A}"/>
              </a:ext>
            </a:extLst>
          </p:cNvPr>
          <p:cNvCxnSpPr>
            <a:cxnSpLocks/>
          </p:cNvCxnSpPr>
          <p:nvPr/>
        </p:nvCxnSpPr>
        <p:spPr>
          <a:xfrm>
            <a:off x="11372239" y="6332010"/>
            <a:ext cx="644893" cy="0"/>
          </a:xfrm>
          <a:prstGeom prst="straightConnector1">
            <a:avLst/>
          </a:prstGeom>
          <a:ln w="38100">
            <a:solidFill>
              <a:srgbClr val="1C25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0008616-2642-1556-C350-7D5512142777}"/>
              </a:ext>
            </a:extLst>
          </p:cNvPr>
          <p:cNvSpPr txBox="1"/>
          <p:nvPr/>
        </p:nvSpPr>
        <p:spPr>
          <a:xfrm>
            <a:off x="11372239" y="5962678"/>
            <a:ext cx="644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2544"/>
                </a:solidFill>
              </a:rPr>
              <a:t>1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cm</a:t>
            </a:r>
            <a:endParaRPr lang="ru-RU" dirty="0">
              <a:solidFill>
                <a:srgbClr val="1C2544"/>
              </a:solidFill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9D7A4AB-33B9-DA94-9CBF-EE48AD47A9D6}"/>
              </a:ext>
            </a:extLst>
          </p:cNvPr>
          <p:cNvSpPr txBox="1"/>
          <p:nvPr/>
        </p:nvSpPr>
        <p:spPr>
          <a:xfrm>
            <a:off x="7351847" y="1242916"/>
            <a:ext cx="48401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r>
              <a:rPr lang="en-US" sz="2000" b="1" dirty="0">
                <a:latin typeface="Arial Rounded MT Bold" panose="020F0704030504030204" pitchFamily="34" charset="0"/>
              </a:rPr>
              <a:t>TO DO: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study of the internal structure;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investigate bulk and surface composition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assess the extent of corrosion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find possible contents of the reliquary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23F0F7-4691-585D-5BED-8F020727EA78}"/>
              </a:ext>
            </a:extLst>
          </p:cNvPr>
          <p:cNvSpPr txBox="1"/>
          <p:nvPr/>
        </p:nvSpPr>
        <p:spPr>
          <a:xfrm>
            <a:off x="206011" y="0"/>
            <a:ext cx="7330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8922C0FF-F3C1-BDEA-686E-D2FAF5EAD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64" y="1837403"/>
            <a:ext cx="488723" cy="497450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44CD7D74-501B-F53F-AE3D-6FCBAA48727A}"/>
              </a:ext>
            </a:extLst>
          </p:cNvPr>
          <p:cNvSpPr txBox="1"/>
          <p:nvPr/>
        </p:nvSpPr>
        <p:spPr>
          <a:xfrm>
            <a:off x="761757" y="1734687"/>
            <a:ext cx="276748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1C2544"/>
                </a:solidFill>
              </a:rPr>
              <a:t>ΕΓΚΟΛΠΙΟΝ</a:t>
            </a:r>
            <a:r>
              <a:rPr lang="ru-RU" sz="2000" b="1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(</a:t>
            </a:r>
            <a:r>
              <a:rPr lang="en-US" i="1" dirty="0">
                <a:solidFill>
                  <a:srgbClr val="1C2544"/>
                </a:solidFill>
              </a:rPr>
              <a:t>ancient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i="1" dirty="0">
                <a:solidFill>
                  <a:srgbClr val="1C2544"/>
                </a:solidFill>
              </a:rPr>
              <a:t>greek</a:t>
            </a:r>
            <a:r>
              <a:rPr lang="en-US" dirty="0">
                <a:solidFill>
                  <a:srgbClr val="1C2544"/>
                </a:solidFill>
              </a:rPr>
              <a:t>)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is a pectoral cross that has a small cavity in it where some sacred relic can be kept.</a:t>
            </a:r>
            <a:endParaRPr lang="ru-RU" sz="2000" dirty="0">
              <a:solidFill>
                <a:srgbClr val="1C2544"/>
              </a:solidFill>
            </a:endParaRPr>
          </a:p>
        </p:txBody>
      </p:sp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C84C031C-CABE-63B9-2904-C8F21E5F1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-388" r="14102" b="-1476"/>
          <a:stretch/>
        </p:blipFill>
        <p:spPr>
          <a:xfrm>
            <a:off x="3847468" y="2248198"/>
            <a:ext cx="2993078" cy="4166171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E2625C82-1F5D-AD78-82D4-C65D0380A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716">
            <a:off x="8667867" y="3154730"/>
            <a:ext cx="902269" cy="211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4B77235F-7194-73FF-492D-273567733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63">
            <a:off x="10769157" y="3067683"/>
            <a:ext cx="802747" cy="193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F0BA1BF5-B866-4B8C-FC7C-28B0B127D4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350">
            <a:off x="7151524" y="4292823"/>
            <a:ext cx="1883394" cy="227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Рисунок 1038">
            <a:extLst>
              <a:ext uri="{FF2B5EF4-FFF2-40B4-BE49-F238E27FC236}">
                <a16:creationId xmlns:a16="http://schemas.microsoft.com/office/drawing/2014/main" id="{BDDBF948-F806-CCE2-CA2E-3B6AB569DA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732">
            <a:off x="9372596" y="4283473"/>
            <a:ext cx="1915941" cy="236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Рисунок 1040">
            <a:extLst>
              <a:ext uri="{FF2B5EF4-FFF2-40B4-BE49-F238E27FC236}">
                <a16:creationId xmlns:a16="http://schemas.microsoft.com/office/drawing/2014/main" id="{D8D3F8E1-8B4E-4B6B-E2B9-863B500527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79" y="1457723"/>
            <a:ext cx="1524765" cy="800502"/>
          </a:xfrm>
          <a:prstGeom prst="rect">
            <a:avLst/>
          </a:prstGeom>
        </p:spPr>
      </p:pic>
      <p:pic>
        <p:nvPicPr>
          <p:cNvPr id="1051" name="Рисунок 1050">
            <a:extLst>
              <a:ext uri="{FF2B5EF4-FFF2-40B4-BE49-F238E27FC236}">
                <a16:creationId xmlns:a16="http://schemas.microsoft.com/office/drawing/2014/main" id="{878914AA-1E60-D82E-9D6F-1F4D9F92BB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27" y="1561428"/>
            <a:ext cx="1786419" cy="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3CB43F-2AB3-5110-B9E1-B0349F87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20">
            <a:extLst>
              <a:ext uri="{FF2B5EF4-FFF2-40B4-BE49-F238E27FC236}">
                <a16:creationId xmlns:a16="http://schemas.microsoft.com/office/drawing/2014/main" id="{577DC5F5-52D8-41E3-126E-6E831FCA7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80"/>
            <a:ext cx="2391757" cy="4939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D3C720-2CB4-B857-1216-A0C4DFA796C8}"/>
              </a:ext>
            </a:extLst>
          </p:cNvPr>
          <p:cNvSpPr txBox="1"/>
          <p:nvPr/>
        </p:nvSpPr>
        <p:spPr>
          <a:xfrm>
            <a:off x="0" y="3975"/>
            <a:ext cx="7330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BE572E5-2C88-3C77-8CDD-30108814FC4D}"/>
              </a:ext>
            </a:extLst>
          </p:cNvPr>
          <p:cNvSpPr txBox="1">
            <a:spLocks/>
          </p:cNvSpPr>
          <p:nvPr/>
        </p:nvSpPr>
        <p:spPr>
          <a:xfrm>
            <a:off x="1" y="321347"/>
            <a:ext cx="12192000" cy="113276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ENCOLPIONS &amp; CROSSES:</a:t>
            </a:r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RESULTS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4BD3003-DFAC-DD79-74D9-DFF43AD4EA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185368"/>
              </p:ext>
            </p:extLst>
          </p:nvPr>
        </p:nvGraphicFramePr>
        <p:xfrm>
          <a:off x="4639423" y="1002263"/>
          <a:ext cx="3963804" cy="331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9C4AEF2-8E55-23F9-D895-E307C50FC9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9423" y="1002263"/>
                        <a:ext cx="3963804" cy="3314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48F885-4D6F-9F03-A9BE-F23F9FD6B498}"/>
                  </a:ext>
                </a:extLst>
              </p:cNvPr>
              <p:cNvSpPr txBox="1"/>
              <p:nvPr/>
            </p:nvSpPr>
            <p:spPr>
              <a:xfrm>
                <a:off x="5328444" y="1360382"/>
                <a:ext cx="1286510" cy="918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Cu - Fm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1600" dirty="0"/>
                  <a:t>m</a:t>
                </a:r>
              </a:p>
              <a:p>
                <a:r>
                  <a:rPr lang="en-US" sz="1600" dirty="0"/>
                  <a:t>Pb - Fm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1600" dirty="0"/>
                  <a:t>m</a:t>
                </a:r>
              </a:p>
              <a:p>
                <a:r>
                  <a:rPr lang="en-US" sz="1600" dirty="0"/>
                  <a:t>Cu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O – P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1600" dirty="0"/>
                  <a:t>m1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48F885-4D6F-9F03-A9BE-F23F9FD6B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444" y="1360382"/>
                <a:ext cx="1286510" cy="918136"/>
              </a:xfrm>
              <a:prstGeom prst="rect">
                <a:avLst/>
              </a:prstGeom>
              <a:blipFill>
                <a:blip r:embed="rId6"/>
                <a:stretch>
                  <a:fillRect l="-2370" r="-1422" b="-7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0D779D8E-4FE5-EBBB-BFBF-A97268983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026992"/>
              </p:ext>
            </p:extLst>
          </p:nvPr>
        </p:nvGraphicFramePr>
        <p:xfrm>
          <a:off x="7921713" y="1064160"/>
          <a:ext cx="3963804" cy="318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A2747276-507E-FAB7-2AF9-AD19F3B6D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92397"/>
              </p:ext>
            </p:extLst>
          </p:nvPr>
        </p:nvGraphicFramePr>
        <p:xfrm>
          <a:off x="5616236" y="4365738"/>
          <a:ext cx="6269281" cy="2123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22834">
                  <a:extLst>
                    <a:ext uri="{9D8B030D-6E8A-4147-A177-3AD203B41FA5}">
                      <a16:colId xmlns:a16="http://schemas.microsoft.com/office/drawing/2014/main" val="799241923"/>
                    </a:ext>
                  </a:extLst>
                </a:gridCol>
                <a:gridCol w="1522834">
                  <a:extLst>
                    <a:ext uri="{9D8B030D-6E8A-4147-A177-3AD203B41FA5}">
                      <a16:colId xmlns:a16="http://schemas.microsoft.com/office/drawing/2014/main" val="2030755620"/>
                    </a:ext>
                  </a:extLst>
                </a:gridCol>
                <a:gridCol w="1522834">
                  <a:extLst>
                    <a:ext uri="{9D8B030D-6E8A-4147-A177-3AD203B41FA5}">
                      <a16:colId xmlns:a16="http://schemas.microsoft.com/office/drawing/2014/main" val="1151954437"/>
                    </a:ext>
                  </a:extLst>
                </a:gridCol>
                <a:gridCol w="1700779">
                  <a:extLst>
                    <a:ext uri="{9D8B030D-6E8A-4147-A177-3AD203B41FA5}">
                      <a16:colId xmlns:a16="http://schemas.microsoft.com/office/drawing/2014/main" val="2002909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  <a:endParaRPr lang="ru-RU" dirty="0"/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Volume, cm3</a:t>
                      </a:r>
                      <a:endParaRPr lang="ru-RU" dirty="0"/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Corrosion, cm3</a:t>
                      </a:r>
                      <a:endParaRPr lang="ru-RU" dirty="0"/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Internal material, cm</a:t>
                      </a:r>
                      <a:r>
                        <a:rPr lang="en-US" sz="1800" baseline="30000" dirty="0">
                          <a:effectLst/>
                        </a:rPr>
                        <a:t>3</a:t>
                      </a:r>
                      <a:endParaRPr lang="ru-RU" dirty="0"/>
                    </a:p>
                  </a:txBody>
                  <a:tcPr>
                    <a:solidFill>
                      <a:srgbClr val="0F1D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05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0.006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74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0.19 (16.8 %)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69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4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0.29 (27.1 %)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985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DEC5DD-ABF3-95BE-4AAE-F883421332DE}"/>
              </a:ext>
            </a:extLst>
          </p:cNvPr>
          <p:cNvSpPr txBox="1"/>
          <p:nvPr/>
        </p:nvSpPr>
        <p:spPr>
          <a:xfrm>
            <a:off x="10902852" y="5071875"/>
            <a:ext cx="1792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SILICATE INSERT!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C2AC7-E92C-93BE-87B2-341891163ADF}"/>
              </a:ext>
            </a:extLst>
          </p:cNvPr>
          <p:cNvSpPr txBox="1"/>
          <p:nvPr/>
        </p:nvSpPr>
        <p:spPr>
          <a:xfrm>
            <a:off x="359186" y="6604101"/>
            <a:ext cx="126783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0F1D4A"/>
                </a:solidFill>
                <a:effectLst/>
              </a:rPr>
              <a:t>Smirnova V. S. et al. Study of ancient Russian crosses from the Dubna settlement and its environs using X-ray diffraction, neutron diffraction and tomography methods (In Russian) // Siberian Historical Research</a:t>
            </a:r>
            <a:r>
              <a:rPr lang="ru-RU" sz="900" b="0" i="0" dirty="0">
                <a:solidFill>
                  <a:srgbClr val="0F1D4A"/>
                </a:solidFill>
                <a:effectLst/>
              </a:rPr>
              <a:t>. – 2023. – №. 4. – </a:t>
            </a:r>
            <a:r>
              <a:rPr lang="en-US" sz="900" b="0" i="0" dirty="0">
                <a:solidFill>
                  <a:srgbClr val="0F1D4A"/>
                </a:solidFill>
                <a:effectLst/>
              </a:rPr>
              <a:t>pp</a:t>
            </a:r>
            <a:r>
              <a:rPr lang="ru-RU" sz="900" b="0" i="0" dirty="0">
                <a:solidFill>
                  <a:srgbClr val="0F1D4A"/>
                </a:solidFill>
                <a:effectLst/>
              </a:rPr>
              <a:t>. 201-219.</a:t>
            </a:r>
            <a:endParaRPr lang="ru-RU" sz="900" dirty="0">
              <a:solidFill>
                <a:srgbClr val="0F1D4A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AA4A02-A3ED-7E38-8988-81D7B5619DC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046" y="6536652"/>
            <a:ext cx="274140" cy="27414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0E1F495-A74E-00F2-9EE4-9BD459B5F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63" b="89918" l="1296" r="97009">
                        <a14:foregroundMark x1="44367" y1="32510" x2="47258" y2="58745"/>
                        <a14:foregroundMark x1="75174" y1="35802" x2="89133" y2="36523"/>
                        <a14:foregroundMark x1="72283" y1="57202" x2="85244" y2="55761"/>
                        <a14:foregroundMark x1="79163" y1="73560" x2="80558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57" y="1206908"/>
            <a:ext cx="2742892" cy="265811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95BA73-E1A0-D02A-A337-FBC4E4A1E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88" y="3910982"/>
            <a:ext cx="2894733" cy="24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3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0D6344-1DEB-CF54-7A04-1B72B6D9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4D966B-5590-2379-929C-6EDAF6B6EED0}"/>
              </a:ext>
            </a:extLst>
          </p:cNvPr>
          <p:cNvSpPr txBox="1"/>
          <p:nvPr/>
        </p:nvSpPr>
        <p:spPr>
          <a:xfrm>
            <a:off x="746155" y="1762356"/>
            <a:ext cx="3186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1C2544"/>
                </a:solidFill>
              </a:rPr>
              <a:t>ΚΥΑΘΟΣ</a:t>
            </a:r>
            <a:r>
              <a:rPr lang="ru-RU" sz="2000" b="1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(</a:t>
            </a:r>
            <a:r>
              <a:rPr lang="en-US" i="1" dirty="0">
                <a:solidFill>
                  <a:srgbClr val="1C2544"/>
                </a:solidFill>
              </a:rPr>
              <a:t>ancient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i="1" dirty="0">
                <a:solidFill>
                  <a:srgbClr val="1C2544"/>
                </a:solidFill>
              </a:rPr>
              <a:t>greek</a:t>
            </a:r>
            <a:r>
              <a:rPr lang="en-US" dirty="0">
                <a:solidFill>
                  <a:srgbClr val="1C2544"/>
                </a:solidFill>
              </a:rPr>
              <a:t>)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ladle for pouring wine from craters into bowls</a:t>
            </a:r>
            <a:r>
              <a:rPr lang="ru-RU" dirty="0">
                <a:solidFill>
                  <a:srgbClr val="1C2544"/>
                </a:solidFill>
              </a:rPr>
              <a:t>.</a:t>
            </a:r>
            <a:endParaRPr lang="ru-RU" sz="2000" dirty="0">
              <a:solidFill>
                <a:srgbClr val="1C254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FC973-C46D-F2B4-E130-756F614639DB}"/>
              </a:ext>
            </a:extLst>
          </p:cNvPr>
          <p:cNvSpPr txBox="1">
            <a:spLocks/>
          </p:cNvSpPr>
          <p:nvPr/>
        </p:nvSpPr>
        <p:spPr>
          <a:xfrm>
            <a:off x="1" y="321347"/>
            <a:ext cx="12192000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OBJECTIVES: KIAFS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81C77-7740-20DD-81FD-9E49F2DAF9A3}"/>
              </a:ext>
            </a:extLst>
          </p:cNvPr>
          <p:cNvSpPr txBox="1"/>
          <p:nvPr/>
        </p:nvSpPr>
        <p:spPr>
          <a:xfrm>
            <a:off x="281354" y="11804"/>
            <a:ext cx="6883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07B27A-4D96-F530-7E67-D437C90A7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83" y="3234142"/>
            <a:ext cx="384860" cy="526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CEE52-A090-A62A-5027-D1980ADA1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0" y="5694739"/>
            <a:ext cx="340442" cy="482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0A388-00EA-C7D2-6A21-871B4A55FCCC}"/>
              </a:ext>
            </a:extLst>
          </p:cNvPr>
          <p:cNvSpPr txBox="1"/>
          <p:nvPr/>
        </p:nvSpPr>
        <p:spPr>
          <a:xfrm>
            <a:off x="776088" y="3189415"/>
            <a:ext cx="30070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1C2544"/>
                </a:solidFill>
              </a:rPr>
              <a:t>Volna</a:t>
            </a:r>
            <a:r>
              <a:rPr lang="en-GB" sz="2000" dirty="0">
                <a:solidFill>
                  <a:srgbClr val="1C2544"/>
                </a:solidFill>
              </a:rPr>
              <a:t> 1 ground burial ground, </a:t>
            </a:r>
            <a:r>
              <a:rPr lang="en-GB" sz="2000" dirty="0" err="1">
                <a:solidFill>
                  <a:srgbClr val="1C2544"/>
                </a:solidFill>
              </a:rPr>
              <a:t>Volna</a:t>
            </a:r>
            <a:r>
              <a:rPr lang="en-GB" sz="2000" dirty="0">
                <a:solidFill>
                  <a:srgbClr val="1C2544"/>
                </a:solidFill>
              </a:rPr>
              <a:t> settlement, </a:t>
            </a:r>
            <a:r>
              <a:rPr lang="en-GB" sz="2000" dirty="0" err="1">
                <a:solidFill>
                  <a:srgbClr val="1C2544"/>
                </a:solidFill>
              </a:rPr>
              <a:t>Temryuk</a:t>
            </a:r>
            <a:r>
              <a:rPr lang="en-GB" sz="2000" dirty="0">
                <a:solidFill>
                  <a:srgbClr val="1C2544"/>
                </a:solidFill>
              </a:rPr>
              <a:t> district, Krasnodar region.</a:t>
            </a:r>
            <a:endParaRPr lang="ru-RU" sz="2000" dirty="0">
              <a:solidFill>
                <a:srgbClr val="1C254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EB1BE-D64B-C197-F922-E44704008AC1}"/>
              </a:ext>
            </a:extLst>
          </p:cNvPr>
          <p:cNvSpPr txBox="1"/>
          <p:nvPr/>
        </p:nvSpPr>
        <p:spPr>
          <a:xfrm>
            <a:off x="798087" y="5713858"/>
            <a:ext cx="2667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2544"/>
                </a:solidFill>
              </a:rPr>
              <a:t>10</a:t>
            </a:r>
            <a:r>
              <a:rPr lang="en-GB" sz="2000" dirty="0">
                <a:solidFill>
                  <a:srgbClr val="1C2544"/>
                </a:solidFill>
              </a:rPr>
              <a:t> samples</a:t>
            </a:r>
            <a:endParaRPr lang="ru-RU" sz="2000" dirty="0">
              <a:solidFill>
                <a:srgbClr val="0F1D4A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D5D017-7F77-B757-60D9-9C913EDA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27" y="4751046"/>
            <a:ext cx="384861" cy="482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43265B-2ED0-FBDB-3B04-7EDC59151FD5}"/>
              </a:ext>
            </a:extLst>
          </p:cNvPr>
          <p:cNvSpPr txBox="1"/>
          <p:nvPr/>
        </p:nvSpPr>
        <p:spPr>
          <a:xfrm>
            <a:off x="798087" y="4837787"/>
            <a:ext cx="3146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C2544"/>
                </a:solidFill>
              </a:rPr>
              <a:t>VI – III</a:t>
            </a:r>
            <a:r>
              <a:rPr lang="ru-RU" sz="2000" dirty="0">
                <a:solidFill>
                  <a:srgbClr val="1C2544"/>
                </a:solidFill>
              </a:rPr>
              <a:t> centur</a:t>
            </a:r>
            <a:r>
              <a:rPr lang="en-US" sz="2000" dirty="0">
                <a:solidFill>
                  <a:srgbClr val="1C2544"/>
                </a:solidFill>
              </a:rPr>
              <a:t>ies</a:t>
            </a:r>
            <a:r>
              <a:rPr lang="ru-RU" sz="2000" dirty="0">
                <a:solidFill>
                  <a:srgbClr val="1C2544"/>
                </a:solidFill>
              </a:rPr>
              <a:t> B.C.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D54ED-8608-C2D4-C8CC-77A9F96A2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64" y="1837403"/>
            <a:ext cx="488723" cy="497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66751-1924-C4D3-E845-345453BD0D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836" t="33432" r="24176" b="10782"/>
          <a:stretch/>
        </p:blipFill>
        <p:spPr>
          <a:xfrm>
            <a:off x="3919489" y="1309950"/>
            <a:ext cx="4875433" cy="3684111"/>
          </a:xfrm>
          <a:prstGeom prst="rect">
            <a:avLst/>
          </a:prstGeom>
        </p:spPr>
      </p:pic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6197401B-7E92-D57B-DAF5-15B303B85D85}"/>
              </a:ext>
            </a:extLst>
          </p:cNvPr>
          <p:cNvSpPr/>
          <p:nvPr/>
        </p:nvSpPr>
        <p:spPr>
          <a:xfrm rot="10800000">
            <a:off x="6507574" y="3359725"/>
            <a:ext cx="326570" cy="6858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8FC87B-F1E1-32BA-FFE7-D9ECFAC8C2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601"/>
          <a:stretch/>
        </p:blipFill>
        <p:spPr>
          <a:xfrm rot="932245">
            <a:off x="9742891" y="625173"/>
            <a:ext cx="1578652" cy="41421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A6CC939-CA00-62C0-371E-56C2E11ED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637" y="701253"/>
            <a:ext cx="2497123" cy="22081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6995F6-6AEB-85C7-D957-5FB71A2DB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386">
            <a:off x="10659824" y="3093458"/>
            <a:ext cx="1171934" cy="3488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95097E-DCBD-DF6D-7CD0-DFF478187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311" flipH="1">
            <a:off x="9082573" y="3159637"/>
            <a:ext cx="716797" cy="33019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526E82-3ED1-5EED-AA38-A6C7782D4465}"/>
              </a:ext>
            </a:extLst>
          </p:cNvPr>
          <p:cNvSpPr txBox="1"/>
          <p:nvPr/>
        </p:nvSpPr>
        <p:spPr>
          <a:xfrm>
            <a:off x="4087497" y="5035275"/>
            <a:ext cx="48401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r>
              <a:rPr lang="en-US" sz="2000" b="1" dirty="0">
                <a:latin typeface="Arial Rounded MT Bold" panose="020F0704030504030204" pitchFamily="34" charset="0"/>
              </a:rPr>
              <a:t>TO DO: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manufacturing technology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traces of repair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assess the extent of corrosion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finally, determine: </a:t>
            </a:r>
            <a:r>
              <a:rPr lang="en-US" sz="2000" b="1" dirty="0"/>
              <a:t>import or not</a:t>
            </a:r>
            <a:r>
              <a:rPr lang="en-US" sz="2000" dirty="0"/>
              <a:t>?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026" name="Picture 2" descr="Фирменный стиль | Институт археологии Российской академии наук">
            <a:extLst>
              <a:ext uri="{FF2B5EF4-FFF2-40B4-BE49-F238E27FC236}">
                <a16:creationId xmlns:a16="http://schemas.microsoft.com/office/drawing/2014/main" id="{54D0F108-9B17-CBFA-0B36-4D923B16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94" y="772253"/>
            <a:ext cx="1806584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7E9AF-8004-3322-9290-0A948A5E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A16AF0-3445-5869-885F-83696ED3883A}"/>
              </a:ext>
            </a:extLst>
          </p:cNvPr>
          <p:cNvGrpSpPr/>
          <p:nvPr/>
        </p:nvGrpSpPr>
        <p:grpSpPr>
          <a:xfrm>
            <a:off x="7060499" y="4116864"/>
            <a:ext cx="4840152" cy="2434233"/>
            <a:chOff x="6567498" y="2026271"/>
            <a:chExt cx="5303938" cy="278429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58143B2-37F4-560E-2205-7BFF4E9B5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80" t="21636" r="16578" b="33898"/>
            <a:stretch/>
          </p:blipFill>
          <p:spPr>
            <a:xfrm>
              <a:off x="6567498" y="2026271"/>
              <a:ext cx="5303938" cy="2784297"/>
            </a:xfrm>
            <a:prstGeom prst="rect">
              <a:avLst/>
            </a:prstGeom>
            <a:ln w="76200">
              <a:noFill/>
            </a:ln>
          </p:spPr>
        </p:pic>
        <p:cxnSp>
          <p:nvCxnSpPr>
            <p:cNvPr id="39" name="Соединитель: изогнутый 38">
              <a:extLst>
                <a:ext uri="{FF2B5EF4-FFF2-40B4-BE49-F238E27FC236}">
                  <a16:creationId xmlns:a16="http://schemas.microsoft.com/office/drawing/2014/main" id="{C79A0951-BE94-4158-9240-5CAF9F7DA1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1998" y="3126172"/>
              <a:ext cx="1870832" cy="956207"/>
            </a:xfrm>
            <a:prstGeom prst="curvedConnector3">
              <a:avLst>
                <a:gd name="adj1" fmla="val 104945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Соединитель: изогнутый 39">
              <a:extLst>
                <a:ext uri="{FF2B5EF4-FFF2-40B4-BE49-F238E27FC236}">
                  <a16:creationId xmlns:a16="http://schemas.microsoft.com/office/drawing/2014/main" id="{92235631-88F6-A12E-7E77-DF78D9E88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7629" y="3126172"/>
              <a:ext cx="2025200" cy="676827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Соединитель: изогнутый 40">
              <a:extLst>
                <a:ext uri="{FF2B5EF4-FFF2-40B4-BE49-F238E27FC236}">
                  <a16:creationId xmlns:a16="http://schemas.microsoft.com/office/drawing/2014/main" id="{F7F19E35-3055-533C-8948-54DBB1276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3365" y="3073529"/>
              <a:ext cx="2997600" cy="346469"/>
            </a:xfrm>
            <a:prstGeom prst="curved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78268D-98F3-8CED-E2EC-EA21B7A27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33"/>
          <a:stretch/>
        </p:blipFill>
        <p:spPr>
          <a:xfrm>
            <a:off x="4045275" y="210593"/>
            <a:ext cx="1321869" cy="32846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2D187C-6503-3153-53C4-044B289E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50"/>
          <a:stretch/>
        </p:blipFill>
        <p:spPr>
          <a:xfrm>
            <a:off x="1974274" y="319581"/>
            <a:ext cx="1569022" cy="3284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5CFBDB-8917-E88C-97A0-DDB3646198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67"/>
          <a:stretch/>
        </p:blipFill>
        <p:spPr>
          <a:xfrm rot="534046">
            <a:off x="422868" y="422986"/>
            <a:ext cx="1580663" cy="31354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46B8D-2E30-D48B-1EF9-F64E8433EC19}"/>
              </a:ext>
            </a:extLst>
          </p:cNvPr>
          <p:cNvSpPr txBox="1">
            <a:spLocks/>
          </p:cNvSpPr>
          <p:nvPr/>
        </p:nvSpPr>
        <p:spPr>
          <a:xfrm>
            <a:off x="0" y="321347"/>
            <a:ext cx="12192001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KIAFS: RESULTS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1AF741-CB7F-305F-C4CB-DC80E3F6F66B}"/>
              </a:ext>
            </a:extLst>
          </p:cNvPr>
          <p:cNvSpPr txBox="1"/>
          <p:nvPr/>
        </p:nvSpPr>
        <p:spPr>
          <a:xfrm>
            <a:off x="211015" y="11804"/>
            <a:ext cx="72750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BC34E-C5EE-A86C-3744-528AD124D903}"/>
              </a:ext>
            </a:extLst>
          </p:cNvPr>
          <p:cNvSpPr txBox="1"/>
          <p:nvPr/>
        </p:nvSpPr>
        <p:spPr>
          <a:xfrm>
            <a:off x="3651489" y="4076671"/>
            <a:ext cx="32879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r>
              <a:rPr lang="en-US" sz="1800" dirty="0">
                <a:solidFill>
                  <a:srgbClr val="0F1D4A"/>
                </a:solidFill>
              </a:rPr>
              <a:t>REPAIR:</a:t>
            </a:r>
            <a:endParaRPr lang="ru-RU" sz="1800" dirty="0">
              <a:solidFill>
                <a:srgbClr val="0F1D4A"/>
              </a:solidFill>
            </a:endParaRPr>
          </a:p>
          <a:p>
            <a:pPr marL="342900" indent="-342900">
              <a:buAutoNum type="arabicParenR"/>
            </a:pPr>
            <a:r>
              <a:rPr lang="en-US" sz="1800" dirty="0"/>
              <a:t>the broken handle was attached to the bowl with large pins and rivets; </a:t>
            </a:r>
            <a:endParaRPr lang="ru-RU" sz="1800" dirty="0"/>
          </a:p>
          <a:p>
            <a:pPr marL="342900" indent="-342900">
              <a:buAutoNum type="arabicParenR"/>
            </a:pPr>
            <a:r>
              <a:rPr lang="en-US" sz="1800" dirty="0"/>
              <a:t>a "patch" of forged copper sheet was pinned to the broken metal of the bowl</a:t>
            </a:r>
            <a:endParaRPr lang="ru-RU" sz="18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FAC4E4-F61A-059B-5303-CA10CF47A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986443"/>
              </p:ext>
            </p:extLst>
          </p:nvPr>
        </p:nvGraphicFramePr>
        <p:xfrm>
          <a:off x="5580606" y="848469"/>
          <a:ext cx="6551391" cy="3352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5581">
                  <a:extLst>
                    <a:ext uri="{9D8B030D-6E8A-4147-A177-3AD203B41FA5}">
                      <a16:colId xmlns:a16="http://schemas.microsoft.com/office/drawing/2014/main" val="2420936872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2574189540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1672948314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1480091017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1781770128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4255349464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2274773475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1981739344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2243274552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2982404326"/>
                    </a:ext>
                  </a:extLst>
                </a:gridCol>
                <a:gridCol w="595581">
                  <a:extLst>
                    <a:ext uri="{9D8B030D-6E8A-4147-A177-3AD203B41FA5}">
                      <a16:colId xmlns:a16="http://schemas.microsoft.com/office/drawing/2014/main" val="1089973662"/>
                    </a:ext>
                  </a:extLst>
                </a:gridCol>
              </a:tblGrid>
              <a:tr h="27304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XRF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Fe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Ni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Zn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As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Ag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Sb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Cu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Sn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Pb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F1D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516336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659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88.5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10.6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45249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636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0.21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0.02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86.8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12.6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255557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585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1.59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0.02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0.02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0.07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91.3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6.93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744823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656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0.43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0.02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0.26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84.5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13.7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1.08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44225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629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94.9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11.6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4.84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3264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597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0.23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83.5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11.1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4.84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013313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589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93.1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1.11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100665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593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0.05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0.18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99.2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0.38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32765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610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2.86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0.11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87.1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0.48</a:t>
                      </a: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55852"/>
                  </a:ext>
                </a:extLst>
              </a:tr>
              <a:tr h="2730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F1D4A"/>
                          </a:solidFill>
                        </a:rPr>
                        <a:t>590</a:t>
                      </a:r>
                      <a:endParaRPr lang="ru-RU" sz="1400" b="1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0.74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0.03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0.04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0.49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0.001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81.6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13.4</a:t>
                      </a:r>
                    </a:p>
                  </a:txBody>
                  <a:tcPr>
                    <a:solidFill>
                      <a:srgbClr val="FF66FF">
                        <a:alpha val="2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F1D4A"/>
                          </a:solidFill>
                        </a:rPr>
                        <a:t>4.09</a:t>
                      </a:r>
                      <a:endParaRPr lang="ru-RU" sz="1400" dirty="0">
                        <a:solidFill>
                          <a:srgbClr val="0F1D4A"/>
                        </a:solidFill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27325"/>
                  </a:ext>
                </a:extLst>
              </a:tr>
            </a:tbl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8D272663-1847-1066-F9EE-1BC7935EC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691556"/>
              </p:ext>
            </p:extLst>
          </p:nvPr>
        </p:nvGraphicFramePr>
        <p:xfrm>
          <a:off x="129727" y="3402494"/>
          <a:ext cx="4840152" cy="328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A19BCEA-AD02-A39B-E625-3B4D54B558E6}"/>
              </a:ext>
            </a:extLst>
          </p:cNvPr>
          <p:cNvSpPr txBox="1"/>
          <p:nvPr/>
        </p:nvSpPr>
        <p:spPr>
          <a:xfrm>
            <a:off x="1655960" y="1232428"/>
            <a:ext cx="1420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F1D4A"/>
                </a:solidFill>
              </a:rPr>
              <a:t>casting, forging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110C67-1844-2EDF-5FE1-990DA1D47609}"/>
              </a:ext>
            </a:extLst>
          </p:cNvPr>
          <p:cNvSpPr txBox="1"/>
          <p:nvPr/>
        </p:nvSpPr>
        <p:spPr>
          <a:xfrm>
            <a:off x="60000" y="1182004"/>
            <a:ext cx="1090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F1D4A"/>
                </a:solidFill>
              </a:rPr>
              <a:t>molding, pressure rollers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27EFD8-3FC5-E2CE-DA52-7FD6F8B1E330}"/>
              </a:ext>
            </a:extLst>
          </p:cNvPr>
          <p:cNvSpPr txBox="1"/>
          <p:nvPr/>
        </p:nvSpPr>
        <p:spPr>
          <a:xfrm>
            <a:off x="3319107" y="1224363"/>
            <a:ext cx="1420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F1D4A"/>
                </a:solidFill>
              </a:rPr>
              <a:t>casting, forging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5B1F32B-9A83-EAA1-CF29-221C6BA07EE7}"/>
              </a:ext>
            </a:extLst>
          </p:cNvPr>
          <p:cNvCxnSpPr>
            <a:cxnSpLocks/>
          </p:cNvCxnSpPr>
          <p:nvPr/>
        </p:nvCxnSpPr>
        <p:spPr>
          <a:xfrm flipH="1">
            <a:off x="4154023" y="3557254"/>
            <a:ext cx="272026" cy="400562"/>
          </a:xfrm>
          <a:prstGeom prst="straightConnector1">
            <a:avLst/>
          </a:prstGeom>
          <a:ln w="38100">
            <a:solidFill>
              <a:srgbClr val="0F1D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4C42E09-5B63-AC43-787A-B0A96423856A}"/>
              </a:ext>
            </a:extLst>
          </p:cNvPr>
          <p:cNvSpPr txBox="1"/>
          <p:nvPr/>
        </p:nvSpPr>
        <p:spPr>
          <a:xfrm>
            <a:off x="10193409" y="6056019"/>
            <a:ext cx="170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IMPORT</a:t>
            </a:r>
            <a:r>
              <a:rPr lang="ru-RU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85611-130E-9706-8BEF-FB02800175F9}"/>
              </a:ext>
            </a:extLst>
          </p:cNvPr>
          <p:cNvSpPr txBox="1"/>
          <p:nvPr/>
        </p:nvSpPr>
        <p:spPr>
          <a:xfrm>
            <a:off x="1080274" y="6613157"/>
            <a:ext cx="104922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rgbClr val="0F1D4A"/>
                </a:solidFill>
                <a:effectLst/>
              </a:rPr>
              <a:t>Sudarev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 N.I. et al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. </a:t>
            </a:r>
            <a:r>
              <a:rPr lang="en-US" sz="1100" dirty="0">
                <a:solidFill>
                  <a:srgbClr val="0F1D4A"/>
                </a:solidFill>
              </a:rPr>
              <a:t>Pr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eliminary results of </a:t>
            </a:r>
            <a:r>
              <a:rPr lang="en-US" sz="1100" b="0" i="0" dirty="0" err="1">
                <a:solidFill>
                  <a:srgbClr val="0F1D4A"/>
                </a:solidFill>
                <a:effectLst/>
              </a:rPr>
              <a:t>styding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 the </a:t>
            </a:r>
            <a:r>
              <a:rPr lang="en-US" sz="1100" b="0" i="0" dirty="0" err="1">
                <a:solidFill>
                  <a:srgbClr val="0F1D4A"/>
                </a:solidFill>
                <a:effectLst/>
              </a:rPr>
              <a:t>kyathoi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 dating to the 5th-4th centuries bs from the graves of the </a:t>
            </a:r>
            <a:r>
              <a:rPr lang="en-US" sz="1100" dirty="0" err="1">
                <a:solidFill>
                  <a:srgbClr val="0F1D4A"/>
                </a:solidFill>
              </a:rPr>
              <a:t>V</a:t>
            </a:r>
            <a:r>
              <a:rPr lang="en-US" sz="1100" b="0" i="0" dirty="0" err="1">
                <a:solidFill>
                  <a:srgbClr val="0F1D4A"/>
                </a:solidFill>
                <a:effectLst/>
              </a:rPr>
              <a:t>olna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 1 </a:t>
            </a:r>
            <a:r>
              <a:rPr lang="en-US" sz="1100" b="0" i="0" dirty="0" err="1">
                <a:solidFill>
                  <a:srgbClr val="0F1D4A"/>
                </a:solidFill>
                <a:effectLst/>
              </a:rPr>
              <a:t>cementry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 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//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KSIA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. – 2023. – №. 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272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. – 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pp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. </a:t>
            </a:r>
            <a:r>
              <a:rPr lang="en-US" sz="1100" dirty="0">
                <a:solidFill>
                  <a:srgbClr val="0F1D4A"/>
                </a:solidFill>
              </a:rPr>
              <a:t>326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-</a:t>
            </a:r>
            <a:r>
              <a:rPr lang="en-US" sz="1100" b="0" i="0" dirty="0">
                <a:solidFill>
                  <a:srgbClr val="0F1D4A"/>
                </a:solidFill>
                <a:effectLst/>
              </a:rPr>
              <a:t>345</a:t>
            </a:r>
            <a:r>
              <a:rPr lang="ru-RU" sz="1100" b="0" i="0" dirty="0">
                <a:solidFill>
                  <a:srgbClr val="0F1D4A"/>
                </a:solidFill>
                <a:effectLst/>
              </a:rPr>
              <a:t>.</a:t>
            </a:r>
            <a:endParaRPr lang="ru-RU" sz="1100" dirty="0">
              <a:solidFill>
                <a:srgbClr val="0F1D4A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FEC00-860B-CC02-605F-E0C8B2D01A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5863" y="6579239"/>
            <a:ext cx="274140" cy="2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4E063-06BE-7594-125D-B9E3C362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10C551-7B8D-6C90-3D7C-ACF793ED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94295">
            <a:off x="10503673" y="4046551"/>
            <a:ext cx="1398142" cy="2223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B3B559-1F09-2DF7-CD9D-B4A735D4208C}"/>
              </a:ext>
            </a:extLst>
          </p:cNvPr>
          <p:cNvSpPr txBox="1"/>
          <p:nvPr/>
        </p:nvSpPr>
        <p:spPr>
          <a:xfrm>
            <a:off x="746155" y="1762356"/>
            <a:ext cx="31861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1C2544"/>
                </a:solidFill>
              </a:rPr>
              <a:t>QAZAN</a:t>
            </a:r>
            <a:r>
              <a:rPr lang="ru-RU" sz="2000" b="1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(</a:t>
            </a:r>
            <a:r>
              <a:rPr lang="en-US" i="1" dirty="0">
                <a:solidFill>
                  <a:srgbClr val="1C2544"/>
                </a:solidFill>
              </a:rPr>
              <a:t>Turkic</a:t>
            </a:r>
            <a:r>
              <a:rPr lang="en-US" dirty="0">
                <a:solidFill>
                  <a:srgbClr val="1C2544"/>
                </a:solidFill>
              </a:rPr>
              <a:t>)</a:t>
            </a:r>
            <a:r>
              <a:rPr lang="ru-RU" dirty="0">
                <a:solidFill>
                  <a:srgbClr val="1C2544"/>
                </a:solidFill>
              </a:rPr>
              <a:t> </a:t>
            </a:r>
            <a:r>
              <a:rPr lang="en-US" dirty="0">
                <a:solidFill>
                  <a:srgbClr val="1C2544"/>
                </a:solidFill>
              </a:rPr>
              <a:t>is a traditional oriental cast metal cooking pot.</a:t>
            </a:r>
            <a:endParaRPr lang="ru-RU" sz="2000" dirty="0">
              <a:solidFill>
                <a:srgbClr val="1C254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49D10-2215-DF30-9F12-F7D809F226E8}"/>
              </a:ext>
            </a:extLst>
          </p:cNvPr>
          <p:cNvSpPr txBox="1">
            <a:spLocks/>
          </p:cNvSpPr>
          <p:nvPr/>
        </p:nvSpPr>
        <p:spPr>
          <a:xfrm>
            <a:off x="1" y="321347"/>
            <a:ext cx="12192000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OBJECTIVES: </a:t>
            </a:r>
            <a:r>
              <a:rPr lang="en-GB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CAST IRON CAULDRONS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FFBB9-FCFB-336D-4397-6227F3EB392C}"/>
              </a:ext>
            </a:extLst>
          </p:cNvPr>
          <p:cNvSpPr txBox="1"/>
          <p:nvPr/>
        </p:nvSpPr>
        <p:spPr>
          <a:xfrm>
            <a:off x="281354" y="11804"/>
            <a:ext cx="6883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B18033-1AE3-FAE5-B2E2-81A3FEBF8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83" y="3234142"/>
            <a:ext cx="384860" cy="526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6DFD8-236D-3C2B-0427-179C46BFB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0" y="5694739"/>
            <a:ext cx="340442" cy="482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74D76-6413-A7BA-194C-6DD5448F3872}"/>
              </a:ext>
            </a:extLst>
          </p:cNvPr>
          <p:cNvSpPr txBox="1"/>
          <p:nvPr/>
        </p:nvSpPr>
        <p:spPr>
          <a:xfrm>
            <a:off x="776088" y="3189415"/>
            <a:ext cx="3007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2544"/>
                </a:solidFill>
              </a:rPr>
              <a:t>Bolgar and Sarai-Batu - the capitals of the ancient state of the Golden Horde</a:t>
            </a:r>
            <a:endParaRPr lang="ru-RU" sz="2000" dirty="0">
              <a:solidFill>
                <a:srgbClr val="1C254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6C30D-20F6-3202-4895-BBA430BEF022}"/>
              </a:ext>
            </a:extLst>
          </p:cNvPr>
          <p:cNvSpPr txBox="1"/>
          <p:nvPr/>
        </p:nvSpPr>
        <p:spPr>
          <a:xfrm>
            <a:off x="798087" y="5713858"/>
            <a:ext cx="2667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2544"/>
                </a:solidFill>
              </a:rPr>
              <a:t>10</a:t>
            </a:r>
            <a:r>
              <a:rPr lang="en-GB" sz="2000" dirty="0">
                <a:solidFill>
                  <a:srgbClr val="1C2544"/>
                </a:solidFill>
              </a:rPr>
              <a:t> samples</a:t>
            </a:r>
            <a:endParaRPr lang="ru-RU" sz="2000" dirty="0">
              <a:solidFill>
                <a:srgbClr val="0F1D4A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D14FB9-C7B0-FB3B-D996-BB32CCFD0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27" y="4751046"/>
            <a:ext cx="384861" cy="482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35548-C6DF-9923-9FD3-DBF2F9AB8CB8}"/>
              </a:ext>
            </a:extLst>
          </p:cNvPr>
          <p:cNvSpPr txBox="1"/>
          <p:nvPr/>
        </p:nvSpPr>
        <p:spPr>
          <a:xfrm>
            <a:off x="798087" y="4837787"/>
            <a:ext cx="3146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2544"/>
                </a:solidFill>
              </a:rPr>
              <a:t>XIII</a:t>
            </a:r>
            <a:r>
              <a:rPr lang="en-GB" sz="2000" dirty="0">
                <a:solidFill>
                  <a:srgbClr val="1C2544"/>
                </a:solidFill>
              </a:rPr>
              <a:t> – XV</a:t>
            </a:r>
            <a:r>
              <a:rPr lang="ru-RU" sz="2000" dirty="0">
                <a:solidFill>
                  <a:srgbClr val="1C2544"/>
                </a:solidFill>
              </a:rPr>
              <a:t> centur</a:t>
            </a:r>
            <a:r>
              <a:rPr lang="en-US" sz="2000" dirty="0">
                <a:solidFill>
                  <a:srgbClr val="1C2544"/>
                </a:solidFill>
              </a:rPr>
              <a:t>ies</a:t>
            </a:r>
            <a:endParaRPr lang="ru-RU" sz="2000" dirty="0">
              <a:solidFill>
                <a:srgbClr val="1C2544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09453F-093C-DA0D-0C71-6DBD00E41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64" y="1837403"/>
            <a:ext cx="488723" cy="4974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84D1CD-FD20-6242-AE73-E2C36A64E74B}"/>
              </a:ext>
            </a:extLst>
          </p:cNvPr>
          <p:cNvSpPr txBox="1"/>
          <p:nvPr/>
        </p:nvSpPr>
        <p:spPr>
          <a:xfrm>
            <a:off x="3900371" y="4417466"/>
            <a:ext cx="41677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rgbClr val="1C2544"/>
                </a:solidFill>
              </a:defRPr>
            </a:lvl1pPr>
          </a:lstStyle>
          <a:p>
            <a:r>
              <a:rPr lang="en-US" sz="2000" b="1" dirty="0">
                <a:latin typeface="Arial Rounded MT Bold" panose="020F0704030504030204" pitchFamily="34" charset="0"/>
              </a:rPr>
              <a:t>TO DO: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manufacturing technology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traces of repair</a:t>
            </a:r>
            <a:r>
              <a:rPr lang="ru-RU" sz="20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assess the extent of corrosion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finally, </a:t>
            </a:r>
            <a:r>
              <a:rPr lang="en-US" sz="2000" b="1" dirty="0"/>
              <a:t>find production technology marker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A974D-5B16-5C91-4424-B88CBAFF45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3" y="1519826"/>
            <a:ext cx="3901440" cy="2598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420BAD-7FC6-B6CA-EC66-9684C3F8D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46" y="1521676"/>
            <a:ext cx="3901440" cy="2594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41065C-F6E8-0A85-1062-3F40736AEC1B}"/>
              </a:ext>
            </a:extLst>
          </p:cNvPr>
          <p:cNvSpPr txBox="1"/>
          <p:nvPr/>
        </p:nvSpPr>
        <p:spPr>
          <a:xfrm>
            <a:off x="6147932" y="1460268"/>
            <a:ext cx="176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BOLGAR</a:t>
            </a:r>
            <a:endParaRPr lang="ru-RU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86EAF-BE40-D36C-B0EB-4566402B69A0}"/>
              </a:ext>
            </a:extLst>
          </p:cNvPr>
          <p:cNvSpPr txBox="1"/>
          <p:nvPr/>
        </p:nvSpPr>
        <p:spPr>
          <a:xfrm>
            <a:off x="7282219" y="1452805"/>
            <a:ext cx="401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SARAY BATU</a:t>
            </a:r>
            <a:endParaRPr lang="ru-RU" sz="36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84630F-2D22-2334-ED46-952E9313F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6687" y="5533425"/>
            <a:ext cx="975313" cy="11610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FFEB1E-FD77-B7DE-865B-99853373E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9889" y="4148364"/>
            <a:ext cx="1249156" cy="15304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76C60BE-7EB0-CFAA-6B7A-984D904AB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9624" y="5158406"/>
            <a:ext cx="1007714" cy="1630503"/>
          </a:xfrm>
          <a:prstGeom prst="rect">
            <a:avLst/>
          </a:prstGeom>
        </p:spPr>
      </p:pic>
      <p:pic>
        <p:nvPicPr>
          <p:cNvPr id="2050" name="Picture 2" descr="Institute of archaeology. A. H. Khalikov — Институт археологии им. А. Х.  Халикова АН РТ) является одним из трёх ведущих археологических  академических институтов на территории Европейской части Российской  Федерации и единственным институтом">
            <a:extLst>
              <a:ext uri="{FF2B5EF4-FFF2-40B4-BE49-F238E27FC236}">
                <a16:creationId xmlns:a16="http://schemas.microsoft.com/office/drawing/2014/main" id="{BE5FF741-7D83-D449-B9DE-F580C3CA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98" y="1092193"/>
            <a:ext cx="1140868" cy="118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853EAD-D3A7-9EA3-93BF-B74F0B6C3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084973">
            <a:off x="9672237" y="4178094"/>
            <a:ext cx="928015" cy="10022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184A9A-9B7B-495C-58B4-42EB25A12C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8823" y="5648659"/>
            <a:ext cx="1040203" cy="12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8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A8198-D595-C4AD-3405-805C6D82A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C0405-F550-7BE6-DF00-A1B8E216D091}"/>
              </a:ext>
            </a:extLst>
          </p:cNvPr>
          <p:cNvSpPr txBox="1">
            <a:spLocks/>
          </p:cNvSpPr>
          <p:nvPr/>
        </p:nvSpPr>
        <p:spPr>
          <a:xfrm>
            <a:off x="0" y="321347"/>
            <a:ext cx="12192001" cy="1200329"/>
          </a:xfrm>
          <a:prstGeom prst="rect">
            <a:avLst/>
          </a:prstGeom>
          <a:gradFill>
            <a:gsLst>
              <a:gs pos="18000">
                <a:srgbClr val="EAEFF8"/>
              </a:gs>
              <a:gs pos="0">
                <a:schemeClr val="bg1"/>
              </a:gs>
              <a:gs pos="71000">
                <a:srgbClr val="1C2544"/>
              </a:gs>
              <a:gs pos="32000">
                <a:srgbClr val="D0DCF0"/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CAULDRONS 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: RESULTS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25A13-1BB6-2FC2-C0B3-A4CE54821772}"/>
              </a:ext>
            </a:extLst>
          </p:cNvPr>
          <p:cNvSpPr txBox="1"/>
          <p:nvPr/>
        </p:nvSpPr>
        <p:spPr>
          <a:xfrm>
            <a:off x="211015" y="11804"/>
            <a:ext cx="72750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rgbClr val="1C2544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XIV Scientific Conference of Young Scientists and Specialists “Alushta-2025”, 8 – 15 June,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9B7C2F-FD59-D2B7-DA50-E6B010B6DDB2}"/>
              </a:ext>
            </a:extLst>
          </p:cNvPr>
          <p:cNvSpPr txBox="1"/>
          <p:nvPr/>
        </p:nvSpPr>
        <p:spPr>
          <a:xfrm>
            <a:off x="894737" y="6536653"/>
            <a:ext cx="110317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F1D4A"/>
                </a:solidFill>
                <a:effectLst/>
              </a:rPr>
              <a:t>Bakirov B. et al. Structural Features of the Fragments from Cast Iron Cauldrons of the Medieval Golden Horde: Neutron Tomography Data //Journal of Imaging. – 2023. – Т. 9. – №. 5. – С. 97.</a:t>
            </a:r>
            <a:endParaRPr lang="ru-RU" sz="1100" dirty="0">
              <a:solidFill>
                <a:srgbClr val="0F1D4A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4635CA-92CD-6B10-2DC6-52F4C4005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597" y="6539512"/>
            <a:ext cx="274140" cy="274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736B16-F25A-36F6-4EC6-B96A7303C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7" b="93868" l="3509" r="98830">
                        <a14:foregroundMark x1="89474" y1="24528" x2="92788" y2="41509"/>
                        <a14:foregroundMark x1="39376" y1="34434" x2="37037" y2="49528"/>
                        <a14:foregroundMark x1="34308" y1="29717" x2="31969" y2="61792"/>
                        <a14:foregroundMark x1="32554" y1="70283" x2="35867" y2="72642"/>
                        <a14:foregroundMark x1="13060" y1="21698" x2="10721" y2="6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98" y="1008456"/>
            <a:ext cx="4085320" cy="168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8BB88-5749-3BA0-457F-483A9DF06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6" b="89775" l="380" r="96391">
                        <a14:foregroundMark x1="48528" y1="33276" x2="48718" y2="58752"/>
                        <a14:foregroundMark x1="20893" y1="28250" x2="23077" y2="55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29" y="1065247"/>
            <a:ext cx="3640799" cy="1994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EA20D-A89A-5A76-3E15-C33B55B99730}"/>
              </a:ext>
            </a:extLst>
          </p:cNvPr>
          <p:cNvSpPr txBox="1"/>
          <p:nvPr/>
        </p:nvSpPr>
        <p:spPr>
          <a:xfrm>
            <a:off x="211015" y="1405503"/>
            <a:ext cx="17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1D4A"/>
                </a:solidFill>
              </a:rPr>
              <a:t>DEVELOPED PORE SPACE</a:t>
            </a:r>
          </a:p>
          <a:p>
            <a:r>
              <a:rPr lang="en-US" dirty="0">
                <a:solidFill>
                  <a:srgbClr val="0F1D4A"/>
                </a:solidFill>
              </a:rPr>
              <a:t>(for Saray Batu):</a:t>
            </a:r>
            <a:endParaRPr lang="ru-RU" dirty="0">
              <a:solidFill>
                <a:srgbClr val="0F1D4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952A9-45C4-89A2-8E19-05C39948844D}"/>
              </a:ext>
            </a:extLst>
          </p:cNvPr>
          <p:cNvSpPr txBox="1"/>
          <p:nvPr/>
        </p:nvSpPr>
        <p:spPr>
          <a:xfrm>
            <a:off x="5530888" y="1313932"/>
            <a:ext cx="1415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1D4A"/>
                </a:solidFill>
              </a:rPr>
              <a:t>STRONG OXIDATION PROCESSES (for Bolgar): </a:t>
            </a:r>
            <a:endParaRPr lang="ru-RU" dirty="0">
              <a:solidFill>
                <a:srgbClr val="0F1D4A"/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63561EB5-3E12-A984-3285-93944F5AE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219878"/>
              </p:ext>
            </p:extLst>
          </p:nvPr>
        </p:nvGraphicFramePr>
        <p:xfrm>
          <a:off x="334316" y="3551890"/>
          <a:ext cx="3843851" cy="284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448800" imgH="2660040" progId="Origin95.Graph">
                  <p:embed/>
                </p:oleObj>
              </mc:Choice>
              <mc:Fallback>
                <p:oleObj name="Graph" r:id="rId8" imgW="3448800" imgH="2660040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64C8546-DCBD-1D11-0262-2F77FE39EC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16" y="3551890"/>
                        <a:ext cx="3843851" cy="2844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C7241B5-F6DA-C98D-E45D-C0B217C426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164458"/>
              </p:ext>
            </p:extLst>
          </p:nvPr>
        </p:nvGraphicFramePr>
        <p:xfrm>
          <a:off x="4230476" y="3559743"/>
          <a:ext cx="3571866" cy="2862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123360" imgH="2498400" progId="Origin95.Graph">
                  <p:embed/>
                </p:oleObj>
              </mc:Choice>
              <mc:Fallback>
                <p:oleObj name="Graph" r:id="rId10" imgW="3123360" imgH="249840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BBCA864-D21F-9F27-BF52-F9F648312D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476" y="3559743"/>
                        <a:ext cx="3571866" cy="2862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DE55E-94DC-E694-254C-15F3EDDD6B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38" y="3524764"/>
            <a:ext cx="3485946" cy="284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5DE8A0-4DF2-C0F4-3C7B-D6FDC67AE195}"/>
              </a:ext>
            </a:extLst>
          </p:cNvPr>
          <p:cNvSpPr txBox="1"/>
          <p:nvPr/>
        </p:nvSpPr>
        <p:spPr>
          <a:xfrm>
            <a:off x="2689645" y="2689309"/>
            <a:ext cx="6812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TECHNOLOGICAL MARKER: ABSENCE OR PRESENCE OF POROSITY!</a:t>
            </a:r>
          </a:p>
          <a:p>
            <a:pPr algn="ctr"/>
            <a:r>
              <a:rPr lang="en-US" b="1" dirty="0">
                <a:solidFill>
                  <a:srgbClr val="0F1D4A"/>
                </a:solidFill>
              </a:rPr>
              <a:t>Also, it is possible to describe porosity:</a:t>
            </a:r>
          </a:p>
          <a:p>
            <a:pPr algn="ctr"/>
            <a:r>
              <a:rPr lang="en-US" b="1" dirty="0">
                <a:solidFill>
                  <a:srgbClr val="0F1D4A"/>
                </a:solidFill>
              </a:rPr>
              <a:t>1) elongation, 2) equivalent diameter, 3) stereo plots</a:t>
            </a:r>
            <a:endParaRPr lang="ru-RU" b="1" dirty="0">
              <a:solidFill>
                <a:srgbClr val="0F1D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27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4025</TotalTime>
  <Words>1364</Words>
  <Application>Microsoft Office PowerPoint</Application>
  <PresentationFormat>Широкоэкранный</PresentationFormat>
  <Paragraphs>265</Paragraphs>
  <Slides>11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Cambria Math</vt:lpstr>
      <vt:lpstr>Open Sans</vt:lpstr>
      <vt:lpstr>Times New Roman</vt:lpstr>
      <vt:lpstr>Тема Office</vt:lpstr>
      <vt:lpstr>Graph</vt:lpstr>
      <vt:lpstr>Comprehensive studies of cultural heritage sites at the IBR-2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Work</dc:creator>
  <cp:lastModifiedBy>Work</cp:lastModifiedBy>
  <cp:revision>82</cp:revision>
  <dcterms:created xsi:type="dcterms:W3CDTF">2024-12-06T07:52:31Z</dcterms:created>
  <dcterms:modified xsi:type="dcterms:W3CDTF">2025-06-06T10:58:10Z</dcterms:modified>
</cp:coreProperties>
</file>