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58" r:id="rId3"/>
    <p:sldId id="292" r:id="rId4"/>
    <p:sldId id="300" r:id="rId5"/>
    <p:sldId id="275" r:id="rId6"/>
    <p:sldId id="302" r:id="rId7"/>
    <p:sldId id="304" r:id="rId8"/>
    <p:sldId id="305" r:id="rId9"/>
    <p:sldId id="28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3705" autoAdjust="0"/>
  </p:normalViewPr>
  <p:slideViewPr>
    <p:cSldViewPr snapToGrid="0">
      <p:cViewPr varScale="1">
        <p:scale>
          <a:sx n="90" d="100"/>
          <a:sy n="90" d="100"/>
        </p:scale>
        <p:origin x="752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C7E01-621E-4E1C-A919-C19EDB7E2BC4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F44E2-9280-4586-99B3-61F6999136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42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07CB81-A26B-411A-915A-A9FFEB016E6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F44E2-9280-4586-99B3-61F69991362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5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0076D-6166-B943-49FB-C4404B986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979B9D-1627-BE7A-1EB9-E24702207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356AA0-4342-43E4-D487-8B6140896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CF7E80-3246-8476-B916-FCDFDCF3C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E2719-05E2-F3F9-D8FB-465E3C24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20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31E9B-355D-DED4-EB58-098D1C822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EC3405-3AE1-0460-6D8C-657756D40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E325D-3F78-2A15-079D-E128AB085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A87FA1-964E-7488-B454-C69051F6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F6C0D6-19E7-1658-B94C-193139D9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94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E5F2E1-B917-B347-195F-C866C2351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620ADC-971C-EF0A-BCE2-E9FDC5A81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3AA387-932A-AAA5-3EF5-E8FF8F512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5B1688-3B6D-F58D-2194-AEA430BA8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098CC-CD67-2A74-ACAB-D4D5B1F4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8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8BA83-24E3-B29A-49E6-47E6C75E8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31C3FB-31EC-C1E1-DE59-52D0DDE36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6177DF-21A2-07E1-8DE7-4442B084A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673EAE-C82A-1A08-7925-6950E4EE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2FBD57-D394-B59F-C276-14B8BFAB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10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E89E5-B1E4-7F93-0561-73DEE455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4A57D1-ECC9-AEC6-46B4-A6D01FF4C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67D4F7-6E4E-543D-9295-5BCFE1114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53A68B-9796-E413-99AD-26F478AA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B9EEDB-6CE3-46F8-C059-6E4D94CC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77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14965-F929-A194-E4FD-E11CDE88B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213E26-B08E-C40D-B4FF-D971AFFCB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9AC60C-2CE0-C750-E895-6FC8864E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770B94-57B5-09BA-6713-517DBA69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52EB65-0F62-FC8A-DC4F-2D036893D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EFDEFE-C7D0-27DB-C46C-50563640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79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A0455-B016-DDA7-B82B-28B630B5F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ABD6A9-5C29-3EB7-3DE5-E3D202293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3206A2-5CAD-C2BA-781F-D3C8D01AB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23C643-3B0F-B25C-E520-95D5326AE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94886-2B8F-F325-A677-6E45A0F2E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583E10-2DE2-1A69-EFC4-AC1EF2FE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08D24A-847D-3C33-46CA-FD66FEB1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A4146A-740B-52F4-EE0F-CC89C1F2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8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70CA2-0EF8-F007-39C6-DB58FC496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CD8752-FC3A-DCE6-5760-9150DDB8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F0A235-B063-CF09-2582-9B8819C1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E10544-F75D-8C9D-D7B0-71EFAD982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1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9CCE83-0370-E9F7-2C9D-88B052FDD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972194-BFA3-8643-09E3-F578079D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E09330-C652-FAAE-D909-E0FA4169F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21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8E3F-6927-165D-9727-1CBF4465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5C9792-1908-6620-94E9-7E95FF0B9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10DB3D-8ACB-52B7-8291-CF74A8E3C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985DE1-E716-E2FE-5D16-439BAC72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B6B211-4458-D96C-B5B6-AF5B0B21D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4BD5B4-B5BB-CB4E-2700-A776209D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1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42ACB-3579-62D7-27B2-7EF917D9A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D17ACB-A138-EB1E-9987-768BE2E92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E74C70-697E-8277-290D-BCCB75C01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A06D48-A386-1777-3E42-707C12F97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EABEC-174B-E917-D470-78AB60B0B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ECD46B-238F-D5C8-0A7E-E16782B1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81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E3103-8CF4-58E4-5100-2D6EA1E69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900EBF-EA93-B883-088A-CC1A76106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D9F196-3F7F-6324-3758-B90058CC99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E2AF5-BD87-4DEF-90A3-7944BA9979F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805BE-C2D9-47F8-DCB0-65F2B1F40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11CC27-4785-85BF-36C2-F03D07125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52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tiff"/><Relationship Id="rId7" Type="http://schemas.openxmlformats.org/officeDocument/2006/relationships/image" Target="../media/image11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A6471-5029-44DB-A7E2-C69632A0650A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15" name="Picture 4" descr="Фото | Объединенный институт ядерных исследован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943" y="270292"/>
            <a:ext cx="2469831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www.uni-dubna.ru/Images/Static/%D0%91%D0%B5%D0%B7%D1%8B%D0%BC%D1%8F%D0%BD%D0%BD%D1%8B%D0%B9-4.png"/>
          <p:cNvPicPr>
            <a:picLocks noChangeAspect="1" noChangeArrowheads="1"/>
          </p:cNvPicPr>
          <p:nvPr/>
        </p:nvPicPr>
        <p:blipFill>
          <a:blip r:embed="rId4" cstate="print"/>
          <a:srcRect t="13673" b="17047"/>
          <a:stretch>
            <a:fillRect/>
          </a:stretch>
        </p:blipFill>
        <p:spPr bwMode="auto">
          <a:xfrm>
            <a:off x="9682561" y="270292"/>
            <a:ext cx="162083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38835" t="8113" r="35215" b="86995"/>
          <a:stretch/>
        </p:blipFill>
        <p:spPr>
          <a:xfrm>
            <a:off x="6328932" y="424244"/>
            <a:ext cx="2466754" cy="1006547"/>
          </a:xfrm>
          <a:prstGeom prst="rect">
            <a:avLst/>
          </a:prstGeom>
        </p:spPr>
      </p:pic>
      <p:sp>
        <p:nvSpPr>
          <p:cNvPr id="2" name="AutoShape 2" descr="Локальная сеть"/>
          <p:cNvSpPr>
            <a:spLocks noChangeAspect="1" noChangeArrowheads="1"/>
          </p:cNvSpPr>
          <p:nvPr/>
        </p:nvSpPr>
        <p:spPr bwMode="auto">
          <a:xfrm>
            <a:off x="155574" y="-144463"/>
            <a:ext cx="1455807" cy="14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5" y="439973"/>
            <a:ext cx="2708129" cy="9908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0483" y="2138173"/>
            <a:ext cx="10774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/>
              </a:rPr>
              <a:t>Investigation of the effect of the microstructure of positive electrodes of chemical current sources on their functional characteristics</a:t>
            </a:r>
            <a:endParaRPr lang="en-US" sz="2400" b="1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22285" y="3185432"/>
            <a:ext cx="87518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Condensed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Optics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GRAINS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rdauletov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Meir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946F86-5308-7836-1885-5313945A1BC8}"/>
              </a:ext>
            </a:extLst>
          </p:cNvPr>
          <p:cNvSpPr txBox="1"/>
          <p:nvPr/>
        </p:nvSpPr>
        <p:spPr>
          <a:xfrm>
            <a:off x="0" y="1147767"/>
            <a:ext cx="62908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Palatino Linotype" panose="02040502050505030304" pitchFamily="18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dirty="0"/>
              <a:t>The increasing demand for sustainable and efficient energy storage materials has led to significant research into utilizing waste biomass for producing activated carbons.</a:t>
            </a:r>
            <a:endParaRPr lang="en-US" sz="1600" dirty="0" smtClean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dirty="0" smtClean="0"/>
              <a:t>To study the </a:t>
            </a:r>
            <a:r>
              <a:rPr lang="en-US" sz="1600" dirty="0"/>
              <a:t>impact of the structural properties of activated carbons derived from various </a:t>
            </a:r>
            <a:r>
              <a:rPr lang="en-US" sz="1600" dirty="0" smtClean="0"/>
              <a:t>biomasses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dirty="0"/>
              <a:t>The </a:t>
            </a:r>
            <a:r>
              <a:rPr lang="en-US" sz="1600" dirty="0" smtClean="0"/>
              <a:t>spectroscopic </a:t>
            </a:r>
            <a:r>
              <a:rPr lang="en-US" sz="1600" dirty="0"/>
              <a:t>analyses </a:t>
            </a:r>
            <a:r>
              <a:rPr lang="en-US" sz="1600" dirty="0" smtClean="0"/>
              <a:t>reveal </a:t>
            </a:r>
            <a:r>
              <a:rPr lang="en-US" sz="1600" dirty="0"/>
              <a:t>the structural transformations and functional group changes during carbonization and activation, which are critical for understanding the performance of the resultant activated carbons. </a:t>
            </a:r>
            <a:endParaRPr lang="en-US" sz="1600" dirty="0" smtClean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dirty="0" smtClean="0">
                <a:cs typeface="Times New Roman" panose="02020603050405020304" pitchFamily="18" charset="0"/>
              </a:rPr>
              <a:t>Possibility </a:t>
            </a:r>
            <a:r>
              <a:rPr lang="en-US" sz="1600" dirty="0">
                <a:cs typeface="Times New Roman" panose="02020603050405020304" pitchFamily="18" charset="0"/>
              </a:rPr>
              <a:t>of using activated carbon from </a:t>
            </a:r>
            <a:r>
              <a:rPr lang="en-US" sz="1600" dirty="0" smtClean="0">
                <a:cs typeface="Times New Roman" panose="02020603050405020304" pitchFamily="18" charset="0"/>
              </a:rPr>
              <a:t>biowaste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cs typeface="Times New Roman" panose="02020603050405020304" pitchFamily="18" charset="0"/>
              </a:rPr>
              <a:t>Carrying </a:t>
            </a:r>
            <a:r>
              <a:rPr lang="en-US" sz="1600" dirty="0">
                <a:cs typeface="Times New Roman" panose="02020603050405020304" pitchFamily="18" charset="0"/>
              </a:rPr>
              <a:t>out work on prototyping </a:t>
            </a:r>
            <a:r>
              <a:rPr lang="en-US" sz="1600" dirty="0" smtClean="0">
                <a:cs typeface="Times New Roman" panose="02020603050405020304" pitchFamily="18" charset="0"/>
              </a:rPr>
              <a:t>energy </a:t>
            </a:r>
            <a:r>
              <a:rPr lang="en-US" sz="1600" dirty="0">
                <a:cs typeface="Times New Roman" panose="02020603050405020304" pitchFamily="18" charset="0"/>
              </a:rPr>
              <a:t>storage systems based on </a:t>
            </a:r>
            <a:r>
              <a:rPr lang="en-US" sz="1600" dirty="0" smtClean="0">
                <a:cs typeface="Times New Roman" panose="02020603050405020304" pitchFamily="18" charset="0"/>
              </a:rPr>
              <a:t>them</a:t>
            </a:r>
          </a:p>
          <a:p>
            <a:pPr>
              <a:lnSpc>
                <a:spcPct val="150000"/>
              </a:lnSpc>
            </a:pPr>
            <a:r>
              <a:rPr lang="en-US" b="1" u="sng" dirty="0" smtClean="0">
                <a:solidFill>
                  <a:srgbClr val="FF0000"/>
                </a:solidFill>
              </a:rPr>
              <a:t/>
            </a:r>
            <a:br>
              <a:rPr lang="en-US" b="1" u="sng" dirty="0" smtClean="0">
                <a:solidFill>
                  <a:srgbClr val="FF0000"/>
                </a:solidFill>
              </a:rPr>
            </a:b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0694" y="-5532"/>
            <a:ext cx="1105786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Improvement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of existing, search and development of new energy-intensive and efficient rechargeable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chemical current sources</a:t>
            </a:r>
          </a:p>
          <a:p>
            <a:pPr algn="ctr"/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66647" y="930299"/>
            <a:ext cx="29340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81" y="1126548"/>
            <a:ext cx="5434145" cy="432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44" y="3611351"/>
            <a:ext cx="2628583" cy="172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00" y="4862738"/>
            <a:ext cx="1721200" cy="1144031"/>
          </a:xfrm>
          <a:prstGeom prst="rect">
            <a:avLst/>
          </a:prstGeom>
        </p:spPr>
      </p:pic>
      <p:pic>
        <p:nvPicPr>
          <p:cNvPr id="6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955" y="1208241"/>
            <a:ext cx="2517375" cy="1700808"/>
          </a:xfrm>
          <a:prstGeom prst="rect">
            <a:avLst/>
          </a:prstGeom>
        </p:spPr>
      </p:pic>
      <p:pic>
        <p:nvPicPr>
          <p:cNvPr id="7" name="Picture 9" descr="ÐÐ°ÑÑÐ¸Ð½ÐºÐ¸ Ð¿Ð¾ Ð·Ð°Ð¿ÑÐ¾ÑÑ Carbonized rice hus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03" y="1223883"/>
            <a:ext cx="2304256" cy="172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3345554" y="1862405"/>
            <a:ext cx="728378" cy="3037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028944" y="1968256"/>
            <a:ext cx="833385" cy="3037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27390" y="1041417"/>
            <a:ext cx="1564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Carbonization </a:t>
            </a:r>
          </a:p>
          <a:p>
            <a:pPr algn="ctr"/>
            <a:r>
              <a:rPr lang="en-US" b="1" dirty="0" smtClean="0"/>
              <a:t>500 °C (1.5h)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917" y="2328704"/>
            <a:ext cx="194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Carbonized WS, BS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71098" y="2066320"/>
            <a:ext cx="1995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Activated WS, BS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98234" y="1124028"/>
            <a:ext cx="2559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Chemical activation with </a:t>
            </a:r>
          </a:p>
          <a:p>
            <a:pPr algn="ctr"/>
            <a:r>
              <a:rPr lang="en-US" b="1" dirty="0" smtClean="0"/>
              <a:t>KOH 850 °C (</a:t>
            </a:r>
            <a:r>
              <a:rPr lang="en-US" b="1" dirty="0"/>
              <a:t>2</a:t>
            </a:r>
            <a:r>
              <a:rPr lang="en-US" b="1" dirty="0" smtClean="0"/>
              <a:t>h)</a:t>
            </a:r>
            <a:endParaRPr lang="ru-RU" b="1" dirty="0" smtClean="0"/>
          </a:p>
        </p:txBody>
      </p:sp>
      <p:sp>
        <p:nvSpPr>
          <p:cNvPr id="14" name="Стрелка вниз 13"/>
          <p:cNvSpPr/>
          <p:nvPr/>
        </p:nvSpPr>
        <p:spPr>
          <a:xfrm>
            <a:off x="10762916" y="1556512"/>
            <a:ext cx="340755" cy="79341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6" descr="ÐÐ°ÑÑÐ¸Ð½ÐºÐ¸ Ð¿Ð¾ Ð·Ð°Ð¿ÑÐ¾ÑÑ ultrasonic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765" y="3257199"/>
            <a:ext cx="1562598" cy="20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110248" y="2468588"/>
            <a:ext cx="1646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Stirring</a:t>
            </a:r>
          </a:p>
          <a:p>
            <a:pPr algn="ctr"/>
            <a:r>
              <a:rPr lang="en-US" b="1" dirty="0" err="1" smtClean="0"/>
              <a:t>Ultrasonication</a:t>
            </a:r>
            <a:endParaRPr lang="ru-RU" b="1" dirty="0" smtClean="0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8595321" y="4583017"/>
            <a:ext cx="806535" cy="3037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79306" y="3414132"/>
            <a:ext cx="16316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Washing</a:t>
            </a:r>
          </a:p>
          <a:p>
            <a:pPr algn="ctr"/>
            <a:r>
              <a:rPr lang="en-US" b="1" dirty="0" smtClean="0"/>
              <a:t>Filtering</a:t>
            </a:r>
          </a:p>
          <a:p>
            <a:pPr algn="ctr"/>
            <a:r>
              <a:rPr lang="en-US" b="1" dirty="0"/>
              <a:t>Vacuum Drying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108770" y="5678919"/>
            <a:ext cx="2095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Porous carbon with </a:t>
            </a:r>
          </a:p>
          <a:p>
            <a:pPr algn="ctr"/>
            <a:r>
              <a:rPr lang="en-US" b="1" dirty="0" smtClean="0"/>
              <a:t>few-layer graphene</a:t>
            </a:r>
            <a:endParaRPr lang="ru-RU" b="1" dirty="0" smtClean="0"/>
          </a:p>
        </p:txBody>
      </p:sp>
      <p:pic>
        <p:nvPicPr>
          <p:cNvPr id="20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104" y="4074771"/>
            <a:ext cx="1662703" cy="1531181"/>
          </a:xfrm>
          <a:prstGeom prst="rect">
            <a:avLst/>
          </a:prstGeom>
        </p:spPr>
      </p:pic>
      <p:sp>
        <p:nvSpPr>
          <p:cNvPr id="21" name="Овал 25"/>
          <p:cNvSpPr/>
          <p:nvPr/>
        </p:nvSpPr>
        <p:spPr>
          <a:xfrm>
            <a:off x="6719155" y="4337308"/>
            <a:ext cx="288032" cy="31244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7"/>
          <p:cNvCxnSpPr/>
          <p:nvPr/>
        </p:nvCxnSpPr>
        <p:spPr>
          <a:xfrm flipH="1">
            <a:off x="4933794" y="4753050"/>
            <a:ext cx="1643561" cy="100823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9"/>
          <p:cNvCxnSpPr/>
          <p:nvPr/>
        </p:nvCxnSpPr>
        <p:spPr>
          <a:xfrm flipH="1" flipV="1">
            <a:off x="4873733" y="3860954"/>
            <a:ext cx="1798417" cy="54887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4" descr="H:\Kingston\Work_IPG\Analysis\SEM and EDX\RH and WSh\A.СГO280118\СГО 28.01.2018 (before vacuum drying)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575" y="3375372"/>
            <a:ext cx="1727153" cy="129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523433" y="65895"/>
            <a:ext cx="11437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Synthesis and production of electrode materials from biowaste</a:t>
            </a:r>
            <a:endParaRPr lang="ru-RU" alt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464" b="51563"/>
          <a:stretch/>
        </p:blipFill>
        <p:spPr>
          <a:xfrm>
            <a:off x="1052452" y="619569"/>
            <a:ext cx="1919209" cy="26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A close up of a black and white image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36" y="1165216"/>
            <a:ext cx="6055416" cy="30652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1165039" y="4460368"/>
            <a:ext cx="7075722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6080" algn="just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b="1" kern="1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3</a:t>
            </a:r>
            <a:r>
              <a:rPr lang="en-US" b="1" kern="1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 images of activated carbon derived from (a) wheat bran; (b) wheat straw; (c) barley straw</a:t>
            </a:r>
            <a:r>
              <a:rPr lang="en-US" kern="1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Palatino Linotype" panose="02040502050505030304" pitchFamily="18" charset="0"/>
              </a:rPr>
              <a:t>The SEM images show a mix of sheet-like formations and irregularly shaped particles. The particle size ranges a few hundred micrometers</a:t>
            </a:r>
            <a:endParaRPr lang="ru-RU" kern="1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12" y="1165216"/>
            <a:ext cx="4614863" cy="308271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86864" y="4460368"/>
            <a:ext cx="5944382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6080" algn="just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b="1" kern="1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4</a:t>
            </a:r>
            <a:r>
              <a:rPr lang="en-US" b="1" kern="1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Electrochemical characteristics of supercapacitor electrodes obtained from barley straw, wheat straw and wheat bran: </a:t>
            </a:r>
            <a:r>
              <a:rPr lang="en-US" kern="1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kern="1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cyclic stability test at 1 A/g from 0.4 to 1.5 V.</a:t>
            </a:r>
            <a:endParaRPr lang="ru-RU" kern="1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4671" y="269586"/>
            <a:ext cx="11236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Characterization of Activated Carbon from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WB, WS, BS for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Enhanced Energy Storage Devices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54325" y="6098380"/>
            <a:ext cx="87754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Meir Yerdauletov, et al //</a:t>
            </a:r>
            <a:r>
              <a:rPr lang="fr-FR" sz="1600" b="1" i="1" dirty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Molecules</a:t>
            </a:r>
            <a:r>
              <a:rPr lang="fr-FR" sz="1600" dirty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 </a:t>
            </a:r>
            <a:r>
              <a:rPr lang="fr-FR" sz="1600" b="1" dirty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2024</a:t>
            </a:r>
            <a:r>
              <a:rPr lang="fr-FR" sz="1600" dirty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, </a:t>
            </a:r>
            <a:r>
              <a:rPr lang="fr-FR" sz="1600" b="1" i="1" dirty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29</a:t>
            </a:r>
            <a:r>
              <a:rPr lang="ru-RU" sz="1600" b="1" i="1" dirty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5029</a:t>
            </a:r>
            <a:r>
              <a:rPr lang="fr-FR" sz="1600" b="1" dirty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) </a:t>
            </a:r>
            <a:r>
              <a:rPr lang="fr-FR" sz="1600" dirty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rgbClr val="00B0F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168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23D91-7489-4218-8911-F98DFBBE2A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731419" y="54769"/>
            <a:ext cx="3343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Conclusions</a:t>
            </a:r>
            <a:r>
              <a:rPr lang="en-US" alt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77246" y="698004"/>
            <a:ext cx="9210675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771"/>
              </a:lnSpc>
            </a:pPr>
            <a:endParaRPr lang="en-US" sz="1600" b="1" spc="-27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5750" lvl="0" indent="-285750">
              <a:lnSpc>
                <a:spcPts val="1771"/>
              </a:lnSpc>
              <a:buFont typeface="Wingdings" panose="05000000000000000000" pitchFamily="2" charset="2"/>
              <a:buChar char="q"/>
            </a:pPr>
            <a:r>
              <a:rPr lang="en-US" dirty="0"/>
              <a:t>Among the tested materials, wheat bran-derived activated carbon exhibited the highest specific capacitance and energy density, making it a promising candidate for high-performance energy storage </a:t>
            </a:r>
            <a:r>
              <a:rPr lang="en-US" dirty="0" smtClean="0"/>
              <a:t>devices</a:t>
            </a:r>
          </a:p>
          <a:p>
            <a:pPr marL="285750" lvl="0" indent="-285750">
              <a:lnSpc>
                <a:spcPts val="1771"/>
              </a:lnSpc>
              <a:buFont typeface="Wingdings" panose="05000000000000000000" pitchFamily="2" charset="2"/>
              <a:buChar char="q"/>
            </a:pPr>
            <a:endParaRPr lang="en-US" sz="1600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ts val="1771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These </a:t>
            </a:r>
            <a:r>
              <a:rPr lang="en-US" dirty="0"/>
              <a:t>findings underscore the importance of selecting appropriate biomass sources and optimizing activation processes to enhance the electrochemical performance of </a:t>
            </a:r>
            <a:r>
              <a:rPr lang="en-US" dirty="0" smtClean="0"/>
              <a:t>supercapacitors</a:t>
            </a:r>
          </a:p>
          <a:p>
            <a:pPr marL="285750" indent="-285750">
              <a:lnSpc>
                <a:spcPts val="1771"/>
              </a:lnSpc>
              <a:buFont typeface="Wingdings" panose="05000000000000000000" pitchFamily="2" charset="2"/>
              <a:buChar char="q"/>
            </a:pPr>
            <a:endParaRPr lang="en-US" sz="1600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/>
              <a:t>This study provides valuable insights into the sustainable production of advanced materials for energy storage, promoting the development of efficient and eco-friendly supercapacitors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hina 48v Supercapacitor, 48v Supercapacitor Manufacturers, Suppliers,  Price | Made-in-China.com"/>
          <p:cNvPicPr>
            <a:picLocks noChangeAspect="1" noChangeArrowheads="1"/>
          </p:cNvPicPr>
          <p:nvPr/>
        </p:nvPicPr>
        <p:blipFill>
          <a:blip r:embed="rId2" cstate="print"/>
          <a:srcRect l="2384" t="17569" r="2206" b="6048"/>
          <a:stretch>
            <a:fillRect/>
          </a:stretch>
        </p:blipFill>
        <p:spPr bwMode="auto">
          <a:xfrm>
            <a:off x="7012350" y="4091025"/>
            <a:ext cx="2823879" cy="2260737"/>
          </a:xfrm>
          <a:prstGeom prst="rect">
            <a:avLst/>
          </a:prstGeom>
          <a:noFill/>
        </p:spPr>
      </p:pic>
      <p:pic>
        <p:nvPicPr>
          <p:cNvPr id="7" name="Picture 5" descr="C:\Users\meyir\Desktop\unnamed.jpg"/>
          <p:cNvPicPr>
            <a:picLocks noChangeAspect="1" noChangeArrowheads="1"/>
          </p:cNvPicPr>
          <p:nvPr/>
        </p:nvPicPr>
        <p:blipFill>
          <a:blip r:embed="rId3" cstate="print"/>
          <a:srcRect l="5147" t="13143" r="5699" b="13879"/>
          <a:stretch>
            <a:fillRect/>
          </a:stretch>
        </p:blipFill>
        <p:spPr bwMode="auto">
          <a:xfrm>
            <a:off x="10556455" y="4747386"/>
            <a:ext cx="1209115" cy="1106577"/>
          </a:xfrm>
          <a:prstGeom prst="rect">
            <a:avLst/>
          </a:prstGeom>
          <a:noFill/>
        </p:spPr>
      </p:pic>
      <p:pic>
        <p:nvPicPr>
          <p:cNvPr id="8" name="Picture 2" descr="Аккумуляторная батарея 18650 Li- Ion 2600 mah за 0 ₽ с бесплатной доставкой  за 1 день купить на KazanExpress"/>
          <p:cNvPicPr>
            <a:picLocks noChangeAspect="1" noChangeArrowheads="1"/>
          </p:cNvPicPr>
          <p:nvPr/>
        </p:nvPicPr>
        <p:blipFill>
          <a:blip r:embed="rId4" cstate="print"/>
          <a:srcRect l="15715" t="23561" r="9893" b="10094"/>
          <a:stretch>
            <a:fillRect/>
          </a:stretch>
        </p:blipFill>
        <p:spPr bwMode="auto">
          <a:xfrm>
            <a:off x="4261140" y="4130039"/>
            <a:ext cx="1892112" cy="2086463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17844" r="15376" b="4138"/>
          <a:stretch/>
        </p:blipFill>
        <p:spPr>
          <a:xfrm>
            <a:off x="77911" y="4208128"/>
            <a:ext cx="3336046" cy="2057994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 rot="5400000">
            <a:off x="10794265" y="4128212"/>
            <a:ext cx="728378" cy="3037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9760879" y="4972465"/>
            <a:ext cx="728378" cy="3037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6190074" y="4972465"/>
            <a:ext cx="728378" cy="3037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3474585" y="4834214"/>
            <a:ext cx="728378" cy="3037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464" b="51563"/>
          <a:stretch/>
        </p:blipFill>
        <p:spPr>
          <a:xfrm>
            <a:off x="10103553" y="726863"/>
            <a:ext cx="1919209" cy="283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6" y="999151"/>
            <a:ext cx="5429039" cy="3370182"/>
          </a:xfrm>
        </p:spPr>
      </p:pic>
      <p:sp>
        <p:nvSpPr>
          <p:cNvPr id="6" name="Прямоугольник 5"/>
          <p:cNvSpPr/>
          <p:nvPr/>
        </p:nvSpPr>
        <p:spPr>
          <a:xfrm>
            <a:off x="1551504" y="172944"/>
            <a:ext cx="3343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2023</a:t>
            </a:r>
            <a:r>
              <a:rPr lang="en-US" alt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1026" name="Picture 2" descr="https://sun9-74.userapi.com/impg/pxunUK4-5xoOS2ViZsXvuAmqUwKckFiNoutt2A/yeemCm7xh8U.jpg?size=1280x720&amp;quality=95&amp;sign=4b8cf7a935d6f44c1614c4e7dcdd2fd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6" t="8090" r="21973" b="8189"/>
          <a:stretch/>
        </p:blipFill>
        <p:spPr bwMode="auto">
          <a:xfrm>
            <a:off x="6471684" y="999151"/>
            <a:ext cx="4834269" cy="337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328768" y="172945"/>
            <a:ext cx="3343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2024</a:t>
            </a:r>
            <a:r>
              <a:rPr lang="en-US" alt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8976" y="5026262"/>
            <a:ext cx="56352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Meir Yerdauletov, </a:t>
            </a:r>
            <a:r>
              <a:rPr lang="en-US" sz="1600" b="1" dirty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et al </a:t>
            </a:r>
            <a:r>
              <a:rPr lang="en-US" sz="1600" b="1" dirty="0" smtClean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//</a:t>
            </a:r>
            <a:r>
              <a:rPr lang="fr-FR" sz="1600" b="1" i="1" dirty="0" smtClean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Molecules</a:t>
            </a:r>
            <a:r>
              <a:rPr lang="fr-FR" sz="1600" dirty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 </a:t>
            </a:r>
            <a:r>
              <a:rPr lang="fr-FR" sz="1600" b="1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2023</a:t>
            </a:r>
            <a:r>
              <a:rPr lang="fr-FR" sz="1600" dirty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, </a:t>
            </a:r>
            <a:r>
              <a:rPr lang="fr-FR" sz="1600" i="1" dirty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28</a:t>
            </a:r>
            <a:r>
              <a:rPr lang="fr-FR" sz="1600" dirty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(15), 5818; </a:t>
            </a:r>
            <a:endParaRPr lang="ru-RU" sz="1600" dirty="0">
              <a:solidFill>
                <a:srgbClr val="00B0F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71684" y="5026262"/>
            <a:ext cx="5720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Meir Yerdauletov, et al //</a:t>
            </a:r>
            <a:r>
              <a:rPr lang="fr-FR" sz="1600" b="1" i="1" dirty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Molecules</a:t>
            </a:r>
            <a:r>
              <a:rPr lang="fr-FR" sz="1600" dirty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 </a:t>
            </a:r>
            <a:r>
              <a:rPr lang="fr-FR" sz="1600" b="1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2024</a:t>
            </a:r>
            <a:r>
              <a:rPr lang="fr-FR" sz="1600" dirty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, </a:t>
            </a:r>
            <a:r>
              <a:rPr lang="fr-FR" sz="1600" b="1" i="1" dirty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29</a:t>
            </a:r>
            <a:r>
              <a:rPr lang="ru-RU" sz="1600" b="1" i="1" dirty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5029</a:t>
            </a:r>
            <a:r>
              <a:rPr lang="fr-FR" sz="1600" b="1" dirty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) </a:t>
            </a:r>
            <a:r>
              <a:rPr lang="fr-FR" sz="1600" dirty="0">
                <a:solidFill>
                  <a:srgbClr val="00B0F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rgbClr val="00B0F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464" b="51563"/>
          <a:stretch/>
        </p:blipFill>
        <p:spPr>
          <a:xfrm>
            <a:off x="6590995" y="999150"/>
            <a:ext cx="1787461" cy="1685091"/>
          </a:xfrm>
          <a:prstGeom prst="rect">
            <a:avLst/>
          </a:prstGeom>
        </p:spPr>
      </p:pic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4895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FEE89-725B-467F-B4BC-CCE311B3370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" name="object 8"/>
          <p:cNvSpPr txBox="1"/>
          <p:nvPr/>
        </p:nvSpPr>
        <p:spPr>
          <a:xfrm>
            <a:off x="123825" y="825117"/>
            <a:ext cx="8315325" cy="418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sz="1600" b="1" spc="-21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Improvement of existing, search and development of new energy-intensive and efficient electrochemical energy storage devices of a new generation. Carrying out advanced research in the field of obtaining new analytical </a:t>
            </a:r>
            <a:r>
              <a:rPr lang="en-US" sz="1600" b="1" spc="-21" dirty="0" smtClean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materials</a:t>
            </a:r>
          </a:p>
          <a:p>
            <a:pPr marL="342900" indent="-342900">
              <a:buFontTx/>
              <a:buAutoNum type="arabicParenR"/>
            </a:pPr>
            <a:endParaRPr lang="kk-KZ" sz="1600" b="1" dirty="0" smtClean="0">
              <a:latin typeface="Palatino Linotype" panose="02040502050505030304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en-US" sz="1600" b="1" dirty="0">
                <a:latin typeface="Palatino Linotype" panose="02040502050505030304" pitchFamily="18" charset="0"/>
                <a:cs typeface="Times New Roman" pitchFamily="18" charset="0"/>
              </a:rPr>
              <a:t>Obtaining new unique scientific data on the microstructure of electrode coatings and the internal structure of batteries based on small-angle neutron scattering methods, as well as neutron radiography and tomography, real-time diffraction</a:t>
            </a:r>
            <a:r>
              <a:rPr lang="en-US" sz="1600" b="1" dirty="0" smtClean="0">
                <a:latin typeface="Palatino Linotype" panose="02040502050505030304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arenR"/>
            </a:pPr>
            <a:endParaRPr lang="ru-RU" sz="1600" b="1" dirty="0" smtClean="0">
              <a:latin typeface="Palatino Linotype" panose="02040502050505030304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en-US" sz="1600" b="1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itchFamily="18" charset="0"/>
              </a:rPr>
              <a:t>The development of science and technology criteria for the creation of electrolytes, electrode coatings and the design of lithium-ion batteries, allowing operation in very low temperatures (as low as -40C</a:t>
            </a:r>
            <a:r>
              <a:rPr lang="en-US" sz="1600" b="1" dirty="0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buFontTx/>
              <a:buAutoNum type="arabicParenR"/>
            </a:pPr>
            <a:endParaRPr lang="kk-KZ" sz="1600" b="1" dirty="0" smtClean="0">
              <a:solidFill>
                <a:srgbClr val="FF0000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en-US" sz="1600" b="1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itchFamily="18" charset="0"/>
              </a:rPr>
              <a:t>The implementation of the work will also contribute to building </a:t>
            </a:r>
            <a:r>
              <a:rPr lang="en-US" sz="1600" b="1" dirty="0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itchFamily="18" charset="0"/>
              </a:rPr>
              <a:t>cooperation </a:t>
            </a:r>
            <a:r>
              <a:rPr lang="en-US" sz="1600" b="1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itchFamily="18" charset="0"/>
              </a:rPr>
              <a:t>with leading scientific groups in </a:t>
            </a:r>
            <a:r>
              <a:rPr lang="en-US" sz="1600" b="1" dirty="0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itchFamily="18" charset="0"/>
              </a:rPr>
              <a:t>JINR Dubna </a:t>
            </a:r>
            <a:r>
              <a:rPr lang="en-US" sz="1600" b="1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itchFamily="18" charset="0"/>
              </a:rPr>
              <a:t>and Kazakhstan</a:t>
            </a:r>
            <a:endParaRPr lang="en-US" sz="1600" b="1" dirty="0" smtClean="0">
              <a:solidFill>
                <a:srgbClr val="FF0000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endParaRPr lang="ru-RU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3647202" y="221145"/>
            <a:ext cx="4081781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/>
              </a:rPr>
              <a:t>FUTURE PLANS</a:t>
            </a:r>
            <a:endParaRPr sz="2400" b="1" spc="-28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410" y="4770474"/>
            <a:ext cx="3114613" cy="173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14"/>
          <p:cNvPicPr>
            <a:picLocks noChangeAspect="1" noChangeArrowheads="1"/>
          </p:cNvPicPr>
          <p:nvPr/>
        </p:nvPicPr>
        <p:blipFill>
          <a:blip r:embed="rId4" cstate="print"/>
          <a:srcRect l="24049" b="17308"/>
          <a:stretch>
            <a:fillRect/>
          </a:stretch>
        </p:blipFill>
        <p:spPr bwMode="auto">
          <a:xfrm>
            <a:off x="8791452" y="2269751"/>
            <a:ext cx="2885513" cy="18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48" y="440017"/>
            <a:ext cx="2854887" cy="171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16221" r="33125" b="26904"/>
          <a:stretch/>
        </p:blipFill>
        <p:spPr bwMode="auto">
          <a:xfrm>
            <a:off x="8832848" y="4488105"/>
            <a:ext cx="2854887" cy="165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1" y="4770474"/>
            <a:ext cx="3784732" cy="185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2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7D183-AFB7-77EF-68F0-79E9F6E40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>
            <a:extLst>
              <a:ext uri="{FF2B5EF4-FFF2-40B4-BE49-F238E27FC236}">
                <a16:creationId xmlns:a16="http://schemas.microsoft.com/office/drawing/2014/main" id="{46D70D24-7500-51CC-10B6-C7FC217ED74E}"/>
              </a:ext>
            </a:extLst>
          </p:cNvPr>
          <p:cNvSpPr txBox="1"/>
          <p:nvPr/>
        </p:nvSpPr>
        <p:spPr>
          <a:xfrm>
            <a:off x="-174243" y="1042979"/>
            <a:ext cx="1129817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600" b="1" spc="-10" dirty="0" smtClean="0">
                <a:solidFill>
                  <a:srgbClr val="A1C513"/>
                </a:solidFill>
                <a:latin typeface="Verdana"/>
                <a:cs typeface="Verdana"/>
              </a:rPr>
              <a:t>JINR INFROMATION CENTER IN INP</a:t>
            </a:r>
            <a:endParaRPr lang="ru-RU" sz="1600" b="1" spc="-10" dirty="0">
              <a:solidFill>
                <a:srgbClr val="A1C513"/>
              </a:solidFill>
              <a:latin typeface="Verdana"/>
              <a:cs typeface="Verdana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2B2BECF4-EBFF-AAD6-D135-CC9B748AB3D6}"/>
              </a:ext>
            </a:extLst>
          </p:cNvPr>
          <p:cNvSpPr txBox="1">
            <a:spLocks/>
          </p:cNvSpPr>
          <p:nvPr/>
        </p:nvSpPr>
        <p:spPr>
          <a:xfrm>
            <a:off x="784047" y="293484"/>
            <a:ext cx="10459341" cy="512242"/>
          </a:xfrm>
          <a:prstGeom prst="rect">
            <a:avLst/>
          </a:prstGeom>
        </p:spPr>
        <p:txBody>
          <a:bodyPr vert="horz" wrap="square" lIns="0" tIns="80568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>
              <a:lnSpc>
                <a:spcPct val="100000"/>
              </a:lnSpc>
              <a:spcBef>
                <a:spcPts val="95"/>
              </a:spcBef>
            </a:pPr>
            <a:r>
              <a:rPr lang="en-US" sz="2800" b="1" dirty="0" smtClean="0">
                <a:solidFill>
                  <a:srgbClr val="041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ru-RU" sz="2800" b="1" dirty="0" smtClean="0">
                <a:solidFill>
                  <a:srgbClr val="041A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smtClean="0">
                <a:solidFill>
                  <a:srgbClr val="A1C5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Popularization of Science</a:t>
            </a:r>
            <a:endParaRPr lang="ru-RU" sz="2800" b="1" dirty="0">
              <a:solidFill>
                <a:srgbClr val="A1C5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C27E7F4C-818D-EFBE-69BA-97E0155F239F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7230236" y="6465214"/>
            <a:ext cx="4772659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76675">
              <a:lnSpc>
                <a:spcPts val="1240"/>
              </a:lnSpc>
            </a:pPr>
            <a:fld id="{81D60167-4931-47E6-BA6A-407CBD079E47}" type="slidenum">
              <a:rPr lang="ru-KZ" spc="-25" smtClean="0">
                <a:solidFill>
                  <a:srgbClr val="888888"/>
                </a:solidFill>
              </a:rPr>
              <a:pPr marL="3876675">
                <a:lnSpc>
                  <a:spcPts val="1240"/>
                </a:lnSpc>
              </a:pPr>
              <a:t>8</a:t>
            </a:fld>
            <a:endParaRPr spc="-25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CA8BE9-F9B3-9EFC-D42B-7262012CB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782" y="1512389"/>
            <a:ext cx="2504687" cy="16761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1422ADF-1E51-8AF3-76FA-D4A451A58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15" y="1517943"/>
            <a:ext cx="2504686" cy="16705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7192CF1-7EE5-F1A3-6489-85CBA4490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89" y="1512390"/>
            <a:ext cx="2504688" cy="16705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7">
            <a:extLst>
              <a:ext uri="{FF2B5EF4-FFF2-40B4-BE49-F238E27FC236}">
                <a16:creationId xmlns:a16="http://schemas.microsoft.com/office/drawing/2014/main" id="{FDD586B8-9A16-DEB1-3CA9-C3AE21D6518B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8982597" y="1512389"/>
            <a:ext cx="2504688" cy="1665013"/>
          </a:xfrm>
          <a:prstGeom prst="rect">
            <a:avLst/>
          </a:prstGeom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PlaceHolder 2">
            <a:extLst>
              <a:ext uri="{FF2B5EF4-FFF2-40B4-BE49-F238E27FC236}">
                <a16:creationId xmlns:a16="http://schemas.microsoft.com/office/drawing/2014/main" id="{020B7F5E-A28D-9C88-6628-C2CF154A5535}"/>
              </a:ext>
            </a:extLst>
          </p:cNvPr>
          <p:cNvSpPr/>
          <p:nvPr/>
        </p:nvSpPr>
        <p:spPr>
          <a:xfrm>
            <a:off x="6168548" y="3486457"/>
            <a:ext cx="5532244" cy="25835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1100" b="1" strike="noStrike" spc="-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Results: 2024 year</a:t>
            </a: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1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Organization of online and offline </a:t>
            </a:r>
            <a:r>
              <a:rPr lang="en-US" sz="1100" b="1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lectures</a:t>
            </a:r>
            <a:r>
              <a:rPr lang="en-US" sz="11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in schools and universities </a:t>
            </a:r>
            <a:r>
              <a:rPr lang="kk-KZ" sz="11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kk-KZ" sz="11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11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of Kazakhstan.</a:t>
            </a:r>
            <a:endParaRPr lang="en-US" sz="1100" b="0" strike="noStrike" spc="-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1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Development of </a:t>
            </a:r>
            <a:r>
              <a:rPr lang="en-US" sz="1100" b="1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social networks</a:t>
            </a:r>
            <a:r>
              <a:rPr lang="en-US" sz="11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for popularization of scientific activity.</a:t>
            </a:r>
            <a:endParaRPr lang="en-US" sz="1100" b="0" strike="noStrike" spc="-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1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Coverage of the activities of Kazakhstan National group employees </a:t>
            </a:r>
            <a:r>
              <a:rPr lang="kk-KZ" sz="11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kk-KZ" sz="11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11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 </a:t>
            </a:r>
            <a:r>
              <a:rPr lang="en-US" sz="1100" b="1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mass media</a:t>
            </a:r>
            <a:r>
              <a:rPr lang="en-US" sz="11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  <a:endParaRPr lang="en-US" sz="1100" b="0" strike="noStrike" spc="-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1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Organization of </a:t>
            </a:r>
            <a:r>
              <a:rPr lang="en-US" sz="1100" b="1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events</a:t>
            </a:r>
            <a:r>
              <a:rPr lang="en-US" sz="11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for schoolchildren and students with a focus </a:t>
            </a:r>
            <a:r>
              <a:rPr lang="kk-KZ" sz="11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kk-KZ" sz="11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11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on JINR activities.</a:t>
            </a: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1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Support of </a:t>
            </a:r>
            <a:r>
              <a:rPr lang="en-US" sz="1100" b="1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educational programs</a:t>
            </a:r>
            <a:r>
              <a:rPr lang="en-US" sz="11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on the basis of leading universities </a:t>
            </a:r>
            <a:r>
              <a:rPr lang="kk-KZ" sz="11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kk-KZ" sz="11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11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of Kazakhstan (</a:t>
            </a:r>
            <a:r>
              <a:rPr lang="en-US" sz="1100" b="0" strike="noStrik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KazNU</a:t>
            </a:r>
            <a:r>
              <a:rPr lang="en-US" sz="11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ENU, VKSU, etc.).</a:t>
            </a:r>
            <a:endParaRPr lang="en-US" sz="1100" b="0" strike="noStrike" spc="-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1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Participation in joint research and educational initiatives.</a:t>
            </a:r>
          </a:p>
        </p:txBody>
      </p:sp>
      <p:sp>
        <p:nvSpPr>
          <p:cNvPr id="20" name="PlaceHolder 2">
            <a:extLst>
              <a:ext uri="{FF2B5EF4-FFF2-40B4-BE49-F238E27FC236}">
                <a16:creationId xmlns:a16="http://schemas.microsoft.com/office/drawing/2014/main" id="{9F520EB2-6054-525A-795D-BC5D9FFEAAD8}"/>
              </a:ext>
            </a:extLst>
          </p:cNvPr>
          <p:cNvSpPr/>
          <p:nvPr/>
        </p:nvSpPr>
        <p:spPr>
          <a:xfrm>
            <a:off x="626018" y="3481541"/>
            <a:ext cx="5532244" cy="29836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</a:pPr>
            <a:r>
              <a:rPr lang="en-US" sz="1100" b="1" strike="noStrike" spc="-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Main objectives</a:t>
            </a:r>
          </a:p>
          <a:p>
            <a:pPr marL="171810" indent="-171450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1100" b="1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Popularization of science:</a:t>
            </a:r>
          </a:p>
          <a:p>
            <a:pPr marL="342900" lvl="1" indent="-171450" algn="just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en-US" sz="9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Organizing lectures, exhibitions, competitions, </a:t>
            </a:r>
          </a:p>
          <a:p>
            <a:pPr marL="342900" lvl="1" indent="-171450" algn="just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en-US" sz="9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Publishing popular science materials, video lectures, and podcasts for students and schoolchildren</a:t>
            </a:r>
            <a:r>
              <a:rPr lang="en-US" sz="11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171810" indent="-171450" algn="just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1100" b="1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Highlighting Kazakh Scientists' Contributions:</a:t>
            </a:r>
          </a:p>
          <a:p>
            <a:pPr marL="342900" lvl="1" indent="-171450" algn="just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9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Promoting the role of Kazakhstan's researchers in international collaborations, including JINR projects, through media, seminars, and social platforms.</a:t>
            </a:r>
          </a:p>
          <a:p>
            <a:pPr marL="171810" indent="-171450" algn="just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1100" b="1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Fostering Scientific Cooperation:</a:t>
            </a:r>
          </a:p>
          <a:p>
            <a:pPr marL="342900" lvl="1" indent="-171450" algn="just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9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Building partnerships with universities and research organizations, </a:t>
            </a:r>
          </a:p>
          <a:p>
            <a:pPr marL="342900" lvl="1" indent="-171450" algn="just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9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Supporting educational programs, internships, and schools for students and teachers.</a:t>
            </a:r>
          </a:p>
          <a:p>
            <a:pPr marL="171810" indent="-171450" algn="just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1100" b="1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Mentoring and Research Collaboration:</a:t>
            </a:r>
            <a:endParaRPr lang="kk-KZ" sz="1100" b="1" spc="-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42900" lvl="1" indent="-171450" algn="just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9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Scientific projects, thesis supervision, and guidance on research work for students and schoolchildren.</a:t>
            </a:r>
          </a:p>
        </p:txBody>
      </p:sp>
      <p:pic>
        <p:nvPicPr>
          <p:cNvPr id="2" name="object 8">
            <a:extLst>
              <a:ext uri="{FF2B5EF4-FFF2-40B4-BE49-F238E27FC236}">
                <a16:creationId xmlns:a16="http://schemas.microsoft.com/office/drawing/2014/main" id="{AEFFD6F6-7F87-B52D-524B-DF763909ACC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8987" y="367552"/>
            <a:ext cx="439201" cy="501127"/>
          </a:xfrm>
          <a:prstGeom prst="rect">
            <a:avLst/>
          </a:prstGeom>
          <a:solidFill>
            <a:srgbClr val="1C4A96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567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999E9-2D12-44C4-A945-15BC98D3868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1109293" y="1551044"/>
            <a:ext cx="95718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Thank you for your attention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2854</TotalTime>
  <Words>666</Words>
  <Application>Microsoft Office PowerPoint</Application>
  <PresentationFormat>Широкоэкранный</PresentationFormat>
  <Paragraphs>82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Palatino Linotype</vt:lpstr>
      <vt:lpstr>Roboto Light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Krivchenko Victor</dc:creator>
  <cp:lastModifiedBy>Dell Alienware</cp:lastModifiedBy>
  <cp:revision>163</cp:revision>
  <dcterms:created xsi:type="dcterms:W3CDTF">2022-07-04T10:52:50Z</dcterms:created>
  <dcterms:modified xsi:type="dcterms:W3CDTF">2025-06-08T20:27:26Z</dcterms:modified>
</cp:coreProperties>
</file>