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08" r:id="rId3"/>
    <p:sldId id="311" r:id="rId4"/>
    <p:sldId id="312" r:id="rId5"/>
    <p:sldId id="310" r:id="rId6"/>
    <p:sldId id="313" r:id="rId7"/>
    <p:sldId id="315" r:id="rId8"/>
    <p:sldId id="314" r:id="rId9"/>
    <p:sldId id="316" r:id="rId10"/>
    <p:sldId id="301" r:id="rId11"/>
    <p:sldId id="328" r:id="rId12"/>
    <p:sldId id="386" r:id="rId13"/>
    <p:sldId id="317" r:id="rId14"/>
    <p:sldId id="318" r:id="rId15"/>
    <p:sldId id="272" r:id="rId16"/>
    <p:sldId id="349" r:id="rId17"/>
    <p:sldId id="388" r:id="rId18"/>
    <p:sldId id="275" r:id="rId19"/>
    <p:sldId id="394" r:id="rId20"/>
    <p:sldId id="390" r:id="rId21"/>
    <p:sldId id="391" r:id="rId22"/>
    <p:sldId id="392" r:id="rId23"/>
    <p:sldId id="393" r:id="rId24"/>
    <p:sldId id="288" r:id="rId25"/>
    <p:sldId id="289" r:id="rId26"/>
    <p:sldId id="395" r:id="rId27"/>
    <p:sldId id="297" r:id="rId28"/>
    <p:sldId id="273" r:id="rId29"/>
    <p:sldId id="269" r:id="rId30"/>
    <p:sldId id="319" r:id="rId31"/>
    <p:sldId id="320" r:id="rId32"/>
    <p:sldId id="321" r:id="rId33"/>
    <p:sldId id="322" r:id="rId34"/>
    <p:sldId id="323" r:id="rId35"/>
    <p:sldId id="326" r:id="rId36"/>
    <p:sldId id="327" r:id="rId37"/>
    <p:sldId id="324" r:id="rId38"/>
    <p:sldId id="325" r:id="rId39"/>
    <p:sldId id="302" r:id="rId40"/>
    <p:sldId id="303" r:id="rId41"/>
    <p:sldId id="299" r:id="rId42"/>
    <p:sldId id="298" r:id="rId43"/>
    <p:sldId id="300" r:id="rId44"/>
    <p:sldId id="258" r:id="rId45"/>
    <p:sldId id="271" r:id="rId46"/>
    <p:sldId id="283" r:id="rId47"/>
    <p:sldId id="291" r:id="rId48"/>
    <p:sldId id="292" r:id="rId49"/>
    <p:sldId id="290" r:id="rId50"/>
    <p:sldId id="293" r:id="rId51"/>
    <p:sldId id="294" r:id="rId52"/>
    <p:sldId id="295" r:id="rId53"/>
    <p:sldId id="352" r:id="rId54"/>
    <p:sldId id="296" r:id="rId55"/>
    <p:sldId id="285" r:id="rId56"/>
    <p:sldId id="286" r:id="rId57"/>
    <p:sldId id="287" r:id="rId58"/>
    <p:sldId id="257" r:id="rId59"/>
    <p:sldId id="276" r:id="rId60"/>
    <p:sldId id="304" r:id="rId61"/>
    <p:sldId id="305" r:id="rId62"/>
    <p:sldId id="306" r:id="rId63"/>
    <p:sldId id="307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8" autoAdjust="0"/>
  </p:normalViewPr>
  <p:slideViewPr>
    <p:cSldViewPr snapToGrid="0">
      <p:cViewPr varScale="1">
        <p:scale>
          <a:sx n="110" d="100"/>
          <a:sy n="110" d="100"/>
        </p:scale>
        <p:origin x="82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>
              <a:noFill/>
            </a:ln>
          </c:spPr>
          <c:marker>
            <c:spPr>
              <a:ln>
                <a:noFill/>
              </a:ln>
            </c:spPr>
          </c:marker>
          <c:trendline>
            <c:spPr>
              <a:ln w="25400">
                <a:solidFill>
                  <a:schemeClr val="accent1"/>
                </a:solidFill>
              </a:ln>
            </c:spPr>
            <c:trendlineType val="poly"/>
            <c:order val="4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Лист1!$D$2:$D$24</c:f>
                <c:numCache>
                  <c:formatCode>General</c:formatCode>
                  <c:ptCount val="23"/>
                  <c:pt idx="0">
                    <c:v>8.4825440000004519E-5</c:v>
                  </c:pt>
                  <c:pt idx="1">
                    <c:v>8.9433972000000747E-5</c:v>
                  </c:pt>
                  <c:pt idx="2">
                    <c:v>9.4835076000003622E-5</c:v>
                  </c:pt>
                  <c:pt idx="3">
                    <c:v>8.0262556000000257E-5</c:v>
                  </c:pt>
                  <c:pt idx="4">
                    <c:v>6.5583840000000193E-5</c:v>
                  </c:pt>
                  <c:pt idx="5">
                    <c:v>7.3818657000002501E-5</c:v>
                  </c:pt>
                  <c:pt idx="6">
                    <c:v>7.8051126000001518E-5</c:v>
                  </c:pt>
                  <c:pt idx="7">
                    <c:v>7.5858970000002214E-5</c:v>
                  </c:pt>
                  <c:pt idx="8">
                    <c:v>7.5785220000002435E-5</c:v>
                  </c:pt>
                  <c:pt idx="9">
                    <c:v>7.8384552000001576E-5</c:v>
                  </c:pt>
                  <c:pt idx="10">
                    <c:v>8.1426548000002787E-5</c:v>
                  </c:pt>
                  <c:pt idx="11">
                    <c:v>6.8699335000000194E-5</c:v>
                  </c:pt>
                  <c:pt idx="12">
                    <c:v>8.4043020000000565E-5</c:v>
                  </c:pt>
                  <c:pt idx="13">
                    <c:v>8.0142097000000066E-5</c:v>
                  </c:pt>
                  <c:pt idx="14">
                    <c:v>7.1413600000002497E-5</c:v>
                  </c:pt>
                  <c:pt idx="15">
                    <c:v>8.5464120000000747E-5</c:v>
                  </c:pt>
                  <c:pt idx="16">
                    <c:v>7.9453440000002538E-5</c:v>
                  </c:pt>
                  <c:pt idx="17">
                    <c:v>6.4711560000002314E-5</c:v>
                  </c:pt>
                  <c:pt idx="18">
                    <c:v>8.6884048000002753E-5</c:v>
                  </c:pt>
                  <c:pt idx="19">
                    <c:v>7.2838128000001816E-5</c:v>
                  </c:pt>
                  <c:pt idx="20">
                    <c:v>7.2437538000002375E-5</c:v>
                  </c:pt>
                  <c:pt idx="21">
                    <c:v>7.3634146000000101E-5</c:v>
                  </c:pt>
                  <c:pt idx="22">
                    <c:v>7.2590391900002868E-5</c:v>
                  </c:pt>
                </c:numCache>
              </c:numRef>
            </c:plus>
            <c:minus>
              <c:numRef>
                <c:f>Лист1!$D$2:$D$24</c:f>
                <c:numCache>
                  <c:formatCode>General</c:formatCode>
                  <c:ptCount val="23"/>
                  <c:pt idx="0">
                    <c:v>8.4825440000004519E-5</c:v>
                  </c:pt>
                  <c:pt idx="1">
                    <c:v>8.9433972000000747E-5</c:v>
                  </c:pt>
                  <c:pt idx="2">
                    <c:v>9.4835076000003622E-5</c:v>
                  </c:pt>
                  <c:pt idx="3">
                    <c:v>8.0262556000000257E-5</c:v>
                  </c:pt>
                  <c:pt idx="4">
                    <c:v>6.5583840000000193E-5</c:v>
                  </c:pt>
                  <c:pt idx="5">
                    <c:v>7.3818657000002501E-5</c:v>
                  </c:pt>
                  <c:pt idx="6">
                    <c:v>7.8051126000001518E-5</c:v>
                  </c:pt>
                  <c:pt idx="7">
                    <c:v>7.5858970000002214E-5</c:v>
                  </c:pt>
                  <c:pt idx="8">
                    <c:v>7.5785220000002435E-5</c:v>
                  </c:pt>
                  <c:pt idx="9">
                    <c:v>7.8384552000001576E-5</c:v>
                  </c:pt>
                  <c:pt idx="10">
                    <c:v>8.1426548000002787E-5</c:v>
                  </c:pt>
                  <c:pt idx="11">
                    <c:v>6.8699335000000194E-5</c:v>
                  </c:pt>
                  <c:pt idx="12">
                    <c:v>8.4043020000000565E-5</c:v>
                  </c:pt>
                  <c:pt idx="13">
                    <c:v>8.0142097000000066E-5</c:v>
                  </c:pt>
                  <c:pt idx="14">
                    <c:v>7.1413600000002497E-5</c:v>
                  </c:pt>
                  <c:pt idx="15">
                    <c:v>8.5464120000000747E-5</c:v>
                  </c:pt>
                  <c:pt idx="16">
                    <c:v>7.9453440000002538E-5</c:v>
                  </c:pt>
                  <c:pt idx="17">
                    <c:v>6.4711560000002314E-5</c:v>
                  </c:pt>
                  <c:pt idx="18">
                    <c:v>8.6884048000002753E-5</c:v>
                  </c:pt>
                  <c:pt idx="19">
                    <c:v>7.2838128000001816E-5</c:v>
                  </c:pt>
                  <c:pt idx="20">
                    <c:v>7.2437538000002375E-5</c:v>
                  </c:pt>
                  <c:pt idx="21">
                    <c:v>7.3634146000000101E-5</c:v>
                  </c:pt>
                  <c:pt idx="22">
                    <c:v>7.2590391900002868E-5</c:v>
                  </c:pt>
                </c:numCache>
              </c:numRef>
            </c:minus>
          </c:errBars>
          <c:xVal>
            <c:numRef>
              <c:f>Лист1!$A$2:$A$24</c:f>
              <c:numCache>
                <c:formatCode>0.00E+00</c:formatCode>
                <c:ptCount val="23"/>
                <c:pt idx="0">
                  <c:v>0</c:v>
                </c:pt>
                <c:pt idx="1">
                  <c:v>120</c:v>
                </c:pt>
                <c:pt idx="2">
                  <c:v>1200</c:v>
                </c:pt>
                <c:pt idx="3">
                  <c:v>3139.2000000000003</c:v>
                </c:pt>
                <c:pt idx="4">
                  <c:v>5078.4000000000005</c:v>
                </c:pt>
                <c:pt idx="5">
                  <c:v>7017.6000000000013</c:v>
                </c:pt>
                <c:pt idx="6">
                  <c:v>8956.7999999999811</c:v>
                </c:pt>
                <c:pt idx="7">
                  <c:v>10896</c:v>
                </c:pt>
                <c:pt idx="8">
                  <c:v>12835.199999999983</c:v>
                </c:pt>
                <c:pt idx="9">
                  <c:v>14774.400000000001</c:v>
                </c:pt>
                <c:pt idx="10">
                  <c:v>16713.599999999897</c:v>
                </c:pt>
                <c:pt idx="11">
                  <c:v>18652.800000000003</c:v>
                </c:pt>
                <c:pt idx="12">
                  <c:v>20592</c:v>
                </c:pt>
                <c:pt idx="13">
                  <c:v>22531.199999999892</c:v>
                </c:pt>
                <c:pt idx="14">
                  <c:v>24480</c:v>
                </c:pt>
                <c:pt idx="15">
                  <c:v>26400</c:v>
                </c:pt>
                <c:pt idx="16">
                  <c:v>28344</c:v>
                </c:pt>
                <c:pt idx="17">
                  <c:v>30288</c:v>
                </c:pt>
                <c:pt idx="18">
                  <c:v>32232</c:v>
                </c:pt>
                <c:pt idx="19">
                  <c:v>34176</c:v>
                </c:pt>
                <c:pt idx="20">
                  <c:v>36096</c:v>
                </c:pt>
                <c:pt idx="21">
                  <c:v>38040</c:v>
                </c:pt>
                <c:pt idx="22">
                  <c:v>39984</c:v>
                </c:pt>
              </c:numCache>
            </c:numRef>
          </c:xVal>
          <c:yVal>
            <c:numRef>
              <c:f>Лист1!$B$2:$B$24</c:f>
              <c:numCache>
                <c:formatCode>0.00E+00</c:formatCode>
                <c:ptCount val="23"/>
                <c:pt idx="0">
                  <c:v>1.0003</c:v>
                </c:pt>
                <c:pt idx="1">
                  <c:v>1.00038</c:v>
                </c:pt>
                <c:pt idx="2">
                  <c:v>1.00037</c:v>
                </c:pt>
                <c:pt idx="3">
                  <c:v>1.00078</c:v>
                </c:pt>
                <c:pt idx="4">
                  <c:v>1.00127999999998</c:v>
                </c:pt>
                <c:pt idx="5">
                  <c:v>1.0016099999999775</c:v>
                </c:pt>
                <c:pt idx="6">
                  <c:v>1.0019399999999732</c:v>
                </c:pt>
                <c:pt idx="7">
                  <c:v>1.0021</c:v>
                </c:pt>
                <c:pt idx="8">
                  <c:v>1.0024500000000001</c:v>
                </c:pt>
                <c:pt idx="9">
                  <c:v>1.0023599999999999</c:v>
                </c:pt>
                <c:pt idx="10">
                  <c:v>1.0027899999999998</c:v>
                </c:pt>
                <c:pt idx="11">
                  <c:v>1.00291</c:v>
                </c:pt>
                <c:pt idx="12">
                  <c:v>1.0028999999999775</c:v>
                </c:pt>
                <c:pt idx="13">
                  <c:v>1.0030299999999748</c:v>
                </c:pt>
                <c:pt idx="14">
                  <c:v>1.0029999999999775</c:v>
                </c:pt>
                <c:pt idx="15">
                  <c:v>1.003099999999977</c:v>
                </c:pt>
                <c:pt idx="16">
                  <c:v>1.0031999999999754</c:v>
                </c:pt>
                <c:pt idx="17">
                  <c:v>1.00327999999998</c:v>
                </c:pt>
                <c:pt idx="18">
                  <c:v>1.00327999999998</c:v>
                </c:pt>
                <c:pt idx="19">
                  <c:v>1.00327999999998</c:v>
                </c:pt>
                <c:pt idx="20">
                  <c:v>1.0032899999999998</c:v>
                </c:pt>
                <c:pt idx="21">
                  <c:v>1.0031899999999998</c:v>
                </c:pt>
                <c:pt idx="22">
                  <c:v>1.00308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63-4708-8B36-52302640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687928"/>
        <c:axId val="308690672"/>
      </c:scatterChart>
      <c:valAx>
        <c:axId val="308687928"/>
        <c:scaling>
          <c:orientation val="minMax"/>
          <c:max val="400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Кампания,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эфф. ч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690672"/>
        <c:crosses val="autoZero"/>
        <c:crossBetween val="midCat"/>
      </c:valAx>
      <c:valAx>
        <c:axId val="308690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100" b="0">
                    <a:latin typeface="Times New Roman" pitchFamily="18" charset="0"/>
                    <a:cs typeface="Times New Roman" pitchFamily="18" charset="0"/>
                  </a:rPr>
                  <a:t>К</a:t>
                </a:r>
                <a:r>
                  <a:rPr lang="ru-RU" sz="1100" b="0" baseline="-25000">
                    <a:latin typeface="Times New Roman" pitchFamily="18" charset="0"/>
                    <a:cs typeface="Times New Roman" pitchFamily="18" charset="0"/>
                  </a:rPr>
                  <a:t>эфф,</a:t>
                </a:r>
                <a:r>
                  <a:rPr lang="ru-RU" sz="1100" b="0" baseline="0">
                    <a:latin typeface="Times New Roman" pitchFamily="18" charset="0"/>
                    <a:cs typeface="Times New Roman" pitchFamily="18" charset="0"/>
                  </a:rPr>
                  <a:t> отн. ед.</a:t>
                </a:r>
                <a:endParaRPr lang="ru-RU" sz="11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#,##0.000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687928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A98CB-633B-4AE4-A862-42CDE8E30494}" type="doc">
      <dgm:prSet loTypeId="urn:microsoft.com/office/officeart/2005/8/layout/hierarchy6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B4F2AE2-3782-4241-905C-570BEBB369A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98CE16-7A86-4A62-8DC7-903290E8EE12}" type="parTrans" cxnId="{199A413B-7EAB-4AC4-9383-D8567CAF56B7}">
      <dgm:prSet/>
      <dgm:spPr/>
      <dgm:t>
        <a:bodyPr/>
        <a:lstStyle/>
        <a:p>
          <a:endParaRPr lang="ru-RU" sz="1800" b="1"/>
        </a:p>
      </dgm:t>
    </dgm:pt>
    <dgm:pt modelId="{0A29F38B-9010-4DAA-8DB3-2FD93CBB774B}" type="sibTrans" cxnId="{199A413B-7EAB-4AC4-9383-D8567CAF56B7}">
      <dgm:prSet/>
      <dgm:spPr/>
      <dgm:t>
        <a:bodyPr/>
        <a:lstStyle/>
        <a:p>
          <a:endParaRPr lang="ru-RU" sz="1800" b="1"/>
        </a:p>
      </dgm:t>
    </dgm:pt>
    <dgm:pt modelId="{9877540C-3FE0-4C1A-ADFF-405CE206983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Denes sources</a:t>
          </a:r>
          <a:endParaRPr lang="ru-RU" sz="1800" b="1" dirty="0"/>
        </a:p>
      </dgm:t>
    </dgm:pt>
    <dgm:pt modelId="{1916070E-2E8C-4ABB-B48C-56E0E87831BA}" type="parTrans" cxnId="{BE52D2D7-9239-4598-BBD6-968EE95329B5}">
      <dgm:prSet/>
      <dgm:spPr/>
      <dgm:t>
        <a:bodyPr/>
        <a:lstStyle/>
        <a:p>
          <a:endParaRPr lang="ru-RU" sz="1800" b="1"/>
        </a:p>
      </dgm:t>
    </dgm:pt>
    <dgm:pt modelId="{48826C0B-566F-453A-9C9C-1411FE078F80}" type="sibTrans" cxnId="{BE52D2D7-9239-4598-BBD6-968EE95329B5}">
      <dgm:prSet/>
      <dgm:spPr/>
      <dgm:t>
        <a:bodyPr/>
        <a:lstStyle/>
        <a:p>
          <a:endParaRPr lang="ru-RU" sz="1800" b="1"/>
        </a:p>
      </dgm:t>
    </dgm:pt>
    <dgm:pt modelId="{620C671F-F3CE-4949-85D2-56CADA45A31F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cap="none" spc="0" dirty="0">
              <a:ln w="0"/>
              <a:effectLst/>
            </a:rPr>
            <a:t>Weak sources</a:t>
          </a:r>
          <a:endParaRPr lang="ru-RU" sz="1800" b="1" cap="none" spc="0" dirty="0">
            <a:ln w="0"/>
            <a:effectLst/>
          </a:endParaRPr>
        </a:p>
      </dgm:t>
    </dgm:pt>
    <dgm:pt modelId="{3904AAC0-E3FD-45EB-951B-D94C35DED21D}" type="sibTrans" cxnId="{6EF9063D-7F3F-4835-827B-691387C40511}">
      <dgm:prSet/>
      <dgm:spPr/>
      <dgm:t>
        <a:bodyPr/>
        <a:lstStyle/>
        <a:p>
          <a:endParaRPr lang="ru-RU" sz="1800" b="1"/>
        </a:p>
      </dgm:t>
    </dgm:pt>
    <dgm:pt modelId="{67324E19-461F-4A21-9D3E-B34BFAB0D49D}" type="parTrans" cxnId="{6EF9063D-7F3F-4835-827B-691387C40511}">
      <dgm:prSet/>
      <dgm:spPr/>
      <dgm:t>
        <a:bodyPr/>
        <a:lstStyle/>
        <a:p>
          <a:endParaRPr lang="ru-RU" sz="1800" b="1"/>
        </a:p>
      </dgm:t>
    </dgm:pt>
    <dgm:pt modelId="{35F1F2B7-D051-4C7E-AAD7-CDAC35D1AE7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Spallation neutron sources</a:t>
          </a:r>
          <a:endParaRPr lang="ru-RU" sz="1800" b="1" dirty="0"/>
        </a:p>
      </dgm:t>
    </dgm:pt>
    <dgm:pt modelId="{7DB3F3CC-67DB-4290-A1CE-99D183289C32}" type="parTrans" cxnId="{3DF01954-30CB-4F6A-B910-EBDFFF5AD79B}">
      <dgm:prSet/>
      <dgm:spPr/>
      <dgm:t>
        <a:bodyPr/>
        <a:lstStyle/>
        <a:p>
          <a:endParaRPr lang="ru-RU" sz="1800" b="1"/>
        </a:p>
      </dgm:t>
    </dgm:pt>
    <dgm:pt modelId="{548371F6-69D2-40D0-B784-5C2390092D56}" type="sibTrans" cxnId="{3DF01954-30CB-4F6A-B910-EBDFFF5AD79B}">
      <dgm:prSet/>
      <dgm:spPr/>
      <dgm:t>
        <a:bodyPr/>
        <a:lstStyle/>
        <a:p>
          <a:endParaRPr lang="ru-RU" sz="1800" b="1"/>
        </a:p>
      </dgm:t>
    </dgm:pt>
    <dgm:pt modelId="{57163E1B-D17A-444D-AD23-3503C4F595E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Nuclear reactors</a:t>
          </a:r>
          <a:endParaRPr lang="ru-RU" sz="1800" b="1" dirty="0"/>
        </a:p>
      </dgm:t>
    </dgm:pt>
    <dgm:pt modelId="{5735C1B6-D16E-480B-9F5D-AC1FA0759E9A}" type="parTrans" cxnId="{C7E858C4-EFDB-4D91-BB34-3B629DD1EFAA}">
      <dgm:prSet/>
      <dgm:spPr/>
      <dgm:t>
        <a:bodyPr/>
        <a:lstStyle/>
        <a:p>
          <a:endParaRPr lang="ru-RU" sz="1800" b="1"/>
        </a:p>
      </dgm:t>
    </dgm:pt>
    <dgm:pt modelId="{020985EE-1CE1-450D-8076-5A96B2E0E3C6}" type="sibTrans" cxnId="{C7E858C4-EFDB-4D91-BB34-3B629DD1EFAA}">
      <dgm:prSet/>
      <dgm:spPr/>
      <dgm:t>
        <a:bodyPr/>
        <a:lstStyle/>
        <a:p>
          <a:endParaRPr lang="ru-RU" sz="1800" b="1"/>
        </a:p>
      </dgm:t>
    </dgm:pt>
    <dgm:pt modelId="{689C50AF-B480-4D17-8457-34288101ABF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Fusion </a:t>
          </a:r>
          <a:endParaRPr lang="ru-RU" sz="1800" b="1" dirty="0"/>
        </a:p>
      </dgm:t>
    </dgm:pt>
    <dgm:pt modelId="{E08C59A2-B2CA-46F5-8126-2A4DE53D757F}" type="parTrans" cxnId="{D85B8D1A-3ABB-44C5-AE4F-B6D7A4FB36BD}">
      <dgm:prSet/>
      <dgm:spPr/>
      <dgm:t>
        <a:bodyPr/>
        <a:lstStyle/>
        <a:p>
          <a:endParaRPr lang="ru-RU" sz="1800" b="1"/>
        </a:p>
      </dgm:t>
    </dgm:pt>
    <dgm:pt modelId="{08A10B71-6E82-47DA-BA67-C808C49E3472}" type="sibTrans" cxnId="{D85B8D1A-3ABB-44C5-AE4F-B6D7A4FB36BD}">
      <dgm:prSet/>
      <dgm:spPr/>
      <dgm:t>
        <a:bodyPr/>
        <a:lstStyle/>
        <a:p>
          <a:endParaRPr lang="ru-RU" sz="1800" b="1"/>
        </a:p>
      </dgm:t>
    </dgm:pt>
    <dgm:pt modelId="{55957721-7D57-4FAB-BCED-0D92B82EC51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Fission</a:t>
          </a:r>
          <a:endParaRPr lang="ru-RU" sz="1800" b="1" dirty="0"/>
        </a:p>
      </dgm:t>
    </dgm:pt>
    <dgm:pt modelId="{7224EBCA-25A9-4985-9016-369834C2D4F6}" type="parTrans" cxnId="{5D27D6AD-F465-43A9-BDCB-15C284AC7CCD}">
      <dgm:prSet/>
      <dgm:spPr/>
      <dgm:t>
        <a:bodyPr/>
        <a:lstStyle/>
        <a:p>
          <a:endParaRPr lang="ru-RU" sz="1800" b="1"/>
        </a:p>
      </dgm:t>
    </dgm:pt>
    <dgm:pt modelId="{EBF20D92-BCB8-4B8A-8ED0-AC397BA30990}" type="sibTrans" cxnId="{5D27D6AD-F465-43A9-BDCB-15C284AC7CCD}">
      <dgm:prSet/>
      <dgm:spPr/>
      <dgm:t>
        <a:bodyPr/>
        <a:lstStyle/>
        <a:p>
          <a:endParaRPr lang="ru-RU" sz="1800" b="1"/>
        </a:p>
      </dgm:t>
    </dgm:pt>
    <dgm:pt modelId="{0F551099-9C8F-4637-BD37-465D1E82CB3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Steady state power </a:t>
          </a:r>
          <a:endParaRPr lang="ru-RU" sz="1800" b="1" dirty="0"/>
        </a:p>
      </dgm:t>
    </dgm:pt>
    <dgm:pt modelId="{57D18DC0-0583-434A-8DAB-7FE8EB35D7D7}" type="parTrans" cxnId="{2BCCF7F3-8991-480D-8B1A-5453ED304719}">
      <dgm:prSet/>
      <dgm:spPr/>
      <dgm:t>
        <a:bodyPr/>
        <a:lstStyle/>
        <a:p>
          <a:endParaRPr lang="ru-RU" sz="1800" b="1"/>
        </a:p>
      </dgm:t>
    </dgm:pt>
    <dgm:pt modelId="{B62BFF3B-650A-4C3B-82F6-5730CB61A2C4}" type="sibTrans" cxnId="{2BCCF7F3-8991-480D-8B1A-5453ED304719}">
      <dgm:prSet/>
      <dgm:spPr/>
      <dgm:t>
        <a:bodyPr/>
        <a:lstStyle/>
        <a:p>
          <a:endParaRPr lang="ru-RU" sz="1800" b="1"/>
        </a:p>
      </dgm:t>
    </dgm:pt>
    <dgm:pt modelId="{099EA5EA-8519-4A61-B52F-F80122C4BE2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Pulsed power</a:t>
          </a:r>
          <a:endParaRPr lang="ru-RU" sz="1800" b="1" dirty="0"/>
        </a:p>
      </dgm:t>
    </dgm:pt>
    <dgm:pt modelId="{8ABB1722-08BB-4D74-A7F3-03BCEBE1424E}" type="parTrans" cxnId="{18B8B000-7C3C-4E0B-8483-0A0E694017DB}">
      <dgm:prSet/>
      <dgm:spPr/>
      <dgm:t>
        <a:bodyPr/>
        <a:lstStyle/>
        <a:p>
          <a:endParaRPr lang="ru-RU" sz="1800" b="1"/>
        </a:p>
      </dgm:t>
    </dgm:pt>
    <dgm:pt modelId="{446906AA-ADF6-4A3E-9D58-23E5589EEF00}" type="sibTrans" cxnId="{18B8B000-7C3C-4E0B-8483-0A0E694017DB}">
      <dgm:prSet/>
      <dgm:spPr/>
      <dgm:t>
        <a:bodyPr/>
        <a:lstStyle/>
        <a:p>
          <a:endParaRPr lang="ru-RU" sz="1800" b="1"/>
        </a:p>
      </dgm:t>
    </dgm:pt>
    <dgm:pt modelId="{7C9FF5AC-12D2-4B51-A520-4A71B85AD54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Aperiodic</a:t>
          </a:r>
          <a:endParaRPr lang="ru-RU" sz="1800" b="1" dirty="0"/>
        </a:p>
      </dgm:t>
    </dgm:pt>
    <dgm:pt modelId="{1253419D-863E-4E0F-A092-EB01CC2FDAC4}" type="parTrans" cxnId="{C336C8D5-5C17-40A5-A086-CAA0B1C1FABD}">
      <dgm:prSet/>
      <dgm:spPr/>
      <dgm:t>
        <a:bodyPr/>
        <a:lstStyle/>
        <a:p>
          <a:endParaRPr lang="ru-RU" sz="1800" b="1"/>
        </a:p>
      </dgm:t>
    </dgm:pt>
    <dgm:pt modelId="{E47BD981-9697-4BB3-8B24-0C21333ACBAC}" type="sibTrans" cxnId="{C336C8D5-5C17-40A5-A086-CAA0B1C1FABD}">
      <dgm:prSet/>
      <dgm:spPr/>
      <dgm:t>
        <a:bodyPr/>
        <a:lstStyle/>
        <a:p>
          <a:endParaRPr lang="ru-RU" sz="1800" b="1"/>
        </a:p>
      </dgm:t>
    </dgm:pt>
    <dgm:pt modelId="{28DA3AFC-C8BA-4FEE-BFF5-F946C0AAFB6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Periodic</a:t>
          </a:r>
          <a:endParaRPr lang="ru-RU" sz="1800" b="1" dirty="0"/>
        </a:p>
      </dgm:t>
    </dgm:pt>
    <dgm:pt modelId="{220CE3AB-AC3A-4E03-81E3-3D82187F1598}" type="parTrans" cxnId="{E0DB07C7-C680-46DC-A9E2-3775343CB89C}">
      <dgm:prSet/>
      <dgm:spPr/>
      <dgm:t>
        <a:bodyPr/>
        <a:lstStyle/>
        <a:p>
          <a:endParaRPr lang="ru-RU" sz="1800" b="1"/>
        </a:p>
      </dgm:t>
    </dgm:pt>
    <dgm:pt modelId="{ED00FF12-FFB9-4988-89D4-13AB588C2F95}" type="sibTrans" cxnId="{E0DB07C7-C680-46DC-A9E2-3775343CB89C}">
      <dgm:prSet/>
      <dgm:spPr/>
      <dgm:t>
        <a:bodyPr/>
        <a:lstStyle/>
        <a:p>
          <a:endParaRPr lang="ru-RU" sz="1800" b="1"/>
        </a:p>
      </dgm:t>
    </dgm:pt>
    <dgm:pt modelId="{47A9CD8D-C4B3-4C23-8A16-FB4A6C3EBD9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Boosters</a:t>
          </a:r>
          <a:endParaRPr lang="ru-RU" sz="1800" b="1" dirty="0"/>
        </a:p>
      </dgm:t>
    </dgm:pt>
    <dgm:pt modelId="{9645EE0D-B290-402D-AABF-607118FB2D9D}" type="parTrans" cxnId="{B0CB9194-5145-40D7-97D3-949C7CF4A061}">
      <dgm:prSet/>
      <dgm:spPr/>
      <dgm:t>
        <a:bodyPr/>
        <a:lstStyle/>
        <a:p>
          <a:endParaRPr lang="ru-RU" sz="1800" b="1"/>
        </a:p>
      </dgm:t>
    </dgm:pt>
    <dgm:pt modelId="{64C99DA0-B26E-4CBD-A56F-6445A0546127}" type="sibTrans" cxnId="{B0CB9194-5145-40D7-97D3-949C7CF4A061}">
      <dgm:prSet/>
      <dgm:spPr/>
      <dgm:t>
        <a:bodyPr/>
        <a:lstStyle/>
        <a:p>
          <a:endParaRPr lang="ru-RU" sz="1800" b="1"/>
        </a:p>
      </dgm:t>
    </dgm:pt>
    <dgm:pt modelId="{8410D15D-AF28-436F-9A2A-F9407B394B8A}" type="pres">
      <dgm:prSet presAssocID="{A60A98CB-633B-4AE4-A862-42CDE8E304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B18B21-971D-420D-A5E7-E718115D56D2}" type="pres">
      <dgm:prSet presAssocID="{A60A98CB-633B-4AE4-A862-42CDE8E30494}" presName="hierFlow" presStyleCnt="0"/>
      <dgm:spPr/>
    </dgm:pt>
    <dgm:pt modelId="{4A4425D3-A634-4684-9E05-A92F3DD690DD}" type="pres">
      <dgm:prSet presAssocID="{A60A98CB-633B-4AE4-A862-42CDE8E304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9B2C9DC-144B-433E-AEC7-04DB6CABEEC8}" type="pres">
      <dgm:prSet presAssocID="{3B4F2AE2-3782-4241-905C-570BEBB369AF}" presName="Name14" presStyleCnt="0"/>
      <dgm:spPr/>
    </dgm:pt>
    <dgm:pt modelId="{0EA93629-BB05-4341-A48B-63A1E877D8CE}" type="pres">
      <dgm:prSet presAssocID="{3B4F2AE2-3782-4241-905C-570BEBB369AF}" presName="level1Shape" presStyleLbl="node0" presStyleIdx="0" presStyleCnt="1" custScaleX="88083" custScaleY="30203" custLinFactX="46423" custLinFactNeighborX="100000" custLinFactNeighborY="-39214">
        <dgm:presLayoutVars>
          <dgm:chPref val="3"/>
        </dgm:presLayoutVars>
      </dgm:prSet>
      <dgm:spPr/>
    </dgm:pt>
    <dgm:pt modelId="{92CB92BF-2472-40C9-B73B-A74DA96719E3}" type="pres">
      <dgm:prSet presAssocID="{3B4F2AE2-3782-4241-905C-570BEBB369AF}" presName="hierChild2" presStyleCnt="0"/>
      <dgm:spPr/>
    </dgm:pt>
    <dgm:pt modelId="{24619C33-50EA-4420-99D8-FC06DEDDBD91}" type="pres">
      <dgm:prSet presAssocID="{67324E19-461F-4A21-9D3E-B34BFAB0D49D}" presName="Name19" presStyleLbl="parChTrans1D2" presStyleIdx="0" presStyleCnt="2"/>
      <dgm:spPr/>
    </dgm:pt>
    <dgm:pt modelId="{FDDF3C59-EE97-4907-8CEF-59ECDD3AC96D}" type="pres">
      <dgm:prSet presAssocID="{620C671F-F3CE-4949-85D2-56CADA45A31F}" presName="Name21" presStyleCnt="0"/>
      <dgm:spPr/>
    </dgm:pt>
    <dgm:pt modelId="{8D89CD7D-2C89-472E-B410-9A080AB98192}" type="pres">
      <dgm:prSet presAssocID="{620C671F-F3CE-4949-85D2-56CADA45A31F}" presName="level2Shape" presStyleLbl="asst1" presStyleIdx="0" presStyleCnt="1" custScaleX="98158" custScaleY="34997" custLinFactNeighborX="1300" custLinFactNeighborY="-48107"/>
      <dgm:spPr/>
    </dgm:pt>
    <dgm:pt modelId="{63D1A52B-DE06-4FCC-BEB9-2EC607A693AE}" type="pres">
      <dgm:prSet presAssocID="{620C671F-F3CE-4949-85D2-56CADA45A31F}" presName="hierChild3" presStyleCnt="0"/>
      <dgm:spPr/>
    </dgm:pt>
    <dgm:pt modelId="{2D051819-2CBB-4624-B2F9-D096C581DF33}" type="pres">
      <dgm:prSet presAssocID="{1916070E-2E8C-4ABB-B48C-56E0E87831BA}" presName="Name19" presStyleLbl="parChTrans1D2" presStyleIdx="1" presStyleCnt="2"/>
      <dgm:spPr/>
    </dgm:pt>
    <dgm:pt modelId="{9EDDCE4E-0FFC-4E11-8458-32CAC55CE8FB}" type="pres">
      <dgm:prSet presAssocID="{9877540C-3FE0-4C1A-ADFF-405CE206983C}" presName="Name21" presStyleCnt="0"/>
      <dgm:spPr/>
    </dgm:pt>
    <dgm:pt modelId="{E4CE444D-FAA8-4093-94D9-D5021EB67C1A}" type="pres">
      <dgm:prSet presAssocID="{9877540C-3FE0-4C1A-ADFF-405CE206983C}" presName="level2Shape" presStyleLbl="node2" presStyleIdx="0" presStyleCnt="1" custScaleX="99347" custScaleY="36171" custLinFactX="100000" custLinFactNeighborX="141604" custLinFactNeighborY="-48157"/>
      <dgm:spPr/>
    </dgm:pt>
    <dgm:pt modelId="{C184FA22-6370-4D1A-9A99-535BBD958415}" type="pres">
      <dgm:prSet presAssocID="{9877540C-3FE0-4C1A-ADFF-405CE206983C}" presName="hierChild3" presStyleCnt="0"/>
      <dgm:spPr/>
    </dgm:pt>
    <dgm:pt modelId="{7C493303-EDE6-4C2D-A35C-3792194A911B}" type="pres">
      <dgm:prSet presAssocID="{7DB3F3CC-67DB-4290-A1CE-99D183289C32}" presName="Name19" presStyleLbl="parChTrans1D3" presStyleIdx="0" presStyleCnt="2"/>
      <dgm:spPr/>
    </dgm:pt>
    <dgm:pt modelId="{F5998617-3F75-4769-8F67-5662B920881A}" type="pres">
      <dgm:prSet presAssocID="{35F1F2B7-D051-4C7E-AAD7-CDAC35D1AE71}" presName="Name21" presStyleCnt="0"/>
      <dgm:spPr/>
    </dgm:pt>
    <dgm:pt modelId="{0AE313C9-59B3-4B23-8623-F0052314A9D8}" type="pres">
      <dgm:prSet presAssocID="{35F1F2B7-D051-4C7E-AAD7-CDAC35D1AE71}" presName="level2Shape" presStyleLbl="node3" presStyleIdx="0" presStyleCnt="2" custScaleX="126670" custScaleY="31995" custLinFactNeighborX="60741" custLinFactNeighborY="-48030"/>
      <dgm:spPr/>
    </dgm:pt>
    <dgm:pt modelId="{92639AC8-BC27-41C4-ACD2-FF71B675F2AE}" type="pres">
      <dgm:prSet presAssocID="{35F1F2B7-D051-4C7E-AAD7-CDAC35D1AE71}" presName="hierChild3" presStyleCnt="0"/>
      <dgm:spPr/>
    </dgm:pt>
    <dgm:pt modelId="{FA8ED6D9-48E5-45CF-8AB6-9F27604B01AA}" type="pres">
      <dgm:prSet presAssocID="{5735C1B6-D16E-480B-9F5D-AC1FA0759E9A}" presName="Name19" presStyleLbl="parChTrans1D3" presStyleIdx="1" presStyleCnt="2"/>
      <dgm:spPr/>
    </dgm:pt>
    <dgm:pt modelId="{E285D6C5-F34B-48DE-8ACC-D472B422B13F}" type="pres">
      <dgm:prSet presAssocID="{57163E1B-D17A-444D-AD23-3503C4F595E4}" presName="Name21" presStyleCnt="0"/>
      <dgm:spPr/>
    </dgm:pt>
    <dgm:pt modelId="{B582DF3B-5A16-4A42-81CD-17E4635596CA}" type="pres">
      <dgm:prSet presAssocID="{57163E1B-D17A-444D-AD23-3503C4F595E4}" presName="level2Shape" presStyleLbl="node3" presStyleIdx="1" presStyleCnt="2" custScaleX="93328" custScaleY="33363" custLinFactX="94657" custLinFactNeighborX="100000" custLinFactNeighborY="-47315"/>
      <dgm:spPr/>
    </dgm:pt>
    <dgm:pt modelId="{E92752B3-6E86-4E17-8C58-066AE74A4AD5}" type="pres">
      <dgm:prSet presAssocID="{57163E1B-D17A-444D-AD23-3503C4F595E4}" presName="hierChild3" presStyleCnt="0"/>
      <dgm:spPr/>
    </dgm:pt>
    <dgm:pt modelId="{DD136E7B-44CE-43EF-A07A-C8C07634BF33}" type="pres">
      <dgm:prSet presAssocID="{E08C59A2-B2CA-46F5-8126-2A4DE53D757F}" presName="Name19" presStyleLbl="parChTrans1D4" presStyleIdx="0" presStyleCnt="7"/>
      <dgm:spPr/>
    </dgm:pt>
    <dgm:pt modelId="{A4E3F7C9-3D29-4030-84A4-F0FE0E2ECBBE}" type="pres">
      <dgm:prSet presAssocID="{689C50AF-B480-4D17-8457-34288101ABFD}" presName="Name21" presStyleCnt="0"/>
      <dgm:spPr/>
    </dgm:pt>
    <dgm:pt modelId="{8E9DBC8D-659C-4F85-B2D9-851BBC7A8F43}" type="pres">
      <dgm:prSet presAssocID="{689C50AF-B480-4D17-8457-34288101ABFD}" presName="level2Shape" presStyleLbl="node4" presStyleIdx="0" presStyleCnt="7" custScaleX="63503" custScaleY="32304" custLinFactNeighborX="59127" custLinFactNeighborY="-65115"/>
      <dgm:spPr/>
    </dgm:pt>
    <dgm:pt modelId="{C9D20D65-687E-4344-80DF-819E04097480}" type="pres">
      <dgm:prSet presAssocID="{689C50AF-B480-4D17-8457-34288101ABFD}" presName="hierChild3" presStyleCnt="0"/>
      <dgm:spPr/>
    </dgm:pt>
    <dgm:pt modelId="{19F2E938-ADE3-4331-B6C9-5030B7E73E6F}" type="pres">
      <dgm:prSet presAssocID="{7224EBCA-25A9-4985-9016-369834C2D4F6}" presName="Name19" presStyleLbl="parChTrans1D4" presStyleIdx="1" presStyleCnt="7"/>
      <dgm:spPr/>
    </dgm:pt>
    <dgm:pt modelId="{6010E77C-8FF2-4643-89E4-ABAA7754AED3}" type="pres">
      <dgm:prSet presAssocID="{55957721-7D57-4FAB-BCED-0D92B82EC513}" presName="Name21" presStyleCnt="0"/>
      <dgm:spPr/>
    </dgm:pt>
    <dgm:pt modelId="{63420E3C-DF7D-491F-840B-1167B568A0D2}" type="pres">
      <dgm:prSet presAssocID="{55957721-7D57-4FAB-BCED-0D92B82EC513}" presName="level2Shape" presStyleLbl="node4" presStyleIdx="1" presStyleCnt="7" custScaleX="58899" custScaleY="24243" custLinFactNeighborX="93699" custLinFactNeighborY="-47086"/>
      <dgm:spPr/>
    </dgm:pt>
    <dgm:pt modelId="{86DD1889-E5B4-47D7-A9B0-02B75E5CFDB4}" type="pres">
      <dgm:prSet presAssocID="{55957721-7D57-4FAB-BCED-0D92B82EC513}" presName="hierChild3" presStyleCnt="0"/>
      <dgm:spPr/>
    </dgm:pt>
    <dgm:pt modelId="{B08F43B7-C94D-45C2-AEDB-2998378DD7DB}" type="pres">
      <dgm:prSet presAssocID="{57D18DC0-0583-434A-8DAB-7FE8EB35D7D7}" presName="Name19" presStyleLbl="parChTrans1D4" presStyleIdx="2" presStyleCnt="7"/>
      <dgm:spPr/>
    </dgm:pt>
    <dgm:pt modelId="{4DA0A086-DC5B-4C1D-8911-85B099A3E0D4}" type="pres">
      <dgm:prSet presAssocID="{0F551099-9C8F-4637-BD37-465D1E82CB32}" presName="Name21" presStyleCnt="0"/>
      <dgm:spPr/>
    </dgm:pt>
    <dgm:pt modelId="{72F942A2-FD8D-4B58-93AF-5CC54AAF0D78}" type="pres">
      <dgm:prSet presAssocID="{0F551099-9C8F-4637-BD37-465D1E82CB32}" presName="level2Shape" presStyleLbl="node4" presStyleIdx="2" presStyleCnt="7" custScaleX="85882" custScaleY="24058" custLinFactNeighborX="60843" custLinFactNeighborY="-65992"/>
      <dgm:spPr/>
    </dgm:pt>
    <dgm:pt modelId="{102F0221-D34F-4294-AB7F-75D003B22A49}" type="pres">
      <dgm:prSet presAssocID="{0F551099-9C8F-4637-BD37-465D1E82CB32}" presName="hierChild3" presStyleCnt="0"/>
      <dgm:spPr/>
    </dgm:pt>
    <dgm:pt modelId="{EB525E27-1F47-4E3A-88CF-D4DEF12DC137}" type="pres">
      <dgm:prSet presAssocID="{8ABB1722-08BB-4D74-A7F3-03BCEBE1424E}" presName="Name19" presStyleLbl="parChTrans1D4" presStyleIdx="3" presStyleCnt="7"/>
      <dgm:spPr/>
    </dgm:pt>
    <dgm:pt modelId="{915C93F0-190B-4C1E-B572-E9227F411D4E}" type="pres">
      <dgm:prSet presAssocID="{099EA5EA-8519-4A61-B52F-F80122C4BE28}" presName="Name21" presStyleCnt="0"/>
      <dgm:spPr/>
    </dgm:pt>
    <dgm:pt modelId="{1CB8E7DA-ED0E-4EB6-A249-851285629869}" type="pres">
      <dgm:prSet presAssocID="{099EA5EA-8519-4A61-B52F-F80122C4BE28}" presName="level2Shape" presStyleLbl="node4" presStyleIdx="3" presStyleCnt="7" custScaleX="67185" custScaleY="24931" custLinFactX="3036" custLinFactNeighborX="100000" custLinFactNeighborY="-65084"/>
      <dgm:spPr/>
    </dgm:pt>
    <dgm:pt modelId="{973521D9-B2EA-453F-91F5-F0798F68F8F8}" type="pres">
      <dgm:prSet presAssocID="{099EA5EA-8519-4A61-B52F-F80122C4BE28}" presName="hierChild3" presStyleCnt="0"/>
      <dgm:spPr/>
    </dgm:pt>
    <dgm:pt modelId="{F11B8E28-E145-4010-ADF1-A2DD9A6D36E4}" type="pres">
      <dgm:prSet presAssocID="{1253419D-863E-4E0F-A092-EB01CC2FDAC4}" presName="Name19" presStyleLbl="parChTrans1D4" presStyleIdx="4" presStyleCnt="7"/>
      <dgm:spPr/>
    </dgm:pt>
    <dgm:pt modelId="{63D22F7C-310F-4F16-8AC8-19DB3BFDF970}" type="pres">
      <dgm:prSet presAssocID="{7C9FF5AC-12D2-4B51-A520-4A71B85AD544}" presName="Name21" presStyleCnt="0"/>
      <dgm:spPr/>
    </dgm:pt>
    <dgm:pt modelId="{488C35F6-8E0C-4F72-9BED-D183620F7FBE}" type="pres">
      <dgm:prSet presAssocID="{7C9FF5AC-12D2-4B51-A520-4A71B85AD544}" presName="level2Shape" presStyleLbl="node4" presStyleIdx="4" presStyleCnt="7" custScaleX="70718" custScaleY="35899" custLinFactNeighborY="-6244"/>
      <dgm:spPr/>
    </dgm:pt>
    <dgm:pt modelId="{EDA30DD3-ABCB-4870-9FD8-3A5B11580090}" type="pres">
      <dgm:prSet presAssocID="{7C9FF5AC-12D2-4B51-A520-4A71B85AD544}" presName="hierChild3" presStyleCnt="0"/>
      <dgm:spPr/>
    </dgm:pt>
    <dgm:pt modelId="{72F310E7-D680-47A5-9FB2-526AF1F0ED2B}" type="pres">
      <dgm:prSet presAssocID="{220CE3AB-AC3A-4E03-81E3-3D82187F1598}" presName="Name19" presStyleLbl="parChTrans1D4" presStyleIdx="5" presStyleCnt="7"/>
      <dgm:spPr/>
    </dgm:pt>
    <dgm:pt modelId="{758A3CC5-F96C-40CC-A737-2C311F3B7EDA}" type="pres">
      <dgm:prSet presAssocID="{28DA3AFC-C8BA-4FEE-BFF5-F946C0AAFB6C}" presName="Name21" presStyleCnt="0"/>
      <dgm:spPr/>
    </dgm:pt>
    <dgm:pt modelId="{C92FC783-B51A-4D78-BF2A-C7FD9A019C2B}" type="pres">
      <dgm:prSet presAssocID="{28DA3AFC-C8BA-4FEE-BFF5-F946C0AAFB6C}" presName="level2Shape" presStyleLbl="node4" presStyleIdx="5" presStyleCnt="7" custScaleX="75754" custScaleY="34594" custLinFactNeighborY="-6244"/>
      <dgm:spPr/>
    </dgm:pt>
    <dgm:pt modelId="{E8DFE268-9C4E-43DA-A38E-AEFDABEE0347}" type="pres">
      <dgm:prSet presAssocID="{28DA3AFC-C8BA-4FEE-BFF5-F946C0AAFB6C}" presName="hierChild3" presStyleCnt="0"/>
      <dgm:spPr/>
    </dgm:pt>
    <dgm:pt modelId="{420C2A98-959F-49CF-A567-10E02A64EB4A}" type="pres">
      <dgm:prSet presAssocID="{9645EE0D-B290-402D-AABF-607118FB2D9D}" presName="Name19" presStyleLbl="parChTrans1D4" presStyleIdx="6" presStyleCnt="7"/>
      <dgm:spPr/>
    </dgm:pt>
    <dgm:pt modelId="{A584E756-1AD5-4134-980B-EF19D04F6128}" type="pres">
      <dgm:prSet presAssocID="{47A9CD8D-C4B3-4C23-8A16-FB4A6C3EBD96}" presName="Name21" presStyleCnt="0"/>
      <dgm:spPr/>
    </dgm:pt>
    <dgm:pt modelId="{72BB3F37-FCA9-416B-BF3D-6C2EC2939162}" type="pres">
      <dgm:prSet presAssocID="{47A9CD8D-C4B3-4C23-8A16-FB4A6C3EBD96}" presName="level2Shape" presStyleLbl="node4" presStyleIdx="6" presStyleCnt="7" custScaleX="61432" custScaleY="32521"/>
      <dgm:spPr/>
    </dgm:pt>
    <dgm:pt modelId="{1BC577B8-630A-4D36-A330-57BAAF5F5A9E}" type="pres">
      <dgm:prSet presAssocID="{47A9CD8D-C4B3-4C23-8A16-FB4A6C3EBD96}" presName="hierChild3" presStyleCnt="0"/>
      <dgm:spPr/>
    </dgm:pt>
    <dgm:pt modelId="{CB899E4F-0CEE-4BD6-AB6A-FB8FD3782EE7}" type="pres">
      <dgm:prSet presAssocID="{A60A98CB-633B-4AE4-A862-42CDE8E30494}" presName="bgShapesFlow" presStyleCnt="0"/>
      <dgm:spPr/>
    </dgm:pt>
  </dgm:ptLst>
  <dgm:cxnLst>
    <dgm:cxn modelId="{18B8B000-7C3C-4E0B-8483-0A0E694017DB}" srcId="{55957721-7D57-4FAB-BCED-0D92B82EC513}" destId="{099EA5EA-8519-4A61-B52F-F80122C4BE28}" srcOrd="1" destOrd="0" parTransId="{8ABB1722-08BB-4D74-A7F3-03BCEBE1424E}" sibTransId="{446906AA-ADF6-4A3E-9D58-23E5589EEF00}"/>
    <dgm:cxn modelId="{859FAF03-8BD9-499E-A894-6A48BB62AD1B}" type="presOf" srcId="{620C671F-F3CE-4949-85D2-56CADA45A31F}" destId="{8D89CD7D-2C89-472E-B410-9A080AB98192}" srcOrd="0" destOrd="0" presId="urn:microsoft.com/office/officeart/2005/8/layout/hierarchy6"/>
    <dgm:cxn modelId="{8C304705-5F22-4434-BA5A-1D584E86AD63}" type="presOf" srcId="{1916070E-2E8C-4ABB-B48C-56E0E87831BA}" destId="{2D051819-2CBB-4624-B2F9-D096C581DF33}" srcOrd="0" destOrd="0" presId="urn:microsoft.com/office/officeart/2005/8/layout/hierarchy6"/>
    <dgm:cxn modelId="{7040EB16-0708-4C2A-B71E-827066E14721}" type="presOf" srcId="{1253419D-863E-4E0F-A092-EB01CC2FDAC4}" destId="{F11B8E28-E145-4010-ADF1-A2DD9A6D36E4}" srcOrd="0" destOrd="0" presId="urn:microsoft.com/office/officeart/2005/8/layout/hierarchy6"/>
    <dgm:cxn modelId="{0EB7F418-53ED-4F61-AE7D-2C0F87BB32BA}" type="presOf" srcId="{3B4F2AE2-3782-4241-905C-570BEBB369AF}" destId="{0EA93629-BB05-4341-A48B-63A1E877D8CE}" srcOrd="0" destOrd="0" presId="urn:microsoft.com/office/officeart/2005/8/layout/hierarchy6"/>
    <dgm:cxn modelId="{08ADF618-0F9C-43F2-B6B5-12B812A948FC}" type="presOf" srcId="{9645EE0D-B290-402D-AABF-607118FB2D9D}" destId="{420C2A98-959F-49CF-A567-10E02A64EB4A}" srcOrd="0" destOrd="0" presId="urn:microsoft.com/office/officeart/2005/8/layout/hierarchy6"/>
    <dgm:cxn modelId="{D85B8D1A-3ABB-44C5-AE4F-B6D7A4FB36BD}" srcId="{57163E1B-D17A-444D-AD23-3503C4F595E4}" destId="{689C50AF-B480-4D17-8457-34288101ABFD}" srcOrd="0" destOrd="0" parTransId="{E08C59A2-B2CA-46F5-8126-2A4DE53D757F}" sibTransId="{08A10B71-6E82-47DA-BA67-C808C49E3472}"/>
    <dgm:cxn modelId="{D65E1824-5862-4967-856F-047576669E11}" type="presOf" srcId="{57D18DC0-0583-434A-8DAB-7FE8EB35D7D7}" destId="{B08F43B7-C94D-45C2-AEDB-2998378DD7DB}" srcOrd="0" destOrd="0" presId="urn:microsoft.com/office/officeart/2005/8/layout/hierarchy6"/>
    <dgm:cxn modelId="{199A413B-7EAB-4AC4-9383-D8567CAF56B7}" srcId="{A60A98CB-633B-4AE4-A862-42CDE8E30494}" destId="{3B4F2AE2-3782-4241-905C-570BEBB369AF}" srcOrd="0" destOrd="0" parTransId="{3098CE16-7A86-4A62-8DC7-903290E8EE12}" sibTransId="{0A29F38B-9010-4DAA-8DB3-2FD93CBB774B}"/>
    <dgm:cxn modelId="{6EF9063D-7F3F-4835-827B-691387C40511}" srcId="{3B4F2AE2-3782-4241-905C-570BEBB369AF}" destId="{620C671F-F3CE-4949-85D2-56CADA45A31F}" srcOrd="0" destOrd="0" parTransId="{67324E19-461F-4A21-9D3E-B34BFAB0D49D}" sibTransId="{3904AAC0-E3FD-45EB-951B-D94C35DED21D}"/>
    <dgm:cxn modelId="{26C0BD63-7120-4912-B522-630BBD21C706}" type="presOf" srcId="{9877540C-3FE0-4C1A-ADFF-405CE206983C}" destId="{E4CE444D-FAA8-4093-94D9-D5021EB67C1A}" srcOrd="0" destOrd="0" presId="urn:microsoft.com/office/officeart/2005/8/layout/hierarchy6"/>
    <dgm:cxn modelId="{9E96E74A-15BD-463B-B6D1-F9A28668281B}" type="presOf" srcId="{47A9CD8D-C4B3-4C23-8A16-FB4A6C3EBD96}" destId="{72BB3F37-FCA9-416B-BF3D-6C2EC2939162}" srcOrd="0" destOrd="0" presId="urn:microsoft.com/office/officeart/2005/8/layout/hierarchy6"/>
    <dgm:cxn modelId="{11E73573-15D3-457E-8599-1F6E7C0F042E}" type="presOf" srcId="{7C9FF5AC-12D2-4B51-A520-4A71B85AD544}" destId="{488C35F6-8E0C-4F72-9BED-D183620F7FBE}" srcOrd="0" destOrd="0" presId="urn:microsoft.com/office/officeart/2005/8/layout/hierarchy6"/>
    <dgm:cxn modelId="{3DF01954-30CB-4F6A-B910-EBDFFF5AD79B}" srcId="{9877540C-3FE0-4C1A-ADFF-405CE206983C}" destId="{35F1F2B7-D051-4C7E-AAD7-CDAC35D1AE71}" srcOrd="0" destOrd="0" parTransId="{7DB3F3CC-67DB-4290-A1CE-99D183289C32}" sibTransId="{548371F6-69D2-40D0-B784-5C2390092D56}"/>
    <dgm:cxn modelId="{F42A6F79-5DC8-48A4-B893-42C3EF752EC9}" type="presOf" srcId="{7224EBCA-25A9-4985-9016-369834C2D4F6}" destId="{19F2E938-ADE3-4331-B6C9-5030B7E73E6F}" srcOrd="0" destOrd="0" presId="urn:microsoft.com/office/officeart/2005/8/layout/hierarchy6"/>
    <dgm:cxn modelId="{FEF8A57C-5F13-495A-974E-699590E87105}" type="presOf" srcId="{220CE3AB-AC3A-4E03-81E3-3D82187F1598}" destId="{72F310E7-D680-47A5-9FB2-526AF1F0ED2B}" srcOrd="0" destOrd="0" presId="urn:microsoft.com/office/officeart/2005/8/layout/hierarchy6"/>
    <dgm:cxn modelId="{3066F08D-7DAF-44C9-AFC5-357C6A59D11E}" type="presOf" srcId="{0F551099-9C8F-4637-BD37-465D1E82CB32}" destId="{72F942A2-FD8D-4B58-93AF-5CC54AAF0D78}" srcOrd="0" destOrd="0" presId="urn:microsoft.com/office/officeart/2005/8/layout/hierarchy6"/>
    <dgm:cxn modelId="{B0CB9194-5145-40D7-97D3-949C7CF4A061}" srcId="{099EA5EA-8519-4A61-B52F-F80122C4BE28}" destId="{47A9CD8D-C4B3-4C23-8A16-FB4A6C3EBD96}" srcOrd="2" destOrd="0" parTransId="{9645EE0D-B290-402D-AABF-607118FB2D9D}" sibTransId="{64C99DA0-B26E-4CBD-A56F-6445A0546127}"/>
    <dgm:cxn modelId="{45672598-F73A-4092-8A0D-C853ACF60337}" type="presOf" srcId="{A60A98CB-633B-4AE4-A862-42CDE8E30494}" destId="{8410D15D-AF28-436F-9A2A-F9407B394B8A}" srcOrd="0" destOrd="0" presId="urn:microsoft.com/office/officeart/2005/8/layout/hierarchy6"/>
    <dgm:cxn modelId="{7A2400A0-6577-4736-8A0C-36720729076D}" type="presOf" srcId="{5735C1B6-D16E-480B-9F5D-AC1FA0759E9A}" destId="{FA8ED6D9-48E5-45CF-8AB6-9F27604B01AA}" srcOrd="0" destOrd="0" presId="urn:microsoft.com/office/officeart/2005/8/layout/hierarchy6"/>
    <dgm:cxn modelId="{AEE638A5-3FAA-470D-ADA0-D47D00F6AE8D}" type="presOf" srcId="{7DB3F3CC-67DB-4290-A1CE-99D183289C32}" destId="{7C493303-EDE6-4C2D-A35C-3792194A911B}" srcOrd="0" destOrd="0" presId="urn:microsoft.com/office/officeart/2005/8/layout/hierarchy6"/>
    <dgm:cxn modelId="{5D27D6AD-F465-43A9-BDCB-15C284AC7CCD}" srcId="{57163E1B-D17A-444D-AD23-3503C4F595E4}" destId="{55957721-7D57-4FAB-BCED-0D92B82EC513}" srcOrd="1" destOrd="0" parTransId="{7224EBCA-25A9-4985-9016-369834C2D4F6}" sibTransId="{EBF20D92-BCB8-4B8A-8ED0-AC397BA30990}"/>
    <dgm:cxn modelId="{8571A8B0-B5C2-4D91-A256-4AD0A2FDFD95}" type="presOf" srcId="{67324E19-461F-4A21-9D3E-B34BFAB0D49D}" destId="{24619C33-50EA-4420-99D8-FC06DEDDBD91}" srcOrd="0" destOrd="0" presId="urn:microsoft.com/office/officeart/2005/8/layout/hierarchy6"/>
    <dgm:cxn modelId="{E63421B3-A9A3-4341-BF71-C08C88646FE2}" type="presOf" srcId="{35F1F2B7-D051-4C7E-AAD7-CDAC35D1AE71}" destId="{0AE313C9-59B3-4B23-8623-F0052314A9D8}" srcOrd="0" destOrd="0" presId="urn:microsoft.com/office/officeart/2005/8/layout/hierarchy6"/>
    <dgm:cxn modelId="{EC3DD3B3-EB6B-4215-988B-C81E31A05F38}" type="presOf" srcId="{57163E1B-D17A-444D-AD23-3503C4F595E4}" destId="{B582DF3B-5A16-4A42-81CD-17E4635596CA}" srcOrd="0" destOrd="0" presId="urn:microsoft.com/office/officeart/2005/8/layout/hierarchy6"/>
    <dgm:cxn modelId="{F1AFEDBB-AA99-49AA-BABD-FDE470444041}" type="presOf" srcId="{55957721-7D57-4FAB-BCED-0D92B82EC513}" destId="{63420E3C-DF7D-491F-840B-1167B568A0D2}" srcOrd="0" destOrd="0" presId="urn:microsoft.com/office/officeart/2005/8/layout/hierarchy6"/>
    <dgm:cxn modelId="{F4D76DC1-77CD-48E0-A908-8B60004DFA7E}" type="presOf" srcId="{28DA3AFC-C8BA-4FEE-BFF5-F946C0AAFB6C}" destId="{C92FC783-B51A-4D78-BF2A-C7FD9A019C2B}" srcOrd="0" destOrd="0" presId="urn:microsoft.com/office/officeart/2005/8/layout/hierarchy6"/>
    <dgm:cxn modelId="{C7E858C4-EFDB-4D91-BB34-3B629DD1EFAA}" srcId="{9877540C-3FE0-4C1A-ADFF-405CE206983C}" destId="{57163E1B-D17A-444D-AD23-3503C4F595E4}" srcOrd="1" destOrd="0" parTransId="{5735C1B6-D16E-480B-9F5D-AC1FA0759E9A}" sibTransId="{020985EE-1CE1-450D-8076-5A96B2E0E3C6}"/>
    <dgm:cxn modelId="{E0DB07C7-C680-46DC-A9E2-3775343CB89C}" srcId="{099EA5EA-8519-4A61-B52F-F80122C4BE28}" destId="{28DA3AFC-C8BA-4FEE-BFF5-F946C0AAFB6C}" srcOrd="1" destOrd="0" parTransId="{220CE3AB-AC3A-4E03-81E3-3D82187F1598}" sibTransId="{ED00FF12-FFB9-4988-89D4-13AB588C2F95}"/>
    <dgm:cxn modelId="{328569D0-0C21-4A58-BE46-4ED0D2A1091E}" type="presOf" srcId="{8ABB1722-08BB-4D74-A7F3-03BCEBE1424E}" destId="{EB525E27-1F47-4E3A-88CF-D4DEF12DC137}" srcOrd="0" destOrd="0" presId="urn:microsoft.com/office/officeart/2005/8/layout/hierarchy6"/>
    <dgm:cxn modelId="{371C7CD0-D8C9-4298-A36A-36749808C568}" type="presOf" srcId="{099EA5EA-8519-4A61-B52F-F80122C4BE28}" destId="{1CB8E7DA-ED0E-4EB6-A249-851285629869}" srcOrd="0" destOrd="0" presId="urn:microsoft.com/office/officeart/2005/8/layout/hierarchy6"/>
    <dgm:cxn modelId="{C336C8D5-5C17-40A5-A086-CAA0B1C1FABD}" srcId="{099EA5EA-8519-4A61-B52F-F80122C4BE28}" destId="{7C9FF5AC-12D2-4B51-A520-4A71B85AD544}" srcOrd="0" destOrd="0" parTransId="{1253419D-863E-4E0F-A092-EB01CC2FDAC4}" sibTransId="{E47BD981-9697-4BB3-8B24-0C21333ACBAC}"/>
    <dgm:cxn modelId="{BE52D2D7-9239-4598-BBD6-968EE95329B5}" srcId="{3B4F2AE2-3782-4241-905C-570BEBB369AF}" destId="{9877540C-3FE0-4C1A-ADFF-405CE206983C}" srcOrd="1" destOrd="0" parTransId="{1916070E-2E8C-4ABB-B48C-56E0E87831BA}" sibTransId="{48826C0B-566F-453A-9C9C-1411FE078F80}"/>
    <dgm:cxn modelId="{2BCCF7F3-8991-480D-8B1A-5453ED304719}" srcId="{55957721-7D57-4FAB-BCED-0D92B82EC513}" destId="{0F551099-9C8F-4637-BD37-465D1E82CB32}" srcOrd="0" destOrd="0" parTransId="{57D18DC0-0583-434A-8DAB-7FE8EB35D7D7}" sibTransId="{B62BFF3B-650A-4C3B-82F6-5730CB61A2C4}"/>
    <dgm:cxn modelId="{2C037EF5-FE77-4262-A096-5F2CD786260A}" type="presOf" srcId="{689C50AF-B480-4D17-8457-34288101ABFD}" destId="{8E9DBC8D-659C-4F85-B2D9-851BBC7A8F43}" srcOrd="0" destOrd="0" presId="urn:microsoft.com/office/officeart/2005/8/layout/hierarchy6"/>
    <dgm:cxn modelId="{9610DCF9-03F3-483E-9DDD-066C72A7CF19}" type="presOf" srcId="{E08C59A2-B2CA-46F5-8126-2A4DE53D757F}" destId="{DD136E7B-44CE-43EF-A07A-C8C07634BF33}" srcOrd="0" destOrd="0" presId="urn:microsoft.com/office/officeart/2005/8/layout/hierarchy6"/>
    <dgm:cxn modelId="{53AF2F28-83FE-4B47-8E8A-52CC9989D0CA}" type="presParOf" srcId="{8410D15D-AF28-436F-9A2A-F9407B394B8A}" destId="{41B18B21-971D-420D-A5E7-E718115D56D2}" srcOrd="0" destOrd="0" presId="urn:microsoft.com/office/officeart/2005/8/layout/hierarchy6"/>
    <dgm:cxn modelId="{483192E2-F5A9-4262-B3BE-F60F8DD9329D}" type="presParOf" srcId="{41B18B21-971D-420D-A5E7-E718115D56D2}" destId="{4A4425D3-A634-4684-9E05-A92F3DD690DD}" srcOrd="0" destOrd="0" presId="urn:microsoft.com/office/officeart/2005/8/layout/hierarchy6"/>
    <dgm:cxn modelId="{AB0B115C-52ED-401E-8A4C-7BCA0C6986D1}" type="presParOf" srcId="{4A4425D3-A634-4684-9E05-A92F3DD690DD}" destId="{49B2C9DC-144B-433E-AEC7-04DB6CABEEC8}" srcOrd="0" destOrd="0" presId="urn:microsoft.com/office/officeart/2005/8/layout/hierarchy6"/>
    <dgm:cxn modelId="{3946AC06-3D6B-4D6E-B803-0DF77F72FE11}" type="presParOf" srcId="{49B2C9DC-144B-433E-AEC7-04DB6CABEEC8}" destId="{0EA93629-BB05-4341-A48B-63A1E877D8CE}" srcOrd="0" destOrd="0" presId="urn:microsoft.com/office/officeart/2005/8/layout/hierarchy6"/>
    <dgm:cxn modelId="{9E1A7B74-EAE6-499C-BCBC-40788F367CE5}" type="presParOf" srcId="{49B2C9DC-144B-433E-AEC7-04DB6CABEEC8}" destId="{92CB92BF-2472-40C9-B73B-A74DA96719E3}" srcOrd="1" destOrd="0" presId="urn:microsoft.com/office/officeart/2005/8/layout/hierarchy6"/>
    <dgm:cxn modelId="{45CE94DD-D428-4AF9-BFD4-005AFE329592}" type="presParOf" srcId="{92CB92BF-2472-40C9-B73B-A74DA96719E3}" destId="{24619C33-50EA-4420-99D8-FC06DEDDBD91}" srcOrd="0" destOrd="0" presId="urn:microsoft.com/office/officeart/2005/8/layout/hierarchy6"/>
    <dgm:cxn modelId="{933858DD-BC89-4469-ABD9-B7970135A3A3}" type="presParOf" srcId="{92CB92BF-2472-40C9-B73B-A74DA96719E3}" destId="{FDDF3C59-EE97-4907-8CEF-59ECDD3AC96D}" srcOrd="1" destOrd="0" presId="urn:microsoft.com/office/officeart/2005/8/layout/hierarchy6"/>
    <dgm:cxn modelId="{8CB7B73C-2E40-46A5-B68A-564C20ED403E}" type="presParOf" srcId="{FDDF3C59-EE97-4907-8CEF-59ECDD3AC96D}" destId="{8D89CD7D-2C89-472E-B410-9A080AB98192}" srcOrd="0" destOrd="0" presId="urn:microsoft.com/office/officeart/2005/8/layout/hierarchy6"/>
    <dgm:cxn modelId="{90B0E133-CA95-4B76-910E-FBC6ED4569D8}" type="presParOf" srcId="{FDDF3C59-EE97-4907-8CEF-59ECDD3AC96D}" destId="{63D1A52B-DE06-4FCC-BEB9-2EC607A693AE}" srcOrd="1" destOrd="0" presId="urn:microsoft.com/office/officeart/2005/8/layout/hierarchy6"/>
    <dgm:cxn modelId="{5FD79823-C50D-4404-9B7C-6569896B9D97}" type="presParOf" srcId="{92CB92BF-2472-40C9-B73B-A74DA96719E3}" destId="{2D051819-2CBB-4624-B2F9-D096C581DF33}" srcOrd="2" destOrd="0" presId="urn:microsoft.com/office/officeart/2005/8/layout/hierarchy6"/>
    <dgm:cxn modelId="{40C01140-4373-4351-9788-BE52AEF2AAC8}" type="presParOf" srcId="{92CB92BF-2472-40C9-B73B-A74DA96719E3}" destId="{9EDDCE4E-0FFC-4E11-8458-32CAC55CE8FB}" srcOrd="3" destOrd="0" presId="urn:microsoft.com/office/officeart/2005/8/layout/hierarchy6"/>
    <dgm:cxn modelId="{DFED7AB7-FE03-4910-A976-5398679CA2B5}" type="presParOf" srcId="{9EDDCE4E-0FFC-4E11-8458-32CAC55CE8FB}" destId="{E4CE444D-FAA8-4093-94D9-D5021EB67C1A}" srcOrd="0" destOrd="0" presId="urn:microsoft.com/office/officeart/2005/8/layout/hierarchy6"/>
    <dgm:cxn modelId="{8D299C6A-39D4-40F8-8F84-C53F99968F76}" type="presParOf" srcId="{9EDDCE4E-0FFC-4E11-8458-32CAC55CE8FB}" destId="{C184FA22-6370-4D1A-9A99-535BBD958415}" srcOrd="1" destOrd="0" presId="urn:microsoft.com/office/officeart/2005/8/layout/hierarchy6"/>
    <dgm:cxn modelId="{939F0557-D737-43BE-940E-C74E264FEB82}" type="presParOf" srcId="{C184FA22-6370-4D1A-9A99-535BBD958415}" destId="{7C493303-EDE6-4C2D-A35C-3792194A911B}" srcOrd="0" destOrd="0" presId="urn:microsoft.com/office/officeart/2005/8/layout/hierarchy6"/>
    <dgm:cxn modelId="{F8481592-8EC2-4C61-B7EB-B7B7B2E24E43}" type="presParOf" srcId="{C184FA22-6370-4D1A-9A99-535BBD958415}" destId="{F5998617-3F75-4769-8F67-5662B920881A}" srcOrd="1" destOrd="0" presId="urn:microsoft.com/office/officeart/2005/8/layout/hierarchy6"/>
    <dgm:cxn modelId="{7CF04529-1BB8-409C-82DC-A935ACF554D8}" type="presParOf" srcId="{F5998617-3F75-4769-8F67-5662B920881A}" destId="{0AE313C9-59B3-4B23-8623-F0052314A9D8}" srcOrd="0" destOrd="0" presId="urn:microsoft.com/office/officeart/2005/8/layout/hierarchy6"/>
    <dgm:cxn modelId="{FA5DE7A4-1AC2-4D93-B942-7FC033F1D48D}" type="presParOf" srcId="{F5998617-3F75-4769-8F67-5662B920881A}" destId="{92639AC8-BC27-41C4-ACD2-FF71B675F2AE}" srcOrd="1" destOrd="0" presId="urn:microsoft.com/office/officeart/2005/8/layout/hierarchy6"/>
    <dgm:cxn modelId="{A7444E19-A1FC-4141-984E-A10C8B9A7BCB}" type="presParOf" srcId="{C184FA22-6370-4D1A-9A99-535BBD958415}" destId="{FA8ED6D9-48E5-45CF-8AB6-9F27604B01AA}" srcOrd="2" destOrd="0" presId="urn:microsoft.com/office/officeart/2005/8/layout/hierarchy6"/>
    <dgm:cxn modelId="{E80F9651-2C58-4C29-8DF4-DD3F803E4D61}" type="presParOf" srcId="{C184FA22-6370-4D1A-9A99-535BBD958415}" destId="{E285D6C5-F34B-48DE-8ACC-D472B422B13F}" srcOrd="3" destOrd="0" presId="urn:microsoft.com/office/officeart/2005/8/layout/hierarchy6"/>
    <dgm:cxn modelId="{02C4C9AB-65E4-41B0-BCA1-08CB0199A483}" type="presParOf" srcId="{E285D6C5-F34B-48DE-8ACC-D472B422B13F}" destId="{B582DF3B-5A16-4A42-81CD-17E4635596CA}" srcOrd="0" destOrd="0" presId="urn:microsoft.com/office/officeart/2005/8/layout/hierarchy6"/>
    <dgm:cxn modelId="{F8CBA1CB-DB5F-45D2-9EEA-7E464E82592B}" type="presParOf" srcId="{E285D6C5-F34B-48DE-8ACC-D472B422B13F}" destId="{E92752B3-6E86-4E17-8C58-066AE74A4AD5}" srcOrd="1" destOrd="0" presId="urn:microsoft.com/office/officeart/2005/8/layout/hierarchy6"/>
    <dgm:cxn modelId="{82D36BCD-CA1E-40C9-BBD6-C7E30C251DD8}" type="presParOf" srcId="{E92752B3-6E86-4E17-8C58-066AE74A4AD5}" destId="{DD136E7B-44CE-43EF-A07A-C8C07634BF33}" srcOrd="0" destOrd="0" presId="urn:microsoft.com/office/officeart/2005/8/layout/hierarchy6"/>
    <dgm:cxn modelId="{25301011-C3F9-45F5-B043-62836C5E6D62}" type="presParOf" srcId="{E92752B3-6E86-4E17-8C58-066AE74A4AD5}" destId="{A4E3F7C9-3D29-4030-84A4-F0FE0E2ECBBE}" srcOrd="1" destOrd="0" presId="urn:microsoft.com/office/officeart/2005/8/layout/hierarchy6"/>
    <dgm:cxn modelId="{D368399D-B9D7-4E17-8268-4237E08B339E}" type="presParOf" srcId="{A4E3F7C9-3D29-4030-84A4-F0FE0E2ECBBE}" destId="{8E9DBC8D-659C-4F85-B2D9-851BBC7A8F43}" srcOrd="0" destOrd="0" presId="urn:microsoft.com/office/officeart/2005/8/layout/hierarchy6"/>
    <dgm:cxn modelId="{F2396F86-809C-4662-805E-E5D4B404E7F4}" type="presParOf" srcId="{A4E3F7C9-3D29-4030-84A4-F0FE0E2ECBBE}" destId="{C9D20D65-687E-4344-80DF-819E04097480}" srcOrd="1" destOrd="0" presId="urn:microsoft.com/office/officeart/2005/8/layout/hierarchy6"/>
    <dgm:cxn modelId="{AB7A9B1A-05CD-4F86-AD4E-B16B1CDF7755}" type="presParOf" srcId="{E92752B3-6E86-4E17-8C58-066AE74A4AD5}" destId="{19F2E938-ADE3-4331-B6C9-5030B7E73E6F}" srcOrd="2" destOrd="0" presId="urn:microsoft.com/office/officeart/2005/8/layout/hierarchy6"/>
    <dgm:cxn modelId="{489DA8F4-1D7A-4655-AC41-F25E422F2EBD}" type="presParOf" srcId="{E92752B3-6E86-4E17-8C58-066AE74A4AD5}" destId="{6010E77C-8FF2-4643-89E4-ABAA7754AED3}" srcOrd="3" destOrd="0" presId="urn:microsoft.com/office/officeart/2005/8/layout/hierarchy6"/>
    <dgm:cxn modelId="{FAC2CCA1-8DD0-455B-B8AC-D20FBAEAAA59}" type="presParOf" srcId="{6010E77C-8FF2-4643-89E4-ABAA7754AED3}" destId="{63420E3C-DF7D-491F-840B-1167B568A0D2}" srcOrd="0" destOrd="0" presId="urn:microsoft.com/office/officeart/2005/8/layout/hierarchy6"/>
    <dgm:cxn modelId="{AA225F0B-E34B-4FDC-A3EA-BD587614A7E6}" type="presParOf" srcId="{6010E77C-8FF2-4643-89E4-ABAA7754AED3}" destId="{86DD1889-E5B4-47D7-A9B0-02B75E5CFDB4}" srcOrd="1" destOrd="0" presId="urn:microsoft.com/office/officeart/2005/8/layout/hierarchy6"/>
    <dgm:cxn modelId="{53AC8016-828A-45A6-8875-82B911A439F8}" type="presParOf" srcId="{86DD1889-E5B4-47D7-A9B0-02B75E5CFDB4}" destId="{B08F43B7-C94D-45C2-AEDB-2998378DD7DB}" srcOrd="0" destOrd="0" presId="urn:microsoft.com/office/officeart/2005/8/layout/hierarchy6"/>
    <dgm:cxn modelId="{8D245668-554B-4C0E-9A28-8E0560F1042C}" type="presParOf" srcId="{86DD1889-E5B4-47D7-A9B0-02B75E5CFDB4}" destId="{4DA0A086-DC5B-4C1D-8911-85B099A3E0D4}" srcOrd="1" destOrd="0" presId="urn:microsoft.com/office/officeart/2005/8/layout/hierarchy6"/>
    <dgm:cxn modelId="{1D531B5B-5BF4-4022-B50E-0D9A956C786E}" type="presParOf" srcId="{4DA0A086-DC5B-4C1D-8911-85B099A3E0D4}" destId="{72F942A2-FD8D-4B58-93AF-5CC54AAF0D78}" srcOrd="0" destOrd="0" presId="urn:microsoft.com/office/officeart/2005/8/layout/hierarchy6"/>
    <dgm:cxn modelId="{E4687208-F74E-41AB-9612-59B1B68D84E7}" type="presParOf" srcId="{4DA0A086-DC5B-4C1D-8911-85B099A3E0D4}" destId="{102F0221-D34F-4294-AB7F-75D003B22A49}" srcOrd="1" destOrd="0" presId="urn:microsoft.com/office/officeart/2005/8/layout/hierarchy6"/>
    <dgm:cxn modelId="{50376D65-B34C-4DCB-93CE-4E714A7005D2}" type="presParOf" srcId="{86DD1889-E5B4-47D7-A9B0-02B75E5CFDB4}" destId="{EB525E27-1F47-4E3A-88CF-D4DEF12DC137}" srcOrd="2" destOrd="0" presId="urn:microsoft.com/office/officeart/2005/8/layout/hierarchy6"/>
    <dgm:cxn modelId="{37DD3E7B-2545-4875-90B4-BFE576A00A19}" type="presParOf" srcId="{86DD1889-E5B4-47D7-A9B0-02B75E5CFDB4}" destId="{915C93F0-190B-4C1E-B572-E9227F411D4E}" srcOrd="3" destOrd="0" presId="urn:microsoft.com/office/officeart/2005/8/layout/hierarchy6"/>
    <dgm:cxn modelId="{EF6E3C66-232E-4254-8EEB-FFA600F7DACC}" type="presParOf" srcId="{915C93F0-190B-4C1E-B572-E9227F411D4E}" destId="{1CB8E7DA-ED0E-4EB6-A249-851285629869}" srcOrd="0" destOrd="0" presId="urn:microsoft.com/office/officeart/2005/8/layout/hierarchy6"/>
    <dgm:cxn modelId="{60321039-31BA-4B3B-BE57-70626F27C300}" type="presParOf" srcId="{915C93F0-190B-4C1E-B572-E9227F411D4E}" destId="{973521D9-B2EA-453F-91F5-F0798F68F8F8}" srcOrd="1" destOrd="0" presId="urn:microsoft.com/office/officeart/2005/8/layout/hierarchy6"/>
    <dgm:cxn modelId="{2CD038A5-D5CA-425C-B7B4-169359920343}" type="presParOf" srcId="{973521D9-B2EA-453F-91F5-F0798F68F8F8}" destId="{F11B8E28-E145-4010-ADF1-A2DD9A6D36E4}" srcOrd="0" destOrd="0" presId="urn:microsoft.com/office/officeart/2005/8/layout/hierarchy6"/>
    <dgm:cxn modelId="{2805F333-6896-4CC5-89B0-034EAB9CF712}" type="presParOf" srcId="{973521D9-B2EA-453F-91F5-F0798F68F8F8}" destId="{63D22F7C-310F-4F16-8AC8-19DB3BFDF970}" srcOrd="1" destOrd="0" presId="urn:microsoft.com/office/officeart/2005/8/layout/hierarchy6"/>
    <dgm:cxn modelId="{912A4670-0C5C-48EA-8D0E-F80B53F8F27F}" type="presParOf" srcId="{63D22F7C-310F-4F16-8AC8-19DB3BFDF970}" destId="{488C35F6-8E0C-4F72-9BED-D183620F7FBE}" srcOrd="0" destOrd="0" presId="urn:microsoft.com/office/officeart/2005/8/layout/hierarchy6"/>
    <dgm:cxn modelId="{1C1A173A-60F2-4429-AFA7-F530A7EFE4B1}" type="presParOf" srcId="{63D22F7C-310F-4F16-8AC8-19DB3BFDF970}" destId="{EDA30DD3-ABCB-4870-9FD8-3A5B11580090}" srcOrd="1" destOrd="0" presId="urn:microsoft.com/office/officeart/2005/8/layout/hierarchy6"/>
    <dgm:cxn modelId="{84DDB8C3-78A8-4D44-958A-6F7D51467ACC}" type="presParOf" srcId="{973521D9-B2EA-453F-91F5-F0798F68F8F8}" destId="{72F310E7-D680-47A5-9FB2-526AF1F0ED2B}" srcOrd="2" destOrd="0" presId="urn:microsoft.com/office/officeart/2005/8/layout/hierarchy6"/>
    <dgm:cxn modelId="{761244D3-4F02-4054-926D-5539AA9332E5}" type="presParOf" srcId="{973521D9-B2EA-453F-91F5-F0798F68F8F8}" destId="{758A3CC5-F96C-40CC-A737-2C311F3B7EDA}" srcOrd="3" destOrd="0" presId="urn:microsoft.com/office/officeart/2005/8/layout/hierarchy6"/>
    <dgm:cxn modelId="{2D63B7B7-72C0-44A8-A752-1B36A11BEAD3}" type="presParOf" srcId="{758A3CC5-F96C-40CC-A737-2C311F3B7EDA}" destId="{C92FC783-B51A-4D78-BF2A-C7FD9A019C2B}" srcOrd="0" destOrd="0" presId="urn:microsoft.com/office/officeart/2005/8/layout/hierarchy6"/>
    <dgm:cxn modelId="{4BCD999B-09F6-4EF1-8DCD-31617E7F0C81}" type="presParOf" srcId="{758A3CC5-F96C-40CC-A737-2C311F3B7EDA}" destId="{E8DFE268-9C4E-43DA-A38E-AEFDABEE0347}" srcOrd="1" destOrd="0" presId="urn:microsoft.com/office/officeart/2005/8/layout/hierarchy6"/>
    <dgm:cxn modelId="{E05C079F-5355-4FD6-BC86-D5781C5C595A}" type="presParOf" srcId="{973521D9-B2EA-453F-91F5-F0798F68F8F8}" destId="{420C2A98-959F-49CF-A567-10E02A64EB4A}" srcOrd="4" destOrd="0" presId="urn:microsoft.com/office/officeart/2005/8/layout/hierarchy6"/>
    <dgm:cxn modelId="{1675D474-249B-4006-A4A2-BADC61BBFC1E}" type="presParOf" srcId="{973521D9-B2EA-453F-91F5-F0798F68F8F8}" destId="{A584E756-1AD5-4134-980B-EF19D04F6128}" srcOrd="5" destOrd="0" presId="urn:microsoft.com/office/officeart/2005/8/layout/hierarchy6"/>
    <dgm:cxn modelId="{81FFC712-32E3-4CF0-B306-0548B3721630}" type="presParOf" srcId="{A584E756-1AD5-4134-980B-EF19D04F6128}" destId="{72BB3F37-FCA9-416B-BF3D-6C2EC2939162}" srcOrd="0" destOrd="0" presId="urn:microsoft.com/office/officeart/2005/8/layout/hierarchy6"/>
    <dgm:cxn modelId="{5598DBF8-2FAE-4E1C-96B7-12814D10E84C}" type="presParOf" srcId="{A584E756-1AD5-4134-980B-EF19D04F6128}" destId="{1BC577B8-630A-4D36-A330-57BAAF5F5A9E}" srcOrd="1" destOrd="0" presId="urn:microsoft.com/office/officeart/2005/8/layout/hierarchy6"/>
    <dgm:cxn modelId="{907E3B7B-8B2A-4AE4-8222-1913D7A26103}" type="presParOf" srcId="{8410D15D-AF28-436F-9A2A-F9407B394B8A}" destId="{CB899E4F-0CEE-4BD6-AB6A-FB8FD3782EE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93629-BB05-4341-A48B-63A1E877D8CE}">
      <dsp:nvSpPr>
        <dsp:cNvPr id="0" name=""/>
        <dsp:cNvSpPr/>
      </dsp:nvSpPr>
      <dsp:spPr>
        <a:xfrm>
          <a:off x="5338243" y="134877"/>
          <a:ext cx="2134387" cy="48791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  <a:endParaRPr lang="ru-RU" sz="18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2533" y="149167"/>
        <a:ext cx="2105807" cy="459330"/>
      </dsp:txXfrm>
    </dsp:sp>
    <dsp:sp modelId="{24619C33-50EA-4420-99D8-FC06DEDDBD91}">
      <dsp:nvSpPr>
        <dsp:cNvPr id="0" name=""/>
        <dsp:cNvSpPr/>
      </dsp:nvSpPr>
      <dsp:spPr>
        <a:xfrm>
          <a:off x="1321743" y="622787"/>
          <a:ext cx="5083693" cy="522976"/>
        </a:xfrm>
        <a:custGeom>
          <a:avLst/>
          <a:gdLst/>
          <a:ahLst/>
          <a:cxnLst/>
          <a:rect l="0" t="0" r="0" b="0"/>
          <a:pathLst>
            <a:path>
              <a:moveTo>
                <a:pt x="5083693" y="0"/>
              </a:moveTo>
              <a:lnTo>
                <a:pt x="5083693" y="261488"/>
              </a:lnTo>
              <a:lnTo>
                <a:pt x="0" y="261488"/>
              </a:lnTo>
              <a:lnTo>
                <a:pt x="0" y="52297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9CD7D-2C89-472E-B410-9A080AB98192}">
      <dsp:nvSpPr>
        <dsp:cNvPr id="0" name=""/>
        <dsp:cNvSpPr/>
      </dsp:nvSpPr>
      <dsp:spPr>
        <a:xfrm>
          <a:off x="132483" y="1145764"/>
          <a:ext cx="2378519" cy="47701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/>
            </a:rPr>
            <a:t>Weak sources</a:t>
          </a:r>
          <a:endParaRPr lang="ru-RU" sz="1800" b="1" kern="1200" cap="none" spc="0" dirty="0">
            <a:ln w="0"/>
            <a:effectLst/>
          </a:endParaRPr>
        </a:p>
      </dsp:txBody>
      <dsp:txXfrm>
        <a:off x="146454" y="1159735"/>
        <a:ext cx="2350577" cy="449075"/>
      </dsp:txXfrm>
    </dsp:sp>
    <dsp:sp modelId="{2D051819-2CBB-4624-B2F9-D096C581DF33}">
      <dsp:nvSpPr>
        <dsp:cNvPr id="0" name=""/>
        <dsp:cNvSpPr/>
      </dsp:nvSpPr>
      <dsp:spPr>
        <a:xfrm>
          <a:off x="6405436" y="622787"/>
          <a:ext cx="3859115" cy="522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47"/>
              </a:lnTo>
              <a:lnTo>
                <a:pt x="3859115" y="261147"/>
              </a:lnTo>
              <a:lnTo>
                <a:pt x="3859115" y="52229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E444D-FAA8-4093-94D9-D5021EB67C1A}">
      <dsp:nvSpPr>
        <dsp:cNvPr id="0" name=""/>
        <dsp:cNvSpPr/>
      </dsp:nvSpPr>
      <dsp:spPr>
        <a:xfrm>
          <a:off x="9060886" y="1145083"/>
          <a:ext cx="2407331" cy="49301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Denes sources</a:t>
          </a:r>
          <a:endParaRPr lang="ru-RU" sz="1800" b="1" kern="1200" dirty="0"/>
        </a:p>
      </dsp:txBody>
      <dsp:txXfrm>
        <a:off x="9075326" y="1159523"/>
        <a:ext cx="2378451" cy="464139"/>
      </dsp:txXfrm>
    </dsp:sp>
    <dsp:sp modelId="{7C493303-EDE6-4C2D-A35C-3792194A911B}">
      <dsp:nvSpPr>
        <dsp:cNvPr id="0" name=""/>
        <dsp:cNvSpPr/>
      </dsp:nvSpPr>
      <dsp:spPr>
        <a:xfrm>
          <a:off x="4387748" y="1638102"/>
          <a:ext cx="5876803" cy="546940"/>
        </a:xfrm>
        <a:custGeom>
          <a:avLst/>
          <a:gdLst/>
          <a:ahLst/>
          <a:cxnLst/>
          <a:rect l="0" t="0" r="0" b="0"/>
          <a:pathLst>
            <a:path>
              <a:moveTo>
                <a:pt x="5876803" y="0"/>
              </a:moveTo>
              <a:lnTo>
                <a:pt x="5876803" y="273470"/>
              </a:lnTo>
              <a:lnTo>
                <a:pt x="0" y="273470"/>
              </a:lnTo>
              <a:lnTo>
                <a:pt x="0" y="54694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313C9-59B3-4B23-8623-F0052314A9D8}">
      <dsp:nvSpPr>
        <dsp:cNvPr id="0" name=""/>
        <dsp:cNvSpPr/>
      </dsp:nvSpPr>
      <dsp:spPr>
        <a:xfrm>
          <a:off x="2853043" y="2185043"/>
          <a:ext cx="3069409" cy="43609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Spallation neutron sources</a:t>
          </a:r>
          <a:endParaRPr lang="ru-RU" sz="1800" b="1" kern="1200" dirty="0"/>
        </a:p>
      </dsp:txBody>
      <dsp:txXfrm>
        <a:off x="2865816" y="2197816"/>
        <a:ext cx="3043863" cy="410553"/>
      </dsp:txXfrm>
    </dsp:sp>
    <dsp:sp modelId="{FA8ED6D9-48E5-45CF-8AB6-9F27604B01AA}">
      <dsp:nvSpPr>
        <dsp:cNvPr id="0" name=""/>
        <dsp:cNvSpPr/>
      </dsp:nvSpPr>
      <dsp:spPr>
        <a:xfrm>
          <a:off x="10264552" y="1638102"/>
          <a:ext cx="760579" cy="55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343"/>
              </a:lnTo>
              <a:lnTo>
                <a:pt x="760579" y="278343"/>
              </a:lnTo>
              <a:lnTo>
                <a:pt x="760579" y="55668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2DF3B-5A16-4A42-81CD-17E4635596CA}">
      <dsp:nvSpPr>
        <dsp:cNvPr id="0" name=""/>
        <dsp:cNvSpPr/>
      </dsp:nvSpPr>
      <dsp:spPr>
        <a:xfrm>
          <a:off x="9894391" y="2194788"/>
          <a:ext cx="2261481" cy="45474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Nuclear reactors</a:t>
          </a:r>
          <a:endParaRPr lang="ru-RU" sz="1800" b="1" kern="1200" dirty="0"/>
        </a:p>
      </dsp:txBody>
      <dsp:txXfrm>
        <a:off x="9907710" y="2208107"/>
        <a:ext cx="2234843" cy="428107"/>
      </dsp:txXfrm>
    </dsp:sp>
    <dsp:sp modelId="{DD136E7B-44CE-43EF-A07A-C8C07634BF33}">
      <dsp:nvSpPr>
        <dsp:cNvPr id="0" name=""/>
        <dsp:cNvSpPr/>
      </dsp:nvSpPr>
      <dsp:spPr>
        <a:xfrm>
          <a:off x="6663951" y="2649534"/>
          <a:ext cx="4361181" cy="302591"/>
        </a:xfrm>
        <a:custGeom>
          <a:avLst/>
          <a:gdLst/>
          <a:ahLst/>
          <a:cxnLst/>
          <a:rect l="0" t="0" r="0" b="0"/>
          <a:pathLst>
            <a:path>
              <a:moveTo>
                <a:pt x="4361181" y="0"/>
              </a:moveTo>
              <a:lnTo>
                <a:pt x="4361181" y="151295"/>
              </a:lnTo>
              <a:lnTo>
                <a:pt x="0" y="151295"/>
              </a:lnTo>
              <a:lnTo>
                <a:pt x="0" y="30259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DBC8D-659C-4F85-B2D9-851BBC7A8F43}">
      <dsp:nvSpPr>
        <dsp:cNvPr id="0" name=""/>
        <dsp:cNvSpPr/>
      </dsp:nvSpPr>
      <dsp:spPr>
        <a:xfrm>
          <a:off x="5894563" y="2952126"/>
          <a:ext cx="1538775" cy="44031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Fusion </a:t>
          </a:r>
          <a:endParaRPr lang="ru-RU" sz="1800" b="1" kern="1200" dirty="0"/>
        </a:p>
      </dsp:txBody>
      <dsp:txXfrm>
        <a:off x="5907459" y="2965022"/>
        <a:ext cx="1512983" cy="414519"/>
      </dsp:txXfrm>
    </dsp:sp>
    <dsp:sp modelId="{19F2E938-ADE3-4331-B6C9-5030B7E73E6F}">
      <dsp:nvSpPr>
        <dsp:cNvPr id="0" name=""/>
        <dsp:cNvSpPr/>
      </dsp:nvSpPr>
      <dsp:spPr>
        <a:xfrm>
          <a:off x="9711625" y="2649534"/>
          <a:ext cx="1313507" cy="548330"/>
        </a:xfrm>
        <a:custGeom>
          <a:avLst/>
          <a:gdLst/>
          <a:ahLst/>
          <a:cxnLst/>
          <a:rect l="0" t="0" r="0" b="0"/>
          <a:pathLst>
            <a:path>
              <a:moveTo>
                <a:pt x="1313507" y="0"/>
              </a:moveTo>
              <a:lnTo>
                <a:pt x="1313507" y="274165"/>
              </a:lnTo>
              <a:lnTo>
                <a:pt x="0" y="274165"/>
              </a:lnTo>
              <a:lnTo>
                <a:pt x="0" y="54833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20E3C-DF7D-491F-840B-1167B568A0D2}">
      <dsp:nvSpPr>
        <dsp:cNvPr id="0" name=""/>
        <dsp:cNvSpPr/>
      </dsp:nvSpPr>
      <dsp:spPr>
        <a:xfrm>
          <a:off x="8998018" y="3197865"/>
          <a:ext cx="1427213" cy="33043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Fission</a:t>
          </a:r>
          <a:endParaRPr lang="ru-RU" sz="1800" b="1" kern="1200" dirty="0"/>
        </a:p>
      </dsp:txBody>
      <dsp:txXfrm>
        <a:off x="9007696" y="3207543"/>
        <a:ext cx="1407857" cy="311081"/>
      </dsp:txXfrm>
    </dsp:sp>
    <dsp:sp modelId="{B08F43B7-C94D-45C2-AEDB-2998378DD7DB}">
      <dsp:nvSpPr>
        <dsp:cNvPr id="0" name=""/>
        <dsp:cNvSpPr/>
      </dsp:nvSpPr>
      <dsp:spPr>
        <a:xfrm>
          <a:off x="7738002" y="3528303"/>
          <a:ext cx="1973622" cy="287516"/>
        </a:xfrm>
        <a:custGeom>
          <a:avLst/>
          <a:gdLst/>
          <a:ahLst/>
          <a:cxnLst/>
          <a:rect l="0" t="0" r="0" b="0"/>
          <a:pathLst>
            <a:path>
              <a:moveTo>
                <a:pt x="1973622" y="0"/>
              </a:moveTo>
              <a:lnTo>
                <a:pt x="1973622" y="143758"/>
              </a:lnTo>
              <a:lnTo>
                <a:pt x="0" y="143758"/>
              </a:lnTo>
              <a:lnTo>
                <a:pt x="0" y="28751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942A2-FD8D-4B58-93AF-5CC54AAF0D78}">
      <dsp:nvSpPr>
        <dsp:cNvPr id="0" name=""/>
        <dsp:cNvSpPr/>
      </dsp:nvSpPr>
      <dsp:spPr>
        <a:xfrm>
          <a:off x="6697475" y="3815819"/>
          <a:ext cx="2081053" cy="32791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Steady state power </a:t>
          </a:r>
          <a:endParaRPr lang="ru-RU" sz="1800" b="1" kern="1200" dirty="0"/>
        </a:p>
      </dsp:txBody>
      <dsp:txXfrm>
        <a:off x="6707079" y="3825423"/>
        <a:ext cx="2061845" cy="308708"/>
      </dsp:txXfrm>
    </dsp:sp>
    <dsp:sp modelId="{EB525E27-1F47-4E3A-88CF-D4DEF12DC137}">
      <dsp:nvSpPr>
        <dsp:cNvPr id="0" name=""/>
        <dsp:cNvSpPr/>
      </dsp:nvSpPr>
      <dsp:spPr>
        <a:xfrm>
          <a:off x="9711625" y="3528303"/>
          <a:ext cx="1630249" cy="299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46"/>
              </a:lnTo>
              <a:lnTo>
                <a:pt x="1630249" y="149946"/>
              </a:lnTo>
              <a:lnTo>
                <a:pt x="1630249" y="29989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8E7DA-ED0E-4EB6-A249-851285629869}">
      <dsp:nvSpPr>
        <dsp:cNvPr id="0" name=""/>
        <dsp:cNvSpPr/>
      </dsp:nvSpPr>
      <dsp:spPr>
        <a:xfrm>
          <a:off x="10527876" y="3828196"/>
          <a:ext cx="1627996" cy="3398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Pulsed power</a:t>
          </a:r>
          <a:endParaRPr lang="ru-RU" sz="1800" b="1" kern="1200" dirty="0"/>
        </a:p>
      </dsp:txBody>
      <dsp:txXfrm>
        <a:off x="10537829" y="3838149"/>
        <a:ext cx="1608090" cy="319909"/>
      </dsp:txXfrm>
    </dsp:sp>
    <dsp:sp modelId="{F11B8E28-E145-4010-ADF1-A2DD9A6D36E4}">
      <dsp:nvSpPr>
        <dsp:cNvPr id="0" name=""/>
        <dsp:cNvSpPr/>
      </dsp:nvSpPr>
      <dsp:spPr>
        <a:xfrm>
          <a:off x="6456092" y="4168011"/>
          <a:ext cx="4885782" cy="1347213"/>
        </a:xfrm>
        <a:custGeom>
          <a:avLst/>
          <a:gdLst/>
          <a:ahLst/>
          <a:cxnLst/>
          <a:rect l="0" t="0" r="0" b="0"/>
          <a:pathLst>
            <a:path>
              <a:moveTo>
                <a:pt x="4885782" y="0"/>
              </a:moveTo>
              <a:lnTo>
                <a:pt x="4885782" y="673606"/>
              </a:lnTo>
              <a:lnTo>
                <a:pt x="0" y="673606"/>
              </a:lnTo>
              <a:lnTo>
                <a:pt x="0" y="134721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C35F6-8E0C-4F72-9BED-D183620F7FBE}">
      <dsp:nvSpPr>
        <dsp:cNvPr id="0" name=""/>
        <dsp:cNvSpPr/>
      </dsp:nvSpPr>
      <dsp:spPr>
        <a:xfrm>
          <a:off x="5599289" y="5515224"/>
          <a:ext cx="1713606" cy="4893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Aperiodic</a:t>
          </a:r>
          <a:endParaRPr lang="ru-RU" sz="1800" b="1" kern="1200" dirty="0"/>
        </a:p>
      </dsp:txBody>
      <dsp:txXfrm>
        <a:off x="5613620" y="5529555"/>
        <a:ext cx="1684944" cy="460650"/>
      </dsp:txXfrm>
    </dsp:sp>
    <dsp:sp modelId="{72F310E7-D680-47A5-9FB2-526AF1F0ED2B}">
      <dsp:nvSpPr>
        <dsp:cNvPr id="0" name=""/>
        <dsp:cNvSpPr/>
      </dsp:nvSpPr>
      <dsp:spPr>
        <a:xfrm>
          <a:off x="8957660" y="4168011"/>
          <a:ext cx="2384214" cy="1347213"/>
        </a:xfrm>
        <a:custGeom>
          <a:avLst/>
          <a:gdLst/>
          <a:ahLst/>
          <a:cxnLst/>
          <a:rect l="0" t="0" r="0" b="0"/>
          <a:pathLst>
            <a:path>
              <a:moveTo>
                <a:pt x="2384214" y="0"/>
              </a:moveTo>
              <a:lnTo>
                <a:pt x="2384214" y="673606"/>
              </a:lnTo>
              <a:lnTo>
                <a:pt x="0" y="673606"/>
              </a:lnTo>
              <a:lnTo>
                <a:pt x="0" y="134721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FC783-B51A-4D78-BF2A-C7FD9A019C2B}">
      <dsp:nvSpPr>
        <dsp:cNvPr id="0" name=""/>
        <dsp:cNvSpPr/>
      </dsp:nvSpPr>
      <dsp:spPr>
        <a:xfrm>
          <a:off x="8039842" y="5515224"/>
          <a:ext cx="1835636" cy="47152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Periodic</a:t>
          </a:r>
          <a:endParaRPr lang="ru-RU" sz="1800" b="1" kern="1200" dirty="0"/>
        </a:p>
      </dsp:txBody>
      <dsp:txXfrm>
        <a:off x="8053652" y="5529034"/>
        <a:ext cx="1808016" cy="443904"/>
      </dsp:txXfrm>
    </dsp:sp>
    <dsp:sp modelId="{420C2A98-959F-49CF-A567-10E02A64EB4A}">
      <dsp:nvSpPr>
        <dsp:cNvPr id="0" name=""/>
        <dsp:cNvSpPr/>
      </dsp:nvSpPr>
      <dsp:spPr>
        <a:xfrm>
          <a:off x="11296154" y="4168011"/>
          <a:ext cx="91440" cy="14323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160"/>
              </a:lnTo>
              <a:lnTo>
                <a:pt x="50566" y="716160"/>
              </a:lnTo>
              <a:lnTo>
                <a:pt x="50566" y="14323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B3F37-FCA9-416B-BF3D-6C2EC2939162}">
      <dsp:nvSpPr>
        <dsp:cNvPr id="0" name=""/>
        <dsp:cNvSpPr/>
      </dsp:nvSpPr>
      <dsp:spPr>
        <a:xfrm>
          <a:off x="10602425" y="5600332"/>
          <a:ext cx="1488592" cy="44326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Boosters</a:t>
          </a:r>
          <a:endParaRPr lang="ru-RU" sz="1800" b="1" kern="1200" dirty="0"/>
        </a:p>
      </dsp:txBody>
      <dsp:txXfrm>
        <a:off x="10615408" y="5613315"/>
        <a:ext cx="1462626" cy="417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E1F92-094A-4DBD-A3B3-D4A494886E99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60C35-0E25-4B42-A306-5C9E7D36D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3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2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0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13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CD1C-CB58-6F2B-D701-3516547C7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A8823E0-AC72-A5E3-434D-3ED03B782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0C1C606-A171-4128-F93C-4635AD508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E9FF7C-5371-A160-2331-5A9913AD9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1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32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F9641-F35C-80C8-5449-9A47D3CC6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C41CF2-0DA3-9877-0CD0-AABB6B0D8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2B17A9-1B68-BA28-BCBD-A12AA9E02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05D8E8-BDC3-3058-56B2-A26CE94D8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85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9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2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437AF-09EB-F5F6-DF9E-DD6A9F83A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FDC1BD-669E-0AAB-3693-B717CB8B8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4C1D6-03D1-408D-95FD-0547CAB9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E1953-88CD-23B1-7D09-F5E5B417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EC3F9-1EB9-1634-FBCA-81306630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5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41C29-E0F1-F725-27BA-5F6467EC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2E35CD-7688-A6E3-5978-510E8A52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65751C-E719-41D5-574E-A00AE53F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18B45-6A84-D980-1154-48D3C6BA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8D60CE-04B5-1040-7A23-537650B0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8631C7-7976-C77D-F65E-F75102D44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8574DD-B91D-1725-30E1-36A4408F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EFAC0-CF6E-4649-8E5D-FFB69AB2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6701D9-A22F-73FA-1ACE-A9C789B5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4B720C-9E1E-D09F-F232-13271EEC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08ED0-BA9C-512B-840E-B2DD428C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2CF6B-749E-8D38-1626-26A06343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8B4926-1092-439E-5B8F-DA00899E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15446-BA25-5365-D555-88DCD4C1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166A9-C216-10A0-38BE-2D72BFC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5127-23D4-7D8A-83CC-A32CE88B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926482-3D95-1836-3FB8-1FCBF0F1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C8597-D492-F590-1A9B-1753E141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F1262-8165-F9A6-B412-B061B2FE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5BC4-79F5-516F-4B68-841B994E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4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71967-7DF1-E8A4-AED2-0CB6B9FF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A8E99E-94F0-BB1D-6867-1FC46C21F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FCBCC-14FF-D732-2B69-9EA7C5F29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AE1B42-7B52-3F33-944D-04E70B86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07263-2D90-5CC0-8E5F-A6F56C7D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2D1E0-2228-CFCA-BF69-B290E612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1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C7F39-F1BA-CBF9-A8F7-3FAFAEA7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3250D7-062E-8F38-608A-D65D7B9DE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431262-2F44-71D2-ED0E-D982C2BC3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008036-0D6A-A8D8-7FF9-810E5EAC9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A34A10-DC63-68AE-4080-ABFACF8F9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F1813C-46C2-7E5F-62D9-E11C7222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306345-685B-205F-03FB-D34753BB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CDC0D-4115-B3BD-0315-077AC4C0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8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1DDBC-BA0D-D8ED-DCB8-360A511A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DDB5DB-5B62-D68C-B5B7-5995562C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81573C-FFE8-9833-7150-360F4237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6C4761-4420-7634-FE27-27481960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2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6916AD-B5F5-16BC-FF0B-A0523396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32AEE-7C31-3E76-479F-433C33EC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924965-1D83-D92B-2E33-E14EAE08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E36A6-0A98-20B1-60A3-5A4FD052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45562-D374-D914-048C-495B64726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2473B-51DB-A20E-4537-61B9E9F64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8DE73F-E2CD-1061-48EB-D0767F9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1BE3C-AF16-784D-CC96-A3053C73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222E5-C642-FF02-BCA6-0011B338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4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8F641-0926-EE96-FA7D-4C315006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61B47-BD5B-2D43-C186-9AB05B01E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DDC17-467B-EA3D-D763-FAFCA13D0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91F4C-5C30-9D0D-C922-A1520FE2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4DE70E-0D16-D24E-2DB7-017BDE3C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E180B-5968-E20C-5323-C43C7DD4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4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3EA43-5592-F478-2CD7-7C92DB9D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96000-B834-38FA-9A2B-C2D000C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D2341-8BE9-39D6-094E-ED026298B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02323-0640-47E2-AB84-1D698F3C32FB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FE069-93D1-595E-F101-9E57924C2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31D2CD-F5CF-91F0-C87A-C3F936B88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4EEB1-7FBE-35E7-874B-8CC6F8620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54" y="2838372"/>
            <a:ext cx="11656291" cy="182678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</a:t>
            </a: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поколения «Нептун» — шаг к замыканию ядерного топливного цикла</a:t>
            </a: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fourth-generation reactor "Neptune" is a step towards closing the nuclear fuel cycle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6C0E02-D408-22F7-D125-7B9EE2E31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4271" y="5071547"/>
            <a:ext cx="4159074" cy="1128989"/>
          </a:xfrm>
        </p:spPr>
        <p:txBody>
          <a:bodyPr>
            <a:normAutofit fontScale="55000" lnSpcReduction="20000"/>
          </a:bodyPr>
          <a:lstStyle/>
          <a:p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Ahmed Hassan</a:t>
            </a:r>
            <a:endParaRPr lang="ru-RU" sz="5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ahmed.hassan@nf.jinr.ru </a:t>
            </a:r>
            <a:endParaRPr lang="ru-RU" sz="5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68;g1761d2fb2e6_0_93">
            <a:extLst>
              <a:ext uri="{FF2B5EF4-FFF2-40B4-BE49-F238E27FC236}">
                <a16:creationId xmlns:a16="http://schemas.microsoft.com/office/drawing/2014/main" id="{0F05633F-8499-B90A-90B2-1159EB0A6E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8945" y="202455"/>
            <a:ext cx="2503055" cy="1479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812CB-6EC6-418E-83D4-99C1D3ABE51B}"/>
              </a:ext>
            </a:extLst>
          </p:cNvPr>
          <p:cNvSpPr txBox="1"/>
          <p:nvPr/>
        </p:nvSpPr>
        <p:spPr>
          <a:xfrm>
            <a:off x="4926797" y="6027003"/>
            <a:ext cx="18573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Алушта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F522B-1850-68E6-2BD1-9EDA474EC4A4}"/>
              </a:ext>
            </a:extLst>
          </p:cNvPr>
          <p:cNvSpPr txBox="1"/>
          <p:nvPr/>
        </p:nvSpPr>
        <p:spPr>
          <a:xfrm>
            <a:off x="1653309" y="99060"/>
            <a:ext cx="94118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ОБЪЕДИНЁННЫЙ ИНСТИТУТ ЯДЕРНЫХ ИССЛЕДОВАНИЙ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RESEARCH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19D45-EF5B-5EB3-E3EC-C57EB8107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36"/>
            <a:ext cx="1826780" cy="18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fissile and threshold nuclei: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7">
                <a:extLst>
                  <a:ext uri="{FF2B5EF4-FFF2-40B4-BE49-F238E27FC236}">
                    <a16:creationId xmlns:a16="http://schemas.microsoft.com/office/drawing/2014/main" id="{BB090E2F-E3AE-7F19-350C-2CD805C42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073521"/>
                  </p:ext>
                </p:extLst>
              </p:nvPr>
            </p:nvGraphicFramePr>
            <p:xfrm>
              <a:off x="1134196" y="2195663"/>
              <a:ext cx="9190182" cy="38416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2103">
                      <a:extLst>
                        <a:ext uri="{9D8B030D-6E8A-4147-A177-3AD203B41FA5}">
                          <a16:colId xmlns:a16="http://schemas.microsoft.com/office/drawing/2014/main" val="1390711805"/>
                        </a:ext>
                      </a:extLst>
                    </a:gridCol>
                    <a:gridCol w="1235871">
                      <a:extLst>
                        <a:ext uri="{9D8B030D-6E8A-4147-A177-3AD203B41FA5}">
                          <a16:colId xmlns:a16="http://schemas.microsoft.com/office/drawing/2014/main" val="4160363152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209995085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4004629539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177283251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969954483"/>
                        </a:ext>
                      </a:extLst>
                    </a:gridCol>
                  </a:tblGrid>
                  <a:tr h="31465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Isotope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  <m:t>Е</m:t>
                                    </m:r>
                                  </m:e>
                                  <m:sub>
                                    <m: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  <m:t>пот</m:t>
                                    </m:r>
                                  </m:sub>
                                </m:sSub>
                                <m:r>
                                  <a:rPr lang="ru-RU" b="1" i="1" smtClean="0">
                                    <a:latin typeface="Cambria Math" panose="02040503050406030204" pitchFamily="18" charset="0"/>
                                  </a:rPr>
                                  <m:t>, МэВ</m:t>
                                </m:r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МэВ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i="1" dirty="0"/>
                            <a:t> -</a:t>
                          </a:r>
                          <a14:m>
                            <m:oMath xmlns:m="http://schemas.openxmlformats.org/officeDocument/2006/math"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Е</m:t>
                                  </m:r>
                                </m:e>
                                <m:sub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пот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МэВ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777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𝟐𝟑𝟐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-1.2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471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𝟐𝟑𝟑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+0.84</a:t>
                          </a:r>
                          <a:endParaRPr lang="ru-RU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07412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𝟐𝟑𝟓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𝟐𝟑𝟔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6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𝟐𝟑𝟖</m:t>
                                  </m:r>
                                </m:sup>
                              </m:sSubSup>
                              <m:groupChr>
                                <m:groupChrPr>
                                  <m:chr m:val="→"/>
                                  <m:vertJc m:val="bot"/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m:rPr>
                                      <m:brk m:alnAt="2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groupChr>
                              <m:sSubSup>
                                <m:sSubSupPr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𝟐𝟑𝟗</m:t>
                                  </m:r>
                                </m:sup>
                              </m:sSubSup>
                            </m:oMath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146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2617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𝟐𝟑𝟕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𝑵𝒑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𝟐𝟑𝟖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-0.4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25433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𝑷𝒖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𝟗𝟒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𝟐𝟑𝟗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𝑷𝒖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𝟗𝟒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𝟐𝟒𝟎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+1.53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463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7">
                <a:extLst>
                  <a:ext uri="{FF2B5EF4-FFF2-40B4-BE49-F238E27FC236}">
                    <a16:creationId xmlns:a16="http://schemas.microsoft.com/office/drawing/2014/main" id="{BB090E2F-E3AE-7F19-350C-2CD805C42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073521"/>
                  </p:ext>
                </p:extLst>
              </p:nvPr>
            </p:nvGraphicFramePr>
            <p:xfrm>
              <a:off x="1134196" y="2195663"/>
              <a:ext cx="9190182" cy="38416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2103">
                      <a:extLst>
                        <a:ext uri="{9D8B030D-6E8A-4147-A177-3AD203B41FA5}">
                          <a16:colId xmlns:a16="http://schemas.microsoft.com/office/drawing/2014/main" val="1390711805"/>
                        </a:ext>
                      </a:extLst>
                    </a:gridCol>
                    <a:gridCol w="1235871">
                      <a:extLst>
                        <a:ext uri="{9D8B030D-6E8A-4147-A177-3AD203B41FA5}">
                          <a16:colId xmlns:a16="http://schemas.microsoft.com/office/drawing/2014/main" val="4160363152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209995085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4004629539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177283251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96995448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Isotope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282625" t="-10000" r="-200772" b="-9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МэВ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82625" t="-10000" r="-772" b="-9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6777822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90411" r="-461338" b="-6849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-1.2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471389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118803" r="-461338" b="-327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+0.84</a:t>
                          </a:r>
                          <a:endParaRPr lang="ru-RU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0741293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350685" r="-461338" b="-4246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68216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278814" r="-461338" b="-1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146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261759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620833" r="-461338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-0.4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2543345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439831" r="-461338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+1.53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463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51313B-69F5-1011-63D6-8777D1C1D29D}"/>
              </a:ext>
            </a:extLst>
          </p:cNvPr>
          <p:cNvSpPr txBox="1"/>
          <p:nvPr/>
        </p:nvSpPr>
        <p:spPr>
          <a:xfrm>
            <a:off x="276225" y="1178542"/>
            <a:ext cx="1160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NewRomanPSMT"/>
              </a:rPr>
              <a:t>For nuclei of heavy elements, the binding energy of a paired neutron is sufficient to overcome the potential barrier of the nucleus.</a:t>
            </a:r>
            <a:endParaRPr lang="ru-RU" b="1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F405F2F-075D-3CBA-9A8C-90C2ED807E03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2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17930-7AB8-3F25-CB0B-47DF5CAD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36"/>
            <a:ext cx="10515600" cy="450801"/>
          </a:xfrm>
        </p:spPr>
        <p:txBody>
          <a:bodyPr>
            <a:noAutofit/>
          </a:bodyPr>
          <a:lstStyle/>
          <a:p>
            <a:pPr algn="ctr"/>
            <a:r>
              <a:rPr lang="en-US" sz="3200" b="1" kern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neptunium?</a:t>
            </a:r>
            <a:br>
              <a:rPr lang="ru-RU" sz="3200" b="1" kern="0" dirty="0"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9BBC1-548E-DBFE-7924-524A1203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906437"/>
            <a:ext cx="11549575" cy="52705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isotope Np-237, unlike traditional nuclear compositions based on U-235 and Pu-239, has a 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threshold fission cross-section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6C7B24-D8FB-EEDC-F0DC-2F31712DA0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68" y="1926956"/>
            <a:ext cx="10044332" cy="42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7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90F9-BF0C-499B-8355-8E12F873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64" y="1"/>
            <a:ext cx="12298664" cy="116761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FEATURES OF THE NEPTUNE REACTOR: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7B9C6-D75E-439B-BC83-1D8DA2145002}"/>
              </a:ext>
            </a:extLst>
          </p:cNvPr>
          <p:cNvCxnSpPr>
            <a:cxnSpLocks/>
          </p:cNvCxnSpPr>
          <p:nvPr/>
        </p:nvCxnSpPr>
        <p:spPr>
          <a:xfrm>
            <a:off x="3578059" y="4846717"/>
            <a:ext cx="576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CB54181-6319-F605-5731-04FC448D1BE3}"/>
              </a:ext>
            </a:extLst>
          </p:cNvPr>
          <p:cNvCxnSpPr/>
          <p:nvPr/>
        </p:nvCxnSpPr>
        <p:spPr>
          <a:xfrm>
            <a:off x="8495046" y="4859920"/>
            <a:ext cx="646546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" y="1167619"/>
                <a:ext cx="11943473" cy="4614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1 -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proposed reactor will have a peak neutron flux density of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a time-averaged flux density of up to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2 -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generation time of the fast neutron generation (τ) in the zone with neptunium is significantly lower than in the core with plutonium (allowing for a shorter pulses). </a:t>
                </a: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3 - 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low value (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-eff) determines low background power in the intervals between pulses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4 -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Possibility of using neutron-moderating materials for the reactivity modulator. 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𝐇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 </m:t>
                    </m:r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5 - The reactivity effect from fuel burn-up will be extremely small or even zero.</a:t>
                </a:r>
              </a:p>
              <a:p>
                <a:pPr marL="0" indent="0" algn="justLow">
                  <a:buNone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Np237 (захват нейтрона)  	      Np238 (β-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(2.117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days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	           Pu238 (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fissionable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6 - 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increase in the reactor campaign without refueling - up to 15-20 years.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167619"/>
                <a:ext cx="11943473" cy="4614413"/>
              </a:xfrm>
              <a:prstGeom prst="rect">
                <a:avLst/>
              </a:prstGeom>
              <a:blipFill>
                <a:blip r:embed="rId2"/>
                <a:stretch>
                  <a:fillRect l="-766" t="-2513" r="-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424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device that produces controlled fission pulses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Periodic pulsed reactors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fission pulse is initiated by the rapid introduction of excess reactivity with the transfer of the reactor to a supercritical state by prompt neutrons, and is extinguished due to negative temperature feedback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 bulses are totally formed by external modulation of reactivity with a given period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 reactors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reactor is in a subcritical state on prompt neutrons, and the pulse develops due to the multiplication of neutrons from an external pulse source (target of electron accelerators).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26D209D-393B-D71A-3E2D-A48E2C1D1D94}"/>
              </a:ext>
            </a:extLst>
          </p:cNvPr>
          <p:cNvSpPr/>
          <p:nvPr/>
        </p:nvSpPr>
        <p:spPr>
          <a:xfrm>
            <a:off x="691400" y="2917605"/>
            <a:ext cx="11352628" cy="121333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1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principle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impulse is formed due to external modulation of reactivity during periodic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movement of some element of the reactor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affects reactivity.</a:t>
            </a: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reactor periodically reaches a state of supercriticality on prompt neutrons for a short time and its power increases rapidly, and then the power decreases after the reactivity decreases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5D0DFD-4B04-6242-922C-BC5FC53C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02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6EFEB4-73BD-89DC-EEB3-5E27CDB984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504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7D5B92D-022E-7838-569B-2AD33CCD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818"/>
            <a:ext cx="11115261" cy="347524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Denes sources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 Periodic </a:t>
            </a:r>
            <a:r>
              <a:rPr lang="en-US" sz="2800" b="1" dirty="0"/>
              <a:t>Pulsed power reactors:</a:t>
            </a:r>
            <a:br>
              <a:rPr lang="ru-RU" sz="2800" b="1" dirty="0"/>
            </a:b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C6EB39A5-F6FD-3A32-3698-D19993074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5657702"/>
                  </p:ext>
                </p:extLst>
              </p:nvPr>
            </p:nvGraphicFramePr>
            <p:xfrm>
              <a:off x="419026" y="1092106"/>
              <a:ext cx="11413584" cy="538226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42539">
                      <a:extLst>
                        <a:ext uri="{9D8B030D-6E8A-4147-A177-3AD203B41FA5}">
                          <a16:colId xmlns:a16="http://schemas.microsoft.com/office/drawing/2014/main" val="410403609"/>
                        </a:ext>
                      </a:extLst>
                    </a:gridCol>
                    <a:gridCol w="1924238">
                      <a:extLst>
                        <a:ext uri="{9D8B030D-6E8A-4147-A177-3AD203B41FA5}">
                          <a16:colId xmlns:a16="http://schemas.microsoft.com/office/drawing/2014/main" val="3594629924"/>
                        </a:ext>
                      </a:extLst>
                    </a:gridCol>
                    <a:gridCol w="2228800">
                      <a:extLst>
                        <a:ext uri="{9D8B030D-6E8A-4147-A177-3AD203B41FA5}">
                          <a16:colId xmlns:a16="http://schemas.microsoft.com/office/drawing/2014/main" val="1924024272"/>
                        </a:ext>
                      </a:extLst>
                    </a:gridCol>
                    <a:gridCol w="2418487">
                      <a:extLst>
                        <a:ext uri="{9D8B030D-6E8A-4147-A177-3AD203B41FA5}">
                          <a16:colId xmlns:a16="http://schemas.microsoft.com/office/drawing/2014/main" val="2749916668"/>
                        </a:ext>
                      </a:extLst>
                    </a:gridCol>
                    <a:gridCol w="2299520">
                      <a:extLst>
                        <a:ext uri="{9D8B030D-6E8A-4147-A177-3AD203B41FA5}">
                          <a16:colId xmlns:a16="http://schemas.microsoft.com/office/drawing/2014/main" val="1103823032"/>
                        </a:ext>
                      </a:extLst>
                    </a:gridCol>
                  </a:tblGrid>
                  <a:tr h="729080">
                    <a:tc>
                      <a:txBody>
                        <a:bodyPr/>
                        <a:lstStyle/>
                        <a:p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1960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-1964 - 1968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1968-2001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-2=˃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IBR-2M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1984 г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Future Goal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NEPTUNE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048959"/>
                      </a:ext>
                    </a:extLst>
                  </a:tr>
                  <a:tr h="55581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thermal power / Peak power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1-3-6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25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1000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/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5200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12-15 / 7250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395513"/>
                      </a:ext>
                    </a:extLst>
                  </a:tr>
                  <a:tr h="774843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regime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 – Booster 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)-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Microtron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 – Booster</a:t>
                          </a:r>
                        </a:p>
                        <a:p>
                          <a:pPr algn="ctr"/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)-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Linear Resonance acc.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Booster – reactor</a:t>
                          </a:r>
                        </a:p>
                        <a:p>
                          <a:pPr algn="ctr"/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)- </a:t>
                          </a:r>
                          <a:r>
                            <a:rPr kumimoji="0" lang="en-US" sz="16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Cf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003361"/>
                      </a:ext>
                    </a:extLst>
                  </a:tr>
                  <a:tr h="789838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Fissile material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PuO</a:t>
                          </a:r>
                          <a:r>
                            <a:rPr lang="en-US" sz="11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NpN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9521144"/>
                      </a:ext>
                    </a:extLst>
                  </a:tr>
                  <a:tr h="805231">
                    <a:tc>
                      <a:txBody>
                        <a:bodyPr/>
                        <a:lstStyle/>
                        <a:p>
                          <a:pPr rtl="0" eaLnBrk="1" latinLnBrk="0" hangingPunct="1"/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Reactivity modulator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5-50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0.1 - 10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 Moveable</a:t>
                          </a:r>
                          <a:r>
                            <a:rPr lang="en-US" sz="1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reflector from Ni and Al 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10-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-50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 Moderator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TiH</a:t>
                          </a:r>
                          <a:r>
                            <a:rPr lang="en-US" sz="11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void,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1743332"/>
                      </a:ext>
                    </a:extLst>
                  </a:tr>
                  <a:tr h="49774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half width pulse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3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0-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96951857"/>
                      </a:ext>
                    </a:extLst>
                  </a:tr>
                  <a:tr h="10566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neutron flux at the surface of moderators, 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r>
                            <a:rPr lang="ru-RU" sz="1200" b="1" baseline="300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2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97336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C6EB39A5-F6FD-3A32-3698-D19993074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45657702"/>
                  </p:ext>
                </p:extLst>
              </p:nvPr>
            </p:nvGraphicFramePr>
            <p:xfrm>
              <a:off x="419026" y="1092106"/>
              <a:ext cx="11413584" cy="538226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42539">
                      <a:extLst>
                        <a:ext uri="{9D8B030D-6E8A-4147-A177-3AD203B41FA5}">
                          <a16:colId xmlns:a16="http://schemas.microsoft.com/office/drawing/2014/main" val="410403609"/>
                        </a:ext>
                      </a:extLst>
                    </a:gridCol>
                    <a:gridCol w="1924238">
                      <a:extLst>
                        <a:ext uri="{9D8B030D-6E8A-4147-A177-3AD203B41FA5}">
                          <a16:colId xmlns:a16="http://schemas.microsoft.com/office/drawing/2014/main" val="3594629924"/>
                        </a:ext>
                      </a:extLst>
                    </a:gridCol>
                    <a:gridCol w="2228800">
                      <a:extLst>
                        <a:ext uri="{9D8B030D-6E8A-4147-A177-3AD203B41FA5}">
                          <a16:colId xmlns:a16="http://schemas.microsoft.com/office/drawing/2014/main" val="1924024272"/>
                        </a:ext>
                      </a:extLst>
                    </a:gridCol>
                    <a:gridCol w="2418487">
                      <a:extLst>
                        <a:ext uri="{9D8B030D-6E8A-4147-A177-3AD203B41FA5}">
                          <a16:colId xmlns:a16="http://schemas.microsoft.com/office/drawing/2014/main" val="2749916668"/>
                        </a:ext>
                      </a:extLst>
                    </a:gridCol>
                    <a:gridCol w="2299520">
                      <a:extLst>
                        <a:ext uri="{9D8B030D-6E8A-4147-A177-3AD203B41FA5}">
                          <a16:colId xmlns:a16="http://schemas.microsoft.com/office/drawing/2014/main" val="1103823032"/>
                        </a:ext>
                      </a:extLst>
                    </a:gridCol>
                  </a:tblGrid>
                  <a:tr h="729080">
                    <a:tc>
                      <a:txBody>
                        <a:bodyPr/>
                        <a:lstStyle/>
                        <a:p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1960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-1964 - 1968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1968-2001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-2=˃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IBR-2M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1984 г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Future Goal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NEPTUNE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04895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thermal power / Peak power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1-3-6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25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1000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/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5200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12-15 / 7250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395513"/>
                      </a:ext>
                    </a:extLst>
                  </a:tr>
                  <a:tr h="833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regime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32278" t="-157664" r="-361709" b="-389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546" t="-157664" r="-212295" b="-389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7078" t="-157664" r="-95718" b="-389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003361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Fissile material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PuO</a:t>
                          </a:r>
                          <a:r>
                            <a:rPr lang="en-US" sz="11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NpN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952114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rtl="0" eaLnBrk="1" latinLnBrk="0" hangingPunct="1"/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Reactivity modulator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5-50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0.1 - 10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 Moveable</a:t>
                          </a:r>
                          <a:r>
                            <a:rPr lang="en-US" sz="1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reflector from Ni and Al 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10-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-50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 Moderator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TiH</a:t>
                          </a:r>
                          <a:r>
                            <a:rPr lang="en-US" sz="11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void,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1743332"/>
                      </a:ext>
                    </a:extLst>
                  </a:tr>
                  <a:tr h="49774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half width pulse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3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0-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96951857"/>
                      </a:ext>
                    </a:extLst>
                  </a:tr>
                  <a:tr h="10972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neutron flux at the surface of moderators, 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r>
                            <a:rPr lang="ru-RU" sz="1200" b="1" baseline="300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2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97336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351" y="0"/>
            <a:ext cx="2231717" cy="9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16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68625"/>
            <a:ext cx="7638757" cy="5356637"/>
          </a:xfrm>
        </p:spPr>
        <p:txBody>
          <a:bodyPr>
            <a:normAutofit/>
          </a:bodyPr>
          <a:lstStyle/>
          <a:p>
            <a:pPr algn="justLow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reactor vessel and its core are divided in half, and a reactivity modulator (RM) is located in the space between the halves of the vessel.</a:t>
            </a:r>
          </a:p>
          <a:p>
            <a:pPr algn="justLow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RM is a rotating disk with titanium hydride blocks placed in it.</a:t>
            </a:r>
          </a:p>
          <a:p>
            <a:pPr algn="justLow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disk has a sector containing a vacuum zone. When this sector passes through the core, a neutron pulse is generated.</a:t>
            </a:r>
          </a:p>
          <a:p>
            <a:pPr algn="justLow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reactor vessel is surrounded by a beryllium and nickel reflector, in which water and cold moderators are placed.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2BC41-612B-4C66-AE60-17BE76226F2E}"/>
              </a:ext>
            </a:extLst>
          </p:cNvPr>
          <p:cNvSpPr txBox="1"/>
          <p:nvPr/>
        </p:nvSpPr>
        <p:spPr>
          <a:xfrm>
            <a:off x="278509" y="45871"/>
            <a:ext cx="659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of the NEPTUNE reactor project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5D1630-414C-46D0-9975-116A043E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757" y="1595126"/>
            <a:ext cx="3890634" cy="5126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EAAF1-2492-00A1-7E37-072FC3ED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61" y="0"/>
            <a:ext cx="2676939" cy="26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7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22BB-8F88-384E-86A4-8D8D7BBF5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8299CA37-2000-9E7B-9532-E02C1B902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FE2531-2818-0BA0-EF93-96FA502C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17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66E03D-B68D-C109-06AF-0888D380B5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68626"/>
            <a:ext cx="6779172" cy="5587724"/>
          </a:xfrm>
        </p:spPr>
        <p:txBody>
          <a:bodyPr>
            <a:normAutofit/>
          </a:bodyPr>
          <a:lstStyle/>
          <a:p>
            <a:pPr algn="justLow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modulator (RM).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MR is a rotating disk with titanium hydride blocks placed inside it.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disk has a sector containing a vacuum zone. When this sector passes through the active zone, a neutron pulse is generated.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ED5BA-62BB-665A-6CC7-0696F64DAB24}"/>
              </a:ext>
            </a:extLst>
          </p:cNvPr>
          <p:cNvSpPr txBox="1"/>
          <p:nvPr/>
        </p:nvSpPr>
        <p:spPr>
          <a:xfrm>
            <a:off x="278509" y="45871"/>
            <a:ext cx="659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of the NEPTUNE reactor project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2CF58BB-C354-F47B-28A2-18694648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713447"/>
            <a:ext cx="5373182" cy="5079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</p:spTree>
    <p:extLst>
      <p:ext uri="{BB962C8B-B14F-4D97-AF65-F5344CB8AC3E}">
        <p14:creationId xmlns:p14="http://schemas.microsoft.com/office/powerpoint/2010/main" val="110518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775A7-E5D7-4163-A764-6F45E37A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0"/>
            <a:ext cx="8038531" cy="5717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parameters of the reactor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05039E4-B5D1-4DCD-AEFC-DC622633D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537814"/>
              </p:ext>
            </p:extLst>
          </p:nvPr>
        </p:nvGraphicFramePr>
        <p:xfrm>
          <a:off x="186886" y="703782"/>
          <a:ext cx="8042714" cy="590173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792377">
                  <a:extLst>
                    <a:ext uri="{9D8B030D-6E8A-4147-A177-3AD203B41FA5}">
                      <a16:colId xmlns:a16="http://schemas.microsoft.com/office/drawing/2014/main" val="1938561597"/>
                    </a:ext>
                  </a:extLst>
                </a:gridCol>
                <a:gridCol w="3250337">
                  <a:extLst>
                    <a:ext uri="{9D8B030D-6E8A-4147-A177-3AD203B41FA5}">
                      <a16:colId xmlns:a16="http://schemas.microsoft.com/office/drawing/2014/main" val="2623100061"/>
                    </a:ext>
                  </a:extLst>
                </a:gridCol>
              </a:tblGrid>
              <a:tr h="40551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958040165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THERMAL POWER , MW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- 15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39681966"/>
                  </a:ext>
                </a:extLst>
              </a:tr>
              <a:tr h="3284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MODE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pulsed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025170806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FREQUENCY, Hz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895205287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FUEL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NpN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75612742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CLADDING MATERIAL OF FUEL RODS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S.Steel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ЧС-68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391935048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COOLER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045137049"/>
                  </a:ext>
                </a:extLst>
              </a:tr>
              <a:tr h="56588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REFLECTOR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NICKEL ALLOY + BERYLLIUM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278590880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MODERATOR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PREMODERATOR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Hydrides, water, beryllium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49557548"/>
                  </a:ext>
                </a:extLst>
              </a:tr>
              <a:tr h="58698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COOLANT TEMPERATURE AT THE INLET TO THE CORE AND AT THE OUTLET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290-390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120134609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DROP THROUGH THE CORE, Pa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0,33·10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400459684"/>
                  </a:ext>
                </a:extLst>
              </a:tr>
              <a:tr h="4715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FLUENCE ON THE REACTOR SURROUNDING’S FOR 20,000 h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4,1·10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326810047"/>
                  </a:ext>
                </a:extLst>
              </a:tr>
              <a:tr h="6934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NEUTRON THERMAL FLUX AT THE SURFACE OF WATER MODERATOR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equivalent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</a:t>
                      </a:r>
                      <a:r>
                        <a:rPr lang="ru-RU" sz="10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412892027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FRACTION OF DELAYED NEUTRONS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579893753"/>
                  </a:ext>
                </a:extLst>
              </a:tr>
              <a:tr h="2453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GENERATION TIME OF THE SPONTANEOUS NEUTRONS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n,sec</a:t>
                      </a:r>
                      <a:endParaRPr lang="ru-RU" sz="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10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242688223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62CF58BB-C354-F47B-28A2-18694648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84" y="5095711"/>
            <a:ext cx="1864237" cy="1762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515" y="1480"/>
            <a:ext cx="3633531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02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07E4AC-C02F-D370-CC60-70971D1A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8D82-1963-4C2D-B538-558967D1EC74}" type="datetime1">
              <a:rPr lang="ru-RU" smtClean="0"/>
              <a:t>06.06.2025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5727D3-416B-C6B0-3CCD-BAD3C87B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19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B2C597-EC7F-E162-C9C2-5CDB5B92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1070086"/>
            <a:ext cx="9058892" cy="4891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47DA2-2069-BE8D-56EB-B37B192BE8C7}"/>
              </a:ext>
            </a:extLst>
          </p:cNvPr>
          <p:cNvSpPr txBox="1"/>
          <p:nvPr/>
        </p:nvSpPr>
        <p:spPr>
          <a:xfrm>
            <a:off x="3246538" y="243280"/>
            <a:ext cx="749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reactivity with burn up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6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930276"/>
            <a:ext cx="11601450" cy="5246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Materials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nuclides that undergo fission by neutrons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natural (primary) isotopes of uranium and thorium</a:t>
            </a:r>
            <a:r>
              <a:rPr lang="ru-RU" sz="1800" b="1" i="0" u="none" strike="noStrike" baseline="0" dirty="0">
                <a:latin typeface="TimesNewRomanPSMT"/>
              </a:rPr>
              <a:t> (</a:t>
            </a:r>
            <a:r>
              <a:rPr lang="en-US" sz="1800" b="1" i="0" u="none" strike="noStrike" baseline="0" dirty="0">
                <a:latin typeface="TimesNewRomanPSMT"/>
              </a:rPr>
              <a:t>235U, 238U, 232Th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Artificial (secondary) isotopes of plutonium</a:t>
            </a:r>
            <a:r>
              <a:rPr lang="ru-RU" sz="1800" b="1" i="0" u="none" strike="noStrike" baseline="0" dirty="0">
                <a:latin typeface="TimesNewRomanPSMT"/>
              </a:rPr>
              <a:t> (</a:t>
            </a:r>
            <a:r>
              <a:rPr lang="en-US" sz="1800" b="1" i="0" u="none" strike="noStrike" baseline="0" dirty="0">
                <a:latin typeface="TimesNewRomanPSMT"/>
              </a:rPr>
              <a:t>239Pu, 241Pu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isotopes of transuranic elements</a:t>
            </a:r>
            <a:r>
              <a:rPr lang="ru-RU" sz="1800" b="1" i="0" u="none" strike="noStrike" baseline="0" dirty="0">
                <a:latin typeface="TimesNewRomanPSMT"/>
              </a:rPr>
              <a:t> (</a:t>
            </a:r>
            <a:r>
              <a:rPr lang="ru-RU" sz="1800" b="1" i="0" u="none" strike="noStrike" baseline="0" dirty="0" err="1">
                <a:latin typeface="TimesNewRomanPSMT"/>
              </a:rPr>
              <a:t>Np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Am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Cm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Bk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Cf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artificial (secondary) isotope </a:t>
            </a:r>
            <a:r>
              <a:rPr lang="ru-RU" sz="1800" b="1" i="0" u="none" strike="noStrike" baseline="0" dirty="0">
                <a:latin typeface="TimesNewRomanPSMT"/>
              </a:rPr>
              <a:t>233U.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TimesNewRomanPSMT"/>
              </a:rPr>
              <a:t> </a:t>
            </a:r>
            <a:r>
              <a:rPr lang="en-US" sz="1800" b="1" i="0" u="none" strike="noStrike" baseline="0" dirty="0">
                <a:latin typeface="TimesNewRomanPSMT"/>
              </a:rPr>
              <a:t>The isotope 235U is the only natural nuclear material that can be </a:t>
            </a:r>
            <a:r>
              <a:rPr lang="en-US" sz="1800" b="1" i="0" u="none" strike="noStrike" baseline="0" dirty="0" err="1">
                <a:latin typeface="TimesNewRomanPSMT"/>
              </a:rPr>
              <a:t>fissioned</a:t>
            </a:r>
            <a:r>
              <a:rPr lang="en-US" sz="1800" b="1" i="0" u="none" strike="noStrike" baseline="0" dirty="0">
                <a:latin typeface="TimesNewRomanPSMT"/>
              </a:rPr>
              <a:t> by neutrons of any energy.</a:t>
            </a:r>
          </a:p>
          <a:p>
            <a:pPr marL="0" indent="0" algn="l">
              <a:buNone/>
            </a:pPr>
            <a:endParaRPr lang="en-US" sz="1800" b="1" dirty="0">
              <a:solidFill>
                <a:srgbClr val="C00000"/>
              </a:solidFill>
              <a:latin typeface="TimesNewRomanPSMT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types of nuclear fuel are used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pure metals, metal alloys, intermetallic compounds</a:t>
            </a:r>
            <a:r>
              <a:rPr lang="ru-RU" sz="1800" b="1" i="0" u="none" strike="noStrike" baseline="0" dirty="0">
                <a:latin typeface="TimesNewRomanPSMT"/>
              </a:rPr>
              <a:t>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ceramics (oxides, carbides, nitrides);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metal ceramics (</a:t>
            </a:r>
            <a:r>
              <a:rPr lang="en-US" sz="1800" b="1" i="0" u="none" strike="noStrike" baseline="0" dirty="0" err="1">
                <a:latin typeface="TimesNewRomanPSMT"/>
              </a:rPr>
              <a:t>cermets</a:t>
            </a:r>
            <a:r>
              <a:rPr lang="en-US" sz="1800" b="1" i="0" u="none" strike="noStrike" baseline="0" dirty="0">
                <a:latin typeface="TimesNewRomanPSMT"/>
              </a:rPr>
              <a:t> - particles of metallic fuel dispersed in a ceramic matrix);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dispersed fuel (fuel microparticles in a protective shell are dispersed in an inert, such as graphite, matrix).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9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1FC4787-B7E0-F0EE-2287-53CE17E2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06.06.2025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92511-2521-B302-D1F5-C1B0CA71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20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18C3B-BD86-EE80-8007-A611AD3D92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" y="107328"/>
            <a:ext cx="11890375" cy="52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5B6F9-9E8A-3C1D-7C92-64CA25E6F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34" y="-252248"/>
            <a:ext cx="8907012" cy="77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0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29CF-530B-D904-1775-5D156330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54B5AEB7-2FC7-651C-3893-85A97102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06.06.2025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6F1C07-D824-3045-DDAA-FB718828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21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D6165-26DC-2F51-4BB4-9E402CC15D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" y="107328"/>
            <a:ext cx="11890375" cy="52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F61F20-7D0B-5C77-6538-A1BAA0AC9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5" y="-397085"/>
            <a:ext cx="8308428" cy="81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5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1FC4787-B7E0-F0EE-2287-53CE17E2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06.06.2025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92511-2521-B302-D1F5-C1B0CA71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22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1F9D7-A23A-C004-865E-F26840F88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38" y="-116266"/>
            <a:ext cx="7593724" cy="759372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D7FB56-C2D3-4616-957E-DC59855003AC}"/>
              </a:ext>
            </a:extLst>
          </p:cNvPr>
          <p:cNvSpPr txBox="1">
            <a:spLocks/>
          </p:cNvSpPr>
          <p:nvPr/>
        </p:nvSpPr>
        <p:spPr>
          <a:xfrm>
            <a:off x="150812" y="107328"/>
            <a:ext cx="11890375" cy="520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21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99116-8DA5-61E5-3992-0A5C19F0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B8A18F41-BF90-E780-F6B1-A1551967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06.06.2025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C66524-1743-C8C0-B9A5-E1BA15EF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23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2C4AD-68DA-4708-851E-BC2D961DF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57" y="-147990"/>
            <a:ext cx="7672743" cy="767274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49C1B75-C45D-C27A-C825-BEDFE5A3C205}"/>
              </a:ext>
            </a:extLst>
          </p:cNvPr>
          <p:cNvSpPr txBox="1">
            <a:spLocks/>
          </p:cNvSpPr>
          <p:nvPr/>
        </p:nvSpPr>
        <p:spPr>
          <a:xfrm>
            <a:off x="150812" y="107328"/>
            <a:ext cx="11890375" cy="520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53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88470A-9A8E-4F8E-9388-CE9F1B453B84}"/>
              </a:ext>
            </a:extLst>
          </p:cNvPr>
          <p:cNvSpPr txBox="1"/>
          <p:nvPr/>
        </p:nvSpPr>
        <p:spPr>
          <a:xfrm>
            <a:off x="975360" y="739161"/>
            <a:ext cx="102412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r>
              <a:rPr lang="ru-RU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389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power, research, transport,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spectrum: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moderator type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 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water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(VVER),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(CANDU)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(RBMK);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coolant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classified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water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gas-cooled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heavy water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liquid metal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core structure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heterogeneou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construction design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stationary (steady state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8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96B47-80AF-177A-AACC-86934B217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5B5560-A006-A3F9-BB8E-33FDF8B93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(steady state)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3EBD5-80AE-2121-A3A4-E3AE5C89E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8" y="1584443"/>
            <a:ext cx="4880600" cy="439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DCB3C5-95DE-0293-0F15-493A5A4D8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11" y="1776601"/>
            <a:ext cx="4001210" cy="3304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F3FB3-FCB1-33EE-2FF5-808CE6E74D48}"/>
              </a:ext>
            </a:extLst>
          </p:cNvPr>
          <p:cNvSpPr txBox="1"/>
          <p:nvPr/>
        </p:nvSpPr>
        <p:spPr>
          <a:xfrm>
            <a:off x="277091" y="5952007"/>
            <a:ext cx="5366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the power of the IBR-2M reactor with an average power of 2 MW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B621F-5ECA-1429-29CB-25DB161A0F83}"/>
              </a:ext>
            </a:extLst>
          </p:cNvPr>
          <p:cNvSpPr txBox="1"/>
          <p:nvPr/>
        </p:nvSpPr>
        <p:spPr>
          <a:xfrm>
            <a:off x="6548583" y="5952007"/>
            <a:ext cx="551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VVER-1000 reactor power over 18 months (reactor company)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31447EF-AE1F-E002-1F99-E70E9BBB8D66}"/>
              </a:ext>
            </a:extLst>
          </p:cNvPr>
          <p:cNvCxnSpPr/>
          <p:nvPr/>
        </p:nvCxnSpPr>
        <p:spPr>
          <a:xfrm flipH="1">
            <a:off x="10538691" y="1263983"/>
            <a:ext cx="378691" cy="46181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555C51D-A9E8-E8E6-4F3F-F26D77900AE6}"/>
              </a:ext>
            </a:extLst>
          </p:cNvPr>
          <p:cNvCxnSpPr>
            <a:cxnSpLocks/>
          </p:cNvCxnSpPr>
          <p:nvPr/>
        </p:nvCxnSpPr>
        <p:spPr>
          <a:xfrm flipH="1">
            <a:off x="4616412" y="1263983"/>
            <a:ext cx="3227569" cy="102201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7C6ECC5-2286-D407-9169-7F892E29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66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(steady state)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054AB-E85F-86E8-DE6D-03363E53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8" y="1584443"/>
            <a:ext cx="4880600" cy="439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DBC39B-5357-79BB-758F-FD35F8BC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11" y="1776601"/>
            <a:ext cx="4001210" cy="3304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52A9B-467A-7206-E168-15D425EAA514}"/>
              </a:ext>
            </a:extLst>
          </p:cNvPr>
          <p:cNvSpPr txBox="1"/>
          <p:nvPr/>
        </p:nvSpPr>
        <p:spPr>
          <a:xfrm>
            <a:off x="277091" y="5952007"/>
            <a:ext cx="5366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the power of the IBR-2M reactor with an average power of 2 MW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7553A-1C86-6329-8478-39494D8FB3BC}"/>
              </a:ext>
            </a:extLst>
          </p:cNvPr>
          <p:cNvSpPr txBox="1"/>
          <p:nvPr/>
        </p:nvSpPr>
        <p:spPr>
          <a:xfrm>
            <a:off x="6548583" y="5952007"/>
            <a:ext cx="551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VVER-1000 reactor power over 18 months (reactor company)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AD12631-A1CF-D4A7-B468-A54C6797AFBF}"/>
              </a:ext>
            </a:extLst>
          </p:cNvPr>
          <p:cNvCxnSpPr/>
          <p:nvPr/>
        </p:nvCxnSpPr>
        <p:spPr>
          <a:xfrm flipH="1">
            <a:off x="10538691" y="1263983"/>
            <a:ext cx="378691" cy="46181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5B4BB2F-60FC-2B20-B9B8-2D01B9145EB8}"/>
              </a:ext>
            </a:extLst>
          </p:cNvPr>
          <p:cNvCxnSpPr>
            <a:cxnSpLocks/>
          </p:cNvCxnSpPr>
          <p:nvPr/>
        </p:nvCxnSpPr>
        <p:spPr>
          <a:xfrm flipH="1">
            <a:off x="4616412" y="1263983"/>
            <a:ext cx="3227569" cy="102201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CF9F96-DD3D-D414-F300-23999F9DA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79B7E1F-C008-A80B-759F-D4F4DC670337}"/>
              </a:ext>
            </a:extLst>
          </p:cNvPr>
          <p:cNvGrpSpPr/>
          <p:nvPr/>
        </p:nvGrpSpPr>
        <p:grpSpPr>
          <a:xfrm>
            <a:off x="413378" y="1693775"/>
            <a:ext cx="5064250" cy="4281907"/>
            <a:chOff x="241660" y="1541860"/>
            <a:chExt cx="4400315" cy="402719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74C1A1F-92C8-D860-BB19-40368AAAD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681" y="1659679"/>
              <a:ext cx="4379294" cy="39093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D32957-FDA1-8F10-68C6-2CA67839D303}"/>
                </a:ext>
              </a:extLst>
            </p:cNvPr>
            <p:cNvSpPr txBox="1"/>
            <p:nvPr/>
          </p:nvSpPr>
          <p:spPr>
            <a:xfrm>
              <a:off x="241660" y="1541860"/>
              <a:ext cx="10931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518A"/>
                  </a:solidFill>
                </a:rPr>
                <a:t>IBR</a:t>
              </a:r>
              <a:r>
                <a:rPr lang="ru-RU" sz="2400" b="1" dirty="0">
                  <a:solidFill>
                    <a:srgbClr val="00518A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997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515600" cy="699400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can this goal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achieve????</a:t>
                </a:r>
                <a:endPara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515600" cy="699400"/>
              </a:xfrm>
              <a:blipFill>
                <a:blip r:embed="rId2"/>
                <a:stretch>
                  <a:fillRect l="-1739" t="-17391" b="-20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968991"/>
            <a:ext cx="11409529" cy="520797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achieve this goal, there were two ways, either continue to use Pu-39 as a nuclear fuel or consider a new fuel cycle (Np-as example).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4" descr="D:\work\ИБР\ИБР-4\IBR-3D\28.03\react_v_betone_plan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039" y="1869743"/>
            <a:ext cx="5322627" cy="405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751" descr="D:\work\ИБР\ИБР-4\ПЛУТОН\отчёт\ru_pluton_plan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26" y="1869743"/>
            <a:ext cx="5591175" cy="4053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2890" y="6059606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reactor based on Pu-239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neutron channel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6657" y="6059606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based on Np-237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neutron channel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3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CA8AA-6829-5E6D-5101-0F139A82E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00525" cy="5302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06BFFC3-E1F6-EAA3-096F-2020F3C5D537}"/>
              </a:ext>
            </a:extLst>
          </p:cNvPr>
          <p:cNvGraphicFramePr/>
          <p:nvPr/>
        </p:nvGraphicFramePr>
        <p:xfrm>
          <a:off x="1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3B08877-F033-5396-F00E-5EA529549F04}"/>
              </a:ext>
            </a:extLst>
          </p:cNvPr>
          <p:cNvSpPr/>
          <p:nvPr/>
        </p:nvSpPr>
        <p:spPr>
          <a:xfrm>
            <a:off x="7593496" y="5181600"/>
            <a:ext cx="2663688" cy="124570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A93629-BB05-4341-A48B-63A1E877D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EA93629-BB05-4341-A48B-63A1E877D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619C33-50EA-4420-99D8-FC06DEDDB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4619C33-50EA-4420-99D8-FC06DEDDB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89CD7D-2C89-472E-B410-9A080AB9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D89CD7D-2C89-472E-B410-9A080AB98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051819-2CBB-4624-B2F9-D096C581D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D051819-2CBB-4624-B2F9-D096C581D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CE444D-FAA8-4093-94D9-D5021EB6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4CE444D-FAA8-4093-94D9-D5021EB67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493303-EDE6-4C2D-A35C-3792194A9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C493303-EDE6-4C2D-A35C-3792194A9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E313C9-59B3-4B23-8623-F0052314A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0AE313C9-59B3-4B23-8623-F0052314A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8ED6D9-48E5-45CF-8AB6-9F27604B0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FA8ED6D9-48E5-45CF-8AB6-9F27604B0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82DF3B-5A16-4A42-81CD-17E4635596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B582DF3B-5A16-4A42-81CD-17E4635596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136E7B-44CE-43EF-A07A-C8C07634B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D136E7B-44CE-43EF-A07A-C8C07634B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9DBC8D-659C-4F85-B2D9-851BBC7A8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8E9DBC8D-659C-4F85-B2D9-851BBC7A8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2E938-ADE3-4331-B6C9-5030B7E73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9F2E938-ADE3-4331-B6C9-5030B7E73E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420E3C-DF7D-491F-840B-1167B568A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63420E3C-DF7D-491F-840B-1167B568A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F43B7-C94D-45C2-AEDB-2998378DD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08F43B7-C94D-45C2-AEDB-2998378DD7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942A2-FD8D-4B58-93AF-5CC54AAF0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72F942A2-FD8D-4B58-93AF-5CC54AAF0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525E27-1F47-4E3A-88CF-D4DEF12DC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EB525E27-1F47-4E3A-88CF-D4DEF12DC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B8E7DA-ED0E-4EB6-A249-851285629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CB8E7DA-ED0E-4EB6-A249-851285629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1B8E28-E145-4010-ADF1-A2DD9A6D3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F11B8E28-E145-4010-ADF1-A2DD9A6D3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8C35F6-8E0C-4F72-9BED-D183620F7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488C35F6-8E0C-4F72-9BED-D183620F7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310E7-D680-47A5-9FB2-526AF1F0E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2F310E7-D680-47A5-9FB2-526AF1F0E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FC783-B51A-4D78-BF2A-C7FD9A019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C92FC783-B51A-4D78-BF2A-C7FD9A019C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0C2A98-959F-49CF-A567-10E02A64E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420C2A98-959F-49CF-A567-10E02A64E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BB3F37-FCA9-416B-BF3D-6C2EC2939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72BB3F37-FCA9-416B-BF3D-6C2EC2939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5" y="1422401"/>
            <a:ext cx="11333306" cy="4950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stages of NFC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TimesNewRomanPSMT"/>
              </a:rPr>
              <a:t>Mining of uranium ore and extraction of uranium from it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TimesNewRomanPSMT"/>
              </a:rPr>
              <a:t>Manufacturing of nuclear fuel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а)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obtaining uranium concentrate in the form of 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U3O8 (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 octa-oxide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);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б)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conversion of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U3O8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to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UF6 (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 hexafluoride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);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в)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 enrichment with isotope 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235U;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г)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manufacturing of fuel elements and fuel assemblies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.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latin typeface="TimesNewRomanPSMT"/>
              </a:rPr>
              <a:t>3. </a:t>
            </a:r>
            <a:r>
              <a:rPr lang="en-US" sz="2000" b="1" i="0" u="none" strike="noStrike" baseline="0" dirty="0">
                <a:latin typeface="TimesNewRomanPSMT"/>
              </a:rPr>
              <a:t>Use of nuclear fuel in nuclear reactors of various types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latin typeface="TimesNewRomanPSMT"/>
              </a:rPr>
              <a:t>4. </a:t>
            </a:r>
            <a:r>
              <a:rPr lang="en-US" sz="2000" b="1" i="0" u="none" strike="noStrike" baseline="0" dirty="0">
                <a:latin typeface="TimesNewRomanPSMT"/>
              </a:rPr>
              <a:t>Temporary storage of irradiated fuel assemblies (FA) at nuclear power plants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marL="0" indent="0" algn="l">
              <a:buNone/>
            </a:pP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There are two possible options further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  <a:cs typeface="Times New Roman" panose="02020603050405020304" pitchFamily="18" charset="0"/>
              </a:rPr>
              <a:t>OPEN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NFC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or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  <a:cs typeface="Times New Roman" panose="02020603050405020304" pitchFamily="18" charset="0"/>
              </a:rPr>
              <a:t>CLOSED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NFC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case of open NFC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and disposal of spent fuel assemblies in geological formations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BA02-22C5-CCA0-6A28-EFF1688307E7}"/>
              </a:ext>
            </a:extLst>
          </p:cNvPr>
          <p:cNvSpPr txBox="1"/>
          <p:nvPr/>
        </p:nvSpPr>
        <p:spPr>
          <a:xfrm>
            <a:off x="295275" y="817734"/>
            <a:ext cx="1160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NFC</a:t>
            </a:r>
            <a:r>
              <a:rPr lang="ru-RU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manufacturing, using and reprocessing nuclear fuel</a:t>
            </a:r>
            <a:r>
              <a:rPr lang="ru-RU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10006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-1:</a:t>
            </a:r>
          </a:p>
          <a:p>
            <a:pPr algn="justLow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fixed and moving parts, the main moving part was 4 kg of U-235 (RM-1 Reactivity Modulator) pressed into a steel disk.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formation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disk rotated, uranium periodically passed between the stationary parts of the core.</a:t>
            </a:r>
          </a:p>
          <a:p>
            <a:pPr algn="justLow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pulse frequency without frequency distortion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auxiliary disk (MP-2) with a lower mass of U-235 was used.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4089E9-B359-9247-DC71-27FB8AAA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6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Reactor IBR-1: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E41A0-2358-6747-A344-A0089088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69" y="1726370"/>
            <a:ext cx="3609975" cy="4829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391E3-05A2-E720-63CF-DB0504DEC1A2}"/>
              </a:ext>
            </a:extLst>
          </p:cNvPr>
          <p:cNvSpPr txBox="1"/>
          <p:nvPr/>
        </p:nvSpPr>
        <p:spPr>
          <a:xfrm>
            <a:off x="6583680" y="2192272"/>
            <a:ext cx="51909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 diagram.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Reactivity modulator disk;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uranium insert (main mobile zone – MR-1);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auxiliary mobile zone (MR-2);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two parts of the active zone of plutonium.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D6F96DF-2980-203C-EAE4-B5A8E76D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65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IBR-30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general layout of the IBR-1 was repeated, with the following changes: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fuel elements have been modified to provide thermal power output of up to 30 kW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Basically, the MR is diametrically opposed to two pressed-in U-235 inserts to distribute the thermal load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third MR was introduced for slow modulation of reactivity (movable reflector W).</a:t>
            </a: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543D6F8-DB0F-D060-C618-C8DD33A5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66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391E3-05A2-E720-63CF-DB0504DEC1A2}"/>
              </a:ext>
            </a:extLst>
          </p:cNvPr>
          <p:cNvSpPr txBox="1"/>
          <p:nvPr/>
        </p:nvSpPr>
        <p:spPr>
          <a:xfrm>
            <a:off x="7266709" y="877067"/>
            <a:ext cx="4620198" cy="526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IBR-30 diagram with injector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– electron gun;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2, 6 – klystrons;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 – focusing solenoids;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4, 7 – diaphragm waveguides of sections No. 1 and No. 2;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 8 – water loads;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 – vacuum protective gate;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 ​​– quadrupole lenses;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11 – IBR-30 active zone;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– neutron-producing target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F4B33-2224-23BB-68A3-EC01603E8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72" y="1192921"/>
            <a:ext cx="186690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01C4A07-7C52-6EFB-DF73-7C477F5F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47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1139160"/>
            <a:ext cx="7498081" cy="6062541"/>
          </a:xfrm>
        </p:spPr>
        <p:txBody>
          <a:bodyPr>
            <a:normAutofit fontScale="92500" lnSpcReduction="20000"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the pulse reactor, it also includes a high-current linear accelerator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reactor could operate either as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an accelerator or as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reactor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an injector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– was an irregular hexagon made up of 78 fuel assemblies. 7 fuel assemblies from the center have been removed, and their place is occupied by a channel, in the lower part of which there is a target, and in the upper part there is space for irradiating samples.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and additional. Adjacent to the largest side of the hexagon core (reflector),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0616125-4D53-6FF7-1184-5E4C181CC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8" y="2349304"/>
            <a:ext cx="4081545" cy="36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7240FD4-4A42-DD4F-264C-F841E1FD6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59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(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modernization 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-2):</a:t>
            </a:r>
          </a:p>
          <a:p>
            <a:pPr marL="0" indent="0" algn="justLow">
              <a:buNone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the movable reflector made of steel with a new reflector made of Ni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>
              <a:buFont typeface="Wingdings" panose="05000000000000000000" pitchFamily="2" charset="2"/>
              <a:buChar char="ü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623E4-D616-628B-C9B8-A401890F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00" y="2249046"/>
            <a:ext cx="6303810" cy="3316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519B0-7168-BB55-3334-BF48673884C1}"/>
              </a:ext>
            </a:extLst>
          </p:cNvPr>
          <p:cNvSpPr txBox="1"/>
          <p:nvPr/>
        </p:nvSpPr>
        <p:spPr>
          <a:xfrm>
            <a:off x="715107" y="5491450"/>
            <a:ext cx="10761785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(а)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1- core, 2- Main MR, 3- Additional MR, 4- Reactor vessel, 5- Reflector, 6- Moderator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(б)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1- reactor vessel, 2- core, 3- main MR, 4- additional MR, 5- cold moderator, 6- water moderator, 7- reflector.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F98123-49A4-E549-BE7A-5BF9A551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41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IBR-2М (Reactor modernization IBR-2)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of the IBR-2M reactor core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7D3CB-1E83-11CF-A3BE-42175C0C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30" y="2011681"/>
            <a:ext cx="5632772" cy="4316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FAB21-91EF-7B59-153E-1867317CEE11}"/>
              </a:ext>
            </a:extLst>
          </p:cNvPr>
          <p:cNvSpPr txBox="1"/>
          <p:nvPr/>
        </p:nvSpPr>
        <p:spPr>
          <a:xfrm>
            <a:off x="731521" y="2710098"/>
            <a:ext cx="487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1-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emergency protection unit; 2- compensating units; 3- intermediate regulator unit; 4- automatic regulator rod; 5- stationary reflector matrix. 6- movable reflector casing; 7- water comb moderators; 8- source; 9- main MR; 10- additional MR; 11- water flat moderator.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5B373C-ADE9-135B-BB49-55A35129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4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 fontScale="70000" lnSpcReduction="20000"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IBR-2М (Reactor modernization IBR-2)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q"/>
            </a:pP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Due to the resource depletion. The reactor modernization process consisted of two main stages</a:t>
            </a: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indent="0" algn="justLow">
              <a:buNone/>
            </a:pPr>
            <a:r>
              <a:rPr lang="ru-RU" sz="41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31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the movable reflector made of steel with a new reflector made of Ni</a:t>
            </a:r>
            <a:r>
              <a:rPr lang="ru-RU" sz="31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Low">
              <a:buFont typeface="+mj-lt"/>
              <a:buAutoNum type="alphaUcPeriod"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the rotation speed of the main movable reflector from 1500 rpm to 600 rpm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Low">
              <a:buFont typeface="+mj-lt"/>
              <a:buAutoNum type="alphaUcPeriod"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stresses were reduced quadratically and the service life, which was previously limited by fast neutron flux, was extended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Low">
              <a:lnSpc>
                <a:spcPct val="100000"/>
              </a:lnSpc>
              <a:buNone/>
            </a:pP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IBR-2M reactor core consists of 69 fuel assemblies, which means it is smaller in size and the new reactor core does not have a central channel.</a:t>
            </a:r>
          </a:p>
          <a:p>
            <a:pPr marL="0" indent="0" algn="justLow">
              <a:lnSpc>
                <a:spcPct val="100000"/>
              </a:lnSpc>
              <a:buNone/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order to improve the reliability and efficiency of the control system, 2 high-efficiency reactor core blocks are installed.</a:t>
            </a:r>
            <a:endParaRPr lang="ru-RU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ü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08EE0C9-363F-EFE1-9C9F-74100257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98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F42D6-ED0E-E124-CEB0-6789EF34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381" y="253272"/>
            <a:ext cx="7748528" cy="429382"/>
          </a:xfrm>
        </p:spPr>
        <p:txBody>
          <a:bodyPr>
            <a:normAutofit fontScale="90000"/>
          </a:bodyPr>
          <a:lstStyle/>
          <a:p>
            <a:r>
              <a:rPr lang="en-US" sz="28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Characteristics of the IBR-2 and IBR-2M reactors.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AF32609-6A13-DE67-4BF2-C8C6D75B9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276386"/>
              </p:ext>
            </p:extLst>
          </p:nvPr>
        </p:nvGraphicFramePr>
        <p:xfrm>
          <a:off x="4606643" y="905763"/>
          <a:ext cx="7427740" cy="5441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4159">
                  <a:extLst>
                    <a:ext uri="{9D8B030D-6E8A-4147-A177-3AD203B41FA5}">
                      <a16:colId xmlns:a16="http://schemas.microsoft.com/office/drawing/2014/main" val="3632485919"/>
                    </a:ext>
                  </a:extLst>
                </a:gridCol>
                <a:gridCol w="1999843">
                  <a:extLst>
                    <a:ext uri="{9D8B030D-6E8A-4147-A177-3AD203B41FA5}">
                      <a16:colId xmlns:a16="http://schemas.microsoft.com/office/drawing/2014/main" val="1549201830"/>
                    </a:ext>
                  </a:extLst>
                </a:gridCol>
                <a:gridCol w="1743738">
                  <a:extLst>
                    <a:ext uri="{9D8B030D-6E8A-4147-A177-3AD203B41FA5}">
                      <a16:colId xmlns:a16="http://schemas.microsoft.com/office/drawing/2014/main" val="69437445"/>
                    </a:ext>
                  </a:extLst>
                </a:gridCol>
              </a:tblGrid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IBR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IBR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092852590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Avarage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thermal power,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247879349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Fuel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PuO</a:t>
                      </a:r>
                      <a:r>
                        <a:rPr lang="en-US" sz="16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PuO2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90290144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fuel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assimeblies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133985408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burn up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1116388668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Pulsed frequency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Hz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5, 10, 15, 20, 25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5, 10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397264929"/>
                  </a:ext>
                </a:extLst>
              </a:tr>
              <a:tr h="7604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 neutron pulse half-width at 5 Hz,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μs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 anchor="ctr"/>
                </a:tc>
                <a:extLst>
                  <a:ext uri="{0D108BD9-81ED-4DB2-BD59-A6C34878D82A}">
                    <a16:rowId xmlns:a16="http://schemas.microsoft.com/office/drawing/2014/main" val="3579728441"/>
                  </a:ext>
                </a:extLst>
              </a:tr>
              <a:tr h="7604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reactivity modulator rotation speed, rpm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322693455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870929520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944750239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Primary and secondary MR material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 steel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732154271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life of the MP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10</a:t>
                      </a:r>
                      <a:r>
                        <a:rPr lang="ru-RU" sz="16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1147508334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Coolant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 sodium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 sodium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808430501"/>
                  </a:ext>
                </a:extLst>
              </a:tr>
            </a:tbl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FAE3DC2-21E6-D09C-AC4A-E7212BD8067E}"/>
              </a:ext>
            </a:extLst>
          </p:cNvPr>
          <p:cNvGrpSpPr/>
          <p:nvPr/>
        </p:nvGrpSpPr>
        <p:grpSpPr>
          <a:xfrm>
            <a:off x="157617" y="1259375"/>
            <a:ext cx="4400315" cy="4027198"/>
            <a:chOff x="241660" y="1541860"/>
            <a:chExt cx="4400315" cy="40271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951FBC1-0FE2-7D34-1921-3B2DF3990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681" y="1659679"/>
              <a:ext cx="4379294" cy="39093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3538E3-292F-EAD2-4060-F10CA3ADEC5E}"/>
                </a:ext>
              </a:extLst>
            </p:cNvPr>
            <p:cNvSpPr txBox="1"/>
            <p:nvPr/>
          </p:nvSpPr>
          <p:spPr>
            <a:xfrm>
              <a:off x="241660" y="1541860"/>
              <a:ext cx="10931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518A"/>
                  </a:solidFill>
                </a:rPr>
                <a:t>IBR</a:t>
              </a:r>
              <a:r>
                <a:rPr lang="ru-RU" sz="2400" b="1" dirty="0">
                  <a:solidFill>
                    <a:srgbClr val="00518A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8545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Коэффициента воспроизводства – КВ: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7F7A3D-4F9B-9BF8-A111-A5DE1E7038FC}"/>
                  </a:ext>
                </a:extLst>
              </p:cNvPr>
              <p:cNvSpPr txBox="1"/>
              <p:nvPr/>
            </p:nvSpPr>
            <p:spPr>
              <a:xfrm>
                <a:off x="680085" y="1226200"/>
                <a:ext cx="11407140" cy="3787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ядерном топливе</a:t>
                </a:r>
                <a:r>
                  <a:rPr lang="en-US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xU235 + (1-x)U238</a:t>
                </a:r>
                <a:r>
                  <a:rPr lang="en-US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происходят 2 основные реакции: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 Деления </a:t>
                </a:r>
                <a:r>
                  <a:rPr lang="ru-RU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делящемся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изотопе:</a:t>
                </a:r>
              </a:p>
              <a:p>
                <a:r>
                  <a:rPr lang="ru-RU" sz="24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𝟐𝟑𝟓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Sub>
                      <m:sSub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ПД</m:t>
                        </m:r>
                      </m:e>
                      <m:sub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ПД</m:t>
                        </m:r>
                      </m:e>
                      <m:sub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эВ</m:t>
                    </m:r>
                  </m:oMath>
                </a14:m>
                <a:endParaRPr lang="ru-RU" sz="2400" b="1" i="0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sz="2400" b="1" i="0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 радиационного захвата </a:t>
                </a:r>
                <a:r>
                  <a:rPr lang="ru-RU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пороговом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изотопе: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приводит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 образованию делящегося ядра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ru-RU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𝟐𝟑𝟗</m:t>
                            </m:r>
                          </m:sup>
                        </m:sSup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groupCh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𝑵𝒑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𝟐𝟑𝟗</m:t>
                            </m:r>
                          </m:sup>
                        </m:s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groupCh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𝑷𝒖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ru-RU" sz="2400" b="1" i="0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7F7A3D-4F9B-9BF8-A111-A5DE1E703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" y="1226200"/>
                <a:ext cx="11407140" cy="3787062"/>
              </a:xfrm>
              <a:prstGeom prst="rect">
                <a:avLst/>
              </a:prstGeom>
              <a:blipFill>
                <a:blip r:embed="rId2"/>
                <a:stretch>
                  <a:fillRect l="-1122" t="-16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1623F61-2035-FD4D-F990-B27577F38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999002"/>
              </p:ext>
            </p:extLst>
          </p:nvPr>
        </p:nvGraphicFramePr>
        <p:xfrm>
          <a:off x="1448973" y="4979298"/>
          <a:ext cx="9617612" cy="119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65280" imgH="419040" progId="Equation.DSMT4">
                  <p:embed/>
                </p:oleObj>
              </mc:Choice>
              <mc:Fallback>
                <p:oleObj name="Equation" r:id="rId3" imgW="3365280" imgH="419040" progId="Equation.DSMT4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8973" y="4979298"/>
                        <a:ext cx="9617612" cy="119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2C19401-6002-63BD-C6F8-01258AC6B6A9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9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0BF9C-D504-47C2-1248-04557996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" y="63658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i="0" u="none" strike="noStrike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А. </a:t>
            </a:r>
            <a:r>
              <a:rPr lang="en-US" sz="2800" b="1" i="0" u="none" strike="noStrike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Open nuclear fuel cycle</a:t>
            </a:r>
            <a:endParaRPr lang="ru-RU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8E38E8-18F2-7199-13BC-D071480DF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2147"/>
            <a:ext cx="10515600" cy="407829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EF4C89-85B7-D3EB-C78D-5551460B490C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28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Коэффициента воспроизводства – КВ: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F7A3D-4F9B-9BF8-A111-A5DE1E7038FC}"/>
              </a:ext>
            </a:extLst>
          </p:cNvPr>
          <p:cNvSpPr txBox="1"/>
          <p:nvPr/>
        </p:nvSpPr>
        <p:spPr>
          <a:xfrm>
            <a:off x="314325" y="1226200"/>
            <a:ext cx="11772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ru-RU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Реакции, в результате которых образуются искусственные делящиеся нуклиды (239Pu, 233U), называются реакциями воспроизводства ядерного топлива.</a:t>
            </a: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1623F61-2035-FD4D-F990-B27577F38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357744"/>
              </p:ext>
            </p:extLst>
          </p:nvPr>
        </p:nvGraphicFramePr>
        <p:xfrm>
          <a:off x="1391969" y="2775645"/>
          <a:ext cx="9617612" cy="119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65280" imgH="419040" progId="Equation.DSMT4">
                  <p:embed/>
                </p:oleObj>
              </mc:Choice>
              <mc:Fallback>
                <p:oleObj name="Equation" r:id="rId2" imgW="3365280" imgH="41904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1623F61-2035-FD4D-F990-B27577F38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1969" y="2775645"/>
                        <a:ext cx="9617612" cy="119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C9B0B9-03C0-8E4F-488A-0C8F9F0EB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90" y="4280445"/>
            <a:ext cx="8900000" cy="189651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8CE2C6A-79F6-851D-B176-009328D16A4E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56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55855-B92B-C8A5-3B7B-BACAF71E53E8}"/>
              </a:ext>
            </a:extLst>
          </p:cNvPr>
          <p:cNvSpPr txBox="1"/>
          <p:nvPr/>
        </p:nvSpPr>
        <p:spPr>
          <a:xfrm>
            <a:off x="251126" y="936535"/>
            <a:ext cx="5487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nucleon in a fusion nucleus or fission fragment is lighter than in the original nucleus: the mass difference is converted into energy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40B27C-4576-8A65-35B1-86C97857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6" y="1783665"/>
            <a:ext cx="4779519" cy="4898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682F9-CCC1-3260-57F9-2B695E0D370A}"/>
              </a:ext>
            </a:extLst>
          </p:cNvPr>
          <p:cNvSpPr txBox="1"/>
          <p:nvPr/>
        </p:nvSpPr>
        <p:spPr>
          <a:xfrm>
            <a:off x="6453854" y="1132494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to release fission energy?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5A6A4-C3CE-4F3F-943E-47D433EC8376}"/>
              </a:ext>
            </a:extLst>
          </p:cNvPr>
          <p:cNvSpPr txBox="1"/>
          <p:nvPr/>
        </p:nvSpPr>
        <p:spPr>
          <a:xfrm>
            <a:off x="6443705" y="1703650"/>
            <a:ext cx="5667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are needed, they appear in 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,n)-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on light nuclei, for example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this is a very weak source of neutrons, the power of the energy source is low.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1" i="0" u="sng" strike="noStrik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to get a lot of neutrons?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D424B-E161-B3F9-992C-CAC6F8388AF4}"/>
              </a:ext>
            </a:extLst>
          </p:cNvPr>
          <p:cNvSpPr txBox="1"/>
          <p:nvPr/>
        </p:nvSpPr>
        <p:spPr>
          <a:xfrm>
            <a:off x="86041" y="567203"/>
            <a:ext cx="1111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purpose of various nuclear reactors is to produce </a:t>
            </a:r>
            <a:r>
              <a:rPr lang="en-US" sz="2000" b="1" i="0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u="none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86B8F91-0EAD-D8EA-F98C-DAAA915D2A9F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B0DD5B-73A5-9A67-ADE5-A9FE5AFB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842378"/>
            <a:ext cx="5829300" cy="1480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5E3CA3-F0E7-6F6A-878D-BEE1AE1E9CE9}"/>
              </a:ext>
            </a:extLst>
          </p:cNvPr>
          <p:cNvSpPr txBox="1"/>
          <p:nvPr/>
        </p:nvSpPr>
        <p:spPr>
          <a:xfrm>
            <a:off x="6453853" y="5409909"/>
            <a:ext cx="5667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fragments will emit “extra” neutrons.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изогнутая вниз 23">
            <a:extLst>
              <a:ext uri="{FF2B5EF4-FFF2-40B4-BE49-F238E27FC236}">
                <a16:creationId xmlns:a16="http://schemas.microsoft.com/office/drawing/2014/main" id="{DF668FB9-9CFE-DB6C-1823-51C842EFC62C}"/>
              </a:ext>
            </a:extLst>
          </p:cNvPr>
          <p:cNvSpPr/>
          <p:nvPr/>
        </p:nvSpPr>
        <p:spPr>
          <a:xfrm flipH="1">
            <a:off x="10710646" y="3358066"/>
            <a:ext cx="1116768" cy="39696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изогнутая вниз 24">
            <a:extLst>
              <a:ext uri="{FF2B5EF4-FFF2-40B4-BE49-F238E27FC236}">
                <a16:creationId xmlns:a16="http://schemas.microsoft.com/office/drawing/2014/main" id="{07E40F8F-ADDE-304B-6E7E-C9C38653765B}"/>
              </a:ext>
            </a:extLst>
          </p:cNvPr>
          <p:cNvSpPr/>
          <p:nvPr/>
        </p:nvSpPr>
        <p:spPr>
          <a:xfrm flipH="1">
            <a:off x="9876070" y="3358066"/>
            <a:ext cx="1951344" cy="39696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9CE68E1-4CFA-518B-A902-5D4BB9F17FDB}"/>
              </a:ext>
            </a:extLst>
          </p:cNvPr>
          <p:cNvCxnSpPr/>
          <p:nvPr/>
        </p:nvCxnSpPr>
        <p:spPr>
          <a:xfrm>
            <a:off x="5909452" y="1398200"/>
            <a:ext cx="0" cy="452326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150B481-C06C-E4C6-B96C-DF1E0CDC89D6}"/>
              </a:ext>
            </a:extLst>
          </p:cNvPr>
          <p:cNvCxnSpPr>
            <a:cxnSpLocks/>
          </p:cNvCxnSpPr>
          <p:nvPr/>
        </p:nvCxnSpPr>
        <p:spPr>
          <a:xfrm flipH="1">
            <a:off x="5120135" y="1969356"/>
            <a:ext cx="1452115" cy="3184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47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73D69C0-8158-49B1-98C8-45646EE6E4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401617"/>
                <a:ext cx="4417003" cy="4966999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fission chain reaction (FCR) is possible</a:t>
                </a:r>
                <a:r>
                  <a:rPr lang="ru-RU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ru-RU" sz="20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l">
                  <a:buNone/>
                </a:pP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fragments will emit “extra” neutrons. </a:t>
                </a:r>
              </a:p>
              <a:p>
                <a:pPr marL="0" indent="0" algn="l">
                  <a:buNone/>
                </a:pP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there is more than 1 neutron per</a:t>
                </a:r>
              </a:p>
              <a:p>
                <a:pPr marL="0" indent="0" algn="l">
                  <a:buNone/>
                </a:pP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fission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(FCR)</a:t>
                </a:r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POSSIBLE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most important question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b="1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20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  <a:p>
                <a:pPr marL="0" indent="0" algn="l">
                  <a:buNone/>
                </a:pP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1939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spouses Frederic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(1900-1958)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Irene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(1897-1056)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Joliot-Curie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France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experimentally demonstrated that :</a:t>
                </a:r>
                <a:endParaRPr lang="ru-RU" sz="1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ru-RU" sz="20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b="1" i="0" u="none" strike="noStrike" baseline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&gt;1 !!! </a:t>
                </a:r>
                <a:endParaRPr lang="ru-RU" sz="3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73D69C0-8158-49B1-98C8-45646EE6E4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01617"/>
                <a:ext cx="4417003" cy="4966999"/>
              </a:xfrm>
              <a:blipFill>
                <a:blip r:embed="rId2"/>
                <a:stretch>
                  <a:fillRect l="-1241" t="-13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E93E32B-9F27-0CBF-D74D-5425FDC0F4DF}"/>
              </a:ext>
            </a:extLst>
          </p:cNvPr>
          <p:cNvSpPr txBox="1"/>
          <p:nvPr/>
        </p:nvSpPr>
        <p:spPr>
          <a:xfrm>
            <a:off x="0" y="578174"/>
            <a:ext cx="12579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operation of a nuclear reactor depends not on the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reaction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on the </a:t>
            </a:r>
            <a:r>
              <a:rPr lang="en-US" sz="22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CHAIN ​​REACTION</a:t>
            </a: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62755D4-3BE7-3C6E-0EA7-6FB9CA62C0BA}"/>
              </a:ext>
            </a:extLst>
          </p:cNvPr>
          <p:cNvCxnSpPr>
            <a:cxnSpLocks/>
          </p:cNvCxnSpPr>
          <p:nvPr/>
        </p:nvCxnSpPr>
        <p:spPr>
          <a:xfrm>
            <a:off x="977674" y="2946400"/>
            <a:ext cx="63407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1B8468-0A0F-35F5-E149-3BF0B8F52112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CD4C86-20FA-1BE0-6060-1AD8881D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03" y="1916518"/>
            <a:ext cx="7602052" cy="4198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49F4BC-D335-90B1-61BF-90D8D4E0AAFD}"/>
              </a:ext>
            </a:extLst>
          </p:cNvPr>
          <p:cNvSpPr txBox="1"/>
          <p:nvPr/>
        </p:nvSpPr>
        <p:spPr>
          <a:xfrm>
            <a:off x="4542559" y="1308901"/>
            <a:ext cx="6328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Probabilities of Prompt Fission Neutrons [LANL, USA]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19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fissile and threshold nuclei: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9BACF29-F3CD-A3C5-A11B-9F2F9863C0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225" y="1390650"/>
                <a:ext cx="11601450" cy="478631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fission of a heavy nucleus is prevented by the force of attraction between nucleons in the nucleus.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overcome the forces of attraction, it is necessary to expend energy, the minimum value of which is called the barrier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𝑏𝑎𝑟𝑟𝑖𝑒𝑟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possible to transmit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nucleus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by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ru-RU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quanta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neutron not only transfers its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nucleus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also changes the binding energy of the nucleus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</a:p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Е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𝒆𝒙𝒄𝒊𝒕𝒂𝒕𝒊𝒐𝒏</m:t>
                        </m:r>
                      </m:sub>
                    </m:sSub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ru-RU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𝒆𝒙𝒄𝒊𝒕𝒂𝒕𝒊𝒐𝒏</m:t>
                        </m:r>
                      </m:sub>
                    </m:sSub>
                    <m:r>
                      <a:rPr lang="ru-RU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sSub>
                      <m:sSubPr>
                        <m:ctrlP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 </m:t>
                    </m:r>
                    <m:sSub>
                      <m:sSubPr>
                        <m:ctrlP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𝒃𝒂𝒓</m:t>
                        </m:r>
                      </m:sub>
                    </m:sSub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,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Fissile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nucleus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       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&gt;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𝒃𝒂𝒓</m:t>
                        </m:r>
                      </m:sub>
                    </m:sSub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Fissionable </a:t>
                </a:r>
                <a:r>
                  <a:rPr lang="en-US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orthreshold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nucleus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ru-RU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&lt;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𝒃𝒂𝒓</m:t>
                        </m:r>
                      </m:sub>
                    </m:sSub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9BACF29-F3CD-A3C5-A11B-9F2F9863C0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225" y="1390650"/>
                <a:ext cx="11601450" cy="4786313"/>
              </a:xfrm>
              <a:blipFill>
                <a:blip r:embed="rId2"/>
                <a:stretch>
                  <a:fillRect l="-946" t="-3057" r="-420" b="-2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4F9E7A-FB38-D0DC-7ACF-3DF2CB663E2B}"/>
              </a:ext>
            </a:extLst>
          </p:cNvPr>
          <p:cNvSpPr txBox="1"/>
          <p:nvPr/>
        </p:nvSpPr>
        <p:spPr>
          <a:xfrm>
            <a:off x="4867563" y="6317673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              посмотрите следующий слайд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DFEC3DB-7150-FF8D-CC81-849AFB3EFB45}"/>
              </a:ext>
            </a:extLst>
          </p:cNvPr>
          <p:cNvCxnSpPr/>
          <p:nvPr/>
        </p:nvCxnSpPr>
        <p:spPr>
          <a:xfrm>
            <a:off x="5828145" y="6502111"/>
            <a:ext cx="5357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10C7C4F-1DE6-64C1-214D-A00CAEC93B10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992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90F9-BF0C-499B-8355-8E12F873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1"/>
            <a:ext cx="11513252" cy="116761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 ОСНОВНЫЕ  ОСОБЕННОСТИ  РЕАКТОРА НЕПТУН: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7B9C6-D75E-439B-BC83-1D8DA2145002}"/>
              </a:ext>
            </a:extLst>
          </p:cNvPr>
          <p:cNvCxnSpPr>
            <a:cxnSpLocks/>
          </p:cNvCxnSpPr>
          <p:nvPr/>
        </p:nvCxnSpPr>
        <p:spPr>
          <a:xfrm>
            <a:off x="3591809" y="4916307"/>
            <a:ext cx="576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CB54181-6319-F605-5731-04FC448D1BE3}"/>
              </a:ext>
            </a:extLst>
          </p:cNvPr>
          <p:cNvCxnSpPr/>
          <p:nvPr/>
        </p:nvCxnSpPr>
        <p:spPr>
          <a:xfrm>
            <a:off x="8488171" y="4976251"/>
            <a:ext cx="646546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" y="1167619"/>
                <a:ext cx="11943473" cy="47970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1 - предлагаемый источник будет иметь пиковую плотность потока нейтронов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и среднюю по времени плотность потока —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2 - Время жизни поколения быстрых нейтронов (</a:t>
                </a: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в зоне с нептунием значительно ниже , чем в зоне с плутонием (позволит иметь более короткую вспышку).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3 -  Низкое значение (</a:t>
                </a: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-эф) определяет малую фоновую мощность в промежутках между импульсами.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4 - Возможность использования для модулятора реактивности материалов, замедляющих нейтроны (</a:t>
                </a:r>
                <a:r>
                  <a:rPr lang="en-US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 </m:t>
                    </m:r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5 -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Эффект реактивности от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выгорания топлива будет чрезвычайно малым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вообще нулевым.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Np237 (захват нейтрона)  	     Np238 (β-распад), (2.117 дня)  	           Pu238 (Д.М.)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6 -  Значительное увеличение кампании реактора без перегрузки топлива — до 15—20 лет.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167619"/>
                <a:ext cx="11943473" cy="4797082"/>
              </a:xfrm>
              <a:prstGeom prst="rect">
                <a:avLst/>
              </a:prstGeom>
              <a:blipFill>
                <a:blip r:embed="rId2"/>
                <a:stretch>
                  <a:fillRect l="-766" t="-2545" r="-1429" b="-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310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7F5F5-4E26-FA15-43F8-5DA56EA2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670"/>
            <a:ext cx="11115261" cy="347524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Denes sources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 Periodic </a:t>
            </a:r>
            <a:r>
              <a:rPr lang="en-US" sz="2800" b="1" dirty="0"/>
              <a:t>Pulsed power reactors:</a:t>
            </a:r>
            <a:br>
              <a:rPr lang="ru-RU" sz="2800" b="1" dirty="0"/>
            </a:b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CDF7B-8C38-63BF-BCA8-2C5EEB96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1496194"/>
            <a:ext cx="8998226" cy="243108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1955-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Obninsk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Pysical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-Power institute (Russia), D. I. Blokhintsev suggested the idea of a periodic pulsed reactors with mechanically periodically reactivity modulation.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combines the best features of Aperiodic reactors (pulsed nature without any choppers – time of flight) and steady state power reactors (good enough fluence to neutron spectroscopy).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77A4BF-AF7F-61DE-2AA3-AC670E0783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1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212;g1761d2fb2e6_0_18" descr="В_Калуге2 копия">
            <a:extLst>
              <a:ext uri="{FF2B5EF4-FFF2-40B4-BE49-F238E27FC236}">
                <a16:creationId xmlns:a16="http://schemas.microsoft.com/office/drawing/2014/main" id="{B8817881-B3E4-5A36-1812-023ACF8975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8800" y="405210"/>
            <a:ext cx="2342716" cy="28769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7E579-ED99-97B7-F25E-B58AAD0EFDD3}"/>
              </a:ext>
            </a:extLst>
          </p:cNvPr>
          <p:cNvSpPr txBox="1"/>
          <p:nvPr/>
        </p:nvSpPr>
        <p:spPr>
          <a:xfrm>
            <a:off x="9448800" y="3416800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Dmitry Blokhintsev</a:t>
            </a:r>
          </a:p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(1907-1979)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AA8230-8AD8-10FB-1688-D3F2C1C50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5" y="3539970"/>
            <a:ext cx="6377195" cy="2769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83476B-4467-43CB-7926-1949AAD9684D}"/>
              </a:ext>
            </a:extLst>
          </p:cNvPr>
          <p:cNvSpPr txBox="1"/>
          <p:nvPr/>
        </p:nvSpPr>
        <p:spPr>
          <a:xfrm>
            <a:off x="1761089" y="6247662"/>
            <a:ext cx="917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course of reactivity and power of the reactor during the development of the power pulse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36F875A-9DE7-ECA0-DBC1-06A9B48E8E05}"/>
              </a:ext>
            </a:extLst>
          </p:cNvPr>
          <p:cNvCxnSpPr/>
          <p:nvPr/>
        </p:nvCxnSpPr>
        <p:spPr>
          <a:xfrm>
            <a:off x="3071605" y="5433391"/>
            <a:ext cx="1500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7B2299A-120E-98E4-67E1-AF3F48312B93}"/>
              </a:ext>
            </a:extLst>
          </p:cNvPr>
          <p:cNvCxnSpPr>
            <a:cxnSpLocks/>
          </p:cNvCxnSpPr>
          <p:nvPr/>
        </p:nvCxnSpPr>
        <p:spPr>
          <a:xfrm>
            <a:off x="3170996" y="4313583"/>
            <a:ext cx="38659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05AD18-2EF1-20A6-F93E-8EAE0D86CF3C}"/>
              </a:ext>
            </a:extLst>
          </p:cNvPr>
          <p:cNvSpPr txBox="1"/>
          <p:nvPr/>
        </p:nvSpPr>
        <p:spPr>
          <a:xfrm>
            <a:off x="1761089" y="4063131"/>
            <a:ext cx="131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Power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C0C6B-E93D-3FF9-EBFA-13F71FF9D850}"/>
              </a:ext>
            </a:extLst>
          </p:cNvPr>
          <p:cNvSpPr txBox="1"/>
          <p:nvPr/>
        </p:nvSpPr>
        <p:spPr>
          <a:xfrm>
            <a:off x="1761089" y="5038640"/>
            <a:ext cx="131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Reactivity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04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7733"/>
            <a:ext cx="10515600" cy="73534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Reduced heat load 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𝐇𝟐 in the MR: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Solution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825625"/>
            <a:ext cx="11791666" cy="4351338"/>
          </a:xfrm>
        </p:spPr>
        <p:txBody>
          <a:bodyPr/>
          <a:lstStyle/>
          <a:p>
            <a:r>
              <a:rPr lang="en-US" dirty="0"/>
              <a:t>it is proposed to install additional nickel reflectors on the border of the empty sector and the sector with titanium hydride.</a:t>
            </a:r>
            <a:endParaRPr lang="ru-R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4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NEUROTIC PROBLEMS THAT FACED REACTOR NEPTUNE, AND THE PROPOSALS TO SOLVE THEM.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DC81AED2-2F7E-8BC8-4A41-6E982FAC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087"/>
            <a:ext cx="12192000" cy="39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E201533-AA7A-77E8-799C-AD487BFB0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56" y="554182"/>
                <a:ext cx="11928762" cy="3609855"/>
              </a:xfrm>
            </p:spPr>
            <p:txBody>
              <a:bodyPr>
                <a:normAutofit/>
              </a:bodyPr>
              <a:lstStyle/>
              <a:p>
                <a:pPr marL="514350" indent="-514350" algn="just">
                  <a:buFont typeface="+mj-lt"/>
                  <a:buAutoNum type="arabicPeriod"/>
                </a:pPr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purpose: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reactors are divided into power, research, transport, …..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Military applications:</a:t>
                </a:r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Low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 of materials for the nuclear weapons 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2000" b="1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</a:p>
              <a:p>
                <a:pPr algn="justLow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creation of reactors for submarines and large transport ships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 power reactors 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production of electricity.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 reactors</a:t>
                </a:r>
                <a:r>
                  <a:rPr lang="en-US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neutrons and Gamma sources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Reactors used in space technology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E201533-AA7A-77E8-799C-AD487BFB0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56" y="554182"/>
                <a:ext cx="11928762" cy="3609855"/>
              </a:xfrm>
              <a:blipFill>
                <a:blip r:embed="rId3"/>
                <a:stretch>
                  <a:fillRect l="-716" t="-23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F917C-D0CD-0DBE-9B15-039C01B48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1" y="4455477"/>
            <a:ext cx="2766647" cy="2037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598B8-FBD6-D132-9C32-B4602CE36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01" y="4455477"/>
            <a:ext cx="2646218" cy="211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94B7E-DACD-8E05-4926-5299D182B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52" y="4415985"/>
            <a:ext cx="2785403" cy="211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0993A9-1A58-28F1-6703-6BEDD0D72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88" y="4455477"/>
            <a:ext cx="2956121" cy="197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D5B0EB-10B5-4268-09A8-AD4FE8E91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92" y="2443910"/>
            <a:ext cx="2734540" cy="189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FE61C64-B5B5-BD09-57C1-BAAA70F77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32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reactor core, reactors divided into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VVER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-1000)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uranium enriched to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2–5%.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fast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(БН-600 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uranium enriched to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15–20%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90 %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research reactors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intermediate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VVER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enriched uranium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25%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F42F5DD-76AD-EEAD-1E91-D882490D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298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classified as thermal (VVER-1000), fast (BN-600 and BREST) ​​and intermediate (VVER-SKD);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BD9B0F-E052-3E59-D703-0FD25A576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76" y="1780470"/>
            <a:ext cx="5819048" cy="48857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BEA843-F19E-4056-7DD3-81060739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1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840509"/>
            <a:ext cx="11601450" cy="533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main stages of a closed nuclear fuel cycle: there are two options for a closed nuclear fuel cycle: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25F10F-2CD7-CD27-9CC0-760DD3DB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927" y="1269712"/>
            <a:ext cx="5142748" cy="3106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9B16E-4808-A65F-7CEA-B58F35B0D21B}"/>
              </a:ext>
            </a:extLst>
          </p:cNvPr>
          <p:cNvSpPr txBox="1"/>
          <p:nvPr/>
        </p:nvSpPr>
        <p:spPr>
          <a:xfrm>
            <a:off x="129309" y="1400061"/>
            <a:ext cx="676101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Б. 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Closed nuclear fuel cycle with recycling of separated uranium</a:t>
            </a:r>
            <a:endParaRPr lang="ru-RU" sz="1800" b="1" i="0" u="none" strike="noStrike" baseline="0" dirty="0">
              <a:solidFill>
                <a:schemeClr val="accent1"/>
              </a:solidFill>
              <a:latin typeface="TimesNewRomanPS-BoldMT"/>
            </a:endParaRPr>
          </a:p>
          <a:p>
            <a:pPr algn="ctr"/>
            <a:r>
              <a:rPr lang="en-US" sz="2000" b="1" i="0" u="none" strike="noStrike" baseline="0" dirty="0">
                <a:latin typeface="TimesNewRomanPSMT"/>
              </a:rPr>
              <a:t>Its main stages are</a:t>
            </a:r>
            <a:r>
              <a:rPr lang="ru-RU" sz="2000" b="1" i="0" u="none" strike="noStrike" baseline="0" dirty="0">
                <a:latin typeface="TimesNewRomanPSMT"/>
              </a:rPr>
              <a:t>: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1. Добыча урановой руды.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2. Производство окта-оксида урана U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3. Конверсия U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 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в UF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4. Обогащение </a:t>
            </a:r>
            <a:r>
              <a:rPr lang="en-US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UF</a:t>
            </a:r>
            <a:r>
              <a:rPr lang="en-US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en-US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5. Изготовление ядерного топлива (твэлы и ТВС).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6. Использование ядерного топлива в ядерных реакторах.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7. Хранение ОЯТ в при реакторных хранилищах.</a:t>
            </a:r>
          </a:p>
          <a:p>
            <a:pPr algn="l"/>
            <a:endParaRPr lang="ru-RU" sz="2000" b="0" i="0" u="none" strike="noStrike" baseline="0" dirty="0">
              <a:solidFill>
                <a:schemeClr val="bg1">
                  <a:lumMod val="75000"/>
                </a:schemeClr>
              </a:solidFill>
              <a:latin typeface="TimesNewRomanPSMT"/>
            </a:endParaRP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8. </a:t>
            </a:r>
            <a:r>
              <a:rPr lang="en-US" sz="2000" b="1" i="0" u="none" strike="noStrike" baseline="0" dirty="0">
                <a:latin typeface="TimesNewRomanPSMT"/>
              </a:rPr>
              <a:t>Reprocessing of spent nuclear fuel with the extraction of </a:t>
            </a:r>
            <a:r>
              <a:rPr lang="en-US" sz="20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</a:t>
            </a:r>
            <a:r>
              <a:rPr lang="en-US" sz="2000" b="1" i="0" u="none" strike="noStrike" baseline="0" dirty="0">
                <a:latin typeface="TimesNewRomanPSMT"/>
              </a:rPr>
              <a:t>, </a:t>
            </a:r>
            <a:r>
              <a:rPr lang="en-US" sz="20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plutonium</a:t>
            </a:r>
            <a:r>
              <a:rPr lang="en-US" sz="2000" b="1" i="0" u="none" strike="noStrike" baseline="0" dirty="0">
                <a:latin typeface="TimesNewRomanPSMT"/>
              </a:rPr>
              <a:t> and </a:t>
            </a:r>
            <a:r>
              <a:rPr lang="en-US" sz="20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radioactive waste</a:t>
            </a:r>
            <a:r>
              <a:rPr lang="en-US" sz="2000" b="1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9. </a:t>
            </a:r>
            <a:r>
              <a:rPr lang="en-US" sz="2000" b="1" i="0" u="none" strike="noStrike" baseline="0" dirty="0">
                <a:latin typeface="TimesNewRomanPSMT"/>
              </a:rPr>
              <a:t>Return of separated uranium at the conversion and enrichment stage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10. </a:t>
            </a:r>
            <a:r>
              <a:rPr lang="en-US" sz="2000" b="1" i="0" u="none" strike="noStrike" baseline="0" dirty="0">
                <a:latin typeface="TimesNewRomanPSMT"/>
              </a:rPr>
              <a:t>Storage of plutonium in special storage facilities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11. </a:t>
            </a:r>
            <a:r>
              <a:rPr lang="en-US" sz="2000" b="1" i="0" u="none" strike="noStrike" baseline="0" dirty="0">
                <a:latin typeface="TimesNewRomanPSMT"/>
              </a:rPr>
              <a:t>Final disposal of radioactive waste in geological formations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  <a:endParaRPr lang="ru-RU" sz="2000" b="1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89DDC67-3EBB-72A9-A21A-BB1474CA3BBC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660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 reactors are divided into power, research, transport,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spectrum: reactors are divided into thermal, fast and intermediate;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 moderator type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 neutron reactors are divided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light water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(VVER),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heavy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(CANDU)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graphite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(RBMK);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CF91B9-3AA8-9D18-472F-6E865D9B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534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 reactors are divided into power, research, transport,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spectrum: reactors are divided into thermal, fast and intermediate;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moderator type: thermal neutron reactors are divided into light water (VVER), heavy water (CANDU) and graphite (RBMK);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coolant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water (VVER)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gas-cooled reactors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GCFR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heavy water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(CANDU)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liquid metal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-2 -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943DD54-E99A-37DA-6963-78F75E43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47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39346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core structure</a:t>
            </a: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homogeneous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16ECE-C884-F4DF-0BFF-B4F262047ADD}"/>
              </a:ext>
            </a:extLst>
          </p:cNvPr>
          <p:cNvSpPr txBox="1"/>
          <p:nvPr/>
        </p:nvSpPr>
        <p:spPr>
          <a:xfrm>
            <a:off x="5098472" y="5273962"/>
            <a:ext cx="2807856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fuel is placed in the reactor core in the form of blocks (fuel elements), between which there is a coolant.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8833B-CD55-06F4-647E-7B49EC72951A}"/>
              </a:ext>
            </a:extLst>
          </p:cNvPr>
          <p:cNvSpPr txBox="1"/>
          <p:nvPr/>
        </p:nvSpPr>
        <p:spPr>
          <a:xfrm>
            <a:off x="8866908" y="5421652"/>
            <a:ext cx="280785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fuel and coolant are a homogeneous mixture.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259F1B7-DFE1-267A-7856-03FAC95A0C0A}"/>
              </a:ext>
            </a:extLst>
          </p:cNvPr>
          <p:cNvCxnSpPr>
            <a:cxnSpLocks/>
          </p:cNvCxnSpPr>
          <p:nvPr/>
        </p:nvCxnSpPr>
        <p:spPr>
          <a:xfrm>
            <a:off x="6576292" y="4447309"/>
            <a:ext cx="0" cy="826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5480376-C4CD-FEB9-0FE7-196F121B397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9691255" y="4447309"/>
            <a:ext cx="579581" cy="974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73B43D7-0343-800C-7816-72C26921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60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construction design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vessel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-1000)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channel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RBMK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CANDU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(ИБР-2) и </a:t>
            </a:r>
            <a:r>
              <a:rPr lang="ru-RU" sz="2400" b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5B0867C-8E0B-65F0-C1C6-3F1365A3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5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pulsed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stationary (steady state)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CB632CC-0FE5-9CCF-A523-DDBBFB48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8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DA24F1-5DE6-8BA7-F209-19671A96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8D82-1963-4C2D-B538-558967D1EC74}" type="datetime1">
              <a:rPr lang="ru-RU" smtClean="0"/>
              <a:t>06.06.2025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BDB154-6957-CA91-8B35-4347D50E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55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F0B3AC-C54B-F5D6-6172-449A9E02E278}"/>
              </a:ext>
            </a:extLst>
          </p:cNvPr>
          <p:cNvGraphicFramePr>
            <a:graphicFrameLocks noGrp="1"/>
          </p:cNvGraphicFramePr>
          <p:nvPr/>
        </p:nvGraphicFramePr>
        <p:xfrm>
          <a:off x="243840" y="1511445"/>
          <a:ext cx="11704319" cy="244714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72920">
                  <a:extLst>
                    <a:ext uri="{9D8B030D-6E8A-4147-A177-3AD203B41FA5}">
                      <a16:colId xmlns:a16="http://schemas.microsoft.com/office/drawing/2014/main" val="169146097"/>
                    </a:ext>
                  </a:extLst>
                </a:gridCol>
                <a:gridCol w="1232042">
                  <a:extLst>
                    <a:ext uri="{9D8B030D-6E8A-4147-A177-3AD203B41FA5}">
                      <a16:colId xmlns:a16="http://schemas.microsoft.com/office/drawing/2014/main" val="855338378"/>
                    </a:ext>
                  </a:extLst>
                </a:gridCol>
                <a:gridCol w="1071335">
                  <a:extLst>
                    <a:ext uri="{9D8B030D-6E8A-4147-A177-3AD203B41FA5}">
                      <a16:colId xmlns:a16="http://schemas.microsoft.com/office/drawing/2014/main" val="2684334798"/>
                    </a:ext>
                  </a:extLst>
                </a:gridCol>
                <a:gridCol w="757775">
                  <a:extLst>
                    <a:ext uri="{9D8B030D-6E8A-4147-A177-3AD203B41FA5}">
                      <a16:colId xmlns:a16="http://schemas.microsoft.com/office/drawing/2014/main" val="589653380"/>
                    </a:ext>
                  </a:extLst>
                </a:gridCol>
                <a:gridCol w="1304547">
                  <a:extLst>
                    <a:ext uri="{9D8B030D-6E8A-4147-A177-3AD203B41FA5}">
                      <a16:colId xmlns:a16="http://schemas.microsoft.com/office/drawing/2014/main" val="2882111739"/>
                    </a:ext>
                  </a:extLst>
                </a:gridCol>
                <a:gridCol w="1091425">
                  <a:extLst>
                    <a:ext uri="{9D8B030D-6E8A-4147-A177-3AD203B41FA5}">
                      <a16:colId xmlns:a16="http://schemas.microsoft.com/office/drawing/2014/main" val="3296565954"/>
                    </a:ext>
                  </a:extLst>
                </a:gridCol>
                <a:gridCol w="726581">
                  <a:extLst>
                    <a:ext uri="{9D8B030D-6E8A-4147-A177-3AD203B41FA5}">
                      <a16:colId xmlns:a16="http://schemas.microsoft.com/office/drawing/2014/main" val="2252078306"/>
                    </a:ext>
                  </a:extLst>
                </a:gridCol>
                <a:gridCol w="1456269">
                  <a:extLst>
                    <a:ext uri="{9D8B030D-6E8A-4147-A177-3AD203B41FA5}">
                      <a16:colId xmlns:a16="http://schemas.microsoft.com/office/drawing/2014/main" val="862504588"/>
                    </a:ext>
                  </a:extLst>
                </a:gridCol>
                <a:gridCol w="1091425">
                  <a:extLst>
                    <a:ext uri="{9D8B030D-6E8A-4147-A177-3AD203B41FA5}">
                      <a16:colId xmlns:a16="http://schemas.microsoft.com/office/drawing/2014/main" val="3137523588"/>
                    </a:ext>
                  </a:extLst>
                </a:gridCol>
              </a:tblGrid>
              <a:tr h="393003">
                <a:tc rowSpan="3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удельная тепловыделения , Вт/см3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6934"/>
                  </a:ext>
                </a:extLst>
              </a:tr>
              <a:tr h="294934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260181"/>
                  </a:ext>
                </a:extLst>
              </a:tr>
              <a:tr h="579468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926528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9,65634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10,5207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6,66692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7,75357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4,48174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5,43119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616211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8,5089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9,52174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5,55672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6,59312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3,82486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4,4615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536530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7,41187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8,45502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4,71953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5,61119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3,22433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3,61275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67650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6,3444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7,32191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4,00864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4,68787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2,59712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2,93969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2614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704A66-A904-A852-B135-F22E3C5C18C7}"/>
              </a:ext>
            </a:extLst>
          </p:cNvPr>
          <p:cNvSpPr txBox="1"/>
          <p:nvPr/>
        </p:nvSpPr>
        <p:spPr>
          <a:xfrm>
            <a:off x="365760" y="164276"/>
            <a:ext cx="117043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Зависимость максимального удельного тепловыделения в диске модулятора (Вт/см3), максимального эффекта смещения модулятора (%) и  </a:t>
            </a:r>
            <a:r>
              <a:rPr lang="el-G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α –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параметра (см-2) от изменения ширины вакуума и толщины Ni</a:t>
            </a:r>
          </a:p>
          <a:p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498601F-D68A-C2CF-3AD9-88645499EBD9}"/>
              </a:ext>
            </a:extLst>
          </p:cNvPr>
          <p:cNvGraphicFramePr>
            <a:graphicFrameLocks noGrp="1"/>
          </p:cNvGraphicFramePr>
          <p:nvPr/>
        </p:nvGraphicFramePr>
        <p:xfrm>
          <a:off x="225082" y="4122984"/>
          <a:ext cx="11704324" cy="18170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38929">
                  <a:extLst>
                    <a:ext uri="{9D8B030D-6E8A-4147-A177-3AD203B41FA5}">
                      <a16:colId xmlns:a16="http://schemas.microsoft.com/office/drawing/2014/main" val="311067580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315335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086098551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740584180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98019741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639931554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14872119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925278178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909694985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127742724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40790814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224459571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53815162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757608769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4939571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14181561"/>
                    </a:ext>
                  </a:extLst>
                </a:gridCol>
              </a:tblGrid>
              <a:tr h="545993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Вакуум, 10 см Ni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250905"/>
                  </a:ext>
                </a:extLst>
              </a:tr>
              <a:tr h="518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эффект смещения модулятора,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6,29%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7,13%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7,50%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7,37%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7,17%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7,48%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20886"/>
                  </a:ext>
                </a:extLst>
              </a:tr>
              <a:tr h="5186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параметр, см-2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9,82E-05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9,88E-05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6,81E-05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9,01E-05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2,92E-05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45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61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9096728-BCA0-3370-A7BC-5EC4CC3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8E0FB4-FAE4-45E7-4489-D570163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56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DFF-4F96-CE40-D887-D24133A31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87338"/>
            <a:ext cx="11239500" cy="70167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Удельные тепловыделения в диске модулятора без установки дополнительного никелевого отражателя, Вт∙см-3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6F30BA-59B9-D817-A5F4-C9696F2B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915"/>
            <a:ext cx="12192000" cy="47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636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9096728-BCA0-3370-A7BC-5EC4CC3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8E0FB4-FAE4-45E7-4489-D570163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57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DFF-4F96-CE40-D887-D24133A31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87338"/>
            <a:ext cx="11239500" cy="701675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Удельные тепловыделения в диске модулятора с установкой 10 см дополнительного никелевого отражателя, Вт∙см-3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D9FFD-184C-C281-5545-FE4D001A9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" y="1093662"/>
            <a:ext cx="12192000" cy="46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70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CEDC-2CF5-BEC7-E000-64EEE75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5530"/>
          </a:xfrm>
        </p:spPr>
        <p:txBody>
          <a:bodyPr/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B90A0-FC30-BA05-8299-142B5C6EC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2" y="818867"/>
            <a:ext cx="11505062" cy="5358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2C7948-FF14-9C44-0469-A78E9BD0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68" y="404336"/>
            <a:ext cx="9095263" cy="60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433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548201"/>
              </p:ext>
            </p:extLst>
          </p:nvPr>
        </p:nvGraphicFramePr>
        <p:xfrm>
          <a:off x="859809" y="655093"/>
          <a:ext cx="10863618" cy="492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669" y="5609229"/>
            <a:ext cx="760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K-eff with reactor company time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8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840509"/>
            <a:ext cx="11601450" cy="533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стадии замкнутого ЯТЦ: </a:t>
            </a:r>
            <a:r>
              <a:rPr lang="ru-RU" sz="1800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варианта ЗЯТЦ: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9B16E-4808-A65F-7CEA-B58F35B0D21B}"/>
              </a:ext>
            </a:extLst>
          </p:cNvPr>
          <p:cNvSpPr txBox="1"/>
          <p:nvPr/>
        </p:nvSpPr>
        <p:spPr>
          <a:xfrm>
            <a:off x="101601" y="1400061"/>
            <a:ext cx="659476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В. 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Closed nuclear fuel cycle with recycling of separated uranium and plutonium</a:t>
            </a:r>
            <a:endParaRPr lang="ru-RU" sz="1800" b="1" i="0" u="none" strike="noStrike" baseline="0" dirty="0">
              <a:solidFill>
                <a:schemeClr val="accent1"/>
              </a:solidFill>
              <a:latin typeface="TimesNewRomanPS-BoldMT"/>
            </a:endParaRPr>
          </a:p>
          <a:p>
            <a:pPr algn="l"/>
            <a:r>
              <a:rPr lang="ru-RU" b="1" dirty="0">
                <a:latin typeface="TimesNewRomanPS-BoldMT"/>
              </a:rPr>
              <a:t>                           </a:t>
            </a:r>
            <a:r>
              <a:rPr lang="en-US" sz="1800" b="1" i="0" u="none" strike="noStrike" baseline="0" dirty="0">
                <a:latin typeface="TimesNewRomanPSMT"/>
              </a:rPr>
              <a:t>Its main stages are</a:t>
            </a:r>
            <a:r>
              <a:rPr lang="ru-RU" sz="1800" b="1" i="0" u="none" strike="noStrike" baseline="0" dirty="0">
                <a:latin typeface="TimesNewRomanPSMT"/>
              </a:rPr>
              <a:t>: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1. Добыча урановой руды.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2. Производство окта-оксида урана U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3. Конверсия U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 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в UF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4. Обогащение </a:t>
            </a:r>
            <a:r>
              <a:rPr lang="en-US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UF</a:t>
            </a:r>
            <a:r>
              <a:rPr lang="en-US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en-US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5. Изготовление ядерного топлива (твэлы и ТВС).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6. Использование ядерного топлива в ядерных реакторах.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7. Хранение ОЯТ в при реакторных хранилищах.</a:t>
            </a:r>
          </a:p>
          <a:p>
            <a:pPr algn="l"/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8. Переработка ОЯТ с выделением </a:t>
            </a:r>
            <a:r>
              <a:rPr lang="ru-RU" sz="1600" b="1" i="0" u="sng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урана</a:t>
            </a:r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ru-RU" sz="1600" b="1" i="0" u="sng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плутония</a:t>
            </a:r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 и РАО.</a:t>
            </a:r>
          </a:p>
          <a:p>
            <a:pPr algn="l"/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9. Возвращение выделенного урана на стадии конверсии и обогащения.</a:t>
            </a:r>
          </a:p>
          <a:p>
            <a:pPr algn="justLow"/>
            <a:endParaRPr lang="ru-RU" sz="1600" b="1" i="0" u="none" strike="noStrike" baseline="0" dirty="0">
              <a:latin typeface="TimesNewRomanPSMT"/>
            </a:endParaRP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9. </a:t>
            </a:r>
            <a:r>
              <a:rPr lang="en-US" sz="1600" b="1" i="0" u="none" strike="noStrike" baseline="0" dirty="0">
                <a:latin typeface="TimesNewRomanPSMT"/>
              </a:rPr>
              <a:t>Return of separated uranium and plutonium to the stage of manufacturing mixed uranium-plutonium oxide fuel (MOX fuel).</a:t>
            </a: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1</a:t>
            </a:r>
            <a:r>
              <a:rPr lang="ru-RU" sz="1600" b="1" i="0" u="none" strike="noStrike" baseline="0" dirty="0">
                <a:latin typeface="TimesNewRoman"/>
              </a:rPr>
              <a:t>0</a:t>
            </a:r>
            <a:r>
              <a:rPr lang="ru-RU" sz="1600" b="1" i="0" u="none" strike="noStrike" baseline="0" dirty="0">
                <a:latin typeface="TimesNewRomanPSMT"/>
              </a:rPr>
              <a:t>. </a:t>
            </a:r>
            <a:r>
              <a:rPr lang="en-US" sz="1600" b="1" i="0" u="none" strike="noStrike" baseline="0" dirty="0">
                <a:latin typeface="TimesNewRomanPSMT"/>
              </a:rPr>
              <a:t>Final disposal of radioactive waste in geological formations</a:t>
            </a:r>
            <a:r>
              <a:rPr lang="ru-RU" sz="1600" b="1" i="0" u="none" strike="noStrike" baseline="0" dirty="0">
                <a:latin typeface="TimesNewRomanPSMT"/>
              </a:rPr>
              <a:t>.</a:t>
            </a:r>
            <a:endParaRPr lang="ru-RU" sz="1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DD56F-B1A4-BDE3-F0C7-92A9FAA8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618" y="1357580"/>
            <a:ext cx="5448300" cy="32766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BE3A101-6F82-2243-7686-3EBF09DDEE76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828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3F128-964C-1713-1F99-D0685105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139D6BE-DAB3-4F77-FE5E-11EB25113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99" y="2536336"/>
            <a:ext cx="6902694" cy="41582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32536-CEA7-C0ED-1C8D-F5740294FC68}"/>
              </a:ext>
            </a:extLst>
          </p:cNvPr>
          <p:cNvSpPr txBox="1"/>
          <p:nvPr/>
        </p:nvSpPr>
        <p:spPr>
          <a:xfrm>
            <a:off x="211015" y="1098493"/>
            <a:ext cx="11718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en-US" sz="20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A nuclear reactor </a:t>
            </a:r>
            <a:r>
              <a:rPr lang="en-US" sz="2000" b="1" i="0" u="none" strike="noStrike" baseline="0" dirty="0">
                <a:latin typeface="TimesNewRomanPSMT"/>
              </a:rPr>
              <a:t>is a system in which the chain process of fission of heavy nuclei by neutrons is carried out.</a:t>
            </a:r>
          </a:p>
          <a:p>
            <a:pPr algn="justLow"/>
            <a:r>
              <a:rPr lang="en-US" sz="2000" b="1" u="sng" dirty="0">
                <a:solidFill>
                  <a:schemeClr val="accent1"/>
                </a:solidFill>
                <a:latin typeface="TimesNewRomanPSMT"/>
              </a:rPr>
              <a:t>Nuclear reactors:</a:t>
            </a:r>
            <a:r>
              <a:rPr lang="en-US" sz="2000" b="1" dirty="0">
                <a:solidFill>
                  <a:schemeClr val="accent1"/>
                </a:solidFill>
                <a:latin typeface="TimesNewRomanPSMT"/>
              </a:rPr>
              <a:t> </a:t>
            </a:r>
            <a:r>
              <a:rPr lang="en-US" sz="2000" b="1" i="0" u="none" strike="noStrike" baseline="0" dirty="0">
                <a:latin typeface="TimesNewRomanPSMT"/>
              </a:rPr>
              <a:t>are intended for the </a:t>
            </a:r>
            <a:r>
              <a:rPr lang="en-US" sz="2000" b="1" i="0" u="sng" strike="noStrike" baseline="0" dirty="0">
                <a:latin typeface="TimesNewRomanPSMT"/>
              </a:rPr>
              <a:t>generation of thermal energy</a:t>
            </a:r>
            <a:r>
              <a:rPr lang="en-US" sz="2000" b="1" i="0" u="none" strike="noStrike" baseline="0" dirty="0">
                <a:latin typeface="TimesNewRomanPSMT"/>
              </a:rPr>
              <a:t>, the </a:t>
            </a:r>
            <a:r>
              <a:rPr lang="en-US" sz="2000" b="1" i="0" u="sng" strike="noStrike" baseline="0" dirty="0">
                <a:latin typeface="TimesNewRomanPSMT"/>
              </a:rPr>
              <a:t>production of various transuranic </a:t>
            </a:r>
            <a:r>
              <a:rPr lang="en-US" sz="2000" b="1" i="0" u="none" strike="noStrike" baseline="0" dirty="0">
                <a:latin typeface="TimesNewRomanPSMT"/>
              </a:rPr>
              <a:t>elements, scientific </a:t>
            </a:r>
            <a:r>
              <a:rPr lang="en-US" sz="2000" b="1" i="0" u="sng" strike="noStrike" baseline="0" dirty="0">
                <a:latin typeface="TimesNewRomanPSMT"/>
              </a:rPr>
              <a:t>experimental purposes </a:t>
            </a:r>
            <a:r>
              <a:rPr lang="en-US" sz="2000" b="1" i="0" u="none" strike="noStrike" baseline="0" dirty="0">
                <a:latin typeface="TimesNewRomanPSMT"/>
              </a:rPr>
              <a:t>and other tasks.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238824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9" y="787790"/>
            <a:ext cx="11816862" cy="3502855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400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sz="2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place where the nuclear fission chain process occurs;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Coolant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removes thermal energy from the reactor core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Moderator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substance that effectively slows down fission neutrons, whose average energy is about 2 MeV, into thermal neutrons with an energy of about 0.1 eV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(found only in thermal reactors)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12B7FB54-5720-1073-9C19-E0B6E055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1071-E159-C6B7-469B-0CC3E7A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529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68057"/>
            <a:ext cx="11380763" cy="5121886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Reflector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use neutrons economically, the core is surrounded by a reflector, which helps return the emitted neutrons to the core and thus preserve them for the chain process.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Biological shielding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surrounds the core to protect personnel from various types of radiation.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6FF50EFB-4C9C-CAAB-5401-BF86F7D3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B36A4FF-D072-404E-6D78-9D8B548C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01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055077"/>
            <a:ext cx="11718388" cy="5121886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 rods: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control the nuclear fission chain process in the reactor.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Thermal shielding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substance with poor thermal conductivity, to avoid destruction of biological protection and reactor mounting structures.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0B07425C-84D0-AB1D-75E5-B5AD3F2A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46159A-3760-CD3F-AF13-0382BAE7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8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53969"/>
            <a:ext cx="11601450" cy="59112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RADIO ACTIVE WASTE (RAW) AND RAW TRANSMUTATION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5" y="1176338"/>
            <a:ext cx="11333306" cy="51967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dangerous radioactive waste from spent nuclear fuel are: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long-lived radionuclides,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high activity and heat generation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spent nuclear fuel in closed nuclear cycle</a:t>
            </a:r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fission product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used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Minor Actinides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and Pu</a:t>
            </a:r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transmutation (burn up) of radioactive waste?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Transforming them into stable nuclides or into short-lived nuclides that decay fairly quickly into stable ones.</a:t>
            </a:r>
          </a:p>
          <a:p>
            <a:pPr marL="0" indent="0" algn="justLow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Transmutation of long-lived fission products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carried out by:</a:t>
            </a:r>
          </a:p>
          <a:p>
            <a:pPr marL="0" indent="0" algn="justLow">
              <a:buNone/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changing the number of nucleons in the LLFP nucleus mainly as a result of the radiative capture reaction or threshold (n,2n)- and (n,3n)-reactions, i.e. in 1 stage.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Transmutation of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carried out by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n,f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nuclei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 (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subsequent transmutation, formed during fission of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LLFP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i.e. in 2 </a:t>
            </a:r>
            <a:r>
              <a:rPr lang="de-DE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stages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BA02-22C5-CCA0-6A28-EFF1688307E7}"/>
              </a:ext>
            </a:extLst>
          </p:cNvPr>
          <p:cNvSpPr txBox="1"/>
          <p:nvPr/>
        </p:nvSpPr>
        <p:spPr>
          <a:xfrm>
            <a:off x="0" y="699066"/>
            <a:ext cx="1100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RAW </a:t>
            </a:r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formed at various stages of production: from U mining to spent nuclear fuel reprocessing</a:t>
            </a:r>
            <a:r>
              <a:rPr lang="ru-RU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712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A5C-2024-9617-729C-599FEAA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591127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the composition of irradiated fuel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79F18C-B1B4-12ED-A5D5-905270B0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4" y="1454728"/>
            <a:ext cx="11702761" cy="480998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composition of Spent Nuclear Fuel (SNF) VVER-1000 after 3 years in reactor core: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D938C-9F7C-A392-0B95-0ABD41DE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54" y="2231393"/>
            <a:ext cx="9624291" cy="278807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11D78D4-9AF1-25C5-E995-758F7F7C0A76}"/>
              </a:ext>
            </a:extLst>
          </p:cNvPr>
          <p:cNvSpPr txBox="1">
            <a:spLocks/>
          </p:cNvSpPr>
          <p:nvPr/>
        </p:nvSpPr>
        <p:spPr>
          <a:xfrm>
            <a:off x="295275" y="53969"/>
            <a:ext cx="11601450" cy="59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RADIO ACTIVE WASTE (RAW) AND RAW TRANSMUTATION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5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A5C-2024-9617-729C-599FEAA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637156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the composition of irradiated fuel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79F18C-B1B4-12ED-A5D5-905270B01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964" y="1182254"/>
                <a:ext cx="11702761" cy="5082455"/>
              </a:xfrm>
            </p:spPr>
            <p:txBody>
              <a:bodyPr>
                <a:norm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Composition</a:t>
                </a:r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final product of MA decomposition</a:t>
                </a:r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79F18C-B1B4-12ED-A5D5-905270B01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964" y="1182254"/>
                <a:ext cx="11702761" cy="5082455"/>
              </a:xfrm>
              <a:blipFill>
                <a:blip r:embed="rId3"/>
                <a:stretch>
                  <a:fillRect l="-729" t="-1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FDBF4E-EF2D-F80E-53E4-CD03A44A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591" y="1896390"/>
            <a:ext cx="7357403" cy="482349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5F04623-02AF-0FAF-302B-C6C73EEFCAF9}"/>
              </a:ext>
            </a:extLst>
          </p:cNvPr>
          <p:cNvSpPr txBox="1">
            <a:spLocks/>
          </p:cNvSpPr>
          <p:nvPr/>
        </p:nvSpPr>
        <p:spPr>
          <a:xfrm>
            <a:off x="295275" y="46029"/>
            <a:ext cx="11601450" cy="59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RADIO ACTIVE WASTE (RAW) AND RAW TRANSMUTATION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24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8122</TotalTime>
  <Words>5159</Words>
  <Application>Microsoft Office PowerPoint</Application>
  <PresentationFormat>Широкоэкранный</PresentationFormat>
  <Paragraphs>676</Paragraphs>
  <Slides>63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Times New Roman</vt:lpstr>
      <vt:lpstr>TimesNewRoman</vt:lpstr>
      <vt:lpstr>TimesNewRomanPS-BoldItalicMT</vt:lpstr>
      <vt:lpstr>TimesNewRomanPS-BoldMT</vt:lpstr>
      <vt:lpstr>TimesNewRomanPSMT</vt:lpstr>
      <vt:lpstr>Wingdings</vt:lpstr>
      <vt:lpstr>Тема Office</vt:lpstr>
      <vt:lpstr>Equation</vt:lpstr>
      <vt:lpstr>Реактор четвертого поколения «Нептун» — шаг к замыканию ядерного топливного цикла  The fourth-generation reactor "Neptune" is a step towards closing the nuclear fuel cycle</vt:lpstr>
      <vt:lpstr>THE CONCEPT OF NUCLEAR FUEL (NF) AND NUCLEAR FUEL CYCLE (NFC)</vt:lpstr>
      <vt:lpstr>THE CONCEPT OF NUCLEAR FUEL (NFU) AND NUCLEAR FUEL CYCLE (NFC)</vt:lpstr>
      <vt:lpstr>А. Open nuclear fuel cycle</vt:lpstr>
      <vt:lpstr>Презентация PowerPoint</vt:lpstr>
      <vt:lpstr>Презентация PowerPoint</vt:lpstr>
      <vt:lpstr>THE CONCEPT OF RADIO ACTIVE WASTE (RAW) AND RAW TRANSMUTATION</vt:lpstr>
      <vt:lpstr>Example of the composition of irradiated fuel</vt:lpstr>
      <vt:lpstr>Example of the composition of irradiated fuel</vt:lpstr>
      <vt:lpstr>The concept of fissile and threshold nuclei:</vt:lpstr>
      <vt:lpstr>Why neptunium? </vt:lpstr>
      <vt:lpstr>MAIN FEATURES OF THE NEPTUNE REACTOR:</vt:lpstr>
      <vt:lpstr>PULSED REACTORS (PR)</vt:lpstr>
      <vt:lpstr>PULSED REACTORS (PR)</vt:lpstr>
      <vt:lpstr>B) Denes sources : 2- Periodic Pulsed power reactors:  </vt:lpstr>
      <vt:lpstr>Презентация PowerPoint</vt:lpstr>
      <vt:lpstr>Презентация PowerPoint</vt:lpstr>
      <vt:lpstr>The main parameters of the reactor</vt:lpstr>
      <vt:lpstr>Презентация PowerPoint</vt:lpstr>
      <vt:lpstr>Neutron Flux Density from the Surface of Moderators</vt:lpstr>
      <vt:lpstr>Neutron Flux Density from the Surface of Moderators</vt:lpstr>
      <vt:lpstr>Презентация PowerPoint</vt:lpstr>
      <vt:lpstr>Презентация PowerPoint</vt:lpstr>
      <vt:lpstr>Презентация PowerPoint</vt:lpstr>
      <vt:lpstr>CLASSIFICATION OF NUCLEAR REACTORS</vt:lpstr>
      <vt:lpstr>CLASSIFICATION OF NUCLEAR REACTORS</vt:lpstr>
      <vt:lpstr>CLASSIFICATION OF NUCLEAR REACTORS</vt:lpstr>
      <vt:lpstr>How can this goal (10^14  n/(〖cm〗^2.s)) achieve????</vt:lpstr>
      <vt:lpstr>Neutron Sources</vt:lpstr>
      <vt:lpstr>PULSED REACTORS (PR)</vt:lpstr>
      <vt:lpstr>PULSED REACTORS (PR)</vt:lpstr>
      <vt:lpstr>PULSED REACTORS (PR)</vt:lpstr>
      <vt:lpstr>PULSED REACTORS (PR)</vt:lpstr>
      <vt:lpstr>PULSED REACTORS (PR)</vt:lpstr>
      <vt:lpstr>PULSED REACTORS (PR)</vt:lpstr>
      <vt:lpstr>PULSED REACTORS (PR)</vt:lpstr>
      <vt:lpstr>PULSED REACTORS (PR)</vt:lpstr>
      <vt:lpstr>Characteristics of the IBR-2 and IBR-2M reactors.</vt:lpstr>
      <vt:lpstr>Понятие Коэффициента воспроизводства – КВ:</vt:lpstr>
      <vt:lpstr>Понятие Коэффициента воспроизводства – КВ:</vt:lpstr>
      <vt:lpstr>Презентация PowerPoint</vt:lpstr>
      <vt:lpstr>Презентация PowerPoint</vt:lpstr>
      <vt:lpstr>The concept of fissile and threshold nuclei:</vt:lpstr>
      <vt:lpstr>5- ОСНОВНЫЕ  ОСОБЕННОСТИ  РЕАКТОРА НЕПТУН:</vt:lpstr>
      <vt:lpstr>B) Denes sources : 2- Periodic Pulsed power reactors:  </vt:lpstr>
      <vt:lpstr>4- Reduced heat load on Ti𝐇𝟐 in the MR:                                                                    Solution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Презентация PowerPoint</vt:lpstr>
      <vt:lpstr>Удельные тепловыделения в диске модулятора без установки дополнительного никелевого отражателя, Вт∙см-3 </vt:lpstr>
      <vt:lpstr>Удельные тепловыделения в диске модулятора с установкой 10 см дополнительного никелевого отражателя, Вт∙см-3 </vt:lpstr>
      <vt:lpstr>Презентация PowerPoint</vt:lpstr>
      <vt:lpstr>Презентация PowerPoint</vt:lpstr>
      <vt:lpstr>MAIN COMPONENTS OF A NUCLEAR REACTOR</vt:lpstr>
      <vt:lpstr>MAIN COMPONENTS OF A NUCLEAR REACTOR</vt:lpstr>
      <vt:lpstr>MAIN COMPONENTS OF A NUCLEAR REACTOR</vt:lpstr>
      <vt:lpstr>MAIN COMPONENTS OF A NUCLEAR REACTOR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reactor "NEPTUN" status report</dc:title>
  <dc:creator>Ahmed Hassan</dc:creator>
  <cp:lastModifiedBy>Admin</cp:lastModifiedBy>
  <cp:revision>100</cp:revision>
  <dcterms:created xsi:type="dcterms:W3CDTF">2023-06-01T11:18:13Z</dcterms:created>
  <dcterms:modified xsi:type="dcterms:W3CDTF">2025-06-06T09:22:49Z</dcterms:modified>
</cp:coreProperties>
</file>