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9" r:id="rId4"/>
    <p:sldId id="264" r:id="rId5"/>
    <p:sldId id="260" r:id="rId6"/>
    <p:sldId id="258" r:id="rId7"/>
    <p:sldId id="262" r:id="rId8"/>
    <p:sldId id="261" r:id="rId9"/>
    <p:sldId id="263" r:id="rId1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50"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E57576F-868B-4C89-A2D9-B245560B95B9}" type="datetimeFigureOut">
              <a:rPr lang="ru-RU" smtClean="0"/>
              <a:t>11.06.2025</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7C87EC6-13B8-42C0-AD72-0AA4D48FBAF4}" type="slidenum">
              <a:rPr lang="ru-RU" smtClean="0"/>
              <a:t>‹#›</a:t>
            </a:fld>
            <a:endParaRPr lang="ru-RU"/>
          </a:p>
        </p:txBody>
      </p:sp>
    </p:spTree>
    <p:extLst>
      <p:ext uri="{BB962C8B-B14F-4D97-AF65-F5344CB8AC3E}">
        <p14:creationId xmlns:p14="http://schemas.microsoft.com/office/powerpoint/2010/main" val="409770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2400" b="1"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1613235" y="334797"/>
            <a:ext cx="90004" cy="90004"/>
          </a:xfrm>
          <a:prstGeom prst="rect">
            <a:avLst/>
          </a:prstGeom>
        </p:spPr>
      </p:pic>
      <p:pic>
        <p:nvPicPr>
          <p:cNvPr id="18" name="bg object 18"/>
          <p:cNvPicPr/>
          <p:nvPr/>
        </p:nvPicPr>
        <p:blipFill>
          <a:blip r:embed="rId8" cstate="print"/>
          <a:stretch>
            <a:fillRect/>
          </a:stretch>
        </p:blipFill>
        <p:spPr>
          <a:xfrm>
            <a:off x="11613235" y="559803"/>
            <a:ext cx="90004" cy="89992"/>
          </a:xfrm>
          <a:prstGeom prst="rect">
            <a:avLst/>
          </a:prstGeom>
        </p:spPr>
      </p:pic>
      <p:sp>
        <p:nvSpPr>
          <p:cNvPr id="19" name="bg object 19"/>
          <p:cNvSpPr/>
          <p:nvPr/>
        </p:nvSpPr>
        <p:spPr>
          <a:xfrm>
            <a:off x="11658244" y="889914"/>
            <a:ext cx="0" cy="5170805"/>
          </a:xfrm>
          <a:custGeom>
            <a:avLst/>
            <a:gdLst/>
            <a:ahLst/>
            <a:cxnLst/>
            <a:rect l="l" t="t" r="r" b="b"/>
            <a:pathLst>
              <a:path h="5170805">
                <a:moveTo>
                  <a:pt x="0" y="0"/>
                </a:moveTo>
                <a:lnTo>
                  <a:pt x="0" y="5170322"/>
                </a:lnTo>
              </a:path>
            </a:pathLst>
          </a:custGeom>
          <a:ln w="9359">
            <a:solidFill>
              <a:srgbClr val="FFFFFF"/>
            </a:solidFill>
          </a:ln>
        </p:spPr>
        <p:txBody>
          <a:bodyPr wrap="square" lIns="0" tIns="0" rIns="0" bIns="0" rtlCol="0"/>
          <a:lstStyle/>
          <a:p>
            <a:endParaRPr/>
          </a:p>
        </p:txBody>
      </p:sp>
      <p:pic>
        <p:nvPicPr>
          <p:cNvPr id="20" name="bg object 20"/>
          <p:cNvPicPr/>
          <p:nvPr/>
        </p:nvPicPr>
        <p:blipFill>
          <a:blip r:embed="rId9" cstate="print"/>
          <a:stretch>
            <a:fillRect/>
          </a:stretch>
        </p:blipFill>
        <p:spPr>
          <a:xfrm>
            <a:off x="522000" y="6215765"/>
            <a:ext cx="105844" cy="105831"/>
          </a:xfrm>
          <a:prstGeom prst="rect">
            <a:avLst/>
          </a:prstGeom>
        </p:spPr>
      </p:pic>
      <p:pic>
        <p:nvPicPr>
          <p:cNvPr id="21" name="bg object 21"/>
          <p:cNvPicPr/>
          <p:nvPr/>
        </p:nvPicPr>
        <p:blipFill>
          <a:blip r:embed="rId10" cstate="print"/>
          <a:stretch>
            <a:fillRect/>
          </a:stretch>
        </p:blipFill>
        <p:spPr>
          <a:xfrm>
            <a:off x="522000" y="6440403"/>
            <a:ext cx="105844" cy="105831"/>
          </a:xfrm>
          <a:prstGeom prst="rect">
            <a:avLst/>
          </a:prstGeom>
        </p:spPr>
      </p:pic>
      <p:sp>
        <p:nvSpPr>
          <p:cNvPr id="2" name="Holder 2"/>
          <p:cNvSpPr>
            <a:spLocks noGrp="1"/>
          </p:cNvSpPr>
          <p:nvPr>
            <p:ph type="title"/>
          </p:nvPr>
        </p:nvSpPr>
        <p:spPr>
          <a:xfrm>
            <a:off x="607225" y="1165580"/>
            <a:ext cx="10164445" cy="940435"/>
          </a:xfrm>
          <a:prstGeom prst="rect">
            <a:avLst/>
          </a:prstGeom>
        </p:spPr>
        <p:txBody>
          <a:bodyPr wrap="square" lIns="0" tIns="0" rIns="0" bIns="0">
            <a:spAutoFit/>
          </a:bodyPr>
          <a:lstStyle>
            <a:lvl1pPr>
              <a:defRPr sz="2400" b="1"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3.mp4"/><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hyperlink" Target="mailto:fufaeva@jinr.ru"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5" y="-1221541"/>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000000"/>
          </a:solidFill>
        </p:spPr>
        <p:txBody>
          <a:bodyPr wrap="square" lIns="0" tIns="0" rIns="0" bIns="0" rtlCol="0"/>
          <a:lstStyle/>
          <a:p>
            <a:endParaRPr dirty="0"/>
          </a:p>
        </p:txBody>
      </p:sp>
      <p:pic>
        <p:nvPicPr>
          <p:cNvPr id="3" name="object 3"/>
          <p:cNvPicPr/>
          <p:nvPr/>
        </p:nvPicPr>
        <p:blipFill>
          <a:blip r:embed="rId2" cstate="print"/>
          <a:stretch>
            <a:fillRect/>
          </a:stretch>
        </p:blipFill>
        <p:spPr>
          <a:xfrm>
            <a:off x="0" y="-155626"/>
            <a:ext cx="6283451" cy="2304351"/>
          </a:xfrm>
          <a:prstGeom prst="rect">
            <a:avLst/>
          </a:prstGeom>
        </p:spPr>
      </p:pic>
      <p:pic>
        <p:nvPicPr>
          <p:cNvPr id="4" name="object 4"/>
          <p:cNvPicPr/>
          <p:nvPr/>
        </p:nvPicPr>
        <p:blipFill>
          <a:blip r:embed="rId3" cstate="print"/>
          <a:stretch>
            <a:fillRect/>
          </a:stretch>
        </p:blipFill>
        <p:spPr>
          <a:xfrm>
            <a:off x="6112802" y="4550054"/>
            <a:ext cx="6078588" cy="2304351"/>
          </a:xfrm>
          <a:prstGeom prst="rect">
            <a:avLst/>
          </a:prstGeom>
        </p:spPr>
      </p:pic>
      <p:sp>
        <p:nvSpPr>
          <p:cNvPr id="5" name="object 5"/>
          <p:cNvSpPr txBox="1">
            <a:spLocks noGrp="1"/>
          </p:cNvSpPr>
          <p:nvPr>
            <p:ph type="title"/>
          </p:nvPr>
        </p:nvSpPr>
        <p:spPr>
          <a:xfrm>
            <a:off x="2286000" y="4267200"/>
            <a:ext cx="8763000" cy="2074992"/>
          </a:xfrm>
          <a:prstGeom prst="rect">
            <a:avLst/>
          </a:prstGeom>
        </p:spPr>
        <p:txBody>
          <a:bodyPr vert="horz" wrap="square" lIns="0" tIns="196850" rIns="0" bIns="0" rtlCol="0">
            <a:spAutoFit/>
          </a:bodyPr>
          <a:lstStyle/>
          <a:p>
            <a:pPr marL="280670" marR="5080" indent="-268605">
              <a:lnSpc>
                <a:spcPct val="74800"/>
              </a:lnSpc>
              <a:spcBef>
                <a:spcPts val="1550"/>
              </a:spcBef>
            </a:pPr>
            <a:r>
              <a:rPr lang="en-US" sz="5400" b="0" spc="-135" dirty="0">
                <a:latin typeface="Times New Roman"/>
                <a:cs typeface="Times New Roman"/>
              </a:rPr>
              <a:t>SCIENCE ART at JINR: THE INTERSECTION OF SCIENCE </a:t>
            </a:r>
            <a:r>
              <a:rPr lang="en-US" sz="5400" b="0" spc="-135" dirty="0">
                <a:solidFill>
                  <a:schemeClr val="tx1"/>
                </a:solidFill>
                <a:latin typeface="Times New Roman"/>
                <a:cs typeface="Times New Roman"/>
              </a:rPr>
              <a:t>AND ART</a:t>
            </a:r>
            <a:endParaRPr sz="5400" dirty="0">
              <a:solidFill>
                <a:schemeClr val="tx1"/>
              </a:solidFill>
              <a:latin typeface="Times New Roman"/>
              <a:cs typeface="Times New Roman"/>
            </a:endParaRPr>
          </a:p>
        </p:txBody>
      </p:sp>
      <p:sp>
        <p:nvSpPr>
          <p:cNvPr id="6" name="object 6"/>
          <p:cNvSpPr txBox="1"/>
          <p:nvPr/>
        </p:nvSpPr>
        <p:spPr>
          <a:xfrm>
            <a:off x="6858000" y="228600"/>
            <a:ext cx="8155940" cy="319959"/>
          </a:xfrm>
          <a:prstGeom prst="rect">
            <a:avLst/>
          </a:prstGeom>
        </p:spPr>
        <p:txBody>
          <a:bodyPr vert="horz" wrap="square" lIns="0" tIns="12065" rIns="0" bIns="0" rtlCol="0">
            <a:spAutoFit/>
          </a:bodyPr>
          <a:lstStyle/>
          <a:p>
            <a:pPr marL="12700">
              <a:lnSpc>
                <a:spcPct val="100000"/>
              </a:lnSpc>
              <a:spcBef>
                <a:spcPts val="95"/>
              </a:spcBef>
            </a:pPr>
            <a:r>
              <a:rPr lang="en-US" sz="2000" dirty="0">
                <a:solidFill>
                  <a:schemeClr val="bg1"/>
                </a:solidFill>
                <a:latin typeface="Times New Roman"/>
                <a:cs typeface="Times New Roman"/>
              </a:rPr>
              <a:t>VARVARA FUFAEVA </a:t>
            </a:r>
            <a:endParaRPr sz="2000" dirty="0">
              <a:solidFill>
                <a:schemeClr val="bg1"/>
              </a:solidFill>
              <a:latin typeface="Times New Roman"/>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7225" y="1165580"/>
            <a:ext cx="10164445" cy="385041"/>
          </a:xfrm>
          <a:prstGeom prst="rect">
            <a:avLst/>
          </a:prstGeom>
        </p:spPr>
        <p:txBody>
          <a:bodyPr vert="horz" wrap="square" lIns="0" tIns="104139" rIns="0" bIns="0" rtlCol="0">
            <a:spAutoFit/>
          </a:bodyPr>
          <a:lstStyle/>
          <a:p>
            <a:pPr marL="5488305" marR="5080">
              <a:lnSpc>
                <a:spcPct val="75000"/>
              </a:lnSpc>
              <a:spcBef>
                <a:spcPts val="819"/>
              </a:spcBef>
            </a:pPr>
            <a:r>
              <a:rPr lang="en-US" spc="-10" dirty="0"/>
              <a:t>What is science art?</a:t>
            </a:r>
            <a:endParaRPr spc="-10" dirty="0"/>
          </a:p>
        </p:txBody>
      </p:sp>
      <p:pic>
        <p:nvPicPr>
          <p:cNvPr id="3" name="object 3"/>
          <p:cNvPicPr/>
          <p:nvPr/>
        </p:nvPicPr>
        <p:blipFill>
          <a:blip r:embed="rId2" cstate="print">
            <a:extLst>
              <a:ext uri="{28A0092B-C50C-407E-A947-70E740481C1C}">
                <a14:useLocalDpi xmlns:a14="http://schemas.microsoft.com/office/drawing/2010/main" val="0"/>
              </a:ext>
            </a:extLst>
          </a:blip>
          <a:srcRect/>
          <a:stretch/>
        </p:blipFill>
        <p:spPr>
          <a:xfrm>
            <a:off x="951115" y="1071010"/>
            <a:ext cx="4784750" cy="4784750"/>
          </a:xfrm>
          <a:prstGeom prst="rect">
            <a:avLst/>
          </a:prstGeom>
        </p:spPr>
      </p:pic>
      <p:sp>
        <p:nvSpPr>
          <p:cNvPr id="4" name="object 4"/>
          <p:cNvSpPr txBox="1"/>
          <p:nvPr/>
        </p:nvSpPr>
        <p:spPr>
          <a:xfrm>
            <a:off x="6096000" y="1752600"/>
            <a:ext cx="5410200" cy="3808735"/>
          </a:xfrm>
          <a:prstGeom prst="rect">
            <a:avLst/>
          </a:prstGeom>
        </p:spPr>
        <p:txBody>
          <a:bodyPr vert="horz" wrap="square" lIns="0" tIns="12700" rIns="0" bIns="0" rtlCol="0">
            <a:spAutoFit/>
          </a:bodyPr>
          <a:lstStyle/>
          <a:p>
            <a:pPr marL="12700" marR="5080">
              <a:lnSpc>
                <a:spcPct val="100000"/>
              </a:lnSpc>
              <a:spcBef>
                <a:spcPts val="100"/>
              </a:spcBef>
            </a:pPr>
            <a:r>
              <a:rPr lang="en-US" sz="2000" spc="-10" dirty="0">
                <a:solidFill>
                  <a:schemeClr val="bg1"/>
                </a:solidFill>
                <a:latin typeface="Times New Roman"/>
                <a:cs typeface="Times New Roman"/>
              </a:rPr>
              <a:t>This is an art movement that combines scientific and creative approaches, often exploring the interaction between both. It may include various forms of expression such as</a:t>
            </a:r>
            <a:endParaRPr lang="ru-RU" sz="2000" spc="-10" dirty="0">
              <a:solidFill>
                <a:schemeClr val="bg1"/>
              </a:solidFill>
              <a:latin typeface="Times New Roman"/>
              <a:cs typeface="Times New Roman"/>
            </a:endParaRPr>
          </a:p>
          <a:p>
            <a:pPr marL="12700" marR="5080">
              <a:lnSpc>
                <a:spcPct val="100000"/>
              </a:lnSpc>
              <a:spcBef>
                <a:spcPts val="100"/>
              </a:spcBef>
            </a:pPr>
            <a:endParaRPr lang="en-US" sz="2000" spc="-10" dirty="0">
              <a:solidFill>
                <a:schemeClr val="bg1"/>
              </a:solidFill>
              <a:latin typeface="Times New Roman"/>
              <a:cs typeface="Times New Roman"/>
            </a:endParaRPr>
          </a:p>
          <a:p>
            <a:pPr marL="12700" marR="5080">
              <a:lnSpc>
                <a:spcPct val="100000"/>
              </a:lnSpc>
              <a:spcBef>
                <a:spcPts val="100"/>
              </a:spcBef>
            </a:pPr>
            <a:r>
              <a:rPr lang="en-US" sz="2000" spc="-10" dirty="0">
                <a:solidFill>
                  <a:schemeClr val="bg1"/>
                </a:solidFill>
                <a:latin typeface="Times New Roman"/>
                <a:cs typeface="Times New Roman"/>
              </a:rPr>
              <a:t>visual art;</a:t>
            </a:r>
          </a:p>
          <a:p>
            <a:pPr marL="12700" marR="5080">
              <a:lnSpc>
                <a:spcPct val="100000"/>
              </a:lnSpc>
              <a:spcBef>
                <a:spcPts val="100"/>
              </a:spcBef>
            </a:pPr>
            <a:r>
              <a:rPr lang="en-US" sz="2000" spc="-10" dirty="0">
                <a:solidFill>
                  <a:schemeClr val="bg1"/>
                </a:solidFill>
                <a:latin typeface="Times New Roman"/>
                <a:cs typeface="Times New Roman"/>
              </a:rPr>
              <a:t>installations;</a:t>
            </a:r>
          </a:p>
          <a:p>
            <a:pPr marL="12700" marR="5080">
              <a:lnSpc>
                <a:spcPct val="100000"/>
              </a:lnSpc>
              <a:spcBef>
                <a:spcPts val="100"/>
              </a:spcBef>
            </a:pPr>
            <a:r>
              <a:rPr lang="en-US" sz="2000" spc="-10" dirty="0">
                <a:solidFill>
                  <a:schemeClr val="bg1"/>
                </a:solidFill>
                <a:latin typeface="Times New Roman"/>
                <a:cs typeface="Times New Roman"/>
              </a:rPr>
              <a:t>performance;</a:t>
            </a:r>
          </a:p>
          <a:p>
            <a:pPr marL="12700" marR="5080">
              <a:lnSpc>
                <a:spcPct val="100000"/>
              </a:lnSpc>
              <a:spcBef>
                <a:spcPts val="100"/>
              </a:spcBef>
            </a:pPr>
            <a:r>
              <a:rPr lang="en-US" sz="2000" spc="-10" dirty="0">
                <a:solidFill>
                  <a:schemeClr val="bg1"/>
                </a:solidFill>
                <a:latin typeface="Times New Roman"/>
                <a:cs typeface="Times New Roman"/>
              </a:rPr>
              <a:t>media art;</a:t>
            </a:r>
          </a:p>
          <a:p>
            <a:pPr marL="12700" marR="5080">
              <a:lnSpc>
                <a:spcPct val="100000"/>
              </a:lnSpc>
              <a:spcBef>
                <a:spcPts val="100"/>
              </a:spcBef>
            </a:pPr>
            <a:r>
              <a:rPr lang="en-US" sz="2000" spc="-10" dirty="0">
                <a:solidFill>
                  <a:schemeClr val="bg1"/>
                </a:solidFill>
                <a:latin typeface="Times New Roman"/>
                <a:cs typeface="Times New Roman"/>
              </a:rPr>
              <a:t>etc.</a:t>
            </a:r>
            <a:endParaRPr lang="ru-RU" sz="2000" spc="-10" dirty="0">
              <a:solidFill>
                <a:schemeClr val="bg1"/>
              </a:solidFill>
              <a:latin typeface="Times New Roman"/>
              <a:cs typeface="Times New Roman"/>
            </a:endParaRPr>
          </a:p>
          <a:p>
            <a:pPr marL="12700" marR="5080">
              <a:lnSpc>
                <a:spcPct val="100000"/>
              </a:lnSpc>
              <a:spcBef>
                <a:spcPts val="100"/>
              </a:spcBef>
            </a:pPr>
            <a:endParaRPr lang="en-US" sz="2000" spc="-10" dirty="0">
              <a:solidFill>
                <a:schemeClr val="bg1"/>
              </a:solidFill>
              <a:latin typeface="Times New Roman"/>
              <a:cs typeface="Times New Roman"/>
            </a:endParaRPr>
          </a:p>
          <a:p>
            <a:pPr marL="12700" marR="5080">
              <a:lnSpc>
                <a:spcPct val="100000"/>
              </a:lnSpc>
              <a:spcBef>
                <a:spcPts val="100"/>
              </a:spcBef>
            </a:pPr>
            <a:r>
              <a:rPr lang="en-US" sz="2000" spc="-10" dirty="0">
                <a:solidFill>
                  <a:schemeClr val="bg1"/>
                </a:solidFill>
                <a:latin typeface="Times New Roman"/>
                <a:cs typeface="Times New Roman"/>
              </a:rPr>
              <a:t>and may </a:t>
            </a:r>
            <a:r>
              <a:rPr lang="de-DE" sz="2000" spc="-10" dirty="0" err="1">
                <a:solidFill>
                  <a:schemeClr val="bg1"/>
                </a:solidFill>
                <a:latin typeface="Times New Roman"/>
                <a:cs typeface="Times New Roman"/>
              </a:rPr>
              <a:t>be</a:t>
            </a:r>
            <a:r>
              <a:rPr lang="de-DE" sz="2000" spc="-10" dirty="0">
                <a:solidFill>
                  <a:schemeClr val="bg1"/>
                </a:solidFill>
                <a:latin typeface="Times New Roman"/>
                <a:cs typeface="Times New Roman"/>
              </a:rPr>
              <a:t> </a:t>
            </a:r>
            <a:r>
              <a:rPr lang="en-US" sz="2000" spc="-10" dirty="0">
                <a:solidFill>
                  <a:schemeClr val="bg1"/>
                </a:solidFill>
                <a:latin typeface="Times New Roman"/>
                <a:cs typeface="Times New Roman"/>
              </a:rPr>
              <a:t>related to various fields of science.</a:t>
            </a:r>
            <a:endParaRPr sz="2000" dirty="0">
              <a:solidFill>
                <a:schemeClr val="bg1"/>
              </a:solidFill>
              <a:latin typeface="Times New Roman"/>
              <a:cs typeface="Times New Roman"/>
            </a:endParaRPr>
          </a:p>
        </p:txBody>
      </p:sp>
      <p:sp>
        <p:nvSpPr>
          <p:cNvPr id="5" name="object 5"/>
          <p:cNvSpPr txBox="1"/>
          <p:nvPr/>
        </p:nvSpPr>
        <p:spPr>
          <a:xfrm>
            <a:off x="951116" y="6101181"/>
            <a:ext cx="4992484" cy="258404"/>
          </a:xfrm>
          <a:prstGeom prst="rect">
            <a:avLst/>
          </a:prstGeom>
        </p:spPr>
        <p:txBody>
          <a:bodyPr vert="horz" wrap="square" lIns="0" tIns="12065" rIns="0" bIns="0" rtlCol="0">
            <a:spAutoFit/>
          </a:bodyPr>
          <a:lstStyle/>
          <a:p>
            <a:pPr marL="12700" marR="5080">
              <a:lnSpc>
                <a:spcPct val="100000"/>
              </a:lnSpc>
              <a:spcBef>
                <a:spcPts val="100"/>
              </a:spcBef>
            </a:pPr>
            <a:r>
              <a:rPr lang="en-US" sz="1600" spc="-10" dirty="0">
                <a:solidFill>
                  <a:srgbClr val="FFFFFF"/>
                </a:solidFill>
                <a:latin typeface="Times New Roman"/>
                <a:cs typeface="Times New Roman"/>
              </a:rPr>
              <a:t>While I'm telling you the story, please take the survey.</a:t>
            </a:r>
            <a:endParaRPr lang="ru-RU" sz="1600" spc="-10" dirty="0">
              <a:solidFill>
                <a:srgbClr val="FFFFFF"/>
              </a:solidFill>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A437E-8DB2-7316-1055-06CC7580F66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EDA8318-0A36-0A2F-89BB-C8279B86E5A0}"/>
              </a:ext>
            </a:extLst>
          </p:cNvPr>
          <p:cNvSpPr txBox="1">
            <a:spLocks noGrp="1"/>
          </p:cNvSpPr>
          <p:nvPr>
            <p:ph type="title"/>
          </p:nvPr>
        </p:nvSpPr>
        <p:spPr>
          <a:xfrm>
            <a:off x="607225" y="1165580"/>
            <a:ext cx="11203775" cy="385041"/>
          </a:xfrm>
          <a:prstGeom prst="rect">
            <a:avLst/>
          </a:prstGeom>
        </p:spPr>
        <p:txBody>
          <a:bodyPr vert="horz" wrap="square" lIns="0" tIns="104139" rIns="0" bIns="0" rtlCol="0">
            <a:spAutoFit/>
          </a:bodyPr>
          <a:lstStyle/>
          <a:p>
            <a:pPr marL="5488305" marR="5080">
              <a:lnSpc>
                <a:spcPct val="75000"/>
              </a:lnSpc>
              <a:spcBef>
                <a:spcPts val="819"/>
              </a:spcBef>
            </a:pPr>
            <a:r>
              <a:rPr lang="en-US" dirty="0"/>
              <a:t>SCIENCE ART </a:t>
            </a:r>
            <a:r>
              <a:rPr lang="en-US" dirty="0">
                <a:solidFill>
                  <a:srgbClr val="FF0000"/>
                </a:solidFill>
              </a:rPr>
              <a:t>«What is it all about?»</a:t>
            </a:r>
            <a:endParaRPr spc="-10" dirty="0">
              <a:solidFill>
                <a:srgbClr val="FF0000"/>
              </a:solidFill>
            </a:endParaRPr>
          </a:p>
        </p:txBody>
      </p:sp>
      <p:pic>
        <p:nvPicPr>
          <p:cNvPr id="3" name="object 3">
            <a:extLst>
              <a:ext uri="{FF2B5EF4-FFF2-40B4-BE49-F238E27FC236}">
                <a16:creationId xmlns:a16="http://schemas.microsoft.com/office/drawing/2014/main" id="{630381C5-BA0F-7E3B-ABCF-2A75E3FCB03F}"/>
              </a:ext>
            </a:extLst>
          </p:cNvPr>
          <p:cNvPicPr/>
          <p:nvPr/>
        </p:nvPicPr>
        <p:blipFill>
          <a:blip r:embed="rId2">
            <a:extLst>
              <a:ext uri="{28A0092B-C50C-407E-A947-70E740481C1C}">
                <a14:useLocalDpi xmlns:a14="http://schemas.microsoft.com/office/drawing/2010/main" val="0"/>
              </a:ext>
            </a:extLst>
          </a:blip>
          <a:srcRect/>
          <a:stretch/>
        </p:blipFill>
        <p:spPr>
          <a:xfrm>
            <a:off x="1062624" y="1669104"/>
            <a:ext cx="4561731" cy="3588562"/>
          </a:xfrm>
          <a:prstGeom prst="rect">
            <a:avLst/>
          </a:prstGeom>
        </p:spPr>
      </p:pic>
      <p:sp>
        <p:nvSpPr>
          <p:cNvPr id="4" name="object 4">
            <a:extLst>
              <a:ext uri="{FF2B5EF4-FFF2-40B4-BE49-F238E27FC236}">
                <a16:creationId xmlns:a16="http://schemas.microsoft.com/office/drawing/2014/main" id="{45CD0F01-AE56-526C-6E25-323B6F276050}"/>
              </a:ext>
            </a:extLst>
          </p:cNvPr>
          <p:cNvSpPr txBox="1"/>
          <p:nvPr/>
        </p:nvSpPr>
        <p:spPr>
          <a:xfrm>
            <a:off x="6019801" y="1831554"/>
            <a:ext cx="5791199" cy="3347070"/>
          </a:xfrm>
          <a:prstGeom prst="rect">
            <a:avLst/>
          </a:prstGeom>
        </p:spPr>
        <p:txBody>
          <a:bodyPr vert="horz" wrap="square" lIns="0" tIns="12700" rIns="0" bIns="0" rtlCol="0">
            <a:spAutoFit/>
          </a:bodyPr>
          <a:lstStyle/>
          <a:p>
            <a:pPr marL="12700" marR="66675">
              <a:lnSpc>
                <a:spcPct val="100000"/>
              </a:lnSpc>
              <a:spcBef>
                <a:spcPts val="1010"/>
              </a:spcBef>
            </a:pPr>
            <a:r>
              <a:rPr lang="en-US" sz="2000" dirty="0">
                <a:solidFill>
                  <a:schemeClr val="bg1"/>
                </a:solidFill>
              </a:rPr>
              <a:t>Dali painted his last </a:t>
            </a:r>
            <a:r>
              <a:rPr lang="de-DE" sz="2000" dirty="0" err="1">
                <a:solidFill>
                  <a:schemeClr val="bg1"/>
                </a:solidFill>
              </a:rPr>
              <a:t>painting</a:t>
            </a:r>
            <a:r>
              <a:rPr lang="en-US" sz="2000" dirty="0">
                <a:solidFill>
                  <a:schemeClr val="bg1"/>
                </a:solidFill>
              </a:rPr>
              <a:t>.</a:t>
            </a:r>
          </a:p>
          <a:p>
            <a:pPr marL="12700" marR="66675">
              <a:lnSpc>
                <a:spcPct val="100000"/>
              </a:lnSpc>
              <a:spcBef>
                <a:spcPts val="1010"/>
              </a:spcBef>
            </a:pPr>
            <a:r>
              <a:rPr lang="en-US" sz="2000" dirty="0">
                <a:solidFill>
                  <a:schemeClr val="bg1"/>
                </a:solidFill>
              </a:rPr>
              <a:t>You can recognize a row of S-shaped figures that remind us of his famous moustache, as well as a violin and the symbol of integrals in mathematics, as a tribute to René Thom, the founder of catastrophe theory.</a:t>
            </a:r>
          </a:p>
          <a:p>
            <a:pPr marL="12700" marR="66675">
              <a:lnSpc>
                <a:spcPct val="100000"/>
              </a:lnSpc>
              <a:spcBef>
                <a:spcPts val="1010"/>
              </a:spcBef>
            </a:pPr>
            <a:r>
              <a:rPr lang="en-US" sz="2000" dirty="0">
                <a:solidFill>
                  <a:schemeClr val="bg1"/>
                </a:solidFill>
              </a:rPr>
              <a:t>When the artist died, some of the books lying by his bedside were </a:t>
            </a:r>
            <a:r>
              <a:rPr lang="en-US" sz="2000" dirty="0" err="1">
                <a:solidFill>
                  <a:schemeClr val="bg1"/>
                </a:solidFill>
              </a:rPr>
              <a:t>Ghyka’s</a:t>
            </a:r>
            <a:r>
              <a:rPr lang="en-US" sz="2000" dirty="0">
                <a:solidFill>
                  <a:schemeClr val="bg1"/>
                </a:solidFill>
              </a:rPr>
              <a:t> «The Geometry of Art and Life», Schrödinger’s «What is Life?» and Stephen Hawking’s «A Brief History of Time».</a:t>
            </a:r>
            <a:endParaRPr lang="ru-RU" sz="2000" spc="-20" dirty="0">
              <a:solidFill>
                <a:schemeClr val="bg1"/>
              </a:solidFill>
              <a:latin typeface="Times New Roman"/>
              <a:cs typeface="Times New Roman"/>
            </a:endParaRPr>
          </a:p>
        </p:txBody>
      </p:sp>
      <p:sp>
        <p:nvSpPr>
          <p:cNvPr id="7" name="TextBox 6">
            <a:extLst>
              <a:ext uri="{FF2B5EF4-FFF2-40B4-BE49-F238E27FC236}">
                <a16:creationId xmlns:a16="http://schemas.microsoft.com/office/drawing/2014/main" id="{2E983590-50A5-AD58-8671-25F102D7C4E2}"/>
              </a:ext>
            </a:extLst>
          </p:cNvPr>
          <p:cNvSpPr txBox="1"/>
          <p:nvPr/>
        </p:nvSpPr>
        <p:spPr>
          <a:xfrm>
            <a:off x="990600" y="5376149"/>
            <a:ext cx="3962400" cy="369332"/>
          </a:xfrm>
          <a:prstGeom prst="rect">
            <a:avLst/>
          </a:prstGeom>
          <a:noFill/>
        </p:spPr>
        <p:txBody>
          <a:bodyPr wrap="square">
            <a:spAutoFit/>
          </a:bodyPr>
          <a:lstStyle/>
          <a:p>
            <a:r>
              <a:rPr lang="en-US" dirty="0">
                <a:solidFill>
                  <a:schemeClr val="bg1"/>
                </a:solidFill>
              </a:rPr>
              <a:t>The Swan’s Tail, Dali, 1983</a:t>
            </a:r>
            <a:endParaRPr lang="ru-RU" dirty="0">
              <a:solidFill>
                <a:schemeClr val="bg1"/>
              </a:solidFill>
            </a:endParaRPr>
          </a:p>
        </p:txBody>
      </p:sp>
    </p:spTree>
    <p:extLst>
      <p:ext uri="{BB962C8B-B14F-4D97-AF65-F5344CB8AC3E}">
        <p14:creationId xmlns:p14="http://schemas.microsoft.com/office/powerpoint/2010/main" val="224170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B1D01-954A-5E75-39A0-57B440DB64E8}"/>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F73991B7-60F7-C311-1C93-11593D06192D}"/>
              </a:ext>
            </a:extLst>
          </p:cNvPr>
          <p:cNvPicPr/>
          <p:nvPr/>
        </p:nvPicPr>
        <p:blipFill>
          <a:blip r:embed="rId2">
            <a:extLst>
              <a:ext uri="{28A0092B-C50C-407E-A947-70E740481C1C}">
                <a14:useLocalDpi xmlns:a14="http://schemas.microsoft.com/office/drawing/2010/main" val="0"/>
              </a:ext>
            </a:extLst>
          </a:blip>
          <a:srcRect/>
          <a:stretch/>
        </p:blipFill>
        <p:spPr>
          <a:xfrm>
            <a:off x="951115" y="1669104"/>
            <a:ext cx="4784750" cy="3588562"/>
          </a:xfrm>
          <a:prstGeom prst="rect">
            <a:avLst/>
          </a:prstGeom>
        </p:spPr>
      </p:pic>
      <p:sp>
        <p:nvSpPr>
          <p:cNvPr id="4" name="object 4">
            <a:extLst>
              <a:ext uri="{FF2B5EF4-FFF2-40B4-BE49-F238E27FC236}">
                <a16:creationId xmlns:a16="http://schemas.microsoft.com/office/drawing/2014/main" id="{D33E4591-A6BA-D82E-86BA-5DAE9D985F9C}"/>
              </a:ext>
            </a:extLst>
          </p:cNvPr>
          <p:cNvSpPr txBox="1"/>
          <p:nvPr/>
        </p:nvSpPr>
        <p:spPr>
          <a:xfrm>
            <a:off x="6096000" y="1896272"/>
            <a:ext cx="4610100" cy="3244478"/>
          </a:xfrm>
          <a:prstGeom prst="rect">
            <a:avLst/>
          </a:prstGeom>
        </p:spPr>
        <p:txBody>
          <a:bodyPr vert="horz" wrap="square" lIns="0" tIns="12700" rIns="0" bIns="0" rtlCol="0">
            <a:spAutoFit/>
          </a:bodyPr>
          <a:lstStyle/>
          <a:p>
            <a:pPr marL="12700" marR="66675">
              <a:lnSpc>
                <a:spcPct val="100000"/>
              </a:lnSpc>
              <a:spcBef>
                <a:spcPts val="1010"/>
              </a:spcBef>
            </a:pPr>
            <a:r>
              <a:rPr lang="en-US" sz="2000" spc="-40" dirty="0">
                <a:solidFill>
                  <a:srgbClr val="FFFFFF"/>
                </a:solidFill>
                <a:latin typeface="Times New Roman"/>
                <a:cs typeface="Times New Roman"/>
              </a:rPr>
              <a:t>And why do scientists need THIS…</a:t>
            </a:r>
          </a:p>
          <a:p>
            <a:pPr marL="12700" marR="66675">
              <a:lnSpc>
                <a:spcPct val="100000"/>
              </a:lnSpc>
              <a:spcBef>
                <a:spcPts val="1010"/>
              </a:spcBef>
            </a:pPr>
            <a:endParaRPr lang="en-US" sz="2000" spc="-40" dirty="0">
              <a:solidFill>
                <a:srgbClr val="FFFFFF"/>
              </a:solidFill>
              <a:latin typeface="Times New Roman"/>
              <a:cs typeface="Times New Roman"/>
            </a:endParaRPr>
          </a:p>
          <a:p>
            <a:pPr marL="12700" marR="66675">
              <a:lnSpc>
                <a:spcPct val="100000"/>
              </a:lnSpc>
              <a:spcBef>
                <a:spcPts val="1010"/>
              </a:spcBef>
            </a:pPr>
            <a:r>
              <a:rPr lang="en-US" sz="2000" spc="-40" dirty="0">
                <a:solidFill>
                  <a:srgbClr val="FFFFFF"/>
                </a:solidFill>
                <a:latin typeface="Times New Roman"/>
                <a:cs typeface="Times New Roman"/>
              </a:rPr>
              <a:t>It can bring:</a:t>
            </a:r>
          </a:p>
          <a:p>
            <a:pPr marL="12700" marR="66675">
              <a:lnSpc>
                <a:spcPct val="100000"/>
              </a:lnSpc>
              <a:spcBef>
                <a:spcPts val="1010"/>
              </a:spcBef>
            </a:pPr>
            <a:endParaRPr lang="en-US" sz="2000" spc="-40" dirty="0">
              <a:solidFill>
                <a:srgbClr val="FFFFFF"/>
              </a:solidFill>
              <a:latin typeface="Times New Roman"/>
              <a:cs typeface="Times New Roman"/>
            </a:endParaRPr>
          </a:p>
          <a:p>
            <a:pPr marL="12700" marR="66675">
              <a:lnSpc>
                <a:spcPct val="100000"/>
              </a:lnSpc>
              <a:spcBef>
                <a:spcPts val="1010"/>
              </a:spcBef>
            </a:pPr>
            <a:r>
              <a:rPr lang="en-US" sz="2000" spc="-40" dirty="0">
                <a:solidFill>
                  <a:srgbClr val="FFFFFF"/>
                </a:solidFill>
                <a:latin typeface="Times New Roman"/>
                <a:cs typeface="Times New Roman"/>
              </a:rPr>
              <a:t>Explanation of complex topics through images and emotions</a:t>
            </a:r>
          </a:p>
          <a:p>
            <a:pPr marL="12700" marR="66675">
              <a:lnSpc>
                <a:spcPct val="100000"/>
              </a:lnSpc>
              <a:spcBef>
                <a:spcPts val="1010"/>
              </a:spcBef>
            </a:pPr>
            <a:r>
              <a:rPr lang="en-US" sz="2000" spc="-40" dirty="0">
                <a:solidFill>
                  <a:srgbClr val="FFFFFF"/>
                </a:solidFill>
                <a:latin typeface="Times New Roman"/>
                <a:cs typeface="Times New Roman"/>
              </a:rPr>
              <a:t>A different perspective on research</a:t>
            </a:r>
          </a:p>
          <a:p>
            <a:pPr marL="12700" marR="66675">
              <a:lnSpc>
                <a:spcPct val="100000"/>
              </a:lnSpc>
              <a:spcBef>
                <a:spcPts val="1010"/>
              </a:spcBef>
            </a:pPr>
            <a:r>
              <a:rPr lang="en-US" sz="2000" spc="-40" dirty="0">
                <a:solidFill>
                  <a:srgbClr val="FFFFFF"/>
                </a:solidFill>
                <a:latin typeface="Times New Roman"/>
                <a:cs typeface="Times New Roman"/>
              </a:rPr>
              <a:t>Promotion of research</a:t>
            </a:r>
            <a:endParaRPr lang="ru-RU" sz="2000" spc="-20" dirty="0">
              <a:solidFill>
                <a:srgbClr val="FFFFFF"/>
              </a:solidFill>
              <a:latin typeface="Times New Roman"/>
              <a:cs typeface="Times New Roman"/>
            </a:endParaRPr>
          </a:p>
        </p:txBody>
      </p:sp>
      <p:sp>
        <p:nvSpPr>
          <p:cNvPr id="7" name="TextBox 6">
            <a:extLst>
              <a:ext uri="{FF2B5EF4-FFF2-40B4-BE49-F238E27FC236}">
                <a16:creationId xmlns:a16="http://schemas.microsoft.com/office/drawing/2014/main" id="{D4C3AC70-BA92-5FE0-EF37-62B287C313E0}"/>
              </a:ext>
            </a:extLst>
          </p:cNvPr>
          <p:cNvSpPr txBox="1"/>
          <p:nvPr/>
        </p:nvSpPr>
        <p:spPr>
          <a:xfrm>
            <a:off x="838200" y="5486401"/>
            <a:ext cx="3962400" cy="923330"/>
          </a:xfrm>
          <a:prstGeom prst="rect">
            <a:avLst/>
          </a:prstGeom>
          <a:noFill/>
        </p:spPr>
        <p:txBody>
          <a:bodyPr wrap="square">
            <a:spAutoFit/>
          </a:bodyPr>
          <a:lstStyle/>
          <a:p>
            <a:r>
              <a:rPr lang="en-US" b="0" i="0" dirty="0">
                <a:solidFill>
                  <a:schemeClr val="bg1"/>
                </a:solidFill>
                <a:effectLst/>
                <a:latin typeface="PT serif" panose="020F0502020204030204" pitchFamily="18" charset="-52"/>
              </a:rPr>
              <a:t>M. Abramović performance «Measuring the Magic of the Gaze» (2011)</a:t>
            </a:r>
            <a:endParaRPr lang="ru-RU" dirty="0">
              <a:solidFill>
                <a:schemeClr val="bg1"/>
              </a:solidFill>
            </a:endParaRPr>
          </a:p>
        </p:txBody>
      </p:sp>
      <p:sp>
        <p:nvSpPr>
          <p:cNvPr id="9" name="object 2">
            <a:extLst>
              <a:ext uri="{FF2B5EF4-FFF2-40B4-BE49-F238E27FC236}">
                <a16:creationId xmlns:a16="http://schemas.microsoft.com/office/drawing/2014/main" id="{D130E83B-03F2-920B-5E82-35E461B8FBB3}"/>
              </a:ext>
            </a:extLst>
          </p:cNvPr>
          <p:cNvSpPr txBox="1">
            <a:spLocks noGrp="1"/>
          </p:cNvSpPr>
          <p:nvPr>
            <p:ph type="title"/>
          </p:nvPr>
        </p:nvSpPr>
        <p:spPr>
          <a:xfrm>
            <a:off x="607225" y="1165580"/>
            <a:ext cx="11203775" cy="385041"/>
          </a:xfrm>
          <a:prstGeom prst="rect">
            <a:avLst/>
          </a:prstGeom>
        </p:spPr>
        <p:txBody>
          <a:bodyPr vert="horz" wrap="square" lIns="0" tIns="104139" rIns="0" bIns="0" rtlCol="0">
            <a:spAutoFit/>
          </a:bodyPr>
          <a:lstStyle/>
          <a:p>
            <a:pPr marL="5488305" marR="5080">
              <a:lnSpc>
                <a:spcPct val="75000"/>
              </a:lnSpc>
              <a:spcBef>
                <a:spcPts val="819"/>
              </a:spcBef>
            </a:pPr>
            <a:r>
              <a:rPr lang="en-US" dirty="0"/>
              <a:t>SCIENCE ART </a:t>
            </a:r>
            <a:r>
              <a:rPr lang="en-US" dirty="0">
                <a:solidFill>
                  <a:srgbClr val="FF0000"/>
                </a:solidFill>
              </a:rPr>
              <a:t>«What is it all about?»</a:t>
            </a:r>
            <a:endParaRPr spc="-10" dirty="0"/>
          </a:p>
        </p:txBody>
      </p:sp>
    </p:spTree>
    <p:extLst>
      <p:ext uri="{BB962C8B-B14F-4D97-AF65-F5344CB8AC3E}">
        <p14:creationId xmlns:p14="http://schemas.microsoft.com/office/powerpoint/2010/main" val="50466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892D-205B-FC23-BB1D-7C62B4471D0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B0E468C-9C09-E76E-7267-B44523D33E82}"/>
              </a:ext>
            </a:extLst>
          </p:cNvPr>
          <p:cNvSpPr txBox="1">
            <a:spLocks noGrp="1"/>
          </p:cNvSpPr>
          <p:nvPr>
            <p:ph type="title"/>
          </p:nvPr>
        </p:nvSpPr>
        <p:spPr>
          <a:xfrm>
            <a:off x="607225" y="1165580"/>
            <a:ext cx="10164445" cy="385041"/>
          </a:xfrm>
          <a:prstGeom prst="rect">
            <a:avLst/>
          </a:prstGeom>
        </p:spPr>
        <p:txBody>
          <a:bodyPr vert="horz" wrap="square" lIns="0" tIns="104139" rIns="0" bIns="0" rtlCol="0">
            <a:spAutoFit/>
          </a:bodyPr>
          <a:lstStyle/>
          <a:p>
            <a:pPr marL="5488305" marR="5080">
              <a:lnSpc>
                <a:spcPct val="75000"/>
              </a:lnSpc>
              <a:spcBef>
                <a:spcPts val="819"/>
              </a:spcBef>
            </a:pPr>
            <a:r>
              <a:rPr lang="en-US" spc="-10" dirty="0"/>
              <a:t>Date-data modification</a:t>
            </a:r>
            <a:endParaRPr spc="-10" dirty="0"/>
          </a:p>
        </p:txBody>
      </p:sp>
      <p:pic>
        <p:nvPicPr>
          <p:cNvPr id="3" name="object 3">
            <a:extLst>
              <a:ext uri="{FF2B5EF4-FFF2-40B4-BE49-F238E27FC236}">
                <a16:creationId xmlns:a16="http://schemas.microsoft.com/office/drawing/2014/main" id="{FFC188D1-8BFA-D3CF-7129-7FE2EB83A88A}"/>
              </a:ext>
            </a:extLst>
          </p:cNvPr>
          <p:cNvPicPr/>
          <p:nvPr/>
        </p:nvPicPr>
        <p:blipFill>
          <a:blip r:embed="rId4" cstate="print">
            <a:extLst>
              <a:ext uri="{28A0092B-C50C-407E-A947-70E740481C1C}">
                <a14:useLocalDpi xmlns:a14="http://schemas.microsoft.com/office/drawing/2010/main" val="0"/>
              </a:ext>
            </a:extLst>
          </a:blip>
          <a:srcRect/>
          <a:stretch/>
        </p:blipFill>
        <p:spPr>
          <a:xfrm>
            <a:off x="951115" y="1071010"/>
            <a:ext cx="4784750" cy="4784750"/>
          </a:xfrm>
          <a:prstGeom prst="rect">
            <a:avLst/>
          </a:prstGeom>
        </p:spPr>
      </p:pic>
      <p:sp>
        <p:nvSpPr>
          <p:cNvPr id="4" name="object 4">
            <a:extLst>
              <a:ext uri="{FF2B5EF4-FFF2-40B4-BE49-F238E27FC236}">
                <a16:creationId xmlns:a16="http://schemas.microsoft.com/office/drawing/2014/main" id="{2DE99FAF-B5B6-8C31-4C09-A18CC33C2DDB}"/>
              </a:ext>
            </a:extLst>
          </p:cNvPr>
          <p:cNvSpPr txBox="1"/>
          <p:nvPr/>
        </p:nvSpPr>
        <p:spPr>
          <a:xfrm>
            <a:off x="5867400" y="1689814"/>
            <a:ext cx="5499215" cy="3526606"/>
          </a:xfrm>
          <a:prstGeom prst="rect">
            <a:avLst/>
          </a:prstGeom>
        </p:spPr>
        <p:txBody>
          <a:bodyPr vert="horz" wrap="square" lIns="0" tIns="12700" rIns="0" bIns="0" rtlCol="0">
            <a:spAutoFit/>
          </a:bodyPr>
          <a:lstStyle/>
          <a:p>
            <a:pPr marL="12700" marR="66675">
              <a:lnSpc>
                <a:spcPct val="100000"/>
              </a:lnSpc>
              <a:spcBef>
                <a:spcPts val="1010"/>
              </a:spcBef>
            </a:pPr>
            <a:r>
              <a:rPr lang="en-US" sz="2000" spc="-20" dirty="0">
                <a:solidFill>
                  <a:srgbClr val="FFFFFF"/>
                </a:solidFill>
                <a:latin typeface="Times New Roman"/>
                <a:cs typeface="Times New Roman"/>
              </a:rPr>
              <a:t>This is the conversion of data into sound. When using this technique, the significant properties of these data are indicated by sound characteristics — for example, different pitch, volume, tempo, rhythm.</a:t>
            </a:r>
            <a:br>
              <a:rPr lang="en-US" sz="2000" spc="-20" dirty="0">
                <a:solidFill>
                  <a:srgbClr val="FFFFFF"/>
                </a:solidFill>
                <a:latin typeface="Times New Roman"/>
                <a:cs typeface="Times New Roman"/>
              </a:rPr>
            </a:br>
            <a:br>
              <a:rPr lang="en-US" sz="2000" spc="-20" dirty="0">
                <a:solidFill>
                  <a:srgbClr val="FFFFFF"/>
                </a:solidFill>
                <a:latin typeface="Times New Roman"/>
                <a:cs typeface="Times New Roman"/>
              </a:rPr>
            </a:br>
            <a:r>
              <a:rPr lang="en-US" sz="2000" spc="-20" dirty="0">
                <a:solidFill>
                  <a:srgbClr val="FFFFFF"/>
                </a:solidFill>
                <a:latin typeface="Times New Roman"/>
                <a:cs typeface="Times New Roman"/>
              </a:rPr>
              <a:t>Gazprom Neft scientist and geophysicist Alexander </a:t>
            </a:r>
            <a:r>
              <a:rPr lang="en-US" sz="2000" spc="-20" dirty="0" err="1">
                <a:solidFill>
                  <a:srgbClr val="FFFFFF"/>
                </a:solidFill>
                <a:latin typeface="Times New Roman"/>
                <a:cs typeface="Times New Roman"/>
              </a:rPr>
              <a:t>Butorin</a:t>
            </a:r>
            <a:r>
              <a:rPr lang="en-US" sz="2000" spc="-20" dirty="0">
                <a:solidFill>
                  <a:srgbClr val="FFFFFF"/>
                </a:solidFill>
                <a:latin typeface="Times New Roman"/>
                <a:cs typeface="Times New Roman"/>
              </a:rPr>
              <a:t> has created a music album based on recordings of seismic waves. </a:t>
            </a:r>
          </a:p>
          <a:p>
            <a:pPr marL="12700" marR="66675">
              <a:lnSpc>
                <a:spcPct val="100000"/>
              </a:lnSpc>
              <a:spcBef>
                <a:spcPts val="1010"/>
              </a:spcBef>
            </a:pPr>
            <a:r>
              <a:rPr lang="en-US" sz="2000" spc="-20" dirty="0">
                <a:solidFill>
                  <a:srgbClr val="FFFFFF"/>
                </a:solidFill>
                <a:latin typeface="Times New Roman"/>
                <a:cs typeface="Times New Roman"/>
              </a:rPr>
              <a:t>The composition of the physical processes of the </a:t>
            </a:r>
            <a:r>
              <a:rPr lang="en-US" sz="2000" spc="-20" dirty="0" err="1">
                <a:solidFill>
                  <a:srgbClr val="FFFFFF"/>
                </a:solidFill>
                <a:latin typeface="Times New Roman"/>
                <a:cs typeface="Times New Roman"/>
              </a:rPr>
              <a:t>Purovsky</a:t>
            </a:r>
            <a:r>
              <a:rPr lang="en-US" sz="2000" spc="-20" dirty="0">
                <a:solidFill>
                  <a:srgbClr val="FFFFFF"/>
                </a:solidFill>
                <a:latin typeface="Times New Roman"/>
                <a:cs typeface="Times New Roman"/>
              </a:rPr>
              <a:t> oil field, digitized underground at a depth of three kilometers, has been transformed.</a:t>
            </a:r>
            <a:endParaRPr lang="ru-RU" sz="2000" spc="-20" dirty="0">
              <a:solidFill>
                <a:srgbClr val="FFFFFF"/>
              </a:solidFill>
              <a:latin typeface="Times New Roman"/>
              <a:cs typeface="Times New Roman"/>
            </a:endParaRPr>
          </a:p>
        </p:txBody>
      </p:sp>
      <p:sp>
        <p:nvSpPr>
          <p:cNvPr id="5" name="object 5">
            <a:extLst>
              <a:ext uri="{FF2B5EF4-FFF2-40B4-BE49-F238E27FC236}">
                <a16:creationId xmlns:a16="http://schemas.microsoft.com/office/drawing/2014/main" id="{2C32341B-7AD1-B10D-D238-B719AD2BF79D}"/>
              </a:ext>
            </a:extLst>
          </p:cNvPr>
          <p:cNvSpPr txBox="1"/>
          <p:nvPr/>
        </p:nvSpPr>
        <p:spPr>
          <a:xfrm>
            <a:off x="1339824" y="6101180"/>
            <a:ext cx="4603776" cy="319959"/>
          </a:xfrm>
          <a:prstGeom prst="rect">
            <a:avLst/>
          </a:prstGeom>
        </p:spPr>
        <p:txBody>
          <a:bodyPr vert="horz" wrap="square" lIns="0" tIns="12065" rIns="0" bIns="0" rtlCol="0">
            <a:spAutoFit/>
          </a:bodyPr>
          <a:lstStyle/>
          <a:p>
            <a:pPr marL="12700">
              <a:lnSpc>
                <a:spcPct val="100000"/>
              </a:lnSpc>
              <a:spcBef>
                <a:spcPts val="95"/>
              </a:spcBef>
            </a:pPr>
            <a:r>
              <a:rPr lang="en-US" sz="2000" spc="-200" dirty="0">
                <a:solidFill>
                  <a:srgbClr val="FFFFFF"/>
                </a:solidFill>
                <a:latin typeface="Sitka Heading" pitchFamily="2" charset="0"/>
                <a:cs typeface="Times New Roman"/>
              </a:rPr>
              <a:t>More examples of scientists' data unification</a:t>
            </a:r>
            <a:endParaRPr sz="2000" dirty="0">
              <a:latin typeface="Sitka Heading" pitchFamily="2" charset="0"/>
              <a:cs typeface="Times New Roman"/>
            </a:endParaRPr>
          </a:p>
        </p:txBody>
      </p:sp>
      <p:pic>
        <p:nvPicPr>
          <p:cNvPr id="6" name="Газпром нефть-Магнетический ритм">
            <a:hlinkClick r:id="" action="ppaction://media"/>
            <a:extLst>
              <a:ext uri="{FF2B5EF4-FFF2-40B4-BE49-F238E27FC236}">
                <a16:creationId xmlns:a16="http://schemas.microsoft.com/office/drawing/2014/main" id="{BCAF88BF-F73E-055E-A29B-AC75F4F032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063258"/>
            <a:ext cx="487363" cy="487363"/>
          </a:xfrm>
          <a:prstGeom prst="rect">
            <a:avLst/>
          </a:prstGeom>
        </p:spPr>
      </p:pic>
    </p:spTree>
    <p:extLst>
      <p:ext uri="{BB962C8B-B14F-4D97-AF65-F5344CB8AC3E}">
        <p14:creationId xmlns:p14="http://schemas.microsoft.com/office/powerpoint/2010/main" val="352793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1382" y="1066800"/>
            <a:ext cx="10164445" cy="735137"/>
          </a:xfrm>
          <a:prstGeom prst="rect">
            <a:avLst/>
          </a:prstGeom>
        </p:spPr>
        <p:txBody>
          <a:bodyPr vert="horz" wrap="square" lIns="0" tIns="362267" rIns="0" bIns="0" rtlCol="0">
            <a:spAutoFit/>
          </a:bodyPr>
          <a:lstStyle/>
          <a:p>
            <a:pPr marL="12700">
              <a:lnSpc>
                <a:spcPct val="100000"/>
              </a:lnSpc>
              <a:spcBef>
                <a:spcPts val="100"/>
              </a:spcBef>
            </a:pPr>
            <a:r>
              <a:rPr lang="en-US" dirty="0"/>
              <a:t>JINR &amp; Art</a:t>
            </a:r>
            <a:endParaRPr spc="-10" dirty="0"/>
          </a:p>
        </p:txBody>
      </p:sp>
      <p:sp>
        <p:nvSpPr>
          <p:cNvPr id="4" name="object 4"/>
          <p:cNvSpPr txBox="1"/>
          <p:nvPr/>
        </p:nvSpPr>
        <p:spPr>
          <a:xfrm>
            <a:off x="951382" y="4100674"/>
            <a:ext cx="10707218" cy="1590179"/>
          </a:xfrm>
          <a:prstGeom prst="rect">
            <a:avLst/>
          </a:prstGeom>
        </p:spPr>
        <p:txBody>
          <a:bodyPr vert="horz" wrap="square" lIns="0" tIns="12700" rIns="0" bIns="0" rtlCol="0">
            <a:spAutoFit/>
          </a:bodyPr>
          <a:lstStyle/>
          <a:p>
            <a:pPr marL="355600" marR="990600" indent="-342900">
              <a:lnSpc>
                <a:spcPct val="100000"/>
              </a:lnSpc>
              <a:spcBef>
                <a:spcPts val="100"/>
              </a:spcBef>
              <a:buFont typeface="Arial" panose="020B0604020202020204" pitchFamily="34" charset="0"/>
              <a:buChar char="•"/>
            </a:pPr>
            <a:r>
              <a:rPr lang="en-US" sz="2000" dirty="0">
                <a:solidFill>
                  <a:srgbClr val="FFFFFF"/>
                </a:solidFill>
                <a:latin typeface="Times New Roman"/>
                <a:cs typeface="Times New Roman"/>
              </a:rPr>
              <a:t>Two lectures </a:t>
            </a:r>
            <a:r>
              <a:rPr lang="en-US" sz="2000" dirty="0">
                <a:solidFill>
                  <a:schemeClr val="bg1"/>
                </a:solidFill>
                <a:latin typeface="Times New Roman"/>
                <a:cs typeface="Times New Roman"/>
              </a:rPr>
              <a:t>by leading </a:t>
            </a:r>
            <a:r>
              <a:rPr lang="en-US" sz="2000" dirty="0">
                <a:solidFill>
                  <a:srgbClr val="FFFFFF"/>
                </a:solidFill>
                <a:latin typeface="Times New Roman"/>
                <a:cs typeface="Times New Roman"/>
              </a:rPr>
              <a:t>curators of contemporary art were held at the House of Scientists</a:t>
            </a:r>
            <a:r>
              <a:rPr lang="ru-RU" sz="2000" dirty="0">
                <a:solidFill>
                  <a:srgbClr val="FFFFFF"/>
                </a:solidFill>
                <a:latin typeface="Times New Roman"/>
                <a:cs typeface="Times New Roman"/>
              </a:rPr>
              <a:t>,</a:t>
            </a:r>
          </a:p>
          <a:p>
            <a:pPr marL="355600" marR="990600" indent="-342900">
              <a:lnSpc>
                <a:spcPct val="100000"/>
              </a:lnSpc>
              <a:spcBef>
                <a:spcPts val="100"/>
              </a:spcBef>
              <a:buFont typeface="Arial" panose="020B0604020202020204" pitchFamily="34" charset="0"/>
              <a:buChar char="•"/>
            </a:pPr>
            <a:r>
              <a:rPr lang="en-US" sz="2000" dirty="0">
                <a:solidFill>
                  <a:srgbClr val="FFFFFF"/>
                </a:solidFill>
                <a:latin typeface="Times New Roman"/>
                <a:cs typeface="Times New Roman"/>
              </a:rPr>
              <a:t>cooperation agreements were signed with ITMO (</a:t>
            </a:r>
            <a:r>
              <a:rPr lang="en-US" sz="2000" dirty="0" err="1">
                <a:solidFill>
                  <a:srgbClr val="FFFFFF"/>
                </a:solidFill>
                <a:latin typeface="Times New Roman"/>
                <a:cs typeface="Times New Roman"/>
              </a:rPr>
              <a:t>ART&amp;Science</a:t>
            </a:r>
            <a:r>
              <a:rPr lang="en-US" sz="2000" dirty="0">
                <a:solidFill>
                  <a:srgbClr val="FFFFFF"/>
                </a:solidFill>
                <a:latin typeface="Times New Roman"/>
                <a:cs typeface="Times New Roman"/>
              </a:rPr>
              <a:t>)</a:t>
            </a:r>
            <a:r>
              <a:rPr lang="ru-RU" sz="2000" dirty="0">
                <a:solidFill>
                  <a:srgbClr val="FFFFFF"/>
                </a:solidFill>
                <a:latin typeface="Times New Roman"/>
                <a:cs typeface="Times New Roman"/>
              </a:rPr>
              <a:t> </a:t>
            </a:r>
            <a:r>
              <a:rPr lang="en-US" sz="2000" dirty="0">
                <a:solidFill>
                  <a:srgbClr val="FFFFFF"/>
                </a:solidFill>
                <a:latin typeface="Times New Roman"/>
                <a:cs typeface="Times New Roman"/>
              </a:rPr>
              <a:t>and  MISIS ART Tech</a:t>
            </a:r>
            <a:r>
              <a:rPr lang="ru-RU" sz="2000" dirty="0">
                <a:solidFill>
                  <a:srgbClr val="FFFFFF"/>
                </a:solidFill>
                <a:latin typeface="Times New Roman"/>
                <a:cs typeface="Times New Roman"/>
              </a:rPr>
              <a:t>,</a:t>
            </a:r>
            <a:endParaRPr lang="en-US" sz="2000" dirty="0">
              <a:solidFill>
                <a:srgbClr val="FFFFFF"/>
              </a:solidFill>
              <a:latin typeface="Times New Roman"/>
              <a:cs typeface="Times New Roman"/>
            </a:endParaRPr>
          </a:p>
          <a:p>
            <a:pPr marL="355600" marR="990600" indent="-342900">
              <a:lnSpc>
                <a:spcPct val="100000"/>
              </a:lnSpc>
              <a:spcBef>
                <a:spcPts val="100"/>
              </a:spcBef>
              <a:buFont typeface="Arial" panose="020B0604020202020204" pitchFamily="34" charset="0"/>
              <a:buChar char="•"/>
            </a:pPr>
            <a:r>
              <a:rPr lang="en-US" sz="2000" dirty="0">
                <a:solidFill>
                  <a:srgbClr val="FFFFFF"/>
                </a:solidFill>
                <a:latin typeface="Times New Roman"/>
                <a:cs typeface="Times New Roman"/>
              </a:rPr>
              <a:t>a course of lectures on fundamental physics was given to the 2nd year master`s</a:t>
            </a:r>
            <a:r>
              <a:rPr lang="ru-RU" sz="2000" dirty="0">
                <a:solidFill>
                  <a:srgbClr val="FFFFFF"/>
                </a:solidFill>
                <a:latin typeface="Times New Roman"/>
                <a:cs typeface="Times New Roman"/>
              </a:rPr>
              <a:t> </a:t>
            </a:r>
            <a:r>
              <a:rPr lang="de-DE" sz="2000" dirty="0" err="1">
                <a:solidFill>
                  <a:schemeClr val="bg1"/>
                </a:solidFill>
                <a:latin typeface="Times New Roman"/>
                <a:cs typeface="Times New Roman"/>
              </a:rPr>
              <a:t>student</a:t>
            </a:r>
            <a:r>
              <a:rPr lang="en-US" sz="2000" dirty="0">
                <a:solidFill>
                  <a:schemeClr val="bg1"/>
                </a:solidFill>
                <a:latin typeface="Times New Roman"/>
                <a:cs typeface="Times New Roman"/>
              </a:rPr>
              <a:t>s</a:t>
            </a:r>
            <a:r>
              <a:rPr lang="en-US" sz="2000" dirty="0">
                <a:solidFill>
                  <a:srgbClr val="FF0000"/>
                </a:solidFill>
                <a:latin typeface="Times New Roman"/>
                <a:cs typeface="Times New Roman"/>
              </a:rPr>
              <a:t> </a:t>
            </a:r>
            <a:r>
              <a:rPr lang="en-US" sz="2000" dirty="0">
                <a:solidFill>
                  <a:srgbClr val="FFFFFF"/>
                </a:solidFill>
                <a:latin typeface="Times New Roman"/>
                <a:cs typeface="Times New Roman"/>
              </a:rPr>
              <a:t>of ITMO </a:t>
            </a:r>
            <a:r>
              <a:rPr lang="en-US" sz="2000" dirty="0" err="1">
                <a:solidFill>
                  <a:srgbClr val="FFFFFF"/>
                </a:solidFill>
                <a:latin typeface="Times New Roman"/>
                <a:cs typeface="Times New Roman"/>
              </a:rPr>
              <a:t>ART&amp;Science</a:t>
            </a:r>
            <a:r>
              <a:rPr lang="ru-RU" sz="2000" dirty="0">
                <a:solidFill>
                  <a:srgbClr val="FFFFFF"/>
                </a:solidFill>
                <a:latin typeface="Times New Roman"/>
                <a:cs typeface="Times New Roman"/>
              </a:rPr>
              <a:t>,</a:t>
            </a:r>
            <a:endParaRPr lang="en-US" sz="2000" dirty="0">
              <a:solidFill>
                <a:srgbClr val="FFFFFF"/>
              </a:solidFill>
              <a:latin typeface="Times New Roman"/>
              <a:cs typeface="Times New Roman"/>
            </a:endParaRPr>
          </a:p>
          <a:p>
            <a:pPr marL="355600" marR="990600" indent="-342900">
              <a:lnSpc>
                <a:spcPct val="100000"/>
              </a:lnSpc>
              <a:spcBef>
                <a:spcPts val="100"/>
              </a:spcBef>
              <a:buFont typeface="Arial" panose="020B0604020202020204" pitchFamily="34" charset="0"/>
              <a:buChar char="•"/>
            </a:pPr>
            <a:r>
              <a:rPr lang="en-US" sz="2000" dirty="0">
                <a:solidFill>
                  <a:srgbClr val="FFFFFF"/>
                </a:solidFill>
                <a:latin typeface="Times New Roman"/>
                <a:cs typeface="Times New Roman"/>
              </a:rPr>
              <a:t>the final paper </a:t>
            </a:r>
            <a:r>
              <a:rPr lang="en-US" sz="2000" dirty="0">
                <a:solidFill>
                  <a:schemeClr val="bg1"/>
                </a:solidFill>
                <a:latin typeface="Times New Roman"/>
                <a:cs typeface="Times New Roman"/>
              </a:rPr>
              <a:t>was completed </a:t>
            </a:r>
            <a:r>
              <a:rPr lang="en-US" sz="2000" dirty="0">
                <a:solidFill>
                  <a:srgbClr val="FFFFFF"/>
                </a:solidFill>
                <a:latin typeface="Times New Roman"/>
                <a:cs typeface="Times New Roman"/>
              </a:rPr>
              <a:t>with JINR's consulting support.</a:t>
            </a:r>
            <a:endParaRPr sz="2000" dirty="0">
              <a:latin typeface="Times New Roman"/>
              <a:cs typeface="Times New Roman"/>
            </a:endParaRPr>
          </a:p>
        </p:txBody>
      </p:sp>
      <p:pic>
        <p:nvPicPr>
          <p:cNvPr id="5" name="Рисунок 4">
            <a:extLst>
              <a:ext uri="{FF2B5EF4-FFF2-40B4-BE49-F238E27FC236}">
                <a16:creationId xmlns:a16="http://schemas.microsoft.com/office/drawing/2014/main" id="{CC10B095-34DC-A55A-B2E4-8CEC6DB33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
            <a:ext cx="7120102" cy="40106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39AF7-3A3B-187C-D498-6BFCB4B05B7C}"/>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59734520-00AA-4EB6-DCE2-D9EFD8E0D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0"/>
            <a:ext cx="6087546" cy="3429000"/>
          </a:xfrm>
          <a:prstGeom prst="rect">
            <a:avLst/>
          </a:prstGeom>
        </p:spPr>
      </p:pic>
      <p:pic>
        <p:nvPicPr>
          <p:cNvPr id="10" name="Рисунок 9">
            <a:extLst>
              <a:ext uri="{FF2B5EF4-FFF2-40B4-BE49-F238E27FC236}">
                <a16:creationId xmlns:a16="http://schemas.microsoft.com/office/drawing/2014/main" id="{A87B5326-36E7-AE1A-6559-C67CA0235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 y="3429000"/>
            <a:ext cx="6087545" cy="3429000"/>
          </a:xfrm>
          <a:prstGeom prst="rect">
            <a:avLst/>
          </a:prstGeom>
        </p:spPr>
      </p:pic>
      <p:pic>
        <p:nvPicPr>
          <p:cNvPr id="12" name="Рисунок 11">
            <a:extLst>
              <a:ext uri="{FF2B5EF4-FFF2-40B4-BE49-F238E27FC236}">
                <a16:creationId xmlns:a16="http://schemas.microsoft.com/office/drawing/2014/main" id="{30D24716-9538-3377-9DD2-6DDDE497A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648200"/>
            <a:ext cx="5234597" cy="9293043"/>
          </a:xfrm>
          <a:prstGeom prst="rect">
            <a:avLst/>
          </a:prstGeom>
        </p:spPr>
      </p:pic>
      <p:sp>
        <p:nvSpPr>
          <p:cNvPr id="15" name="object 2">
            <a:extLst>
              <a:ext uri="{FF2B5EF4-FFF2-40B4-BE49-F238E27FC236}">
                <a16:creationId xmlns:a16="http://schemas.microsoft.com/office/drawing/2014/main" id="{9283238D-D347-0E43-3EF9-B2B113111C0D}"/>
              </a:ext>
            </a:extLst>
          </p:cNvPr>
          <p:cNvSpPr txBox="1">
            <a:spLocks/>
          </p:cNvSpPr>
          <p:nvPr/>
        </p:nvSpPr>
        <p:spPr>
          <a:xfrm>
            <a:off x="951382" y="1066800"/>
            <a:ext cx="10164445" cy="735137"/>
          </a:xfrm>
          <a:prstGeom prst="rect">
            <a:avLst/>
          </a:prstGeom>
        </p:spPr>
        <p:txBody>
          <a:bodyPr vert="horz" wrap="square" lIns="0" tIns="362267" rIns="0" bIns="0" rtlCol="0">
            <a:spAutoFit/>
          </a:bodyPr>
          <a:lstStyle>
            <a:lvl1pPr>
              <a:defRPr sz="2400" b="1" i="0">
                <a:solidFill>
                  <a:schemeClr val="bg1"/>
                </a:solidFill>
                <a:latin typeface="Times New Roman"/>
                <a:ea typeface="+mj-ea"/>
                <a:cs typeface="Times New Roman"/>
              </a:defRPr>
            </a:lvl1pPr>
          </a:lstStyle>
          <a:p>
            <a:pPr marL="12700">
              <a:spcBef>
                <a:spcPts val="100"/>
              </a:spcBef>
            </a:pPr>
            <a:r>
              <a:rPr lang="en-US"/>
              <a:t>JINR &amp; Art</a:t>
            </a:r>
            <a:endParaRPr lang="en-US" spc="-10" dirty="0"/>
          </a:p>
        </p:txBody>
      </p:sp>
    </p:spTree>
    <p:extLst>
      <p:ext uri="{BB962C8B-B14F-4D97-AF65-F5344CB8AC3E}">
        <p14:creationId xmlns:p14="http://schemas.microsoft.com/office/powerpoint/2010/main" val="912280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98033-1ED1-7C35-4577-14524FE6C03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738D8885-6B08-A72C-AC6C-628F41F0DF8C}"/>
              </a:ext>
            </a:extLst>
          </p:cNvPr>
          <p:cNvSpPr txBox="1"/>
          <p:nvPr/>
        </p:nvSpPr>
        <p:spPr>
          <a:xfrm>
            <a:off x="951383" y="4100674"/>
            <a:ext cx="9716618" cy="2567369"/>
          </a:xfrm>
          <a:prstGeom prst="rect">
            <a:avLst/>
          </a:prstGeom>
        </p:spPr>
        <p:txBody>
          <a:bodyPr vert="horz" wrap="square" lIns="0" tIns="12700" rIns="0" bIns="0" rtlCol="0">
            <a:spAutoFit/>
          </a:bodyPr>
          <a:lstStyle/>
          <a:p>
            <a:pPr rtl="0"/>
            <a:r>
              <a:rPr lang="en-US" b="1" dirty="0">
                <a:solidFill>
                  <a:schemeClr val="bg1"/>
                </a:solidFill>
              </a:rPr>
              <a:t>This is an audiovisual installation written in the JavaScript programming language, blurring the boundaries of human knowledge. The visualization data was taken from an experiment on the synthesis of superheavy elements. We see how signals are moving between sensors encounter unavoidable interference and errors, symbolizing the vast and unexplored territories of science. The soundtrack consists of recordings </a:t>
            </a:r>
            <a:r>
              <a:rPr lang="de-DE" b="1" dirty="0" err="1">
                <a:solidFill>
                  <a:schemeClr val="bg1"/>
                </a:solidFill>
              </a:rPr>
              <a:t>made</a:t>
            </a:r>
            <a:r>
              <a:rPr lang="de-DE" b="1" dirty="0">
                <a:solidFill>
                  <a:schemeClr val="bg1"/>
                </a:solidFill>
              </a:rPr>
              <a:t> </a:t>
            </a:r>
            <a:r>
              <a:rPr lang="de-DE" b="1" dirty="0" err="1">
                <a:solidFill>
                  <a:schemeClr val="bg1"/>
                </a:solidFill>
              </a:rPr>
              <a:t>with</a:t>
            </a:r>
            <a:r>
              <a:rPr lang="en-US" b="1" dirty="0">
                <a:solidFill>
                  <a:schemeClr val="bg1"/>
                </a:solidFill>
              </a:rPr>
              <a:t> a Zoom H5 recorder made at JINR. The sounds of working machines, conversations, and human movements are processed into mysterious elements that create an atmosphere of derealization and become similar to the process of synthesizing elements.</a:t>
            </a:r>
            <a:br>
              <a:rPr lang="ru-RU" sz="2000" dirty="0">
                <a:solidFill>
                  <a:schemeClr val="bg1"/>
                </a:solidFill>
              </a:rPr>
            </a:br>
            <a:endParaRPr sz="2000" dirty="0">
              <a:solidFill>
                <a:schemeClr val="bg1"/>
              </a:solidFill>
              <a:latin typeface="Times New Roman"/>
              <a:cs typeface="Times New Roman"/>
            </a:endParaRPr>
          </a:p>
        </p:txBody>
      </p:sp>
      <p:sp>
        <p:nvSpPr>
          <p:cNvPr id="8" name="TextBox 7">
            <a:extLst>
              <a:ext uri="{FF2B5EF4-FFF2-40B4-BE49-F238E27FC236}">
                <a16:creationId xmlns:a16="http://schemas.microsoft.com/office/drawing/2014/main" id="{2791BB64-DE27-5A86-153D-0795A0E3D0BF}"/>
              </a:ext>
            </a:extLst>
          </p:cNvPr>
          <p:cNvSpPr txBox="1"/>
          <p:nvPr/>
        </p:nvSpPr>
        <p:spPr>
          <a:xfrm>
            <a:off x="228600" y="1943100"/>
            <a:ext cx="4989982" cy="1477328"/>
          </a:xfrm>
          <a:prstGeom prst="rect">
            <a:avLst/>
          </a:prstGeom>
          <a:noFill/>
        </p:spPr>
        <p:txBody>
          <a:bodyPr wrap="square">
            <a:spAutoFit/>
          </a:bodyPr>
          <a:lstStyle/>
          <a:p>
            <a:r>
              <a:rPr lang="en-US" dirty="0" err="1">
                <a:solidFill>
                  <a:schemeClr val="bg1"/>
                </a:solidFill>
              </a:rPr>
              <a:t>Installation-performance:Unknown</a:t>
            </a:r>
            <a:r>
              <a:rPr lang="en-US" dirty="0">
                <a:solidFill>
                  <a:schemeClr val="bg1"/>
                </a:solidFill>
              </a:rPr>
              <a:t>: A map of the Unknown</a:t>
            </a:r>
            <a:br>
              <a:rPr lang="en-US" dirty="0">
                <a:solidFill>
                  <a:schemeClr val="bg1"/>
                </a:solidFill>
              </a:rPr>
            </a:br>
            <a:r>
              <a:rPr lang="en-US" dirty="0">
                <a:solidFill>
                  <a:schemeClr val="bg1"/>
                </a:solidFill>
              </a:rPr>
              <a:t>Author: Katarina </a:t>
            </a:r>
            <a:r>
              <a:rPr lang="en-US" dirty="0" err="1">
                <a:solidFill>
                  <a:schemeClr val="bg1"/>
                </a:solidFill>
              </a:rPr>
              <a:t>Commer</a:t>
            </a:r>
            <a:r>
              <a:rPr lang="ru-RU" dirty="0">
                <a:solidFill>
                  <a:schemeClr val="bg1"/>
                </a:solidFill>
              </a:rPr>
              <a:t>. </a:t>
            </a:r>
            <a:r>
              <a:rPr lang="en-US" dirty="0">
                <a:solidFill>
                  <a:schemeClr val="bg1"/>
                </a:solidFill>
              </a:rPr>
              <a:t>Participants of the performance: participants of the Science Art workshop and visitors of the exhibition.</a:t>
            </a:r>
            <a:endParaRPr lang="ru-RU" dirty="0">
              <a:solidFill>
                <a:schemeClr val="bg1"/>
              </a:solidFill>
            </a:endParaRPr>
          </a:p>
        </p:txBody>
      </p:sp>
      <p:pic>
        <p:nvPicPr>
          <p:cNvPr id="16" name="Записанный звук">
            <a:hlinkClick r:id="" action="ppaction://media"/>
            <a:extLst>
              <a:ext uri="{FF2B5EF4-FFF2-40B4-BE49-F238E27FC236}">
                <a16:creationId xmlns:a16="http://schemas.microsoft.com/office/drawing/2014/main" id="{84637B4B-A89A-F0D9-7078-CDE50B3D1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76600" y="1262854"/>
            <a:ext cx="487363" cy="487363"/>
          </a:xfrm>
          <a:prstGeom prst="rect">
            <a:avLst/>
          </a:prstGeom>
        </p:spPr>
      </p:pic>
      <p:pic>
        <p:nvPicPr>
          <p:cNvPr id="17" name="Запись экрана 16">
            <a:hlinkClick r:id="" action="ppaction://media"/>
            <a:extLst>
              <a:ext uri="{FF2B5EF4-FFF2-40B4-BE49-F238E27FC236}">
                <a16:creationId xmlns:a16="http://schemas.microsoft.com/office/drawing/2014/main" id="{6FF047F0-F4AE-5135-FA97-8F0587CF4C6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029200" y="29173"/>
            <a:ext cx="6530625" cy="4071501"/>
          </a:xfrm>
          <a:prstGeom prst="rect">
            <a:avLst/>
          </a:prstGeom>
        </p:spPr>
      </p:pic>
      <p:pic>
        <p:nvPicPr>
          <p:cNvPr id="19" name="Рисунок 18">
            <a:extLst>
              <a:ext uri="{FF2B5EF4-FFF2-40B4-BE49-F238E27FC236}">
                <a16:creationId xmlns:a16="http://schemas.microsoft.com/office/drawing/2014/main" id="{FEDE1EB2-8D46-83A1-F10A-BDC0CC09B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9671" y="4210973"/>
            <a:ext cx="1321891" cy="2346769"/>
          </a:xfrm>
          <a:prstGeom prst="rect">
            <a:avLst/>
          </a:prstGeom>
        </p:spPr>
      </p:pic>
      <p:sp>
        <p:nvSpPr>
          <p:cNvPr id="22" name="object 2">
            <a:extLst>
              <a:ext uri="{FF2B5EF4-FFF2-40B4-BE49-F238E27FC236}">
                <a16:creationId xmlns:a16="http://schemas.microsoft.com/office/drawing/2014/main" id="{240A8556-8E23-62D7-B8F9-0AA3465E68C5}"/>
              </a:ext>
            </a:extLst>
          </p:cNvPr>
          <p:cNvSpPr txBox="1">
            <a:spLocks/>
          </p:cNvSpPr>
          <p:nvPr/>
        </p:nvSpPr>
        <p:spPr>
          <a:xfrm>
            <a:off x="951382" y="1066800"/>
            <a:ext cx="10164445" cy="735137"/>
          </a:xfrm>
          <a:prstGeom prst="rect">
            <a:avLst/>
          </a:prstGeom>
        </p:spPr>
        <p:txBody>
          <a:bodyPr vert="horz" wrap="square" lIns="0" tIns="362267" rIns="0" bIns="0" rtlCol="0">
            <a:spAutoFit/>
          </a:bodyPr>
          <a:lstStyle>
            <a:lvl1pPr>
              <a:defRPr sz="2400" b="1" i="0">
                <a:solidFill>
                  <a:schemeClr val="bg1"/>
                </a:solidFill>
                <a:latin typeface="Times New Roman"/>
                <a:ea typeface="+mj-ea"/>
                <a:cs typeface="Times New Roman"/>
              </a:defRPr>
            </a:lvl1pPr>
          </a:lstStyle>
          <a:p>
            <a:pPr marL="12700">
              <a:spcBef>
                <a:spcPts val="100"/>
              </a:spcBef>
            </a:pPr>
            <a:r>
              <a:rPr lang="en-US"/>
              <a:t>JINR &amp; Art</a:t>
            </a:r>
            <a:endParaRPr lang="en-US" spc="-10" dirty="0"/>
          </a:p>
        </p:txBody>
      </p:sp>
    </p:spTree>
    <p:extLst>
      <p:ext uri="{BB962C8B-B14F-4D97-AF65-F5344CB8AC3E}">
        <p14:creationId xmlns:p14="http://schemas.microsoft.com/office/powerpoint/2010/main" val="1969649589"/>
      </p:ext>
    </p:extLst>
  </p:cSld>
  <p:clrMapOvr>
    <a:masterClrMapping/>
  </p:clrMapOvr>
  <mc:AlternateContent xmlns:mc="http://schemas.openxmlformats.org/markup-compatibility/2006" xmlns:p14="http://schemas.microsoft.com/office/powerpoint/2010/main">
    <mc:Choice Requires="p14">
      <p:transition spd="slow" p14:dur="2000" advTm="36464"/>
    </mc:Choice>
    <mc:Fallback xmlns="">
      <p:transition spd="slow" advTm="3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17" fill="hold"/>
                                        <p:tgtEl>
                                          <p:spTgt spid="16"/>
                                        </p:tgtEl>
                                      </p:cBhvr>
                                    </p:cmd>
                                  </p:childTnLst>
                                </p:cTn>
                              </p:par>
                            </p:childTnLst>
                          </p:cTn>
                        </p:par>
                        <p:par>
                          <p:cTn id="7" fill="hold">
                            <p:stCondLst>
                              <p:cond delay="19317"/>
                            </p:stCondLst>
                            <p:childTnLst>
                              <p:par>
                                <p:cTn id="8" presetID="1" presetClass="mediacall" presetSubtype="0" fill="hold" nodeType="afterEffect">
                                  <p:stCondLst>
                                    <p:cond delay="0"/>
                                  </p:stCondLst>
                                  <p:childTnLst>
                                    <p:cmd type="call" cmd="playFrom(0.0)">
                                      <p:cBhvr>
                                        <p:cTn id="9" dur="305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16"/>
                </p:tgtEl>
              </p:cMediaNode>
            </p:audio>
            <p:video>
              <p:cMediaNode vol="100000">
                <p:cTn id="11"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42FB-D4D3-4A86-C01C-83AA062CF2B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E29262E-84B2-FE0E-6625-0D241E6237E1}"/>
              </a:ext>
            </a:extLst>
          </p:cNvPr>
          <p:cNvSpPr txBox="1">
            <a:spLocks noGrp="1"/>
          </p:cNvSpPr>
          <p:nvPr>
            <p:ph type="title"/>
          </p:nvPr>
        </p:nvSpPr>
        <p:spPr>
          <a:xfrm>
            <a:off x="607225" y="914401"/>
            <a:ext cx="12041975" cy="478335"/>
          </a:xfrm>
          <a:prstGeom prst="rect">
            <a:avLst/>
          </a:prstGeom>
        </p:spPr>
        <p:txBody>
          <a:bodyPr vert="horz" wrap="square" lIns="0" tIns="104139" rIns="0" bIns="0" rtlCol="0">
            <a:spAutoFit/>
          </a:bodyPr>
          <a:lstStyle/>
          <a:p>
            <a:pPr marL="5488305" marR="5080">
              <a:lnSpc>
                <a:spcPct val="75000"/>
              </a:lnSpc>
              <a:spcBef>
                <a:spcPts val="819"/>
              </a:spcBef>
            </a:pPr>
            <a:r>
              <a:rPr lang="en-US" sz="3200" b="1" dirty="0"/>
              <a:t>Thank you for your attention!</a:t>
            </a:r>
            <a:r>
              <a:rPr lang="en-US" sz="3200" dirty="0"/>
              <a:t> </a:t>
            </a:r>
            <a:endParaRPr sz="4000" spc="-10" dirty="0"/>
          </a:p>
        </p:txBody>
      </p:sp>
      <p:pic>
        <p:nvPicPr>
          <p:cNvPr id="3" name="object 3">
            <a:extLst>
              <a:ext uri="{FF2B5EF4-FFF2-40B4-BE49-F238E27FC236}">
                <a16:creationId xmlns:a16="http://schemas.microsoft.com/office/drawing/2014/main" id="{9A872DE8-234E-A24E-98A4-B27C2D2C71FC}"/>
              </a:ext>
            </a:extLst>
          </p:cNvPr>
          <p:cNvPicPr/>
          <p:nvPr/>
        </p:nvPicPr>
        <p:blipFill>
          <a:blip r:embed="rId2" cstate="print">
            <a:extLst>
              <a:ext uri="{28A0092B-C50C-407E-A947-70E740481C1C}">
                <a14:useLocalDpi xmlns:a14="http://schemas.microsoft.com/office/drawing/2010/main" val="0"/>
              </a:ext>
            </a:extLst>
          </a:blip>
          <a:srcRect/>
          <a:stretch/>
        </p:blipFill>
        <p:spPr>
          <a:xfrm>
            <a:off x="228600" y="914401"/>
            <a:ext cx="4784750" cy="4784750"/>
          </a:xfrm>
          <a:prstGeom prst="rect">
            <a:avLst/>
          </a:prstGeom>
        </p:spPr>
      </p:pic>
      <p:sp>
        <p:nvSpPr>
          <p:cNvPr id="6" name="TextBox 5">
            <a:extLst>
              <a:ext uri="{FF2B5EF4-FFF2-40B4-BE49-F238E27FC236}">
                <a16:creationId xmlns:a16="http://schemas.microsoft.com/office/drawing/2014/main" id="{62BD6DE4-BFB9-AB7C-1A64-8AABC897A753}"/>
              </a:ext>
            </a:extLst>
          </p:cNvPr>
          <p:cNvSpPr txBox="1"/>
          <p:nvPr/>
        </p:nvSpPr>
        <p:spPr>
          <a:xfrm>
            <a:off x="5105400" y="2743200"/>
            <a:ext cx="6858000" cy="1261884"/>
          </a:xfrm>
          <a:prstGeom prst="rect">
            <a:avLst/>
          </a:prstGeom>
          <a:noFill/>
        </p:spPr>
        <p:txBody>
          <a:bodyPr wrap="square" rtlCol="0">
            <a:spAutoFit/>
          </a:bodyPr>
          <a:lstStyle/>
          <a:p>
            <a:r>
              <a:rPr lang="en-US" dirty="0">
                <a:solidFill>
                  <a:schemeClr val="bg1"/>
                </a:solidFill>
              </a:rPr>
              <a:t>Contact </a:t>
            </a:r>
            <a:r>
              <a:rPr lang="de-DE" dirty="0" err="1">
                <a:solidFill>
                  <a:schemeClr val="bg1"/>
                </a:solidFill>
              </a:rPr>
              <a:t>me</a:t>
            </a:r>
            <a:r>
              <a:rPr lang="de-DE" dirty="0">
                <a:solidFill>
                  <a:schemeClr val="bg1"/>
                </a:solidFill>
              </a:rPr>
              <a:t> (</a:t>
            </a:r>
            <a:r>
              <a:rPr lang="en-US" dirty="0">
                <a:solidFill>
                  <a:schemeClr val="bg1"/>
                </a:solidFill>
              </a:rPr>
              <a:t>Varvara): </a:t>
            </a:r>
            <a:r>
              <a:rPr lang="en-US" sz="4000" dirty="0">
                <a:solidFill>
                  <a:schemeClr val="bg1"/>
                </a:solidFill>
                <a:hlinkClick r:id="rId3"/>
              </a:rPr>
              <a:t>fufaeva@jinr.ru</a:t>
            </a:r>
            <a:br>
              <a:rPr lang="en-US" dirty="0">
                <a:solidFill>
                  <a:schemeClr val="bg1"/>
                </a:solidFill>
              </a:rPr>
            </a:br>
            <a:br>
              <a:rPr lang="en-US" dirty="0">
                <a:solidFill>
                  <a:schemeClr val="bg1"/>
                </a:solidFill>
              </a:rPr>
            </a:br>
            <a:r>
              <a:rPr lang="en-US" dirty="0">
                <a:solidFill>
                  <a:schemeClr val="bg1"/>
                </a:solidFill>
              </a:rPr>
              <a:t>And </a:t>
            </a:r>
            <a:r>
              <a:rPr lang="de-DE" dirty="0" err="1">
                <a:solidFill>
                  <a:schemeClr val="bg1"/>
                </a:solidFill>
              </a:rPr>
              <a:t>join</a:t>
            </a:r>
            <a:r>
              <a:rPr lang="de-DE" dirty="0">
                <a:solidFill>
                  <a:schemeClr val="bg1"/>
                </a:solidFill>
              </a:rPr>
              <a:t> </a:t>
            </a:r>
            <a:r>
              <a:rPr lang="de-DE" dirty="0" err="1">
                <a:solidFill>
                  <a:schemeClr val="bg1"/>
                </a:solidFill>
              </a:rPr>
              <a:t>us</a:t>
            </a:r>
            <a:r>
              <a:rPr lang="en-US" dirty="0">
                <a:solidFill>
                  <a:schemeClr val="bg1"/>
                </a:solidFill>
              </a:rPr>
              <a:t> at </a:t>
            </a:r>
            <a:r>
              <a:rPr lang="en-US" dirty="0" err="1">
                <a:solidFill>
                  <a:schemeClr val="bg1"/>
                </a:solidFill>
              </a:rPr>
              <a:t>Dubok</a:t>
            </a:r>
            <a:r>
              <a:rPr lang="en-US" dirty="0">
                <a:solidFill>
                  <a:schemeClr val="bg1"/>
                </a:solidFill>
              </a:rPr>
              <a:t> tonight at 2</a:t>
            </a:r>
            <a:r>
              <a:rPr lang="ru-RU" dirty="0">
                <a:solidFill>
                  <a:schemeClr val="bg1"/>
                </a:solidFill>
              </a:rPr>
              <a:t>2</a:t>
            </a:r>
            <a:r>
              <a:rPr lang="en-US" dirty="0">
                <a:solidFill>
                  <a:schemeClr val="bg1"/>
                </a:solidFill>
              </a:rPr>
              <a:t>.00 to talk about science art.</a:t>
            </a:r>
            <a:endParaRPr lang="ru-RU" dirty="0">
              <a:solidFill>
                <a:schemeClr val="bg1"/>
              </a:solidFill>
            </a:endParaRPr>
          </a:p>
        </p:txBody>
      </p:sp>
    </p:spTree>
    <p:extLst>
      <p:ext uri="{BB962C8B-B14F-4D97-AF65-F5344CB8AC3E}">
        <p14:creationId xmlns:p14="http://schemas.microsoft.com/office/powerpoint/2010/main" val="1662348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1645</TotalTime>
  <Words>573</Words>
  <Application>Microsoft Office PowerPoint</Application>
  <PresentationFormat>Широкоэкранный</PresentationFormat>
  <Paragraphs>42</Paragraphs>
  <Slides>9</Slides>
  <Notes>0</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PT serif</vt:lpstr>
      <vt:lpstr>Sitka Heading</vt:lpstr>
      <vt:lpstr>Times New Roman</vt:lpstr>
      <vt:lpstr>Office Theme</vt:lpstr>
      <vt:lpstr>SCIENCE ART at JINR: THE INTERSECTION OF SCIENCE AND ART</vt:lpstr>
      <vt:lpstr>What is science art?</vt:lpstr>
      <vt:lpstr>SCIENCE ART «What is it all about?»</vt:lpstr>
      <vt:lpstr>SCIENCE ART «What is it all about?»</vt:lpstr>
      <vt:lpstr>Date-data modification</vt:lpstr>
      <vt:lpstr>JINR &amp; Art</vt:lpstr>
      <vt:lpstr>Презентация PowerPoint</vt:lpstr>
      <vt:lpstr>Презентация PowerPoint</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ART at JINR: THE INTERSECTION OF SCIENCE AND ART</dc:title>
  <dc:creator>Пользователь</dc:creator>
  <cp:lastModifiedBy>Пользователь</cp:lastModifiedBy>
  <cp:revision>10</cp:revision>
  <dcterms:created xsi:type="dcterms:W3CDTF">2025-06-09T10:26:14Z</dcterms:created>
  <dcterms:modified xsi:type="dcterms:W3CDTF">2025-06-11T07:56:55Z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2025-06-09T00:00:00Z</vt:filetime>
  </property>
  <property fmtid="{D5CDD505-2E9C-101B-9397-08002B2CF9AE}" pid="3" name="Creator">
    <vt:lpwstr>Impress</vt:lpwstr>
  </property>
  <property fmtid="{D5CDD505-2E9C-101B-9397-08002B2CF9AE}" pid="4" name="Producer">
    <vt:lpwstr>LibreOffice 7.4</vt:lpwstr>
  </property>
  <property fmtid="{D5CDD505-2E9C-101B-9397-08002B2CF9AE}" pid="5" name="LastSaved">
    <vt:filetime>2025-06-09T00:00:00Z</vt:filetime>
  </property>
</Properties>
</file>