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10"/>
  </p:notesMasterIdLst>
  <p:sldIdLst>
    <p:sldId id="256" r:id="rId2"/>
    <p:sldId id="534" r:id="rId3"/>
    <p:sldId id="543" r:id="rId4"/>
    <p:sldId id="531" r:id="rId5"/>
    <p:sldId id="540" r:id="rId6"/>
    <p:sldId id="544" r:id="rId7"/>
    <p:sldId id="506" r:id="rId8"/>
    <p:sldId id="545" r:id="rId9"/>
  </p:sldIdLst>
  <p:sldSz cx="9144000" cy="6858000" type="screen4x3"/>
  <p:notesSz cx="6797675" cy="987425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Angsana New"/>
        <a:cs typeface="Angsana New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2F3293"/>
    <a:srgbClr val="000000"/>
    <a:srgbClr val="FF0000"/>
    <a:srgbClr val="00FF00"/>
    <a:srgbClr val="F5CDB7"/>
    <a:srgbClr val="5B9BD5"/>
    <a:srgbClr val="F8CBAD"/>
    <a:srgbClr val="0063B1"/>
    <a:srgbClr val="B2C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87" autoAdjust="0"/>
  </p:normalViewPr>
  <p:slideViewPr>
    <p:cSldViewPr>
      <p:cViewPr varScale="1">
        <p:scale>
          <a:sx n="80" d="100"/>
          <a:sy n="80" d="100"/>
        </p:scale>
        <p:origin x="9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Click to edit Master text styles</a:t>
            </a:r>
          </a:p>
          <a:p>
            <a:pPr lvl="1"/>
            <a:r>
              <a:rPr lang="th-TH" noProof="0"/>
              <a:t>Second level</a:t>
            </a:r>
          </a:p>
          <a:p>
            <a:pPr lvl="2"/>
            <a:r>
              <a:rPr lang="th-TH" noProof="0"/>
              <a:t>Third level</a:t>
            </a:r>
          </a:p>
          <a:p>
            <a:pPr lvl="3"/>
            <a:r>
              <a:rPr lang="th-TH" noProof="0"/>
              <a:t>Fourth level</a:t>
            </a:r>
          </a:p>
          <a:p>
            <a:pPr lvl="4"/>
            <a:r>
              <a:rPr lang="th-TH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442CA0CF-33EA-4A8B-AD96-C7B54C1B935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344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Заметки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fld id="{10FD055A-21BF-461B-AD6C-569459E3666B}" type="slidenum">
              <a:rPr lang="en-US" altLang="ru-RU" smtClean="0">
                <a:latin typeface="Arial" panose="020B0604020202020204" pitchFamily="34" charset="0"/>
              </a:rPr>
              <a:pPr/>
              <a:t>1</a:t>
            </a:fld>
            <a:endParaRPr lang="th-TH" alt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27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3D352-D5CF-4313-9F7E-3C151852C7B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448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A7617-1A31-4BA8-88DA-E17C20B617E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256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D90A-9D58-4392-9FBC-557E285CC24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30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80502-7BDB-48B6-ABF8-EC1D42E007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323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5F62C-0764-423F-8D78-15809002D1D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132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BBEB-29BB-4E07-ACDA-7BCAED1E94C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70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55A1-8CD8-453A-9AA8-FA26D392E56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09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1196A-2FCF-4C72-B561-468F3DF0C1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110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8F42F-7AB3-46A4-8B6C-8ED11DC8E1B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701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FB3E0-CF20-4DFE-9FCE-840E4D4D97E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85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7AAC-27ED-4D10-B403-49DE3345444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255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fld id="{5D2CF3CE-BAF4-476D-BD22-7280C641B5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Angsana New" pitchFamily="18" charset="-120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Angsana New" pitchFamily="18" charset="-120"/>
          <a:cs typeface="Angsana New" panose="02020603050405020304" pitchFamily="18" charset="-34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Angsana New" pitchFamily="18" charset="-120"/>
          <a:cs typeface="Angsana New" panose="02020603050405020304" pitchFamily="18" charset="-34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Angsana New" pitchFamily="18" charset="-120"/>
          <a:cs typeface="Angsana New" panose="02020603050405020304" pitchFamily="18" charset="-34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Angsana New" pitchFamily="18" charset="-120"/>
          <a:cs typeface="Angsana New" panose="02020603050405020304" pitchFamily="18" charset="-34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cs typeface="Angsana New" panose="02020603050405020304" pitchFamily="18" charset="-34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Cordia New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Cordia New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Cordia New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Cordia New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Cordia New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6.png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590800"/>
            <a:ext cx="9151938" cy="16764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8575" y="2819400"/>
            <a:ext cx="9123363" cy="1219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>
              <a:defRPr/>
            </a:pPr>
            <a:br>
              <a:rPr lang="ru-RU" sz="4400" b="1" kern="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dirty="0">
                <a:cs typeface="Cordia New" panose="020B0502040204020203" pitchFamily="34" charset="-34"/>
              </a:rPr>
              <a:t>Spin transparency mode of deuterons in the entire energy range at the </a:t>
            </a:r>
            <a:r>
              <a:rPr lang="en-US" sz="3600" b="1" dirty="0" err="1">
                <a:cs typeface="Cordia New" panose="020B0502040204020203" pitchFamily="34" charset="-34"/>
              </a:rPr>
              <a:t>Nuclotron</a:t>
            </a:r>
            <a:r>
              <a:rPr lang="en-US" sz="3600" b="1" dirty="0">
                <a:cs typeface="Cordia New" panose="020B0502040204020203" pitchFamily="34" charset="-34"/>
              </a:rPr>
              <a:t>/JINR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4981575" y="5257800"/>
            <a:ext cx="4086225" cy="1203325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Angsana New" panose="02020603050405020304" pitchFamily="18" charset="-34"/>
                <a:cs typeface="Angsana New" panose="02020603050405020304" pitchFamily="18" charset="-34"/>
              </a:rPr>
              <a:t>Butenko Elizaveta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400" b="1" dirty="0">
                <a:solidFill>
                  <a:schemeClr val="tx2"/>
                </a:solidFill>
                <a:latin typeface="Calibri Light" panose="020F0302020204030204" pitchFamily="34" charset="0"/>
                <a:ea typeface="Angsana New" panose="02020603050405020304" pitchFamily="18" charset="-34"/>
                <a:cs typeface="Angsana New" panose="02020603050405020304" pitchFamily="18" charset="-34"/>
              </a:rPr>
              <a:t>LHEP JINR engineer</a:t>
            </a:r>
          </a:p>
        </p:txBody>
      </p:sp>
      <p:pic>
        <p:nvPicPr>
          <p:cNvPr id="3077" name="Picture 14" descr="ÐÐ°ÑÑÐ¸Ð½ÐºÐ¸ Ð¿Ð¾ Ð·Ð°Ð¿ÑÐ¾ÑÑ nica jin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401763"/>
            <a:ext cx="1371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9538"/>
            <a:ext cx="109537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Прямоугольник 3"/>
          <p:cNvSpPr>
            <a:spLocks noChangeArrowheads="1"/>
          </p:cNvSpPr>
          <p:nvPr/>
        </p:nvSpPr>
        <p:spPr bwMode="auto">
          <a:xfrm>
            <a:off x="2505075" y="152400"/>
            <a:ext cx="495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/>
            <a:r>
              <a:rPr lang="en-US" altLang="ru-RU" sz="2400" b="1" dirty="0">
                <a:solidFill>
                  <a:schemeClr val="tx2"/>
                </a:solidFill>
                <a:latin typeface="Calibri Light" panose="020F0302020204030204" pitchFamily="34" charset="0"/>
              </a:rPr>
              <a:t>JINR Association of Young Scientists and Specialists Conference "Alushta-2025"</a:t>
            </a:r>
          </a:p>
          <a:p>
            <a:pPr algn="ctr"/>
            <a:r>
              <a:rPr lang="en-US" altLang="ru-RU" sz="2400" b="1" dirty="0">
                <a:solidFill>
                  <a:schemeClr val="tx2"/>
                </a:solidFill>
                <a:latin typeface="Calibri Light" panose="020F0302020204030204" pitchFamily="34" charset="0"/>
              </a:rPr>
              <a:t>8–15 June 2025</a:t>
            </a:r>
          </a:p>
        </p:txBody>
      </p:sp>
      <p:pic>
        <p:nvPicPr>
          <p:cNvPr id="3080" name="Picture 15" descr="https://indico.jinr.ru/event/3792/attachments/16012/27233/AYSS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9700"/>
            <a:ext cx="84455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Spin dynamics of deuteron at NICA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5126" name="Прямоугольник 10"/>
          <p:cNvSpPr>
            <a:spLocks noChangeArrowheads="1"/>
          </p:cNvSpPr>
          <p:nvPr/>
        </p:nvSpPr>
        <p:spPr bwMode="auto">
          <a:xfrm>
            <a:off x="6969125" y="6591300"/>
            <a:ext cx="1416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5127" name="Прямоугольник 8"/>
          <p:cNvSpPr>
            <a:spLocks noChangeArrowheads="1"/>
          </p:cNvSpPr>
          <p:nvPr/>
        </p:nvSpPr>
        <p:spPr bwMode="auto">
          <a:xfrm>
            <a:off x="8686158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2/8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5128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2900" y="778625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the NICA Collider with vertical guiding field the stable deuteron polarization oriented along vertical direction.</a:t>
            </a:r>
            <a:endParaRPr lang="ru-RU" alt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3400" y="5323584"/>
            <a:ext cx="76231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restore closed orbit for deuterons, the characteristic field integral for a helix spin rotator is about 500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T·m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95491" y="1886390"/>
            <a:ext cx="5192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to provide longitudinal polarization?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895491" y="2356534"/>
                <a:ext cx="2971799" cy="738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Transverse field integral</a:t>
                </a:r>
                <a:b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</a:br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to rotate spin by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φ</m:t>
                        </m:r>
                      </m:e>
                      <m:sub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⊥ </m:t>
                        </m:r>
                      </m:sub>
                    </m:sSub>
                  </m:oMath>
                </a14:m>
                <a:r>
                  <a:rPr lang="en-US" altLang="ru-RU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ru-RU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491" y="2356534"/>
                <a:ext cx="2971799" cy="738023"/>
              </a:xfrm>
              <a:prstGeom prst="rect">
                <a:avLst/>
              </a:prstGeom>
              <a:blipFill rotWithShape="0">
                <a:blip r:embed="rId2"/>
                <a:stretch>
                  <a:fillRect l="-2049" t="-4959" b="-107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10399" y="2488647"/>
                <a:ext cx="1636730" cy="5755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2000" b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⊥ 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000" i="1" dirty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m:rPr>
                              <m:nor/>
                            </m:rPr>
                            <a:rPr lang="en-US" sz="2000" i="1" dirty="0">
                              <a:latin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399" y="2488647"/>
                <a:ext cx="1636730" cy="57554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4080038" y="3161878"/>
                <a:ext cx="19397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≈70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038" y="3161878"/>
                <a:ext cx="1939762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135740" y="3161878"/>
                <a:ext cx="2712794" cy="43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at 13.5 GeV/c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φ</m:t>
                        </m:r>
                      </m:e>
                      <m:sub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⊥ </m:t>
                        </m:r>
                      </m:sub>
                    </m:sSub>
                  </m:oMath>
                </a14:m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= </a:t>
                </a:r>
                <a:r>
                  <a:rPr lang="el-GR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π</a:t>
                </a:r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/2) </a:t>
                </a:r>
                <a:endParaRPr lang="ru-RU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740" y="3161878"/>
                <a:ext cx="2712794" cy="430246"/>
              </a:xfrm>
              <a:prstGeom prst="rect">
                <a:avLst/>
              </a:prstGeom>
              <a:blipFill rotWithShape="0">
                <a:blip r:embed="rId5"/>
                <a:stretch>
                  <a:fillRect l="-2472" t="-7143" r="-112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3895491" y="3793610"/>
                <a:ext cx="3047619" cy="756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Longitudinal field integral</a:t>
                </a:r>
                <a:b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</a:br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to rotate spin by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φ</m:t>
                        </m:r>
                      </m:e>
                      <m:sub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∥ </m:t>
                        </m:r>
                      </m:sub>
                    </m:sSub>
                  </m:oMath>
                </a14:m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endParaRPr lang="ru-RU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491" y="3793610"/>
                <a:ext cx="3047619" cy="756233"/>
              </a:xfrm>
              <a:prstGeom prst="rect">
                <a:avLst/>
              </a:prstGeom>
              <a:blipFill rotWithShape="0">
                <a:blip r:embed="rId6"/>
                <a:stretch>
                  <a:fillRect l="-2000" t="-4032" b="-8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34579" y="3925723"/>
                <a:ext cx="1813510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𝐵</m:t>
                          </m:r>
                        </m:e>
                        <m:sub>
                          <m:r>
                            <a:rPr lang="en-US" sz="2000" b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∥</m:t>
                          </m:r>
                        </m:sub>
                      </m:sSub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𝐿</m:t>
                      </m:r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𝐵</m:t>
                      </m:r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𝜌</m:t>
                      </m:r>
                      <m:r>
                        <a:rPr lang="en-US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en-US" sz="2000" b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∥</m:t>
                              </m:r>
                            </m:sub>
                          </m:sSub>
                        </m:num>
                        <m:den>
                          <m:r>
                            <a:rPr lang="en-US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1+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olidFill>
                                <a:schemeClr val="tx1"/>
                              </a:solidFill>
                              <a:latin typeface="+mj-lt"/>
                              <a:ea typeface="+mj-ea"/>
                              <a:cs typeface="+mj-cs"/>
                            </a:rPr>
                            <m:t>G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579" y="3925723"/>
                <a:ext cx="1813510" cy="5650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004218" y="4598954"/>
                <a:ext cx="1894878" cy="406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∥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≈80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218" y="4598954"/>
                <a:ext cx="1894878" cy="406586"/>
              </a:xfrm>
              <a:prstGeom prst="rect">
                <a:avLst/>
              </a:prstGeom>
              <a:blipFill rotWithShape="0">
                <a:blip r:embed="rId8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6059920" y="4598954"/>
                <a:ext cx="2712794" cy="430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at 13.5 GeV/c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φ</m:t>
                        </m:r>
                      </m:e>
                      <m:sub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⊥ </m:t>
                        </m:r>
                      </m:sub>
                    </m:sSub>
                  </m:oMath>
                </a14:m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= </a:t>
                </a:r>
                <a:r>
                  <a:rPr lang="el-GR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π</a:t>
                </a:r>
                <a:r>
                  <a:rPr lang="en-US" alt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/2) </a:t>
                </a:r>
                <a:endParaRPr lang="ru-RU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920" y="4598954"/>
                <a:ext cx="2712794" cy="430246"/>
              </a:xfrm>
              <a:prstGeom prst="rect">
                <a:avLst/>
              </a:prstGeom>
              <a:blipFill rotWithShape="0">
                <a:blip r:embed="rId9"/>
                <a:stretch>
                  <a:fillRect l="-2247" t="-5634" r="-1348"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10"/>
          <a:srcRect l="16667" t="8685" r="9167" b="20679"/>
          <a:stretch/>
        </p:blipFill>
        <p:spPr>
          <a:xfrm>
            <a:off x="212065" y="2032861"/>
            <a:ext cx="3625456" cy="2158980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860553" y="4210414"/>
            <a:ext cx="23471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dirty="0">
                <a:solidFill>
                  <a:schemeClr val="tx2"/>
                </a:solidFill>
              </a:rPr>
              <a:t>Stable polarization</a:t>
            </a:r>
          </a:p>
          <a:p>
            <a:r>
              <a:rPr lang="en-US" altLang="ru-RU" dirty="0">
                <a:solidFill>
                  <a:schemeClr val="tx2"/>
                </a:solidFill>
              </a:rPr>
              <a:t>direction at NICA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412061" y="2896908"/>
                <a:ext cx="12254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𝝂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𝜸</m:t>
                      </m:r>
                      <m:r>
                        <m:rPr>
                          <m:nor/>
                        </m:rPr>
                        <a:rPr lang="en-US" sz="28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061" y="2896908"/>
                <a:ext cx="1225464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Spin Transparency mode at NICA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5126" name="Прямоугольник 10"/>
          <p:cNvSpPr>
            <a:spLocks noChangeArrowheads="1"/>
          </p:cNvSpPr>
          <p:nvPr/>
        </p:nvSpPr>
        <p:spPr bwMode="auto">
          <a:xfrm>
            <a:off x="6969125" y="6591300"/>
            <a:ext cx="1416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5127" name="Прямоугольник 8"/>
          <p:cNvSpPr>
            <a:spLocks noChangeArrowheads="1"/>
          </p:cNvSpPr>
          <p:nvPr/>
        </p:nvSpPr>
        <p:spPr bwMode="auto">
          <a:xfrm>
            <a:off x="8686158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3/8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4111" y="5300046"/>
                <a:ext cx="863577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In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4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the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4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entire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4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energy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4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range</a:t>
                </a:r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up to 13.5 GeV/c requires 4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×</m:t>
                    </m:r>
                  </m:oMath>
                </a14:m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80 = 320 </a:t>
                </a:r>
                <a:r>
                  <a:rPr lang="en-US" sz="24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T·m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11" y="5300046"/>
                <a:ext cx="8635776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141" t="-10526" r="-71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3109940" y="5778269"/>
            <a:ext cx="3403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Not enough free space</a:t>
            </a:r>
            <a:endParaRPr lang="ru-RU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33400" y="3505200"/>
            <a:ext cx="7877107" cy="703263"/>
            <a:chOff x="1082329" y="4545495"/>
            <a:chExt cx="7877107" cy="703263"/>
          </a:xfrm>
        </p:grpSpPr>
        <p:pic>
          <p:nvPicPr>
            <p:cNvPr id="15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2329" y="4545495"/>
              <a:ext cx="1079500" cy="703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Прямоугольник 2"/>
            <p:cNvSpPr>
              <a:spLocks noChangeArrowheads="1"/>
            </p:cNvSpPr>
            <p:nvPr/>
          </p:nvSpPr>
          <p:spPr bwMode="auto">
            <a:xfrm>
              <a:off x="2269365" y="4697071"/>
              <a:ext cx="66900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half solenoid snake for spin transparency mode</a:t>
              </a:r>
              <a:endParaRPr lang="ru-RU" alt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52475" y="4399193"/>
            <a:ext cx="695325" cy="385856"/>
            <a:chOff x="752475" y="4657540"/>
            <a:chExt cx="695325" cy="38585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52475" y="4657540"/>
              <a:ext cx="641350" cy="385856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4391" y="4665802"/>
              <a:ext cx="66340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ru-RU" b="1" dirty="0"/>
                <a:t>SN</a:t>
              </a:r>
              <a:endParaRPr lang="ru-RU" b="1" dirty="0"/>
            </a:p>
          </p:txBody>
        </p:sp>
      </p:grpSp>
      <p:sp>
        <p:nvSpPr>
          <p:cNvPr id="23" name="Прямоугольник 2"/>
          <p:cNvSpPr>
            <a:spLocks noChangeArrowheads="1"/>
          </p:cNvSpPr>
          <p:nvPr/>
        </p:nvSpPr>
        <p:spPr bwMode="auto">
          <a:xfrm>
            <a:off x="1697576" y="4343400"/>
            <a:ext cx="66900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weak solenoid for longitudinal polarization at SPD (spin navigator) </a:t>
            </a:r>
            <a:endParaRPr lang="ru-RU" alt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640447" y="858005"/>
            <a:ext cx="5863103" cy="2660158"/>
            <a:chOff x="1346910" y="846072"/>
            <a:chExt cx="6129092" cy="2792714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4"/>
            <a:srcRect r="53333" b="65993"/>
            <a:stretch/>
          </p:blipFill>
          <p:spPr>
            <a:xfrm>
              <a:off x="1346910" y="846072"/>
              <a:ext cx="6129092" cy="2792714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3619145" y="3118575"/>
              <a:ext cx="473685" cy="2746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ru-RU" sz="1100" b="1" dirty="0"/>
                <a:t>SN</a:t>
              </a:r>
              <a:endParaRPr lang="ru-RU" sz="11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38941" y="1981200"/>
                <a:ext cx="100905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𝝂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941" y="1981200"/>
                <a:ext cx="1009059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New </a:t>
            </a:r>
            <a:r>
              <a:rPr lang="en-US" sz="4000" b="1" dirty="0" err="1"/>
              <a:t>Nuclotron</a:t>
            </a:r>
            <a:endParaRPr lang="ru-RU" sz="4000" b="1" dirty="0"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6159" name="Прямоугольник 8"/>
          <p:cNvSpPr>
            <a:spLocks noChangeArrowheads="1"/>
          </p:cNvSpPr>
          <p:nvPr/>
        </p:nvSpPr>
        <p:spPr bwMode="auto">
          <a:xfrm>
            <a:off x="8686158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4/8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160" name="Прямоугольник 10"/>
          <p:cNvSpPr>
            <a:spLocks noChangeArrowheads="1"/>
          </p:cNvSpPr>
          <p:nvPr/>
        </p:nvSpPr>
        <p:spPr bwMode="auto">
          <a:xfrm>
            <a:off x="6969125" y="6591300"/>
            <a:ext cx="1416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1425" y="660579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main task:</a:t>
            </a: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provide ST-mode in the New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Nuclotron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to control deuteron polarization direction in the entire energy range 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425" y="1482385"/>
            <a:ext cx="31742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Proposed solution: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 solenoids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One per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superperiod</a:t>
            </a:r>
            <a:endParaRPr lang="en-US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9600" y="3082968"/>
                <a:ext cx="338034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πν</m:t>
                              </m:r>
                            </m:num>
                            <m:den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func>
                      <m:r>
                        <m:rPr>
                          <m:nor/>
                        </m:rPr>
                        <a:rPr lang="en-US" sz="2400" b="0" i="0" dirty="0" smtClean="0"/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πγ</m:t>
                              </m:r>
                              <m:r>
                                <m:rPr>
                                  <m:nor/>
                                </m:rPr>
                                <a:rPr lang="en-US" sz="2400" b="0" i="0" dirty="0" smtClean="0">
                                  <a:latin typeface="Cambria Math" panose="02040503050406030204" pitchFamily="18" charset="0"/>
                                </a:rPr>
                                <m:t>G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func>
                      <m:func>
                        <m:func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dirty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𝑠𝑜𝑙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82968"/>
                <a:ext cx="3380349" cy="693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32991" y="2715051"/>
                <a:ext cx="16065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Spin tune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1" dirty="0">
                        <a:latin typeface="Cambria Math" panose="02040503050406030204" pitchFamily="18" charset="0"/>
                      </a:rPr>
                      <m:t>ν</m:t>
                    </m:r>
                  </m:oMath>
                </a14:m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:</a:t>
                </a:r>
                <a:endParaRPr lang="ru-RU" sz="24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1" y="2715051"/>
                <a:ext cx="160653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6084" t="-10526" r="-5323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32991" y="3804788"/>
                <a:ext cx="3552511" cy="499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4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𝜑</m:t>
                        </m:r>
                      </m:e>
                      <m:sub>
                        <m:r>
                          <a:rPr lang="en-US" sz="24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𝑠𝑜𝑙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- spin solenoid angle)</a:t>
                </a:r>
                <a:endParaRPr lang="ru-RU" sz="24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1" y="3804788"/>
                <a:ext cx="3552511" cy="499689"/>
              </a:xfrm>
              <a:prstGeom prst="rect">
                <a:avLst/>
              </a:prstGeom>
              <a:blipFill rotWithShape="0">
                <a:blip r:embed="rId5"/>
                <a:stretch>
                  <a:fillRect l="-1544" t="-8537" b="-207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654617" y="5102639"/>
                <a:ext cx="4976940" cy="14870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𝑠𝑜𝑙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πγ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dirty="0"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func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2400" dirty="0"/>
                            <m:t>+</m:t>
                          </m:r>
                          <m:func>
                            <m:funcPr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𝑠𝑜𝑙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dirty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  <m:t>πγ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2400" dirty="0">
                                          <a:latin typeface="Cambria Math" panose="02040503050406030204" pitchFamily="18" charset="0"/>
                                        </a:rPr>
                                        <m:t>G</m:t>
                                      </m:r>
                                    </m:num>
                                    <m:den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den>
                                  </m:f>
                                </m:e>
                              </m:func>
                              <m:func>
                                <m:funcPr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dirty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400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f>
                                    <m:fPr>
                                      <m:ctrlP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sz="24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𝑠𝑜𝑙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rad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617" y="5102639"/>
                <a:ext cx="4976940" cy="14870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 28"/>
          <p:cNvSpPr/>
          <p:nvPr/>
        </p:nvSpPr>
        <p:spPr>
          <a:xfrm>
            <a:off x="304800" y="4583137"/>
            <a:ext cx="4582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Stable polarization direction (n-axis) 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724400" y="1697427"/>
            <a:ext cx="3468600" cy="3269013"/>
            <a:chOff x="4724400" y="1697427"/>
            <a:chExt cx="3468600" cy="3269013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7"/>
            <a:srcRect l="-7056" r="-1"/>
            <a:stretch/>
          </p:blipFill>
          <p:spPr>
            <a:xfrm>
              <a:off x="4724400" y="1697427"/>
              <a:ext cx="3468600" cy="3240000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6324600" y="1797278"/>
              <a:ext cx="362600" cy="215444"/>
              <a:chOff x="6308671" y="1797278"/>
              <a:chExt cx="362600" cy="215444"/>
            </a:xfrm>
          </p:grpSpPr>
          <p:sp>
            <p:nvSpPr>
              <p:cNvPr id="2" name="Скругленный прямоугольник 1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 rot="18953903">
              <a:off x="5281661" y="2225102"/>
              <a:ext cx="362600" cy="215444"/>
              <a:chOff x="6308671" y="1797278"/>
              <a:chExt cx="362600" cy="215444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 rot="16200000">
              <a:off x="4847547" y="3273978"/>
              <a:ext cx="362600" cy="215444"/>
              <a:chOff x="6308671" y="1797278"/>
              <a:chExt cx="362600" cy="215444"/>
            </a:xfrm>
          </p:grpSpPr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 rot="2728753">
              <a:off x="7337828" y="2223833"/>
              <a:ext cx="362600" cy="215444"/>
              <a:chOff x="6308671" y="1797278"/>
              <a:chExt cx="362600" cy="215444"/>
            </a:xfrm>
          </p:grpSpPr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 rot="10800000">
              <a:off x="6324600" y="4750996"/>
              <a:ext cx="362600" cy="215444"/>
              <a:chOff x="6308671" y="1797278"/>
              <a:chExt cx="362600" cy="215444"/>
            </a:xfrm>
          </p:grpSpPr>
          <p:sp>
            <p:nvSpPr>
              <p:cNvPr id="36" name="Скругленный прямоугольник 35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 rot="13521451">
              <a:off x="5280542" y="4287968"/>
              <a:ext cx="362600" cy="215444"/>
              <a:chOff x="6308671" y="1797278"/>
              <a:chExt cx="362600" cy="215444"/>
            </a:xfrm>
          </p:grpSpPr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41" name="Группа 40"/>
            <p:cNvGrpSpPr/>
            <p:nvPr/>
          </p:nvGrpSpPr>
          <p:grpSpPr>
            <a:xfrm rot="5400000">
              <a:off x="7800904" y="3273977"/>
              <a:ext cx="362600" cy="215444"/>
              <a:chOff x="6308671" y="1797278"/>
              <a:chExt cx="362600" cy="215444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  <p:grpSp>
          <p:nvGrpSpPr>
            <p:cNvPr id="44" name="Группа 43"/>
            <p:cNvGrpSpPr/>
            <p:nvPr/>
          </p:nvGrpSpPr>
          <p:grpSpPr>
            <a:xfrm rot="8164581">
              <a:off x="7364180" y="4322912"/>
              <a:ext cx="362600" cy="215444"/>
              <a:chOff x="6308671" y="1797278"/>
              <a:chExt cx="362600" cy="215444"/>
            </a:xfrm>
          </p:grpSpPr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6328528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308671" y="1797278"/>
                <a:ext cx="36260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/>
                  <a:t>Sol</a:t>
                </a:r>
                <a:endParaRPr lang="ru-RU" sz="800" b="1" dirty="0"/>
              </a:p>
            </p:txBody>
          </p:sp>
        </p:grpSp>
      </p:grpSp>
      <p:sp>
        <p:nvSpPr>
          <p:cNvPr id="47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0" y="9525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Integrals of solenoids fields for ST-mode</a:t>
            </a:r>
            <a:endParaRPr lang="ru-RU" sz="4000" b="1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8203" name="Прямоугольник 10"/>
          <p:cNvSpPr>
            <a:spLocks noChangeArrowheads="1"/>
          </p:cNvSpPr>
          <p:nvPr/>
        </p:nvSpPr>
        <p:spPr bwMode="auto">
          <a:xfrm>
            <a:off x="6969125" y="6591300"/>
            <a:ext cx="1416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8204" name="Прямоугольник 8"/>
          <p:cNvSpPr>
            <a:spLocks noChangeArrowheads="1"/>
          </p:cNvSpPr>
          <p:nvPr/>
        </p:nvSpPr>
        <p:spPr bwMode="auto">
          <a:xfrm>
            <a:off x="8686158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5</a:t>
            </a:r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05200"/>
            <a:ext cx="4203940" cy="240850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372" y="3505200"/>
            <a:ext cx="4250662" cy="23821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7372" y="848638"/>
            <a:ext cx="4094647" cy="23544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126" y="791892"/>
            <a:ext cx="4216354" cy="241561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066800" y="6019800"/>
            <a:ext cx="16514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One solenoid</a:t>
            </a:r>
            <a:endParaRPr lang="ru-RU" sz="2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38800" y="6019800"/>
            <a:ext cx="15744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All solenoids</a:t>
            </a:r>
            <a:endParaRPr lang="ru-RU" sz="2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0" y="9525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Spin navigator</a:t>
            </a:r>
            <a:endParaRPr lang="ru-RU" sz="4000" b="1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8203" name="Прямоугольник 10"/>
          <p:cNvSpPr>
            <a:spLocks noChangeArrowheads="1"/>
          </p:cNvSpPr>
          <p:nvPr/>
        </p:nvSpPr>
        <p:spPr bwMode="auto">
          <a:xfrm>
            <a:off x="6969746" y="6591300"/>
            <a:ext cx="14148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8204" name="Прямоугольник 8"/>
          <p:cNvSpPr>
            <a:spLocks noChangeArrowheads="1"/>
          </p:cNvSpPr>
          <p:nvPr/>
        </p:nvSpPr>
        <p:spPr bwMode="auto">
          <a:xfrm>
            <a:off x="8686157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6/8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6525" y="752389"/>
                <a:ext cx="9159875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The navigator tune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ν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and the induced polarization  direction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400" b="1" i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accPr>
                          <m:e>
                            <m:r>
                              <a:rPr lang="en-US" sz="2400" b="1" dirty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𝑛</m:t>
                            </m:r>
                          </m:e>
                        </m:acc>
                      </m:e>
                      <m:sub>
                        <m:r>
                          <a:rPr lang="en-US" sz="2400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𝑵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will be determined by the vector sum of the partial fields</a:t>
                </a:r>
                <a:r>
                  <a:rPr lang="ru-RU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en-US" sz="24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of weak solenoids</a:t>
                </a:r>
                <a:endParaRPr lang="ru-RU" sz="24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5" y="752389"/>
                <a:ext cx="9159875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998" t="-5839" b="-15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Группа 48"/>
          <p:cNvGrpSpPr>
            <a:grpSpLocks noChangeAspect="1"/>
          </p:cNvGrpSpPr>
          <p:nvPr/>
        </p:nvGrpSpPr>
        <p:grpSpPr>
          <a:xfrm>
            <a:off x="223269" y="3276600"/>
            <a:ext cx="2992812" cy="2272079"/>
            <a:chOff x="1364805" y="4124540"/>
            <a:chExt cx="2580152" cy="1958796"/>
          </a:xfrm>
        </p:grpSpPr>
        <p:grpSp>
          <p:nvGrpSpPr>
            <p:cNvPr id="21" name="Группа 20"/>
            <p:cNvGrpSpPr>
              <a:grpSpLocks noChangeAspect="1"/>
            </p:cNvGrpSpPr>
            <p:nvPr/>
          </p:nvGrpSpPr>
          <p:grpSpPr>
            <a:xfrm>
              <a:off x="1364805" y="4124540"/>
              <a:ext cx="2097001" cy="1958796"/>
              <a:chOff x="4724400" y="1697427"/>
              <a:chExt cx="3468600" cy="3240000"/>
            </a:xfrm>
          </p:grpSpPr>
          <p:pic>
            <p:nvPicPr>
              <p:cNvPr id="22" name="Рисунок 21"/>
              <p:cNvPicPr>
                <a:picLocks noChangeAspect="1"/>
              </p:cNvPicPr>
              <p:nvPr/>
            </p:nvPicPr>
            <p:blipFill rotWithShape="1">
              <a:blip r:embed="rId3"/>
              <a:srcRect l="-7056" r="-1"/>
              <a:stretch/>
            </p:blipFill>
            <p:spPr>
              <a:xfrm>
                <a:off x="4724400" y="1697427"/>
                <a:ext cx="3468600" cy="3240000"/>
              </a:xfrm>
              <a:prstGeom prst="rect">
                <a:avLst/>
              </a:prstGeom>
            </p:spPr>
          </p:pic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6344456" y="18288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25" name="Группа 24"/>
              <p:cNvGrpSpPr/>
              <p:nvPr/>
            </p:nvGrpSpPr>
            <p:grpSpPr>
              <a:xfrm rot="18953903">
                <a:off x="5301518" y="2179212"/>
                <a:ext cx="322886" cy="307225"/>
                <a:chOff x="6328528" y="1751388"/>
                <a:chExt cx="322886" cy="307225"/>
              </a:xfrm>
            </p:grpSpPr>
            <p:sp>
              <p:nvSpPr>
                <p:cNvPr id="44" name="Скругленный прямоугольник 43"/>
                <p:cNvSpPr/>
                <p:nvPr/>
              </p:nvSpPr>
              <p:spPr>
                <a:xfrm>
                  <a:off x="6328528" y="1828800"/>
                  <a:ext cx="322886" cy="152400"/>
                </a:xfrm>
                <a:prstGeom prst="round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358255" y="1751388"/>
                  <a:ext cx="263427" cy="3072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ru-RU" sz="800" b="1" dirty="0"/>
                </a:p>
              </p:txBody>
            </p:sp>
          </p:grpSp>
          <p:sp>
            <p:nvSpPr>
              <p:cNvPr id="42" name="Скругленный прямоугольник 41"/>
              <p:cNvSpPr/>
              <p:nvPr/>
            </p:nvSpPr>
            <p:spPr>
              <a:xfrm rot="16200000">
                <a:off x="4867405" y="3305500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Скругленный прямоугольник 39"/>
              <p:cNvSpPr/>
              <p:nvPr/>
            </p:nvSpPr>
            <p:spPr>
              <a:xfrm rot="2728753">
                <a:off x="7357685" y="2255356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Скругленный прямоугольник 37"/>
              <p:cNvSpPr/>
              <p:nvPr/>
            </p:nvSpPr>
            <p:spPr>
              <a:xfrm rot="10800000">
                <a:off x="6344457" y="4782518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Скругленный прямоугольник 35"/>
              <p:cNvSpPr/>
              <p:nvPr/>
            </p:nvSpPr>
            <p:spPr>
              <a:xfrm rot="13521451">
                <a:off x="5300399" y="4319491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Скругленный прямоугольник 33"/>
              <p:cNvSpPr/>
              <p:nvPr/>
            </p:nvSpPr>
            <p:spPr>
              <a:xfrm rot="5400000">
                <a:off x="7820762" y="3305499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Скругленный прямоугольник 31"/>
              <p:cNvSpPr/>
              <p:nvPr/>
            </p:nvSpPr>
            <p:spPr>
              <a:xfrm rot="8164581">
                <a:off x="7384038" y="4354434"/>
                <a:ext cx="322886" cy="152400"/>
              </a:xfrm>
              <a:prstGeom prst="round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>
              <a:off x="1969039" y="5010652"/>
              <a:ext cx="790590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22448" y="5042230"/>
              <a:ext cx="682973" cy="225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Detector</a:t>
              </a:r>
              <a:endParaRPr lang="ru-RU" sz="11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2814653" y="5154999"/>
              <a:ext cx="426996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Прямоугольник 14"/>
                <p:cNvSpPr/>
                <p:nvPr/>
              </p:nvSpPr>
              <p:spPr>
                <a:xfrm>
                  <a:off x="3288298" y="4969528"/>
                  <a:ext cx="656659" cy="3184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  <m: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Прямоугольник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8298" y="4969528"/>
                  <a:ext cx="656659" cy="31840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Прямоугольник 47"/>
                <p:cNvSpPr/>
                <p:nvPr/>
              </p:nvSpPr>
              <p:spPr>
                <a:xfrm>
                  <a:off x="2957583" y="5716877"/>
                  <a:ext cx="656659" cy="3184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solidFill>
                              <a:srgbClr val="2F3293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dirty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  <m:r>
                              <a:rPr lang="en-US" b="1" i="1" dirty="0" smtClean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ru-RU" b="1" dirty="0">
                    <a:solidFill>
                      <a:srgbClr val="2F3293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Прямоугольник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7583" y="5716877"/>
                  <a:ext cx="656659" cy="31840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32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575245" y="3853342"/>
                <a:ext cx="5084533" cy="7186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bSup>
                            <m:sSubSup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bSup>
                            <m:sSubSupPr>
                              <m:ctrlP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func>
                        </m:e>
                      </m:rad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45" y="3853342"/>
                <a:ext cx="5084533" cy="7186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Группа 66"/>
          <p:cNvGrpSpPr>
            <a:grpSpLocks noChangeAspect="1"/>
          </p:cNvGrpSpPr>
          <p:nvPr/>
        </p:nvGrpSpPr>
        <p:grpSpPr>
          <a:xfrm>
            <a:off x="4800600" y="1676400"/>
            <a:ext cx="3755953" cy="1975362"/>
            <a:chOff x="796698" y="4124533"/>
            <a:chExt cx="4387985" cy="2307766"/>
          </a:xfrm>
        </p:grpSpPr>
        <p:cxnSp>
          <p:nvCxnSpPr>
            <p:cNvPr id="68" name="Прямая со стрелкой 67"/>
            <p:cNvCxnSpPr/>
            <p:nvPr/>
          </p:nvCxnSpPr>
          <p:spPr bwMode="auto">
            <a:xfrm>
              <a:off x="1159728" y="5662742"/>
              <a:ext cx="1800000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Прямая со стрелкой 68"/>
            <p:cNvCxnSpPr/>
            <p:nvPr/>
          </p:nvCxnSpPr>
          <p:spPr bwMode="auto">
            <a:xfrm rot="-2100000">
              <a:off x="1013491" y="5128675"/>
              <a:ext cx="1800000" cy="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rgbClr val="2F3293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Прямая со стрелкой 69"/>
            <p:cNvCxnSpPr/>
            <p:nvPr/>
          </p:nvCxnSpPr>
          <p:spPr bwMode="auto">
            <a:xfrm flipV="1">
              <a:off x="1194156" y="4598217"/>
              <a:ext cx="3240000" cy="1044000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1890459" y="4124533"/>
                  <a:ext cx="1298961" cy="467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baseline="0" smtClean="0">
                            <a:solidFill>
                              <a:srgbClr val="2F3293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sSub>
                          <m:sSubPr>
                            <m:ctrlPr>
                              <a:rPr lang="en-US" sz="2000" b="1" i="1" baseline="0" smtClean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baseline="0" smtClean="0">
                                    <a:solidFill>
                                      <a:srgbClr val="2F329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baseline="0">
                                    <a:solidFill>
                                      <a:srgbClr val="2F3293"/>
                                    </a:solidFill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baseline="0" smtClean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  <m:r>
                              <a:rPr lang="en-US" sz="2000" b="1" i="1" baseline="0" smtClean="0">
                                <a:solidFill>
                                  <a:srgbClr val="2F3293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ru-RU" sz="2200" b="1" baseline="0" dirty="0">
                    <a:solidFill>
                      <a:srgbClr val="2F3293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0459" y="4124533"/>
                  <a:ext cx="1298961" cy="46743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2" name="Прямая со стрелкой 71"/>
            <p:cNvCxnSpPr/>
            <p:nvPr/>
          </p:nvCxnSpPr>
          <p:spPr bwMode="auto">
            <a:xfrm>
              <a:off x="2586330" y="4611882"/>
              <a:ext cx="1800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Прямая со стрелкой 72"/>
            <p:cNvCxnSpPr/>
            <p:nvPr/>
          </p:nvCxnSpPr>
          <p:spPr bwMode="auto">
            <a:xfrm rot="-2100000">
              <a:off x="2765509" y="5127336"/>
              <a:ext cx="1800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2461058" y="5642880"/>
                  <a:ext cx="1298961" cy="4674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sSub>
                          <m:sSubPr>
                            <m:ctrlPr>
                              <a:rPr lang="en-US" sz="2000" b="1" i="1" baseline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baseline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baseline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𝝋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baseline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  <m:r>
                              <a:rPr lang="en-US" sz="2000" b="1" i="1" baseline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ru-RU" sz="2000" b="1" baseline="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1058" y="5642880"/>
                  <a:ext cx="1298961" cy="46743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060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3885722" y="4124533"/>
                  <a:ext cx="1298961" cy="5033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baseline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baseline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sSub>
                        <m:sSubPr>
                          <m:ctrlPr>
                            <a:rPr lang="en-US" sz="20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sz="20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baseline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en-US" sz="200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</m:oMath>
                  </a14:m>
                  <a:r>
                    <a:rPr lang="en-US" sz="2200" baseline="0" dirty="0">
                      <a:solidFill>
                        <a:schemeClr val="tx1"/>
                      </a:solidFill>
                    </a:rPr>
                    <a:t> </a:t>
                  </a:r>
                  <a:endParaRPr lang="ru-RU" sz="2200" baseline="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5722" y="4124533"/>
                  <a:ext cx="1298961" cy="503395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281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Дуга 75"/>
            <p:cNvSpPr/>
            <p:nvPr/>
          </p:nvSpPr>
          <p:spPr bwMode="auto">
            <a:xfrm>
              <a:off x="796698" y="4863667"/>
              <a:ext cx="1396541" cy="1568632"/>
            </a:xfrm>
            <a:prstGeom prst="arc">
              <a:avLst>
                <a:gd name="adj1" fmla="val 18461564"/>
                <a:gd name="adj2" fmla="val 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20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Прямоугольник 76"/>
                <p:cNvSpPr/>
                <p:nvPr/>
              </p:nvSpPr>
              <p:spPr>
                <a:xfrm>
                  <a:off x="2173441" y="4695234"/>
                  <a:ext cx="667522" cy="4956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baseline="0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2000" b="0" i="1" baseline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ru-RU" sz="2000" dirty="0"/>
                </a:p>
              </p:txBody>
            </p:sp>
          </mc:Choice>
          <mc:Fallback xmlns="">
            <p:sp>
              <p:nvSpPr>
                <p:cNvPr id="77" name="Прямоугольник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3441" y="4695234"/>
                  <a:ext cx="667522" cy="49567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571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0" name="Группа 99"/>
          <p:cNvGrpSpPr/>
          <p:nvPr/>
        </p:nvGrpSpPr>
        <p:grpSpPr>
          <a:xfrm>
            <a:off x="457200" y="2090711"/>
            <a:ext cx="3755953" cy="748896"/>
            <a:chOff x="4800600" y="4246014"/>
            <a:chExt cx="3755953" cy="748896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 flipV="1">
              <a:off x="4800600" y="4471620"/>
              <a:ext cx="375595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Скругленный прямоугольник 63"/>
            <p:cNvSpPr/>
            <p:nvPr/>
          </p:nvSpPr>
          <p:spPr>
            <a:xfrm>
              <a:off x="7311240" y="4352199"/>
              <a:ext cx="508907" cy="25233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5963036" y="4256474"/>
              <a:ext cx="915254" cy="431812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4953000" y="4344695"/>
              <a:ext cx="508907" cy="25233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00"/>
                </a:solidFill>
              </a:endParaRPr>
            </a:p>
          </p:txBody>
        </p:sp>
        <p:sp>
          <p:nvSpPr>
            <p:cNvPr id="86" name="Пятно 1 85"/>
            <p:cNvSpPr/>
            <p:nvPr/>
          </p:nvSpPr>
          <p:spPr>
            <a:xfrm>
              <a:off x="8074265" y="4246014"/>
              <a:ext cx="383935" cy="452632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 стрелкой 89"/>
            <p:cNvCxnSpPr/>
            <p:nvPr/>
          </p:nvCxnSpPr>
          <p:spPr>
            <a:xfrm flipH="1" flipV="1">
              <a:off x="8264328" y="4763454"/>
              <a:ext cx="0" cy="2314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 стрелкой 95"/>
            <p:cNvCxnSpPr/>
            <p:nvPr/>
          </p:nvCxnSpPr>
          <p:spPr>
            <a:xfrm>
              <a:off x="7239000" y="4472380"/>
              <a:ext cx="685800" cy="0"/>
            </a:xfrm>
            <a:prstGeom prst="straightConnector1">
              <a:avLst/>
            </a:prstGeom>
            <a:ln w="53975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 стрелкой 100"/>
            <p:cNvCxnSpPr/>
            <p:nvPr/>
          </p:nvCxnSpPr>
          <p:spPr>
            <a:xfrm>
              <a:off x="4876800" y="4471620"/>
              <a:ext cx="685800" cy="0"/>
            </a:xfrm>
            <a:prstGeom prst="straightConnector1">
              <a:avLst/>
            </a:prstGeom>
            <a:ln w="53975">
              <a:solidFill>
                <a:srgbClr val="2F3293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/>
            <p:nvPr/>
          </p:nvCxnSpPr>
          <p:spPr>
            <a:xfrm rot="-2220000">
              <a:off x="6859526" y="4264498"/>
              <a:ext cx="685800" cy="0"/>
            </a:xfrm>
            <a:prstGeom prst="straightConnector1">
              <a:avLst/>
            </a:prstGeom>
            <a:ln w="53975">
              <a:solidFill>
                <a:srgbClr val="2F3293"/>
              </a:solidFill>
              <a:prstDash val="sysDot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2667000" y="2362200"/>
                <a:ext cx="111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baseline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sSub>
                        <m:sSubPr>
                          <m:ctrlPr>
                            <a:rPr lang="en-US" b="1" i="1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b="1" i="1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a:rPr lang="en-US" b="1" i="1" baseline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b="1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362200"/>
                <a:ext cx="1111863" cy="369332"/>
              </a:xfrm>
              <a:prstGeom prst="rect">
                <a:avLst/>
              </a:prstGeom>
              <a:blipFill rotWithShape="0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44939" y="2373868"/>
                <a:ext cx="111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baseline="0" smtClean="0">
                          <a:solidFill>
                            <a:srgbClr val="2F3293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sSub>
                        <m:sSubPr>
                          <m:ctrlPr>
                            <a:rPr lang="en-US" b="1" i="1" baseline="0" smtClean="0">
                              <a:solidFill>
                                <a:srgbClr val="2F329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baseline="0" smtClean="0">
                              <a:solidFill>
                                <a:srgbClr val="2F3293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b="1" i="1" baseline="0" smtClean="0">
                              <a:solidFill>
                                <a:srgbClr val="2F3293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  <m:r>
                            <a:rPr lang="en-US" b="1" i="1" baseline="0" smtClean="0">
                              <a:solidFill>
                                <a:srgbClr val="2F3293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b="1" baseline="0" dirty="0">
                  <a:solidFill>
                    <a:srgbClr val="2F3293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39" y="2373868"/>
                <a:ext cx="1111863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Прямоугольник 102"/>
              <p:cNvSpPr/>
              <p:nvPr/>
            </p:nvSpPr>
            <p:spPr>
              <a:xfrm>
                <a:off x="1810511" y="2069068"/>
                <a:ext cx="551689" cy="394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3" name="Прямоугольник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0511" y="2069068"/>
                <a:ext cx="551689" cy="394788"/>
              </a:xfrm>
              <a:prstGeom prst="rect">
                <a:avLst/>
              </a:prstGeom>
              <a:blipFill rotWithShape="0">
                <a:blip r:embed="rId13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TextBox 109"/>
          <p:cNvSpPr txBox="1"/>
          <p:nvPr/>
        </p:nvSpPr>
        <p:spPr>
          <a:xfrm>
            <a:off x="3524825" y="2776654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Detector</a:t>
            </a:r>
            <a:endParaRPr lang="ru-RU" sz="1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Прямоугольник 107"/>
              <p:cNvSpPr/>
              <p:nvPr/>
            </p:nvSpPr>
            <p:spPr>
              <a:xfrm>
                <a:off x="3575245" y="4778090"/>
                <a:ext cx="5416355" cy="784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</m:e>
                        <m:sub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0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2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2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d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0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sz="2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0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0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func>
                        </m:num>
                        <m:den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Прямоугольник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245" y="4778090"/>
                <a:ext cx="5416355" cy="7845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Прямоугольник 113"/>
              <p:cNvSpPr/>
              <p:nvPr/>
            </p:nvSpPr>
            <p:spPr>
              <a:xfrm>
                <a:off x="228758" y="5654814"/>
                <a:ext cx="265181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𝜹</m:t>
                    </m:r>
                    <m:sSub>
                      <m:sSubPr>
                        <m:ctrlPr>
                          <a:rPr lang="en-US" sz="2000" b="1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𝑩</m:t>
                        </m:r>
                      </m:e>
                      <m:sub>
                        <m:r>
                          <a:rPr lang="en-US" sz="2000" b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𝒛𝒊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is a </a:t>
                </a:r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small</a:t>
                </a:r>
                <a:r>
                  <a:rPr 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field</a:t>
                </a:r>
                <a:endParaRPr lang="en-US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algn="ctr"/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variation</a:t>
                </a:r>
                <a:r>
                  <a:rPr lang="en-US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of</a:t>
                </a:r>
                <a:r>
                  <a:rPr 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the</a:t>
                </a:r>
                <a:r>
                  <a:rPr lang="ru-RU" sz="2000" b="1" dirty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 </a:t>
                </a:r>
                <a:r>
                  <a:rPr lang="ru-RU" sz="2000" b="1" dirty="0" err="1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solenoid</a:t>
                </a:r>
                <a:endParaRPr lang="ru-RU" sz="2000" b="1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14" name="Прямоугольник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58" y="5654814"/>
                <a:ext cx="2651816" cy="707886"/>
              </a:xfrm>
              <a:prstGeom prst="rect">
                <a:avLst/>
              </a:prstGeom>
              <a:blipFill rotWithShape="0">
                <a:blip r:embed="rId15"/>
                <a:stretch>
                  <a:fillRect l="-2529" t="-5172" r="-2069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Прямоугольник 110"/>
              <p:cNvSpPr/>
              <p:nvPr/>
            </p:nvSpPr>
            <p:spPr>
              <a:xfrm>
                <a:off x="3222930" y="5654814"/>
                <a:ext cx="576866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44546A"/>
                    </a:solidFill>
                    <a:latin typeface="+mj-lt"/>
                    <a:ea typeface="+mj-ea"/>
                    <a:cs typeface="+mj-cs"/>
                  </a:rPr>
                  <a:t>Inducing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44546A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sSub>
                      <m:sSubPr>
                        <m:ctrlP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44546A"/>
                    </a:solidFill>
                    <a:latin typeface="+mj-lt"/>
                    <a:ea typeface="+mj-ea"/>
                    <a:cs typeface="+mj-c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44546A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sSub>
                      <m:sSubPr>
                        <m:ctrlP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  <m:r>
                          <a:rPr lang="en-US" sz="2000" b="1" i="1" dirty="0">
                            <a:solidFill>
                              <a:srgbClr val="44546A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44546A"/>
                    </a:solidFill>
                    <a:latin typeface="+mj-lt"/>
                    <a:ea typeface="+mj-ea"/>
                    <a:cs typeface="+mj-cs"/>
                  </a:rPr>
                  <a:t> simultaneously provides any polarization direction at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44546A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(</m:t>
                    </m:r>
                    <m:r>
                      <a:rPr lang="en-US" sz="2000" b="1" i="1" dirty="0" smtClean="0">
                        <a:solidFill>
                          <a:srgbClr val="44546A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𝒛</m:t>
                    </m:r>
                    <m:r>
                      <a:rPr lang="en-US" sz="2000" b="1" i="1" dirty="0" smtClean="0">
                        <a:solidFill>
                          <a:srgbClr val="44546A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, </m:t>
                    </m:r>
                    <m:r>
                      <a:rPr lang="en-US" sz="2000" b="1" i="1" dirty="0" smtClean="0">
                        <a:solidFill>
                          <a:srgbClr val="44546A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𝒙</m:t>
                    </m:r>
                    <m:r>
                      <a:rPr lang="en-US" sz="2000" b="1" i="1" dirty="0" smtClean="0">
                        <a:solidFill>
                          <a:srgbClr val="44546A"/>
                        </a:solidFill>
                        <a:latin typeface="Cambria Math" panose="02040503050406030204" pitchFamily="18" charset="0"/>
                        <a:ea typeface="+mj-ea"/>
                        <a:cs typeface="+mj-cs"/>
                      </a:rPr>
                      <m:t>)</m:t>
                    </m:r>
                  </m:oMath>
                </a14:m>
                <a:r>
                  <a:rPr lang="en-US" sz="2000" b="1" dirty="0">
                    <a:solidFill>
                      <a:srgbClr val="44546A"/>
                    </a:solidFill>
                    <a:latin typeface="+mj-lt"/>
                    <a:ea typeface="+mj-ea"/>
                    <a:cs typeface="+mj-cs"/>
                  </a:rPr>
                  <a:t> plane</a:t>
                </a:r>
                <a:endParaRPr lang="ru-RU" sz="2000" b="1" dirty="0">
                  <a:solidFill>
                    <a:srgbClr val="44546A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111" name="Прямоугольник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930" y="5654814"/>
                <a:ext cx="5768669" cy="707886"/>
              </a:xfrm>
              <a:prstGeom prst="rect">
                <a:avLst/>
              </a:prstGeom>
              <a:blipFill rotWithShape="0">
                <a:blip r:embed="rId16"/>
                <a:stretch>
                  <a:fillRect t="-5172" r="-211" b="-146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95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aramond" pitchFamily="18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4000" b="1" dirty="0"/>
              <a:t>S</a:t>
            </a:r>
            <a:r>
              <a:rPr lang="ru-RU" sz="4000" b="1" dirty="0"/>
              <a:t>u</a:t>
            </a:r>
            <a:r>
              <a:rPr lang="en-US" sz="4000" b="1" dirty="0"/>
              <a:t>m</a:t>
            </a:r>
            <a:r>
              <a:rPr lang="ru-RU" sz="4000" b="1" dirty="0"/>
              <a:t>m</a:t>
            </a:r>
            <a:r>
              <a:rPr lang="en-US" sz="4000" b="1" dirty="0"/>
              <a:t>a</a:t>
            </a:r>
            <a:r>
              <a:rPr lang="ru-RU" sz="4000" b="1" dirty="0"/>
              <a:t>ry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/>
          </a:p>
        </p:txBody>
      </p:sp>
      <p:sp>
        <p:nvSpPr>
          <p:cNvPr id="25607" name="Прямоугольник 10"/>
          <p:cNvSpPr>
            <a:spLocks noChangeArrowheads="1"/>
          </p:cNvSpPr>
          <p:nvPr/>
        </p:nvSpPr>
        <p:spPr bwMode="auto">
          <a:xfrm>
            <a:off x="6969125" y="6591300"/>
            <a:ext cx="1416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>
                <a:solidFill>
                  <a:schemeClr val="tx2"/>
                </a:solidFill>
                <a:latin typeface="Calibri Light" panose="020F0302020204030204" pitchFamily="34" charset="0"/>
              </a:rPr>
              <a:t>Butenko Elizaveta</a:t>
            </a:r>
            <a:endParaRPr lang="ru-RU" altLang="ru-RU" sz="1400" b="1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5608" name="Прямоугольник 8"/>
          <p:cNvSpPr>
            <a:spLocks noChangeArrowheads="1"/>
          </p:cNvSpPr>
          <p:nvPr/>
        </p:nvSpPr>
        <p:spPr bwMode="auto">
          <a:xfrm>
            <a:off x="8686157" y="6589713"/>
            <a:ext cx="4283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7/8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914400"/>
            <a:ext cx="8839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scheme for controlling the polarization of deuterons in the modernized structure of the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Nuclotron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in the spin transparency mode is proposed: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any direction of polarization in the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Nuclotron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plane, including longitudinal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at the whole energy range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implementation of a multiple spin-flip system for deuterons during the experiment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possibility of conducting experiments on external and internal targets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total integral of the longitudinal field 160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T⋅m</a:t>
            </a:r>
            <a:r>
              <a:rPr lang="en-US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is two times smaller than used for two solenoidal snakes in the ST-mode at NICA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7"/>
          <p:cNvSpPr>
            <a:spLocks noChangeArrowheads="1"/>
          </p:cNvSpPr>
          <p:nvPr/>
        </p:nvSpPr>
        <p:spPr bwMode="auto">
          <a:xfrm>
            <a:off x="18525" y="6589713"/>
            <a:ext cx="1124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Angsana New"/>
                <a:cs typeface="Angsana New"/>
              </a:defRPr>
            </a:lvl9pPr>
          </a:lstStyle>
          <a:p>
            <a:pPr algn="ctr" eaLnBrk="1" hangingPunct="1"/>
            <a:r>
              <a:rPr lang="en-US" altLang="ru-RU" sz="1400" b="1" dirty="0">
                <a:solidFill>
                  <a:schemeClr val="tx2"/>
                </a:solidFill>
                <a:latin typeface="Calibri Light" panose="020F0302020204030204" pitchFamily="34" charset="0"/>
              </a:rPr>
              <a:t>Alushta-2025</a:t>
            </a:r>
            <a:endParaRPr lang="ru-RU" altLang="ru-RU" sz="14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0800"/>
            <a:ext cx="9151938" cy="1676400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30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5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39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025914"/>
            <a:ext cx="84786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Thank you for your attention</a:t>
            </a:r>
            <a:endParaRPr lang="ru-RU" sz="4000" dirty="0"/>
          </a:p>
        </p:txBody>
      </p:sp>
      <p:pic>
        <p:nvPicPr>
          <p:cNvPr id="8" name="Picture 1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495800"/>
            <a:ext cx="8128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5" descr="https://indico.jinr.ru/event/3792/attachments/16012/27233/AYSS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44958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136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48896</TotalTime>
  <Words>490</Words>
  <Application>Microsoft Office PowerPoint</Application>
  <PresentationFormat>Экран 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Вов4ик</dc:creator>
  <cp:lastModifiedBy>Елизавета</cp:lastModifiedBy>
  <cp:revision>926</cp:revision>
  <cp:lastPrinted>2019-09-19T14:11:59Z</cp:lastPrinted>
  <dcterms:created xsi:type="dcterms:W3CDTF">1601-01-01T00:00:00Z</dcterms:created>
  <dcterms:modified xsi:type="dcterms:W3CDTF">2025-06-09T16:41:00Z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