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2" r:id="rId1"/>
  </p:sldMasterIdLst>
  <p:notesMasterIdLst>
    <p:notesMasterId r:id="rId10"/>
  </p:notesMasterIdLst>
  <p:sldIdLst>
    <p:sldId id="256" r:id="rId2"/>
    <p:sldId id="534" r:id="rId3"/>
    <p:sldId id="543" r:id="rId4"/>
    <p:sldId id="531" r:id="rId5"/>
    <p:sldId id="540" r:id="rId6"/>
    <p:sldId id="544" r:id="rId7"/>
    <p:sldId id="506" r:id="rId8"/>
    <p:sldId id="545" r:id="rId9"/>
  </p:sldIdLst>
  <p:sldSz cx="9144000" cy="6858000" type="screen4x3"/>
  <p:notesSz cx="6797675" cy="9874250"/>
  <p:defaultTextStyle>
    <a:defPPr>
      <a:defRPr lang="th-TH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Angsana New"/>
        <a:cs typeface="Angsana New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Angsana New"/>
        <a:cs typeface="Angsana New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Angsana New"/>
        <a:cs typeface="Angsana New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Angsana New"/>
        <a:cs typeface="Angsana New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Angsana New"/>
        <a:cs typeface="Angsana New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Angsana New"/>
        <a:cs typeface="Angsana New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Angsana New"/>
        <a:cs typeface="Angsana New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Angsana New"/>
        <a:cs typeface="Angsana New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Angsana New"/>
        <a:cs typeface="Angsana New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A"/>
    <a:srgbClr val="2F3293"/>
    <a:srgbClr val="000000"/>
    <a:srgbClr val="FF0000"/>
    <a:srgbClr val="00FF00"/>
    <a:srgbClr val="F5CDB7"/>
    <a:srgbClr val="5B9BD5"/>
    <a:srgbClr val="F8CBAD"/>
    <a:srgbClr val="0063B1"/>
    <a:srgbClr val="B2CB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87" autoAdjust="0"/>
  </p:normalViewPr>
  <p:slideViewPr>
    <p:cSldViewPr>
      <p:cViewPr varScale="1">
        <p:scale>
          <a:sx n="80" d="100"/>
          <a:sy n="80" d="100"/>
        </p:scale>
        <p:origin x="90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+mn-ea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+mn-ea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noProof="0"/>
              <a:t>Click to edit Master text styles</a:t>
            </a:r>
          </a:p>
          <a:p>
            <a:pPr lvl="1"/>
            <a:r>
              <a:rPr lang="th-TH" noProof="0"/>
              <a:t>Second level</a:t>
            </a:r>
          </a:p>
          <a:p>
            <a:pPr lvl="2"/>
            <a:r>
              <a:rPr lang="th-TH" noProof="0"/>
              <a:t>Third level</a:t>
            </a:r>
          </a:p>
          <a:p>
            <a:pPr lvl="3"/>
            <a:r>
              <a:rPr lang="th-TH" noProof="0"/>
              <a:t>Fourth level</a:t>
            </a:r>
          </a:p>
          <a:p>
            <a:pPr lvl="4"/>
            <a:r>
              <a:rPr lang="th-TH" noProof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+mn-ea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+mn-ea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fld id="{442CA0CF-33EA-4A8B-AD96-C7B54C1B935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83441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Заметки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9pPr>
          </a:lstStyle>
          <a:p>
            <a:fld id="{10FD055A-21BF-461B-AD6C-569459E3666B}" type="slidenum">
              <a:rPr lang="en-US" altLang="ru-RU" smtClean="0">
                <a:latin typeface="Arial" panose="020B0604020202020204" pitchFamily="34" charset="0"/>
              </a:rPr>
              <a:pPr/>
              <a:t>1</a:t>
            </a:fld>
            <a:endParaRPr lang="th-TH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276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3D352-D5CF-4313-9F7E-3C151852C7B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84481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A7617-1A31-4BA8-88DA-E17C20B617E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2565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CD90A-9D58-4392-9FBC-557E285CC24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5305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80502-7BDB-48B6-ABF8-EC1D42E007E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13238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5F62C-0764-423F-8D78-15809002D1D6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8132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2BBEB-29BB-4E07-ACDA-7BCAED1E94C0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27054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855A1-8CD8-453A-9AA8-FA26D392E56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80090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1196A-2FCF-4C72-B561-468F3DF0C16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21100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8F42F-7AB3-46A4-8B6C-8ED11DC8E1B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77019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FB3E0-CF20-4DFE-9FCE-840E4D4D97E4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04858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57AAC-27ED-4D10-B403-49DE33454444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62551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  <a:ea typeface="+mn-ea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solidFill>
                  <a:schemeClr val="tx1">
                    <a:tint val="75000"/>
                  </a:schemeClr>
                </a:solidFill>
                <a:ea typeface="+mn-ea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tx1">
                    <a:tint val="75000"/>
                  </a:schemeClr>
                </a:solidFill>
                <a:ea typeface="+mn-ea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fld id="{5D2CF3CE-BAF4-476D-BD22-7280C641B53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Angsana New" pitchFamily="18" charset="-120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Angsana New" pitchFamily="18" charset="-120"/>
          <a:cs typeface="Angsana New" panose="02020603050405020304" pitchFamily="18" charset="-34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Angsana New" pitchFamily="18" charset="-120"/>
          <a:cs typeface="Angsana New" panose="02020603050405020304" pitchFamily="18" charset="-34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Angsana New" pitchFamily="18" charset="-120"/>
          <a:cs typeface="Angsana New" panose="02020603050405020304" pitchFamily="18" charset="-34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Angsana New" pitchFamily="18" charset="-120"/>
          <a:cs typeface="Angsana New" panose="02020603050405020304" pitchFamily="18" charset="-34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cs typeface="Angsana New" panose="02020603050405020304" pitchFamily="18" charset="-34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cs typeface="Angsana New" panose="02020603050405020304" pitchFamily="18" charset="-34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cs typeface="Angsana New" panose="02020603050405020304" pitchFamily="18" charset="-34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cs typeface="Angsana New" panose="02020603050405020304" pitchFamily="18" charset="-34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Cordia New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Cordia New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Cordia New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Cordia New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Cordia New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7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21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2" Type="http://schemas.openxmlformats.org/officeDocument/2006/relationships/image" Target="../media/image26.png"/><Relationship Id="rId16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5" Type="http://schemas.openxmlformats.org/officeDocument/2006/relationships/image" Target="../media/image3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Relationship Id="rId14" Type="http://schemas.openxmlformats.org/officeDocument/2006/relationships/image" Target="../media/image3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2590800"/>
            <a:ext cx="9151938" cy="1676400"/>
          </a:xfrm>
          <a:prstGeom prst="rect">
            <a:avLst/>
          </a:prstGeom>
          <a:gradFill>
            <a:gsLst>
              <a:gs pos="0">
                <a:schemeClr val="accent1">
                  <a:lumMod val="110000"/>
                  <a:satMod val="105000"/>
                  <a:tint val="67000"/>
                  <a:alpha val="30000"/>
                </a:schemeClr>
              </a:gs>
              <a:gs pos="50000">
                <a:schemeClr val="accent1">
                  <a:lumMod val="105000"/>
                  <a:satMod val="103000"/>
                  <a:tint val="73000"/>
                  <a:alpha val="5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  <a:alpha val="39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28575" y="2819400"/>
            <a:ext cx="9123363" cy="1219200"/>
          </a:xfrm>
          <a:prstGeom prst="rect">
            <a:avLst/>
          </a:prstGeom>
          <a:noFill/>
          <a:ln>
            <a:noFill/>
          </a:ln>
          <a:effectLst/>
        </p:spPr>
        <p:txBody>
          <a:bodyPr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9pPr>
          </a:lstStyle>
          <a:p>
            <a:pPr>
              <a:defRPr/>
            </a:pPr>
            <a:br>
              <a:rPr lang="ru-RU" sz="4400" b="1" kern="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3600" b="1" dirty="0">
                <a:cs typeface="Cordia New" panose="020B0502040204020203" pitchFamily="34" charset="-34"/>
              </a:rPr>
              <a:t>Spin transparency mode of deuterons in the entire energy range at the </a:t>
            </a:r>
            <a:r>
              <a:rPr lang="en-US" sz="3600" b="1" dirty="0" err="1">
                <a:cs typeface="Cordia New" panose="020B0502040204020203" pitchFamily="34" charset="-34"/>
              </a:rPr>
              <a:t>Nuclotron</a:t>
            </a:r>
            <a:r>
              <a:rPr lang="en-US" sz="3600" b="1" dirty="0">
                <a:cs typeface="Cordia New" panose="020B0502040204020203" pitchFamily="34" charset="-34"/>
              </a:rPr>
              <a:t>/JINR</a:t>
            </a:r>
          </a:p>
        </p:txBody>
      </p:sp>
      <p:sp>
        <p:nvSpPr>
          <p:cNvPr id="3076" name="Rectangle 2"/>
          <p:cNvSpPr txBox="1">
            <a:spLocks noChangeArrowheads="1"/>
          </p:cNvSpPr>
          <p:nvPr/>
        </p:nvSpPr>
        <p:spPr bwMode="auto">
          <a:xfrm>
            <a:off x="4981575" y="5257800"/>
            <a:ext cx="4086225" cy="1203325"/>
          </a:xfrm>
          <a:prstGeom prst="rect">
            <a:avLst/>
          </a:prstGeom>
          <a:noFill/>
          <a:ln>
            <a:noFill/>
          </a:ln>
          <a:effectLst/>
        </p:spPr>
        <p:txBody>
          <a:bodyPr anchor="b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1pPr>
            <a:lvl2pPr marL="5143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2pPr>
            <a:lvl3pPr marL="8572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3pPr>
            <a:lvl4pPr marL="12001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4pPr>
            <a:lvl5pPr marL="15430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5pPr>
            <a:lvl6pPr marL="20002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6pPr>
            <a:lvl7pPr marL="24574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7pPr>
            <a:lvl8pPr marL="29146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8pPr>
            <a:lvl9pPr marL="33718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ea typeface="Angsana New" panose="02020603050405020304" pitchFamily="18" charset="-34"/>
                <a:cs typeface="Angsana New" panose="02020603050405020304" pitchFamily="18" charset="-34"/>
              </a:rPr>
              <a:t>Butenko Elizaveta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ru-RU" sz="2400" b="1" dirty="0">
                <a:solidFill>
                  <a:schemeClr val="tx2"/>
                </a:solidFill>
                <a:latin typeface="Calibri Light" panose="020F0302020204030204" pitchFamily="34" charset="0"/>
                <a:ea typeface="Angsana New" panose="02020603050405020304" pitchFamily="18" charset="-34"/>
                <a:cs typeface="Angsana New" panose="02020603050405020304" pitchFamily="18" charset="-34"/>
              </a:rPr>
              <a:t>LHEP JINR engineer</a:t>
            </a:r>
          </a:p>
        </p:txBody>
      </p:sp>
      <p:pic>
        <p:nvPicPr>
          <p:cNvPr id="3077" name="Picture 14" descr="ÐÐ°ÑÑÐ¸Ð½ÐºÐ¸ Ð¿Ð¾ Ð·Ð°Ð¿ÑÐ¾ÑÑ nica jin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401763"/>
            <a:ext cx="1371600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79538"/>
            <a:ext cx="1095375" cy="94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Прямоугольник 3"/>
          <p:cNvSpPr>
            <a:spLocks noChangeArrowheads="1"/>
          </p:cNvSpPr>
          <p:nvPr/>
        </p:nvSpPr>
        <p:spPr bwMode="auto">
          <a:xfrm>
            <a:off x="2505075" y="152400"/>
            <a:ext cx="4953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9pPr>
          </a:lstStyle>
          <a:p>
            <a:pPr algn="ctr"/>
            <a:r>
              <a:rPr lang="en-US" altLang="ru-RU" sz="2400" b="1" dirty="0">
                <a:solidFill>
                  <a:schemeClr val="tx2"/>
                </a:solidFill>
                <a:latin typeface="Calibri Light" panose="020F0302020204030204" pitchFamily="34" charset="0"/>
              </a:rPr>
              <a:t>JINR Association of Young Scientists and Specialists Conference "Alushta-2025"</a:t>
            </a:r>
          </a:p>
          <a:p>
            <a:pPr algn="ctr"/>
            <a:r>
              <a:rPr lang="en-US" altLang="ru-RU" sz="2400" b="1" dirty="0">
                <a:solidFill>
                  <a:schemeClr val="tx2"/>
                </a:solidFill>
                <a:latin typeface="Calibri Light" panose="020F0302020204030204" pitchFamily="34" charset="0"/>
              </a:rPr>
              <a:t>8–15 June 2025</a:t>
            </a:r>
          </a:p>
        </p:txBody>
      </p:sp>
      <p:pic>
        <p:nvPicPr>
          <p:cNvPr id="3080" name="Picture 15" descr="https://indico.jinr.ru/event/3792/attachments/16012/27233/AYSS-log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39700"/>
            <a:ext cx="844550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gradFill>
            <a:gsLst>
              <a:gs pos="0">
                <a:schemeClr val="accent1">
                  <a:lumMod val="110000"/>
                  <a:satMod val="105000"/>
                  <a:tint val="67000"/>
                  <a:alpha val="30000"/>
                </a:schemeClr>
              </a:gs>
              <a:gs pos="50000">
                <a:schemeClr val="accent1">
                  <a:lumMod val="105000"/>
                  <a:satMod val="103000"/>
                  <a:tint val="73000"/>
                  <a:alpha val="5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  <a:alpha val="39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b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4000" b="1" dirty="0"/>
              <a:t>Spin dynamics of deuteron at NICA</a:t>
            </a:r>
            <a:endParaRPr lang="ru-RU" sz="4000" b="1" dirty="0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0" y="6604000"/>
            <a:ext cx="9144000" cy="254000"/>
          </a:xfrm>
          <a:prstGeom prst="rect">
            <a:avLst/>
          </a:prstGeom>
          <a:gradFill>
            <a:gsLst>
              <a:gs pos="0">
                <a:schemeClr val="accent1">
                  <a:lumMod val="110000"/>
                  <a:satMod val="105000"/>
                  <a:tint val="67000"/>
                  <a:alpha val="30000"/>
                </a:schemeClr>
              </a:gs>
              <a:gs pos="50000">
                <a:schemeClr val="accent1">
                  <a:lumMod val="105000"/>
                  <a:satMod val="103000"/>
                  <a:tint val="73000"/>
                  <a:alpha val="5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  <a:alpha val="39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400"/>
          </a:p>
        </p:txBody>
      </p:sp>
      <p:sp>
        <p:nvSpPr>
          <p:cNvPr id="5126" name="Прямоугольник 10"/>
          <p:cNvSpPr>
            <a:spLocks noChangeArrowheads="1"/>
          </p:cNvSpPr>
          <p:nvPr/>
        </p:nvSpPr>
        <p:spPr bwMode="auto">
          <a:xfrm>
            <a:off x="6969125" y="6591300"/>
            <a:ext cx="14160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9pPr>
          </a:lstStyle>
          <a:p>
            <a:pPr algn="ctr" eaLnBrk="1" hangingPunct="1"/>
            <a:r>
              <a:rPr lang="en-US" altLang="ru-RU" sz="1400" b="1">
                <a:solidFill>
                  <a:schemeClr val="tx2"/>
                </a:solidFill>
                <a:latin typeface="Calibri Light" panose="020F0302020204030204" pitchFamily="34" charset="0"/>
              </a:rPr>
              <a:t>Butenko Elizaveta</a:t>
            </a:r>
            <a:endParaRPr lang="ru-RU" altLang="ru-RU" sz="1400" b="1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sp>
        <p:nvSpPr>
          <p:cNvPr id="5127" name="Прямоугольник 8"/>
          <p:cNvSpPr>
            <a:spLocks noChangeArrowheads="1"/>
          </p:cNvSpPr>
          <p:nvPr/>
        </p:nvSpPr>
        <p:spPr bwMode="auto">
          <a:xfrm>
            <a:off x="8686158" y="6589713"/>
            <a:ext cx="4283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9pPr>
          </a:lstStyle>
          <a:p>
            <a:pPr algn="ctr" eaLnBrk="1" hangingPunct="1"/>
            <a:r>
              <a:rPr lang="en-US" altLang="ru-RU" sz="1400" b="1" dirty="0">
                <a:solidFill>
                  <a:schemeClr val="tx2"/>
                </a:solidFill>
                <a:latin typeface="Calibri Light" panose="020F0302020204030204" pitchFamily="34" charset="0"/>
              </a:rPr>
              <a:t>2/8</a:t>
            </a:r>
            <a:endParaRPr lang="ru-RU" altLang="ru-RU" sz="1400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sp>
        <p:nvSpPr>
          <p:cNvPr id="5128" name="Прямоугольник 17"/>
          <p:cNvSpPr>
            <a:spLocks noChangeArrowheads="1"/>
          </p:cNvSpPr>
          <p:nvPr/>
        </p:nvSpPr>
        <p:spPr bwMode="auto">
          <a:xfrm>
            <a:off x="18525" y="6589713"/>
            <a:ext cx="11244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9pPr>
          </a:lstStyle>
          <a:p>
            <a:pPr algn="ctr" eaLnBrk="1" hangingPunct="1"/>
            <a:r>
              <a:rPr lang="en-US" altLang="ru-RU" sz="1400" b="1" dirty="0">
                <a:solidFill>
                  <a:schemeClr val="tx2"/>
                </a:solidFill>
                <a:latin typeface="Calibri Light" panose="020F0302020204030204" pitchFamily="34" charset="0"/>
              </a:rPr>
              <a:t>Alushta-2025</a:t>
            </a:r>
            <a:endParaRPr lang="ru-RU" altLang="ru-RU" sz="1400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42900" y="778625"/>
            <a:ext cx="8458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 the NICA Collider with vertical guiding field the stable deuteron polarization oriented along vertical direction.</a:t>
            </a:r>
            <a:endParaRPr lang="ru-RU" altLang="ru-RU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33400" y="5323584"/>
            <a:ext cx="76231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To restore closed orbit for deuterons, the characteristic field integral for a helix spin rotator is about 500 </a:t>
            </a:r>
            <a:r>
              <a:rPr lang="en-US" sz="24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T·m</a:t>
            </a:r>
            <a:endParaRPr lang="ru-RU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895491" y="1886390"/>
            <a:ext cx="51922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How to provide longitudinal polarization?</a:t>
            </a:r>
            <a:endParaRPr lang="ru-RU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3895491" y="2356534"/>
                <a:ext cx="2971799" cy="7380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ru-RU" sz="20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Transverse field integral</a:t>
                </a:r>
                <a:br>
                  <a:rPr lang="en-US" altLang="ru-RU" sz="20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</a:br>
                <a:r>
                  <a:rPr lang="en-US" altLang="ru-RU" sz="20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to rotate spin by angle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b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φ</m:t>
                        </m:r>
                      </m:e>
                      <m:sub>
                        <m:r>
                          <a:rPr lang="en-US" sz="2000" b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⊥ </m:t>
                        </m:r>
                      </m:sub>
                    </m:sSub>
                  </m:oMath>
                </a14:m>
                <a:r>
                  <a:rPr lang="en-US" altLang="ru-RU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endParaRPr lang="ru-RU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5491" y="2356534"/>
                <a:ext cx="2971799" cy="738023"/>
              </a:xfrm>
              <a:prstGeom prst="rect">
                <a:avLst/>
              </a:prstGeom>
              <a:blipFill rotWithShape="0">
                <a:blip r:embed="rId2"/>
                <a:stretch>
                  <a:fillRect l="-2049" t="-4959" b="-107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010399" y="2488647"/>
                <a:ext cx="1636730" cy="5755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000" b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2000" b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⊥ 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en-US" sz="2000" i="1" dirty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m:rPr>
                              <m:nor/>
                            </m:rPr>
                            <a:rPr lang="en-US" sz="2000" i="1" dirty="0">
                              <a:latin typeface="Cambria Math" panose="02040503050406030204" pitchFamily="18" charset="0"/>
                            </a:rPr>
                            <m:t>G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399" y="2488647"/>
                <a:ext cx="1636730" cy="57554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4080038" y="3161878"/>
                <a:ext cx="193976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≈70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0038" y="3161878"/>
                <a:ext cx="1939762" cy="400110"/>
              </a:xfrm>
              <a:prstGeom prst="rect">
                <a:avLst/>
              </a:prstGeom>
              <a:blipFill rotWithShape="0">
                <a:blip r:embed="rId4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6135740" y="3161878"/>
                <a:ext cx="2712794" cy="4302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ru-RU" sz="20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at 13.5 GeV/c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b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φ</m:t>
                        </m:r>
                      </m:e>
                      <m:sub>
                        <m:r>
                          <a:rPr lang="en-US" sz="2000" b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⊥ </m:t>
                        </m:r>
                      </m:sub>
                    </m:sSub>
                  </m:oMath>
                </a14:m>
                <a:r>
                  <a:rPr lang="en-US" altLang="ru-RU" sz="20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= </a:t>
                </a:r>
                <a:r>
                  <a:rPr lang="el-GR" altLang="ru-RU" sz="20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π</a:t>
                </a:r>
                <a:r>
                  <a:rPr lang="en-US" altLang="ru-RU" sz="20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/2) </a:t>
                </a:r>
                <a:endParaRPr lang="ru-RU" sz="2000" b="1" dirty="0">
                  <a:solidFill>
                    <a:schemeClr val="tx2"/>
                  </a:solidFill>
                  <a:latin typeface="+mj-lt"/>
                  <a:ea typeface="+mj-ea"/>
                  <a:cs typeface="+mj-cs"/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5740" y="3161878"/>
                <a:ext cx="2712794" cy="430246"/>
              </a:xfrm>
              <a:prstGeom prst="rect">
                <a:avLst/>
              </a:prstGeom>
              <a:blipFill rotWithShape="0">
                <a:blip r:embed="rId5"/>
                <a:stretch>
                  <a:fillRect l="-2472" t="-7143" r="-1124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3895491" y="3793610"/>
                <a:ext cx="3047619" cy="7562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ru-RU" sz="20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Longitudinal field integral</a:t>
                </a:r>
                <a:br>
                  <a:rPr lang="en-US" altLang="ru-RU" sz="20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</a:br>
                <a:r>
                  <a:rPr lang="en-US" altLang="ru-RU" sz="20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to rotate spin by angle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b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φ</m:t>
                        </m:r>
                      </m:e>
                      <m:sub>
                        <m:r>
                          <a:rPr lang="en-US" sz="2000" b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∥ </m:t>
                        </m:r>
                      </m:sub>
                    </m:sSub>
                  </m:oMath>
                </a14:m>
                <a:r>
                  <a:rPr lang="en-US" altLang="ru-RU" sz="20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 </a:t>
                </a:r>
                <a:endParaRPr lang="ru-RU" sz="2000" b="1" dirty="0">
                  <a:solidFill>
                    <a:schemeClr val="tx2"/>
                  </a:solidFill>
                  <a:latin typeface="+mj-lt"/>
                  <a:ea typeface="+mj-ea"/>
                  <a:cs typeface="+mj-cs"/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5491" y="3793610"/>
                <a:ext cx="3047619" cy="756233"/>
              </a:xfrm>
              <a:prstGeom prst="rect">
                <a:avLst/>
              </a:prstGeom>
              <a:blipFill rotWithShape="0">
                <a:blip r:embed="rId6"/>
                <a:stretch>
                  <a:fillRect l="-2000" t="-4032" b="-80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934579" y="3925723"/>
                <a:ext cx="1813510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</m:ctrlPr>
                        </m:sSubPr>
                        <m:e>
                          <m:r>
                            <a:rPr lang="en-US" sz="20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  <m:t>𝐵</m:t>
                          </m:r>
                        </m:e>
                        <m:sub>
                          <m:r>
                            <a:rPr lang="en-US" sz="20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  <m:t>∥</m:t>
                          </m:r>
                        </m:sub>
                      </m:sSub>
                      <m:r>
                        <a:rPr lang="en-US" sz="2000" b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𝐿</m:t>
                      </m:r>
                      <m:r>
                        <a:rPr lang="en-US" sz="2000" b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=</m:t>
                      </m:r>
                      <m:r>
                        <a:rPr lang="en-US" sz="2000" b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𝐵</m:t>
                      </m:r>
                      <m:r>
                        <a:rPr lang="en-US" sz="2000" b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𝜌</m:t>
                      </m:r>
                      <m:r>
                        <a:rPr lang="en-US" sz="2000" b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 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j-ea"/>
                                  <a:cs typeface="+mj-cs"/>
                                </a:rPr>
                              </m:ctrlPr>
                            </m:sSubPr>
                            <m:e>
                              <m:r>
                                <a:rPr lang="en-US" sz="2000" b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j-ea"/>
                                  <a:cs typeface="+mj-cs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2000" b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j-ea"/>
                                  <a:cs typeface="+mj-cs"/>
                                </a:rPr>
                                <m:t>∥</m:t>
                              </m:r>
                            </m:sub>
                          </m:sSub>
                        </m:num>
                        <m:den>
                          <m:r>
                            <a:rPr lang="en-US" sz="20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  <m:t>1+</m:t>
                          </m:r>
                          <m:r>
                            <m:rPr>
                              <m:nor/>
                            </m:rPr>
                            <a:rPr lang="en-US" sz="2000" b="1" dirty="0">
                              <a:solidFill>
                                <a:schemeClr val="tx1"/>
                              </a:solidFill>
                              <a:latin typeface="+mj-lt"/>
                              <a:ea typeface="+mj-ea"/>
                              <a:cs typeface="+mj-cs"/>
                            </a:rPr>
                            <m:t>G</m:t>
                          </m:r>
                        </m:den>
                      </m:f>
                    </m:oMath>
                  </m:oMathPara>
                </a14:m>
                <a:endParaRPr lang="ru-RU" sz="2000" b="1" dirty="0">
                  <a:solidFill>
                    <a:schemeClr val="tx2"/>
                  </a:solidFill>
                  <a:latin typeface="+mj-lt"/>
                  <a:ea typeface="+mj-ea"/>
                  <a:cs typeface="+mj-c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579" y="3925723"/>
                <a:ext cx="1813510" cy="56509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4004218" y="4598954"/>
                <a:ext cx="1894878" cy="4065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∥</m:t>
                          </m:r>
                        </m:sub>
                      </m:sSub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≈80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</m:t>
                      </m:r>
                    </m:oMath>
                  </m:oMathPara>
                </a14:m>
                <a:endParaRPr lang="ru-RU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4218" y="4598954"/>
                <a:ext cx="1894878" cy="406586"/>
              </a:xfrm>
              <a:prstGeom prst="rect">
                <a:avLst/>
              </a:prstGeom>
              <a:blipFill rotWithShape="0">
                <a:blip r:embed="rId8"/>
                <a:stretch>
                  <a:fillRect b="-74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6059920" y="4598954"/>
                <a:ext cx="2712794" cy="4302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ru-RU" sz="20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at 13.5 GeV/c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b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φ</m:t>
                        </m:r>
                      </m:e>
                      <m:sub>
                        <m:r>
                          <a:rPr lang="en-US" sz="2000" b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⊥ </m:t>
                        </m:r>
                      </m:sub>
                    </m:sSub>
                  </m:oMath>
                </a14:m>
                <a:r>
                  <a:rPr lang="en-US" altLang="ru-RU" sz="20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= </a:t>
                </a:r>
                <a:r>
                  <a:rPr lang="el-GR" altLang="ru-RU" sz="20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π</a:t>
                </a:r>
                <a:r>
                  <a:rPr lang="en-US" altLang="ru-RU" sz="20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/2) </a:t>
                </a:r>
                <a:endParaRPr lang="ru-RU" sz="2000" b="1" dirty="0">
                  <a:solidFill>
                    <a:schemeClr val="tx2"/>
                  </a:solidFill>
                  <a:latin typeface="+mj-lt"/>
                  <a:ea typeface="+mj-ea"/>
                  <a:cs typeface="+mj-cs"/>
                </a:endParaRPr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9920" y="4598954"/>
                <a:ext cx="2712794" cy="430246"/>
              </a:xfrm>
              <a:prstGeom prst="rect">
                <a:avLst/>
              </a:prstGeom>
              <a:blipFill rotWithShape="0">
                <a:blip r:embed="rId9"/>
                <a:stretch>
                  <a:fillRect l="-2247" t="-5634" r="-1348" b="-183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2" name="Рисунок 31"/>
          <p:cNvPicPr>
            <a:picLocks noChangeAspect="1"/>
          </p:cNvPicPr>
          <p:nvPr/>
        </p:nvPicPr>
        <p:blipFill rotWithShape="1">
          <a:blip r:embed="rId10"/>
          <a:srcRect l="16667" t="8685" r="9167" b="20679"/>
          <a:stretch/>
        </p:blipFill>
        <p:spPr>
          <a:xfrm>
            <a:off x="212065" y="2032861"/>
            <a:ext cx="3625456" cy="2158980"/>
          </a:xfrm>
          <a:prstGeom prst="rect">
            <a:avLst/>
          </a:prstGeom>
        </p:spPr>
      </p:pic>
      <p:sp>
        <p:nvSpPr>
          <p:cNvPr id="33" name="Прямоугольник 32"/>
          <p:cNvSpPr/>
          <p:nvPr/>
        </p:nvSpPr>
        <p:spPr>
          <a:xfrm>
            <a:off x="860553" y="4210414"/>
            <a:ext cx="23471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dirty="0">
                <a:solidFill>
                  <a:schemeClr val="tx2"/>
                </a:solidFill>
              </a:rPr>
              <a:t>Stable polarization</a:t>
            </a:r>
          </a:p>
          <a:p>
            <a:r>
              <a:rPr lang="en-US" altLang="ru-RU" dirty="0">
                <a:solidFill>
                  <a:schemeClr val="tx2"/>
                </a:solidFill>
              </a:rPr>
              <a:t>direction at NICA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412061" y="2896908"/>
                <a:ext cx="122546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𝝂</m:t>
                      </m:r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𝜸</m:t>
                      </m:r>
                      <m:r>
                        <m:rPr>
                          <m:nor/>
                        </m:rPr>
                        <a:rPr lang="en-US" sz="28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</m:oMath>
                  </m:oMathPara>
                </a14:m>
                <a:endParaRPr lang="ru-RU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061" y="2896908"/>
                <a:ext cx="1225464" cy="43088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gradFill>
            <a:gsLst>
              <a:gs pos="0">
                <a:schemeClr val="accent1">
                  <a:lumMod val="110000"/>
                  <a:satMod val="105000"/>
                  <a:tint val="67000"/>
                  <a:alpha val="30000"/>
                </a:schemeClr>
              </a:gs>
              <a:gs pos="50000">
                <a:schemeClr val="accent1">
                  <a:lumMod val="105000"/>
                  <a:satMod val="103000"/>
                  <a:tint val="73000"/>
                  <a:alpha val="5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  <a:alpha val="39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b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4000" b="1" dirty="0"/>
              <a:t>Spin Transparency mode at NICA</a:t>
            </a:r>
            <a:endParaRPr lang="ru-RU" sz="4000" b="1" dirty="0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0" y="6604000"/>
            <a:ext cx="9144000" cy="254000"/>
          </a:xfrm>
          <a:prstGeom prst="rect">
            <a:avLst/>
          </a:prstGeom>
          <a:gradFill>
            <a:gsLst>
              <a:gs pos="0">
                <a:schemeClr val="accent1">
                  <a:lumMod val="110000"/>
                  <a:satMod val="105000"/>
                  <a:tint val="67000"/>
                  <a:alpha val="30000"/>
                </a:schemeClr>
              </a:gs>
              <a:gs pos="50000">
                <a:schemeClr val="accent1">
                  <a:lumMod val="105000"/>
                  <a:satMod val="103000"/>
                  <a:tint val="73000"/>
                  <a:alpha val="5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  <a:alpha val="39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400"/>
          </a:p>
        </p:txBody>
      </p:sp>
      <p:sp>
        <p:nvSpPr>
          <p:cNvPr id="5126" name="Прямоугольник 10"/>
          <p:cNvSpPr>
            <a:spLocks noChangeArrowheads="1"/>
          </p:cNvSpPr>
          <p:nvPr/>
        </p:nvSpPr>
        <p:spPr bwMode="auto">
          <a:xfrm>
            <a:off x="6969125" y="6591300"/>
            <a:ext cx="14160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9pPr>
          </a:lstStyle>
          <a:p>
            <a:pPr algn="ctr" eaLnBrk="1" hangingPunct="1"/>
            <a:r>
              <a:rPr lang="en-US" altLang="ru-RU" sz="1400" b="1">
                <a:solidFill>
                  <a:schemeClr val="tx2"/>
                </a:solidFill>
                <a:latin typeface="Calibri Light" panose="020F0302020204030204" pitchFamily="34" charset="0"/>
              </a:rPr>
              <a:t>Butenko Elizaveta</a:t>
            </a:r>
            <a:endParaRPr lang="ru-RU" altLang="ru-RU" sz="1400" b="1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sp>
        <p:nvSpPr>
          <p:cNvPr id="5127" name="Прямоугольник 8"/>
          <p:cNvSpPr>
            <a:spLocks noChangeArrowheads="1"/>
          </p:cNvSpPr>
          <p:nvPr/>
        </p:nvSpPr>
        <p:spPr bwMode="auto">
          <a:xfrm>
            <a:off x="8686158" y="6589713"/>
            <a:ext cx="4283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9pPr>
          </a:lstStyle>
          <a:p>
            <a:pPr algn="ctr" eaLnBrk="1" hangingPunct="1"/>
            <a:r>
              <a:rPr lang="en-US" altLang="ru-RU" sz="1400" b="1" dirty="0">
                <a:solidFill>
                  <a:schemeClr val="tx2"/>
                </a:solidFill>
                <a:latin typeface="Calibri Light" panose="020F0302020204030204" pitchFamily="34" charset="0"/>
              </a:rPr>
              <a:t>3/8</a:t>
            </a:r>
            <a:endParaRPr lang="ru-RU" altLang="ru-RU" sz="1400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54111" y="5300046"/>
                <a:ext cx="863577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24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In</a:t>
                </a:r>
                <a:r>
                  <a:rPr lang="ru-RU" sz="24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 </a:t>
                </a:r>
                <a:r>
                  <a:rPr lang="ru-RU" sz="2400" b="1" dirty="0" err="1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the</a:t>
                </a:r>
                <a:r>
                  <a:rPr lang="ru-RU" sz="24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 </a:t>
                </a:r>
                <a:r>
                  <a:rPr lang="ru-RU" sz="2400" b="1" dirty="0" err="1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entire</a:t>
                </a:r>
                <a:r>
                  <a:rPr lang="ru-RU" sz="24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 </a:t>
                </a:r>
                <a:r>
                  <a:rPr lang="ru-RU" sz="2400" b="1" dirty="0" err="1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energy</a:t>
                </a:r>
                <a:r>
                  <a:rPr lang="ru-RU" sz="24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 </a:t>
                </a:r>
                <a:r>
                  <a:rPr lang="ru-RU" sz="2400" b="1" dirty="0" err="1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range</a:t>
                </a:r>
                <a:r>
                  <a:rPr lang="en-US" sz="24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 up to 13.5 GeV/c requires 4</a:t>
                </a:r>
                <a14:m>
                  <m:oMath xmlns:m="http://schemas.openxmlformats.org/officeDocument/2006/math">
                    <m:r>
                      <a:rPr lang="en-US" sz="2400" b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+mj-ea"/>
                        <a:cs typeface="+mj-cs"/>
                      </a:rPr>
                      <m:t>×</m:t>
                    </m:r>
                  </m:oMath>
                </a14:m>
                <a:r>
                  <a:rPr lang="en-US" sz="24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80 = 320 </a:t>
                </a:r>
                <a:r>
                  <a:rPr lang="en-US" sz="2400" b="1" dirty="0" err="1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T·m</a:t>
                </a:r>
                <a:r>
                  <a:rPr lang="ru-RU" sz="24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 </a:t>
                </a: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111" y="5300046"/>
                <a:ext cx="8635776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141" t="-10526" r="-71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Прямоугольник 12"/>
          <p:cNvSpPr/>
          <p:nvPr/>
        </p:nvSpPr>
        <p:spPr>
          <a:xfrm>
            <a:off x="3109940" y="5778269"/>
            <a:ext cx="34030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Not enough free space</a:t>
            </a:r>
            <a:endParaRPr lang="ru-RU" sz="28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533400" y="3505200"/>
            <a:ext cx="7877107" cy="703263"/>
            <a:chOff x="1082329" y="4545495"/>
            <a:chExt cx="7877107" cy="703263"/>
          </a:xfrm>
        </p:grpSpPr>
        <p:pic>
          <p:nvPicPr>
            <p:cNvPr id="15" name="Рисунок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2329" y="4545495"/>
              <a:ext cx="1079500" cy="703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Прямоугольник 2"/>
            <p:cNvSpPr>
              <a:spLocks noChangeArrowheads="1"/>
            </p:cNvSpPr>
            <p:nvPr/>
          </p:nvSpPr>
          <p:spPr bwMode="auto">
            <a:xfrm>
              <a:off x="2269365" y="4697071"/>
              <a:ext cx="669007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ru-RU" sz="2400" b="1" dirty="0">
                  <a:solidFill>
                    <a:schemeClr val="tx2"/>
                  </a:solidFill>
                  <a:latin typeface="+mj-lt"/>
                  <a:ea typeface="+mj-ea"/>
                  <a:cs typeface="+mj-cs"/>
                </a:rPr>
                <a:t>half solenoid snake for spin transparency mode</a:t>
              </a:r>
              <a:endParaRPr lang="ru-RU" alt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752475" y="4399193"/>
            <a:ext cx="695325" cy="385856"/>
            <a:chOff x="752475" y="4657540"/>
            <a:chExt cx="695325" cy="385856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752475" y="4657540"/>
              <a:ext cx="641350" cy="385856"/>
            </a:xfrm>
            <a:prstGeom prst="round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784391" y="4665802"/>
              <a:ext cx="66340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ru-RU" b="1" dirty="0"/>
                <a:t>SN</a:t>
              </a:r>
              <a:endParaRPr lang="ru-RU" b="1" dirty="0"/>
            </a:p>
          </p:txBody>
        </p:sp>
      </p:grpSp>
      <p:sp>
        <p:nvSpPr>
          <p:cNvPr id="23" name="Прямоугольник 2"/>
          <p:cNvSpPr>
            <a:spLocks noChangeArrowheads="1"/>
          </p:cNvSpPr>
          <p:nvPr/>
        </p:nvSpPr>
        <p:spPr bwMode="auto">
          <a:xfrm>
            <a:off x="1697576" y="4343400"/>
            <a:ext cx="669007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weak solenoid for longitudinal polarization at SPD (spin navigator) </a:t>
            </a:r>
            <a:endParaRPr lang="ru-RU" altLang="ru-RU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1640447" y="858005"/>
            <a:ext cx="5863103" cy="2660158"/>
            <a:chOff x="1346910" y="846072"/>
            <a:chExt cx="6129092" cy="2792714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4"/>
            <a:srcRect r="53333" b="65993"/>
            <a:stretch/>
          </p:blipFill>
          <p:spPr>
            <a:xfrm>
              <a:off x="1346910" y="846072"/>
              <a:ext cx="6129092" cy="2792714"/>
            </a:xfrm>
            <a:prstGeom prst="rect">
              <a:avLst/>
            </a:prstGeom>
          </p:spPr>
        </p:pic>
        <p:sp>
          <p:nvSpPr>
            <p:cNvPr id="24" name="Прямоугольник 23"/>
            <p:cNvSpPr/>
            <p:nvPr/>
          </p:nvSpPr>
          <p:spPr>
            <a:xfrm>
              <a:off x="3619145" y="3118575"/>
              <a:ext cx="473685" cy="2746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ru-RU" sz="1100" b="1" dirty="0"/>
                <a:t>SN</a:t>
              </a:r>
              <a:endParaRPr lang="ru-RU" sz="1100" b="1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038941" y="1981200"/>
                <a:ext cx="100905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𝝂</m:t>
                      </m:r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8941" y="1981200"/>
                <a:ext cx="1009059" cy="43088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Прямоугольник 17"/>
          <p:cNvSpPr>
            <a:spLocks noChangeArrowheads="1"/>
          </p:cNvSpPr>
          <p:nvPr/>
        </p:nvSpPr>
        <p:spPr bwMode="auto">
          <a:xfrm>
            <a:off x="18525" y="6589713"/>
            <a:ext cx="11244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9pPr>
          </a:lstStyle>
          <a:p>
            <a:pPr algn="ctr" eaLnBrk="1" hangingPunct="1"/>
            <a:r>
              <a:rPr lang="en-US" altLang="ru-RU" sz="1400" b="1" dirty="0">
                <a:solidFill>
                  <a:schemeClr val="tx2"/>
                </a:solidFill>
                <a:latin typeface="Calibri Light" panose="020F0302020204030204" pitchFamily="34" charset="0"/>
              </a:rPr>
              <a:t>Alushta-2025</a:t>
            </a:r>
            <a:endParaRPr lang="ru-RU" altLang="ru-RU" sz="1400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763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gradFill>
            <a:gsLst>
              <a:gs pos="0">
                <a:schemeClr val="accent1">
                  <a:lumMod val="110000"/>
                  <a:satMod val="105000"/>
                  <a:tint val="67000"/>
                  <a:alpha val="30000"/>
                </a:schemeClr>
              </a:gs>
              <a:gs pos="50000">
                <a:schemeClr val="accent1">
                  <a:lumMod val="105000"/>
                  <a:satMod val="103000"/>
                  <a:tint val="73000"/>
                  <a:alpha val="5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  <a:alpha val="39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b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4000" b="1" dirty="0"/>
              <a:t>New </a:t>
            </a:r>
            <a:r>
              <a:rPr lang="en-US" sz="4000" b="1" dirty="0" err="1"/>
              <a:t>Nuclotron</a:t>
            </a:r>
            <a:endParaRPr lang="ru-RU" sz="4000" b="1" dirty="0"/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0" y="6604000"/>
            <a:ext cx="9144000" cy="254000"/>
          </a:xfrm>
          <a:prstGeom prst="rect">
            <a:avLst/>
          </a:prstGeom>
          <a:gradFill>
            <a:gsLst>
              <a:gs pos="0">
                <a:schemeClr val="accent1">
                  <a:lumMod val="110000"/>
                  <a:satMod val="105000"/>
                  <a:tint val="67000"/>
                  <a:alpha val="30000"/>
                </a:schemeClr>
              </a:gs>
              <a:gs pos="50000">
                <a:schemeClr val="accent1">
                  <a:lumMod val="105000"/>
                  <a:satMod val="103000"/>
                  <a:tint val="73000"/>
                  <a:alpha val="5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  <a:alpha val="39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400"/>
          </a:p>
        </p:txBody>
      </p:sp>
      <p:sp>
        <p:nvSpPr>
          <p:cNvPr id="6159" name="Прямоугольник 8"/>
          <p:cNvSpPr>
            <a:spLocks noChangeArrowheads="1"/>
          </p:cNvSpPr>
          <p:nvPr/>
        </p:nvSpPr>
        <p:spPr bwMode="auto">
          <a:xfrm>
            <a:off x="8686158" y="6589713"/>
            <a:ext cx="4283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9pPr>
          </a:lstStyle>
          <a:p>
            <a:pPr algn="ctr" eaLnBrk="1" hangingPunct="1"/>
            <a:r>
              <a:rPr lang="en-US" altLang="ru-RU" sz="1400" b="1" dirty="0">
                <a:solidFill>
                  <a:schemeClr val="tx2"/>
                </a:solidFill>
                <a:latin typeface="Calibri Light" panose="020F0302020204030204" pitchFamily="34" charset="0"/>
              </a:rPr>
              <a:t>4/8</a:t>
            </a:r>
            <a:endParaRPr lang="ru-RU" altLang="ru-RU" sz="1400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sp>
        <p:nvSpPr>
          <p:cNvPr id="6160" name="Прямоугольник 10"/>
          <p:cNvSpPr>
            <a:spLocks noChangeArrowheads="1"/>
          </p:cNvSpPr>
          <p:nvPr/>
        </p:nvSpPr>
        <p:spPr bwMode="auto">
          <a:xfrm>
            <a:off x="6969125" y="6591300"/>
            <a:ext cx="14160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9pPr>
          </a:lstStyle>
          <a:p>
            <a:pPr algn="ctr" eaLnBrk="1" hangingPunct="1"/>
            <a:r>
              <a:rPr lang="en-US" altLang="ru-RU" sz="1400" b="1">
                <a:solidFill>
                  <a:schemeClr val="tx2"/>
                </a:solidFill>
                <a:latin typeface="Calibri Light" panose="020F0302020204030204" pitchFamily="34" charset="0"/>
              </a:rPr>
              <a:t>Butenko Elizaveta</a:t>
            </a:r>
            <a:endParaRPr lang="ru-RU" altLang="ru-RU" sz="1400" b="1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11425" y="660579"/>
            <a:ext cx="8915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 main task:</a:t>
            </a: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provide ST-mode in the New </a:t>
            </a:r>
            <a:r>
              <a:rPr lang="en-US" sz="24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Nuclotron</a:t>
            </a:r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to control deuteron polarization direction in the entire energy range </a:t>
            </a:r>
            <a:endParaRPr lang="ru-RU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1425" y="1482385"/>
            <a:ext cx="317426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Proposed solution: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8 solenoids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One per </a:t>
            </a:r>
            <a:r>
              <a:rPr lang="en-US" sz="24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superperiod</a:t>
            </a:r>
            <a:endParaRPr lang="en-US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09600" y="3082968"/>
                <a:ext cx="3380349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i="1" dirty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dirty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πν</m:t>
                              </m:r>
                            </m:num>
                            <m:den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func>
                      <m:r>
                        <m:rPr>
                          <m:nor/>
                        </m:rPr>
                        <a:rPr lang="en-US" sz="2400" b="0" i="0" dirty="0" smtClean="0"/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πγ</m:t>
                              </m:r>
                              <m:r>
                                <m:rPr>
                                  <m:nor/>
                                </m:rPr>
                                <a:rPr lang="en-US" sz="2400" b="0" i="0" dirty="0" smtClean="0"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</m:num>
                            <m:den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func>
                      <m:func>
                        <m:funcPr>
                          <m:ctrlPr>
                            <a:rPr lang="en-US" sz="2400" i="1" dirty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dirty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𝑠𝑜𝑙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082968"/>
                <a:ext cx="3380349" cy="69384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132991" y="2715051"/>
                <a:ext cx="160653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Spin tune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1" dirty="0">
                        <a:latin typeface="Cambria Math" panose="02040503050406030204" pitchFamily="18" charset="0"/>
                      </a:rPr>
                      <m:t>ν</m:t>
                    </m:r>
                  </m:oMath>
                </a14:m>
                <a:r>
                  <a:rPr lang="en-US" sz="24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:</a:t>
                </a:r>
                <a:endParaRPr lang="ru-RU" sz="2400" b="1" dirty="0">
                  <a:solidFill>
                    <a:schemeClr val="tx2"/>
                  </a:solidFill>
                  <a:latin typeface="+mj-lt"/>
                  <a:ea typeface="+mj-ea"/>
                  <a:cs typeface="+mj-cs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991" y="2715051"/>
                <a:ext cx="1606530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6084" t="-10526" r="-5323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132991" y="3804788"/>
                <a:ext cx="3552511" cy="4996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+mj-ea"/>
                        <a:cs typeface="+mj-cs"/>
                      </a:rPr>
                      <m:t>(</m:t>
                    </m:r>
                    <m:sSub>
                      <m:sSubPr>
                        <m:ctrlPr>
                          <a:rPr lang="en-US" sz="2400" b="1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</m:ctrlPr>
                      </m:sSubPr>
                      <m:e>
                        <m:r>
                          <a:rPr lang="en-US" sz="2400" b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𝜑</m:t>
                        </m:r>
                      </m:e>
                      <m:sub>
                        <m:r>
                          <a:rPr lang="en-US" sz="2400" b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𝑠𝑜𝑙</m:t>
                        </m:r>
                      </m:sub>
                    </m:sSub>
                  </m:oMath>
                </a14:m>
                <a:r>
                  <a:rPr lang="en-US" sz="24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 - spin solenoid angle)</a:t>
                </a:r>
                <a:endParaRPr lang="ru-RU" sz="2400" b="1" dirty="0">
                  <a:solidFill>
                    <a:schemeClr val="tx2"/>
                  </a:solidFill>
                  <a:latin typeface="+mj-lt"/>
                  <a:ea typeface="+mj-ea"/>
                  <a:cs typeface="+mj-cs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991" y="3804788"/>
                <a:ext cx="3552511" cy="499689"/>
              </a:xfrm>
              <a:prstGeom prst="rect">
                <a:avLst/>
              </a:prstGeom>
              <a:blipFill rotWithShape="0">
                <a:blip r:embed="rId5"/>
                <a:stretch>
                  <a:fillRect l="-1544" t="-8537" b="-207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1654617" y="5102639"/>
                <a:ext cx="4976940" cy="14870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4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en-US" sz="24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𝑠𝑜𝑙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func>
                          <m:func>
                            <m:funcPr>
                              <m:ctrl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πγ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400" dirty="0">
                                      <a:latin typeface="Cambria Math" panose="02040503050406030204" pitchFamily="18" charset="0"/>
                                    </a:rPr>
                                    <m:t>G</m:t>
                                  </m:r>
                                </m:num>
                                <m:den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func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400" dirty="0"/>
                            <m:t>+</m:t>
                          </m:r>
                          <m:func>
                            <m:funcPr>
                              <m:ctrl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4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en-US" sz="24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𝑠𝑜𝑙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</m:func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func>
                                <m:func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sz="2400" b="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400" dirty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n-US" sz="2400" b="0" i="1" dirty="0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f>
                                    <m:fPr>
                                      <m:ctrlPr>
                                        <a:rPr lang="en-US" sz="24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sty m:val="p"/>
                                        </m:rPr>
                                        <a:rPr lang="en-US" sz="2400" i="1" dirty="0">
                                          <a:latin typeface="Cambria Math" panose="02040503050406030204" pitchFamily="18" charset="0"/>
                                        </a:rPr>
                                        <m:t>πγ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US" sz="2400" dirty="0">
                                          <a:latin typeface="Cambria Math" panose="02040503050406030204" pitchFamily="18" charset="0"/>
                                        </a:rPr>
                                        <m:t>G</m:t>
                                      </m:r>
                                    </m:num>
                                    <m:den>
                                      <m:r>
                                        <a:rPr lang="en-US" sz="2400" i="1" dirty="0">
                                          <a:latin typeface="Cambria Math" panose="02040503050406030204" pitchFamily="18" charset="0"/>
                                        </a:rPr>
                                        <m:t>8</m:t>
                                      </m:r>
                                    </m:den>
                                  </m:f>
                                </m:e>
                              </m:func>
                              <m:func>
                                <m:func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sz="2400" b="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400" dirty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n-US" sz="2400" b="0" i="1" dirty="0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f>
                                    <m:fPr>
                                      <m:ctrlPr>
                                        <a:rPr lang="en-US" sz="24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sz="24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𝜑</m:t>
                                          </m:r>
                                        </m:e>
                                        <m:sub>
                                          <m:r>
                                            <a:rPr lang="en-US" sz="24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𝑠𝑜𝑙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sz="2400" i="1" dirty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func>
                            </m:e>
                          </m:rad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4617" y="5102639"/>
                <a:ext cx="4976940" cy="148707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Прямоугольник 28"/>
          <p:cNvSpPr/>
          <p:nvPr/>
        </p:nvSpPr>
        <p:spPr>
          <a:xfrm>
            <a:off x="304800" y="4583137"/>
            <a:ext cx="45828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Stable polarization direction (n-axis) </a:t>
            </a:r>
            <a:endParaRPr lang="ru-RU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4724400" y="1697427"/>
            <a:ext cx="3468600" cy="3269013"/>
            <a:chOff x="4724400" y="1697427"/>
            <a:chExt cx="3468600" cy="3269013"/>
          </a:xfrm>
        </p:grpSpPr>
        <p:pic>
          <p:nvPicPr>
            <p:cNvPr id="16" name="Рисунок 15"/>
            <p:cNvPicPr>
              <a:picLocks noChangeAspect="1"/>
            </p:cNvPicPr>
            <p:nvPr/>
          </p:nvPicPr>
          <p:blipFill rotWithShape="1">
            <a:blip r:embed="rId7"/>
            <a:srcRect l="-7056" r="-1"/>
            <a:stretch/>
          </p:blipFill>
          <p:spPr>
            <a:xfrm>
              <a:off x="4724400" y="1697427"/>
              <a:ext cx="3468600" cy="3240000"/>
            </a:xfrm>
            <a:prstGeom prst="rect">
              <a:avLst/>
            </a:prstGeom>
          </p:spPr>
        </p:pic>
        <p:grpSp>
          <p:nvGrpSpPr>
            <p:cNvPr id="6" name="Группа 5"/>
            <p:cNvGrpSpPr/>
            <p:nvPr/>
          </p:nvGrpSpPr>
          <p:grpSpPr>
            <a:xfrm>
              <a:off x="6324600" y="1797278"/>
              <a:ext cx="362600" cy="215444"/>
              <a:chOff x="6308671" y="1797278"/>
              <a:chExt cx="362600" cy="215444"/>
            </a:xfrm>
          </p:grpSpPr>
          <p:sp>
            <p:nvSpPr>
              <p:cNvPr id="2" name="Скругленный прямоугольник 1"/>
              <p:cNvSpPr/>
              <p:nvPr/>
            </p:nvSpPr>
            <p:spPr>
              <a:xfrm>
                <a:off x="6328528" y="1828800"/>
                <a:ext cx="322886" cy="152400"/>
              </a:xfrm>
              <a:prstGeom prst="round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" name="TextBox 2"/>
              <p:cNvSpPr txBox="1"/>
              <p:nvPr/>
            </p:nvSpPr>
            <p:spPr>
              <a:xfrm>
                <a:off x="6308671" y="1797278"/>
                <a:ext cx="362600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b="1" dirty="0"/>
                  <a:t>Sol</a:t>
                </a:r>
                <a:endParaRPr lang="ru-RU" sz="800" b="1" dirty="0"/>
              </a:p>
            </p:txBody>
          </p:sp>
        </p:grpSp>
        <p:grpSp>
          <p:nvGrpSpPr>
            <p:cNvPr id="20" name="Группа 19"/>
            <p:cNvGrpSpPr/>
            <p:nvPr/>
          </p:nvGrpSpPr>
          <p:grpSpPr>
            <a:xfrm rot="18953903">
              <a:off x="5281661" y="2225102"/>
              <a:ext cx="362600" cy="215444"/>
              <a:chOff x="6308671" y="1797278"/>
              <a:chExt cx="362600" cy="215444"/>
            </a:xfrm>
          </p:grpSpPr>
          <p:sp>
            <p:nvSpPr>
              <p:cNvPr id="24" name="Скругленный прямоугольник 23"/>
              <p:cNvSpPr/>
              <p:nvPr/>
            </p:nvSpPr>
            <p:spPr>
              <a:xfrm>
                <a:off x="6328528" y="1828800"/>
                <a:ext cx="322886" cy="152400"/>
              </a:xfrm>
              <a:prstGeom prst="round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6308671" y="1797278"/>
                <a:ext cx="362600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b="1" dirty="0"/>
                  <a:t>Sol</a:t>
                </a:r>
                <a:endParaRPr lang="ru-RU" sz="800" b="1" dirty="0"/>
              </a:p>
            </p:txBody>
          </p:sp>
        </p:grpSp>
        <p:grpSp>
          <p:nvGrpSpPr>
            <p:cNvPr id="28" name="Группа 27"/>
            <p:cNvGrpSpPr/>
            <p:nvPr/>
          </p:nvGrpSpPr>
          <p:grpSpPr>
            <a:xfrm rot="16200000">
              <a:off x="4847547" y="3273978"/>
              <a:ext cx="362600" cy="215444"/>
              <a:chOff x="6308671" y="1797278"/>
              <a:chExt cx="362600" cy="215444"/>
            </a:xfrm>
          </p:grpSpPr>
          <p:sp>
            <p:nvSpPr>
              <p:cNvPr id="30" name="Скругленный прямоугольник 29"/>
              <p:cNvSpPr/>
              <p:nvPr/>
            </p:nvSpPr>
            <p:spPr>
              <a:xfrm>
                <a:off x="6328528" y="1828800"/>
                <a:ext cx="322886" cy="152400"/>
              </a:xfrm>
              <a:prstGeom prst="round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6308671" y="1797278"/>
                <a:ext cx="362600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b="1" dirty="0"/>
                  <a:t>Sol</a:t>
                </a:r>
                <a:endParaRPr lang="ru-RU" sz="800" b="1" dirty="0"/>
              </a:p>
            </p:txBody>
          </p:sp>
        </p:grpSp>
        <p:grpSp>
          <p:nvGrpSpPr>
            <p:cNvPr id="32" name="Группа 31"/>
            <p:cNvGrpSpPr/>
            <p:nvPr/>
          </p:nvGrpSpPr>
          <p:grpSpPr>
            <a:xfrm rot="2728753">
              <a:off x="7337828" y="2223833"/>
              <a:ext cx="362600" cy="215444"/>
              <a:chOff x="6308671" y="1797278"/>
              <a:chExt cx="362600" cy="215444"/>
            </a:xfrm>
          </p:grpSpPr>
          <p:sp>
            <p:nvSpPr>
              <p:cNvPr id="33" name="Скругленный прямоугольник 32"/>
              <p:cNvSpPr/>
              <p:nvPr/>
            </p:nvSpPr>
            <p:spPr>
              <a:xfrm>
                <a:off x="6328528" y="1828800"/>
                <a:ext cx="322886" cy="152400"/>
              </a:xfrm>
              <a:prstGeom prst="round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6308671" y="1797278"/>
                <a:ext cx="362600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b="1" dirty="0"/>
                  <a:t>Sol</a:t>
                </a:r>
                <a:endParaRPr lang="ru-RU" sz="800" b="1" dirty="0"/>
              </a:p>
            </p:txBody>
          </p:sp>
        </p:grpSp>
        <p:grpSp>
          <p:nvGrpSpPr>
            <p:cNvPr id="35" name="Группа 34"/>
            <p:cNvGrpSpPr/>
            <p:nvPr/>
          </p:nvGrpSpPr>
          <p:grpSpPr>
            <a:xfrm rot="10800000">
              <a:off x="6324600" y="4750996"/>
              <a:ext cx="362600" cy="215444"/>
              <a:chOff x="6308671" y="1797278"/>
              <a:chExt cx="362600" cy="215444"/>
            </a:xfrm>
          </p:grpSpPr>
          <p:sp>
            <p:nvSpPr>
              <p:cNvPr id="36" name="Скругленный прямоугольник 35"/>
              <p:cNvSpPr/>
              <p:nvPr/>
            </p:nvSpPr>
            <p:spPr>
              <a:xfrm>
                <a:off x="6328528" y="1828800"/>
                <a:ext cx="322886" cy="152400"/>
              </a:xfrm>
              <a:prstGeom prst="round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308671" y="1797278"/>
                <a:ext cx="362600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b="1" dirty="0"/>
                  <a:t>Sol</a:t>
                </a:r>
                <a:endParaRPr lang="ru-RU" sz="800" b="1" dirty="0"/>
              </a:p>
            </p:txBody>
          </p:sp>
        </p:grpSp>
        <p:grpSp>
          <p:nvGrpSpPr>
            <p:cNvPr id="38" name="Группа 37"/>
            <p:cNvGrpSpPr/>
            <p:nvPr/>
          </p:nvGrpSpPr>
          <p:grpSpPr>
            <a:xfrm rot="13521451">
              <a:off x="5280542" y="4287968"/>
              <a:ext cx="362600" cy="215444"/>
              <a:chOff x="6308671" y="1797278"/>
              <a:chExt cx="362600" cy="215444"/>
            </a:xfrm>
          </p:grpSpPr>
          <p:sp>
            <p:nvSpPr>
              <p:cNvPr id="39" name="Скругленный прямоугольник 38"/>
              <p:cNvSpPr/>
              <p:nvPr/>
            </p:nvSpPr>
            <p:spPr>
              <a:xfrm>
                <a:off x="6328528" y="1828800"/>
                <a:ext cx="322886" cy="152400"/>
              </a:xfrm>
              <a:prstGeom prst="round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6308671" y="1797278"/>
                <a:ext cx="362600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b="1" dirty="0"/>
                  <a:t>Sol</a:t>
                </a:r>
                <a:endParaRPr lang="ru-RU" sz="800" b="1" dirty="0"/>
              </a:p>
            </p:txBody>
          </p:sp>
        </p:grpSp>
        <p:grpSp>
          <p:nvGrpSpPr>
            <p:cNvPr id="41" name="Группа 40"/>
            <p:cNvGrpSpPr/>
            <p:nvPr/>
          </p:nvGrpSpPr>
          <p:grpSpPr>
            <a:xfrm rot="5400000">
              <a:off x="7800904" y="3273977"/>
              <a:ext cx="362600" cy="215444"/>
              <a:chOff x="6308671" y="1797278"/>
              <a:chExt cx="362600" cy="215444"/>
            </a:xfrm>
          </p:grpSpPr>
          <p:sp>
            <p:nvSpPr>
              <p:cNvPr id="42" name="Скругленный прямоугольник 41"/>
              <p:cNvSpPr/>
              <p:nvPr/>
            </p:nvSpPr>
            <p:spPr>
              <a:xfrm>
                <a:off x="6328528" y="1828800"/>
                <a:ext cx="322886" cy="152400"/>
              </a:xfrm>
              <a:prstGeom prst="round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6308671" y="1797278"/>
                <a:ext cx="362600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b="1" dirty="0"/>
                  <a:t>Sol</a:t>
                </a:r>
                <a:endParaRPr lang="ru-RU" sz="800" b="1" dirty="0"/>
              </a:p>
            </p:txBody>
          </p:sp>
        </p:grpSp>
        <p:grpSp>
          <p:nvGrpSpPr>
            <p:cNvPr id="44" name="Группа 43"/>
            <p:cNvGrpSpPr/>
            <p:nvPr/>
          </p:nvGrpSpPr>
          <p:grpSpPr>
            <a:xfrm rot="8164581">
              <a:off x="7364180" y="4322912"/>
              <a:ext cx="362600" cy="215444"/>
              <a:chOff x="6308671" y="1797278"/>
              <a:chExt cx="362600" cy="215444"/>
            </a:xfrm>
          </p:grpSpPr>
          <p:sp>
            <p:nvSpPr>
              <p:cNvPr id="45" name="Скругленный прямоугольник 44"/>
              <p:cNvSpPr/>
              <p:nvPr/>
            </p:nvSpPr>
            <p:spPr>
              <a:xfrm>
                <a:off x="6328528" y="1828800"/>
                <a:ext cx="322886" cy="152400"/>
              </a:xfrm>
              <a:prstGeom prst="round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6308671" y="1797278"/>
                <a:ext cx="362600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b="1" dirty="0"/>
                  <a:t>Sol</a:t>
                </a:r>
                <a:endParaRPr lang="ru-RU" sz="800" b="1" dirty="0"/>
              </a:p>
            </p:txBody>
          </p:sp>
        </p:grpSp>
      </p:grpSp>
      <p:sp>
        <p:nvSpPr>
          <p:cNvPr id="47" name="Прямоугольник 17"/>
          <p:cNvSpPr>
            <a:spLocks noChangeArrowheads="1"/>
          </p:cNvSpPr>
          <p:nvPr/>
        </p:nvSpPr>
        <p:spPr bwMode="auto">
          <a:xfrm>
            <a:off x="18525" y="6589713"/>
            <a:ext cx="11244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9pPr>
          </a:lstStyle>
          <a:p>
            <a:pPr algn="ctr" eaLnBrk="1" hangingPunct="1"/>
            <a:r>
              <a:rPr lang="en-US" altLang="ru-RU" sz="1400" b="1" dirty="0">
                <a:solidFill>
                  <a:schemeClr val="tx2"/>
                </a:solidFill>
                <a:latin typeface="Calibri Light" panose="020F0302020204030204" pitchFamily="34" charset="0"/>
              </a:rPr>
              <a:t>Alushta-2025</a:t>
            </a:r>
            <a:endParaRPr lang="ru-RU" altLang="ru-RU" sz="1400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gradFill>
            <a:gsLst>
              <a:gs pos="0">
                <a:schemeClr val="accent1">
                  <a:lumMod val="110000"/>
                  <a:satMod val="105000"/>
                  <a:tint val="67000"/>
                  <a:alpha val="30000"/>
                </a:schemeClr>
              </a:gs>
              <a:gs pos="50000">
                <a:schemeClr val="accent1">
                  <a:lumMod val="105000"/>
                  <a:satMod val="103000"/>
                  <a:tint val="73000"/>
                  <a:alpha val="5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  <a:alpha val="39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6" name="Rectangle 4"/>
          <p:cNvSpPr txBox="1">
            <a:spLocks noChangeArrowheads="1"/>
          </p:cNvSpPr>
          <p:nvPr/>
        </p:nvSpPr>
        <p:spPr bwMode="auto">
          <a:xfrm>
            <a:off x="0" y="9525"/>
            <a:ext cx="91440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b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4000" b="1" dirty="0"/>
              <a:t>Integrals of solenoids fields for ST-mode</a:t>
            </a:r>
            <a:endParaRPr lang="ru-RU" sz="4000" b="1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0" y="6604000"/>
            <a:ext cx="9144000" cy="254000"/>
          </a:xfrm>
          <a:prstGeom prst="rect">
            <a:avLst/>
          </a:prstGeom>
          <a:gradFill>
            <a:gsLst>
              <a:gs pos="0">
                <a:schemeClr val="accent1">
                  <a:lumMod val="110000"/>
                  <a:satMod val="105000"/>
                  <a:tint val="67000"/>
                  <a:alpha val="30000"/>
                </a:schemeClr>
              </a:gs>
              <a:gs pos="50000">
                <a:schemeClr val="accent1">
                  <a:lumMod val="105000"/>
                  <a:satMod val="103000"/>
                  <a:tint val="73000"/>
                  <a:alpha val="5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  <a:alpha val="39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400"/>
          </a:p>
        </p:txBody>
      </p:sp>
      <p:sp>
        <p:nvSpPr>
          <p:cNvPr id="8203" name="Прямоугольник 10"/>
          <p:cNvSpPr>
            <a:spLocks noChangeArrowheads="1"/>
          </p:cNvSpPr>
          <p:nvPr/>
        </p:nvSpPr>
        <p:spPr bwMode="auto">
          <a:xfrm>
            <a:off x="6969125" y="6591300"/>
            <a:ext cx="14160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9pPr>
          </a:lstStyle>
          <a:p>
            <a:pPr algn="ctr" eaLnBrk="1" hangingPunct="1"/>
            <a:r>
              <a:rPr lang="en-US" altLang="ru-RU" sz="1400" b="1">
                <a:solidFill>
                  <a:schemeClr val="tx2"/>
                </a:solidFill>
                <a:latin typeface="Calibri Light" panose="020F0302020204030204" pitchFamily="34" charset="0"/>
              </a:rPr>
              <a:t>Butenko Elizaveta</a:t>
            </a:r>
            <a:endParaRPr lang="ru-RU" altLang="ru-RU" sz="1400" b="1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sp>
        <p:nvSpPr>
          <p:cNvPr id="8204" name="Прямоугольник 8"/>
          <p:cNvSpPr>
            <a:spLocks noChangeArrowheads="1"/>
          </p:cNvSpPr>
          <p:nvPr/>
        </p:nvSpPr>
        <p:spPr bwMode="auto">
          <a:xfrm>
            <a:off x="8686158" y="6589713"/>
            <a:ext cx="4283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9pPr>
          </a:lstStyle>
          <a:p>
            <a:pPr algn="ctr" eaLnBrk="1" hangingPunct="1"/>
            <a:r>
              <a:rPr lang="ru-RU" altLang="ru-RU" sz="1400" b="1" dirty="0">
                <a:solidFill>
                  <a:schemeClr val="tx2"/>
                </a:solidFill>
                <a:latin typeface="Calibri Light" panose="020F0302020204030204" pitchFamily="34" charset="0"/>
              </a:rPr>
              <a:t>5</a:t>
            </a:r>
            <a:r>
              <a:rPr lang="en-US" altLang="ru-RU" sz="1400" b="1" dirty="0">
                <a:solidFill>
                  <a:schemeClr val="tx2"/>
                </a:solidFill>
                <a:latin typeface="Calibri Light" panose="020F0302020204030204" pitchFamily="34" charset="0"/>
              </a:rPr>
              <a:t>/8</a:t>
            </a:r>
            <a:endParaRPr lang="ru-RU" altLang="ru-RU" sz="1400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505200"/>
            <a:ext cx="4203940" cy="2408508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7372" y="3505200"/>
            <a:ext cx="4250662" cy="238214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7372" y="848638"/>
            <a:ext cx="4094647" cy="235442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9126" y="791892"/>
            <a:ext cx="4216354" cy="2415619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066800" y="6019800"/>
            <a:ext cx="165141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One solenoid</a:t>
            </a:r>
            <a:endParaRPr lang="ru-RU" sz="2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638800" y="6019800"/>
            <a:ext cx="157447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All solenoids</a:t>
            </a:r>
            <a:endParaRPr lang="ru-RU" sz="2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Прямоугольник 17"/>
          <p:cNvSpPr>
            <a:spLocks noChangeArrowheads="1"/>
          </p:cNvSpPr>
          <p:nvPr/>
        </p:nvSpPr>
        <p:spPr bwMode="auto">
          <a:xfrm>
            <a:off x="18525" y="6589713"/>
            <a:ext cx="11244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9pPr>
          </a:lstStyle>
          <a:p>
            <a:pPr algn="ctr" eaLnBrk="1" hangingPunct="1"/>
            <a:r>
              <a:rPr lang="en-US" altLang="ru-RU" sz="1400" b="1" dirty="0">
                <a:solidFill>
                  <a:schemeClr val="tx2"/>
                </a:solidFill>
                <a:latin typeface="Calibri Light" panose="020F0302020204030204" pitchFamily="34" charset="0"/>
              </a:rPr>
              <a:t>Alushta-2025</a:t>
            </a:r>
            <a:endParaRPr lang="ru-RU" altLang="ru-RU" sz="1400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gradFill>
            <a:gsLst>
              <a:gs pos="0">
                <a:schemeClr val="accent1">
                  <a:lumMod val="110000"/>
                  <a:satMod val="105000"/>
                  <a:tint val="67000"/>
                  <a:alpha val="30000"/>
                </a:schemeClr>
              </a:gs>
              <a:gs pos="50000">
                <a:schemeClr val="accent1">
                  <a:lumMod val="105000"/>
                  <a:satMod val="103000"/>
                  <a:tint val="73000"/>
                  <a:alpha val="5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  <a:alpha val="39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6" name="Rectangle 4"/>
          <p:cNvSpPr txBox="1">
            <a:spLocks noChangeArrowheads="1"/>
          </p:cNvSpPr>
          <p:nvPr/>
        </p:nvSpPr>
        <p:spPr bwMode="auto">
          <a:xfrm>
            <a:off x="0" y="9525"/>
            <a:ext cx="91440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b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4000" b="1" dirty="0"/>
              <a:t>Spin navigator</a:t>
            </a:r>
            <a:endParaRPr lang="ru-RU" sz="4000" b="1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0" y="6604000"/>
            <a:ext cx="9144000" cy="254000"/>
          </a:xfrm>
          <a:prstGeom prst="rect">
            <a:avLst/>
          </a:prstGeom>
          <a:gradFill>
            <a:gsLst>
              <a:gs pos="0">
                <a:schemeClr val="accent1">
                  <a:lumMod val="110000"/>
                  <a:satMod val="105000"/>
                  <a:tint val="67000"/>
                  <a:alpha val="30000"/>
                </a:schemeClr>
              </a:gs>
              <a:gs pos="50000">
                <a:schemeClr val="accent1">
                  <a:lumMod val="105000"/>
                  <a:satMod val="103000"/>
                  <a:tint val="73000"/>
                  <a:alpha val="5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  <a:alpha val="39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400"/>
          </a:p>
        </p:txBody>
      </p:sp>
      <p:sp>
        <p:nvSpPr>
          <p:cNvPr id="8203" name="Прямоугольник 10"/>
          <p:cNvSpPr>
            <a:spLocks noChangeArrowheads="1"/>
          </p:cNvSpPr>
          <p:nvPr/>
        </p:nvSpPr>
        <p:spPr bwMode="auto">
          <a:xfrm>
            <a:off x="6969746" y="6591300"/>
            <a:ext cx="141481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9pPr>
          </a:lstStyle>
          <a:p>
            <a:pPr algn="ctr" eaLnBrk="1" hangingPunct="1"/>
            <a:r>
              <a:rPr lang="en-US" altLang="ru-RU" sz="1400" b="1">
                <a:solidFill>
                  <a:schemeClr val="tx2"/>
                </a:solidFill>
                <a:latin typeface="Calibri Light" panose="020F0302020204030204" pitchFamily="34" charset="0"/>
              </a:rPr>
              <a:t>Butenko Elizaveta</a:t>
            </a:r>
            <a:endParaRPr lang="ru-RU" altLang="ru-RU" sz="1400" b="1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sp>
        <p:nvSpPr>
          <p:cNvPr id="8204" name="Прямоугольник 8"/>
          <p:cNvSpPr>
            <a:spLocks noChangeArrowheads="1"/>
          </p:cNvSpPr>
          <p:nvPr/>
        </p:nvSpPr>
        <p:spPr bwMode="auto">
          <a:xfrm>
            <a:off x="8686157" y="6589713"/>
            <a:ext cx="4283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9pPr>
          </a:lstStyle>
          <a:p>
            <a:pPr algn="ctr" eaLnBrk="1" hangingPunct="1"/>
            <a:r>
              <a:rPr lang="en-US" altLang="ru-RU" sz="1400" b="1" dirty="0">
                <a:solidFill>
                  <a:schemeClr val="tx2"/>
                </a:solidFill>
                <a:latin typeface="Calibri Light" panose="020F0302020204030204" pitchFamily="34" charset="0"/>
              </a:rPr>
              <a:t>6/8</a:t>
            </a:r>
            <a:endParaRPr lang="ru-RU" altLang="ru-RU" sz="1400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36525" y="752389"/>
                <a:ext cx="915987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The navigator tune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ν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𝑵</m:t>
                        </m:r>
                      </m:sub>
                    </m:sSub>
                  </m:oMath>
                </a14:m>
                <a:r>
                  <a:rPr lang="en-US" sz="24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 and the induced polarization  direction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sz="2400" b="1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+mj-cs"/>
                              </a:rPr>
                            </m:ctrlPr>
                          </m:accPr>
                          <m:e>
                            <m:r>
                              <a:rPr lang="en-US" sz="2400" b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+mj-cs"/>
                              </a:rPr>
                              <m:t>𝑛</m:t>
                            </m:r>
                          </m:e>
                        </m:acc>
                      </m:e>
                      <m:sub>
                        <m:r>
                          <a:rPr lang="en-US" sz="24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𝑵</m:t>
                        </m:r>
                      </m:sub>
                    </m:sSub>
                  </m:oMath>
                </a14:m>
                <a:r>
                  <a:rPr lang="en-US" sz="24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 will be determined by the vector sum of the partial fields</a:t>
                </a:r>
                <a:r>
                  <a:rPr lang="ru-RU" sz="24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 </a:t>
                </a:r>
                <a:r>
                  <a:rPr lang="en-US" sz="24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of weak solenoids</a:t>
                </a:r>
                <a:endParaRPr lang="ru-RU" sz="2400" b="1" dirty="0">
                  <a:solidFill>
                    <a:schemeClr val="tx2"/>
                  </a:solidFill>
                  <a:latin typeface="+mj-lt"/>
                  <a:ea typeface="+mj-ea"/>
                  <a:cs typeface="+mj-cs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525" y="752389"/>
                <a:ext cx="9159875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998" t="-5839" b="-153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Группа 48"/>
          <p:cNvGrpSpPr>
            <a:grpSpLocks noChangeAspect="1"/>
          </p:cNvGrpSpPr>
          <p:nvPr/>
        </p:nvGrpSpPr>
        <p:grpSpPr>
          <a:xfrm>
            <a:off x="223269" y="3276600"/>
            <a:ext cx="2992812" cy="2272079"/>
            <a:chOff x="1364805" y="4124540"/>
            <a:chExt cx="2580152" cy="1958796"/>
          </a:xfrm>
        </p:grpSpPr>
        <p:grpSp>
          <p:nvGrpSpPr>
            <p:cNvPr id="21" name="Группа 20"/>
            <p:cNvGrpSpPr>
              <a:grpSpLocks noChangeAspect="1"/>
            </p:cNvGrpSpPr>
            <p:nvPr/>
          </p:nvGrpSpPr>
          <p:grpSpPr>
            <a:xfrm>
              <a:off x="1364805" y="4124540"/>
              <a:ext cx="2097001" cy="1958796"/>
              <a:chOff x="4724400" y="1697427"/>
              <a:chExt cx="3468600" cy="3240000"/>
            </a:xfrm>
          </p:grpSpPr>
          <p:pic>
            <p:nvPicPr>
              <p:cNvPr id="22" name="Рисунок 21"/>
              <p:cNvPicPr>
                <a:picLocks noChangeAspect="1"/>
              </p:cNvPicPr>
              <p:nvPr/>
            </p:nvPicPr>
            <p:blipFill rotWithShape="1">
              <a:blip r:embed="rId3"/>
              <a:srcRect l="-7056" r="-1"/>
              <a:stretch/>
            </p:blipFill>
            <p:spPr>
              <a:xfrm>
                <a:off x="4724400" y="1697427"/>
                <a:ext cx="3468600" cy="3240000"/>
              </a:xfrm>
              <a:prstGeom prst="rect">
                <a:avLst/>
              </a:prstGeom>
            </p:spPr>
          </p:pic>
          <p:sp>
            <p:nvSpPr>
              <p:cNvPr id="46" name="Скругленный прямоугольник 45"/>
              <p:cNvSpPr/>
              <p:nvPr/>
            </p:nvSpPr>
            <p:spPr>
              <a:xfrm>
                <a:off x="6344456" y="1828800"/>
                <a:ext cx="322886" cy="152400"/>
              </a:xfrm>
              <a:prstGeom prst="round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25" name="Группа 24"/>
              <p:cNvGrpSpPr/>
              <p:nvPr/>
            </p:nvGrpSpPr>
            <p:grpSpPr>
              <a:xfrm rot="18953903">
                <a:off x="5301518" y="2179212"/>
                <a:ext cx="322886" cy="307225"/>
                <a:chOff x="6328528" y="1751388"/>
                <a:chExt cx="322886" cy="307225"/>
              </a:xfrm>
            </p:grpSpPr>
            <p:sp>
              <p:nvSpPr>
                <p:cNvPr id="44" name="Скругленный прямоугольник 43"/>
                <p:cNvSpPr/>
                <p:nvPr/>
              </p:nvSpPr>
              <p:spPr>
                <a:xfrm>
                  <a:off x="6328528" y="1828800"/>
                  <a:ext cx="322886" cy="152400"/>
                </a:xfrm>
                <a:prstGeom prst="round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6358255" y="1751388"/>
                  <a:ext cx="263427" cy="30722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endParaRPr lang="ru-RU" sz="800" b="1" dirty="0"/>
                </a:p>
              </p:txBody>
            </p:sp>
          </p:grpSp>
          <p:sp>
            <p:nvSpPr>
              <p:cNvPr id="42" name="Скругленный прямоугольник 41"/>
              <p:cNvSpPr/>
              <p:nvPr/>
            </p:nvSpPr>
            <p:spPr>
              <a:xfrm rot="16200000">
                <a:off x="4867405" y="3305500"/>
                <a:ext cx="322886" cy="152400"/>
              </a:xfrm>
              <a:prstGeom prst="round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0" name="Скругленный прямоугольник 39"/>
              <p:cNvSpPr/>
              <p:nvPr/>
            </p:nvSpPr>
            <p:spPr>
              <a:xfrm rot="2728753">
                <a:off x="7357685" y="2255356"/>
                <a:ext cx="322886" cy="152400"/>
              </a:xfrm>
              <a:prstGeom prst="round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8" name="Скругленный прямоугольник 37"/>
              <p:cNvSpPr/>
              <p:nvPr/>
            </p:nvSpPr>
            <p:spPr>
              <a:xfrm rot="10800000">
                <a:off x="6344457" y="4782518"/>
                <a:ext cx="322886" cy="152400"/>
              </a:xfrm>
              <a:prstGeom prst="round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6" name="Скругленный прямоугольник 35"/>
              <p:cNvSpPr/>
              <p:nvPr/>
            </p:nvSpPr>
            <p:spPr>
              <a:xfrm rot="13521451">
                <a:off x="5300399" y="4319491"/>
                <a:ext cx="322886" cy="152400"/>
              </a:xfrm>
              <a:prstGeom prst="round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4" name="Скругленный прямоугольник 33"/>
              <p:cNvSpPr/>
              <p:nvPr/>
            </p:nvSpPr>
            <p:spPr>
              <a:xfrm rot="5400000">
                <a:off x="7820762" y="3305499"/>
                <a:ext cx="322886" cy="152400"/>
              </a:xfrm>
              <a:prstGeom prst="round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2" name="Скругленный прямоугольник 31"/>
              <p:cNvSpPr/>
              <p:nvPr/>
            </p:nvSpPr>
            <p:spPr>
              <a:xfrm rot="8164581">
                <a:off x="7384038" y="4354434"/>
                <a:ext cx="322886" cy="152400"/>
              </a:xfrm>
              <a:prstGeom prst="round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8" name="Прямоугольник 7"/>
            <p:cNvSpPr/>
            <p:nvPr/>
          </p:nvSpPr>
          <p:spPr>
            <a:xfrm>
              <a:off x="1969039" y="5010652"/>
              <a:ext cx="790590" cy="26161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022448" y="5042230"/>
              <a:ext cx="682973" cy="2255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Detector</a:t>
              </a:r>
              <a:endParaRPr lang="ru-RU" sz="1100" dirty="0"/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2814653" y="5154999"/>
              <a:ext cx="42699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Прямоугольник 14"/>
                <p:cNvSpPr/>
                <p:nvPr/>
              </p:nvSpPr>
              <p:spPr>
                <a:xfrm>
                  <a:off x="3288298" y="4969528"/>
                  <a:ext cx="656659" cy="31840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𝜹</m:t>
                        </m:r>
                        <m:sSub>
                          <m:sSubPr>
                            <m:ctrlPr>
                              <a:rPr lang="en-US" b="1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𝑩</m:t>
                            </m:r>
                          </m:e>
                          <m:sub>
                            <m:r>
                              <a:rPr lang="en-US" b="1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𝒛</m:t>
                            </m:r>
                            <m:r>
                              <a:rPr lang="en-US" b="1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ru-RU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5" name="Прямоугольник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88298" y="4969528"/>
                  <a:ext cx="656659" cy="318407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b="-3279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Прямоугольник 47"/>
                <p:cNvSpPr/>
                <p:nvPr/>
              </p:nvSpPr>
              <p:spPr>
                <a:xfrm>
                  <a:off x="2957583" y="5716877"/>
                  <a:ext cx="656659" cy="31840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dirty="0" smtClean="0">
                            <a:solidFill>
                              <a:srgbClr val="2F3293"/>
                            </a:solidFill>
                            <a:latin typeface="Cambria Math" panose="02040503050406030204" pitchFamily="18" charset="0"/>
                          </a:rPr>
                          <m:t>𝜹</m:t>
                        </m:r>
                        <m:sSub>
                          <m:sSubPr>
                            <m:ctrlPr>
                              <a:rPr lang="en-US" b="1" i="1" dirty="0">
                                <a:solidFill>
                                  <a:srgbClr val="2F3293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dirty="0">
                                <a:solidFill>
                                  <a:srgbClr val="2F3293"/>
                                </a:solidFill>
                                <a:latin typeface="Cambria Math" panose="02040503050406030204" pitchFamily="18" charset="0"/>
                              </a:rPr>
                              <m:t>𝑩</m:t>
                            </m:r>
                          </m:e>
                          <m:sub>
                            <m:r>
                              <a:rPr lang="en-US" b="1" i="1" dirty="0">
                                <a:solidFill>
                                  <a:srgbClr val="2F3293"/>
                                </a:solidFill>
                                <a:latin typeface="Cambria Math" panose="02040503050406030204" pitchFamily="18" charset="0"/>
                              </a:rPr>
                              <m:t>𝒛</m:t>
                            </m:r>
                            <m:r>
                              <a:rPr lang="en-US" b="1" i="1" dirty="0" smtClean="0">
                                <a:solidFill>
                                  <a:srgbClr val="2F3293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ru-RU" b="1" dirty="0">
                    <a:solidFill>
                      <a:srgbClr val="2F3293"/>
                    </a:solidFill>
                  </a:endParaRPr>
                </a:p>
              </p:txBody>
            </p:sp>
          </mc:Choice>
          <mc:Fallback xmlns="">
            <p:sp>
              <p:nvSpPr>
                <p:cNvPr id="48" name="Прямоугольник 4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57583" y="5716877"/>
                  <a:ext cx="656659" cy="318407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b="-3279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3575245" y="3853342"/>
                <a:ext cx="5084533" cy="7186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20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US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  <m:sSubSup>
                            <m:sSubSupPr>
                              <m:ctrlPr>
                                <a:rPr lang="en-US" sz="20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2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sz="2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sz="20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  <m:sSubSup>
                            <m:sSubSupPr>
                              <m:ctrlPr>
                                <a:rPr lang="en-US" sz="2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2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sz="20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sz="2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2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  <m:sSub>
                            <m:sSubPr>
                              <m:ctrlPr>
                                <a:rPr lang="en-US" sz="2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2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sz="20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  <m:sSub>
                            <m:sSubPr>
                              <m:ctrlPr>
                                <a:rPr lang="en-US" sz="2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2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sz="2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sz="2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sz="2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func>
                        </m:e>
                      </m:rad>
                    </m:oMath>
                  </m:oMathPara>
                </a14:m>
                <a:endParaRPr lang="ru-RU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5245" y="3853342"/>
                <a:ext cx="5084533" cy="71865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7" name="Группа 66"/>
          <p:cNvGrpSpPr>
            <a:grpSpLocks noChangeAspect="1"/>
          </p:cNvGrpSpPr>
          <p:nvPr/>
        </p:nvGrpSpPr>
        <p:grpSpPr>
          <a:xfrm>
            <a:off x="4800600" y="1676400"/>
            <a:ext cx="3755953" cy="1975362"/>
            <a:chOff x="796698" y="4124533"/>
            <a:chExt cx="4387985" cy="2307766"/>
          </a:xfrm>
        </p:grpSpPr>
        <p:cxnSp>
          <p:nvCxnSpPr>
            <p:cNvPr id="68" name="Прямая со стрелкой 67"/>
            <p:cNvCxnSpPr/>
            <p:nvPr/>
          </p:nvCxnSpPr>
          <p:spPr bwMode="auto">
            <a:xfrm>
              <a:off x="1159728" y="5662742"/>
              <a:ext cx="1800000" cy="0"/>
            </a:xfrm>
            <a:prstGeom prst="straightConnector1">
              <a:avLst/>
            </a:prstGeom>
            <a:solidFill>
              <a:schemeClr val="accent1"/>
            </a:solidFill>
            <a:ln w="508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Прямая со стрелкой 68"/>
            <p:cNvCxnSpPr/>
            <p:nvPr/>
          </p:nvCxnSpPr>
          <p:spPr bwMode="auto">
            <a:xfrm rot="-2100000">
              <a:off x="1013491" y="5128675"/>
              <a:ext cx="1800000" cy="0"/>
            </a:xfrm>
            <a:prstGeom prst="straightConnector1">
              <a:avLst/>
            </a:prstGeom>
            <a:solidFill>
              <a:schemeClr val="accent1"/>
            </a:solidFill>
            <a:ln w="50800" cap="flat" cmpd="sng" algn="ctr">
              <a:solidFill>
                <a:srgbClr val="2F3293"/>
              </a:solidFill>
              <a:prstDash val="sysDot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Прямая со стрелкой 69"/>
            <p:cNvCxnSpPr/>
            <p:nvPr/>
          </p:nvCxnSpPr>
          <p:spPr bwMode="auto">
            <a:xfrm flipV="1">
              <a:off x="1194156" y="4598217"/>
              <a:ext cx="3240000" cy="1044000"/>
            </a:xfrm>
            <a:prstGeom prst="straightConnector1">
              <a:avLst/>
            </a:prstGeom>
            <a:solidFill>
              <a:schemeClr val="accent1"/>
            </a:solidFill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TextBox 70"/>
                <p:cNvSpPr txBox="1"/>
                <p:nvPr/>
              </p:nvSpPr>
              <p:spPr>
                <a:xfrm>
                  <a:off x="1890459" y="4124533"/>
                  <a:ext cx="1298961" cy="4674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baseline="0" smtClean="0">
                            <a:solidFill>
                              <a:srgbClr val="2F3293"/>
                            </a:solidFill>
                            <a:latin typeface="Cambria Math" panose="02040503050406030204" pitchFamily="18" charset="0"/>
                          </a:rPr>
                          <m:t>𝜹</m:t>
                        </m:r>
                        <m:sSub>
                          <m:sSubPr>
                            <m:ctrlPr>
                              <a:rPr lang="en-US" sz="2000" b="1" i="1" baseline="0" smtClean="0">
                                <a:solidFill>
                                  <a:srgbClr val="2F3293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sz="2000" b="1" i="1" baseline="0" smtClean="0">
                                    <a:solidFill>
                                      <a:srgbClr val="2F3293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baseline="0">
                                    <a:solidFill>
                                      <a:srgbClr val="2F3293"/>
                                    </a:solidFill>
                                    <a:latin typeface="Cambria Math" panose="02040503050406030204" pitchFamily="18" charset="0"/>
                                  </a:rPr>
                                  <m:t>𝝋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1" baseline="0" smtClean="0">
                                <a:solidFill>
                                  <a:srgbClr val="2F3293"/>
                                </a:solidFill>
                                <a:latin typeface="Cambria Math" panose="02040503050406030204" pitchFamily="18" charset="0"/>
                              </a:rPr>
                              <m:t>𝒛</m:t>
                            </m:r>
                            <m:r>
                              <a:rPr lang="en-US" sz="2000" b="1" i="1" baseline="0" smtClean="0">
                                <a:solidFill>
                                  <a:srgbClr val="2F3293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ru-RU" sz="2200" b="1" baseline="0" dirty="0">
                    <a:solidFill>
                      <a:srgbClr val="2F3293"/>
                    </a:solidFill>
                  </a:endParaRPr>
                </a:p>
              </p:txBody>
            </p:sp>
          </mc:Choice>
          <mc:Fallback xmlns="">
            <p:sp>
              <p:nvSpPr>
                <p:cNvPr id="71" name="TextBox 7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90459" y="4124533"/>
                  <a:ext cx="1298961" cy="467439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b="-10606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2" name="Прямая со стрелкой 71"/>
            <p:cNvCxnSpPr/>
            <p:nvPr/>
          </p:nvCxnSpPr>
          <p:spPr bwMode="auto">
            <a:xfrm>
              <a:off x="2586330" y="4611882"/>
              <a:ext cx="1800000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Прямая со стрелкой 72"/>
            <p:cNvCxnSpPr/>
            <p:nvPr/>
          </p:nvCxnSpPr>
          <p:spPr bwMode="auto">
            <a:xfrm rot="-2100000">
              <a:off x="2765509" y="5127336"/>
              <a:ext cx="1800000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TextBox 73"/>
                <p:cNvSpPr txBox="1"/>
                <p:nvPr/>
              </p:nvSpPr>
              <p:spPr>
                <a:xfrm>
                  <a:off x="2461058" y="5642880"/>
                  <a:ext cx="1298961" cy="4674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baseline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𝜹</m:t>
                        </m:r>
                        <m:sSub>
                          <m:sSubPr>
                            <m:ctrlPr>
                              <a:rPr lang="en-US" sz="2000" b="1" i="1" baseline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sz="2000" b="1" i="1" baseline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baseline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𝝋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1" baseline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𝒛</m:t>
                            </m:r>
                            <m:r>
                              <a:rPr lang="en-US" sz="2000" b="1" i="1" baseline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ru-RU" sz="2000" b="1" baseline="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74" name="TextBox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61058" y="5642880"/>
                  <a:ext cx="1298961" cy="467439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b="-10606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5" name="TextBox 74"/>
                <p:cNvSpPr txBox="1"/>
                <p:nvPr/>
              </p:nvSpPr>
              <p:spPr>
                <a:xfrm>
                  <a:off x="3885722" y="4124533"/>
                  <a:ext cx="1298961" cy="5033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000" b="0" i="1" baseline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000" b="0" i="1" baseline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sSub>
                        <m:sSubPr>
                          <m:ctrlPr>
                            <a:rPr lang="en-US" sz="2000" b="0" i="1" baseline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baseline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</m:e>
                        <m:sub>
                          <m:r>
                            <a:rPr lang="en-US" sz="2000" b="0" i="1" baseline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2000" b="0" i="1" baseline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en-US" sz="2000" i="1" baseline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baseline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acc>
                    </m:oMath>
                  </a14:m>
                  <a:r>
                    <a:rPr lang="en-US" sz="2200" baseline="0" dirty="0">
                      <a:solidFill>
                        <a:schemeClr val="tx1"/>
                      </a:solidFill>
                    </a:rPr>
                    <a:t> </a:t>
                  </a:r>
                  <a:endParaRPr lang="ru-RU" sz="2200" baseline="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5" name="TextBox 7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5722" y="4124533"/>
                  <a:ext cx="1298961" cy="503395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b="-281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6" name="Дуга 75"/>
            <p:cNvSpPr/>
            <p:nvPr/>
          </p:nvSpPr>
          <p:spPr bwMode="auto">
            <a:xfrm>
              <a:off x="796698" y="4863667"/>
              <a:ext cx="1396541" cy="1568632"/>
            </a:xfrm>
            <a:prstGeom prst="arc">
              <a:avLst>
                <a:gd name="adj1" fmla="val 18461564"/>
                <a:gd name="adj2" fmla="val 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200" i="0" u="none" strike="noStrike" cap="none" normalizeH="0" baseline="3000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" name="Прямоугольник 76"/>
                <p:cNvSpPr/>
                <p:nvPr/>
              </p:nvSpPr>
              <p:spPr>
                <a:xfrm>
                  <a:off x="2173441" y="4695234"/>
                  <a:ext cx="667522" cy="49567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baseline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baseline="0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2000" b="0" i="1" baseline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oMath>
                    </m:oMathPara>
                  </a14:m>
                  <a:endParaRPr lang="ru-RU" sz="2000" dirty="0"/>
                </a:p>
              </p:txBody>
            </p:sp>
          </mc:Choice>
          <mc:Fallback xmlns="">
            <p:sp>
              <p:nvSpPr>
                <p:cNvPr id="77" name="Прямоугольник 7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3441" y="4695234"/>
                  <a:ext cx="667522" cy="495679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b="-5714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0" name="Группа 99"/>
          <p:cNvGrpSpPr/>
          <p:nvPr/>
        </p:nvGrpSpPr>
        <p:grpSpPr>
          <a:xfrm>
            <a:off x="457200" y="2090711"/>
            <a:ext cx="3755953" cy="748896"/>
            <a:chOff x="4800600" y="4246014"/>
            <a:chExt cx="3755953" cy="748896"/>
          </a:xfrm>
        </p:grpSpPr>
        <p:cxnSp>
          <p:nvCxnSpPr>
            <p:cNvPr id="85" name="Прямая соединительная линия 84"/>
            <p:cNvCxnSpPr/>
            <p:nvPr/>
          </p:nvCxnSpPr>
          <p:spPr>
            <a:xfrm flipV="1">
              <a:off x="4800600" y="4471620"/>
              <a:ext cx="375595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Скругленный прямоугольник 63"/>
            <p:cNvSpPr/>
            <p:nvPr/>
          </p:nvSpPr>
          <p:spPr>
            <a:xfrm>
              <a:off x="7311240" y="4352199"/>
              <a:ext cx="508907" cy="252330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00"/>
                </a:solidFill>
              </a:endParaRPr>
            </a:p>
          </p:txBody>
        </p:sp>
        <p:sp>
          <p:nvSpPr>
            <p:cNvPr id="65" name="Прямоугольник 64"/>
            <p:cNvSpPr/>
            <p:nvPr/>
          </p:nvSpPr>
          <p:spPr>
            <a:xfrm>
              <a:off x="5963036" y="4256474"/>
              <a:ext cx="915254" cy="431812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Скругленный прямоугольник 88"/>
            <p:cNvSpPr/>
            <p:nvPr/>
          </p:nvSpPr>
          <p:spPr>
            <a:xfrm>
              <a:off x="4953000" y="4344695"/>
              <a:ext cx="508907" cy="252330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00"/>
                </a:solidFill>
              </a:endParaRPr>
            </a:p>
          </p:txBody>
        </p:sp>
        <p:sp>
          <p:nvSpPr>
            <p:cNvPr id="86" name="Пятно 1 85"/>
            <p:cNvSpPr/>
            <p:nvPr/>
          </p:nvSpPr>
          <p:spPr>
            <a:xfrm>
              <a:off x="8074265" y="4246014"/>
              <a:ext cx="383935" cy="452632"/>
            </a:xfrm>
            <a:prstGeom prst="irregularSeal1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0" name="Прямая со стрелкой 89"/>
            <p:cNvCxnSpPr/>
            <p:nvPr/>
          </p:nvCxnSpPr>
          <p:spPr>
            <a:xfrm flipH="1" flipV="1">
              <a:off x="8264328" y="4763454"/>
              <a:ext cx="0" cy="23145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Прямая со стрелкой 95"/>
            <p:cNvCxnSpPr/>
            <p:nvPr/>
          </p:nvCxnSpPr>
          <p:spPr>
            <a:xfrm>
              <a:off x="7239000" y="4472380"/>
              <a:ext cx="685800" cy="0"/>
            </a:xfrm>
            <a:prstGeom prst="straightConnector1">
              <a:avLst/>
            </a:prstGeom>
            <a:ln w="53975">
              <a:solidFill>
                <a:srgbClr val="FF0000"/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Прямая со стрелкой 100"/>
            <p:cNvCxnSpPr/>
            <p:nvPr/>
          </p:nvCxnSpPr>
          <p:spPr>
            <a:xfrm>
              <a:off x="4876800" y="4471620"/>
              <a:ext cx="685800" cy="0"/>
            </a:xfrm>
            <a:prstGeom prst="straightConnector1">
              <a:avLst/>
            </a:prstGeom>
            <a:ln w="53975">
              <a:solidFill>
                <a:srgbClr val="2F3293"/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Прямая со стрелкой 101"/>
            <p:cNvCxnSpPr/>
            <p:nvPr/>
          </p:nvCxnSpPr>
          <p:spPr>
            <a:xfrm rot="-2220000">
              <a:off x="6859526" y="4264498"/>
              <a:ext cx="685800" cy="0"/>
            </a:xfrm>
            <a:prstGeom prst="straightConnector1">
              <a:avLst/>
            </a:prstGeom>
            <a:ln w="53975">
              <a:solidFill>
                <a:srgbClr val="2F3293"/>
              </a:solidFill>
              <a:prstDash val="sysDot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2667000" y="2362200"/>
                <a:ext cx="11118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baseline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𝜹</m:t>
                      </m:r>
                      <m:sSub>
                        <m:sSubPr>
                          <m:ctrlPr>
                            <a:rPr lang="en-US" b="1" i="1" baseline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baseline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𝝋</m:t>
                          </m:r>
                        </m:e>
                        <m:sub>
                          <m:r>
                            <a:rPr lang="en-US" b="1" i="1" baseline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  <m:r>
                            <a:rPr lang="en-US" b="1" i="1" baseline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b="1" baseline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2362200"/>
                <a:ext cx="1111863" cy="369332"/>
              </a:xfrm>
              <a:prstGeom prst="rect">
                <a:avLst/>
              </a:prstGeom>
              <a:blipFill rotWithShape="0">
                <a:blip r:embed="rId11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344939" y="2373868"/>
                <a:ext cx="11118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baseline="0" smtClean="0">
                          <a:solidFill>
                            <a:srgbClr val="2F3293"/>
                          </a:solidFill>
                          <a:latin typeface="Cambria Math" panose="02040503050406030204" pitchFamily="18" charset="0"/>
                        </a:rPr>
                        <m:t>𝜹</m:t>
                      </m:r>
                      <m:sSub>
                        <m:sSubPr>
                          <m:ctrlPr>
                            <a:rPr lang="en-US" b="1" i="1" baseline="0" smtClean="0">
                              <a:solidFill>
                                <a:srgbClr val="2F329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baseline="0" smtClean="0">
                              <a:solidFill>
                                <a:srgbClr val="2F3293"/>
                              </a:solidFill>
                              <a:latin typeface="Cambria Math" panose="02040503050406030204" pitchFamily="18" charset="0"/>
                            </a:rPr>
                            <m:t>𝝋</m:t>
                          </m:r>
                        </m:e>
                        <m:sub>
                          <m:r>
                            <a:rPr lang="en-US" b="1" i="1" baseline="0" smtClean="0">
                              <a:solidFill>
                                <a:srgbClr val="2F3293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  <m:r>
                            <a:rPr lang="en-US" b="1" i="1" baseline="0" smtClean="0">
                              <a:solidFill>
                                <a:srgbClr val="2F3293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b="1" baseline="0" dirty="0">
                  <a:solidFill>
                    <a:srgbClr val="2F3293"/>
                  </a:solidFill>
                </a:endParaRPr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939" y="2373868"/>
                <a:ext cx="1111863" cy="369332"/>
              </a:xfrm>
              <a:prstGeom prst="rect">
                <a:avLst/>
              </a:prstGeom>
              <a:blipFill rotWithShape="0">
                <a:blip r:embed="rId12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Прямоугольник 102"/>
              <p:cNvSpPr/>
              <p:nvPr/>
            </p:nvSpPr>
            <p:spPr>
              <a:xfrm>
                <a:off x="1810511" y="2069068"/>
                <a:ext cx="551689" cy="3947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𝝋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3" name="Прямоугольник 1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0511" y="2069068"/>
                <a:ext cx="551689" cy="394788"/>
              </a:xfrm>
              <a:prstGeom prst="rect">
                <a:avLst/>
              </a:prstGeom>
              <a:blipFill rotWithShape="0">
                <a:blip r:embed="rId13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0" name="TextBox 109"/>
          <p:cNvSpPr txBox="1"/>
          <p:nvPr/>
        </p:nvSpPr>
        <p:spPr>
          <a:xfrm>
            <a:off x="3524825" y="2776654"/>
            <a:ext cx="7922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Detector</a:t>
            </a:r>
            <a:endParaRPr lang="ru-RU" sz="11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Прямоугольник 107"/>
              <p:cNvSpPr/>
              <p:nvPr/>
            </p:nvSpPr>
            <p:spPr>
              <a:xfrm>
                <a:off x="3575245" y="4778090"/>
                <a:ext cx="5416355" cy="7845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⃗"/>
                              <m:ctrlPr>
                                <a:rPr lang="en-US" sz="20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acc>
                        </m:e>
                        <m:sub>
                          <m:r>
                            <a:rPr lang="en-US" sz="2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20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0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  <m:sSub>
                                <m:sSubPr>
                                  <m:ctrlPr>
                                    <a:rPr lang="en-US" sz="2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US" sz="2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  <m:sSub>
                                <m:sSubPr>
                                  <m:ctrlPr>
                                    <a:rPr lang="en-US" sz="2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US" sz="2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n-US" sz="2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sSub>
                                    <m:sSubPr>
                                      <m:ctrlPr>
                                        <a:rPr lang="en-US" sz="2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en-US" sz="2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</m:e>
                              </m:func>
                            </m:e>
                          </m:d>
                          <m:r>
                            <a:rPr lang="en-US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0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r>
                            <a:rPr lang="en-US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  <m:sSub>
                            <m:sSubPr>
                              <m:ctrlPr>
                                <a:rPr lang="en-US" sz="2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2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sz="2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sz="20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sz="2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20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func>
                        </m:num>
                        <m:den>
                          <m:r>
                            <a:rPr lang="en-US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en-US" sz="20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𝜈</m:t>
                              </m:r>
                            </m:e>
                            <m:sub>
                              <m:r>
                                <a:rPr lang="en-US" sz="20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8" name="Прямоугольник 10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5245" y="4778090"/>
                <a:ext cx="5416355" cy="784510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Прямоугольник 113"/>
              <p:cNvSpPr/>
              <p:nvPr/>
            </p:nvSpPr>
            <p:spPr>
              <a:xfrm>
                <a:off x="228758" y="5654814"/>
                <a:ext cx="265181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000" b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+mj-ea"/>
                        <a:cs typeface="+mj-cs"/>
                      </a:rPr>
                      <m:t>𝜹</m:t>
                    </m:r>
                    <m:sSub>
                      <m:sSubPr>
                        <m:ctrlPr>
                          <a:rPr lang="en-US" sz="2000" b="1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</m:ctrlPr>
                      </m:sSubPr>
                      <m:e>
                        <m:r>
                          <a:rPr lang="en-US" sz="2000" b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𝑩</m:t>
                        </m:r>
                      </m:e>
                      <m:sub>
                        <m:r>
                          <a:rPr lang="en-US" sz="2000" b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𝒛𝒊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 is a </a:t>
                </a:r>
                <a:r>
                  <a:rPr lang="ru-RU" sz="2000" b="1" dirty="0" err="1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small</a:t>
                </a:r>
                <a:r>
                  <a:rPr lang="ru-RU" sz="20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 </a:t>
                </a:r>
                <a:r>
                  <a:rPr lang="ru-RU" sz="2000" b="1" dirty="0" err="1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field</a:t>
                </a:r>
                <a:endParaRPr lang="en-US" sz="2000" b="1" dirty="0">
                  <a:solidFill>
                    <a:schemeClr val="tx2"/>
                  </a:solidFill>
                  <a:latin typeface="+mj-lt"/>
                  <a:ea typeface="+mj-ea"/>
                  <a:cs typeface="+mj-cs"/>
                </a:endParaRPr>
              </a:p>
              <a:p>
                <a:pPr algn="ctr"/>
                <a:r>
                  <a:rPr lang="ru-RU" sz="2000" b="1" dirty="0" err="1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variation</a:t>
                </a:r>
                <a:r>
                  <a:rPr lang="en-US" sz="20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 </a:t>
                </a:r>
                <a:r>
                  <a:rPr lang="ru-RU" sz="2000" b="1" dirty="0" err="1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of</a:t>
                </a:r>
                <a:r>
                  <a:rPr lang="ru-RU" sz="20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 </a:t>
                </a:r>
                <a:r>
                  <a:rPr lang="ru-RU" sz="2000" b="1" dirty="0" err="1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the</a:t>
                </a:r>
                <a:r>
                  <a:rPr lang="ru-RU" sz="20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 </a:t>
                </a:r>
                <a:r>
                  <a:rPr lang="ru-RU" sz="2000" b="1" dirty="0" err="1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solenoid</a:t>
                </a:r>
                <a:endParaRPr lang="ru-RU" sz="2000" b="1" dirty="0">
                  <a:solidFill>
                    <a:schemeClr val="tx2"/>
                  </a:solidFill>
                  <a:latin typeface="+mj-lt"/>
                  <a:ea typeface="+mj-ea"/>
                  <a:cs typeface="+mj-cs"/>
                </a:endParaRPr>
              </a:p>
            </p:txBody>
          </p:sp>
        </mc:Choice>
        <mc:Fallback xmlns="">
          <p:sp>
            <p:nvSpPr>
              <p:cNvPr id="114" name="Прямоугольник 1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758" y="5654814"/>
                <a:ext cx="2651816" cy="707886"/>
              </a:xfrm>
              <a:prstGeom prst="rect">
                <a:avLst/>
              </a:prstGeom>
              <a:blipFill rotWithShape="0">
                <a:blip r:embed="rId15"/>
                <a:stretch>
                  <a:fillRect l="-2529" t="-5172" r="-2069" b="-146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Прямоугольник 110"/>
              <p:cNvSpPr/>
              <p:nvPr/>
            </p:nvSpPr>
            <p:spPr>
              <a:xfrm>
                <a:off x="3222930" y="5654814"/>
                <a:ext cx="5768669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rgbClr val="44546A"/>
                    </a:solidFill>
                    <a:latin typeface="+mj-lt"/>
                    <a:ea typeface="+mj-ea"/>
                    <a:cs typeface="+mj-cs"/>
                  </a:rPr>
                  <a:t>Inducing </a:t>
                </a:r>
                <a14:m>
                  <m:oMath xmlns:m="http://schemas.openxmlformats.org/officeDocument/2006/math">
                    <m:r>
                      <a:rPr lang="en-US" sz="2000" b="1" i="1" dirty="0">
                        <a:solidFill>
                          <a:srgbClr val="44546A"/>
                        </a:solidFill>
                        <a:latin typeface="Cambria Math" panose="02040503050406030204" pitchFamily="18" charset="0"/>
                      </a:rPr>
                      <m:t>𝜹</m:t>
                    </m:r>
                    <m:sSub>
                      <m:sSubPr>
                        <m:ctrlPr>
                          <a:rPr lang="en-US" sz="2000" b="1" i="1" dirty="0">
                            <a:solidFill>
                              <a:srgbClr val="44546A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dirty="0">
                            <a:solidFill>
                              <a:srgbClr val="44546A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b>
                        <m:r>
                          <a:rPr lang="en-US" sz="2000" b="1" i="1" dirty="0">
                            <a:solidFill>
                              <a:srgbClr val="44546A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  <m:r>
                          <a:rPr lang="en-US" sz="2000" b="1" i="1" dirty="0">
                            <a:solidFill>
                              <a:srgbClr val="44546A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44546A"/>
                    </a:solidFill>
                    <a:latin typeface="+mj-lt"/>
                    <a:ea typeface="+mj-ea"/>
                    <a:cs typeface="+mj-cs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b="1" i="1" dirty="0">
                        <a:solidFill>
                          <a:srgbClr val="44546A"/>
                        </a:solidFill>
                        <a:latin typeface="Cambria Math" panose="02040503050406030204" pitchFamily="18" charset="0"/>
                      </a:rPr>
                      <m:t>𝜹</m:t>
                    </m:r>
                    <m:sSub>
                      <m:sSubPr>
                        <m:ctrlPr>
                          <a:rPr lang="en-US" sz="2000" b="1" i="1" dirty="0">
                            <a:solidFill>
                              <a:srgbClr val="44546A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dirty="0">
                            <a:solidFill>
                              <a:srgbClr val="44546A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b>
                        <m:r>
                          <a:rPr lang="en-US" sz="2000" b="1" i="1" dirty="0">
                            <a:solidFill>
                              <a:srgbClr val="44546A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  <m:r>
                          <a:rPr lang="en-US" sz="2000" b="1" i="1" dirty="0">
                            <a:solidFill>
                              <a:srgbClr val="44546A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44546A"/>
                    </a:solidFill>
                    <a:latin typeface="+mj-lt"/>
                    <a:ea typeface="+mj-ea"/>
                    <a:cs typeface="+mj-cs"/>
                  </a:rPr>
                  <a:t> simultaneously provides any polarization direction at </a:t>
                </a:r>
                <a14:m>
                  <m:oMath xmlns:m="http://schemas.openxmlformats.org/officeDocument/2006/math">
                    <m:r>
                      <a:rPr lang="en-US" sz="2000" b="1" i="1" dirty="0" smtClean="0">
                        <a:solidFill>
                          <a:srgbClr val="44546A"/>
                        </a:solidFill>
                        <a:latin typeface="Cambria Math" panose="02040503050406030204" pitchFamily="18" charset="0"/>
                        <a:ea typeface="+mj-ea"/>
                        <a:cs typeface="+mj-cs"/>
                      </a:rPr>
                      <m:t>(</m:t>
                    </m:r>
                    <m:r>
                      <a:rPr lang="en-US" sz="2000" b="1" i="1" dirty="0" smtClean="0">
                        <a:solidFill>
                          <a:srgbClr val="44546A"/>
                        </a:solidFill>
                        <a:latin typeface="Cambria Math" panose="02040503050406030204" pitchFamily="18" charset="0"/>
                        <a:ea typeface="+mj-ea"/>
                        <a:cs typeface="+mj-cs"/>
                      </a:rPr>
                      <m:t>𝒛</m:t>
                    </m:r>
                    <m:r>
                      <a:rPr lang="en-US" sz="2000" b="1" i="1" dirty="0" smtClean="0">
                        <a:solidFill>
                          <a:srgbClr val="44546A"/>
                        </a:solidFill>
                        <a:latin typeface="Cambria Math" panose="02040503050406030204" pitchFamily="18" charset="0"/>
                        <a:ea typeface="+mj-ea"/>
                        <a:cs typeface="+mj-cs"/>
                      </a:rPr>
                      <m:t>, </m:t>
                    </m:r>
                    <m:r>
                      <a:rPr lang="en-US" sz="2000" b="1" i="1" dirty="0" smtClean="0">
                        <a:solidFill>
                          <a:srgbClr val="44546A"/>
                        </a:solidFill>
                        <a:latin typeface="Cambria Math" panose="02040503050406030204" pitchFamily="18" charset="0"/>
                        <a:ea typeface="+mj-ea"/>
                        <a:cs typeface="+mj-cs"/>
                      </a:rPr>
                      <m:t>𝒙</m:t>
                    </m:r>
                    <m:r>
                      <a:rPr lang="en-US" sz="2000" b="1" i="1" dirty="0" smtClean="0">
                        <a:solidFill>
                          <a:srgbClr val="44546A"/>
                        </a:solidFill>
                        <a:latin typeface="Cambria Math" panose="02040503050406030204" pitchFamily="18" charset="0"/>
                        <a:ea typeface="+mj-ea"/>
                        <a:cs typeface="+mj-cs"/>
                      </a:rPr>
                      <m:t>)</m:t>
                    </m:r>
                  </m:oMath>
                </a14:m>
                <a:r>
                  <a:rPr lang="en-US" sz="2000" b="1" dirty="0">
                    <a:solidFill>
                      <a:srgbClr val="44546A"/>
                    </a:solidFill>
                    <a:latin typeface="+mj-lt"/>
                    <a:ea typeface="+mj-ea"/>
                    <a:cs typeface="+mj-cs"/>
                  </a:rPr>
                  <a:t> plane</a:t>
                </a:r>
                <a:endParaRPr lang="ru-RU" sz="2000" b="1" dirty="0">
                  <a:solidFill>
                    <a:srgbClr val="44546A"/>
                  </a:solidFill>
                  <a:latin typeface="+mj-lt"/>
                  <a:ea typeface="+mj-ea"/>
                  <a:cs typeface="+mj-cs"/>
                </a:endParaRPr>
              </a:p>
            </p:txBody>
          </p:sp>
        </mc:Choice>
        <mc:Fallback xmlns="">
          <p:sp>
            <p:nvSpPr>
              <p:cNvPr id="111" name="Прямоугольник 1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2930" y="5654814"/>
                <a:ext cx="5768669" cy="707886"/>
              </a:xfrm>
              <a:prstGeom prst="rect">
                <a:avLst/>
              </a:prstGeom>
              <a:blipFill rotWithShape="0">
                <a:blip r:embed="rId16"/>
                <a:stretch>
                  <a:fillRect t="-5172" r="-211" b="-146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6" name="Прямоугольник 17"/>
          <p:cNvSpPr>
            <a:spLocks noChangeArrowheads="1"/>
          </p:cNvSpPr>
          <p:nvPr/>
        </p:nvSpPr>
        <p:spPr bwMode="auto">
          <a:xfrm>
            <a:off x="18525" y="6589713"/>
            <a:ext cx="11244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9pPr>
          </a:lstStyle>
          <a:p>
            <a:pPr algn="ctr" eaLnBrk="1" hangingPunct="1"/>
            <a:r>
              <a:rPr lang="en-US" altLang="ru-RU" sz="1400" b="1" dirty="0">
                <a:solidFill>
                  <a:schemeClr val="tx2"/>
                </a:solidFill>
                <a:latin typeface="Calibri Light" panose="020F0302020204030204" pitchFamily="34" charset="0"/>
              </a:rPr>
              <a:t>Alushta-2025</a:t>
            </a:r>
            <a:endParaRPr lang="ru-RU" altLang="ru-RU" sz="1400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595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gradFill>
            <a:gsLst>
              <a:gs pos="0">
                <a:schemeClr val="accent1">
                  <a:lumMod val="110000"/>
                  <a:satMod val="105000"/>
                  <a:tint val="67000"/>
                  <a:alpha val="30000"/>
                </a:schemeClr>
              </a:gs>
              <a:gs pos="50000">
                <a:schemeClr val="accent1">
                  <a:lumMod val="105000"/>
                  <a:satMod val="103000"/>
                  <a:tint val="73000"/>
                  <a:alpha val="5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  <a:alpha val="39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b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4000" b="1" dirty="0"/>
              <a:t>S</a:t>
            </a:r>
            <a:r>
              <a:rPr lang="ru-RU" sz="4000" b="1" dirty="0"/>
              <a:t>u</a:t>
            </a:r>
            <a:r>
              <a:rPr lang="en-US" sz="4000" b="1" dirty="0"/>
              <a:t>m</a:t>
            </a:r>
            <a:r>
              <a:rPr lang="ru-RU" sz="4000" b="1" dirty="0"/>
              <a:t>m</a:t>
            </a:r>
            <a:r>
              <a:rPr lang="en-US" sz="4000" b="1" dirty="0"/>
              <a:t>a</a:t>
            </a:r>
            <a:r>
              <a:rPr lang="ru-RU" sz="4000" b="1" dirty="0"/>
              <a:t>ry</a:t>
            </a: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0" y="6604000"/>
            <a:ext cx="9144000" cy="254000"/>
          </a:xfrm>
          <a:prstGeom prst="rect">
            <a:avLst/>
          </a:prstGeom>
          <a:gradFill>
            <a:gsLst>
              <a:gs pos="0">
                <a:schemeClr val="accent1">
                  <a:lumMod val="110000"/>
                  <a:satMod val="105000"/>
                  <a:tint val="67000"/>
                  <a:alpha val="30000"/>
                </a:schemeClr>
              </a:gs>
              <a:gs pos="50000">
                <a:schemeClr val="accent1">
                  <a:lumMod val="105000"/>
                  <a:satMod val="103000"/>
                  <a:tint val="73000"/>
                  <a:alpha val="5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  <a:alpha val="39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400"/>
          </a:p>
        </p:txBody>
      </p:sp>
      <p:sp>
        <p:nvSpPr>
          <p:cNvPr id="25607" name="Прямоугольник 10"/>
          <p:cNvSpPr>
            <a:spLocks noChangeArrowheads="1"/>
          </p:cNvSpPr>
          <p:nvPr/>
        </p:nvSpPr>
        <p:spPr bwMode="auto">
          <a:xfrm>
            <a:off x="6969125" y="6591300"/>
            <a:ext cx="14160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9pPr>
          </a:lstStyle>
          <a:p>
            <a:pPr algn="ctr" eaLnBrk="1" hangingPunct="1"/>
            <a:r>
              <a:rPr lang="en-US" altLang="ru-RU" sz="1400" b="1">
                <a:solidFill>
                  <a:schemeClr val="tx2"/>
                </a:solidFill>
                <a:latin typeface="Calibri Light" panose="020F0302020204030204" pitchFamily="34" charset="0"/>
              </a:rPr>
              <a:t>Butenko Elizaveta</a:t>
            </a:r>
            <a:endParaRPr lang="ru-RU" altLang="ru-RU" sz="1400" b="1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sp>
        <p:nvSpPr>
          <p:cNvPr id="25608" name="Прямоугольник 8"/>
          <p:cNvSpPr>
            <a:spLocks noChangeArrowheads="1"/>
          </p:cNvSpPr>
          <p:nvPr/>
        </p:nvSpPr>
        <p:spPr bwMode="auto">
          <a:xfrm>
            <a:off x="8686157" y="6589713"/>
            <a:ext cx="4283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9pPr>
          </a:lstStyle>
          <a:p>
            <a:pPr algn="ctr" eaLnBrk="1" hangingPunct="1"/>
            <a:r>
              <a:rPr lang="en-US" altLang="ru-RU" sz="1400" b="1" dirty="0">
                <a:solidFill>
                  <a:schemeClr val="tx2"/>
                </a:solidFill>
                <a:latin typeface="Calibri Light" panose="020F0302020204030204" pitchFamily="34" charset="0"/>
              </a:rPr>
              <a:t>7/8</a:t>
            </a:r>
            <a:endParaRPr lang="ru-RU" altLang="ru-RU" sz="1400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" y="914400"/>
            <a:ext cx="88392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 scheme for controlling the polarization of deuterons in the modernized structure of the </a:t>
            </a:r>
            <a:r>
              <a:rPr lang="en-US" sz="24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Nuclotron</a:t>
            </a:r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in the spin transparency mode is proposed:</a:t>
            </a:r>
            <a:endParaRPr lang="ru-RU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any direction of polarization in the </a:t>
            </a:r>
            <a:r>
              <a:rPr lang="en-US" sz="24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Nuclotron</a:t>
            </a:r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plane, including longitudinal</a:t>
            </a:r>
            <a:endParaRPr lang="ru-RU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operation at the whole energy range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implementation of a multiple spin-flip system for deuterons during the experiment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 possibility of conducting experiments on external and internal targets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 total integral of the longitudinal field 160 </a:t>
            </a:r>
            <a:r>
              <a:rPr lang="en-US" sz="24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T⋅m</a:t>
            </a:r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is two times smaller than used for two solenoidal snakes in the ST-mode at NICA</a:t>
            </a:r>
            <a:endParaRPr lang="ru-RU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Прямоугольник 17"/>
          <p:cNvSpPr>
            <a:spLocks noChangeArrowheads="1"/>
          </p:cNvSpPr>
          <p:nvPr/>
        </p:nvSpPr>
        <p:spPr bwMode="auto">
          <a:xfrm>
            <a:off x="18525" y="6589713"/>
            <a:ext cx="11244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ngsana New"/>
                <a:cs typeface="Angsana New"/>
              </a:defRPr>
            </a:lvl9pPr>
          </a:lstStyle>
          <a:p>
            <a:pPr algn="ctr" eaLnBrk="1" hangingPunct="1"/>
            <a:r>
              <a:rPr lang="en-US" altLang="ru-RU" sz="1400" b="1" dirty="0">
                <a:solidFill>
                  <a:schemeClr val="tx2"/>
                </a:solidFill>
                <a:latin typeface="Calibri Light" panose="020F0302020204030204" pitchFamily="34" charset="0"/>
              </a:rPr>
              <a:t>Alushta-2025</a:t>
            </a:r>
            <a:endParaRPr lang="ru-RU" altLang="ru-RU" sz="1400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590800"/>
            <a:ext cx="9151938" cy="1676400"/>
          </a:xfrm>
          <a:prstGeom prst="rect">
            <a:avLst/>
          </a:prstGeom>
          <a:gradFill>
            <a:gsLst>
              <a:gs pos="0">
                <a:schemeClr val="accent1">
                  <a:lumMod val="110000"/>
                  <a:satMod val="105000"/>
                  <a:tint val="67000"/>
                  <a:alpha val="30000"/>
                </a:schemeClr>
              </a:gs>
              <a:gs pos="50000">
                <a:schemeClr val="accent1">
                  <a:lumMod val="105000"/>
                  <a:satMod val="103000"/>
                  <a:tint val="73000"/>
                  <a:alpha val="5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  <a:alpha val="39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4800" y="3025914"/>
            <a:ext cx="84786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</a:rPr>
              <a:t>Thank you for your attention</a:t>
            </a:r>
            <a:endParaRPr lang="ru-RU" sz="4000" dirty="0"/>
          </a:p>
        </p:txBody>
      </p:sp>
      <p:pic>
        <p:nvPicPr>
          <p:cNvPr id="8" name="Picture 1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325" y="4495800"/>
            <a:ext cx="812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5" descr="https://indico.jinr.ru/event/3792/attachments/16012/27233/AYSS-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363" y="4495800"/>
            <a:ext cx="73183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81364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48896</TotalTime>
  <Words>490</Words>
  <Application>Microsoft Office PowerPoint</Application>
  <PresentationFormat>Экран (4:3)</PresentationFormat>
  <Paragraphs>94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Вов4ик</dc:creator>
  <cp:lastModifiedBy>Елизавета</cp:lastModifiedBy>
  <cp:revision>926</cp:revision>
  <cp:lastPrinted>2019-09-19T14:11:59Z</cp:lastPrinted>
  <dcterms:created xsi:type="dcterms:W3CDTF">1601-01-01T00:00:00Z</dcterms:created>
  <dcterms:modified xsi:type="dcterms:W3CDTF">2025-06-09T16:41:00Z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