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5" r:id="rId3"/>
    <p:sldId id="284" r:id="rId4"/>
    <p:sldId id="277" r:id="rId5"/>
    <p:sldId id="278" r:id="rId6"/>
    <p:sldId id="288" r:id="rId7"/>
    <p:sldId id="280" r:id="rId8"/>
    <p:sldId id="290" r:id="rId9"/>
    <p:sldId id="289" r:id="rId10"/>
    <p:sldId id="281" r:id="rId11"/>
    <p:sldId id="291" r:id="rId12"/>
    <p:sldId id="262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DCA1"/>
    <a:srgbClr val="FFCC66"/>
    <a:srgbClr val="FFCC00"/>
    <a:srgbClr val="4A75C5"/>
    <a:srgbClr val="88A5DA"/>
    <a:srgbClr val="0068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05" autoAdjust="0"/>
    <p:restoredTop sz="96374" autoAdjust="0"/>
  </p:normalViewPr>
  <p:slideViewPr>
    <p:cSldViewPr snapToGrid="0">
      <p:cViewPr varScale="1">
        <p:scale>
          <a:sx n="114" d="100"/>
          <a:sy n="114" d="100"/>
        </p:scale>
        <p:origin x="1146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3D034-4BFA-4B02-A44E-4A4971DD0D45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64401-5EB1-4CF7-8C9B-8F686AEC86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516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3D034-4BFA-4B02-A44E-4A4971DD0D45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64401-5EB1-4CF7-8C9B-8F686AEC86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908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3D034-4BFA-4B02-A44E-4A4971DD0D45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64401-5EB1-4CF7-8C9B-8F686AEC86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907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3D034-4BFA-4B02-A44E-4A4971DD0D45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64401-5EB1-4CF7-8C9B-8F686AEC86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875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3D034-4BFA-4B02-A44E-4A4971DD0D45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64401-5EB1-4CF7-8C9B-8F686AEC86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005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3D034-4BFA-4B02-A44E-4A4971DD0D45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64401-5EB1-4CF7-8C9B-8F686AEC86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083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3D034-4BFA-4B02-A44E-4A4971DD0D45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64401-5EB1-4CF7-8C9B-8F686AEC86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459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3D034-4BFA-4B02-A44E-4A4971DD0D45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64401-5EB1-4CF7-8C9B-8F686AEC86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517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3D034-4BFA-4B02-A44E-4A4971DD0D45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64401-5EB1-4CF7-8C9B-8F686AEC86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782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3D034-4BFA-4B02-A44E-4A4971DD0D45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64401-5EB1-4CF7-8C9B-8F686AEC86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3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3D034-4BFA-4B02-A44E-4A4971DD0D45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64401-5EB1-4CF7-8C9B-8F686AEC86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404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3D034-4BFA-4B02-A44E-4A4971DD0D45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64401-5EB1-4CF7-8C9B-8F686AEC86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272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7176" y="4050559"/>
            <a:ext cx="8686584" cy="1035551"/>
          </a:xfrm>
        </p:spPr>
        <p:txBody>
          <a:bodyPr>
            <a:normAutofit/>
          </a:bodyPr>
          <a:lstStyle/>
          <a:p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Matuykhanov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E.S.</a:t>
            </a: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635512"/>
            <a:ext cx="9144000" cy="2169490"/>
          </a:xfrm>
          <a:prstGeom prst="rect">
            <a:avLst/>
          </a:prstGeom>
          <a:solidFill>
            <a:srgbClr val="F3DCA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35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6431" y="682589"/>
            <a:ext cx="7543800" cy="3122413"/>
          </a:xfrm>
        </p:spPr>
        <p:txBody>
          <a:bodyPr anchor="ctr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relaxedInset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3100" b="1" dirty="0">
                <a:solidFill>
                  <a:schemeClr val="tx2"/>
                </a:solidFill>
              </a:rPr>
              <a:t/>
            </a:r>
            <a:br>
              <a:rPr lang="ru-RU" sz="3100" b="1" dirty="0">
                <a:solidFill>
                  <a:schemeClr val="tx2"/>
                </a:solidFill>
              </a:rPr>
            </a:br>
            <a:r>
              <a:rPr lang="ru-RU" sz="3100" b="1" dirty="0">
                <a:solidFill>
                  <a:schemeClr val="tx2"/>
                </a:solidFill>
              </a:rPr>
              <a:t/>
            </a:r>
            <a:br>
              <a:rPr lang="ru-RU" sz="3100" b="1" dirty="0">
                <a:solidFill>
                  <a:schemeClr val="tx2"/>
                </a:solidFill>
              </a:rPr>
            </a:br>
            <a:r>
              <a:rPr lang="ru-RU" sz="3100" b="1" dirty="0">
                <a:solidFill>
                  <a:schemeClr val="tx2"/>
                </a:solidFill>
              </a:rPr>
              <a:t>«</a:t>
            </a:r>
            <a:r>
              <a:rPr lang="en-US" sz="3100" b="1" dirty="0">
                <a:solidFill>
                  <a:schemeClr val="tx2"/>
                </a:solidFill>
              </a:rPr>
              <a:t>The facility for manufacturing of HTS cables and solenoids</a:t>
            </a:r>
            <a:r>
              <a:rPr lang="ru-RU" sz="3100" b="1" dirty="0">
                <a:solidFill>
                  <a:schemeClr val="tx2"/>
                </a:solidFill>
              </a:rPr>
              <a:t>»</a:t>
            </a:r>
          </a:p>
        </p:txBody>
      </p:sp>
      <p:pic>
        <p:nvPicPr>
          <p:cNvPr id="8" name="Picture 14" descr="ÐÐ¾ÑÐ¾Ð¶ÐµÐµ Ð¸Ð·Ð¾Ð±ÑÐ°Ð¶ÐµÐ½Ð¸Ðµ">
            <a:extLst>
              <a:ext uri="{FF2B5EF4-FFF2-40B4-BE49-F238E27FC236}">
                <a16:creationId xmlns:a16="http://schemas.microsoft.com/office/drawing/2014/main" id="{DA375FE7-C1BF-49D1-99E1-D4D4C7AA6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756" y="5222488"/>
            <a:ext cx="1692228" cy="146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7B51B21-2BDB-483D-87F6-4F60DD16B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72" y="214329"/>
            <a:ext cx="74713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Angsana New" panose="020B0502040204020203" pitchFamily="18" charset="-34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Angsana New" panose="020B0502040204020203" pitchFamily="18" charset="-34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Angsana New" panose="020B0502040204020203" pitchFamily="18" charset="-34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Angsana New" panose="020B0502040204020203" pitchFamily="18" charset="-34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Angsana New" panose="020B0502040204020203" pitchFamily="18" charset="-34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Angsana New" panose="020B0502040204020203" pitchFamily="18" charset="-34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Angsana New" panose="020B0502040204020203" pitchFamily="18" charset="-34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Angsana New" panose="020B0502040204020203" pitchFamily="18" charset="-34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Angsana New" panose="020B0502040204020203" pitchFamily="18" charset="-34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US" sz="2000" b="1" i="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XIV Annual Scientific Conference of Young Scientists and Specialists "Alushta-2025"</a:t>
            </a:r>
            <a:r>
              <a:rPr lang="ru-RU" sz="2000" b="1" i="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i="0" dirty="0" smtClean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June </a:t>
            </a:r>
            <a:r>
              <a:rPr lang="ru-RU" altLang="ru-RU" sz="2000" b="1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8</a:t>
            </a:r>
            <a:r>
              <a:rPr lang="en-US" altLang="ru-RU" sz="2000" b="1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ru-RU" sz="20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– </a:t>
            </a:r>
            <a:r>
              <a:rPr lang="ru-RU" altLang="ru-RU" sz="2000" b="1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15</a:t>
            </a:r>
            <a:r>
              <a:rPr lang="en-US" altLang="ru-RU" sz="2000" b="1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altLang="ru-RU" sz="20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202</a:t>
            </a:r>
            <a:r>
              <a:rPr lang="ru-RU" altLang="ru-RU" sz="20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5</a:t>
            </a:r>
            <a:r>
              <a:rPr lang="en-US" altLang="ru-RU" sz="20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 </a:t>
            </a:r>
            <a:endParaRPr lang="ru-RU" altLang="ru-RU" sz="2000" b="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360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EF8422D-F17F-4AAC-A6CA-4BFBC90065DA}"/>
              </a:ext>
            </a:extLst>
          </p:cNvPr>
          <p:cNvSpPr/>
          <p:nvPr/>
        </p:nvSpPr>
        <p:spPr>
          <a:xfrm>
            <a:off x="0" y="0"/>
            <a:ext cx="9144000" cy="792480"/>
          </a:xfrm>
          <a:prstGeom prst="rect">
            <a:avLst/>
          </a:prstGeom>
          <a:solidFill>
            <a:srgbClr val="F3DCA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350">
              <a:solidFill>
                <a:srgbClr val="FF000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0741B40-D86C-4CCC-B800-C37D5621BADF}"/>
              </a:ext>
            </a:extLst>
          </p:cNvPr>
          <p:cNvSpPr/>
          <p:nvPr/>
        </p:nvSpPr>
        <p:spPr>
          <a:xfrm>
            <a:off x="755010" y="120566"/>
            <a:ext cx="795276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AI defect detection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98289B1-7CF1-40EB-B28D-288F2F006E38}"/>
              </a:ext>
            </a:extLst>
          </p:cNvPr>
          <p:cNvSpPr/>
          <p:nvPr/>
        </p:nvSpPr>
        <p:spPr>
          <a:xfrm>
            <a:off x="440422" y="1176551"/>
            <a:ext cx="85819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endParaRPr lang="en-US" altLang="ru-RU" sz="2400" dirty="0">
              <a:solidFill>
                <a:schemeClr val="tx2"/>
              </a:solidFill>
              <a:latin typeface="Calibri Light" panose="020F0302020204030204" pitchFamily="34" charset="0"/>
              <a:ea typeface="Angsana New" pitchFamily="18" charset="-120"/>
              <a:cs typeface="Angsana New" pitchFamily="18" charset="-120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ru-RU" altLang="ru-RU" sz="2400" dirty="0">
              <a:solidFill>
                <a:schemeClr val="tx2"/>
              </a:solidFill>
              <a:latin typeface="Calibri Light" panose="020F0302020204030204" pitchFamily="34" charset="0"/>
              <a:ea typeface="Angsana New" pitchFamily="18" charset="-120"/>
              <a:cs typeface="Angsana New" pitchFamily="18" charset="-120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ru-RU" altLang="ru-RU" sz="3200" dirty="0">
              <a:solidFill>
                <a:schemeClr val="tx2"/>
              </a:solidFill>
              <a:latin typeface="Calibri Light" panose="020F0302020204030204" pitchFamily="34" charset="0"/>
              <a:ea typeface="Angsana New" pitchFamily="18" charset="-120"/>
              <a:cs typeface="Angsana New" pitchFamily="18" charset="-12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DB00BF2-4ACD-44A2-A4BD-267825CF5D8A}"/>
              </a:ext>
            </a:extLst>
          </p:cNvPr>
          <p:cNvSpPr/>
          <p:nvPr/>
        </p:nvSpPr>
        <p:spPr>
          <a:xfrm>
            <a:off x="0" y="6589713"/>
            <a:ext cx="9158288" cy="268287"/>
          </a:xfrm>
          <a:prstGeom prst="rect">
            <a:avLst/>
          </a:prstGeom>
          <a:solidFill>
            <a:srgbClr val="F3DCA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84A551E-A15D-4E7F-AF5E-39FE340D1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1897" y="6540500"/>
            <a:ext cx="18051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9pPr>
          </a:lstStyle>
          <a:p>
            <a:pPr algn="ctr" eaLnBrk="1" hangingPunct="1"/>
            <a:r>
              <a:rPr lang="en-US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Matyukhanov E.S.</a:t>
            </a:r>
            <a:endParaRPr lang="ru-RU" altLang="ru-RU" b="1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DC7326-B384-4DB0-9115-FEFB7B971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2777" y="6538913"/>
            <a:ext cx="7280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10</a:t>
            </a:r>
            <a:r>
              <a:rPr lang="en-US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/</a:t>
            </a:r>
            <a:r>
              <a:rPr lang="ru-RU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11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8D0D652-D77C-4D0D-AF4E-3193051AB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77" y="6538913"/>
            <a:ext cx="13965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9pPr>
          </a:lstStyle>
          <a:p>
            <a:pPr algn="ctr" eaLnBrk="1" hangingPunct="1"/>
            <a:r>
              <a:rPr lang="en-US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Alushta-2025</a:t>
            </a:r>
            <a:endParaRPr lang="ru-RU" altLang="ru-RU" b="1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F618806-81AE-26D2-523C-0E2AAE6F7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28" y="1372552"/>
            <a:ext cx="8153401" cy="458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933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ACF05-03D9-7405-0A0D-1CACED1FE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5AEC227-7A95-8725-2B27-21FC0CD1BBAB}"/>
              </a:ext>
            </a:extLst>
          </p:cNvPr>
          <p:cNvSpPr/>
          <p:nvPr/>
        </p:nvSpPr>
        <p:spPr>
          <a:xfrm>
            <a:off x="0" y="0"/>
            <a:ext cx="9144000" cy="792480"/>
          </a:xfrm>
          <a:prstGeom prst="rect">
            <a:avLst/>
          </a:prstGeom>
          <a:solidFill>
            <a:srgbClr val="F3DCA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350">
              <a:solidFill>
                <a:srgbClr val="FF000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D7D7968-B4BB-7EB9-54E3-35F179091C2C}"/>
              </a:ext>
            </a:extLst>
          </p:cNvPr>
          <p:cNvSpPr/>
          <p:nvPr/>
        </p:nvSpPr>
        <p:spPr>
          <a:xfrm>
            <a:off x="440422" y="120566"/>
            <a:ext cx="82673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Manufactured cables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A8B8902-446D-3050-7186-2DF9E168661A}"/>
              </a:ext>
            </a:extLst>
          </p:cNvPr>
          <p:cNvSpPr/>
          <p:nvPr/>
        </p:nvSpPr>
        <p:spPr>
          <a:xfrm>
            <a:off x="440422" y="1176551"/>
            <a:ext cx="85819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endParaRPr lang="en-US" altLang="ru-RU" sz="2400" dirty="0">
              <a:solidFill>
                <a:schemeClr val="tx2"/>
              </a:solidFill>
              <a:latin typeface="Calibri Light" panose="020F0302020204030204" pitchFamily="34" charset="0"/>
              <a:ea typeface="Angsana New" pitchFamily="18" charset="-120"/>
              <a:cs typeface="Angsana New" pitchFamily="18" charset="-120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ru-RU" altLang="ru-RU" sz="2400" dirty="0">
              <a:solidFill>
                <a:schemeClr val="tx2"/>
              </a:solidFill>
              <a:latin typeface="Calibri Light" panose="020F0302020204030204" pitchFamily="34" charset="0"/>
              <a:ea typeface="Angsana New" pitchFamily="18" charset="-120"/>
              <a:cs typeface="Angsana New" pitchFamily="18" charset="-120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ru-RU" altLang="ru-RU" sz="3200" dirty="0">
              <a:solidFill>
                <a:schemeClr val="tx2"/>
              </a:solidFill>
              <a:latin typeface="Calibri Light" panose="020F0302020204030204" pitchFamily="34" charset="0"/>
              <a:ea typeface="Angsana New" pitchFamily="18" charset="-120"/>
              <a:cs typeface="Angsana New" pitchFamily="18" charset="-12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A4A2A8E-0D9F-A1CD-E55B-5E1CD5390CB0}"/>
              </a:ext>
            </a:extLst>
          </p:cNvPr>
          <p:cNvSpPr/>
          <p:nvPr/>
        </p:nvSpPr>
        <p:spPr>
          <a:xfrm>
            <a:off x="0" y="6589713"/>
            <a:ext cx="9158288" cy="268287"/>
          </a:xfrm>
          <a:prstGeom prst="rect">
            <a:avLst/>
          </a:prstGeom>
          <a:solidFill>
            <a:srgbClr val="F3DCA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D76F421-74A4-086D-899F-572B4BF48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1897" y="6540500"/>
            <a:ext cx="18051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9pPr>
          </a:lstStyle>
          <a:p>
            <a:pPr algn="ctr" eaLnBrk="1" hangingPunct="1"/>
            <a:r>
              <a:rPr lang="en-US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Matyukhanov E.S.</a:t>
            </a:r>
            <a:endParaRPr lang="ru-RU" altLang="ru-RU" b="1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DEA0A04-86E2-E723-1B03-6A3E6974F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2777" y="6538913"/>
            <a:ext cx="7280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11</a:t>
            </a:r>
            <a:r>
              <a:rPr lang="en-US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/</a:t>
            </a:r>
            <a:r>
              <a:rPr lang="ru-RU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11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575DCD3-57C6-0401-4349-97830B0EE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77" y="6538913"/>
            <a:ext cx="13965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9pPr>
          </a:lstStyle>
          <a:p>
            <a:pPr algn="ctr" eaLnBrk="1" hangingPunct="1"/>
            <a:r>
              <a:rPr lang="en-US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Alushta-2025</a:t>
            </a:r>
            <a:endParaRPr lang="ru-RU" altLang="ru-RU" b="1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21B8CA-411C-CEDC-2102-174CCDCF8A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" t="13395" r="698" b="28070"/>
          <a:stretch/>
        </p:blipFill>
        <p:spPr bwMode="auto">
          <a:xfrm rot="16200000">
            <a:off x="496164" y="415613"/>
            <a:ext cx="2806118" cy="3658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2985F3-06AF-F61D-0A6B-01321022E6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425" t="39074" b="29330"/>
          <a:stretch/>
        </p:blipFill>
        <p:spPr>
          <a:xfrm>
            <a:off x="4029142" y="925912"/>
            <a:ext cx="4905267" cy="140764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FB9E88-39BE-D804-3E8B-4BE2B33360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465" t="36049" b="21133"/>
          <a:stretch/>
        </p:blipFill>
        <p:spPr>
          <a:xfrm>
            <a:off x="70084" y="4101766"/>
            <a:ext cx="4962417" cy="1907598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 rotWithShape="1">
          <a:blip r:embed="rId5"/>
          <a:srcRect l="6414" t="10824" r="6680" b="23034"/>
          <a:stretch/>
        </p:blipFill>
        <p:spPr bwMode="auto">
          <a:xfrm>
            <a:off x="5395059" y="2841143"/>
            <a:ext cx="3228823" cy="31682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6EEEC6A-0C36-A08C-29D1-71B4573EE1C1}"/>
              </a:ext>
            </a:extLst>
          </p:cNvPr>
          <p:cNvSpPr/>
          <p:nvPr/>
        </p:nvSpPr>
        <p:spPr>
          <a:xfrm>
            <a:off x="722478" y="6089962"/>
            <a:ext cx="3322040" cy="338554"/>
          </a:xfrm>
          <a:prstGeom prst="rect">
            <a:avLst/>
          </a:prstGeom>
          <a:solidFill>
            <a:srgbClr val="F3DCA1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ru-RU" sz="1600" b="1" dirty="0" smtClean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Bandaged and impregnated HTS cables</a:t>
            </a:r>
            <a:endParaRPr lang="en-US" altLang="ru-RU" sz="1600" b="1" dirty="0">
              <a:solidFill>
                <a:schemeClr val="tx2"/>
              </a:solidFill>
              <a:latin typeface="Calibri Light" panose="020F0302020204030204" pitchFamily="34" charset="0"/>
              <a:cs typeface="Angsana New" pitchFamily="18" charset="-12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6EEEC6A-0C36-A08C-29D1-71B4573EE1C1}"/>
              </a:ext>
            </a:extLst>
          </p:cNvPr>
          <p:cNvSpPr/>
          <p:nvPr/>
        </p:nvSpPr>
        <p:spPr>
          <a:xfrm>
            <a:off x="1399874" y="3693328"/>
            <a:ext cx="998697" cy="338554"/>
          </a:xfrm>
          <a:prstGeom prst="rect">
            <a:avLst/>
          </a:prstGeom>
          <a:solidFill>
            <a:srgbClr val="F3DCA1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ru-RU" sz="1600" b="1" dirty="0" smtClean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HTS cable</a:t>
            </a:r>
            <a:endParaRPr lang="en-US" altLang="ru-RU" sz="1600" b="1" dirty="0">
              <a:solidFill>
                <a:schemeClr val="tx2"/>
              </a:solidFill>
              <a:latin typeface="Calibri Light" panose="020F0302020204030204" pitchFamily="34" charset="0"/>
              <a:cs typeface="Angsana New" pitchFamily="18" charset="-12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6EEEC6A-0C36-A08C-29D1-71B4573EE1C1}"/>
              </a:ext>
            </a:extLst>
          </p:cNvPr>
          <p:cNvSpPr/>
          <p:nvPr/>
        </p:nvSpPr>
        <p:spPr>
          <a:xfrm>
            <a:off x="5304307" y="2399633"/>
            <a:ext cx="2142107" cy="338554"/>
          </a:xfrm>
          <a:prstGeom prst="rect">
            <a:avLst/>
          </a:prstGeom>
          <a:solidFill>
            <a:srgbClr val="F3DCA1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ru-RU" sz="1600" b="1" dirty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I</a:t>
            </a:r>
            <a:r>
              <a:rPr lang="en-US" altLang="ru-RU" sz="1600" b="1" dirty="0" smtClean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mpregnated HTS cables</a:t>
            </a:r>
            <a:endParaRPr lang="en-US" altLang="ru-RU" sz="1600" b="1" dirty="0">
              <a:solidFill>
                <a:schemeClr val="tx2"/>
              </a:solidFill>
              <a:latin typeface="Calibri Light" panose="020F0302020204030204" pitchFamily="34" charset="0"/>
              <a:cs typeface="Angsana New" pitchFamily="18" charset="-12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6EEEC6A-0C36-A08C-29D1-71B4573EE1C1}"/>
              </a:ext>
            </a:extLst>
          </p:cNvPr>
          <p:cNvSpPr/>
          <p:nvPr/>
        </p:nvSpPr>
        <p:spPr>
          <a:xfrm>
            <a:off x="6551775" y="6089962"/>
            <a:ext cx="915390" cy="338554"/>
          </a:xfrm>
          <a:prstGeom prst="rect">
            <a:avLst/>
          </a:prstGeom>
          <a:solidFill>
            <a:srgbClr val="F3DCA1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ru-RU" sz="1600" b="1" dirty="0" smtClean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Solenoid</a:t>
            </a:r>
            <a:endParaRPr lang="en-US" altLang="ru-RU" sz="1600" b="1" dirty="0">
              <a:solidFill>
                <a:schemeClr val="tx2"/>
              </a:solidFill>
              <a:latin typeface="Calibri Light" panose="020F0302020204030204" pitchFamily="34" charset="0"/>
              <a:cs typeface="Angsana New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90894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98808" y="2505670"/>
            <a:ext cx="705520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Thanks for you attention</a:t>
            </a:r>
            <a:r>
              <a:rPr lang="ru-RU" sz="5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93285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9C6301C-8854-4E97-B336-DD75019EF833}"/>
              </a:ext>
            </a:extLst>
          </p:cNvPr>
          <p:cNvSpPr/>
          <p:nvPr/>
        </p:nvSpPr>
        <p:spPr>
          <a:xfrm>
            <a:off x="0" y="0"/>
            <a:ext cx="9144000" cy="792480"/>
          </a:xfrm>
          <a:prstGeom prst="rect">
            <a:avLst/>
          </a:prstGeom>
          <a:solidFill>
            <a:srgbClr val="F3DCA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35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0741B40-D86C-4CCC-B800-C37D5621BADF}"/>
              </a:ext>
            </a:extLst>
          </p:cNvPr>
          <p:cNvSpPr/>
          <p:nvPr/>
        </p:nvSpPr>
        <p:spPr>
          <a:xfrm>
            <a:off x="407194" y="115623"/>
            <a:ext cx="830057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Features and </a:t>
            </a:r>
            <a:r>
              <a:rPr lang="en-US" sz="3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Benefits</a:t>
            </a:r>
            <a:r>
              <a:rPr lang="ru-RU" sz="3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of HTS</a:t>
            </a:r>
            <a:endParaRPr lang="en-US" sz="30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DB00BF2-4ACD-44A2-A4BD-267825CF5D8A}"/>
              </a:ext>
            </a:extLst>
          </p:cNvPr>
          <p:cNvSpPr/>
          <p:nvPr/>
        </p:nvSpPr>
        <p:spPr>
          <a:xfrm>
            <a:off x="0" y="6589713"/>
            <a:ext cx="9158288" cy="268287"/>
          </a:xfrm>
          <a:prstGeom prst="rect">
            <a:avLst/>
          </a:prstGeom>
          <a:solidFill>
            <a:srgbClr val="F3DCA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84A551E-A15D-4E7F-AF5E-39FE340D1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1898" y="6540500"/>
            <a:ext cx="18051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9pPr>
          </a:lstStyle>
          <a:p>
            <a:pPr algn="ctr" eaLnBrk="1" hangingPunct="1"/>
            <a:r>
              <a:rPr lang="en-US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Matyukhanov E.S.</a:t>
            </a:r>
            <a:endParaRPr lang="ru-RU" altLang="ru-RU" b="1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DC7326-B384-4DB0-9115-FEFB7B971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0485" y="6538913"/>
            <a:ext cx="6126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2</a:t>
            </a:r>
            <a:r>
              <a:rPr lang="en-US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/</a:t>
            </a:r>
            <a:r>
              <a:rPr lang="ru-RU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11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8D0D652-D77C-4D0D-AF4E-3193051AB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77" y="6538913"/>
            <a:ext cx="13965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9pPr>
          </a:lstStyle>
          <a:p>
            <a:pPr algn="ctr" eaLnBrk="1" hangingPunct="1"/>
            <a:r>
              <a:rPr lang="en-US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Alushta-2025</a:t>
            </a:r>
            <a:endParaRPr lang="ru-RU" altLang="ru-RU" b="1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5AE1B36-E758-EA80-B5F6-2F9406431A7F}"/>
              </a:ext>
            </a:extLst>
          </p:cNvPr>
          <p:cNvSpPr/>
          <p:nvPr/>
        </p:nvSpPr>
        <p:spPr>
          <a:xfrm>
            <a:off x="407196" y="1594757"/>
            <a:ext cx="7826349" cy="461665"/>
          </a:xfrm>
          <a:prstGeom prst="rect">
            <a:avLst/>
          </a:prstGeom>
          <a:solidFill>
            <a:srgbClr val="F3DCA1"/>
          </a:solidFill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400" b="1" dirty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С</a:t>
            </a:r>
            <a:r>
              <a:rPr lang="en-US" altLang="ru-RU" sz="2400" b="1" dirty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heap </a:t>
            </a:r>
            <a:r>
              <a:rPr lang="en-US" altLang="ru-RU" sz="2400" dirty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and </a:t>
            </a:r>
            <a:r>
              <a:rPr lang="en-US" altLang="ru-RU" sz="2400" b="1" dirty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convenient</a:t>
            </a:r>
            <a:r>
              <a:rPr lang="en-US" altLang="ru-RU" sz="2400" dirty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 cooling</a:t>
            </a:r>
            <a:endParaRPr lang="ru-RU" altLang="ru-RU" sz="2400" dirty="0">
              <a:solidFill>
                <a:schemeClr val="tx2"/>
              </a:solidFill>
              <a:latin typeface="Calibri Light" panose="020F0302020204030204" pitchFamily="34" charset="0"/>
              <a:cs typeface="Angsana New" pitchFamily="18" charset="-12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50A0286-4CE8-EF6E-CC83-6E442EFCADBB}"/>
              </a:ext>
            </a:extLst>
          </p:cNvPr>
          <p:cNvSpPr/>
          <p:nvPr/>
        </p:nvSpPr>
        <p:spPr>
          <a:xfrm>
            <a:off x="407192" y="2159212"/>
            <a:ext cx="7826349" cy="830997"/>
          </a:xfrm>
          <a:prstGeom prst="rect">
            <a:avLst/>
          </a:prstGeom>
          <a:solidFill>
            <a:srgbClr val="F3DCA1"/>
          </a:solidFill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ru-RU" sz="2400" b="1" dirty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Higher electromagnetic fields</a:t>
            </a:r>
            <a:r>
              <a:rPr lang="en-US" altLang="ru-RU" sz="2400" dirty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 when cooled with liquid helium</a:t>
            </a:r>
            <a:endParaRPr lang="ru-RU" altLang="ru-RU" sz="2400" dirty="0">
              <a:solidFill>
                <a:schemeClr val="tx2"/>
              </a:solidFill>
              <a:latin typeface="Calibri Light" panose="020F0302020204030204" pitchFamily="34" charset="0"/>
              <a:cs typeface="Angsana New" pitchFamily="18" charset="-12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7467A6D-8EF7-F580-B109-CDAEFB96150D}"/>
              </a:ext>
            </a:extLst>
          </p:cNvPr>
          <p:cNvSpPr/>
          <p:nvPr/>
        </p:nvSpPr>
        <p:spPr>
          <a:xfrm>
            <a:off x="407194" y="1030302"/>
            <a:ext cx="7826349" cy="461665"/>
          </a:xfrm>
          <a:prstGeom prst="rect">
            <a:avLst/>
          </a:prstGeom>
          <a:solidFill>
            <a:srgbClr val="F3DCA1"/>
          </a:solidFill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ru-RU" sz="2400" b="1" dirty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High</a:t>
            </a:r>
            <a:r>
              <a:rPr lang="en-US" altLang="ru-RU" sz="2400" dirty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 critical temperature</a:t>
            </a:r>
            <a:endParaRPr lang="ru-RU" altLang="ru-RU" sz="2400" dirty="0">
              <a:solidFill>
                <a:schemeClr val="tx2"/>
              </a:solidFill>
              <a:latin typeface="Calibri Light" panose="020F0302020204030204" pitchFamily="34" charset="0"/>
              <a:cs typeface="Angsana New" pitchFamily="18" charset="-12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F7BE69E-CD04-DB6F-4E45-0E2D45AFE3FB}"/>
              </a:ext>
            </a:extLst>
          </p:cNvPr>
          <p:cNvSpPr/>
          <p:nvPr/>
        </p:nvSpPr>
        <p:spPr>
          <a:xfrm>
            <a:off x="407191" y="3092999"/>
            <a:ext cx="7826349" cy="461665"/>
          </a:xfrm>
          <a:prstGeom prst="rect">
            <a:avLst/>
          </a:prstGeom>
          <a:solidFill>
            <a:srgbClr val="F3DCA1"/>
          </a:solidFill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ru-RU" sz="2400" b="1" dirty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High resistance </a:t>
            </a:r>
            <a:r>
              <a:rPr lang="en-US" altLang="ru-RU" sz="2400" dirty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to thermal </a:t>
            </a:r>
            <a:r>
              <a:rPr lang="en-US" altLang="ru-RU" sz="2400" dirty="0" smtClean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variations</a:t>
            </a:r>
            <a:endParaRPr lang="ru-RU" altLang="ru-RU" sz="2400" dirty="0">
              <a:solidFill>
                <a:schemeClr val="tx2"/>
              </a:solidFill>
              <a:latin typeface="Calibri Light" panose="020F0302020204030204" pitchFamily="34" charset="0"/>
              <a:cs typeface="Angsana New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51532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9C6301C-8854-4E97-B336-DD75019EF833}"/>
              </a:ext>
            </a:extLst>
          </p:cNvPr>
          <p:cNvSpPr/>
          <p:nvPr/>
        </p:nvSpPr>
        <p:spPr>
          <a:xfrm>
            <a:off x="0" y="0"/>
            <a:ext cx="9144000" cy="792480"/>
          </a:xfrm>
          <a:prstGeom prst="rect">
            <a:avLst/>
          </a:prstGeom>
          <a:solidFill>
            <a:srgbClr val="F3DCA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35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0741B40-D86C-4CCC-B800-C37D5621BADF}"/>
              </a:ext>
            </a:extLst>
          </p:cNvPr>
          <p:cNvSpPr/>
          <p:nvPr/>
        </p:nvSpPr>
        <p:spPr>
          <a:xfrm>
            <a:off x="755010" y="115623"/>
            <a:ext cx="795276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HTS tape structure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DB00BF2-4ACD-44A2-A4BD-267825CF5D8A}"/>
              </a:ext>
            </a:extLst>
          </p:cNvPr>
          <p:cNvSpPr/>
          <p:nvPr/>
        </p:nvSpPr>
        <p:spPr>
          <a:xfrm>
            <a:off x="0" y="6589713"/>
            <a:ext cx="9158288" cy="268287"/>
          </a:xfrm>
          <a:prstGeom prst="rect">
            <a:avLst/>
          </a:prstGeom>
          <a:solidFill>
            <a:srgbClr val="F3DCA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84A551E-A15D-4E7F-AF5E-39FE340D1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1897" y="6540500"/>
            <a:ext cx="18051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9pPr>
          </a:lstStyle>
          <a:p>
            <a:pPr algn="ctr" eaLnBrk="1" hangingPunct="1"/>
            <a:r>
              <a:rPr lang="en-US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Matyukhanov E.S.</a:t>
            </a:r>
            <a:endParaRPr lang="ru-RU" altLang="ru-RU" b="1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DC7326-B384-4DB0-9115-FEFB7B971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0485" y="6538913"/>
            <a:ext cx="6126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9pPr>
          </a:lstStyle>
          <a:p>
            <a:pPr algn="ctr" eaLnBrk="1" hangingPunct="1"/>
            <a:r>
              <a:rPr lang="en-US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3/</a:t>
            </a:r>
            <a:r>
              <a:rPr lang="ru-RU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11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8D0D652-D77C-4D0D-AF4E-3193051AB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77" y="6538913"/>
            <a:ext cx="13965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9pPr>
          </a:lstStyle>
          <a:p>
            <a:pPr algn="ctr" eaLnBrk="1" hangingPunct="1"/>
            <a:r>
              <a:rPr lang="en-US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Alushta-2025</a:t>
            </a:r>
            <a:endParaRPr lang="ru-RU" altLang="ru-RU" b="1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AE26721-32ED-43AC-B48B-CDDF78FF077B}"/>
              </a:ext>
            </a:extLst>
          </p:cNvPr>
          <p:cNvSpPr/>
          <p:nvPr/>
        </p:nvSpPr>
        <p:spPr>
          <a:xfrm>
            <a:off x="440418" y="5416663"/>
            <a:ext cx="7826349" cy="461665"/>
          </a:xfrm>
          <a:prstGeom prst="rect">
            <a:avLst/>
          </a:prstGeom>
          <a:solidFill>
            <a:srgbClr val="F3DCA1"/>
          </a:solidFill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ru-RU" sz="2400" dirty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RBCO</a:t>
            </a:r>
            <a:r>
              <a:rPr lang="ru-RU" altLang="ru-RU" sz="2400" dirty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 - </a:t>
            </a:r>
            <a:r>
              <a:rPr lang="en-US" altLang="ru-RU" sz="2400" dirty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superconductivity</a:t>
            </a:r>
            <a:endParaRPr lang="ru-RU" altLang="ru-RU" sz="2400" dirty="0">
              <a:solidFill>
                <a:schemeClr val="tx2"/>
              </a:solidFill>
              <a:latin typeface="Calibri Light" panose="020F0302020204030204" pitchFamily="34" charset="0"/>
              <a:cs typeface="Angsana New" pitchFamily="18" charset="-12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AE26721-32ED-43AC-B48B-CDDF78FF077B}"/>
              </a:ext>
            </a:extLst>
          </p:cNvPr>
          <p:cNvSpPr/>
          <p:nvPr/>
        </p:nvSpPr>
        <p:spPr>
          <a:xfrm>
            <a:off x="440417" y="5975260"/>
            <a:ext cx="7826349" cy="461665"/>
          </a:xfrm>
          <a:prstGeom prst="rect">
            <a:avLst/>
          </a:prstGeom>
          <a:solidFill>
            <a:srgbClr val="F3DCA1"/>
          </a:solidFill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ru-RU" sz="2400" dirty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Hastelloy</a:t>
            </a:r>
            <a:r>
              <a:rPr lang="ru-RU" altLang="ru-RU" sz="2400" dirty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 – </a:t>
            </a:r>
            <a:r>
              <a:rPr lang="en-US" altLang="ru-RU" sz="2400" dirty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base</a:t>
            </a:r>
            <a:endParaRPr lang="ru-RU" altLang="ru-RU" sz="2400" dirty="0">
              <a:solidFill>
                <a:schemeClr val="tx2"/>
              </a:solidFill>
              <a:latin typeface="Calibri Light" panose="020F0302020204030204" pitchFamily="34" charset="0"/>
              <a:cs typeface="Angsana New" pitchFamily="18" charset="-12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AE26721-32ED-43AC-B48B-CDDF78FF077B}"/>
              </a:ext>
            </a:extLst>
          </p:cNvPr>
          <p:cNvSpPr/>
          <p:nvPr/>
        </p:nvSpPr>
        <p:spPr>
          <a:xfrm>
            <a:off x="440416" y="4852208"/>
            <a:ext cx="7826349" cy="461665"/>
          </a:xfrm>
          <a:prstGeom prst="rect">
            <a:avLst/>
          </a:prstGeom>
          <a:solidFill>
            <a:srgbClr val="F3DCA1"/>
          </a:solidFill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ru-RU" sz="2400" dirty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Ag – electrical contact and</a:t>
            </a:r>
            <a:r>
              <a:rPr lang="ru-RU" altLang="ru-RU" sz="2400" dirty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 </a:t>
            </a:r>
            <a:r>
              <a:rPr lang="en-US" altLang="ru-RU" sz="2400" dirty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protection</a:t>
            </a:r>
            <a:endParaRPr lang="ru-RU" altLang="ru-RU" sz="2400" dirty="0">
              <a:solidFill>
                <a:schemeClr val="tx2"/>
              </a:solidFill>
              <a:latin typeface="Calibri Light" panose="020F0302020204030204" pitchFamily="34" charset="0"/>
              <a:cs typeface="Angsana New" pitchFamily="18" charset="-12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FADEE5-BF9E-0629-AC2B-86A3F41E4A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230" b="4747"/>
          <a:stretch/>
        </p:blipFill>
        <p:spPr>
          <a:xfrm>
            <a:off x="1027646" y="1000707"/>
            <a:ext cx="2428652" cy="3545749"/>
          </a:xfrm>
          <a:prstGeom prst="rect">
            <a:avLst/>
          </a:prstGeom>
        </p:spPr>
      </p:pic>
      <p:pic>
        <p:nvPicPr>
          <p:cNvPr id="3074" name="Picture 2" descr="https://sun9-12.userapi.com/impg/n8NqFEP4HQcSW3B9fHvI2kS_pFv4A-2Cr_ze0Q/rwWvPDzwmEc.jpg?size=1218x2160&amp;quality=95&amp;sign=560dd357a6c33b9ace507c0bde27a591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958" r="247" b="32677"/>
          <a:stretch/>
        </p:blipFill>
        <p:spPr bwMode="auto">
          <a:xfrm>
            <a:off x="4798911" y="1169475"/>
            <a:ext cx="3467854" cy="335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612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9C6301C-8854-4E97-B336-DD75019EF833}"/>
              </a:ext>
            </a:extLst>
          </p:cNvPr>
          <p:cNvSpPr/>
          <p:nvPr/>
        </p:nvSpPr>
        <p:spPr>
          <a:xfrm>
            <a:off x="0" y="0"/>
            <a:ext cx="9144000" cy="792480"/>
          </a:xfrm>
          <a:prstGeom prst="rect">
            <a:avLst/>
          </a:prstGeom>
          <a:solidFill>
            <a:srgbClr val="F3DCA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35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0741B40-D86C-4CCC-B800-C37D5621BADF}"/>
              </a:ext>
            </a:extLst>
          </p:cNvPr>
          <p:cNvSpPr/>
          <p:nvPr/>
        </p:nvSpPr>
        <p:spPr>
          <a:xfrm>
            <a:off x="755010" y="115623"/>
            <a:ext cx="795276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HTS </a:t>
            </a:r>
            <a:r>
              <a:rPr lang="en-US" sz="3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cable structure</a:t>
            </a:r>
            <a:endParaRPr lang="en-US" sz="30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DB00BF2-4ACD-44A2-A4BD-267825CF5D8A}"/>
              </a:ext>
            </a:extLst>
          </p:cNvPr>
          <p:cNvSpPr/>
          <p:nvPr/>
        </p:nvSpPr>
        <p:spPr>
          <a:xfrm>
            <a:off x="0" y="6589713"/>
            <a:ext cx="9158288" cy="268287"/>
          </a:xfrm>
          <a:prstGeom prst="rect">
            <a:avLst/>
          </a:prstGeom>
          <a:solidFill>
            <a:srgbClr val="F3DCA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84A551E-A15D-4E7F-AF5E-39FE340D1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1897" y="6540500"/>
            <a:ext cx="18051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9pPr>
          </a:lstStyle>
          <a:p>
            <a:pPr algn="ctr" eaLnBrk="1" hangingPunct="1"/>
            <a:r>
              <a:rPr lang="en-US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Matyukhanov E.S.</a:t>
            </a:r>
            <a:endParaRPr lang="ru-RU" altLang="ru-RU" b="1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DC7326-B384-4DB0-9115-FEFB7B971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0484" y="6538913"/>
            <a:ext cx="6126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4</a:t>
            </a:r>
            <a:r>
              <a:rPr lang="en-US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/</a:t>
            </a:r>
            <a:r>
              <a:rPr lang="ru-RU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11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8D0D652-D77C-4D0D-AF4E-3193051AB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77" y="6538913"/>
            <a:ext cx="13965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9pPr>
          </a:lstStyle>
          <a:p>
            <a:pPr algn="ctr" eaLnBrk="1" hangingPunct="1"/>
            <a:r>
              <a:rPr lang="en-US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Alushta-2025</a:t>
            </a:r>
            <a:endParaRPr lang="ru-RU" altLang="ru-RU" b="1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pic>
        <p:nvPicPr>
          <p:cNvPr id="13" name="Рисунок 12" descr="Новый кабель нуклотрона">
            <a:extLst>
              <a:ext uri="{FF2B5EF4-FFF2-40B4-BE49-F238E27FC236}">
                <a16:creationId xmlns:a16="http://schemas.microsoft.com/office/drawing/2014/main" id="{7822CE8D-0AFA-4617-BABF-195521C2BD7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148" y="1126734"/>
            <a:ext cx="3924485" cy="215446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F0C729D-0E15-48BD-9C34-625E77A533EF}"/>
              </a:ext>
            </a:extLst>
          </p:cNvPr>
          <p:cNvSpPr/>
          <p:nvPr/>
        </p:nvSpPr>
        <p:spPr>
          <a:xfrm>
            <a:off x="2575660" y="1060569"/>
            <a:ext cx="961941" cy="721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7C12920-0D98-B13E-1134-0C0FC5FAD0A2}"/>
              </a:ext>
            </a:extLst>
          </p:cNvPr>
          <p:cNvSpPr/>
          <p:nvPr/>
        </p:nvSpPr>
        <p:spPr>
          <a:xfrm>
            <a:off x="597782" y="4542586"/>
            <a:ext cx="7826349" cy="461665"/>
          </a:xfrm>
          <a:prstGeom prst="rect">
            <a:avLst/>
          </a:prstGeom>
          <a:solidFill>
            <a:srgbClr val="F3DCA1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altLang="ru-RU" sz="2400" dirty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2 – </a:t>
            </a:r>
            <a:r>
              <a:rPr lang="en-US" altLang="ru-RU" sz="2400" dirty="0" smtClean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HTS tapes</a:t>
            </a:r>
            <a:endParaRPr lang="ru-RU" altLang="ru-RU" sz="2400" dirty="0">
              <a:solidFill>
                <a:schemeClr val="tx2"/>
              </a:solidFill>
              <a:latin typeface="Calibri Light" panose="020F0302020204030204" pitchFamily="34" charset="0"/>
              <a:cs typeface="Angsana New" pitchFamily="18" charset="-12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D584EFE-65E2-65A7-5790-FD74E9D6E7DC}"/>
              </a:ext>
            </a:extLst>
          </p:cNvPr>
          <p:cNvSpPr/>
          <p:nvPr/>
        </p:nvSpPr>
        <p:spPr>
          <a:xfrm>
            <a:off x="597781" y="5101183"/>
            <a:ext cx="7826349" cy="461665"/>
          </a:xfrm>
          <a:prstGeom prst="rect">
            <a:avLst/>
          </a:prstGeom>
          <a:solidFill>
            <a:srgbClr val="F3DCA1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altLang="ru-RU" sz="2400" dirty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3 – </a:t>
            </a:r>
            <a:r>
              <a:rPr lang="en-US" altLang="ru-RU" sz="2400" dirty="0" smtClean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Isolation</a:t>
            </a:r>
            <a:r>
              <a:rPr lang="ru-RU" altLang="ru-RU" sz="2400" dirty="0" smtClean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 </a:t>
            </a:r>
            <a:endParaRPr lang="ru-RU" altLang="ru-RU" sz="2400" dirty="0">
              <a:solidFill>
                <a:schemeClr val="tx2"/>
              </a:solidFill>
              <a:latin typeface="Calibri Light" panose="020F0302020204030204" pitchFamily="34" charset="0"/>
              <a:cs typeface="Angsana New" pitchFamily="18" charset="-12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ABE34E1-6B91-5D61-45A1-C9B98FFA024F}"/>
              </a:ext>
            </a:extLst>
          </p:cNvPr>
          <p:cNvSpPr/>
          <p:nvPr/>
        </p:nvSpPr>
        <p:spPr>
          <a:xfrm>
            <a:off x="597780" y="3978131"/>
            <a:ext cx="7826349" cy="461665"/>
          </a:xfrm>
          <a:prstGeom prst="rect">
            <a:avLst/>
          </a:prstGeom>
          <a:solidFill>
            <a:srgbClr val="F3DCA1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altLang="ru-RU" sz="2400" dirty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1</a:t>
            </a:r>
            <a:r>
              <a:rPr lang="en-US" altLang="ru-RU" sz="2400" dirty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 – </a:t>
            </a:r>
            <a:r>
              <a:rPr lang="en-US" altLang="ru-RU" sz="2400" dirty="0" smtClean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Hollow tube</a:t>
            </a:r>
            <a:r>
              <a:rPr lang="ru-RU" altLang="ru-RU" sz="2400" dirty="0" smtClean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 (</a:t>
            </a:r>
            <a:r>
              <a:rPr lang="en-US" altLang="ru-RU" sz="2400" dirty="0" smtClean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cooling channel</a:t>
            </a:r>
            <a:r>
              <a:rPr lang="ru-RU" altLang="ru-RU" sz="2400" dirty="0" smtClean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)</a:t>
            </a:r>
            <a:endParaRPr lang="ru-RU" altLang="ru-RU" sz="2400" dirty="0">
              <a:solidFill>
                <a:schemeClr val="tx2"/>
              </a:solidFill>
              <a:latin typeface="Calibri Light" panose="020F0302020204030204" pitchFamily="34" charset="0"/>
              <a:cs typeface="Angsana New" pitchFamily="18" charset="-12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2ADF70C-4BD9-C525-34C3-5025A0E2C35D}"/>
              </a:ext>
            </a:extLst>
          </p:cNvPr>
          <p:cNvSpPr/>
          <p:nvPr/>
        </p:nvSpPr>
        <p:spPr>
          <a:xfrm>
            <a:off x="609090" y="5659780"/>
            <a:ext cx="7826349" cy="461665"/>
          </a:xfrm>
          <a:prstGeom prst="rect">
            <a:avLst/>
          </a:prstGeom>
          <a:solidFill>
            <a:srgbClr val="F3DCA1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altLang="ru-RU" sz="2400" dirty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4 – </a:t>
            </a:r>
            <a:r>
              <a:rPr lang="en-US" altLang="ru-RU" sz="2400" dirty="0" smtClean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Bandage</a:t>
            </a:r>
            <a:r>
              <a:rPr lang="ru-RU" altLang="ru-RU" sz="2400" dirty="0" smtClean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 </a:t>
            </a:r>
            <a:endParaRPr lang="ru-RU" altLang="ru-RU" sz="2400" dirty="0">
              <a:solidFill>
                <a:schemeClr val="tx2"/>
              </a:solidFill>
              <a:latin typeface="Calibri Light" panose="020F0302020204030204" pitchFamily="34" charset="0"/>
              <a:cs typeface="Angsana New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71542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9C6301C-8854-4E97-B336-DD75019EF833}"/>
              </a:ext>
            </a:extLst>
          </p:cNvPr>
          <p:cNvSpPr/>
          <p:nvPr/>
        </p:nvSpPr>
        <p:spPr>
          <a:xfrm>
            <a:off x="0" y="0"/>
            <a:ext cx="9144000" cy="792480"/>
          </a:xfrm>
          <a:prstGeom prst="rect">
            <a:avLst/>
          </a:prstGeom>
          <a:solidFill>
            <a:srgbClr val="F3DCA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35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0741B40-D86C-4CCC-B800-C37D5621BADF}"/>
              </a:ext>
            </a:extLst>
          </p:cNvPr>
          <p:cNvSpPr/>
          <p:nvPr/>
        </p:nvSpPr>
        <p:spPr>
          <a:xfrm>
            <a:off x="600075" y="158487"/>
            <a:ext cx="8215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The facility for manufacturing of HTS cables and solenoids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DB00BF2-4ACD-44A2-A4BD-267825CF5D8A}"/>
              </a:ext>
            </a:extLst>
          </p:cNvPr>
          <p:cNvSpPr/>
          <p:nvPr/>
        </p:nvSpPr>
        <p:spPr>
          <a:xfrm>
            <a:off x="-21672" y="6589713"/>
            <a:ext cx="9158288" cy="268287"/>
          </a:xfrm>
          <a:prstGeom prst="rect">
            <a:avLst/>
          </a:prstGeom>
          <a:solidFill>
            <a:srgbClr val="F3DCA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84A551E-A15D-4E7F-AF5E-39FE340D1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1897" y="6540500"/>
            <a:ext cx="18051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9pPr>
          </a:lstStyle>
          <a:p>
            <a:pPr algn="ctr" eaLnBrk="1" hangingPunct="1"/>
            <a:r>
              <a:rPr lang="en-US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Matyukhanov E.S.</a:t>
            </a:r>
            <a:endParaRPr lang="ru-RU" altLang="ru-RU" b="1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DC7326-B384-4DB0-9115-FEFB7B971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0485" y="6538913"/>
            <a:ext cx="6126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5</a:t>
            </a:r>
            <a:r>
              <a:rPr lang="en-US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/</a:t>
            </a:r>
            <a:r>
              <a:rPr lang="ru-RU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11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8D0D652-D77C-4D0D-AF4E-3193051AB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77" y="6538913"/>
            <a:ext cx="13965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9pPr>
          </a:lstStyle>
          <a:p>
            <a:pPr algn="ctr" eaLnBrk="1" hangingPunct="1"/>
            <a:r>
              <a:rPr lang="en-US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Alushta-2025</a:t>
            </a:r>
            <a:endParaRPr lang="ru-RU" altLang="ru-RU" b="1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52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37" y="939761"/>
            <a:ext cx="8622441" cy="551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 стрелкой 11"/>
          <p:cNvCxnSpPr/>
          <p:nvPr/>
        </p:nvCxnSpPr>
        <p:spPr>
          <a:xfrm flipH="1" flipV="1">
            <a:off x="2533475" y="1334046"/>
            <a:ext cx="3626145" cy="4283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3446687" y="1716366"/>
            <a:ext cx="2712933" cy="459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4441098" y="1762355"/>
            <a:ext cx="1718522" cy="5127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5234730" y="1767434"/>
            <a:ext cx="914400" cy="9884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6107186" y="1754783"/>
            <a:ext cx="41944" cy="1639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964734" y="1925777"/>
            <a:ext cx="236992" cy="24921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3809272" y="4834217"/>
            <a:ext cx="2589464" cy="6605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Надпись 2"/>
          <p:cNvSpPr txBox="1">
            <a:spLocks noChangeArrowheads="1"/>
          </p:cNvSpPr>
          <p:nvPr/>
        </p:nvSpPr>
        <p:spPr bwMode="auto">
          <a:xfrm>
            <a:off x="6107186" y="1541264"/>
            <a:ext cx="2139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Wrapping stations</a:t>
            </a:r>
            <a:endParaRPr kumimoji="0" lang="en-US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122416" y="5294734"/>
            <a:ext cx="17919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Second bobbin</a:t>
            </a:r>
            <a:endParaRPr kumimoji="0" lang="en-US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75410" y="4386576"/>
            <a:ext cx="1652631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 bobbin</a:t>
            </a:r>
            <a:endParaRPr kumimoji="0" lang="en-US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192947" y="48256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192947" y="93976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676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9C6301C-8854-4E97-B336-DD75019EF833}"/>
              </a:ext>
            </a:extLst>
          </p:cNvPr>
          <p:cNvSpPr/>
          <p:nvPr/>
        </p:nvSpPr>
        <p:spPr>
          <a:xfrm>
            <a:off x="0" y="0"/>
            <a:ext cx="9144000" cy="792480"/>
          </a:xfrm>
          <a:prstGeom prst="rect">
            <a:avLst/>
          </a:prstGeom>
          <a:solidFill>
            <a:srgbClr val="F3DCA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35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0741B40-D86C-4CCC-B800-C37D5621BADF}"/>
              </a:ext>
            </a:extLst>
          </p:cNvPr>
          <p:cNvSpPr/>
          <p:nvPr/>
        </p:nvSpPr>
        <p:spPr>
          <a:xfrm>
            <a:off x="755010" y="115623"/>
            <a:ext cx="795276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Features</a:t>
            </a:r>
            <a:r>
              <a:rPr lang="ru-RU" sz="3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of the facility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DB00BF2-4ACD-44A2-A4BD-267825CF5D8A}"/>
              </a:ext>
            </a:extLst>
          </p:cNvPr>
          <p:cNvSpPr/>
          <p:nvPr/>
        </p:nvSpPr>
        <p:spPr>
          <a:xfrm>
            <a:off x="-21672" y="6589713"/>
            <a:ext cx="9158288" cy="268287"/>
          </a:xfrm>
          <a:prstGeom prst="rect">
            <a:avLst/>
          </a:prstGeom>
          <a:solidFill>
            <a:srgbClr val="F3DCA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84A551E-A15D-4E7F-AF5E-39FE340D1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1897" y="6540500"/>
            <a:ext cx="18051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9pPr>
          </a:lstStyle>
          <a:p>
            <a:pPr algn="ctr" eaLnBrk="1" hangingPunct="1"/>
            <a:r>
              <a:rPr lang="en-US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Matyukhanov E.S.</a:t>
            </a:r>
            <a:endParaRPr lang="ru-RU" altLang="ru-RU" b="1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DC7326-B384-4DB0-9115-FEFB7B971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0485" y="6538913"/>
            <a:ext cx="6126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6</a:t>
            </a:r>
            <a:r>
              <a:rPr lang="en-US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/</a:t>
            </a:r>
            <a:r>
              <a:rPr lang="ru-RU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11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8D0D652-D77C-4D0D-AF4E-3193051AB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77" y="6538913"/>
            <a:ext cx="13965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9pPr>
          </a:lstStyle>
          <a:p>
            <a:pPr algn="ctr" eaLnBrk="1" hangingPunct="1"/>
            <a:r>
              <a:rPr lang="en-US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Alushta-2025</a:t>
            </a:r>
            <a:endParaRPr lang="ru-RU" altLang="ru-RU" b="1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CFBEBDE-E689-62F5-2F92-80D5D17E07A9}"/>
              </a:ext>
            </a:extLst>
          </p:cNvPr>
          <p:cNvSpPr/>
          <p:nvPr/>
        </p:nvSpPr>
        <p:spPr>
          <a:xfrm>
            <a:off x="119215" y="1316418"/>
            <a:ext cx="4288480" cy="338554"/>
          </a:xfrm>
          <a:prstGeom prst="rect">
            <a:avLst/>
          </a:prstGeom>
          <a:solidFill>
            <a:srgbClr val="F3DCA1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5 </a:t>
            </a:r>
            <a:r>
              <a:rPr lang="en-US" sz="16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wrapping stations</a:t>
            </a:r>
            <a:endParaRPr lang="ru-RU" altLang="ru-RU" sz="1600" b="1" dirty="0">
              <a:solidFill>
                <a:schemeClr val="tx2"/>
              </a:solidFill>
              <a:latin typeface="Calibri Light" panose="020F0302020204030204" pitchFamily="34" charset="0"/>
              <a:cs typeface="Angsana New" pitchFamily="18" charset="-12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E50191E-FEA3-4E87-ED46-617C3FAF9BD7}"/>
              </a:ext>
            </a:extLst>
          </p:cNvPr>
          <p:cNvSpPr/>
          <p:nvPr/>
        </p:nvSpPr>
        <p:spPr>
          <a:xfrm>
            <a:off x="119211" y="1751953"/>
            <a:ext cx="4288483" cy="338554"/>
          </a:xfrm>
          <a:prstGeom prst="rect">
            <a:avLst/>
          </a:prstGeom>
          <a:solidFill>
            <a:srgbClr val="F3DCA1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С</a:t>
            </a:r>
            <a:r>
              <a:rPr lang="en-US" altLang="ru-RU" sz="1600" b="1" dirty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able impregnation</a:t>
            </a:r>
            <a:endParaRPr lang="ru-RU" altLang="ru-RU" sz="1600" b="1" dirty="0">
              <a:solidFill>
                <a:schemeClr val="tx2"/>
              </a:solidFill>
              <a:latin typeface="Calibri Light" panose="020F0302020204030204" pitchFamily="34" charset="0"/>
              <a:cs typeface="Angsana New" pitchFamily="18" charset="-12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6EEEC6A-0C36-A08C-29D1-71B4573EE1C1}"/>
              </a:ext>
            </a:extLst>
          </p:cNvPr>
          <p:cNvSpPr/>
          <p:nvPr/>
        </p:nvSpPr>
        <p:spPr>
          <a:xfrm>
            <a:off x="119218" y="880883"/>
            <a:ext cx="4288478" cy="338554"/>
          </a:xfrm>
          <a:prstGeom prst="rect">
            <a:avLst/>
          </a:prstGeom>
          <a:solidFill>
            <a:srgbClr val="F3DCA1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ru-RU" sz="1600" b="1" dirty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Flexible tapes tension system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58710D5-7F69-4504-7D51-BDD6C83310C8}"/>
              </a:ext>
            </a:extLst>
          </p:cNvPr>
          <p:cNvSpPr/>
          <p:nvPr/>
        </p:nvSpPr>
        <p:spPr>
          <a:xfrm>
            <a:off x="4572000" y="880444"/>
            <a:ext cx="4288483" cy="338554"/>
          </a:xfrm>
          <a:prstGeom prst="rect">
            <a:avLst/>
          </a:prstGeom>
          <a:solidFill>
            <a:srgbClr val="F3DCA1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ru-RU" sz="1600" b="1" dirty="0" smtClean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Universal</a:t>
            </a:r>
            <a:r>
              <a:rPr lang="ru-RU" altLang="ru-RU" sz="1600" b="1" dirty="0" smtClean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 </a:t>
            </a:r>
            <a:r>
              <a:rPr lang="en-US" altLang="ru-RU" sz="1600" b="1" dirty="0" smtClean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facility</a:t>
            </a:r>
            <a:r>
              <a:rPr lang="ru-RU" altLang="ru-RU" sz="1600" b="1" dirty="0" smtClean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 </a:t>
            </a:r>
            <a:r>
              <a:rPr lang="ru-RU" altLang="ru-RU" sz="1600" b="1" dirty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(</a:t>
            </a:r>
            <a:r>
              <a:rPr lang="en-US" altLang="ru-RU" sz="1600" b="1" dirty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cables</a:t>
            </a:r>
            <a:r>
              <a:rPr lang="ru-RU" altLang="ru-RU" sz="1600" b="1" dirty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 </a:t>
            </a:r>
            <a:r>
              <a:rPr lang="en-US" altLang="ru-RU" sz="1600" b="1" dirty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and</a:t>
            </a:r>
            <a:r>
              <a:rPr lang="ru-RU" altLang="ru-RU" sz="1600" b="1" dirty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 </a:t>
            </a:r>
            <a:r>
              <a:rPr lang="en-US" altLang="ru-RU" sz="1600" b="1" dirty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solenoids</a:t>
            </a:r>
            <a:r>
              <a:rPr lang="ru-RU" altLang="ru-RU" sz="1600" b="1" dirty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)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D72DBE4-CA09-BE16-639D-BCCF46AA796A}"/>
              </a:ext>
            </a:extLst>
          </p:cNvPr>
          <p:cNvSpPr/>
          <p:nvPr/>
        </p:nvSpPr>
        <p:spPr>
          <a:xfrm>
            <a:off x="4572000" y="1316418"/>
            <a:ext cx="4288483" cy="338554"/>
          </a:xfrm>
          <a:prstGeom prst="rect">
            <a:avLst/>
          </a:prstGeom>
          <a:solidFill>
            <a:srgbClr val="F3DCA1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ru-RU" sz="1600" b="1" dirty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Bandaging of solenoid frames</a:t>
            </a:r>
            <a:endParaRPr lang="ru-RU" altLang="ru-RU" sz="1600" b="1" dirty="0">
              <a:solidFill>
                <a:schemeClr val="tx2"/>
              </a:solidFill>
              <a:latin typeface="Calibri Light" panose="020F0302020204030204" pitchFamily="34" charset="0"/>
              <a:cs typeface="Angsana New" pitchFamily="18" charset="-12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92DC632-809A-C76D-E5A6-A6B59A6EF031}"/>
              </a:ext>
            </a:extLst>
          </p:cNvPr>
          <p:cNvSpPr/>
          <p:nvPr/>
        </p:nvSpPr>
        <p:spPr>
          <a:xfrm>
            <a:off x="4572001" y="1751953"/>
            <a:ext cx="4288482" cy="338554"/>
          </a:xfrm>
          <a:prstGeom prst="rect">
            <a:avLst/>
          </a:prstGeom>
          <a:solidFill>
            <a:srgbClr val="F3DCA1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ru-RU" sz="1600" b="1" dirty="0">
                <a:solidFill>
                  <a:schemeClr val="tx2"/>
                </a:solidFill>
                <a:latin typeface="Calibri Light" panose="020F0302020204030204" pitchFamily="34" charset="0"/>
                <a:cs typeface="Angsana New" pitchFamily="18" charset="-120"/>
              </a:rPr>
              <a:t>AI defect detection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6AE08F3-14AE-9D7C-F481-74D9643050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718" y="2185012"/>
            <a:ext cx="5812547" cy="435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06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9C6301C-8854-4E97-B336-DD75019EF833}"/>
              </a:ext>
            </a:extLst>
          </p:cNvPr>
          <p:cNvSpPr/>
          <p:nvPr/>
        </p:nvSpPr>
        <p:spPr>
          <a:xfrm>
            <a:off x="0" y="0"/>
            <a:ext cx="9144000" cy="792480"/>
          </a:xfrm>
          <a:prstGeom prst="rect">
            <a:avLst/>
          </a:prstGeom>
          <a:solidFill>
            <a:srgbClr val="F3DCA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350">
              <a:solidFill>
                <a:srgbClr val="FF000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0741B40-D86C-4CCC-B800-C37D5621BADF}"/>
              </a:ext>
            </a:extLst>
          </p:cNvPr>
          <p:cNvSpPr/>
          <p:nvPr/>
        </p:nvSpPr>
        <p:spPr>
          <a:xfrm>
            <a:off x="755010" y="115623"/>
            <a:ext cx="795276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Flexible tapes tension system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98289B1-7CF1-40EB-B28D-288F2F006E38}"/>
              </a:ext>
            </a:extLst>
          </p:cNvPr>
          <p:cNvSpPr/>
          <p:nvPr/>
        </p:nvSpPr>
        <p:spPr>
          <a:xfrm>
            <a:off x="440422" y="1176551"/>
            <a:ext cx="85819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altLang="ru-RU" sz="2400" dirty="0">
              <a:solidFill>
                <a:schemeClr val="tx2"/>
              </a:solidFill>
              <a:latin typeface="Calibri Light" panose="020F0302020204030204" pitchFamily="34" charset="0"/>
              <a:ea typeface="Angsana New" pitchFamily="18" charset="-120"/>
              <a:cs typeface="Angsana New" pitchFamily="18" charset="-120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ru-RU" altLang="ru-RU" sz="2400" dirty="0">
              <a:solidFill>
                <a:schemeClr val="tx2"/>
              </a:solidFill>
              <a:latin typeface="Calibri Light" panose="020F0302020204030204" pitchFamily="34" charset="0"/>
              <a:ea typeface="Angsana New" pitchFamily="18" charset="-120"/>
              <a:cs typeface="Angsana New" pitchFamily="18" charset="-120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ru-RU" altLang="ru-RU" sz="3200" dirty="0">
              <a:solidFill>
                <a:schemeClr val="tx2"/>
              </a:solidFill>
              <a:latin typeface="Calibri Light" panose="020F0302020204030204" pitchFamily="34" charset="0"/>
              <a:ea typeface="Angsana New" pitchFamily="18" charset="-120"/>
              <a:cs typeface="Angsana New" pitchFamily="18" charset="-12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DB00BF2-4ACD-44A2-A4BD-267825CF5D8A}"/>
              </a:ext>
            </a:extLst>
          </p:cNvPr>
          <p:cNvSpPr/>
          <p:nvPr/>
        </p:nvSpPr>
        <p:spPr>
          <a:xfrm>
            <a:off x="0" y="6589713"/>
            <a:ext cx="9158288" cy="268287"/>
          </a:xfrm>
          <a:prstGeom prst="rect">
            <a:avLst/>
          </a:prstGeom>
          <a:solidFill>
            <a:srgbClr val="F3DCA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ru-RU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84A551E-A15D-4E7F-AF5E-39FE340D1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1897" y="6540500"/>
            <a:ext cx="18051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9pPr>
          </a:lstStyle>
          <a:p>
            <a:pPr algn="ctr" eaLnBrk="1" hangingPunct="1"/>
            <a:r>
              <a:rPr lang="en-US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Matyukhanov E.S.</a:t>
            </a:r>
            <a:endParaRPr lang="ru-RU" altLang="ru-RU" b="1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DC7326-B384-4DB0-9115-FEFB7B971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0485" y="6538913"/>
            <a:ext cx="6126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7</a:t>
            </a:r>
            <a:r>
              <a:rPr lang="en-US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/</a:t>
            </a:r>
            <a:r>
              <a:rPr lang="ru-RU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11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8D0D652-D77C-4D0D-AF4E-3193051AB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77" y="6538913"/>
            <a:ext cx="13965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9pPr>
          </a:lstStyle>
          <a:p>
            <a:pPr algn="ctr" eaLnBrk="1" hangingPunct="1"/>
            <a:r>
              <a:rPr lang="en-US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Alushta-2025</a:t>
            </a:r>
            <a:endParaRPr lang="ru-RU" altLang="ru-RU" b="1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39A003-31B5-5A52-EFE3-B7541B791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704" y="841693"/>
            <a:ext cx="7566879" cy="567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79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9C6301C-8854-4E97-B336-DD75019EF833}"/>
              </a:ext>
            </a:extLst>
          </p:cNvPr>
          <p:cNvSpPr/>
          <p:nvPr/>
        </p:nvSpPr>
        <p:spPr>
          <a:xfrm>
            <a:off x="0" y="0"/>
            <a:ext cx="9144000" cy="792480"/>
          </a:xfrm>
          <a:prstGeom prst="rect">
            <a:avLst/>
          </a:prstGeom>
          <a:solidFill>
            <a:srgbClr val="F3DCA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350">
              <a:solidFill>
                <a:srgbClr val="FF000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0741B40-D86C-4CCC-B800-C37D5621BADF}"/>
              </a:ext>
            </a:extLst>
          </p:cNvPr>
          <p:cNvSpPr/>
          <p:nvPr/>
        </p:nvSpPr>
        <p:spPr>
          <a:xfrm>
            <a:off x="755010" y="115623"/>
            <a:ext cx="795276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Several wrapping stations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98289B1-7CF1-40EB-B28D-288F2F006E38}"/>
              </a:ext>
            </a:extLst>
          </p:cNvPr>
          <p:cNvSpPr/>
          <p:nvPr/>
        </p:nvSpPr>
        <p:spPr>
          <a:xfrm>
            <a:off x="440422" y="1176551"/>
            <a:ext cx="85819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altLang="ru-RU" sz="2400" dirty="0">
              <a:solidFill>
                <a:schemeClr val="tx2"/>
              </a:solidFill>
              <a:latin typeface="Calibri Light" panose="020F0302020204030204" pitchFamily="34" charset="0"/>
              <a:ea typeface="Angsana New" pitchFamily="18" charset="-120"/>
              <a:cs typeface="Angsana New" pitchFamily="18" charset="-120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ru-RU" altLang="ru-RU" sz="2400" dirty="0">
              <a:solidFill>
                <a:schemeClr val="tx2"/>
              </a:solidFill>
              <a:latin typeface="Calibri Light" panose="020F0302020204030204" pitchFamily="34" charset="0"/>
              <a:ea typeface="Angsana New" pitchFamily="18" charset="-120"/>
              <a:cs typeface="Angsana New" pitchFamily="18" charset="-120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ru-RU" altLang="ru-RU" sz="3200" dirty="0">
              <a:solidFill>
                <a:schemeClr val="tx2"/>
              </a:solidFill>
              <a:latin typeface="Calibri Light" panose="020F0302020204030204" pitchFamily="34" charset="0"/>
              <a:ea typeface="Angsana New" pitchFamily="18" charset="-120"/>
              <a:cs typeface="Angsana New" pitchFamily="18" charset="-12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DB00BF2-4ACD-44A2-A4BD-267825CF5D8A}"/>
              </a:ext>
            </a:extLst>
          </p:cNvPr>
          <p:cNvSpPr/>
          <p:nvPr/>
        </p:nvSpPr>
        <p:spPr>
          <a:xfrm>
            <a:off x="0" y="6589713"/>
            <a:ext cx="9158288" cy="268287"/>
          </a:xfrm>
          <a:prstGeom prst="rect">
            <a:avLst/>
          </a:prstGeom>
          <a:solidFill>
            <a:srgbClr val="F3DCA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ru-RU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84A551E-A15D-4E7F-AF5E-39FE340D1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1897" y="6540500"/>
            <a:ext cx="18051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9pPr>
          </a:lstStyle>
          <a:p>
            <a:pPr algn="ctr" eaLnBrk="1" hangingPunct="1"/>
            <a:r>
              <a:rPr lang="en-US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Matyukhanov E.S.</a:t>
            </a:r>
            <a:endParaRPr lang="ru-RU" altLang="ru-RU" b="1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DC7326-B384-4DB0-9115-FEFB7B971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0485" y="6538913"/>
            <a:ext cx="6126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8</a:t>
            </a:r>
            <a:r>
              <a:rPr lang="en-US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/</a:t>
            </a:r>
            <a:r>
              <a:rPr lang="ru-RU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11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8D0D652-D77C-4D0D-AF4E-3193051AB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77" y="6538913"/>
            <a:ext cx="13965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9pPr>
          </a:lstStyle>
          <a:p>
            <a:pPr algn="ctr" eaLnBrk="1" hangingPunct="1"/>
            <a:r>
              <a:rPr lang="en-US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Alushta-2025</a:t>
            </a:r>
            <a:endParaRPr lang="ru-RU" altLang="ru-RU" b="1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42A18E1-FED5-4625-BA8B-E92BF7933291}"/>
              </a:ext>
            </a:extLst>
          </p:cNvPr>
          <p:cNvSpPr/>
          <p:nvPr/>
        </p:nvSpPr>
        <p:spPr>
          <a:xfrm>
            <a:off x="7462188" y="1421937"/>
            <a:ext cx="1681812" cy="721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41F962-5529-DC72-0060-BBFD82411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43" y="856058"/>
            <a:ext cx="7561202" cy="567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83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9C6301C-8854-4E97-B336-DD75019EF833}"/>
              </a:ext>
            </a:extLst>
          </p:cNvPr>
          <p:cNvSpPr/>
          <p:nvPr/>
        </p:nvSpPr>
        <p:spPr>
          <a:xfrm>
            <a:off x="0" y="0"/>
            <a:ext cx="9144000" cy="792480"/>
          </a:xfrm>
          <a:prstGeom prst="rect">
            <a:avLst/>
          </a:prstGeom>
          <a:solidFill>
            <a:srgbClr val="F3DCA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350">
              <a:solidFill>
                <a:srgbClr val="FF000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0741B40-D86C-4CCC-B800-C37D5621BADF}"/>
              </a:ext>
            </a:extLst>
          </p:cNvPr>
          <p:cNvSpPr/>
          <p:nvPr/>
        </p:nvSpPr>
        <p:spPr>
          <a:xfrm>
            <a:off x="755010" y="115623"/>
            <a:ext cx="795276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Possibility to wind on frames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98289B1-7CF1-40EB-B28D-288F2F006E38}"/>
              </a:ext>
            </a:extLst>
          </p:cNvPr>
          <p:cNvSpPr/>
          <p:nvPr/>
        </p:nvSpPr>
        <p:spPr>
          <a:xfrm>
            <a:off x="440422" y="1176551"/>
            <a:ext cx="85819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altLang="ru-RU" sz="2400" dirty="0">
              <a:solidFill>
                <a:schemeClr val="tx2"/>
              </a:solidFill>
              <a:latin typeface="Calibri Light" panose="020F0302020204030204" pitchFamily="34" charset="0"/>
              <a:ea typeface="Angsana New" pitchFamily="18" charset="-120"/>
              <a:cs typeface="Angsana New" pitchFamily="18" charset="-120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ru-RU" altLang="ru-RU" sz="2400" dirty="0">
              <a:solidFill>
                <a:schemeClr val="tx2"/>
              </a:solidFill>
              <a:latin typeface="Calibri Light" panose="020F0302020204030204" pitchFamily="34" charset="0"/>
              <a:ea typeface="Angsana New" pitchFamily="18" charset="-120"/>
              <a:cs typeface="Angsana New" pitchFamily="18" charset="-120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ru-RU" altLang="ru-RU" sz="3200" dirty="0">
              <a:solidFill>
                <a:schemeClr val="tx2"/>
              </a:solidFill>
              <a:latin typeface="Calibri Light" panose="020F0302020204030204" pitchFamily="34" charset="0"/>
              <a:ea typeface="Angsana New" pitchFamily="18" charset="-120"/>
              <a:cs typeface="Angsana New" pitchFamily="18" charset="-12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DB00BF2-4ACD-44A2-A4BD-267825CF5D8A}"/>
              </a:ext>
            </a:extLst>
          </p:cNvPr>
          <p:cNvSpPr/>
          <p:nvPr/>
        </p:nvSpPr>
        <p:spPr>
          <a:xfrm>
            <a:off x="0" y="6589713"/>
            <a:ext cx="9158288" cy="268287"/>
          </a:xfrm>
          <a:prstGeom prst="rect">
            <a:avLst/>
          </a:prstGeom>
          <a:solidFill>
            <a:srgbClr val="F3DCA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ru-RU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84A551E-A15D-4E7F-AF5E-39FE340D1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1897" y="6540500"/>
            <a:ext cx="18051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9pPr>
          </a:lstStyle>
          <a:p>
            <a:pPr algn="ctr" eaLnBrk="1" hangingPunct="1"/>
            <a:r>
              <a:rPr lang="en-US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Matyukhanov E.S.</a:t>
            </a:r>
            <a:endParaRPr lang="ru-RU" altLang="ru-RU" b="1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DC7326-B384-4DB0-9115-FEFB7B971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0485" y="6538913"/>
            <a:ext cx="6126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9</a:t>
            </a:r>
            <a:r>
              <a:rPr lang="en-US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/</a:t>
            </a:r>
            <a:r>
              <a:rPr lang="ru-RU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11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8D0D652-D77C-4D0D-AF4E-3193051AB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77" y="6538913"/>
            <a:ext cx="13965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Angsana New" panose="020B0502040204020203" pitchFamily="18" charset="-34"/>
                <a:cs typeface="+mn-cs"/>
              </a:defRPr>
            </a:lvl9pPr>
          </a:lstStyle>
          <a:p>
            <a:pPr algn="ctr" eaLnBrk="1" hangingPunct="1"/>
            <a:r>
              <a:rPr lang="en-US" alt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Alushta-2025</a:t>
            </a:r>
            <a:endParaRPr lang="ru-RU" altLang="ru-RU" b="1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B47878-A410-D239-A4BD-02B42E274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07" y="841693"/>
            <a:ext cx="4272146" cy="569722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7E01EC-D370-518B-C137-B44A4FAC9E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848" y="841693"/>
            <a:ext cx="4272141" cy="56961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296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7442</TotalTime>
  <Words>229</Words>
  <Application>Microsoft Office PowerPoint</Application>
  <PresentationFormat>Экран (4:3)</PresentationFormat>
  <Paragraphs>73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Angsana New</vt:lpstr>
      <vt:lpstr>Arial</vt:lpstr>
      <vt:lpstr>Calibri</vt:lpstr>
      <vt:lpstr>Calibri Light</vt:lpstr>
      <vt:lpstr>Times New Roman</vt:lpstr>
      <vt:lpstr>Тема Office</vt:lpstr>
      <vt:lpstr>  «The facility for manufacturing of HTS cables and solenoids»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Елизавета Бутенко</dc:creator>
  <cp:lastModifiedBy>а</cp:lastModifiedBy>
  <cp:revision>193</cp:revision>
  <dcterms:created xsi:type="dcterms:W3CDTF">2019-03-06T08:03:41Z</dcterms:created>
  <dcterms:modified xsi:type="dcterms:W3CDTF">2025-06-09T21:10:40Z</dcterms:modified>
</cp:coreProperties>
</file>