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0" r:id="rId2"/>
    <p:sldId id="271" r:id="rId3"/>
    <p:sldId id="272" r:id="rId4"/>
    <p:sldId id="280" r:id="rId5"/>
    <p:sldId id="274" r:id="rId6"/>
    <p:sldId id="276" r:id="rId7"/>
    <p:sldId id="277" r:id="rId8"/>
    <p:sldId id="278" r:id="rId9"/>
    <p:sldId id="279" r:id="rId10"/>
    <p:sldId id="281" r:id="rId11"/>
    <p:sldId id="282" r:id="rId12"/>
    <p:sldId id="283" r:id="rId13"/>
    <p:sldId id="285" r:id="rId14"/>
    <p:sldId id="284" r:id="rId15"/>
    <p:sldId id="289" r:id="rId16"/>
    <p:sldId id="286" r:id="rId17"/>
    <p:sldId id="287" r:id="rId18"/>
    <p:sldId id="288" r:id="rId19"/>
    <p:sldId id="264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786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72" y="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480028-F226-42FC-8AE2-C6465107C13E}" type="datetimeFigureOut">
              <a:rPr lang="ru-RU" smtClean="0"/>
              <a:t>09.06.2025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CC32697-00C3-40D2-A125-927EC10711E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884436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CC32697-00C3-40D2-A125-927EC10711E7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1429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i="1" dirty="0"/>
              <a:t>(сделать</a:t>
            </a:r>
            <a:r>
              <a:rPr lang="ru-RU" b="1" i="1" baseline="0" dirty="0"/>
              <a:t> обозначения и показать стрелками)</a:t>
            </a:r>
            <a:endParaRPr lang="ru-RU" b="1" i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B3B4E8B-7991-4C66-9E0C-600DB6DE63CB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37323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0C1EE8C-4BCF-46E0-A092-480128FEC7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525698B-4B9D-4868-A0E1-596B1A0D6E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1305913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14491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6.png"/><Relationship Id="rId7" Type="http://schemas.openxmlformats.org/officeDocument/2006/relationships/image" Target="../media/image3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6.png"/><Relationship Id="rId7" Type="http://schemas.openxmlformats.org/officeDocument/2006/relationships/image" Target="../media/image3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1.jpe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g"/><Relationship Id="rId3" Type="http://schemas.openxmlformats.org/officeDocument/2006/relationships/image" Target="../media/image5.png"/><Relationship Id="rId7" Type="http://schemas.openxmlformats.org/officeDocument/2006/relationships/image" Target="../media/image5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png"/><Relationship Id="rId5" Type="http://schemas.openxmlformats.org/officeDocument/2006/relationships/image" Target="../media/image48.jpeg"/><Relationship Id="rId4" Type="http://schemas.openxmlformats.org/officeDocument/2006/relationships/image" Target="../media/image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6.png"/><Relationship Id="rId7" Type="http://schemas.openxmlformats.org/officeDocument/2006/relationships/image" Target="../media/image14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png"/><Relationship Id="rId5" Type="http://schemas.openxmlformats.org/officeDocument/2006/relationships/image" Target="../media/image12.jpeg"/><Relationship Id="rId4" Type="http://schemas.openxmlformats.org/officeDocument/2006/relationships/image" Target="../media/image11.pn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jpeg"/><Relationship Id="rId3" Type="http://schemas.openxmlformats.org/officeDocument/2006/relationships/image" Target="../media/image6.png"/><Relationship Id="rId7" Type="http://schemas.openxmlformats.org/officeDocument/2006/relationships/image" Target="../media/image2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10" Type="http://schemas.openxmlformats.org/officeDocument/2006/relationships/image" Target="../media/image28.png"/><Relationship Id="rId4" Type="http://schemas.openxmlformats.org/officeDocument/2006/relationships/image" Target="../media/image12.jpeg"/><Relationship Id="rId9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ED2109-C2E2-4DBA-9542-B3E385E6ECC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370F7ACB-016B-4914-8B9C-CA303D9829C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D8FE317B-5A9A-4232-8951-752A4CF3330A}"/>
              </a:ext>
            </a:extLst>
          </p:cNvPr>
          <p:cNvSpPr txBox="1">
            <a:spLocks/>
          </p:cNvSpPr>
          <p:nvPr/>
        </p:nvSpPr>
        <p:spPr>
          <a:xfrm>
            <a:off x="1415478" y="1943115"/>
            <a:ext cx="9361039" cy="2138081"/>
          </a:xfrm>
          <a:prstGeom prst="rect">
            <a:avLst/>
          </a:prstGeom>
        </p:spPr>
        <p:txBody>
          <a:bodyPr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Distributed control system for the BM@N experiment</a:t>
            </a:r>
          </a:p>
        </p:txBody>
      </p:sp>
      <p:pic>
        <p:nvPicPr>
          <p:cNvPr id="7" name="Picture 2" descr="C:\Users\piyadin\Documents\BM@N\ЭмблемаBM@N\Logo_BM@N (1).png">
            <a:extLst>
              <a:ext uri="{FF2B5EF4-FFF2-40B4-BE49-F238E27FC236}">
                <a16:creationId xmlns:a16="http://schemas.microsoft.com/office/drawing/2014/main" id="{E1C06C44-2FCF-4364-90CA-DFB79D7200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196"/>
            <a:ext cx="2555776" cy="1437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BFD2C836-2C8F-4357-8F19-36FAAB8F1F5E}"/>
              </a:ext>
            </a:extLst>
          </p:cNvPr>
          <p:cNvSpPr txBox="1"/>
          <p:nvPr/>
        </p:nvSpPr>
        <p:spPr>
          <a:xfrm>
            <a:off x="4111403" y="4978485"/>
            <a:ext cx="795736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US" sz="2800" u="sng" dirty="0">
                <a:ea typeface="Tahoma" panose="020B0604030504040204" pitchFamily="34" charset="0"/>
                <a:cs typeface="Tahoma" panose="020B0604030504040204" pitchFamily="34" charset="0"/>
              </a:rPr>
              <a:t>I. Osokin </a:t>
            </a:r>
          </a:p>
          <a:p>
            <a:pPr algn="r"/>
            <a:r>
              <a:rPr lang="en-US" sz="2800" dirty="0">
                <a:ea typeface="Tahoma" panose="020B0604030504040204" pitchFamily="34" charset="0"/>
                <a:cs typeface="Tahoma" panose="020B0604030504040204" pitchFamily="34" charset="0"/>
              </a:rPr>
              <a:t>on behalf of Slow Control group:</a:t>
            </a:r>
          </a:p>
          <a:p>
            <a:pPr algn="r"/>
            <a:r>
              <a:rPr lang="en-US" sz="2800" dirty="0">
                <a:ea typeface="Tahoma" panose="020B0604030504040204" pitchFamily="34" charset="0"/>
                <a:cs typeface="Tahoma" panose="020B0604030504040204" pitchFamily="34" charset="0"/>
              </a:rPr>
              <a:t> V. </a:t>
            </a:r>
            <a:r>
              <a:rPr lang="en-US" sz="2800" dirty="0" err="1">
                <a:ea typeface="Tahoma" panose="020B0604030504040204" pitchFamily="34" charset="0"/>
                <a:cs typeface="Tahoma" panose="020B0604030504040204" pitchFamily="34" charset="0"/>
              </a:rPr>
              <a:t>Dronik</a:t>
            </a:r>
            <a:r>
              <a:rPr lang="en-US" sz="2800" dirty="0">
                <a:ea typeface="Tahoma" panose="020B0604030504040204" pitchFamily="34" charset="0"/>
                <a:cs typeface="Tahoma" panose="020B0604030504040204" pitchFamily="34" charset="0"/>
              </a:rPr>
              <a:t>, V. </a:t>
            </a:r>
            <a:r>
              <a:rPr lang="en-US" sz="2800" dirty="0" err="1">
                <a:ea typeface="Tahoma" panose="020B0604030504040204" pitchFamily="34" charset="0"/>
                <a:cs typeface="Tahoma" panose="020B0604030504040204" pitchFamily="34" charset="0"/>
              </a:rPr>
              <a:t>Shutov</a:t>
            </a:r>
            <a:r>
              <a:rPr lang="en-US" sz="2800" dirty="0">
                <a:ea typeface="Tahoma" panose="020B0604030504040204" pitchFamily="34" charset="0"/>
                <a:cs typeface="Tahoma" panose="020B0604030504040204" pitchFamily="34" charset="0"/>
              </a:rPr>
              <a:t>, R. </a:t>
            </a:r>
            <a:r>
              <a:rPr lang="en-US" sz="2800" dirty="0" err="1">
                <a:ea typeface="Tahoma" panose="020B0604030504040204" pitchFamily="34" charset="0"/>
                <a:cs typeface="Tahoma" panose="020B0604030504040204" pitchFamily="34" charset="0"/>
              </a:rPr>
              <a:t>Nagdasev</a:t>
            </a:r>
            <a:r>
              <a:rPr lang="en-US" sz="2800" dirty="0">
                <a:ea typeface="Tahoma" panose="020B0604030504040204" pitchFamily="34" charset="0"/>
                <a:cs typeface="Tahoma" panose="020B0604030504040204" pitchFamily="34" charset="0"/>
              </a:rPr>
              <a:t>, D. Egorov</a:t>
            </a:r>
          </a:p>
        </p:txBody>
      </p:sp>
      <p:pic>
        <p:nvPicPr>
          <p:cNvPr id="17" name="object 5">
            <a:extLst>
              <a:ext uri="{FF2B5EF4-FFF2-40B4-BE49-F238E27FC236}">
                <a16:creationId xmlns:a16="http://schemas.microsoft.com/office/drawing/2014/main" id="{80278FE0-A555-4D63-B0C4-4D9AE8ED01A0}"/>
              </a:ext>
            </a:extLst>
          </p:cNvPr>
          <p:cNvPicPr/>
          <p:nvPr/>
        </p:nvPicPr>
        <p:blipFill>
          <a:blip r:embed="rId3" cstate="print"/>
          <a:stretch/>
        </p:blipFill>
        <p:spPr>
          <a:xfrm>
            <a:off x="10368679" y="140463"/>
            <a:ext cx="1700087" cy="1110409"/>
          </a:xfrm>
          <a:prstGeom prst="rect">
            <a:avLst/>
          </a:prstGeom>
          <a:ln w="0">
            <a:noFill/>
          </a:ln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F50592FE-9C61-477E-B6AC-88A16B891237}"/>
              </a:ext>
            </a:extLst>
          </p:cNvPr>
          <p:cNvSpPr txBox="1"/>
          <p:nvPr/>
        </p:nvSpPr>
        <p:spPr>
          <a:xfrm>
            <a:off x="2150978" y="4294177"/>
            <a:ext cx="797755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i="0" dirty="0">
                <a:effectLst/>
              </a:rPr>
              <a:t>Alushta-2025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168210-A677-AF85-3786-36091C770132}"/>
              </a:ext>
            </a:extLst>
          </p:cNvPr>
          <p:cNvSpPr txBox="1"/>
          <p:nvPr/>
        </p:nvSpPr>
        <p:spPr>
          <a:xfrm>
            <a:off x="3047998" y="6412080"/>
            <a:ext cx="6096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800" dirty="0"/>
              <a:t>10</a:t>
            </a:r>
            <a:r>
              <a:rPr lang="ru-RU" sz="1800" dirty="0"/>
              <a:t>.0</a:t>
            </a:r>
            <a:r>
              <a:rPr lang="en-US" sz="1800" dirty="0"/>
              <a:t>6</a:t>
            </a:r>
            <a:r>
              <a:rPr lang="ru-RU" sz="1800" dirty="0"/>
              <a:t>.202</a:t>
            </a:r>
            <a:r>
              <a:rPr lang="en-US" sz="1800" dirty="0"/>
              <a:t>5</a:t>
            </a:r>
            <a:endParaRPr lang="ru-RU" sz="18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17E4A5C-23D4-F374-7D47-99E5DA9BEFFC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7582" t="15985" r="7907" b="17598"/>
          <a:stretch/>
        </p:blipFill>
        <p:spPr>
          <a:xfrm>
            <a:off x="4818110" y="131406"/>
            <a:ext cx="2555776" cy="108473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CE4D234D-D5B9-40B5-AF53-576725AA12E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4313818"/>
            <a:ext cx="4301956" cy="1357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3756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23AEF03-D0F7-470E-B168-02D27F7768F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5375" y="56490"/>
            <a:ext cx="9810750" cy="941121"/>
          </a:xfrm>
        </p:spPr>
        <p:txBody>
          <a:bodyPr/>
          <a:lstStyle/>
          <a:p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HV system of FSD, GEM, BT</a:t>
            </a:r>
            <a:endParaRPr lang="ru-RU" sz="54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AB5063F-A39C-497B-85A6-02BCE2D209F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D035F78-9725-4235-8E70-4C256F5F71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2836" y="0"/>
            <a:ext cx="1729164" cy="94112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46185EC-4119-45AA-9B8B-487D1BA662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490"/>
            <a:ext cx="1672472" cy="94112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6C253BC-1679-4327-A0E6-08E172F3213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054101"/>
            <a:ext cx="9144001" cy="515756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BCF8B07-D073-40E6-BDB0-15303C4FA16E}"/>
              </a:ext>
            </a:extLst>
          </p:cNvPr>
          <p:cNvSpPr txBox="1"/>
          <p:nvPr/>
        </p:nvSpPr>
        <p:spPr>
          <a:xfrm>
            <a:off x="257175" y="6211669"/>
            <a:ext cx="6096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The </a:t>
            </a:r>
            <a:r>
              <a:rPr lang="ru-RU" dirty="0" err="1"/>
              <a:t>change</a:t>
            </a:r>
            <a:r>
              <a:rPr lang="ru-RU" dirty="0"/>
              <a:t> </a:t>
            </a:r>
            <a:r>
              <a:rPr lang="ru-RU" dirty="0" err="1"/>
              <a:t>in</a:t>
            </a:r>
            <a:r>
              <a:rPr lang="ru-RU" dirty="0"/>
              <a:t> </a:t>
            </a:r>
            <a:r>
              <a:rPr lang="ru-RU" dirty="0" err="1"/>
              <a:t>detector</a:t>
            </a:r>
            <a:r>
              <a:rPr lang="ru-RU" dirty="0"/>
              <a:t> </a:t>
            </a:r>
            <a:r>
              <a:rPr lang="ru-RU" dirty="0" err="1"/>
              <a:t>currents</a:t>
            </a:r>
            <a:r>
              <a:rPr lang="ru-RU" dirty="0"/>
              <a:t> </a:t>
            </a:r>
            <a:r>
              <a:rPr lang="ru-RU" dirty="0" err="1"/>
              <a:t>at</a:t>
            </a:r>
            <a:r>
              <a:rPr lang="ru-RU" dirty="0"/>
              <a:t> </a:t>
            </a:r>
            <a:r>
              <a:rPr lang="ru-RU" dirty="0" err="1"/>
              <a:t>three</a:t>
            </a:r>
            <a:r>
              <a:rPr lang="ru-RU" dirty="0"/>
              <a:t> </a:t>
            </a:r>
            <a:r>
              <a:rPr lang="ru-RU" dirty="0" err="1"/>
              <a:t>beam</a:t>
            </a:r>
            <a:r>
              <a:rPr lang="ru-RU" dirty="0"/>
              <a:t> </a:t>
            </a:r>
            <a:r>
              <a:rPr lang="ru-RU" dirty="0" err="1"/>
              <a:t>tracker</a:t>
            </a:r>
            <a:r>
              <a:rPr lang="ru-RU" dirty="0"/>
              <a:t> </a:t>
            </a:r>
            <a:r>
              <a:rPr lang="ru-RU" dirty="0" err="1"/>
              <a:t>stations</a:t>
            </a:r>
            <a:r>
              <a:rPr lang="ru-RU" dirty="0"/>
              <a:t> </a:t>
            </a:r>
            <a:r>
              <a:rPr lang="ru-RU" dirty="0" err="1"/>
              <a:t>during</a:t>
            </a:r>
            <a:r>
              <a:rPr lang="ru-RU" dirty="0"/>
              <a:t> </a:t>
            </a:r>
            <a:r>
              <a:rPr lang="ru-RU" dirty="0" err="1"/>
              <a:t>the</a:t>
            </a:r>
            <a:r>
              <a:rPr lang="ru-RU" dirty="0"/>
              <a:t> 2022-2023 </a:t>
            </a:r>
            <a:r>
              <a:rPr lang="ru-RU" dirty="0" err="1"/>
              <a:t>session</a:t>
            </a:r>
            <a:r>
              <a:rPr lang="ru-RU" dirty="0"/>
              <a:t> </a:t>
            </a:r>
            <a:r>
              <a:rPr lang="ru-RU" dirty="0" err="1"/>
              <a:t>is</a:t>
            </a:r>
            <a:r>
              <a:rPr lang="ru-RU" dirty="0"/>
              <a:t> </a:t>
            </a:r>
            <a:r>
              <a:rPr lang="ru-RU" dirty="0" err="1"/>
              <a:t>shown</a:t>
            </a:r>
            <a:r>
              <a:rPr lang="ru-RU" dirty="0"/>
              <a:t>.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CC8BEAC-AC44-4065-B4BC-AF84605DAF3E}"/>
              </a:ext>
            </a:extLst>
          </p:cNvPr>
          <p:cNvSpPr txBox="1"/>
          <p:nvPr/>
        </p:nvSpPr>
        <p:spPr>
          <a:xfrm>
            <a:off x="9253537" y="2274838"/>
            <a:ext cx="2767013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The </a:t>
            </a:r>
            <a:r>
              <a:rPr lang="ru-RU" dirty="0" err="1"/>
              <a:t>average</a:t>
            </a:r>
            <a:r>
              <a:rPr lang="ru-RU" dirty="0"/>
              <a:t> </a:t>
            </a:r>
            <a:r>
              <a:rPr lang="ru-RU" dirty="0" err="1"/>
              <a:t>value</a:t>
            </a:r>
            <a:endParaRPr lang="ru-RU" dirty="0"/>
          </a:p>
          <a:p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dark</a:t>
            </a:r>
            <a:r>
              <a:rPr lang="ru-RU" dirty="0"/>
              <a:t> </a:t>
            </a:r>
            <a:r>
              <a:rPr lang="ru-RU" dirty="0" err="1"/>
              <a:t>current</a:t>
            </a:r>
            <a:r>
              <a:rPr lang="ru-RU" dirty="0"/>
              <a:t> </a:t>
            </a:r>
            <a:r>
              <a:rPr lang="ru-RU" dirty="0" err="1"/>
              <a:t>at</a:t>
            </a:r>
            <a:r>
              <a:rPr lang="ru-RU" dirty="0"/>
              <a:t>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beginning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session</a:t>
            </a:r>
            <a:r>
              <a:rPr lang="ru-RU" dirty="0"/>
              <a:t> </a:t>
            </a:r>
            <a:r>
              <a:rPr lang="ru-RU" dirty="0" err="1"/>
              <a:t>is</a:t>
            </a:r>
            <a:r>
              <a:rPr lang="ru-RU" dirty="0"/>
              <a:t> 0.761 µA, </a:t>
            </a:r>
            <a:r>
              <a:rPr lang="ru-RU" dirty="0" err="1"/>
              <a:t>measured</a:t>
            </a:r>
            <a:r>
              <a:rPr lang="ru-RU" dirty="0"/>
              <a:t> </a:t>
            </a:r>
            <a:r>
              <a:rPr lang="ru-RU" dirty="0" err="1"/>
              <a:t>at</a:t>
            </a:r>
            <a:r>
              <a:rPr lang="ru-RU" dirty="0"/>
              <a:t> a </a:t>
            </a:r>
            <a:r>
              <a:rPr lang="ru-RU" dirty="0" err="1"/>
              <a:t>temperature</a:t>
            </a:r>
            <a:r>
              <a:rPr lang="ru-RU" dirty="0"/>
              <a:t> </a:t>
            </a:r>
            <a:r>
              <a:rPr lang="ru-RU" dirty="0" err="1"/>
              <a:t>of</a:t>
            </a:r>
            <a:endParaRPr lang="ru-RU" dirty="0"/>
          </a:p>
          <a:p>
            <a:r>
              <a:rPr lang="ru-RU" dirty="0"/>
              <a:t>+22.5°C;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average</a:t>
            </a:r>
            <a:r>
              <a:rPr lang="ru-RU" dirty="0"/>
              <a:t> </a:t>
            </a:r>
            <a:r>
              <a:rPr lang="ru-RU" dirty="0" err="1"/>
              <a:t>value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dark</a:t>
            </a:r>
            <a:r>
              <a:rPr lang="ru-RU" dirty="0"/>
              <a:t> </a:t>
            </a:r>
            <a:r>
              <a:rPr lang="ru-RU" dirty="0" err="1"/>
              <a:t>current</a:t>
            </a:r>
            <a:r>
              <a:rPr lang="ru-RU" dirty="0"/>
              <a:t> </a:t>
            </a:r>
            <a:r>
              <a:rPr lang="ru-RU" dirty="0" err="1"/>
              <a:t>at</a:t>
            </a:r>
            <a:r>
              <a:rPr lang="ru-RU" dirty="0"/>
              <a:t>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end</a:t>
            </a:r>
            <a:r>
              <a:rPr lang="ru-RU" dirty="0"/>
              <a:t> </a:t>
            </a:r>
            <a:r>
              <a:rPr lang="ru-RU" dirty="0" err="1"/>
              <a:t>of</a:t>
            </a:r>
            <a:r>
              <a:rPr lang="ru-RU" dirty="0"/>
              <a:t> </a:t>
            </a:r>
            <a:r>
              <a:rPr lang="ru-RU" dirty="0" err="1"/>
              <a:t>the</a:t>
            </a:r>
            <a:r>
              <a:rPr lang="ru-RU" dirty="0"/>
              <a:t> </a:t>
            </a:r>
            <a:r>
              <a:rPr lang="ru-RU" dirty="0" err="1"/>
              <a:t>session</a:t>
            </a:r>
            <a:r>
              <a:rPr lang="ru-RU" dirty="0"/>
              <a:t>,</a:t>
            </a:r>
            <a:r>
              <a:rPr lang="en-US" dirty="0"/>
              <a:t> for a reason</a:t>
            </a:r>
            <a:r>
              <a:rPr lang="ru-RU" dirty="0"/>
              <a:t> </a:t>
            </a:r>
            <a:r>
              <a:rPr lang="en-US" dirty="0"/>
              <a:t>radiation damage</a:t>
            </a:r>
            <a:r>
              <a:rPr lang="ru-RU" dirty="0"/>
              <a:t>, </a:t>
            </a:r>
            <a:r>
              <a:rPr lang="ru-RU" dirty="0" err="1"/>
              <a:t>is</a:t>
            </a:r>
            <a:r>
              <a:rPr lang="ru-RU" dirty="0"/>
              <a:t> 12.7 µA,</a:t>
            </a: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8251CEA0-EBF1-4430-A7B8-59ABE5EDCA0A}"/>
              </a:ext>
            </a:extLst>
          </p:cNvPr>
          <p:cNvCxnSpPr>
            <a:cxnSpLocks/>
          </p:cNvCxnSpPr>
          <p:nvPr/>
        </p:nvCxnSpPr>
        <p:spPr>
          <a:xfrm>
            <a:off x="1524000" y="1015073"/>
            <a:ext cx="9144000" cy="0"/>
          </a:xfrm>
          <a:prstGeom prst="line">
            <a:avLst/>
          </a:prstGeom>
          <a:ln w="698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401619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660EBE-342E-4327-AE75-3613D303EE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16167"/>
            <a:ext cx="9144000" cy="941120"/>
          </a:xfrm>
        </p:spPr>
        <p:txBody>
          <a:bodyPr/>
          <a:lstStyle/>
          <a:p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LV system of FSD, GEM, BT</a:t>
            </a:r>
            <a:endParaRPr lang="ru-RU" sz="54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BC40EB76-FAF2-46F8-BE1C-A79DFF960B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E855BB6-1937-48A7-BAC2-72CABD519FB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2836" y="0"/>
            <a:ext cx="1729164" cy="94112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4903574-6242-49EB-A525-E5146BA739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490"/>
            <a:ext cx="1672472" cy="941120"/>
          </a:xfrm>
          <a:prstGeom prst="rect">
            <a:avLst/>
          </a:prstGeom>
        </p:spPr>
      </p:pic>
      <p:sp>
        <p:nvSpPr>
          <p:cNvPr id="8" name="Блок-схема: магнитный диск 7">
            <a:extLst>
              <a:ext uri="{FF2B5EF4-FFF2-40B4-BE49-F238E27FC236}">
                <a16:creationId xmlns:a16="http://schemas.microsoft.com/office/drawing/2014/main" id="{913D4E33-4B32-4CA2-B47D-294CDAC59C99}"/>
              </a:ext>
            </a:extLst>
          </p:cNvPr>
          <p:cNvSpPr/>
          <p:nvPr/>
        </p:nvSpPr>
        <p:spPr>
          <a:xfrm>
            <a:off x="5150924" y="1565719"/>
            <a:ext cx="2266228" cy="123622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Historical</a:t>
            </a:r>
          </a:p>
          <a:p>
            <a:pPr algn="ctr"/>
            <a:r>
              <a:rPr lang="en-US" sz="28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DataBase</a:t>
            </a:r>
            <a:endParaRPr lang="ru-RU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0" name="Стрелка: влево-вправо 9">
            <a:extLst>
              <a:ext uri="{FF2B5EF4-FFF2-40B4-BE49-F238E27FC236}">
                <a16:creationId xmlns:a16="http://schemas.microsoft.com/office/drawing/2014/main" id="{BE47345E-68E9-452D-A569-E14F22934865}"/>
              </a:ext>
            </a:extLst>
          </p:cNvPr>
          <p:cNvSpPr/>
          <p:nvPr/>
        </p:nvSpPr>
        <p:spPr>
          <a:xfrm rot="16200000">
            <a:off x="1353947" y="3448149"/>
            <a:ext cx="1263072" cy="30777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: влево-вправо 10">
            <a:extLst>
              <a:ext uri="{FF2B5EF4-FFF2-40B4-BE49-F238E27FC236}">
                <a16:creationId xmlns:a16="http://schemas.microsoft.com/office/drawing/2014/main" id="{F51D1472-0C98-43B5-AA92-81684C87B1BD}"/>
              </a:ext>
            </a:extLst>
          </p:cNvPr>
          <p:cNvSpPr/>
          <p:nvPr/>
        </p:nvSpPr>
        <p:spPr>
          <a:xfrm>
            <a:off x="3821465" y="2059133"/>
            <a:ext cx="1287776" cy="31808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Стрелка вправо 9">
            <a:extLst>
              <a:ext uri="{FF2B5EF4-FFF2-40B4-BE49-F238E27FC236}">
                <a16:creationId xmlns:a16="http://schemas.microsoft.com/office/drawing/2014/main" id="{0EBB5E35-82F9-4182-925C-A4EA17BD63D4}"/>
              </a:ext>
            </a:extLst>
          </p:cNvPr>
          <p:cNvSpPr/>
          <p:nvPr/>
        </p:nvSpPr>
        <p:spPr>
          <a:xfrm rot="5400000">
            <a:off x="6158301" y="2952030"/>
            <a:ext cx="462009" cy="3535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1F6806E-383F-4A17-9E44-18FAF6255EA1}"/>
              </a:ext>
            </a:extLst>
          </p:cNvPr>
          <p:cNvSpPr txBox="1"/>
          <p:nvPr/>
        </p:nvSpPr>
        <p:spPr>
          <a:xfrm>
            <a:off x="2072066" y="3569869"/>
            <a:ext cx="873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TCP/IP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9" name="Picture 2" descr="https://upload.wikimedia.org/wikipedia/commons/b/b3/TANGO_controls_logo.png">
            <a:extLst>
              <a:ext uri="{FF2B5EF4-FFF2-40B4-BE49-F238E27FC236}">
                <a16:creationId xmlns:a16="http://schemas.microsoft.com/office/drawing/2014/main" id="{396BB5B9-D8FF-4E38-8287-CF85147409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015" y="1625372"/>
            <a:ext cx="2990712" cy="896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B2F538DD-2DA6-43BE-B255-050C9B454A4B}"/>
              </a:ext>
            </a:extLst>
          </p:cNvPr>
          <p:cNvSpPr txBox="1"/>
          <p:nvPr/>
        </p:nvSpPr>
        <p:spPr>
          <a:xfrm>
            <a:off x="864961" y="2561530"/>
            <a:ext cx="23519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0" dirty="0">
                <a:solidFill>
                  <a:srgbClr val="000000"/>
                </a:solidFill>
                <a:effectLst/>
                <a:latin typeface="Linux Libertine"/>
              </a:rPr>
              <a:t>TANGO device server</a:t>
            </a:r>
          </a:p>
        </p:txBody>
      </p:sp>
      <p:pic>
        <p:nvPicPr>
          <p:cNvPr id="3074" name="Picture 2" descr="Источники питания среднего напряжения FuG серия MCP">
            <a:extLst>
              <a:ext uri="{FF2B5EF4-FFF2-40B4-BE49-F238E27FC236}">
                <a16:creationId xmlns:a16="http://schemas.microsoft.com/office/drawing/2014/main" id="{92BE9034-197A-451F-9B81-C3269EFB9B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878" y="4240307"/>
            <a:ext cx="3185432" cy="2242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CE68102-7ECD-4767-99F6-0210371C4A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21466" y="3447408"/>
            <a:ext cx="6970360" cy="3293232"/>
          </a:xfrm>
          <a:prstGeom prst="rect">
            <a:avLst/>
          </a:prstGeom>
        </p:spPr>
      </p:pic>
      <p:pic>
        <p:nvPicPr>
          <p:cNvPr id="3076" name="Picture 4" descr="Picture background">
            <a:extLst>
              <a:ext uri="{FF2B5EF4-FFF2-40B4-BE49-F238E27FC236}">
                <a16:creationId xmlns:a16="http://schemas.microsoft.com/office/drawing/2014/main" id="{107F898F-5973-4A62-A996-6FF0932F7D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1450" y="1219514"/>
            <a:ext cx="4221758" cy="2209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4" descr="Picture background">
            <a:extLst>
              <a:ext uri="{FF2B5EF4-FFF2-40B4-BE49-F238E27FC236}">
                <a16:creationId xmlns:a16="http://schemas.microsoft.com/office/drawing/2014/main" id="{65CB92F7-B251-4A07-8497-F76591474A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1826" y="5239484"/>
            <a:ext cx="1349464" cy="137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981E0FAE-0079-4D25-A40A-6AD04AEFB9AA}"/>
              </a:ext>
            </a:extLst>
          </p:cNvPr>
          <p:cNvCxnSpPr>
            <a:cxnSpLocks/>
          </p:cNvCxnSpPr>
          <p:nvPr/>
        </p:nvCxnSpPr>
        <p:spPr>
          <a:xfrm>
            <a:off x="1524000" y="1122363"/>
            <a:ext cx="9144000" cy="0"/>
          </a:xfrm>
          <a:prstGeom prst="line">
            <a:avLst/>
          </a:prstGeom>
          <a:ln w="698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9683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2B414DD-23DF-42D3-BD39-3E5E9E3AFD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6490"/>
            <a:ext cx="9144000" cy="1042988"/>
          </a:xfrm>
        </p:spPr>
        <p:txBody>
          <a:bodyPr/>
          <a:lstStyle/>
          <a:p>
            <a:r>
              <a:rPr lang="en-US" dirty="0"/>
              <a:t>FSD FEE temperature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A9FA2A-A12F-4491-A266-EE872A38E9C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ECCBC2B-865D-402C-9E3F-9A4528869B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2836" y="0"/>
            <a:ext cx="1729164" cy="94112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96B0FB6-09AB-4EDB-9729-9E3F302278D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490"/>
            <a:ext cx="1672472" cy="94112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34169CC-40BD-41B9-A5CE-7A24EC9FC8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575" y="1099478"/>
            <a:ext cx="1527113" cy="2115314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432F9876-4882-4950-A143-05A23C9A68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8744" y="4569963"/>
            <a:ext cx="2463145" cy="1326006"/>
          </a:xfrm>
          <a:prstGeom prst="rect">
            <a:avLst/>
          </a:prstGeom>
        </p:spPr>
      </p:pic>
      <p:sp>
        <p:nvSpPr>
          <p:cNvPr id="9" name="Стрелка вправо 10">
            <a:extLst>
              <a:ext uri="{FF2B5EF4-FFF2-40B4-BE49-F238E27FC236}">
                <a16:creationId xmlns:a16="http://schemas.microsoft.com/office/drawing/2014/main" id="{4C3E7E6E-9053-4A1F-9E68-E7C6A6CC27AB}"/>
              </a:ext>
            </a:extLst>
          </p:cNvPr>
          <p:cNvSpPr/>
          <p:nvPr/>
        </p:nvSpPr>
        <p:spPr>
          <a:xfrm rot="16200000">
            <a:off x="46867" y="3771526"/>
            <a:ext cx="1346328" cy="268495"/>
          </a:xfrm>
          <a:prstGeom prst="rightArrow">
            <a:avLst>
              <a:gd name="adj1" fmla="val 3669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Modbus Organization – Logos Download">
            <a:extLst>
              <a:ext uri="{FF2B5EF4-FFF2-40B4-BE49-F238E27FC236}">
                <a16:creationId xmlns:a16="http://schemas.microsoft.com/office/drawing/2014/main" id="{6A82CBE0-B592-45A5-A084-07720F6820A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563" y="2200423"/>
            <a:ext cx="906912" cy="25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Блок-схема: магнитный диск 10">
            <a:extLst>
              <a:ext uri="{FF2B5EF4-FFF2-40B4-BE49-F238E27FC236}">
                <a16:creationId xmlns:a16="http://schemas.microsoft.com/office/drawing/2014/main" id="{CCB544F6-6C84-4DAD-BBCE-8C85847AAA86}"/>
              </a:ext>
            </a:extLst>
          </p:cNvPr>
          <p:cNvSpPr/>
          <p:nvPr/>
        </p:nvSpPr>
        <p:spPr>
          <a:xfrm>
            <a:off x="4340305" y="1211063"/>
            <a:ext cx="2511393" cy="142862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HDB</a:t>
            </a:r>
            <a:endParaRPr lang="ru-RU" sz="44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2" name="Стрелка: влево-вправо 11">
            <a:extLst>
              <a:ext uri="{FF2B5EF4-FFF2-40B4-BE49-F238E27FC236}">
                <a16:creationId xmlns:a16="http://schemas.microsoft.com/office/drawing/2014/main" id="{4485F505-33C1-46E7-92A8-6CDCF249E57A}"/>
              </a:ext>
            </a:extLst>
          </p:cNvPr>
          <p:cNvSpPr/>
          <p:nvPr/>
        </p:nvSpPr>
        <p:spPr>
          <a:xfrm>
            <a:off x="3761588" y="1777124"/>
            <a:ext cx="566643" cy="348849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0">
            <a:extLst>
              <a:ext uri="{FF2B5EF4-FFF2-40B4-BE49-F238E27FC236}">
                <a16:creationId xmlns:a16="http://schemas.microsoft.com/office/drawing/2014/main" id="{63242907-552F-449B-93F1-6E9205BE6D52}"/>
              </a:ext>
            </a:extLst>
          </p:cNvPr>
          <p:cNvSpPr/>
          <p:nvPr/>
        </p:nvSpPr>
        <p:spPr>
          <a:xfrm rot="5400000">
            <a:off x="5376607" y="2768002"/>
            <a:ext cx="430277" cy="383788"/>
          </a:xfrm>
          <a:prstGeom prst="rightArrow">
            <a:avLst>
              <a:gd name="adj1" fmla="val 36695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B005B2A-2765-430E-A6E0-94BAB7D6FEC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38475" y="1494817"/>
            <a:ext cx="1527113" cy="1717562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9483F7F6-72D3-4CFF-9D25-6CA960C9F4D5}"/>
              </a:ext>
            </a:extLst>
          </p:cNvPr>
          <p:cNvSpPr txBox="1"/>
          <p:nvPr/>
        </p:nvSpPr>
        <p:spPr>
          <a:xfrm>
            <a:off x="1496148" y="1754588"/>
            <a:ext cx="7302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TCP/IP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CEC390B-10B2-412E-8096-0C21EE969B29}"/>
              </a:ext>
            </a:extLst>
          </p:cNvPr>
          <p:cNvSpPr txBox="1"/>
          <p:nvPr/>
        </p:nvSpPr>
        <p:spPr>
          <a:xfrm>
            <a:off x="3693975" y="1523296"/>
            <a:ext cx="73025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TCP/IP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5FC22E0B-781A-43A6-BCDA-F4424943C06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40559" y="3331031"/>
            <a:ext cx="8465658" cy="3391793"/>
          </a:xfrm>
          <a:prstGeom prst="rect">
            <a:avLst/>
          </a:prstGeom>
        </p:spPr>
      </p:pic>
      <p:cxnSp>
        <p:nvCxnSpPr>
          <p:cNvPr id="19" name="Прямая соединительная линия 18">
            <a:extLst>
              <a:ext uri="{FF2B5EF4-FFF2-40B4-BE49-F238E27FC236}">
                <a16:creationId xmlns:a16="http://schemas.microsoft.com/office/drawing/2014/main" id="{1974327D-01C3-470E-9B4B-5D7F06DE061A}"/>
              </a:ext>
            </a:extLst>
          </p:cNvPr>
          <p:cNvCxnSpPr>
            <a:cxnSpLocks/>
          </p:cNvCxnSpPr>
          <p:nvPr/>
        </p:nvCxnSpPr>
        <p:spPr>
          <a:xfrm>
            <a:off x="1524000" y="1122363"/>
            <a:ext cx="9144000" cy="0"/>
          </a:xfrm>
          <a:prstGeom prst="line">
            <a:avLst/>
          </a:prstGeom>
          <a:ln w="698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218" name="Picture 2" descr="Picture background">
            <a:extLst>
              <a:ext uri="{FF2B5EF4-FFF2-40B4-BE49-F238E27FC236}">
                <a16:creationId xmlns:a16="http://schemas.microsoft.com/office/drawing/2014/main" id="{4CA93DBA-2FCE-4F45-904A-64DD100C3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199" y="1226905"/>
            <a:ext cx="3522231" cy="198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282342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7CFBC3-2D2B-4138-B420-00257C2D68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5654" y="114375"/>
            <a:ext cx="9144000" cy="941121"/>
          </a:xfrm>
        </p:spPr>
        <p:txBody>
          <a:bodyPr/>
          <a:lstStyle/>
          <a:p>
            <a:r>
              <a:rPr lang="en-US" dirty="0"/>
              <a:t>FSD </a:t>
            </a:r>
            <a:r>
              <a:rPr lang="en-US" dirty="0" err="1"/>
              <a:t>Autoswitch</a:t>
            </a:r>
            <a:r>
              <a:rPr lang="en-US" dirty="0"/>
              <a:t> system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3DB0FD5-B53B-43EF-A773-491BAB3B25C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FFB6520-20C0-4F93-B6A3-9C2902B1F7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2836" y="0"/>
            <a:ext cx="1729164" cy="94112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684BDCED-4E47-41A7-816D-01DB74CB509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490"/>
            <a:ext cx="1672472" cy="94112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05A6EA7-2027-4B16-BB7A-6D6CF631BA8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-102" t="-2219" r="102" b="28864"/>
          <a:stretch/>
        </p:blipFill>
        <p:spPr>
          <a:xfrm>
            <a:off x="2981325" y="997611"/>
            <a:ext cx="9210675" cy="274373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26ECD6F-056B-497D-A6BE-A090DDA0D29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4478"/>
          <a:stretch/>
        </p:blipFill>
        <p:spPr>
          <a:xfrm>
            <a:off x="2981325" y="3896369"/>
            <a:ext cx="9210675" cy="27437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225C3509-0B1E-4A20-A836-98D67A7D8827}"/>
              </a:ext>
            </a:extLst>
          </p:cNvPr>
          <p:cNvSpPr txBox="1"/>
          <p:nvPr/>
        </p:nvSpPr>
        <p:spPr>
          <a:xfrm>
            <a:off x="0" y="1055831"/>
            <a:ext cx="177677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Temperature </a:t>
            </a:r>
            <a:r>
              <a:rPr lang="en-US" sz="2400" dirty="0">
                <a:solidFill>
                  <a:srgbClr val="FF0000"/>
                </a:solidFill>
                <a:effectLst/>
              </a:rPr>
              <a:t>heating over 80˚C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11" name="Прямая со стрелкой 10">
            <a:extLst>
              <a:ext uri="{FF2B5EF4-FFF2-40B4-BE49-F238E27FC236}">
                <a16:creationId xmlns:a16="http://schemas.microsoft.com/office/drawing/2014/main" id="{B30D4AF4-3CDF-4DCC-8C71-83F593E883F6}"/>
              </a:ext>
            </a:extLst>
          </p:cNvPr>
          <p:cNvCxnSpPr>
            <a:cxnSpLocks/>
            <a:stCxn id="10" idx="3"/>
          </p:cNvCxnSpPr>
          <p:nvPr/>
        </p:nvCxnSpPr>
        <p:spPr>
          <a:xfrm>
            <a:off x="1776770" y="1655996"/>
            <a:ext cx="1023580" cy="563743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B114507A-04AE-462F-9635-A13D61EC57FD}"/>
              </a:ext>
            </a:extLst>
          </p:cNvPr>
          <p:cNvSpPr txBox="1"/>
          <p:nvPr/>
        </p:nvSpPr>
        <p:spPr>
          <a:xfrm>
            <a:off x="85724" y="5531983"/>
            <a:ext cx="233362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Increasing dark currents</a:t>
            </a:r>
            <a:r>
              <a:rPr lang="ru-RU" sz="2400" dirty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of silicon detectors</a:t>
            </a:r>
            <a:endParaRPr lang="ru-RU" sz="2400" dirty="0">
              <a:solidFill>
                <a:srgbClr val="FF0000"/>
              </a:solidFill>
            </a:endParaRPr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640980AB-18D5-4F75-BC55-FE30DA63E4F5}"/>
              </a:ext>
            </a:extLst>
          </p:cNvPr>
          <p:cNvCxnSpPr>
            <a:cxnSpLocks/>
          </p:cNvCxnSpPr>
          <p:nvPr/>
        </p:nvCxnSpPr>
        <p:spPr>
          <a:xfrm flipV="1">
            <a:off x="2419350" y="5531985"/>
            <a:ext cx="561975" cy="440190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5122" name="Picture 2" descr="Picture background">
            <a:extLst>
              <a:ext uri="{FF2B5EF4-FFF2-40B4-BE49-F238E27FC236}">
                <a16:creationId xmlns:a16="http://schemas.microsoft.com/office/drawing/2014/main" id="{2771E235-0DE1-4F09-B620-126F0BDB8B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22" y="2667523"/>
            <a:ext cx="2699115" cy="220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D0E6C89B-80B2-4FDF-9039-245941CC16F3}"/>
              </a:ext>
            </a:extLst>
          </p:cNvPr>
          <p:cNvCxnSpPr>
            <a:cxnSpLocks/>
          </p:cNvCxnSpPr>
          <p:nvPr/>
        </p:nvCxnSpPr>
        <p:spPr>
          <a:xfrm>
            <a:off x="1524000" y="1055496"/>
            <a:ext cx="9144000" cy="0"/>
          </a:xfrm>
          <a:prstGeom prst="line">
            <a:avLst/>
          </a:prstGeom>
          <a:ln w="698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625437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BA3BE9-A63B-4102-9578-BF532F8C6D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9018"/>
            <a:ext cx="9144000" cy="941120"/>
          </a:xfrm>
        </p:spPr>
        <p:txBody>
          <a:bodyPr/>
          <a:lstStyle/>
          <a:p>
            <a:r>
              <a:rPr lang="en-US" dirty="0"/>
              <a:t>FSD </a:t>
            </a:r>
            <a:r>
              <a:rPr lang="en-US" dirty="0" err="1"/>
              <a:t>Autoswitch</a:t>
            </a:r>
            <a:r>
              <a:rPr lang="en-US" dirty="0"/>
              <a:t> system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01467FD-5A50-4625-A7FE-E681E6CFA6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6D3B843-4A0C-4E8D-A069-0185E22B7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2836" y="0"/>
            <a:ext cx="1729164" cy="94112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0A815D6-BE68-4BB4-B9D2-193E280842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490"/>
            <a:ext cx="1672472" cy="9411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66D5BA-E796-4342-956F-0E76A98F2D9D}"/>
              </a:ext>
            </a:extLst>
          </p:cNvPr>
          <p:cNvSpPr txBox="1"/>
          <p:nvPr/>
        </p:nvSpPr>
        <p:spPr>
          <a:xfrm>
            <a:off x="10134600" y="1268946"/>
            <a:ext cx="1776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Temperature </a:t>
            </a:r>
            <a:r>
              <a:rPr lang="en-US" sz="2400" dirty="0">
                <a:solidFill>
                  <a:srgbClr val="FF0000"/>
                </a:solidFill>
                <a:effectLst/>
              </a:rPr>
              <a:t>threshold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89F01E-880A-4164-9B6B-8A0C130F9CAA}"/>
              </a:ext>
            </a:extLst>
          </p:cNvPr>
          <p:cNvSpPr txBox="1"/>
          <p:nvPr/>
        </p:nvSpPr>
        <p:spPr>
          <a:xfrm>
            <a:off x="9941841" y="5498653"/>
            <a:ext cx="21622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Delayed automatic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LV shutdown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8" name="Picture 12">
            <a:extLst>
              <a:ext uri="{FF2B5EF4-FFF2-40B4-BE49-F238E27FC236}">
                <a16:creationId xmlns:a16="http://schemas.microsoft.com/office/drawing/2014/main" id="{00058810-0CFD-49A2-80A1-9557CB53C6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378" y="1259156"/>
            <a:ext cx="9094938" cy="5373919"/>
          </a:xfrm>
          <a:prstGeom prst="rect">
            <a:avLst/>
          </a:prstGeom>
        </p:spPr>
      </p:pic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44372C17-9BBF-4148-B6C4-183BDC80588C}"/>
              </a:ext>
            </a:extLst>
          </p:cNvPr>
          <p:cNvCxnSpPr>
            <a:cxnSpLocks/>
            <a:stCxn id="7" idx="1"/>
          </p:cNvCxnSpPr>
          <p:nvPr/>
        </p:nvCxnSpPr>
        <p:spPr>
          <a:xfrm flipH="1" flipV="1">
            <a:off x="8949041" y="5257800"/>
            <a:ext cx="992800" cy="841018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81456E5C-25F2-4E11-BCBA-CD088C56AF04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9096198" y="1684445"/>
            <a:ext cx="1038402" cy="283015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4926DC6C-53BA-4B00-920D-5F3696C36B91}"/>
              </a:ext>
            </a:extLst>
          </p:cNvPr>
          <p:cNvCxnSpPr>
            <a:cxnSpLocks/>
          </p:cNvCxnSpPr>
          <p:nvPr/>
        </p:nvCxnSpPr>
        <p:spPr>
          <a:xfrm>
            <a:off x="1524000" y="1122363"/>
            <a:ext cx="9144000" cy="0"/>
          </a:xfrm>
          <a:prstGeom prst="line">
            <a:avLst/>
          </a:prstGeom>
          <a:ln w="698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5143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5BA3BE9-A63B-4102-9578-BF532F8C6D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59018"/>
            <a:ext cx="9144000" cy="941120"/>
          </a:xfrm>
        </p:spPr>
        <p:txBody>
          <a:bodyPr/>
          <a:lstStyle/>
          <a:p>
            <a:r>
              <a:rPr lang="en-US" dirty="0"/>
              <a:t>FSD </a:t>
            </a:r>
            <a:r>
              <a:rPr lang="en-US" dirty="0" err="1"/>
              <a:t>Autoswitch</a:t>
            </a:r>
            <a:r>
              <a:rPr lang="en-US" dirty="0"/>
              <a:t> system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701467FD-5A50-4625-A7FE-E681E6CFA60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06D3B843-4A0C-4E8D-A069-0185E22B730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2836" y="0"/>
            <a:ext cx="1729164" cy="94112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0A815D6-BE68-4BB4-B9D2-193E280842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490"/>
            <a:ext cx="1672472" cy="94112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466D5BA-E796-4342-956F-0E76A98F2D9D}"/>
              </a:ext>
            </a:extLst>
          </p:cNvPr>
          <p:cNvSpPr txBox="1"/>
          <p:nvPr/>
        </p:nvSpPr>
        <p:spPr>
          <a:xfrm>
            <a:off x="10134600" y="1268946"/>
            <a:ext cx="17767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Temperature </a:t>
            </a:r>
            <a:r>
              <a:rPr lang="en-US" sz="2400" dirty="0">
                <a:solidFill>
                  <a:srgbClr val="FF0000"/>
                </a:solidFill>
                <a:effectLst/>
              </a:rPr>
              <a:t>threshold</a:t>
            </a:r>
            <a:endParaRPr lang="ru-RU" sz="24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589F01E-880A-4164-9B6B-8A0C130F9CAA}"/>
              </a:ext>
            </a:extLst>
          </p:cNvPr>
          <p:cNvSpPr txBox="1"/>
          <p:nvPr/>
        </p:nvSpPr>
        <p:spPr>
          <a:xfrm>
            <a:off x="9941841" y="5498653"/>
            <a:ext cx="21622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FF0000"/>
                </a:solidFill>
              </a:rPr>
              <a:t>Delayed automatic</a:t>
            </a:r>
          </a:p>
          <a:p>
            <a:pPr algn="ctr"/>
            <a:r>
              <a:rPr lang="en-US" sz="2400" dirty="0">
                <a:solidFill>
                  <a:srgbClr val="FF0000"/>
                </a:solidFill>
              </a:rPr>
              <a:t>LV shutdown</a:t>
            </a:r>
            <a:endParaRPr lang="ru-RU" sz="2400" dirty="0">
              <a:solidFill>
                <a:srgbClr val="FF0000"/>
              </a:solidFill>
            </a:endParaRPr>
          </a:p>
        </p:txBody>
      </p:sp>
      <p:pic>
        <p:nvPicPr>
          <p:cNvPr id="8" name="Picture 12">
            <a:extLst>
              <a:ext uri="{FF2B5EF4-FFF2-40B4-BE49-F238E27FC236}">
                <a16:creationId xmlns:a16="http://schemas.microsoft.com/office/drawing/2014/main" id="{00058810-0CFD-49A2-80A1-9557CB53C6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9378" y="1259156"/>
            <a:ext cx="9094938" cy="5373919"/>
          </a:xfrm>
          <a:prstGeom prst="rect">
            <a:avLst/>
          </a:prstGeom>
        </p:spPr>
      </p:pic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44372C17-9BBF-4148-B6C4-183BDC80588C}"/>
              </a:ext>
            </a:extLst>
          </p:cNvPr>
          <p:cNvCxnSpPr>
            <a:cxnSpLocks/>
            <a:stCxn id="7" idx="1"/>
          </p:cNvCxnSpPr>
          <p:nvPr/>
        </p:nvCxnSpPr>
        <p:spPr>
          <a:xfrm flipH="1" flipV="1">
            <a:off x="8949041" y="5257800"/>
            <a:ext cx="992800" cy="841018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0" name="Прямая со стрелкой 9">
            <a:extLst>
              <a:ext uri="{FF2B5EF4-FFF2-40B4-BE49-F238E27FC236}">
                <a16:creationId xmlns:a16="http://schemas.microsoft.com/office/drawing/2014/main" id="{81456E5C-25F2-4E11-BCBA-CD088C56AF04}"/>
              </a:ext>
            </a:extLst>
          </p:cNvPr>
          <p:cNvCxnSpPr>
            <a:cxnSpLocks/>
            <a:stCxn id="6" idx="1"/>
          </p:cNvCxnSpPr>
          <p:nvPr/>
        </p:nvCxnSpPr>
        <p:spPr>
          <a:xfrm flipH="1">
            <a:off x="9096198" y="1684445"/>
            <a:ext cx="1038402" cy="283015"/>
          </a:xfrm>
          <a:prstGeom prst="straightConnector1">
            <a:avLst/>
          </a:prstGeom>
          <a:ln w="69850">
            <a:solidFill>
              <a:srgbClr val="FF0000"/>
            </a:solidFill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>
            <a:extLst>
              <a:ext uri="{FF2B5EF4-FFF2-40B4-BE49-F238E27FC236}">
                <a16:creationId xmlns:a16="http://schemas.microsoft.com/office/drawing/2014/main" id="{4926DC6C-53BA-4B00-920D-5F3696C36B91}"/>
              </a:ext>
            </a:extLst>
          </p:cNvPr>
          <p:cNvCxnSpPr>
            <a:cxnSpLocks/>
          </p:cNvCxnSpPr>
          <p:nvPr/>
        </p:nvCxnSpPr>
        <p:spPr>
          <a:xfrm>
            <a:off x="1524000" y="1122363"/>
            <a:ext cx="9144000" cy="0"/>
          </a:xfrm>
          <a:prstGeom prst="line">
            <a:avLst/>
          </a:prstGeom>
          <a:ln w="698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FFE7EB23-B0D7-49D3-A57C-87120CB7AE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02081" y="2244522"/>
            <a:ext cx="3665038" cy="2199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21468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1C91DC-1B3E-49AE-A8FE-BF47F870D4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6490"/>
            <a:ext cx="9144000" cy="941121"/>
          </a:xfrm>
        </p:spPr>
        <p:txBody>
          <a:bodyPr/>
          <a:lstStyle/>
          <a:p>
            <a:r>
              <a:rPr lang="en-US" dirty="0"/>
              <a:t>FSD Conditioner monitoring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DFCA2AD-9927-4668-9C58-32E4572C8BF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CFA13E0-B2ED-428E-8B62-BCC24B7ED2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2836" y="0"/>
            <a:ext cx="1729164" cy="94112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5C23D46-3369-4938-B2DF-00CBC1A325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490"/>
            <a:ext cx="1672472" cy="94112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D2A6986-16CE-4726-A1F7-533AAD7EDC7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03420" y="3352302"/>
            <a:ext cx="7360920" cy="3105648"/>
          </a:xfrm>
          <a:prstGeom prst="rect">
            <a:avLst/>
          </a:prstGeom>
        </p:spPr>
      </p:pic>
      <p:sp>
        <p:nvSpPr>
          <p:cNvPr id="7" name="Стрелка: влево-вправо 6">
            <a:extLst>
              <a:ext uri="{FF2B5EF4-FFF2-40B4-BE49-F238E27FC236}">
                <a16:creationId xmlns:a16="http://schemas.microsoft.com/office/drawing/2014/main" id="{BD380118-5563-4E67-A26C-712857142A94}"/>
              </a:ext>
            </a:extLst>
          </p:cNvPr>
          <p:cNvSpPr/>
          <p:nvPr/>
        </p:nvSpPr>
        <p:spPr>
          <a:xfrm>
            <a:off x="8299592" y="2040817"/>
            <a:ext cx="485665" cy="268278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магнитный диск 7">
            <a:extLst>
              <a:ext uri="{FF2B5EF4-FFF2-40B4-BE49-F238E27FC236}">
                <a16:creationId xmlns:a16="http://schemas.microsoft.com/office/drawing/2014/main" id="{09E2FC87-8D84-4015-A7E5-32EA5742A8C5}"/>
              </a:ext>
            </a:extLst>
          </p:cNvPr>
          <p:cNvSpPr/>
          <p:nvPr/>
        </p:nvSpPr>
        <p:spPr>
          <a:xfrm>
            <a:off x="8901600" y="1270208"/>
            <a:ext cx="2511393" cy="1428620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Historical</a:t>
            </a:r>
          </a:p>
          <a:p>
            <a:pPr algn="ctr"/>
            <a:r>
              <a:rPr lang="en-US" sz="28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DataBase</a:t>
            </a:r>
            <a:endParaRPr lang="ru-RU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Стрелка вправо 9">
            <a:extLst>
              <a:ext uri="{FF2B5EF4-FFF2-40B4-BE49-F238E27FC236}">
                <a16:creationId xmlns:a16="http://schemas.microsoft.com/office/drawing/2014/main" id="{D802183C-E3F4-46C4-A9AD-EAA5E13AC64E}"/>
              </a:ext>
            </a:extLst>
          </p:cNvPr>
          <p:cNvSpPr/>
          <p:nvPr/>
        </p:nvSpPr>
        <p:spPr>
          <a:xfrm rot="5400000">
            <a:off x="10074360" y="2842733"/>
            <a:ext cx="407457" cy="3917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влево-вправо 9">
            <a:extLst>
              <a:ext uri="{FF2B5EF4-FFF2-40B4-BE49-F238E27FC236}">
                <a16:creationId xmlns:a16="http://schemas.microsoft.com/office/drawing/2014/main" id="{EFEB2A94-3DC0-41E3-BD69-2785A5B31529}"/>
              </a:ext>
            </a:extLst>
          </p:cNvPr>
          <p:cNvSpPr/>
          <p:nvPr/>
        </p:nvSpPr>
        <p:spPr>
          <a:xfrm>
            <a:off x="4229308" y="2046239"/>
            <a:ext cx="1217174" cy="302312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DAE198D-A90A-4074-BABE-4B699B79668C}"/>
              </a:ext>
            </a:extLst>
          </p:cNvPr>
          <p:cNvSpPr txBox="1"/>
          <p:nvPr/>
        </p:nvSpPr>
        <p:spPr>
          <a:xfrm>
            <a:off x="4455569" y="1740010"/>
            <a:ext cx="848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TCP/IP</a:t>
            </a:r>
            <a:endParaRPr lang="ru-RU" sz="16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4179CF58-AB73-420E-9434-D1B2D1C177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5736" y="1112540"/>
            <a:ext cx="1423572" cy="2272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8A86A64-34FD-4BAD-BD1E-4DEDFD97C83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69" y="3931376"/>
            <a:ext cx="4315242" cy="2820896"/>
          </a:xfrm>
          <a:prstGeom prst="rect">
            <a:avLst/>
          </a:prstGeom>
        </p:spPr>
      </p:pic>
      <p:sp>
        <p:nvSpPr>
          <p:cNvPr id="15" name="Стрелка вправо 9">
            <a:extLst>
              <a:ext uri="{FF2B5EF4-FFF2-40B4-BE49-F238E27FC236}">
                <a16:creationId xmlns:a16="http://schemas.microsoft.com/office/drawing/2014/main" id="{69D22CC8-E5EF-4C36-A852-8D9E5F7F9F84}"/>
              </a:ext>
            </a:extLst>
          </p:cNvPr>
          <p:cNvSpPr/>
          <p:nvPr/>
        </p:nvSpPr>
        <p:spPr>
          <a:xfrm rot="6698436">
            <a:off x="2386219" y="3511721"/>
            <a:ext cx="770509" cy="39174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8C8C75-74BF-483D-94D0-FCFD0E1A6E74}"/>
              </a:ext>
            </a:extLst>
          </p:cNvPr>
          <p:cNvSpPr txBox="1"/>
          <p:nvPr/>
        </p:nvSpPr>
        <p:spPr>
          <a:xfrm>
            <a:off x="-69115" y="3329441"/>
            <a:ext cx="236086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b="0" i="0" dirty="0">
                <a:solidFill>
                  <a:srgbClr val="000000"/>
                </a:solidFill>
                <a:effectLst/>
                <a:latin typeface="Linux Libertine"/>
              </a:rPr>
              <a:t>MAI6 &amp; WB M1W2 Measurement modules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8304314-1ED0-4AD4-BD73-AE39EC4FB19C}"/>
              </a:ext>
            </a:extLst>
          </p:cNvPr>
          <p:cNvSpPr txBox="1"/>
          <p:nvPr/>
        </p:nvSpPr>
        <p:spPr>
          <a:xfrm>
            <a:off x="2918698" y="3457307"/>
            <a:ext cx="15246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Modbus RTU</a:t>
            </a:r>
            <a:endParaRPr lang="ru-RU" sz="1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8" name="Picture 2" descr="https://upload.wikimedia.org/wikipedia/commons/b/b3/TANGO_controls_logo.png">
            <a:extLst>
              <a:ext uri="{FF2B5EF4-FFF2-40B4-BE49-F238E27FC236}">
                <a16:creationId xmlns:a16="http://schemas.microsoft.com/office/drawing/2014/main" id="{CA4BF4FD-B7E9-49EF-8586-BF36A23B53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5931" y="1713710"/>
            <a:ext cx="2627738" cy="78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4B0C2F2-D18A-47F8-9F7D-1DE5BAD10E6C}"/>
              </a:ext>
            </a:extLst>
          </p:cNvPr>
          <p:cNvSpPr txBox="1"/>
          <p:nvPr/>
        </p:nvSpPr>
        <p:spPr>
          <a:xfrm>
            <a:off x="5744127" y="2589353"/>
            <a:ext cx="23519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0" dirty="0">
                <a:solidFill>
                  <a:srgbClr val="000000"/>
                </a:solidFill>
                <a:effectLst/>
                <a:latin typeface="Linux Libertine"/>
              </a:rPr>
              <a:t>TANGO device server</a:t>
            </a:r>
          </a:p>
        </p:txBody>
      </p:sp>
      <p:pic>
        <p:nvPicPr>
          <p:cNvPr id="6146" name="Picture 2" descr="Picture background">
            <a:extLst>
              <a:ext uri="{FF2B5EF4-FFF2-40B4-BE49-F238E27FC236}">
                <a16:creationId xmlns:a16="http://schemas.microsoft.com/office/drawing/2014/main" id="{8B8A1592-7FB6-413C-893E-6BADDFC57C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838" y="1025123"/>
            <a:ext cx="2306130" cy="2331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7D480E56-CAE8-4D78-96E3-E3AE280B5A88}"/>
              </a:ext>
            </a:extLst>
          </p:cNvPr>
          <p:cNvCxnSpPr>
            <a:cxnSpLocks/>
          </p:cNvCxnSpPr>
          <p:nvPr/>
        </p:nvCxnSpPr>
        <p:spPr>
          <a:xfrm>
            <a:off x="1494762" y="941120"/>
            <a:ext cx="9144000" cy="0"/>
          </a:xfrm>
          <a:prstGeom prst="line">
            <a:avLst/>
          </a:prstGeom>
          <a:ln w="698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612088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4F0588E-FD6E-4C05-921D-2CC91446CD0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5654" y="212725"/>
            <a:ext cx="9144000" cy="909638"/>
          </a:xfrm>
        </p:spPr>
        <p:txBody>
          <a:bodyPr/>
          <a:lstStyle/>
          <a:p>
            <a:r>
              <a:rPr lang="en-US" dirty="0"/>
              <a:t>Conclusions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618A07C-641F-478A-AC8A-70F7AFF7DA3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54CA385-87FB-4140-B85F-C83B936A2E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2836" y="0"/>
            <a:ext cx="1729164" cy="94112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7B372E8-DB5A-4412-9AC0-82D67609E9D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490"/>
            <a:ext cx="1672472" cy="941120"/>
          </a:xfrm>
          <a:prstGeom prst="rect">
            <a:avLst/>
          </a:prstGeom>
        </p:spPr>
      </p:pic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C35133D0-9A0E-439D-9C97-A5026A6B0647}"/>
              </a:ext>
            </a:extLst>
          </p:cNvPr>
          <p:cNvCxnSpPr>
            <a:cxnSpLocks/>
          </p:cNvCxnSpPr>
          <p:nvPr/>
        </p:nvCxnSpPr>
        <p:spPr>
          <a:xfrm>
            <a:off x="1524000" y="1122363"/>
            <a:ext cx="9144000" cy="0"/>
          </a:xfrm>
          <a:prstGeom prst="line">
            <a:avLst/>
          </a:prstGeom>
          <a:ln w="698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Подзаголовок 2">
            <a:extLst>
              <a:ext uri="{FF2B5EF4-FFF2-40B4-BE49-F238E27FC236}">
                <a16:creationId xmlns:a16="http://schemas.microsoft.com/office/drawing/2014/main" id="{79C92401-9B28-4D1B-8D7C-CEDB9234E6F3}"/>
              </a:ext>
            </a:extLst>
          </p:cNvPr>
          <p:cNvSpPr txBox="1">
            <a:spLocks/>
          </p:cNvSpPr>
          <p:nvPr/>
        </p:nvSpPr>
        <p:spPr>
          <a:xfrm>
            <a:off x="1545335" y="6175374"/>
            <a:ext cx="9101330" cy="485459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dirty="0"/>
              <a:t>Thank You for attention!</a:t>
            </a:r>
            <a:endParaRPr lang="ru-RU" sz="3200" dirty="0"/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5335E9F8-AA0D-475D-9D01-C2E85F0893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28700" y="1309624"/>
            <a:ext cx="10134600" cy="4830805"/>
          </a:xfrm>
          <a:prstGeom prst="rect">
            <a:avLst/>
          </a:prstGeom>
        </p:spPr>
      </p:pic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10726D94-C1B6-48BF-86DD-4B2B868456F4}"/>
              </a:ext>
            </a:extLst>
          </p:cNvPr>
          <p:cNvSpPr/>
          <p:nvPr/>
        </p:nvSpPr>
        <p:spPr>
          <a:xfrm>
            <a:off x="7048500" y="3114675"/>
            <a:ext cx="247650" cy="759802"/>
          </a:xfrm>
          <a:prstGeom prst="rect">
            <a:avLst/>
          </a:prstGeom>
          <a:solidFill>
            <a:srgbClr val="378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82720DD-5718-439C-BEA6-CACB44569AA9}"/>
              </a:ext>
            </a:extLst>
          </p:cNvPr>
          <p:cNvSpPr/>
          <p:nvPr/>
        </p:nvSpPr>
        <p:spPr>
          <a:xfrm>
            <a:off x="7038975" y="4292967"/>
            <a:ext cx="266700" cy="759802"/>
          </a:xfrm>
          <a:prstGeom prst="rect">
            <a:avLst/>
          </a:prstGeom>
          <a:solidFill>
            <a:srgbClr val="37862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50312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9C5C3C8-2C30-4D20-A12D-29C6F1502BD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664FC86-3004-41BB-8957-5CE749387A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95790" y="3654307"/>
            <a:ext cx="4344692" cy="1655762"/>
          </a:xfrm>
        </p:spPr>
        <p:txBody>
          <a:bodyPr/>
          <a:lstStyle/>
          <a:p>
            <a:r>
              <a:rPr lang="ru-RU" dirty="0"/>
              <a:t> </a:t>
            </a:r>
          </a:p>
        </p:txBody>
      </p:sp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84F25C9A-ADFB-45C4-BE56-8FCC45659E8E}"/>
              </a:ext>
            </a:extLst>
          </p:cNvPr>
          <p:cNvSpPr txBox="1">
            <a:spLocks/>
          </p:cNvSpPr>
          <p:nvPr/>
        </p:nvSpPr>
        <p:spPr>
          <a:xfrm>
            <a:off x="1750741" y="0"/>
            <a:ext cx="8809464" cy="1003610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400" dirty="0"/>
              <a:t>FSD – Forward Silicon Detector</a:t>
            </a:r>
            <a:endParaRPr lang="ru-RU" sz="5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A77781C-5E55-4BC5-9C7D-F1757BEA0D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2836" y="0"/>
            <a:ext cx="1729164" cy="94112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9732C5D-44E0-47BF-A51A-96303CF397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7461"/>
            <a:ext cx="1672472" cy="941120"/>
          </a:xfrm>
          <a:prstGeom prst="rect">
            <a:avLst/>
          </a:prstGeom>
        </p:spPr>
      </p:pic>
      <p:grpSp>
        <p:nvGrpSpPr>
          <p:cNvPr id="7" name="Группа 67">
            <a:extLst>
              <a:ext uri="{FF2B5EF4-FFF2-40B4-BE49-F238E27FC236}">
                <a16:creationId xmlns:a16="http://schemas.microsoft.com/office/drawing/2014/main" id="{2F43C67F-7B64-4FA7-B829-FF7DF90C3ABA}"/>
              </a:ext>
            </a:extLst>
          </p:cNvPr>
          <p:cNvGrpSpPr/>
          <p:nvPr/>
        </p:nvGrpSpPr>
        <p:grpSpPr>
          <a:xfrm>
            <a:off x="1503344" y="637413"/>
            <a:ext cx="2872370" cy="4815093"/>
            <a:chOff x="4210920" y="1107720"/>
            <a:chExt cx="1919520" cy="3446640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EE49015E-8EEC-4C0B-A78E-F6223A038F5C}"/>
                </a:ext>
              </a:extLst>
            </p:cNvPr>
            <p:cNvPicPr/>
            <p:nvPr/>
          </p:nvPicPr>
          <p:blipFill>
            <a:blip r:embed="rId5" cstate="print"/>
            <a:srcRect l="22474" t="9686" r="24303" b="2519"/>
            <a:stretch/>
          </p:blipFill>
          <p:spPr>
            <a:xfrm>
              <a:off x="4687920" y="1381320"/>
              <a:ext cx="1442520" cy="3173040"/>
            </a:xfrm>
            <a:prstGeom prst="rect">
              <a:avLst/>
            </a:prstGeom>
            <a:ln w="0">
              <a:noFill/>
            </a:ln>
          </p:spPr>
        </p:pic>
        <p:cxnSp>
          <p:nvCxnSpPr>
            <p:cNvPr id="9" name="Прямая соединительная линия 5">
              <a:extLst>
                <a:ext uri="{FF2B5EF4-FFF2-40B4-BE49-F238E27FC236}">
                  <a16:creationId xmlns:a16="http://schemas.microsoft.com/office/drawing/2014/main" id="{7F014CC6-F68F-44F2-8B3A-8F63ECDD7F40}"/>
                </a:ext>
              </a:extLst>
            </p:cNvPr>
            <p:cNvCxnSpPr/>
            <p:nvPr/>
          </p:nvCxnSpPr>
          <p:spPr>
            <a:xfrm flipH="1" flipV="1">
              <a:off x="5842080" y="1198440"/>
              <a:ext cx="3960" cy="2811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0833FA7A-A69C-40AC-9082-A4B8C1B6069B}"/>
                </a:ext>
              </a:extLst>
            </p:cNvPr>
            <p:cNvCxnSpPr/>
            <p:nvPr/>
          </p:nvCxnSpPr>
          <p:spPr>
            <a:xfrm flipV="1">
              <a:off x="5017320" y="1177560"/>
              <a:ext cx="360" cy="30204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512BFB5F-A5CC-4884-8D86-9F04BBD51B9C}"/>
                </a:ext>
              </a:extLst>
            </p:cNvPr>
            <p:cNvCxnSpPr/>
            <p:nvPr/>
          </p:nvCxnSpPr>
          <p:spPr>
            <a:xfrm>
              <a:off x="4281480" y="1434600"/>
              <a:ext cx="799200" cy="3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12" name="Прямая соединительная линия 15">
              <a:extLst>
                <a:ext uri="{FF2B5EF4-FFF2-40B4-BE49-F238E27FC236}">
                  <a16:creationId xmlns:a16="http://schemas.microsoft.com/office/drawing/2014/main" id="{0C97ECFA-AAC1-4E8D-9729-EAB8406A97ED}"/>
                </a:ext>
              </a:extLst>
            </p:cNvPr>
            <p:cNvCxnSpPr/>
            <p:nvPr/>
          </p:nvCxnSpPr>
          <p:spPr>
            <a:xfrm>
              <a:off x="4413600" y="2244600"/>
              <a:ext cx="604080" cy="3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13" name="Прямая соединительная линия 16">
              <a:extLst>
                <a:ext uri="{FF2B5EF4-FFF2-40B4-BE49-F238E27FC236}">
                  <a16:creationId xmlns:a16="http://schemas.microsoft.com/office/drawing/2014/main" id="{A32B211A-4008-4E7D-8A90-EBC2EC8A1A34}"/>
                </a:ext>
              </a:extLst>
            </p:cNvPr>
            <p:cNvCxnSpPr/>
            <p:nvPr/>
          </p:nvCxnSpPr>
          <p:spPr>
            <a:xfrm flipV="1">
              <a:off x="4281480" y="3112560"/>
              <a:ext cx="686880" cy="72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</a:ln>
          </p:spPr>
        </p:cxnSp>
        <p:cxnSp>
          <p:nvCxnSpPr>
            <p:cNvPr id="14" name="Прямая со стрелкой 18">
              <a:extLst>
                <a:ext uri="{FF2B5EF4-FFF2-40B4-BE49-F238E27FC236}">
                  <a16:creationId xmlns:a16="http://schemas.microsoft.com/office/drawing/2014/main" id="{4CD5D851-B581-48B5-B9E9-DCCB918EA5DE}"/>
                </a:ext>
              </a:extLst>
            </p:cNvPr>
            <p:cNvCxnSpPr/>
            <p:nvPr/>
          </p:nvCxnSpPr>
          <p:spPr>
            <a:xfrm flipH="1">
              <a:off x="4344840" y="1434600"/>
              <a:ext cx="6120" cy="167868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15" name="Прямая со стрелкой 21">
              <a:extLst>
                <a:ext uri="{FF2B5EF4-FFF2-40B4-BE49-F238E27FC236}">
                  <a16:creationId xmlns:a16="http://schemas.microsoft.com/office/drawing/2014/main" id="{B2E3A338-14F2-498E-B69C-A63F3AAFC9DE}"/>
                </a:ext>
              </a:extLst>
            </p:cNvPr>
            <p:cNvCxnSpPr/>
            <p:nvPr/>
          </p:nvCxnSpPr>
          <p:spPr>
            <a:xfrm flipH="1">
              <a:off x="4614840" y="1434600"/>
              <a:ext cx="6120" cy="8103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</p:cxnSp>
        <p:cxnSp>
          <p:nvCxnSpPr>
            <p:cNvPr id="16" name="Прямая со стрелкой 32">
              <a:extLst>
                <a:ext uri="{FF2B5EF4-FFF2-40B4-BE49-F238E27FC236}">
                  <a16:creationId xmlns:a16="http://schemas.microsoft.com/office/drawing/2014/main" id="{35C5BF7C-C8A2-48D7-B8E0-4D4FCC91EF1A}"/>
                </a:ext>
              </a:extLst>
            </p:cNvPr>
            <p:cNvCxnSpPr/>
            <p:nvPr/>
          </p:nvCxnSpPr>
          <p:spPr>
            <a:xfrm>
              <a:off x="5017320" y="1231200"/>
              <a:ext cx="825120" cy="3960"/>
            </a:xfrm>
            <a:prstGeom prst="straightConnector1">
              <a:avLst/>
            </a:prstGeom>
            <a:ln w="9525">
              <a:solidFill>
                <a:srgbClr val="000000"/>
              </a:solidFill>
              <a:round/>
              <a:headEnd type="arrow" w="med" len="med"/>
              <a:tailEnd type="arrow" w="med" len="med"/>
            </a:ln>
          </p:spPr>
        </p:cxnSp>
        <p:sp>
          <p:nvSpPr>
            <p:cNvPr id="17" name="Скругленный прямоугольник 1">
              <a:extLst>
                <a:ext uri="{FF2B5EF4-FFF2-40B4-BE49-F238E27FC236}">
                  <a16:creationId xmlns:a16="http://schemas.microsoft.com/office/drawing/2014/main" id="{17B45CDB-CAC4-4817-9531-78BDC2186716}"/>
                </a:ext>
              </a:extLst>
            </p:cNvPr>
            <p:cNvSpPr/>
            <p:nvPr/>
          </p:nvSpPr>
          <p:spPr>
            <a:xfrm>
              <a:off x="5210280" y="1107720"/>
              <a:ext cx="414360" cy="2466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solidFill>
                <a:srgbClr val="000000"/>
              </a:solidFill>
              <a:round/>
            </a:ln>
            <a:effectLst>
              <a:outerShdw blurRad="39960" dist="2016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1100" b="0" strike="noStrike" spc="-1">
                  <a:solidFill>
                    <a:schemeClr val="dk1"/>
                  </a:solidFill>
                  <a:latin typeface="Calibri"/>
                </a:rPr>
                <a:t>63</a:t>
              </a:r>
              <a:endParaRPr lang="ru-RU" sz="11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8" name="Скругленный прямоугольник 17">
              <a:extLst>
                <a:ext uri="{FF2B5EF4-FFF2-40B4-BE49-F238E27FC236}">
                  <a16:creationId xmlns:a16="http://schemas.microsoft.com/office/drawing/2014/main" id="{49CDB062-EB8E-4EEC-8844-EA75DC82C657}"/>
                </a:ext>
              </a:extLst>
            </p:cNvPr>
            <p:cNvSpPr/>
            <p:nvPr/>
          </p:nvSpPr>
          <p:spPr>
            <a:xfrm rot="16200000">
              <a:off x="4386600" y="1727640"/>
              <a:ext cx="408240" cy="2466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 w="3175">
              <a:solidFill>
                <a:srgbClr val="000000"/>
              </a:solidFill>
              <a:round/>
            </a:ln>
            <a:effectLst>
              <a:outerShdw blurRad="39960" dist="2016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1100" b="0" strike="noStrike" spc="-1">
                  <a:solidFill>
                    <a:schemeClr val="dk1"/>
                  </a:solidFill>
                  <a:latin typeface="Calibri"/>
                </a:rPr>
                <a:t>63</a:t>
              </a:r>
              <a:endParaRPr lang="ru-RU" sz="11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19" name="Скругленный прямоугольник 19">
              <a:extLst>
                <a:ext uri="{FF2B5EF4-FFF2-40B4-BE49-F238E27FC236}">
                  <a16:creationId xmlns:a16="http://schemas.microsoft.com/office/drawing/2014/main" id="{86B766F2-9D9D-4C30-9E0C-F7B2FF43AA74}"/>
                </a:ext>
              </a:extLst>
            </p:cNvPr>
            <p:cNvSpPr/>
            <p:nvPr/>
          </p:nvSpPr>
          <p:spPr>
            <a:xfrm rot="16200000">
              <a:off x="4097160" y="2199240"/>
              <a:ext cx="474120" cy="246600"/>
            </a:xfrm>
            <a:prstGeom prst="roundRect">
              <a:avLst>
                <a:gd name="adj" fmla="val 16667"/>
              </a:avLst>
            </a:prstGeom>
            <a:solidFill>
              <a:schemeClr val="bg1"/>
            </a:solidFill>
            <a:ln>
              <a:solidFill>
                <a:srgbClr val="000000"/>
              </a:solidFill>
              <a:round/>
            </a:ln>
            <a:effectLst>
              <a:outerShdw blurRad="39960" dist="2016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/>
          </p:style>
          <p:txBody>
            <a:bodyPr lIns="90000" tIns="45000" rIns="90000" bIns="45000" anchor="ctr">
              <a:noAutofit/>
            </a:bodyPr>
            <a:lstStyle/>
            <a:p>
              <a:pPr algn="ctr" defTabSz="914400">
                <a:lnSpc>
                  <a:spcPct val="100000"/>
                </a:lnSpc>
              </a:pPr>
              <a:r>
                <a:rPr lang="ru-RU" sz="1100" b="0" strike="noStrike" spc="-1">
                  <a:solidFill>
                    <a:schemeClr val="dk1"/>
                  </a:solidFill>
                  <a:latin typeface="Calibri"/>
                </a:rPr>
                <a:t>126</a:t>
              </a:r>
              <a:endParaRPr lang="ru-RU" sz="1100" b="0" strike="noStrike" spc="-1">
                <a:solidFill>
                  <a:srgbClr val="000000"/>
                </a:solidFill>
                <a:latin typeface="Arial"/>
              </a:endParaRPr>
            </a:p>
          </p:txBody>
        </p:sp>
        <p:sp>
          <p:nvSpPr>
            <p:cNvPr id="20" name="TextBox 64">
              <a:extLst>
                <a:ext uri="{FF2B5EF4-FFF2-40B4-BE49-F238E27FC236}">
                  <a16:creationId xmlns:a16="http://schemas.microsoft.com/office/drawing/2014/main" id="{DA7D5906-35D9-45AB-8B89-B6BD99182C88}"/>
                </a:ext>
              </a:extLst>
            </p:cNvPr>
            <p:cNvSpPr/>
            <p:nvPr/>
          </p:nvSpPr>
          <p:spPr>
            <a:xfrm>
              <a:off x="4923720" y="4042800"/>
              <a:ext cx="978120" cy="295200"/>
            </a:xfrm>
            <a:prstGeom prst="rect">
              <a:avLst/>
            </a:prstGeom>
            <a:solidFill>
              <a:srgbClr val="C00000"/>
            </a:solidFill>
            <a:ln>
              <a:solidFill>
                <a:srgbClr val="4A7EBB"/>
              </a:solidFill>
              <a:round/>
            </a:ln>
            <a:effectLst>
              <a:outerShdw blurRad="39960" dist="20160" dir="5400000" rotWithShape="0">
                <a:srgbClr val="000000">
                  <a:alpha val="38000"/>
                </a:srgbClr>
              </a:outerShdw>
            </a:effectLst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</a:pPr>
              <a:r>
                <a:rPr lang="en-US" sz="1350" b="0" strike="noStrike" spc="-1">
                  <a:solidFill>
                    <a:schemeClr val="dk1"/>
                  </a:solidFill>
                  <a:latin typeface="Calibri"/>
                </a:rPr>
                <a:t>FEE board</a:t>
              </a:r>
              <a:endParaRPr lang="ru-RU" sz="1350" b="0" strike="noStrike" spc="-1">
                <a:solidFill>
                  <a:srgbClr val="FFFFFF"/>
                </a:solidFill>
                <a:latin typeface="Arial"/>
              </a:endParaRPr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AF8F9683-EC08-4A3B-B54E-1A0824A2CC16}"/>
              </a:ext>
            </a:extLst>
          </p:cNvPr>
          <p:cNvSpPr txBox="1"/>
          <p:nvPr/>
        </p:nvSpPr>
        <p:spPr>
          <a:xfrm>
            <a:off x="10840482" y="6488668"/>
            <a:ext cx="1326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7/12</a:t>
            </a:r>
            <a:endParaRPr lang="ru-RU" dirty="0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76D18CD0-95A2-48A5-88F8-3C82754AB47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01311" y="1122363"/>
            <a:ext cx="5070576" cy="5162767"/>
          </a:xfrm>
          <a:prstGeom prst="rect">
            <a:avLst/>
          </a:prstGeom>
        </p:spPr>
      </p:pic>
      <p:sp>
        <p:nvSpPr>
          <p:cNvPr id="28" name="TextBox 27">
            <a:extLst>
              <a:ext uri="{FF2B5EF4-FFF2-40B4-BE49-F238E27FC236}">
                <a16:creationId xmlns:a16="http://schemas.microsoft.com/office/drawing/2014/main" id="{00479F5F-A68A-4E4F-83ED-AF178AA07116}"/>
              </a:ext>
            </a:extLst>
          </p:cNvPr>
          <p:cNvSpPr txBox="1"/>
          <p:nvPr/>
        </p:nvSpPr>
        <p:spPr>
          <a:xfrm>
            <a:off x="6721753" y="6488668"/>
            <a:ext cx="485013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i="1" strike="noStrike" spc="-1" dirty="0">
                <a:solidFill>
                  <a:schemeClr val="dk1"/>
                </a:solidFill>
                <a:latin typeface="Times New Roman"/>
              </a:rPr>
              <a:t>Coordinate plane from double side Si-modules </a:t>
            </a:r>
            <a:endParaRPr lang="ru-RU" dirty="0"/>
          </a:p>
        </p:txBody>
      </p:sp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F8EFFEF1-C0AE-40CD-AA32-679D9F0F6447}"/>
              </a:ext>
            </a:extLst>
          </p:cNvPr>
          <p:cNvCxnSpPr>
            <a:cxnSpLocks/>
          </p:cNvCxnSpPr>
          <p:nvPr/>
        </p:nvCxnSpPr>
        <p:spPr>
          <a:xfrm flipH="1" flipV="1">
            <a:off x="4379382" y="3040410"/>
            <a:ext cx="2619978" cy="2014227"/>
          </a:xfrm>
          <a:prstGeom prst="straightConnector1">
            <a:avLst/>
          </a:prstGeom>
          <a:ln w="444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Овал 29">
            <a:extLst>
              <a:ext uri="{FF2B5EF4-FFF2-40B4-BE49-F238E27FC236}">
                <a16:creationId xmlns:a16="http://schemas.microsoft.com/office/drawing/2014/main" id="{8B8037DD-C358-42BE-8EDD-2D4958934BE4}"/>
              </a:ext>
            </a:extLst>
          </p:cNvPr>
          <p:cNvSpPr/>
          <p:nvPr/>
        </p:nvSpPr>
        <p:spPr>
          <a:xfrm>
            <a:off x="7039578" y="4231306"/>
            <a:ext cx="1148576" cy="1655762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40" name="object 8">
            <a:extLst>
              <a:ext uri="{FF2B5EF4-FFF2-40B4-BE49-F238E27FC236}">
                <a16:creationId xmlns:a16="http://schemas.microsoft.com/office/drawing/2014/main" id="{E7748F78-8D58-4B32-853A-5103F44E1FF0}"/>
              </a:ext>
            </a:extLst>
          </p:cNvPr>
          <p:cNvGrpSpPr/>
          <p:nvPr/>
        </p:nvGrpSpPr>
        <p:grpSpPr>
          <a:xfrm>
            <a:off x="2621155" y="1753857"/>
            <a:ext cx="1690211" cy="299561"/>
            <a:chOff x="3456432" y="2848355"/>
            <a:chExt cx="2253615" cy="399415"/>
          </a:xfrm>
        </p:grpSpPr>
        <p:sp>
          <p:nvSpPr>
            <p:cNvPr id="41" name="object 9">
              <a:extLst>
                <a:ext uri="{FF2B5EF4-FFF2-40B4-BE49-F238E27FC236}">
                  <a16:creationId xmlns:a16="http://schemas.microsoft.com/office/drawing/2014/main" id="{5CFE944C-0EF1-461F-B424-010443B44DAC}"/>
                </a:ext>
              </a:extLst>
            </p:cNvPr>
            <p:cNvSpPr/>
            <p:nvPr/>
          </p:nvSpPr>
          <p:spPr>
            <a:xfrm>
              <a:off x="3456432" y="2848355"/>
              <a:ext cx="2207895" cy="86995"/>
            </a:xfrm>
            <a:custGeom>
              <a:avLst/>
              <a:gdLst/>
              <a:ahLst/>
              <a:cxnLst/>
              <a:rect l="l" t="t" r="r" b="b"/>
              <a:pathLst>
                <a:path w="2207895" h="86994">
                  <a:moveTo>
                    <a:pt x="2207768" y="28879"/>
                  </a:moveTo>
                  <a:lnTo>
                    <a:pt x="86868" y="28879"/>
                  </a:lnTo>
                  <a:lnTo>
                    <a:pt x="86868" y="0"/>
                  </a:lnTo>
                  <a:lnTo>
                    <a:pt x="0" y="43434"/>
                  </a:lnTo>
                  <a:lnTo>
                    <a:pt x="86868" y="86741"/>
                  </a:lnTo>
                  <a:lnTo>
                    <a:pt x="86868" y="57785"/>
                  </a:lnTo>
                  <a:lnTo>
                    <a:pt x="86855" y="28956"/>
                  </a:lnTo>
                  <a:lnTo>
                    <a:pt x="86868" y="57785"/>
                  </a:lnTo>
                  <a:lnTo>
                    <a:pt x="2207768" y="57785"/>
                  </a:lnTo>
                  <a:lnTo>
                    <a:pt x="2207768" y="2887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sp>
          <p:nvSpPr>
            <p:cNvPr id="42" name="object 10">
              <a:extLst>
                <a:ext uri="{FF2B5EF4-FFF2-40B4-BE49-F238E27FC236}">
                  <a16:creationId xmlns:a16="http://schemas.microsoft.com/office/drawing/2014/main" id="{467EC023-FC1D-405F-ADF4-D6025A763618}"/>
                </a:ext>
              </a:extLst>
            </p:cNvPr>
            <p:cNvSpPr/>
            <p:nvPr/>
          </p:nvSpPr>
          <p:spPr>
            <a:xfrm>
              <a:off x="3502152" y="3160775"/>
              <a:ext cx="2207895" cy="86995"/>
            </a:xfrm>
            <a:custGeom>
              <a:avLst/>
              <a:gdLst/>
              <a:ahLst/>
              <a:cxnLst/>
              <a:rect l="l" t="t" r="r" b="b"/>
              <a:pathLst>
                <a:path w="2207895" h="86994">
                  <a:moveTo>
                    <a:pt x="2207768" y="43434"/>
                  </a:moveTo>
                  <a:lnTo>
                    <a:pt x="2178812" y="28956"/>
                  </a:lnTo>
                  <a:lnTo>
                    <a:pt x="2120900" y="0"/>
                  </a:lnTo>
                  <a:lnTo>
                    <a:pt x="2120900" y="28879"/>
                  </a:lnTo>
                  <a:lnTo>
                    <a:pt x="0" y="28879"/>
                  </a:lnTo>
                  <a:lnTo>
                    <a:pt x="0" y="57785"/>
                  </a:lnTo>
                  <a:lnTo>
                    <a:pt x="2120900" y="57785"/>
                  </a:lnTo>
                  <a:lnTo>
                    <a:pt x="2120900" y="86741"/>
                  </a:lnTo>
                  <a:lnTo>
                    <a:pt x="2178812" y="57785"/>
                  </a:lnTo>
                  <a:lnTo>
                    <a:pt x="2207768" y="43434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</p:grpSp>
      <p:sp>
        <p:nvSpPr>
          <p:cNvPr id="43" name="object 11">
            <a:extLst>
              <a:ext uri="{FF2B5EF4-FFF2-40B4-BE49-F238E27FC236}">
                <a16:creationId xmlns:a16="http://schemas.microsoft.com/office/drawing/2014/main" id="{6096CB4B-EF64-403D-9070-E1E60915F3BA}"/>
              </a:ext>
            </a:extLst>
          </p:cNvPr>
          <p:cNvSpPr txBox="1"/>
          <p:nvPr/>
        </p:nvSpPr>
        <p:spPr>
          <a:xfrm>
            <a:off x="3229991" y="1538783"/>
            <a:ext cx="507683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dirty="0">
                <a:solidFill>
                  <a:srgbClr val="FF0000"/>
                </a:solidFill>
                <a:latin typeface="Calibri"/>
                <a:cs typeface="Calibri"/>
              </a:rPr>
              <a:t>n+</a:t>
            </a:r>
            <a:r>
              <a:rPr sz="1350" spc="-6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1350" spc="-4" dirty="0">
                <a:solidFill>
                  <a:srgbClr val="FF0000"/>
                </a:solidFill>
                <a:latin typeface="Calibri"/>
                <a:cs typeface="Calibri"/>
              </a:rPr>
              <a:t>side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44" name="object 12">
            <a:extLst>
              <a:ext uri="{FF2B5EF4-FFF2-40B4-BE49-F238E27FC236}">
                <a16:creationId xmlns:a16="http://schemas.microsoft.com/office/drawing/2014/main" id="{E1A7D455-2086-48A5-9719-E88CD531682A}"/>
              </a:ext>
            </a:extLst>
          </p:cNvPr>
          <p:cNvSpPr txBox="1"/>
          <p:nvPr/>
        </p:nvSpPr>
        <p:spPr>
          <a:xfrm>
            <a:off x="3178556" y="1773097"/>
            <a:ext cx="512445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dirty="0">
                <a:latin typeface="Calibri"/>
                <a:cs typeface="Calibri"/>
              </a:rPr>
              <a:t>p+</a:t>
            </a:r>
            <a:r>
              <a:rPr sz="1350" spc="-26" dirty="0">
                <a:latin typeface="Calibri"/>
                <a:cs typeface="Calibri"/>
              </a:rPr>
              <a:t> </a:t>
            </a:r>
            <a:r>
              <a:rPr sz="1350" spc="-4" dirty="0">
                <a:latin typeface="Calibri"/>
                <a:cs typeface="Calibri"/>
              </a:rPr>
              <a:t>side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45" name="object 13">
            <a:extLst>
              <a:ext uri="{FF2B5EF4-FFF2-40B4-BE49-F238E27FC236}">
                <a16:creationId xmlns:a16="http://schemas.microsoft.com/office/drawing/2014/main" id="{89846574-8BCD-4D1F-83E5-FC2FB15DD2EA}"/>
              </a:ext>
            </a:extLst>
          </p:cNvPr>
          <p:cNvSpPr txBox="1"/>
          <p:nvPr/>
        </p:nvSpPr>
        <p:spPr>
          <a:xfrm>
            <a:off x="2682685" y="1566500"/>
            <a:ext cx="280035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4" dirty="0">
                <a:solidFill>
                  <a:srgbClr val="FF0000"/>
                </a:solidFill>
                <a:latin typeface="Calibri"/>
                <a:cs typeface="Calibri"/>
              </a:rPr>
              <a:t>639</a:t>
            </a:r>
            <a:endParaRPr sz="1350" dirty="0">
              <a:latin typeface="Calibri"/>
              <a:cs typeface="Calibri"/>
            </a:endParaRPr>
          </a:p>
        </p:txBody>
      </p:sp>
      <p:sp>
        <p:nvSpPr>
          <p:cNvPr id="46" name="object 14">
            <a:extLst>
              <a:ext uri="{FF2B5EF4-FFF2-40B4-BE49-F238E27FC236}">
                <a16:creationId xmlns:a16="http://schemas.microsoft.com/office/drawing/2014/main" id="{8E350EA0-4C78-43BA-8583-12BE07213E3B}"/>
              </a:ext>
            </a:extLst>
          </p:cNvPr>
          <p:cNvSpPr txBox="1"/>
          <p:nvPr/>
        </p:nvSpPr>
        <p:spPr>
          <a:xfrm>
            <a:off x="2644966" y="1800815"/>
            <a:ext cx="106204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dirty="0">
                <a:latin typeface="Calibri"/>
                <a:cs typeface="Calibri"/>
              </a:rPr>
              <a:t>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47" name="object 15">
            <a:extLst>
              <a:ext uri="{FF2B5EF4-FFF2-40B4-BE49-F238E27FC236}">
                <a16:creationId xmlns:a16="http://schemas.microsoft.com/office/drawing/2014/main" id="{2D0AFC0D-E5A6-4DC4-91C0-02DD6716E61F}"/>
              </a:ext>
            </a:extLst>
          </p:cNvPr>
          <p:cNvSpPr txBox="1"/>
          <p:nvPr/>
        </p:nvSpPr>
        <p:spPr>
          <a:xfrm>
            <a:off x="4185349" y="1566500"/>
            <a:ext cx="106204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dirty="0">
                <a:solidFill>
                  <a:srgbClr val="FF0000"/>
                </a:solidFill>
                <a:latin typeface="Calibri"/>
                <a:cs typeface="Calibri"/>
              </a:rPr>
              <a:t>0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48" name="object 16">
            <a:extLst>
              <a:ext uri="{FF2B5EF4-FFF2-40B4-BE49-F238E27FC236}">
                <a16:creationId xmlns:a16="http://schemas.microsoft.com/office/drawing/2014/main" id="{29338C39-1DFB-4E38-B2E2-3A1E5E74D1F3}"/>
              </a:ext>
            </a:extLst>
          </p:cNvPr>
          <p:cNvSpPr txBox="1"/>
          <p:nvPr/>
        </p:nvSpPr>
        <p:spPr>
          <a:xfrm>
            <a:off x="3972465" y="1800815"/>
            <a:ext cx="280035" cy="217367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9525">
              <a:spcBef>
                <a:spcPts val="75"/>
              </a:spcBef>
            </a:pPr>
            <a:r>
              <a:rPr sz="1350" spc="-4" dirty="0">
                <a:latin typeface="Calibri"/>
                <a:cs typeface="Calibri"/>
              </a:rPr>
              <a:t>639</a:t>
            </a:r>
            <a:endParaRPr sz="1350">
              <a:latin typeface="Calibri"/>
              <a:cs typeface="Calibri"/>
            </a:endParaRPr>
          </a:p>
        </p:txBody>
      </p:sp>
      <p:sp>
        <p:nvSpPr>
          <p:cNvPr id="50" name="object 9">
            <a:extLst>
              <a:ext uri="{FF2B5EF4-FFF2-40B4-BE49-F238E27FC236}">
                <a16:creationId xmlns:a16="http://schemas.microsoft.com/office/drawing/2014/main" id="{96DA009E-6075-418A-9F9E-2831191867E0}"/>
              </a:ext>
            </a:extLst>
          </p:cNvPr>
          <p:cNvSpPr txBox="1"/>
          <p:nvPr/>
        </p:nvSpPr>
        <p:spPr>
          <a:xfrm>
            <a:off x="1836144" y="5843969"/>
            <a:ext cx="1864043" cy="979114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369094">
              <a:spcBef>
                <a:spcPts val="75"/>
              </a:spcBef>
            </a:pPr>
            <a:r>
              <a:rPr sz="900" b="1" spc="-11" dirty="0">
                <a:latin typeface="Times New Roman"/>
                <a:cs typeface="Times New Roman"/>
              </a:rPr>
              <a:t>P</a:t>
            </a:r>
            <a:r>
              <a:rPr sz="900" b="1" dirty="0">
                <a:latin typeface="Times New Roman"/>
                <a:cs typeface="Times New Roman"/>
              </a:rPr>
              <a:t>it</a:t>
            </a:r>
            <a:r>
              <a:rPr sz="900" b="1" spc="-8" dirty="0">
                <a:latin typeface="Times New Roman"/>
                <a:cs typeface="Times New Roman"/>
              </a:rPr>
              <a:t>c</a:t>
            </a:r>
            <a:r>
              <a:rPr sz="900" b="1" spc="-4" dirty="0">
                <a:latin typeface="Times New Roman"/>
                <a:cs typeface="Times New Roman"/>
              </a:rPr>
              <a:t>h</a:t>
            </a:r>
            <a:r>
              <a:rPr sz="900" b="1" spc="-94" dirty="0">
                <a:latin typeface="Times New Roman"/>
                <a:cs typeface="Times New Roman"/>
              </a:rPr>
              <a:t> </a:t>
            </a:r>
            <a:r>
              <a:rPr sz="900" b="1" spc="-4" dirty="0">
                <a:latin typeface="Times New Roman"/>
                <a:cs typeface="Times New Roman"/>
              </a:rPr>
              <a:t>Ada</a:t>
            </a:r>
            <a:r>
              <a:rPr sz="900" b="1" dirty="0">
                <a:latin typeface="Times New Roman"/>
                <a:cs typeface="Times New Roman"/>
              </a:rPr>
              <a:t>p</a:t>
            </a:r>
            <a:r>
              <a:rPr sz="900" b="1" spc="-15" dirty="0">
                <a:latin typeface="Times New Roman"/>
                <a:cs typeface="Times New Roman"/>
              </a:rPr>
              <a:t>t</a:t>
            </a:r>
            <a:r>
              <a:rPr sz="900" b="1" spc="-4" dirty="0">
                <a:latin typeface="Times New Roman"/>
                <a:cs typeface="Times New Roman"/>
              </a:rPr>
              <a:t>e</a:t>
            </a:r>
            <a:r>
              <a:rPr sz="900" b="1" dirty="0">
                <a:latin typeface="Times New Roman"/>
                <a:cs typeface="Times New Roman"/>
              </a:rPr>
              <a:t>r</a:t>
            </a:r>
            <a:r>
              <a:rPr sz="900" b="1" spc="-68" dirty="0">
                <a:latin typeface="Times New Roman"/>
                <a:cs typeface="Times New Roman"/>
              </a:rPr>
              <a:t> </a:t>
            </a:r>
            <a:r>
              <a:rPr sz="900" b="1" dirty="0">
                <a:latin typeface="Times New Roman"/>
                <a:cs typeface="Times New Roman"/>
              </a:rPr>
              <a:t>(n+)</a:t>
            </a:r>
            <a:r>
              <a:rPr sz="900" b="1" spc="-11" dirty="0">
                <a:latin typeface="Times New Roman"/>
                <a:cs typeface="Times New Roman"/>
              </a:rPr>
              <a:t> </a:t>
            </a:r>
            <a:r>
              <a:rPr sz="900" b="1" spc="-4" dirty="0">
                <a:latin typeface="Times New Roman"/>
                <a:cs typeface="Times New Roman"/>
              </a:rPr>
              <a:t>si</a:t>
            </a:r>
            <a:r>
              <a:rPr sz="900" b="1" dirty="0">
                <a:latin typeface="Times New Roman"/>
                <a:cs typeface="Times New Roman"/>
              </a:rPr>
              <a:t>de</a:t>
            </a:r>
            <a:endParaRPr sz="900" dirty="0">
              <a:latin typeface="Times New Roman"/>
              <a:cs typeface="Times New Roman"/>
            </a:endParaRPr>
          </a:p>
          <a:p>
            <a:pPr marL="135255" marR="128588" indent="217170"/>
            <a:r>
              <a:rPr sz="900" spc="-4" dirty="0">
                <a:latin typeface="Times New Roman"/>
                <a:cs typeface="Times New Roman"/>
              </a:rPr>
              <a:t>Number </a:t>
            </a:r>
            <a:r>
              <a:rPr sz="900" dirty="0">
                <a:latin typeface="Times New Roman"/>
                <a:cs typeface="Times New Roman"/>
              </a:rPr>
              <a:t>of </a:t>
            </a:r>
            <a:r>
              <a:rPr sz="900" spc="-4" dirty="0">
                <a:latin typeface="Times New Roman"/>
                <a:cs typeface="Times New Roman"/>
              </a:rPr>
              <a:t>channels: </a:t>
            </a:r>
            <a:r>
              <a:rPr sz="900" dirty="0">
                <a:latin typeface="Times New Roman"/>
                <a:cs typeface="Times New Roman"/>
              </a:rPr>
              <a:t>640 </a:t>
            </a:r>
            <a:r>
              <a:rPr sz="900" spc="4" dirty="0">
                <a:latin typeface="Times New Roman"/>
                <a:cs typeface="Times New Roman"/>
              </a:rPr>
              <a:t> </a:t>
            </a:r>
            <a:r>
              <a:rPr sz="900" spc="-45" dirty="0">
                <a:latin typeface="Times New Roman"/>
                <a:cs typeface="Times New Roman"/>
              </a:rPr>
              <a:t>Value</a:t>
            </a:r>
            <a:r>
              <a:rPr sz="900" spc="8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of</a:t>
            </a:r>
            <a:r>
              <a:rPr sz="900" spc="8" dirty="0">
                <a:latin typeface="Times New Roman"/>
                <a:cs typeface="Times New Roman"/>
              </a:rPr>
              <a:t> </a:t>
            </a:r>
            <a:r>
              <a:rPr sz="900" spc="-8" dirty="0">
                <a:latin typeface="Times New Roman"/>
                <a:cs typeface="Times New Roman"/>
              </a:rPr>
              <a:t>poly-Si</a:t>
            </a:r>
            <a:r>
              <a:rPr sz="900" spc="38" dirty="0">
                <a:latin typeface="Times New Roman"/>
                <a:cs typeface="Times New Roman"/>
              </a:rPr>
              <a:t> </a:t>
            </a:r>
            <a:r>
              <a:rPr sz="900" spc="-4" dirty="0">
                <a:latin typeface="Times New Roman"/>
                <a:cs typeface="Times New Roman"/>
              </a:rPr>
              <a:t>resistors:</a:t>
            </a:r>
            <a:r>
              <a:rPr sz="900" spc="-15" dirty="0">
                <a:latin typeface="Times New Roman"/>
                <a:cs typeface="Times New Roman"/>
              </a:rPr>
              <a:t> </a:t>
            </a:r>
            <a:r>
              <a:rPr sz="900" spc="-4" dirty="0">
                <a:latin typeface="Cambria Math"/>
                <a:cs typeface="Cambria Math"/>
              </a:rPr>
              <a:t>≈</a:t>
            </a:r>
            <a:r>
              <a:rPr sz="900" spc="34" dirty="0">
                <a:latin typeface="Cambria Math"/>
                <a:cs typeface="Cambria Math"/>
              </a:rPr>
              <a:t> </a:t>
            </a:r>
            <a:r>
              <a:rPr sz="900" spc="-4" dirty="0">
                <a:latin typeface="Times New Roman"/>
                <a:cs typeface="Times New Roman"/>
              </a:rPr>
              <a:t>1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8" dirty="0">
                <a:latin typeface="Times New Roman"/>
                <a:cs typeface="Times New Roman"/>
              </a:rPr>
              <a:t>MΩ</a:t>
            </a:r>
            <a:endParaRPr sz="900" dirty="0">
              <a:latin typeface="Times New Roman"/>
              <a:cs typeface="Times New Roman"/>
            </a:endParaRPr>
          </a:p>
          <a:p>
            <a:pPr marL="9525" marR="3810" algn="ctr"/>
            <a:r>
              <a:rPr sz="900" spc="-45" dirty="0">
                <a:latin typeface="Times New Roman"/>
                <a:cs typeface="Times New Roman"/>
              </a:rPr>
              <a:t>Value</a:t>
            </a:r>
            <a:r>
              <a:rPr sz="900" dirty="0">
                <a:latin typeface="Times New Roman"/>
                <a:cs typeface="Times New Roman"/>
              </a:rPr>
              <a:t> of</a:t>
            </a:r>
            <a:r>
              <a:rPr sz="900" spc="-8" dirty="0">
                <a:latin typeface="Times New Roman"/>
                <a:cs typeface="Times New Roman"/>
              </a:rPr>
              <a:t> </a:t>
            </a:r>
            <a:r>
              <a:rPr sz="900" spc="-4" dirty="0">
                <a:latin typeface="Times New Roman"/>
                <a:cs typeface="Times New Roman"/>
              </a:rPr>
              <a:t>integrated</a:t>
            </a:r>
            <a:r>
              <a:rPr sz="900" spc="23" dirty="0">
                <a:latin typeface="Times New Roman"/>
                <a:cs typeface="Times New Roman"/>
              </a:rPr>
              <a:t> </a:t>
            </a:r>
            <a:r>
              <a:rPr sz="900" spc="-4" dirty="0">
                <a:latin typeface="Times New Roman"/>
                <a:cs typeface="Times New Roman"/>
              </a:rPr>
              <a:t>capacitors:</a:t>
            </a:r>
            <a:r>
              <a:rPr sz="900" spc="11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Cambria Math"/>
                <a:cs typeface="Cambria Math"/>
              </a:rPr>
              <a:t>≈</a:t>
            </a:r>
            <a:r>
              <a:rPr sz="900" spc="30" dirty="0">
                <a:latin typeface="Cambria Math"/>
                <a:cs typeface="Cambria Math"/>
              </a:rPr>
              <a:t> </a:t>
            </a:r>
            <a:r>
              <a:rPr sz="900" dirty="0">
                <a:latin typeface="Times New Roman"/>
                <a:cs typeface="Times New Roman"/>
              </a:rPr>
              <a:t>120</a:t>
            </a:r>
            <a:r>
              <a:rPr sz="900" spc="-4" dirty="0">
                <a:latin typeface="Times New Roman"/>
                <a:cs typeface="Times New Roman"/>
              </a:rPr>
              <a:t> pF </a:t>
            </a:r>
            <a:r>
              <a:rPr sz="900" spc="-214" dirty="0">
                <a:latin typeface="Times New Roman"/>
                <a:cs typeface="Times New Roman"/>
              </a:rPr>
              <a:t> </a:t>
            </a:r>
            <a:r>
              <a:rPr sz="900" spc="-4" dirty="0">
                <a:latin typeface="Times New Roman"/>
                <a:cs typeface="Times New Roman"/>
              </a:rPr>
              <a:t>Capacitor working voltage: </a:t>
            </a:r>
            <a:r>
              <a:rPr sz="900" dirty="0">
                <a:latin typeface="Times New Roman"/>
                <a:cs typeface="Times New Roman"/>
              </a:rPr>
              <a:t>100 </a:t>
            </a:r>
            <a:r>
              <a:rPr sz="900" spc="-4" dirty="0">
                <a:latin typeface="Times New Roman"/>
                <a:cs typeface="Times New Roman"/>
              </a:rPr>
              <a:t>V 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4" dirty="0">
                <a:latin typeface="Times New Roman"/>
                <a:cs typeface="Times New Roman"/>
              </a:rPr>
              <a:t>Capacitor breakdown voltage: &gt;150 V </a:t>
            </a:r>
            <a:r>
              <a:rPr sz="900" dirty="0">
                <a:latin typeface="Times New Roman"/>
                <a:cs typeface="Times New Roman"/>
              </a:rPr>
              <a:t> </a:t>
            </a:r>
            <a:r>
              <a:rPr sz="900" spc="-4" dirty="0">
                <a:latin typeface="Times New Roman"/>
                <a:cs typeface="Times New Roman"/>
              </a:rPr>
              <a:t>Manufactured</a:t>
            </a:r>
            <a:r>
              <a:rPr sz="900" spc="-26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by</a:t>
            </a:r>
            <a:r>
              <a:rPr sz="900" spc="-15" dirty="0">
                <a:latin typeface="Times New Roman"/>
                <a:cs typeface="Times New Roman"/>
              </a:rPr>
              <a:t> </a:t>
            </a:r>
            <a:r>
              <a:rPr sz="900" spc="-8" dirty="0">
                <a:latin typeface="Times New Roman"/>
                <a:cs typeface="Times New Roman"/>
              </a:rPr>
              <a:t>ZNTC</a:t>
            </a:r>
            <a:r>
              <a:rPr sz="900" spc="-11" dirty="0">
                <a:latin typeface="Times New Roman"/>
                <a:cs typeface="Times New Roman"/>
              </a:rPr>
              <a:t> </a:t>
            </a:r>
            <a:r>
              <a:rPr sz="900" spc="-4" dirty="0">
                <a:latin typeface="Times New Roman"/>
                <a:cs typeface="Times New Roman"/>
              </a:rPr>
              <a:t>(Zelenograd)</a:t>
            </a:r>
            <a:endParaRPr sz="900" dirty="0">
              <a:latin typeface="Times New Roman"/>
              <a:cs typeface="Times New Roman"/>
            </a:endParaRPr>
          </a:p>
        </p:txBody>
      </p:sp>
      <p:grpSp>
        <p:nvGrpSpPr>
          <p:cNvPr id="51" name="object 21">
            <a:extLst>
              <a:ext uri="{FF2B5EF4-FFF2-40B4-BE49-F238E27FC236}">
                <a16:creationId xmlns:a16="http://schemas.microsoft.com/office/drawing/2014/main" id="{CE5D7E5E-61F3-4AA6-95E1-2C622604F156}"/>
              </a:ext>
            </a:extLst>
          </p:cNvPr>
          <p:cNvGrpSpPr/>
          <p:nvPr/>
        </p:nvGrpSpPr>
        <p:grpSpPr>
          <a:xfrm>
            <a:off x="3702948" y="4847468"/>
            <a:ext cx="5074253" cy="1577435"/>
            <a:chOff x="4887467" y="2113660"/>
            <a:chExt cx="6765671" cy="2103247"/>
          </a:xfrm>
        </p:grpSpPr>
        <p:sp>
          <p:nvSpPr>
            <p:cNvPr id="52" name="object 22">
              <a:extLst>
                <a:ext uri="{FF2B5EF4-FFF2-40B4-BE49-F238E27FC236}">
                  <a16:creationId xmlns:a16="http://schemas.microsoft.com/office/drawing/2014/main" id="{5E89FF17-B10D-4B2A-8247-690219087790}"/>
                </a:ext>
              </a:extLst>
            </p:cNvPr>
            <p:cNvSpPr/>
            <p:nvPr/>
          </p:nvSpPr>
          <p:spPr>
            <a:xfrm>
              <a:off x="10425683" y="2113660"/>
              <a:ext cx="1227455" cy="276225"/>
            </a:xfrm>
            <a:custGeom>
              <a:avLst/>
              <a:gdLst/>
              <a:ahLst/>
              <a:cxnLst/>
              <a:rect l="l" t="t" r="r" b="b"/>
              <a:pathLst>
                <a:path w="1227454" h="276225">
                  <a:moveTo>
                    <a:pt x="77216" y="174498"/>
                  </a:moveTo>
                  <a:lnTo>
                    <a:pt x="74549" y="176784"/>
                  </a:lnTo>
                  <a:lnTo>
                    <a:pt x="0" y="242062"/>
                  </a:lnTo>
                  <a:lnTo>
                    <a:pt x="96774" y="276098"/>
                  </a:lnTo>
                  <a:lnTo>
                    <a:pt x="100457" y="274319"/>
                  </a:lnTo>
                  <a:lnTo>
                    <a:pt x="102743" y="267715"/>
                  </a:lnTo>
                  <a:lnTo>
                    <a:pt x="100965" y="264033"/>
                  </a:lnTo>
                  <a:lnTo>
                    <a:pt x="49198" y="245872"/>
                  </a:lnTo>
                  <a:lnTo>
                    <a:pt x="13589" y="245872"/>
                  </a:lnTo>
                  <a:lnTo>
                    <a:pt x="11175" y="233425"/>
                  </a:lnTo>
                  <a:lnTo>
                    <a:pt x="34228" y="228992"/>
                  </a:lnTo>
                  <a:lnTo>
                    <a:pt x="82931" y="186436"/>
                  </a:lnTo>
                  <a:lnTo>
                    <a:pt x="85598" y="184023"/>
                  </a:lnTo>
                  <a:lnTo>
                    <a:pt x="85851" y="180086"/>
                  </a:lnTo>
                  <a:lnTo>
                    <a:pt x="81280" y="174751"/>
                  </a:lnTo>
                  <a:lnTo>
                    <a:pt x="77216" y="174498"/>
                  </a:lnTo>
                  <a:close/>
                </a:path>
                <a:path w="1227454" h="276225">
                  <a:moveTo>
                    <a:pt x="34228" y="228992"/>
                  </a:moveTo>
                  <a:lnTo>
                    <a:pt x="11175" y="233425"/>
                  </a:lnTo>
                  <a:lnTo>
                    <a:pt x="13589" y="245872"/>
                  </a:lnTo>
                  <a:lnTo>
                    <a:pt x="20852" y="244475"/>
                  </a:lnTo>
                  <a:lnTo>
                    <a:pt x="16510" y="244475"/>
                  </a:lnTo>
                  <a:lnTo>
                    <a:pt x="14477" y="233679"/>
                  </a:lnTo>
                  <a:lnTo>
                    <a:pt x="28864" y="233679"/>
                  </a:lnTo>
                  <a:lnTo>
                    <a:pt x="34228" y="228992"/>
                  </a:lnTo>
                  <a:close/>
                </a:path>
                <a:path w="1227454" h="276225">
                  <a:moveTo>
                    <a:pt x="36597" y="241447"/>
                  </a:moveTo>
                  <a:lnTo>
                    <a:pt x="13589" y="245872"/>
                  </a:lnTo>
                  <a:lnTo>
                    <a:pt x="49198" y="245872"/>
                  </a:lnTo>
                  <a:lnTo>
                    <a:pt x="36597" y="241447"/>
                  </a:lnTo>
                  <a:close/>
                </a:path>
                <a:path w="1227454" h="276225">
                  <a:moveTo>
                    <a:pt x="14477" y="233679"/>
                  </a:moveTo>
                  <a:lnTo>
                    <a:pt x="16510" y="244475"/>
                  </a:lnTo>
                  <a:lnTo>
                    <a:pt x="24740" y="237283"/>
                  </a:lnTo>
                  <a:lnTo>
                    <a:pt x="14477" y="233679"/>
                  </a:lnTo>
                  <a:close/>
                </a:path>
                <a:path w="1227454" h="276225">
                  <a:moveTo>
                    <a:pt x="24740" y="237283"/>
                  </a:moveTo>
                  <a:lnTo>
                    <a:pt x="16510" y="244475"/>
                  </a:lnTo>
                  <a:lnTo>
                    <a:pt x="20852" y="244475"/>
                  </a:lnTo>
                  <a:lnTo>
                    <a:pt x="36597" y="241447"/>
                  </a:lnTo>
                  <a:lnTo>
                    <a:pt x="24740" y="237283"/>
                  </a:lnTo>
                  <a:close/>
                </a:path>
                <a:path w="1227454" h="276225">
                  <a:moveTo>
                    <a:pt x="1224915" y="0"/>
                  </a:moveTo>
                  <a:lnTo>
                    <a:pt x="34228" y="228992"/>
                  </a:lnTo>
                  <a:lnTo>
                    <a:pt x="24740" y="237283"/>
                  </a:lnTo>
                  <a:lnTo>
                    <a:pt x="36597" y="241447"/>
                  </a:lnTo>
                  <a:lnTo>
                    <a:pt x="1227327" y="12446"/>
                  </a:lnTo>
                  <a:lnTo>
                    <a:pt x="1224915" y="0"/>
                  </a:lnTo>
                  <a:close/>
                </a:path>
                <a:path w="1227454" h="276225">
                  <a:moveTo>
                    <a:pt x="28864" y="233679"/>
                  </a:moveTo>
                  <a:lnTo>
                    <a:pt x="14477" y="233679"/>
                  </a:lnTo>
                  <a:lnTo>
                    <a:pt x="24740" y="237283"/>
                  </a:lnTo>
                  <a:lnTo>
                    <a:pt x="28864" y="233679"/>
                  </a:lnTo>
                  <a:close/>
                </a:path>
              </a:pathLst>
            </a:custGeom>
            <a:solidFill>
              <a:srgbClr val="FF0000"/>
            </a:solidFill>
          </p:spPr>
          <p:txBody>
            <a:bodyPr wrap="square" lIns="0" tIns="0" rIns="0" bIns="0" rtlCol="0"/>
            <a:lstStyle/>
            <a:p>
              <a:endParaRPr sz="1350"/>
            </a:p>
          </p:txBody>
        </p:sp>
        <p:pic>
          <p:nvPicPr>
            <p:cNvPr id="53" name="object 23">
              <a:extLst>
                <a:ext uri="{FF2B5EF4-FFF2-40B4-BE49-F238E27FC236}">
                  <a16:creationId xmlns:a16="http://schemas.microsoft.com/office/drawing/2014/main" id="{981191D0-D831-476C-B175-40D29B40E336}"/>
                </a:ext>
              </a:extLst>
            </p:cNvPr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4887467" y="3124199"/>
              <a:ext cx="3480816" cy="1092708"/>
            </a:xfrm>
            <a:prstGeom prst="rect">
              <a:avLst/>
            </a:prstGeom>
          </p:spPr>
        </p:pic>
      </p:grpSp>
      <p:cxnSp>
        <p:nvCxnSpPr>
          <p:cNvPr id="59" name="Прямая со стрелкой 58">
            <a:extLst>
              <a:ext uri="{FF2B5EF4-FFF2-40B4-BE49-F238E27FC236}">
                <a16:creationId xmlns:a16="http://schemas.microsoft.com/office/drawing/2014/main" id="{6D543F0C-AE3C-41B4-92E5-CCD8AFE3A9D6}"/>
              </a:ext>
            </a:extLst>
          </p:cNvPr>
          <p:cNvCxnSpPr>
            <a:cxnSpLocks/>
          </p:cNvCxnSpPr>
          <p:nvPr/>
        </p:nvCxnSpPr>
        <p:spPr>
          <a:xfrm>
            <a:off x="4260807" y="3639651"/>
            <a:ext cx="890313" cy="1872545"/>
          </a:xfrm>
          <a:prstGeom prst="straightConnector1">
            <a:avLst/>
          </a:prstGeom>
          <a:ln w="444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0" name="Овал 59">
            <a:extLst>
              <a:ext uri="{FF2B5EF4-FFF2-40B4-BE49-F238E27FC236}">
                <a16:creationId xmlns:a16="http://schemas.microsoft.com/office/drawing/2014/main" id="{FF7AA577-4E2A-4684-8629-B87F582B430C}"/>
              </a:ext>
            </a:extLst>
          </p:cNvPr>
          <p:cNvSpPr/>
          <p:nvPr/>
        </p:nvSpPr>
        <p:spPr>
          <a:xfrm rot="16106498">
            <a:off x="3169828" y="2780590"/>
            <a:ext cx="475962" cy="1655762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8" name="object 8">
            <a:extLst>
              <a:ext uri="{FF2B5EF4-FFF2-40B4-BE49-F238E27FC236}">
                <a16:creationId xmlns:a16="http://schemas.microsoft.com/office/drawing/2014/main" id="{208CDFFF-DCF4-4D9A-8D6A-7EB4F5FBA93A}"/>
              </a:ext>
            </a:extLst>
          </p:cNvPr>
          <p:cNvSpPr txBox="1"/>
          <p:nvPr/>
        </p:nvSpPr>
        <p:spPr>
          <a:xfrm>
            <a:off x="91529" y="4081703"/>
            <a:ext cx="2016241" cy="2087110"/>
          </a:xfrm>
          <a:prstGeom prst="rect">
            <a:avLst/>
          </a:prstGeom>
        </p:spPr>
        <p:txBody>
          <a:bodyPr vert="horz" wrap="square" lIns="0" tIns="9525" rIns="0" bIns="0" rtlCol="0">
            <a:spAutoFit/>
          </a:bodyPr>
          <a:lstStyle/>
          <a:p>
            <a:pPr marL="4286" algn="ctr">
              <a:spcBef>
                <a:spcPts val="75"/>
              </a:spcBef>
            </a:pPr>
            <a:r>
              <a:rPr sz="900" b="1" spc="-4" dirty="0">
                <a:latin typeface="Times New Roman"/>
                <a:cs typeface="Times New Roman"/>
              </a:rPr>
              <a:t>ASIC</a:t>
            </a:r>
            <a:r>
              <a:rPr sz="900" b="1" spc="-71" dirty="0">
                <a:latin typeface="Times New Roman"/>
                <a:cs typeface="Times New Roman"/>
              </a:rPr>
              <a:t> </a:t>
            </a:r>
            <a:r>
              <a:rPr sz="900" b="1" spc="-161" dirty="0">
                <a:latin typeface="Times New Roman"/>
                <a:cs typeface="Times New Roman"/>
              </a:rPr>
              <a:t>V</a:t>
            </a:r>
            <a:r>
              <a:rPr sz="900" b="1" spc="-105" dirty="0">
                <a:latin typeface="Times New Roman"/>
                <a:cs typeface="Times New Roman"/>
              </a:rPr>
              <a:t>A</a:t>
            </a:r>
            <a:r>
              <a:rPr sz="900" b="1" spc="-98" dirty="0">
                <a:latin typeface="Times New Roman"/>
                <a:cs typeface="Times New Roman"/>
              </a:rPr>
              <a:t>T</a:t>
            </a:r>
            <a:r>
              <a:rPr sz="900" b="1" spc="-45" dirty="0">
                <a:latin typeface="Times New Roman"/>
                <a:cs typeface="Times New Roman"/>
              </a:rPr>
              <a:t>AG</a:t>
            </a:r>
            <a:r>
              <a:rPr sz="900" b="1" spc="-49" dirty="0">
                <a:latin typeface="Times New Roman"/>
                <a:cs typeface="Times New Roman"/>
              </a:rPr>
              <a:t>P</a:t>
            </a:r>
            <a:r>
              <a:rPr sz="900" b="1" spc="-38" dirty="0">
                <a:latin typeface="Times New Roman"/>
                <a:cs typeface="Times New Roman"/>
              </a:rPr>
              <a:t>7.</a:t>
            </a:r>
            <a:r>
              <a:rPr sz="900" b="1" dirty="0">
                <a:latin typeface="Times New Roman"/>
                <a:cs typeface="Times New Roman"/>
              </a:rPr>
              <a:t>2</a:t>
            </a:r>
            <a:r>
              <a:rPr sz="900" b="1" spc="-4" dirty="0">
                <a:latin typeface="Times New Roman"/>
                <a:cs typeface="Times New Roman"/>
              </a:rPr>
              <a:t> (</a:t>
            </a:r>
            <a:r>
              <a:rPr sz="900" b="1" dirty="0">
                <a:latin typeface="Times New Roman"/>
                <a:cs typeface="Times New Roman"/>
              </a:rPr>
              <a:t>5</a:t>
            </a:r>
            <a:r>
              <a:rPr sz="900" b="1" spc="8" dirty="0">
                <a:latin typeface="Times New Roman"/>
                <a:cs typeface="Times New Roman"/>
              </a:rPr>
              <a:t> </a:t>
            </a:r>
            <a:r>
              <a:rPr sz="900" b="1" spc="-4" dirty="0">
                <a:latin typeface="Times New Roman"/>
                <a:cs typeface="Times New Roman"/>
              </a:rPr>
              <a:t>chi</a:t>
            </a:r>
            <a:r>
              <a:rPr sz="900" b="1" dirty="0">
                <a:latin typeface="Times New Roman"/>
                <a:cs typeface="Times New Roman"/>
              </a:rPr>
              <a:t>p</a:t>
            </a:r>
            <a:r>
              <a:rPr sz="900" b="1" spc="-4" dirty="0">
                <a:latin typeface="Times New Roman"/>
                <a:cs typeface="Times New Roman"/>
              </a:rPr>
              <a:t>s</a:t>
            </a:r>
            <a:r>
              <a:rPr sz="900" b="1" spc="-34" dirty="0">
                <a:latin typeface="Times New Roman"/>
                <a:cs typeface="Times New Roman"/>
              </a:rPr>
              <a:t> </a:t>
            </a:r>
            <a:r>
              <a:rPr sz="900" b="1" spc="-4" dirty="0">
                <a:latin typeface="Times New Roman"/>
                <a:cs typeface="Times New Roman"/>
              </a:rPr>
              <a:t>on</a:t>
            </a:r>
            <a:r>
              <a:rPr sz="900" b="1" spc="-26" dirty="0">
                <a:latin typeface="Times New Roman"/>
                <a:cs typeface="Times New Roman"/>
              </a:rPr>
              <a:t> </a:t>
            </a:r>
            <a:r>
              <a:rPr sz="900" b="1" spc="-4" dirty="0">
                <a:latin typeface="Times New Roman"/>
                <a:cs typeface="Times New Roman"/>
              </a:rPr>
              <a:t>e</a:t>
            </a:r>
            <a:r>
              <a:rPr sz="900" b="1" dirty="0">
                <a:latin typeface="Times New Roman"/>
                <a:cs typeface="Times New Roman"/>
              </a:rPr>
              <a:t>a</a:t>
            </a:r>
            <a:r>
              <a:rPr sz="900" b="1" spc="-4" dirty="0">
                <a:latin typeface="Times New Roman"/>
                <a:cs typeface="Times New Roman"/>
              </a:rPr>
              <a:t>ch</a:t>
            </a:r>
            <a:r>
              <a:rPr sz="900" b="1" spc="11" dirty="0">
                <a:latin typeface="Times New Roman"/>
                <a:cs typeface="Times New Roman"/>
              </a:rPr>
              <a:t> </a:t>
            </a:r>
            <a:r>
              <a:rPr sz="900" b="1" spc="-4" dirty="0">
                <a:latin typeface="Times New Roman"/>
                <a:cs typeface="Times New Roman"/>
              </a:rPr>
              <a:t>si</a:t>
            </a:r>
            <a:r>
              <a:rPr sz="900" b="1" dirty="0">
                <a:latin typeface="Times New Roman"/>
                <a:cs typeface="Times New Roman"/>
              </a:rPr>
              <a:t>de</a:t>
            </a:r>
            <a:r>
              <a:rPr sz="900" b="1" spc="-15" dirty="0">
                <a:latin typeface="Times New Roman"/>
                <a:cs typeface="Times New Roman"/>
              </a:rPr>
              <a:t> </a:t>
            </a:r>
            <a:r>
              <a:rPr sz="900" b="1" dirty="0">
                <a:latin typeface="Times New Roman"/>
                <a:cs typeface="Times New Roman"/>
              </a:rPr>
              <a:t>of</a:t>
            </a:r>
            <a:r>
              <a:rPr sz="900" b="1" spc="-4" dirty="0">
                <a:latin typeface="Times New Roman"/>
                <a:cs typeface="Times New Roman"/>
              </a:rPr>
              <a:t> </a:t>
            </a:r>
            <a:r>
              <a:rPr sz="900" b="1" spc="-15" dirty="0">
                <a:latin typeface="Times New Roman"/>
                <a:cs typeface="Times New Roman"/>
              </a:rPr>
              <a:t>m</a:t>
            </a:r>
            <a:r>
              <a:rPr sz="900" b="1" spc="-4" dirty="0">
                <a:latin typeface="Times New Roman"/>
                <a:cs typeface="Times New Roman"/>
              </a:rPr>
              <a:t>odu</a:t>
            </a:r>
            <a:r>
              <a:rPr sz="900" b="1" dirty="0">
                <a:latin typeface="Times New Roman"/>
                <a:cs typeface="Times New Roman"/>
              </a:rPr>
              <a:t>le)</a:t>
            </a:r>
            <a:endParaRPr sz="900" dirty="0">
              <a:latin typeface="Times New Roman"/>
              <a:cs typeface="Times New Roman"/>
            </a:endParaRPr>
          </a:p>
          <a:p>
            <a:pPr marL="579596" marR="571500" algn="ctr"/>
            <a:r>
              <a:rPr sz="900" spc="-4" dirty="0">
                <a:latin typeface="Times New Roman"/>
                <a:cs typeface="Times New Roman"/>
              </a:rPr>
              <a:t>Number</a:t>
            </a:r>
            <a:r>
              <a:rPr sz="900" spc="-30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of</a:t>
            </a:r>
            <a:r>
              <a:rPr sz="900" spc="-11" dirty="0">
                <a:latin typeface="Times New Roman"/>
                <a:cs typeface="Times New Roman"/>
              </a:rPr>
              <a:t> </a:t>
            </a:r>
            <a:r>
              <a:rPr sz="900" spc="-4" dirty="0">
                <a:latin typeface="Times New Roman"/>
                <a:cs typeface="Times New Roman"/>
              </a:rPr>
              <a:t>CSA:</a:t>
            </a:r>
            <a:r>
              <a:rPr sz="900" spc="-41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128</a:t>
            </a:r>
            <a:r>
              <a:rPr sz="900" spc="-15" dirty="0">
                <a:latin typeface="Times New Roman"/>
                <a:cs typeface="Times New Roman"/>
              </a:rPr>
              <a:t> </a:t>
            </a:r>
            <a:r>
              <a:rPr sz="900" spc="-4" dirty="0">
                <a:latin typeface="Times New Roman"/>
                <a:cs typeface="Times New Roman"/>
              </a:rPr>
              <a:t>channels </a:t>
            </a:r>
            <a:r>
              <a:rPr sz="900" spc="-214" dirty="0">
                <a:latin typeface="Times New Roman"/>
                <a:cs typeface="Times New Roman"/>
              </a:rPr>
              <a:t> </a:t>
            </a:r>
            <a:r>
              <a:rPr sz="900" spc="-15" dirty="0">
                <a:latin typeface="Times New Roman"/>
                <a:cs typeface="Times New Roman"/>
              </a:rPr>
              <a:t>Dynamic</a:t>
            </a:r>
            <a:r>
              <a:rPr sz="900" spc="56" dirty="0">
                <a:latin typeface="Times New Roman"/>
                <a:cs typeface="Times New Roman"/>
              </a:rPr>
              <a:t> </a:t>
            </a:r>
            <a:r>
              <a:rPr sz="900" spc="-15" dirty="0">
                <a:latin typeface="Times New Roman"/>
                <a:cs typeface="Times New Roman"/>
              </a:rPr>
              <a:t>range:</a:t>
            </a:r>
            <a:r>
              <a:rPr sz="900" spc="41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Cambria Math"/>
                <a:cs typeface="Cambria Math"/>
              </a:rPr>
              <a:t>±</a:t>
            </a:r>
            <a:r>
              <a:rPr sz="900" dirty="0">
                <a:latin typeface="Times New Roman"/>
                <a:cs typeface="Times New Roman"/>
              </a:rPr>
              <a:t>30</a:t>
            </a:r>
            <a:r>
              <a:rPr sz="900" spc="-15" dirty="0">
                <a:latin typeface="Times New Roman"/>
                <a:cs typeface="Times New Roman"/>
              </a:rPr>
              <a:t> </a:t>
            </a:r>
            <a:r>
              <a:rPr sz="900" spc="-4" dirty="0">
                <a:latin typeface="Times New Roman"/>
                <a:cs typeface="Times New Roman"/>
              </a:rPr>
              <a:t>fC</a:t>
            </a:r>
            <a:endParaRPr sz="900" dirty="0">
              <a:latin typeface="Times New Roman"/>
              <a:cs typeface="Times New Roman"/>
            </a:endParaRPr>
          </a:p>
          <a:p>
            <a:pPr marL="523875" marR="236220" indent="-287179"/>
            <a:r>
              <a:rPr sz="900" spc="-4" dirty="0">
                <a:latin typeface="Times New Roman"/>
                <a:cs typeface="Times New Roman"/>
              </a:rPr>
              <a:t>Peaking </a:t>
            </a:r>
            <a:r>
              <a:rPr sz="900" dirty="0">
                <a:latin typeface="Times New Roman"/>
                <a:cs typeface="Times New Roman"/>
              </a:rPr>
              <a:t>time </a:t>
            </a:r>
            <a:r>
              <a:rPr sz="900" spc="-4" dirty="0">
                <a:latin typeface="Times New Roman"/>
                <a:cs typeface="Times New Roman"/>
              </a:rPr>
              <a:t>(slow/fast shaper): </a:t>
            </a:r>
            <a:r>
              <a:rPr sz="900" dirty="0">
                <a:latin typeface="Times New Roman"/>
                <a:cs typeface="Times New Roman"/>
              </a:rPr>
              <a:t>500 </a:t>
            </a:r>
            <a:r>
              <a:rPr sz="900" spc="-4" dirty="0">
                <a:latin typeface="Times New Roman"/>
                <a:cs typeface="Times New Roman"/>
              </a:rPr>
              <a:t>ns/ </a:t>
            </a:r>
            <a:r>
              <a:rPr sz="900" dirty="0">
                <a:latin typeface="Times New Roman"/>
                <a:cs typeface="Times New Roman"/>
              </a:rPr>
              <a:t>50ns </a:t>
            </a:r>
            <a:r>
              <a:rPr sz="900" spc="-214" dirty="0">
                <a:latin typeface="Times New Roman"/>
                <a:cs typeface="Times New Roman"/>
              </a:rPr>
              <a:t> </a:t>
            </a:r>
            <a:r>
              <a:rPr sz="900" spc="-4" dirty="0">
                <a:latin typeface="Times New Roman"/>
                <a:cs typeface="Times New Roman"/>
              </a:rPr>
              <a:t>Noise (ENC): </a:t>
            </a:r>
            <a:r>
              <a:rPr sz="900" dirty="0">
                <a:latin typeface="Times New Roman"/>
                <a:cs typeface="Times New Roman"/>
              </a:rPr>
              <a:t>70e </a:t>
            </a:r>
            <a:r>
              <a:rPr sz="900" spc="-4" dirty="0">
                <a:latin typeface="Times New Roman"/>
                <a:cs typeface="Times New Roman"/>
              </a:rPr>
              <a:t>+12e/pF </a:t>
            </a:r>
            <a:r>
              <a:rPr sz="900" spc="-15" dirty="0">
                <a:latin typeface="Times New Roman"/>
                <a:cs typeface="Times New Roman"/>
              </a:rPr>
              <a:t>(typ.) </a:t>
            </a:r>
            <a:r>
              <a:rPr sz="900" spc="-11" dirty="0">
                <a:latin typeface="Times New Roman"/>
                <a:cs typeface="Times New Roman"/>
              </a:rPr>
              <a:t> </a:t>
            </a:r>
            <a:r>
              <a:rPr sz="900" spc="-150" dirty="0">
                <a:latin typeface="Times New Roman"/>
                <a:cs typeface="Times New Roman"/>
              </a:rPr>
              <a:t>V</a:t>
            </a:r>
            <a:r>
              <a:rPr sz="900" spc="-30" dirty="0">
                <a:latin typeface="Times New Roman"/>
                <a:cs typeface="Times New Roman"/>
              </a:rPr>
              <a:t>o</a:t>
            </a:r>
            <a:r>
              <a:rPr sz="900" spc="-26" dirty="0">
                <a:latin typeface="Times New Roman"/>
                <a:cs typeface="Times New Roman"/>
              </a:rPr>
              <a:t>lt</a:t>
            </a:r>
            <a:r>
              <a:rPr sz="900" spc="-34" dirty="0">
                <a:latin typeface="Times New Roman"/>
                <a:cs typeface="Times New Roman"/>
              </a:rPr>
              <a:t>a</a:t>
            </a:r>
            <a:r>
              <a:rPr sz="900" spc="-30" dirty="0">
                <a:latin typeface="Times New Roman"/>
                <a:cs typeface="Times New Roman"/>
              </a:rPr>
              <a:t>g</a:t>
            </a:r>
            <a:r>
              <a:rPr sz="900" dirty="0">
                <a:latin typeface="Times New Roman"/>
                <a:cs typeface="Times New Roman"/>
              </a:rPr>
              <a:t>e</a:t>
            </a:r>
            <a:r>
              <a:rPr sz="900" spc="41" dirty="0">
                <a:latin typeface="Times New Roman"/>
                <a:cs typeface="Times New Roman"/>
              </a:rPr>
              <a:t> </a:t>
            </a:r>
            <a:r>
              <a:rPr sz="900" spc="-15" dirty="0">
                <a:latin typeface="Times New Roman"/>
                <a:cs typeface="Times New Roman"/>
              </a:rPr>
              <a:t>s</a:t>
            </a:r>
            <a:r>
              <a:rPr sz="900" spc="-11" dirty="0">
                <a:latin typeface="Times New Roman"/>
                <a:cs typeface="Times New Roman"/>
              </a:rPr>
              <a:t>upp</a:t>
            </a:r>
            <a:r>
              <a:rPr sz="900" spc="-8" dirty="0">
                <a:latin typeface="Times New Roman"/>
                <a:cs typeface="Times New Roman"/>
              </a:rPr>
              <a:t>l</a:t>
            </a:r>
            <a:r>
              <a:rPr sz="900" spc="-38" dirty="0">
                <a:latin typeface="Times New Roman"/>
                <a:cs typeface="Times New Roman"/>
              </a:rPr>
              <a:t>y</a:t>
            </a:r>
            <a:r>
              <a:rPr sz="900" dirty="0">
                <a:latin typeface="Times New Roman"/>
                <a:cs typeface="Times New Roman"/>
              </a:rPr>
              <a:t>:</a:t>
            </a:r>
            <a:r>
              <a:rPr sz="900" spc="53" dirty="0">
                <a:latin typeface="Times New Roman"/>
                <a:cs typeface="Times New Roman"/>
              </a:rPr>
              <a:t> </a:t>
            </a:r>
            <a:r>
              <a:rPr sz="900" spc="-4" dirty="0">
                <a:latin typeface="Times New Roman"/>
                <a:cs typeface="Times New Roman"/>
              </a:rPr>
              <a:t>+</a:t>
            </a:r>
            <a:r>
              <a:rPr sz="900" dirty="0">
                <a:latin typeface="Times New Roman"/>
                <a:cs typeface="Times New Roman"/>
              </a:rPr>
              <a:t>1,5</a:t>
            </a:r>
            <a:r>
              <a:rPr sz="900" spc="-56" dirty="0">
                <a:latin typeface="Times New Roman"/>
                <a:cs typeface="Times New Roman"/>
              </a:rPr>
              <a:t> </a:t>
            </a:r>
            <a:r>
              <a:rPr sz="900" spc="-188" dirty="0">
                <a:latin typeface="Times New Roman"/>
                <a:cs typeface="Times New Roman"/>
              </a:rPr>
              <a:t>V</a:t>
            </a:r>
            <a:r>
              <a:rPr sz="900" spc="-4" dirty="0">
                <a:latin typeface="Times New Roman"/>
                <a:cs typeface="Times New Roman"/>
              </a:rPr>
              <a:t>,</a:t>
            </a:r>
            <a:r>
              <a:rPr sz="900" spc="-64" dirty="0">
                <a:latin typeface="Times New Roman"/>
                <a:cs typeface="Times New Roman"/>
              </a:rPr>
              <a:t> </a:t>
            </a:r>
            <a:r>
              <a:rPr sz="900" spc="-4" dirty="0">
                <a:latin typeface="Times New Roman"/>
                <a:cs typeface="Times New Roman"/>
              </a:rPr>
              <a:t>-</a:t>
            </a:r>
            <a:r>
              <a:rPr sz="900" dirty="0">
                <a:latin typeface="Times New Roman"/>
                <a:cs typeface="Times New Roman"/>
              </a:rPr>
              <a:t>2,0</a:t>
            </a:r>
            <a:r>
              <a:rPr sz="900" spc="-38" dirty="0">
                <a:latin typeface="Times New Roman"/>
                <a:cs typeface="Times New Roman"/>
              </a:rPr>
              <a:t> </a:t>
            </a:r>
            <a:r>
              <a:rPr sz="900" spc="-4" dirty="0">
                <a:latin typeface="Times New Roman"/>
                <a:cs typeface="Times New Roman"/>
              </a:rPr>
              <a:t>V</a:t>
            </a:r>
            <a:endParaRPr sz="900" dirty="0">
              <a:latin typeface="Times New Roman"/>
              <a:cs typeface="Times New Roman"/>
            </a:endParaRPr>
          </a:p>
          <a:p>
            <a:pPr marL="9525" marR="3810" indent="236220"/>
            <a:r>
              <a:rPr sz="900" spc="-4" dirty="0">
                <a:latin typeface="Times New Roman"/>
                <a:cs typeface="Times New Roman"/>
              </a:rPr>
              <a:t>Gain from</a:t>
            </a:r>
            <a:r>
              <a:rPr sz="900" spc="-11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input to</a:t>
            </a:r>
            <a:r>
              <a:rPr sz="900" spc="-4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output</a:t>
            </a:r>
            <a:r>
              <a:rPr sz="900" spc="8" dirty="0">
                <a:latin typeface="Times New Roman"/>
                <a:cs typeface="Times New Roman"/>
              </a:rPr>
              <a:t> </a:t>
            </a:r>
            <a:r>
              <a:rPr sz="900" spc="-15" dirty="0">
                <a:latin typeface="Times New Roman"/>
                <a:cs typeface="Times New Roman"/>
              </a:rPr>
              <a:t>buffer:</a:t>
            </a:r>
            <a:r>
              <a:rPr sz="900" spc="34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16,5</a:t>
            </a:r>
            <a:r>
              <a:rPr sz="900" spc="-11" dirty="0">
                <a:latin typeface="Times New Roman"/>
                <a:cs typeface="Times New Roman"/>
              </a:rPr>
              <a:t> </a:t>
            </a:r>
            <a:r>
              <a:rPr sz="900" spc="-4" dirty="0">
                <a:latin typeface="Times New Roman"/>
                <a:cs typeface="Times New Roman"/>
              </a:rPr>
              <a:t>µA/fC </a:t>
            </a:r>
            <a:r>
              <a:rPr sz="900" dirty="0">
                <a:latin typeface="Times New Roman"/>
                <a:cs typeface="Times New Roman"/>
              </a:rPr>
              <a:t> Output</a:t>
            </a:r>
            <a:r>
              <a:rPr sz="900" spc="-4" dirty="0">
                <a:latin typeface="Times New Roman"/>
                <a:cs typeface="Times New Roman"/>
              </a:rPr>
              <a:t> Serial</a:t>
            </a:r>
            <a:r>
              <a:rPr sz="900" spc="-8" dirty="0">
                <a:latin typeface="Times New Roman"/>
                <a:cs typeface="Times New Roman"/>
              </a:rPr>
              <a:t> </a:t>
            </a:r>
            <a:r>
              <a:rPr sz="900" spc="-4" dirty="0">
                <a:latin typeface="Times New Roman"/>
                <a:cs typeface="Times New Roman"/>
              </a:rPr>
              <a:t>analog</a:t>
            </a:r>
            <a:r>
              <a:rPr sz="900" spc="19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multiplexer</a:t>
            </a:r>
            <a:r>
              <a:rPr sz="900" spc="11" dirty="0">
                <a:latin typeface="Times New Roman"/>
                <a:cs typeface="Times New Roman"/>
              </a:rPr>
              <a:t> </a:t>
            </a:r>
            <a:r>
              <a:rPr sz="900" spc="-4" dirty="0">
                <a:latin typeface="Times New Roman"/>
                <a:cs typeface="Times New Roman"/>
              </a:rPr>
              <a:t>clock</a:t>
            </a:r>
            <a:r>
              <a:rPr sz="900" spc="4" dirty="0">
                <a:latin typeface="Times New Roman"/>
                <a:cs typeface="Times New Roman"/>
              </a:rPr>
              <a:t> </a:t>
            </a:r>
            <a:r>
              <a:rPr sz="900" spc="-4" dirty="0">
                <a:latin typeface="Times New Roman"/>
                <a:cs typeface="Times New Roman"/>
              </a:rPr>
              <a:t>speed:</a:t>
            </a:r>
            <a:r>
              <a:rPr sz="900" spc="8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3,9</a:t>
            </a:r>
            <a:r>
              <a:rPr sz="900" spc="-4" dirty="0">
                <a:latin typeface="Times New Roman"/>
                <a:cs typeface="Times New Roman"/>
              </a:rPr>
              <a:t> MHz</a:t>
            </a:r>
            <a:endParaRPr sz="900" dirty="0">
              <a:latin typeface="Times New Roman"/>
              <a:cs typeface="Times New Roman"/>
            </a:endParaRPr>
          </a:p>
          <a:p>
            <a:pPr marL="376238"/>
            <a:r>
              <a:rPr sz="900" spc="-4" dirty="0">
                <a:latin typeface="Times New Roman"/>
                <a:cs typeface="Times New Roman"/>
              </a:rPr>
              <a:t>Power</a:t>
            </a:r>
            <a:r>
              <a:rPr sz="900" spc="-26" dirty="0">
                <a:latin typeface="Times New Roman"/>
                <a:cs typeface="Times New Roman"/>
              </a:rPr>
              <a:t> </a:t>
            </a:r>
            <a:r>
              <a:rPr sz="900" spc="-4" dirty="0">
                <a:latin typeface="Times New Roman"/>
                <a:cs typeface="Times New Roman"/>
              </a:rPr>
              <a:t>dissipation</a:t>
            </a:r>
            <a:r>
              <a:rPr sz="900" spc="-26" dirty="0">
                <a:latin typeface="Times New Roman"/>
                <a:cs typeface="Times New Roman"/>
              </a:rPr>
              <a:t> </a:t>
            </a:r>
            <a:r>
              <a:rPr sz="900" spc="-4" dirty="0">
                <a:latin typeface="Times New Roman"/>
                <a:cs typeface="Times New Roman"/>
              </a:rPr>
              <a:t>per</a:t>
            </a:r>
            <a:r>
              <a:rPr sz="900" spc="4" dirty="0">
                <a:latin typeface="Times New Roman"/>
                <a:cs typeface="Times New Roman"/>
              </a:rPr>
              <a:t> </a:t>
            </a:r>
            <a:r>
              <a:rPr sz="900" spc="-4" dirty="0">
                <a:latin typeface="Times New Roman"/>
                <a:cs typeface="Times New Roman"/>
              </a:rPr>
              <a:t>channel:</a:t>
            </a:r>
            <a:r>
              <a:rPr sz="900" spc="11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2,2</a:t>
            </a:r>
            <a:r>
              <a:rPr sz="900" spc="8" dirty="0">
                <a:latin typeface="Times New Roman"/>
                <a:cs typeface="Times New Roman"/>
              </a:rPr>
              <a:t> </a:t>
            </a:r>
            <a:r>
              <a:rPr sz="900" dirty="0">
                <a:latin typeface="Times New Roman"/>
                <a:cs typeface="Times New Roman"/>
              </a:rPr>
              <a:t>mW</a:t>
            </a:r>
          </a:p>
        </p:txBody>
      </p:sp>
      <p:pic>
        <p:nvPicPr>
          <p:cNvPr id="76" name="object 31">
            <a:extLst>
              <a:ext uri="{FF2B5EF4-FFF2-40B4-BE49-F238E27FC236}">
                <a16:creationId xmlns:a16="http://schemas.microsoft.com/office/drawing/2014/main" id="{26AF8C10-785B-46FE-ADD0-3D15751B7DD0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1530" y="2999644"/>
            <a:ext cx="955027" cy="986473"/>
          </a:xfrm>
          <a:prstGeom prst="rect">
            <a:avLst/>
          </a:prstGeom>
        </p:spPr>
      </p:pic>
      <p:sp>
        <p:nvSpPr>
          <p:cNvPr id="77" name="Овал 76">
            <a:extLst>
              <a:ext uri="{FF2B5EF4-FFF2-40B4-BE49-F238E27FC236}">
                <a16:creationId xmlns:a16="http://schemas.microsoft.com/office/drawing/2014/main" id="{18167386-CEB4-49A0-B58D-45F245845006}"/>
              </a:ext>
            </a:extLst>
          </p:cNvPr>
          <p:cNvSpPr/>
          <p:nvPr/>
        </p:nvSpPr>
        <p:spPr>
          <a:xfrm rot="16106498">
            <a:off x="2428160" y="3828507"/>
            <a:ext cx="589940" cy="449747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78" name="Прямая со стрелкой 77">
            <a:extLst>
              <a:ext uri="{FF2B5EF4-FFF2-40B4-BE49-F238E27FC236}">
                <a16:creationId xmlns:a16="http://schemas.microsoft.com/office/drawing/2014/main" id="{30730919-0BFD-432B-8C40-D38D511D7BA5}"/>
              </a:ext>
            </a:extLst>
          </p:cNvPr>
          <p:cNvCxnSpPr>
            <a:cxnSpLocks/>
            <a:stCxn id="77" idx="0"/>
          </p:cNvCxnSpPr>
          <p:nvPr/>
        </p:nvCxnSpPr>
        <p:spPr>
          <a:xfrm flipH="1" flipV="1">
            <a:off x="998856" y="3387848"/>
            <a:ext cx="1499484" cy="671648"/>
          </a:xfrm>
          <a:prstGeom prst="straightConnector1">
            <a:avLst/>
          </a:prstGeom>
          <a:ln w="44450">
            <a:solidFill>
              <a:srgbClr val="FF0000"/>
            </a:solidFill>
            <a:prstDash val="sysDash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>
            <a:extLst>
              <a:ext uri="{FF2B5EF4-FFF2-40B4-BE49-F238E27FC236}">
                <a16:creationId xmlns:a16="http://schemas.microsoft.com/office/drawing/2014/main" id="{DC99062A-4368-46C2-8C5C-34ED8EE0A97C}"/>
              </a:ext>
            </a:extLst>
          </p:cNvPr>
          <p:cNvCxnSpPr>
            <a:cxnSpLocks/>
          </p:cNvCxnSpPr>
          <p:nvPr/>
        </p:nvCxnSpPr>
        <p:spPr>
          <a:xfrm>
            <a:off x="1503344" y="963923"/>
            <a:ext cx="9144000" cy="0"/>
          </a:xfrm>
          <a:prstGeom prst="line">
            <a:avLst/>
          </a:prstGeom>
          <a:ln w="698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367887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71B653-0F89-4190-8316-5E9A9FC36FA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95654" y="155559"/>
            <a:ext cx="9144000" cy="956334"/>
          </a:xfrm>
        </p:spPr>
        <p:txBody>
          <a:bodyPr/>
          <a:lstStyle/>
          <a:p>
            <a:r>
              <a:rPr lang="en-US" dirty="0" err="1"/>
              <a:t>SiBT</a:t>
            </a:r>
            <a:r>
              <a:rPr lang="en-US" dirty="0"/>
              <a:t> – Silicon Beam Tracker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9B955E96-183E-4E38-B934-B4A9F5B1CD9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4D32AB4-AFD6-4700-B718-5B852992D78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8010" y="1380080"/>
            <a:ext cx="7313756" cy="5262622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F1953119-0130-4C19-A67B-43C2AB1413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2836" y="0"/>
            <a:ext cx="1729164" cy="94112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D01C588-6B2C-4302-BEA0-ACB447E94D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953" y="163166"/>
            <a:ext cx="1672472" cy="94112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7ADBAE2-AD3D-4F0F-8FE7-4916D89BC55F}"/>
              </a:ext>
            </a:extLst>
          </p:cNvPr>
          <p:cNvSpPr txBox="1"/>
          <p:nvPr/>
        </p:nvSpPr>
        <p:spPr>
          <a:xfrm>
            <a:off x="3981707" y="3471776"/>
            <a:ext cx="1199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SiBT</a:t>
            </a:r>
            <a:r>
              <a:rPr lang="en-US" sz="2400" b="1" dirty="0">
                <a:solidFill>
                  <a:srgbClr val="FF0000"/>
                </a:solidFill>
              </a:rPr>
              <a:t> 1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61EBCEB-8AE9-41A7-95EB-D9212370B773}"/>
              </a:ext>
            </a:extLst>
          </p:cNvPr>
          <p:cNvSpPr txBox="1"/>
          <p:nvPr/>
        </p:nvSpPr>
        <p:spPr>
          <a:xfrm rot="17913296">
            <a:off x="3093534" y="2038671"/>
            <a:ext cx="107609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SiBT</a:t>
            </a:r>
            <a:r>
              <a:rPr lang="en-US" sz="2400" b="1" dirty="0">
                <a:solidFill>
                  <a:srgbClr val="FF0000"/>
                </a:solidFill>
              </a:rPr>
              <a:t> 3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D1C12042-AD32-47B6-9CED-681DF85FB2FF}"/>
              </a:ext>
            </a:extLst>
          </p:cNvPr>
          <p:cNvSpPr txBox="1"/>
          <p:nvPr/>
        </p:nvSpPr>
        <p:spPr>
          <a:xfrm rot="19536819">
            <a:off x="3804043" y="2606020"/>
            <a:ext cx="110211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SiBT</a:t>
            </a:r>
            <a:r>
              <a:rPr lang="en-US" sz="2400" b="1" dirty="0">
                <a:solidFill>
                  <a:srgbClr val="FF0000"/>
                </a:solidFill>
              </a:rPr>
              <a:t> 2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C298C45-7A06-47E9-A7F8-CC434C55AE8F}"/>
              </a:ext>
            </a:extLst>
          </p:cNvPr>
          <p:cNvSpPr txBox="1"/>
          <p:nvPr/>
        </p:nvSpPr>
        <p:spPr>
          <a:xfrm>
            <a:off x="5180878" y="5986625"/>
            <a:ext cx="1199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SiBT</a:t>
            </a:r>
            <a:r>
              <a:rPr lang="en-US" sz="2400" b="1" dirty="0">
                <a:solidFill>
                  <a:srgbClr val="FF0000"/>
                </a:solidFill>
              </a:rPr>
              <a:t> 1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91097AA-7BFF-4F39-A7EA-A8C901A5589A}"/>
              </a:ext>
            </a:extLst>
          </p:cNvPr>
          <p:cNvSpPr txBox="1"/>
          <p:nvPr/>
        </p:nvSpPr>
        <p:spPr>
          <a:xfrm>
            <a:off x="7004410" y="4416994"/>
            <a:ext cx="1199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SiBT</a:t>
            </a:r>
            <a:r>
              <a:rPr lang="en-US" sz="2400" b="1" dirty="0">
                <a:solidFill>
                  <a:srgbClr val="FF0000"/>
                </a:solidFill>
              </a:rPr>
              <a:t> 2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B7978AD-EB8D-4A18-B911-A3A292082E3B}"/>
              </a:ext>
            </a:extLst>
          </p:cNvPr>
          <p:cNvSpPr txBox="1"/>
          <p:nvPr/>
        </p:nvSpPr>
        <p:spPr>
          <a:xfrm>
            <a:off x="8873375" y="2269503"/>
            <a:ext cx="119917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>
                <a:solidFill>
                  <a:srgbClr val="FF0000"/>
                </a:solidFill>
              </a:rPr>
              <a:t>SiBT</a:t>
            </a:r>
            <a:r>
              <a:rPr lang="en-US" sz="2400" b="1" dirty="0">
                <a:solidFill>
                  <a:srgbClr val="FF0000"/>
                </a:solidFill>
              </a:rPr>
              <a:t> 3</a:t>
            </a:r>
            <a:endParaRPr lang="ru-RU" sz="2400" b="1" dirty="0">
              <a:solidFill>
                <a:srgbClr val="FF0000"/>
              </a:solidFill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DDA39F78-7366-45FD-ACA0-B6A219421AA6}"/>
              </a:ext>
            </a:extLst>
          </p:cNvPr>
          <p:cNvSpPr txBox="1"/>
          <p:nvPr/>
        </p:nvSpPr>
        <p:spPr>
          <a:xfrm>
            <a:off x="10840482" y="6488668"/>
            <a:ext cx="13269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dirty="0"/>
              <a:t>16/20</a:t>
            </a:r>
            <a:endParaRPr lang="ru-RU" dirty="0"/>
          </a:p>
        </p:txBody>
      </p:sp>
      <p:cxnSp>
        <p:nvCxnSpPr>
          <p:cNvPr id="14" name="Прямая соединительная линия 13">
            <a:extLst>
              <a:ext uri="{FF2B5EF4-FFF2-40B4-BE49-F238E27FC236}">
                <a16:creationId xmlns:a16="http://schemas.microsoft.com/office/drawing/2014/main" id="{F0FE6CDA-FACB-43D6-8AE1-6A50135E1A6E}"/>
              </a:ext>
            </a:extLst>
          </p:cNvPr>
          <p:cNvCxnSpPr>
            <a:cxnSpLocks/>
          </p:cNvCxnSpPr>
          <p:nvPr/>
        </p:nvCxnSpPr>
        <p:spPr>
          <a:xfrm>
            <a:off x="1524000" y="1122363"/>
            <a:ext cx="9144000" cy="0"/>
          </a:xfrm>
          <a:prstGeom prst="line">
            <a:avLst/>
          </a:prstGeom>
          <a:ln w="698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396500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B24226-ED39-46B7-9E64-CC82718F01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90625" y="22795"/>
            <a:ext cx="9144000" cy="1010050"/>
          </a:xfrm>
        </p:spPr>
        <p:txBody>
          <a:bodyPr/>
          <a:lstStyle/>
          <a:p>
            <a:r>
              <a:rPr lang="en-US" dirty="0"/>
              <a:t>BM@N Experiment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5A86DE2-4841-4593-8676-290C755D15D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7CD8FF61-655F-4B5F-937A-8F265AFD5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2836" y="0"/>
            <a:ext cx="1729164" cy="94112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8199D3B-3FFB-4A0B-8ED5-D025BA9329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490"/>
            <a:ext cx="1672472" cy="941120"/>
          </a:xfrm>
          <a:prstGeom prst="rect">
            <a:avLst/>
          </a:prstGeom>
        </p:spPr>
      </p:pic>
      <p:pic>
        <p:nvPicPr>
          <p:cNvPr id="7" name="Picture 4" descr="Picture background">
            <a:extLst>
              <a:ext uri="{FF2B5EF4-FFF2-40B4-BE49-F238E27FC236}">
                <a16:creationId xmlns:a16="http://schemas.microsoft.com/office/drawing/2014/main" id="{EF2F288F-0627-4876-97A2-5003A88B0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0" y="1281821"/>
            <a:ext cx="7096665" cy="442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C94ECCDE-590C-4F10-802C-4D5B65AD14F1}"/>
              </a:ext>
            </a:extLst>
          </p:cNvPr>
          <p:cNvSpPr txBox="1"/>
          <p:nvPr/>
        </p:nvSpPr>
        <p:spPr>
          <a:xfrm>
            <a:off x="1272218" y="5715801"/>
            <a:ext cx="61108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BM@N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building in NICA complex</a:t>
            </a:r>
            <a:endParaRPr lang="ru-RU" dirty="0"/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D731F1F0-5AE5-428B-9652-BF6DA46BEDE8}"/>
              </a:ext>
            </a:extLst>
          </p:cNvPr>
          <p:cNvSpPr/>
          <p:nvPr/>
        </p:nvSpPr>
        <p:spPr>
          <a:xfrm>
            <a:off x="4556639" y="1989208"/>
            <a:ext cx="2411971" cy="1533101"/>
          </a:xfrm>
          <a:prstGeom prst="ellipse">
            <a:avLst/>
          </a:prstGeom>
          <a:noFill/>
          <a:ln w="730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>
            <a:extLst>
              <a:ext uri="{FF2B5EF4-FFF2-40B4-BE49-F238E27FC236}">
                <a16:creationId xmlns:a16="http://schemas.microsoft.com/office/drawing/2014/main" id="{CB209BF5-2F09-4852-B9D6-4480042E6BC2}"/>
              </a:ext>
            </a:extLst>
          </p:cNvPr>
          <p:cNvCxnSpPr>
            <a:cxnSpLocks/>
          </p:cNvCxnSpPr>
          <p:nvPr/>
        </p:nvCxnSpPr>
        <p:spPr>
          <a:xfrm>
            <a:off x="1524000" y="1122363"/>
            <a:ext cx="9144000" cy="0"/>
          </a:xfrm>
          <a:prstGeom prst="line">
            <a:avLst/>
          </a:prstGeom>
          <a:ln w="698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2" name="Picture 2" descr="IMG_3735">
            <a:extLst>
              <a:ext uri="{FF2B5EF4-FFF2-40B4-BE49-F238E27FC236}">
                <a16:creationId xmlns:a16="http://schemas.microsoft.com/office/drawing/2014/main" id="{EA2A6FF9-FC39-4EEA-8DA7-FC54E14686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8546" y="3425134"/>
            <a:ext cx="4526880" cy="30183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я со стрелкой 11">
            <a:extLst>
              <a:ext uri="{FF2B5EF4-FFF2-40B4-BE49-F238E27FC236}">
                <a16:creationId xmlns:a16="http://schemas.microsoft.com/office/drawing/2014/main" id="{F92387F4-6586-471A-BD38-1AF438D42C90}"/>
              </a:ext>
            </a:extLst>
          </p:cNvPr>
          <p:cNvCxnSpPr>
            <a:cxnSpLocks/>
          </p:cNvCxnSpPr>
          <p:nvPr/>
        </p:nvCxnSpPr>
        <p:spPr>
          <a:xfrm>
            <a:off x="6968609" y="2953858"/>
            <a:ext cx="1080000" cy="579084"/>
          </a:xfrm>
          <a:prstGeom prst="straightConnector1">
            <a:avLst/>
          </a:prstGeom>
          <a:ln w="889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96BD8B85-9C78-4A2B-80DC-AFA31ACB012E}"/>
              </a:ext>
            </a:extLst>
          </p:cNvPr>
          <p:cNvSpPr txBox="1"/>
          <p:nvPr/>
        </p:nvSpPr>
        <p:spPr>
          <a:xfrm>
            <a:off x="8597870" y="3027533"/>
            <a:ext cx="611086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BM@N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experiential hall: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03313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1B3CFE-FCC2-4FCB-8923-58A0F2F13E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252161" y="19298"/>
            <a:ext cx="9144000" cy="1132567"/>
          </a:xfrm>
        </p:spPr>
        <p:txBody>
          <a:bodyPr/>
          <a:lstStyle/>
          <a:p>
            <a:r>
              <a:rPr lang="en-US" dirty="0"/>
              <a:t>BM@N subsystems 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B00554D-1D71-4D9F-B943-43F798B4FAB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0BFD03D-8902-428E-AD1A-E5F84B36E7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2836" y="0"/>
            <a:ext cx="1729164" cy="94112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967E1820-FE83-493F-9AB7-6466E51B3BE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490"/>
            <a:ext cx="1672472" cy="941120"/>
          </a:xfrm>
          <a:prstGeom prst="rect">
            <a:avLst/>
          </a:prstGeom>
        </p:spPr>
      </p:pic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D8C452C0-9144-4CF2-9A93-4A85885E7D91}"/>
              </a:ext>
            </a:extLst>
          </p:cNvPr>
          <p:cNvCxnSpPr>
            <a:cxnSpLocks/>
          </p:cNvCxnSpPr>
          <p:nvPr/>
        </p:nvCxnSpPr>
        <p:spPr>
          <a:xfrm>
            <a:off x="1524000" y="1122363"/>
            <a:ext cx="9144000" cy="0"/>
          </a:xfrm>
          <a:prstGeom prst="line">
            <a:avLst/>
          </a:prstGeom>
          <a:ln w="698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9E995D5-6BA1-4AF6-A258-600E531547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80987" y="1247117"/>
            <a:ext cx="11630025" cy="5543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48188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3CD8C1E-D889-48E5-BFB3-494BBEBD972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41288"/>
            <a:ext cx="9144000" cy="963612"/>
          </a:xfrm>
        </p:spPr>
        <p:txBody>
          <a:bodyPr/>
          <a:lstStyle/>
          <a:p>
            <a:r>
              <a:rPr lang="en-US" dirty="0"/>
              <a:t>What is Slow Control</a:t>
            </a:r>
            <a:r>
              <a:rPr lang="ru-RU" dirty="0"/>
              <a:t>?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B3EF7DD-D886-4612-A3DF-7D0CE74B38D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09675" y="1344613"/>
            <a:ext cx="9144000" cy="2189162"/>
          </a:xfrm>
        </p:spPr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Monitoring of the experimental hardware;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Centralized control of the Slow Control equipment </a:t>
            </a:r>
            <a:r>
              <a:rPr kumimoji="0" lang="en-US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(LV, HV, gas flow etc.);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Archiving </a:t>
            </a:r>
            <a:r>
              <a:rPr lang="en-US" altLang="ru-RU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historical </a:t>
            </a:r>
            <a:r>
              <a:rPr kumimoji="0" lang="en-US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Slow Control data;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altLang="ru-RU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Alarm system.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B2FBB82-2CEB-43AD-B0C0-7B317347F1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2836" y="0"/>
            <a:ext cx="1729164" cy="94112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52625B97-8639-4E9E-A220-3F030D0ED12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490"/>
            <a:ext cx="1672472" cy="94112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538ED98-F7AF-4B18-AA78-FDD5C4028C1C}"/>
              </a:ext>
            </a:extLst>
          </p:cNvPr>
          <p:cNvSpPr txBox="1"/>
          <p:nvPr/>
        </p:nvSpPr>
        <p:spPr>
          <a:xfrm>
            <a:off x="1209675" y="3960823"/>
            <a:ext cx="609600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buNone/>
            </a:pPr>
            <a:r>
              <a:rPr lang="en-GB" altLang="ru-RU" sz="2400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Not a Slow Control: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Main data stream (data taking);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Event builder (reconstruction)/event display;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 quality;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Run control.</a:t>
            </a:r>
            <a:endParaRPr lang="ru-RU" altLang="ru-RU" sz="2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FC794F43-9251-4C38-959A-EB1405D1F423}"/>
              </a:ext>
            </a:extLst>
          </p:cNvPr>
          <p:cNvCxnSpPr>
            <a:cxnSpLocks/>
          </p:cNvCxnSpPr>
          <p:nvPr/>
        </p:nvCxnSpPr>
        <p:spPr>
          <a:xfrm>
            <a:off x="1524000" y="1122363"/>
            <a:ext cx="9144000" cy="0"/>
          </a:xfrm>
          <a:prstGeom prst="line">
            <a:avLst/>
          </a:prstGeom>
          <a:ln w="698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70" name="Picture 2" descr="Picture background">
            <a:extLst>
              <a:ext uri="{FF2B5EF4-FFF2-40B4-BE49-F238E27FC236}">
                <a16:creationId xmlns:a16="http://schemas.microsoft.com/office/drawing/2014/main" id="{851FD11E-275E-47C8-937F-4FCF678289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2656" y="2935894"/>
            <a:ext cx="3922107" cy="39221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3795505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B60A4E-CE6B-49DA-BB70-28CD1C1710F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0"/>
            <a:ext cx="9144000" cy="1071563"/>
          </a:xfrm>
        </p:spPr>
        <p:txBody>
          <a:bodyPr/>
          <a:lstStyle/>
          <a:p>
            <a:r>
              <a:rPr lang="en-US" dirty="0"/>
              <a:t>What is Slow Control</a:t>
            </a:r>
            <a:r>
              <a:rPr lang="ru-RU" dirty="0"/>
              <a:t>?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8632000-E612-46BC-9528-86A67E30236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/>
              <a:t>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43B916C-4638-4851-A241-F5FA07861C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2836" y="0"/>
            <a:ext cx="1729164" cy="94112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C7EC8471-0E1F-44E8-8E70-6C7C14406C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490"/>
            <a:ext cx="1672472" cy="941120"/>
          </a:xfrm>
          <a:prstGeom prst="rect">
            <a:avLst/>
          </a:prstGeom>
        </p:spPr>
      </p:pic>
      <p:sp>
        <p:nvSpPr>
          <p:cNvPr id="65" name="Подзаголовок 2">
            <a:extLst>
              <a:ext uri="{FF2B5EF4-FFF2-40B4-BE49-F238E27FC236}">
                <a16:creationId xmlns:a16="http://schemas.microsoft.com/office/drawing/2014/main" id="{944BC21E-E090-470A-A46E-54C390D002FF}"/>
              </a:ext>
            </a:extLst>
          </p:cNvPr>
          <p:cNvSpPr txBox="1">
            <a:spLocks/>
          </p:cNvSpPr>
          <p:nvPr/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 </a:t>
            </a:r>
            <a:endParaRPr lang="ru-RU" dirty="0"/>
          </a:p>
        </p:txBody>
      </p:sp>
      <p:pic>
        <p:nvPicPr>
          <p:cNvPr id="66" name="Picture 2" descr="https://upload.wikimedia.org/wikipedia/commons/9/9d/TANGO_3_process.png">
            <a:extLst>
              <a:ext uri="{FF2B5EF4-FFF2-40B4-BE49-F238E27FC236}">
                <a16:creationId xmlns:a16="http://schemas.microsoft.com/office/drawing/2014/main" id="{40C1F6EF-207E-4C89-95B5-462D308F3F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59" t="5489" r="6670" b="6390"/>
          <a:stretch/>
        </p:blipFill>
        <p:spPr bwMode="auto">
          <a:xfrm>
            <a:off x="4219953" y="1231123"/>
            <a:ext cx="5615262" cy="53049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7" name="TextBox 66">
            <a:extLst>
              <a:ext uri="{FF2B5EF4-FFF2-40B4-BE49-F238E27FC236}">
                <a16:creationId xmlns:a16="http://schemas.microsoft.com/office/drawing/2014/main" id="{2D605AD2-7518-4C16-91A3-10A78E8F0596}"/>
              </a:ext>
            </a:extLst>
          </p:cNvPr>
          <p:cNvSpPr txBox="1"/>
          <p:nvPr/>
        </p:nvSpPr>
        <p:spPr>
          <a:xfrm rot="19114959">
            <a:off x="4317486" y="3340829"/>
            <a:ext cx="2275940" cy="707886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What and how read from server</a:t>
            </a:r>
            <a:r>
              <a:rPr lang="ru-RU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76720111-B72C-4795-9805-78ED965DED80}"/>
              </a:ext>
            </a:extLst>
          </p:cNvPr>
          <p:cNvSpPr txBox="1"/>
          <p:nvPr/>
        </p:nvSpPr>
        <p:spPr>
          <a:xfrm rot="2477058">
            <a:off x="7558548" y="3071255"/>
            <a:ext cx="2076346" cy="1015663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 and command exchange</a:t>
            </a:r>
            <a:endParaRPr 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69" name="Стрелка вправо 4">
            <a:extLst>
              <a:ext uri="{FF2B5EF4-FFF2-40B4-BE49-F238E27FC236}">
                <a16:creationId xmlns:a16="http://schemas.microsoft.com/office/drawing/2014/main" id="{46AC439E-83B9-4BCE-BD7E-B41A65D9C212}"/>
              </a:ext>
            </a:extLst>
          </p:cNvPr>
          <p:cNvSpPr/>
          <p:nvPr/>
        </p:nvSpPr>
        <p:spPr>
          <a:xfrm rot="10800000" flipV="1">
            <a:off x="3259547" y="1393823"/>
            <a:ext cx="2615639" cy="1359677"/>
          </a:xfrm>
          <a:prstGeom prst="rightArrow">
            <a:avLst>
              <a:gd name="adj1" fmla="val 61512"/>
              <a:gd name="adj2" fmla="val 50000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Monitoring and controls for users</a:t>
            </a:r>
            <a:endParaRPr lang="ru-RU" sz="20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0" name="Стрелка: влево-вправо 69">
            <a:extLst>
              <a:ext uri="{FF2B5EF4-FFF2-40B4-BE49-F238E27FC236}">
                <a16:creationId xmlns:a16="http://schemas.microsoft.com/office/drawing/2014/main" id="{ECFF29D8-70F1-4DB9-8400-D171954AE499}"/>
              </a:ext>
            </a:extLst>
          </p:cNvPr>
          <p:cNvSpPr/>
          <p:nvPr/>
        </p:nvSpPr>
        <p:spPr>
          <a:xfrm rot="17529061">
            <a:off x="9025657" y="3952166"/>
            <a:ext cx="2133939" cy="461005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1" name="Picture 2" descr="SY4527 - Universal Multichannel Power Supply System - CAEN - Tools for  Discovery">
            <a:extLst>
              <a:ext uri="{FF2B5EF4-FFF2-40B4-BE49-F238E27FC236}">
                <a16:creationId xmlns:a16="http://schemas.microsoft.com/office/drawing/2014/main" id="{CA8586A7-D526-4580-93ED-1876675D6E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8032" y="1385938"/>
            <a:ext cx="2180771" cy="1731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2" descr="https://upload.wikimedia.org/wikipedia/commons/b/b3/TANGO_controls_logo.png">
            <a:extLst>
              <a:ext uri="{FF2B5EF4-FFF2-40B4-BE49-F238E27FC236}">
                <a16:creationId xmlns:a16="http://schemas.microsoft.com/office/drawing/2014/main" id="{41610705-3AB1-44B5-86F9-07A0B675A6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3236" y="4207082"/>
            <a:ext cx="2258078" cy="67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4" name="TextBox 73">
            <a:extLst>
              <a:ext uri="{FF2B5EF4-FFF2-40B4-BE49-F238E27FC236}">
                <a16:creationId xmlns:a16="http://schemas.microsoft.com/office/drawing/2014/main" id="{940B9010-6205-4C1D-8F11-85F6EA4E41CA}"/>
              </a:ext>
            </a:extLst>
          </p:cNvPr>
          <p:cNvSpPr txBox="1"/>
          <p:nvPr/>
        </p:nvSpPr>
        <p:spPr>
          <a:xfrm>
            <a:off x="223885" y="3422252"/>
            <a:ext cx="3640356" cy="156966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en-US" sz="2400" dirty="0"/>
              <a:t>Tango-based Slow Control System has performed well in previous runs and will be used in the forthcoming run</a:t>
            </a:r>
            <a:endParaRPr lang="ru-RU" sz="2400" dirty="0"/>
          </a:p>
        </p:txBody>
      </p:sp>
      <p:cxnSp>
        <p:nvCxnSpPr>
          <p:cNvPr id="75" name="Прямая соединительная линия 74">
            <a:extLst>
              <a:ext uri="{FF2B5EF4-FFF2-40B4-BE49-F238E27FC236}">
                <a16:creationId xmlns:a16="http://schemas.microsoft.com/office/drawing/2014/main" id="{1F54E4EB-C023-4899-A023-790CCC209839}"/>
              </a:ext>
            </a:extLst>
          </p:cNvPr>
          <p:cNvCxnSpPr>
            <a:cxnSpLocks/>
          </p:cNvCxnSpPr>
          <p:nvPr/>
        </p:nvCxnSpPr>
        <p:spPr>
          <a:xfrm>
            <a:off x="1524000" y="1122363"/>
            <a:ext cx="9144000" cy="0"/>
          </a:xfrm>
          <a:prstGeom prst="line">
            <a:avLst/>
          </a:prstGeom>
          <a:ln w="698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4" name="Picture 2" descr="Picture background">
            <a:extLst>
              <a:ext uri="{FF2B5EF4-FFF2-40B4-BE49-F238E27FC236}">
                <a16:creationId xmlns:a16="http://schemas.microsoft.com/office/drawing/2014/main" id="{5667492F-C2BD-4DC4-A9AC-DF08E9A3C8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429" y="1218528"/>
            <a:ext cx="2974356" cy="2037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Рисунок 3">
            <a:extLst>
              <a:ext uri="{FF2B5EF4-FFF2-40B4-BE49-F238E27FC236}">
                <a16:creationId xmlns:a16="http://schemas.microsoft.com/office/drawing/2014/main" id="{84BB69AC-6EDB-44F2-83F8-BF3772F2EE3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0073" y="5660664"/>
            <a:ext cx="1461930" cy="1169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8" descr="Siemens Simatic WinCC Logo - Dream Report">
            <a:extLst>
              <a:ext uri="{FF2B5EF4-FFF2-40B4-BE49-F238E27FC236}">
                <a16:creationId xmlns:a16="http://schemas.microsoft.com/office/drawing/2014/main" id="{5281EC2A-E81E-4B04-9F09-45850628CDB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642" y="5461252"/>
            <a:ext cx="1368708" cy="13687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8B18F1DF-8DB1-40BA-865D-78EB41D482A8}"/>
              </a:ext>
            </a:extLst>
          </p:cNvPr>
          <p:cNvSpPr txBox="1"/>
          <p:nvPr/>
        </p:nvSpPr>
        <p:spPr>
          <a:xfrm>
            <a:off x="51031" y="5257800"/>
            <a:ext cx="211114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dirty="0"/>
              <a:t>DCS analogs: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86771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7CBE8B-E8AA-4435-8C83-3E6795442A9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438504" y="24176"/>
            <a:ext cx="9258300" cy="1628456"/>
          </a:xfrm>
        </p:spPr>
        <p:txBody>
          <a:bodyPr/>
          <a:lstStyle/>
          <a:p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Infrastructure – computing, devices, interfaces</a:t>
            </a:r>
            <a:endParaRPr lang="ru-RU" sz="54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68F587E-D21E-4C06-8383-7F4AEAEBCB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548" y="1547261"/>
            <a:ext cx="12345423" cy="1655762"/>
          </a:xfrm>
        </p:spPr>
        <p:txBody>
          <a:bodyPr/>
          <a:lstStyle/>
          <a:p>
            <a:pPr algn="just">
              <a:spcBef>
                <a:spcPts val="450"/>
              </a:spcBef>
              <a:buClr>
                <a:srgbClr val="EE0627"/>
              </a:buClr>
              <a:buNone/>
            </a:pPr>
            <a:r>
              <a:rPr lang="en-US" alt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At present time the service layer tasks uses existing MPD/BM@N computing farm. Virtualization is done using PROXMOX Virtual Environment.</a:t>
            </a:r>
          </a:p>
          <a:p>
            <a:pPr algn="just">
              <a:spcBef>
                <a:spcPts val="450"/>
              </a:spcBef>
              <a:buClr>
                <a:srgbClr val="EE0627"/>
              </a:buClr>
              <a:buNone/>
            </a:pPr>
            <a:r>
              <a:rPr lang="en-US" alt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All centralized services are running on dedicated VM’s</a:t>
            </a:r>
          </a:p>
          <a:p>
            <a:pPr marL="0" indent="0" algn="just">
              <a:buNone/>
            </a:pPr>
            <a:r>
              <a:rPr lang="en-US" altLang="ru-RU" sz="2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Front-end layer includes a wide variety of devices which are uses different buses and protocols, such as PXI, Ethernet, RS-485, RS232 etc.</a:t>
            </a:r>
          </a:p>
          <a:p>
            <a:r>
              <a:rPr lang="en-US" dirty="0"/>
              <a:t> 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1969D7C2-B134-4106-BC17-E1BDD1354D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2836" y="0"/>
            <a:ext cx="1729164" cy="94112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94CD373-3126-4653-8F09-FF0CC28F0E2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490"/>
            <a:ext cx="1672472" cy="941120"/>
          </a:xfrm>
          <a:prstGeom prst="rect">
            <a:avLst/>
          </a:prstGeom>
        </p:spPr>
      </p:pic>
      <p:sp>
        <p:nvSpPr>
          <p:cNvPr id="8" name="Объект 2">
            <a:extLst>
              <a:ext uri="{FF2B5EF4-FFF2-40B4-BE49-F238E27FC236}">
                <a16:creationId xmlns:a16="http://schemas.microsoft.com/office/drawing/2014/main" id="{52FE4CB1-7B29-4C9B-B365-4604A11E1D9E}"/>
              </a:ext>
            </a:extLst>
          </p:cNvPr>
          <p:cNvSpPr txBox="1">
            <a:spLocks/>
          </p:cNvSpPr>
          <p:nvPr/>
        </p:nvSpPr>
        <p:spPr>
          <a:xfrm>
            <a:off x="2" y="1006524"/>
            <a:ext cx="12191998" cy="2039409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450"/>
              </a:spcBef>
              <a:buClr>
                <a:srgbClr val="EE0627"/>
              </a:buClr>
            </a:pPr>
            <a:endParaRPr lang="en-US" altLang="ru-RU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C64A21C8-D60B-4D69-B9A9-E5934BE28A7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43350" y="3429000"/>
            <a:ext cx="6353175" cy="2941716"/>
          </a:xfrm>
          <a:prstGeom prst="rect">
            <a:avLst/>
          </a:prstGeom>
        </p:spPr>
      </p:pic>
      <p:pic>
        <p:nvPicPr>
          <p:cNvPr id="10" name="Picture 2" descr="https://www.itsdelta.ru/upload/iblock/3db/3db2b0dfa78bd89d53993c689a2391c8.png">
            <a:extLst>
              <a:ext uri="{FF2B5EF4-FFF2-40B4-BE49-F238E27FC236}">
                <a16:creationId xmlns:a16="http://schemas.microsoft.com/office/drawing/2014/main" id="{8C1510E4-1FF8-49D8-B515-7AB6F5107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799" y="3652074"/>
            <a:ext cx="2783346" cy="26508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6146B891-DA4C-492E-9485-C506D140972F}"/>
              </a:ext>
            </a:extLst>
          </p:cNvPr>
          <p:cNvCxnSpPr>
            <a:cxnSpLocks/>
          </p:cNvCxnSpPr>
          <p:nvPr/>
        </p:nvCxnSpPr>
        <p:spPr>
          <a:xfrm>
            <a:off x="1438504" y="1547261"/>
            <a:ext cx="9144000" cy="0"/>
          </a:xfrm>
          <a:prstGeom prst="line">
            <a:avLst/>
          </a:prstGeom>
          <a:ln w="698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270890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C395018-809E-4781-9612-B7257C0236F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18836" y="56490"/>
            <a:ext cx="9144000" cy="1077912"/>
          </a:xfrm>
        </p:spPr>
        <p:txBody>
          <a:bodyPr/>
          <a:lstStyle/>
          <a:p>
            <a:r>
              <a:rPr lang="en-US" dirty="0"/>
              <a:t>Database cluster</a:t>
            </a:r>
            <a:endParaRPr lang="ru-RU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11238FD6-5353-4206-9EA6-5361F0F26A4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AC52F66-A413-44AB-9A08-A5CDD63DC19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2836" y="0"/>
            <a:ext cx="1729164" cy="94112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2E549C2B-E4EB-4563-91EE-603A672365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490"/>
            <a:ext cx="1672472" cy="941120"/>
          </a:xfrm>
          <a:prstGeom prst="rect">
            <a:avLst/>
          </a:prstGeom>
        </p:spPr>
      </p:pic>
      <p:pic>
        <p:nvPicPr>
          <p:cNvPr id="6" name="Picture 2" descr="https://raw.githubusercontent.com/vitabaks/postgresql_cluster/master/TypeA.png">
            <a:extLst>
              <a:ext uri="{FF2B5EF4-FFF2-40B4-BE49-F238E27FC236}">
                <a16:creationId xmlns:a16="http://schemas.microsoft.com/office/drawing/2014/main" id="{34E6AC2D-3910-410F-B6DE-55057C2E51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355" y="1324076"/>
            <a:ext cx="7957457" cy="5363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единительная линия 6">
            <a:extLst>
              <a:ext uri="{FF2B5EF4-FFF2-40B4-BE49-F238E27FC236}">
                <a16:creationId xmlns:a16="http://schemas.microsoft.com/office/drawing/2014/main" id="{4598CBA9-CA70-49A9-87D5-E66FDBB08420}"/>
              </a:ext>
            </a:extLst>
          </p:cNvPr>
          <p:cNvCxnSpPr>
            <a:cxnSpLocks/>
          </p:cNvCxnSpPr>
          <p:nvPr/>
        </p:nvCxnSpPr>
        <p:spPr>
          <a:xfrm>
            <a:off x="1524000" y="1122363"/>
            <a:ext cx="9144000" cy="0"/>
          </a:xfrm>
          <a:prstGeom prst="line">
            <a:avLst/>
          </a:prstGeom>
          <a:ln w="698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266" name="Picture 2" descr="Picture background">
            <a:extLst>
              <a:ext uri="{FF2B5EF4-FFF2-40B4-BE49-F238E27FC236}">
                <a16:creationId xmlns:a16="http://schemas.microsoft.com/office/drawing/2014/main" id="{2AC4DC06-006A-40A6-8D0F-9BC20903F5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61212" y="1458598"/>
            <a:ext cx="3830788" cy="25474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06432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2A5FAC-5FEA-42CC-8E4D-5942B3CD2A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6490"/>
            <a:ext cx="9144000" cy="941121"/>
          </a:xfrm>
        </p:spPr>
        <p:txBody>
          <a:bodyPr/>
          <a:lstStyle/>
          <a:p>
            <a:r>
              <a:rPr lang="en-US" dirty="0"/>
              <a:t>Data visualization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A9F816BA-2D11-4EA8-9937-1741028DE989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AB731C9-C5EB-4C88-AFB6-8423D713483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2836" y="0"/>
            <a:ext cx="1729164" cy="94112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70F9462-DA36-4378-BE17-894CC37DAFD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6490"/>
            <a:ext cx="1672472" cy="941120"/>
          </a:xfrm>
          <a:prstGeom prst="rect">
            <a:avLst/>
          </a:prstGeom>
        </p:spPr>
      </p:pic>
      <p:pic>
        <p:nvPicPr>
          <p:cNvPr id="8" name="Picture 18" descr="https://upload.wikimedia.org/wikipedia/en/thumb/a/a1/Grafana_logo.svg/1200px-Grafana_logo.svg.png">
            <a:extLst>
              <a:ext uri="{FF2B5EF4-FFF2-40B4-BE49-F238E27FC236}">
                <a16:creationId xmlns:a16="http://schemas.microsoft.com/office/drawing/2014/main" id="{8897C045-75CF-4441-AE52-5FF990FB0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11" y="997610"/>
            <a:ext cx="2005421" cy="2045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6EBB9A71-8089-44BB-BEF2-5DB75084127C}"/>
              </a:ext>
            </a:extLst>
          </p:cNvPr>
          <p:cNvSpPr/>
          <p:nvPr/>
        </p:nvSpPr>
        <p:spPr>
          <a:xfrm>
            <a:off x="3135768" y="1177610"/>
            <a:ext cx="886822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Grafana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</a:t>
            </a:r>
            <a:r>
              <a:rPr lang="ru-RU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free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software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visualization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focused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on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IT </a:t>
            </a:r>
            <a:r>
              <a:rPr lang="ru-RU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monitoring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systems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data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 </a:t>
            </a:r>
            <a:r>
              <a:rPr lang="ru-RU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It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is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implemented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as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a "</a:t>
            </a:r>
            <a:r>
              <a:rPr lang="ru-RU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dashboard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" </a:t>
            </a:r>
            <a:r>
              <a:rPr lang="ru-RU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style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web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application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with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ru-RU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charts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graphs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tables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</a:t>
            </a:r>
            <a:r>
              <a:rPr lang="ru-RU" sz="2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alerts</a:t>
            </a:r>
            <a:r>
              <a:rPr lang="ru-RU" sz="2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</p:txBody>
      </p:sp>
      <p:pic>
        <p:nvPicPr>
          <p:cNvPr id="10" name="Picture 2" descr="https://xakep.ru/wp-content/uploads/2021/12/367335/Grafana.png">
            <a:extLst>
              <a:ext uri="{FF2B5EF4-FFF2-40B4-BE49-F238E27FC236}">
                <a16:creationId xmlns:a16="http://schemas.microsoft.com/office/drawing/2014/main" id="{E7948F7C-C887-4623-A759-2504AA5F83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" y="3240920"/>
            <a:ext cx="5747656" cy="3205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i0.wp.com/dotsandbrackets.com/wp-content/uploads/2017/01/grafana-dashboard.jpg?fit=1172%2C600&amp;ssl=1">
            <a:extLst>
              <a:ext uri="{FF2B5EF4-FFF2-40B4-BE49-F238E27FC236}">
                <a16:creationId xmlns:a16="http://schemas.microsoft.com/office/drawing/2014/main" id="{4FCB2D4B-28A3-4A66-8460-F886349857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1745" y="3216095"/>
            <a:ext cx="6262081" cy="32058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E761BCF0-F7B6-4CA1-92DE-B626404D4CB8}"/>
              </a:ext>
            </a:extLst>
          </p:cNvPr>
          <p:cNvCxnSpPr>
            <a:cxnSpLocks/>
          </p:cNvCxnSpPr>
          <p:nvPr/>
        </p:nvCxnSpPr>
        <p:spPr>
          <a:xfrm>
            <a:off x="1524000" y="997610"/>
            <a:ext cx="9144000" cy="0"/>
          </a:xfrm>
          <a:prstGeom prst="line">
            <a:avLst/>
          </a:prstGeom>
          <a:ln w="698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987346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75C3EB-BDB0-4D8F-91AF-44302798896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6491"/>
            <a:ext cx="9144000" cy="941120"/>
          </a:xfrm>
        </p:spPr>
        <p:txBody>
          <a:bodyPr/>
          <a:lstStyle/>
          <a:p>
            <a:r>
              <a:rPr lang="en-US" sz="5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HV system of FSD, GEM, BT</a:t>
            </a:r>
            <a:endParaRPr lang="ru-RU" sz="5400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2D39EF8-3B00-4D7A-8288-1522A581FBB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 </a:t>
            </a: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BBD9F460-A856-4C2D-8CCE-906617C22B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62836" y="0"/>
            <a:ext cx="1729164" cy="94112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A223DA6-5CC7-47EB-8B11-76E5E96519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6490"/>
            <a:ext cx="1672472" cy="941120"/>
          </a:xfrm>
          <a:prstGeom prst="rect">
            <a:avLst/>
          </a:prstGeom>
        </p:spPr>
      </p:pic>
      <p:pic>
        <p:nvPicPr>
          <p:cNvPr id="17" name="Picture 2" descr="SY4527 - Universal Multichannel Power Supply System - CAEN - Tools for  Discovery">
            <a:extLst>
              <a:ext uri="{FF2B5EF4-FFF2-40B4-BE49-F238E27FC236}">
                <a16:creationId xmlns:a16="http://schemas.microsoft.com/office/drawing/2014/main" id="{D77C222F-90E4-4D78-A8D7-FB227A791B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991" y="1315870"/>
            <a:ext cx="1967882" cy="1562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A0DB2623-77B8-4AFD-A028-ED204FFC75C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6991" y="3962024"/>
            <a:ext cx="1048315" cy="2428908"/>
          </a:xfrm>
          <a:prstGeom prst="rect">
            <a:avLst/>
          </a:prstGeom>
        </p:spPr>
      </p:pic>
      <p:sp>
        <p:nvSpPr>
          <p:cNvPr id="19" name="Блок-схема: магнитный диск 18">
            <a:extLst>
              <a:ext uri="{FF2B5EF4-FFF2-40B4-BE49-F238E27FC236}">
                <a16:creationId xmlns:a16="http://schemas.microsoft.com/office/drawing/2014/main" id="{5D5EDC8D-8C82-442E-A1C4-71C86B2C9AE3}"/>
              </a:ext>
            </a:extLst>
          </p:cNvPr>
          <p:cNvSpPr/>
          <p:nvPr/>
        </p:nvSpPr>
        <p:spPr>
          <a:xfrm>
            <a:off x="7073286" y="1438340"/>
            <a:ext cx="2266228" cy="1236228"/>
          </a:xfrm>
          <a:prstGeom prst="flowChartMagneticDisk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Historical</a:t>
            </a:r>
          </a:p>
          <a:p>
            <a:pPr algn="ctr"/>
            <a:r>
              <a:rPr lang="en-US" sz="2800" dirty="0" err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DataBase</a:t>
            </a:r>
            <a:endParaRPr lang="ru-RU" sz="2800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0" name="Стрелка: влево-вправо 19">
            <a:extLst>
              <a:ext uri="{FF2B5EF4-FFF2-40B4-BE49-F238E27FC236}">
                <a16:creationId xmlns:a16="http://schemas.microsoft.com/office/drawing/2014/main" id="{06E0830C-513B-4F6D-9154-863FA9E2C224}"/>
              </a:ext>
            </a:extLst>
          </p:cNvPr>
          <p:cNvSpPr/>
          <p:nvPr/>
        </p:nvSpPr>
        <p:spPr>
          <a:xfrm rot="16200000">
            <a:off x="300448" y="3284353"/>
            <a:ext cx="851907" cy="31479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Стрелка: влево-вправо 20">
            <a:extLst>
              <a:ext uri="{FF2B5EF4-FFF2-40B4-BE49-F238E27FC236}">
                <a16:creationId xmlns:a16="http://schemas.microsoft.com/office/drawing/2014/main" id="{56B990BB-1B4D-48F7-A674-500184DA0405}"/>
              </a:ext>
            </a:extLst>
          </p:cNvPr>
          <p:cNvSpPr/>
          <p:nvPr/>
        </p:nvSpPr>
        <p:spPr>
          <a:xfrm>
            <a:off x="2500497" y="1779692"/>
            <a:ext cx="1263072" cy="30777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: влево-вправо 21">
            <a:extLst>
              <a:ext uri="{FF2B5EF4-FFF2-40B4-BE49-F238E27FC236}">
                <a16:creationId xmlns:a16="http://schemas.microsoft.com/office/drawing/2014/main" id="{13466DB2-4970-4FBD-835D-7B8FBF193D60}"/>
              </a:ext>
            </a:extLst>
          </p:cNvPr>
          <p:cNvSpPr/>
          <p:nvPr/>
        </p:nvSpPr>
        <p:spPr>
          <a:xfrm>
            <a:off x="6567221" y="1872505"/>
            <a:ext cx="506065" cy="318087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Стрелка вправо 9">
            <a:extLst>
              <a:ext uri="{FF2B5EF4-FFF2-40B4-BE49-F238E27FC236}">
                <a16:creationId xmlns:a16="http://schemas.microsoft.com/office/drawing/2014/main" id="{4E280F4A-916D-4F04-A5B6-0D5BE09CF231}"/>
              </a:ext>
            </a:extLst>
          </p:cNvPr>
          <p:cNvSpPr/>
          <p:nvPr/>
        </p:nvSpPr>
        <p:spPr>
          <a:xfrm rot="5400000">
            <a:off x="8039533" y="2789319"/>
            <a:ext cx="333733" cy="35350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C227681B-2D9D-44C4-88D6-B81C599BD88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9629" y="2127016"/>
            <a:ext cx="744809" cy="598722"/>
          </a:xfrm>
          <a:prstGeom prst="rect">
            <a:avLst/>
          </a:prstGeom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E84B14A9-E080-45A3-B86F-D2E5E1D93D2F}"/>
              </a:ext>
            </a:extLst>
          </p:cNvPr>
          <p:cNvSpPr txBox="1"/>
          <p:nvPr/>
        </p:nvSpPr>
        <p:spPr>
          <a:xfrm>
            <a:off x="2800213" y="1505049"/>
            <a:ext cx="87374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TCP/IP</a:t>
            </a:r>
            <a:endParaRPr lang="ru-RU" sz="1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C7A42799-C023-41F3-99D1-B4E9EFC291B2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0379"/>
          <a:stretch/>
        </p:blipFill>
        <p:spPr>
          <a:xfrm>
            <a:off x="1368797" y="3943798"/>
            <a:ext cx="834680" cy="2428910"/>
          </a:xfrm>
          <a:prstGeom prst="rect">
            <a:avLst/>
          </a:prstGeom>
        </p:spPr>
      </p:pic>
      <p:sp>
        <p:nvSpPr>
          <p:cNvPr id="28" name="Стрелка: влево-вправо 27">
            <a:extLst>
              <a:ext uri="{FF2B5EF4-FFF2-40B4-BE49-F238E27FC236}">
                <a16:creationId xmlns:a16="http://schemas.microsoft.com/office/drawing/2014/main" id="{64B24B22-3C83-4E50-8D9D-DC5EAA4F146B}"/>
              </a:ext>
            </a:extLst>
          </p:cNvPr>
          <p:cNvSpPr/>
          <p:nvPr/>
        </p:nvSpPr>
        <p:spPr>
          <a:xfrm rot="16200000">
            <a:off x="1036839" y="3266127"/>
            <a:ext cx="851907" cy="314794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1E3C684-D11A-4453-BCA4-5C65991FD08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282081" y="3319041"/>
            <a:ext cx="6842756" cy="3405079"/>
          </a:xfrm>
          <a:prstGeom prst="rect">
            <a:avLst/>
          </a:prstGeom>
        </p:spPr>
      </p:pic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1E146E4D-4750-492F-AB07-85ED74925D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3004" y="2451693"/>
            <a:ext cx="2607199" cy="2607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https://upload.wikimedia.org/wikipedia/commons/b/b3/TANGO_controls_logo.png">
            <a:extLst>
              <a:ext uri="{FF2B5EF4-FFF2-40B4-BE49-F238E27FC236}">
                <a16:creationId xmlns:a16="http://schemas.microsoft.com/office/drawing/2014/main" id="{8D87F77D-B100-42DC-A041-5776354875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526" y="1464948"/>
            <a:ext cx="2627738" cy="787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9895675F-8BEF-498F-B668-6C7ABFA7456C}"/>
              </a:ext>
            </a:extLst>
          </p:cNvPr>
          <p:cNvSpPr txBox="1"/>
          <p:nvPr/>
        </p:nvSpPr>
        <p:spPr>
          <a:xfrm>
            <a:off x="3893389" y="2297856"/>
            <a:ext cx="235191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0" i="0" dirty="0">
                <a:solidFill>
                  <a:srgbClr val="000000"/>
                </a:solidFill>
                <a:effectLst/>
                <a:latin typeface="Linux Libertine"/>
              </a:rPr>
              <a:t>TANGO device server</a:t>
            </a:r>
          </a:p>
        </p:txBody>
      </p:sp>
      <p:pic>
        <p:nvPicPr>
          <p:cNvPr id="34" name="Picture 4" descr="Picture background">
            <a:extLst>
              <a:ext uri="{FF2B5EF4-FFF2-40B4-BE49-F238E27FC236}">
                <a16:creationId xmlns:a16="http://schemas.microsoft.com/office/drawing/2014/main" id="{05F6D6E2-C671-499B-B5F3-628F69734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0921" y="5317529"/>
            <a:ext cx="1349464" cy="1378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0D466C86-A444-426A-B09F-A3240020E66C}"/>
              </a:ext>
            </a:extLst>
          </p:cNvPr>
          <p:cNvCxnSpPr>
            <a:cxnSpLocks/>
          </p:cNvCxnSpPr>
          <p:nvPr/>
        </p:nvCxnSpPr>
        <p:spPr>
          <a:xfrm>
            <a:off x="1524000" y="1122363"/>
            <a:ext cx="9144000" cy="0"/>
          </a:xfrm>
          <a:prstGeom prst="line">
            <a:avLst/>
          </a:prstGeom>
          <a:ln w="698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25352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10354</TotalTime>
  <Words>651</Words>
  <Application>Microsoft Office PowerPoint</Application>
  <PresentationFormat>Широкоэкранный</PresentationFormat>
  <Paragraphs>123</Paragraphs>
  <Slides>19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7" baseType="lpstr">
      <vt:lpstr>Arial</vt:lpstr>
      <vt:lpstr>Calibri</vt:lpstr>
      <vt:lpstr>Calibri Light</vt:lpstr>
      <vt:lpstr>Cambria Math</vt:lpstr>
      <vt:lpstr>Linux Libertine</vt:lpstr>
      <vt:lpstr>Tahoma</vt:lpstr>
      <vt:lpstr>Times New Roman</vt:lpstr>
      <vt:lpstr>Тема Office</vt:lpstr>
      <vt:lpstr> </vt:lpstr>
      <vt:lpstr>BM@N Experiment</vt:lpstr>
      <vt:lpstr>BM@N subsystems </vt:lpstr>
      <vt:lpstr>What is Slow Control?</vt:lpstr>
      <vt:lpstr>What is Slow Control?</vt:lpstr>
      <vt:lpstr>Infrastructure – computing, devices, interfaces</vt:lpstr>
      <vt:lpstr>Database cluster</vt:lpstr>
      <vt:lpstr>Data visualization</vt:lpstr>
      <vt:lpstr>HV system of FSD, GEM, BT</vt:lpstr>
      <vt:lpstr>HV system of FSD, GEM, BT</vt:lpstr>
      <vt:lpstr>LV system of FSD, GEM, BT</vt:lpstr>
      <vt:lpstr>FSD FEE temperature</vt:lpstr>
      <vt:lpstr>FSD Autoswitch system</vt:lpstr>
      <vt:lpstr>FSD Autoswitch system</vt:lpstr>
      <vt:lpstr>FSD Autoswitch system</vt:lpstr>
      <vt:lpstr>FSD Conditioner monitoring</vt:lpstr>
      <vt:lpstr>Conclusions</vt:lpstr>
      <vt:lpstr> </vt:lpstr>
      <vt:lpstr>SiBT – Silicon Beam Tracker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</dc:title>
  <dc:creator>osokinilya69@gmail.com</dc:creator>
  <cp:lastModifiedBy>osokinilya69@gmail.com</cp:lastModifiedBy>
  <cp:revision>24</cp:revision>
  <dcterms:created xsi:type="dcterms:W3CDTF">2025-06-02T06:16:03Z</dcterms:created>
  <dcterms:modified xsi:type="dcterms:W3CDTF">2025-06-09T19:52:50Z</dcterms:modified>
</cp:coreProperties>
</file>