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9" r:id="rId1"/>
  </p:sldMasterIdLst>
  <p:notesMasterIdLst>
    <p:notesMasterId r:id="rId18"/>
  </p:notesMasterIdLst>
  <p:sldIdLst>
    <p:sldId id="339" r:id="rId2"/>
    <p:sldId id="274" r:id="rId3"/>
    <p:sldId id="320" r:id="rId4"/>
    <p:sldId id="316" r:id="rId5"/>
    <p:sldId id="276" r:id="rId6"/>
    <p:sldId id="321" r:id="rId7"/>
    <p:sldId id="322" r:id="rId8"/>
    <p:sldId id="325" r:id="rId9"/>
    <p:sldId id="329" r:id="rId10"/>
    <p:sldId id="318" r:id="rId11"/>
    <p:sldId id="336" r:id="rId12"/>
    <p:sldId id="330" r:id="rId13"/>
    <p:sldId id="335" r:id="rId14"/>
    <p:sldId id="266" r:id="rId15"/>
    <p:sldId id="340" r:id="rId16"/>
    <p:sldId id="32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 showScrollbar="0"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92" autoAdjust="0"/>
    <p:restoredTop sz="95707" autoAdjust="0"/>
  </p:normalViewPr>
  <p:slideViewPr>
    <p:cSldViewPr snapToGrid="0">
      <p:cViewPr>
        <p:scale>
          <a:sx n="51" d="100"/>
          <a:sy n="51" d="100"/>
        </p:scale>
        <p:origin x="-540" y="3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4" y="6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3952" y="-8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B3AC7-8CEF-4056-A00C-5990AA737295}" type="datetimeFigureOut">
              <a:rPr lang="ru-RU" smtClean="0"/>
              <a:pPr/>
              <a:t>06.06.2025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EA75D-6D0A-417D-BB3B-8C5D5D0902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475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D6A84-79E6-C513-1313-CAC7F0998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59B4D3B-94B3-6D72-F670-22739EF636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AFED0E5-1EDA-4C6B-40B7-3070EA3A4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550743-736A-7A0F-5818-AF42512063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500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707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FB136-5CF7-9349-4419-D03036A94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8B534BC-94E5-1CCE-AB10-D262A75039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6283E87-DCB1-3BCA-B498-3414487A3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F883A2-93F7-3B8A-45D2-ACD012868C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516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973A3-9B94-295A-064F-AA4952BE7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B193FB0-A7DF-7775-D5BD-8ADB06040B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F748B84-F118-978B-05C5-54622EB2E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C0BBE-2990-86CF-11B4-BEC71EE833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394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F447B-E6C7-C417-CBA3-8CE1BDCD8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038C624-8C56-603E-62E5-4FCF833042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E3EA60D-7D51-A527-0AB7-4B438319FC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972396-C69C-A00A-4D97-309A37A2D8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711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580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77187-6F57-9152-C77B-554A53666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398050F-54CA-2409-1FCB-891329172B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FFE76DB-4B0F-5058-C851-57BF7FDE0A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82FDEA-DB40-CA3B-2104-E431FB574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127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F3D33-9B51-FE77-FAE8-F4D1039B0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6879850-2064-558F-7EA0-FB8E8B38CE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64A44D9-7A28-53F5-8AC3-50237ADB9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C96B23-43BA-3158-B122-865674B1B1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038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922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EC53F-B695-DA03-F106-A2DFDA48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48E0EDA-8C35-C7F0-F985-7126BF99D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B7B81AE-1BCC-7952-828C-2FDF4183C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DB6022-5C6E-BCEB-19AB-5F476D0636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52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710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755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19C16-8456-361A-6989-465ED7006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E41AEEF-3D7C-C601-8457-5402062679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4FD0BF6-649C-EB59-878F-5B980895C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B6A1E7-EF87-8885-7CCC-37E1ADF16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453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C9E16-E895-C753-5793-ADD172164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D6162BA-E913-D26C-E9A6-2499B83675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545585E-A34F-B500-9FEF-8A862091AE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EE0FB8-5774-8C9A-29CF-71A979ED10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493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550DD-5F8B-BB78-53CB-A7B9D8C59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827D60E-F6CE-60D0-7B6C-620DA05A37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5F0B0ED-7CAA-0AAC-0098-50BAAA9DA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528458-CFBE-57CB-BEC1-B7F8CF2F74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197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6C8DD-6F34-0AB0-534E-954FADA5F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18C1F51-1316-4FAB-7C46-81CC7725FE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7EEDA05-EA49-30BA-2168-AF5CCF947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72E59C-1467-6A22-0293-17DB7F9AC2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67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CE03-E553-42F9-BA78-D7EFDA6C15B0}" type="datetime1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529019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B40C-1886-4ADB-8800-6F4125C4B7F4}" type="datetime1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10871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B40C-1886-4ADB-8800-6F4125C4B7F4}" type="datetime1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55817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B40C-1886-4ADB-8800-6F4125C4B7F4}" type="datetime1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380474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3C9A-8285-422B-96FC-9474037E64C6}" type="datetime1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366870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B40C-1886-4ADB-8800-6F4125C4B7F4}" type="datetime1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566964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B40C-1886-4ADB-8800-6F4125C4B7F4}" type="datetime1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19539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32143-7F3C-421A-9922-D1D3A500353F}" type="datetime1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640880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9C6A-4C07-4963-958F-E5A083CE1B21}" type="datetime1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000061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24BE3-13C9-4FA1-8859-144CD81A2B10}" type="datetime1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217677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F648-F4F6-45C2-A53B-50CB8FEBB124}" type="datetime1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64025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6673-B440-43FA-B6D7-AF800B3C0C4E}" type="datetime1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30837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ECC42-663E-48B4-A314-D14D9EF28263}" type="datetime1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97920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6FEAD-2738-432C-8149-1FA74B148108}" type="datetime1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962766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3B3A-91DC-43C5-89EA-C33DB2D6F439}" type="datetime1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74796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D17B-F041-4ED3-BBCF-BD7E8D48684B}" type="datetime1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804730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1F5D-0072-4616-B4C7-FFEFF1E786E4}" type="datetime1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595794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bg2">
                <a:tint val="97000"/>
                <a:hueMod val="92000"/>
                <a:satMod val="169000"/>
                <a:lumMod val="40000"/>
                <a:lumOff val="60000"/>
              </a:schemeClr>
            </a:gs>
            <a:gs pos="0">
              <a:schemeClr val="bg2">
                <a:shade val="96000"/>
                <a:satMod val="120000"/>
                <a:lumMod val="90000"/>
                <a:alpha val="95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036B40C-1886-4ADB-8800-6F4125C4B7F4}" type="datetime1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7020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transition spd="slow">
    <p:wipe dir="r"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file:///C:\Users\Stepan\Pictures\_images_subs_tpc.p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file:///C:\Users\Stepan\Pictures\_images_subs_tpc.pn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jpg"/><Relationship Id="rId4" Type="http://schemas.openxmlformats.org/officeDocument/2006/relationships/image" Target="../media/image2.png"/><Relationship Id="rId9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mpd.jinr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ica.jinr.ru/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12586-7115-4593-3363-356E08080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 15">
            <a:extLst>
              <a:ext uri="{FF2B5EF4-FFF2-40B4-BE49-F238E27FC236}">
                <a16:creationId xmlns:a16="http://schemas.microsoft.com/office/drawing/2014/main" id="{9F9E19C3-A1BD-2265-0AEA-EE87F0D5171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r:link="rId4"/>
          <a:srcRect l="22371" t="-368" r="24307" b="-1561"/>
          <a:stretch>
            <a:fillRect/>
          </a:stretch>
        </p:blipFill>
        <p:spPr>
          <a:xfrm>
            <a:off x="8515350" y="287872"/>
            <a:ext cx="3676650" cy="38576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0A811-93D6-3C62-4B23-72828462E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2325"/>
            <a:ext cx="9304324" cy="4377951"/>
          </a:xfrm>
        </p:spPr>
        <p:txBody>
          <a:bodyPr>
            <a:normAutofit fontScale="90000"/>
          </a:bodyPr>
          <a:lstStyle/>
          <a:p>
            <a:r>
              <a:rPr lang="en-US" sz="4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JINR Association of Young Scientists and Specialist Conference “Alushta-2025“ </a:t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cap="all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Remote access and synchronization subsystem of electronics cards for the TPC/MPD Detector of the NICA project</a:t>
            </a:r>
            <a:endParaRPr lang="ru-RU" sz="4700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BD8C003-5454-6252-E453-AC324E6B2028}"/>
              </a:ext>
            </a:extLst>
          </p:cNvPr>
          <p:cNvSpPr/>
          <p:nvPr/>
        </p:nvSpPr>
        <p:spPr>
          <a:xfrm>
            <a:off x="4917137" y="6252985"/>
            <a:ext cx="191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Alushta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7F8C19-1F9F-C0E8-6C71-863EE7332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7250253" y="4614749"/>
            <a:ext cx="4806667" cy="118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582CA2-0E70-0C1A-577B-2F37E1B6D799}"/>
              </a:ext>
            </a:extLst>
          </p:cNvPr>
          <p:cNvSpPr txBox="1"/>
          <p:nvPr/>
        </p:nvSpPr>
        <p:spPr>
          <a:xfrm>
            <a:off x="7115175" y="5837486"/>
            <a:ext cx="50768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Denis Potapov, an engineer of the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TPC/MPD group, VBLHEP, JINR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744F57-A2C3-2129-E885-DFCE87FACD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704" t="19022" r="13732" b="18411"/>
          <a:stretch/>
        </p:blipFill>
        <p:spPr>
          <a:xfrm>
            <a:off x="0" y="4377950"/>
            <a:ext cx="3519377" cy="2413643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6F318817-FCA4-1742-FA8C-731056B4D6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Google Shape;72;p1">
            <a:extLst>
              <a:ext uri="{FF2B5EF4-FFF2-40B4-BE49-F238E27FC236}">
                <a16:creationId xmlns:a16="http://schemas.microsoft.com/office/drawing/2014/main" id="{69B38698-3E46-E82D-AF1D-14D7EEFAA7E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52162" y="4409658"/>
            <a:ext cx="1760622" cy="1689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246045"/>
      </p:ext>
    </p:extLst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4F7CDF9-360A-4859-AD75-36B82F871C2A}"/>
              </a:ext>
            </a:extLst>
          </p:cNvPr>
          <p:cNvSpPr txBox="1"/>
          <p:nvPr/>
        </p:nvSpPr>
        <p:spPr>
          <a:xfrm>
            <a:off x="67173" y="6120093"/>
            <a:ext cx="6595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setup for synchronization prototype unit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C2B932C-4995-4272-AF60-7CB57A085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08" t="9381" r="16268" b="7316"/>
          <a:stretch/>
        </p:blipFill>
        <p:spPr>
          <a:xfrm>
            <a:off x="109639" y="2175305"/>
            <a:ext cx="6397906" cy="396948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570BA36-A110-45D2-92D7-5418E17A803D}"/>
              </a:ext>
            </a:extLst>
          </p:cNvPr>
          <p:cNvSpPr/>
          <p:nvPr/>
        </p:nvSpPr>
        <p:spPr>
          <a:xfrm>
            <a:off x="279540" y="1370826"/>
            <a:ext cx="3063735" cy="9541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Readout and Control Unit (RCU)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6EFD3E4D-896E-4E21-91E8-ECD44C76240B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1081454" y="2324933"/>
            <a:ext cx="729954" cy="91063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0C0192E-37B0-4E65-A6DF-F55F3F68CF1E}"/>
              </a:ext>
            </a:extLst>
          </p:cNvPr>
          <p:cNvSpPr/>
          <p:nvPr/>
        </p:nvSpPr>
        <p:spPr>
          <a:xfrm>
            <a:off x="3741746" y="1385785"/>
            <a:ext cx="2601905" cy="52322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 prototype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CEBEEA8-BC64-49B9-AB16-1F18DC59B234}"/>
              </a:ext>
            </a:extLst>
          </p:cNvPr>
          <p:cNvSpPr/>
          <p:nvPr/>
        </p:nvSpPr>
        <p:spPr>
          <a:xfrm>
            <a:off x="3854037" y="3057731"/>
            <a:ext cx="2489614" cy="2244743"/>
          </a:xfrm>
          <a:prstGeom prst="rect">
            <a:avLst/>
          </a:prstGeom>
          <a:noFill/>
          <a:ln w="508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D4B491DC-2BC7-D17E-7996-32A7D7822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540" y="35783"/>
            <a:ext cx="9008408" cy="1013767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 of synchronization unit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A49CDD39-2251-5DCD-3A57-8975B3CE5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5930" y="1385786"/>
            <a:ext cx="5528897" cy="53464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synchronization prototype unit fanout transceiver reference clock to 62 FECs from 1 RCU   (1 ROC sync.)</a:t>
            </a:r>
          </a:p>
          <a:p>
            <a:pPr marL="0" indent="0">
              <a:buNone/>
            </a:pPr>
            <a:r>
              <a:rPr 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Synchronization unit of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Subsystem</a:t>
            </a:r>
            <a:r>
              <a:rPr 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will fanout 5 external signals to FECs:</a:t>
            </a:r>
          </a:p>
          <a:p>
            <a:pPr lvl="1"/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reference clocks;</a:t>
            </a:r>
          </a:p>
          <a:p>
            <a:pPr lvl="1"/>
            <a:r>
              <a:rPr 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trigger;</a:t>
            </a:r>
          </a:p>
          <a:p>
            <a:pPr lvl="1"/>
            <a:r>
              <a:rPr 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Reset.</a:t>
            </a:r>
            <a:endParaRPr lang="ru-RU" sz="3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омер слайда 3">
            <a:extLst>
              <a:ext uri="{FF2B5EF4-FFF2-40B4-BE49-F238E27FC236}">
                <a16:creationId xmlns:a16="http://schemas.microsoft.com/office/drawing/2014/main" id="{EE94E0C8-E0D5-444E-AFBA-42C4AAA4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800" smtClean="0"/>
              <a:pPr/>
              <a:t>10</a:t>
            </a:fld>
            <a:endParaRPr lang="en-US" sz="2400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23E5C4F-7294-4252-89EC-C7BC33E8A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8573A9-7E8E-3786-3A5E-12EBFDAB761E}"/>
              </a:ext>
            </a:extLst>
          </p:cNvPr>
          <p:cNvSpPr/>
          <p:nvPr/>
        </p:nvSpPr>
        <p:spPr>
          <a:xfrm>
            <a:off x="332717" y="2822331"/>
            <a:ext cx="2489614" cy="2325398"/>
          </a:xfrm>
          <a:prstGeom prst="rect">
            <a:avLst/>
          </a:prstGeom>
          <a:noFill/>
          <a:ln w="508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796640A5-1CFA-4084-90FE-51027E1296BC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5042699" y="1909005"/>
            <a:ext cx="364570" cy="114872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85263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3" grpId="0" animBg="1"/>
      <p:bldP spid="11" grpId="0" uiExpand="1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F4579BD-D905-AD94-5B57-EC658CA87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A8433193-64F9-38F4-67E5-1428F139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800" smtClean="0"/>
              <a:pPr/>
              <a:t>11</a:t>
            </a:fld>
            <a:endParaRPr lang="en-US" sz="24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C3D9CBB-FA95-F5DF-F663-B471FFD5B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5B7681-91C2-B4E3-CDD8-2C9F72F62DF0}"/>
              </a:ext>
            </a:extLst>
          </p:cNvPr>
          <p:cNvSpPr/>
          <p:nvPr/>
        </p:nvSpPr>
        <p:spPr>
          <a:xfrm>
            <a:off x="2353252" y="1095711"/>
            <a:ext cx="7335436" cy="5762289"/>
          </a:xfrm>
          <a:prstGeom prst="rect">
            <a:avLst/>
          </a:prstGeom>
          <a:solidFill>
            <a:srgbClr val="92D050">
              <a:alpha val="3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EF2502D-C319-2FFA-4644-DB4BF6AABCA7}"/>
              </a:ext>
            </a:extLst>
          </p:cNvPr>
          <p:cNvSpPr/>
          <p:nvPr/>
        </p:nvSpPr>
        <p:spPr>
          <a:xfrm>
            <a:off x="3944547" y="1183426"/>
            <a:ext cx="5525754" cy="388700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D9B2F5A-9BBB-C22B-AB81-DDB740B3E8F3}"/>
              </a:ext>
            </a:extLst>
          </p:cNvPr>
          <p:cNvSpPr/>
          <p:nvPr/>
        </p:nvSpPr>
        <p:spPr>
          <a:xfrm>
            <a:off x="4023953" y="1304039"/>
            <a:ext cx="1318079" cy="769441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(LVDS)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C3083F79-6A8F-9D4F-8B20-DAD118DCD5E9}"/>
              </a:ext>
            </a:extLst>
          </p:cNvPr>
          <p:cNvCxnSpPr>
            <a:cxnSpLocks/>
            <a:stCxn id="334" idx="0"/>
            <a:endCxn id="8" idx="2"/>
          </p:cNvCxnSpPr>
          <p:nvPr/>
        </p:nvCxnSpPr>
        <p:spPr>
          <a:xfrm flipH="1" flipV="1">
            <a:off x="4682993" y="2073480"/>
            <a:ext cx="1871" cy="602944"/>
          </a:xfrm>
          <a:prstGeom prst="straightConnector1">
            <a:avLst/>
          </a:prstGeom>
          <a:ln w="508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739DB34-85E1-6DF6-C425-9281955AEAB4}"/>
              </a:ext>
            </a:extLst>
          </p:cNvPr>
          <p:cNvSpPr txBox="1"/>
          <p:nvPr/>
        </p:nvSpPr>
        <p:spPr>
          <a:xfrm>
            <a:off x="7509534" y="3065828"/>
            <a:ext cx="1040221" cy="419282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4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4800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BDF7CF6-68D4-A8FE-5BF6-5A00BC0F0E71}"/>
              </a:ext>
            </a:extLst>
          </p:cNvPr>
          <p:cNvSpPr/>
          <p:nvPr/>
        </p:nvSpPr>
        <p:spPr>
          <a:xfrm>
            <a:off x="7399746" y="2995234"/>
            <a:ext cx="355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702B06E-41E8-6618-CCBC-DC4180F23FAF}"/>
              </a:ext>
            </a:extLst>
          </p:cNvPr>
          <p:cNvCxnSpPr>
            <a:cxnSpLocks/>
            <a:stCxn id="22" idx="1"/>
            <a:endCxn id="331" idx="3"/>
          </p:cNvCxnSpPr>
          <p:nvPr/>
        </p:nvCxnSpPr>
        <p:spPr>
          <a:xfrm flipH="1">
            <a:off x="7384322" y="2174336"/>
            <a:ext cx="487179" cy="6219"/>
          </a:xfrm>
          <a:prstGeom prst="straightConnector1">
            <a:avLst/>
          </a:prstGeom>
          <a:ln w="508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CB793543-1166-0DFE-8125-86BA0AC79BDB}"/>
              </a:ext>
            </a:extLst>
          </p:cNvPr>
          <p:cNvCxnSpPr>
            <a:cxnSpLocks/>
            <a:stCxn id="329" idx="1"/>
            <a:endCxn id="332" idx="3"/>
          </p:cNvCxnSpPr>
          <p:nvPr/>
        </p:nvCxnSpPr>
        <p:spPr>
          <a:xfrm flipH="1">
            <a:off x="7398864" y="4593606"/>
            <a:ext cx="456044" cy="3454"/>
          </a:xfrm>
          <a:prstGeom prst="straightConnector1">
            <a:avLst/>
          </a:prstGeom>
          <a:ln w="508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03B7774C-943F-3F3B-4A16-B1F3C8886ADF}"/>
              </a:ext>
            </a:extLst>
          </p:cNvPr>
          <p:cNvCxnSpPr>
            <a:cxnSpLocks/>
            <a:stCxn id="333" idx="1"/>
            <a:endCxn id="334" idx="3"/>
          </p:cNvCxnSpPr>
          <p:nvPr/>
        </p:nvCxnSpPr>
        <p:spPr>
          <a:xfrm flipH="1" flipV="1">
            <a:off x="5379984" y="3338144"/>
            <a:ext cx="513944" cy="2202"/>
          </a:xfrm>
          <a:prstGeom prst="straightConnector1">
            <a:avLst/>
          </a:prstGeom>
          <a:ln w="508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9970309-31F1-C538-2429-A568D1E28BD4}"/>
              </a:ext>
            </a:extLst>
          </p:cNvPr>
          <p:cNvSpPr txBox="1"/>
          <p:nvPr/>
        </p:nvSpPr>
        <p:spPr>
          <a:xfrm>
            <a:off x="4667258" y="2065965"/>
            <a:ext cx="958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  <a:endParaRPr lang="ru-RU" sz="2400" i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787E8D-3A92-03E0-11EE-296D37FA103C}"/>
              </a:ext>
            </a:extLst>
          </p:cNvPr>
          <p:cNvSpPr txBox="1"/>
          <p:nvPr/>
        </p:nvSpPr>
        <p:spPr>
          <a:xfrm>
            <a:off x="4669679" y="4090618"/>
            <a:ext cx="945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  <a:endParaRPr lang="ru-RU" sz="2400" i="1" dirty="0">
              <a:solidFill>
                <a:schemeClr val="bg1"/>
              </a:solidFill>
            </a:endParaRPr>
          </a:p>
        </p:txBody>
      </p:sp>
      <p:cxnSp>
        <p:nvCxnSpPr>
          <p:cNvPr id="20" name="Соединитель: уступ 19">
            <a:extLst>
              <a:ext uri="{FF2B5EF4-FFF2-40B4-BE49-F238E27FC236}">
                <a16:creationId xmlns:a16="http://schemas.microsoft.com/office/drawing/2014/main" id="{2741A2A1-92EA-E897-2501-8DD009D75C52}"/>
              </a:ext>
            </a:extLst>
          </p:cNvPr>
          <p:cNvCxnSpPr>
            <a:cxnSpLocks/>
          </p:cNvCxnSpPr>
          <p:nvPr/>
        </p:nvCxnSpPr>
        <p:spPr>
          <a:xfrm rot="10800000" flipV="1">
            <a:off x="5310129" y="2141200"/>
            <a:ext cx="582455" cy="566320"/>
          </a:xfrm>
          <a:prstGeom prst="bentConnector3">
            <a:avLst>
              <a:gd name="adj1" fmla="val 50000"/>
            </a:avLst>
          </a:prstGeom>
          <a:ln w="508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: уступ 20">
            <a:extLst>
              <a:ext uri="{FF2B5EF4-FFF2-40B4-BE49-F238E27FC236}">
                <a16:creationId xmlns:a16="http://schemas.microsoft.com/office/drawing/2014/main" id="{D195F956-394D-9F9E-2E63-5A8D38DBD846}"/>
              </a:ext>
            </a:extLst>
          </p:cNvPr>
          <p:cNvCxnSpPr>
            <a:cxnSpLocks/>
          </p:cNvCxnSpPr>
          <p:nvPr/>
        </p:nvCxnSpPr>
        <p:spPr>
          <a:xfrm rot="10800000">
            <a:off x="5307008" y="3962447"/>
            <a:ext cx="595619" cy="568036"/>
          </a:xfrm>
          <a:prstGeom prst="bentConnector3">
            <a:avLst>
              <a:gd name="adj1" fmla="val 50000"/>
            </a:avLst>
          </a:prstGeom>
          <a:ln w="508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C13F077-BEEE-9F87-B3FC-07C8098623DA}"/>
              </a:ext>
            </a:extLst>
          </p:cNvPr>
          <p:cNvSpPr/>
          <p:nvPr/>
        </p:nvSpPr>
        <p:spPr>
          <a:xfrm>
            <a:off x="7871501" y="1789615"/>
            <a:ext cx="1534159" cy="769441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 con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(LVDS)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D24362-3FCB-D3E7-B14E-90E209527C84}"/>
              </a:ext>
            </a:extLst>
          </p:cNvPr>
          <p:cNvSpPr txBox="1"/>
          <p:nvPr/>
        </p:nvSpPr>
        <p:spPr>
          <a:xfrm>
            <a:off x="7013462" y="1347493"/>
            <a:ext cx="934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71A799-FE11-B5CC-4818-E09C6AD891BD}"/>
              </a:ext>
            </a:extLst>
          </p:cNvPr>
          <p:cNvSpPr txBox="1"/>
          <p:nvPr/>
        </p:nvSpPr>
        <p:spPr>
          <a:xfrm>
            <a:off x="7128155" y="3743802"/>
            <a:ext cx="934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6EA692-9D33-E685-D20E-C3FF3F6C301A}"/>
              </a:ext>
            </a:extLst>
          </p:cNvPr>
          <p:cNvSpPr txBox="1"/>
          <p:nvPr/>
        </p:nvSpPr>
        <p:spPr>
          <a:xfrm>
            <a:off x="1438044" y="1536342"/>
            <a:ext cx="1489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TR_REFCLK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8C6E1D-5CE5-23FB-939B-550617828D2D}"/>
              </a:ext>
            </a:extLst>
          </p:cNvPr>
          <p:cNvSpPr txBox="1"/>
          <p:nvPr/>
        </p:nvSpPr>
        <p:spPr>
          <a:xfrm>
            <a:off x="9545356" y="1532764"/>
            <a:ext cx="16339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8x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TR_REFCLK</a:t>
            </a: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5D9A276A-5669-4DDE-B036-7FE952518FA9}"/>
              </a:ext>
            </a:extLst>
          </p:cNvPr>
          <p:cNvCxnSpPr>
            <a:cxnSpLocks/>
          </p:cNvCxnSpPr>
          <p:nvPr/>
        </p:nvCxnSpPr>
        <p:spPr>
          <a:xfrm flipH="1">
            <a:off x="9405660" y="1909524"/>
            <a:ext cx="1656213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7F4F3E3-43E9-E3AF-A9FB-F4CAAB717F18}"/>
              </a:ext>
            </a:extLst>
          </p:cNvPr>
          <p:cNvSpPr txBox="1"/>
          <p:nvPr/>
        </p:nvSpPr>
        <p:spPr>
          <a:xfrm>
            <a:off x="8554824" y="3088352"/>
            <a:ext cx="1040221" cy="419282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4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4800" i="1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8CCC320E-3DDD-89A0-4573-53FA10A1E269}"/>
              </a:ext>
            </a:extLst>
          </p:cNvPr>
          <p:cNvSpPr/>
          <p:nvPr/>
        </p:nvSpPr>
        <p:spPr>
          <a:xfrm>
            <a:off x="8427168" y="3005608"/>
            <a:ext cx="355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B8C2EC1-6E2C-15EA-A592-354543B7DBF9}"/>
              </a:ext>
            </a:extLst>
          </p:cNvPr>
          <p:cNvSpPr txBox="1"/>
          <p:nvPr/>
        </p:nvSpPr>
        <p:spPr>
          <a:xfrm>
            <a:off x="9584198" y="4350442"/>
            <a:ext cx="15507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8x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TR_REFCLK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7D047961-1508-CE31-4DD6-67FDBCC2AAF6}"/>
              </a:ext>
            </a:extLst>
          </p:cNvPr>
          <p:cNvSpPr/>
          <p:nvPr/>
        </p:nvSpPr>
        <p:spPr>
          <a:xfrm>
            <a:off x="9626786" y="3712347"/>
            <a:ext cx="24518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cards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(+2 reserve)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C1819B62-1182-204F-B598-738AD23F9912}"/>
              </a:ext>
            </a:extLst>
          </p:cNvPr>
          <p:cNvSpPr/>
          <p:nvPr/>
        </p:nvSpPr>
        <p:spPr>
          <a:xfrm>
            <a:off x="11030459" y="1356701"/>
            <a:ext cx="1091401" cy="2308324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cards FEC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7A0EA478-D7AD-B08B-3D27-7AA6CB89A575}"/>
              </a:ext>
            </a:extLst>
          </p:cNvPr>
          <p:cNvCxnSpPr>
            <a:cxnSpLocks/>
          </p:cNvCxnSpPr>
          <p:nvPr/>
        </p:nvCxnSpPr>
        <p:spPr>
          <a:xfrm flipV="1">
            <a:off x="10248587" y="1841108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A57F1B7B-830C-77DC-347C-93DC54A3FB02}"/>
              </a:ext>
            </a:extLst>
          </p:cNvPr>
          <p:cNvCxnSpPr>
            <a:cxnSpLocks/>
          </p:cNvCxnSpPr>
          <p:nvPr/>
        </p:nvCxnSpPr>
        <p:spPr>
          <a:xfrm flipV="1">
            <a:off x="10272533" y="4661477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Прямая со стрелкой 323">
            <a:extLst>
              <a:ext uri="{FF2B5EF4-FFF2-40B4-BE49-F238E27FC236}">
                <a16:creationId xmlns:a16="http://schemas.microsoft.com/office/drawing/2014/main" id="{D317D317-70E9-5E4D-0D50-76A379F910A5}"/>
              </a:ext>
            </a:extLst>
          </p:cNvPr>
          <p:cNvCxnSpPr>
            <a:cxnSpLocks/>
          </p:cNvCxnSpPr>
          <p:nvPr/>
        </p:nvCxnSpPr>
        <p:spPr>
          <a:xfrm flipH="1">
            <a:off x="1406573" y="1948366"/>
            <a:ext cx="2617380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5" name="Прямоугольник 324">
            <a:extLst>
              <a:ext uri="{FF2B5EF4-FFF2-40B4-BE49-F238E27FC236}">
                <a16:creationId xmlns:a16="http://schemas.microsoft.com/office/drawing/2014/main" id="{4D2ECC40-E11E-A359-3F52-A43B4615EF00}"/>
              </a:ext>
            </a:extLst>
          </p:cNvPr>
          <p:cNvSpPr/>
          <p:nvPr/>
        </p:nvSpPr>
        <p:spPr>
          <a:xfrm>
            <a:off x="1722516" y="6416700"/>
            <a:ext cx="7462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Synchronization module for 1 ROC chamber</a:t>
            </a:r>
          </a:p>
        </p:txBody>
      </p:sp>
      <p:sp>
        <p:nvSpPr>
          <p:cNvPr id="326" name="Прямоугольник 325">
            <a:extLst>
              <a:ext uri="{FF2B5EF4-FFF2-40B4-BE49-F238E27FC236}">
                <a16:creationId xmlns:a16="http://schemas.microsoft.com/office/drawing/2014/main" id="{06F82EA1-0A72-87A4-AFFA-B28B5F7E058C}"/>
              </a:ext>
            </a:extLst>
          </p:cNvPr>
          <p:cNvSpPr/>
          <p:nvPr/>
        </p:nvSpPr>
        <p:spPr>
          <a:xfrm>
            <a:off x="177522" y="1877626"/>
            <a:ext cx="1229051" cy="175432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Controller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RCU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9" name="Прямоугольник 328">
            <a:extLst>
              <a:ext uri="{FF2B5EF4-FFF2-40B4-BE49-F238E27FC236}">
                <a16:creationId xmlns:a16="http://schemas.microsoft.com/office/drawing/2014/main" id="{4A82EFA2-0584-9F39-2DA4-5C66BE96978B}"/>
              </a:ext>
            </a:extLst>
          </p:cNvPr>
          <p:cNvSpPr/>
          <p:nvPr/>
        </p:nvSpPr>
        <p:spPr>
          <a:xfrm>
            <a:off x="7854908" y="4208885"/>
            <a:ext cx="1550752" cy="769441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 con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(LVDS)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0" name="Прямая со стрелкой 329">
            <a:extLst>
              <a:ext uri="{FF2B5EF4-FFF2-40B4-BE49-F238E27FC236}">
                <a16:creationId xmlns:a16="http://schemas.microsoft.com/office/drawing/2014/main" id="{B5053A2B-59E6-692B-4CDA-1A82783F0EDF}"/>
              </a:ext>
            </a:extLst>
          </p:cNvPr>
          <p:cNvCxnSpPr>
            <a:cxnSpLocks/>
          </p:cNvCxnSpPr>
          <p:nvPr/>
        </p:nvCxnSpPr>
        <p:spPr>
          <a:xfrm flipH="1">
            <a:off x="9405660" y="4716577"/>
            <a:ext cx="1624799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1" name="Прямоугольник 330">
            <a:extLst>
              <a:ext uri="{FF2B5EF4-FFF2-40B4-BE49-F238E27FC236}">
                <a16:creationId xmlns:a16="http://schemas.microsoft.com/office/drawing/2014/main" id="{3B2DC440-028F-38B3-ABAD-8FAC4A96C33C}"/>
              </a:ext>
            </a:extLst>
          </p:cNvPr>
          <p:cNvSpPr/>
          <p:nvPr/>
        </p:nvSpPr>
        <p:spPr>
          <a:xfrm>
            <a:off x="5892584" y="1765056"/>
            <a:ext cx="1491738" cy="830997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vert="horz" wrap="square" anchor="t" anchorCtr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Synchrosignal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multiplication microchip</a:t>
            </a:r>
          </a:p>
        </p:txBody>
      </p:sp>
      <p:sp>
        <p:nvSpPr>
          <p:cNvPr id="332" name="Прямоугольник 331">
            <a:extLst>
              <a:ext uri="{FF2B5EF4-FFF2-40B4-BE49-F238E27FC236}">
                <a16:creationId xmlns:a16="http://schemas.microsoft.com/office/drawing/2014/main" id="{39B67367-F2A6-AB66-0A0A-C97684235BFD}"/>
              </a:ext>
            </a:extLst>
          </p:cNvPr>
          <p:cNvSpPr/>
          <p:nvPr/>
        </p:nvSpPr>
        <p:spPr>
          <a:xfrm>
            <a:off x="5887505" y="4181561"/>
            <a:ext cx="1511359" cy="830997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vert="horz" wrap="square" anchor="t" anchorCtr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Synchrosignal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multiplication microchip</a:t>
            </a:r>
          </a:p>
        </p:txBody>
      </p:sp>
      <p:sp>
        <p:nvSpPr>
          <p:cNvPr id="333" name="Прямоугольник 332">
            <a:extLst>
              <a:ext uri="{FF2B5EF4-FFF2-40B4-BE49-F238E27FC236}">
                <a16:creationId xmlns:a16="http://schemas.microsoft.com/office/drawing/2014/main" id="{699941A0-17AD-D01C-6D8C-21A101ABAAAE}"/>
              </a:ext>
            </a:extLst>
          </p:cNvPr>
          <p:cNvSpPr/>
          <p:nvPr/>
        </p:nvSpPr>
        <p:spPr>
          <a:xfrm>
            <a:off x="5893928" y="2924847"/>
            <a:ext cx="1504936" cy="830997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vert="horz" wrap="square" anchor="t" anchorCtr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Synchrosignal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multiplication microchip</a:t>
            </a:r>
          </a:p>
        </p:txBody>
      </p:sp>
      <p:sp>
        <p:nvSpPr>
          <p:cNvPr id="334" name="Прямоугольник 333">
            <a:extLst>
              <a:ext uri="{FF2B5EF4-FFF2-40B4-BE49-F238E27FC236}">
                <a16:creationId xmlns:a16="http://schemas.microsoft.com/office/drawing/2014/main" id="{CAB1E3FF-8342-C6B8-770A-485EFF22926A}"/>
              </a:ext>
            </a:extLst>
          </p:cNvPr>
          <p:cNvSpPr/>
          <p:nvPr/>
        </p:nvSpPr>
        <p:spPr>
          <a:xfrm>
            <a:off x="3989744" y="2676424"/>
            <a:ext cx="1390240" cy="1323439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vert="horz" wrap="square" anchor="t" anchorCtr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Synchrosignal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multiplication microchip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9" name="Прямоугольник 338">
            <a:extLst>
              <a:ext uri="{FF2B5EF4-FFF2-40B4-BE49-F238E27FC236}">
                <a16:creationId xmlns:a16="http://schemas.microsoft.com/office/drawing/2014/main" id="{1620E9DC-F380-059F-594A-F5DC1B66439E}"/>
              </a:ext>
            </a:extLst>
          </p:cNvPr>
          <p:cNvSpPr/>
          <p:nvPr/>
        </p:nvSpPr>
        <p:spPr>
          <a:xfrm>
            <a:off x="11033427" y="4483905"/>
            <a:ext cx="1091401" cy="2308324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cards FEC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2" name="Прямоугольник 451">
            <a:extLst>
              <a:ext uri="{FF2B5EF4-FFF2-40B4-BE49-F238E27FC236}">
                <a16:creationId xmlns:a16="http://schemas.microsoft.com/office/drawing/2014/main" id="{B24311DF-6E32-632A-68A7-495FAAA1E951}"/>
              </a:ext>
            </a:extLst>
          </p:cNvPr>
          <p:cNvSpPr/>
          <p:nvPr/>
        </p:nvSpPr>
        <p:spPr>
          <a:xfrm>
            <a:off x="100508" y="5160047"/>
            <a:ext cx="2324938" cy="46166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 prototype</a:t>
            </a:r>
          </a:p>
        </p:txBody>
      </p:sp>
      <p:cxnSp>
        <p:nvCxnSpPr>
          <p:cNvPr id="453" name="Прямая со стрелкой 452">
            <a:extLst>
              <a:ext uri="{FF2B5EF4-FFF2-40B4-BE49-F238E27FC236}">
                <a16:creationId xmlns:a16="http://schemas.microsoft.com/office/drawing/2014/main" id="{167B067D-27C7-A6AB-30E0-1FDFF784700B}"/>
              </a:ext>
            </a:extLst>
          </p:cNvPr>
          <p:cNvCxnSpPr>
            <a:cxnSpLocks/>
            <a:stCxn id="452" idx="0"/>
          </p:cNvCxnSpPr>
          <p:nvPr/>
        </p:nvCxnSpPr>
        <p:spPr>
          <a:xfrm flipV="1">
            <a:off x="1262977" y="4276279"/>
            <a:ext cx="2694540" cy="88376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Прямоугольник 455">
            <a:extLst>
              <a:ext uri="{FF2B5EF4-FFF2-40B4-BE49-F238E27FC236}">
                <a16:creationId xmlns:a16="http://schemas.microsoft.com/office/drawing/2014/main" id="{F5B7D44E-D450-6C75-0E79-E081E2C12FC6}"/>
              </a:ext>
            </a:extLst>
          </p:cNvPr>
          <p:cNvSpPr/>
          <p:nvPr/>
        </p:nvSpPr>
        <p:spPr>
          <a:xfrm>
            <a:off x="3944548" y="1177158"/>
            <a:ext cx="5548812" cy="3896173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C99896E-429E-99AD-7476-0FF457AB0054}"/>
              </a:ext>
            </a:extLst>
          </p:cNvPr>
          <p:cNvSpPr txBox="1">
            <a:spLocks/>
          </p:cNvSpPr>
          <p:nvPr/>
        </p:nvSpPr>
        <p:spPr>
          <a:xfrm>
            <a:off x="383766" y="-46623"/>
            <a:ext cx="8691168" cy="121396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diagram of synchronization unit for </a:t>
            </a:r>
            <a:b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Synchronization Subsyste</a:t>
            </a:r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119838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32E5DA9-C758-CB54-6462-F25C040E8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E26E25E6-8B82-1E22-C843-CC5E942C6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800" smtClean="0"/>
              <a:pPr/>
              <a:t>12</a:t>
            </a:fld>
            <a:endParaRPr lang="en-US" sz="24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B8D0292-6FAF-36A2-E452-5324F3D28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36668B-3214-4A33-176E-8C5ED68F31B6}"/>
              </a:ext>
            </a:extLst>
          </p:cNvPr>
          <p:cNvSpPr/>
          <p:nvPr/>
        </p:nvSpPr>
        <p:spPr>
          <a:xfrm>
            <a:off x="2353252" y="1095711"/>
            <a:ext cx="7335436" cy="5762289"/>
          </a:xfrm>
          <a:prstGeom prst="rect">
            <a:avLst/>
          </a:prstGeom>
          <a:solidFill>
            <a:srgbClr val="92D050">
              <a:alpha val="3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F9504A8-E525-A21C-CADB-50D8E034B48A}"/>
              </a:ext>
            </a:extLst>
          </p:cNvPr>
          <p:cNvSpPr/>
          <p:nvPr/>
        </p:nvSpPr>
        <p:spPr>
          <a:xfrm>
            <a:off x="2796052" y="2890102"/>
            <a:ext cx="5444570" cy="3528505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386376-F5EF-AC47-4608-6AD4AF94FC39}"/>
              </a:ext>
            </a:extLst>
          </p:cNvPr>
          <p:cNvSpPr/>
          <p:nvPr/>
        </p:nvSpPr>
        <p:spPr>
          <a:xfrm>
            <a:off x="3072359" y="2554245"/>
            <a:ext cx="5444570" cy="3528505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F7A7E44-256A-7CCE-E1DC-3939DBBB174B}"/>
              </a:ext>
            </a:extLst>
          </p:cNvPr>
          <p:cNvSpPr/>
          <p:nvPr/>
        </p:nvSpPr>
        <p:spPr>
          <a:xfrm>
            <a:off x="3358851" y="2233784"/>
            <a:ext cx="5444570" cy="3528505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C15122-4A36-3EDB-D2BA-33A6777C5A48}"/>
              </a:ext>
            </a:extLst>
          </p:cNvPr>
          <p:cNvSpPr/>
          <p:nvPr/>
        </p:nvSpPr>
        <p:spPr>
          <a:xfrm>
            <a:off x="3645342" y="1877626"/>
            <a:ext cx="5444570" cy="3528505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7E3F348-B9DD-DCD6-C676-C6F0EEAC391F}"/>
              </a:ext>
            </a:extLst>
          </p:cNvPr>
          <p:cNvSpPr/>
          <p:nvPr/>
        </p:nvSpPr>
        <p:spPr>
          <a:xfrm>
            <a:off x="3944547" y="1183426"/>
            <a:ext cx="5525754" cy="388700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A99C259-C7F3-33F3-347A-BD78E4BD7A79}"/>
              </a:ext>
            </a:extLst>
          </p:cNvPr>
          <p:cNvSpPr/>
          <p:nvPr/>
        </p:nvSpPr>
        <p:spPr>
          <a:xfrm>
            <a:off x="4023953" y="1304039"/>
            <a:ext cx="1318079" cy="769441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(LVDS)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013AD33-A3C7-792E-F289-CE28C1B0E1A1}"/>
              </a:ext>
            </a:extLst>
          </p:cNvPr>
          <p:cNvCxnSpPr>
            <a:cxnSpLocks/>
            <a:stCxn id="334" idx="0"/>
            <a:endCxn id="8" idx="2"/>
          </p:cNvCxnSpPr>
          <p:nvPr/>
        </p:nvCxnSpPr>
        <p:spPr>
          <a:xfrm flipH="1" flipV="1">
            <a:off x="4682993" y="2073480"/>
            <a:ext cx="1871" cy="602944"/>
          </a:xfrm>
          <a:prstGeom prst="straightConnector1">
            <a:avLst/>
          </a:prstGeom>
          <a:ln w="508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D4419B6-BC60-B11F-C0C9-88E7CA7C2251}"/>
              </a:ext>
            </a:extLst>
          </p:cNvPr>
          <p:cNvSpPr txBox="1"/>
          <p:nvPr/>
        </p:nvSpPr>
        <p:spPr>
          <a:xfrm>
            <a:off x="7509534" y="3065828"/>
            <a:ext cx="1040221" cy="419282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4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4800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5E7DB40-CAB2-61A4-44F9-0959DF282349}"/>
              </a:ext>
            </a:extLst>
          </p:cNvPr>
          <p:cNvSpPr/>
          <p:nvPr/>
        </p:nvSpPr>
        <p:spPr>
          <a:xfrm>
            <a:off x="7399746" y="2995234"/>
            <a:ext cx="355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A0F9C67D-BD70-5F0D-58C9-AEEA990E1973}"/>
              </a:ext>
            </a:extLst>
          </p:cNvPr>
          <p:cNvCxnSpPr>
            <a:cxnSpLocks/>
            <a:stCxn id="22" idx="1"/>
            <a:endCxn id="331" idx="3"/>
          </p:cNvCxnSpPr>
          <p:nvPr/>
        </p:nvCxnSpPr>
        <p:spPr>
          <a:xfrm flipH="1">
            <a:off x="7384322" y="2174336"/>
            <a:ext cx="487179" cy="6219"/>
          </a:xfrm>
          <a:prstGeom prst="straightConnector1">
            <a:avLst/>
          </a:prstGeom>
          <a:ln w="508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80362642-B784-E7D9-AD4B-03559F30A125}"/>
              </a:ext>
            </a:extLst>
          </p:cNvPr>
          <p:cNvCxnSpPr>
            <a:cxnSpLocks/>
            <a:stCxn id="329" idx="1"/>
            <a:endCxn id="332" idx="3"/>
          </p:cNvCxnSpPr>
          <p:nvPr/>
        </p:nvCxnSpPr>
        <p:spPr>
          <a:xfrm flipH="1">
            <a:off x="7398864" y="4593606"/>
            <a:ext cx="456044" cy="3454"/>
          </a:xfrm>
          <a:prstGeom prst="straightConnector1">
            <a:avLst/>
          </a:prstGeom>
          <a:ln w="508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249DB165-98FD-249D-11CD-35BA2B64EEC5}"/>
              </a:ext>
            </a:extLst>
          </p:cNvPr>
          <p:cNvCxnSpPr>
            <a:cxnSpLocks/>
            <a:stCxn id="333" idx="1"/>
            <a:endCxn id="334" idx="3"/>
          </p:cNvCxnSpPr>
          <p:nvPr/>
        </p:nvCxnSpPr>
        <p:spPr>
          <a:xfrm flipH="1" flipV="1">
            <a:off x="5379984" y="3338144"/>
            <a:ext cx="513944" cy="2202"/>
          </a:xfrm>
          <a:prstGeom prst="straightConnector1">
            <a:avLst/>
          </a:prstGeom>
          <a:ln w="508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120105C-3B87-01D2-7E6E-2AC42FCB9A36}"/>
              </a:ext>
            </a:extLst>
          </p:cNvPr>
          <p:cNvSpPr txBox="1"/>
          <p:nvPr/>
        </p:nvSpPr>
        <p:spPr>
          <a:xfrm>
            <a:off x="4667258" y="2065965"/>
            <a:ext cx="958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  <a:endParaRPr lang="ru-RU" sz="2400" i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CA05D6-A4EC-6B15-075A-3C078CEFBECE}"/>
              </a:ext>
            </a:extLst>
          </p:cNvPr>
          <p:cNvSpPr txBox="1"/>
          <p:nvPr/>
        </p:nvSpPr>
        <p:spPr>
          <a:xfrm>
            <a:off x="4669679" y="4090618"/>
            <a:ext cx="945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  <a:endParaRPr lang="ru-RU" sz="2400" i="1" dirty="0">
              <a:solidFill>
                <a:schemeClr val="bg1"/>
              </a:solidFill>
            </a:endParaRPr>
          </a:p>
        </p:txBody>
      </p:sp>
      <p:cxnSp>
        <p:nvCxnSpPr>
          <p:cNvPr id="20" name="Соединитель: уступ 19">
            <a:extLst>
              <a:ext uri="{FF2B5EF4-FFF2-40B4-BE49-F238E27FC236}">
                <a16:creationId xmlns:a16="http://schemas.microsoft.com/office/drawing/2014/main" id="{ABEF2082-83C2-4A12-8F8F-C8B466C1A059}"/>
              </a:ext>
            </a:extLst>
          </p:cNvPr>
          <p:cNvCxnSpPr>
            <a:cxnSpLocks/>
          </p:cNvCxnSpPr>
          <p:nvPr/>
        </p:nvCxnSpPr>
        <p:spPr>
          <a:xfrm rot="10800000" flipV="1">
            <a:off x="5310129" y="2141200"/>
            <a:ext cx="582455" cy="566320"/>
          </a:xfrm>
          <a:prstGeom prst="bentConnector3">
            <a:avLst>
              <a:gd name="adj1" fmla="val 50000"/>
            </a:avLst>
          </a:prstGeom>
          <a:ln w="508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: уступ 20">
            <a:extLst>
              <a:ext uri="{FF2B5EF4-FFF2-40B4-BE49-F238E27FC236}">
                <a16:creationId xmlns:a16="http://schemas.microsoft.com/office/drawing/2014/main" id="{4D473999-AACE-2137-D431-41AD59EDAF61}"/>
              </a:ext>
            </a:extLst>
          </p:cNvPr>
          <p:cNvCxnSpPr>
            <a:cxnSpLocks/>
          </p:cNvCxnSpPr>
          <p:nvPr/>
        </p:nvCxnSpPr>
        <p:spPr>
          <a:xfrm rot="10800000">
            <a:off x="5307008" y="3962447"/>
            <a:ext cx="595619" cy="568036"/>
          </a:xfrm>
          <a:prstGeom prst="bentConnector3">
            <a:avLst>
              <a:gd name="adj1" fmla="val 50000"/>
            </a:avLst>
          </a:prstGeom>
          <a:ln w="508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7606F8F-8AB8-F262-6C16-DA8CB92B5176}"/>
              </a:ext>
            </a:extLst>
          </p:cNvPr>
          <p:cNvSpPr/>
          <p:nvPr/>
        </p:nvSpPr>
        <p:spPr>
          <a:xfrm>
            <a:off x="7871501" y="1789615"/>
            <a:ext cx="1534159" cy="769441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 con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(LVDS)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E41667-62AC-FD28-6EF4-D80F4E91A851}"/>
              </a:ext>
            </a:extLst>
          </p:cNvPr>
          <p:cNvSpPr txBox="1"/>
          <p:nvPr/>
        </p:nvSpPr>
        <p:spPr>
          <a:xfrm>
            <a:off x="7013462" y="1347493"/>
            <a:ext cx="934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310B4B-3112-5FC9-EC23-E67E2556F106}"/>
              </a:ext>
            </a:extLst>
          </p:cNvPr>
          <p:cNvSpPr txBox="1"/>
          <p:nvPr/>
        </p:nvSpPr>
        <p:spPr>
          <a:xfrm>
            <a:off x="7128155" y="3743802"/>
            <a:ext cx="934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127A02-D9B4-D025-6E03-597D01C93CE2}"/>
              </a:ext>
            </a:extLst>
          </p:cNvPr>
          <p:cNvSpPr txBox="1"/>
          <p:nvPr/>
        </p:nvSpPr>
        <p:spPr>
          <a:xfrm>
            <a:off x="1241846" y="3220683"/>
            <a:ext cx="1489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TRG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6395F6-A0B1-5120-605C-AF195AF6CF6F}"/>
              </a:ext>
            </a:extLst>
          </p:cNvPr>
          <p:cNvSpPr txBox="1"/>
          <p:nvPr/>
        </p:nvSpPr>
        <p:spPr>
          <a:xfrm>
            <a:off x="1346251" y="1972481"/>
            <a:ext cx="1489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ADC_CLK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5CF89F-54DE-4784-9A23-E1DE7B53FA3A}"/>
              </a:ext>
            </a:extLst>
          </p:cNvPr>
          <p:cNvSpPr txBox="1"/>
          <p:nvPr/>
        </p:nvSpPr>
        <p:spPr>
          <a:xfrm>
            <a:off x="1346250" y="2372590"/>
            <a:ext cx="1489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FRST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D89D59-2C3C-8EDA-5306-578F2A43241C}"/>
              </a:ext>
            </a:extLst>
          </p:cNvPr>
          <p:cNvSpPr txBox="1"/>
          <p:nvPr/>
        </p:nvSpPr>
        <p:spPr>
          <a:xfrm>
            <a:off x="1346250" y="2766779"/>
            <a:ext cx="1489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REFCLK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F7AB66-5242-1B58-9354-B9EEE602245C}"/>
              </a:ext>
            </a:extLst>
          </p:cNvPr>
          <p:cNvSpPr txBox="1"/>
          <p:nvPr/>
        </p:nvSpPr>
        <p:spPr>
          <a:xfrm>
            <a:off x="1438044" y="1536342"/>
            <a:ext cx="1489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TR_REFCLK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43A00A4A-DDA6-A5AC-9463-D298CE7EA5F7}"/>
              </a:ext>
            </a:extLst>
          </p:cNvPr>
          <p:cNvCxnSpPr>
            <a:cxnSpLocks/>
          </p:cNvCxnSpPr>
          <p:nvPr/>
        </p:nvCxnSpPr>
        <p:spPr>
          <a:xfrm flipH="1">
            <a:off x="1406573" y="2367399"/>
            <a:ext cx="2118744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3975FA1C-0A4B-E944-F32C-F48BB67D8FCD}"/>
              </a:ext>
            </a:extLst>
          </p:cNvPr>
          <p:cNvCxnSpPr>
            <a:cxnSpLocks/>
          </p:cNvCxnSpPr>
          <p:nvPr/>
        </p:nvCxnSpPr>
        <p:spPr>
          <a:xfrm flipH="1" flipV="1">
            <a:off x="1406573" y="2719824"/>
            <a:ext cx="1832994" cy="6223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245B77F8-EC68-D161-B5DA-B7FB08F64DB5}"/>
              </a:ext>
            </a:extLst>
          </p:cNvPr>
          <p:cNvCxnSpPr>
            <a:cxnSpLocks/>
          </p:cNvCxnSpPr>
          <p:nvPr/>
        </p:nvCxnSpPr>
        <p:spPr>
          <a:xfrm flipH="1">
            <a:off x="1406573" y="3157116"/>
            <a:ext cx="1552260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76D585D9-CE77-4F50-CDBE-81B41571B699}"/>
              </a:ext>
            </a:extLst>
          </p:cNvPr>
          <p:cNvCxnSpPr>
            <a:cxnSpLocks/>
          </p:cNvCxnSpPr>
          <p:nvPr/>
        </p:nvCxnSpPr>
        <p:spPr>
          <a:xfrm flipH="1">
            <a:off x="1406573" y="3590383"/>
            <a:ext cx="1285654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AC233D6-5374-64DB-C9FA-54DE1A72CA9D}"/>
              </a:ext>
            </a:extLst>
          </p:cNvPr>
          <p:cNvSpPr txBox="1"/>
          <p:nvPr/>
        </p:nvSpPr>
        <p:spPr>
          <a:xfrm>
            <a:off x="9434141" y="3170182"/>
            <a:ext cx="16339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TRG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BD42C8-3CC2-FF26-6F37-F108BCBD5B70}"/>
              </a:ext>
            </a:extLst>
          </p:cNvPr>
          <p:cNvSpPr txBox="1"/>
          <p:nvPr/>
        </p:nvSpPr>
        <p:spPr>
          <a:xfrm>
            <a:off x="9511116" y="1966581"/>
            <a:ext cx="16339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ADC_CLK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4F95D9-E2FE-AC54-93F0-4E601CF7FC3D}"/>
              </a:ext>
            </a:extLst>
          </p:cNvPr>
          <p:cNvSpPr txBox="1"/>
          <p:nvPr/>
        </p:nvSpPr>
        <p:spPr>
          <a:xfrm>
            <a:off x="9511116" y="2385746"/>
            <a:ext cx="16339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FRST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ED6BB7-76ED-2B07-81FB-6B5D2BFD5CF9}"/>
              </a:ext>
            </a:extLst>
          </p:cNvPr>
          <p:cNvSpPr txBox="1"/>
          <p:nvPr/>
        </p:nvSpPr>
        <p:spPr>
          <a:xfrm>
            <a:off x="9511116" y="2779935"/>
            <a:ext cx="16339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REFCLK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A943EC-9090-2DDE-F9BA-51C4843E2952}"/>
              </a:ext>
            </a:extLst>
          </p:cNvPr>
          <p:cNvSpPr txBox="1"/>
          <p:nvPr/>
        </p:nvSpPr>
        <p:spPr>
          <a:xfrm>
            <a:off x="9545356" y="1532764"/>
            <a:ext cx="16339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8x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TR_REFCLK</a:t>
            </a: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EA19A2D3-C738-D929-611B-0A132448EA74}"/>
              </a:ext>
            </a:extLst>
          </p:cNvPr>
          <p:cNvCxnSpPr>
            <a:cxnSpLocks/>
          </p:cNvCxnSpPr>
          <p:nvPr/>
        </p:nvCxnSpPr>
        <p:spPr>
          <a:xfrm flipH="1">
            <a:off x="9497160" y="2337254"/>
            <a:ext cx="1564712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E1EA83F3-FC48-73C6-7372-7F48BBAF855D}"/>
              </a:ext>
            </a:extLst>
          </p:cNvPr>
          <p:cNvCxnSpPr>
            <a:cxnSpLocks/>
          </p:cNvCxnSpPr>
          <p:nvPr/>
        </p:nvCxnSpPr>
        <p:spPr>
          <a:xfrm flipH="1">
            <a:off x="9405660" y="1909524"/>
            <a:ext cx="1656213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29EA13C4-A767-4D3E-CD40-5A9F89F103E9}"/>
              </a:ext>
            </a:extLst>
          </p:cNvPr>
          <p:cNvCxnSpPr>
            <a:cxnSpLocks/>
          </p:cNvCxnSpPr>
          <p:nvPr/>
        </p:nvCxnSpPr>
        <p:spPr>
          <a:xfrm flipH="1">
            <a:off x="9503969" y="2695902"/>
            <a:ext cx="1557899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30EA5DDB-F43F-95B8-BCEB-4474E6C60AF8}"/>
              </a:ext>
            </a:extLst>
          </p:cNvPr>
          <p:cNvCxnSpPr>
            <a:cxnSpLocks/>
          </p:cNvCxnSpPr>
          <p:nvPr/>
        </p:nvCxnSpPr>
        <p:spPr>
          <a:xfrm flipH="1">
            <a:off x="9511116" y="3112994"/>
            <a:ext cx="1550754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8F778B6D-157A-4FB9-362B-F1BCD6CFA048}"/>
              </a:ext>
            </a:extLst>
          </p:cNvPr>
          <p:cNvCxnSpPr>
            <a:cxnSpLocks/>
          </p:cNvCxnSpPr>
          <p:nvPr/>
        </p:nvCxnSpPr>
        <p:spPr>
          <a:xfrm flipH="1">
            <a:off x="9497160" y="3560238"/>
            <a:ext cx="1564706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DB8E9E8-FFAE-AE35-081C-A93CF459A093}"/>
              </a:ext>
            </a:extLst>
          </p:cNvPr>
          <p:cNvSpPr txBox="1"/>
          <p:nvPr/>
        </p:nvSpPr>
        <p:spPr>
          <a:xfrm>
            <a:off x="8554824" y="3088352"/>
            <a:ext cx="1040221" cy="419282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4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4800" i="1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5A4E5B9-99A5-F715-E9FE-D799AEFD447A}"/>
              </a:ext>
            </a:extLst>
          </p:cNvPr>
          <p:cNvSpPr/>
          <p:nvPr/>
        </p:nvSpPr>
        <p:spPr>
          <a:xfrm>
            <a:off x="8427168" y="3005608"/>
            <a:ext cx="355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96A0ED-0737-EA16-E00E-1B9BCE9AFDE1}"/>
              </a:ext>
            </a:extLst>
          </p:cNvPr>
          <p:cNvSpPr txBox="1"/>
          <p:nvPr/>
        </p:nvSpPr>
        <p:spPr>
          <a:xfrm>
            <a:off x="9418652" y="5941861"/>
            <a:ext cx="15647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TRG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AF9453-2E2E-FBA1-8AA5-B2B79945E0C9}"/>
              </a:ext>
            </a:extLst>
          </p:cNvPr>
          <p:cNvSpPr txBox="1"/>
          <p:nvPr/>
        </p:nvSpPr>
        <p:spPr>
          <a:xfrm>
            <a:off x="9528809" y="4816064"/>
            <a:ext cx="15507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ADC_CLK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D703EE-6909-5A0B-F2C0-6FD0ACB18B53}"/>
              </a:ext>
            </a:extLst>
          </p:cNvPr>
          <p:cNvSpPr txBox="1"/>
          <p:nvPr/>
        </p:nvSpPr>
        <p:spPr>
          <a:xfrm>
            <a:off x="9545254" y="5191034"/>
            <a:ext cx="15507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FRST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4E0367D-D60D-9327-8E26-14C14433B14D}"/>
              </a:ext>
            </a:extLst>
          </p:cNvPr>
          <p:cNvSpPr txBox="1"/>
          <p:nvPr/>
        </p:nvSpPr>
        <p:spPr>
          <a:xfrm>
            <a:off x="9534172" y="5534652"/>
            <a:ext cx="15507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REFCLK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7A26611-5836-55AF-987F-426C72D2B680}"/>
              </a:ext>
            </a:extLst>
          </p:cNvPr>
          <p:cNvSpPr txBox="1"/>
          <p:nvPr/>
        </p:nvSpPr>
        <p:spPr>
          <a:xfrm>
            <a:off x="9584198" y="4350442"/>
            <a:ext cx="15507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8x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TR_REFCLK</a:t>
            </a: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CD115966-F10A-AEA4-D4D7-0C6DFC323C7C}"/>
              </a:ext>
            </a:extLst>
          </p:cNvPr>
          <p:cNvCxnSpPr>
            <a:cxnSpLocks/>
          </p:cNvCxnSpPr>
          <p:nvPr/>
        </p:nvCxnSpPr>
        <p:spPr>
          <a:xfrm flipH="1">
            <a:off x="8967380" y="5200930"/>
            <a:ext cx="2056497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385A1FF8-7C6D-9F43-614C-52E056517214}"/>
              </a:ext>
            </a:extLst>
          </p:cNvPr>
          <p:cNvCxnSpPr>
            <a:cxnSpLocks/>
          </p:cNvCxnSpPr>
          <p:nvPr/>
        </p:nvCxnSpPr>
        <p:spPr>
          <a:xfrm flipH="1">
            <a:off x="8697564" y="5538201"/>
            <a:ext cx="2326313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533832EF-8480-C0E3-C0D3-716856B3E843}"/>
              </a:ext>
            </a:extLst>
          </p:cNvPr>
          <p:cNvCxnSpPr>
            <a:cxnSpLocks/>
          </p:cNvCxnSpPr>
          <p:nvPr/>
        </p:nvCxnSpPr>
        <p:spPr>
          <a:xfrm flipH="1">
            <a:off x="8395381" y="5878124"/>
            <a:ext cx="2628496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2C5EBE19-6938-4C6C-2F61-5C379287A3C9}"/>
              </a:ext>
            </a:extLst>
          </p:cNvPr>
          <p:cNvCxnSpPr>
            <a:cxnSpLocks/>
          </p:cNvCxnSpPr>
          <p:nvPr/>
        </p:nvCxnSpPr>
        <p:spPr>
          <a:xfrm flipH="1">
            <a:off x="8062253" y="6268144"/>
            <a:ext cx="2961624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F5FF23ED-011A-CE76-EEB7-572DF72C6666}"/>
              </a:ext>
            </a:extLst>
          </p:cNvPr>
          <p:cNvSpPr/>
          <p:nvPr/>
        </p:nvSpPr>
        <p:spPr>
          <a:xfrm>
            <a:off x="9626786" y="3712347"/>
            <a:ext cx="24518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cards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(+2 reserve)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53F69C0-FE76-A4FC-46EA-6B4F43E3145F}"/>
              </a:ext>
            </a:extLst>
          </p:cNvPr>
          <p:cNvSpPr/>
          <p:nvPr/>
        </p:nvSpPr>
        <p:spPr>
          <a:xfrm>
            <a:off x="11030459" y="1356701"/>
            <a:ext cx="1091401" cy="2308324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cards FEC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91B64792-0ABC-CE3F-B045-98D65A7A3118}"/>
              </a:ext>
            </a:extLst>
          </p:cNvPr>
          <p:cNvCxnSpPr>
            <a:cxnSpLocks/>
          </p:cNvCxnSpPr>
          <p:nvPr/>
        </p:nvCxnSpPr>
        <p:spPr>
          <a:xfrm flipV="1">
            <a:off x="10248587" y="1841108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84569013-75A5-6F19-1E50-1217B4D2D43D}"/>
              </a:ext>
            </a:extLst>
          </p:cNvPr>
          <p:cNvCxnSpPr>
            <a:cxnSpLocks/>
          </p:cNvCxnSpPr>
          <p:nvPr/>
        </p:nvCxnSpPr>
        <p:spPr>
          <a:xfrm flipV="1">
            <a:off x="10212156" y="2286092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BC552927-D857-D539-956A-09BDE06FBCA0}"/>
              </a:ext>
            </a:extLst>
          </p:cNvPr>
          <p:cNvCxnSpPr>
            <a:cxnSpLocks/>
          </p:cNvCxnSpPr>
          <p:nvPr/>
        </p:nvCxnSpPr>
        <p:spPr>
          <a:xfrm flipV="1">
            <a:off x="10199146" y="2653292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29A9E225-D5B6-E3AB-0043-F2E0A0A19E99}"/>
              </a:ext>
            </a:extLst>
          </p:cNvPr>
          <p:cNvCxnSpPr>
            <a:cxnSpLocks/>
          </p:cNvCxnSpPr>
          <p:nvPr/>
        </p:nvCxnSpPr>
        <p:spPr>
          <a:xfrm flipV="1">
            <a:off x="10195913" y="3055249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AA492BE5-48E9-A990-2B27-27BA2613378F}"/>
              </a:ext>
            </a:extLst>
          </p:cNvPr>
          <p:cNvCxnSpPr>
            <a:cxnSpLocks/>
          </p:cNvCxnSpPr>
          <p:nvPr/>
        </p:nvCxnSpPr>
        <p:spPr>
          <a:xfrm flipV="1">
            <a:off x="10200467" y="3496588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22BDEC3E-BDB5-328C-762B-A713630FE5C4}"/>
              </a:ext>
            </a:extLst>
          </p:cNvPr>
          <p:cNvCxnSpPr>
            <a:cxnSpLocks/>
          </p:cNvCxnSpPr>
          <p:nvPr/>
        </p:nvCxnSpPr>
        <p:spPr>
          <a:xfrm flipV="1">
            <a:off x="10272533" y="4661477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Прямая соединительная линия 319">
            <a:extLst>
              <a:ext uri="{FF2B5EF4-FFF2-40B4-BE49-F238E27FC236}">
                <a16:creationId xmlns:a16="http://schemas.microsoft.com/office/drawing/2014/main" id="{2076B883-4DEF-4D28-EE3F-C3435229599A}"/>
              </a:ext>
            </a:extLst>
          </p:cNvPr>
          <p:cNvCxnSpPr>
            <a:cxnSpLocks/>
          </p:cNvCxnSpPr>
          <p:nvPr/>
        </p:nvCxnSpPr>
        <p:spPr>
          <a:xfrm flipV="1">
            <a:off x="10303374" y="5128723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Прямая соединительная линия 320">
            <a:extLst>
              <a:ext uri="{FF2B5EF4-FFF2-40B4-BE49-F238E27FC236}">
                <a16:creationId xmlns:a16="http://schemas.microsoft.com/office/drawing/2014/main" id="{622EF30F-CAFB-0E94-F967-4F5DDB2FE439}"/>
              </a:ext>
            </a:extLst>
          </p:cNvPr>
          <p:cNvCxnSpPr>
            <a:cxnSpLocks/>
          </p:cNvCxnSpPr>
          <p:nvPr/>
        </p:nvCxnSpPr>
        <p:spPr>
          <a:xfrm flipV="1">
            <a:off x="10322284" y="5821575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Прямая соединительная линия 321">
            <a:extLst>
              <a:ext uri="{FF2B5EF4-FFF2-40B4-BE49-F238E27FC236}">
                <a16:creationId xmlns:a16="http://schemas.microsoft.com/office/drawing/2014/main" id="{EEA8F511-07F9-F4CA-F9AE-853BAD396CDD}"/>
              </a:ext>
            </a:extLst>
          </p:cNvPr>
          <p:cNvCxnSpPr>
            <a:cxnSpLocks/>
          </p:cNvCxnSpPr>
          <p:nvPr/>
        </p:nvCxnSpPr>
        <p:spPr>
          <a:xfrm flipV="1">
            <a:off x="10323965" y="6181815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Прямая соединительная линия 322">
            <a:extLst>
              <a:ext uri="{FF2B5EF4-FFF2-40B4-BE49-F238E27FC236}">
                <a16:creationId xmlns:a16="http://schemas.microsoft.com/office/drawing/2014/main" id="{10E7ADF8-35C9-4546-25AF-51E4396E082C}"/>
              </a:ext>
            </a:extLst>
          </p:cNvPr>
          <p:cNvCxnSpPr>
            <a:cxnSpLocks/>
          </p:cNvCxnSpPr>
          <p:nvPr/>
        </p:nvCxnSpPr>
        <p:spPr>
          <a:xfrm flipV="1">
            <a:off x="10312842" y="5469052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Прямая со стрелкой 323">
            <a:extLst>
              <a:ext uri="{FF2B5EF4-FFF2-40B4-BE49-F238E27FC236}">
                <a16:creationId xmlns:a16="http://schemas.microsoft.com/office/drawing/2014/main" id="{7508F686-38B4-8E15-7CD3-0D0A12822F82}"/>
              </a:ext>
            </a:extLst>
          </p:cNvPr>
          <p:cNvCxnSpPr>
            <a:cxnSpLocks/>
          </p:cNvCxnSpPr>
          <p:nvPr/>
        </p:nvCxnSpPr>
        <p:spPr>
          <a:xfrm flipH="1">
            <a:off x="1406573" y="1948366"/>
            <a:ext cx="2617380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5" name="Прямоугольник 324">
            <a:extLst>
              <a:ext uri="{FF2B5EF4-FFF2-40B4-BE49-F238E27FC236}">
                <a16:creationId xmlns:a16="http://schemas.microsoft.com/office/drawing/2014/main" id="{0B2980CF-3FC6-AC43-3409-3615F5FBBDCB}"/>
              </a:ext>
            </a:extLst>
          </p:cNvPr>
          <p:cNvSpPr/>
          <p:nvPr/>
        </p:nvSpPr>
        <p:spPr>
          <a:xfrm>
            <a:off x="2353252" y="6416700"/>
            <a:ext cx="6163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Synchronization module for 1 ROC chamber</a:t>
            </a:r>
          </a:p>
        </p:txBody>
      </p:sp>
      <p:sp>
        <p:nvSpPr>
          <p:cNvPr id="326" name="Прямоугольник 325">
            <a:extLst>
              <a:ext uri="{FF2B5EF4-FFF2-40B4-BE49-F238E27FC236}">
                <a16:creationId xmlns:a16="http://schemas.microsoft.com/office/drawing/2014/main" id="{6E92110F-00CB-C221-0A66-4D60E20490FF}"/>
              </a:ext>
            </a:extLst>
          </p:cNvPr>
          <p:cNvSpPr/>
          <p:nvPr/>
        </p:nvSpPr>
        <p:spPr>
          <a:xfrm>
            <a:off x="177522" y="1877626"/>
            <a:ext cx="1229051" cy="175432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Controller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RCU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9" name="Прямоугольник 328">
            <a:extLst>
              <a:ext uri="{FF2B5EF4-FFF2-40B4-BE49-F238E27FC236}">
                <a16:creationId xmlns:a16="http://schemas.microsoft.com/office/drawing/2014/main" id="{6BA1CDA9-FFAF-4CC2-C537-27C83569B46A}"/>
              </a:ext>
            </a:extLst>
          </p:cNvPr>
          <p:cNvSpPr/>
          <p:nvPr/>
        </p:nvSpPr>
        <p:spPr>
          <a:xfrm>
            <a:off x="7854908" y="4208885"/>
            <a:ext cx="1550752" cy="769441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 con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(LVDS)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0" name="Прямая со стрелкой 329">
            <a:extLst>
              <a:ext uri="{FF2B5EF4-FFF2-40B4-BE49-F238E27FC236}">
                <a16:creationId xmlns:a16="http://schemas.microsoft.com/office/drawing/2014/main" id="{32968659-0588-3E54-0B22-40FD49B52A8A}"/>
              </a:ext>
            </a:extLst>
          </p:cNvPr>
          <p:cNvCxnSpPr>
            <a:cxnSpLocks/>
          </p:cNvCxnSpPr>
          <p:nvPr/>
        </p:nvCxnSpPr>
        <p:spPr>
          <a:xfrm flipH="1">
            <a:off x="9405660" y="4716577"/>
            <a:ext cx="1624799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1" name="Прямоугольник 330">
            <a:extLst>
              <a:ext uri="{FF2B5EF4-FFF2-40B4-BE49-F238E27FC236}">
                <a16:creationId xmlns:a16="http://schemas.microsoft.com/office/drawing/2014/main" id="{E39FE0B0-3013-8D34-0FF5-46A126C2C838}"/>
              </a:ext>
            </a:extLst>
          </p:cNvPr>
          <p:cNvSpPr/>
          <p:nvPr/>
        </p:nvSpPr>
        <p:spPr>
          <a:xfrm>
            <a:off x="5892584" y="1765056"/>
            <a:ext cx="1491738" cy="830997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vert="horz" wrap="square" anchor="t" anchorCtr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Synchrosignal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multiplication microchip</a:t>
            </a:r>
          </a:p>
        </p:txBody>
      </p:sp>
      <p:sp>
        <p:nvSpPr>
          <p:cNvPr id="332" name="Прямоугольник 331">
            <a:extLst>
              <a:ext uri="{FF2B5EF4-FFF2-40B4-BE49-F238E27FC236}">
                <a16:creationId xmlns:a16="http://schemas.microsoft.com/office/drawing/2014/main" id="{073C37F7-79CC-D924-900F-B9B8CAE2F006}"/>
              </a:ext>
            </a:extLst>
          </p:cNvPr>
          <p:cNvSpPr/>
          <p:nvPr/>
        </p:nvSpPr>
        <p:spPr>
          <a:xfrm>
            <a:off x="5887505" y="4181561"/>
            <a:ext cx="1511359" cy="830997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vert="horz" wrap="square" anchor="t" anchorCtr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Synchrosignal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multiplication microchip</a:t>
            </a:r>
          </a:p>
        </p:txBody>
      </p:sp>
      <p:sp>
        <p:nvSpPr>
          <p:cNvPr id="333" name="Прямоугольник 332">
            <a:extLst>
              <a:ext uri="{FF2B5EF4-FFF2-40B4-BE49-F238E27FC236}">
                <a16:creationId xmlns:a16="http://schemas.microsoft.com/office/drawing/2014/main" id="{CACD4B7E-AED6-C001-60F6-59535E999350}"/>
              </a:ext>
            </a:extLst>
          </p:cNvPr>
          <p:cNvSpPr/>
          <p:nvPr/>
        </p:nvSpPr>
        <p:spPr>
          <a:xfrm>
            <a:off x="5893928" y="2924847"/>
            <a:ext cx="1504936" cy="830997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vert="horz" wrap="square" anchor="t" anchorCtr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Synchrosignal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multiplication microchip</a:t>
            </a:r>
          </a:p>
        </p:txBody>
      </p:sp>
      <p:sp>
        <p:nvSpPr>
          <p:cNvPr id="334" name="Прямоугольник 333">
            <a:extLst>
              <a:ext uri="{FF2B5EF4-FFF2-40B4-BE49-F238E27FC236}">
                <a16:creationId xmlns:a16="http://schemas.microsoft.com/office/drawing/2014/main" id="{38938BED-534B-CFA5-D982-0F76FE3E468B}"/>
              </a:ext>
            </a:extLst>
          </p:cNvPr>
          <p:cNvSpPr/>
          <p:nvPr/>
        </p:nvSpPr>
        <p:spPr>
          <a:xfrm>
            <a:off x="3989744" y="2676424"/>
            <a:ext cx="1390240" cy="1323439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vert="horz" wrap="square" anchor="t" anchorCtr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Synchrosignal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multiplication microchip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9" name="Прямоугольник 338">
            <a:extLst>
              <a:ext uri="{FF2B5EF4-FFF2-40B4-BE49-F238E27FC236}">
                <a16:creationId xmlns:a16="http://schemas.microsoft.com/office/drawing/2014/main" id="{028B89CD-28BB-8461-7213-5B3B53120C9B}"/>
              </a:ext>
            </a:extLst>
          </p:cNvPr>
          <p:cNvSpPr/>
          <p:nvPr/>
        </p:nvSpPr>
        <p:spPr>
          <a:xfrm>
            <a:off x="11033427" y="4483905"/>
            <a:ext cx="1091401" cy="2308324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cards FEC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6" name="Прямоугольник 455">
            <a:extLst>
              <a:ext uri="{FF2B5EF4-FFF2-40B4-BE49-F238E27FC236}">
                <a16:creationId xmlns:a16="http://schemas.microsoft.com/office/drawing/2014/main" id="{E6695515-3A99-6C9F-A103-5167B1BFF006}"/>
              </a:ext>
            </a:extLst>
          </p:cNvPr>
          <p:cNvSpPr/>
          <p:nvPr/>
        </p:nvSpPr>
        <p:spPr>
          <a:xfrm>
            <a:off x="3944548" y="1177158"/>
            <a:ext cx="5548812" cy="3896173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DC9FB2-8D98-F9A6-06F5-943B741CA9C6}"/>
              </a:ext>
            </a:extLst>
          </p:cNvPr>
          <p:cNvSpPr txBox="1"/>
          <p:nvPr/>
        </p:nvSpPr>
        <p:spPr>
          <a:xfrm>
            <a:off x="1047748" y="4053386"/>
            <a:ext cx="10923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links</a:t>
            </a:r>
            <a:endParaRPr lang="ru-RU" sz="2400" dirty="0">
              <a:solidFill>
                <a:schemeClr val="bg1"/>
              </a:solidFill>
            </a:endParaRPr>
          </a:p>
        </p:txBody>
      </p:sp>
      <p:cxnSp>
        <p:nvCxnSpPr>
          <p:cNvPr id="449" name="Прямая соединительная линия 448">
            <a:extLst>
              <a:ext uri="{FF2B5EF4-FFF2-40B4-BE49-F238E27FC236}">
                <a16:creationId xmlns:a16="http://schemas.microsoft.com/office/drawing/2014/main" id="{5D392A73-D9DF-D0F3-5F0F-D53F9132E934}"/>
              </a:ext>
            </a:extLst>
          </p:cNvPr>
          <p:cNvCxnSpPr>
            <a:cxnSpLocks/>
          </p:cNvCxnSpPr>
          <p:nvPr/>
        </p:nvCxnSpPr>
        <p:spPr>
          <a:xfrm flipV="1">
            <a:off x="698544" y="4371799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" name="TextBox 449">
            <a:extLst>
              <a:ext uri="{FF2B5EF4-FFF2-40B4-BE49-F238E27FC236}">
                <a16:creationId xmlns:a16="http://schemas.microsoft.com/office/drawing/2014/main" id="{ECB3560F-01FD-6F35-CC37-80184DEFD84C}"/>
              </a:ext>
            </a:extLst>
          </p:cNvPr>
          <p:cNvSpPr txBox="1"/>
          <p:nvPr/>
        </p:nvSpPr>
        <p:spPr>
          <a:xfrm>
            <a:off x="819074" y="4167094"/>
            <a:ext cx="378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/>
          </a:p>
        </p:txBody>
      </p:sp>
      <p:sp>
        <p:nvSpPr>
          <p:cNvPr id="451" name="Прямоугольник 450">
            <a:extLst>
              <a:ext uri="{FF2B5EF4-FFF2-40B4-BE49-F238E27FC236}">
                <a16:creationId xmlns:a16="http://schemas.microsoft.com/office/drawing/2014/main" id="{6E594F5F-DC11-F274-F65D-B54CA237DDEC}"/>
              </a:ext>
            </a:extLst>
          </p:cNvPr>
          <p:cNvSpPr/>
          <p:nvPr/>
        </p:nvSpPr>
        <p:spPr>
          <a:xfrm>
            <a:off x="177522" y="5031705"/>
            <a:ext cx="1229051" cy="707886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sync. unit </a:t>
            </a:r>
            <a:endParaRPr lang="ru-RU" sz="2000" dirty="0">
              <a:solidFill>
                <a:schemeClr val="bg1"/>
              </a:solidFill>
            </a:endParaRPr>
          </a:p>
        </p:txBody>
      </p:sp>
      <p:cxnSp>
        <p:nvCxnSpPr>
          <p:cNvPr id="454" name="Прямая со стрелкой 453">
            <a:extLst>
              <a:ext uri="{FF2B5EF4-FFF2-40B4-BE49-F238E27FC236}">
                <a16:creationId xmlns:a16="http://schemas.microsoft.com/office/drawing/2014/main" id="{C32C1BC7-2313-8067-8F80-B055AB96260A}"/>
              </a:ext>
            </a:extLst>
          </p:cNvPr>
          <p:cNvCxnSpPr>
            <a:cxnSpLocks/>
            <a:stCxn id="326" idx="2"/>
            <a:endCxn id="451" idx="0"/>
          </p:cNvCxnSpPr>
          <p:nvPr/>
        </p:nvCxnSpPr>
        <p:spPr>
          <a:xfrm>
            <a:off x="792048" y="3631952"/>
            <a:ext cx="0" cy="1399753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2" name="TextBox 461">
            <a:extLst>
              <a:ext uri="{FF2B5EF4-FFF2-40B4-BE49-F238E27FC236}">
                <a16:creationId xmlns:a16="http://schemas.microsoft.com/office/drawing/2014/main" id="{856BB9B5-8910-F1BE-998C-86F2AEFCB80E}"/>
              </a:ext>
            </a:extLst>
          </p:cNvPr>
          <p:cNvSpPr txBox="1"/>
          <p:nvPr/>
        </p:nvSpPr>
        <p:spPr>
          <a:xfrm>
            <a:off x="434765" y="5955603"/>
            <a:ext cx="1822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Inside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magnet</a:t>
            </a:r>
            <a:endParaRPr lang="ru-RU" sz="2400" dirty="0"/>
          </a:p>
        </p:txBody>
      </p:sp>
      <p:sp>
        <p:nvSpPr>
          <p:cNvPr id="463" name="Прямоугольник 462">
            <a:extLst>
              <a:ext uri="{FF2B5EF4-FFF2-40B4-BE49-F238E27FC236}">
                <a16:creationId xmlns:a16="http://schemas.microsoft.com/office/drawing/2014/main" id="{7E4534A2-82FE-B202-E0B5-9F1F6D75E5CE}"/>
              </a:ext>
            </a:extLst>
          </p:cNvPr>
          <p:cNvSpPr/>
          <p:nvPr/>
        </p:nvSpPr>
        <p:spPr>
          <a:xfrm>
            <a:off x="67172" y="4933072"/>
            <a:ext cx="1544247" cy="924687"/>
          </a:xfrm>
          <a:prstGeom prst="rect">
            <a:avLst/>
          </a:prstGeom>
          <a:noFill/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7" name="Заголовок 1">
            <a:extLst>
              <a:ext uri="{FF2B5EF4-FFF2-40B4-BE49-F238E27FC236}">
                <a16:creationId xmlns:a16="http://schemas.microsoft.com/office/drawing/2014/main" id="{A4BA02F6-C010-370E-94F9-3799753A7274}"/>
              </a:ext>
            </a:extLst>
          </p:cNvPr>
          <p:cNvSpPr txBox="1">
            <a:spLocks/>
          </p:cNvSpPr>
          <p:nvPr/>
        </p:nvSpPr>
        <p:spPr>
          <a:xfrm>
            <a:off x="383766" y="-46623"/>
            <a:ext cx="8691168" cy="121396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diagram of synchronization unit for </a:t>
            </a:r>
            <a:b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Synchronization Subsyste</a:t>
            </a:r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60111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AE6AD47-2074-629E-F437-18654B76A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D333A4C-D133-6DE0-55CA-E194D92FD3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01" t="17137" r="28410" b="4378"/>
          <a:stretch/>
        </p:blipFill>
        <p:spPr>
          <a:xfrm rot="10800000">
            <a:off x="5480740" y="2262156"/>
            <a:ext cx="6544444" cy="3883568"/>
          </a:xfrm>
          <a:prstGeom prst="rect">
            <a:avLst/>
          </a:prstGeom>
        </p:spPr>
      </p:pic>
      <p:sp>
        <p:nvSpPr>
          <p:cNvPr id="62" name="Параллелограмм 61">
            <a:extLst>
              <a:ext uri="{FF2B5EF4-FFF2-40B4-BE49-F238E27FC236}">
                <a16:creationId xmlns:a16="http://schemas.microsoft.com/office/drawing/2014/main" id="{BB3BE5F6-F31C-B490-9E07-B4272760F75A}"/>
              </a:ext>
            </a:extLst>
          </p:cNvPr>
          <p:cNvSpPr/>
          <p:nvPr/>
        </p:nvSpPr>
        <p:spPr>
          <a:xfrm flipH="1">
            <a:off x="6090044" y="2737818"/>
            <a:ext cx="1117186" cy="3148632"/>
          </a:xfrm>
          <a:prstGeom prst="parallelogram">
            <a:avLst>
              <a:gd name="adj" fmla="val 62402"/>
            </a:avLst>
          </a:prstGeom>
          <a:noFill/>
          <a:ln w="508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7F8D403-68FB-08D8-1E43-D939B1EC82E1}"/>
              </a:ext>
            </a:extLst>
          </p:cNvPr>
          <p:cNvSpPr/>
          <p:nvPr/>
        </p:nvSpPr>
        <p:spPr>
          <a:xfrm>
            <a:off x="0" y="6002437"/>
            <a:ext cx="6005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3D model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photo of device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SS_v1.1</a:t>
            </a:r>
          </a:p>
          <a:p>
            <a:pPr algn="ctr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(top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view).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ize is 810 x 60 mm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AD2D4A4B-D7A4-31B5-8682-6FE67D20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800" smtClean="0"/>
              <a:pPr/>
              <a:t>13</a:t>
            </a:fld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847DA8-E12B-E608-C314-0263A548760A}"/>
              </a:ext>
            </a:extLst>
          </p:cNvPr>
          <p:cNvSpPr txBox="1"/>
          <p:nvPr/>
        </p:nvSpPr>
        <p:spPr>
          <a:xfrm>
            <a:off x="5480740" y="6176057"/>
            <a:ext cx="6544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 of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CSS_v1.1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TPC </a:t>
            </a:r>
            <a:endParaRPr lang="ru-RU" sz="2800" dirty="0"/>
          </a:p>
        </p:txBody>
      </p:sp>
      <p:sp>
        <p:nvSpPr>
          <p:cNvPr id="47" name="Параллелограмм 46">
            <a:extLst>
              <a:ext uri="{FF2B5EF4-FFF2-40B4-BE49-F238E27FC236}">
                <a16:creationId xmlns:a16="http://schemas.microsoft.com/office/drawing/2014/main" id="{4A37351D-339F-272C-55A9-81A84E051D33}"/>
              </a:ext>
            </a:extLst>
          </p:cNvPr>
          <p:cNvSpPr/>
          <p:nvPr/>
        </p:nvSpPr>
        <p:spPr>
          <a:xfrm flipH="1">
            <a:off x="6915149" y="2262156"/>
            <a:ext cx="3286123" cy="2633694"/>
          </a:xfrm>
          <a:prstGeom prst="parallelogram">
            <a:avLst>
              <a:gd name="adj" fmla="val 103538"/>
            </a:avLst>
          </a:prstGeom>
          <a:noFill/>
          <a:ln w="508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F975A55-F138-DE67-2673-6A9F4A6649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16"/>
          <a:stretch/>
        </p:blipFill>
        <p:spPr>
          <a:xfrm rot="16200000">
            <a:off x="5648232" y="-4245784"/>
            <a:ext cx="883625" cy="119187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C8971-9918-7B54-5D50-BC45B71A5C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56" t="6528" r="1674"/>
          <a:stretch/>
        </p:blipFill>
        <p:spPr>
          <a:xfrm>
            <a:off x="130670" y="2227273"/>
            <a:ext cx="5282005" cy="3918451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74ADE92-C25E-B6DB-DA79-6BF0692929F6}"/>
              </a:ext>
            </a:extLst>
          </p:cNvPr>
          <p:cNvSpPr txBox="1">
            <a:spLocks/>
          </p:cNvSpPr>
          <p:nvPr/>
        </p:nvSpPr>
        <p:spPr>
          <a:xfrm>
            <a:off x="383766" y="-46623"/>
            <a:ext cx="8691168" cy="121396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Synchronization Subsyste</a:t>
            </a:r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m_v1.1 </a:t>
            </a:r>
          </a:p>
          <a:p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(CSS_v1.1) 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produced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9270DB1-A5B2-94FF-0C81-412A2BA28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DE69E8-F063-3CD3-B0D9-B17FBC7760A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108" r="25799"/>
          <a:stretch/>
        </p:blipFill>
        <p:spPr>
          <a:xfrm rot="16200000" flipH="1">
            <a:off x="1826907" y="2548612"/>
            <a:ext cx="1858229" cy="53133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890B49-E905-660F-6BB4-E1FB8F28CA4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344"/>
          <a:stretch/>
        </p:blipFill>
        <p:spPr>
          <a:xfrm rot="16200000">
            <a:off x="1721419" y="620875"/>
            <a:ext cx="2084862" cy="5297655"/>
          </a:xfrm>
          <a:prstGeom prst="rect">
            <a:avLst/>
          </a:prstGeom>
        </p:spPr>
      </p:pic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931F2EEC-D23C-97C4-9914-94AF89B9112F}"/>
              </a:ext>
            </a:extLst>
          </p:cNvPr>
          <p:cNvCxnSpPr>
            <a:cxnSpLocks/>
          </p:cNvCxnSpPr>
          <p:nvPr/>
        </p:nvCxnSpPr>
        <p:spPr>
          <a:xfrm flipV="1">
            <a:off x="5321431" y="3000375"/>
            <a:ext cx="2393819" cy="92703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D2525C8D-480D-928B-2B96-CA3901A30C55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5321431" y="3927413"/>
            <a:ext cx="1117186" cy="384721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44756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" grpId="0"/>
      <p:bldP spid="27" grpId="0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28049F48-68EC-4B3A-90B1-55283C762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792" y="1321224"/>
            <a:ext cx="11980208" cy="4120484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tests of prototypes of remote access and synchronization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 have been carried out</a:t>
            </a: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lectrical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scheme 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control &amp; synchronization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has been developed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Tracing of PCB 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control &amp; synchronization system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 been completed;</a:t>
            </a:r>
          </a:p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Subsystem is being manufactured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3280ECD9-B979-4ADF-873B-30AE4280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800" smtClean="0"/>
              <a:pPr/>
              <a:t>14</a:t>
            </a:fld>
            <a:endParaRPr lang="en-US" sz="2400" dirty="0"/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944BAE80-89B6-4A52-97C3-4382C7C203B4}"/>
              </a:ext>
            </a:extLst>
          </p:cNvPr>
          <p:cNvSpPr txBox="1">
            <a:spLocks/>
          </p:cNvSpPr>
          <p:nvPr/>
        </p:nvSpPr>
        <p:spPr>
          <a:xfrm>
            <a:off x="211792" y="5397500"/>
            <a:ext cx="10516533" cy="146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plans:</a:t>
            </a:r>
            <a:endParaRPr lang="ru-RU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 full-featured device testing</a:t>
            </a:r>
            <a:endParaRPr lang="ru-RU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B86E038-7FC0-40F0-8CE1-3D47DC04C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F5BE9-846E-B24F-39A5-5DF68788C992}"/>
              </a:ext>
            </a:extLst>
          </p:cNvPr>
          <p:cNvSpPr txBox="1">
            <a:spLocks/>
          </p:cNvSpPr>
          <p:nvPr/>
        </p:nvSpPr>
        <p:spPr>
          <a:xfrm>
            <a:off x="292732" y="9137"/>
            <a:ext cx="9008408" cy="1013767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3052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B4CCA-143F-82C9-F86B-8D694ACAE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 15">
            <a:extLst>
              <a:ext uri="{FF2B5EF4-FFF2-40B4-BE49-F238E27FC236}">
                <a16:creationId xmlns:a16="http://schemas.microsoft.com/office/drawing/2014/main" id="{69462B30-2ED4-5094-80BC-813BC4165738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r:link="rId4"/>
          <a:srcRect l="22371" t="-368" r="24307" b="-1561"/>
          <a:stretch>
            <a:fillRect/>
          </a:stretch>
        </p:blipFill>
        <p:spPr>
          <a:xfrm>
            <a:off x="8515350" y="287872"/>
            <a:ext cx="3676650" cy="38576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E74CC-1F96-543F-840E-3680FB30F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2325"/>
            <a:ext cx="9304324" cy="4377951"/>
          </a:xfrm>
        </p:spPr>
        <p:txBody>
          <a:bodyPr>
            <a:normAutofit fontScale="90000"/>
          </a:bodyPr>
          <a:lstStyle/>
          <a:p>
            <a:r>
              <a:rPr lang="en-US" sz="4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JINR Association of Young Scientists and Specialist Conference “Alushta-2025“ </a:t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cap="all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Remote access and synchronization subsystem of electronics cards for the TPC/MPD Detector of the NICA project</a:t>
            </a:r>
            <a:endParaRPr lang="ru-RU" sz="4700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96268C-1369-054F-CD61-551C39EE5E29}"/>
              </a:ext>
            </a:extLst>
          </p:cNvPr>
          <p:cNvSpPr/>
          <p:nvPr/>
        </p:nvSpPr>
        <p:spPr>
          <a:xfrm>
            <a:off x="4917137" y="6252985"/>
            <a:ext cx="191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Alushta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F4FAE3-94B6-0412-EBFA-6D2B46481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7250253" y="4614749"/>
            <a:ext cx="4806667" cy="118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75B0E0-1A1F-13DB-41C6-DD8AF150FA0F}"/>
              </a:ext>
            </a:extLst>
          </p:cNvPr>
          <p:cNvSpPr txBox="1"/>
          <p:nvPr/>
        </p:nvSpPr>
        <p:spPr>
          <a:xfrm>
            <a:off x="7115175" y="5837486"/>
            <a:ext cx="50768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Denis Potapov, an engineer of the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TPC/MPD group, VBLHEP, JINR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353EE0-7C40-0335-2D9F-9A639D4D43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704" t="19022" r="13732" b="18411"/>
          <a:stretch/>
        </p:blipFill>
        <p:spPr>
          <a:xfrm>
            <a:off x="0" y="4377950"/>
            <a:ext cx="3519377" cy="2413643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1785720B-DFE1-04AA-DD81-27E6581D73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Google Shape;72;p1">
            <a:extLst>
              <a:ext uri="{FF2B5EF4-FFF2-40B4-BE49-F238E27FC236}">
                <a16:creationId xmlns:a16="http://schemas.microsoft.com/office/drawing/2014/main" id="{BAB295AA-9D92-8DE6-4D8C-B175DC672B8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52162" y="4409658"/>
            <a:ext cx="1760622" cy="1689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846048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8D13DC9-8797-CEBF-6160-96B698FB0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830B24A-DED4-B608-830E-C8E5C9E965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01" t="17137" r="28410" b="4378"/>
          <a:stretch/>
        </p:blipFill>
        <p:spPr>
          <a:xfrm rot="10800000">
            <a:off x="192333" y="3289176"/>
            <a:ext cx="5760495" cy="3282069"/>
          </a:xfrm>
          <a:prstGeom prst="rect">
            <a:avLst/>
          </a:prstGeom>
        </p:spPr>
      </p:pic>
      <p:sp>
        <p:nvSpPr>
          <p:cNvPr id="62" name="Параллелограмм 61">
            <a:extLst>
              <a:ext uri="{FF2B5EF4-FFF2-40B4-BE49-F238E27FC236}">
                <a16:creationId xmlns:a16="http://schemas.microsoft.com/office/drawing/2014/main" id="{FA02E5FF-165B-BBF0-8D68-1068D4175952}"/>
              </a:ext>
            </a:extLst>
          </p:cNvPr>
          <p:cNvSpPr/>
          <p:nvPr/>
        </p:nvSpPr>
        <p:spPr>
          <a:xfrm flipH="1">
            <a:off x="604317" y="3704807"/>
            <a:ext cx="1115368" cy="2586335"/>
          </a:xfrm>
          <a:prstGeom prst="parallelogram">
            <a:avLst>
              <a:gd name="adj" fmla="val 62402"/>
            </a:avLst>
          </a:prstGeom>
          <a:noFill/>
          <a:ln w="508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8B1B62BE-91F3-B652-D9EA-C82A18F76268}"/>
              </a:ext>
            </a:extLst>
          </p:cNvPr>
          <p:cNvCxnSpPr>
            <a:cxnSpLocks/>
            <a:stCxn id="18" idx="1"/>
            <a:endCxn id="62" idx="1"/>
          </p:cNvCxnSpPr>
          <p:nvPr/>
        </p:nvCxnSpPr>
        <p:spPr>
          <a:xfrm flipH="1">
            <a:off x="813995" y="3140553"/>
            <a:ext cx="5282005" cy="56425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9979A12D-2288-CEDE-D94C-B3ED64A949F7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3087774" y="3140553"/>
            <a:ext cx="3008226" cy="115710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292E38C-F136-3E53-A9EB-5F6F43304960}"/>
              </a:ext>
            </a:extLst>
          </p:cNvPr>
          <p:cNvSpPr/>
          <p:nvPr/>
        </p:nvSpPr>
        <p:spPr>
          <a:xfrm>
            <a:off x="5918977" y="3071915"/>
            <a:ext cx="61511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3D model of device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Synchronization Syste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(top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view).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ize is 810 x 60 mm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F56E4469-0490-5602-6C39-2874F48BB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16</a:t>
            </a:fld>
            <a:endParaRPr lang="en-US" sz="2400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99B8E47C-FC91-F2CB-BE34-B5191B0C167A}"/>
              </a:ext>
            </a:extLst>
          </p:cNvPr>
          <p:cNvSpPr txBox="1">
            <a:spLocks/>
          </p:cNvSpPr>
          <p:nvPr/>
        </p:nvSpPr>
        <p:spPr>
          <a:xfrm>
            <a:off x="211791" y="230833"/>
            <a:ext cx="9897409" cy="10137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Synchronization Subsyste</a:t>
            </a:r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designed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1F697F-A73A-278B-E477-D39C9AF37E9F}"/>
              </a:ext>
            </a:extLst>
          </p:cNvPr>
          <p:cNvSpPr txBox="1"/>
          <p:nvPr/>
        </p:nvSpPr>
        <p:spPr>
          <a:xfrm>
            <a:off x="192334" y="6486348"/>
            <a:ext cx="57604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 of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control &amp; synchronization system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TPC </a:t>
            </a:r>
            <a:endParaRPr lang="ru-RU" sz="2000" dirty="0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B6DEFEFA-C6CA-9716-50D3-DB2AF0610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5557" y="53670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араллелограмм 46">
            <a:extLst>
              <a:ext uri="{FF2B5EF4-FFF2-40B4-BE49-F238E27FC236}">
                <a16:creationId xmlns:a16="http://schemas.microsoft.com/office/drawing/2014/main" id="{01FB17CC-E965-9A1C-1F30-1C6F620024C6}"/>
              </a:ext>
            </a:extLst>
          </p:cNvPr>
          <p:cNvSpPr/>
          <p:nvPr/>
        </p:nvSpPr>
        <p:spPr>
          <a:xfrm flipH="1">
            <a:off x="1518716" y="3289181"/>
            <a:ext cx="2667317" cy="2179635"/>
          </a:xfrm>
          <a:prstGeom prst="parallelogram">
            <a:avLst>
              <a:gd name="adj" fmla="val 102764"/>
            </a:avLst>
          </a:prstGeom>
          <a:noFill/>
          <a:ln w="508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EB22A6-C2C3-A838-0DD0-CC87B1D3AE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51" b="894"/>
          <a:stretch/>
        </p:blipFill>
        <p:spPr>
          <a:xfrm rot="16200000">
            <a:off x="2336399" y="12439"/>
            <a:ext cx="853620" cy="541371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21C9D8C-42F2-C0E8-8802-B142BA939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670379" y="2296220"/>
            <a:ext cx="851242" cy="8374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966E174-F314-2194-8647-D52D2F0DDC0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94"/>
          <a:stretch/>
        </p:blipFill>
        <p:spPr>
          <a:xfrm rot="16200000">
            <a:off x="8963529" y="-19343"/>
            <a:ext cx="848067" cy="54717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FC51EDD-3114-3428-7F49-2924BD07F2B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16"/>
          <a:stretch/>
        </p:blipFill>
        <p:spPr>
          <a:xfrm rot="16200000">
            <a:off x="5648232" y="-4245784"/>
            <a:ext cx="883625" cy="11918749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0611DC8-C395-5605-3798-34CCAE73A730}"/>
              </a:ext>
            </a:extLst>
          </p:cNvPr>
          <p:cNvSpPr/>
          <p:nvPr/>
        </p:nvSpPr>
        <p:spPr>
          <a:xfrm>
            <a:off x="5772846" y="6486348"/>
            <a:ext cx="6083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 over LVDS.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able length is about 2m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0A798C1-8B41-7F24-BD63-9FDA219728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5015" b="21431"/>
          <a:stretch/>
        </p:blipFill>
        <p:spPr>
          <a:xfrm>
            <a:off x="6337689" y="4628881"/>
            <a:ext cx="5441720" cy="19423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F30E74-9255-1A47-813F-B5D597FFFA8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5606" b="22600"/>
          <a:stretch/>
        </p:blipFill>
        <p:spPr>
          <a:xfrm>
            <a:off x="6337689" y="3726241"/>
            <a:ext cx="5436627" cy="97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6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7" grpId="0"/>
      <p:bldP spid="47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Объект 6">
            <a:extLst>
              <a:ext uri="{FF2B5EF4-FFF2-40B4-BE49-F238E27FC236}">
                <a16:creationId xmlns:a16="http://schemas.microsoft.com/office/drawing/2014/main" id="{AE055B65-68C4-4909-7839-2289A7550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8" r="1051" b="4297"/>
          <a:stretch/>
        </p:blipFill>
        <p:spPr>
          <a:xfrm>
            <a:off x="68050" y="1558799"/>
            <a:ext cx="7100358" cy="350871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800" smtClean="0">
                <a:solidFill>
                  <a:schemeClr val="bg1"/>
                </a:solidFill>
              </a:rPr>
              <a:pPr/>
              <a:t>2</a:t>
            </a:fld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C142A777-35EB-4831-8AE9-6185872D8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E34EFE4-A833-A190-BF70-E2C589C1D8BE}"/>
              </a:ext>
            </a:extLst>
          </p:cNvPr>
          <p:cNvSpPr txBox="1"/>
          <p:nvPr/>
        </p:nvSpPr>
        <p:spPr>
          <a:xfrm>
            <a:off x="68053" y="5067513"/>
            <a:ext cx="69169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General scheme and photo of the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NICA complex</a:t>
            </a:r>
            <a:endParaRPr lang="ru-RU" sz="2800" dirty="0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2F3D4C39-005E-55D8-2F30-96F9E69A9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5" t="-413" r="24476" b="413"/>
          <a:stretch/>
        </p:blipFill>
        <p:spPr bwMode="auto">
          <a:xfrm>
            <a:off x="6984999" y="1538254"/>
            <a:ext cx="5138948" cy="531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E7E4CFF-0DAC-C4E6-E545-5095B30A069A}"/>
              </a:ext>
            </a:extLst>
          </p:cNvPr>
          <p:cNvSpPr/>
          <p:nvPr/>
        </p:nvSpPr>
        <p:spPr>
          <a:xfrm>
            <a:off x="0" y="5876570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https://nica.jinr.ru/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https://mpd.jinr.ru/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95F07BD-CEAD-18A3-4A5E-3D4F0C3BCA22}"/>
              </a:ext>
            </a:extLst>
          </p:cNvPr>
          <p:cNvSpPr/>
          <p:nvPr/>
        </p:nvSpPr>
        <p:spPr>
          <a:xfrm>
            <a:off x="7076903" y="1538254"/>
            <a:ext cx="2917995" cy="83099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 Purpose Detector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Hall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60A48348-8B0B-1DCF-041F-B50C9CBEE469}"/>
              </a:ext>
            </a:extLst>
          </p:cNvPr>
          <p:cNvSpPr/>
          <p:nvPr/>
        </p:nvSpPr>
        <p:spPr>
          <a:xfrm>
            <a:off x="5280662" y="2704427"/>
            <a:ext cx="893304" cy="7245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7A4126F0-A0E9-F41E-B825-724D772AD285}"/>
              </a:ext>
            </a:extLst>
          </p:cNvPr>
          <p:cNvCxnSpPr>
            <a:cxnSpLocks/>
            <a:stCxn id="34" idx="2"/>
            <a:endCxn id="35" idx="6"/>
          </p:cNvCxnSpPr>
          <p:nvPr/>
        </p:nvCxnSpPr>
        <p:spPr>
          <a:xfrm flipH="1">
            <a:off x="6173966" y="2369251"/>
            <a:ext cx="2361935" cy="69746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:a16="http://schemas.microsoft.com/office/drawing/2014/main" id="{D0E65A82-4D1B-7D9E-7ACC-2239ADDADAFC}"/>
              </a:ext>
            </a:extLst>
          </p:cNvPr>
          <p:cNvSpPr/>
          <p:nvPr/>
        </p:nvSpPr>
        <p:spPr>
          <a:xfrm>
            <a:off x="7897170" y="3420762"/>
            <a:ext cx="1277462" cy="10237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72E5BADB-7457-9221-0312-0FA22C736C25}"/>
              </a:ext>
            </a:extLst>
          </p:cNvPr>
          <p:cNvCxnSpPr>
            <a:cxnSpLocks/>
            <a:stCxn id="34" idx="2"/>
            <a:endCxn id="38" idx="0"/>
          </p:cNvCxnSpPr>
          <p:nvPr/>
        </p:nvCxnSpPr>
        <p:spPr>
          <a:xfrm>
            <a:off x="8535901" y="2369251"/>
            <a:ext cx="0" cy="1051511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99C7800-ABC8-6E80-CA82-B74B3D066A53}"/>
              </a:ext>
            </a:extLst>
          </p:cNvPr>
          <p:cNvSpPr txBox="1">
            <a:spLocks/>
          </p:cNvSpPr>
          <p:nvPr/>
        </p:nvSpPr>
        <p:spPr>
          <a:xfrm>
            <a:off x="292732" y="9137"/>
            <a:ext cx="9008408" cy="1013767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Complex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68111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83B59DA-E870-A049-7076-EFEF1D8B7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ADBA8-A863-7E2D-555F-849D7DFCF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32" y="9137"/>
            <a:ext cx="9008408" cy="101376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TPC/MPD Detector of NICA Complex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CB267F-BED8-1CFB-4508-DFB80CA7A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278" y="1359546"/>
            <a:ext cx="5781724" cy="470841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Front-End Cards (FECs) position;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 cap thermal screen;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Read-Out Chamber (ROC) based on MWPC;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High Voltage (HV) electrode;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cage position.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CA93DF-8CCE-65F7-569C-2A8F81979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800" smtClean="0">
                <a:solidFill>
                  <a:schemeClr val="bg1"/>
                </a:solidFill>
              </a:rPr>
              <a:pPr/>
              <a:t>3</a:t>
            </a:fld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Объект 3" descr="P1010052.JPG">
            <a:extLst>
              <a:ext uri="{FF2B5EF4-FFF2-40B4-BE49-F238E27FC236}">
                <a16:creationId xmlns:a16="http://schemas.microsoft.com/office/drawing/2014/main" id="{95EB3E30-D078-D0D1-66BD-6A3050502021}"/>
              </a:ext>
            </a:extLst>
          </p:cNvPr>
          <p:cNvPicPr>
            <a:picLocks noGr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8"/>
          <a:stretch/>
        </p:blipFill>
        <p:spPr bwMode="auto">
          <a:xfrm>
            <a:off x="53402" y="1398195"/>
            <a:ext cx="6356924" cy="46918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C64818-284F-8580-6C35-0C2B69E5A477}"/>
              </a:ext>
            </a:extLst>
          </p:cNvPr>
          <p:cNvSpPr txBox="1"/>
          <p:nvPr/>
        </p:nvSpPr>
        <p:spPr>
          <a:xfrm>
            <a:off x="5515302" y="2863862"/>
            <a:ext cx="3048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76CE86B-7C20-08CF-9EF0-5A4B1A920B37}"/>
              </a:ext>
            </a:extLst>
          </p:cNvPr>
          <p:cNvCxnSpPr>
            <a:cxnSpLocks/>
          </p:cNvCxnSpPr>
          <p:nvPr/>
        </p:nvCxnSpPr>
        <p:spPr>
          <a:xfrm flipV="1">
            <a:off x="53400" y="1911351"/>
            <a:ext cx="1218327" cy="21018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CD714BB8-1253-402C-0E24-16B5EC15F37E}"/>
              </a:ext>
            </a:extLst>
          </p:cNvPr>
          <p:cNvCxnSpPr>
            <a:cxnSpLocks/>
          </p:cNvCxnSpPr>
          <p:nvPr/>
        </p:nvCxnSpPr>
        <p:spPr>
          <a:xfrm flipV="1">
            <a:off x="1271727" y="1658680"/>
            <a:ext cx="4279173" cy="2526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7973BC9D-3032-BC0C-3D8A-A57D2573A257}"/>
              </a:ext>
            </a:extLst>
          </p:cNvPr>
          <p:cNvCxnSpPr>
            <a:cxnSpLocks/>
            <a:stCxn id="15" idx="4"/>
          </p:cNvCxnSpPr>
          <p:nvPr/>
        </p:nvCxnSpPr>
        <p:spPr>
          <a:xfrm flipH="1" flipV="1">
            <a:off x="53400" y="4013201"/>
            <a:ext cx="4548376" cy="20767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17E55BA-B7EA-5E8B-9FF2-F43C137D1C3E}"/>
              </a:ext>
            </a:extLst>
          </p:cNvPr>
          <p:cNvSpPr/>
          <p:nvPr/>
        </p:nvSpPr>
        <p:spPr>
          <a:xfrm>
            <a:off x="6939730" y="6161975"/>
            <a:ext cx="4975127" cy="52322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Time-Projection Chamber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F5616AD-2BD9-E36F-1B36-DFCB95358C6F}"/>
              </a:ext>
            </a:extLst>
          </p:cNvPr>
          <p:cNvSpPr/>
          <p:nvPr/>
        </p:nvSpPr>
        <p:spPr>
          <a:xfrm>
            <a:off x="4601776" y="1658679"/>
            <a:ext cx="1396265" cy="4431321"/>
          </a:xfrm>
          <a:custGeom>
            <a:avLst/>
            <a:gdLst>
              <a:gd name="connsiteX0" fmla="*/ 726440 w 1044938"/>
              <a:gd name="connsiteY0" fmla="*/ 0 h 3327400"/>
              <a:gd name="connsiteX1" fmla="*/ 1021080 w 1044938"/>
              <a:gd name="connsiteY1" fmla="*/ 756920 h 3327400"/>
              <a:gd name="connsiteX2" fmla="*/ 975360 w 1044938"/>
              <a:gd name="connsiteY2" fmla="*/ 1884680 h 3327400"/>
              <a:gd name="connsiteX3" fmla="*/ 563880 w 1044938"/>
              <a:gd name="connsiteY3" fmla="*/ 2844800 h 3327400"/>
              <a:gd name="connsiteX4" fmla="*/ 0 w 1044938"/>
              <a:gd name="connsiteY4" fmla="*/ 3327400 h 3327400"/>
              <a:gd name="connsiteX5" fmla="*/ 0 w 1044938"/>
              <a:gd name="connsiteY5" fmla="*/ 3327400 h 332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938" h="3327400">
                <a:moveTo>
                  <a:pt x="726440" y="0"/>
                </a:moveTo>
                <a:cubicBezTo>
                  <a:pt x="853016" y="221403"/>
                  <a:pt x="979593" y="442807"/>
                  <a:pt x="1021080" y="756920"/>
                </a:cubicBezTo>
                <a:cubicBezTo>
                  <a:pt x="1062567" y="1071033"/>
                  <a:pt x="1051560" y="1536700"/>
                  <a:pt x="975360" y="1884680"/>
                </a:cubicBezTo>
                <a:cubicBezTo>
                  <a:pt x="899160" y="2232660"/>
                  <a:pt x="726440" y="2604347"/>
                  <a:pt x="563880" y="2844800"/>
                </a:cubicBezTo>
                <a:cubicBezTo>
                  <a:pt x="401320" y="3085253"/>
                  <a:pt x="0" y="3327400"/>
                  <a:pt x="0" y="3327400"/>
                </a:cubicBezTo>
                <a:lnTo>
                  <a:pt x="0" y="332740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FC60355E-35B3-3BC4-6A0B-967F8A0122AD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5419725" y="5057775"/>
            <a:ext cx="1520005" cy="136581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FF84CA9-1F59-BCF9-911B-177E22DF9C1B}"/>
              </a:ext>
            </a:extLst>
          </p:cNvPr>
          <p:cNvSpPr txBox="1"/>
          <p:nvPr/>
        </p:nvSpPr>
        <p:spPr>
          <a:xfrm>
            <a:off x="1759250" y="2372320"/>
            <a:ext cx="3048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986616-D646-E1AD-E391-C4494182BFC3}"/>
              </a:ext>
            </a:extLst>
          </p:cNvPr>
          <p:cNvSpPr txBox="1"/>
          <p:nvPr/>
        </p:nvSpPr>
        <p:spPr>
          <a:xfrm>
            <a:off x="3647592" y="4829990"/>
            <a:ext cx="3048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BADAC2-B9EC-BCC1-DFAE-43A2FA3303BB}"/>
              </a:ext>
            </a:extLst>
          </p:cNvPr>
          <p:cNvSpPr txBox="1"/>
          <p:nvPr/>
        </p:nvSpPr>
        <p:spPr>
          <a:xfrm>
            <a:off x="2998207" y="2494530"/>
            <a:ext cx="3048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431F73F-6DA8-0B56-B370-C44E3E2A2683}"/>
              </a:ext>
            </a:extLst>
          </p:cNvPr>
          <p:cNvSpPr/>
          <p:nvPr/>
        </p:nvSpPr>
        <p:spPr>
          <a:xfrm>
            <a:off x="53425" y="6084020"/>
            <a:ext cx="6356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mockup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23A82EB-9BDB-C6AC-EFFC-5F8FB5016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F74C9C-F929-F7BB-E952-24033D659E09}"/>
              </a:ext>
            </a:extLst>
          </p:cNvPr>
          <p:cNvSpPr txBox="1"/>
          <p:nvPr/>
        </p:nvSpPr>
        <p:spPr>
          <a:xfrm>
            <a:off x="4124684" y="2494530"/>
            <a:ext cx="3048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930479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  <p:bldP spid="17" grpId="0" animBg="1"/>
      <p:bldP spid="15" grpId="0" animBg="1"/>
      <p:bldP spid="30" grpId="0" animBg="1"/>
      <p:bldP spid="31" grpId="0" animBg="1"/>
      <p:bldP spid="32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BE771F-3A83-41C5-0481-54310D8ED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5000"/>
                    </a14:imgEffect>
                  </a14:imgLayer>
                </a14:imgProps>
              </a:ext>
            </a:extLst>
          </a:blip>
          <a:srcRect l="6613" t="11042" r="8607" b="14365"/>
          <a:stretch/>
        </p:blipFill>
        <p:spPr>
          <a:xfrm>
            <a:off x="6254512" y="1859469"/>
            <a:ext cx="5863440" cy="2901904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3DCCE44-E51D-8A74-B86C-9D87A9D37B90}"/>
              </a:ext>
            </a:extLst>
          </p:cNvPr>
          <p:cNvSpPr/>
          <p:nvPr/>
        </p:nvSpPr>
        <p:spPr>
          <a:xfrm>
            <a:off x="6254512" y="4048048"/>
            <a:ext cx="2978388" cy="52322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JTAG programmer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A0F7CE9-DF1E-3725-B5AF-D8474233F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7184" r="1499"/>
          <a:stretch/>
        </p:blipFill>
        <p:spPr>
          <a:xfrm>
            <a:off x="119493" y="1453162"/>
            <a:ext cx="4406235" cy="4969342"/>
          </a:xfrm>
        </p:spPr>
      </p:pic>
      <p:sp>
        <p:nvSpPr>
          <p:cNvPr id="23" name="Номер слайда 3">
            <a:extLst>
              <a:ext uri="{FF2B5EF4-FFF2-40B4-BE49-F238E27FC236}">
                <a16:creationId xmlns:a16="http://schemas.microsoft.com/office/drawing/2014/main" id="{43B283CD-A95F-4C10-B4AE-D5DFC3FB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800" smtClean="0">
                <a:solidFill>
                  <a:schemeClr val="bg1"/>
                </a:solidFill>
              </a:rPr>
              <a:pPr/>
              <a:t>4</a:t>
            </a:fld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6AC9D3-F952-5206-BA2E-843EC90384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94" t="35572" r="15833" b="19030"/>
          <a:stretch/>
        </p:blipFill>
        <p:spPr>
          <a:xfrm>
            <a:off x="5117374" y="4860692"/>
            <a:ext cx="3385966" cy="18908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E97518-A657-ABD6-DA83-CC0594EC7D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209" t="31507" r="18750" b="20417"/>
          <a:stretch/>
        </p:blipFill>
        <p:spPr>
          <a:xfrm>
            <a:off x="8625923" y="4875890"/>
            <a:ext cx="3451777" cy="1875608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402F1710-102E-B264-10D4-4A6A5ABBF4DA}"/>
              </a:ext>
            </a:extLst>
          </p:cNvPr>
          <p:cNvSpPr txBox="1"/>
          <p:nvPr/>
        </p:nvSpPr>
        <p:spPr>
          <a:xfrm>
            <a:off x="8625923" y="6306169"/>
            <a:ext cx="2163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 controller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00A1B9E3-68CF-B58D-F20C-EC6CBFFB82B6}"/>
              </a:ext>
            </a:extLst>
          </p:cNvPr>
          <p:cNvSpPr txBox="1"/>
          <p:nvPr/>
        </p:nvSpPr>
        <p:spPr>
          <a:xfrm>
            <a:off x="5117375" y="6302240"/>
            <a:ext cx="185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SAMPA FEC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C7FA6CE1-7144-B82F-428A-9A3F44AB21C5}"/>
              </a:ext>
            </a:extLst>
          </p:cNvPr>
          <p:cNvSpPr txBox="1">
            <a:spLocks/>
          </p:cNvSpPr>
          <p:nvPr/>
        </p:nvSpPr>
        <p:spPr>
          <a:xfrm>
            <a:off x="4490574" y="2960011"/>
            <a:ext cx="2082085" cy="1676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 ROCs – </a:t>
            </a:r>
          </a:p>
          <a:p>
            <a:pPr marL="0" indent="0">
              <a:buFont typeface="Wingdings 3" charset="2"/>
              <a:buNone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1488 FECs – </a:t>
            </a:r>
          </a:p>
          <a:p>
            <a:pPr marL="0" indent="0">
              <a:buFont typeface="Wingdings 3" charset="2"/>
              <a:buNone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95 232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ch.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DCB6686-DB2E-DBE8-7417-F23CA5F75F25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8390105" y="5094488"/>
            <a:ext cx="1089850" cy="27681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1B27FE4-50A7-ED2A-4216-0D7754DF30CC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7545910" y="5094488"/>
            <a:ext cx="844195" cy="25199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D09E5F2-F0D7-7916-BCB1-9DAC2C571181}"/>
              </a:ext>
            </a:extLst>
          </p:cNvPr>
          <p:cNvSpPr txBox="1"/>
          <p:nvPr/>
        </p:nvSpPr>
        <p:spPr>
          <a:xfrm>
            <a:off x="6254512" y="973895"/>
            <a:ext cx="5870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 connection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access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synchronization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E7F1E47-AF19-4480-8B84-629BDC2DD523}"/>
              </a:ext>
            </a:extLst>
          </p:cNvPr>
          <p:cNvSpPr/>
          <p:nvPr/>
        </p:nvSpPr>
        <p:spPr>
          <a:xfrm>
            <a:off x="0" y="6359014"/>
            <a:ext cx="4930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setup of 62 FECs on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F7FE10A4-0544-4AA6-866A-0C8CC0FB0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DC5B6BA-1F0F-5B3D-DBB6-6A0C06ACA273}"/>
              </a:ext>
            </a:extLst>
          </p:cNvPr>
          <p:cNvSpPr/>
          <p:nvPr/>
        </p:nvSpPr>
        <p:spPr>
          <a:xfrm>
            <a:off x="7164305" y="4571268"/>
            <a:ext cx="2451599" cy="52322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 assembly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C58AB2ED-CFC4-41A0-9C25-6DC0C88E52F4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9615904" y="4048048"/>
            <a:ext cx="1174015" cy="78483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6D6A7362-7CAD-4D54-9EA9-503435B47A15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2180979" y="2332850"/>
            <a:ext cx="2260275" cy="23493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563F61E5-DB72-47B2-949B-2E59CECCE9C8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3529719" y="2332850"/>
            <a:ext cx="911535" cy="54924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EA30D19E-2C2F-4D3E-A471-22A4F2DA9402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4017399" y="2332850"/>
            <a:ext cx="423855" cy="2662197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77377586-82C3-4DC7-8A5C-3D059B0FBE0B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7164304" y="2332850"/>
            <a:ext cx="2243836" cy="65759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B02D017-0019-4263-ABC1-BAB72EDDFE28}"/>
              </a:ext>
            </a:extLst>
          </p:cNvPr>
          <p:cNvSpPr/>
          <p:nvPr/>
        </p:nvSpPr>
        <p:spPr>
          <a:xfrm>
            <a:off x="4441254" y="1855796"/>
            <a:ext cx="2723050" cy="95410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 coaxial cables assemblies</a:t>
            </a:r>
            <a:endParaRPr lang="ru-RU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56E167DA-A1E5-4842-0C12-C3C685D6C937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7454900" y="3524828"/>
            <a:ext cx="288806" cy="52322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C6C5E70F-80A4-7A90-0AB1-049780DFA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43" y="11407"/>
            <a:ext cx="8923057" cy="101376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FECs integration</a:t>
            </a:r>
            <a:r>
              <a:rPr lang="ru-RU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ROC</a:t>
            </a:r>
            <a:endParaRPr lang="ru-RU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9342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" grpId="0"/>
      <p:bldP spid="10" grpId="0"/>
      <p:bldP spid="33" grpId="0"/>
      <p:bldP spid="14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7D3C8C-7D6E-49B1-9717-FBB7581F1D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12" r="24821" b="6586"/>
          <a:stretch/>
        </p:blipFill>
        <p:spPr>
          <a:xfrm>
            <a:off x="67172" y="1244600"/>
            <a:ext cx="6285507" cy="50059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F68BE-92E5-4146-B0B2-FA6DCBDA62CB}"/>
              </a:ext>
            </a:extLst>
          </p:cNvPr>
          <p:cNvSpPr txBox="1"/>
          <p:nvPr/>
        </p:nvSpPr>
        <p:spPr>
          <a:xfrm>
            <a:off x="67172" y="6250563"/>
            <a:ext cx="6285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setup for remote access prototype unit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0C0192E-37B0-4E65-A6DF-F55F3F68CF1E}"/>
              </a:ext>
            </a:extLst>
          </p:cNvPr>
          <p:cNvSpPr/>
          <p:nvPr/>
        </p:nvSpPr>
        <p:spPr>
          <a:xfrm>
            <a:off x="6622452" y="1477607"/>
            <a:ext cx="2597748" cy="52322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 prototype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8C29984-4292-4939-8C34-295EF99841B9}"/>
              </a:ext>
            </a:extLst>
          </p:cNvPr>
          <p:cNvSpPr/>
          <p:nvPr/>
        </p:nvSpPr>
        <p:spPr>
          <a:xfrm>
            <a:off x="3740258" y="3733801"/>
            <a:ext cx="1533525" cy="1443918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D33B1BCA-B796-73CD-EF9E-4B022694A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2679" y="2137260"/>
            <a:ext cx="5690111" cy="44899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remote access prototype unit uses JTAG (up to x7 FECs) for: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FPGA reprogramming;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FPGA debugging;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additional channel for accessing the digital part of the Data acquisition subsystem (DAQ).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омер слайда 3">
            <a:extLst>
              <a:ext uri="{FF2B5EF4-FFF2-40B4-BE49-F238E27FC236}">
                <a16:creationId xmlns:a16="http://schemas.microsoft.com/office/drawing/2014/main" id="{EE94E0C8-E0D5-444E-AFBA-42C4AAA4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800" smtClean="0">
                <a:solidFill>
                  <a:schemeClr val="bg1"/>
                </a:solidFill>
              </a:rPr>
              <a:pPr/>
              <a:t>5</a:t>
            </a:fld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23E5C4F-7294-4252-89EC-C7BC33E8A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796640A5-1CFA-4084-90FE-51027E1296BC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5273783" y="1739217"/>
            <a:ext cx="1348669" cy="199458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EB37ADC-8F48-1565-BC9A-0C58BC69B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77" y="19545"/>
            <a:ext cx="8923057" cy="101376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 of remote access unit </a:t>
            </a:r>
            <a:endParaRPr lang="ru-RU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7" grpId="0" animBg="1"/>
      <p:bldP spid="1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B5E46E-5127-4141-2F44-DE698E0D6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87B3560-98D1-9E75-D10D-1647F961A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500" y="1359296"/>
            <a:ext cx="6193042" cy="50569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E071D8-B44B-1AB4-7AC1-5F602AEAE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56" y="1383032"/>
            <a:ext cx="5762999" cy="4046023"/>
          </a:xfrm>
          <a:prstGeom prst="rect">
            <a:avLst/>
          </a:prstGeom>
        </p:spPr>
      </p:pic>
      <p:sp>
        <p:nvSpPr>
          <p:cNvPr id="22" name="Номер слайда 3">
            <a:extLst>
              <a:ext uri="{FF2B5EF4-FFF2-40B4-BE49-F238E27FC236}">
                <a16:creationId xmlns:a16="http://schemas.microsoft.com/office/drawing/2014/main" id="{7C3C5196-E212-5CDD-0AD7-D463A3DF7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800" smtClean="0">
                <a:solidFill>
                  <a:schemeClr val="bg1"/>
                </a:solidFill>
              </a:rPr>
              <a:pPr/>
              <a:t>6</a:t>
            </a:fld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17207E0B-9F62-78B3-D8DB-02D4ABCBF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1BF72C-C4D2-4E3A-A2B3-F7D84341F45F}"/>
              </a:ext>
            </a:extLst>
          </p:cNvPr>
          <p:cNvSpPr txBox="1"/>
          <p:nvPr/>
        </p:nvSpPr>
        <p:spPr>
          <a:xfrm>
            <a:off x="104856" y="5456435"/>
            <a:ext cx="57584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 for verifying the data in RAM memory of FPGA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2F698-C769-4BE8-BD97-91A28BC1946C}"/>
              </a:ext>
            </a:extLst>
          </p:cNvPr>
          <p:cNvSpPr txBox="1"/>
          <p:nvPr/>
        </p:nvSpPr>
        <p:spPr>
          <a:xfrm>
            <a:off x="5954500" y="6344027"/>
            <a:ext cx="6170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Console window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Quartus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72918" y="2842457"/>
            <a:ext cx="4890349" cy="437683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96612" y="3471862"/>
            <a:ext cx="5061936" cy="507941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970949" y="3280140"/>
            <a:ext cx="4896905" cy="467521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81940" y="4094500"/>
            <a:ext cx="5678259" cy="1175182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70951" y="3747661"/>
            <a:ext cx="4900952" cy="437683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81645" y="5429055"/>
            <a:ext cx="5100792" cy="489103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8387" y="1326617"/>
            <a:ext cx="2376990" cy="243192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096000" y="2842457"/>
            <a:ext cx="1259033" cy="367468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81645" y="4688353"/>
            <a:ext cx="2982484" cy="40599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D2DC420-EC0A-11FF-956C-FA0292E761E1}"/>
              </a:ext>
            </a:extLst>
          </p:cNvPr>
          <p:cNvSpPr txBox="1">
            <a:spLocks/>
          </p:cNvSpPr>
          <p:nvPr/>
        </p:nvSpPr>
        <p:spPr>
          <a:xfrm>
            <a:off x="274677" y="19545"/>
            <a:ext cx="8923057" cy="1013767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of prototype remote access unit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0205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1A9FA78-2337-75B8-E888-2CC13C683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BB9D8D0-FD6F-95F5-01C7-AFC53CC62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48" y="1342888"/>
            <a:ext cx="5777402" cy="44584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F493B8-5C9E-E037-3ACD-62C436742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178" y="1342888"/>
            <a:ext cx="6172649" cy="5092980"/>
          </a:xfrm>
          <a:prstGeom prst="rect">
            <a:avLst/>
          </a:prstGeom>
        </p:spPr>
      </p:pic>
      <p:sp>
        <p:nvSpPr>
          <p:cNvPr id="22" name="Номер слайда 3">
            <a:extLst>
              <a:ext uri="{FF2B5EF4-FFF2-40B4-BE49-F238E27FC236}">
                <a16:creationId xmlns:a16="http://schemas.microsoft.com/office/drawing/2014/main" id="{DB090162-7378-A221-E766-987A3D09E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800" smtClean="0">
                <a:solidFill>
                  <a:schemeClr val="bg1"/>
                </a:solidFill>
              </a:rPr>
              <a:pPr/>
              <a:t>7</a:t>
            </a:fld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225AAA0C-CF0D-396D-FAE8-B185017BD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067425" y="3320797"/>
            <a:ext cx="5040548" cy="500940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067425" y="3981971"/>
            <a:ext cx="5657510" cy="1136467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67425" y="5278672"/>
            <a:ext cx="5110400" cy="484118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067425" y="4521655"/>
            <a:ext cx="2974682" cy="417058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28" name="Прямая со стрелкой 27"/>
          <p:cNvCxnSpPr>
            <a:cxnSpLocks/>
            <a:stCxn id="27" idx="1"/>
            <a:endCxn id="32" idx="3"/>
          </p:cNvCxnSpPr>
          <p:nvPr/>
        </p:nvCxnSpPr>
        <p:spPr>
          <a:xfrm flipH="1">
            <a:off x="5109440" y="4730184"/>
            <a:ext cx="957985" cy="610125"/>
          </a:xfrm>
          <a:prstGeom prst="straightConnector1">
            <a:avLst/>
          </a:prstGeom>
          <a:ln w="476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181840" y="4976242"/>
            <a:ext cx="4927600" cy="72813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98F91A-3956-A0EA-98B2-E710270E8301}"/>
              </a:ext>
            </a:extLst>
          </p:cNvPr>
          <p:cNvSpPr txBox="1"/>
          <p:nvPr/>
        </p:nvSpPr>
        <p:spPr>
          <a:xfrm>
            <a:off x="141648" y="5843061"/>
            <a:ext cx="58105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Errors recording file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procedure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9DC25-55BE-9F43-A587-A7B5B6025311}"/>
              </a:ext>
            </a:extLst>
          </p:cNvPr>
          <p:cNvSpPr txBox="1">
            <a:spLocks/>
          </p:cNvSpPr>
          <p:nvPr/>
        </p:nvSpPr>
        <p:spPr>
          <a:xfrm>
            <a:off x="274677" y="19545"/>
            <a:ext cx="8923057" cy="1013767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of prototype remote access unit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75D87-AA1C-2859-5DB1-EA7287BE542E}"/>
              </a:ext>
            </a:extLst>
          </p:cNvPr>
          <p:cNvSpPr txBox="1"/>
          <p:nvPr/>
        </p:nvSpPr>
        <p:spPr>
          <a:xfrm>
            <a:off x="5954500" y="6344027"/>
            <a:ext cx="6170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Console window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Quartus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94455107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7CF6D51-166D-2890-8783-0310BE92C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E2D9C4B2-0671-55F7-C2DA-46B21B202583}"/>
              </a:ext>
            </a:extLst>
          </p:cNvPr>
          <p:cNvSpPr/>
          <p:nvPr/>
        </p:nvSpPr>
        <p:spPr>
          <a:xfrm>
            <a:off x="2872399" y="1515441"/>
            <a:ext cx="6219999" cy="529001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A39C5-9226-A777-35FC-5C523B52C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82" y="77776"/>
            <a:ext cx="8691168" cy="1213965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diagram of remote access unit for </a:t>
            </a:r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Synchronization Subsyste</a:t>
            </a:r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B67923CF-63B2-1BAE-9897-E7445572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800" smtClean="0">
                <a:solidFill>
                  <a:schemeClr val="bg1"/>
                </a:solidFill>
              </a:rPr>
              <a:pPr/>
              <a:t>8</a:t>
            </a:fld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6028E6-ACF1-35C9-7AED-1FB53108CE3C}"/>
              </a:ext>
            </a:extLst>
          </p:cNvPr>
          <p:cNvSpPr/>
          <p:nvPr/>
        </p:nvSpPr>
        <p:spPr>
          <a:xfrm>
            <a:off x="7949941" y="1784897"/>
            <a:ext cx="1080637" cy="70788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con. (JTAG)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8BE6D8F-89AC-D7CD-A98C-012C7481568B}"/>
              </a:ext>
            </a:extLst>
          </p:cNvPr>
          <p:cNvSpPr/>
          <p:nvPr/>
        </p:nvSpPr>
        <p:spPr>
          <a:xfrm>
            <a:off x="5127680" y="2049825"/>
            <a:ext cx="1874325" cy="1077218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2D65C67-C268-880D-B2A5-8BC53B0092B1}"/>
              </a:ext>
            </a:extLst>
          </p:cNvPr>
          <p:cNvSpPr/>
          <p:nvPr/>
        </p:nvSpPr>
        <p:spPr>
          <a:xfrm>
            <a:off x="82644" y="2030097"/>
            <a:ext cx="1438124" cy="70788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JTAG programmer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83C4E04-A37B-F6C4-04FE-A57DF8CEBEB8}"/>
              </a:ext>
            </a:extLst>
          </p:cNvPr>
          <p:cNvSpPr/>
          <p:nvPr/>
        </p:nvSpPr>
        <p:spPr>
          <a:xfrm>
            <a:off x="7949941" y="2931103"/>
            <a:ext cx="1080637" cy="70788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con. (JTAG)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28D865C-3EDE-537C-DFFB-02E9D3CD0992}"/>
              </a:ext>
            </a:extLst>
          </p:cNvPr>
          <p:cNvSpPr txBox="1"/>
          <p:nvPr/>
        </p:nvSpPr>
        <p:spPr>
          <a:xfrm>
            <a:off x="8302318" y="2482162"/>
            <a:ext cx="826380" cy="458101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i="1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422CA096-CC5D-E00C-D7C3-CBF92BBBE2A5}"/>
              </a:ext>
            </a:extLst>
          </p:cNvPr>
          <p:cNvSpPr/>
          <p:nvPr/>
        </p:nvSpPr>
        <p:spPr>
          <a:xfrm>
            <a:off x="8211560" y="2483402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65177B98-7987-B68A-D419-CEF309FB2AF4}"/>
              </a:ext>
            </a:extLst>
          </p:cNvPr>
          <p:cNvCxnSpPr>
            <a:cxnSpLocks/>
          </p:cNvCxnSpPr>
          <p:nvPr/>
        </p:nvCxnSpPr>
        <p:spPr>
          <a:xfrm flipH="1" flipV="1">
            <a:off x="4412732" y="2386712"/>
            <a:ext cx="707559" cy="14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Соединитель: уступ 121">
            <a:extLst>
              <a:ext uri="{FF2B5EF4-FFF2-40B4-BE49-F238E27FC236}">
                <a16:creationId xmlns:a16="http://schemas.microsoft.com/office/drawing/2014/main" id="{8FC7E89E-EFCF-DEF1-1BA8-2A0B77CC0556}"/>
              </a:ext>
            </a:extLst>
          </p:cNvPr>
          <p:cNvCxnSpPr>
            <a:cxnSpLocks/>
          </p:cNvCxnSpPr>
          <p:nvPr/>
        </p:nvCxnSpPr>
        <p:spPr>
          <a:xfrm rot="10800000">
            <a:off x="6993673" y="2802180"/>
            <a:ext cx="949182" cy="369249"/>
          </a:xfrm>
          <a:prstGeom prst="bentConnector3">
            <a:avLst/>
          </a:prstGeom>
          <a:ln w="5080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F9F1AB74-D08C-0121-669E-0FFB9BCE2F4A}"/>
              </a:ext>
            </a:extLst>
          </p:cNvPr>
          <p:cNvSpPr txBox="1"/>
          <p:nvPr/>
        </p:nvSpPr>
        <p:spPr>
          <a:xfrm>
            <a:off x="6969982" y="1620719"/>
            <a:ext cx="890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41DD5CA-39AB-7E11-0D3C-056B5825C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8C6CE9-573E-0648-261D-225B0CEED994}"/>
              </a:ext>
            </a:extLst>
          </p:cNvPr>
          <p:cNvSpPr/>
          <p:nvPr/>
        </p:nvSpPr>
        <p:spPr>
          <a:xfrm>
            <a:off x="2872399" y="1425981"/>
            <a:ext cx="9163798" cy="2226748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2B00B94-8710-B2E8-EA8D-409496048368}"/>
              </a:ext>
            </a:extLst>
          </p:cNvPr>
          <p:cNvSpPr/>
          <p:nvPr/>
        </p:nvSpPr>
        <p:spPr>
          <a:xfrm>
            <a:off x="9896408" y="1499374"/>
            <a:ext cx="2088932" cy="938719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420E604A-F17C-DB4D-E207-5913C1C7C697}"/>
              </a:ext>
            </a:extLst>
          </p:cNvPr>
          <p:cNvCxnSpPr>
            <a:cxnSpLocks/>
          </p:cNvCxnSpPr>
          <p:nvPr/>
        </p:nvCxnSpPr>
        <p:spPr>
          <a:xfrm rot="10800000" flipV="1">
            <a:off x="7007862" y="2067193"/>
            <a:ext cx="936258" cy="365404"/>
          </a:xfrm>
          <a:prstGeom prst="bentConnector3">
            <a:avLst/>
          </a:prstGeom>
          <a:ln w="5080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C66A2D8-91F1-0D96-BF85-89F07A30FC3E}"/>
              </a:ext>
            </a:extLst>
          </p:cNvPr>
          <p:cNvSpPr txBox="1"/>
          <p:nvPr/>
        </p:nvSpPr>
        <p:spPr>
          <a:xfrm>
            <a:off x="6946796" y="3124973"/>
            <a:ext cx="895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7FCB0CF-20BA-0E59-EB95-4813E3477AE1}"/>
              </a:ext>
            </a:extLst>
          </p:cNvPr>
          <p:cNvSpPr txBox="1"/>
          <p:nvPr/>
        </p:nvSpPr>
        <p:spPr>
          <a:xfrm>
            <a:off x="4474792" y="1652120"/>
            <a:ext cx="886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18B277CC-B7BF-C2F9-F05C-16FF7A88894B}"/>
              </a:ext>
            </a:extLst>
          </p:cNvPr>
          <p:cNvSpPr/>
          <p:nvPr/>
        </p:nvSpPr>
        <p:spPr>
          <a:xfrm>
            <a:off x="1765517" y="3891524"/>
            <a:ext cx="1379054" cy="830997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 prototype</a:t>
            </a:r>
          </a:p>
        </p:txBody>
      </p: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DAEB2EC6-E491-DAC2-7BC2-3C5DA50E43FD}"/>
              </a:ext>
            </a:extLst>
          </p:cNvPr>
          <p:cNvCxnSpPr>
            <a:cxnSpLocks/>
            <a:stCxn id="76" idx="0"/>
          </p:cNvCxnSpPr>
          <p:nvPr/>
        </p:nvCxnSpPr>
        <p:spPr>
          <a:xfrm flipV="1">
            <a:off x="2455044" y="3429000"/>
            <a:ext cx="711043" cy="46252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FFA328D4-A8EA-3014-4045-C6F3D252C85F}"/>
              </a:ext>
            </a:extLst>
          </p:cNvPr>
          <p:cNvCxnSpPr>
            <a:cxnSpLocks/>
            <a:stCxn id="3" idx="1"/>
            <a:endCxn id="34" idx="3"/>
          </p:cNvCxnSpPr>
          <p:nvPr/>
        </p:nvCxnSpPr>
        <p:spPr>
          <a:xfrm flipH="1">
            <a:off x="1520768" y="2373560"/>
            <a:ext cx="1819557" cy="10480"/>
          </a:xfrm>
          <a:prstGeom prst="straightConnector1">
            <a:avLst/>
          </a:prstGeom>
          <a:ln w="508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E0F5B8-413D-F6CC-40EF-CEB59476262D}"/>
              </a:ext>
            </a:extLst>
          </p:cNvPr>
          <p:cNvSpPr/>
          <p:nvPr/>
        </p:nvSpPr>
        <p:spPr>
          <a:xfrm>
            <a:off x="5337034" y="2681179"/>
            <a:ext cx="1521812" cy="40011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Switch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CDB93697-2459-0BEC-09F8-BA6A60E20A4B}"/>
              </a:ext>
            </a:extLst>
          </p:cNvPr>
          <p:cNvSpPr/>
          <p:nvPr/>
        </p:nvSpPr>
        <p:spPr>
          <a:xfrm>
            <a:off x="9938155" y="1874609"/>
            <a:ext cx="1986436" cy="523220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D798E9CF-DF24-0FF9-CB87-2EE2E6713717}"/>
              </a:ext>
            </a:extLst>
          </p:cNvPr>
          <p:cNvSpPr/>
          <p:nvPr/>
        </p:nvSpPr>
        <p:spPr>
          <a:xfrm>
            <a:off x="10019658" y="1902307"/>
            <a:ext cx="906285" cy="461665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A43CEB9D-8682-B8E9-DCC7-9755FADC8FE2}"/>
              </a:ext>
            </a:extLst>
          </p:cNvPr>
          <p:cNvSpPr txBox="1"/>
          <p:nvPr/>
        </p:nvSpPr>
        <p:spPr>
          <a:xfrm>
            <a:off x="9896406" y="1417154"/>
            <a:ext cx="2088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FEC_1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1" name="Прямая со стрелкой 270">
            <a:extLst>
              <a:ext uri="{FF2B5EF4-FFF2-40B4-BE49-F238E27FC236}">
                <a16:creationId xmlns:a16="http://schemas.microsoft.com/office/drawing/2014/main" id="{170B04EF-1E45-3111-5023-E90721AF1846}"/>
              </a:ext>
            </a:extLst>
          </p:cNvPr>
          <p:cNvCxnSpPr>
            <a:cxnSpLocks/>
            <a:stCxn id="58" idx="1"/>
            <a:endCxn id="8" idx="3"/>
          </p:cNvCxnSpPr>
          <p:nvPr/>
        </p:nvCxnSpPr>
        <p:spPr>
          <a:xfrm flipH="1">
            <a:off x="9030578" y="2133140"/>
            <a:ext cx="989080" cy="5700"/>
          </a:xfrm>
          <a:prstGeom prst="straightConnector1">
            <a:avLst/>
          </a:prstGeom>
          <a:ln w="508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TextBox 328">
            <a:extLst>
              <a:ext uri="{FF2B5EF4-FFF2-40B4-BE49-F238E27FC236}">
                <a16:creationId xmlns:a16="http://schemas.microsoft.com/office/drawing/2014/main" id="{92418994-D5A6-B098-DE36-D0012BFA9813}"/>
              </a:ext>
            </a:extLst>
          </p:cNvPr>
          <p:cNvSpPr txBox="1"/>
          <p:nvPr/>
        </p:nvSpPr>
        <p:spPr>
          <a:xfrm>
            <a:off x="9063950" y="2179521"/>
            <a:ext cx="7922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JTAG via LVDS</a:t>
            </a:r>
          </a:p>
        </p:txBody>
      </p:sp>
      <p:sp>
        <p:nvSpPr>
          <p:cNvPr id="361" name="Прямоугольник 360">
            <a:extLst>
              <a:ext uri="{FF2B5EF4-FFF2-40B4-BE49-F238E27FC236}">
                <a16:creationId xmlns:a16="http://schemas.microsoft.com/office/drawing/2014/main" id="{B609DAAF-68E1-9C0E-3AF8-A51F9545DD8B}"/>
              </a:ext>
            </a:extLst>
          </p:cNvPr>
          <p:cNvSpPr/>
          <p:nvPr/>
        </p:nvSpPr>
        <p:spPr>
          <a:xfrm>
            <a:off x="10908132" y="1889688"/>
            <a:ext cx="1009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697ED69-C17C-4D82-1DE0-A001834D194F}"/>
              </a:ext>
            </a:extLst>
          </p:cNvPr>
          <p:cNvSpPr/>
          <p:nvPr/>
        </p:nvSpPr>
        <p:spPr>
          <a:xfrm>
            <a:off x="9896406" y="2655451"/>
            <a:ext cx="2088932" cy="938719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F69D9A6-DEAC-D9BF-D1FA-89DCC430A45A}"/>
              </a:ext>
            </a:extLst>
          </p:cNvPr>
          <p:cNvSpPr/>
          <p:nvPr/>
        </p:nvSpPr>
        <p:spPr>
          <a:xfrm>
            <a:off x="9938153" y="3030686"/>
            <a:ext cx="1986436" cy="523220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4930103-2601-6981-4876-4920E9B4244B}"/>
              </a:ext>
            </a:extLst>
          </p:cNvPr>
          <p:cNvSpPr/>
          <p:nvPr/>
        </p:nvSpPr>
        <p:spPr>
          <a:xfrm>
            <a:off x="10019656" y="3058384"/>
            <a:ext cx="906285" cy="461665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3AFFBB-4D5B-C9A3-F7C2-1CA055C64F38}"/>
              </a:ext>
            </a:extLst>
          </p:cNvPr>
          <p:cNvSpPr txBox="1"/>
          <p:nvPr/>
        </p:nvSpPr>
        <p:spPr>
          <a:xfrm>
            <a:off x="9896404" y="2573231"/>
            <a:ext cx="2088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FEC_6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DAA2AFE-BA93-1E70-2706-26A6236AD422}"/>
              </a:ext>
            </a:extLst>
          </p:cNvPr>
          <p:cNvSpPr/>
          <p:nvPr/>
        </p:nvSpPr>
        <p:spPr>
          <a:xfrm>
            <a:off x="10908130" y="3045765"/>
            <a:ext cx="1009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5C42A60-A4EB-F2D2-9EEB-C79A95A5C1D1}"/>
              </a:ext>
            </a:extLst>
          </p:cNvPr>
          <p:cNvSpPr/>
          <p:nvPr/>
        </p:nvSpPr>
        <p:spPr>
          <a:xfrm>
            <a:off x="2872674" y="6025887"/>
            <a:ext cx="3584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Remote access module for 1 ROC chamber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D5D8EA-4348-214B-51D5-5B2B81950E4D}"/>
              </a:ext>
            </a:extLst>
          </p:cNvPr>
          <p:cNvSpPr txBox="1"/>
          <p:nvPr/>
        </p:nvSpPr>
        <p:spPr>
          <a:xfrm>
            <a:off x="5127681" y="1986934"/>
            <a:ext cx="18730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7-port multidrop microchip</a:t>
            </a:r>
          </a:p>
        </p:txBody>
      </p:sp>
      <p:cxnSp>
        <p:nvCxnSpPr>
          <p:cNvPr id="284" name="Прямая со стрелкой 283">
            <a:extLst>
              <a:ext uri="{FF2B5EF4-FFF2-40B4-BE49-F238E27FC236}">
                <a16:creationId xmlns:a16="http://schemas.microsoft.com/office/drawing/2014/main" id="{2640B480-7747-FBF3-D45C-ADCC8D6879CE}"/>
              </a:ext>
            </a:extLst>
          </p:cNvPr>
          <p:cNvCxnSpPr>
            <a:cxnSpLocks/>
            <a:stCxn id="12" idx="1"/>
            <a:endCxn id="48" idx="3"/>
          </p:cNvCxnSpPr>
          <p:nvPr/>
        </p:nvCxnSpPr>
        <p:spPr>
          <a:xfrm flipH="1" flipV="1">
            <a:off x="9030578" y="3285046"/>
            <a:ext cx="989078" cy="4171"/>
          </a:xfrm>
          <a:prstGeom prst="straightConnector1">
            <a:avLst/>
          </a:prstGeom>
          <a:ln w="508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" name="TextBox 326">
            <a:extLst>
              <a:ext uri="{FF2B5EF4-FFF2-40B4-BE49-F238E27FC236}">
                <a16:creationId xmlns:a16="http://schemas.microsoft.com/office/drawing/2014/main" id="{89ABEE7C-B382-ED3C-DED4-E733E1A06081}"/>
              </a:ext>
            </a:extLst>
          </p:cNvPr>
          <p:cNvSpPr txBox="1"/>
          <p:nvPr/>
        </p:nvSpPr>
        <p:spPr>
          <a:xfrm>
            <a:off x="9823248" y="2339605"/>
            <a:ext cx="826380" cy="423477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i="1" dirty="0">
              <a:solidFill>
                <a:schemeClr val="bg1"/>
              </a:solidFill>
            </a:endParaRPr>
          </a:p>
        </p:txBody>
      </p:sp>
      <p:sp>
        <p:nvSpPr>
          <p:cNvPr id="328" name="Прямоугольник 327">
            <a:extLst>
              <a:ext uri="{FF2B5EF4-FFF2-40B4-BE49-F238E27FC236}">
                <a16:creationId xmlns:a16="http://schemas.microsoft.com/office/drawing/2014/main" id="{219EDC44-740C-53DB-0ED7-57320CA9BC98}"/>
              </a:ext>
            </a:extLst>
          </p:cNvPr>
          <p:cNvSpPr/>
          <p:nvPr/>
        </p:nvSpPr>
        <p:spPr>
          <a:xfrm>
            <a:off x="9776045" y="2301417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B6FB93-1FF8-FD39-F62D-233D0A21C695}"/>
              </a:ext>
            </a:extLst>
          </p:cNvPr>
          <p:cNvSpPr/>
          <p:nvPr/>
        </p:nvSpPr>
        <p:spPr>
          <a:xfrm>
            <a:off x="3340325" y="2019617"/>
            <a:ext cx="1080637" cy="70788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con. (JTAG)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DA251A-F071-7020-F903-23E6F79F7809}"/>
              </a:ext>
            </a:extLst>
          </p:cNvPr>
          <p:cNvSpPr txBox="1"/>
          <p:nvPr/>
        </p:nvSpPr>
        <p:spPr>
          <a:xfrm>
            <a:off x="1871490" y="2351353"/>
            <a:ext cx="7922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JTAG via LVDS</a:t>
            </a:r>
          </a:p>
        </p:txBody>
      </p:sp>
    </p:spTree>
    <p:extLst>
      <p:ext uri="{BB962C8B-B14F-4D97-AF65-F5344CB8AC3E}">
        <p14:creationId xmlns:p14="http://schemas.microsoft.com/office/powerpoint/2010/main" val="4192996164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3BF5D49-EF98-725E-1DCE-9A400AF46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88E0B4FB-F4E8-A4F8-8C6C-F28CDE98F62F}"/>
              </a:ext>
            </a:extLst>
          </p:cNvPr>
          <p:cNvSpPr/>
          <p:nvPr/>
        </p:nvSpPr>
        <p:spPr>
          <a:xfrm>
            <a:off x="2872399" y="1515441"/>
            <a:ext cx="6219999" cy="529001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CDDF5-795E-5FDB-351C-EC1E43700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60" y="27825"/>
            <a:ext cx="9300694" cy="1283283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diagram of remote access unit for </a:t>
            </a:r>
            <a:b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Synchronization Subsyste</a:t>
            </a:r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3E06D0C9-79FE-2D2B-CF02-B876E097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800" smtClean="0">
                <a:solidFill>
                  <a:schemeClr val="bg1"/>
                </a:solidFill>
              </a:rPr>
              <a:pPr/>
              <a:t>9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CE2C214-B897-FE8A-BC55-86A3B78652EF}"/>
              </a:ext>
            </a:extLst>
          </p:cNvPr>
          <p:cNvSpPr/>
          <p:nvPr/>
        </p:nvSpPr>
        <p:spPr>
          <a:xfrm>
            <a:off x="7949941" y="1784897"/>
            <a:ext cx="1080637" cy="70788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con. (JTAG)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14CCD21-D24D-599C-822D-E088809AF026}"/>
              </a:ext>
            </a:extLst>
          </p:cNvPr>
          <p:cNvSpPr/>
          <p:nvPr/>
        </p:nvSpPr>
        <p:spPr>
          <a:xfrm>
            <a:off x="5127680" y="2049825"/>
            <a:ext cx="1874325" cy="1077218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27E94EA-5330-2622-7E95-75F99CF63C0D}"/>
              </a:ext>
            </a:extLst>
          </p:cNvPr>
          <p:cNvSpPr/>
          <p:nvPr/>
        </p:nvSpPr>
        <p:spPr>
          <a:xfrm>
            <a:off x="82644" y="2030097"/>
            <a:ext cx="1438124" cy="70788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JTAG programmer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67B2A1B-FD58-48F9-FF82-26DD57DEB574}"/>
              </a:ext>
            </a:extLst>
          </p:cNvPr>
          <p:cNvSpPr/>
          <p:nvPr/>
        </p:nvSpPr>
        <p:spPr>
          <a:xfrm>
            <a:off x="7949941" y="2931103"/>
            <a:ext cx="1080637" cy="70788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con. (JTAG)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1781546-2A0F-2F8C-601E-34FD8BF80930}"/>
              </a:ext>
            </a:extLst>
          </p:cNvPr>
          <p:cNvSpPr txBox="1"/>
          <p:nvPr/>
        </p:nvSpPr>
        <p:spPr>
          <a:xfrm>
            <a:off x="8302318" y="2482162"/>
            <a:ext cx="826380" cy="458101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i="1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BF092FBA-7375-C5DC-0B96-032E3821C3F5}"/>
              </a:ext>
            </a:extLst>
          </p:cNvPr>
          <p:cNvSpPr/>
          <p:nvPr/>
        </p:nvSpPr>
        <p:spPr>
          <a:xfrm>
            <a:off x="8211560" y="2483402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E31B5F3C-059E-4E2A-5436-900125299990}"/>
              </a:ext>
            </a:extLst>
          </p:cNvPr>
          <p:cNvCxnSpPr>
            <a:cxnSpLocks/>
            <a:endCxn id="18" idx="3"/>
          </p:cNvCxnSpPr>
          <p:nvPr/>
        </p:nvCxnSpPr>
        <p:spPr>
          <a:xfrm flipH="1" flipV="1">
            <a:off x="4412732" y="2386712"/>
            <a:ext cx="707559" cy="14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Соединитель: уступ 121">
            <a:extLst>
              <a:ext uri="{FF2B5EF4-FFF2-40B4-BE49-F238E27FC236}">
                <a16:creationId xmlns:a16="http://schemas.microsoft.com/office/drawing/2014/main" id="{C7E159DA-310E-FB1D-28C9-C2BAC7246027}"/>
              </a:ext>
            </a:extLst>
          </p:cNvPr>
          <p:cNvCxnSpPr>
            <a:cxnSpLocks/>
          </p:cNvCxnSpPr>
          <p:nvPr/>
        </p:nvCxnSpPr>
        <p:spPr>
          <a:xfrm rot="10800000">
            <a:off x="6993673" y="2802180"/>
            <a:ext cx="949182" cy="369249"/>
          </a:xfrm>
          <a:prstGeom prst="bentConnector3">
            <a:avLst/>
          </a:prstGeom>
          <a:ln w="5080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80BE8C13-AC4E-21E3-59FA-5250BA950652}"/>
              </a:ext>
            </a:extLst>
          </p:cNvPr>
          <p:cNvSpPr txBox="1"/>
          <p:nvPr/>
        </p:nvSpPr>
        <p:spPr>
          <a:xfrm>
            <a:off x="6969982" y="1620719"/>
            <a:ext cx="890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ABBBDC03-0C20-20E2-F977-760D666EDFA5}"/>
              </a:ext>
            </a:extLst>
          </p:cNvPr>
          <p:cNvSpPr txBox="1"/>
          <p:nvPr/>
        </p:nvSpPr>
        <p:spPr>
          <a:xfrm>
            <a:off x="4257669" y="4028925"/>
            <a:ext cx="1040221" cy="419282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4800" i="1" dirty="0"/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D75DE4B2-F3ED-5DC5-C22B-7AE4B8ABFB92}"/>
              </a:ext>
            </a:extLst>
          </p:cNvPr>
          <p:cNvSpPr/>
          <p:nvPr/>
        </p:nvSpPr>
        <p:spPr>
          <a:xfrm>
            <a:off x="3930254" y="3909918"/>
            <a:ext cx="593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62FFAFC-394D-56D6-4FBD-F11123976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7A30EF1-8C51-905C-EE80-61C05862CFCE}"/>
              </a:ext>
            </a:extLst>
          </p:cNvPr>
          <p:cNvSpPr/>
          <p:nvPr/>
        </p:nvSpPr>
        <p:spPr>
          <a:xfrm>
            <a:off x="2872399" y="1425981"/>
            <a:ext cx="9163798" cy="2226748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5EA7F00-66FE-8A7B-226C-3BFD01AA0081}"/>
              </a:ext>
            </a:extLst>
          </p:cNvPr>
          <p:cNvSpPr/>
          <p:nvPr/>
        </p:nvSpPr>
        <p:spPr>
          <a:xfrm>
            <a:off x="9896408" y="1499374"/>
            <a:ext cx="2088932" cy="938719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3961DE33-16AB-3351-CE2A-4FF9E0462D28}"/>
              </a:ext>
            </a:extLst>
          </p:cNvPr>
          <p:cNvCxnSpPr>
            <a:cxnSpLocks/>
          </p:cNvCxnSpPr>
          <p:nvPr/>
        </p:nvCxnSpPr>
        <p:spPr>
          <a:xfrm rot="10800000" flipV="1">
            <a:off x="7007862" y="2067193"/>
            <a:ext cx="936258" cy="365404"/>
          </a:xfrm>
          <a:prstGeom prst="bentConnector3">
            <a:avLst/>
          </a:prstGeom>
          <a:ln w="5080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3EB7934-0EAE-FDBF-2F07-C5DF27EC88BB}"/>
              </a:ext>
            </a:extLst>
          </p:cNvPr>
          <p:cNvSpPr txBox="1"/>
          <p:nvPr/>
        </p:nvSpPr>
        <p:spPr>
          <a:xfrm>
            <a:off x="6946796" y="3124973"/>
            <a:ext cx="895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D81BCE4-944B-D726-CC8E-5CE4CA371103}"/>
              </a:ext>
            </a:extLst>
          </p:cNvPr>
          <p:cNvSpPr txBox="1"/>
          <p:nvPr/>
        </p:nvSpPr>
        <p:spPr>
          <a:xfrm>
            <a:off x="4474792" y="1652120"/>
            <a:ext cx="886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B8218FC-F0AA-57F4-320A-A1ED97B55DC9}"/>
              </a:ext>
            </a:extLst>
          </p:cNvPr>
          <p:cNvSpPr txBox="1"/>
          <p:nvPr/>
        </p:nvSpPr>
        <p:spPr>
          <a:xfrm>
            <a:off x="1594045" y="2439518"/>
            <a:ext cx="13236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interface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 optic</a:t>
            </a:r>
            <a:endParaRPr lang="ru-RU" sz="2400" i="1" dirty="0">
              <a:solidFill>
                <a:schemeClr val="bg1"/>
              </a:solidFill>
            </a:endParaRPr>
          </a:p>
        </p:txBody>
      </p:sp>
      <p:cxnSp>
        <p:nvCxnSpPr>
          <p:cNvPr id="157" name="Соединитель: уступ 156">
            <a:extLst>
              <a:ext uri="{FF2B5EF4-FFF2-40B4-BE49-F238E27FC236}">
                <a16:creationId xmlns:a16="http://schemas.microsoft.com/office/drawing/2014/main" id="{869E717E-6E14-98E0-FB12-75130D70156E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5087241" y="4396668"/>
            <a:ext cx="24780" cy="1286835"/>
          </a:xfrm>
          <a:prstGeom prst="bentConnector4">
            <a:avLst>
              <a:gd name="adj1" fmla="val -1268462"/>
              <a:gd name="adj2" fmla="val 99926"/>
            </a:avLst>
          </a:prstGeom>
          <a:ln w="5080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5F0F775-5E40-EA94-896B-6C379BED1936}"/>
              </a:ext>
            </a:extLst>
          </p:cNvPr>
          <p:cNvSpPr txBox="1"/>
          <p:nvPr/>
        </p:nvSpPr>
        <p:spPr>
          <a:xfrm>
            <a:off x="1818595" y="4848267"/>
            <a:ext cx="11120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Inside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magnet</a:t>
            </a:r>
            <a:endParaRPr lang="ru-RU" sz="2400" dirty="0"/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E22D3014-3CA9-5839-459C-805F3CF6056C}"/>
              </a:ext>
            </a:extLst>
          </p:cNvPr>
          <p:cNvCxnSpPr>
            <a:cxnSpLocks/>
            <a:stCxn id="18" idx="1"/>
            <a:endCxn id="34" idx="3"/>
          </p:cNvCxnSpPr>
          <p:nvPr/>
        </p:nvCxnSpPr>
        <p:spPr>
          <a:xfrm flipH="1" flipV="1">
            <a:off x="1520768" y="2384040"/>
            <a:ext cx="1561053" cy="2672"/>
          </a:xfrm>
          <a:prstGeom prst="straightConnector1">
            <a:avLst/>
          </a:prstGeom>
          <a:ln w="508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578885-ED6C-1974-FDF0-88B84E6A48A0}"/>
              </a:ext>
            </a:extLst>
          </p:cNvPr>
          <p:cNvSpPr/>
          <p:nvPr/>
        </p:nvSpPr>
        <p:spPr>
          <a:xfrm>
            <a:off x="5337034" y="2681179"/>
            <a:ext cx="1521812" cy="40011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Switch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8A6EF6F-97F0-BAFE-5CF4-5A9783E9C39A}"/>
              </a:ext>
            </a:extLst>
          </p:cNvPr>
          <p:cNvSpPr/>
          <p:nvPr/>
        </p:nvSpPr>
        <p:spPr>
          <a:xfrm>
            <a:off x="9938155" y="1874609"/>
            <a:ext cx="1986436" cy="523220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E31CA9AB-3A7E-1C03-C359-6386602163D9}"/>
              </a:ext>
            </a:extLst>
          </p:cNvPr>
          <p:cNvSpPr/>
          <p:nvPr/>
        </p:nvSpPr>
        <p:spPr>
          <a:xfrm>
            <a:off x="10019658" y="1902307"/>
            <a:ext cx="906285" cy="461665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C751831C-38E0-666F-26AC-C49725A14AA7}"/>
              </a:ext>
            </a:extLst>
          </p:cNvPr>
          <p:cNvSpPr txBox="1"/>
          <p:nvPr/>
        </p:nvSpPr>
        <p:spPr>
          <a:xfrm>
            <a:off x="9896406" y="1417154"/>
            <a:ext cx="2088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FEC_1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1" name="Прямая со стрелкой 270">
            <a:extLst>
              <a:ext uri="{FF2B5EF4-FFF2-40B4-BE49-F238E27FC236}">
                <a16:creationId xmlns:a16="http://schemas.microsoft.com/office/drawing/2014/main" id="{29D98E1D-9FBE-6C76-8003-A1AB2E70A76C}"/>
              </a:ext>
            </a:extLst>
          </p:cNvPr>
          <p:cNvCxnSpPr>
            <a:cxnSpLocks/>
            <a:stCxn id="58" idx="1"/>
            <a:endCxn id="8" idx="3"/>
          </p:cNvCxnSpPr>
          <p:nvPr/>
        </p:nvCxnSpPr>
        <p:spPr>
          <a:xfrm flipH="1">
            <a:off x="9030578" y="2133140"/>
            <a:ext cx="989080" cy="5700"/>
          </a:xfrm>
          <a:prstGeom prst="straightConnector1">
            <a:avLst/>
          </a:prstGeom>
          <a:ln w="508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TextBox 328">
            <a:extLst>
              <a:ext uri="{FF2B5EF4-FFF2-40B4-BE49-F238E27FC236}">
                <a16:creationId xmlns:a16="http://schemas.microsoft.com/office/drawing/2014/main" id="{FAA08BF4-C2EB-05D8-1FBF-E16597B741CA}"/>
              </a:ext>
            </a:extLst>
          </p:cNvPr>
          <p:cNvSpPr txBox="1"/>
          <p:nvPr/>
        </p:nvSpPr>
        <p:spPr>
          <a:xfrm>
            <a:off x="9063950" y="2179521"/>
            <a:ext cx="7922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JTAG via LVDS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D48C8CA9-3673-F207-D1BA-096574843635}"/>
              </a:ext>
            </a:extLst>
          </p:cNvPr>
          <p:cNvSpPr txBox="1"/>
          <p:nvPr/>
        </p:nvSpPr>
        <p:spPr>
          <a:xfrm>
            <a:off x="3922517" y="3068337"/>
            <a:ext cx="886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3353F680-E987-86F0-88A6-026018C70751}"/>
              </a:ext>
            </a:extLst>
          </p:cNvPr>
          <p:cNvSpPr txBox="1"/>
          <p:nvPr/>
        </p:nvSpPr>
        <p:spPr>
          <a:xfrm>
            <a:off x="3842328" y="4828603"/>
            <a:ext cx="890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sp>
        <p:nvSpPr>
          <p:cNvPr id="361" name="Прямоугольник 360">
            <a:extLst>
              <a:ext uri="{FF2B5EF4-FFF2-40B4-BE49-F238E27FC236}">
                <a16:creationId xmlns:a16="http://schemas.microsoft.com/office/drawing/2014/main" id="{B3E77480-BE79-0F17-FF37-BA48600ECDAA}"/>
              </a:ext>
            </a:extLst>
          </p:cNvPr>
          <p:cNvSpPr/>
          <p:nvPr/>
        </p:nvSpPr>
        <p:spPr>
          <a:xfrm>
            <a:off x="10908132" y="1889688"/>
            <a:ext cx="1009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EC716E8-8C0B-0298-9CA9-7DE465D44EB0}"/>
              </a:ext>
            </a:extLst>
          </p:cNvPr>
          <p:cNvSpPr/>
          <p:nvPr/>
        </p:nvSpPr>
        <p:spPr>
          <a:xfrm>
            <a:off x="9896406" y="2655451"/>
            <a:ext cx="2088932" cy="938719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E508697-A80A-4A83-F91E-4AC8DB58E6A2}"/>
              </a:ext>
            </a:extLst>
          </p:cNvPr>
          <p:cNvSpPr/>
          <p:nvPr/>
        </p:nvSpPr>
        <p:spPr>
          <a:xfrm>
            <a:off x="9938153" y="3030686"/>
            <a:ext cx="1986436" cy="523220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8E794C0-573E-3D0A-183B-2A5F866D805D}"/>
              </a:ext>
            </a:extLst>
          </p:cNvPr>
          <p:cNvSpPr/>
          <p:nvPr/>
        </p:nvSpPr>
        <p:spPr>
          <a:xfrm>
            <a:off x="10019656" y="3058384"/>
            <a:ext cx="906285" cy="461665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6FAEA-4FAD-A80C-3623-4D746F3DE296}"/>
              </a:ext>
            </a:extLst>
          </p:cNvPr>
          <p:cNvSpPr txBox="1"/>
          <p:nvPr/>
        </p:nvSpPr>
        <p:spPr>
          <a:xfrm>
            <a:off x="9896404" y="2573231"/>
            <a:ext cx="2088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FEC_6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688739A-1C96-7271-A993-29DE474FD5BF}"/>
              </a:ext>
            </a:extLst>
          </p:cNvPr>
          <p:cNvSpPr/>
          <p:nvPr/>
        </p:nvSpPr>
        <p:spPr>
          <a:xfrm>
            <a:off x="10908130" y="3045765"/>
            <a:ext cx="1009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A72799B-0B59-E18E-D2E4-FD61FD7175BC}"/>
              </a:ext>
            </a:extLst>
          </p:cNvPr>
          <p:cNvSpPr/>
          <p:nvPr/>
        </p:nvSpPr>
        <p:spPr>
          <a:xfrm>
            <a:off x="3081821" y="1832714"/>
            <a:ext cx="1330911" cy="110799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Converter Optic - LVCMOS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F50AD21-57AD-254A-20F4-3C538E30E93B}"/>
              </a:ext>
            </a:extLst>
          </p:cNvPr>
          <p:cNvSpPr/>
          <p:nvPr/>
        </p:nvSpPr>
        <p:spPr>
          <a:xfrm>
            <a:off x="2872674" y="6025887"/>
            <a:ext cx="3584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Remote access module for 1 ROC chamber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AB7953-A91B-318D-2761-6E223B7E35C9}"/>
              </a:ext>
            </a:extLst>
          </p:cNvPr>
          <p:cNvSpPr txBox="1"/>
          <p:nvPr/>
        </p:nvSpPr>
        <p:spPr>
          <a:xfrm>
            <a:off x="5127681" y="1986934"/>
            <a:ext cx="18730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7-port multidrop microchip</a:t>
            </a:r>
          </a:p>
        </p:txBody>
      </p:sp>
      <p:cxnSp>
        <p:nvCxnSpPr>
          <p:cNvPr id="284" name="Прямая со стрелкой 283">
            <a:extLst>
              <a:ext uri="{FF2B5EF4-FFF2-40B4-BE49-F238E27FC236}">
                <a16:creationId xmlns:a16="http://schemas.microsoft.com/office/drawing/2014/main" id="{E382E583-9E1D-5B05-9E51-AE54414D7ECD}"/>
              </a:ext>
            </a:extLst>
          </p:cNvPr>
          <p:cNvCxnSpPr>
            <a:cxnSpLocks/>
            <a:stCxn id="12" idx="1"/>
            <a:endCxn id="48" idx="3"/>
          </p:cNvCxnSpPr>
          <p:nvPr/>
        </p:nvCxnSpPr>
        <p:spPr>
          <a:xfrm flipH="1" flipV="1">
            <a:off x="9030578" y="3285046"/>
            <a:ext cx="989078" cy="4171"/>
          </a:xfrm>
          <a:prstGeom prst="straightConnector1">
            <a:avLst/>
          </a:prstGeom>
          <a:ln w="508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" name="TextBox 326">
            <a:extLst>
              <a:ext uri="{FF2B5EF4-FFF2-40B4-BE49-F238E27FC236}">
                <a16:creationId xmlns:a16="http://schemas.microsoft.com/office/drawing/2014/main" id="{1CE3D0F1-9684-5DF2-084E-097B5017160C}"/>
              </a:ext>
            </a:extLst>
          </p:cNvPr>
          <p:cNvSpPr txBox="1"/>
          <p:nvPr/>
        </p:nvSpPr>
        <p:spPr>
          <a:xfrm>
            <a:off x="9823248" y="2339605"/>
            <a:ext cx="826380" cy="423477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i="1" dirty="0">
              <a:solidFill>
                <a:schemeClr val="bg1"/>
              </a:solidFill>
            </a:endParaRPr>
          </a:p>
        </p:txBody>
      </p:sp>
      <p:sp>
        <p:nvSpPr>
          <p:cNvPr id="328" name="Прямоугольник 327">
            <a:extLst>
              <a:ext uri="{FF2B5EF4-FFF2-40B4-BE49-F238E27FC236}">
                <a16:creationId xmlns:a16="http://schemas.microsoft.com/office/drawing/2014/main" id="{784FBCA8-A2A9-2A8D-B027-45B531E025A5}"/>
              </a:ext>
            </a:extLst>
          </p:cNvPr>
          <p:cNvSpPr/>
          <p:nvPr/>
        </p:nvSpPr>
        <p:spPr>
          <a:xfrm>
            <a:off x="9776045" y="2301417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9CE4BD73-9687-5A02-D8F9-2B5A040FBC60}"/>
              </a:ext>
            </a:extLst>
          </p:cNvPr>
          <p:cNvSpPr/>
          <p:nvPr/>
        </p:nvSpPr>
        <p:spPr>
          <a:xfrm>
            <a:off x="5133537" y="3702511"/>
            <a:ext cx="1874325" cy="1077218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8D2AFF5A-9E0A-F476-64FB-E06DCD843DA6}"/>
              </a:ext>
            </a:extLst>
          </p:cNvPr>
          <p:cNvSpPr/>
          <p:nvPr/>
        </p:nvSpPr>
        <p:spPr>
          <a:xfrm>
            <a:off x="5342891" y="4333865"/>
            <a:ext cx="1521812" cy="40011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Switch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C014EE-0ECC-9E40-3C43-E3449DB2DDA7}"/>
              </a:ext>
            </a:extLst>
          </p:cNvPr>
          <p:cNvSpPr txBox="1"/>
          <p:nvPr/>
        </p:nvSpPr>
        <p:spPr>
          <a:xfrm>
            <a:off x="5133538" y="3639620"/>
            <a:ext cx="18730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7-port multidrop microchip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D99BFF78-EE04-1D15-43B5-2BB4ED4CCAAF}"/>
              </a:ext>
            </a:extLst>
          </p:cNvPr>
          <p:cNvSpPr/>
          <p:nvPr/>
        </p:nvSpPr>
        <p:spPr>
          <a:xfrm>
            <a:off x="5139814" y="4980853"/>
            <a:ext cx="1874325" cy="1077218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DCB56B1-1A05-B6AC-3F7F-194041D8AE8D}"/>
              </a:ext>
            </a:extLst>
          </p:cNvPr>
          <p:cNvSpPr/>
          <p:nvPr/>
        </p:nvSpPr>
        <p:spPr>
          <a:xfrm>
            <a:off x="5349168" y="5612207"/>
            <a:ext cx="1521812" cy="40011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Switch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EBC084B-53FB-DDCF-9991-C5AE5B23697D}"/>
              </a:ext>
            </a:extLst>
          </p:cNvPr>
          <p:cNvSpPr txBox="1"/>
          <p:nvPr/>
        </p:nvSpPr>
        <p:spPr>
          <a:xfrm>
            <a:off x="5139815" y="4917962"/>
            <a:ext cx="18730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7-port multidrop microchip</a:t>
            </a: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995B5C86-EF4E-BECD-F101-5B3DC6D6D3B4}"/>
              </a:ext>
            </a:extLst>
          </p:cNvPr>
          <p:cNvSpPr/>
          <p:nvPr/>
        </p:nvSpPr>
        <p:spPr>
          <a:xfrm>
            <a:off x="7959209" y="4876173"/>
            <a:ext cx="1080637" cy="70788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con. (JTAG)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442EBEAA-8025-0107-DAE5-F8CC95969023}"/>
              </a:ext>
            </a:extLst>
          </p:cNvPr>
          <p:cNvSpPr/>
          <p:nvPr/>
        </p:nvSpPr>
        <p:spPr>
          <a:xfrm>
            <a:off x="7959209" y="6022379"/>
            <a:ext cx="1080637" cy="70788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con. (JTAG)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3CD6BC7-73DB-BE4E-EF47-D3C6198B23B9}"/>
              </a:ext>
            </a:extLst>
          </p:cNvPr>
          <p:cNvSpPr txBox="1"/>
          <p:nvPr/>
        </p:nvSpPr>
        <p:spPr>
          <a:xfrm>
            <a:off x="8311586" y="5573438"/>
            <a:ext cx="826380" cy="458101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i="1" dirty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82CBFAF5-85A8-0CBE-05DF-7BC5E84551A8}"/>
              </a:ext>
            </a:extLst>
          </p:cNvPr>
          <p:cNvSpPr/>
          <p:nvPr/>
        </p:nvSpPr>
        <p:spPr>
          <a:xfrm>
            <a:off x="8220828" y="5574678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0" name="Соединитель: уступ 89">
            <a:extLst>
              <a:ext uri="{FF2B5EF4-FFF2-40B4-BE49-F238E27FC236}">
                <a16:creationId xmlns:a16="http://schemas.microsoft.com/office/drawing/2014/main" id="{E3A4B622-731C-0CF2-8D48-A6A2178D71F6}"/>
              </a:ext>
            </a:extLst>
          </p:cNvPr>
          <p:cNvCxnSpPr>
            <a:cxnSpLocks/>
          </p:cNvCxnSpPr>
          <p:nvPr/>
        </p:nvCxnSpPr>
        <p:spPr>
          <a:xfrm rot="10800000">
            <a:off x="7029117" y="5900621"/>
            <a:ext cx="949182" cy="369249"/>
          </a:xfrm>
          <a:prstGeom prst="bentConnector3">
            <a:avLst/>
          </a:prstGeom>
          <a:ln w="5080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4445487-2266-15FF-6B9F-5EA38DA9FDA1}"/>
              </a:ext>
            </a:extLst>
          </p:cNvPr>
          <p:cNvSpPr/>
          <p:nvPr/>
        </p:nvSpPr>
        <p:spPr>
          <a:xfrm>
            <a:off x="9931852" y="4597815"/>
            <a:ext cx="2088932" cy="938719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2" name="Соединитель: уступ 91">
            <a:extLst>
              <a:ext uri="{FF2B5EF4-FFF2-40B4-BE49-F238E27FC236}">
                <a16:creationId xmlns:a16="http://schemas.microsoft.com/office/drawing/2014/main" id="{7C373828-94A1-1C99-FDEC-48960365749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043306" y="5165634"/>
            <a:ext cx="936258" cy="365404"/>
          </a:xfrm>
          <a:prstGeom prst="bentConnector3">
            <a:avLst/>
          </a:prstGeom>
          <a:ln w="5080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F91A6B48-FDCC-9288-286C-4D3859C82751}"/>
              </a:ext>
            </a:extLst>
          </p:cNvPr>
          <p:cNvSpPr/>
          <p:nvPr/>
        </p:nvSpPr>
        <p:spPr>
          <a:xfrm>
            <a:off x="9973599" y="4973050"/>
            <a:ext cx="1986436" cy="523220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A2836AAE-D06B-EEDE-B8BE-D605C12273AD}"/>
              </a:ext>
            </a:extLst>
          </p:cNvPr>
          <p:cNvSpPr/>
          <p:nvPr/>
        </p:nvSpPr>
        <p:spPr>
          <a:xfrm>
            <a:off x="10055102" y="5000748"/>
            <a:ext cx="906285" cy="461665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9408579-9168-BF49-A363-7519E71C9E0D}"/>
              </a:ext>
            </a:extLst>
          </p:cNvPr>
          <p:cNvSpPr txBox="1"/>
          <p:nvPr/>
        </p:nvSpPr>
        <p:spPr>
          <a:xfrm>
            <a:off x="9931850" y="4515595"/>
            <a:ext cx="2088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FEC_61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id="{9AA10C71-4F79-E202-990A-61268ED25ECB}"/>
              </a:ext>
            </a:extLst>
          </p:cNvPr>
          <p:cNvCxnSpPr>
            <a:cxnSpLocks/>
            <a:stCxn id="94" idx="1"/>
            <a:endCxn id="86" idx="3"/>
          </p:cNvCxnSpPr>
          <p:nvPr/>
        </p:nvCxnSpPr>
        <p:spPr>
          <a:xfrm flipH="1" flipV="1">
            <a:off x="9039846" y="5230116"/>
            <a:ext cx="1015256" cy="1465"/>
          </a:xfrm>
          <a:prstGeom prst="straightConnector1">
            <a:avLst/>
          </a:prstGeom>
          <a:ln w="508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E4A1D3D0-0297-83BD-44E6-07D218168B35}"/>
              </a:ext>
            </a:extLst>
          </p:cNvPr>
          <p:cNvSpPr txBox="1"/>
          <p:nvPr/>
        </p:nvSpPr>
        <p:spPr>
          <a:xfrm>
            <a:off x="9099394" y="5277962"/>
            <a:ext cx="7922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JTAG via LVDS</a:t>
            </a: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54B1B918-88DE-F73D-7FB2-3850B220D5F2}"/>
              </a:ext>
            </a:extLst>
          </p:cNvPr>
          <p:cNvSpPr/>
          <p:nvPr/>
        </p:nvSpPr>
        <p:spPr>
          <a:xfrm>
            <a:off x="10943576" y="4988129"/>
            <a:ext cx="1009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79F53954-2BC8-2514-7F88-6790413C9DE8}"/>
              </a:ext>
            </a:extLst>
          </p:cNvPr>
          <p:cNvSpPr/>
          <p:nvPr/>
        </p:nvSpPr>
        <p:spPr>
          <a:xfrm>
            <a:off x="9931850" y="5753892"/>
            <a:ext cx="2088932" cy="938719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4BE4CA99-AC8E-25AB-6CA3-DAF56276A4D3}"/>
              </a:ext>
            </a:extLst>
          </p:cNvPr>
          <p:cNvSpPr/>
          <p:nvPr/>
        </p:nvSpPr>
        <p:spPr>
          <a:xfrm>
            <a:off x="9973597" y="6129127"/>
            <a:ext cx="1986436" cy="523220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3355C19B-1BA4-6B5D-2422-6DCA0CAE47B0}"/>
              </a:ext>
            </a:extLst>
          </p:cNvPr>
          <p:cNvSpPr/>
          <p:nvPr/>
        </p:nvSpPr>
        <p:spPr>
          <a:xfrm>
            <a:off x="10055100" y="6156825"/>
            <a:ext cx="906285" cy="461665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B104E40-233D-5DCD-5855-CCEB8BFC339C}"/>
              </a:ext>
            </a:extLst>
          </p:cNvPr>
          <p:cNvSpPr txBox="1"/>
          <p:nvPr/>
        </p:nvSpPr>
        <p:spPr>
          <a:xfrm>
            <a:off x="9931848" y="5671672"/>
            <a:ext cx="2088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RCU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AFC64868-EE45-ED77-E98E-48E6C8B71BE7}"/>
              </a:ext>
            </a:extLst>
          </p:cNvPr>
          <p:cNvSpPr/>
          <p:nvPr/>
        </p:nvSpPr>
        <p:spPr>
          <a:xfrm>
            <a:off x="10943574" y="6144206"/>
            <a:ext cx="1009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4" name="Прямая со стрелкой 103">
            <a:extLst>
              <a:ext uri="{FF2B5EF4-FFF2-40B4-BE49-F238E27FC236}">
                <a16:creationId xmlns:a16="http://schemas.microsoft.com/office/drawing/2014/main" id="{ED8795C1-43C0-53FD-8D7E-876D1F69B3FE}"/>
              </a:ext>
            </a:extLst>
          </p:cNvPr>
          <p:cNvCxnSpPr>
            <a:cxnSpLocks/>
            <a:stCxn id="101" idx="1"/>
            <a:endCxn id="87" idx="3"/>
          </p:cNvCxnSpPr>
          <p:nvPr/>
        </p:nvCxnSpPr>
        <p:spPr>
          <a:xfrm flipH="1" flipV="1">
            <a:off x="9039846" y="6376322"/>
            <a:ext cx="1015254" cy="11336"/>
          </a:xfrm>
          <a:prstGeom prst="straightConnector1">
            <a:avLst/>
          </a:prstGeom>
          <a:ln w="508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A8D0507E-8417-952C-ABDB-D9EC656032A6}"/>
              </a:ext>
            </a:extLst>
          </p:cNvPr>
          <p:cNvSpPr txBox="1"/>
          <p:nvPr/>
        </p:nvSpPr>
        <p:spPr>
          <a:xfrm>
            <a:off x="9858692" y="5438046"/>
            <a:ext cx="826380" cy="423477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i="1" dirty="0">
              <a:solidFill>
                <a:schemeClr val="bg1"/>
              </a:solidFill>
            </a:endParaRP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713C4093-EA29-285E-0611-FFB7326AA361}"/>
              </a:ext>
            </a:extLst>
          </p:cNvPr>
          <p:cNvSpPr/>
          <p:nvPr/>
        </p:nvSpPr>
        <p:spPr>
          <a:xfrm>
            <a:off x="9811489" y="5399858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662044E0-12CD-C5E9-028F-6B5FBC36DA6D}"/>
              </a:ext>
            </a:extLst>
          </p:cNvPr>
          <p:cNvSpPr/>
          <p:nvPr/>
        </p:nvSpPr>
        <p:spPr>
          <a:xfrm>
            <a:off x="9669154" y="3625411"/>
            <a:ext cx="25228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cards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 </a:t>
            </a: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 controller RCU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(+3 reserve)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BD5F6A1-BF42-1848-0807-CC90E2CC9A6B}"/>
              </a:ext>
            </a:extLst>
          </p:cNvPr>
          <p:cNvSpPr txBox="1"/>
          <p:nvPr/>
        </p:nvSpPr>
        <p:spPr>
          <a:xfrm>
            <a:off x="8046312" y="4009786"/>
            <a:ext cx="1040221" cy="419282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4800" i="1" dirty="0"/>
          </a:p>
        </p:txBody>
      </p:sp>
      <p:cxnSp>
        <p:nvCxnSpPr>
          <p:cNvPr id="112" name="Прямая со стрелкой 111">
            <a:extLst>
              <a:ext uri="{FF2B5EF4-FFF2-40B4-BE49-F238E27FC236}">
                <a16:creationId xmlns:a16="http://schemas.microsoft.com/office/drawing/2014/main" id="{60F56FC4-45FE-2DBD-C1FC-E2120DEF804A}"/>
              </a:ext>
            </a:extLst>
          </p:cNvPr>
          <p:cNvCxnSpPr>
            <a:cxnSpLocks/>
          </p:cNvCxnSpPr>
          <p:nvPr/>
        </p:nvCxnSpPr>
        <p:spPr>
          <a:xfrm flipH="1">
            <a:off x="7016333" y="3976992"/>
            <a:ext cx="1210805" cy="13756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 стрелкой 113">
            <a:extLst>
              <a:ext uri="{FF2B5EF4-FFF2-40B4-BE49-F238E27FC236}">
                <a16:creationId xmlns:a16="http://schemas.microsoft.com/office/drawing/2014/main" id="{0A244FD3-5E98-6158-723B-FE55753D3FE3}"/>
              </a:ext>
            </a:extLst>
          </p:cNvPr>
          <p:cNvCxnSpPr>
            <a:cxnSpLocks/>
          </p:cNvCxnSpPr>
          <p:nvPr/>
        </p:nvCxnSpPr>
        <p:spPr>
          <a:xfrm flipH="1">
            <a:off x="7000759" y="4438229"/>
            <a:ext cx="1210801" cy="13756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 стрелкой 114">
            <a:extLst>
              <a:ext uri="{FF2B5EF4-FFF2-40B4-BE49-F238E27FC236}">
                <a16:creationId xmlns:a16="http://schemas.microsoft.com/office/drawing/2014/main" id="{A16A6342-8006-56B3-FA46-558326AAD869}"/>
              </a:ext>
            </a:extLst>
          </p:cNvPr>
          <p:cNvCxnSpPr>
            <a:cxnSpLocks/>
          </p:cNvCxnSpPr>
          <p:nvPr/>
        </p:nvCxnSpPr>
        <p:spPr>
          <a:xfrm flipH="1">
            <a:off x="8531016" y="3983210"/>
            <a:ext cx="1175935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 стрелкой 115">
            <a:extLst>
              <a:ext uri="{FF2B5EF4-FFF2-40B4-BE49-F238E27FC236}">
                <a16:creationId xmlns:a16="http://schemas.microsoft.com/office/drawing/2014/main" id="{D9A499B2-9350-4DF2-1B67-3C216FDE06E5}"/>
              </a:ext>
            </a:extLst>
          </p:cNvPr>
          <p:cNvCxnSpPr>
            <a:cxnSpLocks/>
          </p:cNvCxnSpPr>
          <p:nvPr/>
        </p:nvCxnSpPr>
        <p:spPr>
          <a:xfrm flipH="1">
            <a:off x="8526565" y="4451448"/>
            <a:ext cx="1173283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Соединитель: уступ 134">
            <a:extLst>
              <a:ext uri="{FF2B5EF4-FFF2-40B4-BE49-F238E27FC236}">
                <a16:creationId xmlns:a16="http://schemas.microsoft.com/office/drawing/2014/main" id="{D4E0C826-05F6-5FE9-E11B-5186034A699B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5087222" y="2740392"/>
            <a:ext cx="24780" cy="1286835"/>
          </a:xfrm>
          <a:prstGeom prst="bentConnector4">
            <a:avLst>
              <a:gd name="adj1" fmla="val -1268462"/>
              <a:gd name="adj2" fmla="val 99926"/>
            </a:avLst>
          </a:prstGeom>
          <a:ln w="5080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>
            <a:extLst>
              <a:ext uri="{FF2B5EF4-FFF2-40B4-BE49-F238E27FC236}">
                <a16:creationId xmlns:a16="http://schemas.microsoft.com/office/drawing/2014/main" id="{CF800F14-77A9-72EB-D38F-081D8102D22F}"/>
              </a:ext>
            </a:extLst>
          </p:cNvPr>
          <p:cNvCxnSpPr>
            <a:cxnSpLocks/>
          </p:cNvCxnSpPr>
          <p:nvPr/>
        </p:nvCxnSpPr>
        <p:spPr>
          <a:xfrm>
            <a:off x="1599520" y="1393155"/>
            <a:ext cx="0" cy="5412303"/>
          </a:xfrm>
          <a:prstGeom prst="line">
            <a:avLst/>
          </a:prstGeom>
          <a:ln w="571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82264068-DCCA-D553-9395-2732B0ECF2A5}"/>
              </a:ext>
            </a:extLst>
          </p:cNvPr>
          <p:cNvSpPr txBox="1"/>
          <p:nvPr/>
        </p:nvSpPr>
        <p:spPr>
          <a:xfrm>
            <a:off x="352147" y="4828603"/>
            <a:ext cx="11806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Outside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magnet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23687709"/>
      </p:ext>
    </p:extLst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Сектор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15230</TotalTime>
  <Words>963</Words>
  <Application>Microsoft Office PowerPoint</Application>
  <PresentationFormat>Широкоэкранный</PresentationFormat>
  <Paragraphs>305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Wingdings</vt:lpstr>
      <vt:lpstr>Wingdings 3</vt:lpstr>
      <vt:lpstr>Сектор</vt:lpstr>
      <vt:lpstr>JINR Association of Young Scientists and Specialist Conference “Alushta-2025“    Remote access and synchronization subsystem of electronics cards for the TPC/MPD Detector of the NICA project</vt:lpstr>
      <vt:lpstr>Презентация PowerPoint</vt:lpstr>
      <vt:lpstr>TPC/MPD Detector of NICA Complex</vt:lpstr>
      <vt:lpstr>FECs integration on ROC</vt:lpstr>
      <vt:lpstr>Prototype of remote access unit </vt:lpstr>
      <vt:lpstr>Презентация PowerPoint</vt:lpstr>
      <vt:lpstr>Презентация PowerPoint</vt:lpstr>
      <vt:lpstr>Block diagram of remote access unit for Control &amp; Synchronization Subsystem</vt:lpstr>
      <vt:lpstr>Block diagram of remote access unit for  Control &amp; Synchronization Subsystem</vt:lpstr>
      <vt:lpstr>Prototype of synchronization unit</vt:lpstr>
      <vt:lpstr>Презентация PowerPoint</vt:lpstr>
      <vt:lpstr>Презентация PowerPoint</vt:lpstr>
      <vt:lpstr>Презентация PowerPoint</vt:lpstr>
      <vt:lpstr>Презентация PowerPoint</vt:lpstr>
      <vt:lpstr>JINR Association of Young Scientists and Specialist Conference “Alushta-2025“    Remote access and synchronization subsystem of electronics cards for the TPC/MPD Detector of the NICA project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PotapovDS_AYSS(Alushta-2024)</dc:title>
  <dc:creator>Denis Potapov</dc:creator>
  <cp:lastModifiedBy>Denis Potapov</cp:lastModifiedBy>
  <cp:revision>492</cp:revision>
  <dcterms:created xsi:type="dcterms:W3CDTF">2020-11-25T18:57:46Z</dcterms:created>
  <dcterms:modified xsi:type="dcterms:W3CDTF">2025-06-09T17:06:24Z</dcterms:modified>
</cp:coreProperties>
</file>