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58" r:id="rId3"/>
    <p:sldId id="320" r:id="rId4"/>
    <p:sldId id="265" r:id="rId5"/>
    <p:sldId id="329" r:id="rId6"/>
    <p:sldId id="322" r:id="rId7"/>
    <p:sldId id="318" r:id="rId8"/>
    <p:sldId id="326" r:id="rId9"/>
    <p:sldId id="316" r:id="rId10"/>
    <p:sldId id="323" r:id="rId11"/>
    <p:sldId id="269" r:id="rId12"/>
    <p:sldId id="312" r:id="rId13"/>
    <p:sldId id="264" r:id="rId14"/>
    <p:sldId id="330" r:id="rId15"/>
    <p:sldId id="325" r:id="rId16"/>
    <p:sldId id="328" r:id="rId17"/>
    <p:sldId id="324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kolaichuk" initials="N" lastIdx="2" clrIdx="0">
    <p:extLst>
      <p:ext uri="{19B8F6BF-5375-455C-9EA6-DF929625EA0E}">
        <p15:presenceInfo xmlns:p15="http://schemas.microsoft.com/office/powerpoint/2012/main" userId="Nikolaichu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654B"/>
    <a:srgbClr val="385723"/>
    <a:srgbClr val="D9FED8"/>
    <a:srgbClr val="FF2121"/>
    <a:srgbClr val="FFD7D7"/>
    <a:srgbClr val="DEEBF7"/>
    <a:srgbClr val="4472C4"/>
    <a:srgbClr val="7F7F7F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33" autoAdjust="0"/>
    <p:restoredTop sz="94705" autoAdjust="0"/>
  </p:normalViewPr>
  <p:slideViewPr>
    <p:cSldViewPr snapToGrid="0">
      <p:cViewPr varScale="1">
        <p:scale>
          <a:sx n="67" d="100"/>
          <a:sy n="67" d="100"/>
        </p:scale>
        <p:origin x="784" y="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824E62-BDF1-42B2-BC1E-CB6A63ADB89C}" type="datetimeFigureOut">
              <a:rPr lang="ru-RU" smtClean="0"/>
              <a:pPr/>
              <a:t>09.06.2025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326132-EC0B-4FC7-8FF9-5F07E444AA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051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26F20-521C-4C11-BB44-411818705532}" type="datetimeFigureOut">
              <a:rPr lang="ru-RU" smtClean="0"/>
              <a:pPr/>
              <a:t>09.06.2025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88066-CE6F-4110-9E39-F6F9AB33EE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473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26F20-521C-4C11-BB44-411818705532}" type="datetimeFigureOut">
              <a:rPr lang="ru-RU" smtClean="0"/>
              <a:pPr/>
              <a:t>09.06.2025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88066-CE6F-4110-9E39-F6F9AB33EE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98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26F20-521C-4C11-BB44-411818705532}" type="datetimeFigureOut">
              <a:rPr lang="ru-RU" smtClean="0"/>
              <a:pPr/>
              <a:t>09.06.2025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88066-CE6F-4110-9E39-F6F9AB33EE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825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26F20-521C-4C11-BB44-411818705532}" type="datetimeFigureOut">
              <a:rPr lang="ru-RU" smtClean="0"/>
              <a:pPr/>
              <a:t>09.06.2025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88066-CE6F-4110-9E39-F6F9AB33EE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910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26F20-521C-4C11-BB44-411818705532}" type="datetimeFigureOut">
              <a:rPr lang="ru-RU" smtClean="0"/>
              <a:pPr/>
              <a:t>09.06.2025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88066-CE6F-4110-9E39-F6F9AB33EE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070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26F20-521C-4C11-BB44-411818705532}" type="datetimeFigureOut">
              <a:rPr lang="ru-RU" smtClean="0"/>
              <a:pPr/>
              <a:t>09.06.2025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88066-CE6F-4110-9E39-F6F9AB33EE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040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26F20-521C-4C11-BB44-411818705532}" type="datetimeFigureOut">
              <a:rPr lang="ru-RU" smtClean="0"/>
              <a:pPr/>
              <a:t>09.06.2025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88066-CE6F-4110-9E39-F6F9AB33EE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230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26F20-521C-4C11-BB44-411818705532}" type="datetimeFigureOut">
              <a:rPr lang="ru-RU" smtClean="0"/>
              <a:pPr/>
              <a:t>09.06.2025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88066-CE6F-4110-9E39-F6F9AB33EE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285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26F20-521C-4C11-BB44-411818705532}" type="datetimeFigureOut">
              <a:rPr lang="ru-RU" smtClean="0"/>
              <a:pPr/>
              <a:t>09.06.2025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88066-CE6F-4110-9E39-F6F9AB33EE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011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26F20-521C-4C11-BB44-411818705532}" type="datetimeFigureOut">
              <a:rPr lang="ru-RU" smtClean="0"/>
              <a:pPr/>
              <a:t>09.06.2025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88066-CE6F-4110-9E39-F6F9AB33EE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6997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26F20-521C-4C11-BB44-411818705532}" type="datetimeFigureOut">
              <a:rPr lang="ru-RU" smtClean="0"/>
              <a:pPr/>
              <a:t>09.06.2025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88066-CE6F-4110-9E39-F6F9AB33EE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623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26F20-521C-4C11-BB44-411818705532}" type="datetimeFigureOut">
              <a:rPr lang="ru-RU" smtClean="0"/>
              <a:pPr/>
              <a:t>09.06.2025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88066-CE6F-4110-9E39-F6F9AB33EE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055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jpeg"/><Relationship Id="rId7" Type="http://schemas.openxmlformats.org/officeDocument/2006/relationships/image" Target="../media/image25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444" y="1969477"/>
            <a:ext cx="8897112" cy="1459523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b="1" i="0" dirty="0">
                <a:solidFill>
                  <a:srgbClr val="F8FA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Quench protection and monitoring  systems for pulsed HTS inductive energy storage SMES</a:t>
            </a:r>
            <a:br>
              <a:rPr lang="en-US" sz="3200" b="1" i="0" dirty="0">
                <a:solidFill>
                  <a:srgbClr val="F8FA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100" b="1" i="0" dirty="0">
                <a:solidFill>
                  <a:srgbClr val="F8FA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3200" b="1" i="0" dirty="0">
                <a:solidFill>
                  <a:srgbClr val="F8FA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i="1" dirty="0">
                <a:latin typeface="Times New Roman" panose="02020603050405020304" pitchFamily="18" charset="0"/>
                <a:cs typeface="Times New Roman" pitchFamily="18" charset="0"/>
              </a:rPr>
              <a:t>Ilya Donguzov</a:t>
            </a:r>
            <a:r>
              <a:rPr lang="ru-RU" sz="1400" i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400" i="1" dirty="0">
                <a:latin typeface="Times New Roman" panose="02020603050405020304" pitchFamily="18" charset="0"/>
                <a:cs typeface="Times New Roman" pitchFamily="18" charset="0"/>
              </a:rPr>
              <a:t>on behalf of the team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9DE1EEF-9744-C362-3621-9F677F916410}"/>
              </a:ext>
            </a:extLst>
          </p:cNvPr>
          <p:cNvSpPr/>
          <p:nvPr/>
        </p:nvSpPr>
        <p:spPr>
          <a:xfrm>
            <a:off x="-4572" y="2483"/>
            <a:ext cx="9144000" cy="460800"/>
          </a:xfrm>
          <a:prstGeom prst="rect">
            <a:avLst/>
          </a:prstGeom>
          <a:solidFill>
            <a:schemeClr val="accent6">
              <a:lumMod val="40000"/>
              <a:lumOff val="60000"/>
              <a:alpha val="59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 dirty="0">
              <a:latin typeface="Georgia" panose="02040502050405020303" pitchFamily="18" charset="0"/>
            </a:endParaRPr>
          </a:p>
        </p:txBody>
      </p:sp>
      <p:pic>
        <p:nvPicPr>
          <p:cNvPr id="11" name="Picture 1" descr="C:\Users\admin\Desktop\фото\NICA Logo_RGB.jpg">
            <a:extLst>
              <a:ext uri="{FF2B5EF4-FFF2-40B4-BE49-F238E27FC236}">
                <a16:creationId xmlns:a16="http://schemas.microsoft.com/office/drawing/2014/main" id="{AB6A2E7D-3663-C8E0-EBCD-D41E71A4D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200"/>
            <a:ext cx="793169" cy="453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12" name="Picture 28">
            <a:extLst>
              <a:ext uri="{FF2B5EF4-FFF2-40B4-BE49-F238E27FC236}">
                <a16:creationId xmlns:a16="http://schemas.microsoft.com/office/drawing/2014/main" id="{E67E87E7-D907-3B42-0056-1E6A469B7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489" y="7200"/>
            <a:ext cx="689939" cy="453600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853694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C6E21440-67FB-4DC6-BF99-2A5D94AE6FE7}"/>
              </a:ext>
            </a:extLst>
          </p:cNvPr>
          <p:cNvSpPr/>
          <p:nvPr/>
        </p:nvSpPr>
        <p:spPr>
          <a:xfrm>
            <a:off x="556568" y="900668"/>
            <a:ext cx="3399136" cy="220448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07C7610-B3C4-4A2B-B24B-4450992BE30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87" y="1767919"/>
            <a:ext cx="1243162" cy="15890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5B11F5-A614-40D3-B6B3-84441FF42B1B}"/>
              </a:ext>
            </a:extLst>
          </p:cNvPr>
          <p:cNvSpPr txBox="1"/>
          <p:nvPr/>
        </p:nvSpPr>
        <p:spPr>
          <a:xfrm>
            <a:off x="4632798" y="1665581"/>
            <a:ext cx="4336087" cy="1691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 a deformation of 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0.1%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 resistance change of 0.7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35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Ω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at room temperature will follow 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Operating temperature range 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 -269 - +250 ⁰С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Rated resistance 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- 350 </a:t>
            </a:r>
            <a:r>
              <a:rPr lang="el-GR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Ω 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length of the measuring grid 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- 1 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mm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width of the measuring grid 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- 1.6 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mm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CDD9C4E-8896-4774-B8BD-C92E180D03D7}"/>
              </a:ext>
            </a:extLst>
          </p:cNvPr>
          <p:cNvSpPr/>
          <p:nvPr/>
        </p:nvSpPr>
        <p:spPr>
          <a:xfrm>
            <a:off x="-4572" y="2483"/>
            <a:ext cx="9144000" cy="46080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 dirty="0">
              <a:latin typeface="Georgia" panose="02040502050405020303" pitchFamily="18" charset="0"/>
            </a:endParaRPr>
          </a:p>
        </p:txBody>
      </p:sp>
      <p:pic>
        <p:nvPicPr>
          <p:cNvPr id="11" name="Picture 1" descr="C:\Users\admin\Desktop\фото\NICA Logo_RGB.jpg">
            <a:extLst>
              <a:ext uri="{FF2B5EF4-FFF2-40B4-BE49-F238E27FC236}">
                <a16:creationId xmlns:a16="http://schemas.microsoft.com/office/drawing/2014/main" id="{CAA6347B-2257-41F7-81DD-039244C9C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200"/>
            <a:ext cx="793169" cy="453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12" name="Picture 28">
            <a:extLst>
              <a:ext uri="{FF2B5EF4-FFF2-40B4-BE49-F238E27FC236}">
                <a16:creationId xmlns:a16="http://schemas.microsoft.com/office/drawing/2014/main" id="{34DF3DEA-0596-4FD2-9E14-41296240A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489" y="7200"/>
            <a:ext cx="689939" cy="453600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63C4A74-B073-4E5A-9401-5737EA651202}"/>
              </a:ext>
            </a:extLst>
          </p:cNvPr>
          <p:cNvSpPr/>
          <p:nvPr/>
        </p:nvSpPr>
        <p:spPr>
          <a:xfrm>
            <a:off x="7940718" y="-11871"/>
            <a:ext cx="497573" cy="50013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8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209F1F8-1738-42FF-91C5-276B3A77D715}"/>
              </a:ext>
            </a:extLst>
          </p:cNvPr>
          <p:cNvSpPr/>
          <p:nvPr/>
        </p:nvSpPr>
        <p:spPr>
          <a:xfrm>
            <a:off x="3119243" y="-21275"/>
            <a:ext cx="3027112" cy="50013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Strain gauge system</a:t>
            </a:r>
            <a:endParaRPr lang="ru-RU" sz="2800" dirty="0">
              <a:ln w="0"/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76C136-EF4B-4DFB-8A9E-FFD702B43F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5829292" y="900669"/>
            <a:ext cx="1247775" cy="54056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0425D81-E2A0-4708-B2C5-C7FFCC98332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810" y="1170952"/>
            <a:ext cx="1906441" cy="220448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80B47A8-9E4B-49CF-9195-BEAEAD8DA808}"/>
              </a:ext>
            </a:extLst>
          </p:cNvPr>
          <p:cNvSpPr txBox="1"/>
          <p:nvPr/>
        </p:nvSpPr>
        <p:spPr>
          <a:xfrm>
            <a:off x="1538800" y="985986"/>
            <a:ext cx="14346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olenoid surface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4DCB3CF-ACA1-4A2C-A3CC-F3A10DAFCA7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1623232" y="2296597"/>
            <a:ext cx="1247775" cy="540567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C9D2EB2A-BFB9-4433-9D6A-3983AE54CC50}"/>
              </a:ext>
            </a:extLst>
          </p:cNvPr>
          <p:cNvSpPr/>
          <p:nvPr/>
        </p:nvSpPr>
        <p:spPr>
          <a:xfrm>
            <a:off x="1185466" y="2037398"/>
            <a:ext cx="351702" cy="350043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A7C0E52-A350-41BD-887A-4F4687368EDB}"/>
              </a:ext>
            </a:extLst>
          </p:cNvPr>
          <p:cNvSpPr txBox="1"/>
          <p:nvPr/>
        </p:nvSpPr>
        <p:spPr>
          <a:xfrm>
            <a:off x="1035315" y="1434748"/>
            <a:ext cx="6437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Hall</a:t>
            </a:r>
          </a:p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Sensor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68432E6-E802-4CA3-B3EC-53D58CE4F0BB}"/>
              </a:ext>
            </a:extLst>
          </p:cNvPr>
          <p:cNvSpPr txBox="1"/>
          <p:nvPr/>
        </p:nvSpPr>
        <p:spPr>
          <a:xfrm>
            <a:off x="1920549" y="1457163"/>
            <a:ext cx="6437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1" i="0" dirty="0">
                <a:solidFill>
                  <a:srgbClr val="1014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CFLA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3AC558C-5214-4CF9-97E0-E83BD3AD0BF1}"/>
              </a:ext>
            </a:extLst>
          </p:cNvPr>
          <p:cNvSpPr txBox="1"/>
          <p:nvPr/>
        </p:nvSpPr>
        <p:spPr>
          <a:xfrm>
            <a:off x="2791885" y="1451373"/>
            <a:ext cx="76178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1" i="0" dirty="0">
                <a:solidFill>
                  <a:srgbClr val="1014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PT-1000</a:t>
            </a:r>
          </a:p>
        </p:txBody>
      </p: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3B054DC8-0C91-4C62-8EFC-1A4967DFC96D}"/>
              </a:ext>
            </a:extLst>
          </p:cNvPr>
          <p:cNvGrpSpPr/>
          <p:nvPr/>
        </p:nvGrpSpPr>
        <p:grpSpPr>
          <a:xfrm>
            <a:off x="556568" y="4456409"/>
            <a:ext cx="2984610" cy="2204483"/>
            <a:chOff x="-59254" y="3972401"/>
            <a:chExt cx="2984610" cy="2204483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8BAF3D4-2DC7-42FB-868B-5A24565E5501}"/>
                </a:ext>
              </a:extLst>
            </p:cNvPr>
            <p:cNvSpPr txBox="1"/>
            <p:nvPr/>
          </p:nvSpPr>
          <p:spPr>
            <a:xfrm>
              <a:off x="-59254" y="4823232"/>
              <a:ext cx="61582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Power supply</a:t>
              </a:r>
            </a:p>
          </p:txBody>
        </p:sp>
        <p:grpSp>
          <p:nvGrpSpPr>
            <p:cNvPr id="79" name="Группа 78">
              <a:extLst>
                <a:ext uri="{FF2B5EF4-FFF2-40B4-BE49-F238E27FC236}">
                  <a16:creationId xmlns:a16="http://schemas.microsoft.com/office/drawing/2014/main" id="{DC00E481-4354-46FA-99B3-E132DE248A9F}"/>
                </a:ext>
              </a:extLst>
            </p:cNvPr>
            <p:cNvGrpSpPr/>
            <p:nvPr/>
          </p:nvGrpSpPr>
          <p:grpSpPr>
            <a:xfrm>
              <a:off x="187878" y="3972401"/>
              <a:ext cx="2737478" cy="2204483"/>
              <a:chOff x="187878" y="3972401"/>
              <a:chExt cx="2737478" cy="2204483"/>
            </a:xfrm>
          </p:grpSpPr>
          <p:pic>
            <p:nvPicPr>
              <p:cNvPr id="78" name="Рисунок 77">
                <a:extLst>
                  <a:ext uri="{FF2B5EF4-FFF2-40B4-BE49-F238E27FC236}">
                    <a16:creationId xmlns:a16="http://schemas.microsoft.com/office/drawing/2014/main" id="{72BE1524-F055-4165-B607-2FE6641B8E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FDFDFD"/>
                  </a:clrFrom>
                  <a:clrTo>
                    <a:srgbClr val="FDFD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8329" y="3972401"/>
                <a:ext cx="2727027" cy="2204483"/>
              </a:xfrm>
              <a:prstGeom prst="rect">
                <a:avLst/>
              </a:prstGeom>
            </p:spPr>
          </p:pic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DF9C3E6D-1D6D-4789-AD13-679B1C6971DC}"/>
                  </a:ext>
                </a:extLst>
              </p:cNvPr>
              <p:cNvSpPr txBox="1"/>
              <p:nvPr/>
            </p:nvSpPr>
            <p:spPr>
              <a:xfrm>
                <a:off x="2191657" y="5595015"/>
                <a:ext cx="72982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b="1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R_fixed</a:t>
                </a:r>
                <a:endPara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F99BA0B-B4DF-4B9E-857C-C48FBC5D571D}"/>
                  </a:ext>
                </a:extLst>
              </p:cNvPr>
              <p:cNvSpPr txBox="1"/>
              <p:nvPr/>
            </p:nvSpPr>
            <p:spPr>
              <a:xfrm>
                <a:off x="627386" y="5599629"/>
                <a:ext cx="72982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b="1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R_fixed</a:t>
                </a:r>
                <a:endPara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CFAD8AF7-6D71-49C7-A503-C7440271A3A2}"/>
                  </a:ext>
                </a:extLst>
              </p:cNvPr>
              <p:cNvSpPr txBox="1"/>
              <p:nvPr/>
            </p:nvSpPr>
            <p:spPr>
              <a:xfrm>
                <a:off x="627386" y="4197369"/>
                <a:ext cx="72982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b="1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R_fixed</a:t>
                </a:r>
                <a:endPara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68" name="Прямая со стрелкой 67">
                <a:extLst>
                  <a:ext uri="{FF2B5EF4-FFF2-40B4-BE49-F238E27FC236}">
                    <a16:creationId xmlns:a16="http://schemas.microsoft.com/office/drawing/2014/main" id="{866AF899-B701-42D1-B2DA-C77B108F92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7878" y="4114800"/>
                <a:ext cx="10451" cy="777875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" name="Прямая со стрелкой 71">
                <a:extLst>
                  <a:ext uri="{FF2B5EF4-FFF2-40B4-BE49-F238E27FC236}">
                    <a16:creationId xmlns:a16="http://schemas.microsoft.com/office/drawing/2014/main" id="{90AD4FF8-2282-4AC0-A350-74D451BE3F9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8329" y="5276850"/>
                <a:ext cx="0" cy="777875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77" name="Рисунок 76">
                <a:extLst>
                  <a:ext uri="{FF2B5EF4-FFF2-40B4-BE49-F238E27FC236}">
                    <a16:creationId xmlns:a16="http://schemas.microsoft.com/office/drawing/2014/main" id="{3E6B7326-7095-40DF-8A20-8C7F96EBBC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25005"/>
              <a:stretch/>
            </p:blipFill>
            <p:spPr>
              <a:xfrm rot="10800000">
                <a:off x="2236940" y="4474368"/>
                <a:ext cx="614199" cy="302419"/>
              </a:xfrm>
              <a:prstGeom prst="rect">
                <a:avLst/>
              </a:prstGeom>
            </p:spPr>
          </p:pic>
        </p:grpSp>
      </p:grpSp>
      <p:sp>
        <p:nvSpPr>
          <p:cNvPr id="81" name="Стрелка: вниз 80">
            <a:extLst>
              <a:ext uri="{FF2B5EF4-FFF2-40B4-BE49-F238E27FC236}">
                <a16:creationId xmlns:a16="http://schemas.microsoft.com/office/drawing/2014/main" id="{FAD13005-2ABD-4C3B-9BAA-14814E7F094E}"/>
              </a:ext>
            </a:extLst>
          </p:cNvPr>
          <p:cNvSpPr/>
          <p:nvPr/>
        </p:nvSpPr>
        <p:spPr>
          <a:xfrm>
            <a:off x="2098525" y="3500488"/>
            <a:ext cx="315219" cy="789683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95595A80-D94B-41C4-AA22-C2ADEC86E6FD}"/>
              </a:ext>
            </a:extLst>
          </p:cNvPr>
          <p:cNvGrpSpPr/>
          <p:nvPr/>
        </p:nvGrpSpPr>
        <p:grpSpPr>
          <a:xfrm>
            <a:off x="4313603" y="4927715"/>
            <a:ext cx="872772" cy="1261864"/>
            <a:chOff x="4632798" y="4955659"/>
            <a:chExt cx="872772" cy="1261864"/>
          </a:xfrm>
        </p:grpSpPr>
        <p:sp>
          <p:nvSpPr>
            <p:cNvPr id="82" name="Равнобедренный треугольник 81">
              <a:extLst>
                <a:ext uri="{FF2B5EF4-FFF2-40B4-BE49-F238E27FC236}">
                  <a16:creationId xmlns:a16="http://schemas.microsoft.com/office/drawing/2014/main" id="{E161A4DD-0D7C-4184-B0E3-920AC9D6BF4D}"/>
                </a:ext>
              </a:extLst>
            </p:cNvPr>
            <p:cNvSpPr/>
            <p:nvPr/>
          </p:nvSpPr>
          <p:spPr>
            <a:xfrm rot="5400000">
              <a:off x="4450765" y="5162717"/>
              <a:ext cx="1261864" cy="847747"/>
            </a:xfrm>
            <a:prstGeom prst="triangl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E07003B9-97E9-4C45-80AC-3255A9BD81DC}"/>
                </a:ext>
              </a:extLst>
            </p:cNvPr>
            <p:cNvSpPr txBox="1"/>
            <p:nvPr/>
          </p:nvSpPr>
          <p:spPr>
            <a:xfrm>
              <a:off x="4632798" y="5420150"/>
              <a:ext cx="84774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1200" b="1" i="0" dirty="0">
                  <a:solidFill>
                    <a:srgbClr val="10141A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Amplifier</a:t>
              </a:r>
            </a:p>
          </p:txBody>
        </p:sp>
      </p:grpSp>
      <p:sp>
        <p:nvSpPr>
          <p:cNvPr id="83" name="Стрелка: вправо 82">
            <a:extLst>
              <a:ext uri="{FF2B5EF4-FFF2-40B4-BE49-F238E27FC236}">
                <a16:creationId xmlns:a16="http://schemas.microsoft.com/office/drawing/2014/main" id="{F3BEB60E-DC4A-49C5-9FA2-8E3A2CBFA3AD}"/>
              </a:ext>
            </a:extLst>
          </p:cNvPr>
          <p:cNvSpPr/>
          <p:nvPr/>
        </p:nvSpPr>
        <p:spPr>
          <a:xfrm>
            <a:off x="3665319" y="5398415"/>
            <a:ext cx="507413" cy="320465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8BD57F21-9224-43A2-A2EB-39DFE3BAD798}"/>
              </a:ext>
            </a:extLst>
          </p:cNvPr>
          <p:cNvGrpSpPr/>
          <p:nvPr/>
        </p:nvGrpSpPr>
        <p:grpSpPr>
          <a:xfrm>
            <a:off x="5896601" y="4927715"/>
            <a:ext cx="939941" cy="1261864"/>
            <a:chOff x="6530021" y="4955659"/>
            <a:chExt cx="939941" cy="1261864"/>
          </a:xfrm>
        </p:grpSpPr>
        <p:sp>
          <p:nvSpPr>
            <p:cNvPr id="86" name="Равнобедренный треугольник 85">
              <a:extLst>
                <a:ext uri="{FF2B5EF4-FFF2-40B4-BE49-F238E27FC236}">
                  <a16:creationId xmlns:a16="http://schemas.microsoft.com/office/drawing/2014/main" id="{9BCD84E5-4399-4F6A-8B5C-FA2F418E8FBB}"/>
                </a:ext>
              </a:extLst>
            </p:cNvPr>
            <p:cNvSpPr/>
            <p:nvPr/>
          </p:nvSpPr>
          <p:spPr>
            <a:xfrm rot="5400000">
              <a:off x="6415157" y="5162717"/>
              <a:ext cx="1261864" cy="847747"/>
            </a:xfrm>
            <a:prstGeom prst="triangl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AE5E7F1B-722A-43DF-AEC8-E29B072F94AF}"/>
                </a:ext>
              </a:extLst>
            </p:cNvPr>
            <p:cNvSpPr txBox="1"/>
            <p:nvPr/>
          </p:nvSpPr>
          <p:spPr>
            <a:xfrm>
              <a:off x="6530021" y="5413938"/>
              <a:ext cx="84774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i="0" dirty="0">
                  <a:solidFill>
                    <a:srgbClr val="10141A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ADC</a:t>
              </a: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0E568F9B-D7A1-40CF-A691-4ADAF5D55FDE}"/>
              </a:ext>
            </a:extLst>
          </p:cNvPr>
          <p:cNvSpPr txBox="1"/>
          <p:nvPr/>
        </p:nvSpPr>
        <p:spPr>
          <a:xfrm>
            <a:off x="3075066" y="3748631"/>
            <a:ext cx="55431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Magnetic field calibration of strain sensors in cryogenic environments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C928421-5059-4D3F-BE88-671E37F792EB}"/>
              </a:ext>
            </a:extLst>
          </p:cNvPr>
          <p:cNvSpPr txBox="1"/>
          <p:nvPr/>
        </p:nvSpPr>
        <p:spPr>
          <a:xfrm>
            <a:off x="3075066" y="4021345"/>
            <a:ext cx="65512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Algorithmic correction of magnetic field artifacts and temperature-induced errors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Звезда: 5 точек 90">
            <a:extLst>
              <a:ext uri="{FF2B5EF4-FFF2-40B4-BE49-F238E27FC236}">
                <a16:creationId xmlns:a16="http://schemas.microsoft.com/office/drawing/2014/main" id="{A777A025-3E0D-473B-802A-0F69DB83CCD0}"/>
              </a:ext>
            </a:extLst>
          </p:cNvPr>
          <p:cNvSpPr/>
          <p:nvPr/>
        </p:nvSpPr>
        <p:spPr>
          <a:xfrm>
            <a:off x="2952041" y="3831583"/>
            <a:ext cx="147314" cy="143808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Звезда: 5 точек 93">
            <a:extLst>
              <a:ext uri="{FF2B5EF4-FFF2-40B4-BE49-F238E27FC236}">
                <a16:creationId xmlns:a16="http://schemas.microsoft.com/office/drawing/2014/main" id="{BAAD79B4-B2DE-4DFA-BF90-A9DE5823BFBE}"/>
              </a:ext>
            </a:extLst>
          </p:cNvPr>
          <p:cNvSpPr/>
          <p:nvPr/>
        </p:nvSpPr>
        <p:spPr>
          <a:xfrm>
            <a:off x="2952041" y="4121759"/>
            <a:ext cx="147314" cy="143808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Равнобедренный треугольник 94">
            <a:extLst>
              <a:ext uri="{FF2B5EF4-FFF2-40B4-BE49-F238E27FC236}">
                <a16:creationId xmlns:a16="http://schemas.microsoft.com/office/drawing/2014/main" id="{EE8FC832-6CA2-482D-BD7A-0BB7AAF3DF6D}"/>
              </a:ext>
            </a:extLst>
          </p:cNvPr>
          <p:cNvSpPr/>
          <p:nvPr/>
        </p:nvSpPr>
        <p:spPr>
          <a:xfrm rot="5400000">
            <a:off x="7434053" y="5131267"/>
            <a:ext cx="1261864" cy="847747"/>
          </a:xfrm>
          <a:prstGeom prst="triangl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8" name="Стрелка: вправо 97">
            <a:extLst>
              <a:ext uri="{FF2B5EF4-FFF2-40B4-BE49-F238E27FC236}">
                <a16:creationId xmlns:a16="http://schemas.microsoft.com/office/drawing/2014/main" id="{777E1C37-ED8D-4A82-90E8-5AEA539BCA08}"/>
              </a:ext>
            </a:extLst>
          </p:cNvPr>
          <p:cNvSpPr/>
          <p:nvPr/>
        </p:nvSpPr>
        <p:spPr>
          <a:xfrm>
            <a:off x="5347382" y="5394908"/>
            <a:ext cx="507413" cy="320465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0" name="Стрелка: вправо 99">
            <a:extLst>
              <a:ext uri="{FF2B5EF4-FFF2-40B4-BE49-F238E27FC236}">
                <a16:creationId xmlns:a16="http://schemas.microsoft.com/office/drawing/2014/main" id="{96EA2FFD-1D7C-414C-AFFF-464DEAE6C3C9}"/>
              </a:ext>
            </a:extLst>
          </p:cNvPr>
          <p:cNvSpPr/>
          <p:nvPr/>
        </p:nvSpPr>
        <p:spPr>
          <a:xfrm>
            <a:off x="6985120" y="5394908"/>
            <a:ext cx="507413" cy="320465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E8C994A-4A65-4DE6-9FD9-22D5FA004CE0}"/>
              </a:ext>
            </a:extLst>
          </p:cNvPr>
          <p:cNvSpPr txBox="1"/>
          <p:nvPr/>
        </p:nvSpPr>
        <p:spPr>
          <a:xfrm>
            <a:off x="7523512" y="5416640"/>
            <a:ext cx="8477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1014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endParaRPr lang="en-US" sz="1200" b="1" i="0" dirty="0">
              <a:solidFill>
                <a:srgbClr val="10141A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76344E69-77FB-4E80-B303-329867E705A1}"/>
              </a:ext>
            </a:extLst>
          </p:cNvPr>
          <p:cNvSpPr txBox="1"/>
          <p:nvPr/>
        </p:nvSpPr>
        <p:spPr>
          <a:xfrm>
            <a:off x="7303288" y="890995"/>
            <a:ext cx="17724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STRAIN GAUGE</a:t>
            </a:r>
            <a:endParaRPr lang="ru-RU" sz="14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CFLA-1-350-17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FC9E8BFE-14F1-4550-B681-A28F265590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57" y="1371313"/>
            <a:ext cx="8859486" cy="4115374"/>
          </a:xfrm>
          <a:prstGeom prst="rect">
            <a:avLst/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E060B283-68F1-4F8F-BC08-44BBBDE45909}"/>
              </a:ext>
            </a:extLst>
          </p:cNvPr>
          <p:cNvSpPr txBox="1"/>
          <p:nvPr/>
        </p:nvSpPr>
        <p:spPr>
          <a:xfrm>
            <a:off x="2082468" y="5621159"/>
            <a:ext cx="55431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Software interface of the strain measurement system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35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/>
      <p:bldP spid="8" grpId="1"/>
      <p:bldP spid="20" grpId="0"/>
      <p:bldP spid="20" grpId="1"/>
      <p:bldP spid="23" grpId="0" animBg="1"/>
      <p:bldP spid="23" grpId="1" animBg="1"/>
      <p:bldP spid="26" grpId="0"/>
      <p:bldP spid="26" grpId="1"/>
      <p:bldP spid="28" grpId="0"/>
      <p:bldP spid="28" grpId="1"/>
      <p:bldP spid="29" grpId="0"/>
      <p:bldP spid="29" grpId="1"/>
      <p:bldP spid="81" grpId="0" animBg="1"/>
      <p:bldP spid="81" grpId="1" animBg="1"/>
      <p:bldP spid="83" grpId="0" animBg="1"/>
      <p:bldP spid="83" grpId="1" animBg="1"/>
      <p:bldP spid="90" grpId="0"/>
      <p:bldP spid="90" grpId="1"/>
      <p:bldP spid="92" grpId="0"/>
      <p:bldP spid="92" grpId="1"/>
      <p:bldP spid="91" grpId="0" animBg="1"/>
      <p:bldP spid="91" grpId="1" animBg="1"/>
      <p:bldP spid="94" grpId="0" animBg="1"/>
      <p:bldP spid="94" grpId="1" animBg="1"/>
      <p:bldP spid="95" grpId="0" animBg="1"/>
      <p:bldP spid="95" grpId="1" animBg="1"/>
      <p:bldP spid="98" grpId="0" animBg="1"/>
      <p:bldP spid="98" grpId="1" animBg="1"/>
      <p:bldP spid="100" grpId="0" animBg="1"/>
      <p:bldP spid="100" grpId="1" animBg="1"/>
      <p:bldP spid="101" grpId="0"/>
      <p:bldP spid="101" grpId="1"/>
      <p:bldP spid="103" grpId="0"/>
      <p:bldP spid="103" grpId="1"/>
      <p:bldP spid="10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AEB83F7-C76F-1C17-AFB0-5C2FF63CC164}"/>
              </a:ext>
            </a:extLst>
          </p:cNvPr>
          <p:cNvSpPr/>
          <p:nvPr/>
        </p:nvSpPr>
        <p:spPr>
          <a:xfrm>
            <a:off x="-4572" y="2483"/>
            <a:ext cx="9144000" cy="46080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 dirty="0">
              <a:latin typeface="Georgia" panose="02040502050405020303" pitchFamily="18" charset="0"/>
            </a:endParaRPr>
          </a:p>
        </p:txBody>
      </p:sp>
      <p:pic>
        <p:nvPicPr>
          <p:cNvPr id="12" name="Picture 1" descr="C:\Users\admin\Desktop\фото\NICA Logo_RGB.jpg">
            <a:extLst>
              <a:ext uri="{FF2B5EF4-FFF2-40B4-BE49-F238E27FC236}">
                <a16:creationId xmlns:a16="http://schemas.microsoft.com/office/drawing/2014/main" id="{F6EEC050-E6B7-1CEB-BEEF-6BB4E18B2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200"/>
            <a:ext cx="793169" cy="453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13" name="Picture 28">
            <a:extLst>
              <a:ext uri="{FF2B5EF4-FFF2-40B4-BE49-F238E27FC236}">
                <a16:creationId xmlns:a16="http://schemas.microsoft.com/office/drawing/2014/main" id="{1CFFE9F9-B566-6E99-5966-EA5D667FF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489" y="7200"/>
            <a:ext cx="689939" cy="453600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904EBA1-7211-45A6-4F1F-884697CE519E}"/>
              </a:ext>
            </a:extLst>
          </p:cNvPr>
          <p:cNvSpPr/>
          <p:nvPr/>
        </p:nvSpPr>
        <p:spPr>
          <a:xfrm>
            <a:off x="3681447" y="-39337"/>
            <a:ext cx="1771960" cy="50013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r>
              <a:rPr lang="en-US" sz="2800" dirty="0">
                <a:ln w="0"/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4CC3F53-F405-3BCD-734B-11D08A1A389B}"/>
              </a:ext>
            </a:extLst>
          </p:cNvPr>
          <p:cNvSpPr/>
          <p:nvPr/>
        </p:nvSpPr>
        <p:spPr>
          <a:xfrm>
            <a:off x="7940718" y="-11871"/>
            <a:ext cx="497573" cy="50013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8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86A7C007-C576-408E-B79C-BB303CE70C0C}"/>
              </a:ext>
            </a:extLst>
          </p:cNvPr>
          <p:cNvSpPr txBox="1">
            <a:spLocks/>
          </p:cNvSpPr>
          <p:nvPr/>
        </p:nvSpPr>
        <p:spPr>
          <a:xfrm>
            <a:off x="90488" y="2119313"/>
            <a:ext cx="8953880" cy="226805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342900" indent="-342900" algn="just">
              <a:spcAft>
                <a:spcPts val="1000"/>
              </a:spcAft>
              <a:buAutoNum type="arabicPeriod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system to protect the HTS cable from quench has been developed. Currently, it is undergoing debugging and testing. The system will be ready for operation at the autumn of 2025.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1000"/>
              </a:spcAft>
              <a:buAutoNum type="arabicPeriod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temperature monitoring system has been developed and is ready for operation.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1000"/>
              </a:spcAft>
              <a:buAutoNum type="arabicPeriod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functional diagram of the strain measurement system has been developed. System testing is scheduled for summer 2025, with deployment expected by autumn of 2025.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04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2EDA0D0-2934-4452-9079-B7C6E73471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152211" cy="6400800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1C16D07-586D-A1A9-45F6-1E2F3098E37A}"/>
              </a:ext>
            </a:extLst>
          </p:cNvPr>
          <p:cNvSpPr/>
          <p:nvPr/>
        </p:nvSpPr>
        <p:spPr>
          <a:xfrm>
            <a:off x="-4572" y="2483"/>
            <a:ext cx="9144000" cy="46080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 dirty="0">
              <a:latin typeface="Georgia" panose="02040502050405020303" pitchFamily="18" charset="0"/>
            </a:endParaRPr>
          </a:p>
        </p:txBody>
      </p:sp>
      <p:pic>
        <p:nvPicPr>
          <p:cNvPr id="17" name="Picture 1" descr="C:\Users\admin\Desktop\фото\NICA Logo_RGB.jpg">
            <a:extLst>
              <a:ext uri="{FF2B5EF4-FFF2-40B4-BE49-F238E27FC236}">
                <a16:creationId xmlns:a16="http://schemas.microsoft.com/office/drawing/2014/main" id="{5367732A-55FF-6ACD-1BB9-B56784F22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200"/>
            <a:ext cx="793169" cy="453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18" name="Picture 28">
            <a:extLst>
              <a:ext uri="{FF2B5EF4-FFF2-40B4-BE49-F238E27FC236}">
                <a16:creationId xmlns:a16="http://schemas.microsoft.com/office/drawing/2014/main" id="{BE6976C0-D5A6-3E2E-5060-6AE15E8FE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489" y="7200"/>
            <a:ext cx="689939" cy="453600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7B76092A-ACF2-4F45-A96B-02DBB9A9AA60}"/>
              </a:ext>
            </a:extLst>
          </p:cNvPr>
          <p:cNvSpPr txBox="1">
            <a:spLocks/>
          </p:cNvSpPr>
          <p:nvPr/>
        </p:nvSpPr>
        <p:spPr>
          <a:xfrm>
            <a:off x="729498" y="861135"/>
            <a:ext cx="7675860" cy="711994"/>
          </a:xfrm>
          <a:prstGeom prst="rect">
            <a:avLst/>
          </a:prstGeom>
          <a:solidFill>
            <a:schemeClr val="accent6">
              <a:lumMod val="75000"/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your attention</a:t>
            </a:r>
            <a:r>
              <a:rPr lang="ru-RU" sz="4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4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2EE953-4DFF-2336-6B29-91470F2559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872" y="3657600"/>
            <a:ext cx="8897112" cy="1257692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2800" b="1" i="0" dirty="0">
                <a:solidFill>
                  <a:srgbClr val="F8FA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Quench protection and monitoring systems for pulsed HTS inductive energy storage SMES</a:t>
            </a:r>
            <a:br>
              <a:rPr lang="ru-RU" sz="2800" b="1" i="0" dirty="0">
                <a:solidFill>
                  <a:srgbClr val="F8FA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00" b="1" i="0" dirty="0">
                <a:solidFill>
                  <a:srgbClr val="F8FA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50" b="1" i="0" dirty="0">
                <a:solidFill>
                  <a:srgbClr val="F8FA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						</a:t>
            </a:r>
            <a:r>
              <a:rPr lang="en-US" sz="1800" i="1" dirty="0">
                <a:latin typeface="Times New Roman" pitchFamily="18" charset="0"/>
                <a:cs typeface="Times New Roman" pitchFamily="18" charset="0"/>
              </a:rPr>
              <a:t>Ilya Donguzov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i="1" dirty="0">
                <a:latin typeface="Times New Roman" pitchFamily="18" charset="0"/>
                <a:cs typeface="Times New Roman" pitchFamily="18" charset="0"/>
              </a:rPr>
              <a:t>donguzov@jinr.ru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547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EF5D22D1-F867-4639-A059-72E38864AFB7}"/>
              </a:ext>
            </a:extLst>
          </p:cNvPr>
          <p:cNvSpPr/>
          <p:nvPr/>
        </p:nvSpPr>
        <p:spPr>
          <a:xfrm>
            <a:off x="-4572" y="2483"/>
            <a:ext cx="9144000" cy="46080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 dirty="0">
              <a:latin typeface="Georgia" panose="02040502050405020303" pitchFamily="18" charset="0"/>
            </a:endParaRP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21404F15-C00F-E6AF-2C99-690729A754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3185701"/>
              </p:ext>
            </p:extLst>
          </p:nvPr>
        </p:nvGraphicFramePr>
        <p:xfrm>
          <a:off x="4031312" y="4501391"/>
          <a:ext cx="4902321" cy="2042271"/>
        </p:xfrm>
        <a:graphic>
          <a:graphicData uri="http://schemas.openxmlformats.org/drawingml/2006/table">
            <a:tbl>
              <a:tblPr firstRow="1" bandRow="1" bandCol="1">
                <a:tableStyleId>{93296810-A885-4BE3-A3E7-6D5BEEA58F35}</a:tableStyleId>
              </a:tblPr>
              <a:tblGrid>
                <a:gridCol w="28197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76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48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69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Parameter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1920" algn="l"/>
                        </a:tabLst>
                      </a:pPr>
                      <a:r>
                        <a:rPr lang="en-US" sz="1400" b="1" kern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Unit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Meaning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91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Conductive layer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ReBCO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91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width of the conductor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691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Thickness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of the conductor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um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755595"/>
                  </a:ext>
                </a:extLst>
              </a:tr>
              <a:tr h="22691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Substrate material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Hastelloy C276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691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thickness of the substrate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en-GB" sz="1400" kern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691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Crit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current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 K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100-150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691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Layer thickness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um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1-10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691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Layer thickness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um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0-100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DBB70DF7-50E1-2303-28AC-13FDC973640C}"/>
              </a:ext>
            </a:extLst>
          </p:cNvPr>
          <p:cNvSpPr txBox="1"/>
          <p:nvPr/>
        </p:nvSpPr>
        <p:spPr>
          <a:xfrm>
            <a:off x="2450133" y="598862"/>
            <a:ext cx="46960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ReBCO tape (rare-earth barium copper oxide tape)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X2Download.com-С-Инновации_ производство ВТСП-провода 2-го поколения">
            <a:hlinkClick r:id="" action="ppaction://media"/>
            <a:extLst>
              <a:ext uri="{FF2B5EF4-FFF2-40B4-BE49-F238E27FC236}">
                <a16:creationId xmlns:a16="http://schemas.microsoft.com/office/drawing/2014/main" id="{9E220372-5118-3CD3-B1C3-125D50456D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90916" y="1395971"/>
            <a:ext cx="3630699" cy="2042268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29EAFAEC-4E66-A1B6-FBE0-97EED8F34D7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0916" y="1005273"/>
            <a:ext cx="1962621" cy="344723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0224887D-4C20-7EF9-03AC-0D62114638E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8783" y="3484214"/>
            <a:ext cx="3541880" cy="2828257"/>
          </a:xfrm>
          <a:prstGeom prst="rect">
            <a:avLst/>
          </a:prstGeom>
        </p:spPr>
      </p:pic>
      <p:pic>
        <p:nvPicPr>
          <p:cNvPr id="29" name="Picture 1" descr="C:\Users\admin\Desktop\фото\NICA Logo_RGB.jpg">
            <a:extLst>
              <a:ext uri="{FF2B5EF4-FFF2-40B4-BE49-F238E27FC236}">
                <a16:creationId xmlns:a16="http://schemas.microsoft.com/office/drawing/2014/main" id="{98E8FA1D-B0EB-4D66-8CF8-D318C1AA5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7200"/>
            <a:ext cx="793169" cy="453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30" name="Picture 28">
            <a:extLst>
              <a:ext uri="{FF2B5EF4-FFF2-40B4-BE49-F238E27FC236}">
                <a16:creationId xmlns:a16="http://schemas.microsoft.com/office/drawing/2014/main" id="{44E1151C-E46E-4B24-8E25-A11C7B856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489" y="7200"/>
            <a:ext cx="689939" cy="453600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288FABBA-88FD-4CB6-A1C9-941183C33167}"/>
              </a:ext>
            </a:extLst>
          </p:cNvPr>
          <p:cNvSpPr/>
          <p:nvPr/>
        </p:nvSpPr>
        <p:spPr>
          <a:xfrm>
            <a:off x="8030486" y="-11871"/>
            <a:ext cx="318036" cy="50013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80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B3D8FC63-4D63-41EA-8964-68F3B145730E}"/>
              </a:ext>
            </a:extLst>
          </p:cNvPr>
          <p:cNvSpPr/>
          <p:nvPr/>
        </p:nvSpPr>
        <p:spPr>
          <a:xfrm>
            <a:off x="3427003" y="-21275"/>
            <a:ext cx="2411558" cy="50013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Superconductor</a:t>
            </a:r>
            <a:endParaRPr lang="ru-RU" sz="2800" dirty="0">
              <a:ln w="0"/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F18FC3-599F-4057-B0A8-C13160D48DA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1989" y="987106"/>
            <a:ext cx="3138854" cy="282825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3CA6372-B3C6-4559-9350-6CEF4FF666B9}"/>
              </a:ext>
            </a:extLst>
          </p:cNvPr>
          <p:cNvSpPr txBox="1"/>
          <p:nvPr/>
        </p:nvSpPr>
        <p:spPr>
          <a:xfrm>
            <a:off x="5039266" y="2498925"/>
            <a:ext cx="91506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Times New Roman"/>
                <a:cs typeface="Times New Roman"/>
              </a:rPr>
              <a:t>Buffer layer</a:t>
            </a:r>
            <a:endParaRPr lang="ru-RU" sz="1100" dirty="0"/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5F0A2E48-F72F-4AC5-83A2-33DC88885DF5}"/>
              </a:ext>
            </a:extLst>
          </p:cNvPr>
          <p:cNvCxnSpPr>
            <a:cxnSpLocks/>
            <a:endCxn id="38" idx="4"/>
          </p:cNvCxnSpPr>
          <p:nvPr/>
        </p:nvCxnSpPr>
        <p:spPr>
          <a:xfrm flipH="1">
            <a:off x="5496800" y="2741718"/>
            <a:ext cx="2" cy="4911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6FBC0D0-92AF-46CE-A74A-D4329270E0D1}"/>
              </a:ext>
            </a:extLst>
          </p:cNvPr>
          <p:cNvSpPr txBox="1"/>
          <p:nvPr/>
        </p:nvSpPr>
        <p:spPr>
          <a:xfrm>
            <a:off x="5436140" y="2176760"/>
            <a:ext cx="91506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latin typeface="Times New Roman"/>
                <a:cs typeface="Times New Roman"/>
              </a:rPr>
              <a:t>HTC</a:t>
            </a:r>
            <a:endParaRPr lang="ru-RU" sz="1100" dirty="0"/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5ED1E5F2-DB3E-4AF5-89B4-25242B4FA341}"/>
              </a:ext>
            </a:extLst>
          </p:cNvPr>
          <p:cNvCxnSpPr>
            <a:cxnSpLocks/>
          </p:cNvCxnSpPr>
          <p:nvPr/>
        </p:nvCxnSpPr>
        <p:spPr>
          <a:xfrm>
            <a:off x="5893675" y="2401234"/>
            <a:ext cx="1" cy="4543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86FC74B-90FD-4092-91F7-8CB513690315}"/>
              </a:ext>
            </a:extLst>
          </p:cNvPr>
          <p:cNvSpPr txBox="1"/>
          <p:nvPr/>
        </p:nvSpPr>
        <p:spPr>
          <a:xfrm>
            <a:off x="5870077" y="1782095"/>
            <a:ext cx="91506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latin typeface="Times New Roman"/>
                <a:cs typeface="Times New Roman"/>
              </a:rPr>
              <a:t>Ag</a:t>
            </a:r>
            <a:endParaRPr lang="ru-RU" sz="1100" dirty="0"/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D8F04F73-0854-4164-90D2-7B2E68A99D9C}"/>
              </a:ext>
            </a:extLst>
          </p:cNvPr>
          <p:cNvCxnSpPr>
            <a:cxnSpLocks/>
            <a:endCxn id="40" idx="4"/>
          </p:cNvCxnSpPr>
          <p:nvPr/>
        </p:nvCxnSpPr>
        <p:spPr>
          <a:xfrm flipH="1">
            <a:off x="6325716" y="2024888"/>
            <a:ext cx="1896" cy="4833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5C5EE8F-D199-461A-88BE-0B84034EF073}"/>
              </a:ext>
            </a:extLst>
          </p:cNvPr>
          <p:cNvSpPr txBox="1"/>
          <p:nvPr/>
        </p:nvSpPr>
        <p:spPr>
          <a:xfrm>
            <a:off x="6683538" y="1219110"/>
            <a:ext cx="91506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latin typeface="Times New Roman"/>
                <a:cs typeface="Times New Roman"/>
              </a:rPr>
              <a:t>Cu</a:t>
            </a:r>
            <a:endParaRPr lang="ru-RU" sz="1100" dirty="0"/>
          </a:p>
        </p:txBody>
      </p: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5D492AD5-209C-4CB0-A98C-146266B9E27E}"/>
              </a:ext>
            </a:extLst>
          </p:cNvPr>
          <p:cNvCxnSpPr>
            <a:cxnSpLocks/>
            <a:endCxn id="41" idx="4"/>
          </p:cNvCxnSpPr>
          <p:nvPr/>
        </p:nvCxnSpPr>
        <p:spPr>
          <a:xfrm flipH="1">
            <a:off x="7141072" y="1461903"/>
            <a:ext cx="2" cy="4913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E1D1432E-6C4E-4751-8C2F-EE0487340ADE}"/>
              </a:ext>
            </a:extLst>
          </p:cNvPr>
          <p:cNvSpPr txBox="1"/>
          <p:nvPr/>
        </p:nvSpPr>
        <p:spPr>
          <a:xfrm>
            <a:off x="4681302" y="2734451"/>
            <a:ext cx="91506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latin typeface="Times New Roman"/>
                <a:cs typeface="Times New Roman"/>
              </a:rPr>
              <a:t>Hastelloy</a:t>
            </a:r>
            <a:endParaRPr lang="ru-RU" sz="1100" dirty="0"/>
          </a:p>
        </p:txBody>
      </p: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98016B40-3629-4F71-A778-F3F1D1C55F31}"/>
              </a:ext>
            </a:extLst>
          </p:cNvPr>
          <p:cNvCxnSpPr>
            <a:cxnSpLocks/>
          </p:cNvCxnSpPr>
          <p:nvPr/>
        </p:nvCxnSpPr>
        <p:spPr>
          <a:xfrm>
            <a:off x="5123524" y="2977244"/>
            <a:ext cx="0" cy="5175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Овал 11">
            <a:extLst>
              <a:ext uri="{FF2B5EF4-FFF2-40B4-BE49-F238E27FC236}">
                <a16:creationId xmlns:a16="http://schemas.microsoft.com/office/drawing/2014/main" id="{DD3A6FDA-0415-4F91-9951-3D32DDBB3F74}"/>
              </a:ext>
            </a:extLst>
          </p:cNvPr>
          <p:cNvSpPr/>
          <p:nvPr/>
        </p:nvSpPr>
        <p:spPr>
          <a:xfrm>
            <a:off x="5072601" y="3399519"/>
            <a:ext cx="101843" cy="9525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9777A5D0-ED6E-4492-A9A5-0D799A6B435D}"/>
              </a:ext>
            </a:extLst>
          </p:cNvPr>
          <p:cNvSpPr/>
          <p:nvPr/>
        </p:nvSpPr>
        <p:spPr>
          <a:xfrm>
            <a:off x="5445878" y="3137586"/>
            <a:ext cx="101843" cy="9525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9D3AC1B1-5067-43C0-85A0-752B8F83DA9B}"/>
              </a:ext>
            </a:extLst>
          </p:cNvPr>
          <p:cNvSpPr/>
          <p:nvPr/>
        </p:nvSpPr>
        <p:spPr>
          <a:xfrm>
            <a:off x="5842689" y="2758651"/>
            <a:ext cx="101843" cy="9525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3125E9E9-8939-41F4-ABE3-4799956F4DD2}"/>
              </a:ext>
            </a:extLst>
          </p:cNvPr>
          <p:cNvSpPr/>
          <p:nvPr/>
        </p:nvSpPr>
        <p:spPr>
          <a:xfrm>
            <a:off x="6274794" y="2412975"/>
            <a:ext cx="101843" cy="9525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29BACEC5-4938-46AD-BC35-D9A627F8FB04}"/>
              </a:ext>
            </a:extLst>
          </p:cNvPr>
          <p:cNvSpPr/>
          <p:nvPr/>
        </p:nvSpPr>
        <p:spPr>
          <a:xfrm>
            <a:off x="7090150" y="1857975"/>
            <a:ext cx="101843" cy="9525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8212B61-90A4-436E-863C-05AA14E2D2EE}"/>
              </a:ext>
            </a:extLst>
          </p:cNvPr>
          <p:cNvSpPr txBox="1"/>
          <p:nvPr/>
        </p:nvSpPr>
        <p:spPr>
          <a:xfrm>
            <a:off x="5496799" y="3816489"/>
            <a:ext cx="23430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T</a:t>
            </a:r>
            <a:r>
              <a:rPr lang="ru-RU" sz="1400" dirty="0"/>
              <a:t>he structure of the </a:t>
            </a:r>
            <a:r>
              <a:rPr lang="en-US" sz="1400" dirty="0"/>
              <a:t>HTS </a:t>
            </a:r>
            <a:r>
              <a:rPr lang="ru-RU" sz="1400" dirty="0"/>
              <a:t>tape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BDA219E-9D31-43D7-B35D-248C00B8FD00}"/>
              </a:ext>
            </a:extLst>
          </p:cNvPr>
          <p:cNvSpPr txBox="1"/>
          <p:nvPr/>
        </p:nvSpPr>
        <p:spPr>
          <a:xfrm>
            <a:off x="957622" y="6312471"/>
            <a:ext cx="28530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</a:rPr>
              <a:t>Tapes from different manufacturers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01434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294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0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DE7136-8029-45F8-BB4A-9AA007278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488" y="1200725"/>
            <a:ext cx="6603023" cy="445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152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2782A8B0-D6EF-4FAF-ABCC-518F433C10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593" y="786616"/>
            <a:ext cx="2354813" cy="493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595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D45E95-B676-4E83-A5A2-529F900C20A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20138"/>
            <a:ext cx="9144000" cy="561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046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676225-89B9-4F4D-94FC-8ABD8F322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592" y="898712"/>
            <a:ext cx="4335672" cy="45958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9941B3-3B79-4396-B0A4-783C356DFFC5}"/>
              </a:ext>
            </a:extLst>
          </p:cNvPr>
          <p:cNvSpPr txBox="1"/>
          <p:nvPr/>
        </p:nvSpPr>
        <p:spPr>
          <a:xfrm>
            <a:off x="4516628" y="3059667"/>
            <a:ext cx="9407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900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mm</a:t>
            </a:r>
            <a:endParaRPr lang="ru-RU" dirty="0"/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FF0F8BB5-AD40-44F7-8008-FDBF07578BCC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4987016" y="2038350"/>
            <a:ext cx="0" cy="10213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4DC3429B-234E-4786-BB5D-1BE25BE0BB52}"/>
              </a:ext>
            </a:extLst>
          </p:cNvPr>
          <p:cNvCxnSpPr>
            <a:cxnSpLocks/>
          </p:cNvCxnSpPr>
          <p:nvPr/>
        </p:nvCxnSpPr>
        <p:spPr>
          <a:xfrm>
            <a:off x="4987016" y="3428999"/>
            <a:ext cx="0" cy="9588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FDB928C-CBDE-44F4-A264-71189670B730}"/>
              </a:ext>
            </a:extLst>
          </p:cNvPr>
          <p:cNvSpPr txBox="1"/>
          <p:nvPr/>
        </p:nvSpPr>
        <p:spPr>
          <a:xfrm>
            <a:off x="6671940" y="3295650"/>
            <a:ext cx="9407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00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mm</a:t>
            </a:r>
            <a:endParaRPr lang="ru-RU" dirty="0"/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F6BD6A14-F17A-44F2-92BB-BE5B1448ECD3}"/>
              </a:ext>
            </a:extLst>
          </p:cNvPr>
          <p:cNvCxnSpPr>
            <a:cxnSpLocks/>
          </p:cNvCxnSpPr>
          <p:nvPr/>
        </p:nvCxnSpPr>
        <p:spPr>
          <a:xfrm flipV="1">
            <a:off x="7142328" y="2685018"/>
            <a:ext cx="0" cy="6106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71FD2197-50AF-44DF-91C6-7EC2F2A73A20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7142328" y="3664982"/>
            <a:ext cx="0" cy="6106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FD541C2-7F13-47BA-88D4-6AD6916B3405}"/>
              </a:ext>
            </a:extLst>
          </p:cNvPr>
          <p:cNvSpPr txBox="1"/>
          <p:nvPr/>
        </p:nvSpPr>
        <p:spPr>
          <a:xfrm>
            <a:off x="3147959" y="5494524"/>
            <a:ext cx="9407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mm</a:t>
            </a:r>
            <a:endParaRPr lang="ru-RU" dirty="0"/>
          </a:p>
        </p:txBody>
      </p: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1C4F63DE-114A-4958-AF09-0FD0A0189C7E}"/>
              </a:ext>
            </a:extLst>
          </p:cNvPr>
          <p:cNvCxnSpPr>
            <a:cxnSpLocks/>
          </p:cNvCxnSpPr>
          <p:nvPr/>
        </p:nvCxnSpPr>
        <p:spPr>
          <a:xfrm flipV="1">
            <a:off x="4189847" y="5678882"/>
            <a:ext cx="326781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6C0FAAAA-101E-439C-97BF-861595C6878A}"/>
              </a:ext>
            </a:extLst>
          </p:cNvPr>
          <p:cNvCxnSpPr>
            <a:cxnSpLocks/>
          </p:cNvCxnSpPr>
          <p:nvPr/>
        </p:nvCxnSpPr>
        <p:spPr>
          <a:xfrm flipH="1">
            <a:off x="2720064" y="5678882"/>
            <a:ext cx="326782" cy="6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A6B99635-822D-4215-BFD9-43AF643351A6}"/>
              </a:ext>
            </a:extLst>
          </p:cNvPr>
          <p:cNvSpPr txBox="1"/>
          <p:nvPr/>
        </p:nvSpPr>
        <p:spPr>
          <a:xfrm>
            <a:off x="5728924" y="4893710"/>
            <a:ext cx="9407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459mm</a:t>
            </a:r>
            <a:endParaRPr lang="ru-RU" dirty="0"/>
          </a:p>
        </p:txBody>
      </p: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2348ACC1-BC94-4AC6-BF4A-285793B40711}"/>
              </a:ext>
            </a:extLst>
          </p:cNvPr>
          <p:cNvCxnSpPr>
            <a:cxnSpLocks/>
          </p:cNvCxnSpPr>
          <p:nvPr/>
        </p:nvCxnSpPr>
        <p:spPr>
          <a:xfrm flipV="1">
            <a:off x="6604656" y="5109817"/>
            <a:ext cx="326781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42686130-732B-4B97-BFF4-85B316E017FF}"/>
              </a:ext>
            </a:extLst>
          </p:cNvPr>
          <p:cNvCxnSpPr>
            <a:cxnSpLocks/>
          </p:cNvCxnSpPr>
          <p:nvPr/>
        </p:nvCxnSpPr>
        <p:spPr>
          <a:xfrm flipH="1">
            <a:off x="5404383" y="5109817"/>
            <a:ext cx="326782" cy="6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056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CB6E933-A1FF-A16D-320D-0297EDD49B69}"/>
              </a:ext>
            </a:extLst>
          </p:cNvPr>
          <p:cNvSpPr/>
          <p:nvPr/>
        </p:nvSpPr>
        <p:spPr>
          <a:xfrm>
            <a:off x="-4572" y="0"/>
            <a:ext cx="9144000" cy="46080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 dirty="0">
              <a:latin typeface="Georgia" panose="02040502050405020303" pitchFamily="18" charset="0"/>
            </a:endParaRPr>
          </a:p>
        </p:txBody>
      </p:sp>
      <p:pic>
        <p:nvPicPr>
          <p:cNvPr id="18" name="Picture 1" descr="C:\Users\admin\Desktop\фото\NICA Logo_RGB.jpg">
            <a:extLst>
              <a:ext uri="{FF2B5EF4-FFF2-40B4-BE49-F238E27FC236}">
                <a16:creationId xmlns:a16="http://schemas.microsoft.com/office/drawing/2014/main" id="{AC8F6168-826A-953D-53AA-65CC1CE83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200"/>
            <a:ext cx="793169" cy="453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19" name="Picture 28">
            <a:extLst>
              <a:ext uri="{FF2B5EF4-FFF2-40B4-BE49-F238E27FC236}">
                <a16:creationId xmlns:a16="http://schemas.microsoft.com/office/drawing/2014/main" id="{33730DB9-07FB-C625-E378-FCA980DD0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489" y="7200"/>
            <a:ext cx="689939" cy="453600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6E4E75A-C62B-B173-C7D1-11EA838DDAC3}"/>
              </a:ext>
            </a:extLst>
          </p:cNvPr>
          <p:cNvSpPr/>
          <p:nvPr/>
        </p:nvSpPr>
        <p:spPr>
          <a:xfrm>
            <a:off x="8030486" y="-11871"/>
            <a:ext cx="318036" cy="50013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8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38EC4F1-7386-D561-C1B1-DFE8CA657149}"/>
              </a:ext>
            </a:extLst>
          </p:cNvPr>
          <p:cNvSpPr/>
          <p:nvPr/>
        </p:nvSpPr>
        <p:spPr>
          <a:xfrm>
            <a:off x="3992292" y="-11871"/>
            <a:ext cx="1150272" cy="5120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SMES</a:t>
            </a:r>
            <a:endParaRPr lang="ru-RU" sz="2800" dirty="0">
              <a:ln w="0"/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0" y="5020409"/>
            <a:ext cx="9144000" cy="145073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358775" lvl="0" indent="-93663" algn="ctr" defTabSz="914400">
              <a:lnSpc>
                <a:spcPct val="90000"/>
              </a:lnSpc>
              <a:spcBef>
                <a:spcPct val="0"/>
              </a:spcBef>
              <a:tabLst>
                <a:tab pos="358775" algn="l"/>
              </a:tabLst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65112" lvl="0" algn="ctr" defTabSz="914400">
              <a:lnSpc>
                <a:spcPct val="90000"/>
              </a:lnSpc>
              <a:spcBef>
                <a:spcPct val="0"/>
              </a:spcBef>
              <a:tabLst>
                <a:tab pos="358775" algn="l"/>
              </a:tabLst>
              <a:defRPr/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Purposes: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550862" lvl="0" indent="-285750" algn="just" defTabSz="914400">
              <a:spcBef>
                <a:spcPct val="0"/>
              </a:spcBef>
              <a:buFont typeface="Arial" panose="020B0604020202020204" pitchFamily="34" charset="0"/>
              <a:buChar char="•"/>
              <a:tabLst>
                <a:tab pos="358775" algn="l"/>
              </a:tabLst>
              <a:defRPr/>
            </a:pP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Decreasing pulsations of superconducting magnets operating current</a:t>
            </a:r>
          </a:p>
          <a:p>
            <a:pPr marL="550862" lvl="0" indent="-285750" algn="just" defTabSz="914400">
              <a:spcBef>
                <a:spcPct val="0"/>
              </a:spcBef>
              <a:buFont typeface="Arial" panose="020B0604020202020204" pitchFamily="34" charset="0"/>
              <a:buChar char="•"/>
              <a:tabLst>
                <a:tab pos="358775" algn="l"/>
              </a:tabLst>
              <a:defRPr/>
            </a:pP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Reducing inductive load influence to the city’s power grid </a:t>
            </a:r>
          </a:p>
          <a:p>
            <a:pPr marL="550862" lvl="0" indent="-285750" algn="just" defTabSz="914400">
              <a:spcBef>
                <a:spcPct val="0"/>
              </a:spcBef>
              <a:buFont typeface="Arial" panose="020B0604020202020204" pitchFamily="34" charset="0"/>
              <a:buChar char="•"/>
              <a:tabLst>
                <a:tab pos="358775" algn="l"/>
              </a:tabLst>
              <a:defRPr/>
            </a:pP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Minimizing of energy consumption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4" name="Таблица 16">
            <a:extLst>
              <a:ext uri="{FF2B5EF4-FFF2-40B4-BE49-F238E27FC236}">
                <a16:creationId xmlns:a16="http://schemas.microsoft.com/office/drawing/2014/main" id="{CAD2C09E-5DC4-41E0-B8D1-5987959B43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8171484"/>
              </p:ext>
            </p:extLst>
          </p:nvPr>
        </p:nvGraphicFramePr>
        <p:xfrm>
          <a:off x="3926367" y="1399998"/>
          <a:ext cx="4701722" cy="332232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350861">
                  <a:extLst>
                    <a:ext uri="{9D8B030D-6E8A-4147-A177-3AD203B41FA5}">
                      <a16:colId xmlns:a16="http://schemas.microsoft.com/office/drawing/2014/main" val="2005891856"/>
                    </a:ext>
                  </a:extLst>
                </a:gridCol>
                <a:gridCol w="2350861">
                  <a:extLst>
                    <a:ext uri="{9D8B030D-6E8A-4147-A177-3AD203B41FA5}">
                      <a16:colId xmlns:a16="http://schemas.microsoft.com/office/drawing/2014/main" val="269668737"/>
                    </a:ext>
                  </a:extLst>
                </a:gridCol>
              </a:tblGrid>
              <a:tr h="298964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Parameter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Value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9362451"/>
                  </a:ext>
                </a:extLst>
              </a:tr>
              <a:tr h="302498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Inner diameter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 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9639966"/>
                  </a:ext>
                </a:extLst>
              </a:tr>
              <a:tr h="302498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Outer diameter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960 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4113577"/>
                  </a:ext>
                </a:extLst>
              </a:tr>
              <a:tr h="302498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Height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 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6176055"/>
                  </a:ext>
                </a:extLst>
              </a:tr>
              <a:tr h="302498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layers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632120"/>
                  </a:ext>
                </a:extLst>
              </a:tr>
              <a:tr h="302498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Operating current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6.7 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2001989"/>
                  </a:ext>
                </a:extLst>
              </a:tr>
              <a:tr h="302498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Inductance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 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mH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5941730"/>
                  </a:ext>
                </a:extLst>
              </a:tr>
              <a:tr h="302498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Stored energy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2.74 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MJ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2673153"/>
                  </a:ext>
                </a:extLst>
              </a:tr>
              <a:tr h="302498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Operating temperature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3316793"/>
                  </a:ext>
                </a:extLst>
              </a:tr>
              <a:tr h="302498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Refrigerant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Neon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1249725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845D215D-05BB-4D9F-81DA-A83118634FC4}"/>
              </a:ext>
            </a:extLst>
          </p:cNvPr>
          <p:cNvSpPr txBox="1"/>
          <p:nvPr/>
        </p:nvSpPr>
        <p:spPr>
          <a:xfrm>
            <a:off x="898234" y="591174"/>
            <a:ext cx="7896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775" lvl="0" indent="-93663" algn="ctr" defTabSz="914400">
              <a:lnSpc>
                <a:spcPct val="90000"/>
              </a:lnSpc>
              <a:spcBef>
                <a:spcPct val="0"/>
              </a:spcBef>
              <a:tabLst>
                <a:tab pos="358775" algn="l"/>
              </a:tabLst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SMES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Superconducting Magnetic Energy Storage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9048159-8427-4AB3-B2A2-504906A93FE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8535" y="1258597"/>
            <a:ext cx="3448590" cy="393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99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allAtOnce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DBC8E60-7B2B-44C1-97DE-23E6537125FE}"/>
              </a:ext>
            </a:extLst>
          </p:cNvPr>
          <p:cNvSpPr txBox="1">
            <a:spLocks/>
          </p:cNvSpPr>
          <p:nvPr/>
        </p:nvSpPr>
        <p:spPr>
          <a:xfrm>
            <a:off x="295275" y="5410477"/>
            <a:ext cx="8588478" cy="135094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265112" lvl="0" algn="ctr" defTabSz="914400">
              <a:lnSpc>
                <a:spcPct val="90000"/>
              </a:lnSpc>
              <a:spcBef>
                <a:spcPct val="0"/>
              </a:spcBef>
              <a:tabLst>
                <a:tab pos="358775" algn="l"/>
              </a:tabLst>
              <a:defRPr/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Purposes: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Testing technologies of production and assembling of such type HTSC solenoids.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Achieving the same proportions of mechanical deformations like at SMES</a:t>
            </a:r>
          </a:p>
          <a:p>
            <a:br>
              <a:rPr lang="en-US" dirty="0"/>
            </a:b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E786BCE-F52D-46C3-BF07-40996DA1C273}"/>
              </a:ext>
            </a:extLst>
          </p:cNvPr>
          <p:cNvSpPr/>
          <p:nvPr/>
        </p:nvSpPr>
        <p:spPr>
          <a:xfrm>
            <a:off x="-4572" y="2483"/>
            <a:ext cx="9144000" cy="46080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 dirty="0">
              <a:latin typeface="Georgia" panose="02040502050405020303" pitchFamily="18" charset="0"/>
            </a:endParaRPr>
          </a:p>
        </p:txBody>
      </p:sp>
      <p:pic>
        <p:nvPicPr>
          <p:cNvPr id="8" name="Picture 1" descr="C:\Users\admin\Desktop\фото\NICA Logo_RGB.jpg">
            <a:extLst>
              <a:ext uri="{FF2B5EF4-FFF2-40B4-BE49-F238E27FC236}">
                <a16:creationId xmlns:a16="http://schemas.microsoft.com/office/drawing/2014/main" id="{5F248AE7-99EF-4C8E-B036-EE58ED1C4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200"/>
            <a:ext cx="793169" cy="453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9" name="Picture 28">
            <a:extLst>
              <a:ext uri="{FF2B5EF4-FFF2-40B4-BE49-F238E27FC236}">
                <a16:creationId xmlns:a16="http://schemas.microsoft.com/office/drawing/2014/main" id="{9C2355CF-45C5-47B6-8AF1-C6685985A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489" y="7200"/>
            <a:ext cx="689939" cy="453600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4A9411F-5E11-49BB-BA43-783CED093875}"/>
              </a:ext>
            </a:extLst>
          </p:cNvPr>
          <p:cNvSpPr/>
          <p:nvPr/>
        </p:nvSpPr>
        <p:spPr>
          <a:xfrm>
            <a:off x="8030486" y="-11871"/>
            <a:ext cx="318036" cy="50013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8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1427D0E-E76C-4FE0-B9C4-B08C7C24E936}"/>
              </a:ext>
            </a:extLst>
          </p:cNvPr>
          <p:cNvSpPr/>
          <p:nvPr/>
        </p:nvSpPr>
        <p:spPr>
          <a:xfrm>
            <a:off x="3580890" y="-21275"/>
            <a:ext cx="2103782" cy="50013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 SMES</a:t>
            </a:r>
            <a:endParaRPr lang="ru-RU" sz="2800" dirty="0">
              <a:ln w="0"/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16" name="Таблица 16">
            <a:extLst>
              <a:ext uri="{FF2B5EF4-FFF2-40B4-BE49-F238E27FC236}">
                <a16:creationId xmlns:a16="http://schemas.microsoft.com/office/drawing/2014/main" id="{ABBB7EEA-524E-4E0D-B6E4-F871A41EAB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4949668"/>
              </p:ext>
            </p:extLst>
          </p:nvPr>
        </p:nvGraphicFramePr>
        <p:xfrm>
          <a:off x="3863932" y="1351225"/>
          <a:ext cx="4790718" cy="332232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395359">
                  <a:extLst>
                    <a:ext uri="{9D8B030D-6E8A-4147-A177-3AD203B41FA5}">
                      <a16:colId xmlns:a16="http://schemas.microsoft.com/office/drawing/2014/main" val="2005891856"/>
                    </a:ext>
                  </a:extLst>
                </a:gridCol>
                <a:gridCol w="2395359">
                  <a:extLst>
                    <a:ext uri="{9D8B030D-6E8A-4147-A177-3AD203B41FA5}">
                      <a16:colId xmlns:a16="http://schemas.microsoft.com/office/drawing/2014/main" val="269668737"/>
                    </a:ext>
                  </a:extLst>
                </a:gridCol>
              </a:tblGrid>
              <a:tr h="302498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Parameter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Value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9362451"/>
                  </a:ext>
                </a:extLst>
              </a:tr>
              <a:tr h="302498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Inner diameter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290 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9639966"/>
                  </a:ext>
                </a:extLst>
              </a:tr>
              <a:tr h="302498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Outer diameter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459 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4113577"/>
                  </a:ext>
                </a:extLst>
              </a:tr>
              <a:tr h="302498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Height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 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6176055"/>
                  </a:ext>
                </a:extLst>
              </a:tr>
              <a:tr h="302498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layers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457541"/>
                  </a:ext>
                </a:extLst>
              </a:tr>
              <a:tr h="302498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Operating current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2001989"/>
                  </a:ext>
                </a:extLst>
              </a:tr>
              <a:tr h="302498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Inductance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1,79 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mH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5941730"/>
                  </a:ext>
                </a:extLst>
              </a:tr>
              <a:tr h="302498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Stored energy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 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kJ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2673153"/>
                  </a:ext>
                </a:extLst>
              </a:tr>
              <a:tr h="302498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Operating temperature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4.5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50 K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4168394"/>
                  </a:ext>
                </a:extLst>
              </a:tr>
              <a:tr h="302498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Refrigerant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Helium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5002593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8AD6FCA7-4DCA-4C52-B3A1-6637154E4559}"/>
              </a:ext>
            </a:extLst>
          </p:cNvPr>
          <p:cNvSpPr txBox="1"/>
          <p:nvPr/>
        </p:nvSpPr>
        <p:spPr>
          <a:xfrm>
            <a:off x="1695743" y="613427"/>
            <a:ext cx="57249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775" lvl="0" indent="-93663" algn="ctr" defTabSz="914400">
              <a:lnSpc>
                <a:spcPct val="90000"/>
              </a:lnSpc>
              <a:spcBef>
                <a:spcPct val="0"/>
              </a:spcBef>
              <a:tabLst>
                <a:tab pos="358775" algn="l"/>
              </a:tabLst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SMES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95698E-138F-4D54-BD6D-E8E3EB6E56D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3169" y="745442"/>
            <a:ext cx="2620482" cy="4829175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199C62C4-DE97-4346-89EB-87E3815DCC26}"/>
              </a:ext>
            </a:extLst>
          </p:cNvPr>
          <p:cNvGrpSpPr/>
          <p:nvPr/>
        </p:nvGrpSpPr>
        <p:grpSpPr>
          <a:xfrm>
            <a:off x="180214" y="1459761"/>
            <a:ext cx="8959214" cy="3105247"/>
            <a:chOff x="180214" y="-11871"/>
            <a:chExt cx="8959214" cy="3105247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15EBF15E-3722-4F1A-AAC2-564405E08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70206" y="618220"/>
              <a:ext cx="1187216" cy="2091266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618302BC-AC07-40ED-81B0-125A7D9C0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19228" y="618220"/>
              <a:ext cx="1183148" cy="2091266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5CDCFC33-36FD-405E-8B84-87E664754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17026" y="618220"/>
              <a:ext cx="1267219" cy="2088565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5A200717-76B5-4032-BBA8-B530459DD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042958" y="618220"/>
              <a:ext cx="1280504" cy="2088565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4A0EF83F-6950-4109-9A34-34636C692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582176" y="618221"/>
              <a:ext cx="1293664" cy="2088565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888BE181-CC22-4D7D-8E9D-5A8377DD1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80214" y="618220"/>
              <a:ext cx="1128186" cy="208856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FCE93D7-CCDF-4A24-91B7-A9EA582D4EC6}"/>
                </a:ext>
              </a:extLst>
            </p:cNvPr>
            <p:cNvSpPr txBox="1"/>
            <p:nvPr/>
          </p:nvSpPr>
          <p:spPr>
            <a:xfrm>
              <a:off x="1652631" y="2785599"/>
              <a:ext cx="5260975" cy="3077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 assembly consistency of one section of the model solenoid</a:t>
              </a:r>
              <a:endPara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5" name="Прямая со стрелкой 24">
              <a:extLst>
                <a:ext uri="{FF2B5EF4-FFF2-40B4-BE49-F238E27FC236}">
                  <a16:creationId xmlns:a16="http://schemas.microsoft.com/office/drawing/2014/main" id="{F30E380B-0110-427A-A789-A492F9CFC2DD}"/>
                </a:ext>
              </a:extLst>
            </p:cNvPr>
            <p:cNvCxnSpPr>
              <a:cxnSpLocks/>
              <a:stCxn id="23" idx="3"/>
              <a:endCxn id="17" idx="1"/>
            </p:cNvCxnSpPr>
            <p:nvPr/>
          </p:nvCxnSpPr>
          <p:spPr>
            <a:xfrm>
              <a:off x="1308400" y="1662503"/>
              <a:ext cx="261806" cy="135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Прямая со стрелкой 25">
              <a:extLst>
                <a:ext uri="{FF2B5EF4-FFF2-40B4-BE49-F238E27FC236}">
                  <a16:creationId xmlns:a16="http://schemas.microsoft.com/office/drawing/2014/main" id="{0275D47C-0ABF-4598-9961-B8ED75C600DF}"/>
                </a:ext>
              </a:extLst>
            </p:cNvPr>
            <p:cNvCxnSpPr>
              <a:cxnSpLocks/>
              <a:stCxn id="17" idx="3"/>
              <a:endCxn id="19" idx="1"/>
            </p:cNvCxnSpPr>
            <p:nvPr/>
          </p:nvCxnSpPr>
          <p:spPr>
            <a:xfrm>
              <a:off x="2757422" y="1663853"/>
              <a:ext cx="26180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Прямая со стрелкой 26">
              <a:extLst>
                <a:ext uri="{FF2B5EF4-FFF2-40B4-BE49-F238E27FC236}">
                  <a16:creationId xmlns:a16="http://schemas.microsoft.com/office/drawing/2014/main" id="{00CB3CD1-BB44-412B-901C-AD2300611EC3}"/>
                </a:ext>
              </a:extLst>
            </p:cNvPr>
            <p:cNvCxnSpPr>
              <a:cxnSpLocks/>
              <a:stCxn id="20" idx="3"/>
              <a:endCxn id="21" idx="1"/>
            </p:cNvCxnSpPr>
            <p:nvPr/>
          </p:nvCxnSpPr>
          <p:spPr>
            <a:xfrm>
              <a:off x="5784245" y="1662503"/>
              <a:ext cx="25871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Прямая со стрелкой 27">
              <a:extLst>
                <a:ext uri="{FF2B5EF4-FFF2-40B4-BE49-F238E27FC236}">
                  <a16:creationId xmlns:a16="http://schemas.microsoft.com/office/drawing/2014/main" id="{0C38EC91-BE6E-41F3-8005-3AC637D03448}"/>
                </a:ext>
              </a:extLst>
            </p:cNvPr>
            <p:cNvCxnSpPr>
              <a:cxnSpLocks/>
              <a:stCxn id="21" idx="3"/>
              <a:endCxn id="22" idx="1"/>
            </p:cNvCxnSpPr>
            <p:nvPr/>
          </p:nvCxnSpPr>
          <p:spPr>
            <a:xfrm>
              <a:off x="7323462" y="1662503"/>
              <a:ext cx="258714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8515548-C8C4-4AAA-9BD4-5EECC8667C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9489" y="7200"/>
              <a:ext cx="689939" cy="45360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pic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857E3E98-69E0-4F56-9510-2254A7110E3C}"/>
                </a:ext>
              </a:extLst>
            </p:cNvPr>
            <p:cNvSpPr/>
            <p:nvPr/>
          </p:nvSpPr>
          <p:spPr>
            <a:xfrm>
              <a:off x="8030486" y="-11871"/>
              <a:ext cx="318036" cy="500137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ru-RU" sz="28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1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1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7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0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18" grpId="0"/>
      <p:bldP spid="18" grpId="1"/>
      <p:bldP spid="18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9E0BE8-A261-18D1-ABAE-21626D04D7C0}"/>
              </a:ext>
            </a:extLst>
          </p:cNvPr>
          <p:cNvSpPr txBox="1"/>
          <p:nvPr/>
        </p:nvSpPr>
        <p:spPr>
          <a:xfrm>
            <a:off x="603850" y="4483737"/>
            <a:ext cx="2170787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Cu-Ni tube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Brass tape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HTSC tape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SuperOx)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AutoNum type="arabicPeriod"/>
            </a:pP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Kapton tape</a:t>
            </a:r>
          </a:p>
          <a:p>
            <a:pPr marL="342900" indent="-342900">
              <a:buAutoNum type="arabicPeriod"/>
            </a:pP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Fiberglass tape</a:t>
            </a:r>
            <a:endParaRPr lang="ru-RU" sz="1400" dirty="0">
              <a:latin typeface="Georgia" panose="02040502050405020303" pitchFamily="18" charset="0"/>
            </a:endParaRPr>
          </a:p>
          <a:p>
            <a:endParaRPr lang="ru-RU" sz="1400" dirty="0">
              <a:latin typeface="Georgia" panose="02040502050405020303" pitchFamily="18" charset="0"/>
            </a:endParaRPr>
          </a:p>
          <a:p>
            <a:pPr marL="342900" indent="-342900">
              <a:buAutoNum type="arabicPeriod"/>
            </a:pPr>
            <a:endParaRPr lang="ru-RU" sz="1400" dirty="0">
              <a:latin typeface="Georgia" panose="02040502050405020303" pitchFamily="18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438F194-76F6-46DE-9FAF-55572ACA49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13457" y="3684865"/>
            <a:ext cx="3474202" cy="239931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DD63C63-6818-494D-A5AA-F934A2BD6EED}"/>
              </a:ext>
            </a:extLst>
          </p:cNvPr>
          <p:cNvSpPr txBox="1"/>
          <p:nvPr/>
        </p:nvSpPr>
        <p:spPr>
          <a:xfrm>
            <a:off x="4280057" y="6269515"/>
            <a:ext cx="46958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HTSC cable SMES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ACA62654-EBBC-4045-838A-64885787F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897" y="690589"/>
            <a:ext cx="2716103" cy="2252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A372EC7-61D9-4E84-9132-0A21DD587FF8}"/>
              </a:ext>
            </a:extLst>
          </p:cNvPr>
          <p:cNvSpPr txBox="1"/>
          <p:nvPr/>
        </p:nvSpPr>
        <p:spPr>
          <a:xfrm>
            <a:off x="4204547" y="2778520"/>
            <a:ext cx="48768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Nuclotron type tubular cable – created in 1979 and first tested in 1980 at JINR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FBC5F7E-1A4C-47BF-8661-4D9C7865338E}"/>
              </a:ext>
            </a:extLst>
          </p:cNvPr>
          <p:cNvSpPr txBox="1"/>
          <p:nvPr/>
        </p:nvSpPr>
        <p:spPr>
          <a:xfrm>
            <a:off x="603850" y="1397510"/>
            <a:ext cx="268054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Cu-Ni tube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Strands of the superconductor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Ni-Cr wire</a:t>
            </a:r>
          </a:p>
          <a:p>
            <a:pPr marL="342900" indent="-342900">
              <a:buAutoNum type="arabicPeriod"/>
            </a:pP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Kapton tape</a:t>
            </a:r>
          </a:p>
          <a:p>
            <a:pPr marL="342900" indent="-342900">
              <a:buAutoNum type="arabicPeriod"/>
            </a:pP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Fiberglass tape</a:t>
            </a:r>
            <a:endParaRPr lang="ru-RU" sz="1400" dirty="0">
              <a:latin typeface="Georgia" panose="02040502050405020303" pitchFamily="18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9A83AAB9-21CE-491A-84E5-3960622CE01D}"/>
              </a:ext>
            </a:extLst>
          </p:cNvPr>
          <p:cNvSpPr/>
          <p:nvPr/>
        </p:nvSpPr>
        <p:spPr>
          <a:xfrm>
            <a:off x="-4572" y="2483"/>
            <a:ext cx="9144000" cy="46080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 dirty="0">
              <a:latin typeface="Georgia" panose="02040502050405020303" pitchFamily="18" charset="0"/>
            </a:endParaRPr>
          </a:p>
        </p:txBody>
      </p:sp>
      <p:pic>
        <p:nvPicPr>
          <p:cNvPr id="37" name="Picture 1" descr="C:\Users\admin\Desktop\фото\NICA Logo_RGB.jpg">
            <a:extLst>
              <a:ext uri="{FF2B5EF4-FFF2-40B4-BE49-F238E27FC236}">
                <a16:creationId xmlns:a16="http://schemas.microsoft.com/office/drawing/2014/main" id="{EF9D83A4-4E23-48B2-B314-8FA9EA952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200"/>
            <a:ext cx="793169" cy="453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38" name="Picture 28">
            <a:extLst>
              <a:ext uri="{FF2B5EF4-FFF2-40B4-BE49-F238E27FC236}">
                <a16:creationId xmlns:a16="http://schemas.microsoft.com/office/drawing/2014/main" id="{400F0872-2A25-4DB0-85E8-8C863D4C1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489" y="7200"/>
            <a:ext cx="689939" cy="453600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025D7E46-1B8F-4B69-AAFC-53A043AE854D}"/>
              </a:ext>
            </a:extLst>
          </p:cNvPr>
          <p:cNvSpPr/>
          <p:nvPr/>
        </p:nvSpPr>
        <p:spPr>
          <a:xfrm>
            <a:off x="8030486" y="-11871"/>
            <a:ext cx="318036" cy="50013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8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056D9B1B-0FBC-48C5-8F34-0841A8DE78E1}"/>
              </a:ext>
            </a:extLst>
          </p:cNvPr>
          <p:cNvSpPr/>
          <p:nvPr/>
        </p:nvSpPr>
        <p:spPr>
          <a:xfrm>
            <a:off x="3681883" y="-21275"/>
            <a:ext cx="1901803" cy="50013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dirty="0">
                <a:ln w="0"/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TS</a:t>
            </a:r>
            <a:r>
              <a:rPr lang="en-US" sz="2800" dirty="0">
                <a:ln w="0"/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cable</a:t>
            </a:r>
            <a:endParaRPr lang="ru-RU" sz="2800" dirty="0">
              <a:ln w="0"/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3" name="Picture 2" descr="https://sun1-18.userapi.com/impg/TaN622Rz1yh0r20dK_viaM7-VKMTtRooAjnn3g/QxCqQSjxLXc.jpg?size=816x459&amp;quality=96&amp;sign=fc2960409d6353eaba314094d8119b49&amp;type=album">
            <a:extLst>
              <a:ext uri="{FF2B5EF4-FFF2-40B4-BE49-F238E27FC236}">
                <a16:creationId xmlns:a16="http://schemas.microsoft.com/office/drawing/2014/main" id="{665F927C-758E-452A-8F69-5B0C14E94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60414" y="4128610"/>
            <a:ext cx="4050211" cy="2278244"/>
          </a:xfrm>
          <a:prstGeom prst="rect">
            <a:avLst/>
          </a:prstGeom>
          <a:noFill/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E3742CAB-3992-4D80-ABA0-7BC9B5717330}"/>
              </a:ext>
            </a:extLst>
          </p:cNvPr>
          <p:cNvSpPr txBox="1">
            <a:spLocks/>
          </p:cNvSpPr>
          <p:nvPr/>
        </p:nvSpPr>
        <p:spPr>
          <a:xfrm>
            <a:off x="5486400" y="6419380"/>
            <a:ext cx="2801259" cy="31846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Winding HTSC tapes on a tube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F3983004-BE8D-4BF7-BAC5-FF711F1E5239}"/>
              </a:ext>
            </a:extLst>
          </p:cNvPr>
          <p:cNvSpPr txBox="1">
            <a:spLocks/>
          </p:cNvSpPr>
          <p:nvPr/>
        </p:nvSpPr>
        <p:spPr>
          <a:xfrm>
            <a:off x="2148289" y="3530985"/>
            <a:ext cx="4838276" cy="30777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Cable machine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F2275EE-DD2B-46E3-805D-4E3DDCC630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381" y="4127162"/>
            <a:ext cx="3996161" cy="227969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577D441-34EF-422B-AF9A-D8DD196030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18" y="571549"/>
            <a:ext cx="5261219" cy="2959436"/>
          </a:xfrm>
          <a:prstGeom prst="rect">
            <a:avLst/>
          </a:prstGeom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1F5BAFF6-4A95-4BCC-9B05-A952D80C687B}"/>
              </a:ext>
            </a:extLst>
          </p:cNvPr>
          <p:cNvSpPr txBox="1">
            <a:spLocks/>
          </p:cNvSpPr>
          <p:nvPr/>
        </p:nvSpPr>
        <p:spPr>
          <a:xfrm>
            <a:off x="931833" y="6418059"/>
            <a:ext cx="2801259" cy="31846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HTSC cable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94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9" grpId="0"/>
      <p:bldP spid="29" grpId="1"/>
      <p:bldP spid="34" grpId="0"/>
      <p:bldP spid="34" grpId="1"/>
      <p:bldP spid="35" grpId="0"/>
      <p:bldP spid="35" grpId="1"/>
      <p:bldP spid="14" grpId="0" animBg="1"/>
      <p:bldP spid="15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2CF23052-609A-4088-B668-AD4984EF51E3}"/>
              </a:ext>
            </a:extLst>
          </p:cNvPr>
          <p:cNvSpPr/>
          <p:nvPr/>
        </p:nvSpPr>
        <p:spPr>
          <a:xfrm>
            <a:off x="56021" y="3841796"/>
            <a:ext cx="4106403" cy="36933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0CF0C4F6-63F9-47E1-A479-616FA4934CF1}"/>
              </a:ext>
            </a:extLst>
          </p:cNvPr>
          <p:cNvSpPr/>
          <p:nvPr/>
        </p:nvSpPr>
        <p:spPr>
          <a:xfrm>
            <a:off x="56022" y="2980211"/>
            <a:ext cx="4106403" cy="36933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5EBCF7AB-9F9B-429D-9004-E1D94FB1C77C}"/>
              </a:ext>
            </a:extLst>
          </p:cNvPr>
          <p:cNvSpPr/>
          <p:nvPr/>
        </p:nvSpPr>
        <p:spPr>
          <a:xfrm>
            <a:off x="56024" y="2067996"/>
            <a:ext cx="4106402" cy="36933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69C2212-0EF7-4644-99B1-BD6C1FB10E97}"/>
              </a:ext>
            </a:extLst>
          </p:cNvPr>
          <p:cNvSpPr/>
          <p:nvPr/>
        </p:nvSpPr>
        <p:spPr>
          <a:xfrm>
            <a:off x="-4572" y="2483"/>
            <a:ext cx="9144000" cy="46080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 dirty="0">
              <a:latin typeface="Georgia" panose="02040502050405020303" pitchFamily="18" charset="0"/>
            </a:endParaRPr>
          </a:p>
        </p:txBody>
      </p:sp>
      <p:pic>
        <p:nvPicPr>
          <p:cNvPr id="5" name="Picture 1" descr="C:\Users\admin\Desktop\фото\NICA Logo_RGB.jpg">
            <a:extLst>
              <a:ext uri="{FF2B5EF4-FFF2-40B4-BE49-F238E27FC236}">
                <a16:creationId xmlns:a16="http://schemas.microsoft.com/office/drawing/2014/main" id="{F000C60A-364B-4593-8FD2-94538F636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200"/>
            <a:ext cx="793169" cy="453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6" name="Picture 28">
            <a:extLst>
              <a:ext uri="{FF2B5EF4-FFF2-40B4-BE49-F238E27FC236}">
                <a16:creationId xmlns:a16="http://schemas.microsoft.com/office/drawing/2014/main" id="{F836A4AE-6F43-4DD4-8CBD-13BED2A3E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489" y="7200"/>
            <a:ext cx="689939" cy="453600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F3949DF-49C2-4B9A-910E-5C4BDF200F8D}"/>
              </a:ext>
            </a:extLst>
          </p:cNvPr>
          <p:cNvSpPr/>
          <p:nvPr/>
        </p:nvSpPr>
        <p:spPr>
          <a:xfrm>
            <a:off x="1888155" y="-21275"/>
            <a:ext cx="5489260" cy="50013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800" b="1" i="0" dirty="0">
                <a:solidFill>
                  <a:srgbClr val="5665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Monitoring and protection systems</a:t>
            </a:r>
            <a:endParaRPr lang="ru-RU" sz="2800" dirty="0">
              <a:ln w="0"/>
              <a:solidFill>
                <a:srgbClr val="56654B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BE0CF43-BE44-4EAC-909E-11847AA5AF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41032" y="1568052"/>
            <a:ext cx="5534025" cy="41505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8CE3D9-AB05-43AF-8085-FBC77CF851DB}"/>
              </a:ext>
            </a:extLst>
          </p:cNvPr>
          <p:cNvSpPr txBox="1"/>
          <p:nvPr/>
        </p:nvSpPr>
        <p:spPr>
          <a:xfrm>
            <a:off x="56021" y="2083385"/>
            <a:ext cx="38874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6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-channel temperature monitoring system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8B1332-22AD-4592-B340-11C365EBD4F5}"/>
              </a:ext>
            </a:extLst>
          </p:cNvPr>
          <p:cNvSpPr txBox="1"/>
          <p:nvPr/>
        </p:nvSpPr>
        <p:spPr>
          <a:xfrm>
            <a:off x="56021" y="2992927"/>
            <a:ext cx="41624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Power sources and ADC for strain gauge system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F23E52-18B4-4192-825A-2D6B2587C015}"/>
              </a:ext>
            </a:extLst>
          </p:cNvPr>
          <p:cNvSpPr txBox="1"/>
          <p:nvPr/>
        </p:nvSpPr>
        <p:spPr>
          <a:xfrm>
            <a:off x="56021" y="3841796"/>
            <a:ext cx="38610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Quench Protection System for HTS cables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45455644-DD4E-4585-AA04-F29E82ADC101}"/>
              </a:ext>
            </a:extLst>
          </p:cNvPr>
          <p:cNvSpPr/>
          <p:nvPr/>
        </p:nvSpPr>
        <p:spPr>
          <a:xfrm>
            <a:off x="56021" y="4566672"/>
            <a:ext cx="4106403" cy="36933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FEC44E-9D00-41B0-91F9-32A16442B348}"/>
              </a:ext>
            </a:extLst>
          </p:cNvPr>
          <p:cNvSpPr txBox="1"/>
          <p:nvPr/>
        </p:nvSpPr>
        <p:spPr>
          <a:xfrm>
            <a:off x="56021" y="4582061"/>
            <a:ext cx="38610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Backup Protection System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Стрелка: вправо 25">
            <a:extLst>
              <a:ext uri="{FF2B5EF4-FFF2-40B4-BE49-F238E27FC236}">
                <a16:creationId xmlns:a16="http://schemas.microsoft.com/office/drawing/2014/main" id="{2CBDC40B-1E72-440C-A357-01EC4E7D812B}"/>
              </a:ext>
            </a:extLst>
          </p:cNvPr>
          <p:cNvSpPr/>
          <p:nvPr/>
        </p:nvSpPr>
        <p:spPr>
          <a:xfrm>
            <a:off x="4190436" y="2118738"/>
            <a:ext cx="414339" cy="269289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Стрелка: вправо 26">
            <a:extLst>
              <a:ext uri="{FF2B5EF4-FFF2-40B4-BE49-F238E27FC236}">
                <a16:creationId xmlns:a16="http://schemas.microsoft.com/office/drawing/2014/main" id="{CF2ECFB1-5316-480E-A8E6-3E514171578F}"/>
              </a:ext>
            </a:extLst>
          </p:cNvPr>
          <p:cNvSpPr/>
          <p:nvPr/>
        </p:nvSpPr>
        <p:spPr>
          <a:xfrm>
            <a:off x="4204441" y="3027559"/>
            <a:ext cx="414339" cy="269289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Стрелка: вправо 27">
            <a:extLst>
              <a:ext uri="{FF2B5EF4-FFF2-40B4-BE49-F238E27FC236}">
                <a16:creationId xmlns:a16="http://schemas.microsoft.com/office/drawing/2014/main" id="{F2D95CD6-A452-49B6-88DE-914419BBAB0F}"/>
              </a:ext>
            </a:extLst>
          </p:cNvPr>
          <p:cNvSpPr/>
          <p:nvPr/>
        </p:nvSpPr>
        <p:spPr>
          <a:xfrm>
            <a:off x="4190436" y="3891817"/>
            <a:ext cx="414339" cy="269289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трелка: вправо 28">
            <a:extLst>
              <a:ext uri="{FF2B5EF4-FFF2-40B4-BE49-F238E27FC236}">
                <a16:creationId xmlns:a16="http://schemas.microsoft.com/office/drawing/2014/main" id="{E449E779-0C1F-4669-B4D3-71C9FF14276B}"/>
              </a:ext>
            </a:extLst>
          </p:cNvPr>
          <p:cNvSpPr/>
          <p:nvPr/>
        </p:nvSpPr>
        <p:spPr>
          <a:xfrm>
            <a:off x="4204440" y="4616693"/>
            <a:ext cx="414339" cy="269289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51EC7D16-770F-4A49-8B01-777B894850AD}"/>
              </a:ext>
            </a:extLst>
          </p:cNvPr>
          <p:cNvSpPr/>
          <p:nvPr/>
        </p:nvSpPr>
        <p:spPr>
          <a:xfrm>
            <a:off x="8030486" y="-11871"/>
            <a:ext cx="318036" cy="50013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8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20656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4" grpId="0" animBg="1"/>
      <p:bldP spid="11" grpId="0"/>
      <p:bldP spid="13" grpId="0"/>
      <p:bldP spid="19" grpId="0"/>
      <p:bldP spid="21" grpId="0" animBg="1"/>
      <p:bldP spid="22" grpId="0"/>
      <p:bldP spid="26" grpId="0" animBg="1"/>
      <p:bldP spid="27" grpId="0" animBg="1"/>
      <p:bldP spid="28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238879A-4068-4D0E-BCAE-98B93A48084A}"/>
              </a:ext>
            </a:extLst>
          </p:cNvPr>
          <p:cNvSpPr txBox="1"/>
          <p:nvPr/>
        </p:nvSpPr>
        <p:spPr>
          <a:xfrm>
            <a:off x="671372" y="4898547"/>
            <a:ext cx="7677150" cy="390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Voltage output circuit for the model solenoid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299C041-8BF8-46A6-8840-2B7F6558642F}"/>
              </a:ext>
            </a:extLst>
          </p:cNvPr>
          <p:cNvSpPr/>
          <p:nvPr/>
        </p:nvSpPr>
        <p:spPr>
          <a:xfrm>
            <a:off x="-4572" y="2483"/>
            <a:ext cx="9144000" cy="46080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 dirty="0">
              <a:latin typeface="Georgia" panose="02040502050405020303" pitchFamily="18" charset="0"/>
            </a:endParaRPr>
          </a:p>
        </p:txBody>
      </p:sp>
      <p:pic>
        <p:nvPicPr>
          <p:cNvPr id="10" name="Picture 1" descr="C:\Users\admin\Desktop\фото\NICA Logo_RGB.jpg">
            <a:extLst>
              <a:ext uri="{FF2B5EF4-FFF2-40B4-BE49-F238E27FC236}">
                <a16:creationId xmlns:a16="http://schemas.microsoft.com/office/drawing/2014/main" id="{7F90B75B-7488-4F92-91AC-A36C9A8C7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200"/>
            <a:ext cx="793169" cy="453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11" name="Picture 28">
            <a:extLst>
              <a:ext uri="{FF2B5EF4-FFF2-40B4-BE49-F238E27FC236}">
                <a16:creationId xmlns:a16="http://schemas.microsoft.com/office/drawing/2014/main" id="{6E8F6005-8D4A-4570-8144-A5D75683C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489" y="7200"/>
            <a:ext cx="689939" cy="453600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3DEA9E9-99DE-4024-8137-BEC9FC24A1D8}"/>
              </a:ext>
            </a:extLst>
          </p:cNvPr>
          <p:cNvSpPr/>
          <p:nvPr/>
        </p:nvSpPr>
        <p:spPr>
          <a:xfrm>
            <a:off x="8030486" y="-11871"/>
            <a:ext cx="318036" cy="50013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8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6CDB1AD-3056-45C0-AB13-B3E0A87EB403}"/>
              </a:ext>
            </a:extLst>
          </p:cNvPr>
          <p:cNvSpPr/>
          <p:nvPr/>
        </p:nvSpPr>
        <p:spPr>
          <a:xfrm>
            <a:off x="2165463" y="-21275"/>
            <a:ext cx="4934685" cy="50013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Electrical connection of the cable</a:t>
            </a:r>
            <a:endParaRPr lang="ru-RU" sz="2800" dirty="0">
              <a:ln w="0"/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8AA2CE1-B5B8-4AA4-AAF9-5A93BC4BD6A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8165"/>
            <a:ext cx="9144000" cy="262166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21FD50A-9517-44FD-A127-812C88F1328C}"/>
              </a:ext>
            </a:extLst>
          </p:cNvPr>
          <p:cNvSpPr/>
          <p:nvPr/>
        </p:nvSpPr>
        <p:spPr>
          <a:xfrm>
            <a:off x="2165463" y="2813050"/>
            <a:ext cx="882537" cy="269875"/>
          </a:xfrm>
          <a:prstGeom prst="rect">
            <a:avLst/>
          </a:prstGeom>
          <a:solidFill>
            <a:srgbClr val="FF212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36C1CB7-6A3D-4576-9526-27A7E087C411}"/>
              </a:ext>
            </a:extLst>
          </p:cNvPr>
          <p:cNvSpPr/>
          <p:nvPr/>
        </p:nvSpPr>
        <p:spPr>
          <a:xfrm>
            <a:off x="3157538" y="2813049"/>
            <a:ext cx="835818" cy="269875"/>
          </a:xfrm>
          <a:prstGeom prst="rect">
            <a:avLst/>
          </a:prstGeom>
          <a:solidFill>
            <a:srgbClr val="FF212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1A4014C-FA18-491F-A2EA-65B47E20462B}"/>
              </a:ext>
            </a:extLst>
          </p:cNvPr>
          <p:cNvSpPr/>
          <p:nvPr/>
        </p:nvSpPr>
        <p:spPr>
          <a:xfrm>
            <a:off x="4124325" y="2813048"/>
            <a:ext cx="1797844" cy="269875"/>
          </a:xfrm>
          <a:prstGeom prst="rect">
            <a:avLst/>
          </a:prstGeom>
          <a:solidFill>
            <a:srgbClr val="FF212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5D9C99F-0B68-4BB3-BEC9-A2FD8366D112}"/>
              </a:ext>
            </a:extLst>
          </p:cNvPr>
          <p:cNvSpPr/>
          <p:nvPr/>
        </p:nvSpPr>
        <p:spPr>
          <a:xfrm>
            <a:off x="6053138" y="2813047"/>
            <a:ext cx="1776412" cy="269875"/>
          </a:xfrm>
          <a:prstGeom prst="rect">
            <a:avLst/>
          </a:prstGeom>
          <a:solidFill>
            <a:srgbClr val="FF212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97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 animBg="1"/>
      <p:bldP spid="18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5272980" y="1138801"/>
            <a:ext cx="1973240" cy="40818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cRIO-9057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CB6E933-A1FF-A16D-320D-0297EDD49B69}"/>
              </a:ext>
            </a:extLst>
          </p:cNvPr>
          <p:cNvSpPr/>
          <p:nvPr/>
        </p:nvSpPr>
        <p:spPr>
          <a:xfrm>
            <a:off x="-4572" y="2483"/>
            <a:ext cx="9144000" cy="46080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 dirty="0">
              <a:latin typeface="Georgia" panose="02040502050405020303" pitchFamily="18" charset="0"/>
            </a:endParaRPr>
          </a:p>
        </p:txBody>
      </p:sp>
      <p:pic>
        <p:nvPicPr>
          <p:cNvPr id="5" name="Picture 1" descr="C:\Users\admin\Desktop\фото\NICA Logo_RGB.jpg">
            <a:extLst>
              <a:ext uri="{FF2B5EF4-FFF2-40B4-BE49-F238E27FC236}">
                <a16:creationId xmlns:a16="http://schemas.microsoft.com/office/drawing/2014/main" id="{AC8F6168-826A-953D-53AA-65CC1CE83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200"/>
            <a:ext cx="793169" cy="453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6" name="Picture 28">
            <a:extLst>
              <a:ext uri="{FF2B5EF4-FFF2-40B4-BE49-F238E27FC236}">
                <a16:creationId xmlns:a16="http://schemas.microsoft.com/office/drawing/2014/main" id="{33730DB9-07FB-C625-E378-FCA980DD0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489" y="7200"/>
            <a:ext cx="689939" cy="453600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E4E75A-C62B-B173-C7D1-11EA838DDAC3}"/>
              </a:ext>
            </a:extLst>
          </p:cNvPr>
          <p:cNvSpPr/>
          <p:nvPr/>
        </p:nvSpPr>
        <p:spPr>
          <a:xfrm>
            <a:off x="8030486" y="-11871"/>
            <a:ext cx="318036" cy="50013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8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38EC4F1-7386-D561-C1B1-DFE8CA657149}"/>
              </a:ext>
            </a:extLst>
          </p:cNvPr>
          <p:cNvSpPr/>
          <p:nvPr/>
        </p:nvSpPr>
        <p:spPr>
          <a:xfrm>
            <a:off x="2761766" y="-21275"/>
            <a:ext cx="3742050" cy="50013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Quench detection system</a:t>
            </a:r>
            <a:endParaRPr lang="ru-RU" sz="2800" dirty="0">
              <a:ln w="0"/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436067" y="1543497"/>
            <a:ext cx="1687307" cy="9148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ADC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NI-9202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± 10В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420360" y="4153013"/>
            <a:ext cx="1687307" cy="9148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ADC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NI-92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38</a:t>
            </a:r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± 0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.5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</a:t>
            </a:r>
          </a:p>
        </p:txBody>
      </p:sp>
      <p:cxnSp>
        <p:nvCxnSpPr>
          <p:cNvPr id="12" name="Прямая со стрелкой 11"/>
          <p:cNvCxnSpPr>
            <a:cxnSpLocks/>
            <a:stCxn id="18" idx="3"/>
            <a:endCxn id="9" idx="1"/>
          </p:cNvCxnSpPr>
          <p:nvPr/>
        </p:nvCxnSpPr>
        <p:spPr>
          <a:xfrm>
            <a:off x="3700019" y="1998045"/>
            <a:ext cx="1736048" cy="29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cxnSpLocks/>
            <a:stCxn id="33" idx="1"/>
            <a:endCxn id="19" idx="3"/>
          </p:cNvCxnSpPr>
          <p:nvPr/>
        </p:nvCxnSpPr>
        <p:spPr>
          <a:xfrm flipH="1">
            <a:off x="3700019" y="3368665"/>
            <a:ext cx="1737767" cy="57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Скругленный прямоугольник 17"/>
          <p:cNvSpPr/>
          <p:nvPr/>
        </p:nvSpPr>
        <p:spPr>
          <a:xfrm>
            <a:off x="1852168" y="1540597"/>
            <a:ext cx="1847851" cy="9148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Current sensor LEM ITZ - 16000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852168" y="2912366"/>
            <a:ext cx="1847851" cy="91374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Energy evacuation switch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852168" y="4392586"/>
            <a:ext cx="1847851" cy="6975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urrent source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553789" y="5877445"/>
            <a:ext cx="1014254" cy="44962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MOXA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749733" y="5876992"/>
            <a:ext cx="1014254" cy="44962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PC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3B371C08-92B1-4ABC-9305-5ACBB84CBB0D}"/>
              </a:ext>
            </a:extLst>
          </p:cNvPr>
          <p:cNvCxnSpPr>
            <a:cxnSpLocks/>
            <a:stCxn id="20" idx="0"/>
            <a:endCxn id="19" idx="2"/>
          </p:cNvCxnSpPr>
          <p:nvPr/>
        </p:nvCxnSpPr>
        <p:spPr>
          <a:xfrm flipV="1">
            <a:off x="2776094" y="3826112"/>
            <a:ext cx="0" cy="566474"/>
          </a:xfrm>
          <a:prstGeom prst="line">
            <a:avLst/>
          </a:prstGeom>
          <a:ln w="76200">
            <a:solidFill>
              <a:srgbClr val="FF212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5F4C505F-D977-444A-9F65-4B21094D9435}"/>
              </a:ext>
            </a:extLst>
          </p:cNvPr>
          <p:cNvCxnSpPr>
            <a:cxnSpLocks/>
            <a:stCxn id="19" idx="0"/>
            <a:endCxn id="18" idx="2"/>
          </p:cNvCxnSpPr>
          <p:nvPr/>
        </p:nvCxnSpPr>
        <p:spPr>
          <a:xfrm flipV="1">
            <a:off x="2776094" y="2455493"/>
            <a:ext cx="0" cy="456873"/>
          </a:xfrm>
          <a:prstGeom prst="line">
            <a:avLst/>
          </a:prstGeom>
          <a:ln w="76200">
            <a:solidFill>
              <a:srgbClr val="FF212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3" name="Скругленный прямоугольник 9">
            <a:extLst>
              <a:ext uri="{FF2B5EF4-FFF2-40B4-BE49-F238E27FC236}">
                <a16:creationId xmlns:a16="http://schemas.microsoft.com/office/drawing/2014/main" id="{2AA8D916-A526-4C76-B446-15AE49E0C943}"/>
              </a:ext>
            </a:extLst>
          </p:cNvPr>
          <p:cNvSpPr/>
          <p:nvPr/>
        </p:nvSpPr>
        <p:spPr>
          <a:xfrm>
            <a:off x="5437786" y="2911218"/>
            <a:ext cx="1687307" cy="9148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DAC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NI-92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63</a:t>
            </a:r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± 10В</a:t>
            </a:r>
          </a:p>
        </p:txBody>
      </p: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E3FB0412-0A7A-4893-9030-5CD97A15132D}"/>
              </a:ext>
            </a:extLst>
          </p:cNvPr>
          <p:cNvCxnSpPr>
            <a:cxnSpLocks/>
          </p:cNvCxnSpPr>
          <p:nvPr/>
        </p:nvCxnSpPr>
        <p:spPr>
          <a:xfrm>
            <a:off x="3365686" y="3826112"/>
            <a:ext cx="0" cy="5664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4" name="Заголовок 1">
            <a:extLst>
              <a:ext uri="{FF2B5EF4-FFF2-40B4-BE49-F238E27FC236}">
                <a16:creationId xmlns:a16="http://schemas.microsoft.com/office/drawing/2014/main" id="{EFD7107A-AE1C-478E-B462-F0E82BEBCB39}"/>
              </a:ext>
            </a:extLst>
          </p:cNvPr>
          <p:cNvSpPr txBox="1">
            <a:spLocks/>
          </p:cNvSpPr>
          <p:nvPr/>
        </p:nvSpPr>
        <p:spPr>
          <a:xfrm>
            <a:off x="3812025" y="1668666"/>
            <a:ext cx="1354256" cy="29982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Current value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6E754EEA-0565-41AF-A25D-3F56358A9B0E}"/>
              </a:ext>
            </a:extLst>
          </p:cNvPr>
          <p:cNvSpPr txBox="1">
            <a:spLocks/>
          </p:cNvSpPr>
          <p:nvPr/>
        </p:nvSpPr>
        <p:spPr>
          <a:xfrm>
            <a:off x="3783892" y="2998836"/>
            <a:ext cx="1410057" cy="29002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Energy evacuation signal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F9F63A08-9357-46AB-AEC7-25AD7760B7A5}"/>
              </a:ext>
            </a:extLst>
          </p:cNvPr>
          <p:cNvCxnSpPr>
            <a:cxnSpLocks/>
            <a:stCxn id="23" idx="0"/>
            <a:endCxn id="16" idx="2"/>
          </p:cNvCxnSpPr>
          <p:nvPr/>
        </p:nvCxnSpPr>
        <p:spPr>
          <a:xfrm flipV="1">
            <a:off x="6256860" y="5220619"/>
            <a:ext cx="2740" cy="65637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B6C69FC2-A640-4FC0-B6D3-AC6AADAF00BA}"/>
              </a:ext>
            </a:extLst>
          </p:cNvPr>
          <p:cNvCxnSpPr>
            <a:cxnSpLocks/>
            <a:stCxn id="23" idx="1"/>
            <a:endCxn id="21" idx="3"/>
          </p:cNvCxnSpPr>
          <p:nvPr/>
        </p:nvCxnSpPr>
        <p:spPr>
          <a:xfrm flipH="1">
            <a:off x="4568043" y="6101807"/>
            <a:ext cx="1181690" cy="45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>
            <a:extLst>
              <a:ext uri="{FF2B5EF4-FFF2-40B4-BE49-F238E27FC236}">
                <a16:creationId xmlns:a16="http://schemas.microsoft.com/office/drawing/2014/main" id="{F7001363-441B-4BFB-AF1A-A329834FACB3}"/>
              </a:ext>
            </a:extLst>
          </p:cNvPr>
          <p:cNvCxnSpPr>
            <a:cxnSpLocks/>
          </p:cNvCxnSpPr>
          <p:nvPr/>
        </p:nvCxnSpPr>
        <p:spPr>
          <a:xfrm flipH="1" flipV="1">
            <a:off x="7134214" y="1730819"/>
            <a:ext cx="1660244" cy="494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7" name="Прямая со стрелкой 66">
            <a:extLst>
              <a:ext uri="{FF2B5EF4-FFF2-40B4-BE49-F238E27FC236}">
                <a16:creationId xmlns:a16="http://schemas.microsoft.com/office/drawing/2014/main" id="{19DAFA77-7A8B-4ECE-BCF5-7C5858037825}"/>
              </a:ext>
            </a:extLst>
          </p:cNvPr>
          <p:cNvCxnSpPr>
            <a:cxnSpLocks/>
          </p:cNvCxnSpPr>
          <p:nvPr/>
        </p:nvCxnSpPr>
        <p:spPr>
          <a:xfrm flipH="1">
            <a:off x="7107668" y="4608813"/>
            <a:ext cx="168679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0" name="Скругленный прямоугольник 17">
            <a:extLst>
              <a:ext uri="{FF2B5EF4-FFF2-40B4-BE49-F238E27FC236}">
                <a16:creationId xmlns:a16="http://schemas.microsoft.com/office/drawing/2014/main" id="{E16934DA-597B-4728-8171-306EE23C5E63}"/>
              </a:ext>
            </a:extLst>
          </p:cNvPr>
          <p:cNvSpPr/>
          <p:nvPr/>
        </p:nvSpPr>
        <p:spPr>
          <a:xfrm>
            <a:off x="7729031" y="1483685"/>
            <a:ext cx="602907" cy="186678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Layers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6" name="Соединитель: уступ 115">
            <a:extLst>
              <a:ext uri="{FF2B5EF4-FFF2-40B4-BE49-F238E27FC236}">
                <a16:creationId xmlns:a16="http://schemas.microsoft.com/office/drawing/2014/main" id="{7AE34C22-F603-4863-934A-9E68974B4EA4}"/>
              </a:ext>
            </a:extLst>
          </p:cNvPr>
          <p:cNvCxnSpPr>
            <a:cxnSpLocks/>
            <a:stCxn id="20" idx="3"/>
            <a:endCxn id="21" idx="0"/>
          </p:cNvCxnSpPr>
          <p:nvPr/>
        </p:nvCxnSpPr>
        <p:spPr>
          <a:xfrm>
            <a:off x="3700019" y="4741383"/>
            <a:ext cx="360897" cy="1136062"/>
          </a:xfrm>
          <a:prstGeom prst="bentConnector2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Заголовок 1">
            <a:extLst>
              <a:ext uri="{FF2B5EF4-FFF2-40B4-BE49-F238E27FC236}">
                <a16:creationId xmlns:a16="http://schemas.microsoft.com/office/drawing/2014/main" id="{AE1B4793-4D53-4B22-94C2-6A2F1B0C9919}"/>
              </a:ext>
            </a:extLst>
          </p:cNvPr>
          <p:cNvSpPr txBox="1">
            <a:spLocks/>
          </p:cNvSpPr>
          <p:nvPr/>
        </p:nvSpPr>
        <p:spPr>
          <a:xfrm>
            <a:off x="3341575" y="5222669"/>
            <a:ext cx="630323" cy="31556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RS-485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" name="Заголовок 1">
            <a:extLst>
              <a:ext uri="{FF2B5EF4-FFF2-40B4-BE49-F238E27FC236}">
                <a16:creationId xmlns:a16="http://schemas.microsoft.com/office/drawing/2014/main" id="{738ADCB3-6E19-4524-A200-34A2DE6840DF}"/>
              </a:ext>
            </a:extLst>
          </p:cNvPr>
          <p:cNvSpPr txBox="1">
            <a:spLocks/>
          </p:cNvSpPr>
          <p:nvPr/>
        </p:nvSpPr>
        <p:spPr>
          <a:xfrm>
            <a:off x="4738407" y="6140299"/>
            <a:ext cx="911085" cy="29141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Ethernet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Заголовок 1">
            <a:extLst>
              <a:ext uri="{FF2B5EF4-FFF2-40B4-BE49-F238E27FC236}">
                <a16:creationId xmlns:a16="http://schemas.microsoft.com/office/drawing/2014/main" id="{524D8DF9-62A0-4F2A-B28E-4B391BCF22B3}"/>
              </a:ext>
            </a:extLst>
          </p:cNvPr>
          <p:cNvSpPr txBox="1">
            <a:spLocks/>
          </p:cNvSpPr>
          <p:nvPr/>
        </p:nvSpPr>
        <p:spPr>
          <a:xfrm>
            <a:off x="7190032" y="4258412"/>
            <a:ext cx="1680907" cy="245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Current leads, bridges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Скругленный прямоугольник 18">
            <a:extLst>
              <a:ext uri="{FF2B5EF4-FFF2-40B4-BE49-F238E27FC236}">
                <a16:creationId xmlns:a16="http://schemas.microsoft.com/office/drawing/2014/main" id="{8734AFC0-8A69-4467-AB89-ED0A65BD4464}"/>
              </a:ext>
            </a:extLst>
          </p:cNvPr>
          <p:cNvSpPr/>
          <p:nvPr/>
        </p:nvSpPr>
        <p:spPr>
          <a:xfrm>
            <a:off x="187319" y="3043099"/>
            <a:ext cx="1211700" cy="65113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Model SMES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9" name="Соединитель: уступ 28">
            <a:extLst>
              <a:ext uri="{FF2B5EF4-FFF2-40B4-BE49-F238E27FC236}">
                <a16:creationId xmlns:a16="http://schemas.microsoft.com/office/drawing/2014/main" id="{DCB1D2FA-6D83-4E25-B977-66FF62F2B847}"/>
              </a:ext>
            </a:extLst>
          </p:cNvPr>
          <p:cNvCxnSpPr>
            <a:cxnSpLocks/>
            <a:stCxn id="18" idx="0"/>
            <a:endCxn id="82" idx="0"/>
          </p:cNvCxnSpPr>
          <p:nvPr/>
        </p:nvCxnSpPr>
        <p:spPr>
          <a:xfrm rot="16200000" flipH="1" flipV="1">
            <a:off x="1033381" y="1300385"/>
            <a:ext cx="1502502" cy="1982925"/>
          </a:xfrm>
          <a:prstGeom prst="bentConnector3">
            <a:avLst>
              <a:gd name="adj1" fmla="val -15215"/>
            </a:avLst>
          </a:prstGeom>
          <a:ln w="76200">
            <a:solidFill>
              <a:srgbClr val="FF212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Соединитель: уступ 33">
            <a:extLst>
              <a:ext uri="{FF2B5EF4-FFF2-40B4-BE49-F238E27FC236}">
                <a16:creationId xmlns:a16="http://schemas.microsoft.com/office/drawing/2014/main" id="{67C7264C-CDF6-4F1A-A2BA-AF8D07C911C8}"/>
              </a:ext>
            </a:extLst>
          </p:cNvPr>
          <p:cNvCxnSpPr>
            <a:cxnSpLocks/>
            <a:stCxn id="82" idx="2"/>
            <a:endCxn id="20" idx="2"/>
          </p:cNvCxnSpPr>
          <p:nvPr/>
        </p:nvCxnSpPr>
        <p:spPr>
          <a:xfrm rot="16200000" flipH="1">
            <a:off x="1086657" y="3400742"/>
            <a:ext cx="1395949" cy="1982925"/>
          </a:xfrm>
          <a:prstGeom prst="bentConnector3">
            <a:avLst>
              <a:gd name="adj1" fmla="val 116376"/>
            </a:avLst>
          </a:prstGeom>
          <a:ln w="76200">
            <a:solidFill>
              <a:srgbClr val="FF212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0BD34D73-2CDD-4EAC-8C7C-42C27A75AAA3}"/>
              </a:ext>
            </a:extLst>
          </p:cNvPr>
          <p:cNvCxnSpPr>
            <a:cxnSpLocks/>
          </p:cNvCxnSpPr>
          <p:nvPr/>
        </p:nvCxnSpPr>
        <p:spPr>
          <a:xfrm>
            <a:off x="7134214" y="3168291"/>
            <a:ext cx="1736048" cy="29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E05DEC2B-AC7D-4B5A-8198-A7C7A821BA83}"/>
              </a:ext>
            </a:extLst>
          </p:cNvPr>
          <p:cNvSpPr txBox="1">
            <a:spLocks/>
          </p:cNvSpPr>
          <p:nvPr/>
        </p:nvSpPr>
        <p:spPr>
          <a:xfrm>
            <a:off x="7289898" y="2838912"/>
            <a:ext cx="1310577" cy="29982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Booster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95D34581-0EE0-4B5F-B91E-D0969867CB6B}"/>
              </a:ext>
            </a:extLst>
          </p:cNvPr>
          <p:cNvCxnSpPr>
            <a:cxnSpLocks/>
          </p:cNvCxnSpPr>
          <p:nvPr/>
        </p:nvCxnSpPr>
        <p:spPr>
          <a:xfrm>
            <a:off x="7134214" y="3567477"/>
            <a:ext cx="1736048" cy="29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5B03C183-02D8-494D-8DD7-744DABA08203}"/>
              </a:ext>
            </a:extLst>
          </p:cNvPr>
          <p:cNvSpPr txBox="1">
            <a:spLocks/>
          </p:cNvSpPr>
          <p:nvPr/>
        </p:nvSpPr>
        <p:spPr>
          <a:xfrm>
            <a:off x="7411026" y="3238098"/>
            <a:ext cx="1189450" cy="29982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Nuclotron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id="{0D438719-08CE-4AEC-AEAB-FFBCD0E040F6}"/>
              </a:ext>
            </a:extLst>
          </p:cNvPr>
          <p:cNvCxnSpPr>
            <a:cxnSpLocks/>
          </p:cNvCxnSpPr>
          <p:nvPr/>
        </p:nvCxnSpPr>
        <p:spPr>
          <a:xfrm flipH="1">
            <a:off x="7123375" y="1997857"/>
            <a:ext cx="1671083" cy="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D1A99A68-05F7-4273-BDEB-40B77C27996C}"/>
              </a:ext>
            </a:extLst>
          </p:cNvPr>
          <p:cNvCxnSpPr>
            <a:cxnSpLocks/>
          </p:cNvCxnSpPr>
          <p:nvPr/>
        </p:nvCxnSpPr>
        <p:spPr>
          <a:xfrm flipH="1" flipV="1">
            <a:off x="7133355" y="2273677"/>
            <a:ext cx="1685826" cy="13426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2" name="Заголовок 1">
            <a:extLst>
              <a:ext uri="{FF2B5EF4-FFF2-40B4-BE49-F238E27FC236}">
                <a16:creationId xmlns:a16="http://schemas.microsoft.com/office/drawing/2014/main" id="{F852354F-C8C7-41D8-9CB9-3093CDF48FBD}"/>
              </a:ext>
            </a:extLst>
          </p:cNvPr>
          <p:cNvSpPr txBox="1">
            <a:spLocks/>
          </p:cNvSpPr>
          <p:nvPr/>
        </p:nvSpPr>
        <p:spPr>
          <a:xfrm>
            <a:off x="7409307" y="1766245"/>
            <a:ext cx="1310577" cy="1932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Booster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Заголовок 1">
            <a:extLst>
              <a:ext uri="{FF2B5EF4-FFF2-40B4-BE49-F238E27FC236}">
                <a16:creationId xmlns:a16="http://schemas.microsoft.com/office/drawing/2014/main" id="{2E38BF89-F63C-4E49-A624-6932AD146AF7}"/>
              </a:ext>
            </a:extLst>
          </p:cNvPr>
          <p:cNvSpPr txBox="1">
            <a:spLocks/>
          </p:cNvSpPr>
          <p:nvPr/>
        </p:nvSpPr>
        <p:spPr>
          <a:xfrm>
            <a:off x="7530434" y="2045277"/>
            <a:ext cx="1189450" cy="19791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Nuclotron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 animBg="1"/>
      <p:bldP spid="10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33" grpId="0" animBg="1"/>
      <p:bldP spid="84" grpId="0" animBg="1"/>
      <p:bldP spid="28" grpId="0" animBg="1"/>
      <p:bldP spid="80" grpId="0" animBg="1"/>
      <p:bldP spid="121" grpId="0" animBg="1"/>
      <p:bldP spid="122" grpId="0" animBg="1"/>
      <p:bldP spid="74" grpId="0"/>
      <p:bldP spid="82" grpId="0" animBg="1"/>
      <p:bldP spid="37" grpId="0" animBg="1"/>
      <p:bldP spid="39" grpId="0" animBg="1"/>
      <p:bldP spid="42" grpId="0" animBg="1"/>
      <p:bldP spid="4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5042C5-D83B-461A-9E4E-EE277641A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135"/>
            <a:ext cx="9144000" cy="476289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39B5245-2318-4E6A-9B18-CFCB6841B5AE}"/>
              </a:ext>
            </a:extLst>
          </p:cNvPr>
          <p:cNvSpPr/>
          <p:nvPr/>
        </p:nvSpPr>
        <p:spPr>
          <a:xfrm>
            <a:off x="-4572" y="2483"/>
            <a:ext cx="9144000" cy="46080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 dirty="0">
              <a:latin typeface="Georgia" panose="02040502050405020303" pitchFamily="18" charset="0"/>
            </a:endParaRPr>
          </a:p>
        </p:txBody>
      </p:sp>
      <p:pic>
        <p:nvPicPr>
          <p:cNvPr id="9" name="Picture 1" descr="C:\Users\admin\Desktop\фото\NICA Logo_RGB.jpg">
            <a:extLst>
              <a:ext uri="{FF2B5EF4-FFF2-40B4-BE49-F238E27FC236}">
                <a16:creationId xmlns:a16="http://schemas.microsoft.com/office/drawing/2014/main" id="{CB615EF5-DE53-475C-BF4D-631BC410A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200"/>
            <a:ext cx="793169" cy="453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10" name="Picture 28">
            <a:extLst>
              <a:ext uri="{FF2B5EF4-FFF2-40B4-BE49-F238E27FC236}">
                <a16:creationId xmlns:a16="http://schemas.microsoft.com/office/drawing/2014/main" id="{04707188-0078-4865-A908-2CB9AB9CC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489" y="7200"/>
            <a:ext cx="689939" cy="453600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11144FE-F0E8-4466-BC2E-44FF69EDFF7F}"/>
              </a:ext>
            </a:extLst>
          </p:cNvPr>
          <p:cNvSpPr/>
          <p:nvPr/>
        </p:nvSpPr>
        <p:spPr>
          <a:xfrm>
            <a:off x="8030486" y="-11871"/>
            <a:ext cx="318036" cy="50013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8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3FE93A6-4705-43F5-8C16-B8D31416231A}"/>
              </a:ext>
            </a:extLst>
          </p:cNvPr>
          <p:cNvSpPr/>
          <p:nvPr/>
        </p:nvSpPr>
        <p:spPr>
          <a:xfrm>
            <a:off x="3915128" y="-21275"/>
            <a:ext cx="1435329" cy="50013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Software</a:t>
            </a:r>
            <a:endParaRPr lang="ru-RU" sz="2800" dirty="0">
              <a:ln w="0"/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FAA4C3-08A8-4C7E-953C-42909A697C08}"/>
              </a:ext>
            </a:extLst>
          </p:cNvPr>
          <p:cNvSpPr txBox="1"/>
          <p:nvPr/>
        </p:nvSpPr>
        <p:spPr>
          <a:xfrm>
            <a:off x="189035" y="5465805"/>
            <a:ext cx="876593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real-time system enables program execution with guaranteed response time.</a:t>
            </a:r>
            <a:endParaRPr lang="ru-RU" sz="14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system is implemented using a finite state machine (FSM) pattern - this allows describing the system's behavior through a finite set of states and transition rules between them.</a:t>
            </a:r>
            <a:endParaRPr lang="ru-RU" sz="14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FPGA provides hardware-level high-speed operation, enabling parallel signal reading and generation with minimal latency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06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CC4526AB-5D62-4947-B004-11C2F1E4A27C}"/>
              </a:ext>
            </a:extLst>
          </p:cNvPr>
          <p:cNvSpPr/>
          <p:nvPr/>
        </p:nvSpPr>
        <p:spPr>
          <a:xfrm>
            <a:off x="2409003" y="5044307"/>
            <a:ext cx="4325993" cy="156966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CB6E933-A1FF-A16D-320D-0297EDD49B69}"/>
              </a:ext>
            </a:extLst>
          </p:cNvPr>
          <p:cNvSpPr/>
          <p:nvPr/>
        </p:nvSpPr>
        <p:spPr>
          <a:xfrm>
            <a:off x="-4572" y="2483"/>
            <a:ext cx="9144000" cy="46080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 dirty="0">
              <a:latin typeface="Georgia" panose="02040502050405020303" pitchFamily="18" charset="0"/>
            </a:endParaRPr>
          </a:p>
        </p:txBody>
      </p:sp>
      <p:pic>
        <p:nvPicPr>
          <p:cNvPr id="10" name="Picture 1" descr="C:\Users\admin\Desktop\фото\NICA Logo_RGB.jpg">
            <a:extLst>
              <a:ext uri="{FF2B5EF4-FFF2-40B4-BE49-F238E27FC236}">
                <a16:creationId xmlns:a16="http://schemas.microsoft.com/office/drawing/2014/main" id="{AC8F6168-826A-953D-53AA-65CC1CE83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200"/>
            <a:ext cx="793169" cy="453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11" name="Picture 28">
            <a:extLst>
              <a:ext uri="{FF2B5EF4-FFF2-40B4-BE49-F238E27FC236}">
                <a16:creationId xmlns:a16="http://schemas.microsoft.com/office/drawing/2014/main" id="{33730DB9-07FB-C625-E378-FCA980DD0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489" y="7200"/>
            <a:ext cx="689939" cy="453600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6E4E75A-C62B-B173-C7D1-11EA838DDAC3}"/>
              </a:ext>
            </a:extLst>
          </p:cNvPr>
          <p:cNvSpPr/>
          <p:nvPr/>
        </p:nvSpPr>
        <p:spPr>
          <a:xfrm>
            <a:off x="8030486" y="-11871"/>
            <a:ext cx="318036" cy="50013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8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38EC4F1-7386-D561-C1B1-DFE8CA657149}"/>
              </a:ext>
            </a:extLst>
          </p:cNvPr>
          <p:cNvSpPr/>
          <p:nvPr/>
        </p:nvSpPr>
        <p:spPr>
          <a:xfrm>
            <a:off x="3034284" y="-21275"/>
            <a:ext cx="3197029" cy="50013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Thermometry system</a:t>
            </a:r>
            <a:endParaRPr lang="ru-RU" sz="2800" dirty="0">
              <a:ln w="0"/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DD75CD8F-465E-48D7-BF43-18CC3CC9D8F2}"/>
              </a:ext>
            </a:extLst>
          </p:cNvPr>
          <p:cNvSpPr txBox="1">
            <a:spLocks/>
          </p:cNvSpPr>
          <p:nvPr/>
        </p:nvSpPr>
        <p:spPr>
          <a:xfrm>
            <a:off x="2515480" y="5044307"/>
            <a:ext cx="4256890" cy="156966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Measuring range: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4 - 300 K;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Accuracy: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± 0,3 % 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range up to 30 K;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 of voltage measurement channels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8;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ADC bit rate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24 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bits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Built-in current source: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 100 мкА;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Supply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+24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DC 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DBAEC8-CAF1-4B08-ABDD-2DFF94D61B09}"/>
              </a:ext>
            </a:extLst>
          </p:cNvPr>
          <p:cNvSpPr txBox="1"/>
          <p:nvPr/>
        </p:nvSpPr>
        <p:spPr>
          <a:xfrm>
            <a:off x="246008" y="4391121"/>
            <a:ext cx="43259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6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-channel temperature monitoring system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989F548-FF94-4791-9546-F26307A81BC6}"/>
              </a:ext>
            </a:extLst>
          </p:cNvPr>
          <p:cNvGrpSpPr/>
          <p:nvPr/>
        </p:nvGrpSpPr>
        <p:grpSpPr>
          <a:xfrm>
            <a:off x="5359374" y="671554"/>
            <a:ext cx="3538618" cy="3499561"/>
            <a:chOff x="5359374" y="671554"/>
            <a:chExt cx="3538618" cy="3499561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211FDDF2-C845-454E-8D18-8FDA6C4E4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59374" y="796958"/>
              <a:ext cx="871939" cy="327953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DF26447-C3F6-4AAA-8EB0-AF5963B54447}"/>
                </a:ext>
              </a:extLst>
            </p:cNvPr>
            <p:cNvSpPr txBox="1"/>
            <p:nvPr/>
          </p:nvSpPr>
          <p:spPr>
            <a:xfrm>
              <a:off x="6464721" y="671554"/>
              <a:ext cx="243327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1400" b="0" i="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urrent source +</a:t>
              </a:r>
              <a:endParaRPr lang="ru-RU" sz="1100" dirty="0">
                <a:latin typeface="Times New Roman" panose="02020603050405020304" pitchFamily="18" charset="0"/>
                <a:cs typeface="Times New Roman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59D2D6D-D0AC-4018-8B89-8EFB56952F1C}"/>
                </a:ext>
              </a:extLst>
            </p:cNvPr>
            <p:cNvSpPr txBox="1"/>
            <p:nvPr/>
          </p:nvSpPr>
          <p:spPr>
            <a:xfrm>
              <a:off x="6464721" y="3863338"/>
              <a:ext cx="243327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1400" b="0" i="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urrent source -</a:t>
              </a:r>
              <a:endParaRPr lang="ru-RU" sz="1100" dirty="0">
                <a:latin typeface="Times New Roman" panose="02020603050405020304" pitchFamily="18" charset="0"/>
                <a:cs typeface="Times New Roman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2895216-8351-4D44-8B24-19F14569FB73}"/>
                </a:ext>
              </a:extLst>
            </p:cNvPr>
            <p:cNvSpPr txBox="1"/>
            <p:nvPr/>
          </p:nvSpPr>
          <p:spPr>
            <a:xfrm>
              <a:off x="6464721" y="1123212"/>
              <a:ext cx="2215473" cy="26776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Chanel 1 +</a:t>
              </a:r>
            </a:p>
            <a:p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Chanel 1 –</a:t>
              </a:r>
            </a:p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Chanel 2 +</a:t>
              </a:r>
            </a:p>
            <a:p>
              <a:endParaRPr lang="en-US" sz="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Chanel 2 –</a:t>
              </a:r>
            </a:p>
            <a:p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Chanel 8 +</a:t>
              </a:r>
            </a:p>
            <a:p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Chanel 8 -</a:t>
              </a:r>
              <a:endParaRPr lang="ru-RU" sz="1100" dirty="0">
                <a:latin typeface="Times New Roman" panose="02020603050405020304" pitchFamily="18" charset="0"/>
                <a:cs typeface="Times New Roman" pitchFamily="18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C4BF2E72-A6E8-458F-AD1F-3C78609AF8E5}"/>
              </a:ext>
            </a:extLst>
          </p:cNvPr>
          <p:cNvSpPr txBox="1"/>
          <p:nvPr/>
        </p:nvSpPr>
        <p:spPr>
          <a:xfrm>
            <a:off x="4990943" y="4404819"/>
            <a:ext cx="37902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onnections of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 sensors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E5B660-4651-4D1C-9453-D2AE9945F9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08" y="807192"/>
            <a:ext cx="4747352" cy="35605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" grpId="0"/>
      <p:bldP spid="15" grpId="0"/>
      <p:bldP spid="27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135397</TotalTime>
  <Words>770</Words>
  <Application>Microsoft Office PowerPoint</Application>
  <PresentationFormat>Экран (4:3)</PresentationFormat>
  <Paragraphs>210</Paragraphs>
  <Slides>17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Georgia</vt:lpstr>
      <vt:lpstr>Symbol</vt:lpstr>
      <vt:lpstr>Times New Roman</vt:lpstr>
      <vt:lpstr>Тема Office</vt:lpstr>
      <vt:lpstr>Quench protection and monitoring  systems for pulsed HTS inductive energy storage SMES   Ilya Donguzov on behalf of the team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Quench protection and monitoring systems for pulsed HTS inductive energy storage SMES          Ilya Donguzov, donguzov@jinr.ru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State of the Magnetic Measurements of the NICA Collider Twin-Aperture Quadrupoles</dc:title>
  <dc:creator>Ilya</dc:creator>
  <cp:lastModifiedBy>Ilya</cp:lastModifiedBy>
  <cp:revision>5770</cp:revision>
  <dcterms:created xsi:type="dcterms:W3CDTF">2022-05-08T16:00:20Z</dcterms:created>
  <dcterms:modified xsi:type="dcterms:W3CDTF">2025-06-09T17:14:48Z</dcterms:modified>
</cp:coreProperties>
</file>