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66" r:id="rId5"/>
    <p:sldId id="267" r:id="rId6"/>
    <p:sldId id="258" r:id="rId7"/>
    <p:sldId id="259" r:id="rId8"/>
    <p:sldId id="261" r:id="rId9"/>
    <p:sldId id="262" r:id="rId10"/>
    <p:sldId id="263" r:id="rId11"/>
    <p:sldId id="271" r:id="rId12"/>
    <p:sldId id="264" r:id="rId13"/>
    <p:sldId id="265" r:id="rId14"/>
    <p:sldId id="268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il Chumakov" initials="DC" lastIdx="1" clrIdx="0">
    <p:extLst>
      <p:ext uri="{19B8F6BF-5375-455C-9EA6-DF929625EA0E}">
        <p15:presenceInfo xmlns:p15="http://schemas.microsoft.com/office/powerpoint/2012/main" userId="6f6b0c443de60e3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7" autoAdjust="0"/>
    <p:restoredTop sz="94660"/>
  </p:normalViewPr>
  <p:slideViewPr>
    <p:cSldViewPr snapToGrid="0">
      <p:cViewPr>
        <p:scale>
          <a:sx n="100" d="100"/>
          <a:sy n="100" d="100"/>
        </p:scale>
        <p:origin x="90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6-05T14:42:17.957" idx="1">
    <p:pos x="2988" y="3732"/>
    <p:text>For linear force: oscillations damp to new stable phase; for non-linear oscillations are amplified</p:text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02A3C6-4909-4683-97A7-D34062D29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429632-6029-4622-B286-315CBEAFA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AFACE0-4E11-40AC-A357-7C2DFC962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6820-3480-49F5-BF87-90A4AA082E07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063604-2249-4E33-8A3E-B24FC0317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3991E6-D7A6-43C3-A981-1D6723AA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6B1B0-6538-46C1-B4F4-D3518EAC0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41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29AE23-AD55-4759-A5DE-3C2BECEC5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14E191-400C-4205-8D70-0DD94FA63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54A926-CD50-4741-9FD3-D8FCF58F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6820-3480-49F5-BF87-90A4AA082E07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5BEE2E-E7DE-426B-8DA3-7378B9413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A184D2-3300-4D7F-B138-169D31162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6B1B0-6538-46C1-B4F4-D3518EAC0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32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C4A7E17-72CB-4B49-A928-8B013C47A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5EB08C-01C2-4C2C-BE8A-4DAE17C6D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5EC495-CABD-46B6-AEFD-449E17594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6820-3480-49F5-BF87-90A4AA082E07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4C0043-6271-4436-A8EE-A19B79015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940C25-1625-49C0-BB53-35C6F9FB6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6B1B0-6538-46C1-B4F4-D3518EAC0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965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F505A-D9E3-4C05-9B1F-F271EFEF8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4A4629-C83B-416F-92BB-31A8D7B5D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58DFC2-E636-4EEB-B4F9-7FF661D7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6820-3480-49F5-BF87-90A4AA082E07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24EF0E-F07F-44E3-9C8E-7C590412D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CFA786-3651-41BB-BF1D-5DC673DA1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6B1B0-6538-46C1-B4F4-D3518EAC0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634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7E4548-8581-4620-B9B8-5C614C251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F7F582-1EBD-4B47-8853-0D24685D4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DDBE36-FC6A-47E4-BB42-CE06AA9B1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6820-3480-49F5-BF87-90A4AA082E07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3081E0-14D2-454D-A092-D43077CFB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C3FC18-0DBD-439D-A377-7ECDC8B33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6B1B0-6538-46C1-B4F4-D3518EAC0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782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29A370-3F0C-43AF-AFCB-45493F847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248A41-AA9C-4F04-B722-B8A20F65E1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A040B2-5E94-4503-93A0-E1D5C3583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305780-8E1E-472C-A7A1-2DD36B5C8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6820-3480-49F5-BF87-90A4AA082E07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2EA56C-9612-445D-B847-61C8D3333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88133C-59A6-4901-923A-F473EBE86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6B1B0-6538-46C1-B4F4-D3518EAC0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949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EB5EE-80D1-4C88-A1A8-9DEA8EDE0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C13F73-0B0B-4091-A44A-C01DADA48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EE01B0-5DD7-496F-A67D-50B484BAA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CCA3E6-1517-45BF-8AE1-9640736E47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5B3FD7-450F-4829-9A05-8B6C2461EF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18395C4-5D5A-48E6-95DE-CDBB8BBFD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6820-3480-49F5-BF87-90A4AA082E07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3428031-7544-4159-8463-E7DD7A6C4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1C6BEB-FE13-4503-894A-45D1D8A5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6B1B0-6538-46C1-B4F4-D3518EAC0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20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F64F0-EEA2-428C-B43A-25A2E4AFE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EFF108A-8D26-4934-AA4D-56261D613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6820-3480-49F5-BF87-90A4AA082E07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10C3E0-8452-4FE3-B7E2-ECA0CF601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C8C6D1-7E43-430C-8F01-142492674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6B1B0-6538-46C1-B4F4-D3518EAC0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447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76CA752-1A61-419B-BFE5-BC60553EF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6820-3480-49F5-BF87-90A4AA082E07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60FE262-6E7F-4482-973C-DBAF6F07C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7A595B-D814-4D3D-9BBB-9A3AF5EED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6B1B0-6538-46C1-B4F4-D3518EAC0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777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7E89C-38F3-425F-9215-F50595256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CC1B2E-0410-4313-AD0C-946347C33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EAE089-9C14-40F0-B00C-78E1617A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1D3900-465D-4926-8F03-B8B039A35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6820-3480-49F5-BF87-90A4AA082E07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76E491-162A-47D8-B90E-55C15E1C9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D766C1-D116-474E-9695-D745CF55E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6B1B0-6538-46C1-B4F4-D3518EAC0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770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86DC1-994D-4DB6-9669-8758BDDF0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E299458-7AB5-4CA7-8DAA-997DE0F41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194703-C75B-499E-9F62-4B2DBE327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633C7A-51C5-46D6-917C-A1E061668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6820-3480-49F5-BF87-90A4AA082E07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9AFB77-56B7-4AE1-99D5-DB34A8D86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34E55A-5C56-4A06-AAFD-1E18DCABB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6B1B0-6538-46C1-B4F4-D3518EAC0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993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A88C0-F7BD-47A8-BBAE-DA757F76B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04A9CA-F775-4698-8B52-0D3D48F42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8744A5-8CDC-4021-8926-1F307A0E20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66820-3480-49F5-BF87-90A4AA082E07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91FA3F-A846-4394-B6D0-EA1C4BEC8C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B7F078-4460-4DE8-9E75-7A7929C6BC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6B1B0-6538-46C1-B4F4-D3518EAC0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408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0.png"/><Relationship Id="rId4" Type="http://schemas.openxmlformats.org/officeDocument/2006/relationships/image" Target="../media/image6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2.png"/><Relationship Id="rId7" Type="http://schemas.openxmlformats.org/officeDocument/2006/relationships/image" Target="../media/image13.png"/><Relationship Id="rId12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comments" Target="../comments/comment1.xml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24.png"/><Relationship Id="rId10" Type="http://schemas.openxmlformats.org/officeDocument/2006/relationships/image" Target="../media/image49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A84AB-C1C8-4563-AD59-CF169D7CC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689548"/>
            <a:ext cx="12022110" cy="2820415"/>
          </a:xfrm>
        </p:spPr>
        <p:txBody>
          <a:bodyPr>
            <a:noAutofit/>
          </a:bodyPr>
          <a:lstStyle/>
          <a:p>
            <a:r>
              <a:rPr lang="en-US" sz="4800" dirty="0"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Methods of electron cooling friction force measurement suitable for NICA Booster synchrotron</a:t>
            </a:r>
            <a:br>
              <a:rPr lang="ru-RU" sz="4800" dirty="0"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</a:br>
            <a:endParaRPr lang="ru-RU" sz="4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A2C5E-064F-450D-9939-81A8CBFF417D}"/>
              </a:ext>
            </a:extLst>
          </p:cNvPr>
          <p:cNvSpPr txBox="1"/>
          <p:nvPr/>
        </p:nvSpPr>
        <p:spPr>
          <a:xfrm>
            <a:off x="3517586" y="4319758"/>
            <a:ext cx="85045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u="sng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Daniil K. Chumakov</a:t>
            </a:r>
          </a:p>
          <a:p>
            <a:pPr algn="r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NICA Dispatch Service, LHEP JINR/</a:t>
            </a:r>
            <a:r>
              <a:rPr lang="ru-RU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Диспетчерская служба 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NICA</a:t>
            </a:r>
            <a:r>
              <a:rPr lang="ru-RU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ЛФВЭ ОИЯИ</a:t>
            </a:r>
          </a:p>
          <a:p>
            <a:pPr algn="r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National Research Tomsk Polytechnic University</a:t>
            </a:r>
            <a:endParaRPr lang="ru-RU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AA945-16D9-4A2E-9E94-52F110287280}"/>
              </a:ext>
            </a:extLst>
          </p:cNvPr>
          <p:cNvSpPr txBox="1"/>
          <p:nvPr/>
        </p:nvSpPr>
        <p:spPr>
          <a:xfrm>
            <a:off x="4320076" y="6052883"/>
            <a:ext cx="35518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AYSS-2025</a:t>
            </a:r>
          </a:p>
          <a:p>
            <a:pPr algn="ctr"/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Alushta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, Russia</a:t>
            </a:r>
          </a:p>
        </p:txBody>
      </p:sp>
    </p:spTree>
    <p:extLst>
      <p:ext uri="{BB962C8B-B14F-4D97-AF65-F5344CB8AC3E}">
        <p14:creationId xmlns:p14="http://schemas.microsoft.com/office/powerpoint/2010/main" val="2279939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A84AB-C1C8-4563-AD59-CF169D7CC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945" y="-103979"/>
            <a:ext cx="12022110" cy="839449"/>
          </a:xfrm>
        </p:spPr>
        <p:txBody>
          <a:bodyPr>
            <a:noAutofit/>
          </a:bodyPr>
          <a:lstStyle/>
          <a:p>
            <a:r>
              <a:rPr lang="en-US" sz="4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Longitudinal force: linear region - 2</a:t>
            </a:r>
            <a:endParaRPr lang="ru-RU" sz="4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D72F2A1-4A0C-46C2-912D-402C939DAC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4945" y="3429000"/>
            <a:ext cx="3878580" cy="25228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1752E6A-F106-4FA3-920A-7FB5A58AC108}"/>
              </a:ext>
            </a:extLst>
          </p:cNvPr>
          <p:cNvSpPr txBox="1"/>
          <p:nvPr/>
        </p:nvSpPr>
        <p:spPr>
          <a:xfrm>
            <a:off x="11744340" y="6396335"/>
            <a:ext cx="420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9</a:t>
            </a:r>
            <a:endParaRPr lang="ru-RU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87A7B6-76E8-4009-93ED-571FDA860E44}"/>
              </a:ext>
            </a:extLst>
          </p:cNvPr>
          <p:cNvSpPr txBox="1"/>
          <p:nvPr/>
        </p:nvSpPr>
        <p:spPr>
          <a:xfrm>
            <a:off x="-1" y="697870"/>
            <a:ext cx="60959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Induction accelerator</a:t>
            </a:r>
            <a:endParaRPr lang="ru-RU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DFDFD7-D4DA-4A2E-AF96-61B1C92C196F}"/>
              </a:ext>
            </a:extLst>
          </p:cNvPr>
          <p:cNvSpPr txBox="1"/>
          <p:nvPr/>
        </p:nvSpPr>
        <p:spPr>
          <a:xfrm>
            <a:off x="6096000" y="702819"/>
            <a:ext cx="60960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Barrier buckets</a:t>
            </a:r>
            <a:endParaRPr lang="ru-RU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9D311A-F6A6-4029-A511-AF596CB414CE}"/>
              </a:ext>
            </a:extLst>
          </p:cNvPr>
          <p:cNvSpPr txBox="1"/>
          <p:nvPr/>
        </p:nvSpPr>
        <p:spPr>
          <a:xfrm>
            <a:off x="276027" y="6404328"/>
            <a:ext cx="85006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[16] An induction accelerator for the Heidelberg test storage ring TSR. DOI: 10.1016/0168-9002(92)90230-2</a:t>
            </a:r>
          </a:p>
          <a:p>
            <a:r>
              <a:rPr lang="en-US" sz="1200" b="0" i="1" u="none" strike="noStrike" baseline="0" dirty="0">
                <a:latin typeface="Segoe UI Light" panose="020B0502040204020203" pitchFamily="34" charset="0"/>
                <a:cs typeface="Segoe UI Light" panose="020B0502040204020203" pitchFamily="34" charset="0"/>
              </a:rPr>
              <a:t>[17] New method to measure the friction force of electron coolers in heavy-ion storage rings. DOI: 10.1016/S0168-9002(02)02142-3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6898B9E-7FAF-4453-A73A-93535D848AE6}"/>
                  </a:ext>
                </a:extLst>
              </p:cNvPr>
              <p:cNvSpPr txBox="1"/>
              <p:nvPr/>
            </p:nvSpPr>
            <p:spPr>
              <a:xfrm>
                <a:off x="84945" y="1204245"/>
                <a:ext cx="6011053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Coasting beam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Constant</a:t>
                </a: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acceleration to counterbalance cooling force power [16];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Similar to energy jump method,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𝑖𝑜𝑛</m:t>
                        </m:r>
                      </m:sub>
                    </m:sSub>
                  </m:oMath>
                </a14:m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changes;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Total force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𝑐𝑜𝑜𝑙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𝑖𝑛𝑑</m:t>
                        </m:r>
                      </m:sub>
                    </m:sSub>
                  </m:oMath>
                </a14:m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shifts stable point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𝐹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=0</m:t>
                    </m:r>
                  </m:oMath>
                </a14:m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𝑖𝑛𝑑</m:t>
                        </m:r>
                      </m:sub>
                    </m:sSub>
                  </m:oMath>
                </a14:m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is well known; find new stable point.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Measure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000">
                        <a:latin typeface="Cambria Math" panose="02040503050406030204" pitchFamily="18" charset="0"/>
                      </a:rPr>
                      <m:t>Δ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ru-RU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with </a:t>
                </a:r>
                <a:r>
                  <a:rPr lang="en-US" sz="2000" b="1" u="sng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Schottky spectrometer.</a:t>
                </a:r>
                <a:endParaRPr lang="ru-RU" sz="2000" b="1" u="sng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6898B9E-7FAF-4453-A73A-93535D848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5" y="1204245"/>
                <a:ext cx="6011053" cy="2246769"/>
              </a:xfrm>
              <a:prstGeom prst="rect">
                <a:avLst/>
              </a:prstGeom>
              <a:blipFill>
                <a:blip r:embed="rId3"/>
                <a:stretch>
                  <a:fillRect l="-913" t="-1359" b="-4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1190C19-2E4A-40CF-86D0-002141B8899C}"/>
                  </a:ext>
                </a:extLst>
              </p:cNvPr>
              <p:cNvSpPr txBox="1"/>
              <p:nvPr/>
            </p:nvSpPr>
            <p:spPr>
              <a:xfrm>
                <a:off x="276027" y="5888869"/>
                <a:ext cx="335490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Force acting on ion without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𝑖𝑛𝑑</m:t>
                        </m:r>
                      </m:sub>
                    </m:sSub>
                  </m:oMath>
                </a14:m>
                <a:r>
                  <a:rPr lang="en-US" sz="1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(a)</a:t>
                </a:r>
              </a:p>
              <a:p>
                <a:r>
                  <a:rPr lang="en-US" sz="1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𝑖𝑛𝑑</m:t>
                        </m:r>
                      </m:sub>
                    </m:sSub>
                  </m:oMath>
                </a14:m>
                <a:r>
                  <a:rPr lang="en-US" sz="1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(b), stable point is shifted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1190C19-2E4A-40CF-86D0-002141B88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27" y="5888869"/>
                <a:ext cx="3354906" cy="523220"/>
              </a:xfrm>
              <a:prstGeom prst="rect">
                <a:avLst/>
              </a:prstGeom>
              <a:blipFill>
                <a:blip r:embed="rId4"/>
                <a:stretch>
                  <a:fillRect l="-544" t="-3488" b="-104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25C7C9-2E45-45DA-8E16-4511079213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0681" y="3824310"/>
            <a:ext cx="2764301" cy="22225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D68326-DF0B-402B-A07B-2874FABD1C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4681" y="1277182"/>
            <a:ext cx="2467319" cy="45631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8BFFF20-1D1A-435A-98ED-8E1A47D92150}"/>
                  </a:ext>
                </a:extLst>
              </p:cNvPr>
              <p:cNvSpPr txBox="1"/>
              <p:nvPr/>
            </p:nvSpPr>
            <p:spPr>
              <a:xfrm>
                <a:off x="6095998" y="1224793"/>
                <a:ext cx="4038602" cy="2754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RF barrier buckets with slope instead of </a:t>
                </a:r>
                <a:r>
                  <a:rPr lang="en-US" sz="20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IndAc</a:t>
                </a: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[17];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Change slope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𝑈</m:t>
                    </m:r>
                  </m:oMath>
                </a14:m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or bunching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𝑅𝐹</m:t>
                        </m:r>
                      </m:sub>
                    </m:sSub>
                  </m:oMath>
                </a14:m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𝐵𝐵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=−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𝑐𝑜𝑜𝑙</m:t>
                        </m:r>
                      </m:sub>
                    </m:sSub>
                  </m:oMath>
                </a14:m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𝐵𝐵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=−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h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  <m:t>𝑒𝑓𝑓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𝜌</m:t>
                        </m:r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  <m:t>𝑎𝑐𝑐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𝑒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𝑈</m:t>
                    </m:r>
                  </m:oMath>
                </a14:m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Control with FCT, BPM (intensity mode), Schottky spectrometer.</a:t>
                </a:r>
                <a:endParaRPr lang="ru-RU" sz="20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8BFFF20-1D1A-435A-98ED-8E1A47D92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8" y="1224793"/>
                <a:ext cx="4038602" cy="2754600"/>
              </a:xfrm>
              <a:prstGeom prst="rect">
                <a:avLst/>
              </a:prstGeom>
              <a:blipFill>
                <a:blip r:embed="rId7"/>
                <a:stretch>
                  <a:fillRect l="-1357" t="-1106" b="-30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C63CBF50-C139-4FBA-A16A-B81DDF7D7E21}"/>
              </a:ext>
            </a:extLst>
          </p:cNvPr>
          <p:cNvSpPr txBox="1"/>
          <p:nvPr/>
        </p:nvSpPr>
        <p:spPr>
          <a:xfrm>
            <a:off x="6159926" y="5951855"/>
            <a:ext cx="33549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Form of barrier buckets potential energy (a) and corresponding force (b) [17]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2584D05-2175-4031-BEFA-80FF0DF742EC}"/>
                  </a:ext>
                </a:extLst>
              </p:cNvPr>
              <p:cNvSpPr txBox="1"/>
              <p:nvPr/>
            </p:nvSpPr>
            <p:spPr>
              <a:xfrm>
                <a:off x="9724681" y="5785417"/>
                <a:ext cx="2467320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Beam signal from BPM for:</a:t>
                </a:r>
              </a:p>
              <a:p>
                <a:r>
                  <a:rPr lang="en-US" sz="1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𝐵𝐵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&lt;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𝑐𝑜𝑜𝑙</m:t>
                        </m:r>
                      </m:sub>
                    </m:sSub>
                  </m:oMath>
                </a14:m>
                <a:r>
                  <a:rPr lang="en-US" sz="1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𝐵𝐵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𝑐𝑜𝑜𝑙</m:t>
                        </m:r>
                      </m:sub>
                    </m:sSub>
                  </m:oMath>
                </a14:m>
                <a:r>
                  <a:rPr lang="en-US" sz="1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𝐵𝐵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𝑐𝑜𝑜𝑙</m:t>
                        </m:r>
                      </m:sub>
                    </m:sSub>
                  </m:oMath>
                </a14:m>
                <a:r>
                  <a:rPr lang="en-US" sz="1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[17]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2584D05-2175-4031-BEFA-80FF0DF74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4681" y="5785417"/>
                <a:ext cx="2467320" cy="738664"/>
              </a:xfrm>
              <a:prstGeom prst="rect">
                <a:avLst/>
              </a:prstGeom>
              <a:blipFill>
                <a:blip r:embed="rId8"/>
                <a:stretch>
                  <a:fillRect l="-741" t="-2479" r="-1975" b="-74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0441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A84AB-C1C8-4563-AD59-CF169D7CC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46" y="0"/>
            <a:ext cx="12022110" cy="839449"/>
          </a:xfrm>
        </p:spPr>
        <p:txBody>
          <a:bodyPr>
            <a:noAutofit/>
          </a:bodyPr>
          <a:lstStyle/>
          <a:p>
            <a:r>
              <a:rPr lang="en-US" sz="4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Transverse force measurement methods</a:t>
            </a:r>
            <a:endParaRPr lang="ru-RU" sz="4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FA2C5E-064F-450D-9939-81A8CBFF417D}"/>
                  </a:ext>
                </a:extLst>
              </p:cNvPr>
              <p:cNvSpPr txBox="1"/>
              <p:nvPr/>
            </p:nvSpPr>
            <p:spPr>
              <a:xfrm>
                <a:off x="151607" y="914361"/>
                <a:ext cx="6477918" cy="40934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Monitor </a:t>
                </a:r>
                <a:r>
                  <a:rPr lang="en-US" sz="20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betatron</a:t>
                </a: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oscillations damping time with BPM &amp; transverse Schottky spectrometer;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Measure beam size with ionization profilometer.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Right after injection:</a:t>
                </a:r>
              </a:p>
              <a:p>
                <a:pPr marL="342900" indent="-342900">
                  <a:buFontTx/>
                  <a:buChar char="‒"/>
                </a:pP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high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𝑑𝑝</m:t>
                    </m:r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, </a:t>
                </a:r>
              </a:p>
              <a:p>
                <a:pPr marL="342900" indent="-342900">
                  <a:buFontTx/>
                  <a:buChar char="‒"/>
                </a:pP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fast decoherence due to chromaticity</a:t>
                </a:r>
              </a:p>
              <a:p>
                <a:endPara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Suppress chromaticity to 0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Pre-cool the beam to get small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𝑑𝑝</m:t>
                    </m:r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endPara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Excite the oscillations with kicker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Dominant damping due to cooling, not chromaticity!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amplitude of kick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FA2C5E-064F-450D-9939-81A8CBFF4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07" y="914361"/>
                <a:ext cx="6477918" cy="4093428"/>
              </a:xfrm>
              <a:prstGeom prst="rect">
                <a:avLst/>
              </a:prstGeom>
              <a:blipFill>
                <a:blip r:embed="rId2"/>
                <a:stretch>
                  <a:fillRect l="-1317" t="-745" r="-1223" b="-19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DAB903A-2DCF-40D9-9BAE-F487B2140BBB}"/>
              </a:ext>
            </a:extLst>
          </p:cNvPr>
          <p:cNvSpPr/>
          <p:nvPr/>
        </p:nvSpPr>
        <p:spPr>
          <a:xfrm>
            <a:off x="6902149" y="979155"/>
            <a:ext cx="5202407" cy="64633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ysClr val="windowText" lastClr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Transverse force measurement</a:t>
            </a:r>
            <a:endParaRPr lang="ru-RU" sz="2400" dirty="0">
              <a:solidFill>
                <a:sysClr val="windowText" lastClr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1E6FB8-5919-4198-9259-9624C4EF2CD7}"/>
              </a:ext>
            </a:extLst>
          </p:cNvPr>
          <p:cNvSpPr txBox="1"/>
          <p:nvPr/>
        </p:nvSpPr>
        <p:spPr>
          <a:xfrm>
            <a:off x="11625943" y="6396335"/>
            <a:ext cx="539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10</a:t>
            </a:r>
            <a:endParaRPr lang="ru-RU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AF25B552-CBAA-489B-B82E-2A75A4AC21EA}"/>
              </a:ext>
            </a:extLst>
          </p:cNvPr>
          <p:cNvSpPr/>
          <p:nvPr/>
        </p:nvSpPr>
        <p:spPr>
          <a:xfrm>
            <a:off x="8066438" y="3669989"/>
            <a:ext cx="2873829" cy="904352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Kick the beam</a:t>
            </a:r>
            <a:endParaRPr lang="ru-RU" sz="2400" dirty="0">
              <a:solidFill>
                <a:sysClr val="windowText" lastClr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DD33338A-37B6-4329-BE92-92F9E168738E}"/>
              </a:ext>
            </a:extLst>
          </p:cNvPr>
          <p:cNvSpPr/>
          <p:nvPr/>
        </p:nvSpPr>
        <p:spPr>
          <a:xfrm>
            <a:off x="10115550" y="5195794"/>
            <a:ext cx="2076450" cy="1169345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Fokker-Planck solution</a:t>
            </a:r>
            <a:endParaRPr lang="ru-RU" sz="2400" dirty="0">
              <a:solidFill>
                <a:sysClr val="windowText" lastClr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645A3C43-0482-43EC-8D3B-59DA9A2830B7}"/>
              </a:ext>
            </a:extLst>
          </p:cNvPr>
          <p:cNvSpPr/>
          <p:nvPr/>
        </p:nvSpPr>
        <p:spPr>
          <a:xfrm>
            <a:off x="6902149" y="2961075"/>
            <a:ext cx="5202407" cy="461665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Suppress chromaticity</a:t>
            </a:r>
            <a:endParaRPr lang="ru-RU" sz="2400" dirty="0">
              <a:solidFill>
                <a:sysClr val="windowText" lastClr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968B3821-41B7-4B2C-B86F-6BEA5D0336CC}"/>
              </a:ext>
            </a:extLst>
          </p:cNvPr>
          <p:cNvSpPr/>
          <p:nvPr/>
        </p:nvSpPr>
        <p:spPr>
          <a:xfrm>
            <a:off x="6902149" y="1840411"/>
            <a:ext cx="5202407" cy="904352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Decrease </a:t>
            </a:r>
            <a:r>
              <a:rPr lang="en-US" sz="2400" dirty="0" err="1">
                <a:solidFill>
                  <a:sysClr val="windowText" lastClr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dp</a:t>
            </a:r>
            <a:r>
              <a:rPr lang="en-US" sz="2400" dirty="0">
                <a:solidFill>
                  <a:sysClr val="windowText" lastClr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/p (precooling)</a:t>
            </a:r>
            <a:endParaRPr lang="ru-RU" sz="2400" dirty="0">
              <a:solidFill>
                <a:sysClr val="windowText" lastClr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20" name="Соединитель: уступ 19">
            <a:extLst>
              <a:ext uri="{FF2B5EF4-FFF2-40B4-BE49-F238E27FC236}">
                <a16:creationId xmlns:a16="http://schemas.microsoft.com/office/drawing/2014/main" id="{668EA4BE-E23B-40BC-A21B-A02DB257CFB8}"/>
              </a:ext>
            </a:extLst>
          </p:cNvPr>
          <p:cNvCxnSpPr>
            <a:cxnSpLocks/>
            <a:stCxn id="16" idx="1"/>
            <a:endCxn id="27" idx="0"/>
          </p:cNvCxnSpPr>
          <p:nvPr/>
        </p:nvCxnSpPr>
        <p:spPr>
          <a:xfrm rot="10800000" flipV="1">
            <a:off x="7772758" y="4122165"/>
            <a:ext cx="293680" cy="1073628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C7A3D92-F69A-46AC-AD7B-CC8E3CAEBFDE}"/>
                  </a:ext>
                </a:extLst>
              </p:cNvPr>
              <p:cNvSpPr txBox="1"/>
              <p:nvPr/>
            </p:nvSpPr>
            <p:spPr>
              <a:xfrm>
                <a:off x="7034961" y="4595426"/>
                <a:ext cx="1475591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⊥</m:t>
                        </m:r>
                      </m:sub>
                    </m:sSub>
                  </m:oMath>
                </a14:m>
                <a:endParaRPr lang="ru-RU" sz="2400" b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C7A3D92-F69A-46AC-AD7B-CC8E3CAEB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961" y="4595426"/>
                <a:ext cx="1475591" cy="461665"/>
              </a:xfrm>
              <a:prstGeom prst="rect">
                <a:avLst/>
              </a:prstGeom>
              <a:blipFill>
                <a:blip r:embed="rId3"/>
                <a:stretch>
                  <a:fillRect t="-7692" b="-282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Соединитель: уступ 21">
            <a:extLst>
              <a:ext uri="{FF2B5EF4-FFF2-40B4-BE49-F238E27FC236}">
                <a16:creationId xmlns:a16="http://schemas.microsoft.com/office/drawing/2014/main" id="{9662EC9C-8C66-450E-ADF6-91B36EA93357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10940267" y="4122165"/>
            <a:ext cx="454354" cy="1073628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B00B76B-9378-4CF4-9F01-873ED80E4F20}"/>
                  </a:ext>
                </a:extLst>
              </p:cNvPr>
              <p:cNvSpPr txBox="1"/>
              <p:nvPr/>
            </p:nvSpPr>
            <p:spPr>
              <a:xfrm>
                <a:off x="10781225" y="4590464"/>
                <a:ext cx="1323331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⊥</m:t>
                        </m:r>
                      </m:sub>
                    </m:sSub>
                  </m:oMath>
                </a14:m>
                <a:endParaRPr lang="ru-RU" sz="2400" b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B00B76B-9378-4CF4-9F01-873ED80E4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1225" y="4590464"/>
                <a:ext cx="1323331" cy="461665"/>
              </a:xfrm>
              <a:prstGeom prst="rect">
                <a:avLst/>
              </a:prstGeom>
              <a:blipFill>
                <a:blip r:embed="rId4"/>
                <a:stretch>
                  <a:fillRect l="-3653" t="-7692" b="-282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C27C133F-7296-479E-A8E5-CF76BCCBF385}"/>
              </a:ext>
            </a:extLst>
          </p:cNvPr>
          <p:cNvCxnSpPr>
            <a:cxnSpLocks/>
            <a:stCxn id="14" idx="2"/>
            <a:endCxn id="19" idx="0"/>
          </p:cNvCxnSpPr>
          <p:nvPr/>
        </p:nvCxnSpPr>
        <p:spPr>
          <a:xfrm>
            <a:off x="9503353" y="1625486"/>
            <a:ext cx="0" cy="2149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B174AFB6-93F9-48B6-9B44-34095A375F24}"/>
              </a:ext>
            </a:extLst>
          </p:cNvPr>
          <p:cNvCxnSpPr>
            <a:cxnSpLocks/>
            <a:stCxn id="19" idx="2"/>
            <a:endCxn id="18" idx="0"/>
          </p:cNvCxnSpPr>
          <p:nvPr/>
        </p:nvCxnSpPr>
        <p:spPr>
          <a:xfrm>
            <a:off x="9503353" y="2744763"/>
            <a:ext cx="0" cy="2163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591A712D-3A2A-4DA4-A8E1-3290FD26E8F8}"/>
              </a:ext>
            </a:extLst>
          </p:cNvPr>
          <p:cNvCxnSpPr>
            <a:cxnSpLocks/>
            <a:stCxn id="18" idx="2"/>
            <a:endCxn id="16" idx="0"/>
          </p:cNvCxnSpPr>
          <p:nvPr/>
        </p:nvCxnSpPr>
        <p:spPr>
          <a:xfrm>
            <a:off x="9503353" y="3422740"/>
            <a:ext cx="0" cy="2472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5DC5FD71-816E-4145-9A6C-BCA42DBAB2F4}"/>
              </a:ext>
            </a:extLst>
          </p:cNvPr>
          <p:cNvSpPr/>
          <p:nvPr/>
        </p:nvSpPr>
        <p:spPr>
          <a:xfrm>
            <a:off x="6413439" y="5195793"/>
            <a:ext cx="2718638" cy="1169345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Betatron</a:t>
            </a:r>
            <a:r>
              <a:rPr lang="en-US" sz="2400" dirty="0">
                <a:solidFill>
                  <a:sysClr val="windowText" lastClr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oscillations damping</a:t>
            </a:r>
            <a:endParaRPr lang="ru-RU" sz="2400" dirty="0">
              <a:solidFill>
                <a:sysClr val="windowText" lastClr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3AA23733-E7A6-41E5-8069-664A361C19D4}"/>
              </a:ext>
            </a:extLst>
          </p:cNvPr>
          <p:cNvSpPr/>
          <p:nvPr/>
        </p:nvSpPr>
        <p:spPr>
          <a:xfrm>
            <a:off x="4803055" y="1962150"/>
            <a:ext cx="540469" cy="7826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X</a:t>
            </a:r>
            <a:endParaRPr lang="ru-RU" sz="4000" dirty="0">
              <a:solidFill>
                <a:srgbClr val="FF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2DA04F89-2B43-455C-850B-89FB9D18CCA0}"/>
              </a:ext>
            </a:extLst>
          </p:cNvPr>
          <p:cNvSpPr/>
          <p:nvPr/>
        </p:nvSpPr>
        <p:spPr>
          <a:xfrm>
            <a:off x="4803055" y="2997975"/>
            <a:ext cx="540469" cy="7826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</a:t>
            </a:r>
            <a:endParaRPr lang="ru-RU" sz="4000" dirty="0">
              <a:solidFill>
                <a:srgbClr val="00B05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7B596EAB-238A-40AB-964E-5058D97C5F36}"/>
              </a:ext>
            </a:extLst>
          </p:cNvPr>
          <p:cNvGrpSpPr/>
          <p:nvPr/>
        </p:nvGrpSpPr>
        <p:grpSpPr>
          <a:xfrm>
            <a:off x="413839" y="4858323"/>
            <a:ext cx="2713238" cy="1846903"/>
            <a:chOff x="2051050" y="2616200"/>
            <a:chExt cx="4260850" cy="2900363"/>
          </a:xfrm>
        </p:grpSpPr>
        <p:cxnSp>
          <p:nvCxnSpPr>
            <p:cNvPr id="29" name="Прямая со стрелкой 28">
              <a:extLst>
                <a:ext uri="{FF2B5EF4-FFF2-40B4-BE49-F238E27FC236}">
                  <a16:creationId xmlns:a16="http://schemas.microsoft.com/office/drawing/2014/main" id="{441DA53A-1979-4E1D-A7F7-447B3229AF98}"/>
                </a:ext>
              </a:extLst>
            </p:cNvPr>
            <p:cNvCxnSpPr/>
            <p:nvPr/>
          </p:nvCxnSpPr>
          <p:spPr>
            <a:xfrm flipV="1">
              <a:off x="3995738" y="2852738"/>
              <a:ext cx="0" cy="26638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>
              <a:extLst>
                <a:ext uri="{FF2B5EF4-FFF2-40B4-BE49-F238E27FC236}">
                  <a16:creationId xmlns:a16="http://schemas.microsoft.com/office/drawing/2014/main" id="{5A74D666-AA46-4571-9FA6-113A2DEBAABA}"/>
                </a:ext>
              </a:extLst>
            </p:cNvPr>
            <p:cNvCxnSpPr/>
            <p:nvPr/>
          </p:nvCxnSpPr>
          <p:spPr>
            <a:xfrm>
              <a:off x="2051050" y="4292600"/>
              <a:ext cx="403383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7">
              <a:extLst>
                <a:ext uri="{FF2B5EF4-FFF2-40B4-BE49-F238E27FC236}">
                  <a16:creationId xmlns:a16="http://schemas.microsoft.com/office/drawing/2014/main" id="{788DA622-7B9F-4CE1-A6DA-CA27A93A50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1863" y="4581525"/>
              <a:ext cx="3000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800">
                  <a:latin typeface="Arial" panose="020B0604020202020204" pitchFamily="34" charset="0"/>
                </a:rPr>
                <a:t>х</a:t>
              </a:r>
            </a:p>
          </p:txBody>
        </p:sp>
        <p:sp>
          <p:nvSpPr>
            <p:cNvPr id="32" name="TextBox 8">
              <a:extLst>
                <a:ext uri="{FF2B5EF4-FFF2-40B4-BE49-F238E27FC236}">
                  <a16:creationId xmlns:a16="http://schemas.microsoft.com/office/drawing/2014/main" id="{FB364E70-9429-443C-A0B7-740B47FC2A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4025" y="2616200"/>
              <a:ext cx="3524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ru-RU" sz="1800">
                  <a:latin typeface="Arial" panose="020B0604020202020204" pitchFamily="34" charset="0"/>
                </a:rPr>
                <a:t>x’</a:t>
              </a: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04A79210-7705-41E3-9322-5BAE29F98FD2}"/>
                </a:ext>
              </a:extLst>
            </p:cNvPr>
            <p:cNvSpPr/>
            <p:nvPr/>
          </p:nvSpPr>
          <p:spPr>
            <a:xfrm>
              <a:off x="3779838" y="3284538"/>
              <a:ext cx="431800" cy="36036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BA6B77CD-36A8-45E9-AC03-10FA6528647D}"/>
                </a:ext>
              </a:extLst>
            </p:cNvPr>
            <p:cNvSpPr/>
            <p:nvPr/>
          </p:nvSpPr>
          <p:spPr>
            <a:xfrm>
              <a:off x="2987675" y="3284538"/>
              <a:ext cx="2016125" cy="2016125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7FA0F7BF-DCEB-46B3-B342-891F82871B05}"/>
                </a:ext>
              </a:extLst>
            </p:cNvPr>
            <p:cNvSpPr/>
            <p:nvPr/>
          </p:nvSpPr>
          <p:spPr>
            <a:xfrm>
              <a:off x="3348038" y="3644900"/>
              <a:ext cx="1368425" cy="1304925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AADB69F5-E502-4C1A-BE98-7F9CED1E7446}"/>
                </a:ext>
              </a:extLst>
            </p:cNvPr>
            <p:cNvCxnSpPr/>
            <p:nvPr/>
          </p:nvCxnSpPr>
          <p:spPr>
            <a:xfrm flipV="1">
              <a:off x="3995738" y="2984500"/>
              <a:ext cx="1008062" cy="444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Полилиния 15">
              <a:extLst>
                <a:ext uri="{FF2B5EF4-FFF2-40B4-BE49-F238E27FC236}">
                  <a16:creationId xmlns:a16="http://schemas.microsoft.com/office/drawing/2014/main" id="{23A0D8A5-F6B8-49AF-AA0F-707F5B7BE5B9}"/>
                </a:ext>
              </a:extLst>
            </p:cNvPr>
            <p:cNvSpPr/>
            <p:nvPr/>
          </p:nvSpPr>
          <p:spPr>
            <a:xfrm>
              <a:off x="3163888" y="3668713"/>
              <a:ext cx="327025" cy="371475"/>
            </a:xfrm>
            <a:custGeom>
              <a:avLst/>
              <a:gdLst>
                <a:gd name="connsiteX0" fmla="*/ 36191 w 327136"/>
                <a:gd name="connsiteY0" fmla="*/ 0 h 371772"/>
                <a:gd name="connsiteX1" fmla="*/ 25800 w 327136"/>
                <a:gd name="connsiteY1" fmla="*/ 363682 h 371772"/>
                <a:gd name="connsiteX2" fmla="*/ 327136 w 327136"/>
                <a:gd name="connsiteY2" fmla="*/ 238991 h 371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136" h="371772">
                  <a:moveTo>
                    <a:pt x="36191" y="0"/>
                  </a:moveTo>
                  <a:cubicBezTo>
                    <a:pt x="6750" y="161925"/>
                    <a:pt x="-22691" y="323850"/>
                    <a:pt x="25800" y="363682"/>
                  </a:cubicBezTo>
                  <a:cubicBezTo>
                    <a:pt x="74291" y="403514"/>
                    <a:pt x="245741" y="285750"/>
                    <a:pt x="327136" y="2389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" name="Полилиния 16">
              <a:extLst>
                <a:ext uri="{FF2B5EF4-FFF2-40B4-BE49-F238E27FC236}">
                  <a16:creationId xmlns:a16="http://schemas.microsoft.com/office/drawing/2014/main" id="{EFF321CF-6F84-459D-8BD3-C954165E5905}"/>
                </a:ext>
              </a:extLst>
            </p:cNvPr>
            <p:cNvSpPr/>
            <p:nvPr/>
          </p:nvSpPr>
          <p:spPr>
            <a:xfrm rot="16918332">
              <a:off x="4638675" y="3760788"/>
              <a:ext cx="320675" cy="307975"/>
            </a:xfrm>
            <a:custGeom>
              <a:avLst/>
              <a:gdLst>
                <a:gd name="connsiteX0" fmla="*/ 36191 w 327136"/>
                <a:gd name="connsiteY0" fmla="*/ 0 h 371772"/>
                <a:gd name="connsiteX1" fmla="*/ 25800 w 327136"/>
                <a:gd name="connsiteY1" fmla="*/ 363682 h 371772"/>
                <a:gd name="connsiteX2" fmla="*/ 327136 w 327136"/>
                <a:gd name="connsiteY2" fmla="*/ 238991 h 371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136" h="371772">
                  <a:moveTo>
                    <a:pt x="36191" y="0"/>
                  </a:moveTo>
                  <a:cubicBezTo>
                    <a:pt x="6750" y="161925"/>
                    <a:pt x="-22691" y="323850"/>
                    <a:pt x="25800" y="363682"/>
                  </a:cubicBezTo>
                  <a:cubicBezTo>
                    <a:pt x="74291" y="403514"/>
                    <a:pt x="245741" y="285750"/>
                    <a:pt x="327136" y="2389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id="{6B5FB241-5EE3-4FE8-9DF4-A991020C5B37}"/>
                </a:ext>
              </a:extLst>
            </p:cNvPr>
            <p:cNvCxnSpPr/>
            <p:nvPr/>
          </p:nvCxnSpPr>
          <p:spPr>
            <a:xfrm flipV="1">
              <a:off x="3995738" y="3429000"/>
              <a:ext cx="1584325" cy="296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E6F4E4A-8A27-4E58-8626-89325FFB836B}"/>
              </a:ext>
            </a:extLst>
          </p:cNvPr>
          <p:cNvSpPr txBox="1"/>
          <p:nvPr/>
        </p:nvSpPr>
        <p:spPr>
          <a:xfrm>
            <a:off x="2323174" y="4887679"/>
            <a:ext cx="30106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Beam center-of-mass right after kick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F5A229B-0805-4E3F-AF43-E0D9BE957398}"/>
              </a:ext>
            </a:extLst>
          </p:cNvPr>
          <p:cNvSpPr txBox="1"/>
          <p:nvPr/>
        </p:nvSpPr>
        <p:spPr>
          <a:xfrm>
            <a:off x="2618790" y="5143101"/>
            <a:ext cx="2584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… and after some turns due to chromaticity [18]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DFF9C9E-EAF1-471B-8F66-8F8551FFE4BF}"/>
              </a:ext>
            </a:extLst>
          </p:cNvPr>
          <p:cNvSpPr txBox="1"/>
          <p:nvPr/>
        </p:nvSpPr>
        <p:spPr>
          <a:xfrm>
            <a:off x="3094602" y="5664752"/>
            <a:ext cx="19215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Cooling shifts to center, not smears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3A5FA61-9F79-4F91-BD47-1C07B9A1F7FB}"/>
              </a:ext>
            </a:extLst>
          </p:cNvPr>
          <p:cNvSpPr txBox="1"/>
          <p:nvPr/>
        </p:nvSpPr>
        <p:spPr>
          <a:xfrm>
            <a:off x="2615564" y="6529191"/>
            <a:ext cx="54508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[18] Transverse force measurement. A. </a:t>
            </a:r>
            <a:r>
              <a:rPr lang="en-US" sz="1200" i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Sidorin</a:t>
            </a:r>
            <a:r>
              <a:rPr lang="en-US" sz="12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NICA operators meeting</a:t>
            </a:r>
          </a:p>
        </p:txBody>
      </p:sp>
    </p:spTree>
    <p:extLst>
      <p:ext uri="{BB962C8B-B14F-4D97-AF65-F5344CB8AC3E}">
        <p14:creationId xmlns:p14="http://schemas.microsoft.com/office/powerpoint/2010/main" val="642796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63EA79-8AB9-4A9C-BF17-4A5D80695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574" y="1413074"/>
            <a:ext cx="4065481" cy="295748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A84AB-C1C8-4563-AD59-CF169D7CC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945" y="-139337"/>
            <a:ext cx="12022110" cy="839449"/>
          </a:xfrm>
        </p:spPr>
        <p:txBody>
          <a:bodyPr>
            <a:noAutofit/>
          </a:bodyPr>
          <a:lstStyle/>
          <a:p>
            <a:r>
              <a:rPr lang="en-US" sz="4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Transverse force measurement methods - 2</a:t>
            </a:r>
            <a:endParaRPr lang="ru-RU" sz="4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C94723-EBF5-4517-A8F8-2895CF3CD3C9}"/>
              </a:ext>
            </a:extLst>
          </p:cNvPr>
          <p:cNvSpPr txBox="1"/>
          <p:nvPr/>
        </p:nvSpPr>
        <p:spPr>
          <a:xfrm>
            <a:off x="11663265" y="6396335"/>
            <a:ext cx="501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11</a:t>
            </a:r>
            <a:endParaRPr lang="ru-RU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B1CDDC-DF8E-4B69-B6B6-5BF061F0AD60}"/>
                  </a:ext>
                </a:extLst>
              </p:cNvPr>
              <p:cNvSpPr txBox="1"/>
              <p:nvPr/>
            </p:nvSpPr>
            <p:spPr>
              <a:xfrm>
                <a:off x="84945" y="700112"/>
                <a:ext cx="8804704" cy="57645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Stronger kick gives larger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sz="240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≡</m:t>
                    </m:r>
                    <m:acc>
                      <m:accPr>
                        <m:chr m:val="̇"/>
                        <m:ctrlPr>
                          <a:rPr lang="en-US" sz="2400" i="1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𝑥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en-US" sz="2400" i="1" dirty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sz="240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Kicked pencil beam: an oscillator with external force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Oscillator energy change: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=</m:t>
                    </m:r>
                    <m:nary>
                      <m:nary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𝜋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  <m:t>⊥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̇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Light" panose="020B0502040204020203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Light" panose="020B0502040204020203" pitchFamily="34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  <m:t>𝛿</m:t>
                            </m:r>
                            <m:acc>
                              <m:accPr>
                                <m:chr m:val="̇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Light" panose="020B0502040204020203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Light" panose="020B0502040204020203" pitchFamily="34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  <m:t>𝜃</m:t>
                            </m:r>
                          </m:e>
                        </m:func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𝜃</m:t>
                        </m:r>
                      </m:e>
                    </m:nary>
                  </m:oMath>
                </a14:m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Change the angle of electron beam – change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⊥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≡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𝛿</m:t>
                    </m:r>
                    <m:acc>
                      <m:accPr>
                        <m:chr m:val="̇"/>
                        <m:ctrlPr>
                          <a:rPr lang="en-US" sz="2400" i="1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u="sng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Hopf</a:t>
                </a:r>
                <a:r>
                  <a:rPr lang="en-US" sz="2400" u="sng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bifurcation </a:t>
                </a:r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point can be observed:</a:t>
                </a:r>
              </a:p>
              <a:p>
                <a:pPr marL="539750" indent="-182563">
                  <a:buFont typeface="Segoe UI Light" panose="020B0502040204020203" pitchFamily="34" charset="0"/>
                  <a:buChar char="‐"/>
                </a:pPr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on </a:t>
                </a:r>
                <a:r>
                  <a:rPr lang="en-US" sz="2400" u="sng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IPM</a:t>
                </a:r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: two-sided beam profile (see right pic. on this slide)</a:t>
                </a:r>
              </a:p>
              <a:p>
                <a:pPr marL="539750" indent="-182563">
                  <a:buFont typeface="Segoe UI Light" panose="020B0502040204020203" pitchFamily="34" charset="0"/>
                  <a:buChar char="‐"/>
                </a:pPr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on </a:t>
                </a:r>
                <a:r>
                  <a:rPr lang="en-US" sz="2400" u="sng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Schottky spectrometer</a:t>
                </a:r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: increase in signal power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u="sng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Before</a:t>
                </a:r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bifurcation oscillations are </a:t>
                </a:r>
                <a:r>
                  <a:rPr lang="en-US" sz="2400" u="sng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damped</a:t>
                </a:r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&lt;0</m:t>
                    </m:r>
                  </m:oMath>
                </a14:m>
                <a:endPara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u="sng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After</a:t>
                </a:r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bifurcation oscillations are </a:t>
                </a:r>
                <a:r>
                  <a:rPr lang="en-US" sz="2400" u="sng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amplified</a:t>
                </a:r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&gt;0</m:t>
                    </m:r>
                  </m:oMath>
                </a14:m>
                <a:endPara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Measure damping time;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Force can be extracted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𝐸</m:t>
                    </m:r>
                  </m:oMath>
                </a14:m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or from Fokker-Planck solution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B1CDDC-DF8E-4B69-B6B6-5BF061F0A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5" y="700112"/>
                <a:ext cx="8804704" cy="5764591"/>
              </a:xfrm>
              <a:prstGeom prst="rect">
                <a:avLst/>
              </a:prstGeom>
              <a:blipFill>
                <a:blip r:embed="rId3"/>
                <a:stretch>
                  <a:fillRect l="-970" t="-741" b="-15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17D1870-FDEC-47ED-A71C-22C59F9086F5}"/>
              </a:ext>
            </a:extLst>
          </p:cNvPr>
          <p:cNvSpPr txBox="1"/>
          <p:nvPr/>
        </p:nvSpPr>
        <p:spPr>
          <a:xfrm>
            <a:off x="8396861" y="4440396"/>
            <a:ext cx="33549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Left - profile of cooled ion beam with </a:t>
            </a:r>
            <a:r>
              <a:rPr lang="en-US" sz="1400" u="sng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aligned</a:t>
            </a:r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electron beam;</a:t>
            </a:r>
          </a:p>
          <a:p>
            <a:pPr algn="ctr"/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Right – with </a:t>
            </a:r>
            <a:r>
              <a:rPr lang="en-US" sz="1400" u="sng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misaligned</a:t>
            </a:r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electron beam </a:t>
            </a:r>
            <a:r>
              <a:rPr lang="en-US" sz="1400" u="sng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after bifurcation </a:t>
            </a:r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point [19]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809C15-84C3-480B-ABD7-61231A15F7FE}"/>
              </a:ext>
            </a:extLst>
          </p:cNvPr>
          <p:cNvSpPr txBox="1"/>
          <p:nvPr/>
        </p:nvSpPr>
        <p:spPr>
          <a:xfrm>
            <a:off x="1439907" y="6488561"/>
            <a:ext cx="82242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[19] Studies of electron cooling with a highly expanded electron beam. DOI: 10.1016/S0168-9002(99)01121-3</a:t>
            </a:r>
          </a:p>
        </p:txBody>
      </p:sp>
    </p:spTree>
    <p:extLst>
      <p:ext uri="{BB962C8B-B14F-4D97-AF65-F5344CB8AC3E}">
        <p14:creationId xmlns:p14="http://schemas.microsoft.com/office/powerpoint/2010/main" val="3304833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A84AB-C1C8-4563-AD59-CF169D7CC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61913"/>
            <a:ext cx="12022110" cy="839449"/>
          </a:xfrm>
        </p:spPr>
        <p:txBody>
          <a:bodyPr>
            <a:noAutofit/>
          </a:bodyPr>
          <a:lstStyle/>
          <a:p>
            <a:r>
              <a:rPr lang="en-US" sz="4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Outline</a:t>
            </a:r>
            <a:endParaRPr lang="ru-RU" sz="4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CF7014-EDF7-441A-8C58-5FA409812DD4}"/>
              </a:ext>
            </a:extLst>
          </p:cNvPr>
          <p:cNvSpPr txBox="1"/>
          <p:nvPr/>
        </p:nvSpPr>
        <p:spPr>
          <a:xfrm>
            <a:off x="11532637" y="6396335"/>
            <a:ext cx="632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12</a:t>
            </a:r>
            <a:endParaRPr lang="ru-RU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4CA15E5-2FFA-484F-B74C-AF86CDC49AF8}"/>
                  </a:ext>
                </a:extLst>
              </p:cNvPr>
              <p:cNvSpPr txBox="1"/>
              <p:nvPr/>
            </p:nvSpPr>
            <p:spPr>
              <a:xfrm>
                <a:off x="180195" y="735597"/>
                <a:ext cx="11145030" cy="5632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u="sng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Short cooling time </a:t>
                </a:r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is good for </a:t>
                </a:r>
                <a:r>
                  <a:rPr lang="en-US" sz="2400" u="sng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accumulation</a:t>
                </a:r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of beam;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BUT: </a:t>
                </a:r>
                <a:r>
                  <a:rPr lang="en-US" sz="2400" b="1" u="sng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avoid overcooling </a:t>
                </a:r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→ growth of instabilities, loss of beam;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NICA Booster </a:t>
                </a:r>
                <a:r>
                  <a:rPr lang="en-US" sz="2400" u="sng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Schottky spectrometer </a:t>
                </a:r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is suitable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𝑬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𝒊𝒐𝒏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&gt;</m:t>
                    </m:r>
                  </m:oMath>
                </a14:m>
                <a:r>
                  <a:rPr lang="en-US" sz="240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30 MeV/n </a:t>
                </a:r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(sensitivity);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For </a:t>
                </a:r>
                <a:r>
                  <a:rPr lang="en-US" sz="2400" u="sng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injection energy </a:t>
                </a:r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(3.2 MeV/n) – </a:t>
                </a:r>
                <a:r>
                  <a:rPr lang="en-US" sz="2400" u="sng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FCT</a:t>
                </a:r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is the only choice;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For </a:t>
                </a:r>
                <a:r>
                  <a:rPr lang="en-US" sz="2400" u="sng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transverse cooling </a:t>
                </a:r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– ionization profilometer monitor (</a:t>
                </a:r>
                <a:r>
                  <a:rPr lang="en-US" sz="2400" u="sng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IPM</a:t>
                </a:r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) is OK for all cases;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You need to know </a:t>
                </a:r>
                <a:r>
                  <a:rPr lang="en-US" sz="240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Twiss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𝜷</m:t>
                    </m:r>
                  </m:oMath>
                </a14:m>
                <a:r>
                  <a:rPr lang="en-US" sz="240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at </a:t>
                </a:r>
                <a:r>
                  <a:rPr lang="en-US" sz="2400" u="sng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IPM</a:t>
                </a:r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and in electron </a:t>
                </a:r>
                <a:r>
                  <a:rPr lang="en-US" sz="2400" u="sng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cooling section</a:t>
                </a:r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The easiest methods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∥</m:t>
                    </m:r>
                  </m:oMath>
                </a14:m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force measurement – </a:t>
                </a:r>
                <a:r>
                  <a:rPr lang="en-US" sz="2400" u="sng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RF shift </a:t>
                </a:r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+ </a:t>
                </a:r>
                <a:r>
                  <a:rPr lang="en-US" sz="2400" u="sng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energy jump</a:t>
                </a:r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In principle, Booster RF system allows barrier buckets after additional works [20];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For </a:t>
                </a:r>
                <a:r>
                  <a:rPr lang="en-US" sz="24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IndAc</a:t>
                </a:r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-like measurements one need finer amplitude tuning on RF cavity;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Try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⊥</m:t>
                    </m:r>
                  </m:oMath>
                </a14:m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cooling after </a:t>
                </a:r>
                <a:r>
                  <a:rPr lang="en-US" sz="2400" u="sng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chromaticity correction</a:t>
                </a:r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, </a:t>
                </a:r>
                <a:r>
                  <a:rPr lang="en-US" sz="2400" u="sng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injection optimization</a:t>
                </a:r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Instrumentation allows presented methods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… and tuning of electron cooling system for needs of beam accumulation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4CA15E5-2FFA-484F-B74C-AF86CDC49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95" y="735597"/>
                <a:ext cx="11145030" cy="5632311"/>
              </a:xfrm>
              <a:prstGeom prst="rect">
                <a:avLst/>
              </a:prstGeom>
              <a:blipFill>
                <a:blip r:embed="rId2"/>
                <a:stretch>
                  <a:fillRect l="-766" t="-758" b="-16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8C8383F-0A66-4DC8-A962-6E243595327F}"/>
              </a:ext>
            </a:extLst>
          </p:cNvPr>
          <p:cNvSpPr txBox="1"/>
          <p:nvPr/>
        </p:nvSpPr>
        <p:spPr>
          <a:xfrm>
            <a:off x="573132" y="6488667"/>
            <a:ext cx="82242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[20] Private communication with </a:t>
            </a:r>
            <a:r>
              <a:rPr lang="en-US" sz="1200" i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A.Volodin</a:t>
            </a:r>
            <a:r>
              <a:rPr lang="en-US" sz="12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LHEP JINR</a:t>
            </a:r>
          </a:p>
        </p:txBody>
      </p:sp>
    </p:spTree>
    <p:extLst>
      <p:ext uri="{BB962C8B-B14F-4D97-AF65-F5344CB8AC3E}">
        <p14:creationId xmlns:p14="http://schemas.microsoft.com/office/powerpoint/2010/main" val="2823257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A84AB-C1C8-4563-AD59-CF169D7CC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46" y="0"/>
            <a:ext cx="12022110" cy="839449"/>
          </a:xfrm>
        </p:spPr>
        <p:txBody>
          <a:bodyPr>
            <a:noAutofit/>
          </a:bodyPr>
          <a:lstStyle/>
          <a:p>
            <a:r>
              <a:rPr lang="en-US" sz="4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Summary on measurement methods</a:t>
            </a:r>
            <a:endParaRPr lang="ru-RU" sz="4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8667201-4B93-4E5B-B21E-6A069A3D0A95}"/>
              </a:ext>
            </a:extLst>
          </p:cNvPr>
          <p:cNvSpPr/>
          <p:nvPr/>
        </p:nvSpPr>
        <p:spPr>
          <a:xfrm>
            <a:off x="5656765" y="979155"/>
            <a:ext cx="6447792" cy="64633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ysClr val="windowText" lastClr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Transverse force measurement</a:t>
            </a:r>
            <a:endParaRPr lang="ru-RU" sz="2400" dirty="0">
              <a:solidFill>
                <a:sysClr val="windowText" lastClr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CE93B4-4D5D-420F-9EA3-70F671E7B653}"/>
              </a:ext>
            </a:extLst>
          </p:cNvPr>
          <p:cNvSpPr txBox="1"/>
          <p:nvPr/>
        </p:nvSpPr>
        <p:spPr>
          <a:xfrm>
            <a:off x="11625943" y="6396335"/>
            <a:ext cx="539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13</a:t>
            </a:r>
            <a:endParaRPr lang="ru-RU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1737E06-B1A6-496A-BC5C-0534B346ED6C}"/>
              </a:ext>
            </a:extLst>
          </p:cNvPr>
          <p:cNvSpPr/>
          <p:nvPr/>
        </p:nvSpPr>
        <p:spPr>
          <a:xfrm>
            <a:off x="82446" y="979155"/>
            <a:ext cx="55743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Longitudinal force measurement</a:t>
            </a:r>
            <a:endParaRPr lang="ru-RU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0134BD9-D403-4CCC-A76F-1C640BEAA12C}"/>
              </a:ext>
            </a:extLst>
          </p:cNvPr>
          <p:cNvSpPr/>
          <p:nvPr/>
        </p:nvSpPr>
        <p:spPr>
          <a:xfrm>
            <a:off x="6396" y="2522405"/>
            <a:ext cx="2476462" cy="377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Static</a:t>
            </a:r>
            <a:endParaRPr lang="ru-RU" sz="240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B142286-DDA9-473B-AE75-88188A3D41C5}"/>
              </a:ext>
            </a:extLst>
          </p:cNvPr>
          <p:cNvSpPr/>
          <p:nvPr/>
        </p:nvSpPr>
        <p:spPr>
          <a:xfrm>
            <a:off x="3536562" y="2528482"/>
            <a:ext cx="2120203" cy="3776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Dynamic</a:t>
            </a:r>
            <a:endParaRPr lang="ru-RU" sz="240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03C162BC-C09A-4C5F-8F21-33306949CA8C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1244627" y="1625486"/>
            <a:ext cx="1624979" cy="8969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A4CC945C-96B3-49D2-8DBD-42E61FED5F47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>
            <a:off x="2869606" y="1625486"/>
            <a:ext cx="1727058" cy="9029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A9D971D8-AF44-404C-B8CC-DCE26306BFB1}"/>
              </a:ext>
            </a:extLst>
          </p:cNvPr>
          <p:cNvSpPr/>
          <p:nvPr/>
        </p:nvSpPr>
        <p:spPr>
          <a:xfrm>
            <a:off x="3536561" y="3593155"/>
            <a:ext cx="2120203" cy="5225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Energy jump</a:t>
            </a:r>
            <a:endParaRPr lang="ru-RU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56278E5-3160-4408-B8D5-7399BEAB4EA4}"/>
              </a:ext>
            </a:extLst>
          </p:cNvPr>
          <p:cNvSpPr/>
          <p:nvPr/>
        </p:nvSpPr>
        <p:spPr>
          <a:xfrm>
            <a:off x="-12642" y="3249660"/>
            <a:ext cx="2191000" cy="6284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RF phase shift</a:t>
            </a:r>
            <a:endParaRPr lang="ru-RU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B13B0AC-FB32-4ED6-BFE3-29DFF7C155A5}"/>
              </a:ext>
            </a:extLst>
          </p:cNvPr>
          <p:cNvSpPr/>
          <p:nvPr/>
        </p:nvSpPr>
        <p:spPr>
          <a:xfrm>
            <a:off x="-44141" y="5916690"/>
            <a:ext cx="2222501" cy="7104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Stochastic heating</a:t>
            </a:r>
            <a:endParaRPr lang="ru-RU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910A0A4A-7793-468D-B912-50B713711193}"/>
              </a:ext>
            </a:extLst>
          </p:cNvPr>
          <p:cNvSpPr/>
          <p:nvPr/>
        </p:nvSpPr>
        <p:spPr>
          <a:xfrm>
            <a:off x="-25783" y="4028970"/>
            <a:ext cx="2191000" cy="7335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Induction accelerator</a:t>
            </a:r>
            <a:endParaRPr lang="ru-RU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8ECBBC5-077E-467C-84DB-1E31BFFA786A}"/>
              </a:ext>
            </a:extLst>
          </p:cNvPr>
          <p:cNvSpPr/>
          <p:nvPr/>
        </p:nvSpPr>
        <p:spPr>
          <a:xfrm>
            <a:off x="-44141" y="4972830"/>
            <a:ext cx="2222500" cy="7335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Barrier RF</a:t>
            </a:r>
            <a:endParaRPr lang="ru-RU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671C2CF-2CA2-487C-A271-7073335EBC66}"/>
                  </a:ext>
                </a:extLst>
              </p:cNvPr>
              <p:cNvSpPr txBox="1"/>
              <p:nvPr/>
            </p:nvSpPr>
            <p:spPr>
              <a:xfrm>
                <a:off x="989698" y="1843112"/>
                <a:ext cx="1475591" cy="4696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∥</m:t>
                        </m:r>
                      </m:sub>
                    </m:sSub>
                  </m:oMath>
                </a14:m>
                <a:endParaRPr lang="ru-RU" sz="2400" b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671C2CF-2CA2-487C-A271-7073335EB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698" y="1843112"/>
                <a:ext cx="1475591" cy="469616"/>
              </a:xfrm>
              <a:prstGeom prst="rect">
                <a:avLst/>
              </a:prstGeom>
              <a:blipFill>
                <a:blip r:embed="rId2"/>
                <a:stretch>
                  <a:fillRect t="-8861" b="-2531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449F593-6205-4533-99C7-B5816677A47F}"/>
                  </a:ext>
                </a:extLst>
              </p:cNvPr>
              <p:cNvSpPr txBox="1"/>
              <p:nvPr/>
            </p:nvSpPr>
            <p:spPr>
              <a:xfrm>
                <a:off x="3070732" y="1843111"/>
                <a:ext cx="1323331" cy="4696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∥</m:t>
                        </m:r>
                      </m:sub>
                    </m:sSub>
                  </m:oMath>
                </a14:m>
                <a:endParaRPr lang="ru-RU" sz="2400" b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449F593-6205-4533-99C7-B5816677A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732" y="1843111"/>
                <a:ext cx="1323331" cy="469616"/>
              </a:xfrm>
              <a:prstGeom prst="rect">
                <a:avLst/>
              </a:prstGeom>
              <a:blipFill>
                <a:blip r:embed="rId3"/>
                <a:stretch>
                  <a:fillRect l="-1826" t="-8861" b="-2531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B0AA0844-B5FF-4FB6-A805-D1EE1991D462}"/>
              </a:ext>
            </a:extLst>
          </p:cNvPr>
          <p:cNvCxnSpPr>
            <a:stCxn id="8" idx="2"/>
            <a:endCxn id="11" idx="0"/>
          </p:cNvCxnSpPr>
          <p:nvPr/>
        </p:nvCxnSpPr>
        <p:spPr>
          <a:xfrm flipH="1">
            <a:off x="4596663" y="2906166"/>
            <a:ext cx="1" cy="6869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Соединитель: уступ 30">
            <a:extLst>
              <a:ext uri="{FF2B5EF4-FFF2-40B4-BE49-F238E27FC236}">
                <a16:creationId xmlns:a16="http://schemas.microsoft.com/office/drawing/2014/main" id="{3CC84632-D783-4490-A5C8-A698ABE9338A}"/>
              </a:ext>
            </a:extLst>
          </p:cNvPr>
          <p:cNvCxnSpPr>
            <a:cxnSpLocks/>
            <a:stCxn id="7" idx="3"/>
            <a:endCxn id="12" idx="3"/>
          </p:cNvCxnSpPr>
          <p:nvPr/>
        </p:nvCxnSpPr>
        <p:spPr>
          <a:xfrm flipH="1">
            <a:off x="2178358" y="2711247"/>
            <a:ext cx="304500" cy="852645"/>
          </a:xfrm>
          <a:prstGeom prst="bentConnector3">
            <a:avLst>
              <a:gd name="adj1" fmla="val -75074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Соединитель: уступ 32">
            <a:extLst>
              <a:ext uri="{FF2B5EF4-FFF2-40B4-BE49-F238E27FC236}">
                <a16:creationId xmlns:a16="http://schemas.microsoft.com/office/drawing/2014/main" id="{C023419E-9912-44AF-B34B-7ACCC8DBA02D}"/>
              </a:ext>
            </a:extLst>
          </p:cNvPr>
          <p:cNvCxnSpPr>
            <a:cxnSpLocks/>
            <a:stCxn id="7" idx="3"/>
            <a:endCxn id="14" idx="3"/>
          </p:cNvCxnSpPr>
          <p:nvPr/>
        </p:nvCxnSpPr>
        <p:spPr>
          <a:xfrm flipH="1">
            <a:off x="2165217" y="2711247"/>
            <a:ext cx="317641" cy="1684488"/>
          </a:xfrm>
          <a:prstGeom prst="bentConnector3">
            <a:avLst>
              <a:gd name="adj1" fmla="val -71968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Соединитель: уступ 34">
            <a:extLst>
              <a:ext uri="{FF2B5EF4-FFF2-40B4-BE49-F238E27FC236}">
                <a16:creationId xmlns:a16="http://schemas.microsoft.com/office/drawing/2014/main" id="{642ADF8E-5888-488E-A5F0-446E530B540F}"/>
              </a:ext>
            </a:extLst>
          </p:cNvPr>
          <p:cNvCxnSpPr>
            <a:cxnSpLocks/>
            <a:stCxn id="7" idx="3"/>
            <a:endCxn id="15" idx="3"/>
          </p:cNvCxnSpPr>
          <p:nvPr/>
        </p:nvCxnSpPr>
        <p:spPr>
          <a:xfrm flipH="1">
            <a:off x="2178359" y="2711247"/>
            <a:ext cx="304499" cy="2628348"/>
          </a:xfrm>
          <a:prstGeom prst="bentConnector3">
            <a:avLst>
              <a:gd name="adj1" fmla="val -75074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Соединитель: уступ 36">
            <a:extLst>
              <a:ext uri="{FF2B5EF4-FFF2-40B4-BE49-F238E27FC236}">
                <a16:creationId xmlns:a16="http://schemas.microsoft.com/office/drawing/2014/main" id="{CE7B8CDF-1E4B-4CEF-AD76-515FCD817D01}"/>
              </a:ext>
            </a:extLst>
          </p:cNvPr>
          <p:cNvCxnSpPr>
            <a:cxnSpLocks/>
            <a:stCxn id="7" idx="3"/>
            <a:endCxn id="13" idx="3"/>
          </p:cNvCxnSpPr>
          <p:nvPr/>
        </p:nvCxnSpPr>
        <p:spPr>
          <a:xfrm flipH="1">
            <a:off x="2178360" y="2711247"/>
            <a:ext cx="304498" cy="3560682"/>
          </a:xfrm>
          <a:prstGeom prst="bentConnector3">
            <a:avLst>
              <a:gd name="adj1" fmla="val -75074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0" name="Прямоугольник: скругленные углы 89">
            <a:extLst>
              <a:ext uri="{FF2B5EF4-FFF2-40B4-BE49-F238E27FC236}">
                <a16:creationId xmlns:a16="http://schemas.microsoft.com/office/drawing/2014/main" id="{8A4E0650-6122-467F-830D-3110D4C49058}"/>
              </a:ext>
            </a:extLst>
          </p:cNvPr>
          <p:cNvSpPr/>
          <p:nvPr/>
        </p:nvSpPr>
        <p:spPr>
          <a:xfrm>
            <a:off x="7443745" y="4115668"/>
            <a:ext cx="2873829" cy="904352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Kick the beam</a:t>
            </a:r>
            <a:endParaRPr lang="ru-RU" sz="2400" dirty="0">
              <a:solidFill>
                <a:sysClr val="windowText" lastClr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1" name="Прямоугольник: скругленные углы 90">
            <a:extLst>
              <a:ext uri="{FF2B5EF4-FFF2-40B4-BE49-F238E27FC236}">
                <a16:creationId xmlns:a16="http://schemas.microsoft.com/office/drawing/2014/main" id="{15B18221-5FD5-4227-83DA-E9C6C52EBFC2}"/>
              </a:ext>
            </a:extLst>
          </p:cNvPr>
          <p:cNvSpPr/>
          <p:nvPr/>
        </p:nvSpPr>
        <p:spPr>
          <a:xfrm>
            <a:off x="5542832" y="5215599"/>
            <a:ext cx="2718638" cy="1169345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Betatron</a:t>
            </a:r>
            <a:r>
              <a:rPr lang="en-US" sz="2400" dirty="0">
                <a:solidFill>
                  <a:sysClr val="windowText" lastClr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oscillations damping</a:t>
            </a:r>
            <a:endParaRPr lang="ru-RU" sz="2400" dirty="0">
              <a:solidFill>
                <a:sysClr val="windowText" lastClr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2" name="Прямоугольник: скругленные углы 91">
            <a:extLst>
              <a:ext uri="{FF2B5EF4-FFF2-40B4-BE49-F238E27FC236}">
                <a16:creationId xmlns:a16="http://schemas.microsoft.com/office/drawing/2014/main" id="{D08C82F1-FE4C-4125-8BC5-6C8EE42BC75A}"/>
              </a:ext>
            </a:extLst>
          </p:cNvPr>
          <p:cNvSpPr/>
          <p:nvPr/>
        </p:nvSpPr>
        <p:spPr>
          <a:xfrm>
            <a:off x="9688644" y="5195794"/>
            <a:ext cx="2503356" cy="1169345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Fokker-Planck solution</a:t>
            </a:r>
            <a:endParaRPr lang="ru-RU" sz="2400" dirty="0">
              <a:solidFill>
                <a:sysClr val="windowText" lastClr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7" name="Прямоугольник: скругленные углы 96">
            <a:extLst>
              <a:ext uri="{FF2B5EF4-FFF2-40B4-BE49-F238E27FC236}">
                <a16:creationId xmlns:a16="http://schemas.microsoft.com/office/drawing/2014/main" id="{743EEE0F-9C5D-41FD-B2F3-376DCDDCB967}"/>
              </a:ext>
            </a:extLst>
          </p:cNvPr>
          <p:cNvSpPr/>
          <p:nvPr/>
        </p:nvSpPr>
        <p:spPr>
          <a:xfrm>
            <a:off x="7443745" y="3043015"/>
            <a:ext cx="2873829" cy="904352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Suppress chromaticity</a:t>
            </a:r>
            <a:endParaRPr lang="ru-RU" sz="2400" dirty="0">
              <a:solidFill>
                <a:sysClr val="windowText" lastClr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8" name="Прямоугольник: скругленные углы 97">
            <a:extLst>
              <a:ext uri="{FF2B5EF4-FFF2-40B4-BE49-F238E27FC236}">
                <a16:creationId xmlns:a16="http://schemas.microsoft.com/office/drawing/2014/main" id="{1EE1A032-5E6B-422C-B3A7-030577C72C92}"/>
              </a:ext>
            </a:extLst>
          </p:cNvPr>
          <p:cNvSpPr/>
          <p:nvPr/>
        </p:nvSpPr>
        <p:spPr>
          <a:xfrm>
            <a:off x="7443746" y="1909841"/>
            <a:ext cx="2873829" cy="904352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Decrease </a:t>
            </a:r>
            <a:r>
              <a:rPr lang="en-US" sz="2400" dirty="0" err="1">
                <a:solidFill>
                  <a:sysClr val="windowText" lastClr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dp</a:t>
            </a:r>
            <a:r>
              <a:rPr lang="en-US" sz="2400" dirty="0">
                <a:solidFill>
                  <a:sysClr val="windowText" lastClr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/p</a:t>
            </a:r>
            <a:endParaRPr lang="ru-RU" sz="2400" dirty="0">
              <a:solidFill>
                <a:sysClr val="windowText" lastClr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102" name="Соединитель: уступ 101">
            <a:extLst>
              <a:ext uri="{FF2B5EF4-FFF2-40B4-BE49-F238E27FC236}">
                <a16:creationId xmlns:a16="http://schemas.microsoft.com/office/drawing/2014/main" id="{60E62E5E-8EE1-4258-9067-DE45A0A9F2DD}"/>
              </a:ext>
            </a:extLst>
          </p:cNvPr>
          <p:cNvCxnSpPr>
            <a:stCxn id="90" idx="1"/>
            <a:endCxn id="91" idx="0"/>
          </p:cNvCxnSpPr>
          <p:nvPr/>
        </p:nvCxnSpPr>
        <p:spPr>
          <a:xfrm rot="10800000" flipV="1">
            <a:off x="6902151" y="4567843"/>
            <a:ext cx="541594" cy="647755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ED46722-BF02-4681-98E9-A5CCB9D68FF1}"/>
                  </a:ext>
                </a:extLst>
              </p:cNvPr>
              <p:cNvSpPr txBox="1"/>
              <p:nvPr/>
            </p:nvSpPr>
            <p:spPr>
              <a:xfrm>
                <a:off x="5750818" y="4337012"/>
                <a:ext cx="1475591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⊥</m:t>
                        </m:r>
                      </m:sub>
                    </m:sSub>
                  </m:oMath>
                </a14:m>
                <a:endParaRPr lang="ru-RU" sz="2400" b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ED46722-BF02-4681-98E9-A5CCB9D68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818" y="4337012"/>
                <a:ext cx="1475591" cy="461665"/>
              </a:xfrm>
              <a:prstGeom prst="rect">
                <a:avLst/>
              </a:prstGeom>
              <a:blipFill>
                <a:blip r:embed="rId4"/>
                <a:stretch>
                  <a:fillRect t="-7692" b="-282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Соединитель: уступ 103">
            <a:extLst>
              <a:ext uri="{FF2B5EF4-FFF2-40B4-BE49-F238E27FC236}">
                <a16:creationId xmlns:a16="http://schemas.microsoft.com/office/drawing/2014/main" id="{F5D08D0B-1B3F-4066-BDB2-3463340B6A8D}"/>
              </a:ext>
            </a:extLst>
          </p:cNvPr>
          <p:cNvCxnSpPr>
            <a:stCxn id="90" idx="3"/>
            <a:endCxn id="92" idx="0"/>
          </p:cNvCxnSpPr>
          <p:nvPr/>
        </p:nvCxnSpPr>
        <p:spPr>
          <a:xfrm>
            <a:off x="10317574" y="4567844"/>
            <a:ext cx="622748" cy="627950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37A0C90-42DF-4FA5-8537-B38742A95E00}"/>
                  </a:ext>
                </a:extLst>
              </p:cNvPr>
              <p:cNvSpPr txBox="1"/>
              <p:nvPr/>
            </p:nvSpPr>
            <p:spPr>
              <a:xfrm>
                <a:off x="10572122" y="4337012"/>
                <a:ext cx="1323331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⊥</m:t>
                        </m:r>
                      </m:sub>
                    </m:sSub>
                  </m:oMath>
                </a14:m>
                <a:endParaRPr lang="ru-RU" sz="2400" b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37A0C90-42DF-4FA5-8537-B38742A95E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122" y="4337012"/>
                <a:ext cx="1323331" cy="461665"/>
              </a:xfrm>
              <a:prstGeom prst="rect">
                <a:avLst/>
              </a:prstGeom>
              <a:blipFill>
                <a:blip r:embed="rId5"/>
                <a:stretch>
                  <a:fillRect l="-3196" t="-7692" b="-282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Прямая со стрелкой 105">
            <a:extLst>
              <a:ext uri="{FF2B5EF4-FFF2-40B4-BE49-F238E27FC236}">
                <a16:creationId xmlns:a16="http://schemas.microsoft.com/office/drawing/2014/main" id="{B2820828-199B-409B-9F1E-203C9925BDE8}"/>
              </a:ext>
            </a:extLst>
          </p:cNvPr>
          <p:cNvCxnSpPr>
            <a:stCxn id="4" idx="2"/>
            <a:endCxn id="98" idx="0"/>
          </p:cNvCxnSpPr>
          <p:nvPr/>
        </p:nvCxnSpPr>
        <p:spPr>
          <a:xfrm>
            <a:off x="8880661" y="1625486"/>
            <a:ext cx="0" cy="284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Прямая со стрелкой 108">
            <a:extLst>
              <a:ext uri="{FF2B5EF4-FFF2-40B4-BE49-F238E27FC236}">
                <a16:creationId xmlns:a16="http://schemas.microsoft.com/office/drawing/2014/main" id="{E793DE76-01CE-4CB1-BA39-7EBBA369810C}"/>
              </a:ext>
            </a:extLst>
          </p:cNvPr>
          <p:cNvCxnSpPr>
            <a:stCxn id="98" idx="2"/>
            <a:endCxn id="97" idx="0"/>
          </p:cNvCxnSpPr>
          <p:nvPr/>
        </p:nvCxnSpPr>
        <p:spPr>
          <a:xfrm flipH="1">
            <a:off x="8880660" y="2814193"/>
            <a:ext cx="1" cy="2288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3" name="Прямая со стрелкой 112">
            <a:extLst>
              <a:ext uri="{FF2B5EF4-FFF2-40B4-BE49-F238E27FC236}">
                <a16:creationId xmlns:a16="http://schemas.microsoft.com/office/drawing/2014/main" id="{ED98E617-572C-451A-88CB-0B0B868A2AC1}"/>
              </a:ext>
            </a:extLst>
          </p:cNvPr>
          <p:cNvCxnSpPr>
            <a:stCxn id="97" idx="2"/>
            <a:endCxn id="90" idx="0"/>
          </p:cNvCxnSpPr>
          <p:nvPr/>
        </p:nvCxnSpPr>
        <p:spPr>
          <a:xfrm>
            <a:off x="8880660" y="3947367"/>
            <a:ext cx="0" cy="1683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54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A84AB-C1C8-4563-AD59-CF169D7CC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46" y="0"/>
            <a:ext cx="12022110" cy="839449"/>
          </a:xfrm>
        </p:spPr>
        <p:txBody>
          <a:bodyPr>
            <a:noAutofit/>
          </a:bodyPr>
          <a:lstStyle/>
          <a:p>
            <a:r>
              <a:rPr lang="en-US" sz="4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Extra info</a:t>
            </a:r>
            <a:endParaRPr lang="ru-RU" sz="4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CF7014-EDF7-441A-8C58-5FA409812DD4}"/>
              </a:ext>
            </a:extLst>
          </p:cNvPr>
          <p:cNvSpPr txBox="1"/>
          <p:nvPr/>
        </p:nvSpPr>
        <p:spPr>
          <a:xfrm>
            <a:off x="11532637" y="6396335"/>
            <a:ext cx="632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14</a:t>
            </a:r>
            <a:endParaRPr lang="ru-RU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234A5F32-8977-4DC6-99F9-BA5226A10BE0}"/>
              </a:ext>
            </a:extLst>
          </p:cNvPr>
          <p:cNvGrpSpPr/>
          <p:nvPr/>
        </p:nvGrpSpPr>
        <p:grpSpPr>
          <a:xfrm>
            <a:off x="339373" y="2226618"/>
            <a:ext cx="3324561" cy="2166999"/>
            <a:chOff x="8108156" y="4691363"/>
            <a:chExt cx="2942173" cy="1917753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7874A343-CA2A-4A64-9D2E-7743B217D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08156" y="4691363"/>
              <a:ext cx="2942173" cy="1917753"/>
            </a:xfrm>
            <a:prstGeom prst="rect">
              <a:avLst/>
            </a:prstGeom>
          </p:spPr>
        </p:pic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D0146295-A312-4870-8BE7-B84C1C967A4E}"/>
                </a:ext>
              </a:extLst>
            </p:cNvPr>
            <p:cNvCxnSpPr/>
            <p:nvPr/>
          </p:nvCxnSpPr>
          <p:spPr>
            <a:xfrm flipV="1">
              <a:off x="9708356" y="4824096"/>
              <a:ext cx="0" cy="150976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3DFED67E-E420-4EB1-9F79-631BD47726E0}"/>
                </a:ext>
              </a:extLst>
            </p:cNvPr>
            <p:cNvCxnSpPr/>
            <p:nvPr/>
          </p:nvCxnSpPr>
          <p:spPr>
            <a:xfrm flipV="1">
              <a:off x="9622631" y="4824096"/>
              <a:ext cx="0" cy="150976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>
              <a:extLst>
                <a:ext uri="{FF2B5EF4-FFF2-40B4-BE49-F238E27FC236}">
                  <a16:creationId xmlns:a16="http://schemas.microsoft.com/office/drawing/2014/main" id="{7C776CB1-D932-4DF7-BC83-3784C4212528}"/>
                </a:ext>
              </a:extLst>
            </p:cNvPr>
            <p:cNvCxnSpPr/>
            <p:nvPr/>
          </p:nvCxnSpPr>
          <p:spPr>
            <a:xfrm>
              <a:off x="9708356" y="5578976"/>
              <a:ext cx="43576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>
              <a:extLst>
                <a:ext uri="{FF2B5EF4-FFF2-40B4-BE49-F238E27FC236}">
                  <a16:creationId xmlns:a16="http://schemas.microsoft.com/office/drawing/2014/main" id="{60B39E97-90D8-49E8-A860-589663298EBB}"/>
                </a:ext>
              </a:extLst>
            </p:cNvPr>
            <p:cNvCxnSpPr/>
            <p:nvPr/>
          </p:nvCxnSpPr>
          <p:spPr>
            <a:xfrm flipH="1">
              <a:off x="9310688" y="5578976"/>
              <a:ext cx="31194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72369E0-FB72-462C-90FB-4633F915BD45}"/>
              </a:ext>
            </a:extLst>
          </p:cNvPr>
          <p:cNvSpPr txBox="1"/>
          <p:nvPr/>
        </p:nvSpPr>
        <p:spPr>
          <a:xfrm>
            <a:off x="176305" y="4452409"/>
            <a:ext cx="3748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Cartoon representing ranges of force to be measured with energy jump method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A28542B-9F86-4DDE-810D-AC35570E92F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697254" y="959272"/>
            <a:ext cx="4646525" cy="436505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A4947B6-5463-4F92-82C1-0077C051DC11}"/>
              </a:ext>
            </a:extLst>
          </p:cNvPr>
          <p:cNvSpPr txBox="1"/>
          <p:nvPr/>
        </p:nvSpPr>
        <p:spPr>
          <a:xfrm>
            <a:off x="6859179" y="5375508"/>
            <a:ext cx="416124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Mechanism of ion bunching in barrier bucket methods for misaligned and well-aligned force [17,21].</a:t>
            </a:r>
          </a:p>
          <a:p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BPM signal is fitted with Boltzmann distribution with barrier bucket potential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E81737-EB18-44D6-B6E7-9679FDF63086}"/>
              </a:ext>
            </a:extLst>
          </p:cNvPr>
          <p:cNvSpPr txBox="1"/>
          <p:nvPr/>
        </p:nvSpPr>
        <p:spPr>
          <a:xfrm>
            <a:off x="339373" y="6488667"/>
            <a:ext cx="82242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[21] Laser cooling of fast stored ion beams to extreme phase-space densities. Dissertation of Udo </a:t>
            </a:r>
            <a:r>
              <a:rPr lang="en-US" sz="1200" i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Eisenbarth</a:t>
            </a:r>
            <a:r>
              <a:rPr lang="en-US" sz="12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2001</a:t>
            </a:r>
          </a:p>
        </p:txBody>
      </p:sp>
    </p:spTree>
    <p:extLst>
      <p:ext uri="{BB962C8B-B14F-4D97-AF65-F5344CB8AC3E}">
        <p14:creationId xmlns:p14="http://schemas.microsoft.com/office/powerpoint/2010/main" val="3438689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2C6A68-5672-4FCC-ABBE-6D03713FC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338" y="728207"/>
            <a:ext cx="3445002" cy="276433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A84AB-C1C8-4563-AD59-CF169D7CC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46" y="0"/>
            <a:ext cx="12022110" cy="839449"/>
          </a:xfrm>
        </p:spPr>
        <p:txBody>
          <a:bodyPr>
            <a:noAutofit/>
          </a:bodyPr>
          <a:lstStyle/>
          <a:p>
            <a:r>
              <a:rPr lang="en-US" sz="48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Why do we need</a:t>
            </a:r>
            <a:r>
              <a:rPr lang="en-US" sz="4800" dirty="0"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 cooling</a:t>
            </a:r>
            <a:endParaRPr lang="ru-RU" sz="4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FC14EB-D390-44B0-8830-87FD6E68C3D7}"/>
              </a:ext>
            </a:extLst>
          </p:cNvPr>
          <p:cNvSpPr txBox="1"/>
          <p:nvPr/>
        </p:nvSpPr>
        <p:spPr>
          <a:xfrm>
            <a:off x="249696" y="6316220"/>
            <a:ext cx="98833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1" u="none" strike="noStrike" baseline="0" dirty="0">
                <a:latin typeface="Segoe UI Light" panose="020B0502040204020203" pitchFamily="34" charset="0"/>
                <a:cs typeface="Segoe UI Light" panose="020B0502040204020203" pitchFamily="34" charset="0"/>
              </a:rPr>
              <a:t>[1] NICA Booster: a new-generation superconducting synchrotron. DOI: 10.3367/UFNe.2021.12.039138 </a:t>
            </a:r>
          </a:p>
          <a:p>
            <a:r>
              <a:rPr lang="en-US" sz="1200" b="0" i="1" u="none" strike="noStrike" baseline="0" dirty="0">
                <a:latin typeface="Segoe UI Light" panose="020B0502040204020203" pitchFamily="34" charset="0"/>
                <a:cs typeface="Segoe UI Light" panose="020B0502040204020203" pitchFamily="34" charset="0"/>
              </a:rPr>
              <a:t>[2] Acceleration in Booster and </a:t>
            </a:r>
            <a:r>
              <a:rPr lang="en-US" sz="1200" b="0" i="1" u="none" strike="noStrike" baseline="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Nuclotron</a:t>
            </a:r>
            <a:r>
              <a:rPr lang="en-US" sz="1200" b="0" i="1" u="none" strike="noStrike" baseline="0" dirty="0">
                <a:latin typeface="Segoe UI Light" panose="020B0502040204020203" pitchFamily="34" charset="0"/>
                <a:cs typeface="Segoe UI Light" panose="020B0502040204020203" pitchFamily="34" charset="0"/>
              </a:rPr>
              <a:t>, V. Lebedev, September, 2023</a:t>
            </a:r>
            <a:endParaRPr lang="ru-RU" sz="1200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C72330-BDB7-4051-924D-5DCEC728175D}"/>
              </a:ext>
            </a:extLst>
          </p:cNvPr>
          <p:cNvSpPr txBox="1"/>
          <p:nvPr/>
        </p:nvSpPr>
        <p:spPr>
          <a:xfrm>
            <a:off x="150907" y="839449"/>
            <a:ext cx="79635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Intensity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of beam is </a:t>
            </a:r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crucial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colliders at each stage;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NICA Booster is the first stage after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linac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Tasks of NICA Booster [1]:</a:t>
            </a:r>
          </a:p>
          <a:p>
            <a:pPr marL="539750" indent="-182563">
              <a:buFontTx/>
              <a:buChar char="-"/>
            </a:pPr>
            <a:r>
              <a:rPr lang="en-US" sz="2400" u="sng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Accumulate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ions (up to 10x);</a:t>
            </a:r>
          </a:p>
          <a:p>
            <a:pPr marL="539750" indent="-182563">
              <a:buFontTx/>
              <a:buChar char="-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Form </a:t>
            </a:r>
            <a:r>
              <a:rPr lang="en-US" sz="2400" u="sng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required phase volume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of beam;</a:t>
            </a:r>
          </a:p>
          <a:p>
            <a:pPr marL="539750" indent="-182563">
              <a:buFontTx/>
              <a:buChar char="-"/>
            </a:pP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Accelerate intense beam to 578 MeV/nucleon;</a:t>
            </a:r>
          </a:p>
          <a:p>
            <a:pPr marL="539750" indent="-182563">
              <a:buFontTx/>
              <a:buChar char="-"/>
            </a:pP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Strip accelerated particles to bare nuclei on stripping foil.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219144-BECF-4A51-830E-56EB3B372031}"/>
              </a:ext>
            </a:extLst>
          </p:cNvPr>
          <p:cNvSpPr txBox="1"/>
          <p:nvPr/>
        </p:nvSpPr>
        <p:spPr>
          <a:xfrm>
            <a:off x="8425543" y="3429000"/>
            <a:ext cx="35561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Scheme of repeated </a:t>
            </a:r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single-lap injection </a:t>
            </a:r>
            <a:r>
              <a:rPr lang="en-US" sz="1400" b="0" i="0" u="none" strike="noStrike" baseline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[2]</a:t>
            </a:r>
            <a:endParaRPr lang="ru-RU" sz="1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20975C-443D-4AAB-A82D-D3C0CBBA3F64}"/>
              </a:ext>
            </a:extLst>
          </p:cNvPr>
          <p:cNvSpPr txBox="1"/>
          <p:nvPr/>
        </p:nvSpPr>
        <p:spPr>
          <a:xfrm>
            <a:off x="82446" y="3736777"/>
            <a:ext cx="1158870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Beam fills in available phase space;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No accumulation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using only magnetic optics – we need </a:t>
            </a:r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dissipative force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Cooling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exploits such forces, </a:t>
            </a:r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reduces volume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of beam </a:t>
            </a:r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 phase space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;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u="sng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Injection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→ </a:t>
            </a:r>
            <a:r>
              <a:rPr lang="en-US" sz="2400" b="1" u="sng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Cooling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→</a:t>
            </a:r>
            <a:r>
              <a:rPr lang="en-US" sz="2400" b="1" u="sng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Phase</a:t>
            </a:r>
            <a:r>
              <a:rPr lang="en-US" sz="2400" b="1" u="sng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space reduced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→Repeat;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Circulating beam accumulates until </a:t>
            </a:r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diffusion power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exceeds </a:t>
            </a:r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cooling power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2648A9-652F-4288-9AE1-83DF5CC796B2}"/>
              </a:ext>
            </a:extLst>
          </p:cNvPr>
          <p:cNvSpPr txBox="1"/>
          <p:nvPr/>
        </p:nvSpPr>
        <p:spPr>
          <a:xfrm>
            <a:off x="11744340" y="6396335"/>
            <a:ext cx="420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  <a:endParaRPr lang="ru-RU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739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A84AB-C1C8-4563-AD59-CF169D7CC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46" y="0"/>
            <a:ext cx="12022110" cy="839449"/>
          </a:xfrm>
        </p:spPr>
        <p:txBody>
          <a:bodyPr>
            <a:noAutofit/>
          </a:bodyPr>
          <a:lstStyle/>
          <a:p>
            <a:r>
              <a:rPr lang="en-US" sz="4800" dirty="0"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Idea of electron cooling</a:t>
            </a:r>
            <a:endParaRPr lang="ru-RU" sz="4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CF02CFA-4E94-4977-81A1-6F479DAA1D1D}"/>
              </a:ext>
            </a:extLst>
          </p:cNvPr>
          <p:cNvGrpSpPr/>
          <p:nvPr/>
        </p:nvGrpSpPr>
        <p:grpSpPr>
          <a:xfrm>
            <a:off x="5634148" y="839449"/>
            <a:ext cx="6638544" cy="1695260"/>
            <a:chOff x="5376672" y="1038797"/>
            <a:chExt cx="6638544" cy="16952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86DFED-4AC8-434E-B7D7-951A1C805481}"/>
                </a:ext>
              </a:extLst>
            </p:cNvPr>
            <p:cNvSpPr txBox="1"/>
            <p:nvPr/>
          </p:nvSpPr>
          <p:spPr>
            <a:xfrm>
              <a:off x="8823960" y="1844552"/>
              <a:ext cx="319125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i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Effective method of particle oscillations damping in proton and antiproton rings // </a:t>
              </a:r>
              <a:r>
                <a:rPr lang="en-US" sz="1200" i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Atomnaya</a:t>
              </a:r>
              <a:r>
                <a:rPr lang="en-US" sz="1200" i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1200" i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energiya</a:t>
              </a:r>
              <a:r>
                <a:rPr lang="en-US" sz="1200" i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. 1967, </a:t>
              </a:r>
              <a:r>
                <a:rPr lang="en-US" sz="1200" b="1" i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22</a:t>
              </a:r>
              <a:r>
                <a:rPr lang="en-US" sz="1200" i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, pp. 346-348</a:t>
              </a:r>
              <a:endParaRPr lang="ru-RU" sz="12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EF140524-F38E-44F8-857C-14525282FB90}"/>
                </a:ext>
              </a:extLst>
            </p:cNvPr>
            <p:cNvGrpSpPr/>
            <p:nvPr/>
          </p:nvGrpSpPr>
          <p:grpSpPr>
            <a:xfrm>
              <a:off x="5376672" y="1038797"/>
              <a:ext cx="6638544" cy="1695260"/>
              <a:chOff x="0" y="1619563"/>
              <a:chExt cx="12192000" cy="3113426"/>
            </a:xfrm>
          </p:grpSpPr>
          <p:pic>
            <p:nvPicPr>
              <p:cNvPr id="8" name="Рисунок 7">
                <a:extLst>
                  <a:ext uri="{FF2B5EF4-FFF2-40B4-BE49-F238E27FC236}">
                    <a16:creationId xmlns:a16="http://schemas.microsoft.com/office/drawing/2014/main" id="{EDD3E025-F597-4311-9F35-3DD2A9ABF4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50020" b="13789"/>
              <a:stretch/>
            </p:blipFill>
            <p:spPr>
              <a:xfrm>
                <a:off x="0" y="1619567"/>
                <a:ext cx="6093500" cy="3113422"/>
              </a:xfrm>
              <a:prstGeom prst="rect">
                <a:avLst/>
              </a:prstGeom>
            </p:spPr>
          </p:pic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072505D6-C060-4221-9046-7E762C7222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49979" b="62884"/>
              <a:stretch/>
            </p:blipFill>
            <p:spPr>
              <a:xfrm>
                <a:off x="6093500" y="1619563"/>
                <a:ext cx="6098500" cy="1340385"/>
              </a:xfrm>
              <a:prstGeom prst="rect">
                <a:avLst/>
              </a:prstGeom>
            </p:spPr>
          </p:pic>
        </p:grp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C8EE2DE5-ED43-4780-A0C2-2D905B91C83B}"/>
              </a:ext>
            </a:extLst>
          </p:cNvPr>
          <p:cNvGrpSpPr/>
          <p:nvPr/>
        </p:nvGrpSpPr>
        <p:grpSpPr>
          <a:xfrm>
            <a:off x="6892512" y="2620883"/>
            <a:ext cx="5299488" cy="2608546"/>
            <a:chOff x="6502373" y="2809973"/>
            <a:chExt cx="5299488" cy="2608546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88D3CF62-8D32-43AE-A04C-359373F5B7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-64" b="970"/>
            <a:stretch/>
          </p:blipFill>
          <p:spPr>
            <a:xfrm>
              <a:off x="7542962" y="2809973"/>
              <a:ext cx="4258899" cy="2606089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7E9AA8D-871E-453E-BC3B-9AD597E21A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4223"/>
            <a:stretch/>
          </p:blipFill>
          <p:spPr>
            <a:xfrm>
              <a:off x="6502373" y="4707997"/>
              <a:ext cx="2192210" cy="71052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5FC14EB-D390-44B0-8830-87FD6E68C3D7}"/>
              </a:ext>
            </a:extLst>
          </p:cNvPr>
          <p:cNvSpPr txBox="1"/>
          <p:nvPr/>
        </p:nvSpPr>
        <p:spPr>
          <a:xfrm>
            <a:off x="323964" y="6521246"/>
            <a:ext cx="69877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1" u="none" strike="noStrike" baseline="0" dirty="0">
                <a:latin typeface="Segoe UI Light" panose="020B0502040204020203" pitchFamily="34" charset="0"/>
                <a:cs typeface="Segoe UI Light" panose="020B0502040204020203" pitchFamily="34" charset="0"/>
              </a:rPr>
              <a:t>[3] Beam Cooling. M. </a:t>
            </a:r>
            <a:r>
              <a:rPr lang="en-US" sz="1200" b="0" i="1" u="none" strike="noStrike" baseline="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Steck</a:t>
            </a:r>
            <a:r>
              <a:rPr lang="en-US" sz="1200" b="0" i="1" u="none" strike="noStrike" baseline="0" dirty="0">
                <a:latin typeface="Segoe UI Light" panose="020B0502040204020203" pitchFamily="34" charset="0"/>
                <a:cs typeface="Segoe UI Light" panose="020B0502040204020203" pitchFamily="34" charset="0"/>
              </a:rPr>
              <a:t>. CAS Advanced Acc. Phys., London, 2017</a:t>
            </a:r>
            <a:endParaRPr lang="ru-RU" sz="1200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A79BE4-6DE0-4398-A860-40AAA1FEA5F2}"/>
              </a:ext>
            </a:extLst>
          </p:cNvPr>
          <p:cNvSpPr txBox="1"/>
          <p:nvPr/>
        </p:nvSpPr>
        <p:spPr>
          <a:xfrm>
            <a:off x="8658808" y="5353611"/>
            <a:ext cx="35331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0" i="0" u="none" strike="noStrike" baseline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Scheme of ions cooling process with electron beam [3]</a:t>
            </a:r>
            <a:endParaRPr lang="ru-RU" sz="1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1C2FF0-36EF-470F-B339-446BBF475A96}"/>
                  </a:ext>
                </a:extLst>
              </p:cNvPr>
              <p:cNvSpPr txBox="1"/>
              <p:nvPr/>
            </p:nvSpPr>
            <p:spPr>
              <a:xfrm>
                <a:off x="150907" y="839449"/>
                <a:ext cx="5651377" cy="2425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Proposed by G.I. </a:t>
                </a:r>
                <a:r>
                  <a:rPr lang="en-US" sz="24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Budker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in 1966;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Equal </a:t>
                </a:r>
                <a:r>
                  <a:rPr lang="en-US" sz="2400" b="1" u="sng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mean velocities 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of ion and electron beams;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Two beams move together;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u="sng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Beam temperatures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∥,⊥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𝑚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∥, ⊥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⟩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</a:t>
                </a:r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RMS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velocity.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1C2FF0-36EF-470F-B339-446BBF475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07" y="839449"/>
                <a:ext cx="5651377" cy="2425408"/>
              </a:xfrm>
              <a:prstGeom prst="rect">
                <a:avLst/>
              </a:prstGeom>
              <a:blipFill>
                <a:blip r:embed="rId5"/>
                <a:stretch>
                  <a:fillRect l="-1510" t="-1759" r="-971" b="-50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494DCE6-CE5F-4D66-A81D-D512095EC634}"/>
                  </a:ext>
                </a:extLst>
              </p:cNvPr>
              <p:cNvSpPr txBox="1"/>
              <p:nvPr/>
            </p:nvSpPr>
            <p:spPr>
              <a:xfrm>
                <a:off x="131598" y="3586304"/>
                <a:ext cx="7801503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Electron beam by design has </a:t>
                </a:r>
                <a:r>
                  <a:rPr lang="en-US" sz="2400" u="sng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lower </a:t>
                </a:r>
                <a14:m>
                  <m:oMath xmlns:m="http://schemas.openxmlformats.org/officeDocument/2006/math">
                    <m:r>
                      <a:rPr lang="en-US" sz="2400" b="0" i="1" u="sng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𝑇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move to </a:t>
                </a:r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beam rest frame 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→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Analogy: particle loses extra energy in foil;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“Foil” is electron beam: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400" u="sng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Slow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ion in lab frame </a:t>
                </a:r>
                <a:r>
                  <a:rPr lang="en-US" sz="2400" u="sng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gains momentum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400" u="sng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Fast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ion in lab frame </a:t>
                </a:r>
                <a:r>
                  <a:rPr lang="en-US" sz="2400" u="sng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loses momentum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 both cases – </a:t>
                </a:r>
                <a:r>
                  <a:rPr lang="en-US" sz="2400" b="1" u="sng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resulting momentum is closer to mean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494DCE6-CE5F-4D66-A81D-D512095EC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98" y="3586304"/>
                <a:ext cx="7801503" cy="2677656"/>
              </a:xfrm>
              <a:prstGeom prst="rect">
                <a:avLst/>
              </a:prstGeom>
              <a:blipFill>
                <a:blip r:embed="rId6"/>
                <a:stretch>
                  <a:fillRect l="-1486" t="-1591" b="-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0F374FB6-365B-42E2-9A76-E0BE8E4DCC95}"/>
              </a:ext>
            </a:extLst>
          </p:cNvPr>
          <p:cNvSpPr txBox="1"/>
          <p:nvPr/>
        </p:nvSpPr>
        <p:spPr>
          <a:xfrm>
            <a:off x="11744340" y="6396335"/>
            <a:ext cx="420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</a:t>
            </a:r>
            <a:endParaRPr lang="ru-RU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766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A84AB-C1C8-4563-AD59-CF169D7CC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46" y="0"/>
            <a:ext cx="12022110" cy="839449"/>
          </a:xfrm>
        </p:spPr>
        <p:txBody>
          <a:bodyPr>
            <a:noAutofit/>
          </a:bodyPr>
          <a:lstStyle/>
          <a:p>
            <a:r>
              <a:rPr lang="en-US" sz="4800" dirty="0"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NICA Booster electron cooling system</a:t>
            </a:r>
            <a:endParaRPr lang="ru-RU" sz="4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3D35F8-7C95-47D5-925A-FBD86CAE6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1976" y="839450"/>
            <a:ext cx="3152580" cy="23470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D50F98-8492-448D-9D1C-16C25047B060}"/>
              </a:ext>
            </a:extLst>
          </p:cNvPr>
          <p:cNvSpPr txBox="1"/>
          <p:nvPr/>
        </p:nvSpPr>
        <p:spPr>
          <a:xfrm>
            <a:off x="155308" y="6314966"/>
            <a:ext cx="69877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0" i="1" u="none" strike="noStrike" baseline="0" dirty="0">
                <a:latin typeface="Segoe UI Light" panose="020B0502040204020203" pitchFamily="34" charset="0"/>
                <a:cs typeface="Segoe UI Light" panose="020B0502040204020203" pitchFamily="34" charset="0"/>
              </a:rPr>
              <a:t>[4] </a:t>
            </a:r>
            <a:r>
              <a:rPr lang="en-US" sz="1200" b="0" i="1" u="none" strike="noStrike" baseline="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Commisioning</a:t>
            </a:r>
            <a:r>
              <a:rPr lang="en-US" sz="1200" b="0" i="1" u="none" strike="noStrike" baseline="0" dirty="0">
                <a:latin typeface="Segoe UI Light" panose="020B0502040204020203" pitchFamily="34" charset="0"/>
                <a:cs typeface="Segoe UI Light" panose="020B0502040204020203" pitchFamily="34" charset="0"/>
              </a:rPr>
              <a:t> of electron cooling system of NICA Booster. </a:t>
            </a:r>
            <a:r>
              <a:rPr lang="en-US" sz="1200" b="0" i="1" u="none" strike="noStrike" baseline="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doi</a:t>
            </a:r>
            <a:r>
              <a:rPr lang="en-US" sz="1200" b="0" i="1" u="none" strike="noStrike" baseline="0" dirty="0">
                <a:latin typeface="Segoe UI Light" panose="020B0502040204020203" pitchFamily="34" charset="0"/>
                <a:cs typeface="Segoe UI Light" panose="020B0502040204020203" pitchFamily="34" charset="0"/>
              </a:rPr>
              <a:t>: 10.18429/JACoW-RUPAC2018-TUPSA22</a:t>
            </a:r>
          </a:p>
          <a:p>
            <a:pPr algn="ctr"/>
            <a:r>
              <a:rPr lang="en-US" sz="12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[5] First Experiments on Electron Cooling of Ion Beam in the NICA Booster. </a:t>
            </a:r>
            <a:r>
              <a:rPr lang="en-US" sz="1200" i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doi</a:t>
            </a:r>
            <a:r>
              <a:rPr lang="en-US" sz="12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: </a:t>
            </a:r>
            <a:r>
              <a:rPr lang="ru-RU" sz="12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10.1134/S1547477124700122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BADB475-D4B6-423D-B907-592E17944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6528" y="2494245"/>
            <a:ext cx="3395472" cy="216762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EB747E5-37EA-433A-8E0C-CA8DE21124EF}"/>
              </a:ext>
            </a:extLst>
          </p:cNvPr>
          <p:cNvSpPr txBox="1"/>
          <p:nvPr/>
        </p:nvSpPr>
        <p:spPr>
          <a:xfrm>
            <a:off x="8771763" y="4729917"/>
            <a:ext cx="344500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Top: NICA Booster electron cooler after installation [4]</a:t>
            </a:r>
          </a:p>
          <a:p>
            <a:r>
              <a:rPr lang="en-US" sz="1400" b="0" i="0" u="none" strike="noStrike" baseline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Down: NICA Booster electron cooler scheme: 1 – electron gun, 2 – electron collector, 3 – electric field plates in electron beam turning section, 4 – longitudinal magnetic field solenoids, 5 – ion beam cooling section [5]</a:t>
            </a:r>
            <a:endParaRPr lang="ru-RU" sz="1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A925C9-7494-4DD0-9189-A79D595AAAD5}"/>
              </a:ext>
            </a:extLst>
          </p:cNvPr>
          <p:cNvSpPr txBox="1"/>
          <p:nvPr/>
        </p:nvSpPr>
        <p:spPr>
          <a:xfrm>
            <a:off x="11744340" y="6396335"/>
            <a:ext cx="420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3</a:t>
            </a:r>
            <a:endParaRPr lang="ru-RU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31883C-0101-4DF2-85EB-ECC622120637}"/>
              </a:ext>
            </a:extLst>
          </p:cNvPr>
          <p:cNvSpPr txBox="1"/>
          <p:nvPr/>
        </p:nvSpPr>
        <p:spPr>
          <a:xfrm>
            <a:off x="242596" y="886255"/>
            <a:ext cx="8621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Developed by BINP (Novosibirsk, Russia);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Designed to cool ions </a:t>
            </a:r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at injection energy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(3.2 MeV/nucleon) and at energies </a:t>
            </a:r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up to 90 MeV/nucleon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Electron beam diameter 28 mm;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Cooling section length 2.5 m;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8FD5964-2ACF-45FE-9CD1-8989F74037DA}"/>
                  </a:ext>
                </a:extLst>
              </p:cNvPr>
              <p:cNvSpPr txBox="1"/>
              <p:nvPr/>
            </p:nvSpPr>
            <p:spPr>
              <a:xfrm>
                <a:off x="242596" y="3027632"/>
                <a:ext cx="862193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u="sng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Practical parameters 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at ion energy 3.2 MeV/nucleon: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Electron energy 1.856 keV;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Electron current 25</a:t>
                </a:r>
                <a:r>
                  <a:rPr lang="en-US" sz="2400" b="0" dirty="0"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÷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50 mA;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Magnetic field 0.075</a:t>
                </a:r>
                <a:r>
                  <a:rPr lang="en-US" sz="2400" b="0" dirty="0"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÷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0.1 T;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8FD5964-2ACF-45FE-9CD1-8989F7403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96" y="3027632"/>
                <a:ext cx="8621936" cy="1569660"/>
              </a:xfrm>
              <a:prstGeom prst="rect">
                <a:avLst/>
              </a:prstGeom>
              <a:blipFill>
                <a:blip r:embed="rId4"/>
                <a:stretch>
                  <a:fillRect l="-1344" t="-2724" b="-93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91792B-4675-4365-B45C-35C0DBB3054B}"/>
                  </a:ext>
                </a:extLst>
              </p:cNvPr>
              <p:cNvSpPr txBox="1"/>
              <p:nvPr/>
            </p:nvSpPr>
            <p:spPr>
              <a:xfrm>
                <a:off x="242596" y="4762858"/>
                <a:ext cx="8621936" cy="1220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Temperatures of electron beam (in eV scale):</a:t>
                </a:r>
              </a:p>
              <a:p>
                <a:pPr marL="342900" indent="-342900">
                  <a:buFont typeface="Segoe UI Semilight" panose="020B0402040204020203" pitchFamily="34" charset="0"/>
                  <a:buChar char="‐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=0.12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eV only due to </a:t>
                </a:r>
                <a:r>
                  <a:rPr lang="en-US" sz="2400" u="sng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cathode temperature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</a:t>
                </a:r>
              </a:p>
              <a:p>
                <a:pPr marL="342900" indent="-342900">
                  <a:buFont typeface="Segoe UI Semilight" panose="020B0402040204020203" pitchFamily="34" charset="0"/>
                  <a:buChar char="‐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8.28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eV due to </a:t>
                </a:r>
                <a:r>
                  <a:rPr lang="en-US" sz="2400" u="sng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acceleration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:r>
                  <a:rPr lang="en-US" sz="2400" u="sng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beam density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91792B-4675-4365-B45C-35C0DBB30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96" y="4762858"/>
                <a:ext cx="8621936" cy="1220975"/>
              </a:xfrm>
              <a:prstGeom prst="rect">
                <a:avLst/>
              </a:prstGeom>
              <a:blipFill>
                <a:blip r:embed="rId5"/>
                <a:stretch>
                  <a:fillRect l="-1344" t="-3483" b="-119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1840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A84AB-C1C8-4563-AD59-CF169D7CC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2" y="-73593"/>
            <a:ext cx="12022110" cy="839449"/>
          </a:xfrm>
        </p:spPr>
        <p:txBody>
          <a:bodyPr>
            <a:noAutofit/>
          </a:bodyPr>
          <a:lstStyle/>
          <a:p>
            <a:r>
              <a:rPr lang="en-US" sz="4800" dirty="0"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NICA Booster beam </a:t>
            </a:r>
            <a:r>
              <a:rPr lang="en-US" sz="48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diagnostics</a:t>
            </a:r>
            <a:endParaRPr lang="ru-RU" sz="4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D50F98-8492-448D-9D1C-16C25047B060}"/>
              </a:ext>
            </a:extLst>
          </p:cNvPr>
          <p:cNvSpPr txBox="1"/>
          <p:nvPr/>
        </p:nvSpPr>
        <p:spPr>
          <a:xfrm>
            <a:off x="35781" y="6289139"/>
            <a:ext cx="69877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[5] First Experiments on Electron Cooling of Ion Beam in the NICA Booster. </a:t>
            </a:r>
            <a:r>
              <a:rPr lang="en-US" sz="1200" i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doi</a:t>
            </a:r>
            <a:r>
              <a:rPr lang="en-US" sz="12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: </a:t>
            </a:r>
            <a:r>
              <a:rPr lang="ru-RU" sz="12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10.1134/S1547477124700122</a:t>
            </a:r>
            <a:endParaRPr lang="en-US" sz="1200" b="0" i="1" u="none" strike="noStrike" baseline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sz="1200" b="0" i="1" u="none" strike="noStrike" baseline="0" dirty="0">
                <a:latin typeface="Segoe UI Light" panose="020B0502040204020203" pitchFamily="34" charset="0"/>
                <a:cs typeface="Segoe UI Light" panose="020B0502040204020203" pitchFamily="34" charset="0"/>
              </a:rPr>
              <a:t>[6] Beam </a:t>
            </a:r>
            <a:r>
              <a:rPr lang="en-US" sz="1200" b="0" i="1" u="none" strike="noStrike" baseline="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diagnositcs</a:t>
            </a:r>
            <a:r>
              <a:rPr lang="en-US" sz="1200" b="0" i="1" u="none" strike="noStrike" baseline="0" dirty="0">
                <a:latin typeface="Segoe UI Light" panose="020B0502040204020203" pitchFamily="34" charset="0"/>
                <a:cs typeface="Segoe UI Light" panose="020B0502040204020203" pitchFamily="34" charset="0"/>
              </a:rPr>
              <a:t> at NICA injection complex. </a:t>
            </a:r>
            <a:r>
              <a:rPr lang="en-US" sz="1200" b="0" i="1" u="none" strike="noStrike" baseline="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E.Gorbachev</a:t>
            </a:r>
            <a:r>
              <a:rPr lang="en-US" sz="1200" b="0" i="1" u="none" strike="noStrike" baseline="0" dirty="0">
                <a:latin typeface="Segoe UI Light" panose="020B0502040204020203" pitchFamily="34" charset="0"/>
                <a:cs typeface="Segoe UI Light" panose="020B0502040204020203" pitchFamily="34" charset="0"/>
              </a:rPr>
              <a:t> et al. RuPAC23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E8ACBF-34DE-4CF1-B540-B78B13890B7F}"/>
              </a:ext>
            </a:extLst>
          </p:cNvPr>
          <p:cNvSpPr txBox="1"/>
          <p:nvPr/>
        </p:nvSpPr>
        <p:spPr>
          <a:xfrm>
            <a:off x="8381223" y="4269470"/>
            <a:ext cx="3600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Fast current transformer (FCT)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 (2), (4)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9EFC56-4E03-48F9-B138-601F291F8109}"/>
              </a:ext>
            </a:extLst>
          </p:cNvPr>
          <p:cNvSpPr txBox="1"/>
          <p:nvPr/>
        </p:nvSpPr>
        <p:spPr>
          <a:xfrm>
            <a:off x="1" y="5645033"/>
            <a:ext cx="508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u="sng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IPM</a:t>
            </a:r>
            <a:r>
              <a:rPr lang="en-US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or </a:t>
            </a:r>
            <a:r>
              <a:rPr lang="en-US" sz="1800" u="sng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Ionization profilometer</a:t>
            </a:r>
            <a:r>
              <a:rPr lang="en-US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(X,Y, 32 channels per direction): 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(3), (4)</a:t>
            </a:r>
            <a:endParaRPr lang="en-US" sz="1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1A8D69-0107-4015-B724-09012C6ACF7D}"/>
              </a:ext>
            </a:extLst>
          </p:cNvPr>
          <p:cNvSpPr txBox="1"/>
          <p:nvPr/>
        </p:nvSpPr>
        <p:spPr>
          <a:xfrm>
            <a:off x="0" y="4038719"/>
            <a:ext cx="46979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u="sng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Schottky spectrometer </a:t>
            </a:r>
            <a:r>
              <a:rPr lang="en-US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(2), (3)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A0AE68-A96A-469C-A736-60ABEE46E23D}"/>
              </a:ext>
            </a:extLst>
          </p:cNvPr>
          <p:cNvSpPr txBox="1"/>
          <p:nvPr/>
        </p:nvSpPr>
        <p:spPr>
          <a:xfrm>
            <a:off x="5193968" y="5922032"/>
            <a:ext cx="2976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sng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E-Cooling system </a:t>
            </a:r>
            <a:r>
              <a:rPr lang="en-US" u="sng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BPMs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 (1)</a:t>
            </a:r>
            <a:endParaRPr lang="en-US" sz="1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7F9138-FFEB-49A7-9CA1-7A7B80D83F07}"/>
              </a:ext>
            </a:extLst>
          </p:cNvPr>
          <p:cNvSpPr txBox="1"/>
          <p:nvPr/>
        </p:nvSpPr>
        <p:spPr>
          <a:xfrm>
            <a:off x="0" y="626112"/>
            <a:ext cx="608717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Experimental tasks: </a:t>
            </a:r>
          </a:p>
          <a:p>
            <a:pPr marL="342900" indent="-342900">
              <a:buAutoNum type="arabicParenR"/>
            </a:pPr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Electron and ion beam alignment;</a:t>
            </a:r>
          </a:p>
          <a:p>
            <a:pPr marL="342900" indent="-342900">
              <a:buAutoNum type="arabicParenR"/>
            </a:pPr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Longitudinal cooling control (force, time);</a:t>
            </a:r>
          </a:p>
          <a:p>
            <a:pPr marL="342900" indent="-342900">
              <a:buFontTx/>
              <a:buAutoNum type="arabicParenR"/>
            </a:pPr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Transverse cooling control (force, time);</a:t>
            </a:r>
          </a:p>
          <a:p>
            <a:pPr marL="342900" indent="-342900">
              <a:buAutoNum type="arabicParenR"/>
            </a:pPr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Beam accumulation and lifetime control.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2F6FE5-AE15-4B0C-8C2C-8BD38245EB6A}"/>
              </a:ext>
            </a:extLst>
          </p:cNvPr>
          <p:cNvSpPr txBox="1"/>
          <p:nvPr/>
        </p:nvSpPr>
        <p:spPr>
          <a:xfrm>
            <a:off x="4960944" y="4356249"/>
            <a:ext cx="30722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24 beam position monitors</a:t>
            </a:r>
          </a:p>
          <a:p>
            <a:pPr algn="ctr"/>
            <a:r>
              <a:rPr lang="en-US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(</a:t>
            </a:r>
            <a:r>
              <a:rPr lang="en-US" sz="1800" u="sng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BPM</a:t>
            </a:r>
            <a:r>
              <a:rPr lang="en-US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s): (1), (3)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8744D5-55FE-4E0E-A7D7-8431E9AA5D84}"/>
              </a:ext>
            </a:extLst>
          </p:cNvPr>
          <p:cNvSpPr txBox="1"/>
          <p:nvPr/>
        </p:nvSpPr>
        <p:spPr>
          <a:xfrm>
            <a:off x="8381223" y="6104473"/>
            <a:ext cx="36004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sng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Parametric current transformer</a:t>
            </a:r>
            <a:r>
              <a:rPr lang="en-US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 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(4)</a:t>
            </a:r>
            <a:endParaRPr lang="en-US" sz="1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FB7EE00-DAA5-4C03-AFEA-61124D7E6A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" t="7505" r="13505" b="18389"/>
          <a:stretch/>
        </p:blipFill>
        <p:spPr>
          <a:xfrm>
            <a:off x="8548007" y="4625067"/>
            <a:ext cx="3266896" cy="157258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E2E9EED-091C-4F5B-99BD-D88A0B1FCA23}"/>
              </a:ext>
            </a:extLst>
          </p:cNvPr>
          <p:cNvSpPr txBox="1"/>
          <p:nvPr/>
        </p:nvSpPr>
        <p:spPr>
          <a:xfrm>
            <a:off x="5693095" y="732024"/>
            <a:ext cx="6288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Why measure cooling force/cooling time?</a:t>
            </a:r>
          </a:p>
          <a:p>
            <a:r>
              <a:rPr lang="en-US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Fokker-Planck equation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: evolution of beam particle distribution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F73B0D0-B243-45EE-A293-2D6BE7B08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996"/>
          <a:stretch/>
        </p:blipFill>
        <p:spPr>
          <a:xfrm>
            <a:off x="82446" y="4462420"/>
            <a:ext cx="5006046" cy="117333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F2DFCB3-8C03-457D-890F-EFD58D3EB9D3}"/>
              </a:ext>
            </a:extLst>
          </p:cNvPr>
          <p:cNvSpPr txBox="1"/>
          <p:nvPr/>
        </p:nvSpPr>
        <p:spPr>
          <a:xfrm>
            <a:off x="5386683" y="5026182"/>
            <a:ext cx="2593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Position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of electron and ion beams at </a:t>
            </a:r>
            <a:r>
              <a:rPr lang="en-US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start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and </a:t>
            </a:r>
            <a:r>
              <a:rPr lang="en-US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end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of </a:t>
            </a:r>
            <a:r>
              <a:rPr lang="en-US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cooling section</a:t>
            </a:r>
            <a:endParaRPr lang="ru-RU" u="sng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FA00E69-B47B-4167-9510-6A1070509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56" y="2397336"/>
            <a:ext cx="4697963" cy="16791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A40621E-CAEA-4381-8EBF-BC3D85521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3029" y="2397336"/>
            <a:ext cx="4288971" cy="188577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1EC18D5-9F5F-47DD-9149-D8E708D1970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530" r="35644"/>
          <a:stretch/>
        </p:blipFill>
        <p:spPr>
          <a:xfrm>
            <a:off x="4870388" y="2397470"/>
            <a:ext cx="2992985" cy="198917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ECA6217-9C7D-4480-9653-99F1040572CE}"/>
              </a:ext>
            </a:extLst>
          </p:cNvPr>
          <p:cNvSpPr txBox="1"/>
          <p:nvPr/>
        </p:nvSpPr>
        <p:spPr>
          <a:xfrm>
            <a:off x="11744340" y="6396335"/>
            <a:ext cx="420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4</a:t>
            </a:r>
            <a:endParaRPr lang="ru-RU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0E9465F-E596-43B0-8DFD-461482B210CF}"/>
                  </a:ext>
                </a:extLst>
              </p:cNvPr>
              <p:cNvSpPr txBox="1"/>
              <p:nvPr/>
            </p:nvSpPr>
            <p:spPr>
              <a:xfrm>
                <a:off x="5523722" y="1349272"/>
                <a:ext cx="6668278" cy="10114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16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ru-RU" sz="16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16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ru-RU" sz="1600" b="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b="0" i="1"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sub>
                          <m:r>
                            <a:rPr lang="ru-RU" sz="1600" b="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ru-RU" sz="16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16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ru-RU" sz="1600" b="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0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ru-RU" sz="16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b="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sz="1600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600" b="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1600" b="0" i="1">
                              <a:latin typeface="Cambria Math" panose="02040503050406030204" pitchFamily="18" charset="0"/>
                            </a:rPr>
                            <m:t>𝑓</m:t>
                          </m:r>
                          <m:f>
                            <m:f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b="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ru-RU" sz="1600" b="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1600" b="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  <m:r>
                            <a:rPr lang="ru-RU" sz="1600" b="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600" b="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d>
                                <m:d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600" b="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sSub>
                                    <m:sSubPr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600" b="0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ru-RU" sz="1600" b="0" i="1">
                                          <a:latin typeface="Cambria Math" panose="02040503050406030204" pitchFamily="18" charset="0"/>
                                        </a:rPr>
                                        <m:t>𝑚𝑛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ru-RU" sz="1600" b="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b="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ru-RU" sz="1600" b="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16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begChr m:val="⟨"/>
                            <m:endChr m:val="⟩"/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ru-RU" sz="16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ru-RU" sz="16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1600" dirty="0"/>
                  <a:t>;</a:t>
                </a:r>
                <a:r>
                  <a:rPr lang="ru-RU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𝑚𝑛</m:t>
                        </m:r>
                      </m:sub>
                    </m:sSub>
                    <m:r>
                      <a:rPr lang="ru-RU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⟨"/>
                            <m:endChr m:val="⟩"/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ru-RU" sz="16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ru-RU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ru-RU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ru-RU" sz="16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ru-RU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ru-RU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ru-RU" sz="16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ru-RU" sz="16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0E9465F-E596-43B0-8DFD-461482B21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722" y="1349272"/>
                <a:ext cx="6668278" cy="1011495"/>
              </a:xfrm>
              <a:prstGeom prst="rect">
                <a:avLst/>
              </a:prstGeom>
              <a:blipFill>
                <a:blip r:embed="rId7"/>
                <a:stretch>
                  <a:fillRect b="-18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252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946C9CD-5F52-4040-9A8B-7AB816F9E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970" y="1623118"/>
            <a:ext cx="4007030" cy="269456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A84AB-C1C8-4563-AD59-CF169D7CC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46" y="-93997"/>
            <a:ext cx="12022110" cy="839449"/>
          </a:xfrm>
        </p:spPr>
        <p:txBody>
          <a:bodyPr>
            <a:noAutofit/>
          </a:bodyPr>
          <a:lstStyle/>
          <a:p>
            <a:r>
              <a:rPr lang="en-US" sz="4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Theoretical models of friction force</a:t>
            </a:r>
            <a:endParaRPr lang="ru-RU" sz="4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FA2C5E-064F-450D-9939-81A8CBFF417D}"/>
                  </a:ext>
                </a:extLst>
              </p:cNvPr>
              <p:cNvSpPr txBox="1"/>
              <p:nvPr/>
            </p:nvSpPr>
            <p:spPr>
              <a:xfrm>
                <a:off x="0" y="745452"/>
                <a:ext cx="7801373" cy="8054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u="sng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Dissipative force </a:t>
                </a:r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dependent on relative velocity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𝑭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𝒖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)=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𝑭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𝒗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−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𝒗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𝒆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0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</a:t>
                </a:r>
              </a:p>
              <a:p>
                <a:r>
                  <a:rPr lang="en-US" sz="2000" u="sng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Maximum</a:t>
                </a:r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force at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|</m:t>
                    </m:r>
                    <m:r>
                      <a:rPr lang="en-US" sz="2000" b="1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𝒖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|</m:t>
                    </m:r>
                    <m:r>
                      <a:rPr lang="en-US" sz="2000" b="1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000" b="1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∥, ⊥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∥,⊥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𝑚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∥, ⊥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</a:t>
                </a:r>
                <a:endParaRPr lang="ru-RU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FA2C5E-064F-450D-9939-81A8CBFF4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45452"/>
                <a:ext cx="7801373" cy="805413"/>
              </a:xfrm>
              <a:prstGeom prst="rect">
                <a:avLst/>
              </a:prstGeom>
              <a:blipFill>
                <a:blip r:embed="rId3"/>
                <a:stretch>
                  <a:fillRect l="-781" t="-3030" b="-106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81BFD20-8C5E-4D90-B533-87BD5F03FC30}"/>
                  </a:ext>
                </a:extLst>
              </p:cNvPr>
              <p:cNvSpPr txBox="1"/>
              <p:nvPr/>
            </p:nvSpPr>
            <p:spPr>
              <a:xfrm>
                <a:off x="-1" y="1588474"/>
                <a:ext cx="8322906" cy="7143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Electrons distribution </a:t>
                </a:r>
                <a:r>
                  <a:rPr lang="en-US" sz="2000" u="sng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at source</a:t>
                </a:r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</a:t>
                </a:r>
                <a:r>
                  <a:rPr lang="en-US" sz="2000" u="sng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symmetric Maxwell </a:t>
                </a:r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distribution;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u="sng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After acceleration</a:t>
                </a:r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highly </a:t>
                </a:r>
                <a:r>
                  <a:rPr lang="en-US" sz="2000" u="sng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anisotropic Maxwell </a:t>
                </a:r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distribution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≪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</a:t>
                </a:r>
                <a:endParaRPr lang="ru-RU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81BFD20-8C5E-4D90-B533-87BD5F03F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588474"/>
                <a:ext cx="8322906" cy="714363"/>
              </a:xfrm>
              <a:prstGeom prst="rect">
                <a:avLst/>
              </a:prstGeom>
              <a:blipFill>
                <a:blip r:embed="rId4"/>
                <a:stretch>
                  <a:fillRect l="-659" t="-4274" b="-136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E27F6E-3821-413E-9DAD-FE7AD0BF4667}"/>
                  </a:ext>
                </a:extLst>
              </p:cNvPr>
              <p:cNvSpPr txBox="1"/>
              <p:nvPr/>
            </p:nvSpPr>
            <p:spPr>
              <a:xfrm>
                <a:off x="-1" y="4787049"/>
                <a:ext cx="8655326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u="sng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Magnetic field 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of solenoid changes electron-ion kinematics [9]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 suppresses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degree of freedom for electrons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𝐿𝑎𝑟𝑚</m:t>
                        </m:r>
                      </m:sub>
                    </m:sSub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𝐿𝑎𝑟𝑚</m:t>
                        </m:r>
                      </m:sub>
                    </m:sSub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collisions are adiabatic </a:t>
                </a:r>
                <a:r>
                  <a:rPr lang="en-US" sz="24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w.r.t.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Larmor gyration</a:t>
                </a:r>
                <a:endParaRPr lang="ru-RU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E27F6E-3821-413E-9DAD-FE7AD0BF4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4787049"/>
                <a:ext cx="8655326" cy="1200329"/>
              </a:xfrm>
              <a:prstGeom prst="rect">
                <a:avLst/>
              </a:prstGeom>
              <a:blipFill>
                <a:blip r:embed="rId5"/>
                <a:stretch>
                  <a:fillRect l="-915" t="-3553" r="-986" b="-1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D282781-976A-4DE7-97A4-766E835D9593}"/>
              </a:ext>
            </a:extLst>
          </p:cNvPr>
          <p:cNvSpPr txBox="1"/>
          <p:nvPr/>
        </p:nvSpPr>
        <p:spPr>
          <a:xfrm>
            <a:off x="0" y="2351529"/>
            <a:ext cx="83229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Derives from </a:t>
            </a:r>
            <a:r>
              <a:rPr lang="en-US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binary Coulomb collisions </a:t>
            </a: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[7] &amp; </a:t>
            </a:r>
            <a:r>
              <a:rPr lang="en-US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collective effects </a:t>
            </a: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[8]</a:t>
            </a:r>
            <a:r>
              <a:rPr lang="en-US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 plasma.</a:t>
            </a:r>
            <a:endParaRPr lang="ru-RU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8CCCD6-4209-4BBF-94F8-50F45CDF1806}"/>
                  </a:ext>
                </a:extLst>
              </p:cNvPr>
              <p:cNvSpPr txBox="1"/>
              <p:nvPr/>
            </p:nvSpPr>
            <p:spPr>
              <a:xfrm>
                <a:off x="-1" y="3769315"/>
                <a:ext cx="759387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Coulomb logarithm that </a:t>
                </a:r>
                <a:r>
                  <a:rPr lang="en-US" sz="2400" u="sng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limits impact parameters</a:t>
                </a:r>
                <a:endParaRPr lang="ru-RU" sz="2400" u="sng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8CCCD6-4209-4BBF-94F8-50F45CDF1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3769315"/>
                <a:ext cx="7593875" cy="461665"/>
              </a:xfrm>
              <a:prstGeom prst="rect">
                <a:avLst/>
              </a:prstGeom>
              <a:blipFill>
                <a:blip r:embed="rId6"/>
                <a:stretch>
                  <a:fillRect l="-161"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DAE9BB1-E74C-4BB7-A100-BB9FD883B3B4}"/>
              </a:ext>
            </a:extLst>
          </p:cNvPr>
          <p:cNvSpPr txBox="1"/>
          <p:nvPr/>
        </p:nvSpPr>
        <p:spPr>
          <a:xfrm>
            <a:off x="11744340" y="6396335"/>
            <a:ext cx="420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5</a:t>
            </a:r>
            <a:endParaRPr lang="ru-RU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968AD3-98D9-4525-9E9B-44A59DC03384}"/>
                  </a:ext>
                </a:extLst>
              </p:cNvPr>
              <p:cNvSpPr txBox="1"/>
              <p:nvPr/>
            </p:nvSpPr>
            <p:spPr>
              <a:xfrm>
                <a:off x="809782" y="2968508"/>
                <a:ext cx="5533053" cy="778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ru-RU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ru-RU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b="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2000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b="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ru-RU" sz="20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000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b="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ru-RU" sz="2000" b="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sSub>
                            <m:sSubPr>
                              <m:ctrlPr>
                                <a:rPr lang="ru-RU" sz="2000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ru-RU" sz="2000" b="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ru-RU" sz="2000" b="0" i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ru-RU" sz="2000" b="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ru-RU" sz="2000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b="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ru-RU" sz="2000" b="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ru-RU" sz="2000" b="0" i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ru-RU" sz="2000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b="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ru-RU" sz="2000" b="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ru-RU" sz="2000" b="0" i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ru-RU" sz="2000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sz="2000" b="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nary>
                        <m:naryPr>
                          <m:subHide m:val="on"/>
                          <m:supHide m:val="on"/>
                          <m:ctrlPr>
                            <a:rPr lang="ru-RU" sz="20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ru-RU" sz="2000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b="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 sz="2000" b="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000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  <m:r>
                            <a:rPr lang="ru-RU" sz="2000" b="0" i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ru-RU" sz="2000" b="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ru-RU" sz="2000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sub>
                              </m:sSub>
                            </m:e>
                          </m:d>
                          <m:f>
                            <m:fPr>
                              <m:ctrlPr>
                                <a:rPr lang="ru-RU" sz="2000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20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ru-RU" sz="2000" b="1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000" b="1" i="1">
                                          <a:latin typeface="Cambria Math" panose="02040503050406030204" pitchFamily="18" charset="0"/>
                                        </a:rPr>
                                        <m:t>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2000" b="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ru-RU" sz="2000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b="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ru-RU" sz="2000" b="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b>
                            <m:sSubPr>
                              <m:ctrlPr>
                                <a:rPr lang="ru-RU" sz="2000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b="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sz="2000" b="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968AD3-98D9-4525-9E9B-44A59DC03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782" y="2968508"/>
                <a:ext cx="5533053" cy="7789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1B5737E-2AAF-4D72-A027-01521BAA57E2}"/>
                  </a:ext>
                </a:extLst>
              </p:cNvPr>
              <p:cNvSpPr txBox="1"/>
              <p:nvPr/>
            </p:nvSpPr>
            <p:spPr>
              <a:xfrm>
                <a:off x="2052487" y="4262448"/>
                <a:ext cx="4217929" cy="5798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ru-RU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ru-RU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ru-RU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sup>
                      <m:e>
                        <m:f>
                          <m:fPr>
                            <m:ctrlPr>
                              <a:rPr lang="ru-RU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𝑑𝑏</m:t>
                            </m:r>
                          </m:num>
                          <m:den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nary>
                    <m:r>
                      <a:rPr lang="ru-RU" sz="2000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ru-RU" sz="2000" i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000" i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ru-RU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𝑚𝑖𝑛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r>
                  <a:rPr lang="ru-RU" dirty="0"/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1B5737E-2AAF-4D72-A027-01521BAA5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487" y="4262448"/>
                <a:ext cx="4217929" cy="5798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A4F849DD-EC39-47AF-98C5-B056D16F4E68}"/>
              </a:ext>
            </a:extLst>
          </p:cNvPr>
          <p:cNvSpPr txBox="1"/>
          <p:nvPr/>
        </p:nvSpPr>
        <p:spPr>
          <a:xfrm>
            <a:off x="8655325" y="4271555"/>
            <a:ext cx="374875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Electron cooling force for </a:t>
            </a:r>
            <a:r>
              <a:rPr lang="en-US" sz="1400" b="0" i="0" u="none" strike="noStrike" baseline="30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124</a:t>
            </a:r>
            <a:r>
              <a:rPr lang="en-US" sz="1400" b="0" i="0" u="none" strike="noStrik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Xe</a:t>
            </a:r>
            <a:r>
              <a:rPr lang="en-US" sz="1400" b="0" i="0" u="none" strike="noStrike" baseline="30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26+</a:t>
            </a:r>
            <a:r>
              <a:rPr lang="en-US" sz="1400" b="0" i="0" u="none" strike="noStrik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ions for Booster parameters at 3.2 MeV/nucleon.</a:t>
            </a:r>
          </a:p>
          <a:p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Electron beam temperatures are on Slide 3.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90ED0B-7F3F-4C32-97AA-A292D808ACDF}"/>
              </a:ext>
            </a:extLst>
          </p:cNvPr>
          <p:cNvSpPr txBox="1"/>
          <p:nvPr/>
        </p:nvSpPr>
        <p:spPr>
          <a:xfrm>
            <a:off x="82446" y="6126701"/>
            <a:ext cx="69877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1" u="none" strike="noStrike" baseline="0" dirty="0">
                <a:latin typeface="Segoe UI Light" panose="020B0502040204020203" pitchFamily="34" charset="0"/>
                <a:cs typeface="Segoe UI Light" panose="020B0502040204020203" pitchFamily="34" charset="0"/>
              </a:rPr>
              <a:t>[7] Development of ion cooling methods</a:t>
            </a:r>
            <a:r>
              <a:rPr lang="ru-RU" sz="1200" b="0" i="1" u="none" strike="noStrike" baseline="0" dirty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en-US" sz="12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I.N. </a:t>
            </a:r>
            <a:r>
              <a:rPr lang="en-US" sz="1200" i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Meshkov</a:t>
            </a:r>
            <a:r>
              <a:rPr lang="ru-RU" sz="1200" b="0" i="1" u="none" strike="noStrike" baseline="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200" b="0" i="1" u="none" strike="noStrike" baseline="0" dirty="0">
                <a:latin typeface="Segoe UI Light" panose="020B0502040204020203" pitchFamily="34" charset="0"/>
                <a:cs typeface="Segoe UI Light" panose="020B0502040204020203" pitchFamily="34" charset="0"/>
              </a:rPr>
              <a:t>10.3367/UFNr.2018.01.038297</a:t>
            </a:r>
          </a:p>
          <a:p>
            <a:r>
              <a:rPr lang="en-US" sz="12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[8] Electron cooling. A. Sorensen et al. </a:t>
            </a:r>
            <a:r>
              <a:rPr lang="en-US" sz="1200" i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doi</a:t>
            </a:r>
            <a:r>
              <a:rPr lang="en-US" sz="12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: 10.1016/0167-5087(83)91288-7</a:t>
            </a:r>
          </a:p>
          <a:p>
            <a:r>
              <a:rPr lang="en-US" sz="1200" b="0" i="1" u="none" strike="noStrike" baseline="0" dirty="0">
                <a:latin typeface="Segoe UI Light" panose="020B0502040204020203" pitchFamily="34" charset="0"/>
                <a:cs typeface="Segoe UI Light" panose="020B0502040204020203" pitchFamily="34" charset="0"/>
              </a:rPr>
              <a:t>[9] The limits of electron cooling. N.S. </a:t>
            </a:r>
            <a:r>
              <a:rPr lang="en-US" sz="1200" b="0" i="1" u="none" strike="noStrike" baseline="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Dikanskii</a:t>
            </a:r>
            <a:r>
              <a:rPr lang="en-US" sz="1200" b="0" i="1" u="none" strike="noStrike" baseline="0" dirty="0">
                <a:latin typeface="Segoe UI Light" panose="020B0502040204020203" pitchFamily="34" charset="0"/>
                <a:cs typeface="Segoe UI Light" panose="020B0502040204020203" pitchFamily="34" charset="0"/>
              </a:rPr>
              <a:t>. et al. Preprint 88-61, BINP</a:t>
            </a:r>
            <a:endParaRPr lang="ru-RU" sz="1200" b="0" i="1" u="none" strike="noStrike" baseline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51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A70BDB9A-59EC-41A1-B3D9-5414D82C62BA}"/>
              </a:ext>
            </a:extLst>
          </p:cNvPr>
          <p:cNvGrpSpPr/>
          <p:nvPr/>
        </p:nvGrpSpPr>
        <p:grpSpPr>
          <a:xfrm>
            <a:off x="8175651" y="760583"/>
            <a:ext cx="3928905" cy="2763170"/>
            <a:chOff x="3535680" y="3308120"/>
            <a:chExt cx="4380412" cy="3080712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C39172DF-2DC1-4D02-948D-A207C30AFB14}"/>
                </a:ext>
              </a:extLst>
            </p:cNvPr>
            <p:cNvGrpSpPr/>
            <p:nvPr/>
          </p:nvGrpSpPr>
          <p:grpSpPr>
            <a:xfrm>
              <a:off x="3535680" y="3308120"/>
              <a:ext cx="4380412" cy="3080712"/>
              <a:chOff x="3535680" y="3308120"/>
              <a:chExt cx="4380412" cy="3080712"/>
            </a:xfrm>
          </p:grpSpPr>
          <p:pic>
            <p:nvPicPr>
              <p:cNvPr id="12" name="Рисунок 11">
                <a:extLst>
                  <a:ext uri="{FF2B5EF4-FFF2-40B4-BE49-F238E27FC236}">
                    <a16:creationId xmlns:a16="http://schemas.microsoft.com/office/drawing/2014/main" id="{7D098F8D-D783-4F0C-9DA5-4EB52E2DF1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822"/>
              <a:stretch/>
            </p:blipFill>
            <p:spPr>
              <a:xfrm>
                <a:off x="3535680" y="3402336"/>
                <a:ext cx="4380412" cy="2986496"/>
              </a:xfrm>
              <a:prstGeom prst="rect">
                <a:avLst/>
              </a:prstGeom>
            </p:spPr>
          </p:pic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E78F861B-BBAD-47C9-A03C-A3037FF23476}"/>
                  </a:ext>
                </a:extLst>
              </p:cNvPr>
              <p:cNvSpPr/>
              <p:nvPr/>
            </p:nvSpPr>
            <p:spPr>
              <a:xfrm>
                <a:off x="5477688" y="3649680"/>
                <a:ext cx="730843" cy="2270125"/>
              </a:xfrm>
              <a:prstGeom prst="rect">
                <a:avLst/>
              </a:prstGeom>
              <a:solidFill>
                <a:schemeClr val="accent3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01414C7B-2C7F-431A-A026-227A2F9A6BA7}"/>
                      </a:ext>
                    </a:extLst>
                  </p:cNvPr>
                  <p:cNvSpPr txBox="1"/>
                  <p:nvPr/>
                </p:nvSpPr>
                <p:spPr>
                  <a:xfrm>
                    <a:off x="5476109" y="3308120"/>
                    <a:ext cx="933612" cy="411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Low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01414C7B-2C7F-431A-A026-227A2F9A6B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76109" y="3308120"/>
                    <a:ext cx="933612" cy="41177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6569" t="-10000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4F251F85-9DCE-429B-8E69-F56858780730}"/>
                      </a:ext>
                    </a:extLst>
                  </p:cNvPr>
                  <p:cNvSpPr txBox="1"/>
                  <p:nvPr/>
                </p:nvSpPr>
                <p:spPr>
                  <a:xfrm>
                    <a:off x="6550909" y="3316092"/>
                    <a:ext cx="906276" cy="411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High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4F251F85-9DCE-429B-8E69-F5685878073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50909" y="3316092"/>
                    <a:ext cx="906276" cy="41177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6767" t="-9836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6419FC5E-D174-40C3-9DBC-8E18ADD58CDC}"/>
                      </a:ext>
                    </a:extLst>
                  </p:cNvPr>
                  <p:cNvSpPr txBox="1"/>
                  <p:nvPr/>
                </p:nvSpPr>
                <p:spPr>
                  <a:xfrm>
                    <a:off x="4253006" y="3316122"/>
                    <a:ext cx="933616" cy="411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High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6419FC5E-D174-40C3-9DBC-8E18ADD58C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53006" y="3316122"/>
                    <a:ext cx="933616" cy="41177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6569" t="-9836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327DC069-B07A-43DF-BD46-9B5D14DC1103}"/>
                </a:ext>
              </a:extLst>
            </p:cNvPr>
            <p:cNvCxnSpPr>
              <a:cxnSpLocks/>
            </p:cNvCxnSpPr>
            <p:nvPr/>
          </p:nvCxnSpPr>
          <p:spPr>
            <a:xfrm>
              <a:off x="5477688" y="3649680"/>
              <a:ext cx="0" cy="2270125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BEF69BFB-B5DC-47E3-AD6E-C1B83A7DAC34}"/>
                </a:ext>
              </a:extLst>
            </p:cNvPr>
            <p:cNvCxnSpPr>
              <a:cxnSpLocks/>
            </p:cNvCxnSpPr>
            <p:nvPr/>
          </p:nvCxnSpPr>
          <p:spPr>
            <a:xfrm>
              <a:off x="6201588" y="3649680"/>
              <a:ext cx="0" cy="2270125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A84AB-C1C8-4563-AD59-CF169D7CC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46" y="0"/>
            <a:ext cx="12022110" cy="839449"/>
          </a:xfrm>
        </p:spPr>
        <p:txBody>
          <a:bodyPr>
            <a:noAutofit/>
          </a:bodyPr>
          <a:lstStyle/>
          <a:p>
            <a:r>
              <a:rPr lang="en-US" sz="4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Longitudinal force measurement methods</a:t>
            </a:r>
            <a:endParaRPr lang="ru-RU" sz="4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CE3C2A3-1A3C-477A-AA7E-1EDF87CF6B76}"/>
                  </a:ext>
                </a:extLst>
              </p:cNvPr>
              <p:cNvSpPr txBox="1"/>
              <p:nvPr/>
            </p:nvSpPr>
            <p:spPr>
              <a:xfrm>
                <a:off x="82447" y="1165209"/>
                <a:ext cx="788409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Two regions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𝐹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)</m:t>
                    </m:r>
                  </m:oMath>
                </a14:m>
                <a:r>
                  <a:rPr lang="en-US" sz="240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:</a:t>
                </a:r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linear (low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𝑢</m:t>
                    </m:r>
                  </m:oMath>
                </a14:m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) and non-linear (high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𝑢</m:t>
                    </m:r>
                  </m:oMath>
                </a14:m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)</a:t>
                </a:r>
              </a:p>
              <a:p>
                <a:endPara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r>
                  <a:rPr lang="en-US" sz="2400" u="sng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Dynamic</a:t>
                </a:r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methods are for </a:t>
                </a:r>
                <a:r>
                  <a:rPr lang="en-US" sz="2400" u="sng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non-linear</a:t>
                </a:r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region</a:t>
                </a:r>
              </a:p>
              <a:p>
                <a:r>
                  <a:rPr lang="en-US" sz="2400" u="sng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Static</a:t>
                </a:r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methods are for </a:t>
                </a:r>
                <a:r>
                  <a:rPr lang="en-US" sz="2400" u="sng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linear</a:t>
                </a:r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region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CE3C2A3-1A3C-477A-AA7E-1EDF87CF6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7" y="1165209"/>
                <a:ext cx="7884097" cy="1569660"/>
              </a:xfrm>
              <a:prstGeom prst="rect">
                <a:avLst/>
              </a:prstGeom>
              <a:blipFill>
                <a:blip r:embed="rId6"/>
                <a:stretch>
                  <a:fillRect l="-1237" t="-2713" b="-81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731BDAB-7462-48B4-A85C-1484210CBCFA}"/>
              </a:ext>
            </a:extLst>
          </p:cNvPr>
          <p:cNvSpPr/>
          <p:nvPr/>
        </p:nvSpPr>
        <p:spPr>
          <a:xfrm>
            <a:off x="6949986" y="3361026"/>
            <a:ext cx="287382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Longitudinal force measurement</a:t>
            </a:r>
            <a:endParaRPr lang="ru-RU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1527615-95D8-4A17-8FED-3D8A382F60C9}"/>
              </a:ext>
            </a:extLst>
          </p:cNvPr>
          <p:cNvSpPr/>
          <p:nvPr/>
        </p:nvSpPr>
        <p:spPr>
          <a:xfrm>
            <a:off x="5933428" y="4717758"/>
            <a:ext cx="2033116" cy="377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Static</a:t>
            </a:r>
            <a:endParaRPr lang="ru-RU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29B2260-D368-4403-931E-4622D5ABDBB0}"/>
              </a:ext>
            </a:extLst>
          </p:cNvPr>
          <p:cNvSpPr/>
          <p:nvPr/>
        </p:nvSpPr>
        <p:spPr>
          <a:xfrm>
            <a:off x="9916072" y="4700824"/>
            <a:ext cx="2120203" cy="3776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Dynamic</a:t>
            </a:r>
            <a:endParaRPr lang="ru-RU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839F919F-5EDE-4AA7-BD75-93EF1BA8C03F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 flipH="1">
            <a:off x="6949986" y="4007357"/>
            <a:ext cx="1436915" cy="7104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ABD20373-BE5F-4348-8A5D-C7C55FCABF96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>
            <a:off x="8386901" y="4007357"/>
            <a:ext cx="2589273" cy="6934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DDC1098-7862-4135-9E9C-30EA87A7DAB6}"/>
              </a:ext>
            </a:extLst>
          </p:cNvPr>
          <p:cNvSpPr/>
          <p:nvPr/>
        </p:nvSpPr>
        <p:spPr>
          <a:xfrm>
            <a:off x="9916071" y="5518105"/>
            <a:ext cx="2120203" cy="5225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Energy jump</a:t>
            </a:r>
            <a:endParaRPr lang="ru-RU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EA72F8A-47FF-41C1-8C3E-D9155451B777}"/>
              </a:ext>
            </a:extLst>
          </p:cNvPr>
          <p:cNvSpPr/>
          <p:nvPr/>
        </p:nvSpPr>
        <p:spPr>
          <a:xfrm>
            <a:off x="4259305" y="5279863"/>
            <a:ext cx="1457011" cy="6284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RF phase shift</a:t>
            </a:r>
            <a:endParaRPr lang="ru-RU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02BFC328-740D-4CD9-A268-7DEFF19258FA}"/>
              </a:ext>
            </a:extLst>
          </p:cNvPr>
          <p:cNvSpPr/>
          <p:nvPr/>
        </p:nvSpPr>
        <p:spPr>
          <a:xfrm>
            <a:off x="8087133" y="5282208"/>
            <a:ext cx="1346903" cy="6284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Stochastic heating</a:t>
            </a:r>
            <a:endParaRPr lang="ru-RU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C57481D2-3300-42A8-8B50-DB346400FAC5}"/>
              </a:ext>
            </a:extLst>
          </p:cNvPr>
          <p:cNvSpPr/>
          <p:nvPr/>
        </p:nvSpPr>
        <p:spPr>
          <a:xfrm>
            <a:off x="5573362" y="6006548"/>
            <a:ext cx="1376624" cy="7335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Induction accelerator</a:t>
            </a:r>
            <a:endParaRPr lang="ru-RU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04ECE06C-5E0F-4B5A-B6FF-3818952B1A80}"/>
              </a:ext>
            </a:extLst>
          </p:cNvPr>
          <p:cNvSpPr/>
          <p:nvPr/>
        </p:nvSpPr>
        <p:spPr>
          <a:xfrm>
            <a:off x="7204209" y="6006548"/>
            <a:ext cx="1346903" cy="7335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Barrier RF</a:t>
            </a:r>
            <a:endParaRPr lang="ru-RU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8E3CFB-4717-49C3-9EDB-88D4B71A5423}"/>
              </a:ext>
            </a:extLst>
          </p:cNvPr>
          <p:cNvSpPr txBox="1"/>
          <p:nvPr/>
        </p:nvSpPr>
        <p:spPr>
          <a:xfrm>
            <a:off x="82446" y="2987649"/>
            <a:ext cx="59258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Dynamic methods – evolution of value after single impact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Static methods – continuous impact, comparison of values</a:t>
            </a:r>
            <a:endParaRPr lang="ru-RU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1AB63C-FC72-48A6-8B30-448B88F8F3EE}"/>
              </a:ext>
            </a:extLst>
          </p:cNvPr>
          <p:cNvSpPr txBox="1"/>
          <p:nvPr/>
        </p:nvSpPr>
        <p:spPr>
          <a:xfrm>
            <a:off x="11744340" y="6396335"/>
            <a:ext cx="420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6</a:t>
            </a:r>
            <a:endParaRPr lang="ru-RU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8E74B7C-2E26-41E1-99BB-9E869B5E73A4}"/>
                  </a:ext>
                </a:extLst>
              </p:cNvPr>
              <p:cNvSpPr txBox="1"/>
              <p:nvPr/>
            </p:nvSpPr>
            <p:spPr>
              <a:xfrm>
                <a:off x="7160702" y="4177008"/>
                <a:ext cx="926432" cy="3752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</m:oMath>
                </a14:m>
                <a:endParaRPr lang="ru-RU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8E74B7C-2E26-41E1-99BB-9E869B5E7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702" y="4177008"/>
                <a:ext cx="926432" cy="375231"/>
              </a:xfrm>
              <a:prstGeom prst="rect">
                <a:avLst/>
              </a:prstGeom>
              <a:blipFill>
                <a:blip r:embed="rId7"/>
                <a:stretch>
                  <a:fillRect l="-5195" t="-6250" b="-2031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6DC9109-5D54-4B0A-85D1-1393E20D8720}"/>
                  </a:ext>
                </a:extLst>
              </p:cNvPr>
              <p:cNvSpPr txBox="1"/>
              <p:nvPr/>
            </p:nvSpPr>
            <p:spPr>
              <a:xfrm>
                <a:off x="8897382" y="4201925"/>
                <a:ext cx="1139280" cy="3752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</m:oMath>
                </a14:m>
                <a:endParaRPr lang="ru-RU" b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6DC9109-5D54-4B0A-85D1-1393E20D8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7382" y="4201925"/>
                <a:ext cx="1139280" cy="375231"/>
              </a:xfrm>
              <a:prstGeom prst="rect">
                <a:avLst/>
              </a:prstGeom>
              <a:blipFill>
                <a:blip r:embed="rId8"/>
                <a:stretch>
                  <a:fillRect l="-4255" t="-6250" b="-2031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E81DF2B5-8518-45B0-A9F1-FA01E377C9EF}"/>
              </a:ext>
            </a:extLst>
          </p:cNvPr>
          <p:cNvCxnSpPr>
            <a:stCxn id="7" idx="2"/>
            <a:endCxn id="16" idx="3"/>
          </p:cNvCxnSpPr>
          <p:nvPr/>
        </p:nvCxnSpPr>
        <p:spPr>
          <a:xfrm flipH="1">
            <a:off x="5716316" y="5095441"/>
            <a:ext cx="1233670" cy="498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8B20387D-0F1F-4967-909D-B414221513C2}"/>
              </a:ext>
            </a:extLst>
          </p:cNvPr>
          <p:cNvCxnSpPr>
            <a:stCxn id="7" idx="2"/>
            <a:endCxn id="17" idx="1"/>
          </p:cNvCxnSpPr>
          <p:nvPr/>
        </p:nvCxnSpPr>
        <p:spPr>
          <a:xfrm>
            <a:off x="6949986" y="5095441"/>
            <a:ext cx="1137147" cy="500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D34BC698-E4FC-410E-8E84-8FF200E1C171}"/>
              </a:ext>
            </a:extLst>
          </p:cNvPr>
          <p:cNvCxnSpPr>
            <a:stCxn id="7" idx="2"/>
            <a:endCxn id="18" idx="0"/>
          </p:cNvCxnSpPr>
          <p:nvPr/>
        </p:nvCxnSpPr>
        <p:spPr>
          <a:xfrm flipH="1">
            <a:off x="6261674" y="5095441"/>
            <a:ext cx="688312" cy="911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558E3FE2-D36C-4E6F-960C-BD5E505B9C6B}"/>
              </a:ext>
            </a:extLst>
          </p:cNvPr>
          <p:cNvCxnSpPr>
            <a:stCxn id="7" idx="2"/>
            <a:endCxn id="19" idx="0"/>
          </p:cNvCxnSpPr>
          <p:nvPr/>
        </p:nvCxnSpPr>
        <p:spPr>
          <a:xfrm>
            <a:off x="6949986" y="5095441"/>
            <a:ext cx="927675" cy="911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id="{ACD5CB51-ED7C-4234-B480-B1AA5817AF31}"/>
              </a:ext>
            </a:extLst>
          </p:cNvPr>
          <p:cNvCxnSpPr>
            <a:stCxn id="8" idx="2"/>
            <a:endCxn id="15" idx="0"/>
          </p:cNvCxnSpPr>
          <p:nvPr/>
        </p:nvCxnSpPr>
        <p:spPr>
          <a:xfrm flipH="1">
            <a:off x="10976173" y="5078508"/>
            <a:ext cx="1" cy="439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790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A84AB-C1C8-4563-AD59-CF169D7CC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70" y="-143175"/>
            <a:ext cx="12022110" cy="839449"/>
          </a:xfrm>
        </p:spPr>
        <p:txBody>
          <a:bodyPr>
            <a:noAutofit/>
          </a:bodyPr>
          <a:lstStyle/>
          <a:p>
            <a:r>
              <a:rPr lang="en-US" sz="4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Longitudinal force: energy jump</a:t>
            </a:r>
            <a:endParaRPr lang="ru-RU" sz="4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9823B2-530D-49D8-ACD0-96CE0768828F}"/>
              </a:ext>
            </a:extLst>
          </p:cNvPr>
          <p:cNvSpPr txBox="1"/>
          <p:nvPr/>
        </p:nvSpPr>
        <p:spPr>
          <a:xfrm>
            <a:off x="215082" y="948637"/>
            <a:ext cx="46521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Only </a:t>
            </a:r>
            <a:r>
              <a:rPr lang="en-US" sz="2400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coasting</a:t>
            </a: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&amp; </a:t>
            </a:r>
            <a:r>
              <a:rPr lang="en-US" sz="2400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pre-cooled</a:t>
            </a: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beam</a:t>
            </a:r>
            <a:endParaRPr lang="ru-RU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66C3A0F-8EB2-4EDE-A779-D540E045B98F}"/>
                  </a:ext>
                </a:extLst>
              </p:cNvPr>
              <p:cNvSpPr txBox="1"/>
              <p:nvPr/>
            </p:nvSpPr>
            <p:spPr>
              <a:xfrm>
                <a:off x="142439" y="1382495"/>
                <a:ext cx="4265379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Fast change of electrons energy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Electrons shift energy of ions to equilibrium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Energy change ↔ revolution frequency change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Measure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ru-RU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with </a:t>
                </a:r>
                <a:r>
                  <a:rPr lang="en-US" b="1" u="sng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Schottky spectrometer</a:t>
                </a:r>
                <a:endParaRPr lang="ru-RU" b="1" u="sng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66C3A0F-8EB2-4EDE-A779-D540E045B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39" y="1382495"/>
                <a:ext cx="4265379" cy="2031325"/>
              </a:xfrm>
              <a:prstGeom prst="rect">
                <a:avLst/>
              </a:prstGeom>
              <a:blipFill>
                <a:blip r:embed="rId2"/>
                <a:stretch>
                  <a:fillRect l="-857" t="-1502" r="-857" b="-42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B918C9-150A-4A33-9B9C-C14A714C8F19}"/>
                  </a:ext>
                </a:extLst>
              </p:cNvPr>
              <p:cNvSpPr txBox="1"/>
              <p:nvPr/>
            </p:nvSpPr>
            <p:spPr>
              <a:xfrm>
                <a:off x="4253420" y="1083227"/>
                <a:ext cx="3423306" cy="629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ru-RU" i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ru-RU" i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B918C9-150A-4A33-9B9C-C14A714C8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420" y="1083227"/>
                <a:ext cx="3423306" cy="6299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2B3305-6DFC-451D-A539-7CA08F7E874D}"/>
                  </a:ext>
                </a:extLst>
              </p:cNvPr>
              <p:cNvSpPr txBox="1"/>
              <p:nvPr/>
            </p:nvSpPr>
            <p:spPr>
              <a:xfrm>
                <a:off x="4282387" y="1683230"/>
                <a:ext cx="3527196" cy="6949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𝐴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𝑎𝑐𝑐</m:t>
                              </m:r>
                            </m:sub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𝑐𝑜𝑜𝑙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𝑑𝑓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2B3305-6DFC-451D-A539-7CA08F7E8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387" y="1683230"/>
                <a:ext cx="3527196" cy="694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C220CA-AD9D-4CE5-80A2-6D83899BB805}"/>
                  </a:ext>
                </a:extLst>
              </p:cNvPr>
              <p:cNvSpPr txBox="1"/>
              <p:nvPr/>
            </p:nvSpPr>
            <p:spPr>
              <a:xfrm>
                <a:off x="4282388" y="2375828"/>
                <a:ext cx="3527196" cy="67845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𝑐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ru-RU" i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𝑎𝑐𝑐</m:t>
                              </m:r>
                            </m:sub>
                          </m:sSub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ru-RU" i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C220CA-AD9D-4CE5-80A2-6D83899BB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388" y="2375828"/>
                <a:ext cx="3527196" cy="6784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87D26B-4726-45E6-9352-DF5E72D92085}"/>
                  </a:ext>
                </a:extLst>
              </p:cNvPr>
              <p:cNvSpPr txBox="1"/>
              <p:nvPr/>
            </p:nvSpPr>
            <p:spPr>
              <a:xfrm>
                <a:off x="138209" y="3451629"/>
                <a:ext cx="426537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Works well only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Δ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𝑒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&gt;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10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4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m/s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87D26B-4726-45E6-9352-DF5E72D92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09" y="3451629"/>
                <a:ext cx="4265379" cy="400110"/>
              </a:xfrm>
              <a:prstGeom prst="rect">
                <a:avLst/>
              </a:prstGeom>
              <a:blipFill>
                <a:blip r:embed="rId6"/>
                <a:stretch>
                  <a:fillRect l="-1288" t="-6061" b="-27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41382EE-2813-495F-968B-ADDE9B821F76}"/>
              </a:ext>
            </a:extLst>
          </p:cNvPr>
          <p:cNvSpPr txBox="1"/>
          <p:nvPr/>
        </p:nvSpPr>
        <p:spPr>
          <a:xfrm>
            <a:off x="11744340" y="6396335"/>
            <a:ext cx="420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7</a:t>
            </a:r>
            <a:endParaRPr lang="ru-RU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AE750D7D-25EC-4F4B-93C2-B0C059410878}"/>
              </a:ext>
            </a:extLst>
          </p:cNvPr>
          <p:cNvGrpSpPr/>
          <p:nvPr/>
        </p:nvGrpSpPr>
        <p:grpSpPr>
          <a:xfrm>
            <a:off x="7895834" y="1333456"/>
            <a:ext cx="4133524" cy="2998946"/>
            <a:chOff x="7850570" y="716635"/>
            <a:chExt cx="4133524" cy="2998946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C096989-9535-46C8-B895-C7448C20C8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50160"/>
            <a:stretch/>
          </p:blipFill>
          <p:spPr>
            <a:xfrm>
              <a:off x="7850570" y="716635"/>
              <a:ext cx="4122998" cy="2956829"/>
            </a:xfrm>
            <a:prstGeom prst="rect">
              <a:avLst/>
            </a:prstGeom>
          </p:spPr>
        </p:pic>
        <p:cxnSp>
          <p:nvCxnSpPr>
            <p:cNvPr id="5" name="Прямая со стрелкой 4">
              <a:extLst>
                <a:ext uri="{FF2B5EF4-FFF2-40B4-BE49-F238E27FC236}">
                  <a16:creationId xmlns:a16="http://schemas.microsoft.com/office/drawing/2014/main" id="{0EA1D637-536E-40CE-A55E-F4D25066A379}"/>
                </a:ext>
              </a:extLst>
            </p:cNvPr>
            <p:cNvCxnSpPr>
              <a:cxnSpLocks/>
              <a:stCxn id="9" idx="0"/>
            </p:cNvCxnSpPr>
            <p:nvPr/>
          </p:nvCxnSpPr>
          <p:spPr>
            <a:xfrm flipH="1" flipV="1">
              <a:off x="10249989" y="3207079"/>
              <a:ext cx="882842" cy="16994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BA4C4EC-1BEC-43BF-8A97-5382E6A9BD4B}"/>
                </a:ext>
              </a:extLst>
            </p:cNvPr>
            <p:cNvSpPr txBox="1"/>
            <p:nvPr/>
          </p:nvSpPr>
          <p:spPr>
            <a:xfrm>
              <a:off x="10281567" y="3377027"/>
              <a:ext cx="170252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change in energy</a:t>
              </a:r>
              <a:endParaRPr lang="ru-RU" sz="16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4201BBE-1068-40E5-8D1B-503E269BC21B}"/>
                </a:ext>
              </a:extLst>
            </p:cNvPr>
            <p:cNvSpPr txBox="1"/>
            <p:nvPr/>
          </p:nvSpPr>
          <p:spPr>
            <a:xfrm>
              <a:off x="8949946" y="3429000"/>
              <a:ext cx="96212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420.312 MHz</a:t>
              </a:r>
              <a:endParaRPr lang="ru-RU" sz="11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2D971DA-BB24-45D7-B083-8FDC2C7A5A2A}"/>
                </a:ext>
              </a:extLst>
            </p:cNvPr>
            <p:cNvSpPr txBox="1"/>
            <p:nvPr/>
          </p:nvSpPr>
          <p:spPr>
            <a:xfrm>
              <a:off x="10558849" y="2574158"/>
              <a:ext cx="1140227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420.427 MHz</a:t>
              </a:r>
              <a:endParaRPr lang="ru-RU" sz="11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22" name="Прямая со стрелкой 21">
              <a:extLst>
                <a:ext uri="{FF2B5EF4-FFF2-40B4-BE49-F238E27FC236}">
                  <a16:creationId xmlns:a16="http://schemas.microsoft.com/office/drawing/2014/main" id="{2923E918-4314-4A3D-916C-877D59399A7E}"/>
                </a:ext>
              </a:extLst>
            </p:cNvPr>
            <p:cNvCxnSpPr>
              <a:cxnSpLocks/>
              <a:stCxn id="18" idx="1"/>
            </p:cNvCxnSpPr>
            <p:nvPr/>
          </p:nvCxnSpPr>
          <p:spPr>
            <a:xfrm flipH="1">
              <a:off x="10310949" y="2704963"/>
              <a:ext cx="247900" cy="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4E6E872-A9EF-43F8-A2FD-4EAF21A7F471}"/>
              </a:ext>
            </a:extLst>
          </p:cNvPr>
          <p:cNvSpPr txBox="1"/>
          <p:nvPr/>
        </p:nvSpPr>
        <p:spPr>
          <a:xfrm>
            <a:off x="7949808" y="4378244"/>
            <a:ext cx="411702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Spectrogram of Schottky noise for </a:t>
            </a:r>
            <a:r>
              <a:rPr lang="en-US" sz="1400" u="sng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coasting beam </a:t>
            </a:r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of </a:t>
            </a:r>
            <a:r>
              <a:rPr lang="en-US" sz="1400" baseline="30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124</a:t>
            </a:r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Xe</a:t>
            </a:r>
            <a:r>
              <a:rPr lang="en-US" sz="1400" baseline="30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26+</a:t>
            </a:r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at 3</a:t>
            </a:r>
            <a:r>
              <a:rPr lang="ru-RU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6.7</a:t>
            </a:r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MeV/nucleon. The signal frequency is shifted with heterodyne.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6279FE9-5B1A-48EF-8F71-10FDE5D7D958}"/>
                  </a:ext>
                </a:extLst>
              </p:cNvPr>
              <p:cNvSpPr txBox="1"/>
              <p:nvPr/>
            </p:nvSpPr>
            <p:spPr>
              <a:xfrm>
                <a:off x="4494069" y="3107387"/>
                <a:ext cx="3048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6279FE9-5B1A-48EF-8F71-10FDE5D7D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069" y="3107387"/>
                <a:ext cx="3048000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43C3502D-48D2-47B0-9DAD-451F18E8A3E3}"/>
              </a:ext>
            </a:extLst>
          </p:cNvPr>
          <p:cNvCxnSpPr>
            <a:stCxn id="27" idx="2"/>
          </p:cNvCxnSpPr>
          <p:nvPr/>
        </p:nvCxnSpPr>
        <p:spPr>
          <a:xfrm>
            <a:off x="6018069" y="3476719"/>
            <a:ext cx="0" cy="7817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6D669AA-E9DF-4142-BBE4-A87F29FD3FE3}"/>
                  </a:ext>
                </a:extLst>
              </p:cNvPr>
              <p:cNvSpPr txBox="1"/>
              <p:nvPr/>
            </p:nvSpPr>
            <p:spPr>
              <a:xfrm>
                <a:off x="4282387" y="4258491"/>
                <a:ext cx="3527196" cy="3752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6D669AA-E9DF-4142-BBE4-A87F29FD3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387" y="4258491"/>
                <a:ext cx="3527196" cy="375231"/>
              </a:xfrm>
              <a:prstGeom prst="rect">
                <a:avLst/>
              </a:prstGeom>
              <a:blipFill>
                <a:blip r:embed="rId9"/>
                <a:stretch>
                  <a:fillRect b="-1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1903D680-9A7B-4D03-B355-3CF9E2D22EE5}"/>
              </a:ext>
            </a:extLst>
          </p:cNvPr>
          <p:cNvSpPr txBox="1"/>
          <p:nvPr/>
        </p:nvSpPr>
        <p:spPr>
          <a:xfrm>
            <a:off x="3670912" y="6013707"/>
            <a:ext cx="75902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1" u="none" strike="noStrike" baseline="0" dirty="0">
                <a:latin typeface="Segoe UI Light" panose="020B0502040204020203" pitchFamily="34" charset="0"/>
                <a:cs typeface="Segoe UI Light" panose="020B0502040204020203" pitchFamily="34" charset="0"/>
              </a:rPr>
              <a:t>[10] Experimental studies of the magnetized friction force. DOI: 10.1103/PHYSREVE.73.066503</a:t>
            </a:r>
          </a:p>
          <a:p>
            <a:r>
              <a:rPr lang="en-US" sz="12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[11] Electron cooling at CRYRING with an expanded electron beam. </a:t>
            </a:r>
            <a:r>
              <a:rPr lang="en-US" sz="1200" b="0" i="1" u="none" strike="noStrike" baseline="0" dirty="0">
                <a:latin typeface="Segoe UI Light" panose="020B0502040204020203" pitchFamily="34" charset="0"/>
                <a:cs typeface="Segoe UI Light" panose="020B0502040204020203" pitchFamily="34" charset="0"/>
              </a:rPr>
              <a:t>DOI:  </a:t>
            </a:r>
            <a:r>
              <a:rPr lang="en-US" sz="12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10.1016/S0168-9002(97)00249-0</a:t>
            </a:r>
          </a:p>
          <a:p>
            <a:r>
              <a:rPr lang="en-US" sz="1200" b="0" i="1" u="none" strike="noStrike" baseline="0" dirty="0">
                <a:latin typeface="Segoe UI Light" panose="020B0502040204020203" pitchFamily="34" charset="0"/>
                <a:cs typeface="Segoe UI Light" panose="020B0502040204020203" pitchFamily="34" charset="0"/>
              </a:rPr>
              <a:t>[12] Longitudinal electron cooling experiments at HIRFL-</a:t>
            </a:r>
            <a:r>
              <a:rPr lang="en-US" sz="1200" b="0" i="1" u="none" strike="noStrike" baseline="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CSRe</a:t>
            </a:r>
            <a:r>
              <a:rPr lang="en-US" sz="1200" b="0" i="1" u="none" strike="noStrike" baseline="0" dirty="0">
                <a:latin typeface="Segoe UI Light" panose="020B0502040204020203" pitchFamily="34" charset="0"/>
                <a:cs typeface="Segoe UI Light" panose="020B0502040204020203" pitchFamily="34" charset="0"/>
              </a:rPr>
              <a:t>. DOI: 10.1016/j.nima.2015.10.095</a:t>
            </a:r>
          </a:p>
          <a:p>
            <a:r>
              <a:rPr lang="en-US" sz="12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[13] Effects of a nonlinear damping force in synchrotrons with electron cooling. DOI: 10.1103/PhysRevE.51.4947</a:t>
            </a:r>
            <a:endParaRPr lang="en-US" sz="1200" b="0" i="1" u="none" strike="noStrike" baseline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0C607C0-958D-451B-8F56-7269BCA61166}"/>
                  </a:ext>
                </a:extLst>
              </p:cNvPr>
              <p:cNvSpPr txBox="1"/>
              <p:nvPr/>
            </p:nvSpPr>
            <p:spPr>
              <a:xfrm>
                <a:off x="4282387" y="4655359"/>
                <a:ext cx="3568182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Formulae for cooling force evaluation are from [10-12]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ru-RU" sz="1400" i="1">
                            <a:latin typeface="Cambria Math" panose="02040503050406030204" pitchFamily="18" charset="0"/>
                          </a:rPr>
                          <m:t>𝑎𝑐𝑐</m:t>
                        </m:r>
                      </m:sub>
                    </m:sSub>
                  </m:oMath>
                </a14:m>
                <a:r>
                  <a:rPr lang="en-US" sz="1400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- accelerator circumference,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ru-RU" sz="1400" i="1">
                            <a:latin typeface="Cambria Math" panose="02040503050406030204" pitchFamily="18" charset="0"/>
                          </a:rPr>
                          <m:t>𝑐𝑜𝑜𝑙</m:t>
                        </m:r>
                      </m:sub>
                    </m:sSub>
                  </m:oMath>
                </a14:m>
                <a:r>
                  <a:rPr lang="en-US" sz="1400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- cooling section length, </a:t>
                </a:r>
                <a14:m>
                  <m:oMath xmlns:m="http://schemas.openxmlformats.org/officeDocument/2006/math">
                    <m:r>
                      <a:rPr lang="ru-RU" sz="14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400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- chosen revolution frequency harmonic, </a:t>
                </a:r>
                <a14:m>
                  <m:oMath xmlns:m="http://schemas.openxmlformats.org/officeDocument/2006/math">
                    <m:r>
                      <a:rPr lang="ru-RU" sz="1400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1400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– phase slip factor,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ru-RU" sz="14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=938 </m:t>
                    </m:r>
                  </m:oMath>
                </a14:m>
                <a:r>
                  <a:rPr lang="en-US" sz="1400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MeV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0C607C0-958D-451B-8F56-7269BCA61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387" y="4655359"/>
                <a:ext cx="3568182" cy="1384995"/>
              </a:xfrm>
              <a:prstGeom prst="rect">
                <a:avLst/>
              </a:prstGeom>
              <a:blipFill>
                <a:blip r:embed="rId10"/>
                <a:stretch>
                  <a:fillRect l="-512" t="-1322" b="-30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C180936-E4CD-4EB0-ABA2-898277558758}"/>
                  </a:ext>
                </a:extLst>
              </p:cNvPr>
              <p:cNvSpPr txBox="1"/>
              <p:nvPr/>
            </p:nvSpPr>
            <p:spPr>
              <a:xfrm>
                <a:off x="7809583" y="5162750"/>
                <a:ext cx="451527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=19993 eV 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=36.7 MeV/n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=20004 eV↔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=36.72 MeV/n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b="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=11 eV ↔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=2.1⋅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m/s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C180936-E4CD-4EB0-ABA2-898277558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583" y="5162750"/>
                <a:ext cx="4515274" cy="923330"/>
              </a:xfrm>
              <a:prstGeom prst="rect">
                <a:avLst/>
              </a:prstGeom>
              <a:blipFill>
                <a:blip r:embed="rId11"/>
                <a:stretch>
                  <a:fillRect l="-1080" t="-3311" b="-105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354C224-B3F2-48F2-BAB9-46704A8923E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3168" y="3850442"/>
            <a:ext cx="3483932" cy="21632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FD80A25-76A4-4028-A972-E86C164493F1}"/>
                  </a:ext>
                </a:extLst>
              </p:cNvPr>
              <p:cNvSpPr txBox="1"/>
              <p:nvPr/>
            </p:nvSpPr>
            <p:spPr>
              <a:xfrm>
                <a:off x="65444" y="5910867"/>
                <a:ext cx="3699379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Cooling force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𝐹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𝛿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𝛿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𝛿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m:rPr>
                        <m:lit/>
                      </m:rPr>
                      <a:rPr lang="en-US" sz="1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/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for </a:t>
                </a:r>
              </a:p>
              <a:p>
                <a:pPr marL="342900" indent="-342900">
                  <a:buAutoNum type="alphaLcParenR"/>
                </a:pPr>
                <a:r>
                  <a:rPr lang="en-US" sz="1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aligned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1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1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shifted </a:t>
                </a:r>
                <a:r>
                  <a:rPr lang="en-US" sz="14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w.r.t.</a:t>
                </a:r>
                <a:r>
                  <a:rPr lang="en-US" sz="1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[13]</a:t>
                </a:r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FD80A25-76A4-4028-A972-E86C16449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4" y="5910867"/>
                <a:ext cx="3699379" cy="738664"/>
              </a:xfrm>
              <a:prstGeom prst="rect">
                <a:avLst/>
              </a:prstGeom>
              <a:blipFill>
                <a:blip r:embed="rId13"/>
                <a:stretch>
                  <a:fillRect l="-824" t="-2479" b="-66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4600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A84AB-C1C8-4563-AD59-CF169D7CC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945" y="-68723"/>
            <a:ext cx="12022110" cy="839449"/>
          </a:xfrm>
        </p:spPr>
        <p:txBody>
          <a:bodyPr>
            <a:noAutofit/>
          </a:bodyPr>
          <a:lstStyle/>
          <a:p>
            <a:r>
              <a:rPr lang="en-US" sz="4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Longitudinal force: linear region</a:t>
            </a:r>
            <a:endParaRPr lang="ru-RU" sz="4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BBEBCF-5DEA-457D-A8DE-71F1FEFEFAF2}"/>
              </a:ext>
            </a:extLst>
          </p:cNvPr>
          <p:cNvSpPr txBox="1"/>
          <p:nvPr/>
        </p:nvSpPr>
        <p:spPr>
          <a:xfrm>
            <a:off x="84945" y="779823"/>
            <a:ext cx="56953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RF phase shift</a:t>
            </a:r>
            <a:endParaRPr lang="ru-RU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96BB8C-6597-4A2F-BDF6-D0CCB70DFEF3}"/>
              </a:ext>
            </a:extLst>
          </p:cNvPr>
          <p:cNvSpPr txBox="1"/>
          <p:nvPr/>
        </p:nvSpPr>
        <p:spPr>
          <a:xfrm>
            <a:off x="5780315" y="779822"/>
            <a:ext cx="617355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Stochastic heating</a:t>
            </a:r>
            <a:endParaRPr lang="ru-RU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20320B-FF07-4657-AE26-00559AAFCC55}"/>
                  </a:ext>
                </a:extLst>
              </p:cNvPr>
              <p:cNvSpPr txBox="1"/>
              <p:nvPr/>
            </p:nvSpPr>
            <p:spPr>
              <a:xfrm>
                <a:off x="168208" y="1237382"/>
                <a:ext cx="5612107" cy="1766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Bunched beam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RF</a:t>
                </a: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cavity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𝑓</m:t>
                    </m:r>
                  </m:oMath>
                </a14:m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change → synchrotron oscillations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𝑑𝐸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𝑑𝑡</m:t>
                        </m:r>
                      </m:den>
                    </m:f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</m:ctrlPr>
                          </m:dPr>
                          <m:e>
                            <m:r>
                              <a:rPr lang="ru-RU" sz="20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𝑅𝐹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=−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𝑑𝐸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𝑑𝑡</m:t>
                        </m:r>
                      </m:den>
                    </m:f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𝑐𝑜𝑜𝑙</m:t>
                        </m:r>
                      </m:sub>
                    </m:sSub>
                  </m:oMath>
                </a14:m>
                <a:endPara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Synchronous phase is shifted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00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ru-RU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00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ru-RU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measured by </a:t>
                </a:r>
                <a:r>
                  <a:rPr lang="en-US" sz="2000" b="1" u="sng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FCT</a:t>
                </a: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or </a:t>
                </a:r>
                <a:r>
                  <a:rPr lang="en-US" sz="2000" b="1" u="sng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phase discriminator</a:t>
                </a:r>
                <a:endParaRPr lang="ru-RU" sz="2000" b="1" u="sng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20320B-FF07-4657-AE26-00559AAFC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08" y="1237382"/>
                <a:ext cx="5612107" cy="1766766"/>
              </a:xfrm>
              <a:prstGeom prst="rect">
                <a:avLst/>
              </a:prstGeom>
              <a:blipFill>
                <a:blip r:embed="rId2"/>
                <a:stretch>
                  <a:fillRect l="-978" t="-1724" b="-55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E697BF1-C774-43D2-BF3B-D2D0D285CEF7}"/>
              </a:ext>
            </a:extLst>
          </p:cNvPr>
          <p:cNvSpPr txBox="1"/>
          <p:nvPr/>
        </p:nvSpPr>
        <p:spPr>
          <a:xfrm>
            <a:off x="0" y="5952674"/>
            <a:ext cx="4886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Before bifurcation point: oscillations damping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After – oscillations amplification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66351F2-5F1F-4190-87DA-9686903BE2BB}"/>
                  </a:ext>
                </a:extLst>
              </p:cNvPr>
              <p:cNvSpPr txBox="1"/>
              <p:nvPr/>
            </p:nvSpPr>
            <p:spPr>
              <a:xfrm>
                <a:off x="5859550" y="1253197"/>
                <a:ext cx="6015089" cy="5068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Fokker-Planck equation: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ru-RU" i="0">
                            <a:latin typeface="Cambria Math" panose="02040503050406030204" pitchFamily="18" charset="0"/>
                          </a:rPr>
                          <m:t>Ψ</m:t>
                        </m:r>
                      </m:num>
                      <m:den>
                        <m:r>
                          <a:rPr lang="ru-RU" i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ru-RU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ru-RU" i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ru-RU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ru-RU" i="0">
                            <a:latin typeface="Cambria Math" panose="02040503050406030204" pitchFamily="18" charset="0"/>
                          </a:rPr>
                          <m:t>Ψ</m:t>
                        </m:r>
                        <m:d>
                          <m:dPr>
                            <m:ctrlPr>
                              <a:rPr lang="ru-RU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ru-RU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𝐷</m:t>
                        </m:r>
                        <m:f>
                          <m:fPr>
                            <m:ctrlPr>
                              <a:rPr lang="ru-RU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ru-RU" i="0">
                                <a:latin typeface="Cambria Math" panose="02040503050406030204" pitchFamily="18" charset="0"/>
                              </a:rPr>
                              <m:t>Ψ</m:t>
                            </m:r>
                          </m:num>
                          <m:den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den>
                        </m:f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66351F2-5F1F-4190-87DA-9686903BE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550" y="1253197"/>
                <a:ext cx="6015089" cy="506870"/>
              </a:xfrm>
              <a:prstGeom prst="rect">
                <a:avLst/>
              </a:prstGeom>
              <a:blipFill>
                <a:blip r:embed="rId3"/>
                <a:stretch>
                  <a:fillRect l="-811" b="-48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DE52AB-3F28-4DE8-ACDF-097700992FFF}"/>
                  </a:ext>
                </a:extLst>
              </p:cNvPr>
              <p:cNvSpPr txBox="1"/>
              <p:nvPr/>
            </p:nvSpPr>
            <p:spPr>
              <a:xfrm>
                <a:off x="5680626" y="5587233"/>
                <a:ext cx="6442855" cy="5617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Diffusion power: from fit [14]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ru-RU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ru-RU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ru-RU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ru-RU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ru-RU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u-RU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ru-RU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ru-RU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𝑠𝑟𝑐</m:t>
                            </m:r>
                          </m:sub>
                        </m:sSub>
                      </m:num>
                      <m:den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𝑑𝑓</m:t>
                        </m:r>
                      </m:den>
                    </m:f>
                    <m:sSub>
                      <m:sSub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𝑒𝑥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[15]</a:t>
                </a:r>
                <a:endParaRPr lang="ru-RU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DE52AB-3F28-4DE8-ACDF-097700992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626" y="5587233"/>
                <a:ext cx="6442855" cy="561757"/>
              </a:xfrm>
              <a:prstGeom prst="rect">
                <a:avLst/>
              </a:prstGeom>
              <a:blipFill>
                <a:blip r:embed="rId4"/>
                <a:stretch>
                  <a:fillRect l="-8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32762B7F-6D41-416C-BFF6-D2519DDF9805}"/>
              </a:ext>
            </a:extLst>
          </p:cNvPr>
          <p:cNvSpPr txBox="1"/>
          <p:nvPr/>
        </p:nvSpPr>
        <p:spPr>
          <a:xfrm>
            <a:off x="11744340" y="6396335"/>
            <a:ext cx="420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8</a:t>
            </a:r>
            <a:endParaRPr lang="ru-RU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88011DB-113A-48D0-A50E-F82417119CBA}"/>
              </a:ext>
            </a:extLst>
          </p:cNvPr>
          <p:cNvSpPr txBox="1"/>
          <p:nvPr/>
        </p:nvSpPr>
        <p:spPr>
          <a:xfrm>
            <a:off x="3714280" y="6194693"/>
            <a:ext cx="78633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[13] Effects of a nonlinear damping force in synchrotrons with electron cooling. DOI: 10.1103/PhysRevE.51.4947</a:t>
            </a:r>
          </a:p>
          <a:p>
            <a:r>
              <a:rPr lang="en-US" sz="1200" b="0" i="1" u="none" strike="noStrike" baseline="0" dirty="0">
                <a:latin typeface="Segoe UI Light" panose="020B0502040204020203" pitchFamily="34" charset="0"/>
                <a:cs typeface="Segoe UI Light" panose="020B0502040204020203" pitchFamily="34" charset="0"/>
              </a:rPr>
              <a:t>[14] Electron cooling forces for highly charged ions in the ESR. DOI: 10.1016/S0168-9002(97)00027-2</a:t>
            </a:r>
          </a:p>
          <a:p>
            <a:r>
              <a:rPr lang="en-US" sz="12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[15] Further results and evaluation of electron cooling experiments at LEAR. DOI: 10.1016/0168-9002(90)91818-V</a:t>
            </a:r>
            <a:endParaRPr lang="en-US" sz="1200" b="0" i="1" u="none" strike="noStrike" baseline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E80443A4-1A3B-4051-98E5-8460E4F739DD}"/>
              </a:ext>
            </a:extLst>
          </p:cNvPr>
          <p:cNvGrpSpPr/>
          <p:nvPr/>
        </p:nvGrpSpPr>
        <p:grpSpPr>
          <a:xfrm>
            <a:off x="1072733" y="3682264"/>
            <a:ext cx="3354906" cy="2326500"/>
            <a:chOff x="2425409" y="2945221"/>
            <a:chExt cx="3354906" cy="2326500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4F1273E6-D104-42F9-B063-D872691B922C}"/>
                </a:ext>
              </a:extLst>
            </p:cNvPr>
            <p:cNvGrpSpPr/>
            <p:nvPr/>
          </p:nvGrpSpPr>
          <p:grpSpPr>
            <a:xfrm>
              <a:off x="2682420" y="2945221"/>
              <a:ext cx="2881747" cy="1851363"/>
              <a:chOff x="609218" y="3075363"/>
              <a:chExt cx="3928905" cy="2678665"/>
            </a:xfrm>
          </p:grpSpPr>
          <p:pic>
            <p:nvPicPr>
              <p:cNvPr id="27" name="Рисунок 26">
                <a:extLst>
                  <a:ext uri="{FF2B5EF4-FFF2-40B4-BE49-F238E27FC236}">
                    <a16:creationId xmlns:a16="http://schemas.microsoft.com/office/drawing/2014/main" id="{E11220B4-3461-46FA-992D-A08875B01A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822"/>
              <a:stretch/>
            </p:blipFill>
            <p:spPr>
              <a:xfrm>
                <a:off x="609218" y="3075363"/>
                <a:ext cx="3928905" cy="2678665"/>
              </a:xfrm>
              <a:prstGeom prst="rect">
                <a:avLst/>
              </a:prstGeom>
            </p:spPr>
          </p:pic>
          <p:cxnSp>
            <p:nvCxnSpPr>
              <p:cNvPr id="12" name="Прямая соединительная линия 11">
                <a:extLst>
                  <a:ext uri="{FF2B5EF4-FFF2-40B4-BE49-F238E27FC236}">
                    <a16:creationId xmlns:a16="http://schemas.microsoft.com/office/drawing/2014/main" id="{536E0495-64D7-470D-A659-33CC645063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83865" y="3292475"/>
                <a:ext cx="0" cy="2028825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>
                <a:extLst>
                  <a:ext uri="{FF2B5EF4-FFF2-40B4-BE49-F238E27FC236}">
                    <a16:creationId xmlns:a16="http://schemas.microsoft.com/office/drawing/2014/main" id="{6BC52370-4406-4CC3-B285-774125CA04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0615" y="3292475"/>
                <a:ext cx="0" cy="2028825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DDD6C0A-923B-42EC-BD2C-315DF60077F9}"/>
                    </a:ext>
                  </a:extLst>
                </p:cNvPr>
                <p:cNvSpPr txBox="1"/>
                <p:nvPr/>
              </p:nvSpPr>
              <p:spPr>
                <a:xfrm>
                  <a:off x="2425409" y="4729200"/>
                  <a:ext cx="3354906" cy="54252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Cartoon cooling force with blue lines as bifurcation points at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𝒖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=0.97⟨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∥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⟩</m:t>
                      </m:r>
                    </m:oMath>
                  </a14:m>
                  <a:r>
                    <a:rPr lang="en-US" sz="1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[13]</a:t>
                  </a: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DDD6C0A-923B-42EC-BD2C-315DF60077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5409" y="4729200"/>
                  <a:ext cx="3354906" cy="542521"/>
                </a:xfrm>
                <a:prstGeom prst="rect">
                  <a:avLst/>
                </a:prstGeom>
                <a:blipFill>
                  <a:blip r:embed="rId6"/>
                  <a:stretch>
                    <a:fillRect l="-545" t="-3371" b="-561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798F4051-DD42-4627-B6EA-7B921C5524A9}"/>
              </a:ext>
            </a:extLst>
          </p:cNvPr>
          <p:cNvGrpSpPr/>
          <p:nvPr/>
        </p:nvGrpSpPr>
        <p:grpSpPr>
          <a:xfrm>
            <a:off x="84945" y="3059741"/>
            <a:ext cx="4197098" cy="678455"/>
            <a:chOff x="84945" y="3059741"/>
            <a:chExt cx="4197098" cy="6784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874113F-ED7E-4DEA-AA06-523BDA4DF1CE}"/>
                    </a:ext>
                  </a:extLst>
                </p:cNvPr>
                <p:cNvSpPr txBox="1"/>
                <p:nvPr/>
              </p:nvSpPr>
              <p:spPr>
                <a:xfrm>
                  <a:off x="84945" y="3059741"/>
                  <a:ext cx="2026654" cy="66973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∥</m:t>
                            </m:r>
                          </m:sub>
                        </m:sSub>
                        <m:r>
                          <a:rPr lang="ru-RU" i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𝑍𝑒</m:t>
                            </m:r>
                            <m:sSub>
                              <m:sSubPr>
                                <m:ctrlPr>
                                  <a:rPr lang="ru-RU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𝑟𝑓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ru-RU" i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m:rPr>
                                    <m:sty m:val="p"/>
                                  </m:rPr>
                                  <a:rPr lang="ru-RU" i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func>
                          </m:num>
                          <m:den>
                            <m:sSub>
                              <m:sSubPr>
                                <m:ctrlPr>
                                  <a:rPr lang="ru-RU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𝑐𝑜𝑜𝑙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ru-RU" dirty="0"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874113F-ED7E-4DEA-AA06-523BDA4DF1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45" y="3059741"/>
                  <a:ext cx="2026654" cy="66973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5D242C43-2701-436E-AD20-750C361D5367}"/>
                    </a:ext>
                  </a:extLst>
                </p:cNvPr>
                <p:cNvSpPr txBox="1"/>
                <p:nvPr/>
              </p:nvSpPr>
              <p:spPr>
                <a:xfrm>
                  <a:off x="2111599" y="3059741"/>
                  <a:ext cx="2170444" cy="67845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ru-RU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ru-RU" i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𝑎𝑐𝑐</m:t>
                                </m:r>
                              </m:sub>
                            </m:sSub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den>
                        </m:f>
                        <m:f>
                          <m:fPr>
                            <m:ctrlPr>
                              <a:rPr lang="ru-RU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ru-RU" i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ru-RU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  <m:r>
                          <a:rPr lang="ru-RU" i="0"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5D242C43-2701-436E-AD20-750C361D53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1599" y="3059741"/>
                  <a:ext cx="2170444" cy="67845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1FDED0E-A95F-4BA1-AF01-5B43E403BF64}"/>
              </a:ext>
            </a:extLst>
          </p:cNvPr>
          <p:cNvSpPr txBox="1"/>
          <p:nvPr/>
        </p:nvSpPr>
        <p:spPr>
          <a:xfrm>
            <a:off x="37113" y="4197894"/>
            <a:ext cx="1434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Hopf</a:t>
            </a:r>
            <a:endParaRPr lang="en-US" sz="2000" b="1" u="sng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sz="2000" b="1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bifurcation</a:t>
            </a:r>
            <a:endParaRPr lang="ru-RU" sz="2000" b="1" u="sng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F0F9956-BEA5-40C0-9896-074B748804CD}"/>
                  </a:ext>
                </a:extLst>
              </p:cNvPr>
              <p:cNvSpPr txBox="1"/>
              <p:nvPr/>
            </p:nvSpPr>
            <p:spPr>
              <a:xfrm>
                <a:off x="5780316" y="1694316"/>
                <a:ext cx="624347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Coasting beam, pre-cooled;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u="sng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RF noise </a:t>
                </a:r>
                <a:r>
                  <a:rPr lang="en-US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on RF gap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h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with </a:t>
                </a:r>
                <a:r>
                  <a:rPr lang="en-US" b="1" u="sng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controlled power;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Cooling switched on – </a:t>
                </a:r>
                <a:r>
                  <a:rPr lang="en-US" u="sng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equilibrium reached</a:t>
                </a:r>
                <a:r>
                  <a:rPr lang="en-US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u="sng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Schottky spectrometer </a:t>
                </a:r>
                <a:r>
                  <a:rPr lang="en-US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measures </a:t>
                </a:r>
                <a:r>
                  <a:rPr lang="en-US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equilibrium distribution </a:t>
                </a:r>
                <a:r>
                  <a:rPr lang="en-US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for each case.</a:t>
                </a:r>
                <a:endParaRPr lang="ru-RU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F0F9956-BEA5-40C0-9896-074B74880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316" y="1694316"/>
                <a:ext cx="6243476" cy="1477328"/>
              </a:xfrm>
              <a:prstGeom prst="rect">
                <a:avLst/>
              </a:prstGeom>
              <a:blipFill>
                <a:blip r:embed="rId9"/>
                <a:stretch>
                  <a:fillRect l="-586" t="-2066" r="-977" b="-61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8C49AD7-9153-41E0-9C4E-383B55331B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80315" y="3682760"/>
            <a:ext cx="2510618" cy="170906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60662C9-770D-40D8-8E5D-F5BB6465E7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90933" y="3738196"/>
            <a:ext cx="2414287" cy="171688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785FD9E-154C-4FFC-B492-647EA61E8415}"/>
              </a:ext>
            </a:extLst>
          </p:cNvPr>
          <p:cNvSpPr txBox="1"/>
          <p:nvPr/>
        </p:nvSpPr>
        <p:spPr>
          <a:xfrm>
            <a:off x="10541583" y="3800453"/>
            <a:ext cx="165041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Left: heating fit;</a:t>
            </a:r>
          </a:p>
          <a:p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Right: equilibrium distributions for cooled; heated; </a:t>
            </a:r>
            <a:r>
              <a:rPr lang="en-US" sz="1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heated+cooled</a:t>
            </a:r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beam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CFBE73C-33CE-4E82-A1E2-A6584CC670FF}"/>
                  </a:ext>
                </a:extLst>
              </p:cNvPr>
              <p:cNvSpPr txBox="1"/>
              <p:nvPr/>
            </p:nvSpPr>
            <p:spPr>
              <a:xfrm>
                <a:off x="5859550" y="3119608"/>
                <a:ext cx="6094324" cy="588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At equilibrium: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ru-RU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d>
                      <m:d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ru-RU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f>
                          <m:fPr>
                            <m:type m:val="lin"/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ru-RU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</m:num>
                          <m:den>
                            <m:r>
                              <a:rPr lang="ru-RU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den>
                        </m:f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ru-RU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  <m:d>
                          <m:d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den>
                    </m:f>
                    <m:r>
                      <a:rPr lang="ru-RU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ru-RU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  <m:f>
                          <m:fPr>
                            <m:type m:val="lin"/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ru-RU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</m:d>
                          </m:num>
                          <m:den>
                            <m:r>
                              <a:rPr lang="ru-RU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den>
                        </m:f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ru-RU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  <m:d>
                          <m:d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den>
                    </m:f>
                  </m:oMath>
                </a14:m>
                <a:endParaRPr lang="ru-RU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CFBE73C-33CE-4E82-A1E2-A6584CC67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550" y="3119608"/>
                <a:ext cx="6094324" cy="588110"/>
              </a:xfrm>
              <a:prstGeom prst="rect">
                <a:avLst/>
              </a:prstGeom>
              <a:blipFill>
                <a:blip r:embed="rId12"/>
                <a:stretch>
                  <a:fillRect l="-69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56491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2345</Words>
  <Application>Microsoft Office PowerPoint</Application>
  <PresentationFormat>Широкоэкранный</PresentationFormat>
  <Paragraphs>292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Segoe UI Light</vt:lpstr>
      <vt:lpstr>Segoe UI Semilight</vt:lpstr>
      <vt:lpstr>Тема Office</vt:lpstr>
      <vt:lpstr>Methods of electron cooling friction force measurement suitable for NICA Booster synchrotron </vt:lpstr>
      <vt:lpstr>Why do we need cooling</vt:lpstr>
      <vt:lpstr>Idea of electron cooling</vt:lpstr>
      <vt:lpstr>NICA Booster electron cooling system</vt:lpstr>
      <vt:lpstr>NICA Booster beam diagnostics</vt:lpstr>
      <vt:lpstr>Theoretical models of friction force</vt:lpstr>
      <vt:lpstr>Longitudinal force measurement methods</vt:lpstr>
      <vt:lpstr>Longitudinal force: energy jump</vt:lpstr>
      <vt:lpstr>Longitudinal force: linear region</vt:lpstr>
      <vt:lpstr>Longitudinal force: linear region - 2</vt:lpstr>
      <vt:lpstr>Transverse force measurement methods</vt:lpstr>
      <vt:lpstr>Transverse force measurement methods - 2</vt:lpstr>
      <vt:lpstr>Outline</vt:lpstr>
      <vt:lpstr>Summary on measurement methods</vt:lpstr>
      <vt:lpstr>Extra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Methods of electron cooling friction force measurement suitable for NICA Booster synchrotron</dc:title>
  <dc:creator>Daniil Chumakov</dc:creator>
  <cp:lastModifiedBy>Daniil Chumakov</cp:lastModifiedBy>
  <cp:revision>84</cp:revision>
  <dcterms:created xsi:type="dcterms:W3CDTF">2025-05-31T16:14:55Z</dcterms:created>
  <dcterms:modified xsi:type="dcterms:W3CDTF">2025-06-05T20:36:04Z</dcterms:modified>
</cp:coreProperties>
</file>