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8" r:id="rId3"/>
    <p:sldId id="258" r:id="rId4"/>
    <p:sldId id="259" r:id="rId5"/>
    <p:sldId id="260" r:id="rId6"/>
    <p:sldId id="261" r:id="rId7"/>
    <p:sldId id="262" r:id="rId8"/>
    <p:sldId id="263" r:id="rId9"/>
    <p:sldId id="264" r:id="rId10"/>
    <p:sldId id="265" r:id="rId11"/>
    <p:sldId id="271" r:id="rId12"/>
    <p:sldId id="270" r:id="rId13"/>
    <p:sldId id="272" r:id="rId14"/>
    <p:sldId id="267"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58" autoAdjust="0"/>
  </p:normalViewPr>
  <p:slideViewPr>
    <p:cSldViewPr snapToGrid="0">
      <p:cViewPr>
        <p:scale>
          <a:sx n="75" d="100"/>
          <a:sy n="75" d="100"/>
        </p:scale>
        <p:origin x="974"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03027-7379-48C2-9994-5B77B4EBB3F4}" type="datetimeFigureOut">
              <a:rPr lang="ru-RU" smtClean="0"/>
              <a:t>09.06.2025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7C727-1BD6-4797-B0C8-3E6C23FE421E}" type="slidenum">
              <a:rPr lang="ru-RU" smtClean="0"/>
              <a:t>‹#›</a:t>
            </a:fld>
            <a:endParaRPr lang="ru-RU"/>
          </a:p>
        </p:txBody>
      </p:sp>
    </p:spTree>
    <p:extLst>
      <p:ext uri="{BB962C8B-B14F-4D97-AF65-F5344CB8AC3E}">
        <p14:creationId xmlns:p14="http://schemas.microsoft.com/office/powerpoint/2010/main" val="962760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C77C727-1BD6-4797-B0C8-3E6C23FE421E}" type="slidenum">
              <a:rPr lang="ru-RU" smtClean="0"/>
              <a:t>1</a:t>
            </a:fld>
            <a:endParaRPr lang="ru-RU"/>
          </a:p>
        </p:txBody>
      </p:sp>
    </p:spTree>
    <p:extLst>
      <p:ext uri="{BB962C8B-B14F-4D97-AF65-F5344CB8AC3E}">
        <p14:creationId xmlns:p14="http://schemas.microsoft.com/office/powerpoint/2010/main" val="258607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382B26-309F-DDFC-48D5-C4F9579A6B4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E296500-983B-5616-8260-48600CB42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DBEAA88-A685-0E15-37B8-0A0CDCDDFC75}"/>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5" name="Нижний колонтитул 4">
            <a:extLst>
              <a:ext uri="{FF2B5EF4-FFF2-40B4-BE49-F238E27FC236}">
                <a16:creationId xmlns:a16="http://schemas.microsoft.com/office/drawing/2014/main" id="{5FFABB48-A238-FC3D-5F25-4B48C01DC3C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B1A0D9-FB1B-5A8D-85BE-09C35EC46BAB}"/>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380916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0E4405-475B-2CA7-9EA7-AA01379DF6E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7E568E9-2C49-51DC-CF35-94EFFAD0C08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3D43A70-EA2F-E1FE-4CB8-29932A9CE40B}"/>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5" name="Нижний колонтитул 4">
            <a:extLst>
              <a:ext uri="{FF2B5EF4-FFF2-40B4-BE49-F238E27FC236}">
                <a16:creationId xmlns:a16="http://schemas.microsoft.com/office/drawing/2014/main" id="{1B0DD744-A032-A412-D4B8-AD716546D30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5582CBB-6797-2A1B-D063-D693D8E428AB}"/>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2967076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535E316-5808-A8E8-BFB5-CC295C2A041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FC125E6-4A71-DD72-9923-D9F952F5A6B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F972551-D053-4FED-31FC-97F33181B474}"/>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5" name="Нижний колонтитул 4">
            <a:extLst>
              <a:ext uri="{FF2B5EF4-FFF2-40B4-BE49-F238E27FC236}">
                <a16:creationId xmlns:a16="http://schemas.microsoft.com/office/drawing/2014/main" id="{E1A8E665-0156-677C-D7AF-7DAB71820E7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FDF3D84-4863-A3A0-2C38-EE7ABFDAD801}"/>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366430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E3541A-7758-53BC-A9AE-5A33C4FAC09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C343F61-B571-FB3A-23B9-E8761FAE8C3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6C3FE30-8A43-0A22-EF1B-9199F1E85073}"/>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5" name="Нижний колонтитул 4">
            <a:extLst>
              <a:ext uri="{FF2B5EF4-FFF2-40B4-BE49-F238E27FC236}">
                <a16:creationId xmlns:a16="http://schemas.microsoft.com/office/drawing/2014/main" id="{EE8662F5-C314-E0DD-7CA6-ED447DCDDC7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82F3DC5-CCE0-E302-7263-5A7CC9E95B95}"/>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399254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67B1FD-64F1-E9D8-845B-4B0F81F0323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3AA1731-F4CE-735B-6575-DB413F649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81A7D76-7D14-D33A-5537-CC97567E52FD}"/>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5" name="Нижний колонтитул 4">
            <a:extLst>
              <a:ext uri="{FF2B5EF4-FFF2-40B4-BE49-F238E27FC236}">
                <a16:creationId xmlns:a16="http://schemas.microsoft.com/office/drawing/2014/main" id="{08F7BC04-B4BA-1B02-64B6-CB513999410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D8BF671-90D1-C749-33EF-3E3F21DB3D7A}"/>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11526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189B16-E513-7355-D252-4088C17645F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9D3DFD6-F7E9-DDBB-A423-7EDFF9DBDBE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8B8AE39-77B8-1263-A78D-352DBBE538B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E798B99-6866-8F26-BE24-93D7B18BDCA5}"/>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6" name="Нижний колонтитул 5">
            <a:extLst>
              <a:ext uri="{FF2B5EF4-FFF2-40B4-BE49-F238E27FC236}">
                <a16:creationId xmlns:a16="http://schemas.microsoft.com/office/drawing/2014/main" id="{FC9FFE8D-3C41-5A25-E524-E7B572333AE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30EFBB4-1457-829B-A50B-9764526DA416}"/>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2586050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1F3B3C-D2FB-5EAD-2CCB-0C61B968157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E2AB774-8179-FA01-CD63-0BE230AB45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C333BA3-17D7-B1E4-EF2F-ECE7F84F4BA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839C184-663D-F21E-315E-A73AA609A7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B093AE3-3DE2-FD11-270A-0FC2EAE765B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5DEF684-2380-D5F8-638E-312B13F1A1D5}"/>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8" name="Нижний колонтитул 7">
            <a:extLst>
              <a:ext uri="{FF2B5EF4-FFF2-40B4-BE49-F238E27FC236}">
                <a16:creationId xmlns:a16="http://schemas.microsoft.com/office/drawing/2014/main" id="{B91173ED-7221-4BB9-77E7-184510972EC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E3287D7-D857-2A6F-01DE-E7F84CE74098}"/>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427972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A30C9D-C329-658A-67E6-4C1C65B57B7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CE95F14-EA23-EB15-2A65-33A1BE29456A}"/>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4" name="Нижний колонтитул 3">
            <a:extLst>
              <a:ext uri="{FF2B5EF4-FFF2-40B4-BE49-F238E27FC236}">
                <a16:creationId xmlns:a16="http://schemas.microsoft.com/office/drawing/2014/main" id="{D99DC8B9-E0A0-E582-7F83-628EFFEE849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FC1D5EF-A581-5FD4-D790-D8AF9F4B2CEF}"/>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746816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3FCB9B5-C61C-6213-036F-5C5929BD767C}"/>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3" name="Нижний колонтитул 2">
            <a:extLst>
              <a:ext uri="{FF2B5EF4-FFF2-40B4-BE49-F238E27FC236}">
                <a16:creationId xmlns:a16="http://schemas.microsoft.com/office/drawing/2014/main" id="{47DB41A4-21C8-F1CE-E0CB-1E85D6EE0FD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3BB7256E-07E4-8387-1C3C-21F55FFABDE3}"/>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452823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16880C-9BB8-66AD-00EE-FA6C0816F49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9F6AF93-A1F3-1BA0-74F7-CBC2885341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86CE892-5727-007B-BC58-D7B126069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B2FB07A-C99E-350C-BA04-DA049BF169D1}"/>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6" name="Нижний колонтитул 5">
            <a:extLst>
              <a:ext uri="{FF2B5EF4-FFF2-40B4-BE49-F238E27FC236}">
                <a16:creationId xmlns:a16="http://schemas.microsoft.com/office/drawing/2014/main" id="{AAF954D4-AE89-B51E-397C-178AC22CE4B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BA5625F-F761-7BBB-429D-4E4DEA28B64D}"/>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383974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4D09BF-005B-21F9-02E7-E6D3B5D893D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42B875E-5110-407B-0659-B864287271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33EAAAB-D33A-8513-94A8-5248DFDA7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01D7DBB-5B20-7DAC-F561-53F86F72EB67}"/>
              </a:ext>
            </a:extLst>
          </p:cNvPr>
          <p:cNvSpPr>
            <a:spLocks noGrp="1"/>
          </p:cNvSpPr>
          <p:nvPr>
            <p:ph type="dt" sz="half" idx="10"/>
          </p:nvPr>
        </p:nvSpPr>
        <p:spPr/>
        <p:txBody>
          <a:bodyPr/>
          <a:lstStyle/>
          <a:p>
            <a:fld id="{EB899A8F-A18A-4A55-B6BA-18B19CB517DC}" type="datetimeFigureOut">
              <a:rPr lang="ru-RU" smtClean="0"/>
              <a:t>09.06.2025</a:t>
            </a:fld>
            <a:endParaRPr lang="ru-RU"/>
          </a:p>
        </p:txBody>
      </p:sp>
      <p:sp>
        <p:nvSpPr>
          <p:cNvPr id="6" name="Нижний колонтитул 5">
            <a:extLst>
              <a:ext uri="{FF2B5EF4-FFF2-40B4-BE49-F238E27FC236}">
                <a16:creationId xmlns:a16="http://schemas.microsoft.com/office/drawing/2014/main" id="{006FBE8F-2011-D0BF-3F56-91C31A9D44A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7127F58-8B09-4BE6-3CD0-A72AC340C59D}"/>
              </a:ext>
            </a:extLst>
          </p:cNvPr>
          <p:cNvSpPr>
            <a:spLocks noGrp="1"/>
          </p:cNvSpPr>
          <p:nvPr>
            <p:ph type="sldNum" sz="quarter" idx="12"/>
          </p:nvPr>
        </p:nvSpPr>
        <p:spPr/>
        <p:txBody>
          <a:bodyPr/>
          <a:lstStyle/>
          <a:p>
            <a:fld id="{DF37C6B7-579D-4294-8C46-F54EC116EC7C}" type="slidenum">
              <a:rPr lang="ru-RU" smtClean="0"/>
              <a:t>‹#›</a:t>
            </a:fld>
            <a:endParaRPr lang="ru-RU"/>
          </a:p>
        </p:txBody>
      </p:sp>
    </p:spTree>
    <p:extLst>
      <p:ext uri="{BB962C8B-B14F-4D97-AF65-F5344CB8AC3E}">
        <p14:creationId xmlns:p14="http://schemas.microsoft.com/office/powerpoint/2010/main" val="187957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4FE98C-9318-8EE9-53E4-2AA991A71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81AF69E-A1E8-5A2F-347F-98826692D7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765C75D-97BA-9AB2-A5B6-B42CBD323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99A8F-A18A-4A55-B6BA-18B19CB517DC}" type="datetimeFigureOut">
              <a:rPr lang="ru-RU" smtClean="0"/>
              <a:t>09.06.2025</a:t>
            </a:fld>
            <a:endParaRPr lang="ru-RU"/>
          </a:p>
        </p:txBody>
      </p:sp>
      <p:sp>
        <p:nvSpPr>
          <p:cNvPr id="5" name="Нижний колонтитул 4">
            <a:extLst>
              <a:ext uri="{FF2B5EF4-FFF2-40B4-BE49-F238E27FC236}">
                <a16:creationId xmlns:a16="http://schemas.microsoft.com/office/drawing/2014/main" id="{026DF31B-E961-9C99-039C-AD249883E0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CCC6A58-C00E-3927-46E5-69562A6DD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7C6B7-579D-4294-8C46-F54EC116EC7C}" type="slidenum">
              <a:rPr lang="ru-RU" smtClean="0"/>
              <a:t>‹#›</a:t>
            </a:fld>
            <a:endParaRPr lang="ru-RU"/>
          </a:p>
        </p:txBody>
      </p:sp>
    </p:spTree>
    <p:extLst>
      <p:ext uri="{BB962C8B-B14F-4D97-AF65-F5344CB8AC3E}">
        <p14:creationId xmlns:p14="http://schemas.microsoft.com/office/powerpoint/2010/main" val="3415788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40E8B533-C13C-71AB-908F-D99E204D66FB}"/>
              </a:ext>
            </a:extLst>
          </p:cNvPr>
          <p:cNvGrpSpPr/>
          <p:nvPr/>
        </p:nvGrpSpPr>
        <p:grpSpPr>
          <a:xfrm>
            <a:off x="68845" y="-754034"/>
            <a:ext cx="12054310" cy="8089242"/>
            <a:chOff x="68845" y="-754034"/>
            <a:chExt cx="12054310" cy="8089242"/>
          </a:xfrm>
          <a:blipFill>
            <a:blip r:embed="rId3"/>
            <a:stretch>
              <a:fillRect/>
            </a:stretch>
          </a:blipFill>
        </p:grpSpPr>
        <p:sp>
          <p:nvSpPr>
            <p:cNvPr id="5" name="Шестиугольник 4">
              <a:extLst>
                <a:ext uri="{FF2B5EF4-FFF2-40B4-BE49-F238E27FC236}">
                  <a16:creationId xmlns:a16="http://schemas.microsoft.com/office/drawing/2014/main" id="{8C5AE1BF-E50B-E5EB-C853-489A7A4D2AF1}"/>
                </a:ext>
              </a:extLst>
            </p:cNvPr>
            <p:cNvSpPr/>
            <p:nvPr/>
          </p:nvSpPr>
          <p:spPr>
            <a:xfrm>
              <a:off x="8584706" y="-23081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Шестиугольник 5">
              <a:extLst>
                <a:ext uri="{FF2B5EF4-FFF2-40B4-BE49-F238E27FC236}">
                  <a16:creationId xmlns:a16="http://schemas.microsoft.com/office/drawing/2014/main" id="{8FE93A36-8295-F659-7F23-6BEA7C4D5E45}"/>
                </a:ext>
              </a:extLst>
            </p:cNvPr>
            <p:cNvSpPr/>
            <p:nvPr/>
          </p:nvSpPr>
          <p:spPr>
            <a:xfrm>
              <a:off x="8584706" y="667305"/>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Шестиугольник 6">
              <a:extLst>
                <a:ext uri="{FF2B5EF4-FFF2-40B4-BE49-F238E27FC236}">
                  <a16:creationId xmlns:a16="http://schemas.microsoft.com/office/drawing/2014/main" id="{E0B30449-207E-F3D6-A44B-FDB312F5AC21}"/>
                </a:ext>
              </a:extLst>
            </p:cNvPr>
            <p:cNvSpPr/>
            <p:nvPr/>
          </p:nvSpPr>
          <p:spPr>
            <a:xfrm>
              <a:off x="8584706" y="156542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Шестиугольник 7">
              <a:extLst>
                <a:ext uri="{FF2B5EF4-FFF2-40B4-BE49-F238E27FC236}">
                  <a16:creationId xmlns:a16="http://schemas.microsoft.com/office/drawing/2014/main" id="{7C4D83E5-3BCA-7D01-3836-19C0790DFCAF}"/>
                </a:ext>
              </a:extLst>
            </p:cNvPr>
            <p:cNvSpPr/>
            <p:nvPr/>
          </p:nvSpPr>
          <p:spPr>
            <a:xfrm>
              <a:off x="8584706" y="2463553"/>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Шестиугольник 8">
              <a:extLst>
                <a:ext uri="{FF2B5EF4-FFF2-40B4-BE49-F238E27FC236}">
                  <a16:creationId xmlns:a16="http://schemas.microsoft.com/office/drawing/2014/main" id="{CA7A9543-985F-53A7-0325-324337954C7A}"/>
                </a:ext>
              </a:extLst>
            </p:cNvPr>
            <p:cNvSpPr/>
            <p:nvPr/>
          </p:nvSpPr>
          <p:spPr>
            <a:xfrm>
              <a:off x="8584706" y="3361677"/>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Шестиугольник 9">
              <a:extLst>
                <a:ext uri="{FF2B5EF4-FFF2-40B4-BE49-F238E27FC236}">
                  <a16:creationId xmlns:a16="http://schemas.microsoft.com/office/drawing/2014/main" id="{A87A846D-EDD4-6D7C-DD15-8FBCE16ABEA2}"/>
                </a:ext>
              </a:extLst>
            </p:cNvPr>
            <p:cNvSpPr/>
            <p:nvPr/>
          </p:nvSpPr>
          <p:spPr>
            <a:xfrm>
              <a:off x="8584706" y="4259801"/>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Шестиугольник 10">
              <a:extLst>
                <a:ext uri="{FF2B5EF4-FFF2-40B4-BE49-F238E27FC236}">
                  <a16:creationId xmlns:a16="http://schemas.microsoft.com/office/drawing/2014/main" id="{4AF17D20-695B-C574-328F-98DBA8B3120E}"/>
                </a:ext>
              </a:extLst>
            </p:cNvPr>
            <p:cNvSpPr/>
            <p:nvPr/>
          </p:nvSpPr>
          <p:spPr>
            <a:xfrm>
              <a:off x="8584706" y="5157925"/>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Шестиугольник 11">
              <a:extLst>
                <a:ext uri="{FF2B5EF4-FFF2-40B4-BE49-F238E27FC236}">
                  <a16:creationId xmlns:a16="http://schemas.microsoft.com/office/drawing/2014/main" id="{0F7E36EF-25FA-7D57-26DC-66BCC46C6784}"/>
                </a:ext>
              </a:extLst>
            </p:cNvPr>
            <p:cNvSpPr/>
            <p:nvPr/>
          </p:nvSpPr>
          <p:spPr>
            <a:xfrm>
              <a:off x="8584706" y="605604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Шестиугольник 12">
              <a:extLst>
                <a:ext uri="{FF2B5EF4-FFF2-40B4-BE49-F238E27FC236}">
                  <a16:creationId xmlns:a16="http://schemas.microsoft.com/office/drawing/2014/main" id="{0B313F3F-5909-E1F4-2768-95EEF76A5D54}"/>
                </a:ext>
              </a:extLst>
            </p:cNvPr>
            <p:cNvSpPr/>
            <p:nvPr/>
          </p:nvSpPr>
          <p:spPr>
            <a:xfrm>
              <a:off x="9464189" y="5562925"/>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Шестиугольник 13">
              <a:extLst>
                <a:ext uri="{FF2B5EF4-FFF2-40B4-BE49-F238E27FC236}">
                  <a16:creationId xmlns:a16="http://schemas.microsoft.com/office/drawing/2014/main" id="{41BE8E34-EC92-BAE4-D341-B7F98EAECA22}"/>
                </a:ext>
              </a:extLst>
            </p:cNvPr>
            <p:cNvSpPr/>
            <p:nvPr/>
          </p:nvSpPr>
          <p:spPr>
            <a:xfrm>
              <a:off x="9464189" y="4664801"/>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Шестиугольник 14">
              <a:extLst>
                <a:ext uri="{FF2B5EF4-FFF2-40B4-BE49-F238E27FC236}">
                  <a16:creationId xmlns:a16="http://schemas.microsoft.com/office/drawing/2014/main" id="{E4EA8DFB-90C1-89FA-F6F2-D6B8F8F862E2}"/>
                </a:ext>
              </a:extLst>
            </p:cNvPr>
            <p:cNvSpPr/>
            <p:nvPr/>
          </p:nvSpPr>
          <p:spPr>
            <a:xfrm>
              <a:off x="9464189" y="3766677"/>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Шестиугольник 15">
              <a:extLst>
                <a:ext uri="{FF2B5EF4-FFF2-40B4-BE49-F238E27FC236}">
                  <a16:creationId xmlns:a16="http://schemas.microsoft.com/office/drawing/2014/main" id="{422709C1-E096-0641-7C6A-D0D6594E8813}"/>
                </a:ext>
              </a:extLst>
            </p:cNvPr>
            <p:cNvSpPr/>
            <p:nvPr/>
          </p:nvSpPr>
          <p:spPr>
            <a:xfrm>
              <a:off x="9464189" y="2868553"/>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Шестиугольник 16">
              <a:extLst>
                <a:ext uri="{FF2B5EF4-FFF2-40B4-BE49-F238E27FC236}">
                  <a16:creationId xmlns:a16="http://schemas.microsoft.com/office/drawing/2014/main" id="{2FC921F1-5123-513F-9EE6-C37348C812DC}"/>
                </a:ext>
              </a:extLst>
            </p:cNvPr>
            <p:cNvSpPr/>
            <p:nvPr/>
          </p:nvSpPr>
          <p:spPr>
            <a:xfrm>
              <a:off x="9464189" y="197042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Шестиугольник 17">
              <a:extLst>
                <a:ext uri="{FF2B5EF4-FFF2-40B4-BE49-F238E27FC236}">
                  <a16:creationId xmlns:a16="http://schemas.microsoft.com/office/drawing/2014/main" id="{C4D39C7D-991E-3170-62CA-AFFD6934926A}"/>
                </a:ext>
              </a:extLst>
            </p:cNvPr>
            <p:cNvSpPr/>
            <p:nvPr/>
          </p:nvSpPr>
          <p:spPr>
            <a:xfrm>
              <a:off x="9464189" y="1072305"/>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Шестиугольник 18">
              <a:extLst>
                <a:ext uri="{FF2B5EF4-FFF2-40B4-BE49-F238E27FC236}">
                  <a16:creationId xmlns:a16="http://schemas.microsoft.com/office/drawing/2014/main" id="{D5D8800C-5B90-6532-250F-5F119CB887B6}"/>
                </a:ext>
              </a:extLst>
            </p:cNvPr>
            <p:cNvSpPr/>
            <p:nvPr/>
          </p:nvSpPr>
          <p:spPr>
            <a:xfrm>
              <a:off x="9464189" y="174181"/>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Шестиугольник 19">
              <a:extLst>
                <a:ext uri="{FF2B5EF4-FFF2-40B4-BE49-F238E27FC236}">
                  <a16:creationId xmlns:a16="http://schemas.microsoft.com/office/drawing/2014/main" id="{B4CA8847-0973-922E-5F6A-2873ABC9FCE9}"/>
                </a:ext>
              </a:extLst>
            </p:cNvPr>
            <p:cNvSpPr/>
            <p:nvPr/>
          </p:nvSpPr>
          <p:spPr>
            <a:xfrm>
              <a:off x="9464189" y="-723943"/>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Шестиугольник 20">
              <a:extLst>
                <a:ext uri="{FF2B5EF4-FFF2-40B4-BE49-F238E27FC236}">
                  <a16:creationId xmlns:a16="http://schemas.microsoft.com/office/drawing/2014/main" id="{C9F1B5AC-03C8-591A-6F24-5562D388EF09}"/>
                </a:ext>
              </a:extLst>
            </p:cNvPr>
            <p:cNvSpPr/>
            <p:nvPr/>
          </p:nvSpPr>
          <p:spPr>
            <a:xfrm>
              <a:off x="9464189" y="646104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Шестиугольник 21">
              <a:extLst>
                <a:ext uri="{FF2B5EF4-FFF2-40B4-BE49-F238E27FC236}">
                  <a16:creationId xmlns:a16="http://schemas.microsoft.com/office/drawing/2014/main" id="{CC6A624D-9DB5-70DD-D629-44F6C7789684}"/>
                </a:ext>
              </a:extLst>
            </p:cNvPr>
            <p:cNvSpPr/>
            <p:nvPr/>
          </p:nvSpPr>
          <p:spPr>
            <a:xfrm>
              <a:off x="10364189" y="623243"/>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Шестиугольник 22">
              <a:extLst>
                <a:ext uri="{FF2B5EF4-FFF2-40B4-BE49-F238E27FC236}">
                  <a16:creationId xmlns:a16="http://schemas.microsoft.com/office/drawing/2014/main" id="{7CAB00A9-C562-DD22-85A7-07363033A996}"/>
                </a:ext>
              </a:extLst>
            </p:cNvPr>
            <p:cNvSpPr/>
            <p:nvPr/>
          </p:nvSpPr>
          <p:spPr>
            <a:xfrm>
              <a:off x="10343672" y="1560163"/>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Шестиугольник 23">
              <a:extLst>
                <a:ext uri="{FF2B5EF4-FFF2-40B4-BE49-F238E27FC236}">
                  <a16:creationId xmlns:a16="http://schemas.microsoft.com/office/drawing/2014/main" id="{CFBE5D8F-03BA-C585-F89F-D73C7195440A}"/>
                </a:ext>
              </a:extLst>
            </p:cNvPr>
            <p:cNvSpPr/>
            <p:nvPr/>
          </p:nvSpPr>
          <p:spPr>
            <a:xfrm>
              <a:off x="10353931" y="245273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Шестиугольник 24">
              <a:extLst>
                <a:ext uri="{FF2B5EF4-FFF2-40B4-BE49-F238E27FC236}">
                  <a16:creationId xmlns:a16="http://schemas.microsoft.com/office/drawing/2014/main" id="{8887765F-4A44-91BB-3B76-8D582B386514}"/>
                </a:ext>
              </a:extLst>
            </p:cNvPr>
            <p:cNvSpPr/>
            <p:nvPr/>
          </p:nvSpPr>
          <p:spPr>
            <a:xfrm>
              <a:off x="10323155" y="3348315"/>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Шестиугольник 25">
              <a:extLst>
                <a:ext uri="{FF2B5EF4-FFF2-40B4-BE49-F238E27FC236}">
                  <a16:creationId xmlns:a16="http://schemas.microsoft.com/office/drawing/2014/main" id="{02D524F7-A48B-FD0C-3AEA-5DB9A8E3F56B}"/>
                </a:ext>
              </a:extLst>
            </p:cNvPr>
            <p:cNvSpPr/>
            <p:nvPr/>
          </p:nvSpPr>
          <p:spPr>
            <a:xfrm>
              <a:off x="10323155" y="4259801"/>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Шестиугольник 26">
              <a:extLst>
                <a:ext uri="{FF2B5EF4-FFF2-40B4-BE49-F238E27FC236}">
                  <a16:creationId xmlns:a16="http://schemas.microsoft.com/office/drawing/2014/main" id="{6191F211-98BF-48DE-9BA8-137B2A1C344F}"/>
                </a:ext>
              </a:extLst>
            </p:cNvPr>
            <p:cNvSpPr/>
            <p:nvPr/>
          </p:nvSpPr>
          <p:spPr>
            <a:xfrm>
              <a:off x="10354282" y="5171287"/>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Шестиугольник 27">
              <a:extLst>
                <a:ext uri="{FF2B5EF4-FFF2-40B4-BE49-F238E27FC236}">
                  <a16:creationId xmlns:a16="http://schemas.microsoft.com/office/drawing/2014/main" id="{21B2808A-D988-708E-59A9-D70BAF97E7CA}"/>
                </a:ext>
              </a:extLst>
            </p:cNvPr>
            <p:cNvSpPr/>
            <p:nvPr/>
          </p:nvSpPr>
          <p:spPr>
            <a:xfrm>
              <a:off x="10374979" y="605604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Шестиугольник 28">
              <a:extLst>
                <a:ext uri="{FF2B5EF4-FFF2-40B4-BE49-F238E27FC236}">
                  <a16:creationId xmlns:a16="http://schemas.microsoft.com/office/drawing/2014/main" id="{99BCBE5D-3011-376A-7A48-6A099C3DB05E}"/>
                </a:ext>
              </a:extLst>
            </p:cNvPr>
            <p:cNvSpPr/>
            <p:nvPr/>
          </p:nvSpPr>
          <p:spPr>
            <a:xfrm>
              <a:off x="10364189" y="-296912"/>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Шестиугольник 29">
              <a:extLst>
                <a:ext uri="{FF2B5EF4-FFF2-40B4-BE49-F238E27FC236}">
                  <a16:creationId xmlns:a16="http://schemas.microsoft.com/office/drawing/2014/main" id="{C3532C63-F092-EDF6-E33E-99F317DF56E4}"/>
                </a:ext>
              </a:extLst>
            </p:cNvPr>
            <p:cNvSpPr/>
            <p:nvPr/>
          </p:nvSpPr>
          <p:spPr>
            <a:xfrm>
              <a:off x="7705223" y="174181"/>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Шестиугольник 30">
              <a:extLst>
                <a:ext uri="{FF2B5EF4-FFF2-40B4-BE49-F238E27FC236}">
                  <a16:creationId xmlns:a16="http://schemas.microsoft.com/office/drawing/2014/main" id="{081267DA-585D-710B-3DCA-D2B63424488A}"/>
                </a:ext>
              </a:extLst>
            </p:cNvPr>
            <p:cNvSpPr/>
            <p:nvPr/>
          </p:nvSpPr>
          <p:spPr>
            <a:xfrm>
              <a:off x="7725740" y="1072305"/>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Шестиугольник 31">
              <a:extLst>
                <a:ext uri="{FF2B5EF4-FFF2-40B4-BE49-F238E27FC236}">
                  <a16:creationId xmlns:a16="http://schemas.microsoft.com/office/drawing/2014/main" id="{CC56FEAA-094F-EDA3-9980-29B67B161DEE}"/>
                </a:ext>
              </a:extLst>
            </p:cNvPr>
            <p:cNvSpPr/>
            <p:nvPr/>
          </p:nvSpPr>
          <p:spPr>
            <a:xfrm>
              <a:off x="7725049" y="1954807"/>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Шестиугольник 32">
              <a:extLst>
                <a:ext uri="{FF2B5EF4-FFF2-40B4-BE49-F238E27FC236}">
                  <a16:creationId xmlns:a16="http://schemas.microsoft.com/office/drawing/2014/main" id="{84298942-F48C-EBB3-EB28-A1B7EF981CA9}"/>
                </a:ext>
              </a:extLst>
            </p:cNvPr>
            <p:cNvSpPr/>
            <p:nvPr/>
          </p:nvSpPr>
          <p:spPr>
            <a:xfrm>
              <a:off x="7725049" y="2847841"/>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Шестиугольник 33">
              <a:extLst>
                <a:ext uri="{FF2B5EF4-FFF2-40B4-BE49-F238E27FC236}">
                  <a16:creationId xmlns:a16="http://schemas.microsoft.com/office/drawing/2014/main" id="{1FA879EB-4448-CC3E-7FCB-31F94E8B35AD}"/>
                </a:ext>
              </a:extLst>
            </p:cNvPr>
            <p:cNvSpPr/>
            <p:nvPr/>
          </p:nvSpPr>
          <p:spPr>
            <a:xfrm>
              <a:off x="7725049" y="3754992"/>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Шестиугольник 34">
              <a:extLst>
                <a:ext uri="{FF2B5EF4-FFF2-40B4-BE49-F238E27FC236}">
                  <a16:creationId xmlns:a16="http://schemas.microsoft.com/office/drawing/2014/main" id="{3E27B264-F63C-EAD9-FEB9-80F148A024A3}"/>
                </a:ext>
              </a:extLst>
            </p:cNvPr>
            <p:cNvSpPr/>
            <p:nvPr/>
          </p:nvSpPr>
          <p:spPr>
            <a:xfrm>
              <a:off x="7705223" y="4675333"/>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Шестиугольник 35">
              <a:extLst>
                <a:ext uri="{FF2B5EF4-FFF2-40B4-BE49-F238E27FC236}">
                  <a16:creationId xmlns:a16="http://schemas.microsoft.com/office/drawing/2014/main" id="{6145878F-39ED-0A95-95F9-D4FCA0B82423}"/>
                </a:ext>
              </a:extLst>
            </p:cNvPr>
            <p:cNvSpPr/>
            <p:nvPr/>
          </p:nvSpPr>
          <p:spPr>
            <a:xfrm>
              <a:off x="7705223" y="558907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Шестиугольник 36">
              <a:extLst>
                <a:ext uri="{FF2B5EF4-FFF2-40B4-BE49-F238E27FC236}">
                  <a16:creationId xmlns:a16="http://schemas.microsoft.com/office/drawing/2014/main" id="{0FC1678B-82F4-5686-8AEC-9312C4829754}"/>
                </a:ext>
              </a:extLst>
            </p:cNvPr>
            <p:cNvSpPr/>
            <p:nvPr/>
          </p:nvSpPr>
          <p:spPr>
            <a:xfrm>
              <a:off x="7725049" y="6482113"/>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Шестиугольник 37">
              <a:extLst>
                <a:ext uri="{FF2B5EF4-FFF2-40B4-BE49-F238E27FC236}">
                  <a16:creationId xmlns:a16="http://schemas.microsoft.com/office/drawing/2014/main" id="{3737EF43-7F43-550D-8425-892C91CA1F05}"/>
                </a:ext>
              </a:extLst>
            </p:cNvPr>
            <p:cNvSpPr/>
            <p:nvPr/>
          </p:nvSpPr>
          <p:spPr>
            <a:xfrm>
              <a:off x="7705223" y="-754034"/>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Шестиугольник 38">
              <a:extLst>
                <a:ext uri="{FF2B5EF4-FFF2-40B4-BE49-F238E27FC236}">
                  <a16:creationId xmlns:a16="http://schemas.microsoft.com/office/drawing/2014/main" id="{FDD6C317-0EC3-7246-3B53-B591E71EB209}"/>
                </a:ext>
              </a:extLst>
            </p:cNvPr>
            <p:cNvSpPr/>
            <p:nvPr/>
          </p:nvSpPr>
          <p:spPr>
            <a:xfrm>
              <a:off x="11223155" y="20147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Шестиугольник 39">
              <a:extLst>
                <a:ext uri="{FF2B5EF4-FFF2-40B4-BE49-F238E27FC236}">
                  <a16:creationId xmlns:a16="http://schemas.microsoft.com/office/drawing/2014/main" id="{9970B40B-0865-037B-6100-9AA9FD2715A7}"/>
                </a:ext>
              </a:extLst>
            </p:cNvPr>
            <p:cNvSpPr/>
            <p:nvPr/>
          </p:nvSpPr>
          <p:spPr>
            <a:xfrm>
              <a:off x="11223155" y="110486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Шестиугольник 40">
              <a:extLst>
                <a:ext uri="{FF2B5EF4-FFF2-40B4-BE49-F238E27FC236}">
                  <a16:creationId xmlns:a16="http://schemas.microsoft.com/office/drawing/2014/main" id="{33783B28-95FC-6278-8BAF-C768E6954748}"/>
                </a:ext>
              </a:extLst>
            </p:cNvPr>
            <p:cNvSpPr/>
            <p:nvPr/>
          </p:nvSpPr>
          <p:spPr>
            <a:xfrm>
              <a:off x="11223155" y="200825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2" name="Шестиугольник 41">
              <a:extLst>
                <a:ext uri="{FF2B5EF4-FFF2-40B4-BE49-F238E27FC236}">
                  <a16:creationId xmlns:a16="http://schemas.microsoft.com/office/drawing/2014/main" id="{1F3C3485-2F34-265E-6D4A-B2F5F26D892A}"/>
                </a:ext>
              </a:extLst>
            </p:cNvPr>
            <p:cNvSpPr/>
            <p:nvPr/>
          </p:nvSpPr>
          <p:spPr>
            <a:xfrm>
              <a:off x="11223155" y="291164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Шестиугольник 42">
              <a:extLst>
                <a:ext uri="{FF2B5EF4-FFF2-40B4-BE49-F238E27FC236}">
                  <a16:creationId xmlns:a16="http://schemas.microsoft.com/office/drawing/2014/main" id="{BCE99D3C-6905-4988-D5FF-0CAA5C611D61}"/>
                </a:ext>
              </a:extLst>
            </p:cNvPr>
            <p:cNvSpPr/>
            <p:nvPr/>
          </p:nvSpPr>
          <p:spPr>
            <a:xfrm>
              <a:off x="11223155" y="381503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4" name="Шестиугольник 43">
              <a:extLst>
                <a:ext uri="{FF2B5EF4-FFF2-40B4-BE49-F238E27FC236}">
                  <a16:creationId xmlns:a16="http://schemas.microsoft.com/office/drawing/2014/main" id="{33230E8F-6A60-3DDE-BB40-61A2B7C79C52}"/>
                </a:ext>
              </a:extLst>
            </p:cNvPr>
            <p:cNvSpPr/>
            <p:nvPr/>
          </p:nvSpPr>
          <p:spPr>
            <a:xfrm>
              <a:off x="11223155" y="471842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Шестиугольник 44">
              <a:extLst>
                <a:ext uri="{FF2B5EF4-FFF2-40B4-BE49-F238E27FC236}">
                  <a16:creationId xmlns:a16="http://schemas.microsoft.com/office/drawing/2014/main" id="{7D610055-B0DD-DE12-1812-8A68835D1D45}"/>
                </a:ext>
              </a:extLst>
            </p:cNvPr>
            <p:cNvSpPr/>
            <p:nvPr/>
          </p:nvSpPr>
          <p:spPr>
            <a:xfrm>
              <a:off x="11223155" y="562181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Шестиугольник 45">
              <a:extLst>
                <a:ext uri="{FF2B5EF4-FFF2-40B4-BE49-F238E27FC236}">
                  <a16:creationId xmlns:a16="http://schemas.microsoft.com/office/drawing/2014/main" id="{D0FD2592-A793-B5F6-DF86-A42053C25903}"/>
                </a:ext>
              </a:extLst>
            </p:cNvPr>
            <p:cNvSpPr/>
            <p:nvPr/>
          </p:nvSpPr>
          <p:spPr>
            <a:xfrm>
              <a:off x="11223155" y="652520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Шестиугольник 46">
              <a:extLst>
                <a:ext uri="{FF2B5EF4-FFF2-40B4-BE49-F238E27FC236}">
                  <a16:creationId xmlns:a16="http://schemas.microsoft.com/office/drawing/2014/main" id="{08CBC979-30CD-BD0C-414A-1918411716A3}"/>
                </a:ext>
              </a:extLst>
            </p:cNvPr>
            <p:cNvSpPr/>
            <p:nvPr/>
          </p:nvSpPr>
          <p:spPr>
            <a:xfrm>
              <a:off x="11223155" y="-74592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8" name="Шестиугольник 47">
              <a:extLst>
                <a:ext uri="{FF2B5EF4-FFF2-40B4-BE49-F238E27FC236}">
                  <a16:creationId xmlns:a16="http://schemas.microsoft.com/office/drawing/2014/main" id="{36B0E101-B668-8DCE-48CA-29DEE1A47C31}"/>
                </a:ext>
              </a:extLst>
            </p:cNvPr>
            <p:cNvSpPr/>
            <p:nvPr/>
          </p:nvSpPr>
          <p:spPr>
            <a:xfrm>
              <a:off x="6865589" y="605604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Шестиугольник 48">
              <a:extLst>
                <a:ext uri="{FF2B5EF4-FFF2-40B4-BE49-F238E27FC236}">
                  <a16:creationId xmlns:a16="http://schemas.microsoft.com/office/drawing/2014/main" id="{8A59E5EE-02EC-985B-93AF-E14792C3FB7E}"/>
                </a:ext>
              </a:extLst>
            </p:cNvPr>
            <p:cNvSpPr/>
            <p:nvPr/>
          </p:nvSpPr>
          <p:spPr>
            <a:xfrm>
              <a:off x="6865589" y="5163367"/>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Шестиугольник 49">
              <a:extLst>
                <a:ext uri="{FF2B5EF4-FFF2-40B4-BE49-F238E27FC236}">
                  <a16:creationId xmlns:a16="http://schemas.microsoft.com/office/drawing/2014/main" id="{D1D9BED0-BE0D-73BF-92FD-AD4429070F1C}"/>
                </a:ext>
              </a:extLst>
            </p:cNvPr>
            <p:cNvSpPr/>
            <p:nvPr/>
          </p:nvSpPr>
          <p:spPr>
            <a:xfrm>
              <a:off x="6016191" y="560970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Шестиугольник 50">
              <a:extLst>
                <a:ext uri="{FF2B5EF4-FFF2-40B4-BE49-F238E27FC236}">
                  <a16:creationId xmlns:a16="http://schemas.microsoft.com/office/drawing/2014/main" id="{548638A7-C724-A919-CF5C-630F235575FE}"/>
                </a:ext>
              </a:extLst>
            </p:cNvPr>
            <p:cNvSpPr/>
            <p:nvPr/>
          </p:nvSpPr>
          <p:spPr>
            <a:xfrm>
              <a:off x="6025955" y="4701764"/>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2" name="Шестиугольник 51">
              <a:extLst>
                <a:ext uri="{FF2B5EF4-FFF2-40B4-BE49-F238E27FC236}">
                  <a16:creationId xmlns:a16="http://schemas.microsoft.com/office/drawing/2014/main" id="{5F568245-65E0-B25C-5DE4-6026950817A7}"/>
                </a:ext>
              </a:extLst>
            </p:cNvPr>
            <p:cNvSpPr/>
            <p:nvPr/>
          </p:nvSpPr>
          <p:spPr>
            <a:xfrm>
              <a:off x="6891565" y="4228816"/>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Шестиугольник 52">
              <a:extLst>
                <a:ext uri="{FF2B5EF4-FFF2-40B4-BE49-F238E27FC236}">
                  <a16:creationId xmlns:a16="http://schemas.microsoft.com/office/drawing/2014/main" id="{0EE85F6F-1F7E-B3D6-4F29-AA4C1AE2807D}"/>
                </a:ext>
              </a:extLst>
            </p:cNvPr>
            <p:cNvSpPr/>
            <p:nvPr/>
          </p:nvSpPr>
          <p:spPr>
            <a:xfrm>
              <a:off x="68845" y="560970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4" name="Шестиугольник 53">
              <a:extLst>
                <a:ext uri="{FF2B5EF4-FFF2-40B4-BE49-F238E27FC236}">
                  <a16:creationId xmlns:a16="http://schemas.microsoft.com/office/drawing/2014/main" id="{887C20E9-46AE-4B82-9B30-66F49E75E6C1}"/>
                </a:ext>
              </a:extLst>
            </p:cNvPr>
            <p:cNvSpPr/>
            <p:nvPr/>
          </p:nvSpPr>
          <p:spPr>
            <a:xfrm>
              <a:off x="917021" y="603892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Шестиугольник 54">
              <a:extLst>
                <a:ext uri="{FF2B5EF4-FFF2-40B4-BE49-F238E27FC236}">
                  <a16:creationId xmlns:a16="http://schemas.microsoft.com/office/drawing/2014/main" id="{7A532776-2CB7-AC19-90A8-283BCC1C4EAD}"/>
                </a:ext>
              </a:extLst>
            </p:cNvPr>
            <p:cNvSpPr/>
            <p:nvPr/>
          </p:nvSpPr>
          <p:spPr>
            <a:xfrm>
              <a:off x="97904" y="6525208"/>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6" name="Шестиугольник 55">
              <a:extLst>
                <a:ext uri="{FF2B5EF4-FFF2-40B4-BE49-F238E27FC236}">
                  <a16:creationId xmlns:a16="http://schemas.microsoft.com/office/drawing/2014/main" id="{25A5C31A-0F16-6973-8670-339C8F072F85}"/>
                </a:ext>
              </a:extLst>
            </p:cNvPr>
            <p:cNvSpPr/>
            <p:nvPr/>
          </p:nvSpPr>
          <p:spPr>
            <a:xfrm>
              <a:off x="6916191" y="3335782"/>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7" name="Шестиугольник 56">
              <a:extLst>
                <a:ext uri="{FF2B5EF4-FFF2-40B4-BE49-F238E27FC236}">
                  <a16:creationId xmlns:a16="http://schemas.microsoft.com/office/drawing/2014/main" id="{19EEC26C-C7F6-4990-E0F2-B235BDC29E65}"/>
                </a:ext>
              </a:extLst>
            </p:cNvPr>
            <p:cNvSpPr/>
            <p:nvPr/>
          </p:nvSpPr>
          <p:spPr>
            <a:xfrm>
              <a:off x="6005932" y="6517652"/>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8" name="Шестиугольник 57">
              <a:extLst>
                <a:ext uri="{FF2B5EF4-FFF2-40B4-BE49-F238E27FC236}">
                  <a16:creationId xmlns:a16="http://schemas.microsoft.com/office/drawing/2014/main" id="{AF105794-367F-976F-6218-6129A01237F5}"/>
                </a:ext>
              </a:extLst>
            </p:cNvPr>
            <p:cNvSpPr/>
            <p:nvPr/>
          </p:nvSpPr>
          <p:spPr>
            <a:xfrm>
              <a:off x="5186321" y="5142309"/>
              <a:ext cx="900000" cy="8100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59" name="Picture 11" descr="ÐÐ°ÑÑÐ¸Ð½ÐºÐ¸ Ð¿Ð¾ Ð·Ð°Ð¿ÑÐ¾ÑÑ Ð¾Ð¼ÑÑ Ð¾Ð¸ÑÐ¸">
            <a:extLst>
              <a:ext uri="{FF2B5EF4-FFF2-40B4-BE49-F238E27FC236}">
                <a16:creationId xmlns:a16="http://schemas.microsoft.com/office/drawing/2014/main" id="{E2024782-AFAA-09E5-85F6-68AEE3FFD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0" y="10965"/>
            <a:ext cx="1402145" cy="140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4" descr="ÐÐ°ÑÑÐ¸Ð½ÐºÐ¸ Ð¿Ð¾ Ð·Ð°Ð¿ÑÐ¾ÑÑ nica jinr">
            <a:extLst>
              <a:ext uri="{FF2B5EF4-FFF2-40B4-BE49-F238E27FC236}">
                <a16:creationId xmlns:a16="http://schemas.microsoft.com/office/drawing/2014/main" id="{3F9005A7-D832-E1F8-20F9-A852DF336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6162" y="277030"/>
            <a:ext cx="1717301" cy="8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60">
            <a:extLst>
              <a:ext uri="{FF2B5EF4-FFF2-40B4-BE49-F238E27FC236}">
                <a16:creationId xmlns:a16="http://schemas.microsoft.com/office/drawing/2014/main" id="{F6763C76-85AB-8311-60D0-99501B783085}"/>
              </a:ext>
            </a:extLst>
          </p:cNvPr>
          <p:cNvSpPr txBox="1"/>
          <p:nvPr/>
        </p:nvSpPr>
        <p:spPr>
          <a:xfrm>
            <a:off x="313870" y="2085918"/>
            <a:ext cx="5530671" cy="1754326"/>
          </a:xfrm>
          <a:prstGeom prst="rect">
            <a:avLst/>
          </a:prstGeom>
          <a:noFill/>
        </p:spPr>
        <p:txBody>
          <a:bodyPr wrap="square" rtlCol="0">
            <a:spAutoFit/>
          </a:bodyPr>
          <a:lstStyle/>
          <a:p>
            <a:pPr algn="ctr"/>
            <a:r>
              <a:rPr lang="en-US" sz="3600" b="1" i="0" dirty="0">
                <a:effectLst/>
                <a:latin typeface="Bahnschrift Condensed" panose="020B0502040204020203" pitchFamily="34" charset="0"/>
              </a:rPr>
              <a:t>Development of a temperature controller for cryogenic systems at the NICA accelerator complex</a:t>
            </a:r>
            <a:endParaRPr lang="ru-RU" sz="3600" dirty="0">
              <a:latin typeface="Bahnschrift Condensed" panose="020B0502040204020203" pitchFamily="34" charset="0"/>
            </a:endParaRPr>
          </a:p>
        </p:txBody>
      </p:sp>
      <p:sp>
        <p:nvSpPr>
          <p:cNvPr id="62" name="TextBox 61">
            <a:extLst>
              <a:ext uri="{FF2B5EF4-FFF2-40B4-BE49-F238E27FC236}">
                <a16:creationId xmlns:a16="http://schemas.microsoft.com/office/drawing/2014/main" id="{3A02F227-D265-C4FE-3D06-AD98D44F3D53}"/>
              </a:ext>
            </a:extLst>
          </p:cNvPr>
          <p:cNvSpPr txBox="1"/>
          <p:nvPr/>
        </p:nvSpPr>
        <p:spPr>
          <a:xfrm>
            <a:off x="2594569" y="5650714"/>
            <a:ext cx="2877839" cy="1200329"/>
          </a:xfrm>
          <a:prstGeom prst="rect">
            <a:avLst/>
          </a:prstGeom>
          <a:noFill/>
        </p:spPr>
        <p:txBody>
          <a:bodyPr wrap="square" rtlCol="0">
            <a:spAutoFit/>
          </a:bodyPr>
          <a:lstStyle/>
          <a:p>
            <a:pPr algn="ctr"/>
            <a:r>
              <a:rPr lang="en-US" dirty="0">
                <a:latin typeface="Berlin Sans FB Demi" panose="020E0802020502020306" pitchFamily="34" charset="0"/>
              </a:rPr>
              <a:t>Dzugaev Maxim</a:t>
            </a:r>
          </a:p>
          <a:p>
            <a:pPr algn="ctr"/>
            <a:r>
              <a:rPr lang="en-US" dirty="0"/>
              <a:t>Technic, LHEP JINR</a:t>
            </a:r>
          </a:p>
          <a:p>
            <a:pPr algn="ctr"/>
            <a:endParaRPr lang="ru-RU" dirty="0"/>
          </a:p>
          <a:p>
            <a:pPr algn="ctr"/>
            <a:r>
              <a:rPr lang="en-US" dirty="0"/>
              <a:t> </a:t>
            </a:r>
            <a:r>
              <a:rPr lang="ru-RU" dirty="0"/>
              <a:t>«</a:t>
            </a:r>
            <a:r>
              <a:rPr lang="en-US" dirty="0"/>
              <a:t>ALUSHTA 2025</a:t>
            </a:r>
            <a:r>
              <a:rPr lang="ru-RU" dirty="0"/>
              <a:t>»</a:t>
            </a:r>
          </a:p>
        </p:txBody>
      </p:sp>
    </p:spTree>
    <p:extLst>
      <p:ext uri="{BB962C8B-B14F-4D97-AF65-F5344CB8AC3E}">
        <p14:creationId xmlns:p14="http://schemas.microsoft.com/office/powerpoint/2010/main" val="3525531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ÐÐ°ÑÑÐ¸Ð½ÐºÐ¸ Ð¿Ð¾ Ð·Ð°Ð¿ÑÐ¾ÑÑ Ð¾Ð¼ÑÑ Ð¾Ð¸ÑÐ¸">
            <a:extLst>
              <a:ext uri="{FF2B5EF4-FFF2-40B4-BE49-F238E27FC236}">
                <a16:creationId xmlns:a16="http://schemas.microsoft.com/office/drawing/2014/main" id="{245EF954-BEA8-A647-90B0-70EBFDA12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a:extLst>
              <a:ext uri="{FF2B5EF4-FFF2-40B4-BE49-F238E27FC236}">
                <a16:creationId xmlns:a16="http://schemas.microsoft.com/office/drawing/2014/main" id="{90B436A3-50E1-7CA4-1C62-271C3D4E80D8}"/>
              </a:ext>
            </a:extLst>
          </p:cNvPr>
          <p:cNvSpPr txBox="1">
            <a:spLocks/>
          </p:cNvSpPr>
          <p:nvPr/>
        </p:nvSpPr>
        <p:spPr>
          <a:xfrm>
            <a:off x="0" y="-18718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ahnschrift Condensed" panose="020B0502040204020203" pitchFamily="34" charset="0"/>
              </a:rPr>
              <a:t>And we test it</a:t>
            </a:r>
            <a:endParaRPr lang="ru-RU" dirty="0">
              <a:latin typeface="Bahnschrift Condensed" panose="020B0502040204020203" pitchFamily="34" charset="0"/>
            </a:endParaRPr>
          </a:p>
        </p:txBody>
      </p:sp>
      <p:graphicFrame>
        <p:nvGraphicFramePr>
          <p:cNvPr id="3" name="Таблица 2">
            <a:extLst>
              <a:ext uri="{FF2B5EF4-FFF2-40B4-BE49-F238E27FC236}">
                <a16:creationId xmlns:a16="http://schemas.microsoft.com/office/drawing/2014/main" id="{1AA65C0C-2159-F9FA-195B-6DC6C2BD1A48}"/>
              </a:ext>
            </a:extLst>
          </p:cNvPr>
          <p:cNvGraphicFramePr>
            <a:graphicFrameLocks noGrp="1"/>
          </p:cNvGraphicFramePr>
          <p:nvPr>
            <p:extLst>
              <p:ext uri="{D42A27DB-BD31-4B8C-83A1-F6EECF244321}">
                <p14:modId xmlns:p14="http://schemas.microsoft.com/office/powerpoint/2010/main" val="1964952523"/>
              </p:ext>
            </p:extLst>
          </p:nvPr>
        </p:nvGraphicFramePr>
        <p:xfrm>
          <a:off x="976840" y="3911600"/>
          <a:ext cx="4438440" cy="2945703"/>
        </p:xfrm>
        <a:graphic>
          <a:graphicData uri="http://schemas.openxmlformats.org/drawingml/2006/table">
            <a:tbl>
              <a:tblPr firstRow="1" bandRow="1">
                <a:tableStyleId>{5C22544A-7EE6-4342-B048-85BDC9FD1C3A}</a:tableStyleId>
              </a:tblPr>
              <a:tblGrid>
                <a:gridCol w="889709">
                  <a:extLst>
                    <a:ext uri="{9D8B030D-6E8A-4147-A177-3AD203B41FA5}">
                      <a16:colId xmlns:a16="http://schemas.microsoft.com/office/drawing/2014/main" val="2589749930"/>
                    </a:ext>
                  </a:extLst>
                </a:gridCol>
                <a:gridCol w="889709">
                  <a:extLst>
                    <a:ext uri="{9D8B030D-6E8A-4147-A177-3AD203B41FA5}">
                      <a16:colId xmlns:a16="http://schemas.microsoft.com/office/drawing/2014/main" val="4259270931"/>
                    </a:ext>
                  </a:extLst>
                </a:gridCol>
                <a:gridCol w="899808">
                  <a:extLst>
                    <a:ext uri="{9D8B030D-6E8A-4147-A177-3AD203B41FA5}">
                      <a16:colId xmlns:a16="http://schemas.microsoft.com/office/drawing/2014/main" val="252977640"/>
                    </a:ext>
                  </a:extLst>
                </a:gridCol>
                <a:gridCol w="879607">
                  <a:extLst>
                    <a:ext uri="{9D8B030D-6E8A-4147-A177-3AD203B41FA5}">
                      <a16:colId xmlns:a16="http://schemas.microsoft.com/office/drawing/2014/main" val="1322719599"/>
                    </a:ext>
                  </a:extLst>
                </a:gridCol>
                <a:gridCol w="879607">
                  <a:extLst>
                    <a:ext uri="{9D8B030D-6E8A-4147-A177-3AD203B41FA5}">
                      <a16:colId xmlns:a16="http://schemas.microsoft.com/office/drawing/2014/main" val="3609066809"/>
                    </a:ext>
                  </a:extLst>
                </a:gridCol>
              </a:tblGrid>
              <a:tr h="309377">
                <a:tc gridSpan="5">
                  <a:txBody>
                    <a:bodyPr/>
                    <a:lstStyle/>
                    <a:p>
                      <a:pPr algn="ctr"/>
                      <a:r>
                        <a:rPr lang="en-US" dirty="0"/>
                        <a:t>PT-100</a:t>
                      </a:r>
                      <a:endParaRPr lang="ru-RU" dirty="0"/>
                    </a:p>
                  </a:txBody>
                  <a:tcPr anchor="ct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pPr algn="ctr"/>
                      <a:endParaRPr lang="ru-RU" dirty="0"/>
                    </a:p>
                  </a:txBody>
                  <a:tcPr/>
                </a:tc>
                <a:extLst>
                  <a:ext uri="{0D108BD9-81ED-4DB2-BD59-A6C34878D82A}">
                    <a16:rowId xmlns:a16="http://schemas.microsoft.com/office/drawing/2014/main" val="376386162"/>
                  </a:ext>
                </a:extLst>
              </a:tr>
              <a:tr h="232033">
                <a:tc gridSpan="2">
                  <a:txBody>
                    <a:bodyPr/>
                    <a:lstStyle/>
                    <a:p>
                      <a:pPr algn="ctr"/>
                      <a:r>
                        <a:rPr lang="en-US" sz="1200" dirty="0"/>
                        <a:t>Resistance</a:t>
                      </a:r>
                      <a:endParaRPr lang="ru-RU" sz="1200" dirty="0"/>
                    </a:p>
                  </a:txBody>
                  <a:tcPr anchor="ctr"/>
                </a:tc>
                <a:tc hMerge="1">
                  <a:txBody>
                    <a:bodyPr/>
                    <a:lstStyle/>
                    <a:p>
                      <a:endParaRPr lang="ru-RU" dirty="0"/>
                    </a:p>
                  </a:txBody>
                  <a:tcPr/>
                </a:tc>
                <a:tc gridSpan="2">
                  <a:txBody>
                    <a:bodyPr/>
                    <a:lstStyle/>
                    <a:p>
                      <a:pPr algn="ctr"/>
                      <a:r>
                        <a:rPr lang="en-US" sz="1200" dirty="0"/>
                        <a:t>Temperature</a:t>
                      </a:r>
                      <a:endParaRPr lang="ru-RU" sz="1200" dirty="0"/>
                    </a:p>
                  </a:txBody>
                  <a:tcPr anchor="ctr"/>
                </a:tc>
                <a:tc hMerge="1">
                  <a:txBody>
                    <a:bodyPr/>
                    <a:lstStyle/>
                    <a:p>
                      <a:endParaRPr lang="ru-RU" dirty="0"/>
                    </a:p>
                  </a:txBody>
                  <a:tcPr/>
                </a:tc>
                <a:tc rowSpan="2">
                  <a:txBody>
                    <a:bodyPr/>
                    <a:lstStyle/>
                    <a:p>
                      <a:pPr algn="ctr"/>
                      <a:r>
                        <a:rPr lang="en-US" sz="1200" dirty="0"/>
                        <a:t>Delta</a:t>
                      </a:r>
                      <a:endParaRPr lang="ru-RU" sz="1200" dirty="0"/>
                    </a:p>
                  </a:txBody>
                  <a:tcPr anchor="ctr"/>
                </a:tc>
                <a:extLst>
                  <a:ext uri="{0D108BD9-81ED-4DB2-BD59-A6C34878D82A}">
                    <a16:rowId xmlns:a16="http://schemas.microsoft.com/office/drawing/2014/main" val="2704692530"/>
                  </a:ext>
                </a:extLst>
              </a:tr>
              <a:tr h="337518">
                <a:tc>
                  <a:txBody>
                    <a:bodyPr/>
                    <a:lstStyle/>
                    <a:p>
                      <a:pPr algn="ctr"/>
                      <a:r>
                        <a:rPr lang="en-US" sz="1200" dirty="0"/>
                        <a:t>Lakeshore</a:t>
                      </a:r>
                      <a:endParaRPr lang="ru-RU" sz="1200" dirty="0"/>
                    </a:p>
                  </a:txBody>
                  <a:tcPr anchor="ctr"/>
                </a:tc>
                <a:tc>
                  <a:txBody>
                    <a:bodyPr/>
                    <a:lstStyle/>
                    <a:p>
                      <a:pPr algn="ctr"/>
                      <a:r>
                        <a:rPr lang="ru-RU" sz="1200" dirty="0"/>
                        <a:t>ККВМ</a:t>
                      </a:r>
                    </a:p>
                  </a:txBody>
                  <a:tcPr anchor="ctr"/>
                </a:tc>
                <a:tc>
                  <a:txBody>
                    <a:bodyPr/>
                    <a:lstStyle/>
                    <a:p>
                      <a:pPr algn="ctr"/>
                      <a:r>
                        <a:rPr lang="en-US" sz="1200" dirty="0"/>
                        <a:t>Lakeshore</a:t>
                      </a:r>
                      <a:endParaRPr lang="ru-RU"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a:t>ККВМ</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txBody>
                  <a:tcPr/>
                </a:tc>
                <a:extLst>
                  <a:ext uri="{0D108BD9-81ED-4DB2-BD59-A6C34878D82A}">
                    <a16:rowId xmlns:a16="http://schemas.microsoft.com/office/drawing/2014/main" val="3355821082"/>
                  </a:ext>
                </a:extLst>
              </a:tr>
              <a:tr h="232033">
                <a:tc>
                  <a:txBody>
                    <a:bodyPr/>
                    <a:lstStyle/>
                    <a:p>
                      <a:pPr algn="ctr" fontAlgn="b"/>
                      <a:r>
                        <a:rPr lang="ru-RU" sz="1200" u="none" strike="noStrike" dirty="0">
                          <a:effectLst/>
                        </a:rPr>
                        <a:t>3,4100</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u="none" strike="noStrike">
                          <a:effectLst/>
                        </a:rPr>
                        <a:t>3,4107</a:t>
                      </a:r>
                      <a:endParaRPr lang="ru-RU" sz="1200" b="0" i="0" u="none" strike="noStrike">
                        <a:solidFill>
                          <a:srgbClr val="000000"/>
                        </a:solidFill>
                        <a:effectLst/>
                        <a:latin typeface="Calibri" panose="020F0502020204030204" pitchFamily="34" charset="0"/>
                      </a:endParaRPr>
                    </a:p>
                  </a:txBody>
                  <a:tcPr anchor="ctr"/>
                </a:tc>
                <a:tc>
                  <a:txBody>
                    <a:bodyPr/>
                    <a:lstStyle/>
                    <a:p>
                      <a:pPr algn="ctr" fontAlgn="b"/>
                      <a:r>
                        <a:rPr lang="ru-RU" sz="1200" u="none" strike="noStrike" dirty="0">
                          <a:effectLst/>
                        </a:rPr>
                        <a:t>28,036</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28,026</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0,01</a:t>
                      </a:r>
                      <a:endParaRPr lang="ru-RU"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78757079"/>
                  </a:ext>
                </a:extLst>
              </a:tr>
              <a:tr h="273229">
                <a:tc>
                  <a:txBody>
                    <a:bodyPr/>
                    <a:lstStyle/>
                    <a:p>
                      <a:pPr algn="ctr" fontAlgn="b"/>
                      <a:r>
                        <a:rPr lang="ru-RU" sz="1200" u="none" strike="noStrike" dirty="0">
                          <a:effectLst/>
                        </a:rPr>
                        <a:t>7,9100</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u="none" strike="noStrike" dirty="0">
                          <a:effectLst/>
                        </a:rPr>
                        <a:t>7.90675</a:t>
                      </a:r>
                      <a:endParaRPr lang="ru-RU" sz="1200" b="0" i="0" u="none" strike="noStrike" dirty="0">
                        <a:solidFill>
                          <a:srgbClr val="000000"/>
                        </a:solidFill>
                        <a:effectLst/>
                        <a:latin typeface="Calibri" panose="020F0502020204030204" pitchFamily="34" charset="0"/>
                      </a:endParaRPr>
                    </a:p>
                  </a:txBody>
                  <a:tcPr anchor="ctr"/>
                </a:tc>
                <a:tc>
                  <a:txBody>
                    <a:bodyPr/>
                    <a:lstStyle/>
                    <a:p>
                      <a:pPr algn="ctr" fontAlgn="b"/>
                      <a:r>
                        <a:rPr lang="ru-RU" sz="1200" u="none" strike="noStrike" dirty="0">
                          <a:effectLst/>
                        </a:rPr>
                        <a:t>46,006</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45,99</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0,016</a:t>
                      </a:r>
                      <a:endParaRPr lang="ru-RU"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28201873"/>
                  </a:ext>
                </a:extLst>
              </a:tr>
              <a:tr h="273229">
                <a:tc>
                  <a:txBody>
                    <a:bodyPr/>
                    <a:lstStyle/>
                    <a:p>
                      <a:pPr algn="ctr"/>
                      <a:r>
                        <a:rPr lang="ru-RU" sz="1200" dirty="0"/>
                        <a:t>32,0800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a:t>32,0800</a:t>
                      </a:r>
                    </a:p>
                  </a:txBody>
                  <a:tcPr anchor="ctr"/>
                </a:tc>
                <a:tc>
                  <a:txBody>
                    <a:bodyPr/>
                    <a:lstStyle/>
                    <a:p>
                      <a:pPr algn="ctr" fontAlgn="b"/>
                      <a:r>
                        <a:rPr lang="ru-RU" sz="1200" u="none" strike="noStrike" dirty="0">
                          <a:effectLst/>
                        </a:rPr>
                        <a:t>105,02</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104,998</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0,022</a:t>
                      </a:r>
                      <a:endParaRPr lang="ru-RU"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74361320"/>
                  </a:ext>
                </a:extLst>
              </a:tr>
              <a:tr h="229029">
                <a:tc>
                  <a:txBody>
                    <a:bodyPr/>
                    <a:lstStyle/>
                    <a:p>
                      <a:pPr algn="ctr" fontAlgn="b"/>
                      <a:r>
                        <a:rPr lang="ru-RU" sz="1200" u="none" strike="noStrike" dirty="0">
                          <a:effectLst/>
                        </a:rPr>
                        <a:t>63,0100</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62.98445</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180,09</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180,011</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0,079</a:t>
                      </a:r>
                      <a:endParaRPr lang="ru-RU"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182791091"/>
                  </a:ext>
                </a:extLst>
              </a:tr>
              <a:tr h="229029">
                <a:tc>
                  <a:txBody>
                    <a:bodyPr/>
                    <a:lstStyle/>
                    <a:p>
                      <a:pPr algn="ctr" fontAlgn="b"/>
                      <a:r>
                        <a:rPr lang="ru-RU" sz="1200" u="none" strike="noStrike" dirty="0">
                          <a:effectLst/>
                        </a:rPr>
                        <a:t>131,6100</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131.55432</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354,99</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354,834</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0,156</a:t>
                      </a:r>
                      <a:endParaRPr lang="ru-RU"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84017296"/>
                  </a:ext>
                </a:extLst>
              </a:tr>
              <a:tr h="229029">
                <a:tc>
                  <a:txBody>
                    <a:bodyPr/>
                    <a:lstStyle/>
                    <a:p>
                      <a:pPr algn="ctr" fontAlgn="b"/>
                      <a:r>
                        <a:rPr lang="ru-RU" sz="1200" u="none" strike="noStrike" dirty="0">
                          <a:effectLst/>
                        </a:rPr>
                        <a:t>182,0300</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182.04251</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489,97</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490,02</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-0,05</a:t>
                      </a:r>
                      <a:endParaRPr lang="ru-RU"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41064080"/>
                  </a:ext>
                </a:extLst>
              </a:tr>
              <a:tr h="229029">
                <a:tc>
                  <a:txBody>
                    <a:bodyPr/>
                    <a:lstStyle/>
                    <a:p>
                      <a:pPr algn="ctr" fontAlgn="b"/>
                      <a:r>
                        <a:rPr lang="ru-RU" sz="1200" u="none" strike="noStrike" dirty="0">
                          <a:effectLst/>
                        </a:rPr>
                        <a:t>247,7000</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247.69421</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674,98</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674,958</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0,022</a:t>
                      </a:r>
                      <a:endParaRPr lang="ru-RU"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59420967"/>
                  </a:ext>
                </a:extLst>
              </a:tr>
              <a:tr h="229029">
                <a:tc>
                  <a:txBody>
                    <a:bodyPr/>
                    <a:lstStyle/>
                    <a:p>
                      <a:pPr algn="ctr" fontAlgn="b"/>
                      <a:r>
                        <a:rPr lang="ru-RU" sz="1200" u="none" strike="noStrike" dirty="0">
                          <a:effectLst/>
                        </a:rPr>
                        <a:t>293,0800</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293.08706</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809,98</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809,79</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0,19</a:t>
                      </a:r>
                      <a:endParaRPr lang="ru-RU"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65422100"/>
                  </a:ext>
                </a:extLst>
              </a:tr>
            </a:tbl>
          </a:graphicData>
        </a:graphic>
      </p:graphicFrame>
      <p:pic>
        <p:nvPicPr>
          <p:cNvPr id="6" name="Рисунок 5">
            <a:extLst>
              <a:ext uri="{FF2B5EF4-FFF2-40B4-BE49-F238E27FC236}">
                <a16:creationId xmlns:a16="http://schemas.microsoft.com/office/drawing/2014/main" id="{74F045AC-5448-4447-82DD-141748D1B96E}"/>
              </a:ext>
            </a:extLst>
          </p:cNvPr>
          <p:cNvPicPr>
            <a:picLocks noChangeAspect="1"/>
          </p:cNvPicPr>
          <p:nvPr/>
        </p:nvPicPr>
        <p:blipFill>
          <a:blip r:embed="rId3"/>
          <a:stretch>
            <a:fillRect/>
          </a:stretch>
        </p:blipFill>
        <p:spPr>
          <a:xfrm>
            <a:off x="5741972" y="1418166"/>
            <a:ext cx="6213938" cy="4383193"/>
          </a:xfrm>
          <a:prstGeom prst="rect">
            <a:avLst/>
          </a:prstGeom>
        </p:spPr>
      </p:pic>
      <p:graphicFrame>
        <p:nvGraphicFramePr>
          <p:cNvPr id="7" name="Таблица 6">
            <a:extLst>
              <a:ext uri="{FF2B5EF4-FFF2-40B4-BE49-F238E27FC236}">
                <a16:creationId xmlns:a16="http://schemas.microsoft.com/office/drawing/2014/main" id="{49DC4FFE-6429-6DE3-F7B5-686426C17ADA}"/>
              </a:ext>
            </a:extLst>
          </p:cNvPr>
          <p:cNvGraphicFramePr>
            <a:graphicFrameLocks noGrp="1"/>
          </p:cNvGraphicFramePr>
          <p:nvPr>
            <p:extLst>
              <p:ext uri="{D42A27DB-BD31-4B8C-83A1-F6EECF244321}">
                <p14:modId xmlns:p14="http://schemas.microsoft.com/office/powerpoint/2010/main" val="1604621609"/>
              </p:ext>
            </p:extLst>
          </p:nvPr>
        </p:nvGraphicFramePr>
        <p:xfrm>
          <a:off x="976839" y="890066"/>
          <a:ext cx="4438442" cy="3018776"/>
        </p:xfrm>
        <a:graphic>
          <a:graphicData uri="http://schemas.openxmlformats.org/drawingml/2006/table">
            <a:tbl>
              <a:tblPr firstRow="1" bandRow="1">
                <a:tableStyleId>{5C22544A-7EE6-4342-B048-85BDC9FD1C3A}</a:tableStyleId>
              </a:tblPr>
              <a:tblGrid>
                <a:gridCol w="889709">
                  <a:extLst>
                    <a:ext uri="{9D8B030D-6E8A-4147-A177-3AD203B41FA5}">
                      <a16:colId xmlns:a16="http://schemas.microsoft.com/office/drawing/2014/main" val="2589749930"/>
                    </a:ext>
                  </a:extLst>
                </a:gridCol>
                <a:gridCol w="889709">
                  <a:extLst>
                    <a:ext uri="{9D8B030D-6E8A-4147-A177-3AD203B41FA5}">
                      <a16:colId xmlns:a16="http://schemas.microsoft.com/office/drawing/2014/main" val="4259270931"/>
                    </a:ext>
                  </a:extLst>
                </a:gridCol>
                <a:gridCol w="899808">
                  <a:extLst>
                    <a:ext uri="{9D8B030D-6E8A-4147-A177-3AD203B41FA5}">
                      <a16:colId xmlns:a16="http://schemas.microsoft.com/office/drawing/2014/main" val="252977640"/>
                    </a:ext>
                  </a:extLst>
                </a:gridCol>
                <a:gridCol w="879608">
                  <a:extLst>
                    <a:ext uri="{9D8B030D-6E8A-4147-A177-3AD203B41FA5}">
                      <a16:colId xmlns:a16="http://schemas.microsoft.com/office/drawing/2014/main" val="1322719599"/>
                    </a:ext>
                  </a:extLst>
                </a:gridCol>
                <a:gridCol w="879608">
                  <a:extLst>
                    <a:ext uri="{9D8B030D-6E8A-4147-A177-3AD203B41FA5}">
                      <a16:colId xmlns:a16="http://schemas.microsoft.com/office/drawing/2014/main" val="3609066809"/>
                    </a:ext>
                  </a:extLst>
                </a:gridCol>
              </a:tblGrid>
              <a:tr h="249525">
                <a:tc gridSpan="5">
                  <a:txBody>
                    <a:bodyPr/>
                    <a:lstStyle/>
                    <a:p>
                      <a:pPr algn="ctr"/>
                      <a:r>
                        <a:rPr lang="en-US" dirty="0"/>
                        <a:t>PT-1000</a:t>
                      </a:r>
                      <a:endParaRPr lang="ru-RU" dirty="0"/>
                    </a:p>
                  </a:txBody>
                  <a:tcPr anchor="ct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pPr algn="ctr"/>
                      <a:endParaRPr lang="ru-RU" dirty="0"/>
                    </a:p>
                  </a:txBody>
                  <a:tcPr/>
                </a:tc>
                <a:extLst>
                  <a:ext uri="{0D108BD9-81ED-4DB2-BD59-A6C34878D82A}">
                    <a16:rowId xmlns:a16="http://schemas.microsoft.com/office/drawing/2014/main" val="376386162"/>
                  </a:ext>
                </a:extLst>
              </a:tr>
              <a:tr h="236868">
                <a:tc gridSpan="2">
                  <a:txBody>
                    <a:bodyPr/>
                    <a:lstStyle/>
                    <a:p>
                      <a:pPr algn="ctr"/>
                      <a:r>
                        <a:rPr lang="en-US" sz="1200" dirty="0"/>
                        <a:t>Resistance</a:t>
                      </a:r>
                      <a:endParaRPr lang="ru-RU" sz="1200" dirty="0"/>
                    </a:p>
                  </a:txBody>
                  <a:tcPr anchor="ctr"/>
                </a:tc>
                <a:tc hMerge="1">
                  <a:txBody>
                    <a:bodyPr/>
                    <a:lstStyle/>
                    <a:p>
                      <a:endParaRPr lang="ru-RU" dirty="0"/>
                    </a:p>
                  </a:txBody>
                  <a:tcPr/>
                </a:tc>
                <a:tc gridSpan="2">
                  <a:txBody>
                    <a:bodyPr/>
                    <a:lstStyle/>
                    <a:p>
                      <a:pPr algn="ctr"/>
                      <a:r>
                        <a:rPr lang="en-US" sz="1200" dirty="0"/>
                        <a:t>Temperature</a:t>
                      </a:r>
                      <a:endParaRPr lang="ru-RU" sz="1200" dirty="0"/>
                    </a:p>
                  </a:txBody>
                  <a:tcPr anchor="ctr"/>
                </a:tc>
                <a:tc hMerge="1">
                  <a:txBody>
                    <a:bodyPr/>
                    <a:lstStyle/>
                    <a:p>
                      <a:endParaRPr lang="ru-RU" dirty="0"/>
                    </a:p>
                  </a:txBody>
                  <a:tcPr/>
                </a:tc>
                <a:tc rowSpan="2">
                  <a:txBody>
                    <a:bodyPr/>
                    <a:lstStyle/>
                    <a:p>
                      <a:pPr algn="ctr"/>
                      <a:r>
                        <a:rPr lang="en-US" sz="1200" dirty="0"/>
                        <a:t>Delta</a:t>
                      </a:r>
                      <a:endParaRPr lang="ru-RU" sz="1200" dirty="0"/>
                    </a:p>
                  </a:txBody>
                  <a:tcPr anchor="ctr"/>
                </a:tc>
                <a:extLst>
                  <a:ext uri="{0D108BD9-81ED-4DB2-BD59-A6C34878D82A}">
                    <a16:rowId xmlns:a16="http://schemas.microsoft.com/office/drawing/2014/main" val="2704692530"/>
                  </a:ext>
                </a:extLst>
              </a:tr>
              <a:tr h="394570">
                <a:tc>
                  <a:txBody>
                    <a:bodyPr/>
                    <a:lstStyle/>
                    <a:p>
                      <a:pPr algn="ctr"/>
                      <a:r>
                        <a:rPr lang="en-US" sz="1200" dirty="0"/>
                        <a:t>Lakeshore</a:t>
                      </a:r>
                      <a:endParaRPr lang="ru-RU" sz="1200" dirty="0"/>
                    </a:p>
                  </a:txBody>
                  <a:tcPr anchor="ctr"/>
                </a:tc>
                <a:tc>
                  <a:txBody>
                    <a:bodyPr/>
                    <a:lstStyle/>
                    <a:p>
                      <a:pPr algn="ctr"/>
                      <a:r>
                        <a:rPr lang="ru-RU" sz="1200" dirty="0"/>
                        <a:t>ККВМ</a:t>
                      </a:r>
                    </a:p>
                  </a:txBody>
                  <a:tcPr anchor="ctr"/>
                </a:tc>
                <a:tc>
                  <a:txBody>
                    <a:bodyPr/>
                    <a:lstStyle/>
                    <a:p>
                      <a:pPr algn="ctr"/>
                      <a:r>
                        <a:rPr lang="en-US" sz="1200" dirty="0"/>
                        <a:t>Lakeshore</a:t>
                      </a:r>
                      <a:endParaRPr lang="ru-RU"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a:t>ККВМ</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txBody>
                  <a:tcPr/>
                </a:tc>
                <a:extLst>
                  <a:ext uri="{0D108BD9-81ED-4DB2-BD59-A6C34878D82A}">
                    <a16:rowId xmlns:a16="http://schemas.microsoft.com/office/drawing/2014/main" val="3355821082"/>
                  </a:ext>
                </a:extLst>
              </a:tr>
              <a:tr h="236868">
                <a:tc>
                  <a:txBody>
                    <a:bodyPr/>
                    <a:lstStyle/>
                    <a:p>
                      <a:pPr algn="ctr" fontAlgn="b"/>
                      <a:r>
                        <a:rPr lang="ru-RU" sz="1100" u="none" strike="noStrike" dirty="0">
                          <a:effectLst/>
                        </a:rPr>
                        <a:t>1020,0000</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u="none" strike="noStrike">
                          <a:effectLst/>
                        </a:rPr>
                        <a:t>1019.5772</a:t>
                      </a:r>
                      <a:endParaRPr lang="ru-RU" sz="1200" b="0" i="0" u="none" strike="noStrike" dirty="0">
                        <a:solidFill>
                          <a:srgbClr val="000000"/>
                        </a:solidFill>
                        <a:effectLst/>
                        <a:latin typeface="Calibri" panose="020F0502020204030204" pitchFamily="34" charset="0"/>
                      </a:endParaRPr>
                    </a:p>
                  </a:txBody>
                  <a:tcPr anchor="ctr"/>
                </a:tc>
                <a:tc>
                  <a:txBody>
                    <a:bodyPr/>
                    <a:lstStyle/>
                    <a:p>
                      <a:pPr algn="ctr" fontAlgn="b"/>
                      <a:r>
                        <a:rPr lang="ru-RU" sz="1100" u="none" strike="noStrike" dirty="0">
                          <a:effectLst/>
                        </a:rPr>
                        <a:t>278,26</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278,164</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0,096</a:t>
                      </a:r>
                      <a:endParaRPr lang="ru-RU"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78757079"/>
                  </a:ext>
                </a:extLst>
              </a:tr>
              <a:tr h="319415">
                <a:tc>
                  <a:txBody>
                    <a:bodyPr/>
                    <a:lstStyle/>
                    <a:p>
                      <a:pPr algn="ctr" fontAlgn="b"/>
                      <a:r>
                        <a:rPr lang="ru-RU" sz="1100" u="none" strike="noStrike">
                          <a:effectLst/>
                        </a:rPr>
                        <a:t>1099,5000</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u="none" strike="noStrike" dirty="0">
                          <a:effectLst/>
                        </a:rPr>
                        <a:t>1099.5483</a:t>
                      </a:r>
                      <a:endParaRPr lang="ru-RU" sz="1200" b="0" i="0" u="none" strike="noStrike" dirty="0">
                        <a:solidFill>
                          <a:srgbClr val="000000"/>
                        </a:solidFill>
                        <a:effectLst/>
                        <a:latin typeface="Calibri" panose="020F0502020204030204" pitchFamily="34" charset="0"/>
                      </a:endParaRPr>
                    </a:p>
                  </a:txBody>
                  <a:tcPr anchor="ctr"/>
                </a:tc>
                <a:tc>
                  <a:txBody>
                    <a:bodyPr/>
                    <a:lstStyle/>
                    <a:p>
                      <a:pPr algn="ctr" fontAlgn="b"/>
                      <a:r>
                        <a:rPr lang="ru-RU" sz="1100" u="none" strike="noStrike" dirty="0">
                          <a:effectLst/>
                        </a:rPr>
                        <a:t>298,83</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298,687</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0,143</a:t>
                      </a:r>
                      <a:endParaRPr lang="ru-RU"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28201873"/>
                  </a:ext>
                </a:extLst>
              </a:tr>
              <a:tr h="319415">
                <a:tc>
                  <a:txBody>
                    <a:bodyPr/>
                    <a:lstStyle/>
                    <a:p>
                      <a:pPr algn="ctr" fontAlgn="b"/>
                      <a:r>
                        <a:rPr lang="ru-RU" sz="1100" u="none" strike="noStrike">
                          <a:effectLst/>
                        </a:rPr>
                        <a:t>235,2000</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u="none" strike="noStrike" dirty="0">
                          <a:effectLst/>
                        </a:rPr>
                        <a:t>235.19552</a:t>
                      </a:r>
                      <a:endParaRPr lang="ru-RU" sz="1200" dirty="0"/>
                    </a:p>
                  </a:txBody>
                  <a:tcPr anchor="ctr"/>
                </a:tc>
                <a:tc>
                  <a:txBody>
                    <a:bodyPr/>
                    <a:lstStyle/>
                    <a:p>
                      <a:pPr algn="ctr" fontAlgn="b"/>
                      <a:r>
                        <a:rPr lang="ru-RU" sz="1100" u="none" strike="noStrike">
                          <a:effectLst/>
                        </a:rPr>
                        <a:t>85,009</a:t>
                      </a:r>
                      <a:endParaRPr lang="ru-RU"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a:effectLst/>
                        </a:rPr>
                        <a:t>84,987</a:t>
                      </a:r>
                      <a:endParaRPr lang="ru-RU"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0,022</a:t>
                      </a:r>
                      <a:endParaRPr lang="ru-RU"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74361320"/>
                  </a:ext>
                </a:extLst>
              </a:tr>
              <a:tr h="267744">
                <a:tc>
                  <a:txBody>
                    <a:bodyPr/>
                    <a:lstStyle/>
                    <a:p>
                      <a:pPr algn="ctr" fontAlgn="b"/>
                      <a:r>
                        <a:rPr lang="ru-RU" sz="1100" u="none" strike="noStrike">
                          <a:effectLst/>
                        </a:rPr>
                        <a:t>99,2000</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99.27473</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51,992</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51,953</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0,039</a:t>
                      </a:r>
                      <a:endParaRPr lang="ru-RU"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182791091"/>
                  </a:ext>
                </a:extLst>
              </a:tr>
              <a:tr h="267744">
                <a:tc>
                  <a:txBody>
                    <a:bodyPr/>
                    <a:lstStyle/>
                    <a:p>
                      <a:pPr algn="ctr" fontAlgn="b"/>
                      <a:r>
                        <a:rPr lang="ru-RU" sz="1100" u="none" strike="noStrike">
                          <a:effectLst/>
                        </a:rPr>
                        <a:t>51,4000</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51.41354</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a:effectLst/>
                        </a:rPr>
                        <a:t>35,979</a:t>
                      </a:r>
                      <a:endParaRPr lang="ru-RU"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35,973</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0,006</a:t>
                      </a:r>
                      <a:endParaRPr lang="ru-RU"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84017296"/>
                  </a:ext>
                </a:extLst>
              </a:tr>
              <a:tr h="267744">
                <a:tc>
                  <a:txBody>
                    <a:bodyPr/>
                    <a:lstStyle/>
                    <a:p>
                      <a:pPr algn="ctr" fontAlgn="b"/>
                      <a:r>
                        <a:rPr lang="ru-RU" sz="1100" u="none" strike="noStrike">
                          <a:effectLst/>
                        </a:rPr>
                        <a:t>34,1000</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34.09416</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28,027</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28,021</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0,006</a:t>
                      </a:r>
                      <a:endParaRPr lang="ru-RU"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41064080"/>
                  </a:ext>
                </a:extLst>
              </a:tr>
              <a:tr h="267744">
                <a:tc>
                  <a:txBody>
                    <a:bodyPr/>
                    <a:lstStyle/>
                    <a:p>
                      <a:pPr algn="ctr" fontAlgn="b"/>
                      <a:r>
                        <a:rPr lang="ru-RU" sz="1100" u="none" strike="noStrike" dirty="0">
                          <a:effectLst/>
                        </a:rPr>
                        <a:t>2477,1000</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200" u="none" strike="noStrike" dirty="0">
                          <a:effectLst/>
                        </a:rPr>
                        <a:t>2477.11177</a:t>
                      </a:r>
                      <a:endParaRPr lang="ru-RU"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675,01</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675,003</a:t>
                      </a:r>
                      <a:endParaRPr lang="ru-RU"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ru-RU" sz="1100" u="none" strike="noStrike" dirty="0">
                          <a:effectLst/>
                        </a:rPr>
                        <a:t>0,007</a:t>
                      </a:r>
                      <a:endParaRPr lang="ru-RU"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59420967"/>
                  </a:ext>
                </a:extLst>
              </a:tr>
            </a:tbl>
          </a:graphicData>
        </a:graphic>
      </p:graphicFrame>
    </p:spTree>
    <p:extLst>
      <p:ext uri="{BB962C8B-B14F-4D97-AF65-F5344CB8AC3E}">
        <p14:creationId xmlns:p14="http://schemas.microsoft.com/office/powerpoint/2010/main" val="1546492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36329C1-F1F6-BE89-E14E-96B12A953908}"/>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6A8ED5F0-4F28-E087-0CB4-B52226971F0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222921"/>
            <a:ext cx="12192001" cy="5635079"/>
          </a:xfrm>
          <a:prstGeom prst="rect">
            <a:avLst/>
          </a:prstGeom>
          <a:noFill/>
          <a:ln>
            <a:noFill/>
          </a:ln>
        </p:spPr>
      </p:pic>
      <p:sp>
        <p:nvSpPr>
          <p:cNvPr id="5" name="Заголовок 1">
            <a:extLst>
              <a:ext uri="{FF2B5EF4-FFF2-40B4-BE49-F238E27FC236}">
                <a16:creationId xmlns:a16="http://schemas.microsoft.com/office/drawing/2014/main" id="{12541BE5-161D-80A2-B23F-2199A504BA73}"/>
              </a:ext>
            </a:extLst>
          </p:cNvPr>
          <p:cNvSpPr txBox="1">
            <a:spLocks/>
          </p:cNvSpPr>
          <p:nvPr/>
        </p:nvSpPr>
        <p:spPr>
          <a:xfrm>
            <a:off x="0" y="-18718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ahnschrift Condensed" panose="020B0502040204020203" pitchFamily="34" charset="0"/>
              </a:rPr>
              <a:t>Some graphic</a:t>
            </a:r>
            <a:endParaRPr lang="ru-RU" dirty="0">
              <a:latin typeface="Bahnschrift Condensed" panose="020B0502040204020203" pitchFamily="34" charset="0"/>
            </a:endParaRPr>
          </a:p>
        </p:txBody>
      </p:sp>
    </p:spTree>
    <p:extLst>
      <p:ext uri="{BB962C8B-B14F-4D97-AF65-F5344CB8AC3E}">
        <p14:creationId xmlns:p14="http://schemas.microsoft.com/office/powerpoint/2010/main" val="2678272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92A24B0-2171-0DE7-75C9-D4A32CFE6EEF}"/>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B6EA1667-DC64-AE8F-F2A7-45B9CB3A889A}"/>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78" y="1322772"/>
            <a:ext cx="12174178" cy="5526350"/>
          </a:xfrm>
          <a:prstGeom prst="rect">
            <a:avLst/>
          </a:prstGeom>
          <a:noFill/>
          <a:ln>
            <a:noFill/>
          </a:ln>
        </p:spPr>
      </p:pic>
      <p:sp>
        <p:nvSpPr>
          <p:cNvPr id="5" name="Заголовок 1">
            <a:extLst>
              <a:ext uri="{FF2B5EF4-FFF2-40B4-BE49-F238E27FC236}">
                <a16:creationId xmlns:a16="http://schemas.microsoft.com/office/drawing/2014/main" id="{FE7B8CAE-3F5A-FC1C-2742-1C65B25ED3C9}"/>
              </a:ext>
            </a:extLst>
          </p:cNvPr>
          <p:cNvSpPr txBox="1">
            <a:spLocks/>
          </p:cNvSpPr>
          <p:nvPr/>
        </p:nvSpPr>
        <p:spPr>
          <a:xfrm>
            <a:off x="0" y="-18718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ahnschrift Condensed" panose="020B0502040204020203" pitchFamily="34" charset="0"/>
              </a:rPr>
              <a:t>More graphics</a:t>
            </a:r>
            <a:endParaRPr lang="ru-RU" dirty="0">
              <a:latin typeface="Bahnschrift Condensed" panose="020B0502040204020203" pitchFamily="34" charset="0"/>
            </a:endParaRPr>
          </a:p>
        </p:txBody>
      </p:sp>
    </p:spTree>
    <p:extLst>
      <p:ext uri="{BB962C8B-B14F-4D97-AF65-F5344CB8AC3E}">
        <p14:creationId xmlns:p14="http://schemas.microsoft.com/office/powerpoint/2010/main" val="204802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74C8F07-3C89-02CC-746E-E1202382BA48}"/>
              </a:ext>
            </a:extLst>
          </p:cNvPr>
          <p:cNvSpPr txBox="1">
            <a:spLocks/>
          </p:cNvSpPr>
          <p:nvPr/>
        </p:nvSpPr>
        <p:spPr>
          <a:xfrm>
            <a:off x="0" y="-18718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ahnschrift Condensed" panose="020B0502040204020203" pitchFamily="34" charset="0"/>
              </a:rPr>
              <a:t>Conclusion</a:t>
            </a:r>
            <a:endParaRPr lang="ru-RU" dirty="0">
              <a:latin typeface="Bahnschrift Condensed" panose="020B0502040204020203" pitchFamily="34" charset="0"/>
            </a:endParaRPr>
          </a:p>
        </p:txBody>
      </p:sp>
      <p:pic>
        <p:nvPicPr>
          <p:cNvPr id="5" name="Picture 11" descr="ÐÐ°ÑÑÐ¸Ð½ÐºÐ¸ Ð¿Ð¾ Ð·Ð°Ð¿ÑÐ¾ÑÑ Ð¾Ð¼ÑÑ Ð¾Ð¸ÑÐ¸">
            <a:extLst>
              <a:ext uri="{FF2B5EF4-FFF2-40B4-BE49-F238E27FC236}">
                <a16:creationId xmlns:a16="http://schemas.microsoft.com/office/drawing/2014/main" id="{63DFF5CD-34B2-CF6A-3AEF-BFD983E77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8FDA79AE-CB40-5E1D-CAB5-BEFF225E44B5}"/>
              </a:ext>
            </a:extLst>
          </p:cNvPr>
          <p:cNvPicPr>
            <a:picLocks noChangeAspect="1"/>
          </p:cNvPicPr>
          <p:nvPr/>
        </p:nvPicPr>
        <p:blipFill>
          <a:blip r:embed="rId3"/>
          <a:srcRect l="967" t="13907" r="971" b="5352"/>
          <a:stretch>
            <a:fillRect/>
          </a:stretch>
        </p:blipFill>
        <p:spPr>
          <a:xfrm>
            <a:off x="7363272" y="4673600"/>
            <a:ext cx="4297537" cy="1688047"/>
          </a:xfrm>
          <a:prstGeom prst="rect">
            <a:avLst/>
          </a:prstGeom>
          <a:ln w="12700">
            <a:solidFill>
              <a:schemeClr val="tx1"/>
            </a:solidFill>
          </a:ln>
        </p:spPr>
      </p:pic>
      <p:pic>
        <p:nvPicPr>
          <p:cNvPr id="7" name="Google Shape;93;p18">
            <a:extLst>
              <a:ext uri="{FF2B5EF4-FFF2-40B4-BE49-F238E27FC236}">
                <a16:creationId xmlns:a16="http://schemas.microsoft.com/office/drawing/2014/main" id="{61109F1B-A351-D8DA-6BF0-ED0A54E80978}"/>
              </a:ext>
            </a:extLst>
          </p:cNvPr>
          <p:cNvPicPr preferRelativeResize="0"/>
          <p:nvPr/>
        </p:nvPicPr>
        <p:blipFill>
          <a:blip r:embed="rId4">
            <a:alphaModFix/>
          </a:blip>
          <a:stretch>
            <a:fillRect/>
          </a:stretch>
        </p:blipFill>
        <p:spPr>
          <a:xfrm>
            <a:off x="279001" y="1364556"/>
            <a:ext cx="3085967" cy="1739656"/>
          </a:xfrm>
          <a:prstGeom prst="rect">
            <a:avLst/>
          </a:prstGeom>
          <a:noFill/>
          <a:ln>
            <a:noFill/>
          </a:ln>
        </p:spPr>
      </p:pic>
      <p:pic>
        <p:nvPicPr>
          <p:cNvPr id="9" name="Рисунок 8">
            <a:extLst>
              <a:ext uri="{FF2B5EF4-FFF2-40B4-BE49-F238E27FC236}">
                <a16:creationId xmlns:a16="http://schemas.microsoft.com/office/drawing/2014/main" id="{9265C0A7-A970-B1B9-CC28-F620E365A129}"/>
              </a:ext>
            </a:extLst>
          </p:cNvPr>
          <p:cNvPicPr>
            <a:picLocks noChangeAspect="1"/>
          </p:cNvPicPr>
          <p:nvPr/>
        </p:nvPicPr>
        <p:blipFill>
          <a:blip r:embed="rId5"/>
          <a:srcRect l="2111" t="19851" r="-555" b="26519"/>
          <a:stretch>
            <a:fillRect/>
          </a:stretch>
        </p:blipFill>
        <p:spPr>
          <a:xfrm>
            <a:off x="4203254" y="2926697"/>
            <a:ext cx="3502990" cy="1431244"/>
          </a:xfrm>
          <a:prstGeom prst="rect">
            <a:avLst/>
          </a:prstGeom>
        </p:spPr>
      </p:pic>
      <p:pic>
        <p:nvPicPr>
          <p:cNvPr id="11" name="Рисунок 10">
            <a:extLst>
              <a:ext uri="{FF2B5EF4-FFF2-40B4-BE49-F238E27FC236}">
                <a16:creationId xmlns:a16="http://schemas.microsoft.com/office/drawing/2014/main" id="{FF0F52AD-2116-9EC4-AD69-DBC3DA406867}"/>
              </a:ext>
            </a:extLst>
          </p:cNvPr>
          <p:cNvPicPr>
            <a:picLocks noChangeAspect="1"/>
          </p:cNvPicPr>
          <p:nvPr/>
        </p:nvPicPr>
        <p:blipFill>
          <a:blip r:embed="rId6"/>
          <a:srcRect t="18519" b="20296"/>
          <a:stretch>
            <a:fillRect/>
          </a:stretch>
        </p:blipFill>
        <p:spPr>
          <a:xfrm>
            <a:off x="4312373" y="1088478"/>
            <a:ext cx="3284752" cy="1507337"/>
          </a:xfrm>
          <a:prstGeom prst="rect">
            <a:avLst/>
          </a:prstGeom>
        </p:spPr>
      </p:pic>
      <p:pic>
        <p:nvPicPr>
          <p:cNvPr id="13" name="Рисунок 12">
            <a:extLst>
              <a:ext uri="{FF2B5EF4-FFF2-40B4-BE49-F238E27FC236}">
                <a16:creationId xmlns:a16="http://schemas.microsoft.com/office/drawing/2014/main" id="{342AC1B1-D036-235D-96AF-4676B8F81C4D}"/>
              </a:ext>
            </a:extLst>
          </p:cNvPr>
          <p:cNvPicPr>
            <a:picLocks noChangeAspect="1"/>
          </p:cNvPicPr>
          <p:nvPr/>
        </p:nvPicPr>
        <p:blipFill>
          <a:blip r:embed="rId7"/>
          <a:srcRect l="8588" t="5037" r="6889" b="3852"/>
          <a:stretch>
            <a:fillRect/>
          </a:stretch>
        </p:blipFill>
        <p:spPr>
          <a:xfrm>
            <a:off x="266628" y="3553573"/>
            <a:ext cx="2770810" cy="2240054"/>
          </a:xfrm>
          <a:prstGeom prst="rect">
            <a:avLst/>
          </a:prstGeom>
        </p:spPr>
      </p:pic>
      <p:pic>
        <p:nvPicPr>
          <p:cNvPr id="15" name="Рисунок 14">
            <a:extLst>
              <a:ext uri="{FF2B5EF4-FFF2-40B4-BE49-F238E27FC236}">
                <a16:creationId xmlns:a16="http://schemas.microsoft.com/office/drawing/2014/main" id="{66AC954D-D83B-A371-5934-073CC6EF1F78}"/>
              </a:ext>
            </a:extLst>
          </p:cNvPr>
          <p:cNvPicPr>
            <a:picLocks noChangeAspect="1"/>
          </p:cNvPicPr>
          <p:nvPr/>
        </p:nvPicPr>
        <p:blipFill>
          <a:blip r:embed="rId8"/>
          <a:srcRect l="3445" t="25630" r="6889" b="24478"/>
          <a:stretch>
            <a:fillRect/>
          </a:stretch>
        </p:blipFill>
        <p:spPr>
          <a:xfrm>
            <a:off x="3364968" y="4746797"/>
            <a:ext cx="3858863" cy="1610360"/>
          </a:xfrm>
          <a:prstGeom prst="rect">
            <a:avLst/>
          </a:prstGeom>
        </p:spPr>
      </p:pic>
      <p:pic>
        <p:nvPicPr>
          <p:cNvPr id="17" name="Рисунок 16">
            <a:extLst>
              <a:ext uri="{FF2B5EF4-FFF2-40B4-BE49-F238E27FC236}">
                <a16:creationId xmlns:a16="http://schemas.microsoft.com/office/drawing/2014/main" id="{B448F6C7-0A6B-EFCC-B5C2-78DBA8E481A3}"/>
              </a:ext>
            </a:extLst>
          </p:cNvPr>
          <p:cNvPicPr>
            <a:picLocks noChangeAspect="1"/>
          </p:cNvPicPr>
          <p:nvPr/>
        </p:nvPicPr>
        <p:blipFill>
          <a:blip r:embed="rId9"/>
          <a:srcRect l="34166"/>
          <a:stretch>
            <a:fillRect/>
          </a:stretch>
        </p:blipFill>
        <p:spPr>
          <a:xfrm rot="5400000">
            <a:off x="8452921" y="985327"/>
            <a:ext cx="2883282" cy="3284752"/>
          </a:xfrm>
          <a:prstGeom prst="rect">
            <a:avLst/>
          </a:prstGeom>
        </p:spPr>
      </p:pic>
    </p:spTree>
    <p:extLst>
      <p:ext uri="{BB962C8B-B14F-4D97-AF65-F5344CB8AC3E}">
        <p14:creationId xmlns:p14="http://schemas.microsoft.com/office/powerpoint/2010/main" val="170832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C8B7DE65-2E61-0F48-BED8-ADFD32DE14FC}"/>
              </a:ext>
            </a:extLst>
          </p:cNvPr>
          <p:cNvSpPr txBox="1">
            <a:spLocks/>
          </p:cNvSpPr>
          <p:nvPr/>
        </p:nvSpPr>
        <p:spPr>
          <a:xfrm>
            <a:off x="0" y="-18718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dirty="0">
              <a:latin typeface="Bahnschrift Condensed" panose="020B0502040204020203" pitchFamily="34" charset="0"/>
            </a:endParaRPr>
          </a:p>
        </p:txBody>
      </p:sp>
      <p:sp>
        <p:nvSpPr>
          <p:cNvPr id="5" name="Заголовок 1">
            <a:extLst>
              <a:ext uri="{FF2B5EF4-FFF2-40B4-BE49-F238E27FC236}">
                <a16:creationId xmlns:a16="http://schemas.microsoft.com/office/drawing/2014/main" id="{B259700D-3451-12E4-41FF-A1B9B467D42B}"/>
              </a:ext>
            </a:extLst>
          </p:cNvPr>
          <p:cNvSpPr txBox="1">
            <a:spLocks/>
          </p:cNvSpPr>
          <p:nvPr/>
        </p:nvSpPr>
        <p:spPr>
          <a:xfrm>
            <a:off x="0" y="276621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latin typeface="Bahnschrift Condensed" panose="020B0502040204020203" pitchFamily="34" charset="0"/>
              </a:rPr>
              <a:t>Thank you for your attention!</a:t>
            </a:r>
            <a:endParaRPr lang="ru-RU" sz="6600" dirty="0">
              <a:latin typeface="Bahnschrift Condensed" panose="020B0502040204020203" pitchFamily="34" charset="0"/>
            </a:endParaRPr>
          </a:p>
        </p:txBody>
      </p:sp>
      <p:pic>
        <p:nvPicPr>
          <p:cNvPr id="6" name="Picture 11" descr="ÐÐ°ÑÑÐ¸Ð½ÐºÐ¸ Ð¿Ð¾ Ð·Ð°Ð¿ÑÐ¾ÑÑ Ð¾Ð¼ÑÑ Ð¾Ð¸ÑÐ¸">
            <a:extLst>
              <a:ext uri="{FF2B5EF4-FFF2-40B4-BE49-F238E27FC236}">
                <a16:creationId xmlns:a16="http://schemas.microsoft.com/office/drawing/2014/main" id="{57B5D2C8-CC87-DBF8-4790-8D82B92A5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903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6E6376-D410-5FC8-C3FD-B9E1C385A1B2}"/>
              </a:ext>
            </a:extLst>
          </p:cNvPr>
          <p:cNvSpPr txBox="1"/>
          <p:nvPr/>
        </p:nvSpPr>
        <p:spPr>
          <a:xfrm>
            <a:off x="414291" y="2314050"/>
            <a:ext cx="5959875" cy="3416320"/>
          </a:xfrm>
          <a:prstGeom prst="rect">
            <a:avLst/>
          </a:prstGeom>
          <a:noFill/>
        </p:spPr>
        <p:txBody>
          <a:bodyPr wrap="square" rtlCol="0">
            <a:spAutoFit/>
          </a:bodyPr>
          <a:lstStyle/>
          <a:p>
            <a:r>
              <a:rPr lang="en-US" dirty="0"/>
              <a:t>To conduct experiments on the BM@N installation, targets with a unique ratio of the working substance and the substance from which the target is made were needed. The requirement to have a minimum number of background events is a basic requirement for precision research. To implement the set physical program, a new cryogenic target is being created with hydrogen, deuterium and helium in a liquid state using cryocooler cooling. One of the main tasks in creating a cryogenic target using cryocooler cooling is to maintain a set temperature in the mode of recondensation of evaporating vapors of liquid hydrogen, deuterium or helium and a constant level of these liquids in the vessel.</a:t>
            </a:r>
            <a:endParaRPr lang="ru-RU" dirty="0"/>
          </a:p>
        </p:txBody>
      </p:sp>
      <p:sp>
        <p:nvSpPr>
          <p:cNvPr id="10" name="Заголовок 1">
            <a:extLst>
              <a:ext uri="{FF2B5EF4-FFF2-40B4-BE49-F238E27FC236}">
                <a16:creationId xmlns:a16="http://schemas.microsoft.com/office/drawing/2014/main" id="{4FC8CA7B-A8A9-0340-7C75-77EB8795EB3F}"/>
              </a:ext>
            </a:extLst>
          </p:cNvPr>
          <p:cNvSpPr txBox="1">
            <a:spLocks/>
          </p:cNvSpPr>
          <p:nvPr/>
        </p:nvSpPr>
        <p:spPr>
          <a:xfrm>
            <a:off x="0" y="-18718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ahnschrift Condensed" panose="020B0502040204020203" pitchFamily="34" charset="0"/>
              </a:rPr>
              <a:t>A long time ago…</a:t>
            </a:r>
            <a:endParaRPr lang="ru-RU" dirty="0">
              <a:latin typeface="Bahnschrift Condensed" panose="020B0502040204020203" pitchFamily="34" charset="0"/>
            </a:endParaRPr>
          </a:p>
        </p:txBody>
      </p:sp>
      <p:sp>
        <p:nvSpPr>
          <p:cNvPr id="11" name="TextBox 10">
            <a:extLst>
              <a:ext uri="{FF2B5EF4-FFF2-40B4-BE49-F238E27FC236}">
                <a16:creationId xmlns:a16="http://schemas.microsoft.com/office/drawing/2014/main" id="{EA61C5CD-1C97-755B-E3B7-5534502B462C}"/>
              </a:ext>
            </a:extLst>
          </p:cNvPr>
          <p:cNvSpPr txBox="1"/>
          <p:nvPr/>
        </p:nvSpPr>
        <p:spPr>
          <a:xfrm>
            <a:off x="8708994" y="683581"/>
            <a:ext cx="3231472" cy="727969"/>
          </a:xfrm>
          <a:prstGeom prst="rect">
            <a:avLst/>
          </a:prstGeom>
          <a:noFill/>
        </p:spPr>
        <p:txBody>
          <a:bodyPr wrap="square" rtlCol="0">
            <a:spAutoFit/>
          </a:bodyPr>
          <a:lstStyle/>
          <a:p>
            <a:endParaRPr lang="ru-RU" dirty="0"/>
          </a:p>
        </p:txBody>
      </p:sp>
      <p:sp>
        <p:nvSpPr>
          <p:cNvPr id="12" name="TextBox 11">
            <a:extLst>
              <a:ext uri="{FF2B5EF4-FFF2-40B4-BE49-F238E27FC236}">
                <a16:creationId xmlns:a16="http://schemas.microsoft.com/office/drawing/2014/main" id="{8B4458C8-E967-C300-C061-B857A9AEACDA}"/>
              </a:ext>
            </a:extLst>
          </p:cNvPr>
          <p:cNvSpPr txBox="1"/>
          <p:nvPr/>
        </p:nvSpPr>
        <p:spPr>
          <a:xfrm>
            <a:off x="9587884" y="551567"/>
            <a:ext cx="2059619" cy="584775"/>
          </a:xfrm>
          <a:prstGeom prst="rect">
            <a:avLst/>
          </a:prstGeom>
          <a:noFill/>
        </p:spPr>
        <p:txBody>
          <a:bodyPr wrap="square" rtlCol="0">
            <a:spAutoFit/>
          </a:bodyPr>
          <a:lstStyle/>
          <a:p>
            <a:r>
              <a:rPr lang="en-US" sz="3200" dirty="0">
                <a:latin typeface="Bahnschrift Condensed" panose="020B0502040204020203" pitchFamily="34" charset="0"/>
              </a:rPr>
              <a:t>in 2022</a:t>
            </a:r>
            <a:endParaRPr lang="ru-RU" sz="3200" dirty="0"/>
          </a:p>
        </p:txBody>
      </p:sp>
      <p:pic>
        <p:nvPicPr>
          <p:cNvPr id="13" name="Picture 2" descr="Picture background">
            <a:extLst>
              <a:ext uri="{FF2B5EF4-FFF2-40B4-BE49-F238E27FC236}">
                <a16:creationId xmlns:a16="http://schemas.microsoft.com/office/drawing/2014/main" id="{ACC2F0E4-60D9-0A85-29E3-776BD2479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699" y="2007103"/>
            <a:ext cx="5560381" cy="31277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cture background">
            <a:extLst>
              <a:ext uri="{FF2B5EF4-FFF2-40B4-BE49-F238E27FC236}">
                <a16:creationId xmlns:a16="http://schemas.microsoft.com/office/drawing/2014/main" id="{1B192C92-F109-ED47-D119-8ACBCD2C1A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4" t="13870" r="1814" b="28458"/>
          <a:stretch>
            <a:fillRect/>
          </a:stretch>
        </p:blipFill>
        <p:spPr bwMode="auto">
          <a:xfrm>
            <a:off x="7377345" y="5029034"/>
            <a:ext cx="4243527" cy="1402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7D0A0B8-4363-897F-56EB-A13DE38B46DD}"/>
              </a:ext>
            </a:extLst>
          </p:cNvPr>
          <p:cNvSpPr txBox="1"/>
          <p:nvPr/>
        </p:nvSpPr>
        <p:spPr>
          <a:xfrm>
            <a:off x="5939163" y="6003537"/>
            <a:ext cx="1438182" cy="369332"/>
          </a:xfrm>
          <a:prstGeom prst="rect">
            <a:avLst/>
          </a:prstGeom>
          <a:noFill/>
        </p:spPr>
        <p:txBody>
          <a:bodyPr wrap="square" rtlCol="0">
            <a:spAutoFit/>
          </a:bodyPr>
          <a:lstStyle/>
          <a:p>
            <a:r>
              <a:rPr lang="en-US" dirty="0">
                <a:latin typeface="Bahnschrift Condensed" panose="020B0502040204020203" pitchFamily="34" charset="0"/>
              </a:rPr>
              <a:t> t = 20,28 K</a:t>
            </a:r>
            <a:endParaRPr lang="ru-RU" dirty="0"/>
          </a:p>
        </p:txBody>
      </p:sp>
      <p:pic>
        <p:nvPicPr>
          <p:cNvPr id="15" name="Picture 11" descr="ÐÐ°ÑÑÐ¸Ð½ÐºÐ¸ Ð¿Ð¾ Ð·Ð°Ð¿ÑÐ¾ÑÑ Ð¾Ð¼ÑÑ Ð¾Ð¸ÑÐ¸">
            <a:extLst>
              <a:ext uri="{FF2B5EF4-FFF2-40B4-BE49-F238E27FC236}">
                <a16:creationId xmlns:a16="http://schemas.microsoft.com/office/drawing/2014/main" id="{FF579001-56BA-9439-C997-96AB97953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63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ÐÐ°ÑÑÐ¸Ð½ÐºÐ¸ Ð¿Ð¾ Ð·Ð°Ð¿ÑÐ¾ÑÑ Ð¾Ð¼ÑÑ Ð¾Ð¸ÑÐ¸">
            <a:extLst>
              <a:ext uri="{FF2B5EF4-FFF2-40B4-BE49-F238E27FC236}">
                <a16:creationId xmlns:a16="http://schemas.microsoft.com/office/drawing/2014/main" id="{9B960C0E-A57B-E258-1A50-976C814F8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3;p17">
            <a:extLst>
              <a:ext uri="{FF2B5EF4-FFF2-40B4-BE49-F238E27FC236}">
                <a16:creationId xmlns:a16="http://schemas.microsoft.com/office/drawing/2014/main" id="{BC279D7A-69C6-54C6-B0A3-8E94459E35BA}"/>
              </a:ext>
            </a:extLst>
          </p:cNvPr>
          <p:cNvPicPr preferRelativeResize="0"/>
          <p:nvPr/>
        </p:nvPicPr>
        <p:blipFill>
          <a:blip r:embed="rId3">
            <a:alphaModFix/>
          </a:blip>
          <a:stretch>
            <a:fillRect/>
          </a:stretch>
        </p:blipFill>
        <p:spPr>
          <a:xfrm flipH="1">
            <a:off x="6985375" y="4026321"/>
            <a:ext cx="4533305" cy="2644108"/>
          </a:xfrm>
          <a:prstGeom prst="rect">
            <a:avLst/>
          </a:prstGeom>
          <a:noFill/>
          <a:ln>
            <a:noFill/>
          </a:ln>
        </p:spPr>
      </p:pic>
      <p:pic>
        <p:nvPicPr>
          <p:cNvPr id="6" name="Google Shape;93;p18">
            <a:extLst>
              <a:ext uri="{FF2B5EF4-FFF2-40B4-BE49-F238E27FC236}">
                <a16:creationId xmlns:a16="http://schemas.microsoft.com/office/drawing/2014/main" id="{CD7D6D2E-ABA6-CBFF-FC59-CAE3929E37E2}"/>
              </a:ext>
            </a:extLst>
          </p:cNvPr>
          <p:cNvPicPr preferRelativeResize="0"/>
          <p:nvPr/>
        </p:nvPicPr>
        <p:blipFill>
          <a:blip r:embed="rId4">
            <a:alphaModFix/>
          </a:blip>
          <a:stretch>
            <a:fillRect/>
          </a:stretch>
        </p:blipFill>
        <p:spPr>
          <a:xfrm>
            <a:off x="6985375" y="964647"/>
            <a:ext cx="4533304" cy="2903439"/>
          </a:xfrm>
          <a:prstGeom prst="rect">
            <a:avLst/>
          </a:prstGeom>
          <a:noFill/>
          <a:ln>
            <a:noFill/>
          </a:ln>
        </p:spPr>
      </p:pic>
      <p:sp>
        <p:nvSpPr>
          <p:cNvPr id="7" name="Заголовок 1">
            <a:extLst>
              <a:ext uri="{FF2B5EF4-FFF2-40B4-BE49-F238E27FC236}">
                <a16:creationId xmlns:a16="http://schemas.microsoft.com/office/drawing/2014/main" id="{C26CC169-48AA-55D4-6CE2-FCCD9127FA68}"/>
              </a:ext>
            </a:extLst>
          </p:cNvPr>
          <p:cNvSpPr txBox="1">
            <a:spLocks/>
          </p:cNvSpPr>
          <p:nvPr/>
        </p:nvSpPr>
        <p:spPr>
          <a:xfrm>
            <a:off x="0" y="-18718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ahnschrift Condensed" panose="020B0502040204020203" pitchFamily="34" charset="0"/>
              </a:rPr>
              <a:t>1-st generation of temperature controller </a:t>
            </a:r>
            <a:endParaRPr lang="ru-RU" dirty="0">
              <a:latin typeface="Bahnschrift Condensed" panose="020B0502040204020203" pitchFamily="34" charset="0"/>
            </a:endParaRPr>
          </a:p>
        </p:txBody>
      </p:sp>
      <p:sp>
        <p:nvSpPr>
          <p:cNvPr id="2" name="TextBox 1">
            <a:extLst>
              <a:ext uri="{FF2B5EF4-FFF2-40B4-BE49-F238E27FC236}">
                <a16:creationId xmlns:a16="http://schemas.microsoft.com/office/drawing/2014/main" id="{71149674-114C-3677-C9B9-963E6909B96F}"/>
              </a:ext>
            </a:extLst>
          </p:cNvPr>
          <p:cNvSpPr txBox="1"/>
          <p:nvPr/>
        </p:nvSpPr>
        <p:spPr>
          <a:xfrm>
            <a:off x="736848" y="2089318"/>
            <a:ext cx="5206626" cy="3139321"/>
          </a:xfrm>
          <a:prstGeom prst="rect">
            <a:avLst/>
          </a:prstGeom>
          <a:noFill/>
        </p:spPr>
        <p:txBody>
          <a:bodyPr wrap="square" rtlCol="0">
            <a:spAutoFit/>
          </a:bodyPr>
          <a:lstStyle/>
          <a:p>
            <a:r>
              <a:rPr lang="en-US" dirty="0"/>
              <a:t>The refrigeration unit in use does not have a power control system and operates continuously. In the mode of hydrogen liquefaction and target filling, the entire refrigeration capacity produced by the cryocooler is used. Further, in the mode of maintaining the level of liquid hydrogen, much less refrigeration power is required, Excessive cooling capacity can cause hydrogen crystallization. The task of maintaining the set temperature and liquid level is solved by compensating for the excessively produced refrigerating power by an electric heater.</a:t>
            </a:r>
            <a:endParaRPr lang="ru-RU" dirty="0"/>
          </a:p>
        </p:txBody>
      </p:sp>
    </p:spTree>
    <p:extLst>
      <p:ext uri="{BB962C8B-B14F-4D97-AF65-F5344CB8AC3E}">
        <p14:creationId xmlns:p14="http://schemas.microsoft.com/office/powerpoint/2010/main" val="177115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8914D7-7DAE-B067-C6DB-E51E9A98F3C4}"/>
              </a:ext>
            </a:extLst>
          </p:cNvPr>
          <p:cNvSpPr>
            <a:spLocks noGrp="1"/>
          </p:cNvSpPr>
          <p:nvPr>
            <p:ph type="title"/>
          </p:nvPr>
        </p:nvSpPr>
        <p:spPr>
          <a:xfrm>
            <a:off x="0" y="-187180"/>
            <a:ext cx="12192000" cy="1325563"/>
          </a:xfrm>
        </p:spPr>
        <p:txBody>
          <a:bodyPr/>
          <a:lstStyle/>
          <a:p>
            <a:pPr algn="ctr"/>
            <a:r>
              <a:rPr lang="en-US" dirty="0">
                <a:latin typeface="Bahnschrift Condensed" panose="020B0502040204020203" pitchFamily="34" charset="0"/>
              </a:rPr>
              <a:t>The main block diagram</a:t>
            </a:r>
            <a:endParaRPr lang="ru-RU" dirty="0">
              <a:latin typeface="Bahnschrift Condensed" panose="020B0502040204020203" pitchFamily="34" charset="0"/>
            </a:endParaRPr>
          </a:p>
        </p:txBody>
      </p:sp>
      <p:sp>
        <p:nvSpPr>
          <p:cNvPr id="6" name="Прямоугольник 5">
            <a:extLst>
              <a:ext uri="{FF2B5EF4-FFF2-40B4-BE49-F238E27FC236}">
                <a16:creationId xmlns:a16="http://schemas.microsoft.com/office/drawing/2014/main" id="{B5D0DE67-B8BF-19F9-5207-BC2EC6EF46FB}"/>
              </a:ext>
            </a:extLst>
          </p:cNvPr>
          <p:cNvSpPr/>
          <p:nvPr/>
        </p:nvSpPr>
        <p:spPr>
          <a:xfrm>
            <a:off x="729205" y="2210630"/>
            <a:ext cx="10880203" cy="358789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6C22740F-09B2-440A-11D8-B656FBDB2815}"/>
              </a:ext>
            </a:extLst>
          </p:cNvPr>
          <p:cNvSpPr txBox="1"/>
          <p:nvPr/>
        </p:nvSpPr>
        <p:spPr>
          <a:xfrm>
            <a:off x="729205" y="2210765"/>
            <a:ext cx="2129742" cy="369332"/>
          </a:xfrm>
          <a:prstGeom prst="rect">
            <a:avLst/>
          </a:prstGeom>
          <a:noFill/>
        </p:spPr>
        <p:txBody>
          <a:bodyPr wrap="square" rtlCol="0">
            <a:spAutoFit/>
          </a:bodyPr>
          <a:lstStyle/>
          <a:p>
            <a:r>
              <a:rPr lang="en-US" dirty="0"/>
              <a:t>3U 19 inches</a:t>
            </a:r>
            <a:endParaRPr lang="ru-RU" dirty="0"/>
          </a:p>
        </p:txBody>
      </p:sp>
      <p:sp>
        <p:nvSpPr>
          <p:cNvPr id="8" name="Прямоугольник 7">
            <a:extLst>
              <a:ext uri="{FF2B5EF4-FFF2-40B4-BE49-F238E27FC236}">
                <a16:creationId xmlns:a16="http://schemas.microsoft.com/office/drawing/2014/main" id="{614EF634-78ED-3A48-26A9-4DA58E46B91A}"/>
              </a:ext>
            </a:extLst>
          </p:cNvPr>
          <p:cNvSpPr/>
          <p:nvPr/>
        </p:nvSpPr>
        <p:spPr>
          <a:xfrm>
            <a:off x="937548" y="3326422"/>
            <a:ext cx="1794075" cy="2442258"/>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Power </a:t>
            </a:r>
            <a:br>
              <a:rPr lang="en-US" dirty="0"/>
            </a:br>
            <a:r>
              <a:rPr lang="en-US" dirty="0"/>
              <a:t>supply</a:t>
            </a:r>
            <a:br>
              <a:rPr lang="en-US" dirty="0"/>
            </a:br>
            <a:r>
              <a:rPr lang="en-US" dirty="0"/>
              <a:t>500W</a:t>
            </a:r>
            <a:endParaRPr lang="ru-RU" dirty="0"/>
          </a:p>
        </p:txBody>
      </p:sp>
      <p:sp>
        <p:nvSpPr>
          <p:cNvPr id="9" name="Прямоугольник 8">
            <a:extLst>
              <a:ext uri="{FF2B5EF4-FFF2-40B4-BE49-F238E27FC236}">
                <a16:creationId xmlns:a16="http://schemas.microsoft.com/office/drawing/2014/main" id="{251B0BC9-341B-D59B-D597-97E40764FFF0}"/>
              </a:ext>
            </a:extLst>
          </p:cNvPr>
          <p:cNvSpPr/>
          <p:nvPr/>
        </p:nvSpPr>
        <p:spPr>
          <a:xfrm>
            <a:off x="2986268" y="5213095"/>
            <a:ext cx="8368496" cy="555585"/>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Display</a:t>
            </a:r>
            <a:endParaRPr lang="ru-RU" dirty="0"/>
          </a:p>
        </p:txBody>
      </p:sp>
      <p:sp>
        <p:nvSpPr>
          <p:cNvPr id="11" name="Прямоугольник 10">
            <a:extLst>
              <a:ext uri="{FF2B5EF4-FFF2-40B4-BE49-F238E27FC236}">
                <a16:creationId xmlns:a16="http://schemas.microsoft.com/office/drawing/2014/main" id="{2626A87D-178B-894F-85A6-FF08EF792DA9}"/>
              </a:ext>
            </a:extLst>
          </p:cNvPr>
          <p:cNvSpPr/>
          <p:nvPr/>
        </p:nvSpPr>
        <p:spPr>
          <a:xfrm>
            <a:off x="2986268" y="2229291"/>
            <a:ext cx="8367532" cy="303378"/>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RS-485</a:t>
            </a:r>
            <a:endParaRPr lang="ru-RU" dirty="0"/>
          </a:p>
        </p:txBody>
      </p:sp>
      <p:sp>
        <p:nvSpPr>
          <p:cNvPr id="14" name="Прямоугольник 13">
            <a:extLst>
              <a:ext uri="{FF2B5EF4-FFF2-40B4-BE49-F238E27FC236}">
                <a16:creationId xmlns:a16="http://schemas.microsoft.com/office/drawing/2014/main" id="{C4105F93-0A74-C268-45C5-FCF3F0DA4DEF}"/>
              </a:ext>
            </a:extLst>
          </p:cNvPr>
          <p:cNvSpPr/>
          <p:nvPr/>
        </p:nvSpPr>
        <p:spPr>
          <a:xfrm>
            <a:off x="9214413" y="2820735"/>
            <a:ext cx="2139387" cy="2063781"/>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Meas</a:t>
            </a:r>
            <a:br>
              <a:rPr lang="en-US" dirty="0"/>
            </a:br>
            <a:r>
              <a:rPr lang="en-US" dirty="0"/>
              <a:t>Module</a:t>
            </a:r>
            <a:br>
              <a:rPr lang="en-US" dirty="0"/>
            </a:br>
            <a:r>
              <a:rPr lang="en-US" dirty="0"/>
              <a:t>(2 </a:t>
            </a:r>
            <a:r>
              <a:rPr lang="en-US" dirty="0" err="1"/>
              <a:t>chanells</a:t>
            </a:r>
            <a:r>
              <a:rPr lang="en-US" dirty="0"/>
              <a:t>)</a:t>
            </a:r>
            <a:endParaRPr lang="ru-RU" dirty="0"/>
          </a:p>
        </p:txBody>
      </p:sp>
      <p:sp>
        <p:nvSpPr>
          <p:cNvPr id="15" name="Стрелка: вправо 14">
            <a:extLst>
              <a:ext uri="{FF2B5EF4-FFF2-40B4-BE49-F238E27FC236}">
                <a16:creationId xmlns:a16="http://schemas.microsoft.com/office/drawing/2014/main" id="{75319DBF-A8F0-453F-9732-60C8338CA0AA}"/>
              </a:ext>
            </a:extLst>
          </p:cNvPr>
          <p:cNvSpPr/>
          <p:nvPr/>
        </p:nvSpPr>
        <p:spPr>
          <a:xfrm rot="16200000">
            <a:off x="1469985" y="5937813"/>
            <a:ext cx="648183" cy="369606"/>
          </a:xfrm>
          <a:prstGeom prst="rightArrow">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08D056CF-B2C7-DB9E-2315-E88F29232EC8}"/>
              </a:ext>
            </a:extLst>
          </p:cNvPr>
          <p:cNvSpPr txBox="1"/>
          <p:nvPr/>
        </p:nvSpPr>
        <p:spPr>
          <a:xfrm>
            <a:off x="1412111" y="6446708"/>
            <a:ext cx="879676" cy="369332"/>
          </a:xfrm>
          <a:prstGeom prst="rect">
            <a:avLst/>
          </a:prstGeom>
          <a:noFill/>
        </p:spPr>
        <p:txBody>
          <a:bodyPr wrap="square" rtlCol="0">
            <a:spAutoFit/>
          </a:bodyPr>
          <a:lstStyle/>
          <a:p>
            <a:r>
              <a:rPr lang="en-US" dirty="0"/>
              <a:t>~220V</a:t>
            </a:r>
            <a:endParaRPr lang="ru-RU" dirty="0"/>
          </a:p>
        </p:txBody>
      </p:sp>
      <p:sp>
        <p:nvSpPr>
          <p:cNvPr id="17" name="Прямоугольник 16">
            <a:extLst>
              <a:ext uri="{FF2B5EF4-FFF2-40B4-BE49-F238E27FC236}">
                <a16:creationId xmlns:a16="http://schemas.microsoft.com/office/drawing/2014/main" id="{2539D240-D6F5-37F9-8708-BEB4B65EB7FE}"/>
              </a:ext>
            </a:extLst>
          </p:cNvPr>
          <p:cNvSpPr/>
          <p:nvPr/>
        </p:nvSpPr>
        <p:spPr>
          <a:xfrm>
            <a:off x="6100341" y="2820735"/>
            <a:ext cx="2139387" cy="2063781"/>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Heater </a:t>
            </a:r>
            <a:br>
              <a:rPr lang="en-US" dirty="0"/>
            </a:br>
            <a:r>
              <a:rPr lang="en-US" dirty="0"/>
              <a:t>Module</a:t>
            </a:r>
          </a:p>
          <a:p>
            <a:pPr algn="ctr"/>
            <a:r>
              <a:rPr lang="en-US" dirty="0"/>
              <a:t>(&lt; 100W)</a:t>
            </a:r>
            <a:endParaRPr lang="ru-RU" dirty="0"/>
          </a:p>
        </p:txBody>
      </p:sp>
      <p:sp>
        <p:nvSpPr>
          <p:cNvPr id="18" name="Прямоугольник 17">
            <a:extLst>
              <a:ext uri="{FF2B5EF4-FFF2-40B4-BE49-F238E27FC236}">
                <a16:creationId xmlns:a16="http://schemas.microsoft.com/office/drawing/2014/main" id="{4C38F1B5-44DB-F6C4-DE5F-FDA7FCE33942}"/>
              </a:ext>
            </a:extLst>
          </p:cNvPr>
          <p:cNvSpPr/>
          <p:nvPr/>
        </p:nvSpPr>
        <p:spPr>
          <a:xfrm>
            <a:off x="2986268" y="2840991"/>
            <a:ext cx="2139387" cy="2063781"/>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Master</a:t>
            </a:r>
            <a:br>
              <a:rPr lang="en-US" dirty="0"/>
            </a:br>
            <a:r>
              <a:rPr lang="en-US" dirty="0"/>
              <a:t>Module</a:t>
            </a:r>
            <a:endParaRPr lang="ru-RU" dirty="0"/>
          </a:p>
        </p:txBody>
      </p:sp>
      <p:cxnSp>
        <p:nvCxnSpPr>
          <p:cNvPr id="21" name="Прямая со стрелкой 20">
            <a:extLst>
              <a:ext uri="{FF2B5EF4-FFF2-40B4-BE49-F238E27FC236}">
                <a16:creationId xmlns:a16="http://schemas.microsoft.com/office/drawing/2014/main" id="{54BF833C-54E9-C4B7-8CE6-70FE63AA5CEF}"/>
              </a:ext>
            </a:extLst>
          </p:cNvPr>
          <p:cNvCxnSpPr>
            <a:stCxn id="18" idx="0"/>
          </p:cNvCxnSpPr>
          <p:nvPr/>
        </p:nvCxnSpPr>
        <p:spPr>
          <a:xfrm flipV="1">
            <a:off x="4055962" y="2514007"/>
            <a:ext cx="5498" cy="32698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290D52B2-E645-1482-BAAC-7718AD716F65}"/>
              </a:ext>
            </a:extLst>
          </p:cNvPr>
          <p:cNvCxnSpPr/>
          <p:nvPr/>
        </p:nvCxnSpPr>
        <p:spPr>
          <a:xfrm flipV="1">
            <a:off x="7164536" y="2520358"/>
            <a:ext cx="5498" cy="32698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9342107D-A46E-5A66-E541-728FBEFE09F5}"/>
              </a:ext>
            </a:extLst>
          </p:cNvPr>
          <p:cNvCxnSpPr/>
          <p:nvPr/>
        </p:nvCxnSpPr>
        <p:spPr>
          <a:xfrm flipV="1">
            <a:off x="10284106" y="2492197"/>
            <a:ext cx="5498" cy="32698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214DDEC4-481D-C320-6DBA-D6A658D07011}"/>
              </a:ext>
            </a:extLst>
          </p:cNvPr>
          <p:cNvCxnSpPr/>
          <p:nvPr/>
        </p:nvCxnSpPr>
        <p:spPr>
          <a:xfrm flipV="1">
            <a:off x="4050463" y="4902234"/>
            <a:ext cx="5498" cy="32698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Стрелка: вправо 26">
            <a:extLst>
              <a:ext uri="{FF2B5EF4-FFF2-40B4-BE49-F238E27FC236}">
                <a16:creationId xmlns:a16="http://schemas.microsoft.com/office/drawing/2014/main" id="{66AEB68D-435E-E473-813F-59996C3DE66F}"/>
              </a:ext>
            </a:extLst>
          </p:cNvPr>
          <p:cNvSpPr/>
          <p:nvPr/>
        </p:nvSpPr>
        <p:spPr>
          <a:xfrm rot="16200000">
            <a:off x="7513607" y="2029295"/>
            <a:ext cx="1303456" cy="286512"/>
          </a:xfrm>
          <a:prstGeom prst="rightArrow">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36BDDA30-3E9B-43FA-BB84-9A45015F07F4}"/>
              </a:ext>
            </a:extLst>
          </p:cNvPr>
          <p:cNvSpPr txBox="1"/>
          <p:nvPr/>
        </p:nvSpPr>
        <p:spPr>
          <a:xfrm>
            <a:off x="7516470" y="1130044"/>
            <a:ext cx="1308636" cy="369332"/>
          </a:xfrm>
          <a:prstGeom prst="rect">
            <a:avLst/>
          </a:prstGeom>
          <a:noFill/>
          <a:ln>
            <a:solidFill>
              <a:schemeClr val="tx1"/>
            </a:solidFill>
          </a:ln>
        </p:spPr>
        <p:txBody>
          <a:bodyPr wrap="square" rtlCol="0">
            <a:spAutoFit/>
          </a:bodyPr>
          <a:lstStyle/>
          <a:p>
            <a:pPr algn="ctr"/>
            <a:r>
              <a:rPr lang="en-US" dirty="0"/>
              <a:t>Load</a:t>
            </a:r>
            <a:endParaRPr lang="ru-RU" dirty="0"/>
          </a:p>
        </p:txBody>
      </p:sp>
      <p:sp>
        <p:nvSpPr>
          <p:cNvPr id="29" name="Стрелка: вправо 28">
            <a:extLst>
              <a:ext uri="{FF2B5EF4-FFF2-40B4-BE49-F238E27FC236}">
                <a16:creationId xmlns:a16="http://schemas.microsoft.com/office/drawing/2014/main" id="{102F0DA9-8CBC-DAE1-FBEF-0491A1410EB4}"/>
              </a:ext>
            </a:extLst>
          </p:cNvPr>
          <p:cNvSpPr/>
          <p:nvPr/>
        </p:nvSpPr>
        <p:spPr>
          <a:xfrm rot="16200000">
            <a:off x="10633177" y="2019964"/>
            <a:ext cx="1303456" cy="286512"/>
          </a:xfrm>
          <a:prstGeom prst="rightArrow">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Стрелка: вправо 29">
            <a:extLst>
              <a:ext uri="{FF2B5EF4-FFF2-40B4-BE49-F238E27FC236}">
                <a16:creationId xmlns:a16="http://schemas.microsoft.com/office/drawing/2014/main" id="{5B75EBBA-AAD7-7711-D9EE-81F974A9DCE2}"/>
              </a:ext>
            </a:extLst>
          </p:cNvPr>
          <p:cNvSpPr/>
          <p:nvPr/>
        </p:nvSpPr>
        <p:spPr>
          <a:xfrm rot="16200000">
            <a:off x="4411005" y="2044259"/>
            <a:ext cx="1303456" cy="286512"/>
          </a:xfrm>
          <a:prstGeom prst="rightArrow">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BB2CCA23-F6AE-E002-9688-40D7CB526902}"/>
              </a:ext>
            </a:extLst>
          </p:cNvPr>
          <p:cNvSpPr txBox="1"/>
          <p:nvPr/>
        </p:nvSpPr>
        <p:spPr>
          <a:xfrm>
            <a:off x="4454571" y="1151491"/>
            <a:ext cx="1262350" cy="369332"/>
          </a:xfrm>
          <a:prstGeom prst="rect">
            <a:avLst/>
          </a:prstGeom>
          <a:noFill/>
          <a:ln>
            <a:solidFill>
              <a:schemeClr val="tx1"/>
            </a:solidFill>
          </a:ln>
        </p:spPr>
        <p:txBody>
          <a:bodyPr wrap="square" rtlCol="0">
            <a:spAutoFit/>
          </a:bodyPr>
          <a:lstStyle/>
          <a:p>
            <a:pPr algn="ctr"/>
            <a:r>
              <a:rPr lang="en-US" dirty="0"/>
              <a:t>Ethernet</a:t>
            </a:r>
            <a:endParaRPr lang="ru-RU" dirty="0"/>
          </a:p>
        </p:txBody>
      </p:sp>
      <p:sp>
        <p:nvSpPr>
          <p:cNvPr id="32" name="TextBox 31">
            <a:extLst>
              <a:ext uri="{FF2B5EF4-FFF2-40B4-BE49-F238E27FC236}">
                <a16:creationId xmlns:a16="http://schemas.microsoft.com/office/drawing/2014/main" id="{227A28C5-7824-DBD7-631F-3564265D6F7C}"/>
              </a:ext>
            </a:extLst>
          </p:cNvPr>
          <p:cNvSpPr txBox="1"/>
          <p:nvPr/>
        </p:nvSpPr>
        <p:spPr>
          <a:xfrm>
            <a:off x="9975629" y="1128898"/>
            <a:ext cx="2156666" cy="369332"/>
          </a:xfrm>
          <a:prstGeom prst="rect">
            <a:avLst/>
          </a:prstGeom>
          <a:noFill/>
          <a:ln>
            <a:solidFill>
              <a:schemeClr val="tx1"/>
            </a:solidFill>
          </a:ln>
        </p:spPr>
        <p:txBody>
          <a:bodyPr wrap="square" rtlCol="0">
            <a:spAutoFit/>
          </a:bodyPr>
          <a:lstStyle/>
          <a:p>
            <a:r>
              <a:rPr lang="en-US" dirty="0"/>
              <a:t>Temperature sensors</a:t>
            </a:r>
            <a:endParaRPr lang="ru-RU" dirty="0"/>
          </a:p>
        </p:txBody>
      </p:sp>
      <p:pic>
        <p:nvPicPr>
          <p:cNvPr id="33" name="Picture 11" descr="ÐÐ°ÑÑÐ¸Ð½ÐºÐ¸ Ð¿Ð¾ Ð·Ð°Ð¿ÑÐ¾ÑÑ Ð¾Ð¼ÑÑ Ð¾Ð¸ÑÐ¸">
            <a:extLst>
              <a:ext uri="{FF2B5EF4-FFF2-40B4-BE49-F238E27FC236}">
                <a16:creationId xmlns:a16="http://schemas.microsoft.com/office/drawing/2014/main" id="{9BBAC5B9-4A9D-8252-7923-7C434EC5D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60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a:extLst>
              <a:ext uri="{FF2B5EF4-FFF2-40B4-BE49-F238E27FC236}">
                <a16:creationId xmlns:a16="http://schemas.microsoft.com/office/drawing/2014/main" id="{8F49B7C2-8092-EA0D-2BD3-99708695607E}"/>
              </a:ext>
            </a:extLst>
          </p:cNvPr>
          <p:cNvGrpSpPr/>
          <p:nvPr/>
        </p:nvGrpSpPr>
        <p:grpSpPr>
          <a:xfrm>
            <a:off x="3722915" y="1178268"/>
            <a:ext cx="8248274" cy="2488661"/>
            <a:chOff x="1843010" y="2425959"/>
            <a:chExt cx="8691252" cy="3424335"/>
          </a:xfrm>
        </p:grpSpPr>
        <p:sp>
          <p:nvSpPr>
            <p:cNvPr id="5" name="Прямоугольник 4">
              <a:extLst>
                <a:ext uri="{FF2B5EF4-FFF2-40B4-BE49-F238E27FC236}">
                  <a16:creationId xmlns:a16="http://schemas.microsoft.com/office/drawing/2014/main" id="{F27CA4D1-2E0F-AB93-1D42-CFB69772668C}"/>
                </a:ext>
              </a:extLst>
            </p:cNvPr>
            <p:cNvSpPr/>
            <p:nvPr/>
          </p:nvSpPr>
          <p:spPr>
            <a:xfrm>
              <a:off x="3769567" y="2425959"/>
              <a:ext cx="6764694" cy="342433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6" name="Прямоугольник 5">
              <a:extLst>
                <a:ext uri="{FF2B5EF4-FFF2-40B4-BE49-F238E27FC236}">
                  <a16:creationId xmlns:a16="http://schemas.microsoft.com/office/drawing/2014/main" id="{7A8C0C5D-6412-8E8B-DB6C-DC2C3825A89F}"/>
                </a:ext>
              </a:extLst>
            </p:cNvPr>
            <p:cNvSpPr/>
            <p:nvPr/>
          </p:nvSpPr>
          <p:spPr>
            <a:xfrm>
              <a:off x="3769566" y="2754553"/>
              <a:ext cx="933061" cy="1770793"/>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Fan </a:t>
              </a:r>
              <a:br>
                <a:rPr lang="en-US" sz="1400" dirty="0"/>
              </a:br>
              <a:r>
                <a:rPr lang="en-US" sz="1400" dirty="0"/>
                <a:t>control</a:t>
              </a:r>
              <a:endParaRPr lang="ru-RU" sz="1400" dirty="0"/>
            </a:p>
          </p:txBody>
        </p:sp>
        <p:sp>
          <p:nvSpPr>
            <p:cNvPr id="7" name="Прямоугольник 6">
              <a:extLst>
                <a:ext uri="{FF2B5EF4-FFF2-40B4-BE49-F238E27FC236}">
                  <a16:creationId xmlns:a16="http://schemas.microsoft.com/office/drawing/2014/main" id="{C4473D59-57B3-BE1E-C8A1-53FC86004614}"/>
                </a:ext>
              </a:extLst>
            </p:cNvPr>
            <p:cNvSpPr/>
            <p:nvPr/>
          </p:nvSpPr>
          <p:spPr>
            <a:xfrm>
              <a:off x="5883166" y="2425959"/>
              <a:ext cx="1993207" cy="3420365"/>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t>Wirenboard</a:t>
              </a:r>
              <a:endParaRPr lang="ru-RU" sz="1400" dirty="0"/>
            </a:p>
          </p:txBody>
        </p:sp>
        <p:sp>
          <p:nvSpPr>
            <p:cNvPr id="8" name="Прямоугольник 7">
              <a:extLst>
                <a:ext uri="{FF2B5EF4-FFF2-40B4-BE49-F238E27FC236}">
                  <a16:creationId xmlns:a16="http://schemas.microsoft.com/office/drawing/2014/main" id="{C19E1FE8-6484-A069-ECC2-AE4CDA873345}"/>
                </a:ext>
              </a:extLst>
            </p:cNvPr>
            <p:cNvSpPr/>
            <p:nvPr/>
          </p:nvSpPr>
          <p:spPr>
            <a:xfrm>
              <a:off x="1843010" y="5298628"/>
              <a:ext cx="1460025" cy="547696"/>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Display</a:t>
              </a:r>
              <a:endParaRPr lang="ru-RU" sz="1400" dirty="0"/>
            </a:p>
          </p:txBody>
        </p:sp>
        <p:sp>
          <p:nvSpPr>
            <p:cNvPr id="9" name="Прямоугольник 8">
              <a:extLst>
                <a:ext uri="{FF2B5EF4-FFF2-40B4-BE49-F238E27FC236}">
                  <a16:creationId xmlns:a16="http://schemas.microsoft.com/office/drawing/2014/main" id="{E25D0B27-BB4A-F157-37EF-96C044829AA6}"/>
                </a:ext>
              </a:extLst>
            </p:cNvPr>
            <p:cNvSpPr/>
            <p:nvPr/>
          </p:nvSpPr>
          <p:spPr>
            <a:xfrm>
              <a:off x="2369974" y="2754553"/>
              <a:ext cx="933061" cy="1770793"/>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Fans </a:t>
              </a:r>
              <a:endParaRPr lang="ru-RU" sz="1400" dirty="0"/>
            </a:p>
          </p:txBody>
        </p:sp>
        <p:sp>
          <p:nvSpPr>
            <p:cNvPr id="10" name="Прямоугольник 9">
              <a:extLst>
                <a:ext uri="{FF2B5EF4-FFF2-40B4-BE49-F238E27FC236}">
                  <a16:creationId xmlns:a16="http://schemas.microsoft.com/office/drawing/2014/main" id="{7EFF932F-367C-4B21-16B1-16AC78C8495D}"/>
                </a:ext>
              </a:extLst>
            </p:cNvPr>
            <p:cNvSpPr/>
            <p:nvPr/>
          </p:nvSpPr>
          <p:spPr>
            <a:xfrm>
              <a:off x="9056912" y="3639949"/>
              <a:ext cx="1477349" cy="624998"/>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RS-485</a:t>
              </a:r>
            </a:p>
          </p:txBody>
        </p:sp>
        <p:sp>
          <p:nvSpPr>
            <p:cNvPr id="11" name="Прямоугольник 10">
              <a:extLst>
                <a:ext uri="{FF2B5EF4-FFF2-40B4-BE49-F238E27FC236}">
                  <a16:creationId xmlns:a16="http://schemas.microsoft.com/office/drawing/2014/main" id="{651A11BA-DA27-F8D9-99F5-8EB56D667ECB}"/>
                </a:ext>
              </a:extLst>
            </p:cNvPr>
            <p:cNvSpPr/>
            <p:nvPr/>
          </p:nvSpPr>
          <p:spPr>
            <a:xfrm>
              <a:off x="8541055" y="2425959"/>
              <a:ext cx="1993207" cy="904138"/>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Power Supply</a:t>
              </a:r>
              <a:br>
                <a:rPr lang="en-US" sz="1400" dirty="0"/>
              </a:br>
              <a:r>
                <a:rPr lang="en-US" sz="1400" dirty="0"/>
                <a:t>60V -&gt; 12V &amp; 5V</a:t>
              </a:r>
            </a:p>
          </p:txBody>
        </p:sp>
        <p:sp>
          <p:nvSpPr>
            <p:cNvPr id="12" name="Прямоугольник 11">
              <a:extLst>
                <a:ext uri="{FF2B5EF4-FFF2-40B4-BE49-F238E27FC236}">
                  <a16:creationId xmlns:a16="http://schemas.microsoft.com/office/drawing/2014/main" id="{900B4E97-02E3-789C-F5DE-E7974F7257BD}"/>
                </a:ext>
              </a:extLst>
            </p:cNvPr>
            <p:cNvSpPr/>
            <p:nvPr/>
          </p:nvSpPr>
          <p:spPr>
            <a:xfrm>
              <a:off x="9056911" y="4745122"/>
              <a:ext cx="1477350" cy="624997"/>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Ethernet</a:t>
              </a:r>
            </a:p>
          </p:txBody>
        </p:sp>
        <p:cxnSp>
          <p:nvCxnSpPr>
            <p:cNvPr id="14" name="Прямая со стрелкой 13">
              <a:extLst>
                <a:ext uri="{FF2B5EF4-FFF2-40B4-BE49-F238E27FC236}">
                  <a16:creationId xmlns:a16="http://schemas.microsoft.com/office/drawing/2014/main" id="{F22E53C2-12B8-0D7D-D370-EF48A4EACBBE}"/>
                </a:ext>
              </a:extLst>
            </p:cNvPr>
            <p:cNvCxnSpPr>
              <a:cxnSpLocks/>
              <a:endCxn id="8" idx="3"/>
            </p:cNvCxnSpPr>
            <p:nvPr/>
          </p:nvCxnSpPr>
          <p:spPr>
            <a:xfrm flipH="1">
              <a:off x="3303035" y="5572476"/>
              <a:ext cx="258013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1840684E-DABF-9621-E845-FD01A9B54705}"/>
                </a:ext>
              </a:extLst>
            </p:cNvPr>
            <p:cNvCxnSpPr>
              <a:cxnSpLocks/>
              <a:endCxn id="10" idx="1"/>
            </p:cNvCxnSpPr>
            <p:nvPr/>
          </p:nvCxnSpPr>
          <p:spPr>
            <a:xfrm>
              <a:off x="7876373" y="3952448"/>
              <a:ext cx="118053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42992043-0601-AF66-BE43-C014439F611B}"/>
                </a:ext>
              </a:extLst>
            </p:cNvPr>
            <p:cNvCxnSpPr>
              <a:cxnSpLocks/>
            </p:cNvCxnSpPr>
            <p:nvPr/>
          </p:nvCxnSpPr>
          <p:spPr>
            <a:xfrm>
              <a:off x="7876373" y="5057620"/>
              <a:ext cx="118053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0557142B-DE3C-F578-CBD5-96A2097A2B82}"/>
                </a:ext>
              </a:extLst>
            </p:cNvPr>
            <p:cNvCxnSpPr>
              <a:endCxn id="6" idx="3"/>
            </p:cNvCxnSpPr>
            <p:nvPr/>
          </p:nvCxnSpPr>
          <p:spPr>
            <a:xfrm flipH="1">
              <a:off x="4702627" y="3639949"/>
              <a:ext cx="118053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ED1ACF74-F96D-947D-F26A-349DD52569C2}"/>
                </a:ext>
              </a:extLst>
            </p:cNvPr>
            <p:cNvCxnSpPr>
              <a:stCxn id="6" idx="1"/>
              <a:endCxn id="9" idx="3"/>
            </p:cNvCxnSpPr>
            <p:nvPr/>
          </p:nvCxnSpPr>
          <p:spPr>
            <a:xfrm flipH="1">
              <a:off x="3303035" y="3639950"/>
              <a:ext cx="46653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Рисунок 26">
            <a:extLst>
              <a:ext uri="{FF2B5EF4-FFF2-40B4-BE49-F238E27FC236}">
                <a16:creationId xmlns:a16="http://schemas.microsoft.com/office/drawing/2014/main" id="{03F84EB9-9597-222F-6B3F-0D72843BDE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5580887" y="4023013"/>
            <a:ext cx="6390301" cy="2810230"/>
          </a:xfrm>
          <a:prstGeom prst="rect">
            <a:avLst/>
          </a:prstGeom>
          <a:ln w="19050">
            <a:solidFill>
              <a:schemeClr val="tx1"/>
            </a:solidFill>
          </a:ln>
        </p:spPr>
      </p:pic>
      <p:pic>
        <p:nvPicPr>
          <p:cNvPr id="28" name="Picture 11" descr="ÐÐ°ÑÑÐ¸Ð½ÐºÐ¸ Ð¿Ð¾ Ð·Ð°Ð¿ÑÐ¾ÑÑ Ð¾Ð¼ÑÑ Ð¾Ð¸ÑÐ¸">
            <a:extLst>
              <a:ext uri="{FF2B5EF4-FFF2-40B4-BE49-F238E27FC236}">
                <a16:creationId xmlns:a16="http://schemas.microsoft.com/office/drawing/2014/main" id="{88A9A313-B628-33AA-4ACF-EFB3E2341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Заголовок 1">
            <a:extLst>
              <a:ext uri="{FF2B5EF4-FFF2-40B4-BE49-F238E27FC236}">
                <a16:creationId xmlns:a16="http://schemas.microsoft.com/office/drawing/2014/main" id="{89892E37-9339-840B-AC91-BC9D335AF099}"/>
              </a:ext>
            </a:extLst>
          </p:cNvPr>
          <p:cNvSpPr txBox="1">
            <a:spLocks/>
          </p:cNvSpPr>
          <p:nvPr/>
        </p:nvSpPr>
        <p:spPr>
          <a:xfrm>
            <a:off x="0" y="-18718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ahnschrift Condensed" panose="020B0502040204020203" pitchFamily="34" charset="0"/>
              </a:rPr>
              <a:t>Master Module</a:t>
            </a:r>
            <a:endParaRPr lang="ru-RU" dirty="0">
              <a:latin typeface="Bahnschrift Condensed" panose="020B0502040204020203" pitchFamily="34" charset="0"/>
            </a:endParaRPr>
          </a:p>
        </p:txBody>
      </p:sp>
      <p:pic>
        <p:nvPicPr>
          <p:cNvPr id="22" name="Picture 2" descr="What is MQTT? Definition and Details">
            <a:extLst>
              <a:ext uri="{FF2B5EF4-FFF2-40B4-BE49-F238E27FC236}">
                <a16:creationId xmlns:a16="http://schemas.microsoft.com/office/drawing/2014/main" id="{917F3E14-FA0E-3689-AFB2-42C62F0E5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460" y="4226033"/>
            <a:ext cx="4210623" cy="2214086"/>
          </a:xfrm>
          <a:prstGeom prst="rect">
            <a:avLst/>
          </a:prstGeom>
          <a:noFill/>
          <a:extLst>
            <a:ext uri="{909E8E84-426E-40DD-AFC4-6F175D3DCCD1}">
              <a14:hiddenFill xmlns:a14="http://schemas.microsoft.com/office/drawing/2010/main">
                <a:solidFill>
                  <a:srgbClr val="FFFFFF"/>
                </a:solidFill>
              </a14:hiddenFill>
            </a:ext>
          </a:extLst>
        </p:spPr>
      </p:pic>
      <p:sp>
        <p:nvSpPr>
          <p:cNvPr id="24" name="Заголовок 1">
            <a:extLst>
              <a:ext uri="{FF2B5EF4-FFF2-40B4-BE49-F238E27FC236}">
                <a16:creationId xmlns:a16="http://schemas.microsoft.com/office/drawing/2014/main" id="{77423326-7BB8-5B29-34BD-A38DBA2B3EA9}"/>
              </a:ext>
            </a:extLst>
          </p:cNvPr>
          <p:cNvSpPr txBox="1">
            <a:spLocks/>
          </p:cNvSpPr>
          <p:nvPr/>
        </p:nvSpPr>
        <p:spPr>
          <a:xfrm>
            <a:off x="131637" y="4392264"/>
            <a:ext cx="1050037" cy="38063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1800" dirty="0">
                <a:solidFill>
                  <a:schemeClr val="tx1"/>
                </a:solidFill>
              </a:rPr>
              <a:t>Heater</a:t>
            </a:r>
            <a:endParaRPr lang="ru-RU" sz="1800" dirty="0">
              <a:solidFill>
                <a:schemeClr val="tx1"/>
              </a:solidFill>
            </a:endParaRPr>
          </a:p>
        </p:txBody>
      </p:sp>
      <p:sp>
        <p:nvSpPr>
          <p:cNvPr id="26" name="Заголовок 1">
            <a:extLst>
              <a:ext uri="{FF2B5EF4-FFF2-40B4-BE49-F238E27FC236}">
                <a16:creationId xmlns:a16="http://schemas.microsoft.com/office/drawing/2014/main" id="{67F83507-6C41-8DFB-ED94-A7FC40B4A2C1}"/>
              </a:ext>
            </a:extLst>
          </p:cNvPr>
          <p:cNvSpPr txBox="1">
            <a:spLocks/>
          </p:cNvSpPr>
          <p:nvPr/>
        </p:nvSpPr>
        <p:spPr>
          <a:xfrm>
            <a:off x="131637" y="5035552"/>
            <a:ext cx="1050037" cy="38063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1800" dirty="0">
                <a:solidFill>
                  <a:schemeClr val="tx1"/>
                </a:solidFill>
              </a:rPr>
              <a:t>Meas</a:t>
            </a:r>
            <a:endParaRPr lang="ru-RU" sz="1800" dirty="0">
              <a:solidFill>
                <a:schemeClr val="tx1"/>
              </a:solidFill>
            </a:endParaRPr>
          </a:p>
        </p:txBody>
      </p:sp>
      <p:sp>
        <p:nvSpPr>
          <p:cNvPr id="30" name="Заголовок 1">
            <a:extLst>
              <a:ext uri="{FF2B5EF4-FFF2-40B4-BE49-F238E27FC236}">
                <a16:creationId xmlns:a16="http://schemas.microsoft.com/office/drawing/2014/main" id="{30AE04F6-A4D4-D85B-FBD4-8063BB00960B}"/>
              </a:ext>
            </a:extLst>
          </p:cNvPr>
          <p:cNvSpPr txBox="1">
            <a:spLocks/>
          </p:cNvSpPr>
          <p:nvPr/>
        </p:nvSpPr>
        <p:spPr>
          <a:xfrm>
            <a:off x="1382017" y="6354914"/>
            <a:ext cx="1050037" cy="38063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1800" dirty="0">
                <a:solidFill>
                  <a:schemeClr val="tx1"/>
                </a:solidFill>
              </a:rPr>
              <a:t>Master</a:t>
            </a:r>
            <a:endParaRPr lang="ru-RU" sz="1800" dirty="0">
              <a:solidFill>
                <a:schemeClr val="tx1"/>
              </a:solidFill>
            </a:endParaRPr>
          </a:p>
        </p:txBody>
      </p:sp>
    </p:spTree>
    <p:extLst>
      <p:ext uri="{BB962C8B-B14F-4D97-AF65-F5344CB8AC3E}">
        <p14:creationId xmlns:p14="http://schemas.microsoft.com/office/powerpoint/2010/main" val="2439742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Группа 58">
            <a:extLst>
              <a:ext uri="{FF2B5EF4-FFF2-40B4-BE49-F238E27FC236}">
                <a16:creationId xmlns:a16="http://schemas.microsoft.com/office/drawing/2014/main" id="{442EBCDD-292F-6228-663D-696A24C8EE64}"/>
              </a:ext>
            </a:extLst>
          </p:cNvPr>
          <p:cNvGrpSpPr/>
          <p:nvPr/>
        </p:nvGrpSpPr>
        <p:grpSpPr>
          <a:xfrm>
            <a:off x="5540830" y="896570"/>
            <a:ext cx="6419910" cy="2523099"/>
            <a:chOff x="838200" y="1861908"/>
            <a:chExt cx="6419910" cy="2523099"/>
          </a:xfrm>
        </p:grpSpPr>
        <p:sp>
          <p:nvSpPr>
            <p:cNvPr id="6" name="Прямоугольник 5">
              <a:extLst>
                <a:ext uri="{FF2B5EF4-FFF2-40B4-BE49-F238E27FC236}">
                  <a16:creationId xmlns:a16="http://schemas.microsoft.com/office/drawing/2014/main" id="{1D610901-984D-79F0-9B24-A5E10210AC68}"/>
                </a:ext>
              </a:extLst>
            </p:cNvPr>
            <p:cNvSpPr/>
            <p:nvPr/>
          </p:nvSpPr>
          <p:spPr>
            <a:xfrm>
              <a:off x="838200" y="1896346"/>
              <a:ext cx="6419909" cy="248866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a:t>
              </a:r>
              <a:endParaRPr lang="ru-RU" sz="1400" dirty="0"/>
            </a:p>
          </p:txBody>
        </p:sp>
        <p:sp>
          <p:nvSpPr>
            <p:cNvPr id="8" name="Прямоугольник 7">
              <a:extLst>
                <a:ext uri="{FF2B5EF4-FFF2-40B4-BE49-F238E27FC236}">
                  <a16:creationId xmlns:a16="http://schemas.microsoft.com/office/drawing/2014/main" id="{B1434101-E614-D2EB-60F2-DDA9FF645614}"/>
                </a:ext>
              </a:extLst>
            </p:cNvPr>
            <p:cNvSpPr/>
            <p:nvPr/>
          </p:nvSpPr>
          <p:spPr>
            <a:xfrm>
              <a:off x="857339" y="1889901"/>
              <a:ext cx="923690" cy="2485776"/>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MCU</a:t>
              </a:r>
              <a:endParaRPr lang="ru-RU" sz="1400" dirty="0"/>
            </a:p>
          </p:txBody>
        </p:sp>
        <p:sp>
          <p:nvSpPr>
            <p:cNvPr id="11" name="Прямоугольник 10">
              <a:extLst>
                <a:ext uri="{FF2B5EF4-FFF2-40B4-BE49-F238E27FC236}">
                  <a16:creationId xmlns:a16="http://schemas.microsoft.com/office/drawing/2014/main" id="{504D48ED-75E5-F744-AA65-C8BBE7638224}"/>
                </a:ext>
              </a:extLst>
            </p:cNvPr>
            <p:cNvSpPr/>
            <p:nvPr/>
          </p:nvSpPr>
          <p:spPr>
            <a:xfrm>
              <a:off x="4513341" y="1896346"/>
              <a:ext cx="685151" cy="1964407"/>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ADC</a:t>
              </a:r>
            </a:p>
          </p:txBody>
        </p:sp>
        <p:sp>
          <p:nvSpPr>
            <p:cNvPr id="12" name="Прямоугольник 11">
              <a:extLst>
                <a:ext uri="{FF2B5EF4-FFF2-40B4-BE49-F238E27FC236}">
                  <a16:creationId xmlns:a16="http://schemas.microsoft.com/office/drawing/2014/main" id="{AD989B78-DD3B-FD34-9E2B-C17778967258}"/>
                </a:ext>
              </a:extLst>
            </p:cNvPr>
            <p:cNvSpPr/>
            <p:nvPr/>
          </p:nvSpPr>
          <p:spPr>
            <a:xfrm>
              <a:off x="5366493" y="1880570"/>
              <a:ext cx="1891617" cy="657089"/>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Power Supply</a:t>
              </a:r>
              <a:br>
                <a:rPr lang="en-US" sz="1400" dirty="0"/>
              </a:br>
              <a:r>
                <a:rPr lang="en-US" sz="1400" dirty="0"/>
                <a:t>60V -&gt; 12V &amp; 5V</a:t>
              </a:r>
            </a:p>
          </p:txBody>
        </p:sp>
        <p:sp>
          <p:nvSpPr>
            <p:cNvPr id="20" name="Прямоугольник 19">
              <a:extLst>
                <a:ext uri="{FF2B5EF4-FFF2-40B4-BE49-F238E27FC236}">
                  <a16:creationId xmlns:a16="http://schemas.microsoft.com/office/drawing/2014/main" id="{CB92DB1E-7560-81AE-33AE-EDBA05EA6796}"/>
                </a:ext>
              </a:extLst>
            </p:cNvPr>
            <p:cNvSpPr/>
            <p:nvPr/>
          </p:nvSpPr>
          <p:spPr>
            <a:xfrm>
              <a:off x="2646102" y="1880570"/>
              <a:ext cx="1440000" cy="4542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Pulse converter</a:t>
              </a:r>
            </a:p>
          </p:txBody>
        </p:sp>
        <p:cxnSp>
          <p:nvCxnSpPr>
            <p:cNvPr id="22" name="Прямая со стрелкой 21">
              <a:extLst>
                <a:ext uri="{FF2B5EF4-FFF2-40B4-BE49-F238E27FC236}">
                  <a16:creationId xmlns:a16="http://schemas.microsoft.com/office/drawing/2014/main" id="{66A89685-6AAF-F3EB-7BEF-749F644D5BA8}"/>
                </a:ext>
              </a:extLst>
            </p:cNvPr>
            <p:cNvCxnSpPr>
              <a:endCxn id="20" idx="1"/>
            </p:cNvCxnSpPr>
            <p:nvPr/>
          </p:nvCxnSpPr>
          <p:spPr>
            <a:xfrm>
              <a:off x="1781029" y="2107681"/>
              <a:ext cx="8650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B255A49-4764-CF7F-6655-02DDF759D98B}"/>
                </a:ext>
              </a:extLst>
            </p:cNvPr>
            <p:cNvSpPr txBox="1"/>
            <p:nvPr/>
          </p:nvSpPr>
          <p:spPr>
            <a:xfrm>
              <a:off x="1928875" y="1861908"/>
              <a:ext cx="945502" cy="307777"/>
            </a:xfrm>
            <a:prstGeom prst="rect">
              <a:avLst/>
            </a:prstGeom>
            <a:noFill/>
          </p:spPr>
          <p:txBody>
            <a:bodyPr wrap="square" rtlCol="0">
              <a:spAutoFit/>
            </a:bodyPr>
            <a:lstStyle/>
            <a:p>
              <a:r>
                <a:rPr lang="en-US" sz="1400" dirty="0"/>
                <a:t>PWM</a:t>
              </a:r>
              <a:endParaRPr lang="ru-RU" sz="1400" dirty="0"/>
            </a:p>
          </p:txBody>
        </p:sp>
        <p:sp>
          <p:nvSpPr>
            <p:cNvPr id="24" name="Прямоугольник 23">
              <a:extLst>
                <a:ext uri="{FF2B5EF4-FFF2-40B4-BE49-F238E27FC236}">
                  <a16:creationId xmlns:a16="http://schemas.microsoft.com/office/drawing/2014/main" id="{0C046D18-482B-E04A-38C9-DD37F4AC8B1B}"/>
                </a:ext>
              </a:extLst>
            </p:cNvPr>
            <p:cNvSpPr/>
            <p:nvPr/>
          </p:nvSpPr>
          <p:spPr>
            <a:xfrm>
              <a:off x="2646102" y="2612915"/>
              <a:ext cx="1440000" cy="4542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Linear converter</a:t>
              </a:r>
            </a:p>
          </p:txBody>
        </p:sp>
        <p:cxnSp>
          <p:nvCxnSpPr>
            <p:cNvPr id="26" name="Прямая со стрелкой 25">
              <a:extLst>
                <a:ext uri="{FF2B5EF4-FFF2-40B4-BE49-F238E27FC236}">
                  <a16:creationId xmlns:a16="http://schemas.microsoft.com/office/drawing/2014/main" id="{43B1FB41-7CA2-CD1E-4AE8-FFC591AF8DFC}"/>
                </a:ext>
              </a:extLst>
            </p:cNvPr>
            <p:cNvCxnSpPr>
              <a:cxnSpLocks/>
              <a:endCxn id="24" idx="1"/>
            </p:cNvCxnSpPr>
            <p:nvPr/>
          </p:nvCxnSpPr>
          <p:spPr>
            <a:xfrm>
              <a:off x="1781029" y="2840026"/>
              <a:ext cx="8650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F6025B-A303-9274-F0AA-ACEBCCC27158}"/>
                </a:ext>
              </a:extLst>
            </p:cNvPr>
            <p:cNvSpPr txBox="1"/>
            <p:nvPr/>
          </p:nvSpPr>
          <p:spPr>
            <a:xfrm>
              <a:off x="1771698" y="2556128"/>
              <a:ext cx="1402051" cy="307777"/>
            </a:xfrm>
            <a:prstGeom prst="rect">
              <a:avLst/>
            </a:prstGeom>
            <a:noFill/>
          </p:spPr>
          <p:txBody>
            <a:bodyPr wrap="square" rtlCol="0">
              <a:spAutoFit/>
            </a:bodyPr>
            <a:lstStyle/>
            <a:p>
              <a:r>
                <a:rPr lang="en-US" sz="1400" dirty="0"/>
                <a:t>DAC 0-5V</a:t>
              </a:r>
              <a:endParaRPr lang="ru-RU" sz="1400" dirty="0"/>
            </a:p>
          </p:txBody>
        </p:sp>
        <p:sp>
          <p:nvSpPr>
            <p:cNvPr id="31" name="Прямоугольник 30">
              <a:extLst>
                <a:ext uri="{FF2B5EF4-FFF2-40B4-BE49-F238E27FC236}">
                  <a16:creationId xmlns:a16="http://schemas.microsoft.com/office/drawing/2014/main" id="{5695FDD7-FCB1-6718-8E5B-2AF3FE6BE5FA}"/>
                </a:ext>
              </a:extLst>
            </p:cNvPr>
            <p:cNvSpPr/>
            <p:nvPr/>
          </p:nvSpPr>
          <p:spPr>
            <a:xfrm>
              <a:off x="2646103" y="3406531"/>
              <a:ext cx="1440000" cy="4542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Current measure</a:t>
              </a:r>
            </a:p>
          </p:txBody>
        </p:sp>
        <p:cxnSp>
          <p:nvCxnSpPr>
            <p:cNvPr id="33" name="Прямая со стрелкой 32">
              <a:extLst>
                <a:ext uri="{FF2B5EF4-FFF2-40B4-BE49-F238E27FC236}">
                  <a16:creationId xmlns:a16="http://schemas.microsoft.com/office/drawing/2014/main" id="{A45BE5B8-51EF-FA1B-EA60-76B51EE893CF}"/>
                </a:ext>
              </a:extLst>
            </p:cNvPr>
            <p:cNvCxnSpPr>
              <a:stCxn id="20" idx="2"/>
              <a:endCxn id="24" idx="0"/>
            </p:cNvCxnSpPr>
            <p:nvPr/>
          </p:nvCxnSpPr>
          <p:spPr>
            <a:xfrm>
              <a:off x="3366102" y="2334792"/>
              <a:ext cx="0" cy="2781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0CEBAA7B-6B0E-8211-1EC7-399DB5C31169}"/>
                </a:ext>
              </a:extLst>
            </p:cNvPr>
            <p:cNvCxnSpPr>
              <a:stCxn id="24" idx="2"/>
              <a:endCxn id="31" idx="0"/>
            </p:cNvCxnSpPr>
            <p:nvPr/>
          </p:nvCxnSpPr>
          <p:spPr>
            <a:xfrm>
              <a:off x="3366102" y="3067137"/>
              <a:ext cx="1" cy="3393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BDFACF49-DA40-3219-7751-241A0B02B776}"/>
                </a:ext>
              </a:extLst>
            </p:cNvPr>
            <p:cNvCxnSpPr>
              <a:stCxn id="31" idx="2"/>
            </p:cNvCxnSpPr>
            <p:nvPr/>
          </p:nvCxnSpPr>
          <p:spPr>
            <a:xfrm flipH="1">
              <a:off x="3366102" y="3860753"/>
              <a:ext cx="1" cy="2723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a:extLst>
                <a:ext uri="{FF2B5EF4-FFF2-40B4-BE49-F238E27FC236}">
                  <a16:creationId xmlns:a16="http://schemas.microsoft.com/office/drawing/2014/main" id="{5C27F82F-066F-EE1E-1169-6C31C767B506}"/>
                </a:ext>
              </a:extLst>
            </p:cNvPr>
            <p:cNvCxnSpPr>
              <a:cxnSpLocks/>
              <a:endCxn id="53" idx="1"/>
            </p:cNvCxnSpPr>
            <p:nvPr/>
          </p:nvCxnSpPr>
          <p:spPr>
            <a:xfrm>
              <a:off x="3347720" y="4138084"/>
              <a:ext cx="24703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FB260422-17AA-9F16-D3B7-200621FA9B30}"/>
                </a:ext>
              </a:extLst>
            </p:cNvPr>
            <p:cNvCxnSpPr>
              <a:stCxn id="20" idx="3"/>
            </p:cNvCxnSpPr>
            <p:nvPr/>
          </p:nvCxnSpPr>
          <p:spPr>
            <a:xfrm>
              <a:off x="4086102" y="2107681"/>
              <a:ext cx="4272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id="{B13D50AC-580F-24CC-EA5D-B621DDA0A908}"/>
                </a:ext>
              </a:extLst>
            </p:cNvPr>
            <p:cNvCxnSpPr>
              <a:cxnSpLocks/>
              <a:stCxn id="24" idx="3"/>
            </p:cNvCxnSpPr>
            <p:nvPr/>
          </p:nvCxnSpPr>
          <p:spPr>
            <a:xfrm>
              <a:off x="4086102" y="2840026"/>
              <a:ext cx="4202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2256C7E9-75A1-DDF0-A318-58CCA4FF2479}"/>
                </a:ext>
              </a:extLst>
            </p:cNvPr>
            <p:cNvCxnSpPr>
              <a:cxnSpLocks/>
              <a:stCxn id="31" idx="3"/>
            </p:cNvCxnSpPr>
            <p:nvPr/>
          </p:nvCxnSpPr>
          <p:spPr>
            <a:xfrm>
              <a:off x="4086103" y="3633642"/>
              <a:ext cx="4272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975A8FB-885C-8178-16D1-C6CD6253A7F7}"/>
                </a:ext>
              </a:extLst>
            </p:cNvPr>
            <p:cNvSpPr txBox="1"/>
            <p:nvPr/>
          </p:nvSpPr>
          <p:spPr>
            <a:xfrm>
              <a:off x="3371675" y="2326212"/>
              <a:ext cx="822960" cy="307777"/>
            </a:xfrm>
            <a:prstGeom prst="rect">
              <a:avLst/>
            </a:prstGeom>
            <a:noFill/>
          </p:spPr>
          <p:txBody>
            <a:bodyPr wrap="square" rtlCol="0">
              <a:spAutoFit/>
            </a:bodyPr>
            <a:lstStyle/>
            <a:p>
              <a:r>
                <a:rPr lang="en-US" sz="1400" dirty="0"/>
                <a:t>&lt; 48V</a:t>
              </a:r>
              <a:endParaRPr lang="ru-RU" sz="1400" dirty="0"/>
            </a:p>
          </p:txBody>
        </p:sp>
        <p:sp>
          <p:nvSpPr>
            <p:cNvPr id="51" name="TextBox 50">
              <a:extLst>
                <a:ext uri="{FF2B5EF4-FFF2-40B4-BE49-F238E27FC236}">
                  <a16:creationId xmlns:a16="http://schemas.microsoft.com/office/drawing/2014/main" id="{596C48BA-BCB4-655B-0800-8A14E2753434}"/>
                </a:ext>
              </a:extLst>
            </p:cNvPr>
            <p:cNvSpPr txBox="1"/>
            <p:nvPr/>
          </p:nvSpPr>
          <p:spPr>
            <a:xfrm>
              <a:off x="3402068" y="3081980"/>
              <a:ext cx="822960" cy="307777"/>
            </a:xfrm>
            <a:prstGeom prst="rect">
              <a:avLst/>
            </a:prstGeom>
            <a:noFill/>
          </p:spPr>
          <p:txBody>
            <a:bodyPr wrap="square" rtlCol="0">
              <a:spAutoFit/>
            </a:bodyPr>
            <a:lstStyle/>
            <a:p>
              <a:r>
                <a:rPr lang="en-US" sz="1400" dirty="0"/>
                <a:t>&lt; 45V</a:t>
              </a:r>
              <a:endParaRPr lang="ru-RU" sz="1400" dirty="0"/>
            </a:p>
          </p:txBody>
        </p:sp>
        <p:sp>
          <p:nvSpPr>
            <p:cNvPr id="53" name="Прямоугольник 52">
              <a:extLst>
                <a:ext uri="{FF2B5EF4-FFF2-40B4-BE49-F238E27FC236}">
                  <a16:creationId xmlns:a16="http://schemas.microsoft.com/office/drawing/2014/main" id="{286175D3-C31C-8E4A-0DF7-53B123F04BBF}"/>
                </a:ext>
              </a:extLst>
            </p:cNvPr>
            <p:cNvSpPr/>
            <p:nvPr/>
          </p:nvSpPr>
          <p:spPr>
            <a:xfrm>
              <a:off x="5818110" y="3910973"/>
              <a:ext cx="1440000" cy="4542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Load output</a:t>
              </a:r>
            </a:p>
          </p:txBody>
        </p:sp>
        <p:sp>
          <p:nvSpPr>
            <p:cNvPr id="54" name="TextBox 53">
              <a:extLst>
                <a:ext uri="{FF2B5EF4-FFF2-40B4-BE49-F238E27FC236}">
                  <a16:creationId xmlns:a16="http://schemas.microsoft.com/office/drawing/2014/main" id="{13F4F271-B03C-C59A-8DAA-9FCCC0A324A8}"/>
                </a:ext>
              </a:extLst>
            </p:cNvPr>
            <p:cNvSpPr txBox="1"/>
            <p:nvPr/>
          </p:nvSpPr>
          <p:spPr>
            <a:xfrm>
              <a:off x="3999592" y="3874408"/>
              <a:ext cx="1216558" cy="307777"/>
            </a:xfrm>
            <a:prstGeom prst="rect">
              <a:avLst/>
            </a:prstGeom>
            <a:noFill/>
          </p:spPr>
          <p:txBody>
            <a:bodyPr wrap="square" rtlCol="0">
              <a:spAutoFit/>
            </a:bodyPr>
            <a:lstStyle/>
            <a:p>
              <a:r>
                <a:rPr lang="en-US" sz="1400" dirty="0"/>
                <a:t>&lt; 100W</a:t>
              </a:r>
              <a:endParaRPr lang="ru-RU" sz="1400" dirty="0"/>
            </a:p>
          </p:txBody>
        </p:sp>
      </p:grpSp>
      <p:pic>
        <p:nvPicPr>
          <p:cNvPr id="61" name="Рисунок 60">
            <a:extLst>
              <a:ext uri="{FF2B5EF4-FFF2-40B4-BE49-F238E27FC236}">
                <a16:creationId xmlns:a16="http://schemas.microsoft.com/office/drawing/2014/main" id="{8478EFF0-F553-379F-A254-87CF3515D1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5626475" y="3979371"/>
            <a:ext cx="6344713" cy="2853872"/>
          </a:xfrm>
          <a:prstGeom prst="rect">
            <a:avLst/>
          </a:prstGeom>
          <a:ln w="19050">
            <a:solidFill>
              <a:schemeClr val="tx1"/>
            </a:solidFill>
          </a:ln>
        </p:spPr>
      </p:pic>
      <p:pic>
        <p:nvPicPr>
          <p:cNvPr id="63" name="Picture 11" descr="ÐÐ°ÑÑÐ¸Ð½ÐºÐ¸ Ð¿Ð¾ Ð·Ð°Ð¿ÑÐ¾ÑÑ Ð¾Ð¼ÑÑ Ð¾Ð¸ÑÐ¸">
            <a:extLst>
              <a:ext uri="{FF2B5EF4-FFF2-40B4-BE49-F238E27FC236}">
                <a16:creationId xmlns:a16="http://schemas.microsoft.com/office/drawing/2014/main" id="{DCEFB23F-6B20-C4E5-DEAB-E111DEF96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Заголовок 1">
            <a:extLst>
              <a:ext uri="{FF2B5EF4-FFF2-40B4-BE49-F238E27FC236}">
                <a16:creationId xmlns:a16="http://schemas.microsoft.com/office/drawing/2014/main" id="{ECCBF1FF-EE8D-9476-91DE-A8975F79675D}"/>
              </a:ext>
            </a:extLst>
          </p:cNvPr>
          <p:cNvSpPr>
            <a:spLocks noGrp="1"/>
          </p:cNvSpPr>
          <p:nvPr>
            <p:ph type="title"/>
          </p:nvPr>
        </p:nvSpPr>
        <p:spPr>
          <a:xfrm>
            <a:off x="0" y="-187180"/>
            <a:ext cx="12192000" cy="1325563"/>
          </a:xfrm>
        </p:spPr>
        <p:txBody>
          <a:bodyPr/>
          <a:lstStyle/>
          <a:p>
            <a:pPr algn="ctr"/>
            <a:r>
              <a:rPr lang="en-US" dirty="0">
                <a:latin typeface="Bahnschrift Condensed" panose="020B0502040204020203" pitchFamily="34" charset="0"/>
              </a:rPr>
              <a:t>Heater Module</a:t>
            </a:r>
            <a:endParaRPr lang="ru-RU" dirty="0">
              <a:latin typeface="Bahnschrift Condensed" panose="020B0502040204020203" pitchFamily="34" charset="0"/>
            </a:endParaRPr>
          </a:p>
        </p:txBody>
      </p:sp>
      <p:sp>
        <p:nvSpPr>
          <p:cNvPr id="2" name="TextBox 1">
            <a:extLst>
              <a:ext uri="{FF2B5EF4-FFF2-40B4-BE49-F238E27FC236}">
                <a16:creationId xmlns:a16="http://schemas.microsoft.com/office/drawing/2014/main" id="{C1FEE683-2738-FEEF-C333-1B72FF15D2BB}"/>
              </a:ext>
            </a:extLst>
          </p:cNvPr>
          <p:cNvSpPr txBox="1"/>
          <p:nvPr/>
        </p:nvSpPr>
        <p:spPr>
          <a:xfrm>
            <a:off x="178849" y="1853603"/>
            <a:ext cx="5157572" cy="3373359"/>
          </a:xfrm>
          <a:prstGeom prst="rect">
            <a:avLst/>
          </a:prstGeom>
          <a:noFill/>
          <a:ln w="12700">
            <a:solidFill>
              <a:schemeClr val="tx1"/>
            </a:solidFill>
          </a:ln>
        </p:spPr>
        <p:txBody>
          <a:bodyPr wrap="square" rtlCol="0">
            <a:spAutoFit/>
          </a:bodyPr>
          <a:lstStyle/>
          <a:p>
            <a:pPr marL="0" lvl="2" indent="-285750">
              <a:lnSpc>
                <a:spcPct val="150000"/>
              </a:lnSpc>
              <a:buFont typeface="Arial" panose="020B0604020202020204" pitchFamily="34" charset="0"/>
              <a:buChar char="•"/>
            </a:pPr>
            <a:r>
              <a:rPr lang="en-US" dirty="0"/>
              <a:t>Temperature stabilization accuracy </a:t>
            </a:r>
            <a:r>
              <a:rPr lang="ru-RU" dirty="0"/>
              <a:t>– 1 </a:t>
            </a:r>
            <a:r>
              <a:rPr lang="en-US" dirty="0" err="1"/>
              <a:t>mK</a:t>
            </a:r>
            <a:r>
              <a:rPr lang="ru-RU" dirty="0"/>
              <a:t> ± 0,1 %.</a:t>
            </a:r>
            <a:endParaRPr lang="ru-RU" sz="1600" dirty="0"/>
          </a:p>
          <a:p>
            <a:pPr marL="0" lvl="2" indent="-285750">
              <a:lnSpc>
                <a:spcPct val="150000"/>
              </a:lnSpc>
              <a:buFont typeface="Arial" panose="020B0604020202020204" pitchFamily="34" charset="0"/>
              <a:buChar char="•"/>
            </a:pPr>
            <a:r>
              <a:rPr lang="en-US" dirty="0"/>
              <a:t>Channel power</a:t>
            </a:r>
            <a:r>
              <a:rPr lang="ru-RU" dirty="0"/>
              <a:t> – </a:t>
            </a:r>
            <a:r>
              <a:rPr lang="en-US" dirty="0"/>
              <a:t>to</a:t>
            </a:r>
            <a:r>
              <a:rPr lang="ru-RU" dirty="0"/>
              <a:t> 100 </a:t>
            </a:r>
            <a:r>
              <a:rPr lang="en-US" dirty="0"/>
              <a:t>W</a:t>
            </a:r>
            <a:r>
              <a:rPr lang="ru-RU" dirty="0"/>
              <a:t>.</a:t>
            </a:r>
            <a:endParaRPr lang="ru-RU" sz="1600" dirty="0"/>
          </a:p>
          <a:p>
            <a:pPr marL="0" lvl="2" indent="-285750">
              <a:lnSpc>
                <a:spcPct val="150000"/>
              </a:lnSpc>
              <a:buFont typeface="Arial" panose="020B0604020202020204" pitchFamily="34" charset="0"/>
              <a:buChar char="•"/>
            </a:pPr>
            <a:r>
              <a:rPr lang="en-US" dirty="0"/>
              <a:t>Maximum output voltage </a:t>
            </a:r>
            <a:r>
              <a:rPr lang="ru-RU" dirty="0"/>
              <a:t>–  50 </a:t>
            </a:r>
            <a:r>
              <a:rPr lang="en-US" dirty="0"/>
              <a:t>V</a:t>
            </a:r>
            <a:r>
              <a:rPr lang="ru-RU" dirty="0"/>
              <a:t>.</a:t>
            </a:r>
            <a:endParaRPr lang="ru-RU" sz="1600" dirty="0"/>
          </a:p>
          <a:p>
            <a:pPr marL="0" lvl="2" indent="-285750">
              <a:lnSpc>
                <a:spcPct val="150000"/>
              </a:lnSpc>
              <a:buFont typeface="Arial" panose="020B0604020202020204" pitchFamily="34" charset="0"/>
              <a:buChar char="•"/>
            </a:pPr>
            <a:r>
              <a:rPr lang="en-US" dirty="0"/>
              <a:t>Maximum output current</a:t>
            </a:r>
            <a:r>
              <a:rPr lang="ru-RU" dirty="0"/>
              <a:t> –  2 А.</a:t>
            </a:r>
            <a:endParaRPr lang="ru-RU" sz="1600" dirty="0"/>
          </a:p>
          <a:p>
            <a:pPr marL="0" lvl="2" indent="-285750">
              <a:lnSpc>
                <a:spcPct val="150000"/>
              </a:lnSpc>
              <a:buFont typeface="Arial" panose="020B0604020202020204" pitchFamily="34" charset="0"/>
              <a:buChar char="•"/>
            </a:pPr>
            <a:r>
              <a:rPr lang="en-US" dirty="0"/>
              <a:t>Accuracy of measurement of output current, voltage</a:t>
            </a:r>
            <a:r>
              <a:rPr lang="ru-RU" dirty="0"/>
              <a:t> – </a:t>
            </a:r>
            <a:r>
              <a:rPr lang="en-US" dirty="0"/>
              <a:t>not worse </a:t>
            </a:r>
            <a:r>
              <a:rPr lang="ru-RU" dirty="0"/>
              <a:t>± 0,3 %.</a:t>
            </a:r>
            <a:endParaRPr lang="ru-RU" sz="1600" dirty="0"/>
          </a:p>
          <a:p>
            <a:pPr marL="0" lvl="2" indent="-285750">
              <a:lnSpc>
                <a:spcPct val="150000"/>
              </a:lnSpc>
              <a:buFont typeface="Arial" panose="020B0604020202020204" pitchFamily="34" charset="0"/>
              <a:buChar char="•"/>
            </a:pPr>
            <a:r>
              <a:rPr lang="en-US" dirty="0"/>
              <a:t>Recommended heater resistance </a:t>
            </a:r>
            <a:r>
              <a:rPr lang="ru-RU" dirty="0"/>
              <a:t>– </a:t>
            </a:r>
            <a:r>
              <a:rPr lang="en-US" dirty="0"/>
              <a:t>from</a:t>
            </a:r>
            <a:r>
              <a:rPr lang="ru-RU" dirty="0"/>
              <a:t> 25 </a:t>
            </a:r>
            <a:br>
              <a:rPr lang="ru-RU" dirty="0"/>
            </a:br>
            <a:r>
              <a:rPr lang="en-US" dirty="0"/>
              <a:t>to</a:t>
            </a:r>
            <a:r>
              <a:rPr lang="ru-RU" dirty="0"/>
              <a:t> 100 </a:t>
            </a:r>
            <a:r>
              <a:rPr lang="en-US" dirty="0"/>
              <a:t>Ohm</a:t>
            </a:r>
            <a:r>
              <a:rPr lang="ru-RU" dirty="0"/>
              <a:t>.</a:t>
            </a:r>
            <a:endParaRPr lang="ru-RU" sz="1600" dirty="0"/>
          </a:p>
        </p:txBody>
      </p:sp>
    </p:spTree>
    <p:extLst>
      <p:ext uri="{BB962C8B-B14F-4D97-AF65-F5344CB8AC3E}">
        <p14:creationId xmlns:p14="http://schemas.microsoft.com/office/powerpoint/2010/main" val="29477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Группа 91">
            <a:extLst>
              <a:ext uri="{FF2B5EF4-FFF2-40B4-BE49-F238E27FC236}">
                <a16:creationId xmlns:a16="http://schemas.microsoft.com/office/drawing/2014/main" id="{6FC57910-91B1-EC5C-3462-192B0214D9F3}"/>
              </a:ext>
            </a:extLst>
          </p:cNvPr>
          <p:cNvGrpSpPr/>
          <p:nvPr/>
        </p:nvGrpSpPr>
        <p:grpSpPr>
          <a:xfrm>
            <a:off x="5182487" y="1222526"/>
            <a:ext cx="7122637" cy="2495106"/>
            <a:chOff x="4327851" y="1231954"/>
            <a:chExt cx="7122637" cy="2495106"/>
          </a:xfrm>
        </p:grpSpPr>
        <p:cxnSp>
          <p:nvCxnSpPr>
            <p:cNvPr id="10" name="Прямая со стрелкой 9">
              <a:extLst>
                <a:ext uri="{FF2B5EF4-FFF2-40B4-BE49-F238E27FC236}">
                  <a16:creationId xmlns:a16="http://schemas.microsoft.com/office/drawing/2014/main" id="{64B1D55F-CCE2-95C4-9E38-ACEE6DA284DC}"/>
                </a:ext>
              </a:extLst>
            </p:cNvPr>
            <p:cNvCxnSpPr>
              <a:cxnSpLocks/>
            </p:cNvCxnSpPr>
            <p:nvPr/>
          </p:nvCxnSpPr>
          <p:spPr>
            <a:xfrm>
              <a:off x="4884181" y="2660180"/>
              <a:ext cx="8650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5651FF1A-B63A-AC9E-C821-A3F80FFB3BBD}"/>
                </a:ext>
              </a:extLst>
            </p:cNvPr>
            <p:cNvSpPr/>
            <p:nvPr/>
          </p:nvSpPr>
          <p:spPr>
            <a:xfrm>
              <a:off x="4327851" y="1238399"/>
              <a:ext cx="6419909" cy="248866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a:t>
              </a:r>
              <a:endParaRPr lang="ru-RU" sz="1400" dirty="0"/>
            </a:p>
          </p:txBody>
        </p:sp>
        <p:cxnSp>
          <p:nvCxnSpPr>
            <p:cNvPr id="13" name="Прямая со стрелкой 12">
              <a:extLst>
                <a:ext uri="{FF2B5EF4-FFF2-40B4-BE49-F238E27FC236}">
                  <a16:creationId xmlns:a16="http://schemas.microsoft.com/office/drawing/2014/main" id="{EF32145F-C571-78AB-5554-5CCBCA1CF391}"/>
                </a:ext>
              </a:extLst>
            </p:cNvPr>
            <p:cNvCxnSpPr>
              <a:cxnSpLocks/>
            </p:cNvCxnSpPr>
            <p:nvPr/>
          </p:nvCxnSpPr>
          <p:spPr>
            <a:xfrm>
              <a:off x="4884181" y="3392525"/>
              <a:ext cx="8650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E4ADFD89-C48B-0782-B48E-9E469C5B5AF2}"/>
                </a:ext>
              </a:extLst>
            </p:cNvPr>
            <p:cNvSpPr/>
            <p:nvPr/>
          </p:nvSpPr>
          <p:spPr>
            <a:xfrm>
              <a:off x="4346990" y="1231954"/>
              <a:ext cx="923690" cy="2485776"/>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MCU</a:t>
              </a:r>
              <a:endParaRPr lang="ru-RU" sz="1400" dirty="0"/>
            </a:p>
          </p:txBody>
        </p:sp>
        <p:sp>
          <p:nvSpPr>
            <p:cNvPr id="9" name="Прямоугольник 8">
              <a:extLst>
                <a:ext uri="{FF2B5EF4-FFF2-40B4-BE49-F238E27FC236}">
                  <a16:creationId xmlns:a16="http://schemas.microsoft.com/office/drawing/2014/main" id="{9C989EC7-37B9-BAF2-4767-FF6D2B41E13B}"/>
                </a:ext>
              </a:extLst>
            </p:cNvPr>
            <p:cNvSpPr/>
            <p:nvPr/>
          </p:nvSpPr>
          <p:spPr>
            <a:xfrm>
              <a:off x="5749250" y="2433069"/>
              <a:ext cx="1440000" cy="4542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DAC 0-5V</a:t>
              </a:r>
            </a:p>
          </p:txBody>
        </p:sp>
        <p:sp>
          <p:nvSpPr>
            <p:cNvPr id="12" name="Прямоугольник 11">
              <a:extLst>
                <a:ext uri="{FF2B5EF4-FFF2-40B4-BE49-F238E27FC236}">
                  <a16:creationId xmlns:a16="http://schemas.microsoft.com/office/drawing/2014/main" id="{25CF2F33-4649-CAC1-B709-5603B8D3F542}"/>
                </a:ext>
              </a:extLst>
            </p:cNvPr>
            <p:cNvSpPr/>
            <p:nvPr/>
          </p:nvSpPr>
          <p:spPr>
            <a:xfrm>
              <a:off x="5749250" y="3165414"/>
              <a:ext cx="1440000" cy="4542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DAC 0-5V</a:t>
              </a:r>
            </a:p>
          </p:txBody>
        </p:sp>
        <p:cxnSp>
          <p:nvCxnSpPr>
            <p:cNvPr id="20" name="Прямая со стрелкой 19">
              <a:extLst>
                <a:ext uri="{FF2B5EF4-FFF2-40B4-BE49-F238E27FC236}">
                  <a16:creationId xmlns:a16="http://schemas.microsoft.com/office/drawing/2014/main" id="{E949F5D5-75B4-6138-E4CC-26E7216F9853}"/>
                </a:ext>
              </a:extLst>
            </p:cNvPr>
            <p:cNvCxnSpPr>
              <a:stCxn id="9" idx="3"/>
            </p:cNvCxnSpPr>
            <p:nvPr/>
          </p:nvCxnSpPr>
          <p:spPr>
            <a:xfrm>
              <a:off x="7189250" y="2660180"/>
              <a:ext cx="4272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F3B1840F-87C4-3E5B-C1DE-DC884A343BDF}"/>
                </a:ext>
              </a:extLst>
            </p:cNvPr>
            <p:cNvCxnSpPr>
              <a:cxnSpLocks/>
              <a:stCxn id="12" idx="3"/>
            </p:cNvCxnSpPr>
            <p:nvPr/>
          </p:nvCxnSpPr>
          <p:spPr>
            <a:xfrm>
              <a:off x="7189250" y="3392525"/>
              <a:ext cx="4202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Прямоугольник 28">
              <a:extLst>
                <a:ext uri="{FF2B5EF4-FFF2-40B4-BE49-F238E27FC236}">
                  <a16:creationId xmlns:a16="http://schemas.microsoft.com/office/drawing/2014/main" id="{DE358900-6FF2-3FDA-68E7-0C4326376D37}"/>
                </a:ext>
              </a:extLst>
            </p:cNvPr>
            <p:cNvSpPr/>
            <p:nvPr/>
          </p:nvSpPr>
          <p:spPr>
            <a:xfrm>
              <a:off x="7635611" y="2415413"/>
              <a:ext cx="2258997" cy="4542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Current source 100n-1mA</a:t>
              </a:r>
            </a:p>
          </p:txBody>
        </p:sp>
        <p:sp>
          <p:nvSpPr>
            <p:cNvPr id="30" name="Прямоугольник 29">
              <a:extLst>
                <a:ext uri="{FF2B5EF4-FFF2-40B4-BE49-F238E27FC236}">
                  <a16:creationId xmlns:a16="http://schemas.microsoft.com/office/drawing/2014/main" id="{68BC33B8-1A8C-2086-0B42-7F59C8D1A66B}"/>
                </a:ext>
              </a:extLst>
            </p:cNvPr>
            <p:cNvSpPr/>
            <p:nvPr/>
          </p:nvSpPr>
          <p:spPr>
            <a:xfrm>
              <a:off x="7609492" y="3147758"/>
              <a:ext cx="2285116" cy="4542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Current source 100n-1mA</a:t>
              </a:r>
            </a:p>
          </p:txBody>
        </p:sp>
        <p:cxnSp>
          <p:nvCxnSpPr>
            <p:cNvPr id="36" name="Прямая соединительная линия 35">
              <a:extLst>
                <a:ext uri="{FF2B5EF4-FFF2-40B4-BE49-F238E27FC236}">
                  <a16:creationId xmlns:a16="http://schemas.microsoft.com/office/drawing/2014/main" id="{AA18E495-A71F-8E08-1D0F-B869AD1A2B7D}"/>
                </a:ext>
              </a:extLst>
            </p:cNvPr>
            <p:cNvCxnSpPr>
              <a:cxnSpLocks/>
            </p:cNvCxnSpPr>
            <p:nvPr/>
          </p:nvCxnSpPr>
          <p:spPr>
            <a:xfrm>
              <a:off x="9894608" y="2474842"/>
              <a:ext cx="11654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E3FB6BF1-115A-3C94-560A-9FF298699E7B}"/>
                </a:ext>
              </a:extLst>
            </p:cNvPr>
            <p:cNvCxnSpPr/>
            <p:nvPr/>
          </p:nvCxnSpPr>
          <p:spPr>
            <a:xfrm>
              <a:off x="9894608" y="2784973"/>
              <a:ext cx="11654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E31BA68C-DACA-8B04-EB63-1354190ACFEA}"/>
                </a:ext>
              </a:extLst>
            </p:cNvPr>
            <p:cNvCxnSpPr/>
            <p:nvPr/>
          </p:nvCxnSpPr>
          <p:spPr>
            <a:xfrm>
              <a:off x="11060035" y="2474842"/>
              <a:ext cx="0" cy="3101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Прямоугольник 43">
              <a:extLst>
                <a:ext uri="{FF2B5EF4-FFF2-40B4-BE49-F238E27FC236}">
                  <a16:creationId xmlns:a16="http://schemas.microsoft.com/office/drawing/2014/main" id="{D761B488-7EEE-E545-0DF2-290EAFCD4F78}"/>
                </a:ext>
              </a:extLst>
            </p:cNvPr>
            <p:cNvSpPr/>
            <p:nvPr/>
          </p:nvSpPr>
          <p:spPr>
            <a:xfrm>
              <a:off x="6190803" y="1388562"/>
              <a:ext cx="4556957" cy="481622"/>
            </a:xfrm>
            <a:prstGeom prst="rect">
              <a:avLst/>
            </a:prstGeom>
            <a:solidFill>
              <a:schemeClr val="tx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ADC</a:t>
              </a:r>
            </a:p>
          </p:txBody>
        </p:sp>
        <p:cxnSp>
          <p:nvCxnSpPr>
            <p:cNvPr id="46" name="Прямая соединительная линия 45">
              <a:extLst>
                <a:ext uri="{FF2B5EF4-FFF2-40B4-BE49-F238E27FC236}">
                  <a16:creationId xmlns:a16="http://schemas.microsoft.com/office/drawing/2014/main" id="{520BA948-CB41-8846-90E7-54AA8112A7B1}"/>
                </a:ext>
              </a:extLst>
            </p:cNvPr>
            <p:cNvCxnSpPr/>
            <p:nvPr/>
          </p:nvCxnSpPr>
          <p:spPr>
            <a:xfrm flipV="1">
              <a:off x="9992360" y="1870184"/>
              <a:ext cx="0" cy="6046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Прямоугольник 38">
              <a:extLst>
                <a:ext uri="{FF2B5EF4-FFF2-40B4-BE49-F238E27FC236}">
                  <a16:creationId xmlns:a16="http://schemas.microsoft.com/office/drawing/2014/main" id="{DA36B1BF-226C-8B43-EF6E-9CD9569441CB}"/>
                </a:ext>
              </a:extLst>
            </p:cNvPr>
            <p:cNvSpPr/>
            <p:nvPr/>
          </p:nvSpPr>
          <p:spPr>
            <a:xfrm>
              <a:off x="11037176" y="2549143"/>
              <a:ext cx="45719" cy="155065"/>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8" name="Прямая соединительная линия 47">
              <a:extLst>
                <a:ext uri="{FF2B5EF4-FFF2-40B4-BE49-F238E27FC236}">
                  <a16:creationId xmlns:a16="http://schemas.microsoft.com/office/drawing/2014/main" id="{FC49E922-F63F-B068-3839-8BA86A9463AB}"/>
                </a:ext>
              </a:extLst>
            </p:cNvPr>
            <p:cNvCxnSpPr>
              <a:stCxn id="39" idx="0"/>
            </p:cNvCxnSpPr>
            <p:nvPr/>
          </p:nvCxnSpPr>
          <p:spPr>
            <a:xfrm flipH="1">
              <a:off x="10632440" y="2549143"/>
              <a:ext cx="4275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82A62C72-6791-77B8-05C7-8DBD1A371D1B}"/>
                </a:ext>
              </a:extLst>
            </p:cNvPr>
            <p:cNvCxnSpPr>
              <a:cxnSpLocks/>
            </p:cNvCxnSpPr>
            <p:nvPr/>
          </p:nvCxnSpPr>
          <p:spPr>
            <a:xfrm flipV="1">
              <a:off x="10632440" y="1870184"/>
              <a:ext cx="0" cy="6789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a:extLst>
                <a:ext uri="{FF2B5EF4-FFF2-40B4-BE49-F238E27FC236}">
                  <a16:creationId xmlns:a16="http://schemas.microsoft.com/office/drawing/2014/main" id="{5BE1AC8D-AACB-BFC3-0DAD-0631F7596264}"/>
                </a:ext>
              </a:extLst>
            </p:cNvPr>
            <p:cNvCxnSpPr>
              <a:stCxn id="39" idx="2"/>
            </p:cNvCxnSpPr>
            <p:nvPr/>
          </p:nvCxnSpPr>
          <p:spPr>
            <a:xfrm flipH="1">
              <a:off x="10568940" y="2704208"/>
              <a:ext cx="4910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92608CAB-8E36-3212-45C4-2543D450D205}"/>
                </a:ext>
              </a:extLst>
            </p:cNvPr>
            <p:cNvCxnSpPr>
              <a:cxnSpLocks/>
            </p:cNvCxnSpPr>
            <p:nvPr/>
          </p:nvCxnSpPr>
          <p:spPr>
            <a:xfrm flipV="1">
              <a:off x="10568940" y="1870184"/>
              <a:ext cx="0" cy="834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E5B1996-6176-A80A-53DF-E043C0C547AA}"/>
                </a:ext>
              </a:extLst>
            </p:cNvPr>
            <p:cNvSpPr txBox="1"/>
            <p:nvPr/>
          </p:nvSpPr>
          <p:spPr>
            <a:xfrm>
              <a:off x="10119359" y="2284608"/>
              <a:ext cx="322583" cy="261610"/>
            </a:xfrm>
            <a:prstGeom prst="rect">
              <a:avLst/>
            </a:prstGeom>
            <a:noFill/>
          </p:spPr>
          <p:txBody>
            <a:bodyPr wrap="square" rtlCol="0">
              <a:spAutoFit/>
            </a:bodyPr>
            <a:lstStyle/>
            <a:p>
              <a:r>
                <a:rPr lang="en-US" sz="1100" dirty="0"/>
                <a:t>I+</a:t>
              </a:r>
              <a:endParaRPr lang="ru-RU" sz="1100" dirty="0"/>
            </a:p>
          </p:txBody>
        </p:sp>
        <p:sp>
          <p:nvSpPr>
            <p:cNvPr id="58" name="TextBox 57">
              <a:extLst>
                <a:ext uri="{FF2B5EF4-FFF2-40B4-BE49-F238E27FC236}">
                  <a16:creationId xmlns:a16="http://schemas.microsoft.com/office/drawing/2014/main" id="{213FCB89-5070-C492-D4E8-02105F73618C}"/>
                </a:ext>
              </a:extLst>
            </p:cNvPr>
            <p:cNvSpPr txBox="1"/>
            <p:nvPr/>
          </p:nvSpPr>
          <p:spPr>
            <a:xfrm>
              <a:off x="10119360" y="2586273"/>
              <a:ext cx="270762" cy="261610"/>
            </a:xfrm>
            <a:prstGeom prst="rect">
              <a:avLst/>
            </a:prstGeom>
            <a:noFill/>
          </p:spPr>
          <p:txBody>
            <a:bodyPr wrap="square" rtlCol="0">
              <a:spAutoFit/>
            </a:bodyPr>
            <a:lstStyle/>
            <a:p>
              <a:r>
                <a:rPr lang="en-US" sz="1100" dirty="0"/>
                <a:t>I-</a:t>
              </a:r>
              <a:endParaRPr lang="ru-RU" sz="1100" dirty="0"/>
            </a:p>
          </p:txBody>
        </p:sp>
        <p:sp>
          <p:nvSpPr>
            <p:cNvPr id="59" name="TextBox 58">
              <a:extLst>
                <a:ext uri="{FF2B5EF4-FFF2-40B4-BE49-F238E27FC236}">
                  <a16:creationId xmlns:a16="http://schemas.microsoft.com/office/drawing/2014/main" id="{3652AAC9-04CD-FD1B-B306-FFA50917CE51}"/>
                </a:ext>
              </a:extLst>
            </p:cNvPr>
            <p:cNvSpPr txBox="1"/>
            <p:nvPr/>
          </p:nvSpPr>
          <p:spPr>
            <a:xfrm>
              <a:off x="10383275" y="1682737"/>
              <a:ext cx="427984" cy="215444"/>
            </a:xfrm>
            <a:prstGeom prst="rect">
              <a:avLst/>
            </a:prstGeom>
            <a:noFill/>
          </p:spPr>
          <p:txBody>
            <a:bodyPr wrap="square" rtlCol="0">
              <a:spAutoFit/>
            </a:bodyPr>
            <a:lstStyle/>
            <a:p>
              <a:r>
                <a:rPr lang="en-US" sz="800" dirty="0">
                  <a:solidFill>
                    <a:schemeClr val="bg1"/>
                  </a:solidFill>
                </a:rPr>
                <a:t>V+  V-</a:t>
              </a:r>
              <a:endParaRPr lang="ru-RU" sz="800" dirty="0">
                <a:solidFill>
                  <a:schemeClr val="bg1"/>
                </a:solidFill>
              </a:endParaRPr>
            </a:p>
          </p:txBody>
        </p:sp>
        <p:sp>
          <p:nvSpPr>
            <p:cNvPr id="60" name="TextBox 59">
              <a:extLst>
                <a:ext uri="{FF2B5EF4-FFF2-40B4-BE49-F238E27FC236}">
                  <a16:creationId xmlns:a16="http://schemas.microsoft.com/office/drawing/2014/main" id="{E7F2748B-3A71-0291-AEDA-7BD542F7AAEB}"/>
                </a:ext>
              </a:extLst>
            </p:cNvPr>
            <p:cNvSpPr txBox="1"/>
            <p:nvPr/>
          </p:nvSpPr>
          <p:spPr>
            <a:xfrm>
              <a:off x="11040913" y="2506797"/>
              <a:ext cx="409575" cy="246221"/>
            </a:xfrm>
            <a:prstGeom prst="rect">
              <a:avLst/>
            </a:prstGeom>
            <a:noFill/>
          </p:spPr>
          <p:txBody>
            <a:bodyPr wrap="square" rtlCol="0">
              <a:spAutoFit/>
            </a:bodyPr>
            <a:lstStyle/>
            <a:p>
              <a:r>
                <a:rPr lang="en-US" sz="1000" dirty="0"/>
                <a:t>R1</a:t>
              </a:r>
              <a:endParaRPr lang="ru-RU" sz="1000" dirty="0"/>
            </a:p>
          </p:txBody>
        </p:sp>
        <p:cxnSp>
          <p:nvCxnSpPr>
            <p:cNvPr id="61" name="Прямая соединительная линия 60">
              <a:extLst>
                <a:ext uri="{FF2B5EF4-FFF2-40B4-BE49-F238E27FC236}">
                  <a16:creationId xmlns:a16="http://schemas.microsoft.com/office/drawing/2014/main" id="{B8E7B52E-EFB8-E4BD-606B-E834CF62B408}"/>
                </a:ext>
              </a:extLst>
            </p:cNvPr>
            <p:cNvCxnSpPr>
              <a:cxnSpLocks/>
            </p:cNvCxnSpPr>
            <p:nvPr/>
          </p:nvCxnSpPr>
          <p:spPr>
            <a:xfrm>
              <a:off x="9894608" y="3225174"/>
              <a:ext cx="11654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21992F92-E14F-BBB0-7ABE-37969A4DB4B8}"/>
                </a:ext>
              </a:extLst>
            </p:cNvPr>
            <p:cNvCxnSpPr/>
            <p:nvPr/>
          </p:nvCxnSpPr>
          <p:spPr>
            <a:xfrm>
              <a:off x="9894608" y="3535305"/>
              <a:ext cx="11654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a:extLst>
                <a:ext uri="{FF2B5EF4-FFF2-40B4-BE49-F238E27FC236}">
                  <a16:creationId xmlns:a16="http://schemas.microsoft.com/office/drawing/2014/main" id="{BE799FE8-DC66-69CF-0CF2-ADA263F1A67B}"/>
                </a:ext>
              </a:extLst>
            </p:cNvPr>
            <p:cNvCxnSpPr/>
            <p:nvPr/>
          </p:nvCxnSpPr>
          <p:spPr>
            <a:xfrm>
              <a:off x="11060035" y="3225174"/>
              <a:ext cx="0" cy="3101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a:extLst>
                <a:ext uri="{FF2B5EF4-FFF2-40B4-BE49-F238E27FC236}">
                  <a16:creationId xmlns:a16="http://schemas.microsoft.com/office/drawing/2014/main" id="{C4E1D1FE-7E6C-647C-F563-78AB0D16D47B}"/>
                </a:ext>
              </a:extLst>
            </p:cNvPr>
            <p:cNvCxnSpPr>
              <a:cxnSpLocks/>
            </p:cNvCxnSpPr>
            <p:nvPr/>
          </p:nvCxnSpPr>
          <p:spPr>
            <a:xfrm flipV="1">
              <a:off x="10045700" y="1870184"/>
              <a:ext cx="0" cy="13549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Прямоугольник 64">
              <a:extLst>
                <a:ext uri="{FF2B5EF4-FFF2-40B4-BE49-F238E27FC236}">
                  <a16:creationId xmlns:a16="http://schemas.microsoft.com/office/drawing/2014/main" id="{B1FFC638-5E8C-5914-FED3-88235C4D0212}"/>
                </a:ext>
              </a:extLst>
            </p:cNvPr>
            <p:cNvSpPr/>
            <p:nvPr/>
          </p:nvSpPr>
          <p:spPr>
            <a:xfrm>
              <a:off x="11037176" y="3299475"/>
              <a:ext cx="45719" cy="155065"/>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6" name="Прямая соединительная линия 65">
              <a:extLst>
                <a:ext uri="{FF2B5EF4-FFF2-40B4-BE49-F238E27FC236}">
                  <a16:creationId xmlns:a16="http://schemas.microsoft.com/office/drawing/2014/main" id="{054BA064-94EA-D66E-023B-1D838C296049}"/>
                </a:ext>
              </a:extLst>
            </p:cNvPr>
            <p:cNvCxnSpPr>
              <a:cxnSpLocks/>
              <a:stCxn id="65" idx="0"/>
            </p:cNvCxnSpPr>
            <p:nvPr/>
          </p:nvCxnSpPr>
          <p:spPr>
            <a:xfrm flipH="1">
              <a:off x="10422890" y="3299475"/>
              <a:ext cx="6371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a:extLst>
                <a:ext uri="{FF2B5EF4-FFF2-40B4-BE49-F238E27FC236}">
                  <a16:creationId xmlns:a16="http://schemas.microsoft.com/office/drawing/2014/main" id="{286D6895-8E79-9144-924C-2FB145F8FA2A}"/>
                </a:ext>
              </a:extLst>
            </p:cNvPr>
            <p:cNvCxnSpPr>
              <a:cxnSpLocks/>
            </p:cNvCxnSpPr>
            <p:nvPr/>
          </p:nvCxnSpPr>
          <p:spPr>
            <a:xfrm flipV="1">
              <a:off x="10422890" y="1877226"/>
              <a:ext cx="0" cy="1419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a:extLst>
                <a:ext uri="{FF2B5EF4-FFF2-40B4-BE49-F238E27FC236}">
                  <a16:creationId xmlns:a16="http://schemas.microsoft.com/office/drawing/2014/main" id="{27DAED21-521F-9326-55A2-550B287CE9C7}"/>
                </a:ext>
              </a:extLst>
            </p:cNvPr>
            <p:cNvCxnSpPr>
              <a:cxnSpLocks/>
            </p:cNvCxnSpPr>
            <p:nvPr/>
          </p:nvCxnSpPr>
          <p:spPr>
            <a:xfrm flipH="1">
              <a:off x="10346055" y="3449300"/>
              <a:ext cx="7139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a:extLst>
                <a:ext uri="{FF2B5EF4-FFF2-40B4-BE49-F238E27FC236}">
                  <a16:creationId xmlns:a16="http://schemas.microsoft.com/office/drawing/2014/main" id="{56199D66-F7A3-3397-58C4-31AFC345E91C}"/>
                </a:ext>
              </a:extLst>
            </p:cNvPr>
            <p:cNvCxnSpPr>
              <a:cxnSpLocks/>
            </p:cNvCxnSpPr>
            <p:nvPr/>
          </p:nvCxnSpPr>
          <p:spPr>
            <a:xfrm flipV="1">
              <a:off x="10346055" y="1876425"/>
              <a:ext cx="0" cy="1572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F02CE5A5-9568-AE48-11CE-0C4B1AC0B157}"/>
                </a:ext>
              </a:extLst>
            </p:cNvPr>
            <p:cNvSpPr txBox="1"/>
            <p:nvPr/>
          </p:nvSpPr>
          <p:spPr>
            <a:xfrm>
              <a:off x="10119359" y="3034940"/>
              <a:ext cx="322583" cy="261610"/>
            </a:xfrm>
            <a:prstGeom prst="rect">
              <a:avLst/>
            </a:prstGeom>
            <a:noFill/>
          </p:spPr>
          <p:txBody>
            <a:bodyPr wrap="square" rtlCol="0">
              <a:spAutoFit/>
            </a:bodyPr>
            <a:lstStyle/>
            <a:p>
              <a:r>
                <a:rPr lang="en-US" sz="1100" dirty="0"/>
                <a:t>I+</a:t>
              </a:r>
              <a:endParaRPr lang="ru-RU" sz="1100" dirty="0"/>
            </a:p>
          </p:txBody>
        </p:sp>
        <p:sp>
          <p:nvSpPr>
            <p:cNvPr id="72" name="TextBox 71">
              <a:extLst>
                <a:ext uri="{FF2B5EF4-FFF2-40B4-BE49-F238E27FC236}">
                  <a16:creationId xmlns:a16="http://schemas.microsoft.com/office/drawing/2014/main" id="{AA1927E4-2724-F691-EB05-455660937FDF}"/>
                </a:ext>
              </a:extLst>
            </p:cNvPr>
            <p:cNvSpPr txBox="1"/>
            <p:nvPr/>
          </p:nvSpPr>
          <p:spPr>
            <a:xfrm>
              <a:off x="10071673" y="1686713"/>
              <a:ext cx="427984" cy="215444"/>
            </a:xfrm>
            <a:prstGeom prst="rect">
              <a:avLst/>
            </a:prstGeom>
            <a:noFill/>
          </p:spPr>
          <p:txBody>
            <a:bodyPr wrap="square" rtlCol="0">
              <a:spAutoFit/>
            </a:bodyPr>
            <a:lstStyle/>
            <a:p>
              <a:r>
                <a:rPr lang="en-US" sz="800" dirty="0">
                  <a:solidFill>
                    <a:schemeClr val="bg1"/>
                  </a:solidFill>
                </a:rPr>
                <a:t>V+  V-</a:t>
              </a:r>
              <a:endParaRPr lang="ru-RU" sz="800" dirty="0">
                <a:solidFill>
                  <a:schemeClr val="bg1"/>
                </a:solidFill>
              </a:endParaRPr>
            </a:p>
          </p:txBody>
        </p:sp>
        <p:sp>
          <p:nvSpPr>
            <p:cNvPr id="73" name="TextBox 72">
              <a:extLst>
                <a:ext uri="{FF2B5EF4-FFF2-40B4-BE49-F238E27FC236}">
                  <a16:creationId xmlns:a16="http://schemas.microsoft.com/office/drawing/2014/main" id="{8E17C374-6D66-BA86-9EDA-8F137C23C92C}"/>
                </a:ext>
              </a:extLst>
            </p:cNvPr>
            <p:cNvSpPr txBox="1"/>
            <p:nvPr/>
          </p:nvSpPr>
          <p:spPr>
            <a:xfrm>
              <a:off x="11040913" y="3257129"/>
              <a:ext cx="409575" cy="246221"/>
            </a:xfrm>
            <a:prstGeom prst="rect">
              <a:avLst/>
            </a:prstGeom>
            <a:noFill/>
          </p:spPr>
          <p:txBody>
            <a:bodyPr wrap="square" rtlCol="0">
              <a:spAutoFit/>
            </a:bodyPr>
            <a:lstStyle/>
            <a:p>
              <a:r>
                <a:rPr lang="en-US" sz="1000" dirty="0"/>
                <a:t>R2</a:t>
              </a:r>
              <a:endParaRPr lang="ru-RU" sz="1000" dirty="0"/>
            </a:p>
          </p:txBody>
        </p:sp>
        <p:sp>
          <p:nvSpPr>
            <p:cNvPr id="85" name="TextBox 84">
              <a:extLst>
                <a:ext uri="{FF2B5EF4-FFF2-40B4-BE49-F238E27FC236}">
                  <a16:creationId xmlns:a16="http://schemas.microsoft.com/office/drawing/2014/main" id="{1C265779-1F2C-AD52-C977-49707DA197CB}"/>
                </a:ext>
              </a:extLst>
            </p:cNvPr>
            <p:cNvSpPr txBox="1"/>
            <p:nvPr/>
          </p:nvSpPr>
          <p:spPr>
            <a:xfrm>
              <a:off x="10119360" y="3336605"/>
              <a:ext cx="270762" cy="261610"/>
            </a:xfrm>
            <a:prstGeom prst="rect">
              <a:avLst/>
            </a:prstGeom>
            <a:noFill/>
          </p:spPr>
          <p:txBody>
            <a:bodyPr wrap="square" rtlCol="0">
              <a:spAutoFit/>
            </a:bodyPr>
            <a:lstStyle/>
            <a:p>
              <a:r>
                <a:rPr lang="en-US" sz="1100" dirty="0"/>
                <a:t>I-</a:t>
              </a:r>
              <a:endParaRPr lang="ru-RU" sz="1100" dirty="0"/>
            </a:p>
          </p:txBody>
        </p:sp>
        <p:cxnSp>
          <p:nvCxnSpPr>
            <p:cNvPr id="90" name="Прямая со стрелкой 89">
              <a:extLst>
                <a:ext uri="{FF2B5EF4-FFF2-40B4-BE49-F238E27FC236}">
                  <a16:creationId xmlns:a16="http://schemas.microsoft.com/office/drawing/2014/main" id="{6B6FABC4-3E83-FB94-C09C-0FCD10E641E1}"/>
                </a:ext>
              </a:extLst>
            </p:cNvPr>
            <p:cNvCxnSpPr>
              <a:cxnSpLocks/>
              <a:stCxn id="44" idx="1"/>
            </p:cNvCxnSpPr>
            <p:nvPr/>
          </p:nvCxnSpPr>
          <p:spPr>
            <a:xfrm flipH="1">
              <a:off x="5270680" y="1629373"/>
              <a:ext cx="92012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94" name="Рисунок 93">
            <a:extLst>
              <a:ext uri="{FF2B5EF4-FFF2-40B4-BE49-F238E27FC236}">
                <a16:creationId xmlns:a16="http://schemas.microsoft.com/office/drawing/2014/main" id="{F1F2A554-DBC6-D9BB-C5B5-E14D017E8A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5199719" y="3990104"/>
            <a:ext cx="6674187" cy="2849015"/>
          </a:xfrm>
          <a:prstGeom prst="rect">
            <a:avLst/>
          </a:prstGeom>
          <a:ln w="19050">
            <a:solidFill>
              <a:schemeClr val="tx1"/>
            </a:solidFill>
          </a:ln>
        </p:spPr>
      </p:pic>
      <p:pic>
        <p:nvPicPr>
          <p:cNvPr id="96" name="Picture 11" descr="ÐÐ°ÑÑÐ¸Ð½ÐºÐ¸ Ð¿Ð¾ Ð·Ð°Ð¿ÑÐ¾ÑÑ Ð¾Ð¼ÑÑ Ð¾Ð¸ÑÐ¸">
            <a:extLst>
              <a:ext uri="{FF2B5EF4-FFF2-40B4-BE49-F238E27FC236}">
                <a16:creationId xmlns:a16="http://schemas.microsoft.com/office/drawing/2014/main" id="{586B9316-2709-2248-47A8-D25F86341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Заголовок 1">
            <a:extLst>
              <a:ext uri="{FF2B5EF4-FFF2-40B4-BE49-F238E27FC236}">
                <a16:creationId xmlns:a16="http://schemas.microsoft.com/office/drawing/2014/main" id="{5F6056C1-853E-6BAC-B6B2-DD9E3E5E4D4D}"/>
              </a:ext>
            </a:extLst>
          </p:cNvPr>
          <p:cNvSpPr>
            <a:spLocks noGrp="1"/>
          </p:cNvSpPr>
          <p:nvPr>
            <p:ph type="title"/>
          </p:nvPr>
        </p:nvSpPr>
        <p:spPr>
          <a:xfrm>
            <a:off x="0" y="-187180"/>
            <a:ext cx="12192000" cy="1325563"/>
          </a:xfrm>
        </p:spPr>
        <p:txBody>
          <a:bodyPr/>
          <a:lstStyle/>
          <a:p>
            <a:pPr algn="ctr"/>
            <a:r>
              <a:rPr lang="en-US" dirty="0">
                <a:latin typeface="Bahnschrift Condensed" panose="020B0502040204020203" pitchFamily="34" charset="0"/>
              </a:rPr>
              <a:t>Meas Module</a:t>
            </a:r>
            <a:endParaRPr lang="ru-RU" dirty="0">
              <a:latin typeface="Bahnschrift Condensed" panose="020B0502040204020203" pitchFamily="34" charset="0"/>
            </a:endParaRPr>
          </a:p>
        </p:txBody>
      </p:sp>
      <p:sp>
        <p:nvSpPr>
          <p:cNvPr id="2" name="TextBox 1">
            <a:extLst>
              <a:ext uri="{FF2B5EF4-FFF2-40B4-BE49-F238E27FC236}">
                <a16:creationId xmlns:a16="http://schemas.microsoft.com/office/drawing/2014/main" id="{84F0702F-7D6C-5C58-7B02-0D0829C8A2D7}"/>
              </a:ext>
            </a:extLst>
          </p:cNvPr>
          <p:cNvSpPr txBox="1"/>
          <p:nvPr/>
        </p:nvSpPr>
        <p:spPr>
          <a:xfrm>
            <a:off x="69666" y="923998"/>
            <a:ext cx="4934002" cy="5035353"/>
          </a:xfrm>
          <a:prstGeom prst="rect">
            <a:avLst/>
          </a:prstGeom>
          <a:noFill/>
          <a:ln w="12700">
            <a:solidFill>
              <a:schemeClr val="tx1"/>
            </a:solidFill>
          </a:ln>
        </p:spPr>
        <p:txBody>
          <a:bodyPr wrap="square" rtlCol="0">
            <a:spAutoFit/>
          </a:bodyPr>
          <a:lstStyle/>
          <a:p>
            <a:pPr marL="285750" indent="-285750">
              <a:lnSpc>
                <a:spcPct val="150000"/>
              </a:lnSpc>
              <a:buFont typeface="Arial" panose="020B0604020202020204" pitchFamily="34" charset="0"/>
              <a:buChar char="•"/>
            </a:pPr>
            <a:r>
              <a:rPr lang="en-US" dirty="0"/>
              <a:t>The range of measured temperatures is from 1.5 to 310 K (determined by the type of sensor). </a:t>
            </a:r>
            <a:endParaRPr lang="ru-RU" dirty="0"/>
          </a:p>
          <a:p>
            <a:pPr marL="285750" indent="-285750">
              <a:lnSpc>
                <a:spcPct val="150000"/>
              </a:lnSpc>
              <a:buFont typeface="Arial" panose="020B0604020202020204" pitchFamily="34" charset="0"/>
              <a:buChar char="•"/>
            </a:pPr>
            <a:r>
              <a:rPr lang="en-US" dirty="0"/>
              <a:t>The relative error of temperature measurements does not exceed ± 0.1% (determined by the sensor error in a certain range). </a:t>
            </a:r>
            <a:endParaRPr lang="ru-RU" dirty="0"/>
          </a:p>
          <a:p>
            <a:pPr marL="285750" indent="-285750">
              <a:lnSpc>
                <a:spcPct val="150000"/>
              </a:lnSpc>
              <a:buFont typeface="Arial" panose="020B0604020202020204" pitchFamily="34" charset="0"/>
              <a:buChar char="•"/>
            </a:pPr>
            <a:r>
              <a:rPr lang="en-US" dirty="0"/>
              <a:t>The bit depth of the ADC is 24 bits.</a:t>
            </a:r>
            <a:endParaRPr lang="ru-RU" dirty="0"/>
          </a:p>
          <a:p>
            <a:pPr marL="285750" indent="-285750">
              <a:lnSpc>
                <a:spcPct val="150000"/>
              </a:lnSpc>
              <a:buFont typeface="Arial" panose="020B0604020202020204" pitchFamily="34" charset="0"/>
              <a:buChar char="•"/>
            </a:pPr>
            <a:r>
              <a:rPr lang="en-US" dirty="0"/>
              <a:t>The measurement frequency is 10 Hz.</a:t>
            </a:r>
            <a:endParaRPr lang="ru-RU" dirty="0"/>
          </a:p>
          <a:p>
            <a:pPr marL="285750" indent="-285750">
              <a:lnSpc>
                <a:spcPct val="150000"/>
              </a:lnSpc>
              <a:buFont typeface="Arial" panose="020B0604020202020204" pitchFamily="34" charset="0"/>
              <a:buChar char="•"/>
            </a:pPr>
            <a:r>
              <a:rPr lang="en-US" dirty="0"/>
              <a:t>The range of the current source is from 100 </a:t>
            </a:r>
            <a:r>
              <a:rPr lang="en-US" dirty="0" err="1"/>
              <a:t>nA</a:t>
            </a:r>
            <a:r>
              <a:rPr lang="en-US" dirty="0"/>
              <a:t> to 1 mA.</a:t>
            </a:r>
            <a:endParaRPr lang="ru-RU" dirty="0"/>
          </a:p>
          <a:p>
            <a:pPr marL="285750" indent="-285750">
              <a:lnSpc>
                <a:spcPct val="150000"/>
              </a:lnSpc>
              <a:buFont typeface="Arial" panose="020B0604020202020204" pitchFamily="34" charset="0"/>
              <a:buChar char="•"/>
            </a:pPr>
            <a:r>
              <a:rPr lang="en-US" dirty="0"/>
              <a:t>The relative error of the current source does not exceed ± 0.1% in the range to 1 µA.</a:t>
            </a:r>
            <a:endParaRPr lang="ru-RU" dirty="0"/>
          </a:p>
        </p:txBody>
      </p:sp>
    </p:spTree>
    <p:extLst>
      <p:ext uri="{BB962C8B-B14F-4D97-AF65-F5344CB8AC3E}">
        <p14:creationId xmlns:p14="http://schemas.microsoft.com/office/powerpoint/2010/main" val="2294884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ÐÐ°ÑÑÐ¸Ð½ÐºÐ¸ Ð¿Ð¾ Ð·Ð°Ð¿ÑÐ¾ÑÑ Ð¾Ð¼ÑÑ Ð¾Ð¸ÑÐ¸">
            <a:extLst>
              <a:ext uri="{FF2B5EF4-FFF2-40B4-BE49-F238E27FC236}">
                <a16:creationId xmlns:a16="http://schemas.microsoft.com/office/drawing/2014/main" id="{FCCDCA45-A696-D9BD-A5F6-2AB970DAE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9F982A0-BE8D-02DF-3B08-1A37C7EF3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98" t="7616" r="5701" b="1588"/>
          <a:stretch>
            <a:fillRect/>
          </a:stretch>
        </p:blipFill>
        <p:spPr bwMode="auto">
          <a:xfrm>
            <a:off x="5128183" y="1157237"/>
            <a:ext cx="7051249" cy="5697035"/>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a16="http://schemas.microsoft.com/office/drawing/2014/main" id="{124D0C5F-F262-1CF3-628B-2EDAA30C2F97}"/>
              </a:ext>
            </a:extLst>
          </p:cNvPr>
          <p:cNvSpPr>
            <a:spLocks noGrp="1"/>
          </p:cNvSpPr>
          <p:nvPr>
            <p:ph type="title"/>
          </p:nvPr>
        </p:nvSpPr>
        <p:spPr>
          <a:xfrm>
            <a:off x="0" y="-187180"/>
            <a:ext cx="12192000" cy="1325563"/>
          </a:xfrm>
        </p:spPr>
        <p:txBody>
          <a:bodyPr/>
          <a:lstStyle/>
          <a:p>
            <a:pPr algn="ctr"/>
            <a:r>
              <a:rPr lang="en-US" dirty="0">
                <a:latin typeface="Bahnschrift Condensed" panose="020B0502040204020203" pitchFamily="34" charset="0"/>
              </a:rPr>
              <a:t>Why module system?</a:t>
            </a:r>
            <a:endParaRPr lang="ru-RU" dirty="0">
              <a:latin typeface="Bahnschrift Condensed" panose="020B0502040204020203" pitchFamily="34" charset="0"/>
            </a:endParaRPr>
          </a:p>
        </p:txBody>
      </p:sp>
      <p:sp>
        <p:nvSpPr>
          <p:cNvPr id="7" name="TextBox 6">
            <a:extLst>
              <a:ext uri="{FF2B5EF4-FFF2-40B4-BE49-F238E27FC236}">
                <a16:creationId xmlns:a16="http://schemas.microsoft.com/office/drawing/2014/main" id="{D4D20442-94B3-2FB9-E2A6-23FCAB84DDB4}"/>
              </a:ext>
            </a:extLst>
          </p:cNvPr>
          <p:cNvSpPr txBox="1"/>
          <p:nvPr/>
        </p:nvSpPr>
        <p:spPr>
          <a:xfrm>
            <a:off x="419101" y="2157818"/>
            <a:ext cx="4289982" cy="2542363"/>
          </a:xfrm>
          <a:prstGeom prst="rect">
            <a:avLst/>
          </a:prstGeom>
          <a:noFill/>
          <a:ln>
            <a:solidFill>
              <a:schemeClr val="tx1"/>
            </a:solidFill>
          </a:ln>
        </p:spPr>
        <p:txBody>
          <a:bodyPr wrap="square" rtlCol="0">
            <a:spAutoFit/>
          </a:bodyPr>
          <a:lstStyle/>
          <a:p>
            <a:pPr>
              <a:lnSpc>
                <a:spcPct val="150000"/>
              </a:lnSpc>
            </a:pPr>
            <a:r>
              <a:rPr lang="en-US" dirty="0"/>
              <a:t>The modular system allows you to assemble different configurations for different needs (tasks)</a:t>
            </a:r>
            <a:br>
              <a:rPr lang="en-US" dirty="0"/>
            </a:br>
            <a:r>
              <a:rPr lang="en-US" dirty="0"/>
              <a:t>In the standard version, the 3U 19 inches crate can accommodate 3 meters and 3 heaters, the number of which may vary.</a:t>
            </a:r>
            <a:endParaRPr lang="ru-RU" dirty="0"/>
          </a:p>
        </p:txBody>
      </p:sp>
    </p:spTree>
    <p:extLst>
      <p:ext uri="{BB962C8B-B14F-4D97-AF65-F5344CB8AC3E}">
        <p14:creationId xmlns:p14="http://schemas.microsoft.com/office/powerpoint/2010/main" val="396301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ÐÐ°ÑÑÐ¸Ð½ÐºÐ¸ Ð¿Ð¾ Ð·Ð°Ð¿ÑÐ¾ÑÑ Ð¾Ð¼ÑÑ Ð¾Ð¸ÑÐ¸">
            <a:extLst>
              <a:ext uri="{FF2B5EF4-FFF2-40B4-BE49-F238E27FC236}">
                <a16:creationId xmlns:a16="http://schemas.microsoft.com/office/drawing/2014/main" id="{4B6830D2-E5E7-CB08-1BB4-AB9BBB33B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59284F71-3613-28E7-0FE9-AEFDAEBAB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242" r="1737" b="38695"/>
          <a:stretch>
            <a:fillRect/>
          </a:stretch>
        </p:blipFill>
        <p:spPr bwMode="auto">
          <a:xfrm>
            <a:off x="2182190" y="4155440"/>
            <a:ext cx="8018450" cy="250952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a16="http://schemas.microsoft.com/office/drawing/2014/main" id="{181AE922-EB10-4241-0CF5-245B9EC29ECA}"/>
              </a:ext>
            </a:extLst>
          </p:cNvPr>
          <p:cNvSpPr>
            <a:spLocks noGrp="1"/>
          </p:cNvSpPr>
          <p:nvPr>
            <p:ph type="title"/>
          </p:nvPr>
        </p:nvSpPr>
        <p:spPr>
          <a:xfrm>
            <a:off x="0" y="-187180"/>
            <a:ext cx="12192000" cy="1325563"/>
          </a:xfrm>
        </p:spPr>
        <p:txBody>
          <a:bodyPr/>
          <a:lstStyle/>
          <a:p>
            <a:pPr algn="ctr"/>
            <a:r>
              <a:rPr lang="en-US" dirty="0">
                <a:latin typeface="Bahnschrift Condensed" panose="020B0502040204020203" pitchFamily="34" charset="0"/>
              </a:rPr>
              <a:t>It’s not a model, it’s real !</a:t>
            </a:r>
            <a:endParaRPr lang="ru-RU" dirty="0">
              <a:latin typeface="Bahnschrift Condensed" panose="020B0502040204020203" pitchFamily="34" charset="0"/>
            </a:endParaRPr>
          </a:p>
        </p:txBody>
      </p:sp>
      <p:pic>
        <p:nvPicPr>
          <p:cNvPr id="3" name="Рисунок 2">
            <a:extLst>
              <a:ext uri="{FF2B5EF4-FFF2-40B4-BE49-F238E27FC236}">
                <a16:creationId xmlns:a16="http://schemas.microsoft.com/office/drawing/2014/main" id="{F9832E4D-7FDF-171F-0A40-EFE079B3E519}"/>
              </a:ext>
            </a:extLst>
          </p:cNvPr>
          <p:cNvPicPr>
            <a:picLocks noChangeAspect="1"/>
          </p:cNvPicPr>
          <p:nvPr/>
        </p:nvPicPr>
        <p:blipFill>
          <a:blip r:embed="rId4"/>
          <a:srcRect l="967" t="13907" r="971" b="5352"/>
          <a:stretch>
            <a:fillRect/>
          </a:stretch>
        </p:blipFill>
        <p:spPr>
          <a:xfrm>
            <a:off x="2182190" y="944880"/>
            <a:ext cx="8018450" cy="3149600"/>
          </a:xfrm>
          <a:prstGeom prst="rect">
            <a:avLst/>
          </a:prstGeom>
          <a:ln w="12700">
            <a:solidFill>
              <a:schemeClr val="tx1"/>
            </a:solidFill>
          </a:ln>
        </p:spPr>
      </p:pic>
    </p:spTree>
    <p:extLst>
      <p:ext uri="{BB962C8B-B14F-4D97-AF65-F5344CB8AC3E}">
        <p14:creationId xmlns:p14="http://schemas.microsoft.com/office/powerpoint/2010/main" val="369750186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1767</TotalTime>
  <Words>679</Words>
  <Application>Microsoft Office PowerPoint</Application>
  <PresentationFormat>Широкоэкранный</PresentationFormat>
  <Paragraphs>177</Paragraphs>
  <Slides>14</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Bahnschrift Condensed</vt:lpstr>
      <vt:lpstr>Berlin Sans FB Demi</vt:lpstr>
      <vt:lpstr>Calibri</vt:lpstr>
      <vt:lpstr>Calibri Light</vt:lpstr>
      <vt:lpstr>Тема Office</vt:lpstr>
      <vt:lpstr>Презентация PowerPoint</vt:lpstr>
      <vt:lpstr>Презентация PowerPoint</vt:lpstr>
      <vt:lpstr>Презентация PowerPoint</vt:lpstr>
      <vt:lpstr>The main block diagram</vt:lpstr>
      <vt:lpstr>Презентация PowerPoint</vt:lpstr>
      <vt:lpstr>Heater Module</vt:lpstr>
      <vt:lpstr>Meas Module</vt:lpstr>
      <vt:lpstr>Why module system?</vt:lpstr>
      <vt:lpstr>It’s not a model, it’s real !</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Максим Дзугаев</dc:creator>
  <cp:lastModifiedBy>Максим Дзугаев</cp:lastModifiedBy>
  <cp:revision>18</cp:revision>
  <dcterms:created xsi:type="dcterms:W3CDTF">2025-06-08T14:19:12Z</dcterms:created>
  <dcterms:modified xsi:type="dcterms:W3CDTF">2025-06-09T23:14:03Z</dcterms:modified>
</cp:coreProperties>
</file>