
<file path=[Content_Types].xml><?xml version="1.0" encoding="utf-8"?>
<Types xmlns="http://schemas.openxmlformats.org/package/2006/content-types">
  <Default Extension="fntdata" ContentType="application/x-fontdata"/>
  <Default Extension="gif" ContentType="image/gif"/>
  <Default Extension="jfif" ContentType="image/jpeg"/>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6"/>
  </p:notesMasterIdLst>
  <p:sldIdLst>
    <p:sldId id="291" r:id="rId2"/>
    <p:sldId id="258" r:id="rId3"/>
    <p:sldId id="259" r:id="rId4"/>
    <p:sldId id="295" r:id="rId5"/>
    <p:sldId id="286" r:id="rId6"/>
    <p:sldId id="288" r:id="rId7"/>
    <p:sldId id="289" r:id="rId8"/>
    <p:sldId id="290" r:id="rId9"/>
    <p:sldId id="262" r:id="rId10"/>
    <p:sldId id="278" r:id="rId11"/>
    <p:sldId id="299" r:id="rId12"/>
    <p:sldId id="296" r:id="rId13"/>
    <p:sldId id="297" r:id="rId14"/>
    <p:sldId id="300" r:id="rId15"/>
  </p:sldIdLst>
  <p:sldSz cx="24387175" cy="13716000"/>
  <p:notesSz cx="13716000" cy="24387175"/>
  <p:embeddedFontLst>
    <p:embeddedFont>
      <p:font typeface="Bebas Neue" panose="020B0606020202050201" pitchFamily="34" charset="0"/>
      <p:regular r:id="rId17"/>
    </p:embeddedFont>
    <p:embeddedFont>
      <p:font typeface="Cambria Math" panose="02040503050406030204" pitchFamily="18" charset="0"/>
      <p:regular r:id="rId18"/>
    </p:embeddedFont>
    <p:embeddedFont>
      <p:font typeface="Times" panose="02020603050405020304" pitchFamily="18"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1" roundtripDataSignature="AMtx7mgbGeGSvaWR1Zl7XygBAsWqh8Iq4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76D9"/>
    <a:srgbClr val="6975A6"/>
    <a:srgbClr val="F68EF1"/>
    <a:srgbClr val="774D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8969" autoAdjust="0"/>
  </p:normalViewPr>
  <p:slideViewPr>
    <p:cSldViewPr snapToGrid="0">
      <p:cViewPr>
        <p:scale>
          <a:sx n="21" d="100"/>
          <a:sy n="21" d="100"/>
        </p:scale>
        <p:origin x="1508" y="436"/>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51"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5.fntdata"/><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font" Target="fonts/font3.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
          <a:extLst>
            <a:ext uri="{FF2B5EF4-FFF2-40B4-BE49-F238E27FC236}">
              <a16:creationId xmlns:a16="http://schemas.microsoft.com/office/drawing/2014/main" id="{BBF2AE9D-F1D9-7737-53F1-4AF5CAE817DF}"/>
            </a:ext>
          </a:extLst>
        </p:cNvPr>
        <p:cNvGrpSpPr/>
        <p:nvPr/>
      </p:nvGrpSpPr>
      <p:grpSpPr>
        <a:xfrm>
          <a:off x="0" y="0"/>
          <a:ext cx="0" cy="0"/>
          <a:chOff x="0" y="0"/>
          <a:chExt cx="0" cy="0"/>
        </a:xfrm>
      </p:grpSpPr>
      <p:sp>
        <p:nvSpPr>
          <p:cNvPr id="12" name="Google Shape;12;g2b1da5dc296_0_0:notes">
            <a:extLst>
              <a:ext uri="{FF2B5EF4-FFF2-40B4-BE49-F238E27FC236}">
                <a16:creationId xmlns:a16="http://schemas.microsoft.com/office/drawing/2014/main" id="{A821689F-07BD-15B4-835F-FAF2483DF5A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 name="Google Shape;13;g2b1da5dc296_0_0:notes">
            <a:extLst>
              <a:ext uri="{FF2B5EF4-FFF2-40B4-BE49-F238E27FC236}">
                <a16:creationId xmlns:a16="http://schemas.microsoft.com/office/drawing/2014/main" id="{F7A1D49A-1772-721F-2BA8-3F3D6CC514AE}"/>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buNone/>
            </a:pPr>
            <a:endParaRPr lang="en-GB" dirty="0"/>
          </a:p>
        </p:txBody>
      </p:sp>
      <p:sp>
        <p:nvSpPr>
          <p:cNvPr id="14" name="Google Shape;14;g2b1da5dc296_0_0:notes">
            <a:extLst>
              <a:ext uri="{FF2B5EF4-FFF2-40B4-BE49-F238E27FC236}">
                <a16:creationId xmlns:a16="http://schemas.microsoft.com/office/drawing/2014/main" id="{045D3BE2-7A81-E1BF-B738-02FD353835CA}"/>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extLst>
      <p:ext uri="{BB962C8B-B14F-4D97-AF65-F5344CB8AC3E}">
        <p14:creationId xmlns:p14="http://schemas.microsoft.com/office/powerpoint/2010/main" val="801445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2b1da5dc296_0_6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9" name="Google Shape;649;g2b1da5dc296_0_6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50" name="Google Shape;650;g2b1da5dc296_0_6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a:extLst>
            <a:ext uri="{FF2B5EF4-FFF2-40B4-BE49-F238E27FC236}">
              <a16:creationId xmlns:a16="http://schemas.microsoft.com/office/drawing/2014/main" id="{281564F3-E979-84F5-919E-C367022F5181}"/>
            </a:ext>
          </a:extLst>
        </p:cNvPr>
        <p:cNvGrpSpPr/>
        <p:nvPr/>
      </p:nvGrpSpPr>
      <p:grpSpPr>
        <a:xfrm>
          <a:off x="0" y="0"/>
          <a:ext cx="0" cy="0"/>
          <a:chOff x="0" y="0"/>
          <a:chExt cx="0" cy="0"/>
        </a:xfrm>
      </p:grpSpPr>
      <p:sp>
        <p:nvSpPr>
          <p:cNvPr id="87" name="Google Shape;87;g2b1da5dc296_0_72:notes">
            <a:extLst>
              <a:ext uri="{FF2B5EF4-FFF2-40B4-BE49-F238E27FC236}">
                <a16:creationId xmlns:a16="http://schemas.microsoft.com/office/drawing/2014/main" id="{BE76CB61-D08C-159D-45EA-7A0265352A7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g2b1da5dc296_0_72:notes">
            <a:extLst>
              <a:ext uri="{FF2B5EF4-FFF2-40B4-BE49-F238E27FC236}">
                <a16:creationId xmlns:a16="http://schemas.microsoft.com/office/drawing/2014/main" id="{C5256AC9-F3A0-7361-A90D-F5927098B4E9}"/>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buNone/>
            </a:pPr>
            <a:endParaRPr lang="vi-VN" sz="3600" dirty="0"/>
          </a:p>
          <a:p>
            <a:pPr>
              <a:buNone/>
            </a:pPr>
            <a:r>
              <a:rPr lang="vi-VN" sz="3600" b="1" dirty="0"/>
              <a:t>This slide is </a:t>
            </a:r>
            <a:r>
              <a:rPr lang="en-GB" sz="3600" b="1" dirty="0"/>
              <a:t>highlights the core mechanisms of neuroinflammation and radiation effects on the brain.</a:t>
            </a:r>
            <a:endParaRPr lang="vi-VN" sz="3600" b="1" dirty="0"/>
          </a:p>
          <a:p>
            <a:pPr>
              <a:buNone/>
            </a:pPr>
            <a:r>
              <a:rPr lang="en-US" sz="3600" dirty="0"/>
              <a:t>"Neuroinflammation is </a:t>
            </a:r>
            <a:r>
              <a:rPr lang="en-US" sz="3600"/>
              <a:t>the brain </a:t>
            </a:r>
            <a:r>
              <a:rPr lang="en-US" sz="3600" dirty="0"/>
              <a:t>immune response to injury, involving glial cell activation and the release of pro-inflammatory cytokines like IL-1β and TNF-α. Initially, this aims to repair damage—but if prolonged, it can harm neurons instead.</a:t>
            </a:r>
          </a:p>
          <a:p>
            <a:pPr>
              <a:buNone/>
            </a:pPr>
            <a:r>
              <a:rPr lang="en-US" sz="3600" dirty="0"/>
              <a:t>[🧠 </a:t>
            </a:r>
            <a:r>
              <a:rPr lang="en-US" sz="3600" i="1" dirty="0"/>
              <a:t>point to image 1</a:t>
            </a:r>
            <a:r>
              <a:rPr lang="en-US" sz="3600" dirty="0"/>
              <a:t>]</a:t>
            </a:r>
            <a:br>
              <a:rPr lang="en-US" sz="3600" dirty="0"/>
            </a:br>
            <a:r>
              <a:rPr lang="en-US" sz="3600" dirty="0"/>
              <a:t>In the first diagram, we see how glial cells, especially microglia, are activated after brain injury. They release cytokines and attract immune cells from the blood. If not controlled, this inflammation can become chronic and neurotoxic.</a:t>
            </a:r>
          </a:p>
          <a:p>
            <a:pPr>
              <a:buNone/>
            </a:pPr>
            <a:r>
              <a:rPr lang="en-US" sz="3600" dirty="0"/>
              <a:t>[☢️ </a:t>
            </a:r>
            <a:r>
              <a:rPr lang="en-US" sz="3600" i="1" dirty="0"/>
              <a:t>point to image 2</a:t>
            </a:r>
            <a:r>
              <a:rPr lang="en-US" sz="3600" dirty="0"/>
              <a:t>]</a:t>
            </a:r>
            <a:br>
              <a:rPr lang="en-US" sz="3600" dirty="0"/>
            </a:br>
            <a:r>
              <a:rPr lang="en-US" sz="3600" dirty="0"/>
              <a:t>With cranial irradiation, this pathway becomes more intense. Radiation triggers acute microglial activation and a surge in cytokines like IL-1β and IL-18. Over time, inflammation persists, microglia are lost, and neural damage worsens.</a:t>
            </a:r>
          </a:p>
          <a:p>
            <a:r>
              <a:rPr lang="en-US" sz="3600"/>
              <a:t>That’s why measuring </a:t>
            </a:r>
            <a:r>
              <a:rPr lang="en-US" sz="3600" dirty="0"/>
              <a:t>cytokine levels after irradiation is crucial—it helps us evaluate inflammation and identify targets for protective interventions, such as those modulating nitric oxide or arginase activity."</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6600" b="1" dirty="0"/>
              <a:t>Based on these mechanisms, we conducted an experiment to measure IL-1β, arginase, and </a:t>
            </a:r>
            <a:r>
              <a:rPr lang="en-US" sz="6600" b="1" dirty="0" err="1"/>
              <a:t>iNOS</a:t>
            </a:r>
            <a:r>
              <a:rPr lang="en-US" sz="6600" b="1" dirty="0"/>
              <a:t> levels after proton irradiation.</a:t>
            </a:r>
            <a:r>
              <a:rPr lang="en-US" sz="4800" b="1" kern="100" dirty="0">
                <a:effectLst/>
                <a:latin typeface="Aptos" panose="020B0004020202020204" pitchFamily="34" charset="0"/>
                <a:ea typeface="Aptos" panose="020B0004020202020204" pitchFamily="34" charset="0"/>
                <a:cs typeface="Times New Roman" panose="02020603050405020304" pitchFamily="18" charset="0"/>
              </a:rPr>
              <a:t> Let’s look at our study design.</a:t>
            </a:r>
          </a:p>
          <a:p>
            <a:pPr marL="0" lvl="0" indent="0" algn="l" rtl="0">
              <a:spcBef>
                <a:spcPts val="0"/>
              </a:spcBef>
              <a:spcAft>
                <a:spcPts val="0"/>
              </a:spcAft>
              <a:buNone/>
            </a:pPr>
            <a:endParaRPr sz="3600" dirty="0"/>
          </a:p>
        </p:txBody>
      </p:sp>
      <p:sp>
        <p:nvSpPr>
          <p:cNvPr id="89" name="Google Shape;89;g2b1da5dc296_0_72:notes">
            <a:extLst>
              <a:ext uri="{FF2B5EF4-FFF2-40B4-BE49-F238E27FC236}">
                <a16:creationId xmlns:a16="http://schemas.microsoft.com/office/drawing/2014/main" id="{36FE4639-3576-459D-13EF-FE00B8A5361C}"/>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3042226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GB" dirty="0"/>
              <a:t>In our analysis, we used p-values to determine whether the observed differences between groups were statistically significant.</a:t>
            </a:r>
          </a:p>
          <a:p>
            <a:pPr>
              <a:buNone/>
            </a:pPr>
            <a:r>
              <a:rPr lang="en-GB" dirty="0"/>
              <a:t>A </a:t>
            </a:r>
            <a:r>
              <a:rPr lang="en-GB" b="1" dirty="0"/>
              <a:t>p-value</a:t>
            </a:r>
            <a:r>
              <a:rPr lang="en-GB" dirty="0"/>
              <a:t> tells us the probability that a result occurred by chance. The smaller the p-value, the more confident we are that the effect is real.</a:t>
            </a:r>
          </a:p>
          <a:p>
            <a:pPr>
              <a:buNone/>
            </a:pPr>
            <a:r>
              <a:rPr lang="en-GB" dirty="0"/>
              <a:t>In this study, we considered </a:t>
            </a:r>
            <a:r>
              <a:rPr lang="en-GB" b="1" dirty="0"/>
              <a:t>p &lt; 0.05</a:t>
            </a:r>
            <a:r>
              <a:rPr lang="en-GB" dirty="0"/>
              <a:t> as statistically significant.</a:t>
            </a:r>
            <a:br>
              <a:rPr lang="en-GB" dirty="0"/>
            </a:br>
            <a:r>
              <a:rPr lang="en-GB" dirty="0"/>
              <a:t>You may also notice asterisks on the graphs:</a:t>
            </a:r>
          </a:p>
          <a:p>
            <a:pPr>
              <a:buFont typeface="Arial" panose="020B0604020202020204" pitchFamily="34" charset="0"/>
              <a:buChar char="•"/>
            </a:pPr>
            <a:r>
              <a:rPr lang="en-GB" dirty="0"/>
              <a:t>means </a:t>
            </a:r>
            <a:r>
              <a:rPr lang="en-GB" b="1" dirty="0"/>
              <a:t>p &lt; 0.05</a:t>
            </a:r>
            <a:r>
              <a:rPr lang="en-GB" dirty="0"/>
              <a:t>, ** means </a:t>
            </a:r>
            <a:r>
              <a:rPr lang="en-GB" b="1" dirty="0"/>
              <a:t>p &lt; 0.01</a:t>
            </a:r>
            <a:r>
              <a:rPr lang="en-GB" dirty="0"/>
              <a:t>, and *** means </a:t>
            </a:r>
            <a:r>
              <a:rPr lang="en-GB" b="1" dirty="0"/>
              <a:t>p &lt; 0.001</a:t>
            </a:r>
            <a:r>
              <a:rPr lang="en-GB" dirty="0"/>
              <a:t>.</a:t>
            </a:r>
            <a:br>
              <a:rPr lang="en-GB" dirty="0"/>
            </a:br>
            <a:r>
              <a:rPr lang="en-GB" dirty="0"/>
              <a:t>These symbols help highlight where meaningful differences occurred between groups.</a:t>
            </a:r>
          </a:p>
          <a:p>
            <a:endParaRPr lang="vi-VN"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19722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GB" dirty="0"/>
              <a:t>This table summarizes the experimental design used in our study.</a:t>
            </a:r>
          </a:p>
          <a:p>
            <a:pPr>
              <a:buNone/>
            </a:pPr>
            <a:r>
              <a:rPr lang="en-GB" dirty="0"/>
              <a:t>Two mouse strains were used: </a:t>
            </a:r>
            <a:r>
              <a:rPr lang="en-GB" b="1" dirty="0"/>
              <a:t>C57BL/6</a:t>
            </a:r>
            <a:r>
              <a:rPr lang="en-GB" dirty="0"/>
              <a:t> for the short-term analysis, and </a:t>
            </a:r>
            <a:r>
              <a:rPr lang="en-GB" b="1" dirty="0"/>
              <a:t>ICR</a:t>
            </a:r>
            <a:r>
              <a:rPr lang="en-GB" dirty="0"/>
              <a:t> for the long-term time points.</a:t>
            </a:r>
          </a:p>
          <a:p>
            <a:pPr>
              <a:buNone/>
            </a:pPr>
            <a:r>
              <a:rPr lang="en-GB" dirty="0"/>
              <a:t>For the C57BL/6 group, brain samples were collected at </a:t>
            </a:r>
            <a:r>
              <a:rPr lang="en-GB" b="1" dirty="0"/>
              <a:t>24 and 48 hours</a:t>
            </a:r>
            <a:r>
              <a:rPr lang="en-GB" dirty="0"/>
              <a:t> after proton irradiation at the Bragg peak.</a:t>
            </a:r>
            <a:br>
              <a:rPr lang="en-GB" dirty="0"/>
            </a:br>
            <a:r>
              <a:rPr lang="en-GB" dirty="0"/>
              <a:t>Each time point included a control group and a 5 Gy group, with </a:t>
            </a:r>
            <a:r>
              <a:rPr lang="en-GB" b="1" dirty="0"/>
              <a:t>8 animals per group</a:t>
            </a:r>
            <a:r>
              <a:rPr lang="en-GB" dirty="0"/>
              <a:t>.</a:t>
            </a:r>
          </a:p>
          <a:p>
            <a:pPr>
              <a:buNone/>
            </a:pPr>
            <a:r>
              <a:rPr lang="en-GB" dirty="0"/>
              <a:t>For the ICR mice, we </a:t>
            </a:r>
            <a:r>
              <a:rPr lang="en-GB" dirty="0" err="1"/>
              <a:t>analyzed</a:t>
            </a:r>
            <a:r>
              <a:rPr lang="en-GB" dirty="0"/>
              <a:t> brains at </a:t>
            </a:r>
            <a:r>
              <a:rPr lang="en-GB" b="1" dirty="0"/>
              <a:t>2 months and 12 months</a:t>
            </a:r>
            <a:r>
              <a:rPr lang="en-GB" dirty="0"/>
              <a:t> post-irradiation.</a:t>
            </a:r>
            <a:br>
              <a:rPr lang="en-GB" dirty="0"/>
            </a:br>
            <a:r>
              <a:rPr lang="en-GB" dirty="0"/>
              <a:t>The groups included </a:t>
            </a:r>
            <a:r>
              <a:rPr lang="en-GB" b="1" dirty="0"/>
              <a:t>control</a:t>
            </a:r>
            <a:r>
              <a:rPr lang="en-GB" dirty="0"/>
              <a:t>, </a:t>
            </a:r>
            <a:r>
              <a:rPr lang="en-GB" b="1" dirty="0"/>
              <a:t>2 Gy</a:t>
            </a:r>
            <a:r>
              <a:rPr lang="en-GB" dirty="0"/>
              <a:t>, and </a:t>
            </a:r>
            <a:r>
              <a:rPr lang="en-GB" b="1" dirty="0"/>
              <a:t>5 Gy</a:t>
            </a:r>
            <a:r>
              <a:rPr lang="en-GB" dirty="0"/>
              <a:t>, with 4 to 8 animals per group depending on the condition.</a:t>
            </a:r>
          </a:p>
          <a:p>
            <a:r>
              <a:rPr lang="en-GB" dirty="0"/>
              <a:t>This setup allowed us to evaluate both the short- and long-term effects of proton radiation on brain inflammation.</a:t>
            </a:r>
          </a:p>
          <a:p>
            <a:endParaRPr lang="vi-VN"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837471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57200" algn="l">
              <a:lnSpc>
                <a:spcPct val="120000"/>
              </a:lnSpc>
              <a:spcBef>
                <a:spcPts val="600"/>
              </a:spcBef>
              <a:spcAft>
                <a:spcPts val="800"/>
              </a:spcAft>
              <a:buNone/>
            </a:pPr>
            <a:r>
              <a:rPr lang="en-US" sz="1800" b="1" kern="0">
                <a:effectLst/>
                <a:latin typeface="Times New Roman" panose="02020603050405020304" pitchFamily="18" charset="0"/>
                <a:ea typeface="Times New Roman" panose="02020603050405020304" pitchFamily="18" charset="0"/>
                <a:cs typeface="Times New Roman" panose="02020603050405020304" pitchFamily="18" charset="0"/>
              </a:rPr>
              <a:t>Supplementary – Immune Modulation”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indent="457200" algn="l">
              <a:lnSpc>
                <a:spcPct val="120000"/>
              </a:lnSpc>
              <a:spcBef>
                <a:spcPts val="600"/>
              </a:spcBef>
              <a:spcAft>
                <a:spcPts val="800"/>
              </a:spcAft>
              <a:buNone/>
            </a:pPr>
            <a:r>
              <a:rPr lang="en-US" sz="1800" kern="0">
                <a:effectLst/>
                <a:latin typeface="Times New Roman" panose="02020603050405020304" pitchFamily="18" charset="0"/>
                <a:ea typeface="Times New Roman" panose="02020603050405020304" pitchFamily="18" charset="0"/>
                <a:cs typeface="Times New Roman" panose="02020603050405020304" pitchFamily="18" charset="0"/>
              </a:rPr>
              <a:t>(Chỉ trình bày khi được hỏi hoặc cần mở rộng)</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indent="457200" algn="l">
              <a:lnSpc>
                <a:spcPct val="120000"/>
              </a:lnSpc>
              <a:spcBef>
                <a:spcPts val="600"/>
              </a:spcBef>
              <a:spcAft>
                <a:spcPts val="800"/>
              </a:spcAft>
              <a:buNone/>
            </a:pPr>
            <a:r>
              <a:rPr lang="en-US" sz="1800" kern="0">
                <a:effectLst/>
                <a:latin typeface="Times New Roman" panose="02020603050405020304" pitchFamily="18" charset="0"/>
                <a:ea typeface="Times New Roman" panose="02020603050405020304" pitchFamily="18" charset="0"/>
                <a:cs typeface="Times New Roman" panose="02020603050405020304" pitchFamily="18" charset="0"/>
              </a:rPr>
              <a:t>"Besides cytokine release, another important mechanism in radiation-induced inflammation is the balance between nitric oxide production and its regulation.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indent="457200" algn="l">
              <a:lnSpc>
                <a:spcPct val="120000"/>
              </a:lnSpc>
              <a:spcBef>
                <a:spcPts val="600"/>
              </a:spcBef>
              <a:spcAft>
                <a:spcPts val="800"/>
              </a:spcAft>
              <a:buNone/>
            </a:pPr>
            <a:r>
              <a:rPr lang="en-US" sz="1800" kern="0">
                <a:effectLst/>
                <a:latin typeface="Times New Roman" panose="02020603050405020304" pitchFamily="18" charset="0"/>
                <a:ea typeface="Times New Roman" panose="02020603050405020304" pitchFamily="18" charset="0"/>
                <a:cs typeface="Times New Roman" panose="02020603050405020304" pitchFamily="18" charset="0"/>
              </a:rPr>
              <a:t>[Chỉ vào phần Arginase vs iNOS]</a:t>
            </a:r>
            <a:br>
              <a:rPr lang="en-US" sz="1800" kern="0">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kern="0">
                <a:effectLst/>
                <a:latin typeface="Times New Roman" panose="02020603050405020304" pitchFamily="18" charset="0"/>
                <a:ea typeface="Times New Roman" panose="02020603050405020304" pitchFamily="18" charset="0"/>
                <a:cs typeface="Times New Roman" panose="02020603050405020304" pitchFamily="18" charset="0"/>
              </a:rPr>
              <a:t>Arginase and inducible nitric oxide synthase (iNOS) both use L-arginine as a substrate. Arginase converts it into ornithine and urea, while iNOS uses it to produce nitric oxide (NO), a molecule that can be highly damaging in excess. So, they </a:t>
            </a:r>
            <a:r>
              <a:rPr lang="en-US" sz="1800" b="1" kern="0">
                <a:effectLst/>
                <a:latin typeface="Times New Roman" panose="02020603050405020304" pitchFamily="18" charset="0"/>
                <a:ea typeface="Times New Roman" panose="02020603050405020304" pitchFamily="18" charset="0"/>
                <a:cs typeface="Times New Roman" panose="02020603050405020304" pitchFamily="18" charset="0"/>
              </a:rPr>
              <a:t>compete</a:t>
            </a:r>
            <a:r>
              <a:rPr lang="en-US" sz="1800" kern="0">
                <a:effectLst/>
                <a:latin typeface="Times New Roman" panose="02020603050405020304" pitchFamily="18" charset="0"/>
                <a:ea typeface="Times New Roman" panose="02020603050405020304" pitchFamily="18" charset="0"/>
                <a:cs typeface="Times New Roman" panose="02020603050405020304" pitchFamily="18" charset="0"/>
              </a:rPr>
              <a:t> for the same substrate, and this competition determines whether the inflammatory response escalates or is controlled.</a:t>
            </a:r>
            <a:endParaRPr lang="vi-VN" sz="1800" kern="100">
              <a:effectLst/>
              <a:latin typeface="Aptos" panose="020B0004020202020204" pitchFamily="34" charset="0"/>
              <a:ea typeface="Times New Roman" panose="02020603050405020304" pitchFamily="18" charset="0"/>
              <a:cs typeface="Times New Roman" panose="02020603050405020304" pitchFamily="18" charset="0"/>
            </a:endParaRPr>
          </a:p>
          <a:p>
            <a:pPr indent="457200" algn="l">
              <a:lnSpc>
                <a:spcPct val="120000"/>
              </a:lnSpc>
              <a:spcBef>
                <a:spcPts val="600"/>
              </a:spcBef>
              <a:spcAft>
                <a:spcPts val="800"/>
              </a:spcAft>
              <a:buNone/>
            </a:pPr>
            <a:r>
              <a:rPr lang="en-US" sz="1800" kern="0">
                <a:effectLst/>
                <a:latin typeface="Times New Roman" panose="02020603050405020304" pitchFamily="18" charset="0"/>
                <a:ea typeface="Times New Roman" panose="02020603050405020304" pitchFamily="18" charset="0"/>
                <a:cs typeface="Times New Roman" panose="02020603050405020304" pitchFamily="18" charset="0"/>
              </a:rPr>
              <a:t>[Chuyển sang phần Th1/Th2 polarization]</a:t>
            </a:r>
            <a:br>
              <a:rPr lang="en-US" sz="1800" kern="0">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kern="0">
                <a:effectLst/>
                <a:latin typeface="Times New Roman" panose="02020603050405020304" pitchFamily="18" charset="0"/>
                <a:ea typeface="Times New Roman" panose="02020603050405020304" pitchFamily="18" charset="0"/>
                <a:cs typeface="Times New Roman" panose="02020603050405020304" pitchFamily="18" charset="0"/>
              </a:rPr>
              <a:t>Additionally, this balance is regulated by helper T cells: Th1 cells stimulate iNOS and drive pro-inflammatory activity, while Th2 cells promote arginase expression and contribute to anti-inflammatory, tissue-repairing functions.</a:t>
            </a:r>
            <a:br>
              <a:rPr lang="en-US" sz="1800" kern="0">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kern="0">
                <a:effectLst/>
                <a:latin typeface="Times New Roman" panose="02020603050405020304" pitchFamily="18" charset="0"/>
                <a:ea typeface="Times New Roman" panose="02020603050405020304" pitchFamily="18" charset="0"/>
                <a:cs typeface="Times New Roman" panose="02020603050405020304" pitchFamily="18" charset="0"/>
              </a:rPr>
              <a:t>This mechanism helps explain </a:t>
            </a:r>
            <a:r>
              <a:rPr lang="en-US" sz="1800" b="1" kern="0">
                <a:effectLst/>
                <a:latin typeface="Times New Roman" panose="02020603050405020304" pitchFamily="18" charset="0"/>
                <a:ea typeface="Times New Roman" panose="02020603050405020304" pitchFamily="18" charset="0"/>
                <a:cs typeface="Times New Roman" panose="02020603050405020304" pitchFamily="18" charset="0"/>
              </a:rPr>
              <a:t>how immune responses after irradiation may vary</a:t>
            </a:r>
            <a:r>
              <a:rPr lang="en-US" sz="1800" kern="0">
                <a:effectLst/>
                <a:latin typeface="Times New Roman" panose="02020603050405020304" pitchFamily="18" charset="0"/>
                <a:ea typeface="Times New Roman" panose="02020603050405020304" pitchFamily="18" charset="0"/>
                <a:cs typeface="Times New Roman" panose="02020603050405020304" pitchFamily="18" charset="0"/>
              </a:rPr>
              <a:t>, and why measuring enzymes like iNOS and arginase can give us deeper insights into the inflammatory state of the brain."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31453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g2b1da5dc296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 name="Google Shape;42;g2b1da5dc296_0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3" name="Google Shape;43;g2b1da5dc296_0_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b1da5dc296_0_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g2b1da5dc296_0_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vi-VN" sz="1200">
                <a:solidFill>
                  <a:schemeClr val="tx1"/>
                </a:solidFill>
                <a:latin typeface="Times New Roman" panose="02020603050405020304" pitchFamily="18" charset="0"/>
                <a:cs typeface="Times New Roman" panose="02020603050405020304" pitchFamily="18" charset="0"/>
              </a:rPr>
              <a:t>Proton therapy is a precise form of radiation treatment that targets tumors by utilizing the Bragg </a:t>
            </a:r>
            <a:r>
              <a:rPr lang="vi-VN" altLang="vi-VN" sz="1200">
                <a:solidFill>
                  <a:schemeClr val="tx1"/>
                </a:solidFill>
                <a:latin typeface="Times New Roman" panose="02020603050405020304" pitchFamily="18" charset="0"/>
                <a:cs typeface="Times New Roman" panose="02020603050405020304" pitchFamily="18" charset="0"/>
              </a:rPr>
              <a:t>peak, limiting </a:t>
            </a:r>
            <a:r>
              <a:rPr lang="en-GB" sz="1200">
                <a:latin typeface="Times New Roman" panose="02020603050405020304" pitchFamily="18" charset="0"/>
                <a:cs typeface="Times New Roman" panose="02020603050405020304" pitchFamily="18" charset="0"/>
              </a:rPr>
              <a:t>damage to healthy tissue</a:t>
            </a:r>
            <a:r>
              <a:rPr lang="en-GB"/>
              <a:t>. </a:t>
            </a:r>
            <a:r>
              <a:rPr lang="en-GB" dirty="0"/>
              <a:t>However, the central nervous system is highly sensitive to </a:t>
            </a:r>
            <a:r>
              <a:rPr lang="en-GB"/>
              <a:t>radiation.</a:t>
            </a:r>
            <a:endParaRPr lang="vi-VN"/>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a:t>"Neuroinflammation is the brain immune response to injury, involving glial cell activation and the release of pro-inflammatory cytokines like IL-1β and TNF-α. Initially, this aims to repair damage—but if prolonged, it can harm neurons instead.</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vi-VN" sz="1200">
                <a:sym typeface="Wingdings" panose="05000000000000000000" pitchFamily="2" charset="2"/>
              </a:rPr>
              <a:t></a:t>
            </a:r>
            <a:r>
              <a:rPr lang="en-US" sz="1200"/>
              <a:t>That’s why </a:t>
            </a:r>
            <a:r>
              <a:rPr lang="en-US" sz="1200" b="1">
                <a:solidFill>
                  <a:schemeClr val="accent1">
                    <a:lumMod val="50000"/>
                  </a:schemeClr>
                </a:solidFill>
                <a:latin typeface="Times" panose="02020603050405020304"/>
                <a:cs typeface="Times" panose="02020603050405020304"/>
              </a:rPr>
              <a:t>Measuring cytokine levels post-irradiation provides insight into the extent of neuroinflammation and potential therapeutic targets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a:t>We </a:t>
            </a:r>
            <a:r>
              <a:rPr lang="en-GB" dirty="0"/>
              <a:t>focused on three biomarkers:</a:t>
            </a:r>
          </a:p>
          <a:p>
            <a:pPr>
              <a:buFont typeface="Arial" panose="020B0604020202020204" pitchFamily="34" charset="0"/>
              <a:buChar char="•"/>
            </a:pPr>
            <a:r>
              <a:rPr lang="en-GB" dirty="0"/>
              <a:t>IL-1β and </a:t>
            </a:r>
            <a:r>
              <a:rPr lang="en-GB" dirty="0" err="1"/>
              <a:t>iNOS</a:t>
            </a:r>
            <a:r>
              <a:rPr lang="en-GB" dirty="0"/>
              <a:t>, which are associated with acute inflammation,</a:t>
            </a:r>
          </a:p>
          <a:p>
            <a:pPr>
              <a:buFont typeface="Arial" panose="020B0604020202020204" pitchFamily="34" charset="0"/>
              <a:buChar char="•"/>
            </a:pPr>
            <a:r>
              <a:rPr lang="en-GB" dirty="0"/>
              <a:t>and Arginase I, which indicates tissue repair.</a:t>
            </a:r>
            <a:br>
              <a:rPr lang="en-GB"/>
            </a:br>
            <a:endParaRPr lang="en-GB" dirty="0"/>
          </a:p>
          <a:p>
            <a:pPr marL="0" lvl="0" indent="0" algn="l" rtl="0">
              <a:spcBef>
                <a:spcPts val="0"/>
              </a:spcBef>
              <a:spcAft>
                <a:spcPts val="0"/>
              </a:spcAft>
              <a:buNone/>
            </a:pPr>
            <a:r>
              <a:rPr lang="vi-VN"/>
              <a:t>`</a:t>
            </a:r>
            <a:endParaRPr dirty="0"/>
          </a:p>
        </p:txBody>
      </p:sp>
      <p:sp>
        <p:nvSpPr>
          <p:cNvPr id="89" name="Google Shape;89;g2b1da5dc296_0_7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a:extLst>
            <a:ext uri="{FF2B5EF4-FFF2-40B4-BE49-F238E27FC236}">
              <a16:creationId xmlns:a16="http://schemas.microsoft.com/office/drawing/2014/main" id="{9E7D543F-5A74-3146-8A8D-1A05E04408B9}"/>
            </a:ext>
          </a:extLst>
        </p:cNvPr>
        <p:cNvGrpSpPr/>
        <p:nvPr/>
      </p:nvGrpSpPr>
      <p:grpSpPr>
        <a:xfrm>
          <a:off x="0" y="0"/>
          <a:ext cx="0" cy="0"/>
          <a:chOff x="0" y="0"/>
          <a:chExt cx="0" cy="0"/>
        </a:xfrm>
      </p:grpSpPr>
      <p:sp>
        <p:nvSpPr>
          <p:cNvPr id="87" name="Google Shape;87;g2b1da5dc296_0_72:notes">
            <a:extLst>
              <a:ext uri="{FF2B5EF4-FFF2-40B4-BE49-F238E27FC236}">
                <a16:creationId xmlns:a16="http://schemas.microsoft.com/office/drawing/2014/main" id="{C50105A0-CE29-D560-5391-22CFBF13B7A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g2b1da5dc296_0_72:notes">
            <a:extLst>
              <a:ext uri="{FF2B5EF4-FFF2-40B4-BE49-F238E27FC236}">
                <a16:creationId xmlns:a16="http://schemas.microsoft.com/office/drawing/2014/main" id="{923630FA-4986-CA5E-D35D-6C6022DA3564}"/>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lgn="l">
              <a:buNone/>
            </a:pPr>
            <a:r>
              <a:rPr lang="en-GB" dirty="0"/>
              <a:t>We used mice as our animal model. Their brains were irradiated with proton doses of 2, 5, and 10 Gy at the Bragg peak.</a:t>
            </a:r>
          </a:p>
          <a:p>
            <a:pPr algn="l">
              <a:buNone/>
            </a:pPr>
            <a:r>
              <a:rPr lang="en-GB" dirty="0"/>
              <a:t>Total protein was quantified using the BCA assay from Abcam, and cytokine levels — IL-1β, Arg-1, and </a:t>
            </a:r>
            <a:r>
              <a:rPr lang="en-GB" dirty="0" err="1"/>
              <a:t>iNOS</a:t>
            </a:r>
            <a:r>
              <a:rPr lang="en-GB" dirty="0"/>
              <a:t> — were measured using ELISA kits.</a:t>
            </a:r>
          </a:p>
          <a:p>
            <a:pPr algn="l"/>
            <a:r>
              <a:rPr lang="en-GB" dirty="0"/>
              <a:t>The absorbance was detected at </a:t>
            </a:r>
            <a:r>
              <a:rPr lang="en-GB" b="1" dirty="0"/>
              <a:t>488 nm</a:t>
            </a:r>
            <a:r>
              <a:rPr lang="en-GB" dirty="0"/>
              <a:t> using the </a:t>
            </a:r>
            <a:r>
              <a:rPr lang="en-GB" b="1" dirty="0"/>
              <a:t>Azure Biosystems Sapphire Biomolecular Imager</a:t>
            </a:r>
            <a:r>
              <a:rPr lang="en-GB" dirty="0"/>
              <a:t>, and all data were normalized and </a:t>
            </a:r>
            <a:r>
              <a:rPr lang="en-GB" dirty="0" err="1"/>
              <a:t>analyzed</a:t>
            </a:r>
            <a:r>
              <a:rPr lang="en-GB" dirty="0"/>
              <a:t> with </a:t>
            </a:r>
            <a:r>
              <a:rPr lang="en-GB" b="1" dirty="0"/>
              <a:t>p &lt; 0.05</a:t>
            </a:r>
            <a:r>
              <a:rPr lang="en-GB" dirty="0"/>
              <a:t> as the threshold for significance.</a:t>
            </a:r>
          </a:p>
          <a:p>
            <a:pPr marL="0" lvl="0" indent="0" algn="l" rtl="0">
              <a:spcBef>
                <a:spcPts val="0"/>
              </a:spcBef>
              <a:spcAft>
                <a:spcPts val="0"/>
              </a:spcAft>
              <a:buNone/>
            </a:pPr>
            <a:endParaRPr lang="en-GB" dirty="0"/>
          </a:p>
          <a:p>
            <a:pPr marL="0" lvl="0" indent="0" algn="l" rtl="0">
              <a:spcBef>
                <a:spcPts val="0"/>
              </a:spcBef>
              <a:spcAft>
                <a:spcPts val="0"/>
              </a:spcAft>
              <a:buNone/>
            </a:pPr>
            <a:endParaRPr lang="en-GB" dirty="0"/>
          </a:p>
        </p:txBody>
      </p:sp>
      <p:sp>
        <p:nvSpPr>
          <p:cNvPr id="89" name="Google Shape;89;g2b1da5dc296_0_72:notes">
            <a:extLst>
              <a:ext uri="{FF2B5EF4-FFF2-40B4-BE49-F238E27FC236}">
                <a16:creationId xmlns:a16="http://schemas.microsoft.com/office/drawing/2014/main" id="{0A65E1DA-5A25-5EA5-21BF-62FA38A4D18A}"/>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3626266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a:extLst>
            <a:ext uri="{FF2B5EF4-FFF2-40B4-BE49-F238E27FC236}">
              <a16:creationId xmlns:a16="http://schemas.microsoft.com/office/drawing/2014/main" id="{471DF2B9-3FCF-255E-691C-19F0F3546300}"/>
            </a:ext>
          </a:extLst>
        </p:cNvPr>
        <p:cNvGrpSpPr/>
        <p:nvPr/>
      </p:nvGrpSpPr>
      <p:grpSpPr>
        <a:xfrm>
          <a:off x="0" y="0"/>
          <a:ext cx="0" cy="0"/>
          <a:chOff x="0" y="0"/>
          <a:chExt cx="0" cy="0"/>
        </a:xfrm>
      </p:grpSpPr>
      <p:sp>
        <p:nvSpPr>
          <p:cNvPr id="125" name="Google Shape;125;g2b1da5dc296_0_108:notes">
            <a:extLst>
              <a:ext uri="{FF2B5EF4-FFF2-40B4-BE49-F238E27FC236}">
                <a16:creationId xmlns:a16="http://schemas.microsoft.com/office/drawing/2014/main" id="{E3C03998-7CDC-6585-C744-3C66CE86D2E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g2b1da5dc296_0_108:notes">
            <a:extLst>
              <a:ext uri="{FF2B5EF4-FFF2-40B4-BE49-F238E27FC236}">
                <a16:creationId xmlns:a16="http://schemas.microsoft.com/office/drawing/2014/main" id="{6E9B25C1-E985-DB45-9E36-AA81AAAEA456}"/>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7" name="Google Shape;127;g2b1da5dc296_0_108:notes">
            <a:extLst>
              <a:ext uri="{FF2B5EF4-FFF2-40B4-BE49-F238E27FC236}">
                <a16:creationId xmlns:a16="http://schemas.microsoft.com/office/drawing/2014/main" id="{9D0159D2-2C62-08D8-7B28-3080C1F60414}"/>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153793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a:extLst>
            <a:ext uri="{FF2B5EF4-FFF2-40B4-BE49-F238E27FC236}">
              <a16:creationId xmlns:a16="http://schemas.microsoft.com/office/drawing/2014/main" id="{000FC09B-4688-566B-E9F3-469BDB863138}"/>
            </a:ext>
          </a:extLst>
        </p:cNvPr>
        <p:cNvGrpSpPr/>
        <p:nvPr/>
      </p:nvGrpSpPr>
      <p:grpSpPr>
        <a:xfrm>
          <a:off x="0" y="0"/>
          <a:ext cx="0" cy="0"/>
          <a:chOff x="0" y="0"/>
          <a:chExt cx="0" cy="0"/>
        </a:xfrm>
      </p:grpSpPr>
      <p:sp>
        <p:nvSpPr>
          <p:cNvPr id="125" name="Google Shape;125;g2b1da5dc296_0_108:notes">
            <a:extLst>
              <a:ext uri="{FF2B5EF4-FFF2-40B4-BE49-F238E27FC236}">
                <a16:creationId xmlns:a16="http://schemas.microsoft.com/office/drawing/2014/main" id="{9FE06C23-67F1-6D72-93D6-02BF68B80FF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g2b1da5dc296_0_108:notes">
            <a:extLst>
              <a:ext uri="{FF2B5EF4-FFF2-40B4-BE49-F238E27FC236}">
                <a16:creationId xmlns:a16="http://schemas.microsoft.com/office/drawing/2014/main" id="{5CC79629-68BC-5DCD-A0E1-D0F7D9E12E31}"/>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Let’s start with IL-1β.</a:t>
            </a:r>
            <a:br>
              <a:rPr lang="en-GB" dirty="0"/>
            </a:br>
            <a:r>
              <a:rPr lang="en-GB" dirty="0"/>
              <a:t>In the short term, at 48 hours, we observed a significant drop at 10 Gy, indicating an early anti-inflammatory effect at high dose.</a:t>
            </a:r>
            <a:br>
              <a:rPr lang="en-GB" dirty="0"/>
            </a:br>
            <a:r>
              <a:rPr lang="en-GB" dirty="0"/>
              <a:t>In the long term, IL-1β levels continued to decrease dose-dependently, especially after 6 and 12 months.</a:t>
            </a:r>
            <a:br>
              <a:rPr lang="en-GB" dirty="0"/>
            </a:br>
            <a:r>
              <a:rPr lang="en-GB" dirty="0"/>
              <a:t>This suggests a sustained suppression of inflammation.</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Asterisks (*) on the graph indicate statistically significant differences.</a:t>
            </a:r>
            <a:br>
              <a:rPr lang="en-GB" dirty="0"/>
            </a:br>
            <a:r>
              <a:rPr lang="en-GB" dirty="0"/>
              <a:t>For example, * means p &lt; 0.05, ** means p &lt; 0.01, and </a:t>
            </a:r>
            <a:r>
              <a:rPr lang="vi-VN" dirty="0"/>
              <a:t>*** means p &lt; 0.001 </a:t>
            </a:r>
            <a:r>
              <a:rPr lang="en-GB" dirty="0"/>
              <a:t>.</a:t>
            </a:r>
            <a:br>
              <a:rPr lang="en-GB" dirty="0"/>
            </a:br>
            <a:r>
              <a:rPr lang="en-GB" dirty="0"/>
              <a:t>This helps us identify which radiation doses caused reliable changes in the biomarkers.</a:t>
            </a:r>
            <a:endParaRPr dirty="0"/>
          </a:p>
        </p:txBody>
      </p:sp>
      <p:sp>
        <p:nvSpPr>
          <p:cNvPr id="127" name="Google Shape;127;g2b1da5dc296_0_108:notes">
            <a:extLst>
              <a:ext uri="{FF2B5EF4-FFF2-40B4-BE49-F238E27FC236}">
                <a16:creationId xmlns:a16="http://schemas.microsoft.com/office/drawing/2014/main" id="{A52C2E68-529A-F6F1-6612-2A506B9DA1E9}"/>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4237683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a:extLst>
            <a:ext uri="{FF2B5EF4-FFF2-40B4-BE49-F238E27FC236}">
              <a16:creationId xmlns:a16="http://schemas.microsoft.com/office/drawing/2014/main" id="{6689A998-78D0-B74A-45B3-FBA98FF2FBD2}"/>
            </a:ext>
          </a:extLst>
        </p:cNvPr>
        <p:cNvGrpSpPr/>
        <p:nvPr/>
      </p:nvGrpSpPr>
      <p:grpSpPr>
        <a:xfrm>
          <a:off x="0" y="0"/>
          <a:ext cx="0" cy="0"/>
          <a:chOff x="0" y="0"/>
          <a:chExt cx="0" cy="0"/>
        </a:xfrm>
      </p:grpSpPr>
      <p:sp>
        <p:nvSpPr>
          <p:cNvPr id="125" name="Google Shape;125;g2b1da5dc296_0_108:notes">
            <a:extLst>
              <a:ext uri="{FF2B5EF4-FFF2-40B4-BE49-F238E27FC236}">
                <a16:creationId xmlns:a16="http://schemas.microsoft.com/office/drawing/2014/main" id="{5E4F6F7F-4064-0158-4FBC-7321A29EE7C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g2b1da5dc296_0_108:notes">
            <a:extLst>
              <a:ext uri="{FF2B5EF4-FFF2-40B4-BE49-F238E27FC236}">
                <a16:creationId xmlns:a16="http://schemas.microsoft.com/office/drawing/2014/main" id="{E201C6FE-C02F-DB65-566B-6C91BE655AD4}"/>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For Arginase I, we saw a significant decrease within 48 hours at 10 Gy. This shows an acute disruption in repair pathways.</a:t>
            </a:r>
            <a:br>
              <a:rPr lang="en-GB" dirty="0"/>
            </a:br>
            <a:r>
              <a:rPr lang="en-GB" dirty="0"/>
              <a:t>In the long term, the suppression continued, which may indicate long-lasting molecular damage affecting tissue repair and immune balance.</a:t>
            </a:r>
          </a:p>
          <a:p>
            <a:pPr marL="0" lvl="0" indent="0" algn="l" rtl="0">
              <a:spcBef>
                <a:spcPts val="0"/>
              </a:spcBef>
              <a:spcAft>
                <a:spcPts val="0"/>
              </a:spcAft>
              <a:buNone/>
            </a:pPr>
            <a:endParaRPr lang="en-GB" dirty="0"/>
          </a:p>
          <a:p>
            <a:pPr marL="0" lvl="0" indent="0" algn="l" rtl="0">
              <a:spcBef>
                <a:spcPts val="0"/>
              </a:spcBef>
              <a:spcAft>
                <a:spcPts val="0"/>
              </a:spcAft>
              <a:buNone/>
            </a:pPr>
            <a:endParaRPr dirty="0"/>
          </a:p>
        </p:txBody>
      </p:sp>
      <p:sp>
        <p:nvSpPr>
          <p:cNvPr id="127" name="Google Shape;127;g2b1da5dc296_0_108:notes">
            <a:extLst>
              <a:ext uri="{FF2B5EF4-FFF2-40B4-BE49-F238E27FC236}">
                <a16:creationId xmlns:a16="http://schemas.microsoft.com/office/drawing/2014/main" id="{541D0713-E515-BBC2-7283-C3B21916CEDC}"/>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601129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a:extLst>
            <a:ext uri="{FF2B5EF4-FFF2-40B4-BE49-F238E27FC236}">
              <a16:creationId xmlns:a16="http://schemas.microsoft.com/office/drawing/2014/main" id="{6F0134A3-38BA-DD68-62D4-F4B5A709879E}"/>
            </a:ext>
          </a:extLst>
        </p:cNvPr>
        <p:cNvGrpSpPr/>
        <p:nvPr/>
      </p:nvGrpSpPr>
      <p:grpSpPr>
        <a:xfrm>
          <a:off x="0" y="0"/>
          <a:ext cx="0" cy="0"/>
          <a:chOff x="0" y="0"/>
          <a:chExt cx="0" cy="0"/>
        </a:xfrm>
      </p:grpSpPr>
      <p:sp>
        <p:nvSpPr>
          <p:cNvPr id="125" name="Google Shape;125;g2b1da5dc296_0_108:notes">
            <a:extLst>
              <a:ext uri="{FF2B5EF4-FFF2-40B4-BE49-F238E27FC236}">
                <a16:creationId xmlns:a16="http://schemas.microsoft.com/office/drawing/2014/main" id="{EF9BED59-5F64-9F36-D201-53478393636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g2b1da5dc296_0_108:notes">
            <a:extLst>
              <a:ext uri="{FF2B5EF4-FFF2-40B4-BE49-F238E27FC236}">
                <a16:creationId xmlns:a16="http://schemas.microsoft.com/office/drawing/2014/main" id="{836B6BF4-56FA-15D0-060F-25FB339C558D}"/>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Interestingly, </a:t>
            </a:r>
            <a:r>
              <a:rPr lang="en-GB" dirty="0" err="1"/>
              <a:t>iNOS</a:t>
            </a:r>
            <a:r>
              <a:rPr lang="en-GB" dirty="0"/>
              <a:t> levels did not show major changes in either short or long term.</a:t>
            </a:r>
            <a:br>
              <a:rPr lang="en-GB" dirty="0"/>
            </a:br>
            <a:r>
              <a:rPr lang="en-GB" dirty="0"/>
              <a:t>There was a slight increase at 48 hours, but it wasn’t statistically significant or dose-dependent.</a:t>
            </a:r>
            <a:br>
              <a:rPr lang="en-GB" dirty="0"/>
            </a:br>
            <a:r>
              <a:rPr lang="en-GB" dirty="0"/>
              <a:t>Overall, </a:t>
            </a:r>
            <a:r>
              <a:rPr lang="en-GB" dirty="0" err="1"/>
              <a:t>iNOS</a:t>
            </a:r>
            <a:r>
              <a:rPr lang="en-GB" dirty="0"/>
              <a:t> remained relatively stable, with high variability.</a:t>
            </a:r>
          </a:p>
          <a:p>
            <a:pPr marL="0" lvl="0" indent="0" algn="l" rtl="0">
              <a:spcBef>
                <a:spcPts val="0"/>
              </a:spcBef>
              <a:spcAft>
                <a:spcPts val="0"/>
              </a:spcAft>
              <a:buNone/>
            </a:pPr>
            <a:endParaRPr lang="en-GB" dirty="0"/>
          </a:p>
          <a:p>
            <a:pPr marL="0" lvl="0" indent="0" algn="l" rtl="0">
              <a:spcBef>
                <a:spcPts val="0"/>
              </a:spcBef>
              <a:spcAft>
                <a:spcPts val="0"/>
              </a:spcAft>
              <a:buNone/>
            </a:pPr>
            <a:endParaRPr dirty="0"/>
          </a:p>
        </p:txBody>
      </p:sp>
      <p:sp>
        <p:nvSpPr>
          <p:cNvPr id="127" name="Google Shape;127;g2b1da5dc296_0_108:notes">
            <a:extLst>
              <a:ext uri="{FF2B5EF4-FFF2-40B4-BE49-F238E27FC236}">
                <a16:creationId xmlns:a16="http://schemas.microsoft.com/office/drawing/2014/main" id="{1B7441D1-695C-B4D9-EAE5-9D45489C8F25}"/>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1460449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b1da5dc296_0_1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g2b1da5dc296_0_1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2" name="Google Shape;162;g2b1da5dc296_0_14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EFAULT">
  <p:cSld name="DEFAULT">
    <p:bg>
      <p:bgPr>
        <a:solidFill>
          <a:schemeClr val="lt1"/>
        </a:solidFill>
        <a:effectLst/>
      </p:bgPr>
    </p:bg>
    <p:spTree>
      <p:nvGrpSpPr>
        <p:cNvPr id="1" name="Shape 1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5.jfi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7" Type="http://schemas.microsoft.com/office/2007/relationships/hdphoto" Target="../media/hdphoto3.wdp"/><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36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microsoft.com/office/2007/relationships/hdphoto" Target="../media/hdphoto5.wdp"/><Relationship Id="rId5" Type="http://schemas.openxmlformats.org/officeDocument/2006/relationships/image" Target="../media/image39.png"/><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5.png"/><Relationship Id="rId7"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7.png"/><Relationship Id="rId11" Type="http://schemas.microsoft.com/office/2007/relationships/hdphoto" Target="../media/hdphoto2.wdp"/><Relationship Id="rId5" Type="http://schemas.microsoft.com/office/2007/relationships/hdphoto" Target="../media/hdphoto1.wdp"/><Relationship Id="rId10" Type="http://schemas.openxmlformats.org/officeDocument/2006/relationships/image" Target="../media/image21.png"/><Relationship Id="rId4" Type="http://schemas.openxmlformats.org/officeDocument/2006/relationships/image" Target="../media/image16.png"/><Relationship Id="rId9" Type="http://schemas.openxmlformats.org/officeDocument/2006/relationships/image" Target="../media/image20.gif"/></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4.pn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
          <a:extLst>
            <a:ext uri="{FF2B5EF4-FFF2-40B4-BE49-F238E27FC236}">
              <a16:creationId xmlns:a16="http://schemas.microsoft.com/office/drawing/2014/main" id="{4C8BBDFE-2AFB-DAFC-3433-709D204C70A2}"/>
            </a:ext>
          </a:extLst>
        </p:cNvPr>
        <p:cNvGrpSpPr/>
        <p:nvPr/>
      </p:nvGrpSpPr>
      <p:grpSpPr>
        <a:xfrm>
          <a:off x="0" y="0"/>
          <a:ext cx="0" cy="0"/>
          <a:chOff x="0" y="0"/>
          <a:chExt cx="0" cy="0"/>
        </a:xfrm>
      </p:grpSpPr>
      <p:sp>
        <p:nvSpPr>
          <p:cNvPr id="21" name="Google Shape;21;g2b1da5dc296_0_0">
            <a:extLst>
              <a:ext uri="{FF2B5EF4-FFF2-40B4-BE49-F238E27FC236}">
                <a16:creationId xmlns:a16="http://schemas.microsoft.com/office/drawing/2014/main" id="{422F627B-7BFB-E6F6-1A28-0337F8D202F1}"/>
              </a:ext>
            </a:extLst>
          </p:cNvPr>
          <p:cNvSpPr/>
          <p:nvPr/>
        </p:nvSpPr>
        <p:spPr>
          <a:xfrm>
            <a:off x="1509545" y="4364121"/>
            <a:ext cx="21368084" cy="3272091"/>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rgbClr val="5F76D9"/>
              </a:buClr>
              <a:buSzPts val="24000"/>
              <a:buFont typeface="Bebas Neue"/>
              <a:buNone/>
            </a:pPr>
            <a:r>
              <a:rPr lang="en-GB" sz="6600" b="1">
                <a:solidFill>
                  <a:schemeClr val="accent1">
                    <a:lumMod val="50000"/>
                  </a:schemeClr>
                </a:solidFill>
                <a:latin typeface="Times New Roman "/>
                <a:cs typeface="Times New Roman" panose="02020603050405020304" pitchFamily="18" charset="0"/>
              </a:rPr>
              <a:t>Dynamics Of Il-1β, Arginase, And iNOS Levels </a:t>
            </a:r>
            <a:endParaRPr lang="vi-VN" sz="6600" b="1">
              <a:solidFill>
                <a:schemeClr val="accent1">
                  <a:lumMod val="50000"/>
                </a:schemeClr>
              </a:solidFill>
              <a:latin typeface="Times New Roman "/>
              <a:cs typeface="Times New Roman" panose="02020603050405020304" pitchFamily="18" charset="0"/>
            </a:endParaRPr>
          </a:p>
          <a:p>
            <a:pPr marL="0" marR="0" lvl="0" indent="0" algn="ctr" rtl="0">
              <a:spcBef>
                <a:spcPts val="0"/>
              </a:spcBef>
              <a:spcAft>
                <a:spcPts val="0"/>
              </a:spcAft>
              <a:buClr>
                <a:srgbClr val="5F76D9"/>
              </a:buClr>
              <a:buSzPts val="24000"/>
              <a:buFont typeface="Bebas Neue"/>
              <a:buNone/>
            </a:pPr>
            <a:r>
              <a:rPr lang="en-GB" sz="6600" b="1">
                <a:solidFill>
                  <a:schemeClr val="accent1">
                    <a:lumMod val="50000"/>
                  </a:schemeClr>
                </a:solidFill>
                <a:latin typeface="Times New Roman "/>
                <a:cs typeface="Times New Roman" panose="02020603050405020304" pitchFamily="18" charset="0"/>
              </a:rPr>
              <a:t>In Mouse Brain Homogenate Following Proton Irradiation At The Bragg Peak In The Short And </a:t>
            </a:r>
            <a:r>
              <a:rPr lang="vi-VN" sz="6600" b="1">
                <a:solidFill>
                  <a:schemeClr val="accent1">
                    <a:lumMod val="50000"/>
                  </a:schemeClr>
                </a:solidFill>
                <a:latin typeface="Times New Roman "/>
                <a:cs typeface="Times New Roman" panose="02020603050405020304" pitchFamily="18" charset="0"/>
              </a:rPr>
              <a:t>Long-</a:t>
            </a:r>
            <a:r>
              <a:rPr lang="en-GB" sz="6600" b="1">
                <a:solidFill>
                  <a:schemeClr val="accent1">
                    <a:lumMod val="50000"/>
                  </a:schemeClr>
                </a:solidFill>
                <a:latin typeface="Times New Roman "/>
                <a:cs typeface="Times New Roman" panose="02020603050405020304" pitchFamily="18" charset="0"/>
              </a:rPr>
              <a:t>term</a:t>
            </a:r>
            <a:endParaRPr lang="en-US" sz="13800" b="1" i="0" u="none" strike="noStrike" cap="none" dirty="0">
              <a:solidFill>
                <a:schemeClr val="accent1">
                  <a:lumMod val="50000"/>
                </a:schemeClr>
              </a:solidFill>
              <a:latin typeface="Times New Roman "/>
              <a:ea typeface="Calibri"/>
              <a:cs typeface="Times New Roman" panose="02020603050405020304" pitchFamily="18" charset="0"/>
              <a:sym typeface="Calibri"/>
            </a:endParaRPr>
          </a:p>
        </p:txBody>
      </p:sp>
      <mc:AlternateContent xmlns:mc="http://schemas.openxmlformats.org/markup-compatibility/2006" xmlns:a14="http://schemas.microsoft.com/office/drawing/2010/main">
        <mc:Choice Requires="a14">
          <p:sp>
            <p:nvSpPr>
              <p:cNvPr id="22" name="Google Shape;22;g2b1da5dc296_0_0">
                <a:extLst>
                  <a:ext uri="{FF2B5EF4-FFF2-40B4-BE49-F238E27FC236}">
                    <a16:creationId xmlns:a16="http://schemas.microsoft.com/office/drawing/2014/main" id="{D3835017-53F0-25C5-4828-2C2FFEFEBEF7}"/>
                  </a:ext>
                </a:extLst>
              </p:cNvPr>
              <p:cNvSpPr/>
              <p:nvPr/>
            </p:nvSpPr>
            <p:spPr>
              <a:xfrm>
                <a:off x="8812843" y="11991619"/>
                <a:ext cx="7097317" cy="1490100"/>
              </a:xfrm>
              <a:prstGeom prst="rect">
                <a:avLst/>
              </a:prstGeom>
              <a:noFill/>
              <a:ln>
                <a:noFill/>
              </a:ln>
            </p:spPr>
            <p:txBody>
              <a:bodyPr spcFirstLastPara="1" wrap="square" lIns="0" tIns="0" rIns="0" bIns="0" anchor="t" anchorCtr="0">
                <a:noAutofit/>
              </a:bodyPr>
              <a:lstStyle/>
              <a:p>
                <a:pPr algn="ctr"/>
                <a:r>
                  <a:rPr lang="vi-VN" sz="4000">
                    <a:latin typeface="Times" panose="02020603050405020304" pitchFamily="18" charset="0"/>
                    <a:cs typeface="Times" panose="02020603050405020304" pitchFamily="18" charset="0"/>
                  </a:rPr>
                  <a:t>Alushta</a:t>
                </a:r>
                <a:r>
                  <a:rPr lang="en-US" sz="4000">
                    <a:latin typeface="Times" panose="02020603050405020304" pitchFamily="18" charset="0"/>
                    <a:cs typeface="Times" panose="02020603050405020304" pitchFamily="18" charset="0"/>
                  </a:rPr>
                  <a:t>, </a:t>
                </a:r>
                <a:r>
                  <a:rPr lang="en-US" sz="4000" dirty="0">
                    <a:latin typeface="Times" panose="02020603050405020304" pitchFamily="18" charset="0"/>
                    <a:cs typeface="Times" panose="02020603050405020304" pitchFamily="18" charset="0"/>
                  </a:rPr>
                  <a:t>June </a:t>
                </a:r>
                <a14:m>
                  <m:oMath xmlns:m="http://schemas.openxmlformats.org/officeDocument/2006/math">
                    <m:sSup>
                      <m:sSupPr>
                        <m:ctrlPr>
                          <a:rPr lang="en-US" sz="4000" i="1" smtClean="0">
                            <a:latin typeface="Cambria Math" panose="02040503050406030204" pitchFamily="18" charset="0"/>
                          </a:rPr>
                        </m:ctrlPr>
                      </m:sSupPr>
                      <m:e>
                        <m:r>
                          <a:rPr lang="vi-VN" sz="4000" i="1">
                            <a:latin typeface="Cambria Math" panose="02040503050406030204" pitchFamily="18" charset="0"/>
                          </a:rPr>
                          <m:t>12</m:t>
                        </m:r>
                      </m:e>
                      <m:sup>
                        <m:r>
                          <m:rPr>
                            <m:sty m:val="p"/>
                          </m:rPr>
                          <a:rPr lang="en-US" sz="4000" b="0" i="0" smtClean="0">
                            <a:latin typeface="Cambria Math" panose="02040503050406030204" pitchFamily="18" charset="0"/>
                          </a:rPr>
                          <m:t>th</m:t>
                        </m:r>
                      </m:sup>
                    </m:sSup>
                  </m:oMath>
                </a14:m>
                <a:r>
                  <a:rPr lang="en-US" sz="4000" dirty="0">
                    <a:latin typeface="Times" panose="02020603050405020304" pitchFamily="18" charset="0"/>
                    <a:cs typeface="Times" panose="02020603050405020304" pitchFamily="18" charset="0"/>
                  </a:rPr>
                  <a:t> 2025</a:t>
                </a:r>
                <a:endParaRPr lang="vi-VN" sz="4000" dirty="0">
                  <a:latin typeface="Times" panose="02020603050405020304" pitchFamily="18" charset="0"/>
                  <a:cs typeface="Times" panose="02020603050405020304" pitchFamily="18" charset="0"/>
                </a:endParaRPr>
              </a:p>
            </p:txBody>
          </p:sp>
        </mc:Choice>
        <mc:Fallback xmlns="">
          <p:sp>
            <p:nvSpPr>
              <p:cNvPr id="22" name="Google Shape;22;g2b1da5dc296_0_0">
                <a:extLst>
                  <a:ext uri="{FF2B5EF4-FFF2-40B4-BE49-F238E27FC236}">
                    <a16:creationId xmlns:a16="http://schemas.microsoft.com/office/drawing/2014/main" id="{D3835017-53F0-25C5-4828-2C2FFEFEBEF7}"/>
                  </a:ext>
                </a:extLst>
              </p:cNvPr>
              <p:cNvSpPr>
                <a:spLocks noRot="1" noChangeAspect="1" noMove="1" noResize="1" noEditPoints="1" noAdjustHandles="1" noChangeArrowheads="1" noChangeShapeType="1" noTextEdit="1"/>
              </p:cNvSpPr>
              <p:nvPr/>
            </p:nvSpPr>
            <p:spPr>
              <a:xfrm>
                <a:off x="8812843" y="11991619"/>
                <a:ext cx="7097317" cy="1490100"/>
              </a:xfrm>
              <a:prstGeom prst="rect">
                <a:avLst/>
              </a:prstGeom>
              <a:blipFill>
                <a:blip r:embed="rId3"/>
                <a:stretch>
                  <a:fillRect t="-8163"/>
                </a:stretch>
              </a:blipFill>
              <a:ln>
                <a:noFill/>
              </a:ln>
            </p:spPr>
            <p:txBody>
              <a:bodyPr/>
              <a:lstStyle/>
              <a:p>
                <a:r>
                  <a:rPr lang="en-US">
                    <a:noFill/>
                  </a:rPr>
                  <a:t> </a:t>
                </a:r>
              </a:p>
            </p:txBody>
          </p:sp>
        </mc:Fallback>
      </mc:AlternateContent>
      <p:sp>
        <p:nvSpPr>
          <p:cNvPr id="23" name="Google Shape;23;g2b1da5dc296_0_0">
            <a:extLst>
              <a:ext uri="{FF2B5EF4-FFF2-40B4-BE49-F238E27FC236}">
                <a16:creationId xmlns:a16="http://schemas.microsoft.com/office/drawing/2014/main" id="{00EB98FC-88BC-7FCD-DA20-F6086C19A980}"/>
              </a:ext>
            </a:extLst>
          </p:cNvPr>
          <p:cNvSpPr/>
          <p:nvPr/>
        </p:nvSpPr>
        <p:spPr>
          <a:xfrm>
            <a:off x="23370921" y="10515600"/>
            <a:ext cx="1016100" cy="3200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latin typeface="Times New Roman "/>
            </a:endParaRPr>
          </a:p>
        </p:txBody>
      </p:sp>
      <p:pic>
        <p:nvPicPr>
          <p:cNvPr id="2" name="Picture 1">
            <a:extLst>
              <a:ext uri="{FF2B5EF4-FFF2-40B4-BE49-F238E27FC236}">
                <a16:creationId xmlns:a16="http://schemas.microsoft.com/office/drawing/2014/main" id="{C2BC0D99-5FDC-6238-2E02-755FFF86F93F}"/>
              </a:ext>
            </a:extLst>
          </p:cNvPr>
          <p:cNvPicPr>
            <a:picLocks noChangeAspect="1"/>
          </p:cNvPicPr>
          <p:nvPr/>
        </p:nvPicPr>
        <p:blipFill>
          <a:blip r:embed="rId4"/>
          <a:stretch>
            <a:fillRect/>
          </a:stretch>
        </p:blipFill>
        <p:spPr>
          <a:xfrm>
            <a:off x="161765" y="186612"/>
            <a:ext cx="2356542" cy="1902142"/>
          </a:xfrm>
          <a:prstGeom prst="rect">
            <a:avLst/>
          </a:prstGeom>
        </p:spPr>
      </p:pic>
      <p:pic>
        <p:nvPicPr>
          <p:cNvPr id="3" name="Picture 2">
            <a:extLst>
              <a:ext uri="{FF2B5EF4-FFF2-40B4-BE49-F238E27FC236}">
                <a16:creationId xmlns:a16="http://schemas.microsoft.com/office/drawing/2014/main" id="{DA6F84D6-1095-1E22-BE74-05547D2C5DA1}"/>
              </a:ext>
            </a:extLst>
          </p:cNvPr>
          <p:cNvPicPr>
            <a:picLocks noChangeAspect="1"/>
          </p:cNvPicPr>
          <p:nvPr/>
        </p:nvPicPr>
        <p:blipFill>
          <a:blip r:embed="rId5"/>
          <a:stretch>
            <a:fillRect/>
          </a:stretch>
        </p:blipFill>
        <p:spPr>
          <a:xfrm>
            <a:off x="21950043" y="0"/>
            <a:ext cx="2275367" cy="2275367"/>
          </a:xfrm>
          <a:prstGeom prst="rect">
            <a:avLst/>
          </a:prstGeom>
        </p:spPr>
      </p:pic>
      <p:sp>
        <p:nvSpPr>
          <p:cNvPr id="5" name="TextBox 4">
            <a:extLst>
              <a:ext uri="{FF2B5EF4-FFF2-40B4-BE49-F238E27FC236}">
                <a16:creationId xmlns:a16="http://schemas.microsoft.com/office/drawing/2014/main" id="{B2EBA593-CD3E-795E-D18A-8F41453BBD2F}"/>
              </a:ext>
            </a:extLst>
          </p:cNvPr>
          <p:cNvSpPr txBox="1"/>
          <p:nvPr/>
        </p:nvSpPr>
        <p:spPr>
          <a:xfrm>
            <a:off x="3725699" y="8475214"/>
            <a:ext cx="17271604" cy="707886"/>
          </a:xfrm>
          <a:prstGeom prst="rect">
            <a:avLst/>
          </a:prstGeom>
          <a:noFill/>
        </p:spPr>
        <p:txBody>
          <a:bodyPr wrap="square">
            <a:spAutoFit/>
          </a:bodyPr>
          <a:lstStyle/>
          <a:p>
            <a:pPr algn="ctr"/>
            <a:r>
              <a:rPr lang="en-US" sz="4000" i="0" u="sng" dirty="0">
                <a:solidFill>
                  <a:srgbClr val="181818"/>
                </a:solidFill>
                <a:effectLst/>
                <a:latin typeface="Times" panose="02020603050405020304" pitchFamily="18" charset="0"/>
                <a:cs typeface="Times" panose="02020603050405020304" pitchFamily="18" charset="0"/>
              </a:rPr>
              <a:t>Nguyen Bao </a:t>
            </a:r>
            <a:r>
              <a:rPr lang="en-US" sz="4000" i="0" u="sng">
                <a:solidFill>
                  <a:srgbClr val="181818"/>
                </a:solidFill>
                <a:effectLst/>
                <a:latin typeface="Times" panose="02020603050405020304" pitchFamily="18" charset="0"/>
                <a:cs typeface="Times" panose="02020603050405020304" pitchFamily="18" charset="0"/>
              </a:rPr>
              <a:t>Ngoc</a:t>
            </a:r>
            <a:r>
              <a:rPr lang="vi-VN" sz="4000" i="0">
                <a:solidFill>
                  <a:srgbClr val="181818"/>
                </a:solidFill>
                <a:effectLst/>
                <a:latin typeface="Times" panose="02020603050405020304" pitchFamily="18" charset="0"/>
                <a:cs typeface="Times" panose="02020603050405020304" pitchFamily="18" charset="0"/>
              </a:rPr>
              <a:t> </a:t>
            </a:r>
            <a:r>
              <a:rPr lang="vi-VN" sz="4000" u="sng" dirty="0">
                <a:solidFill>
                  <a:srgbClr val="181818"/>
                </a:solidFill>
                <a:latin typeface="Times" panose="02020603050405020304" pitchFamily="18" charset="0"/>
                <a:cs typeface="Times" panose="02020603050405020304" pitchFamily="18" charset="0"/>
              </a:rPr>
              <a:t>,</a:t>
            </a:r>
            <a:r>
              <a:rPr lang="en-US" sz="4000" i="0">
                <a:solidFill>
                  <a:srgbClr val="181818"/>
                </a:solidFill>
                <a:effectLst/>
                <a:latin typeface="Times" panose="02020603050405020304" pitchFamily="18" charset="0"/>
                <a:cs typeface="Times" panose="02020603050405020304" pitchFamily="18" charset="0"/>
              </a:rPr>
              <a:t> </a:t>
            </a:r>
            <a:r>
              <a:rPr lang="vi-VN" sz="4000" dirty="0">
                <a:latin typeface="Times" panose="02020603050405020304" pitchFamily="18" charset="0"/>
                <a:cs typeface="Times" panose="02020603050405020304" pitchFamily="18" charset="0"/>
              </a:rPr>
              <a:t>Lobachevsky P.N</a:t>
            </a:r>
            <a:r>
              <a:rPr lang="vi-VN" sz="4000">
                <a:latin typeface="Times" panose="02020603050405020304" pitchFamily="18" charset="0"/>
                <a:cs typeface="Times" panose="02020603050405020304" pitchFamily="18" charset="0"/>
              </a:rPr>
              <a:t>. , </a:t>
            </a:r>
            <a:r>
              <a:rPr lang="vi-VN" sz="4000" b="0" i="0" dirty="0">
                <a:solidFill>
                  <a:srgbClr val="000000"/>
                </a:solidFill>
                <a:effectLst/>
                <a:latin typeface="Times" panose="02020603050405020304" pitchFamily="18" charset="0"/>
                <a:cs typeface="Times" panose="02020603050405020304" pitchFamily="18" charset="0"/>
              </a:rPr>
              <a:t>Vinogradova O.O., Vinogradova V.S.</a:t>
            </a:r>
            <a:endParaRPr lang="vi-VN" sz="4000" dirty="0">
              <a:latin typeface="Times" panose="02020603050405020304" pitchFamily="18" charset="0"/>
              <a:cs typeface="Times" panose="02020603050405020304" pitchFamily="18" charset="0"/>
            </a:endParaRPr>
          </a:p>
        </p:txBody>
      </p:sp>
      <p:cxnSp>
        <p:nvCxnSpPr>
          <p:cNvPr id="6" name="Straight Connector 5">
            <a:extLst>
              <a:ext uri="{FF2B5EF4-FFF2-40B4-BE49-F238E27FC236}">
                <a16:creationId xmlns:a16="http://schemas.microsoft.com/office/drawing/2014/main" id="{13571523-91B0-EFA1-2C4E-8C2F13C1AAC6}"/>
              </a:ext>
            </a:extLst>
          </p:cNvPr>
          <p:cNvCxnSpPr/>
          <p:nvPr/>
        </p:nvCxnSpPr>
        <p:spPr>
          <a:xfrm>
            <a:off x="2518306" y="2445488"/>
            <a:ext cx="19686393" cy="0"/>
          </a:xfrm>
          <a:prstGeom prst="line">
            <a:avLst/>
          </a:prstGeom>
          <a:ln w="5715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D26D900-F9EE-EF81-AB29-1E17C7E0ADEF}"/>
              </a:ext>
            </a:extLst>
          </p:cNvPr>
          <p:cNvSpPr txBox="1"/>
          <p:nvPr/>
        </p:nvSpPr>
        <p:spPr>
          <a:xfrm>
            <a:off x="4009595" y="979331"/>
            <a:ext cx="16367983" cy="646331"/>
          </a:xfrm>
          <a:prstGeom prst="rect">
            <a:avLst/>
          </a:prstGeom>
          <a:noFill/>
        </p:spPr>
        <p:txBody>
          <a:bodyPr wrap="square">
            <a:spAutoFit/>
          </a:bodyPr>
          <a:lstStyle/>
          <a:p>
            <a:pPr algn="ctr"/>
            <a:r>
              <a:rPr lang="en-US" sz="3600" b="1" i="0">
                <a:solidFill>
                  <a:schemeClr val="tx1"/>
                </a:solidFill>
                <a:effectLst/>
                <a:latin typeface="Times" panose="02020603050405020304" pitchFamily="18" charset="0"/>
                <a:cs typeface="Times" panose="02020603050405020304" pitchFamily="18" charset="0"/>
              </a:rPr>
              <a:t>JINR Association of Young Scientists and Specialists Conference "Alushta-2025"</a:t>
            </a:r>
          </a:p>
        </p:txBody>
      </p:sp>
    </p:spTree>
    <p:extLst>
      <p:ext uri="{BB962C8B-B14F-4D97-AF65-F5344CB8AC3E}">
        <p14:creationId xmlns:p14="http://schemas.microsoft.com/office/powerpoint/2010/main" val="3504484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Shape 651"/>
        <p:cNvGrpSpPr/>
        <p:nvPr/>
      </p:nvGrpSpPr>
      <p:grpSpPr>
        <a:xfrm>
          <a:off x="0" y="0"/>
          <a:ext cx="0" cy="0"/>
          <a:chOff x="0" y="0"/>
          <a:chExt cx="0" cy="0"/>
        </a:xfrm>
      </p:grpSpPr>
      <p:sp>
        <p:nvSpPr>
          <p:cNvPr id="657" name="Google Shape;657;g2b1da5dc296_0_614"/>
          <p:cNvSpPr/>
          <p:nvPr/>
        </p:nvSpPr>
        <p:spPr>
          <a:xfrm>
            <a:off x="23370921" y="10515600"/>
            <a:ext cx="1016100" cy="3200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g2b1da5dc296_0_614"/>
          <p:cNvSpPr/>
          <p:nvPr/>
        </p:nvSpPr>
        <p:spPr>
          <a:xfrm>
            <a:off x="2718140" y="3771900"/>
            <a:ext cx="5791800" cy="307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g2b1da5dc296_0_614"/>
          <p:cNvSpPr/>
          <p:nvPr/>
        </p:nvSpPr>
        <p:spPr>
          <a:xfrm>
            <a:off x="8497362" y="4559300"/>
            <a:ext cx="12600" cy="1498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g2b1da5dc296_0_614"/>
          <p:cNvSpPr/>
          <p:nvPr/>
        </p:nvSpPr>
        <p:spPr>
          <a:xfrm>
            <a:off x="8497362" y="4559300"/>
            <a:ext cx="12600" cy="1498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g2b1da5dc296_0_614"/>
          <p:cNvSpPr/>
          <p:nvPr/>
        </p:nvSpPr>
        <p:spPr>
          <a:xfrm>
            <a:off x="8497362" y="4559300"/>
            <a:ext cx="12600" cy="1498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g2b1da5dc296_0_614"/>
          <p:cNvSpPr/>
          <p:nvPr/>
        </p:nvSpPr>
        <p:spPr>
          <a:xfrm>
            <a:off x="12041105" y="8648700"/>
            <a:ext cx="5791800" cy="307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g2b1da5dc296_0_614"/>
          <p:cNvSpPr/>
          <p:nvPr/>
        </p:nvSpPr>
        <p:spPr>
          <a:xfrm>
            <a:off x="17820327" y="9436100"/>
            <a:ext cx="12600" cy="1498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g2b1da5dc296_0_614"/>
          <p:cNvSpPr/>
          <p:nvPr/>
        </p:nvSpPr>
        <p:spPr>
          <a:xfrm>
            <a:off x="17820327" y="9436100"/>
            <a:ext cx="12600" cy="1498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g2b1da5dc296_0_614"/>
          <p:cNvSpPr/>
          <p:nvPr/>
        </p:nvSpPr>
        <p:spPr>
          <a:xfrm>
            <a:off x="17820327" y="9436100"/>
            <a:ext cx="12600" cy="1498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g2b1da5dc296_0_614"/>
          <p:cNvSpPr/>
          <p:nvPr/>
        </p:nvSpPr>
        <p:spPr>
          <a:xfrm>
            <a:off x="2718140" y="8648700"/>
            <a:ext cx="5791800" cy="307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g2b1da5dc296_0_614"/>
          <p:cNvSpPr/>
          <p:nvPr/>
        </p:nvSpPr>
        <p:spPr>
          <a:xfrm>
            <a:off x="8497362" y="9436100"/>
            <a:ext cx="12600" cy="1498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g2b1da5dc296_0_614"/>
          <p:cNvSpPr/>
          <p:nvPr/>
        </p:nvSpPr>
        <p:spPr>
          <a:xfrm>
            <a:off x="8497362" y="9436100"/>
            <a:ext cx="12600" cy="1498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g2b1da5dc296_0_614"/>
          <p:cNvSpPr/>
          <p:nvPr/>
        </p:nvSpPr>
        <p:spPr>
          <a:xfrm>
            <a:off x="8497362" y="9436100"/>
            <a:ext cx="12600" cy="1498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g2b1da5dc296_0_614"/>
          <p:cNvSpPr/>
          <p:nvPr/>
        </p:nvSpPr>
        <p:spPr>
          <a:xfrm>
            <a:off x="12041105" y="3771900"/>
            <a:ext cx="5791800" cy="307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g2b1da5dc296_0_614"/>
          <p:cNvSpPr/>
          <p:nvPr/>
        </p:nvSpPr>
        <p:spPr>
          <a:xfrm>
            <a:off x="17820327" y="4559300"/>
            <a:ext cx="12600" cy="1498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g2b1da5dc296_0_614"/>
          <p:cNvSpPr/>
          <p:nvPr/>
        </p:nvSpPr>
        <p:spPr>
          <a:xfrm>
            <a:off x="17820327" y="4559300"/>
            <a:ext cx="12600" cy="1498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g2b1da5dc296_0_614"/>
          <p:cNvSpPr/>
          <p:nvPr/>
        </p:nvSpPr>
        <p:spPr>
          <a:xfrm>
            <a:off x="17820327" y="4559300"/>
            <a:ext cx="12600" cy="1498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g2b1da5dc296_0_614"/>
          <p:cNvSpPr/>
          <p:nvPr/>
        </p:nvSpPr>
        <p:spPr>
          <a:xfrm>
            <a:off x="8509940" y="2213800"/>
            <a:ext cx="5851200" cy="1557900"/>
          </a:xfrm>
          <a:prstGeom prst="rect">
            <a:avLst/>
          </a:prstGeom>
          <a:noFill/>
          <a:ln>
            <a:noFill/>
          </a:ln>
        </p:spPr>
        <p:txBody>
          <a:bodyPr spcFirstLastPara="1" wrap="square" lIns="0" tIns="0" rIns="0" bIns="0" anchor="t" anchorCtr="0">
            <a:prstTxWarp prst="textInflateTop">
              <a:avLst/>
            </a:prstTxWarp>
            <a:noAutofit/>
          </a:bodyPr>
          <a:lstStyle/>
          <a:p>
            <a:pPr marL="0" marR="0" lvl="0" indent="0" algn="ctr" rtl="0">
              <a:spcBef>
                <a:spcPts val="0"/>
              </a:spcBef>
              <a:spcAft>
                <a:spcPts val="0"/>
              </a:spcAft>
              <a:buClr>
                <a:srgbClr val="5F76D9"/>
              </a:buClr>
              <a:buSzPts val="8000"/>
              <a:buFont typeface="Bebas Neue"/>
              <a:buNone/>
            </a:pPr>
            <a:r>
              <a:rPr lang="vi-VN" sz="8000" b="1" i="0" u="none" strike="noStrike">
                <a:ln w="9525">
                  <a:solidFill>
                    <a:schemeClr val="accent4">
                      <a:lumMod val="60000"/>
                      <a:lumOff val="40000"/>
                    </a:schemeClr>
                  </a:solidFill>
                  <a:prstDash val="solid"/>
                </a:ln>
                <a:solidFill>
                  <a:srgbClr val="6975A6"/>
                </a:solidFill>
                <a:effectLst>
                  <a:glow rad="139700">
                    <a:schemeClr val="accent5">
                      <a:satMod val="175000"/>
                      <a:alpha val="40000"/>
                    </a:schemeClr>
                  </a:glow>
                  <a:outerShdw blurRad="12700" dist="38100" dir="2700000" algn="tl" rotWithShape="0">
                    <a:schemeClr val="bg1">
                      <a:lumMod val="50000"/>
                    </a:schemeClr>
                  </a:outerShdw>
                </a:effectLst>
                <a:latin typeface="Bebas Neue"/>
                <a:ea typeface="Bebas Neue"/>
                <a:cs typeface="Bebas Neue"/>
                <a:sym typeface="Bebas Neue"/>
              </a:rPr>
              <a:t>Thank  you for your attention </a:t>
            </a:r>
            <a:endParaRPr sz="8000" b="1" i="0" u="none" strike="noStrike" dirty="0">
              <a:ln w="9525">
                <a:solidFill>
                  <a:schemeClr val="accent4">
                    <a:lumMod val="60000"/>
                    <a:lumOff val="40000"/>
                  </a:schemeClr>
                </a:solidFill>
                <a:prstDash val="solid"/>
              </a:ln>
              <a:solidFill>
                <a:srgbClr val="6975A6"/>
              </a:solidFill>
              <a:effectLst>
                <a:glow rad="139700">
                  <a:schemeClr val="accent5">
                    <a:satMod val="175000"/>
                    <a:alpha val="40000"/>
                  </a:schemeClr>
                </a:glow>
                <a:outerShdw blurRad="12700" dist="38100" dir="2700000" algn="tl" rotWithShape="0">
                  <a:schemeClr val="bg1">
                    <a:lumMod val="50000"/>
                  </a:schemeClr>
                </a:outerShdw>
              </a:effectLst>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Shape 90">
          <a:extLst>
            <a:ext uri="{FF2B5EF4-FFF2-40B4-BE49-F238E27FC236}">
              <a16:creationId xmlns:a16="http://schemas.microsoft.com/office/drawing/2014/main" id="{8DA8DD3E-88F2-9821-5439-BDA5B9A02BA2}"/>
            </a:ext>
          </a:extLst>
        </p:cNvPr>
        <p:cNvGrpSpPr/>
        <p:nvPr/>
      </p:nvGrpSpPr>
      <p:grpSpPr>
        <a:xfrm>
          <a:off x="0" y="0"/>
          <a:ext cx="0" cy="0"/>
          <a:chOff x="0" y="0"/>
          <a:chExt cx="0" cy="0"/>
        </a:xfrm>
      </p:grpSpPr>
      <p:pic>
        <p:nvPicPr>
          <p:cNvPr id="92" name="Google Shape;92;g2b1da5dc296_0_72" descr=" ">
            <a:extLst>
              <a:ext uri="{FF2B5EF4-FFF2-40B4-BE49-F238E27FC236}">
                <a16:creationId xmlns:a16="http://schemas.microsoft.com/office/drawing/2014/main" id="{3169B0CE-5A5B-83A9-46DA-5F745FA73C18}"/>
              </a:ext>
            </a:extLst>
          </p:cNvPr>
          <p:cNvPicPr preferRelativeResize="0"/>
          <p:nvPr/>
        </p:nvPicPr>
        <p:blipFill rotWithShape="1">
          <a:blip r:embed="rId3">
            <a:alphaModFix/>
          </a:blip>
          <a:srcRect/>
          <a:stretch/>
        </p:blipFill>
        <p:spPr>
          <a:xfrm>
            <a:off x="9912592" y="-8013700"/>
            <a:ext cx="23713864" cy="23710900"/>
          </a:xfrm>
          <a:prstGeom prst="rect">
            <a:avLst/>
          </a:prstGeom>
          <a:noFill/>
          <a:ln>
            <a:noFill/>
          </a:ln>
        </p:spPr>
      </p:pic>
      <p:pic>
        <p:nvPicPr>
          <p:cNvPr id="93" name="Google Shape;93;g2b1da5dc296_0_72" descr=" ">
            <a:extLst>
              <a:ext uri="{FF2B5EF4-FFF2-40B4-BE49-F238E27FC236}">
                <a16:creationId xmlns:a16="http://schemas.microsoft.com/office/drawing/2014/main" id="{6F90E87A-96A8-4120-1AC4-6B7C3A87D668}"/>
              </a:ext>
            </a:extLst>
          </p:cNvPr>
          <p:cNvPicPr preferRelativeResize="0"/>
          <p:nvPr/>
        </p:nvPicPr>
        <p:blipFill rotWithShape="1">
          <a:blip r:embed="rId3">
            <a:alphaModFix/>
          </a:blip>
          <a:srcRect/>
          <a:stretch/>
        </p:blipFill>
        <p:spPr>
          <a:xfrm>
            <a:off x="-1323474" y="-518410"/>
            <a:ext cx="21465357" cy="23710900"/>
          </a:xfrm>
          <a:prstGeom prst="rect">
            <a:avLst/>
          </a:prstGeom>
          <a:noFill/>
          <a:ln>
            <a:noFill/>
          </a:ln>
        </p:spPr>
      </p:pic>
      <p:pic>
        <p:nvPicPr>
          <p:cNvPr id="94" name="Google Shape;94;g2b1da5dc296_0_72" descr=" ">
            <a:extLst>
              <a:ext uri="{FF2B5EF4-FFF2-40B4-BE49-F238E27FC236}">
                <a16:creationId xmlns:a16="http://schemas.microsoft.com/office/drawing/2014/main" id="{F4C24B4D-02B8-1D46-E74B-545C3106BA74}"/>
              </a:ext>
            </a:extLst>
          </p:cNvPr>
          <p:cNvPicPr preferRelativeResize="0"/>
          <p:nvPr/>
        </p:nvPicPr>
        <p:blipFill rotWithShape="1">
          <a:blip r:embed="rId4">
            <a:alphaModFix/>
          </a:blip>
          <a:srcRect/>
          <a:stretch/>
        </p:blipFill>
        <p:spPr>
          <a:xfrm>
            <a:off x="21110038" y="3581400"/>
            <a:ext cx="6566721" cy="6540500"/>
          </a:xfrm>
          <a:prstGeom prst="rect">
            <a:avLst/>
          </a:prstGeom>
          <a:noFill/>
          <a:ln>
            <a:noFill/>
          </a:ln>
        </p:spPr>
      </p:pic>
      <p:pic>
        <p:nvPicPr>
          <p:cNvPr id="95" name="Google Shape;95;g2b1da5dc296_0_72" descr=" ">
            <a:extLst>
              <a:ext uri="{FF2B5EF4-FFF2-40B4-BE49-F238E27FC236}">
                <a16:creationId xmlns:a16="http://schemas.microsoft.com/office/drawing/2014/main" id="{173DAF12-B209-5780-3334-5A0151B21D29}"/>
              </a:ext>
            </a:extLst>
          </p:cNvPr>
          <p:cNvPicPr preferRelativeResize="0"/>
          <p:nvPr/>
        </p:nvPicPr>
        <p:blipFill rotWithShape="1">
          <a:blip r:embed="rId4">
            <a:alphaModFix/>
          </a:blip>
          <a:srcRect/>
          <a:stretch/>
        </p:blipFill>
        <p:spPr>
          <a:xfrm>
            <a:off x="-3277010" y="-1625600"/>
            <a:ext cx="6566721" cy="6540500"/>
          </a:xfrm>
          <a:prstGeom prst="rect">
            <a:avLst/>
          </a:prstGeom>
          <a:noFill/>
          <a:ln>
            <a:noFill/>
          </a:ln>
        </p:spPr>
      </p:pic>
      <p:sp>
        <p:nvSpPr>
          <p:cNvPr id="96" name="Google Shape;96;g2b1da5dc296_0_72">
            <a:extLst>
              <a:ext uri="{FF2B5EF4-FFF2-40B4-BE49-F238E27FC236}">
                <a16:creationId xmlns:a16="http://schemas.microsoft.com/office/drawing/2014/main" id="{9E1C14B2-7618-ACB6-2983-8FF41B7D4989}"/>
              </a:ext>
            </a:extLst>
          </p:cNvPr>
          <p:cNvSpPr/>
          <p:nvPr/>
        </p:nvSpPr>
        <p:spPr>
          <a:xfrm>
            <a:off x="23370921" y="10515600"/>
            <a:ext cx="1016100" cy="3200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TextBox 11">
            <a:extLst>
              <a:ext uri="{FF2B5EF4-FFF2-40B4-BE49-F238E27FC236}">
                <a16:creationId xmlns:a16="http://schemas.microsoft.com/office/drawing/2014/main" id="{6D132428-5996-5731-3019-35C7BE199C11}"/>
              </a:ext>
            </a:extLst>
          </p:cNvPr>
          <p:cNvSpPr txBox="1"/>
          <p:nvPr/>
        </p:nvSpPr>
        <p:spPr>
          <a:xfrm>
            <a:off x="23511333" y="13020930"/>
            <a:ext cx="366975" cy="400110"/>
          </a:xfrm>
          <a:prstGeom prst="rect">
            <a:avLst/>
          </a:prstGeom>
          <a:noFill/>
        </p:spPr>
        <p:txBody>
          <a:bodyPr wrap="square" rtlCol="0">
            <a:spAutoFit/>
          </a:bodyPr>
          <a:lstStyle/>
          <a:p>
            <a:r>
              <a:rPr lang="vi-VN" sz="2000" dirty="0"/>
              <a:t>4</a:t>
            </a:r>
          </a:p>
        </p:txBody>
      </p:sp>
      <p:sp>
        <p:nvSpPr>
          <p:cNvPr id="14" name="TextBox 13">
            <a:extLst>
              <a:ext uri="{FF2B5EF4-FFF2-40B4-BE49-F238E27FC236}">
                <a16:creationId xmlns:a16="http://schemas.microsoft.com/office/drawing/2014/main" id="{271B3CFF-B9E6-A2AC-905E-BA144DAEDC76}"/>
              </a:ext>
            </a:extLst>
          </p:cNvPr>
          <p:cNvSpPr txBox="1"/>
          <p:nvPr/>
        </p:nvSpPr>
        <p:spPr>
          <a:xfrm>
            <a:off x="3051665" y="1940315"/>
            <a:ext cx="19659190" cy="923330"/>
          </a:xfrm>
          <a:prstGeom prst="rect">
            <a:avLst/>
          </a:prstGeom>
          <a:noFill/>
        </p:spPr>
        <p:txBody>
          <a:bodyPr wrap="square">
            <a:spAutoFit/>
          </a:bodyPr>
          <a:lstStyle/>
          <a:p>
            <a:pPr algn="ctr"/>
            <a:r>
              <a:rPr lang="en-US" sz="5400" b="1">
                <a:solidFill>
                  <a:schemeClr val="tx1"/>
                </a:solidFill>
                <a:latin typeface="Times" panose="02020603050405020304"/>
                <a:cs typeface="Times" panose="02020603050405020304"/>
              </a:rPr>
              <a:t>Neuroinflammation and Irradiation-Induced Immune Response</a:t>
            </a:r>
          </a:p>
        </p:txBody>
      </p:sp>
      <p:sp>
        <p:nvSpPr>
          <p:cNvPr id="15" name="TextBox 14">
            <a:extLst>
              <a:ext uri="{FF2B5EF4-FFF2-40B4-BE49-F238E27FC236}">
                <a16:creationId xmlns:a16="http://schemas.microsoft.com/office/drawing/2014/main" id="{98C15C5B-FF54-F10E-C941-C6893A0AD48C}"/>
              </a:ext>
            </a:extLst>
          </p:cNvPr>
          <p:cNvSpPr txBox="1"/>
          <p:nvPr/>
        </p:nvSpPr>
        <p:spPr>
          <a:xfrm>
            <a:off x="1237398" y="2548123"/>
            <a:ext cx="8409444" cy="1323439"/>
          </a:xfrm>
          <a:prstGeom prst="rect">
            <a:avLst/>
          </a:prstGeom>
          <a:noFill/>
        </p:spPr>
        <p:txBody>
          <a:bodyPr wrap="square">
            <a:spAutoFit/>
          </a:bodyPr>
          <a:lstStyle/>
          <a:p>
            <a:endParaRPr sz="4000" b="1">
              <a:solidFill>
                <a:schemeClr val="accent1">
                  <a:lumMod val="50000"/>
                </a:schemeClr>
              </a:solidFill>
              <a:latin typeface="Times" panose="02020603050405020304"/>
              <a:cs typeface="Times" panose="02020603050405020304"/>
            </a:endParaRPr>
          </a:p>
          <a:p>
            <a:pPr>
              <a:defRPr sz="1400" b="1"/>
            </a:pPr>
            <a:r>
              <a:rPr sz="4000" b="1">
                <a:solidFill>
                  <a:schemeClr val="accent1">
                    <a:lumMod val="50000"/>
                  </a:schemeClr>
                </a:solidFill>
                <a:latin typeface="Times" panose="02020603050405020304"/>
                <a:cs typeface="Times" panose="02020603050405020304"/>
              </a:rPr>
              <a:t>🧠 Neuroinflammation response</a:t>
            </a:r>
          </a:p>
        </p:txBody>
      </p:sp>
      <p:sp>
        <p:nvSpPr>
          <p:cNvPr id="16" name="TextBox 15">
            <a:extLst>
              <a:ext uri="{FF2B5EF4-FFF2-40B4-BE49-F238E27FC236}">
                <a16:creationId xmlns:a16="http://schemas.microsoft.com/office/drawing/2014/main" id="{13E491C7-3832-2247-350E-D62693CEFAC9}"/>
              </a:ext>
            </a:extLst>
          </p:cNvPr>
          <p:cNvSpPr txBox="1"/>
          <p:nvPr/>
        </p:nvSpPr>
        <p:spPr>
          <a:xfrm>
            <a:off x="12652660" y="2551960"/>
            <a:ext cx="8409444" cy="1323439"/>
          </a:xfrm>
          <a:prstGeom prst="rect">
            <a:avLst/>
          </a:prstGeom>
          <a:noFill/>
        </p:spPr>
        <p:txBody>
          <a:bodyPr wrap="square">
            <a:spAutoFit/>
          </a:bodyPr>
          <a:lstStyle/>
          <a:p>
            <a:endParaRPr sz="4000" b="1">
              <a:solidFill>
                <a:schemeClr val="accent1">
                  <a:lumMod val="50000"/>
                </a:schemeClr>
              </a:solidFill>
              <a:latin typeface="Times" panose="02020603050405020304"/>
              <a:cs typeface="Times" panose="02020603050405020304"/>
            </a:endParaRPr>
          </a:p>
          <a:p>
            <a:pPr>
              <a:defRPr sz="1400" b="1"/>
            </a:pPr>
            <a:r>
              <a:rPr sz="4000" b="1">
                <a:solidFill>
                  <a:schemeClr val="accent1">
                    <a:lumMod val="50000"/>
                  </a:schemeClr>
                </a:solidFill>
                <a:latin typeface="Times" panose="02020603050405020304"/>
                <a:cs typeface="Times" panose="02020603050405020304"/>
              </a:rPr>
              <a:t>☢️ Cranial irradiation effect</a:t>
            </a:r>
          </a:p>
        </p:txBody>
      </p:sp>
      <p:pic>
        <p:nvPicPr>
          <p:cNvPr id="19" name="Picture 18">
            <a:extLst>
              <a:ext uri="{FF2B5EF4-FFF2-40B4-BE49-F238E27FC236}">
                <a16:creationId xmlns:a16="http://schemas.microsoft.com/office/drawing/2014/main" id="{561CC634-611E-E51F-2764-D8A8875405CC}"/>
              </a:ext>
            </a:extLst>
          </p:cNvPr>
          <p:cNvPicPr>
            <a:picLocks noChangeAspect="1"/>
          </p:cNvPicPr>
          <p:nvPr/>
        </p:nvPicPr>
        <p:blipFill>
          <a:blip r:embed="rId5"/>
          <a:stretch>
            <a:fillRect/>
          </a:stretch>
        </p:blipFill>
        <p:spPr>
          <a:xfrm>
            <a:off x="1237398" y="3899539"/>
            <a:ext cx="10158643" cy="7206661"/>
          </a:xfrm>
          <a:prstGeom prst="rect">
            <a:avLst/>
          </a:prstGeom>
        </p:spPr>
      </p:pic>
      <p:pic>
        <p:nvPicPr>
          <p:cNvPr id="20" name="Picture 19">
            <a:extLst>
              <a:ext uri="{FF2B5EF4-FFF2-40B4-BE49-F238E27FC236}">
                <a16:creationId xmlns:a16="http://schemas.microsoft.com/office/drawing/2014/main" id="{6E873F6B-8A7E-221D-8567-819A2055E840}"/>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12983678" y="3899540"/>
            <a:ext cx="10158643" cy="7206660"/>
          </a:xfrm>
          <a:prstGeom prst="rect">
            <a:avLst/>
          </a:prstGeom>
        </p:spPr>
      </p:pic>
      <p:sp>
        <p:nvSpPr>
          <p:cNvPr id="22" name="TextBox 21">
            <a:extLst>
              <a:ext uri="{FF2B5EF4-FFF2-40B4-BE49-F238E27FC236}">
                <a16:creationId xmlns:a16="http://schemas.microsoft.com/office/drawing/2014/main" id="{FC3D874D-2FF3-C9BC-F52A-862823FDC92B}"/>
              </a:ext>
            </a:extLst>
          </p:cNvPr>
          <p:cNvSpPr txBox="1"/>
          <p:nvPr/>
        </p:nvSpPr>
        <p:spPr>
          <a:xfrm>
            <a:off x="4974664" y="11639539"/>
            <a:ext cx="14606337" cy="1323439"/>
          </a:xfrm>
          <a:prstGeom prst="rect">
            <a:avLst/>
          </a:prstGeom>
          <a:solidFill>
            <a:schemeClr val="bg1"/>
          </a:solidFill>
        </p:spPr>
        <p:txBody>
          <a:bodyPr wrap="square">
            <a:spAutoFit/>
          </a:bodyPr>
          <a:lstStyle/>
          <a:p>
            <a:pPr algn="ctr"/>
            <a:r>
              <a:rPr lang="en-US" sz="4000" b="1">
                <a:solidFill>
                  <a:schemeClr val="accent1">
                    <a:lumMod val="50000"/>
                  </a:schemeClr>
                </a:solidFill>
                <a:latin typeface="Times" panose="02020603050405020304"/>
                <a:cs typeface="Times" panose="02020603050405020304"/>
              </a:rPr>
              <a:t>Measuring cytokine levels post-irradiation provides insight into the extent of neuroinflammation and potential therapeutic targets</a:t>
            </a:r>
          </a:p>
        </p:txBody>
      </p:sp>
      <p:sp>
        <p:nvSpPr>
          <p:cNvPr id="24" name="TextBox 23">
            <a:extLst>
              <a:ext uri="{FF2B5EF4-FFF2-40B4-BE49-F238E27FC236}">
                <a16:creationId xmlns:a16="http://schemas.microsoft.com/office/drawing/2014/main" id="{93A771AC-FA1B-7153-066A-C6EA89012E2C}"/>
              </a:ext>
            </a:extLst>
          </p:cNvPr>
          <p:cNvSpPr txBox="1"/>
          <p:nvPr/>
        </p:nvSpPr>
        <p:spPr>
          <a:xfrm>
            <a:off x="1151650" y="11086424"/>
            <a:ext cx="8266828" cy="307777"/>
          </a:xfrm>
          <a:prstGeom prst="rect">
            <a:avLst/>
          </a:prstGeom>
          <a:noFill/>
        </p:spPr>
        <p:txBody>
          <a:bodyPr wrap="square">
            <a:spAutoFit/>
          </a:bodyPr>
          <a:lstStyle/>
          <a:p>
            <a:r>
              <a:rPr lang="vi-VN" i="1"/>
              <a:t>Source: </a:t>
            </a:r>
            <a:r>
              <a:rPr lang="en-US" i="1"/>
              <a:t>Motalleb M, et al. (2021). Diagram of the pathogenesis of neuroinflammation. ResearchGate.</a:t>
            </a:r>
          </a:p>
        </p:txBody>
      </p:sp>
      <p:sp>
        <p:nvSpPr>
          <p:cNvPr id="26" name="TextBox 25">
            <a:extLst>
              <a:ext uri="{FF2B5EF4-FFF2-40B4-BE49-F238E27FC236}">
                <a16:creationId xmlns:a16="http://schemas.microsoft.com/office/drawing/2014/main" id="{FEACA698-132A-C702-68E8-398100FDA75A}"/>
              </a:ext>
            </a:extLst>
          </p:cNvPr>
          <p:cNvSpPr txBox="1"/>
          <p:nvPr/>
        </p:nvSpPr>
        <p:spPr>
          <a:xfrm>
            <a:off x="12882978" y="11129472"/>
            <a:ext cx="11867534" cy="307777"/>
          </a:xfrm>
          <a:prstGeom prst="rect">
            <a:avLst/>
          </a:prstGeom>
          <a:noFill/>
        </p:spPr>
        <p:txBody>
          <a:bodyPr wrap="square">
            <a:spAutoFit/>
          </a:bodyPr>
          <a:lstStyle/>
          <a:p>
            <a:r>
              <a:rPr lang="vi-VN" i="1"/>
              <a:t>Source: </a:t>
            </a:r>
            <a:r>
              <a:rPr lang="en-US" i="1"/>
              <a:t>Han W, et al. (2017). Effects of irradiation on the brain: Acutely, irradiation induces cell death and microglial activation. ResearchGate.</a:t>
            </a:r>
          </a:p>
        </p:txBody>
      </p:sp>
    </p:spTree>
    <p:extLst>
      <p:ext uri="{BB962C8B-B14F-4D97-AF65-F5344CB8AC3E}">
        <p14:creationId xmlns:p14="http://schemas.microsoft.com/office/powerpoint/2010/main" val="3695094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7175"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2409" y="-507340"/>
            <a:ext cx="3655750" cy="2753978"/>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783514" y="844292"/>
            <a:ext cx="1290904" cy="129073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0089579" y="1310280"/>
            <a:ext cx="1375123" cy="137494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8715722" y="0"/>
            <a:ext cx="5671453" cy="2961674"/>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954765" y="12231002"/>
            <a:ext cx="2989415" cy="1484998"/>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210140" y="12906286"/>
            <a:ext cx="1630018" cy="809714"/>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35F6923C-74D0-AC75-7609-FBDE662386D8}"/>
              </a:ext>
            </a:extLst>
          </p:cNvPr>
          <p:cNvGraphicFramePr>
            <a:graphicFrameLocks noGrp="1"/>
          </p:cNvGraphicFramePr>
          <p:nvPr>
            <p:extLst>
              <p:ext uri="{D42A27DB-BD31-4B8C-83A1-F6EECF244321}">
                <p14:modId xmlns:p14="http://schemas.microsoft.com/office/powerpoint/2010/main" val="764711118"/>
              </p:ext>
            </p:extLst>
          </p:nvPr>
        </p:nvGraphicFramePr>
        <p:xfrm>
          <a:off x="873577" y="7032198"/>
          <a:ext cx="7121561" cy="5419982"/>
        </p:xfrm>
        <a:graphic>
          <a:graphicData uri="http://schemas.openxmlformats.org/drawingml/2006/table">
            <a:tbl>
              <a:tblPr/>
              <a:tblGrid>
                <a:gridCol w="1611715">
                  <a:extLst>
                    <a:ext uri="{9D8B030D-6E8A-4147-A177-3AD203B41FA5}">
                      <a16:colId xmlns:a16="http://schemas.microsoft.com/office/drawing/2014/main" val="1248720431"/>
                    </a:ext>
                  </a:extLst>
                </a:gridCol>
                <a:gridCol w="2250831">
                  <a:extLst>
                    <a:ext uri="{9D8B030D-6E8A-4147-A177-3AD203B41FA5}">
                      <a16:colId xmlns:a16="http://schemas.microsoft.com/office/drawing/2014/main" val="1266283277"/>
                    </a:ext>
                  </a:extLst>
                </a:gridCol>
                <a:gridCol w="3259015">
                  <a:extLst>
                    <a:ext uri="{9D8B030D-6E8A-4147-A177-3AD203B41FA5}">
                      <a16:colId xmlns:a16="http://schemas.microsoft.com/office/drawing/2014/main" val="756221313"/>
                    </a:ext>
                  </a:extLst>
                </a:gridCol>
              </a:tblGrid>
              <a:tr h="1082951">
                <a:tc>
                  <a:txBody>
                    <a:bodyPr/>
                    <a:lstStyle/>
                    <a:p>
                      <a:r>
                        <a:rPr lang="vi-VN" sz="2800" b="1">
                          <a:latin typeface="+mj-lt"/>
                        </a:rPr>
                        <a:t>Symbol</a:t>
                      </a:r>
                      <a:endParaRPr lang="vi-VN" sz="2800">
                        <a:latin typeface="+mj-lt"/>
                      </a:endParaRPr>
                    </a:p>
                  </a:txBody>
                  <a:tcPr marL="215537" marR="215537" marT="107769" marB="1077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vi-VN" sz="2800" b="1" dirty="0">
                          <a:latin typeface="+mj-lt"/>
                        </a:rPr>
                        <a:t>Corresponding p-value</a:t>
                      </a:r>
                      <a:endParaRPr lang="vi-VN" sz="2800" dirty="0">
                        <a:latin typeface="+mj-lt"/>
                      </a:endParaRPr>
                    </a:p>
                  </a:txBody>
                  <a:tcPr marL="215537" marR="215537" marT="107769" marB="1077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vi-VN" sz="2800" b="1">
                          <a:latin typeface="+mj-lt"/>
                        </a:rPr>
                        <a:t>Interpretation</a:t>
                      </a:r>
                      <a:endParaRPr lang="vi-VN" sz="2800">
                        <a:latin typeface="+mj-lt"/>
                      </a:endParaRPr>
                    </a:p>
                  </a:txBody>
                  <a:tcPr marL="215537" marR="215537" marT="107769" marB="1077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89732217"/>
                  </a:ext>
                </a:extLst>
              </a:tr>
              <a:tr h="1082951">
                <a:tc>
                  <a:txBody>
                    <a:bodyPr/>
                    <a:lstStyle/>
                    <a:p>
                      <a:r>
                        <a:rPr lang="vi-VN" sz="2800" dirty="0">
                          <a:latin typeface="+mj-lt"/>
                        </a:rPr>
                        <a:t>*</a:t>
                      </a:r>
                    </a:p>
                  </a:txBody>
                  <a:tcPr marL="215537" marR="215537" marT="107769" marB="1077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vi-VN" sz="2800">
                          <a:latin typeface="+mj-lt"/>
                        </a:rPr>
                        <a:t>p &lt; 0.05</a:t>
                      </a:r>
                    </a:p>
                  </a:txBody>
                  <a:tcPr marL="215537" marR="215537" marT="107769" marB="1077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vi-VN" sz="2800" dirty="0">
                          <a:latin typeface="+mj-lt"/>
                        </a:rPr>
                        <a:t>Statistically significant</a:t>
                      </a:r>
                    </a:p>
                  </a:txBody>
                  <a:tcPr marL="215537" marR="215537" marT="107769" marB="1077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0716958"/>
                  </a:ext>
                </a:extLst>
              </a:tr>
              <a:tr h="1082951">
                <a:tc>
                  <a:txBody>
                    <a:bodyPr/>
                    <a:lstStyle/>
                    <a:p>
                      <a:r>
                        <a:rPr lang="vi-VN" sz="2800">
                          <a:latin typeface="+mj-lt"/>
                        </a:rPr>
                        <a:t>**</a:t>
                      </a:r>
                    </a:p>
                  </a:txBody>
                  <a:tcPr marL="215537" marR="215537" marT="107769" marB="1077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vi-VN" sz="2800">
                          <a:latin typeface="+mj-lt"/>
                        </a:rPr>
                        <a:t>p &lt; 0.01</a:t>
                      </a:r>
                    </a:p>
                  </a:txBody>
                  <a:tcPr marL="215537" marR="215537" marT="107769" marB="1077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vi-VN" sz="2800">
                          <a:latin typeface="+mj-lt"/>
                        </a:rPr>
                        <a:t>Very statistically significant</a:t>
                      </a:r>
                    </a:p>
                  </a:txBody>
                  <a:tcPr marL="215537" marR="215537" marT="107769" marB="1077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7986638"/>
                  </a:ext>
                </a:extLst>
              </a:tr>
              <a:tr h="1528871">
                <a:tc>
                  <a:txBody>
                    <a:bodyPr/>
                    <a:lstStyle/>
                    <a:p>
                      <a:r>
                        <a:rPr lang="vi-VN" sz="2800">
                          <a:latin typeface="+mj-lt"/>
                        </a:rPr>
                        <a:t>***</a:t>
                      </a:r>
                    </a:p>
                  </a:txBody>
                  <a:tcPr marL="215537" marR="215537" marT="107769" marB="1077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vi-VN" sz="2800">
                          <a:latin typeface="+mj-lt"/>
                        </a:rPr>
                        <a:t>p &lt; 0.001</a:t>
                      </a:r>
                    </a:p>
                  </a:txBody>
                  <a:tcPr marL="215537" marR="215537" marT="107769" marB="1077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vi-VN" sz="2800">
                          <a:latin typeface="+mj-lt"/>
                        </a:rPr>
                        <a:t>Highly statistically significant</a:t>
                      </a:r>
                    </a:p>
                  </a:txBody>
                  <a:tcPr marL="215537" marR="215537" marT="107769" marB="1077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2993958"/>
                  </a:ext>
                </a:extLst>
              </a:tr>
              <a:tr h="637030">
                <a:tc>
                  <a:txBody>
                    <a:bodyPr/>
                    <a:lstStyle/>
                    <a:p>
                      <a:r>
                        <a:rPr lang="vi-VN" sz="2800">
                          <a:latin typeface="+mj-lt"/>
                        </a:rPr>
                        <a:t>ns</a:t>
                      </a:r>
                    </a:p>
                  </a:txBody>
                  <a:tcPr marL="215537" marR="215537" marT="107769" marB="1077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vi-VN" sz="2800">
                          <a:latin typeface="+mj-lt"/>
                        </a:rPr>
                        <a:t>p ≥ 0.05</a:t>
                      </a:r>
                    </a:p>
                  </a:txBody>
                  <a:tcPr marL="215537" marR="215537" marT="107769" marB="1077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vi-VN" sz="2800" dirty="0">
                          <a:latin typeface="+mj-lt"/>
                        </a:rPr>
                        <a:t>Not significant</a:t>
                      </a:r>
                    </a:p>
                  </a:txBody>
                  <a:tcPr marL="215537" marR="215537" marT="107769" marB="1077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3024299"/>
                  </a:ext>
                </a:extLst>
              </a:tr>
            </a:tbl>
          </a:graphicData>
        </a:graphic>
      </p:graphicFrame>
      <p:sp>
        <p:nvSpPr>
          <p:cNvPr id="4" name="TextBox 3">
            <a:extLst>
              <a:ext uri="{FF2B5EF4-FFF2-40B4-BE49-F238E27FC236}">
                <a16:creationId xmlns:a16="http://schemas.microsoft.com/office/drawing/2014/main" id="{E1E79580-BDEC-D7D8-CC25-62EA8EEDF426}"/>
              </a:ext>
            </a:extLst>
          </p:cNvPr>
          <p:cNvSpPr txBox="1"/>
          <p:nvPr/>
        </p:nvSpPr>
        <p:spPr>
          <a:xfrm>
            <a:off x="890903" y="2470438"/>
            <a:ext cx="7121562" cy="3970318"/>
          </a:xfrm>
          <a:prstGeom prst="rect">
            <a:avLst/>
          </a:prstGeom>
          <a:noFill/>
        </p:spPr>
        <p:txBody>
          <a:bodyPr wrap="square">
            <a:spAutoFit/>
          </a:bodyPr>
          <a:lstStyle/>
          <a:p>
            <a:pPr algn="just">
              <a:buNone/>
            </a:pPr>
            <a:r>
              <a:rPr lang="en-GB" sz="2800" b="1" dirty="0">
                <a:latin typeface="Times" panose="02020603050405020304" pitchFamily="18" charset="0"/>
                <a:cs typeface="Times" panose="02020603050405020304" pitchFamily="18" charset="0"/>
              </a:rPr>
              <a:t>What is the p-value?</a:t>
            </a:r>
          </a:p>
          <a:p>
            <a:pPr algn="just">
              <a:buFont typeface="Arial" panose="020B0604020202020204" pitchFamily="34" charset="0"/>
              <a:buChar char="•"/>
            </a:pPr>
            <a:r>
              <a:rPr lang="en-GB" sz="2800" dirty="0">
                <a:latin typeface="Times" panose="02020603050405020304" pitchFamily="18" charset="0"/>
                <a:cs typeface="Times" panose="02020603050405020304" pitchFamily="18" charset="0"/>
              </a:rPr>
              <a:t>The </a:t>
            </a:r>
            <a:r>
              <a:rPr lang="en-GB" sz="2800" b="1" dirty="0">
                <a:latin typeface="Times" panose="02020603050405020304" pitchFamily="18" charset="0"/>
                <a:cs typeface="Times" panose="02020603050405020304" pitchFamily="18" charset="0"/>
              </a:rPr>
              <a:t>p-value</a:t>
            </a:r>
            <a:r>
              <a:rPr lang="en-GB" sz="2800" dirty="0">
                <a:latin typeface="Times" panose="02020603050405020304" pitchFamily="18" charset="0"/>
                <a:cs typeface="Times" panose="02020603050405020304" pitchFamily="18" charset="0"/>
              </a:rPr>
              <a:t> (probability value) is a statistical indicator that helps determine whether the observed difference between groups occurred </a:t>
            </a:r>
            <a:r>
              <a:rPr lang="en-GB" sz="2800" b="1" dirty="0">
                <a:latin typeface="Times" panose="02020603050405020304" pitchFamily="18" charset="0"/>
                <a:cs typeface="Times" panose="02020603050405020304" pitchFamily="18" charset="0"/>
              </a:rPr>
              <a:t>by chance</a:t>
            </a:r>
            <a:r>
              <a:rPr lang="en-GB" sz="2800" dirty="0">
                <a:latin typeface="Times" panose="02020603050405020304" pitchFamily="18" charset="0"/>
                <a:cs typeface="Times" panose="02020603050405020304" pitchFamily="18" charset="0"/>
              </a:rPr>
              <a:t>, assuming there is </a:t>
            </a:r>
            <a:r>
              <a:rPr lang="en-GB" sz="2800" b="1" dirty="0">
                <a:latin typeface="Times" panose="02020603050405020304" pitchFamily="18" charset="0"/>
                <a:cs typeface="Times" panose="02020603050405020304" pitchFamily="18" charset="0"/>
              </a:rPr>
              <a:t>no real difference</a:t>
            </a:r>
            <a:r>
              <a:rPr lang="en-GB" sz="2800" dirty="0">
                <a:latin typeface="Times" panose="02020603050405020304" pitchFamily="18" charset="0"/>
                <a:cs typeface="Times" panose="02020603050405020304" pitchFamily="18" charset="0"/>
              </a:rPr>
              <a:t> (null hypothesis is true).</a:t>
            </a:r>
          </a:p>
          <a:p>
            <a:pPr algn="just">
              <a:buFont typeface="Arial" panose="020B0604020202020204" pitchFamily="34" charset="0"/>
              <a:buChar char="•"/>
            </a:pPr>
            <a:r>
              <a:rPr lang="en-GB" sz="2800" dirty="0">
                <a:latin typeface="Times" panose="02020603050405020304" pitchFamily="18" charset="0"/>
                <a:cs typeface="Times" panose="02020603050405020304" pitchFamily="18" charset="0"/>
              </a:rPr>
              <a:t>It is commonly used in hypothesis testing to compare </a:t>
            </a:r>
            <a:r>
              <a:rPr lang="en-GB" sz="2800" b="1" dirty="0">
                <a:latin typeface="Times" panose="02020603050405020304" pitchFamily="18" charset="0"/>
                <a:cs typeface="Times" panose="02020603050405020304" pitchFamily="18" charset="0"/>
              </a:rPr>
              <a:t>a control group and an experimental group</a:t>
            </a:r>
            <a:r>
              <a:rPr lang="en-GB" sz="2800" dirty="0">
                <a:latin typeface="Times" panose="02020603050405020304" pitchFamily="18" charset="0"/>
                <a:cs typeface="Times" panose="02020603050405020304" pitchFamily="18" charset="0"/>
              </a:rPr>
              <a:t> (e.g., Control vs. 10 Gy).</a:t>
            </a:r>
          </a:p>
        </p:txBody>
      </p:sp>
      <p:graphicFrame>
        <p:nvGraphicFramePr>
          <p:cNvPr id="5" name="Table 4">
            <a:extLst>
              <a:ext uri="{FF2B5EF4-FFF2-40B4-BE49-F238E27FC236}">
                <a16:creationId xmlns:a16="http://schemas.microsoft.com/office/drawing/2014/main" id="{A2ABD912-B56E-964C-8B31-EBB1E44FE8BA}"/>
              </a:ext>
            </a:extLst>
          </p:cNvPr>
          <p:cNvGraphicFramePr>
            <a:graphicFrameLocks noGrp="1"/>
          </p:cNvGraphicFramePr>
          <p:nvPr>
            <p:extLst>
              <p:ext uri="{D42A27DB-BD31-4B8C-83A1-F6EECF244321}">
                <p14:modId xmlns:p14="http://schemas.microsoft.com/office/powerpoint/2010/main" val="587030514"/>
              </p:ext>
            </p:extLst>
          </p:nvPr>
        </p:nvGraphicFramePr>
        <p:xfrm>
          <a:off x="9923414" y="7032198"/>
          <a:ext cx="4916609" cy="5419982"/>
        </p:xfrm>
        <a:graphic>
          <a:graphicData uri="http://schemas.openxmlformats.org/drawingml/2006/table">
            <a:tbl>
              <a:tblPr/>
              <a:tblGrid>
                <a:gridCol w="1479864">
                  <a:extLst>
                    <a:ext uri="{9D8B030D-6E8A-4147-A177-3AD203B41FA5}">
                      <a16:colId xmlns:a16="http://schemas.microsoft.com/office/drawing/2014/main" val="2961651088"/>
                    </a:ext>
                  </a:extLst>
                </a:gridCol>
                <a:gridCol w="3436745">
                  <a:extLst>
                    <a:ext uri="{9D8B030D-6E8A-4147-A177-3AD203B41FA5}">
                      <a16:colId xmlns:a16="http://schemas.microsoft.com/office/drawing/2014/main" val="3790978067"/>
                    </a:ext>
                  </a:extLst>
                </a:gridCol>
              </a:tblGrid>
              <a:tr h="1093321">
                <a:tc>
                  <a:txBody>
                    <a:bodyPr/>
                    <a:lstStyle/>
                    <a:p>
                      <a:r>
                        <a:rPr lang="vi-VN" sz="2800">
                          <a:latin typeface="Times" panose="02020603050405020304" pitchFamily="18" charset="0"/>
                          <a:cs typeface="Times" panose="02020603050405020304" pitchFamily="18" charset="0"/>
                        </a:rPr>
                        <a:t>Symbol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vi-VN" sz="2800">
                          <a:latin typeface="Times" panose="02020603050405020304" pitchFamily="18" charset="0"/>
                          <a:cs typeface="Times" panose="02020603050405020304" pitchFamily="18" charset="0"/>
                        </a:rPr>
                        <a:t>Meaning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6301443"/>
                  </a:ext>
                </a:extLst>
              </a:tr>
              <a:tr h="931053">
                <a:tc>
                  <a:txBody>
                    <a:bodyPr/>
                    <a:lstStyle/>
                    <a:p>
                      <a:r>
                        <a:rPr lang="vi-VN" sz="2800">
                          <a:latin typeface="Times" panose="02020603050405020304" pitchFamily="18" charset="0"/>
                          <a:cs typeface="Times" panose="02020603050405020304" pitchFamily="18" charset="0"/>
                        </a:rPr>
                        <a:t>x̄₁, x̄₂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vi-VN" sz="2800" dirty="0">
                          <a:latin typeface="Times" panose="02020603050405020304" pitchFamily="18" charset="0"/>
                          <a:cs typeface="Times" panose="02020603050405020304" pitchFamily="18" charset="0"/>
                        </a:rPr>
                        <a:t>Mean of each group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88523837"/>
                  </a:ext>
                </a:extLst>
              </a:tr>
              <a:tr h="1697804">
                <a:tc>
                  <a:txBody>
                    <a:bodyPr/>
                    <a:lstStyle/>
                    <a:p>
                      <a:r>
                        <a:rPr lang="vi-VN" sz="2800">
                          <a:latin typeface="Times" panose="02020603050405020304" pitchFamily="18" charset="0"/>
                          <a:cs typeface="Times" panose="02020603050405020304" pitchFamily="18" charset="0"/>
                        </a:rPr>
                        <a:t>s₁, s₂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800" dirty="0">
                          <a:latin typeface="Times" panose="02020603050405020304" pitchFamily="18" charset="0"/>
                          <a:cs typeface="Times" panose="02020603050405020304" pitchFamily="18" charset="0"/>
                        </a:rPr>
                        <a:t>Standard deviation of each group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79322038"/>
                  </a:ext>
                </a:extLst>
              </a:tr>
              <a:tr h="1697804">
                <a:tc>
                  <a:txBody>
                    <a:bodyPr/>
                    <a:lstStyle/>
                    <a:p>
                      <a:r>
                        <a:rPr lang="vi-VN" sz="2800">
                          <a:latin typeface="Times" panose="02020603050405020304" pitchFamily="18" charset="0"/>
                          <a:cs typeface="Times" panose="02020603050405020304" pitchFamily="18" charset="0"/>
                        </a:rPr>
                        <a:t>n₁, n₂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800" dirty="0">
                          <a:latin typeface="Times" panose="02020603050405020304" pitchFamily="18" charset="0"/>
                          <a:cs typeface="Times" panose="02020603050405020304" pitchFamily="18" charset="0"/>
                        </a:rPr>
                        <a:t>Sample size of each group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6056918"/>
                  </a:ext>
                </a:extLst>
              </a:tr>
            </a:tbl>
          </a:graphicData>
        </a:graphic>
      </p:graphicFrame>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8C26267-6ABF-8A4A-586F-E9778CC918A2}"/>
                  </a:ext>
                </a:extLst>
              </p:cNvPr>
              <p:cNvSpPr txBox="1"/>
              <p:nvPr/>
            </p:nvSpPr>
            <p:spPr>
              <a:xfrm>
                <a:off x="10077714" y="3135831"/>
                <a:ext cx="3830940" cy="271529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vi-VN" sz="4400" i="1">
                          <a:latin typeface="Cambria Math" panose="02040503050406030204" pitchFamily="18" charset="0"/>
                        </a:rPr>
                        <m:t>t</m:t>
                      </m:r>
                      <m:r>
                        <a:rPr lang="vi-VN" sz="4400" b="0" i="1" smtClean="0">
                          <a:latin typeface="Cambria Math" panose="02040503050406030204" pitchFamily="18" charset="0"/>
                        </a:rPr>
                        <m:t>=</m:t>
                      </m:r>
                      <m:f>
                        <m:fPr>
                          <m:ctrlPr>
                            <a:rPr lang="vi-VN" sz="4400" i="1" smtClean="0">
                              <a:latin typeface="Cambria Math" panose="02040503050406030204" pitchFamily="18" charset="0"/>
                            </a:rPr>
                          </m:ctrlPr>
                        </m:fPr>
                        <m:num>
                          <m:acc>
                            <m:accPr>
                              <m:chr m:val="̅"/>
                              <m:ctrlPr>
                                <a:rPr lang="vi-VN" sz="4400" i="1" smtClean="0">
                                  <a:latin typeface="Cambria Math" panose="02040503050406030204" pitchFamily="18" charset="0"/>
                                </a:rPr>
                              </m:ctrlPr>
                            </m:accPr>
                            <m:e>
                              <m:sSub>
                                <m:sSubPr>
                                  <m:ctrlPr>
                                    <a:rPr lang="vi-VN" sz="4400" i="1" smtClean="0">
                                      <a:latin typeface="Cambria Math" panose="02040503050406030204" pitchFamily="18" charset="0"/>
                                    </a:rPr>
                                  </m:ctrlPr>
                                </m:sSubPr>
                                <m:e>
                                  <m:r>
                                    <m:rPr>
                                      <m:sty m:val="p"/>
                                    </m:rPr>
                                    <a:rPr lang="vi-VN" sz="4400" i="1">
                                      <a:latin typeface="Cambria Math" panose="02040503050406030204" pitchFamily="18" charset="0"/>
                                    </a:rPr>
                                    <m:t>x</m:t>
                                  </m:r>
                                </m:e>
                                <m:sub>
                                  <m:r>
                                    <a:rPr lang="vi-VN" sz="4400" i="1">
                                      <a:latin typeface="Cambria Math" panose="02040503050406030204" pitchFamily="18" charset="0"/>
                                    </a:rPr>
                                    <m:t>1</m:t>
                                  </m:r>
                                </m:sub>
                              </m:sSub>
                              <m:r>
                                <a:rPr lang="vi-VN" sz="4400" b="0" i="1" smtClean="0">
                                  <a:latin typeface="Cambria Math" panose="02040503050406030204" pitchFamily="18" charset="0"/>
                                </a:rPr>
                                <m:t> − </m:t>
                              </m:r>
                              <m:sSub>
                                <m:sSubPr>
                                  <m:ctrlPr>
                                    <a:rPr lang="vi-VN" sz="4400" b="0" i="1" smtClean="0">
                                      <a:latin typeface="Cambria Math" panose="02040503050406030204" pitchFamily="18" charset="0"/>
                                    </a:rPr>
                                  </m:ctrlPr>
                                </m:sSubPr>
                                <m:e>
                                  <m:r>
                                    <m:rPr>
                                      <m:sty m:val="p"/>
                                    </m:rPr>
                                    <a:rPr lang="vi-VN" sz="4400" i="1">
                                      <a:latin typeface="Cambria Math" panose="02040503050406030204" pitchFamily="18" charset="0"/>
                                    </a:rPr>
                                    <m:t>x</m:t>
                                  </m:r>
                                </m:e>
                                <m:sub>
                                  <m:r>
                                    <a:rPr lang="vi-VN" sz="4400" i="1">
                                      <a:latin typeface="Cambria Math" panose="02040503050406030204" pitchFamily="18" charset="0"/>
                                    </a:rPr>
                                    <m:t>2</m:t>
                                  </m:r>
                                </m:sub>
                              </m:sSub>
                            </m:e>
                          </m:acc>
                        </m:num>
                        <m:den>
                          <m:rad>
                            <m:radPr>
                              <m:degHide m:val="on"/>
                              <m:ctrlPr>
                                <a:rPr lang="vi-VN" sz="4400" i="1" smtClean="0">
                                  <a:latin typeface="Cambria Math" panose="02040503050406030204" pitchFamily="18" charset="0"/>
                                </a:rPr>
                              </m:ctrlPr>
                            </m:radPr>
                            <m:deg/>
                            <m:e>
                              <m:f>
                                <m:fPr>
                                  <m:ctrlPr>
                                    <a:rPr lang="vi-VN" sz="4400" i="1" smtClean="0">
                                      <a:latin typeface="Cambria Math" panose="02040503050406030204" pitchFamily="18" charset="0"/>
                                    </a:rPr>
                                  </m:ctrlPr>
                                </m:fPr>
                                <m:num>
                                  <m:sSubSup>
                                    <m:sSubSupPr>
                                      <m:ctrlPr>
                                        <a:rPr lang="vi-VN" sz="4400" i="1" smtClean="0">
                                          <a:latin typeface="Cambria Math" panose="02040503050406030204" pitchFamily="18" charset="0"/>
                                        </a:rPr>
                                      </m:ctrlPr>
                                    </m:sSubSupPr>
                                    <m:e>
                                      <m:r>
                                        <m:rPr>
                                          <m:sty m:val="p"/>
                                        </m:rPr>
                                        <a:rPr lang="vi-VN" sz="4400" i="1">
                                          <a:latin typeface="Cambria Math" panose="02040503050406030204" pitchFamily="18" charset="0"/>
                                        </a:rPr>
                                        <m:t>s</m:t>
                                      </m:r>
                                    </m:e>
                                    <m:sub>
                                      <m:r>
                                        <a:rPr lang="vi-VN" sz="4400" i="1">
                                          <a:latin typeface="Cambria Math" panose="02040503050406030204" pitchFamily="18" charset="0"/>
                                        </a:rPr>
                                        <m:t>1</m:t>
                                      </m:r>
                                    </m:sub>
                                    <m:sup>
                                      <m:r>
                                        <a:rPr lang="vi-VN" sz="4400" i="1">
                                          <a:latin typeface="Cambria Math" panose="02040503050406030204" pitchFamily="18" charset="0"/>
                                        </a:rPr>
                                        <m:t>2</m:t>
                                      </m:r>
                                    </m:sup>
                                  </m:sSubSup>
                                </m:num>
                                <m:den>
                                  <m:sSub>
                                    <m:sSubPr>
                                      <m:ctrlPr>
                                        <a:rPr lang="vi-VN" sz="4400" i="1" smtClean="0">
                                          <a:latin typeface="Cambria Math" panose="02040503050406030204" pitchFamily="18" charset="0"/>
                                        </a:rPr>
                                      </m:ctrlPr>
                                    </m:sSubPr>
                                    <m:e>
                                      <m:r>
                                        <m:rPr>
                                          <m:sty m:val="p"/>
                                        </m:rPr>
                                        <a:rPr lang="vi-VN" sz="4400" i="1">
                                          <a:latin typeface="Cambria Math" panose="02040503050406030204" pitchFamily="18" charset="0"/>
                                        </a:rPr>
                                        <m:t>n</m:t>
                                      </m:r>
                                    </m:e>
                                    <m:sub>
                                      <m:r>
                                        <a:rPr lang="vi-VN" sz="4400" i="1">
                                          <a:latin typeface="Cambria Math" panose="02040503050406030204" pitchFamily="18" charset="0"/>
                                        </a:rPr>
                                        <m:t>1</m:t>
                                      </m:r>
                                    </m:sub>
                                  </m:sSub>
                                </m:den>
                              </m:f>
                              <m:r>
                                <a:rPr lang="vi-VN" sz="4400" b="0" i="1" smtClean="0">
                                  <a:latin typeface="Cambria Math" panose="02040503050406030204" pitchFamily="18" charset="0"/>
                                </a:rPr>
                                <m:t>+ </m:t>
                              </m:r>
                              <m:f>
                                <m:fPr>
                                  <m:ctrlPr>
                                    <a:rPr lang="vi-VN" sz="4400" b="0" i="1" smtClean="0">
                                      <a:latin typeface="Cambria Math" panose="02040503050406030204" pitchFamily="18" charset="0"/>
                                    </a:rPr>
                                  </m:ctrlPr>
                                </m:fPr>
                                <m:num>
                                  <m:sSubSup>
                                    <m:sSubSupPr>
                                      <m:ctrlPr>
                                        <a:rPr lang="vi-VN" sz="4400" b="0" i="1" smtClean="0">
                                          <a:latin typeface="Cambria Math" panose="02040503050406030204" pitchFamily="18" charset="0"/>
                                        </a:rPr>
                                      </m:ctrlPr>
                                    </m:sSubSupPr>
                                    <m:e>
                                      <m:r>
                                        <m:rPr>
                                          <m:sty m:val="p"/>
                                        </m:rPr>
                                        <a:rPr lang="vi-VN" sz="4400" i="1">
                                          <a:latin typeface="Cambria Math" panose="02040503050406030204" pitchFamily="18" charset="0"/>
                                        </a:rPr>
                                        <m:t>s</m:t>
                                      </m:r>
                                    </m:e>
                                    <m:sub>
                                      <m:r>
                                        <a:rPr lang="vi-VN" sz="4400" i="1">
                                          <a:latin typeface="Cambria Math" panose="02040503050406030204" pitchFamily="18" charset="0"/>
                                        </a:rPr>
                                        <m:t>2</m:t>
                                      </m:r>
                                    </m:sub>
                                    <m:sup>
                                      <m:r>
                                        <a:rPr lang="vi-VN" sz="4400" i="1">
                                          <a:latin typeface="Cambria Math" panose="02040503050406030204" pitchFamily="18" charset="0"/>
                                        </a:rPr>
                                        <m:t>2</m:t>
                                      </m:r>
                                    </m:sup>
                                  </m:sSubSup>
                                </m:num>
                                <m:den>
                                  <m:sSub>
                                    <m:sSubPr>
                                      <m:ctrlPr>
                                        <a:rPr lang="vi-VN" sz="4400" b="0" i="1" smtClean="0">
                                          <a:latin typeface="Cambria Math" panose="02040503050406030204" pitchFamily="18" charset="0"/>
                                        </a:rPr>
                                      </m:ctrlPr>
                                    </m:sSubPr>
                                    <m:e>
                                      <m:r>
                                        <m:rPr>
                                          <m:sty m:val="p"/>
                                        </m:rPr>
                                        <a:rPr lang="vi-VN" sz="4400" i="1">
                                          <a:latin typeface="Cambria Math" panose="02040503050406030204" pitchFamily="18" charset="0"/>
                                        </a:rPr>
                                        <m:t>n</m:t>
                                      </m:r>
                                    </m:e>
                                    <m:sub>
                                      <m:r>
                                        <a:rPr lang="vi-VN" sz="4400" i="1">
                                          <a:latin typeface="Cambria Math" panose="02040503050406030204" pitchFamily="18" charset="0"/>
                                        </a:rPr>
                                        <m:t>2</m:t>
                                      </m:r>
                                    </m:sub>
                                  </m:sSub>
                                </m:den>
                              </m:f>
                            </m:e>
                          </m:rad>
                        </m:den>
                      </m:f>
                    </m:oMath>
                  </m:oMathPara>
                </a14:m>
                <a:endParaRPr lang="vi-VN" sz="4400" dirty="0">
                  <a:latin typeface="+mj-lt"/>
                </a:endParaRPr>
              </a:p>
            </p:txBody>
          </p:sp>
        </mc:Choice>
        <mc:Fallback xmlns="">
          <p:sp>
            <p:nvSpPr>
              <p:cNvPr id="6" name="TextBox 5">
                <a:extLst>
                  <a:ext uri="{FF2B5EF4-FFF2-40B4-BE49-F238E27FC236}">
                    <a16:creationId xmlns:a16="http://schemas.microsoft.com/office/drawing/2014/main" id="{D8C26267-6ABF-8A4A-586F-E9778CC918A2}"/>
                  </a:ext>
                </a:extLst>
              </p:cNvPr>
              <p:cNvSpPr txBox="1">
                <a:spLocks noRot="1" noChangeAspect="1" noMove="1" noResize="1" noEditPoints="1" noAdjustHandles="1" noChangeArrowheads="1" noChangeShapeType="1" noTextEdit="1"/>
              </p:cNvSpPr>
              <p:nvPr/>
            </p:nvSpPr>
            <p:spPr>
              <a:xfrm>
                <a:off x="10077714" y="3135831"/>
                <a:ext cx="3830940" cy="2715295"/>
              </a:xfrm>
              <a:prstGeom prst="rect">
                <a:avLst/>
              </a:prstGeom>
              <a:blipFill>
                <a:blip r:embed="rId3"/>
                <a:stretch>
                  <a:fillRect/>
                </a:stretch>
              </a:blipFill>
            </p:spPr>
            <p:txBody>
              <a:bodyPr/>
              <a:lstStyle/>
              <a:p>
                <a:r>
                  <a:rPr lang="vi-VN">
                    <a:noFill/>
                  </a:rPr>
                  <a:t> </a:t>
                </a:r>
              </a:p>
            </p:txBody>
          </p:sp>
        </mc:Fallback>
      </mc:AlternateContent>
      <p:sp>
        <p:nvSpPr>
          <p:cNvPr id="10" name="TextBox 9">
            <a:extLst>
              <a:ext uri="{FF2B5EF4-FFF2-40B4-BE49-F238E27FC236}">
                <a16:creationId xmlns:a16="http://schemas.microsoft.com/office/drawing/2014/main" id="{00A50B93-C475-2E38-762E-4DCE61EE3F34}"/>
              </a:ext>
            </a:extLst>
          </p:cNvPr>
          <p:cNvSpPr txBox="1"/>
          <p:nvPr/>
        </p:nvSpPr>
        <p:spPr>
          <a:xfrm>
            <a:off x="15954765" y="6096254"/>
            <a:ext cx="7418774" cy="2246769"/>
          </a:xfrm>
          <a:prstGeom prst="rect">
            <a:avLst/>
          </a:prstGeom>
          <a:noFill/>
        </p:spPr>
        <p:txBody>
          <a:bodyPr wrap="square">
            <a:spAutoFit/>
          </a:bodyPr>
          <a:lstStyle/>
          <a:p>
            <a:pPr algn="just"/>
            <a:r>
              <a:rPr lang="en-GB" sz="2800" dirty="0">
                <a:solidFill>
                  <a:srgbClr val="FF0000"/>
                </a:solidFill>
                <a:latin typeface="Times" panose="02020603050405020304" pitchFamily="18" charset="0"/>
                <a:cs typeface="Times" panose="02020603050405020304" pitchFamily="18" charset="0"/>
              </a:rPr>
              <a:t>“P-value helps us determine whether the differences observed are statistically meaningful.</a:t>
            </a:r>
            <a:br>
              <a:rPr lang="en-GB" sz="2800" dirty="0">
                <a:solidFill>
                  <a:srgbClr val="FF0000"/>
                </a:solidFill>
                <a:latin typeface="Times" panose="02020603050405020304" pitchFamily="18" charset="0"/>
                <a:cs typeface="Times" panose="02020603050405020304" pitchFamily="18" charset="0"/>
              </a:rPr>
            </a:br>
            <a:r>
              <a:rPr lang="en-GB" sz="2800" dirty="0">
                <a:solidFill>
                  <a:srgbClr val="FF0000"/>
                </a:solidFill>
                <a:latin typeface="Times" panose="02020603050405020304" pitchFamily="18" charset="0"/>
                <a:cs typeface="Times" panose="02020603050405020304" pitchFamily="18" charset="0"/>
              </a:rPr>
              <a:t>A small p-value (typically &lt; 0.05) means the difference is unlikely due to chance, and is considered statistically significant.”</a:t>
            </a:r>
            <a:endParaRPr lang="vi-VN" sz="2800" dirty="0">
              <a:solidFill>
                <a:srgbClr val="FF0000"/>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591489902"/>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7175"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2409" y="-507340"/>
            <a:ext cx="3655750" cy="2753978"/>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783514" y="844292"/>
            <a:ext cx="1290904" cy="129073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0089579" y="1310280"/>
            <a:ext cx="1375123" cy="137494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8715722" y="0"/>
            <a:ext cx="5671453" cy="2961674"/>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954765" y="12231002"/>
            <a:ext cx="2989415" cy="1484998"/>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210140" y="12906286"/>
            <a:ext cx="1630018" cy="809714"/>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a:extLst>
              <a:ext uri="{FF2B5EF4-FFF2-40B4-BE49-F238E27FC236}">
                <a16:creationId xmlns:a16="http://schemas.microsoft.com/office/drawing/2014/main" id="{06DAA16B-99A6-C0F9-EB81-8A585198B2AA}"/>
              </a:ext>
            </a:extLst>
          </p:cNvPr>
          <p:cNvGraphicFramePr>
            <a:graphicFrameLocks noGrp="1"/>
          </p:cNvGraphicFramePr>
          <p:nvPr>
            <p:extLst>
              <p:ext uri="{D42A27DB-BD31-4B8C-83A1-F6EECF244321}">
                <p14:modId xmlns:p14="http://schemas.microsoft.com/office/powerpoint/2010/main" val="4114537343"/>
              </p:ext>
            </p:extLst>
          </p:nvPr>
        </p:nvGraphicFramePr>
        <p:xfrm>
          <a:off x="4078226" y="1286934"/>
          <a:ext cx="16230723" cy="11142135"/>
        </p:xfrm>
        <a:graphic>
          <a:graphicData uri="http://schemas.openxmlformats.org/drawingml/2006/table">
            <a:tbl>
              <a:tblPr firstRow="1" firstCol="1" bandRow="1">
                <a:tableStyleId>{C083E6E3-FA7D-4D7B-A595-EF9225AFEA82}</a:tableStyleId>
              </a:tblPr>
              <a:tblGrid>
                <a:gridCol w="2494491">
                  <a:extLst>
                    <a:ext uri="{9D8B030D-6E8A-4147-A177-3AD203B41FA5}">
                      <a16:colId xmlns:a16="http://schemas.microsoft.com/office/drawing/2014/main" val="3894850172"/>
                    </a:ext>
                  </a:extLst>
                </a:gridCol>
                <a:gridCol w="2899097">
                  <a:extLst>
                    <a:ext uri="{9D8B030D-6E8A-4147-A177-3AD203B41FA5}">
                      <a16:colId xmlns:a16="http://schemas.microsoft.com/office/drawing/2014/main" val="2884447324"/>
                    </a:ext>
                  </a:extLst>
                </a:gridCol>
                <a:gridCol w="3175719">
                  <a:extLst>
                    <a:ext uri="{9D8B030D-6E8A-4147-A177-3AD203B41FA5}">
                      <a16:colId xmlns:a16="http://schemas.microsoft.com/office/drawing/2014/main" val="4068875675"/>
                    </a:ext>
                  </a:extLst>
                </a:gridCol>
                <a:gridCol w="3725652">
                  <a:extLst>
                    <a:ext uri="{9D8B030D-6E8A-4147-A177-3AD203B41FA5}">
                      <a16:colId xmlns:a16="http://schemas.microsoft.com/office/drawing/2014/main" val="1461986488"/>
                    </a:ext>
                  </a:extLst>
                </a:gridCol>
                <a:gridCol w="3935764">
                  <a:extLst>
                    <a:ext uri="{9D8B030D-6E8A-4147-A177-3AD203B41FA5}">
                      <a16:colId xmlns:a16="http://schemas.microsoft.com/office/drawing/2014/main" val="2086856349"/>
                    </a:ext>
                  </a:extLst>
                </a:gridCol>
              </a:tblGrid>
              <a:tr h="737693">
                <a:tc>
                  <a:txBody>
                    <a:bodyPr/>
                    <a:lstStyle/>
                    <a:p>
                      <a:pPr marL="0" marR="0" algn="ctr">
                        <a:lnSpc>
                          <a:spcPct val="107000"/>
                        </a:lnSpc>
                        <a:spcAft>
                          <a:spcPts val="800"/>
                        </a:spcAft>
                        <a:buNone/>
                      </a:pPr>
                      <a:r>
                        <a:rPr lang="ru-RU" sz="2200">
                          <a:effectLst/>
                        </a:rPr>
                        <a:t>Mouse line</a:t>
                      </a:r>
                      <a:endParaRPr lang="vi-VN" sz="2000">
                        <a:effectLst/>
                        <a:latin typeface="Times" panose="02020603050405020304" pitchFamily="18" charset="0"/>
                        <a:ea typeface="Aptos" panose="020B0004020202020204" pitchFamily="34" charset="0"/>
                        <a:cs typeface="Times" panose="02020603050405020304" pitchFamily="18" charset="0"/>
                      </a:endParaRPr>
                    </a:p>
                  </a:txBody>
                  <a:tcPr marL="75906" marR="75906" marT="0" marB="0" anchor="ctr"/>
                </a:tc>
                <a:tc>
                  <a:txBody>
                    <a:bodyPr/>
                    <a:lstStyle/>
                    <a:p>
                      <a:pPr marL="0" marR="0" algn="ctr">
                        <a:lnSpc>
                          <a:spcPct val="107000"/>
                        </a:lnSpc>
                        <a:spcAft>
                          <a:spcPts val="800"/>
                        </a:spcAft>
                        <a:buNone/>
                      </a:pPr>
                      <a:r>
                        <a:rPr lang="ru-RU" sz="2200">
                          <a:effectLst/>
                        </a:rPr>
                        <a:t>Time after irradiation</a:t>
                      </a:r>
                      <a:endParaRPr lang="vi-VN" sz="2000">
                        <a:effectLst/>
                        <a:latin typeface="Times" panose="02020603050405020304" pitchFamily="18" charset="0"/>
                        <a:ea typeface="Aptos" panose="020B0004020202020204" pitchFamily="34" charset="0"/>
                        <a:cs typeface="Times" panose="02020603050405020304" pitchFamily="18" charset="0"/>
                      </a:endParaRPr>
                    </a:p>
                  </a:txBody>
                  <a:tcPr marL="75906" marR="75906" marT="0" marB="0" anchor="ctr"/>
                </a:tc>
                <a:tc>
                  <a:txBody>
                    <a:bodyPr/>
                    <a:lstStyle/>
                    <a:p>
                      <a:pPr marL="0" marR="0" algn="ctr">
                        <a:lnSpc>
                          <a:spcPct val="107000"/>
                        </a:lnSpc>
                        <a:spcAft>
                          <a:spcPts val="800"/>
                        </a:spcAft>
                        <a:buNone/>
                      </a:pPr>
                      <a:r>
                        <a:rPr lang="ru-RU" sz="2200">
                          <a:effectLst/>
                        </a:rPr>
                        <a:t>Type of irradiation</a:t>
                      </a:r>
                      <a:endParaRPr lang="vi-VN" sz="2000">
                        <a:effectLst/>
                        <a:latin typeface="Times" panose="02020603050405020304" pitchFamily="18" charset="0"/>
                        <a:ea typeface="Aptos" panose="020B0004020202020204" pitchFamily="34" charset="0"/>
                        <a:cs typeface="Times" panose="02020603050405020304" pitchFamily="18" charset="0"/>
                      </a:endParaRPr>
                    </a:p>
                  </a:txBody>
                  <a:tcPr marL="75906" marR="75906" marT="0" marB="0" anchor="ctr"/>
                </a:tc>
                <a:tc>
                  <a:txBody>
                    <a:bodyPr/>
                    <a:lstStyle/>
                    <a:p>
                      <a:pPr marL="0" marR="0" algn="ctr">
                        <a:lnSpc>
                          <a:spcPct val="107000"/>
                        </a:lnSpc>
                        <a:spcAft>
                          <a:spcPts val="800"/>
                        </a:spcAft>
                        <a:buNone/>
                      </a:pPr>
                      <a:r>
                        <a:rPr lang="ru-RU" sz="2200">
                          <a:effectLst/>
                        </a:rPr>
                        <a:t>Irradiation dose (groups)</a:t>
                      </a:r>
                      <a:endParaRPr lang="vi-VN" sz="2000">
                        <a:effectLst/>
                        <a:latin typeface="Times" panose="02020603050405020304" pitchFamily="18" charset="0"/>
                        <a:ea typeface="Aptos" panose="020B0004020202020204" pitchFamily="34" charset="0"/>
                        <a:cs typeface="Times" panose="02020603050405020304" pitchFamily="18" charset="0"/>
                      </a:endParaRPr>
                    </a:p>
                  </a:txBody>
                  <a:tcPr marL="75906" marR="75906" marT="0" marB="0" anchor="ctr"/>
                </a:tc>
                <a:tc>
                  <a:txBody>
                    <a:bodyPr/>
                    <a:lstStyle/>
                    <a:p>
                      <a:pPr marL="0" marR="0" algn="ctr">
                        <a:lnSpc>
                          <a:spcPct val="107000"/>
                        </a:lnSpc>
                        <a:spcAft>
                          <a:spcPts val="800"/>
                        </a:spcAft>
                        <a:buNone/>
                      </a:pPr>
                      <a:r>
                        <a:rPr lang="en-US" sz="2200">
                          <a:effectLst/>
                        </a:rPr>
                        <a:t>Number of individuals in the group</a:t>
                      </a:r>
                      <a:endParaRPr lang="vi-VN" sz="2000">
                        <a:effectLst/>
                        <a:latin typeface="Times" panose="02020603050405020304" pitchFamily="18" charset="0"/>
                        <a:ea typeface="Aptos" panose="020B0004020202020204" pitchFamily="34" charset="0"/>
                        <a:cs typeface="Times" panose="02020603050405020304" pitchFamily="18" charset="0"/>
                      </a:endParaRPr>
                    </a:p>
                  </a:txBody>
                  <a:tcPr marL="75906" marR="75906" marT="0" marB="0" anchor="ctr"/>
                </a:tc>
                <a:extLst>
                  <a:ext uri="{0D108BD9-81ED-4DB2-BD59-A6C34878D82A}">
                    <a16:rowId xmlns:a16="http://schemas.microsoft.com/office/drawing/2014/main" val="3202133216"/>
                  </a:ext>
                </a:extLst>
              </a:tr>
              <a:tr h="612026">
                <a:tc>
                  <a:txBody>
                    <a:bodyPr/>
                    <a:lstStyle/>
                    <a:p>
                      <a:pPr marL="0" marR="0">
                        <a:lnSpc>
                          <a:spcPct val="200000"/>
                        </a:lnSpc>
                        <a:spcAft>
                          <a:spcPts val="800"/>
                        </a:spcAft>
                        <a:buNone/>
                      </a:pPr>
                      <a:r>
                        <a:rPr lang="en-GB" sz="2200">
                          <a:effectLst/>
                        </a:rPr>
                        <a:t>CB57L/6</a:t>
                      </a:r>
                      <a:endParaRPr lang="vi-VN" sz="2000">
                        <a:effectLst/>
                        <a:latin typeface="Times" panose="02020603050405020304" pitchFamily="18" charset="0"/>
                        <a:ea typeface="Aptos" panose="020B0004020202020204" pitchFamily="34" charset="0"/>
                        <a:cs typeface="Times" panose="02020603050405020304" pitchFamily="18" charset="0"/>
                      </a:endParaRPr>
                    </a:p>
                  </a:txBody>
                  <a:tcPr marL="75906" marR="75906" marT="0" marB="0" anchor="ctr"/>
                </a:tc>
                <a:tc>
                  <a:txBody>
                    <a:bodyPr/>
                    <a:lstStyle/>
                    <a:p>
                      <a:pPr marL="0" marR="0" algn="ctr">
                        <a:lnSpc>
                          <a:spcPct val="200000"/>
                        </a:lnSpc>
                        <a:spcAft>
                          <a:spcPts val="800"/>
                        </a:spcAft>
                        <a:buNone/>
                      </a:pPr>
                      <a:r>
                        <a:rPr lang="ru-RU" sz="2200">
                          <a:effectLst/>
                        </a:rPr>
                        <a:t>24 </a:t>
                      </a:r>
                      <a:r>
                        <a:rPr lang="vi-VN" sz="2200">
                          <a:effectLst/>
                        </a:rPr>
                        <a:t>hours</a:t>
                      </a:r>
                      <a:endParaRPr lang="vi-VN" sz="2000">
                        <a:effectLst/>
                        <a:latin typeface="Times" panose="02020603050405020304" pitchFamily="18" charset="0"/>
                        <a:ea typeface="Aptos" panose="020B0004020202020204" pitchFamily="34" charset="0"/>
                        <a:cs typeface="Times" panose="02020603050405020304" pitchFamily="18" charset="0"/>
                      </a:endParaRPr>
                    </a:p>
                  </a:txBody>
                  <a:tcPr marL="75906" marR="75906" marT="0" marB="0" anchor="ctr"/>
                </a:tc>
                <a:tc>
                  <a:txBody>
                    <a:bodyPr/>
                    <a:lstStyle/>
                    <a:p>
                      <a:pPr marL="0" marR="0" algn="ctr">
                        <a:lnSpc>
                          <a:spcPct val="200000"/>
                        </a:lnSpc>
                        <a:spcAft>
                          <a:spcPts val="800"/>
                        </a:spcAft>
                        <a:buNone/>
                      </a:pPr>
                      <a:r>
                        <a:rPr lang="en-US" sz="2200">
                          <a:effectLst/>
                        </a:rPr>
                        <a:t>p+ at the Bragg peak</a:t>
                      </a:r>
                      <a:endParaRPr lang="vi-VN" sz="2000">
                        <a:effectLst/>
                        <a:latin typeface="Times" panose="02020603050405020304" pitchFamily="18" charset="0"/>
                        <a:ea typeface="Aptos" panose="020B0004020202020204" pitchFamily="34" charset="0"/>
                        <a:cs typeface="Times" panose="02020603050405020304" pitchFamily="18" charset="0"/>
                      </a:endParaRPr>
                    </a:p>
                  </a:txBody>
                  <a:tcPr marL="75906" marR="75906" marT="0" marB="0" anchor="ctr"/>
                </a:tc>
                <a:tc>
                  <a:txBody>
                    <a:bodyPr/>
                    <a:lstStyle/>
                    <a:p>
                      <a:pPr marL="0" marR="0" algn="ctr">
                        <a:lnSpc>
                          <a:spcPct val="200000"/>
                        </a:lnSpc>
                        <a:spcAft>
                          <a:spcPts val="800"/>
                        </a:spcAft>
                        <a:buNone/>
                      </a:pPr>
                      <a:r>
                        <a:rPr lang="vi-VN" sz="2200">
                          <a:effectLst/>
                        </a:rPr>
                        <a:t>Control</a:t>
                      </a:r>
                      <a:endParaRPr lang="vi-VN" sz="2000">
                        <a:effectLst/>
                        <a:latin typeface="Times" panose="02020603050405020304" pitchFamily="18" charset="0"/>
                        <a:ea typeface="Aptos" panose="020B0004020202020204" pitchFamily="34" charset="0"/>
                        <a:cs typeface="Times" panose="02020603050405020304" pitchFamily="18" charset="0"/>
                      </a:endParaRPr>
                    </a:p>
                  </a:txBody>
                  <a:tcPr marL="75906" marR="75906" marT="0" marB="0" anchor="ctr"/>
                </a:tc>
                <a:tc>
                  <a:txBody>
                    <a:bodyPr/>
                    <a:lstStyle/>
                    <a:p>
                      <a:pPr marL="0" marR="0" algn="ctr">
                        <a:lnSpc>
                          <a:spcPct val="200000"/>
                        </a:lnSpc>
                        <a:spcAft>
                          <a:spcPts val="800"/>
                        </a:spcAft>
                        <a:buNone/>
                      </a:pPr>
                      <a:r>
                        <a:rPr lang="ru-RU" sz="2200">
                          <a:effectLst/>
                        </a:rPr>
                        <a:t>8</a:t>
                      </a:r>
                      <a:endParaRPr lang="vi-VN" sz="2000">
                        <a:effectLst/>
                        <a:latin typeface="Times" panose="02020603050405020304" pitchFamily="18" charset="0"/>
                        <a:ea typeface="Aptos" panose="020B0004020202020204" pitchFamily="34" charset="0"/>
                        <a:cs typeface="Times" panose="02020603050405020304" pitchFamily="18" charset="0"/>
                      </a:endParaRPr>
                    </a:p>
                  </a:txBody>
                  <a:tcPr marL="75906" marR="75906" marT="0" marB="0" anchor="ctr"/>
                </a:tc>
                <a:extLst>
                  <a:ext uri="{0D108BD9-81ED-4DB2-BD59-A6C34878D82A}">
                    <a16:rowId xmlns:a16="http://schemas.microsoft.com/office/drawing/2014/main" val="3478643909"/>
                  </a:ext>
                </a:extLst>
              </a:tr>
              <a:tr h="612026">
                <a:tc>
                  <a:txBody>
                    <a:bodyPr/>
                    <a:lstStyle/>
                    <a:p>
                      <a:pPr marL="0" marR="0">
                        <a:lnSpc>
                          <a:spcPct val="200000"/>
                        </a:lnSpc>
                        <a:spcAft>
                          <a:spcPts val="800"/>
                        </a:spcAft>
                        <a:buNone/>
                      </a:pPr>
                      <a:r>
                        <a:rPr lang="en-GB" sz="2200">
                          <a:effectLst/>
                        </a:rPr>
                        <a:t> </a:t>
                      </a:r>
                      <a:endParaRPr lang="vi-VN" sz="2000">
                        <a:effectLst/>
                        <a:latin typeface="Times" panose="02020603050405020304" pitchFamily="18" charset="0"/>
                        <a:ea typeface="Aptos" panose="020B0004020202020204" pitchFamily="34" charset="0"/>
                        <a:cs typeface="Times" panose="02020603050405020304" pitchFamily="18" charset="0"/>
                      </a:endParaRPr>
                    </a:p>
                  </a:txBody>
                  <a:tcPr marL="75906" marR="75906" marT="0" marB="0" anchor="ctr"/>
                </a:tc>
                <a:tc>
                  <a:txBody>
                    <a:bodyPr/>
                    <a:lstStyle/>
                    <a:p>
                      <a:pPr marL="0" marR="0" algn="ctr">
                        <a:lnSpc>
                          <a:spcPct val="200000"/>
                        </a:lnSpc>
                        <a:spcAft>
                          <a:spcPts val="800"/>
                        </a:spcAft>
                        <a:buNone/>
                      </a:pPr>
                      <a:r>
                        <a:rPr lang="en-US" sz="2200">
                          <a:effectLst/>
                        </a:rPr>
                        <a:t>-//-</a:t>
                      </a:r>
                      <a:endParaRPr lang="vi-VN" sz="2000">
                        <a:effectLst/>
                        <a:latin typeface="Times" panose="02020603050405020304" pitchFamily="18" charset="0"/>
                        <a:ea typeface="Aptos" panose="020B0004020202020204" pitchFamily="34" charset="0"/>
                        <a:cs typeface="Times" panose="02020603050405020304" pitchFamily="18" charset="0"/>
                      </a:endParaRPr>
                    </a:p>
                  </a:txBody>
                  <a:tcPr marL="75906" marR="75906" marT="0" marB="0" anchor="ctr"/>
                </a:tc>
                <a:tc>
                  <a:txBody>
                    <a:bodyPr/>
                    <a:lstStyle/>
                    <a:p>
                      <a:pPr marL="0" marR="0" algn="ctr">
                        <a:lnSpc>
                          <a:spcPct val="200000"/>
                        </a:lnSpc>
                        <a:spcAft>
                          <a:spcPts val="800"/>
                        </a:spcAft>
                        <a:buNone/>
                      </a:pPr>
                      <a:r>
                        <a:rPr lang="ru-RU" sz="2200">
                          <a:effectLst/>
                        </a:rPr>
                        <a:t> </a:t>
                      </a:r>
                      <a:endParaRPr lang="vi-VN" sz="2000">
                        <a:effectLst/>
                        <a:latin typeface="Times" panose="02020603050405020304" pitchFamily="18" charset="0"/>
                        <a:ea typeface="Aptos" panose="020B0004020202020204" pitchFamily="34" charset="0"/>
                        <a:cs typeface="Times" panose="02020603050405020304" pitchFamily="18" charset="0"/>
                      </a:endParaRPr>
                    </a:p>
                  </a:txBody>
                  <a:tcPr marL="75906" marR="75906" marT="0" marB="0" anchor="ctr"/>
                </a:tc>
                <a:tc>
                  <a:txBody>
                    <a:bodyPr/>
                    <a:lstStyle/>
                    <a:p>
                      <a:pPr marL="0" marR="0" algn="ctr">
                        <a:lnSpc>
                          <a:spcPct val="200000"/>
                        </a:lnSpc>
                        <a:spcAft>
                          <a:spcPts val="800"/>
                        </a:spcAft>
                        <a:buNone/>
                      </a:pPr>
                      <a:r>
                        <a:rPr lang="ru-RU" sz="2200">
                          <a:effectLst/>
                        </a:rPr>
                        <a:t>2 </a:t>
                      </a:r>
                      <a:r>
                        <a:rPr lang="vi-VN" sz="2200">
                          <a:effectLst/>
                        </a:rPr>
                        <a:t>Gy</a:t>
                      </a:r>
                      <a:endParaRPr lang="vi-VN" sz="2000">
                        <a:effectLst/>
                        <a:latin typeface="Times" panose="02020603050405020304" pitchFamily="18" charset="0"/>
                        <a:ea typeface="Aptos" panose="020B0004020202020204" pitchFamily="34" charset="0"/>
                        <a:cs typeface="Times" panose="02020603050405020304" pitchFamily="18" charset="0"/>
                      </a:endParaRPr>
                    </a:p>
                  </a:txBody>
                  <a:tcPr marL="75906" marR="75906" marT="0" marB="0" anchor="ctr"/>
                </a:tc>
                <a:tc>
                  <a:txBody>
                    <a:bodyPr/>
                    <a:lstStyle/>
                    <a:p>
                      <a:pPr marL="0" marR="0" algn="ctr">
                        <a:lnSpc>
                          <a:spcPct val="200000"/>
                        </a:lnSpc>
                        <a:spcAft>
                          <a:spcPts val="800"/>
                        </a:spcAft>
                        <a:buNone/>
                      </a:pPr>
                      <a:r>
                        <a:rPr lang="ru-RU" sz="2200">
                          <a:effectLst/>
                        </a:rPr>
                        <a:t>8</a:t>
                      </a:r>
                      <a:endParaRPr lang="vi-VN" sz="2000">
                        <a:effectLst/>
                        <a:latin typeface="Times" panose="02020603050405020304" pitchFamily="18" charset="0"/>
                        <a:ea typeface="Aptos" panose="020B0004020202020204" pitchFamily="34" charset="0"/>
                        <a:cs typeface="Times" panose="02020603050405020304" pitchFamily="18" charset="0"/>
                      </a:endParaRPr>
                    </a:p>
                  </a:txBody>
                  <a:tcPr marL="75906" marR="75906" marT="0" marB="0" anchor="ctr"/>
                </a:tc>
                <a:extLst>
                  <a:ext uri="{0D108BD9-81ED-4DB2-BD59-A6C34878D82A}">
                    <a16:rowId xmlns:a16="http://schemas.microsoft.com/office/drawing/2014/main" val="1768129369"/>
                  </a:ext>
                </a:extLst>
              </a:tr>
              <a:tr h="612026">
                <a:tc>
                  <a:txBody>
                    <a:bodyPr/>
                    <a:lstStyle/>
                    <a:p>
                      <a:pPr marL="0" marR="0">
                        <a:lnSpc>
                          <a:spcPct val="200000"/>
                        </a:lnSpc>
                        <a:spcAft>
                          <a:spcPts val="800"/>
                        </a:spcAft>
                        <a:buNone/>
                      </a:pPr>
                      <a:r>
                        <a:rPr lang="en-GB" sz="2200">
                          <a:effectLst/>
                        </a:rPr>
                        <a:t> </a:t>
                      </a:r>
                      <a:endParaRPr lang="vi-VN" sz="2000">
                        <a:effectLst/>
                        <a:latin typeface="Times" panose="02020603050405020304" pitchFamily="18" charset="0"/>
                        <a:ea typeface="Aptos" panose="020B0004020202020204" pitchFamily="34" charset="0"/>
                        <a:cs typeface="Times" panose="02020603050405020304" pitchFamily="18" charset="0"/>
                      </a:endParaRPr>
                    </a:p>
                  </a:txBody>
                  <a:tcPr marL="75906" marR="75906" marT="0" marB="0" anchor="ctr"/>
                </a:tc>
                <a:tc>
                  <a:txBody>
                    <a:bodyPr/>
                    <a:lstStyle/>
                    <a:p>
                      <a:pPr marL="0" marR="0" algn="ctr">
                        <a:lnSpc>
                          <a:spcPct val="200000"/>
                        </a:lnSpc>
                        <a:spcAft>
                          <a:spcPts val="800"/>
                        </a:spcAft>
                        <a:buNone/>
                      </a:pPr>
                      <a:r>
                        <a:rPr lang="en-US" sz="2200">
                          <a:effectLst/>
                        </a:rPr>
                        <a:t>-//-</a:t>
                      </a:r>
                      <a:endParaRPr lang="vi-VN" sz="2000">
                        <a:effectLst/>
                        <a:latin typeface="Times" panose="02020603050405020304" pitchFamily="18" charset="0"/>
                        <a:ea typeface="Aptos" panose="020B0004020202020204" pitchFamily="34" charset="0"/>
                        <a:cs typeface="Times" panose="02020603050405020304" pitchFamily="18" charset="0"/>
                      </a:endParaRPr>
                    </a:p>
                  </a:txBody>
                  <a:tcPr marL="75906" marR="75906" marT="0" marB="0" anchor="ctr"/>
                </a:tc>
                <a:tc>
                  <a:txBody>
                    <a:bodyPr/>
                    <a:lstStyle/>
                    <a:p>
                      <a:pPr marL="0" marR="0" algn="ctr">
                        <a:lnSpc>
                          <a:spcPct val="200000"/>
                        </a:lnSpc>
                        <a:spcAft>
                          <a:spcPts val="800"/>
                        </a:spcAft>
                        <a:buNone/>
                      </a:pPr>
                      <a:r>
                        <a:rPr lang="ru-RU" sz="2200">
                          <a:effectLst/>
                        </a:rPr>
                        <a:t> </a:t>
                      </a:r>
                      <a:endParaRPr lang="vi-VN" sz="2000">
                        <a:effectLst/>
                        <a:latin typeface="Times" panose="02020603050405020304" pitchFamily="18" charset="0"/>
                        <a:ea typeface="Aptos" panose="020B0004020202020204" pitchFamily="34" charset="0"/>
                        <a:cs typeface="Times" panose="02020603050405020304" pitchFamily="18" charset="0"/>
                      </a:endParaRPr>
                    </a:p>
                  </a:txBody>
                  <a:tcPr marL="75906" marR="75906" marT="0" marB="0" anchor="ctr"/>
                </a:tc>
                <a:tc>
                  <a:txBody>
                    <a:bodyPr/>
                    <a:lstStyle/>
                    <a:p>
                      <a:pPr marL="0" marR="0" algn="ctr">
                        <a:lnSpc>
                          <a:spcPct val="200000"/>
                        </a:lnSpc>
                        <a:spcAft>
                          <a:spcPts val="800"/>
                        </a:spcAft>
                        <a:buNone/>
                      </a:pPr>
                      <a:r>
                        <a:rPr lang="vi-VN" sz="2200">
                          <a:effectLst/>
                        </a:rPr>
                        <a:t>5Gy</a:t>
                      </a:r>
                      <a:endParaRPr lang="vi-VN" sz="2000">
                        <a:effectLst/>
                        <a:latin typeface="Times" panose="02020603050405020304" pitchFamily="18" charset="0"/>
                        <a:ea typeface="Aptos" panose="020B0004020202020204" pitchFamily="34" charset="0"/>
                        <a:cs typeface="Times" panose="02020603050405020304" pitchFamily="18" charset="0"/>
                      </a:endParaRPr>
                    </a:p>
                  </a:txBody>
                  <a:tcPr marL="75906" marR="75906" marT="0" marB="0" anchor="ctr"/>
                </a:tc>
                <a:tc>
                  <a:txBody>
                    <a:bodyPr/>
                    <a:lstStyle/>
                    <a:p>
                      <a:pPr marL="0" marR="0" algn="ctr">
                        <a:lnSpc>
                          <a:spcPct val="200000"/>
                        </a:lnSpc>
                        <a:spcAft>
                          <a:spcPts val="800"/>
                        </a:spcAft>
                        <a:buNone/>
                      </a:pPr>
                      <a:r>
                        <a:rPr lang="ru-RU" sz="2200">
                          <a:effectLst/>
                        </a:rPr>
                        <a:t>8</a:t>
                      </a:r>
                      <a:endParaRPr lang="vi-VN" sz="2000">
                        <a:effectLst/>
                        <a:latin typeface="Times" panose="02020603050405020304" pitchFamily="18" charset="0"/>
                        <a:ea typeface="Aptos" panose="020B0004020202020204" pitchFamily="34" charset="0"/>
                        <a:cs typeface="Times" panose="02020603050405020304" pitchFamily="18" charset="0"/>
                      </a:endParaRPr>
                    </a:p>
                  </a:txBody>
                  <a:tcPr marL="75906" marR="75906" marT="0" marB="0" anchor="ctr"/>
                </a:tc>
                <a:extLst>
                  <a:ext uri="{0D108BD9-81ED-4DB2-BD59-A6C34878D82A}">
                    <a16:rowId xmlns:a16="http://schemas.microsoft.com/office/drawing/2014/main" val="3411152098"/>
                  </a:ext>
                </a:extLst>
              </a:tr>
              <a:tr h="612026">
                <a:tc>
                  <a:txBody>
                    <a:bodyPr/>
                    <a:lstStyle/>
                    <a:p>
                      <a:pPr marL="0" marR="0">
                        <a:lnSpc>
                          <a:spcPct val="200000"/>
                        </a:lnSpc>
                        <a:spcAft>
                          <a:spcPts val="800"/>
                        </a:spcAft>
                        <a:buNone/>
                      </a:pPr>
                      <a:r>
                        <a:rPr lang="en-GB" sz="2200">
                          <a:effectLst/>
                        </a:rPr>
                        <a:t> </a:t>
                      </a:r>
                      <a:endParaRPr lang="vi-VN" sz="2000">
                        <a:effectLst/>
                        <a:latin typeface="Times" panose="02020603050405020304" pitchFamily="18" charset="0"/>
                        <a:ea typeface="Aptos" panose="020B0004020202020204" pitchFamily="34" charset="0"/>
                        <a:cs typeface="Times" panose="02020603050405020304" pitchFamily="18" charset="0"/>
                      </a:endParaRPr>
                    </a:p>
                  </a:txBody>
                  <a:tcPr marL="75906" marR="75906" marT="0" marB="0" anchor="ctr"/>
                </a:tc>
                <a:tc>
                  <a:txBody>
                    <a:bodyPr/>
                    <a:lstStyle/>
                    <a:p>
                      <a:pPr marL="0" marR="0" algn="ctr">
                        <a:lnSpc>
                          <a:spcPct val="200000"/>
                        </a:lnSpc>
                        <a:spcAft>
                          <a:spcPts val="800"/>
                        </a:spcAft>
                        <a:buNone/>
                      </a:pPr>
                      <a:r>
                        <a:rPr lang="en-US" sz="2200">
                          <a:effectLst/>
                        </a:rPr>
                        <a:t>-//-</a:t>
                      </a:r>
                      <a:endParaRPr lang="vi-VN" sz="2000">
                        <a:effectLst/>
                        <a:latin typeface="Times" panose="02020603050405020304" pitchFamily="18" charset="0"/>
                        <a:ea typeface="Aptos" panose="020B0004020202020204" pitchFamily="34" charset="0"/>
                        <a:cs typeface="Times" panose="02020603050405020304" pitchFamily="18" charset="0"/>
                      </a:endParaRPr>
                    </a:p>
                  </a:txBody>
                  <a:tcPr marL="75906" marR="75906" marT="0" marB="0" anchor="ctr"/>
                </a:tc>
                <a:tc>
                  <a:txBody>
                    <a:bodyPr/>
                    <a:lstStyle/>
                    <a:p>
                      <a:pPr marL="0" marR="0" algn="ctr">
                        <a:lnSpc>
                          <a:spcPct val="200000"/>
                        </a:lnSpc>
                        <a:spcAft>
                          <a:spcPts val="800"/>
                        </a:spcAft>
                        <a:buNone/>
                      </a:pPr>
                      <a:r>
                        <a:rPr lang="ru-RU" sz="2200">
                          <a:effectLst/>
                        </a:rPr>
                        <a:t> </a:t>
                      </a:r>
                      <a:endParaRPr lang="vi-VN" sz="2000">
                        <a:effectLst/>
                        <a:latin typeface="Times" panose="02020603050405020304" pitchFamily="18" charset="0"/>
                        <a:ea typeface="Aptos" panose="020B0004020202020204" pitchFamily="34" charset="0"/>
                        <a:cs typeface="Times" panose="02020603050405020304" pitchFamily="18" charset="0"/>
                      </a:endParaRPr>
                    </a:p>
                  </a:txBody>
                  <a:tcPr marL="75906" marR="75906" marT="0" marB="0" anchor="ctr"/>
                </a:tc>
                <a:tc>
                  <a:txBody>
                    <a:bodyPr/>
                    <a:lstStyle/>
                    <a:p>
                      <a:pPr marL="0" marR="0" algn="ctr">
                        <a:lnSpc>
                          <a:spcPct val="200000"/>
                        </a:lnSpc>
                        <a:spcAft>
                          <a:spcPts val="800"/>
                        </a:spcAft>
                        <a:buNone/>
                      </a:pPr>
                      <a:r>
                        <a:rPr lang="ru-RU" sz="2200">
                          <a:effectLst/>
                        </a:rPr>
                        <a:t>10 </a:t>
                      </a:r>
                      <a:r>
                        <a:rPr lang="vi-VN" sz="2200">
                          <a:effectLst/>
                        </a:rPr>
                        <a:t>Gy</a:t>
                      </a:r>
                      <a:endParaRPr lang="vi-VN" sz="2000">
                        <a:effectLst/>
                        <a:latin typeface="Times" panose="02020603050405020304" pitchFamily="18" charset="0"/>
                        <a:ea typeface="Aptos" panose="020B0004020202020204" pitchFamily="34" charset="0"/>
                        <a:cs typeface="Times" panose="02020603050405020304" pitchFamily="18" charset="0"/>
                      </a:endParaRPr>
                    </a:p>
                  </a:txBody>
                  <a:tcPr marL="75906" marR="75906" marT="0" marB="0" anchor="ctr"/>
                </a:tc>
                <a:tc>
                  <a:txBody>
                    <a:bodyPr/>
                    <a:lstStyle/>
                    <a:p>
                      <a:pPr marL="0" marR="0" algn="ctr">
                        <a:lnSpc>
                          <a:spcPct val="200000"/>
                        </a:lnSpc>
                        <a:spcAft>
                          <a:spcPts val="800"/>
                        </a:spcAft>
                        <a:buNone/>
                      </a:pPr>
                      <a:r>
                        <a:rPr lang="ru-RU" sz="2200">
                          <a:effectLst/>
                        </a:rPr>
                        <a:t>8</a:t>
                      </a:r>
                      <a:endParaRPr lang="vi-VN" sz="2000">
                        <a:effectLst/>
                        <a:latin typeface="Times" panose="02020603050405020304" pitchFamily="18" charset="0"/>
                        <a:ea typeface="Aptos" panose="020B0004020202020204" pitchFamily="34" charset="0"/>
                        <a:cs typeface="Times" panose="02020603050405020304" pitchFamily="18" charset="0"/>
                      </a:endParaRPr>
                    </a:p>
                  </a:txBody>
                  <a:tcPr marL="75906" marR="75906" marT="0" marB="0" anchor="ctr"/>
                </a:tc>
                <a:extLst>
                  <a:ext uri="{0D108BD9-81ED-4DB2-BD59-A6C34878D82A}">
                    <a16:rowId xmlns:a16="http://schemas.microsoft.com/office/drawing/2014/main" val="520904617"/>
                  </a:ext>
                </a:extLst>
              </a:tr>
              <a:tr h="612026">
                <a:tc>
                  <a:txBody>
                    <a:bodyPr/>
                    <a:lstStyle/>
                    <a:p>
                      <a:pPr marL="0" marR="0">
                        <a:lnSpc>
                          <a:spcPct val="200000"/>
                        </a:lnSpc>
                        <a:spcAft>
                          <a:spcPts val="800"/>
                        </a:spcAft>
                        <a:buNone/>
                      </a:pPr>
                      <a:r>
                        <a:rPr lang="en-GB" sz="2200">
                          <a:effectLst/>
                        </a:rPr>
                        <a:t>CB57L/6</a:t>
                      </a:r>
                      <a:endParaRPr lang="vi-VN" sz="2000">
                        <a:effectLst/>
                        <a:latin typeface="Times" panose="02020603050405020304" pitchFamily="18" charset="0"/>
                        <a:ea typeface="Aptos" panose="020B0004020202020204" pitchFamily="34" charset="0"/>
                        <a:cs typeface="Times" panose="02020603050405020304" pitchFamily="18" charset="0"/>
                      </a:endParaRPr>
                    </a:p>
                  </a:txBody>
                  <a:tcPr marL="75906" marR="75906" marT="0" marB="0" anchor="ctr"/>
                </a:tc>
                <a:tc>
                  <a:txBody>
                    <a:bodyPr/>
                    <a:lstStyle/>
                    <a:p>
                      <a:pPr marL="0" marR="0" algn="ctr">
                        <a:lnSpc>
                          <a:spcPct val="200000"/>
                        </a:lnSpc>
                        <a:spcAft>
                          <a:spcPts val="800"/>
                        </a:spcAft>
                        <a:buNone/>
                      </a:pPr>
                      <a:r>
                        <a:rPr lang="ru-RU" sz="2200">
                          <a:effectLst/>
                        </a:rPr>
                        <a:t>48 </a:t>
                      </a:r>
                      <a:r>
                        <a:rPr lang="vi-VN" sz="2200">
                          <a:effectLst/>
                        </a:rPr>
                        <a:t>hours</a:t>
                      </a:r>
                      <a:endParaRPr lang="vi-VN" sz="2000">
                        <a:effectLst/>
                        <a:latin typeface="Times" panose="02020603050405020304" pitchFamily="18" charset="0"/>
                        <a:ea typeface="Aptos" panose="020B0004020202020204" pitchFamily="34" charset="0"/>
                        <a:cs typeface="Times" panose="02020603050405020304" pitchFamily="18" charset="0"/>
                      </a:endParaRPr>
                    </a:p>
                  </a:txBody>
                  <a:tcPr marL="75906" marR="75906" marT="0" marB="0" anchor="ctr"/>
                </a:tc>
                <a:tc>
                  <a:txBody>
                    <a:bodyPr/>
                    <a:lstStyle/>
                    <a:p>
                      <a:pPr marL="0" marR="0" algn="ctr">
                        <a:lnSpc>
                          <a:spcPct val="200000"/>
                        </a:lnSpc>
                        <a:spcAft>
                          <a:spcPts val="800"/>
                        </a:spcAft>
                        <a:buNone/>
                      </a:pPr>
                      <a:r>
                        <a:rPr lang="en-US" sz="2200">
                          <a:effectLst/>
                        </a:rPr>
                        <a:t>p+ at the Bragg peak</a:t>
                      </a:r>
                      <a:endParaRPr lang="vi-VN" sz="2000">
                        <a:effectLst/>
                        <a:latin typeface="Times" panose="02020603050405020304" pitchFamily="18" charset="0"/>
                        <a:ea typeface="Aptos" panose="020B0004020202020204" pitchFamily="34" charset="0"/>
                        <a:cs typeface="Times" panose="02020603050405020304" pitchFamily="18" charset="0"/>
                      </a:endParaRPr>
                    </a:p>
                  </a:txBody>
                  <a:tcPr marL="75906" marR="75906" marT="0" marB="0" anchor="ctr"/>
                </a:tc>
                <a:tc>
                  <a:txBody>
                    <a:bodyPr/>
                    <a:lstStyle/>
                    <a:p>
                      <a:pPr marL="0" marR="0" algn="ctr">
                        <a:lnSpc>
                          <a:spcPct val="200000"/>
                        </a:lnSpc>
                        <a:spcAft>
                          <a:spcPts val="800"/>
                        </a:spcAft>
                        <a:buNone/>
                      </a:pPr>
                      <a:r>
                        <a:rPr lang="vi-VN" sz="2200">
                          <a:effectLst/>
                        </a:rPr>
                        <a:t>Control</a:t>
                      </a:r>
                      <a:endParaRPr lang="vi-VN" sz="2000">
                        <a:effectLst/>
                        <a:latin typeface="Times" panose="02020603050405020304" pitchFamily="18" charset="0"/>
                        <a:ea typeface="Aptos" panose="020B0004020202020204" pitchFamily="34" charset="0"/>
                        <a:cs typeface="Times" panose="02020603050405020304" pitchFamily="18" charset="0"/>
                      </a:endParaRPr>
                    </a:p>
                  </a:txBody>
                  <a:tcPr marL="75906" marR="75906" marT="0" marB="0" anchor="ctr"/>
                </a:tc>
                <a:tc>
                  <a:txBody>
                    <a:bodyPr/>
                    <a:lstStyle/>
                    <a:p>
                      <a:pPr marL="0" marR="0" algn="ctr">
                        <a:lnSpc>
                          <a:spcPct val="200000"/>
                        </a:lnSpc>
                        <a:spcAft>
                          <a:spcPts val="800"/>
                        </a:spcAft>
                        <a:buNone/>
                      </a:pPr>
                      <a:r>
                        <a:rPr lang="ru-RU" sz="2200">
                          <a:effectLst/>
                        </a:rPr>
                        <a:t>8</a:t>
                      </a:r>
                      <a:endParaRPr lang="vi-VN" sz="2000">
                        <a:effectLst/>
                        <a:latin typeface="Times" panose="02020603050405020304" pitchFamily="18" charset="0"/>
                        <a:ea typeface="Aptos" panose="020B0004020202020204" pitchFamily="34" charset="0"/>
                        <a:cs typeface="Times" panose="02020603050405020304" pitchFamily="18" charset="0"/>
                      </a:endParaRPr>
                    </a:p>
                  </a:txBody>
                  <a:tcPr marL="75906" marR="75906" marT="0" marB="0" anchor="ctr"/>
                </a:tc>
                <a:extLst>
                  <a:ext uri="{0D108BD9-81ED-4DB2-BD59-A6C34878D82A}">
                    <a16:rowId xmlns:a16="http://schemas.microsoft.com/office/drawing/2014/main" val="3769093404"/>
                  </a:ext>
                </a:extLst>
              </a:tr>
              <a:tr h="612026">
                <a:tc>
                  <a:txBody>
                    <a:bodyPr/>
                    <a:lstStyle/>
                    <a:p>
                      <a:pPr marL="0" marR="0">
                        <a:lnSpc>
                          <a:spcPct val="200000"/>
                        </a:lnSpc>
                        <a:spcAft>
                          <a:spcPts val="800"/>
                        </a:spcAft>
                        <a:buNone/>
                      </a:pPr>
                      <a:r>
                        <a:rPr lang="en-GB" sz="2200">
                          <a:effectLst/>
                        </a:rPr>
                        <a:t> </a:t>
                      </a:r>
                      <a:endParaRPr lang="vi-VN" sz="2000">
                        <a:effectLst/>
                        <a:latin typeface="Times" panose="02020603050405020304" pitchFamily="18" charset="0"/>
                        <a:ea typeface="Aptos" panose="020B0004020202020204" pitchFamily="34" charset="0"/>
                        <a:cs typeface="Times" panose="02020603050405020304" pitchFamily="18" charset="0"/>
                      </a:endParaRPr>
                    </a:p>
                  </a:txBody>
                  <a:tcPr marL="75906" marR="75906" marT="0" marB="0" anchor="ctr"/>
                </a:tc>
                <a:tc>
                  <a:txBody>
                    <a:bodyPr/>
                    <a:lstStyle/>
                    <a:p>
                      <a:pPr marL="0" marR="0" algn="ctr">
                        <a:lnSpc>
                          <a:spcPct val="200000"/>
                        </a:lnSpc>
                        <a:spcAft>
                          <a:spcPts val="800"/>
                        </a:spcAft>
                        <a:buNone/>
                      </a:pPr>
                      <a:r>
                        <a:rPr lang="en-US" sz="2200">
                          <a:effectLst/>
                        </a:rPr>
                        <a:t>-//-</a:t>
                      </a:r>
                      <a:endParaRPr lang="vi-VN" sz="2000">
                        <a:effectLst/>
                        <a:latin typeface="Times" panose="02020603050405020304" pitchFamily="18" charset="0"/>
                        <a:ea typeface="Aptos" panose="020B0004020202020204" pitchFamily="34" charset="0"/>
                        <a:cs typeface="Times" panose="02020603050405020304" pitchFamily="18" charset="0"/>
                      </a:endParaRPr>
                    </a:p>
                  </a:txBody>
                  <a:tcPr marL="75906" marR="75906" marT="0" marB="0" anchor="ctr"/>
                </a:tc>
                <a:tc>
                  <a:txBody>
                    <a:bodyPr/>
                    <a:lstStyle/>
                    <a:p>
                      <a:pPr marL="0" marR="0" algn="ctr">
                        <a:lnSpc>
                          <a:spcPct val="200000"/>
                        </a:lnSpc>
                        <a:spcAft>
                          <a:spcPts val="800"/>
                        </a:spcAft>
                        <a:buNone/>
                      </a:pPr>
                      <a:r>
                        <a:rPr lang="ru-RU" sz="2200">
                          <a:effectLst/>
                        </a:rPr>
                        <a:t> </a:t>
                      </a:r>
                      <a:endParaRPr lang="vi-VN" sz="2000">
                        <a:effectLst/>
                        <a:latin typeface="Times" panose="02020603050405020304" pitchFamily="18" charset="0"/>
                        <a:ea typeface="Aptos" panose="020B0004020202020204" pitchFamily="34" charset="0"/>
                        <a:cs typeface="Times" panose="02020603050405020304" pitchFamily="18" charset="0"/>
                      </a:endParaRPr>
                    </a:p>
                  </a:txBody>
                  <a:tcPr marL="75906" marR="75906" marT="0" marB="0" anchor="ctr"/>
                </a:tc>
                <a:tc>
                  <a:txBody>
                    <a:bodyPr/>
                    <a:lstStyle/>
                    <a:p>
                      <a:pPr marL="0" marR="0" algn="ctr">
                        <a:lnSpc>
                          <a:spcPct val="200000"/>
                        </a:lnSpc>
                        <a:spcAft>
                          <a:spcPts val="800"/>
                        </a:spcAft>
                        <a:buNone/>
                      </a:pPr>
                      <a:r>
                        <a:rPr lang="ru-RU" sz="2200">
                          <a:effectLst/>
                        </a:rPr>
                        <a:t>2 </a:t>
                      </a:r>
                      <a:r>
                        <a:rPr lang="vi-VN" sz="2200">
                          <a:effectLst/>
                        </a:rPr>
                        <a:t>Gy</a:t>
                      </a:r>
                      <a:endParaRPr lang="vi-VN" sz="2000">
                        <a:effectLst/>
                        <a:latin typeface="Times" panose="02020603050405020304" pitchFamily="18" charset="0"/>
                        <a:ea typeface="Aptos" panose="020B0004020202020204" pitchFamily="34" charset="0"/>
                        <a:cs typeface="Times" panose="02020603050405020304" pitchFamily="18" charset="0"/>
                      </a:endParaRPr>
                    </a:p>
                  </a:txBody>
                  <a:tcPr marL="75906" marR="75906" marT="0" marB="0" anchor="ctr"/>
                </a:tc>
                <a:tc>
                  <a:txBody>
                    <a:bodyPr/>
                    <a:lstStyle/>
                    <a:p>
                      <a:pPr marL="0" marR="0" algn="ctr">
                        <a:lnSpc>
                          <a:spcPct val="200000"/>
                        </a:lnSpc>
                        <a:spcAft>
                          <a:spcPts val="800"/>
                        </a:spcAft>
                        <a:buNone/>
                      </a:pPr>
                      <a:r>
                        <a:rPr lang="ru-RU" sz="2200">
                          <a:effectLst/>
                        </a:rPr>
                        <a:t>8</a:t>
                      </a:r>
                      <a:endParaRPr lang="vi-VN" sz="2000">
                        <a:effectLst/>
                        <a:latin typeface="Times" panose="02020603050405020304" pitchFamily="18" charset="0"/>
                        <a:ea typeface="Aptos" panose="020B0004020202020204" pitchFamily="34" charset="0"/>
                        <a:cs typeface="Times" panose="02020603050405020304" pitchFamily="18" charset="0"/>
                      </a:endParaRPr>
                    </a:p>
                  </a:txBody>
                  <a:tcPr marL="75906" marR="75906" marT="0" marB="0" anchor="ctr"/>
                </a:tc>
                <a:extLst>
                  <a:ext uri="{0D108BD9-81ED-4DB2-BD59-A6C34878D82A}">
                    <a16:rowId xmlns:a16="http://schemas.microsoft.com/office/drawing/2014/main" val="3117110730"/>
                  </a:ext>
                </a:extLst>
              </a:tr>
              <a:tr h="612026">
                <a:tc>
                  <a:txBody>
                    <a:bodyPr/>
                    <a:lstStyle/>
                    <a:p>
                      <a:pPr marL="0" marR="0">
                        <a:lnSpc>
                          <a:spcPct val="200000"/>
                        </a:lnSpc>
                        <a:spcAft>
                          <a:spcPts val="800"/>
                        </a:spcAft>
                        <a:buNone/>
                      </a:pPr>
                      <a:r>
                        <a:rPr lang="en-GB" sz="2200">
                          <a:effectLst/>
                        </a:rPr>
                        <a:t> </a:t>
                      </a:r>
                      <a:endParaRPr lang="vi-VN" sz="2000">
                        <a:effectLst/>
                        <a:latin typeface="Times" panose="02020603050405020304" pitchFamily="18" charset="0"/>
                        <a:ea typeface="Aptos" panose="020B0004020202020204" pitchFamily="34" charset="0"/>
                        <a:cs typeface="Times" panose="02020603050405020304" pitchFamily="18" charset="0"/>
                      </a:endParaRPr>
                    </a:p>
                  </a:txBody>
                  <a:tcPr marL="75906" marR="75906" marT="0" marB="0" anchor="ctr"/>
                </a:tc>
                <a:tc>
                  <a:txBody>
                    <a:bodyPr/>
                    <a:lstStyle/>
                    <a:p>
                      <a:pPr marL="0" marR="0" algn="ctr">
                        <a:lnSpc>
                          <a:spcPct val="200000"/>
                        </a:lnSpc>
                        <a:spcAft>
                          <a:spcPts val="800"/>
                        </a:spcAft>
                        <a:buNone/>
                      </a:pPr>
                      <a:r>
                        <a:rPr lang="en-US" sz="2200">
                          <a:effectLst/>
                        </a:rPr>
                        <a:t>-//-</a:t>
                      </a:r>
                      <a:endParaRPr lang="vi-VN" sz="2000">
                        <a:effectLst/>
                        <a:latin typeface="Times" panose="02020603050405020304" pitchFamily="18" charset="0"/>
                        <a:ea typeface="Aptos" panose="020B0004020202020204" pitchFamily="34" charset="0"/>
                        <a:cs typeface="Times" panose="02020603050405020304" pitchFamily="18" charset="0"/>
                      </a:endParaRPr>
                    </a:p>
                  </a:txBody>
                  <a:tcPr marL="75906" marR="75906" marT="0" marB="0" anchor="ctr"/>
                </a:tc>
                <a:tc>
                  <a:txBody>
                    <a:bodyPr/>
                    <a:lstStyle/>
                    <a:p>
                      <a:pPr marL="0" marR="0" algn="ctr">
                        <a:lnSpc>
                          <a:spcPct val="200000"/>
                        </a:lnSpc>
                        <a:spcAft>
                          <a:spcPts val="800"/>
                        </a:spcAft>
                        <a:buNone/>
                      </a:pPr>
                      <a:r>
                        <a:rPr lang="ru-RU" sz="2200">
                          <a:effectLst/>
                        </a:rPr>
                        <a:t> </a:t>
                      </a:r>
                      <a:endParaRPr lang="vi-VN" sz="2000">
                        <a:effectLst/>
                        <a:latin typeface="Times" panose="02020603050405020304" pitchFamily="18" charset="0"/>
                        <a:ea typeface="Aptos" panose="020B0004020202020204" pitchFamily="34" charset="0"/>
                        <a:cs typeface="Times" panose="02020603050405020304" pitchFamily="18" charset="0"/>
                      </a:endParaRPr>
                    </a:p>
                  </a:txBody>
                  <a:tcPr marL="75906" marR="75906" marT="0" marB="0" anchor="ctr"/>
                </a:tc>
                <a:tc>
                  <a:txBody>
                    <a:bodyPr/>
                    <a:lstStyle/>
                    <a:p>
                      <a:pPr marL="0" marR="0" algn="ctr">
                        <a:lnSpc>
                          <a:spcPct val="200000"/>
                        </a:lnSpc>
                        <a:spcAft>
                          <a:spcPts val="800"/>
                        </a:spcAft>
                        <a:buNone/>
                      </a:pPr>
                      <a:r>
                        <a:rPr lang="vi-VN" sz="2200">
                          <a:effectLst/>
                        </a:rPr>
                        <a:t>5Gy</a:t>
                      </a:r>
                      <a:endParaRPr lang="vi-VN" sz="2000">
                        <a:effectLst/>
                        <a:latin typeface="Times" panose="02020603050405020304" pitchFamily="18" charset="0"/>
                        <a:ea typeface="Aptos" panose="020B0004020202020204" pitchFamily="34" charset="0"/>
                        <a:cs typeface="Times" panose="02020603050405020304" pitchFamily="18" charset="0"/>
                      </a:endParaRPr>
                    </a:p>
                  </a:txBody>
                  <a:tcPr marL="75906" marR="75906" marT="0" marB="0" anchor="ctr"/>
                </a:tc>
                <a:tc>
                  <a:txBody>
                    <a:bodyPr/>
                    <a:lstStyle/>
                    <a:p>
                      <a:pPr marL="0" marR="0" algn="ctr">
                        <a:lnSpc>
                          <a:spcPct val="200000"/>
                        </a:lnSpc>
                        <a:spcAft>
                          <a:spcPts val="800"/>
                        </a:spcAft>
                        <a:buNone/>
                      </a:pPr>
                      <a:r>
                        <a:rPr lang="ru-RU" sz="2200">
                          <a:effectLst/>
                        </a:rPr>
                        <a:t>8</a:t>
                      </a:r>
                      <a:endParaRPr lang="vi-VN" sz="2000">
                        <a:effectLst/>
                        <a:latin typeface="Times" panose="02020603050405020304" pitchFamily="18" charset="0"/>
                        <a:ea typeface="Aptos" panose="020B0004020202020204" pitchFamily="34" charset="0"/>
                        <a:cs typeface="Times" panose="02020603050405020304" pitchFamily="18" charset="0"/>
                      </a:endParaRPr>
                    </a:p>
                  </a:txBody>
                  <a:tcPr marL="75906" marR="75906" marT="0" marB="0" anchor="ctr"/>
                </a:tc>
                <a:extLst>
                  <a:ext uri="{0D108BD9-81ED-4DB2-BD59-A6C34878D82A}">
                    <a16:rowId xmlns:a16="http://schemas.microsoft.com/office/drawing/2014/main" val="2214933622"/>
                  </a:ext>
                </a:extLst>
              </a:tr>
              <a:tr h="612026">
                <a:tc>
                  <a:txBody>
                    <a:bodyPr/>
                    <a:lstStyle/>
                    <a:p>
                      <a:pPr marL="0" marR="0">
                        <a:lnSpc>
                          <a:spcPct val="200000"/>
                        </a:lnSpc>
                        <a:spcAft>
                          <a:spcPts val="800"/>
                        </a:spcAft>
                        <a:buNone/>
                      </a:pPr>
                      <a:r>
                        <a:rPr lang="ru-RU" sz="2200">
                          <a:effectLst/>
                        </a:rPr>
                        <a:t> </a:t>
                      </a:r>
                      <a:endParaRPr lang="vi-VN" sz="2000">
                        <a:effectLst/>
                        <a:latin typeface="Times" panose="02020603050405020304" pitchFamily="18" charset="0"/>
                        <a:ea typeface="Aptos" panose="020B0004020202020204" pitchFamily="34" charset="0"/>
                        <a:cs typeface="Times" panose="02020603050405020304" pitchFamily="18" charset="0"/>
                      </a:endParaRPr>
                    </a:p>
                  </a:txBody>
                  <a:tcPr marL="75906" marR="75906" marT="0" marB="0" anchor="ctr"/>
                </a:tc>
                <a:tc>
                  <a:txBody>
                    <a:bodyPr/>
                    <a:lstStyle/>
                    <a:p>
                      <a:pPr marL="0" marR="0" algn="ctr">
                        <a:lnSpc>
                          <a:spcPct val="200000"/>
                        </a:lnSpc>
                        <a:spcAft>
                          <a:spcPts val="800"/>
                        </a:spcAft>
                        <a:buNone/>
                      </a:pPr>
                      <a:r>
                        <a:rPr lang="en-US" sz="2200">
                          <a:effectLst/>
                        </a:rPr>
                        <a:t>-//-</a:t>
                      </a:r>
                      <a:endParaRPr lang="vi-VN" sz="2000">
                        <a:effectLst/>
                        <a:latin typeface="Times" panose="02020603050405020304" pitchFamily="18" charset="0"/>
                        <a:ea typeface="Aptos" panose="020B0004020202020204" pitchFamily="34" charset="0"/>
                        <a:cs typeface="Times" panose="02020603050405020304" pitchFamily="18" charset="0"/>
                      </a:endParaRPr>
                    </a:p>
                  </a:txBody>
                  <a:tcPr marL="75906" marR="75906" marT="0" marB="0" anchor="ctr"/>
                </a:tc>
                <a:tc>
                  <a:txBody>
                    <a:bodyPr/>
                    <a:lstStyle/>
                    <a:p>
                      <a:pPr marL="0" marR="0" algn="ctr">
                        <a:lnSpc>
                          <a:spcPct val="200000"/>
                        </a:lnSpc>
                        <a:spcAft>
                          <a:spcPts val="800"/>
                        </a:spcAft>
                        <a:buNone/>
                      </a:pPr>
                      <a:r>
                        <a:rPr lang="ru-RU" sz="2200">
                          <a:effectLst/>
                        </a:rPr>
                        <a:t> </a:t>
                      </a:r>
                      <a:endParaRPr lang="vi-VN" sz="2000">
                        <a:effectLst/>
                        <a:latin typeface="Times" panose="02020603050405020304" pitchFamily="18" charset="0"/>
                        <a:ea typeface="Aptos" panose="020B0004020202020204" pitchFamily="34" charset="0"/>
                        <a:cs typeface="Times" panose="02020603050405020304" pitchFamily="18" charset="0"/>
                      </a:endParaRPr>
                    </a:p>
                  </a:txBody>
                  <a:tcPr marL="75906" marR="75906" marT="0" marB="0" anchor="ctr"/>
                </a:tc>
                <a:tc>
                  <a:txBody>
                    <a:bodyPr/>
                    <a:lstStyle/>
                    <a:p>
                      <a:pPr marL="0" marR="0" algn="ctr">
                        <a:lnSpc>
                          <a:spcPct val="200000"/>
                        </a:lnSpc>
                        <a:spcAft>
                          <a:spcPts val="800"/>
                        </a:spcAft>
                        <a:buNone/>
                      </a:pPr>
                      <a:r>
                        <a:rPr lang="ru-RU" sz="2200">
                          <a:effectLst/>
                        </a:rPr>
                        <a:t>10 </a:t>
                      </a:r>
                      <a:r>
                        <a:rPr lang="vi-VN" sz="2200">
                          <a:effectLst/>
                        </a:rPr>
                        <a:t>Gy</a:t>
                      </a:r>
                      <a:endParaRPr lang="vi-VN" sz="2000">
                        <a:effectLst/>
                        <a:latin typeface="Times" panose="02020603050405020304" pitchFamily="18" charset="0"/>
                        <a:ea typeface="Aptos" panose="020B0004020202020204" pitchFamily="34" charset="0"/>
                        <a:cs typeface="Times" panose="02020603050405020304" pitchFamily="18" charset="0"/>
                      </a:endParaRPr>
                    </a:p>
                  </a:txBody>
                  <a:tcPr marL="75906" marR="75906" marT="0" marB="0" anchor="ctr"/>
                </a:tc>
                <a:tc>
                  <a:txBody>
                    <a:bodyPr/>
                    <a:lstStyle/>
                    <a:p>
                      <a:pPr marL="0" marR="0" algn="ctr">
                        <a:lnSpc>
                          <a:spcPct val="200000"/>
                        </a:lnSpc>
                        <a:spcAft>
                          <a:spcPts val="800"/>
                        </a:spcAft>
                        <a:buNone/>
                      </a:pPr>
                      <a:r>
                        <a:rPr lang="ru-RU" sz="2200">
                          <a:effectLst/>
                        </a:rPr>
                        <a:t>8</a:t>
                      </a:r>
                      <a:endParaRPr lang="vi-VN" sz="2000">
                        <a:effectLst/>
                        <a:latin typeface="Times" panose="02020603050405020304" pitchFamily="18" charset="0"/>
                        <a:ea typeface="Aptos" panose="020B0004020202020204" pitchFamily="34" charset="0"/>
                        <a:cs typeface="Times" panose="02020603050405020304" pitchFamily="18" charset="0"/>
                      </a:endParaRPr>
                    </a:p>
                  </a:txBody>
                  <a:tcPr marL="75906" marR="75906" marT="0" marB="0" anchor="ctr"/>
                </a:tc>
                <a:extLst>
                  <a:ext uri="{0D108BD9-81ED-4DB2-BD59-A6C34878D82A}">
                    <a16:rowId xmlns:a16="http://schemas.microsoft.com/office/drawing/2014/main" val="2074269333"/>
                  </a:ext>
                </a:extLst>
              </a:tr>
              <a:tr h="612026">
                <a:tc>
                  <a:txBody>
                    <a:bodyPr/>
                    <a:lstStyle/>
                    <a:p>
                      <a:pPr marL="0" marR="0">
                        <a:lnSpc>
                          <a:spcPct val="200000"/>
                        </a:lnSpc>
                        <a:spcAft>
                          <a:spcPts val="800"/>
                        </a:spcAft>
                        <a:buNone/>
                      </a:pPr>
                      <a:r>
                        <a:rPr lang="en-GB" sz="2200">
                          <a:effectLst/>
                        </a:rPr>
                        <a:t>ICR-1</a:t>
                      </a:r>
                      <a:endParaRPr lang="vi-VN" sz="2000">
                        <a:effectLst/>
                        <a:latin typeface="Times" panose="02020603050405020304" pitchFamily="18" charset="0"/>
                        <a:ea typeface="Aptos" panose="020B0004020202020204" pitchFamily="34" charset="0"/>
                        <a:cs typeface="Times" panose="02020603050405020304" pitchFamily="18" charset="0"/>
                      </a:endParaRPr>
                    </a:p>
                  </a:txBody>
                  <a:tcPr marL="75906" marR="75906" marT="0" marB="0" anchor="ctr"/>
                </a:tc>
                <a:tc>
                  <a:txBody>
                    <a:bodyPr/>
                    <a:lstStyle/>
                    <a:p>
                      <a:pPr marL="0" marR="0" algn="ctr">
                        <a:lnSpc>
                          <a:spcPct val="200000"/>
                        </a:lnSpc>
                        <a:spcAft>
                          <a:spcPts val="800"/>
                        </a:spcAft>
                        <a:buNone/>
                      </a:pPr>
                      <a:r>
                        <a:rPr lang="ru-RU" sz="2200">
                          <a:effectLst/>
                        </a:rPr>
                        <a:t>2 </a:t>
                      </a:r>
                      <a:r>
                        <a:rPr lang="vi-VN" sz="2200">
                          <a:effectLst/>
                        </a:rPr>
                        <a:t>months</a:t>
                      </a:r>
                      <a:endParaRPr lang="vi-VN" sz="2000">
                        <a:effectLst/>
                        <a:latin typeface="Times" panose="02020603050405020304" pitchFamily="18" charset="0"/>
                        <a:ea typeface="Aptos" panose="020B0004020202020204" pitchFamily="34" charset="0"/>
                        <a:cs typeface="Times" panose="02020603050405020304" pitchFamily="18" charset="0"/>
                      </a:endParaRPr>
                    </a:p>
                  </a:txBody>
                  <a:tcPr marL="75906" marR="75906" marT="0" marB="0" anchor="ctr"/>
                </a:tc>
                <a:tc>
                  <a:txBody>
                    <a:bodyPr/>
                    <a:lstStyle/>
                    <a:p>
                      <a:pPr marL="0" marR="0" algn="ctr">
                        <a:lnSpc>
                          <a:spcPct val="200000"/>
                        </a:lnSpc>
                        <a:spcAft>
                          <a:spcPts val="800"/>
                        </a:spcAft>
                        <a:buNone/>
                      </a:pPr>
                      <a:r>
                        <a:rPr lang="en-US" sz="2200">
                          <a:effectLst/>
                        </a:rPr>
                        <a:t>p+ at the Bragg peak</a:t>
                      </a:r>
                      <a:endParaRPr lang="vi-VN" sz="2000">
                        <a:effectLst/>
                        <a:latin typeface="Times" panose="02020603050405020304" pitchFamily="18" charset="0"/>
                        <a:ea typeface="Aptos" panose="020B0004020202020204" pitchFamily="34" charset="0"/>
                        <a:cs typeface="Times" panose="02020603050405020304" pitchFamily="18" charset="0"/>
                      </a:endParaRPr>
                    </a:p>
                  </a:txBody>
                  <a:tcPr marL="75906" marR="75906" marT="0" marB="0" anchor="ctr"/>
                </a:tc>
                <a:tc>
                  <a:txBody>
                    <a:bodyPr/>
                    <a:lstStyle/>
                    <a:p>
                      <a:pPr marL="0" marR="0" algn="ctr">
                        <a:lnSpc>
                          <a:spcPct val="200000"/>
                        </a:lnSpc>
                        <a:spcAft>
                          <a:spcPts val="800"/>
                        </a:spcAft>
                        <a:buNone/>
                      </a:pPr>
                      <a:r>
                        <a:rPr lang="vi-VN" sz="2200">
                          <a:effectLst/>
                        </a:rPr>
                        <a:t>Control</a:t>
                      </a:r>
                      <a:endParaRPr lang="vi-VN" sz="2000">
                        <a:effectLst/>
                        <a:latin typeface="Times" panose="02020603050405020304" pitchFamily="18" charset="0"/>
                        <a:ea typeface="Aptos" panose="020B0004020202020204" pitchFamily="34" charset="0"/>
                        <a:cs typeface="Times" panose="02020603050405020304" pitchFamily="18" charset="0"/>
                      </a:endParaRPr>
                    </a:p>
                  </a:txBody>
                  <a:tcPr marL="75906" marR="75906" marT="0" marB="0" anchor="ctr"/>
                </a:tc>
                <a:tc>
                  <a:txBody>
                    <a:bodyPr/>
                    <a:lstStyle/>
                    <a:p>
                      <a:pPr marL="0" marR="0" algn="ctr">
                        <a:lnSpc>
                          <a:spcPct val="200000"/>
                        </a:lnSpc>
                        <a:spcAft>
                          <a:spcPts val="800"/>
                        </a:spcAft>
                        <a:buNone/>
                      </a:pPr>
                      <a:r>
                        <a:rPr lang="en-GB" sz="2200">
                          <a:effectLst/>
                        </a:rPr>
                        <a:t>4</a:t>
                      </a:r>
                      <a:endParaRPr lang="vi-VN" sz="2000">
                        <a:effectLst/>
                        <a:latin typeface="Times" panose="02020603050405020304" pitchFamily="18" charset="0"/>
                        <a:ea typeface="Aptos" panose="020B0004020202020204" pitchFamily="34" charset="0"/>
                        <a:cs typeface="Times" panose="02020603050405020304" pitchFamily="18" charset="0"/>
                      </a:endParaRPr>
                    </a:p>
                  </a:txBody>
                  <a:tcPr marL="75906" marR="75906" marT="0" marB="0" anchor="ctr"/>
                </a:tc>
                <a:extLst>
                  <a:ext uri="{0D108BD9-81ED-4DB2-BD59-A6C34878D82A}">
                    <a16:rowId xmlns:a16="http://schemas.microsoft.com/office/drawing/2014/main" val="3562328295"/>
                  </a:ext>
                </a:extLst>
              </a:tr>
              <a:tr h="612026">
                <a:tc>
                  <a:txBody>
                    <a:bodyPr/>
                    <a:lstStyle/>
                    <a:p>
                      <a:pPr marL="0" marR="0">
                        <a:lnSpc>
                          <a:spcPct val="200000"/>
                        </a:lnSpc>
                        <a:spcAft>
                          <a:spcPts val="800"/>
                        </a:spcAft>
                        <a:buNone/>
                      </a:pPr>
                      <a:r>
                        <a:rPr lang="en-GB" sz="2200">
                          <a:effectLst/>
                        </a:rPr>
                        <a:t> </a:t>
                      </a:r>
                      <a:endParaRPr lang="vi-VN" sz="2000">
                        <a:effectLst/>
                        <a:latin typeface="Times" panose="02020603050405020304" pitchFamily="18" charset="0"/>
                        <a:ea typeface="Aptos" panose="020B0004020202020204" pitchFamily="34" charset="0"/>
                        <a:cs typeface="Times" panose="02020603050405020304" pitchFamily="18" charset="0"/>
                      </a:endParaRPr>
                    </a:p>
                  </a:txBody>
                  <a:tcPr marL="75906" marR="75906" marT="0" marB="0" anchor="ctr"/>
                </a:tc>
                <a:tc>
                  <a:txBody>
                    <a:bodyPr/>
                    <a:lstStyle/>
                    <a:p>
                      <a:pPr marL="0" marR="0" algn="ctr">
                        <a:lnSpc>
                          <a:spcPct val="200000"/>
                        </a:lnSpc>
                        <a:spcAft>
                          <a:spcPts val="800"/>
                        </a:spcAft>
                        <a:buNone/>
                      </a:pPr>
                      <a:r>
                        <a:rPr lang="en-US" sz="2200">
                          <a:effectLst/>
                        </a:rPr>
                        <a:t>-//-</a:t>
                      </a:r>
                      <a:endParaRPr lang="vi-VN" sz="2000">
                        <a:effectLst/>
                        <a:latin typeface="Times" panose="02020603050405020304" pitchFamily="18" charset="0"/>
                        <a:ea typeface="Aptos" panose="020B0004020202020204" pitchFamily="34" charset="0"/>
                        <a:cs typeface="Times" panose="02020603050405020304" pitchFamily="18" charset="0"/>
                      </a:endParaRPr>
                    </a:p>
                  </a:txBody>
                  <a:tcPr marL="75906" marR="75906" marT="0" marB="0" anchor="ctr"/>
                </a:tc>
                <a:tc>
                  <a:txBody>
                    <a:bodyPr/>
                    <a:lstStyle/>
                    <a:p>
                      <a:pPr marL="0" marR="0" algn="ctr">
                        <a:lnSpc>
                          <a:spcPct val="200000"/>
                        </a:lnSpc>
                        <a:spcAft>
                          <a:spcPts val="800"/>
                        </a:spcAft>
                        <a:buNone/>
                      </a:pPr>
                      <a:r>
                        <a:rPr lang="ru-RU" sz="2200">
                          <a:effectLst/>
                        </a:rPr>
                        <a:t> </a:t>
                      </a:r>
                      <a:endParaRPr lang="vi-VN" sz="2000">
                        <a:effectLst/>
                        <a:latin typeface="Times" panose="02020603050405020304" pitchFamily="18" charset="0"/>
                        <a:ea typeface="Aptos" panose="020B0004020202020204" pitchFamily="34" charset="0"/>
                        <a:cs typeface="Times" panose="02020603050405020304" pitchFamily="18" charset="0"/>
                      </a:endParaRPr>
                    </a:p>
                  </a:txBody>
                  <a:tcPr marL="75906" marR="75906" marT="0" marB="0" anchor="ctr"/>
                </a:tc>
                <a:tc>
                  <a:txBody>
                    <a:bodyPr/>
                    <a:lstStyle/>
                    <a:p>
                      <a:pPr marL="0" marR="0" algn="ctr">
                        <a:lnSpc>
                          <a:spcPct val="200000"/>
                        </a:lnSpc>
                        <a:spcAft>
                          <a:spcPts val="800"/>
                        </a:spcAft>
                        <a:buNone/>
                      </a:pPr>
                      <a:r>
                        <a:rPr lang="ru-RU" sz="2200">
                          <a:effectLst/>
                        </a:rPr>
                        <a:t>2 </a:t>
                      </a:r>
                      <a:r>
                        <a:rPr lang="vi-VN" sz="2200">
                          <a:effectLst/>
                        </a:rPr>
                        <a:t>Gy</a:t>
                      </a:r>
                      <a:endParaRPr lang="vi-VN" sz="2000">
                        <a:effectLst/>
                        <a:latin typeface="Times" panose="02020603050405020304" pitchFamily="18" charset="0"/>
                        <a:ea typeface="Aptos" panose="020B0004020202020204" pitchFamily="34" charset="0"/>
                        <a:cs typeface="Times" panose="02020603050405020304" pitchFamily="18" charset="0"/>
                      </a:endParaRPr>
                    </a:p>
                  </a:txBody>
                  <a:tcPr marL="75906" marR="75906" marT="0" marB="0" anchor="ctr"/>
                </a:tc>
                <a:tc>
                  <a:txBody>
                    <a:bodyPr/>
                    <a:lstStyle/>
                    <a:p>
                      <a:pPr marL="0" marR="0" algn="ctr">
                        <a:lnSpc>
                          <a:spcPct val="200000"/>
                        </a:lnSpc>
                        <a:spcAft>
                          <a:spcPts val="800"/>
                        </a:spcAft>
                        <a:buNone/>
                      </a:pPr>
                      <a:r>
                        <a:rPr lang="en-GB" sz="2200">
                          <a:effectLst/>
                        </a:rPr>
                        <a:t>5</a:t>
                      </a:r>
                      <a:endParaRPr lang="vi-VN" sz="2000">
                        <a:effectLst/>
                        <a:latin typeface="Times" panose="02020603050405020304" pitchFamily="18" charset="0"/>
                        <a:ea typeface="Aptos" panose="020B0004020202020204" pitchFamily="34" charset="0"/>
                        <a:cs typeface="Times" panose="02020603050405020304" pitchFamily="18" charset="0"/>
                      </a:endParaRPr>
                    </a:p>
                  </a:txBody>
                  <a:tcPr marL="75906" marR="75906" marT="0" marB="0" anchor="ctr"/>
                </a:tc>
                <a:extLst>
                  <a:ext uri="{0D108BD9-81ED-4DB2-BD59-A6C34878D82A}">
                    <a16:rowId xmlns:a16="http://schemas.microsoft.com/office/drawing/2014/main" val="1770592774"/>
                  </a:ext>
                </a:extLst>
              </a:tr>
              <a:tr h="612026">
                <a:tc>
                  <a:txBody>
                    <a:bodyPr/>
                    <a:lstStyle/>
                    <a:p>
                      <a:pPr marL="0" marR="0">
                        <a:lnSpc>
                          <a:spcPct val="200000"/>
                        </a:lnSpc>
                        <a:spcAft>
                          <a:spcPts val="800"/>
                        </a:spcAft>
                        <a:buNone/>
                      </a:pPr>
                      <a:r>
                        <a:rPr lang="en-GB" sz="2200">
                          <a:effectLst/>
                        </a:rPr>
                        <a:t> </a:t>
                      </a:r>
                      <a:endParaRPr lang="vi-VN" sz="2000">
                        <a:effectLst/>
                        <a:latin typeface="Times" panose="02020603050405020304" pitchFamily="18" charset="0"/>
                        <a:ea typeface="Aptos" panose="020B0004020202020204" pitchFamily="34" charset="0"/>
                        <a:cs typeface="Times" panose="02020603050405020304" pitchFamily="18" charset="0"/>
                      </a:endParaRPr>
                    </a:p>
                  </a:txBody>
                  <a:tcPr marL="75906" marR="75906" marT="0" marB="0" anchor="ctr"/>
                </a:tc>
                <a:tc>
                  <a:txBody>
                    <a:bodyPr/>
                    <a:lstStyle/>
                    <a:p>
                      <a:pPr marL="0" marR="0" algn="ctr">
                        <a:lnSpc>
                          <a:spcPct val="200000"/>
                        </a:lnSpc>
                        <a:spcAft>
                          <a:spcPts val="800"/>
                        </a:spcAft>
                        <a:buNone/>
                      </a:pPr>
                      <a:r>
                        <a:rPr lang="en-US" sz="2200">
                          <a:effectLst/>
                        </a:rPr>
                        <a:t>-//-</a:t>
                      </a:r>
                      <a:endParaRPr lang="vi-VN" sz="2000">
                        <a:effectLst/>
                        <a:latin typeface="Times" panose="02020603050405020304" pitchFamily="18" charset="0"/>
                        <a:ea typeface="Aptos" panose="020B0004020202020204" pitchFamily="34" charset="0"/>
                        <a:cs typeface="Times" panose="02020603050405020304" pitchFamily="18" charset="0"/>
                      </a:endParaRPr>
                    </a:p>
                  </a:txBody>
                  <a:tcPr marL="75906" marR="75906" marT="0" marB="0" anchor="ctr"/>
                </a:tc>
                <a:tc>
                  <a:txBody>
                    <a:bodyPr/>
                    <a:lstStyle/>
                    <a:p>
                      <a:pPr marL="0" marR="0" algn="ctr">
                        <a:lnSpc>
                          <a:spcPct val="200000"/>
                        </a:lnSpc>
                        <a:spcAft>
                          <a:spcPts val="800"/>
                        </a:spcAft>
                        <a:buNone/>
                      </a:pPr>
                      <a:r>
                        <a:rPr lang="ru-RU" sz="2200">
                          <a:effectLst/>
                        </a:rPr>
                        <a:t> </a:t>
                      </a:r>
                      <a:endParaRPr lang="vi-VN" sz="2000">
                        <a:effectLst/>
                        <a:latin typeface="Times" panose="02020603050405020304" pitchFamily="18" charset="0"/>
                        <a:ea typeface="Aptos" panose="020B0004020202020204" pitchFamily="34" charset="0"/>
                        <a:cs typeface="Times" panose="02020603050405020304" pitchFamily="18" charset="0"/>
                      </a:endParaRPr>
                    </a:p>
                  </a:txBody>
                  <a:tcPr marL="75906" marR="75906" marT="0" marB="0" anchor="ctr"/>
                </a:tc>
                <a:tc>
                  <a:txBody>
                    <a:bodyPr/>
                    <a:lstStyle/>
                    <a:p>
                      <a:pPr marL="0" marR="0" algn="ctr">
                        <a:lnSpc>
                          <a:spcPct val="200000"/>
                        </a:lnSpc>
                        <a:spcAft>
                          <a:spcPts val="800"/>
                        </a:spcAft>
                        <a:buNone/>
                      </a:pPr>
                      <a:r>
                        <a:rPr lang="vi-VN" sz="2200">
                          <a:effectLst/>
                        </a:rPr>
                        <a:t>5Gy</a:t>
                      </a:r>
                      <a:endParaRPr lang="vi-VN" sz="2000">
                        <a:effectLst/>
                        <a:latin typeface="Times" panose="02020603050405020304" pitchFamily="18" charset="0"/>
                        <a:ea typeface="Aptos" panose="020B0004020202020204" pitchFamily="34" charset="0"/>
                        <a:cs typeface="Times" panose="02020603050405020304" pitchFamily="18" charset="0"/>
                      </a:endParaRPr>
                    </a:p>
                  </a:txBody>
                  <a:tcPr marL="75906" marR="75906" marT="0" marB="0" anchor="ctr"/>
                </a:tc>
                <a:tc>
                  <a:txBody>
                    <a:bodyPr/>
                    <a:lstStyle/>
                    <a:p>
                      <a:pPr marL="0" marR="0" algn="ctr">
                        <a:lnSpc>
                          <a:spcPct val="200000"/>
                        </a:lnSpc>
                        <a:spcAft>
                          <a:spcPts val="800"/>
                        </a:spcAft>
                        <a:buNone/>
                      </a:pPr>
                      <a:r>
                        <a:rPr lang="en-GB" sz="2200">
                          <a:effectLst/>
                        </a:rPr>
                        <a:t>5</a:t>
                      </a:r>
                      <a:endParaRPr lang="vi-VN" sz="2000">
                        <a:effectLst/>
                        <a:latin typeface="Times" panose="02020603050405020304" pitchFamily="18" charset="0"/>
                        <a:ea typeface="Aptos" panose="020B0004020202020204" pitchFamily="34" charset="0"/>
                        <a:cs typeface="Times" panose="02020603050405020304" pitchFamily="18" charset="0"/>
                      </a:endParaRPr>
                    </a:p>
                  </a:txBody>
                  <a:tcPr marL="75906" marR="75906" marT="0" marB="0" anchor="ctr"/>
                </a:tc>
                <a:extLst>
                  <a:ext uri="{0D108BD9-81ED-4DB2-BD59-A6C34878D82A}">
                    <a16:rowId xmlns:a16="http://schemas.microsoft.com/office/drawing/2014/main" val="3801528705"/>
                  </a:ext>
                </a:extLst>
              </a:tr>
              <a:tr h="612026">
                <a:tc>
                  <a:txBody>
                    <a:bodyPr/>
                    <a:lstStyle/>
                    <a:p>
                      <a:pPr marL="0" marR="0">
                        <a:lnSpc>
                          <a:spcPct val="200000"/>
                        </a:lnSpc>
                        <a:spcAft>
                          <a:spcPts val="800"/>
                        </a:spcAft>
                        <a:buNone/>
                      </a:pPr>
                      <a:r>
                        <a:rPr lang="en-GB" sz="2200">
                          <a:effectLst/>
                        </a:rPr>
                        <a:t> </a:t>
                      </a:r>
                      <a:r>
                        <a:rPr lang="en-GB" sz="2200" b="1">
                          <a:effectLst/>
                        </a:rPr>
                        <a:t>ICR-1</a:t>
                      </a:r>
                      <a:endParaRPr lang="vi-VN" sz="2000" b="1">
                        <a:effectLst/>
                        <a:latin typeface="Times" panose="02020603050405020304" pitchFamily="18" charset="0"/>
                        <a:ea typeface="Aptos" panose="020B0004020202020204" pitchFamily="34" charset="0"/>
                        <a:cs typeface="Times" panose="02020603050405020304" pitchFamily="18" charset="0"/>
                      </a:endParaRPr>
                    </a:p>
                  </a:txBody>
                  <a:tcPr marL="75906" marR="75906" marT="0" marB="0" anchor="ctr"/>
                </a:tc>
                <a:tc>
                  <a:txBody>
                    <a:bodyPr/>
                    <a:lstStyle/>
                    <a:p>
                      <a:pPr marL="0" marR="0" algn="ctr">
                        <a:lnSpc>
                          <a:spcPct val="200000"/>
                        </a:lnSpc>
                        <a:spcAft>
                          <a:spcPts val="800"/>
                        </a:spcAft>
                        <a:buNone/>
                      </a:pPr>
                      <a:r>
                        <a:rPr lang="en-GB" sz="2200">
                          <a:effectLst/>
                        </a:rPr>
                        <a:t>6 </a:t>
                      </a:r>
                      <a:r>
                        <a:rPr lang="vi-VN" sz="2200">
                          <a:effectLst/>
                        </a:rPr>
                        <a:t>months</a:t>
                      </a:r>
                      <a:endParaRPr lang="vi-VN" sz="2000">
                        <a:effectLst/>
                        <a:latin typeface="Times" panose="02020603050405020304" pitchFamily="18" charset="0"/>
                        <a:ea typeface="Aptos" panose="020B0004020202020204" pitchFamily="34" charset="0"/>
                        <a:cs typeface="Times" panose="02020603050405020304" pitchFamily="18" charset="0"/>
                      </a:endParaRPr>
                    </a:p>
                  </a:txBody>
                  <a:tcPr marL="75906" marR="75906" marT="0" marB="0" anchor="ctr"/>
                </a:tc>
                <a:tc>
                  <a:txBody>
                    <a:bodyPr/>
                    <a:lstStyle/>
                    <a:p>
                      <a:pPr marL="0" marR="0" algn="ctr">
                        <a:lnSpc>
                          <a:spcPct val="200000"/>
                        </a:lnSpc>
                        <a:spcAft>
                          <a:spcPts val="800"/>
                        </a:spcAft>
                        <a:buNone/>
                      </a:pPr>
                      <a:r>
                        <a:rPr lang="ru-RU" sz="2200">
                          <a:effectLst/>
                        </a:rPr>
                        <a:t> </a:t>
                      </a:r>
                      <a:endParaRPr lang="vi-VN" sz="2000">
                        <a:effectLst/>
                        <a:latin typeface="Times" panose="02020603050405020304" pitchFamily="18" charset="0"/>
                        <a:ea typeface="Aptos" panose="020B0004020202020204" pitchFamily="34" charset="0"/>
                        <a:cs typeface="Times" panose="02020603050405020304" pitchFamily="18" charset="0"/>
                      </a:endParaRPr>
                    </a:p>
                  </a:txBody>
                  <a:tcPr marL="75906" marR="75906" marT="0" marB="0" anchor="ctr"/>
                </a:tc>
                <a:tc>
                  <a:txBody>
                    <a:bodyPr/>
                    <a:lstStyle/>
                    <a:p>
                      <a:pPr marL="0" marR="0" algn="ctr">
                        <a:lnSpc>
                          <a:spcPct val="200000"/>
                        </a:lnSpc>
                        <a:spcAft>
                          <a:spcPts val="800"/>
                        </a:spcAft>
                        <a:buNone/>
                      </a:pPr>
                      <a:r>
                        <a:rPr lang="vi-VN" sz="2200">
                          <a:effectLst/>
                        </a:rPr>
                        <a:t>Control</a:t>
                      </a:r>
                      <a:endParaRPr lang="vi-VN" sz="2000">
                        <a:effectLst/>
                        <a:latin typeface="Times" panose="02020603050405020304" pitchFamily="18" charset="0"/>
                        <a:ea typeface="Aptos" panose="020B0004020202020204" pitchFamily="34" charset="0"/>
                        <a:cs typeface="Times" panose="02020603050405020304" pitchFamily="18" charset="0"/>
                      </a:endParaRPr>
                    </a:p>
                  </a:txBody>
                  <a:tcPr marL="75906" marR="75906" marT="0" marB="0" anchor="ctr"/>
                </a:tc>
                <a:tc>
                  <a:txBody>
                    <a:bodyPr/>
                    <a:lstStyle/>
                    <a:p>
                      <a:pPr marL="0" marR="0" algn="ctr">
                        <a:lnSpc>
                          <a:spcPct val="200000"/>
                        </a:lnSpc>
                        <a:spcAft>
                          <a:spcPts val="800"/>
                        </a:spcAft>
                        <a:buNone/>
                      </a:pPr>
                      <a:r>
                        <a:rPr lang="en-GB" sz="2200">
                          <a:effectLst/>
                        </a:rPr>
                        <a:t>7</a:t>
                      </a:r>
                      <a:endParaRPr lang="vi-VN" sz="2000">
                        <a:effectLst/>
                        <a:latin typeface="Times" panose="02020603050405020304" pitchFamily="18" charset="0"/>
                        <a:ea typeface="Aptos" panose="020B0004020202020204" pitchFamily="34" charset="0"/>
                        <a:cs typeface="Times" panose="02020603050405020304" pitchFamily="18" charset="0"/>
                      </a:endParaRPr>
                    </a:p>
                  </a:txBody>
                  <a:tcPr marL="75906" marR="75906" marT="0" marB="0" anchor="ctr"/>
                </a:tc>
                <a:extLst>
                  <a:ext uri="{0D108BD9-81ED-4DB2-BD59-A6C34878D82A}">
                    <a16:rowId xmlns:a16="http://schemas.microsoft.com/office/drawing/2014/main" val="1941334801"/>
                  </a:ext>
                </a:extLst>
              </a:tr>
              <a:tr h="612026">
                <a:tc>
                  <a:txBody>
                    <a:bodyPr/>
                    <a:lstStyle/>
                    <a:p>
                      <a:pPr marL="0" marR="0">
                        <a:lnSpc>
                          <a:spcPct val="200000"/>
                        </a:lnSpc>
                        <a:spcAft>
                          <a:spcPts val="800"/>
                        </a:spcAft>
                        <a:buNone/>
                      </a:pPr>
                      <a:r>
                        <a:rPr lang="ru-RU" sz="2200">
                          <a:effectLst/>
                        </a:rPr>
                        <a:t> </a:t>
                      </a:r>
                      <a:endParaRPr lang="vi-VN" sz="2000">
                        <a:effectLst/>
                        <a:latin typeface="Times" panose="02020603050405020304" pitchFamily="18" charset="0"/>
                        <a:ea typeface="Aptos" panose="020B0004020202020204" pitchFamily="34" charset="0"/>
                        <a:cs typeface="Times" panose="02020603050405020304" pitchFamily="18" charset="0"/>
                      </a:endParaRPr>
                    </a:p>
                  </a:txBody>
                  <a:tcPr marL="75906" marR="75906" marT="0" marB="0" anchor="ctr"/>
                </a:tc>
                <a:tc>
                  <a:txBody>
                    <a:bodyPr/>
                    <a:lstStyle/>
                    <a:p>
                      <a:pPr marL="0" marR="0" algn="ctr">
                        <a:lnSpc>
                          <a:spcPct val="200000"/>
                        </a:lnSpc>
                        <a:spcAft>
                          <a:spcPts val="800"/>
                        </a:spcAft>
                        <a:buNone/>
                      </a:pPr>
                      <a:r>
                        <a:rPr lang="en-US" sz="2200">
                          <a:effectLst/>
                        </a:rPr>
                        <a:t>-//-</a:t>
                      </a:r>
                      <a:endParaRPr lang="vi-VN" sz="2000">
                        <a:effectLst/>
                        <a:latin typeface="Times" panose="02020603050405020304" pitchFamily="18" charset="0"/>
                        <a:ea typeface="Aptos" panose="020B0004020202020204" pitchFamily="34" charset="0"/>
                        <a:cs typeface="Times" panose="02020603050405020304" pitchFamily="18" charset="0"/>
                      </a:endParaRPr>
                    </a:p>
                  </a:txBody>
                  <a:tcPr marL="75906" marR="75906" marT="0" marB="0" anchor="ctr"/>
                </a:tc>
                <a:tc>
                  <a:txBody>
                    <a:bodyPr/>
                    <a:lstStyle/>
                    <a:p>
                      <a:pPr marL="0" marR="0" algn="ctr">
                        <a:lnSpc>
                          <a:spcPct val="200000"/>
                        </a:lnSpc>
                        <a:spcAft>
                          <a:spcPts val="800"/>
                        </a:spcAft>
                        <a:buNone/>
                      </a:pPr>
                      <a:r>
                        <a:rPr lang="ru-RU" sz="2200">
                          <a:effectLst/>
                        </a:rPr>
                        <a:t> </a:t>
                      </a:r>
                      <a:endParaRPr lang="vi-VN" sz="2000">
                        <a:effectLst/>
                        <a:latin typeface="Times" panose="02020603050405020304" pitchFamily="18" charset="0"/>
                        <a:ea typeface="Aptos" panose="020B0004020202020204" pitchFamily="34" charset="0"/>
                        <a:cs typeface="Times" panose="02020603050405020304" pitchFamily="18" charset="0"/>
                      </a:endParaRPr>
                    </a:p>
                  </a:txBody>
                  <a:tcPr marL="75906" marR="75906" marT="0" marB="0" anchor="ctr"/>
                </a:tc>
                <a:tc>
                  <a:txBody>
                    <a:bodyPr/>
                    <a:lstStyle/>
                    <a:p>
                      <a:pPr marL="0" marR="0" algn="ctr">
                        <a:lnSpc>
                          <a:spcPct val="200000"/>
                        </a:lnSpc>
                        <a:spcAft>
                          <a:spcPts val="800"/>
                        </a:spcAft>
                        <a:buNone/>
                      </a:pPr>
                      <a:r>
                        <a:rPr lang="ru-RU" sz="2200">
                          <a:effectLst/>
                        </a:rPr>
                        <a:t>2 </a:t>
                      </a:r>
                      <a:r>
                        <a:rPr lang="vi-VN" sz="2200">
                          <a:effectLst/>
                        </a:rPr>
                        <a:t>Gy</a:t>
                      </a:r>
                      <a:endParaRPr lang="vi-VN" sz="2000">
                        <a:effectLst/>
                        <a:latin typeface="Times" panose="02020603050405020304" pitchFamily="18" charset="0"/>
                        <a:ea typeface="Aptos" panose="020B0004020202020204" pitchFamily="34" charset="0"/>
                        <a:cs typeface="Times" panose="02020603050405020304" pitchFamily="18" charset="0"/>
                      </a:endParaRPr>
                    </a:p>
                  </a:txBody>
                  <a:tcPr marL="75906" marR="75906" marT="0" marB="0" anchor="ctr"/>
                </a:tc>
                <a:tc>
                  <a:txBody>
                    <a:bodyPr/>
                    <a:lstStyle/>
                    <a:p>
                      <a:pPr marL="0" marR="0" algn="ctr">
                        <a:lnSpc>
                          <a:spcPct val="200000"/>
                        </a:lnSpc>
                        <a:spcAft>
                          <a:spcPts val="800"/>
                        </a:spcAft>
                        <a:buNone/>
                      </a:pPr>
                      <a:r>
                        <a:rPr lang="en-GB" sz="2200">
                          <a:effectLst/>
                        </a:rPr>
                        <a:t>7</a:t>
                      </a:r>
                      <a:endParaRPr lang="vi-VN" sz="2000">
                        <a:effectLst/>
                        <a:latin typeface="Times" panose="02020603050405020304" pitchFamily="18" charset="0"/>
                        <a:ea typeface="Aptos" panose="020B0004020202020204" pitchFamily="34" charset="0"/>
                        <a:cs typeface="Times" panose="02020603050405020304" pitchFamily="18" charset="0"/>
                      </a:endParaRPr>
                    </a:p>
                  </a:txBody>
                  <a:tcPr marL="75906" marR="75906" marT="0" marB="0" anchor="ctr"/>
                </a:tc>
                <a:extLst>
                  <a:ext uri="{0D108BD9-81ED-4DB2-BD59-A6C34878D82A}">
                    <a16:rowId xmlns:a16="http://schemas.microsoft.com/office/drawing/2014/main" val="83465521"/>
                  </a:ext>
                </a:extLst>
              </a:tr>
              <a:tr h="612026">
                <a:tc>
                  <a:txBody>
                    <a:bodyPr/>
                    <a:lstStyle/>
                    <a:p>
                      <a:pPr marL="0" marR="0">
                        <a:lnSpc>
                          <a:spcPct val="200000"/>
                        </a:lnSpc>
                        <a:spcAft>
                          <a:spcPts val="800"/>
                        </a:spcAft>
                        <a:buNone/>
                      </a:pPr>
                      <a:r>
                        <a:rPr lang="ru-RU" sz="2200">
                          <a:effectLst/>
                        </a:rPr>
                        <a:t> </a:t>
                      </a:r>
                      <a:endParaRPr lang="vi-VN" sz="2000">
                        <a:effectLst/>
                        <a:latin typeface="Times" panose="02020603050405020304" pitchFamily="18" charset="0"/>
                        <a:ea typeface="Aptos" panose="020B0004020202020204" pitchFamily="34" charset="0"/>
                        <a:cs typeface="Times" panose="02020603050405020304" pitchFamily="18" charset="0"/>
                      </a:endParaRPr>
                    </a:p>
                  </a:txBody>
                  <a:tcPr marL="75906" marR="75906" marT="0" marB="0" anchor="ctr"/>
                </a:tc>
                <a:tc>
                  <a:txBody>
                    <a:bodyPr/>
                    <a:lstStyle/>
                    <a:p>
                      <a:pPr marL="0" marR="0" algn="ctr">
                        <a:lnSpc>
                          <a:spcPct val="200000"/>
                        </a:lnSpc>
                        <a:spcAft>
                          <a:spcPts val="800"/>
                        </a:spcAft>
                        <a:buNone/>
                      </a:pPr>
                      <a:r>
                        <a:rPr lang="en-US" sz="2200">
                          <a:effectLst/>
                        </a:rPr>
                        <a:t>-//-</a:t>
                      </a:r>
                      <a:endParaRPr lang="vi-VN" sz="2000">
                        <a:effectLst/>
                        <a:latin typeface="Times" panose="02020603050405020304" pitchFamily="18" charset="0"/>
                        <a:ea typeface="Aptos" panose="020B0004020202020204" pitchFamily="34" charset="0"/>
                        <a:cs typeface="Times" panose="02020603050405020304" pitchFamily="18" charset="0"/>
                      </a:endParaRPr>
                    </a:p>
                  </a:txBody>
                  <a:tcPr marL="75906" marR="75906" marT="0" marB="0" anchor="ctr"/>
                </a:tc>
                <a:tc>
                  <a:txBody>
                    <a:bodyPr/>
                    <a:lstStyle/>
                    <a:p>
                      <a:pPr marL="0" marR="0" algn="ctr">
                        <a:lnSpc>
                          <a:spcPct val="200000"/>
                        </a:lnSpc>
                        <a:spcAft>
                          <a:spcPts val="800"/>
                        </a:spcAft>
                        <a:buNone/>
                      </a:pPr>
                      <a:r>
                        <a:rPr lang="ru-RU" sz="2200">
                          <a:effectLst/>
                        </a:rPr>
                        <a:t> </a:t>
                      </a:r>
                      <a:endParaRPr lang="vi-VN" sz="2000">
                        <a:effectLst/>
                        <a:latin typeface="Times" panose="02020603050405020304" pitchFamily="18" charset="0"/>
                        <a:ea typeface="Aptos" panose="020B0004020202020204" pitchFamily="34" charset="0"/>
                        <a:cs typeface="Times" panose="02020603050405020304" pitchFamily="18" charset="0"/>
                      </a:endParaRPr>
                    </a:p>
                  </a:txBody>
                  <a:tcPr marL="75906" marR="75906" marT="0" marB="0" anchor="ctr"/>
                </a:tc>
                <a:tc>
                  <a:txBody>
                    <a:bodyPr/>
                    <a:lstStyle/>
                    <a:p>
                      <a:pPr marL="0" marR="0" algn="ctr">
                        <a:lnSpc>
                          <a:spcPct val="200000"/>
                        </a:lnSpc>
                        <a:spcAft>
                          <a:spcPts val="800"/>
                        </a:spcAft>
                        <a:buNone/>
                      </a:pPr>
                      <a:r>
                        <a:rPr lang="vi-VN" sz="2200">
                          <a:effectLst/>
                        </a:rPr>
                        <a:t>5Gy</a:t>
                      </a:r>
                      <a:endParaRPr lang="vi-VN" sz="2000">
                        <a:effectLst/>
                        <a:latin typeface="Times" panose="02020603050405020304" pitchFamily="18" charset="0"/>
                        <a:ea typeface="Aptos" panose="020B0004020202020204" pitchFamily="34" charset="0"/>
                        <a:cs typeface="Times" panose="02020603050405020304" pitchFamily="18" charset="0"/>
                      </a:endParaRPr>
                    </a:p>
                  </a:txBody>
                  <a:tcPr marL="75906" marR="75906" marT="0" marB="0" anchor="ctr"/>
                </a:tc>
                <a:tc>
                  <a:txBody>
                    <a:bodyPr/>
                    <a:lstStyle/>
                    <a:p>
                      <a:pPr marL="0" marR="0" algn="ctr">
                        <a:lnSpc>
                          <a:spcPct val="200000"/>
                        </a:lnSpc>
                        <a:spcAft>
                          <a:spcPts val="800"/>
                        </a:spcAft>
                        <a:buNone/>
                      </a:pPr>
                      <a:r>
                        <a:rPr lang="en-GB" sz="2200">
                          <a:effectLst/>
                        </a:rPr>
                        <a:t>7</a:t>
                      </a:r>
                      <a:endParaRPr lang="vi-VN" sz="2000">
                        <a:effectLst/>
                        <a:latin typeface="Times" panose="02020603050405020304" pitchFamily="18" charset="0"/>
                        <a:ea typeface="Aptos" panose="020B0004020202020204" pitchFamily="34" charset="0"/>
                        <a:cs typeface="Times" panose="02020603050405020304" pitchFamily="18" charset="0"/>
                      </a:endParaRPr>
                    </a:p>
                  </a:txBody>
                  <a:tcPr marL="75906" marR="75906" marT="0" marB="0" anchor="ctr"/>
                </a:tc>
                <a:extLst>
                  <a:ext uri="{0D108BD9-81ED-4DB2-BD59-A6C34878D82A}">
                    <a16:rowId xmlns:a16="http://schemas.microsoft.com/office/drawing/2014/main" val="858240007"/>
                  </a:ext>
                </a:extLst>
              </a:tr>
              <a:tr h="612026">
                <a:tc>
                  <a:txBody>
                    <a:bodyPr/>
                    <a:lstStyle/>
                    <a:p>
                      <a:pPr marL="0" marR="0">
                        <a:lnSpc>
                          <a:spcPct val="200000"/>
                        </a:lnSpc>
                        <a:spcAft>
                          <a:spcPts val="800"/>
                        </a:spcAft>
                        <a:buNone/>
                      </a:pPr>
                      <a:r>
                        <a:rPr lang="ru-RU" sz="2200">
                          <a:effectLst/>
                        </a:rPr>
                        <a:t> </a:t>
                      </a:r>
                      <a:r>
                        <a:rPr lang="en-GB" sz="2200">
                          <a:effectLst/>
                        </a:rPr>
                        <a:t>ICR-1</a:t>
                      </a:r>
                      <a:endParaRPr lang="vi-VN" sz="2000">
                        <a:effectLst/>
                        <a:latin typeface="Times" panose="02020603050405020304" pitchFamily="18" charset="0"/>
                        <a:ea typeface="Aptos" panose="020B0004020202020204" pitchFamily="34" charset="0"/>
                        <a:cs typeface="Times" panose="02020603050405020304" pitchFamily="18" charset="0"/>
                      </a:endParaRPr>
                    </a:p>
                  </a:txBody>
                  <a:tcPr marL="75906" marR="75906" marT="0" marB="0" anchor="ctr"/>
                </a:tc>
                <a:tc>
                  <a:txBody>
                    <a:bodyPr/>
                    <a:lstStyle/>
                    <a:p>
                      <a:pPr marL="0" marR="0" algn="ctr">
                        <a:lnSpc>
                          <a:spcPct val="200000"/>
                        </a:lnSpc>
                        <a:spcAft>
                          <a:spcPts val="800"/>
                        </a:spcAft>
                        <a:buNone/>
                      </a:pPr>
                      <a:r>
                        <a:rPr lang="en-GB" sz="2200">
                          <a:effectLst/>
                        </a:rPr>
                        <a:t>1</a:t>
                      </a:r>
                      <a:r>
                        <a:rPr lang="ru-RU" sz="2200">
                          <a:effectLst/>
                        </a:rPr>
                        <a:t>2 </a:t>
                      </a:r>
                      <a:r>
                        <a:rPr lang="vi-VN" sz="2200">
                          <a:effectLst/>
                        </a:rPr>
                        <a:t>months</a:t>
                      </a:r>
                      <a:endParaRPr lang="vi-VN" sz="2000">
                        <a:effectLst/>
                        <a:latin typeface="Times" panose="02020603050405020304" pitchFamily="18" charset="0"/>
                        <a:ea typeface="Aptos" panose="020B0004020202020204" pitchFamily="34" charset="0"/>
                        <a:cs typeface="Times" panose="02020603050405020304" pitchFamily="18" charset="0"/>
                      </a:endParaRPr>
                    </a:p>
                  </a:txBody>
                  <a:tcPr marL="75906" marR="75906" marT="0" marB="0" anchor="ctr"/>
                </a:tc>
                <a:tc>
                  <a:txBody>
                    <a:bodyPr/>
                    <a:lstStyle/>
                    <a:p>
                      <a:pPr marL="0" marR="0" algn="ctr">
                        <a:lnSpc>
                          <a:spcPct val="200000"/>
                        </a:lnSpc>
                        <a:spcAft>
                          <a:spcPts val="800"/>
                        </a:spcAft>
                        <a:buNone/>
                      </a:pPr>
                      <a:r>
                        <a:rPr lang="ru-RU" sz="2200">
                          <a:effectLst/>
                        </a:rPr>
                        <a:t> </a:t>
                      </a:r>
                      <a:endParaRPr lang="vi-VN" sz="2000">
                        <a:effectLst/>
                        <a:latin typeface="Times" panose="02020603050405020304" pitchFamily="18" charset="0"/>
                        <a:ea typeface="Aptos" panose="020B0004020202020204" pitchFamily="34" charset="0"/>
                        <a:cs typeface="Times" panose="02020603050405020304" pitchFamily="18" charset="0"/>
                      </a:endParaRPr>
                    </a:p>
                  </a:txBody>
                  <a:tcPr marL="75906" marR="75906" marT="0" marB="0" anchor="ctr"/>
                </a:tc>
                <a:tc>
                  <a:txBody>
                    <a:bodyPr/>
                    <a:lstStyle/>
                    <a:p>
                      <a:pPr marL="0" marR="0" algn="ctr">
                        <a:lnSpc>
                          <a:spcPct val="200000"/>
                        </a:lnSpc>
                        <a:spcAft>
                          <a:spcPts val="800"/>
                        </a:spcAft>
                        <a:buNone/>
                      </a:pPr>
                      <a:r>
                        <a:rPr lang="vi-VN" sz="2200">
                          <a:effectLst/>
                        </a:rPr>
                        <a:t>Control</a:t>
                      </a:r>
                      <a:endParaRPr lang="vi-VN" sz="2000">
                        <a:effectLst/>
                        <a:latin typeface="Times" panose="02020603050405020304" pitchFamily="18" charset="0"/>
                        <a:ea typeface="Aptos" panose="020B0004020202020204" pitchFamily="34" charset="0"/>
                        <a:cs typeface="Times" panose="02020603050405020304" pitchFamily="18" charset="0"/>
                      </a:endParaRPr>
                    </a:p>
                  </a:txBody>
                  <a:tcPr marL="75906" marR="75906" marT="0" marB="0" anchor="ctr"/>
                </a:tc>
                <a:tc>
                  <a:txBody>
                    <a:bodyPr/>
                    <a:lstStyle/>
                    <a:p>
                      <a:pPr marL="0" marR="0" algn="ctr">
                        <a:lnSpc>
                          <a:spcPct val="200000"/>
                        </a:lnSpc>
                        <a:spcAft>
                          <a:spcPts val="800"/>
                        </a:spcAft>
                        <a:buNone/>
                      </a:pPr>
                      <a:r>
                        <a:rPr lang="en-GB" sz="2200">
                          <a:effectLst/>
                        </a:rPr>
                        <a:t>6</a:t>
                      </a:r>
                      <a:endParaRPr lang="vi-VN" sz="2000">
                        <a:effectLst/>
                        <a:latin typeface="Times" panose="02020603050405020304" pitchFamily="18" charset="0"/>
                        <a:ea typeface="Aptos" panose="020B0004020202020204" pitchFamily="34" charset="0"/>
                        <a:cs typeface="Times" panose="02020603050405020304" pitchFamily="18" charset="0"/>
                      </a:endParaRPr>
                    </a:p>
                  </a:txBody>
                  <a:tcPr marL="75906" marR="75906" marT="0" marB="0" anchor="ctr"/>
                </a:tc>
                <a:extLst>
                  <a:ext uri="{0D108BD9-81ED-4DB2-BD59-A6C34878D82A}">
                    <a16:rowId xmlns:a16="http://schemas.microsoft.com/office/drawing/2014/main" val="4065389801"/>
                  </a:ext>
                </a:extLst>
              </a:tr>
              <a:tr h="612026">
                <a:tc>
                  <a:txBody>
                    <a:bodyPr/>
                    <a:lstStyle/>
                    <a:p>
                      <a:pPr marL="0" marR="0">
                        <a:lnSpc>
                          <a:spcPct val="200000"/>
                        </a:lnSpc>
                        <a:spcAft>
                          <a:spcPts val="800"/>
                        </a:spcAft>
                        <a:buNone/>
                      </a:pPr>
                      <a:r>
                        <a:rPr lang="ru-RU" sz="2200">
                          <a:effectLst/>
                        </a:rPr>
                        <a:t> </a:t>
                      </a:r>
                      <a:endParaRPr lang="vi-VN" sz="2000">
                        <a:effectLst/>
                        <a:latin typeface="Times" panose="02020603050405020304" pitchFamily="18" charset="0"/>
                        <a:ea typeface="Aptos" panose="020B0004020202020204" pitchFamily="34" charset="0"/>
                        <a:cs typeface="Times" panose="02020603050405020304" pitchFamily="18" charset="0"/>
                      </a:endParaRPr>
                    </a:p>
                  </a:txBody>
                  <a:tcPr marL="75906" marR="75906" marT="0" marB="0" anchor="ctr"/>
                </a:tc>
                <a:tc>
                  <a:txBody>
                    <a:bodyPr/>
                    <a:lstStyle/>
                    <a:p>
                      <a:pPr marL="0" marR="0" algn="ctr">
                        <a:lnSpc>
                          <a:spcPct val="200000"/>
                        </a:lnSpc>
                        <a:spcAft>
                          <a:spcPts val="800"/>
                        </a:spcAft>
                        <a:buNone/>
                      </a:pPr>
                      <a:r>
                        <a:rPr lang="en-US" sz="2200">
                          <a:effectLst/>
                        </a:rPr>
                        <a:t>-//-</a:t>
                      </a:r>
                      <a:endParaRPr lang="vi-VN" sz="2000">
                        <a:effectLst/>
                        <a:latin typeface="Times" panose="02020603050405020304" pitchFamily="18" charset="0"/>
                        <a:ea typeface="Aptos" panose="020B0004020202020204" pitchFamily="34" charset="0"/>
                        <a:cs typeface="Times" panose="02020603050405020304" pitchFamily="18" charset="0"/>
                      </a:endParaRPr>
                    </a:p>
                  </a:txBody>
                  <a:tcPr marL="75906" marR="75906" marT="0" marB="0" anchor="ctr"/>
                </a:tc>
                <a:tc>
                  <a:txBody>
                    <a:bodyPr/>
                    <a:lstStyle/>
                    <a:p>
                      <a:pPr marL="0" marR="0" algn="ctr">
                        <a:lnSpc>
                          <a:spcPct val="200000"/>
                        </a:lnSpc>
                        <a:spcAft>
                          <a:spcPts val="800"/>
                        </a:spcAft>
                        <a:buNone/>
                      </a:pPr>
                      <a:r>
                        <a:rPr lang="ru-RU" sz="2200">
                          <a:effectLst/>
                        </a:rPr>
                        <a:t> </a:t>
                      </a:r>
                      <a:endParaRPr lang="vi-VN" sz="2000">
                        <a:effectLst/>
                        <a:latin typeface="Times" panose="02020603050405020304" pitchFamily="18" charset="0"/>
                        <a:ea typeface="Aptos" panose="020B0004020202020204" pitchFamily="34" charset="0"/>
                        <a:cs typeface="Times" panose="02020603050405020304" pitchFamily="18" charset="0"/>
                      </a:endParaRPr>
                    </a:p>
                  </a:txBody>
                  <a:tcPr marL="75906" marR="75906" marT="0" marB="0" anchor="ctr"/>
                </a:tc>
                <a:tc>
                  <a:txBody>
                    <a:bodyPr/>
                    <a:lstStyle/>
                    <a:p>
                      <a:pPr marL="0" marR="0" algn="ctr">
                        <a:lnSpc>
                          <a:spcPct val="200000"/>
                        </a:lnSpc>
                        <a:spcAft>
                          <a:spcPts val="800"/>
                        </a:spcAft>
                        <a:buNone/>
                      </a:pPr>
                      <a:r>
                        <a:rPr lang="ru-RU" sz="2200">
                          <a:effectLst/>
                        </a:rPr>
                        <a:t>2 </a:t>
                      </a:r>
                      <a:r>
                        <a:rPr lang="vi-VN" sz="2200">
                          <a:effectLst/>
                        </a:rPr>
                        <a:t>Gy</a:t>
                      </a:r>
                      <a:endParaRPr lang="vi-VN" sz="2000">
                        <a:effectLst/>
                        <a:latin typeface="Times" panose="02020603050405020304" pitchFamily="18" charset="0"/>
                        <a:ea typeface="Aptos" panose="020B0004020202020204" pitchFamily="34" charset="0"/>
                        <a:cs typeface="Times" panose="02020603050405020304" pitchFamily="18" charset="0"/>
                      </a:endParaRPr>
                    </a:p>
                  </a:txBody>
                  <a:tcPr marL="75906" marR="75906" marT="0" marB="0" anchor="ctr"/>
                </a:tc>
                <a:tc>
                  <a:txBody>
                    <a:bodyPr/>
                    <a:lstStyle/>
                    <a:p>
                      <a:pPr marL="0" marR="0" algn="ctr">
                        <a:lnSpc>
                          <a:spcPct val="200000"/>
                        </a:lnSpc>
                        <a:spcAft>
                          <a:spcPts val="800"/>
                        </a:spcAft>
                        <a:buNone/>
                      </a:pPr>
                      <a:r>
                        <a:rPr lang="en-GB" sz="2200">
                          <a:effectLst/>
                        </a:rPr>
                        <a:t>7</a:t>
                      </a:r>
                      <a:endParaRPr lang="vi-VN" sz="2000">
                        <a:effectLst/>
                        <a:latin typeface="Times" panose="02020603050405020304" pitchFamily="18" charset="0"/>
                        <a:ea typeface="Aptos" panose="020B0004020202020204" pitchFamily="34" charset="0"/>
                        <a:cs typeface="Times" panose="02020603050405020304" pitchFamily="18" charset="0"/>
                      </a:endParaRPr>
                    </a:p>
                  </a:txBody>
                  <a:tcPr marL="75906" marR="75906" marT="0" marB="0" anchor="ctr"/>
                </a:tc>
                <a:extLst>
                  <a:ext uri="{0D108BD9-81ED-4DB2-BD59-A6C34878D82A}">
                    <a16:rowId xmlns:a16="http://schemas.microsoft.com/office/drawing/2014/main" val="1004809734"/>
                  </a:ext>
                </a:extLst>
              </a:tr>
              <a:tr h="612026">
                <a:tc>
                  <a:txBody>
                    <a:bodyPr/>
                    <a:lstStyle/>
                    <a:p>
                      <a:pPr marL="0" marR="0">
                        <a:lnSpc>
                          <a:spcPct val="200000"/>
                        </a:lnSpc>
                        <a:spcAft>
                          <a:spcPts val="800"/>
                        </a:spcAft>
                        <a:buNone/>
                      </a:pPr>
                      <a:r>
                        <a:rPr lang="ru-RU" sz="2200">
                          <a:effectLst/>
                        </a:rPr>
                        <a:t> </a:t>
                      </a:r>
                      <a:endParaRPr lang="vi-VN" sz="2000">
                        <a:effectLst/>
                        <a:latin typeface="Times" panose="02020603050405020304" pitchFamily="18" charset="0"/>
                        <a:ea typeface="Aptos" panose="020B0004020202020204" pitchFamily="34" charset="0"/>
                        <a:cs typeface="Times" panose="02020603050405020304" pitchFamily="18" charset="0"/>
                      </a:endParaRPr>
                    </a:p>
                  </a:txBody>
                  <a:tcPr marL="75906" marR="75906" marT="0" marB="0" anchor="ctr"/>
                </a:tc>
                <a:tc>
                  <a:txBody>
                    <a:bodyPr/>
                    <a:lstStyle/>
                    <a:p>
                      <a:pPr marL="0" marR="0" algn="ctr">
                        <a:lnSpc>
                          <a:spcPct val="200000"/>
                        </a:lnSpc>
                        <a:spcAft>
                          <a:spcPts val="800"/>
                        </a:spcAft>
                        <a:buNone/>
                      </a:pPr>
                      <a:r>
                        <a:rPr lang="en-US" sz="2200">
                          <a:effectLst/>
                        </a:rPr>
                        <a:t>-//-</a:t>
                      </a:r>
                      <a:endParaRPr lang="vi-VN" sz="2000">
                        <a:effectLst/>
                        <a:latin typeface="Times" panose="02020603050405020304" pitchFamily="18" charset="0"/>
                        <a:ea typeface="Aptos" panose="020B0004020202020204" pitchFamily="34" charset="0"/>
                        <a:cs typeface="Times" panose="02020603050405020304" pitchFamily="18" charset="0"/>
                      </a:endParaRPr>
                    </a:p>
                  </a:txBody>
                  <a:tcPr marL="75906" marR="75906" marT="0" marB="0" anchor="ctr"/>
                </a:tc>
                <a:tc>
                  <a:txBody>
                    <a:bodyPr/>
                    <a:lstStyle/>
                    <a:p>
                      <a:pPr marL="0" marR="0" algn="ctr">
                        <a:lnSpc>
                          <a:spcPct val="200000"/>
                        </a:lnSpc>
                        <a:spcAft>
                          <a:spcPts val="800"/>
                        </a:spcAft>
                        <a:buNone/>
                      </a:pPr>
                      <a:r>
                        <a:rPr lang="ru-RU" sz="2200">
                          <a:effectLst/>
                        </a:rPr>
                        <a:t> </a:t>
                      </a:r>
                      <a:endParaRPr lang="vi-VN" sz="2000">
                        <a:effectLst/>
                        <a:latin typeface="Times" panose="02020603050405020304" pitchFamily="18" charset="0"/>
                        <a:ea typeface="Aptos" panose="020B0004020202020204" pitchFamily="34" charset="0"/>
                        <a:cs typeface="Times" panose="02020603050405020304" pitchFamily="18" charset="0"/>
                      </a:endParaRPr>
                    </a:p>
                  </a:txBody>
                  <a:tcPr marL="75906" marR="75906" marT="0" marB="0" anchor="ctr"/>
                </a:tc>
                <a:tc>
                  <a:txBody>
                    <a:bodyPr/>
                    <a:lstStyle/>
                    <a:p>
                      <a:pPr marL="0" marR="0" algn="ctr">
                        <a:lnSpc>
                          <a:spcPct val="200000"/>
                        </a:lnSpc>
                        <a:spcAft>
                          <a:spcPts val="800"/>
                        </a:spcAft>
                        <a:buNone/>
                      </a:pPr>
                      <a:r>
                        <a:rPr lang="vi-VN" sz="2200">
                          <a:effectLst/>
                        </a:rPr>
                        <a:t>5Gy</a:t>
                      </a:r>
                      <a:endParaRPr lang="vi-VN" sz="2000">
                        <a:effectLst/>
                        <a:latin typeface="Times" panose="02020603050405020304" pitchFamily="18" charset="0"/>
                        <a:ea typeface="Aptos" panose="020B0004020202020204" pitchFamily="34" charset="0"/>
                        <a:cs typeface="Times" panose="02020603050405020304" pitchFamily="18" charset="0"/>
                      </a:endParaRPr>
                    </a:p>
                  </a:txBody>
                  <a:tcPr marL="75906" marR="75906" marT="0" marB="0" anchor="ctr"/>
                </a:tc>
                <a:tc>
                  <a:txBody>
                    <a:bodyPr/>
                    <a:lstStyle/>
                    <a:p>
                      <a:pPr marL="0" marR="0" algn="ctr">
                        <a:lnSpc>
                          <a:spcPct val="200000"/>
                        </a:lnSpc>
                        <a:spcAft>
                          <a:spcPts val="800"/>
                        </a:spcAft>
                        <a:buNone/>
                      </a:pPr>
                      <a:r>
                        <a:rPr lang="en-GB" sz="2200">
                          <a:effectLst/>
                        </a:rPr>
                        <a:t>8</a:t>
                      </a:r>
                      <a:endParaRPr lang="vi-VN" sz="2000">
                        <a:effectLst/>
                        <a:latin typeface="Times" panose="02020603050405020304" pitchFamily="18" charset="0"/>
                        <a:ea typeface="Aptos" panose="020B0004020202020204" pitchFamily="34" charset="0"/>
                        <a:cs typeface="Times" panose="02020603050405020304" pitchFamily="18" charset="0"/>
                      </a:endParaRPr>
                    </a:p>
                  </a:txBody>
                  <a:tcPr marL="75906" marR="75906" marT="0" marB="0" anchor="ctr"/>
                </a:tc>
                <a:extLst>
                  <a:ext uri="{0D108BD9-81ED-4DB2-BD59-A6C34878D82A}">
                    <a16:rowId xmlns:a16="http://schemas.microsoft.com/office/drawing/2014/main" val="1875149108"/>
                  </a:ext>
                </a:extLst>
              </a:tr>
            </a:tbl>
          </a:graphicData>
        </a:graphic>
      </p:graphicFrame>
    </p:spTree>
    <p:extLst>
      <p:ext uri="{BB962C8B-B14F-4D97-AF65-F5344CB8AC3E}">
        <p14:creationId xmlns:p14="http://schemas.microsoft.com/office/powerpoint/2010/main" val="3019339267"/>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Cytokine networks in neuroinflammation ...">
            <a:extLst>
              <a:ext uri="{FF2B5EF4-FFF2-40B4-BE49-F238E27FC236}">
                <a16:creationId xmlns:a16="http://schemas.microsoft.com/office/drawing/2014/main" id="{FBF4706A-9248-FF68-B97E-41608C4145AC}"/>
              </a:ext>
            </a:extLst>
          </p:cNvPr>
          <p:cNvSpPr>
            <a:spLocks noChangeAspect="1" noChangeArrowheads="1"/>
          </p:cNvSpPr>
          <p:nvPr/>
        </p:nvSpPr>
        <p:spPr bwMode="auto">
          <a:xfrm>
            <a:off x="12041188" y="6705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4D017B43-0708-2C98-4543-87CA7E001606}"/>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1021890" y="2217986"/>
            <a:ext cx="9763586" cy="10700890"/>
          </a:xfrm>
          <a:prstGeom prst="rect">
            <a:avLst/>
          </a:prstGeom>
        </p:spPr>
      </p:pic>
      <p:pic>
        <p:nvPicPr>
          <p:cNvPr id="6" name="Picture 5">
            <a:extLst>
              <a:ext uri="{FF2B5EF4-FFF2-40B4-BE49-F238E27FC236}">
                <a16:creationId xmlns:a16="http://schemas.microsoft.com/office/drawing/2014/main" id="{2A3CBC24-4B4E-1574-A759-727ACCED11E9}"/>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a:off x="12345988" y="2510789"/>
            <a:ext cx="11622651" cy="9341168"/>
          </a:xfrm>
          <a:prstGeom prst="rect">
            <a:avLst/>
          </a:prstGeom>
        </p:spPr>
      </p:pic>
      <p:sp>
        <p:nvSpPr>
          <p:cNvPr id="10" name="TextBox 9">
            <a:extLst>
              <a:ext uri="{FF2B5EF4-FFF2-40B4-BE49-F238E27FC236}">
                <a16:creationId xmlns:a16="http://schemas.microsoft.com/office/drawing/2014/main" id="{4CADB561-1EB1-4559-34ED-489E00CE5DCF}"/>
              </a:ext>
            </a:extLst>
          </p:cNvPr>
          <p:cNvSpPr txBox="1"/>
          <p:nvPr/>
        </p:nvSpPr>
        <p:spPr>
          <a:xfrm>
            <a:off x="3067684" y="1127330"/>
            <a:ext cx="7356476" cy="707886"/>
          </a:xfrm>
          <a:prstGeom prst="rect">
            <a:avLst/>
          </a:prstGeom>
          <a:noFill/>
        </p:spPr>
        <p:txBody>
          <a:bodyPr wrap="square">
            <a:spAutoFit/>
          </a:bodyPr>
          <a:lstStyle/>
          <a:p>
            <a:r>
              <a:rPr lang="en-US" sz="4000" b="1">
                <a:latin typeface="Times" panose="02020603050405020304"/>
                <a:cs typeface="Times" panose="02020603050405020304"/>
              </a:rPr>
              <a:t>Arginine pathway regulation</a:t>
            </a:r>
          </a:p>
        </p:txBody>
      </p:sp>
      <p:sp>
        <p:nvSpPr>
          <p:cNvPr id="12" name="TextBox 11">
            <a:extLst>
              <a:ext uri="{FF2B5EF4-FFF2-40B4-BE49-F238E27FC236}">
                <a16:creationId xmlns:a16="http://schemas.microsoft.com/office/drawing/2014/main" id="{4630D854-2327-CE10-1244-AFF367BE20C7}"/>
              </a:ext>
            </a:extLst>
          </p:cNvPr>
          <p:cNvSpPr txBox="1"/>
          <p:nvPr/>
        </p:nvSpPr>
        <p:spPr>
          <a:xfrm>
            <a:off x="16344899" y="1127330"/>
            <a:ext cx="5400675" cy="707886"/>
          </a:xfrm>
          <a:prstGeom prst="rect">
            <a:avLst/>
          </a:prstGeom>
          <a:noFill/>
        </p:spPr>
        <p:txBody>
          <a:bodyPr wrap="square">
            <a:spAutoFit/>
          </a:bodyPr>
          <a:lstStyle/>
          <a:p>
            <a:r>
              <a:rPr lang="en-US" sz="4000" b="1">
                <a:latin typeface="Times" panose="02020603050405020304"/>
                <a:cs typeface="Times" panose="02020603050405020304"/>
              </a:rPr>
              <a:t>Immune polarization</a:t>
            </a:r>
          </a:p>
        </p:txBody>
      </p:sp>
      <p:sp>
        <p:nvSpPr>
          <p:cNvPr id="14" name="TextBox 13">
            <a:extLst>
              <a:ext uri="{FF2B5EF4-FFF2-40B4-BE49-F238E27FC236}">
                <a16:creationId xmlns:a16="http://schemas.microsoft.com/office/drawing/2014/main" id="{147C5FD9-5AA5-3517-648A-AF67300F3548}"/>
              </a:ext>
            </a:extLst>
          </p:cNvPr>
          <p:cNvSpPr txBox="1"/>
          <p:nvPr/>
        </p:nvSpPr>
        <p:spPr>
          <a:xfrm>
            <a:off x="1547037" y="13057790"/>
            <a:ext cx="12195544" cy="307777"/>
          </a:xfrm>
          <a:prstGeom prst="rect">
            <a:avLst/>
          </a:prstGeom>
          <a:noFill/>
        </p:spPr>
        <p:txBody>
          <a:bodyPr wrap="square">
            <a:spAutoFit/>
          </a:bodyPr>
          <a:lstStyle/>
          <a:p>
            <a:r>
              <a:rPr lang="en-US"/>
              <a:t>Durante W. (2007). </a:t>
            </a:r>
            <a:r>
              <a:rPr lang="en-US" i="1"/>
              <a:t>Arginase: A critical regulator of nitric oxide synthesis and vascular function</a:t>
            </a:r>
            <a:r>
              <a:rPr lang="en-US"/>
              <a:t>. ResearchGate.</a:t>
            </a:r>
          </a:p>
        </p:txBody>
      </p:sp>
      <p:sp>
        <p:nvSpPr>
          <p:cNvPr id="16" name="TextBox 15">
            <a:extLst>
              <a:ext uri="{FF2B5EF4-FFF2-40B4-BE49-F238E27FC236}">
                <a16:creationId xmlns:a16="http://schemas.microsoft.com/office/drawing/2014/main" id="{6F2CCB84-5BDB-1541-DD9B-77BB1256F0D1}"/>
              </a:ext>
            </a:extLst>
          </p:cNvPr>
          <p:cNvSpPr txBox="1"/>
          <p:nvPr/>
        </p:nvSpPr>
        <p:spPr>
          <a:xfrm>
            <a:off x="13601700" y="11836982"/>
            <a:ext cx="12195544" cy="307777"/>
          </a:xfrm>
          <a:prstGeom prst="rect">
            <a:avLst/>
          </a:prstGeom>
          <a:noFill/>
        </p:spPr>
        <p:txBody>
          <a:bodyPr wrap="square">
            <a:spAutoFit/>
          </a:bodyPr>
          <a:lstStyle/>
          <a:p>
            <a:r>
              <a:rPr lang="en-US"/>
              <a:t>Martinez FO, Gordon S. (2014). </a:t>
            </a:r>
            <a:r>
              <a:rPr lang="en-US" i="1"/>
              <a:t>The M1 and M2 paradigm of macrophage activation: Time for reassessment</a:t>
            </a:r>
            <a:r>
              <a:rPr lang="en-US"/>
              <a:t>. PMC.</a:t>
            </a:r>
          </a:p>
        </p:txBody>
      </p:sp>
    </p:spTree>
    <p:extLst>
      <p:ext uri="{BB962C8B-B14F-4D97-AF65-F5344CB8AC3E}">
        <p14:creationId xmlns:p14="http://schemas.microsoft.com/office/powerpoint/2010/main" val="1927066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Shape 44"/>
        <p:cNvGrpSpPr/>
        <p:nvPr/>
      </p:nvGrpSpPr>
      <p:grpSpPr>
        <a:xfrm>
          <a:off x="0" y="0"/>
          <a:ext cx="0" cy="0"/>
          <a:chOff x="0" y="0"/>
          <a:chExt cx="0" cy="0"/>
        </a:xfrm>
      </p:grpSpPr>
      <p:pic>
        <p:nvPicPr>
          <p:cNvPr id="46" name="Google Shape;46;g2b1da5dc296_0_27" descr=" "/>
          <p:cNvPicPr preferRelativeResize="0"/>
          <p:nvPr/>
        </p:nvPicPr>
        <p:blipFill rotWithShape="1">
          <a:blip r:embed="rId3">
            <a:alphaModFix/>
          </a:blip>
          <a:srcRect/>
          <a:stretch/>
        </p:blipFill>
        <p:spPr>
          <a:xfrm>
            <a:off x="3658057" y="-3924300"/>
            <a:ext cx="23840880" cy="23837900"/>
          </a:xfrm>
          <a:prstGeom prst="rect">
            <a:avLst/>
          </a:prstGeom>
          <a:noFill/>
          <a:ln>
            <a:noFill/>
          </a:ln>
        </p:spPr>
      </p:pic>
      <p:pic>
        <p:nvPicPr>
          <p:cNvPr id="47" name="Google Shape;47;g2b1da5dc296_0_27" descr=" "/>
          <p:cNvPicPr preferRelativeResize="0"/>
          <p:nvPr/>
        </p:nvPicPr>
        <p:blipFill rotWithShape="1">
          <a:blip r:embed="rId4">
            <a:alphaModFix/>
          </a:blip>
          <a:srcRect/>
          <a:stretch/>
        </p:blipFill>
        <p:spPr>
          <a:xfrm>
            <a:off x="-2019552" y="-1524000"/>
            <a:ext cx="7328816" cy="7150100"/>
          </a:xfrm>
          <a:prstGeom prst="rect">
            <a:avLst/>
          </a:prstGeom>
          <a:noFill/>
          <a:ln>
            <a:noFill/>
          </a:ln>
        </p:spPr>
      </p:pic>
      <p:pic>
        <p:nvPicPr>
          <p:cNvPr id="48" name="Google Shape;48;g2b1da5dc296_0_27" descr=" "/>
          <p:cNvPicPr preferRelativeResize="0"/>
          <p:nvPr/>
        </p:nvPicPr>
        <p:blipFill rotWithShape="1">
          <a:blip r:embed="rId5">
            <a:alphaModFix/>
          </a:blip>
          <a:srcRect/>
          <a:stretch/>
        </p:blipFill>
        <p:spPr>
          <a:xfrm>
            <a:off x="20398750" y="7454900"/>
            <a:ext cx="7976597" cy="8864600"/>
          </a:xfrm>
          <a:prstGeom prst="rect">
            <a:avLst/>
          </a:prstGeom>
          <a:noFill/>
          <a:ln>
            <a:noFill/>
          </a:ln>
        </p:spPr>
      </p:pic>
      <p:sp>
        <p:nvSpPr>
          <p:cNvPr id="50" name="Google Shape;50;g2b1da5dc296_0_27"/>
          <p:cNvSpPr/>
          <p:nvPr/>
        </p:nvSpPr>
        <p:spPr>
          <a:xfrm rot="-5400000">
            <a:off x="-937385" y="5546834"/>
            <a:ext cx="10296900" cy="24978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rgbClr val="5F76D9"/>
              </a:buClr>
              <a:buSzPts val="12800"/>
              <a:buFont typeface="Bebas Neue"/>
              <a:buNone/>
            </a:pPr>
            <a:r>
              <a:rPr lang="en-US" sz="12800" b="0" i="0" u="none" strike="noStrike" cap="none">
                <a:solidFill>
                  <a:srgbClr val="5F76D9"/>
                </a:solidFill>
                <a:latin typeface="Bebas Neue"/>
                <a:ea typeface="Bebas Neue"/>
                <a:cs typeface="Bebas Neue"/>
                <a:sym typeface="Bebas Neue"/>
              </a:rPr>
              <a:t>Contents</a:t>
            </a:r>
            <a:endParaRPr sz="12800" b="0" i="0" u="none" strike="noStrike" cap="none">
              <a:solidFill>
                <a:schemeClr val="dk1"/>
              </a:solidFill>
              <a:latin typeface="Calibri"/>
              <a:ea typeface="Calibri"/>
              <a:cs typeface="Calibri"/>
              <a:sym typeface="Calibri"/>
            </a:endParaRPr>
          </a:p>
        </p:txBody>
      </p:sp>
      <p:sp>
        <p:nvSpPr>
          <p:cNvPr id="51" name="Google Shape;51;g2b1da5dc296_0_27"/>
          <p:cNvSpPr/>
          <p:nvPr/>
        </p:nvSpPr>
        <p:spPr>
          <a:xfrm>
            <a:off x="5944343" y="1968500"/>
            <a:ext cx="7760700" cy="162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2" name="Google Shape;52;g2b1da5dc296_0_27" descr=" "/>
          <p:cNvPicPr preferRelativeResize="0"/>
          <p:nvPr/>
        </p:nvPicPr>
        <p:blipFill rotWithShape="1">
          <a:blip r:embed="rId6">
            <a:alphaModFix/>
          </a:blip>
          <a:srcRect/>
          <a:stretch/>
        </p:blipFill>
        <p:spPr>
          <a:xfrm>
            <a:off x="5944343" y="1968500"/>
            <a:ext cx="1625803" cy="1625600"/>
          </a:xfrm>
          <a:prstGeom prst="rect">
            <a:avLst/>
          </a:prstGeom>
          <a:noFill/>
          <a:ln>
            <a:noFill/>
          </a:ln>
        </p:spPr>
      </p:pic>
      <p:sp>
        <p:nvSpPr>
          <p:cNvPr id="53" name="Google Shape;53;g2b1da5dc296_0_27"/>
          <p:cNvSpPr/>
          <p:nvPr/>
        </p:nvSpPr>
        <p:spPr>
          <a:xfrm>
            <a:off x="5944343" y="1968500"/>
            <a:ext cx="1625700" cy="1625700"/>
          </a:xfrm>
          <a:prstGeom prst="roundRect">
            <a:avLst>
              <a:gd name="adj" fmla="val 781313"/>
            </a:avLst>
          </a:prstGeom>
          <a:no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g2b1da5dc296_0_27"/>
          <p:cNvSpPr/>
          <p:nvPr/>
        </p:nvSpPr>
        <p:spPr>
          <a:xfrm>
            <a:off x="6407951" y="2311400"/>
            <a:ext cx="698700" cy="9399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000000"/>
              </a:buClr>
              <a:buSzPts val="4800"/>
              <a:buFont typeface="Bebas Neue"/>
              <a:buNone/>
            </a:pPr>
            <a:r>
              <a:rPr lang="en-US" sz="4800" b="0" i="0" u="none" strike="noStrike" cap="none">
                <a:solidFill>
                  <a:srgbClr val="000000"/>
                </a:solidFill>
                <a:latin typeface="Bebas Neue"/>
                <a:ea typeface="Bebas Neue"/>
                <a:cs typeface="Bebas Neue"/>
                <a:sym typeface="Bebas Neue"/>
              </a:rPr>
              <a:t>01</a:t>
            </a:r>
            <a:endParaRPr sz="4800" b="0" i="0" u="none" strike="noStrike" cap="none">
              <a:solidFill>
                <a:schemeClr val="dk1"/>
              </a:solidFill>
              <a:latin typeface="Calibri"/>
              <a:ea typeface="Calibri"/>
              <a:cs typeface="Calibri"/>
              <a:sym typeface="Calibri"/>
            </a:endParaRPr>
          </a:p>
        </p:txBody>
      </p:sp>
      <p:sp>
        <p:nvSpPr>
          <p:cNvPr id="55" name="Google Shape;55;g2b1da5dc296_0_27"/>
          <p:cNvSpPr/>
          <p:nvPr/>
        </p:nvSpPr>
        <p:spPr>
          <a:xfrm>
            <a:off x="7773372" y="2057400"/>
            <a:ext cx="5931600" cy="1447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g2b1da5dc296_0_27"/>
          <p:cNvSpPr/>
          <p:nvPr/>
        </p:nvSpPr>
        <p:spPr>
          <a:xfrm>
            <a:off x="7773372" y="2394282"/>
            <a:ext cx="6135000" cy="9399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E0E0E"/>
              </a:buClr>
              <a:buSzPts val="4800"/>
              <a:buFont typeface="Bebas Neue"/>
              <a:buNone/>
            </a:pPr>
            <a:r>
              <a:rPr lang="en-US" sz="4800" b="0" i="0" u="none" strike="noStrike" cap="none" dirty="0">
                <a:solidFill>
                  <a:srgbClr val="0E0E0E"/>
                </a:solidFill>
                <a:latin typeface="Bebas Neue"/>
                <a:ea typeface="Bebas Neue"/>
                <a:cs typeface="Bebas Neue"/>
                <a:sym typeface="Bebas Neue"/>
              </a:rPr>
              <a:t>Introduction</a:t>
            </a:r>
            <a:endParaRPr sz="4800" b="0" i="0" u="none" strike="noStrike" cap="none" dirty="0">
              <a:solidFill>
                <a:schemeClr val="dk1"/>
              </a:solidFill>
              <a:latin typeface="Calibri"/>
              <a:ea typeface="Calibri"/>
              <a:cs typeface="Calibri"/>
              <a:sym typeface="Calibri"/>
            </a:endParaRPr>
          </a:p>
        </p:txBody>
      </p:sp>
      <p:sp>
        <p:nvSpPr>
          <p:cNvPr id="58" name="Google Shape;58;g2b1da5dc296_0_27"/>
          <p:cNvSpPr/>
          <p:nvPr/>
        </p:nvSpPr>
        <p:spPr>
          <a:xfrm>
            <a:off x="5944343" y="4686300"/>
            <a:ext cx="7760700" cy="162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 name="Google Shape;59;g2b1da5dc296_0_27" descr=" "/>
          <p:cNvPicPr preferRelativeResize="0"/>
          <p:nvPr/>
        </p:nvPicPr>
        <p:blipFill rotWithShape="1">
          <a:blip r:embed="rId6">
            <a:alphaModFix/>
          </a:blip>
          <a:srcRect/>
          <a:stretch/>
        </p:blipFill>
        <p:spPr>
          <a:xfrm>
            <a:off x="5944343" y="4686300"/>
            <a:ext cx="1625803" cy="1625600"/>
          </a:xfrm>
          <a:prstGeom prst="rect">
            <a:avLst/>
          </a:prstGeom>
          <a:noFill/>
          <a:ln>
            <a:noFill/>
          </a:ln>
        </p:spPr>
      </p:pic>
      <p:sp>
        <p:nvSpPr>
          <p:cNvPr id="60" name="Google Shape;60;g2b1da5dc296_0_27"/>
          <p:cNvSpPr/>
          <p:nvPr/>
        </p:nvSpPr>
        <p:spPr>
          <a:xfrm>
            <a:off x="5944343" y="4686300"/>
            <a:ext cx="1625700" cy="1625700"/>
          </a:xfrm>
          <a:prstGeom prst="roundRect">
            <a:avLst>
              <a:gd name="adj" fmla="val 781313"/>
            </a:avLst>
          </a:prstGeom>
          <a:no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g2b1da5dc296_0_27"/>
          <p:cNvSpPr/>
          <p:nvPr/>
        </p:nvSpPr>
        <p:spPr>
          <a:xfrm>
            <a:off x="6407951" y="5029200"/>
            <a:ext cx="698700" cy="9399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000000"/>
              </a:buClr>
              <a:buSzPts val="4800"/>
              <a:buFont typeface="Bebas Neue"/>
              <a:buNone/>
            </a:pPr>
            <a:r>
              <a:rPr lang="en-US" sz="4800" b="0" i="0" u="none" strike="noStrike" cap="none">
                <a:solidFill>
                  <a:srgbClr val="000000"/>
                </a:solidFill>
                <a:latin typeface="Bebas Neue"/>
                <a:ea typeface="Bebas Neue"/>
                <a:cs typeface="Bebas Neue"/>
                <a:sym typeface="Bebas Neue"/>
              </a:rPr>
              <a:t>02</a:t>
            </a:r>
            <a:endParaRPr sz="4800" b="0" i="0" u="none" strike="noStrike" cap="none">
              <a:solidFill>
                <a:schemeClr val="dk1"/>
              </a:solidFill>
              <a:latin typeface="Calibri"/>
              <a:ea typeface="Calibri"/>
              <a:cs typeface="Calibri"/>
              <a:sym typeface="Calibri"/>
            </a:endParaRPr>
          </a:p>
        </p:txBody>
      </p:sp>
      <p:sp>
        <p:nvSpPr>
          <p:cNvPr id="62" name="Google Shape;62;g2b1da5dc296_0_27"/>
          <p:cNvSpPr/>
          <p:nvPr/>
        </p:nvSpPr>
        <p:spPr>
          <a:xfrm>
            <a:off x="7773372" y="4775200"/>
            <a:ext cx="5931600" cy="1447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g2b1da5dc296_0_27"/>
          <p:cNvSpPr/>
          <p:nvPr/>
        </p:nvSpPr>
        <p:spPr>
          <a:xfrm>
            <a:off x="7773372" y="5112082"/>
            <a:ext cx="6135000" cy="9399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E0E0E"/>
              </a:buClr>
              <a:buSzPts val="4800"/>
              <a:buFont typeface="Bebas Neue"/>
              <a:buNone/>
            </a:pPr>
            <a:r>
              <a:rPr lang="en-US" sz="4800" b="0" i="0" u="none" strike="noStrike" cap="none" dirty="0">
                <a:solidFill>
                  <a:srgbClr val="0E0E0E"/>
                </a:solidFill>
                <a:latin typeface="Bebas Neue"/>
                <a:ea typeface="Bebas Neue"/>
                <a:cs typeface="Bebas Neue"/>
                <a:sym typeface="Bebas Neue"/>
              </a:rPr>
              <a:t>Methods &amp; materials</a:t>
            </a:r>
            <a:endParaRPr sz="4800" b="0" i="0" u="none" strike="noStrike" cap="none" dirty="0">
              <a:solidFill>
                <a:schemeClr val="dk1"/>
              </a:solidFill>
              <a:latin typeface="Calibri"/>
              <a:ea typeface="Calibri"/>
              <a:cs typeface="Calibri"/>
              <a:sym typeface="Calibri"/>
            </a:endParaRPr>
          </a:p>
        </p:txBody>
      </p:sp>
      <p:sp>
        <p:nvSpPr>
          <p:cNvPr id="65" name="Google Shape;65;g2b1da5dc296_0_27"/>
          <p:cNvSpPr/>
          <p:nvPr/>
        </p:nvSpPr>
        <p:spPr>
          <a:xfrm>
            <a:off x="5944343" y="7404100"/>
            <a:ext cx="7760700" cy="162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6" name="Google Shape;66;g2b1da5dc296_0_27" descr=" "/>
          <p:cNvPicPr preferRelativeResize="0"/>
          <p:nvPr/>
        </p:nvPicPr>
        <p:blipFill rotWithShape="1">
          <a:blip r:embed="rId6">
            <a:alphaModFix/>
          </a:blip>
          <a:srcRect/>
          <a:stretch/>
        </p:blipFill>
        <p:spPr>
          <a:xfrm>
            <a:off x="5944343" y="7404100"/>
            <a:ext cx="1625803" cy="1625600"/>
          </a:xfrm>
          <a:prstGeom prst="rect">
            <a:avLst/>
          </a:prstGeom>
          <a:noFill/>
          <a:ln>
            <a:noFill/>
          </a:ln>
        </p:spPr>
      </p:pic>
      <p:sp>
        <p:nvSpPr>
          <p:cNvPr id="67" name="Google Shape;67;g2b1da5dc296_0_27"/>
          <p:cNvSpPr/>
          <p:nvPr/>
        </p:nvSpPr>
        <p:spPr>
          <a:xfrm>
            <a:off x="5944343" y="7404100"/>
            <a:ext cx="1625700" cy="1625700"/>
          </a:xfrm>
          <a:prstGeom prst="roundRect">
            <a:avLst>
              <a:gd name="adj" fmla="val 781313"/>
            </a:avLst>
          </a:prstGeom>
          <a:no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g2b1da5dc296_0_27"/>
          <p:cNvSpPr/>
          <p:nvPr/>
        </p:nvSpPr>
        <p:spPr>
          <a:xfrm>
            <a:off x="6407951" y="7747000"/>
            <a:ext cx="698700" cy="9399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000000"/>
              </a:buClr>
              <a:buSzPts val="4800"/>
              <a:buFont typeface="Bebas Neue"/>
              <a:buNone/>
            </a:pPr>
            <a:r>
              <a:rPr lang="en-US" sz="4800" b="0" i="0" u="none" strike="noStrike" cap="none">
                <a:solidFill>
                  <a:srgbClr val="000000"/>
                </a:solidFill>
                <a:latin typeface="Bebas Neue"/>
                <a:ea typeface="Bebas Neue"/>
                <a:cs typeface="Bebas Neue"/>
                <a:sym typeface="Bebas Neue"/>
              </a:rPr>
              <a:t>03</a:t>
            </a:r>
            <a:endParaRPr sz="4800" b="0" i="0" u="none" strike="noStrike" cap="none">
              <a:solidFill>
                <a:schemeClr val="dk1"/>
              </a:solidFill>
              <a:latin typeface="Calibri"/>
              <a:ea typeface="Calibri"/>
              <a:cs typeface="Calibri"/>
              <a:sym typeface="Calibri"/>
            </a:endParaRPr>
          </a:p>
        </p:txBody>
      </p:sp>
      <p:sp>
        <p:nvSpPr>
          <p:cNvPr id="69" name="Google Shape;69;g2b1da5dc296_0_27"/>
          <p:cNvSpPr/>
          <p:nvPr/>
        </p:nvSpPr>
        <p:spPr>
          <a:xfrm>
            <a:off x="7773372" y="7493000"/>
            <a:ext cx="5931600" cy="1447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g2b1da5dc296_0_27"/>
          <p:cNvSpPr/>
          <p:nvPr/>
        </p:nvSpPr>
        <p:spPr>
          <a:xfrm>
            <a:off x="7773372" y="7829882"/>
            <a:ext cx="6135000" cy="9399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E0E0E"/>
              </a:buClr>
              <a:buSzPts val="4800"/>
              <a:buFont typeface="Bebas Neue"/>
              <a:buNone/>
            </a:pPr>
            <a:r>
              <a:rPr lang="en-US" sz="4800" b="0" i="0" u="none" strike="noStrike" cap="none" dirty="0">
                <a:solidFill>
                  <a:srgbClr val="0E0E0E"/>
                </a:solidFill>
                <a:latin typeface="Bebas Neue"/>
                <a:ea typeface="Bebas Neue"/>
                <a:cs typeface="Bebas Neue"/>
                <a:sym typeface="Bebas Neue"/>
              </a:rPr>
              <a:t>Results </a:t>
            </a:r>
            <a:endParaRPr sz="4800" b="0" i="0" u="none" strike="noStrike" cap="none" dirty="0">
              <a:solidFill>
                <a:schemeClr val="dk1"/>
              </a:solidFill>
              <a:latin typeface="Calibri"/>
              <a:ea typeface="Calibri"/>
              <a:cs typeface="Calibri"/>
              <a:sym typeface="Calibri"/>
            </a:endParaRPr>
          </a:p>
        </p:txBody>
      </p:sp>
      <p:sp>
        <p:nvSpPr>
          <p:cNvPr id="72" name="Google Shape;72;g2b1da5dc296_0_27"/>
          <p:cNvSpPr/>
          <p:nvPr/>
        </p:nvSpPr>
        <p:spPr>
          <a:xfrm>
            <a:off x="5944343" y="10121900"/>
            <a:ext cx="7760700" cy="162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3" name="Google Shape;73;g2b1da5dc296_0_27" descr=" "/>
          <p:cNvPicPr preferRelativeResize="0"/>
          <p:nvPr/>
        </p:nvPicPr>
        <p:blipFill rotWithShape="1">
          <a:blip r:embed="rId6">
            <a:alphaModFix/>
          </a:blip>
          <a:srcRect/>
          <a:stretch/>
        </p:blipFill>
        <p:spPr>
          <a:xfrm>
            <a:off x="5944343" y="10121900"/>
            <a:ext cx="1625803" cy="1625600"/>
          </a:xfrm>
          <a:prstGeom prst="rect">
            <a:avLst/>
          </a:prstGeom>
          <a:noFill/>
          <a:ln>
            <a:noFill/>
          </a:ln>
        </p:spPr>
      </p:pic>
      <p:sp>
        <p:nvSpPr>
          <p:cNvPr id="74" name="Google Shape;74;g2b1da5dc296_0_27"/>
          <p:cNvSpPr/>
          <p:nvPr/>
        </p:nvSpPr>
        <p:spPr>
          <a:xfrm>
            <a:off x="5944343" y="10121900"/>
            <a:ext cx="1625700" cy="1625700"/>
          </a:xfrm>
          <a:prstGeom prst="roundRect">
            <a:avLst>
              <a:gd name="adj" fmla="val 781313"/>
            </a:avLst>
          </a:prstGeom>
          <a:no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g2b1da5dc296_0_27"/>
          <p:cNvSpPr/>
          <p:nvPr/>
        </p:nvSpPr>
        <p:spPr>
          <a:xfrm>
            <a:off x="6407951" y="10464800"/>
            <a:ext cx="698700" cy="9399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000000"/>
              </a:buClr>
              <a:buSzPts val="4800"/>
              <a:buFont typeface="Bebas Neue"/>
              <a:buNone/>
            </a:pPr>
            <a:r>
              <a:rPr lang="en-US" sz="4800" b="0" i="0" u="none" strike="noStrike" cap="none">
                <a:solidFill>
                  <a:srgbClr val="000000"/>
                </a:solidFill>
                <a:latin typeface="Bebas Neue"/>
                <a:ea typeface="Bebas Neue"/>
                <a:cs typeface="Bebas Neue"/>
                <a:sym typeface="Bebas Neue"/>
              </a:rPr>
              <a:t>04</a:t>
            </a:r>
            <a:endParaRPr sz="4800" b="0" i="0" u="none" strike="noStrike" cap="none">
              <a:solidFill>
                <a:schemeClr val="dk1"/>
              </a:solidFill>
              <a:latin typeface="Calibri"/>
              <a:ea typeface="Calibri"/>
              <a:cs typeface="Calibri"/>
              <a:sym typeface="Calibri"/>
            </a:endParaRPr>
          </a:p>
        </p:txBody>
      </p:sp>
      <p:sp>
        <p:nvSpPr>
          <p:cNvPr id="76" name="Google Shape;76;g2b1da5dc296_0_27"/>
          <p:cNvSpPr/>
          <p:nvPr/>
        </p:nvSpPr>
        <p:spPr>
          <a:xfrm>
            <a:off x="7773372" y="10210800"/>
            <a:ext cx="5931600" cy="1447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g2b1da5dc296_0_27"/>
          <p:cNvSpPr/>
          <p:nvPr/>
        </p:nvSpPr>
        <p:spPr>
          <a:xfrm>
            <a:off x="7773372" y="10547682"/>
            <a:ext cx="6135000" cy="9399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E0E0E"/>
              </a:buClr>
              <a:buSzPts val="4800"/>
              <a:buFont typeface="Bebas Neue"/>
              <a:buNone/>
            </a:pPr>
            <a:r>
              <a:rPr lang="en-US" sz="4800" b="0" i="0" u="none" strike="noStrike" cap="none" dirty="0">
                <a:solidFill>
                  <a:srgbClr val="0E0E0E"/>
                </a:solidFill>
                <a:latin typeface="Bebas Neue"/>
                <a:ea typeface="Bebas Neue"/>
                <a:cs typeface="Bebas Neue"/>
                <a:sym typeface="Bebas Neue"/>
              </a:rPr>
              <a:t>Conclusion</a:t>
            </a:r>
            <a:endParaRPr sz="4800" b="0" i="0" u="none" strike="noStrike" cap="none" dirty="0">
              <a:solidFill>
                <a:schemeClr val="dk1"/>
              </a:solidFill>
              <a:latin typeface="Calibri"/>
              <a:ea typeface="Calibri"/>
              <a:cs typeface="Calibri"/>
              <a:sym typeface="Calibri"/>
            </a:endParaRPr>
          </a:p>
        </p:txBody>
      </p:sp>
      <p:sp>
        <p:nvSpPr>
          <p:cNvPr id="79" name="Google Shape;79;g2b1da5dc296_0_27"/>
          <p:cNvSpPr/>
          <p:nvPr/>
        </p:nvSpPr>
        <p:spPr>
          <a:xfrm>
            <a:off x="5944343" y="4140200"/>
            <a:ext cx="9323100" cy="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0" name="Google Shape;80;g2b1da5dc296_0_27" descr=" "/>
          <p:cNvPicPr preferRelativeResize="0"/>
          <p:nvPr/>
        </p:nvPicPr>
        <p:blipFill rotWithShape="1">
          <a:blip r:embed="rId7">
            <a:alphaModFix/>
          </a:blip>
          <a:srcRect/>
          <a:stretch/>
        </p:blipFill>
        <p:spPr>
          <a:xfrm>
            <a:off x="5944343" y="4102100"/>
            <a:ext cx="9322965" cy="38100"/>
          </a:xfrm>
          <a:prstGeom prst="rect">
            <a:avLst/>
          </a:prstGeom>
          <a:noFill/>
          <a:ln>
            <a:noFill/>
          </a:ln>
        </p:spPr>
      </p:pic>
      <p:sp>
        <p:nvSpPr>
          <p:cNvPr id="81" name="Google Shape;81;g2b1da5dc296_0_27"/>
          <p:cNvSpPr/>
          <p:nvPr/>
        </p:nvSpPr>
        <p:spPr>
          <a:xfrm>
            <a:off x="5944343" y="6858000"/>
            <a:ext cx="9323100" cy="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2" name="Google Shape;82;g2b1da5dc296_0_27" descr=" "/>
          <p:cNvPicPr preferRelativeResize="0"/>
          <p:nvPr/>
        </p:nvPicPr>
        <p:blipFill rotWithShape="1">
          <a:blip r:embed="rId7">
            <a:alphaModFix/>
          </a:blip>
          <a:srcRect/>
          <a:stretch/>
        </p:blipFill>
        <p:spPr>
          <a:xfrm>
            <a:off x="5944343" y="6819900"/>
            <a:ext cx="9322965" cy="38100"/>
          </a:xfrm>
          <a:prstGeom prst="rect">
            <a:avLst/>
          </a:prstGeom>
          <a:noFill/>
          <a:ln>
            <a:noFill/>
          </a:ln>
        </p:spPr>
      </p:pic>
      <p:sp>
        <p:nvSpPr>
          <p:cNvPr id="83" name="Google Shape;83;g2b1da5dc296_0_27"/>
          <p:cNvSpPr/>
          <p:nvPr/>
        </p:nvSpPr>
        <p:spPr>
          <a:xfrm>
            <a:off x="5944343" y="9575800"/>
            <a:ext cx="9323100" cy="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4" name="Google Shape;84;g2b1da5dc296_0_27" descr=" "/>
          <p:cNvPicPr preferRelativeResize="0"/>
          <p:nvPr/>
        </p:nvPicPr>
        <p:blipFill rotWithShape="1">
          <a:blip r:embed="rId7">
            <a:alphaModFix/>
          </a:blip>
          <a:srcRect/>
          <a:stretch/>
        </p:blipFill>
        <p:spPr>
          <a:xfrm>
            <a:off x="5944343" y="9537700"/>
            <a:ext cx="9322965" cy="38100"/>
          </a:xfrm>
          <a:prstGeom prst="rect">
            <a:avLst/>
          </a:prstGeom>
          <a:noFill/>
          <a:ln>
            <a:noFill/>
          </a:ln>
        </p:spPr>
      </p:pic>
      <p:pic>
        <p:nvPicPr>
          <p:cNvPr id="3076" name="Picture 4" descr="Gubra launches NeuroPedia – a mouse brain atlas for virtual neuroscience |  Gubra">
            <a:extLst>
              <a:ext uri="{FF2B5EF4-FFF2-40B4-BE49-F238E27FC236}">
                <a16:creationId xmlns:a16="http://schemas.microsoft.com/office/drawing/2014/main" id="{D8B231E6-BDF8-D225-E227-9EA31F0F4882}"/>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47937"/>
          <a:stretch/>
        </p:blipFill>
        <p:spPr bwMode="auto">
          <a:xfrm>
            <a:off x="15963200" y="1135627"/>
            <a:ext cx="11209503" cy="113202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ABE14F1-8A43-C3FC-0625-E4C3EB2005B5}"/>
              </a:ext>
            </a:extLst>
          </p:cNvPr>
          <p:cNvSpPr txBox="1"/>
          <p:nvPr/>
        </p:nvSpPr>
        <p:spPr>
          <a:xfrm>
            <a:off x="23511333" y="13020930"/>
            <a:ext cx="366975" cy="400110"/>
          </a:xfrm>
          <a:prstGeom prst="rect">
            <a:avLst/>
          </a:prstGeom>
          <a:noFill/>
        </p:spPr>
        <p:txBody>
          <a:bodyPr wrap="square" rtlCol="0">
            <a:spAutoFit/>
          </a:bodyPr>
          <a:lstStyle/>
          <a:p>
            <a:r>
              <a:rPr lang="ru-RU" sz="2000" dirty="0"/>
              <a:t>2</a:t>
            </a:r>
            <a:endParaRPr lang="vi-VN"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Shape 90"/>
        <p:cNvGrpSpPr/>
        <p:nvPr/>
      </p:nvGrpSpPr>
      <p:grpSpPr>
        <a:xfrm>
          <a:off x="0" y="0"/>
          <a:ext cx="0" cy="0"/>
          <a:chOff x="0" y="0"/>
          <a:chExt cx="0" cy="0"/>
        </a:xfrm>
      </p:grpSpPr>
      <p:pic>
        <p:nvPicPr>
          <p:cNvPr id="92" name="Google Shape;92;g2b1da5dc296_0_72" descr=" "/>
          <p:cNvPicPr preferRelativeResize="0"/>
          <p:nvPr/>
        </p:nvPicPr>
        <p:blipFill rotWithShape="1">
          <a:blip r:embed="rId3">
            <a:alphaModFix/>
          </a:blip>
          <a:srcRect/>
          <a:stretch/>
        </p:blipFill>
        <p:spPr>
          <a:xfrm>
            <a:off x="9912592" y="-8013700"/>
            <a:ext cx="23713864" cy="23710900"/>
          </a:xfrm>
          <a:prstGeom prst="rect">
            <a:avLst/>
          </a:prstGeom>
          <a:noFill/>
          <a:ln>
            <a:noFill/>
          </a:ln>
        </p:spPr>
      </p:pic>
      <p:pic>
        <p:nvPicPr>
          <p:cNvPr id="93" name="Google Shape;93;g2b1da5dc296_0_72" descr=" "/>
          <p:cNvPicPr preferRelativeResize="0"/>
          <p:nvPr/>
        </p:nvPicPr>
        <p:blipFill rotWithShape="1">
          <a:blip r:embed="rId3">
            <a:alphaModFix/>
          </a:blip>
          <a:srcRect/>
          <a:stretch/>
        </p:blipFill>
        <p:spPr>
          <a:xfrm>
            <a:off x="-1323474" y="-518410"/>
            <a:ext cx="21465357" cy="23710900"/>
          </a:xfrm>
          <a:prstGeom prst="rect">
            <a:avLst/>
          </a:prstGeom>
          <a:noFill/>
          <a:ln>
            <a:noFill/>
          </a:ln>
        </p:spPr>
      </p:pic>
      <p:pic>
        <p:nvPicPr>
          <p:cNvPr id="94" name="Google Shape;94;g2b1da5dc296_0_72" descr=" "/>
          <p:cNvPicPr preferRelativeResize="0"/>
          <p:nvPr/>
        </p:nvPicPr>
        <p:blipFill rotWithShape="1">
          <a:blip r:embed="rId4">
            <a:alphaModFix/>
          </a:blip>
          <a:srcRect/>
          <a:stretch/>
        </p:blipFill>
        <p:spPr>
          <a:xfrm>
            <a:off x="21110038" y="3581400"/>
            <a:ext cx="6566721" cy="6540500"/>
          </a:xfrm>
          <a:prstGeom prst="rect">
            <a:avLst/>
          </a:prstGeom>
          <a:noFill/>
          <a:ln>
            <a:noFill/>
          </a:ln>
        </p:spPr>
      </p:pic>
      <p:pic>
        <p:nvPicPr>
          <p:cNvPr id="95" name="Google Shape;95;g2b1da5dc296_0_72" descr=" "/>
          <p:cNvPicPr preferRelativeResize="0"/>
          <p:nvPr/>
        </p:nvPicPr>
        <p:blipFill rotWithShape="1">
          <a:blip r:embed="rId4">
            <a:alphaModFix/>
          </a:blip>
          <a:srcRect/>
          <a:stretch/>
        </p:blipFill>
        <p:spPr>
          <a:xfrm>
            <a:off x="-3277010" y="-1625600"/>
            <a:ext cx="6566721" cy="6540500"/>
          </a:xfrm>
          <a:prstGeom prst="rect">
            <a:avLst/>
          </a:prstGeom>
          <a:noFill/>
          <a:ln>
            <a:noFill/>
          </a:ln>
        </p:spPr>
      </p:pic>
      <p:sp>
        <p:nvSpPr>
          <p:cNvPr id="96" name="Google Shape;96;g2b1da5dc296_0_72"/>
          <p:cNvSpPr/>
          <p:nvPr/>
        </p:nvSpPr>
        <p:spPr>
          <a:xfrm>
            <a:off x="23370921" y="10515600"/>
            <a:ext cx="1016100" cy="3200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g2b1da5dc296_0_72"/>
          <p:cNvSpPr/>
          <p:nvPr/>
        </p:nvSpPr>
        <p:spPr>
          <a:xfrm>
            <a:off x="5887282" y="810223"/>
            <a:ext cx="11198700" cy="15579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rgbClr val="5F76D9"/>
              </a:buClr>
              <a:buSzPts val="8000"/>
              <a:buFont typeface="Bebas Neue"/>
              <a:buNone/>
            </a:pPr>
            <a:r>
              <a:rPr lang="en-US" sz="8000" b="0" i="0" u="none" strike="noStrike" cap="none" dirty="0">
                <a:solidFill>
                  <a:srgbClr val="5F76D9"/>
                </a:solidFill>
                <a:latin typeface="Bebas Neue"/>
                <a:ea typeface="Bebas Neue"/>
                <a:cs typeface="Bebas Neue"/>
                <a:sym typeface="Bebas Neue"/>
              </a:rPr>
              <a:t>Introduction</a:t>
            </a:r>
            <a:endParaRPr sz="8000" b="0" i="0" u="none" strike="noStrike" cap="none" dirty="0">
              <a:solidFill>
                <a:schemeClr val="dk1"/>
              </a:solidFill>
              <a:latin typeface="Calibri"/>
              <a:ea typeface="Calibri"/>
              <a:cs typeface="Calibri"/>
              <a:sym typeface="Calibri"/>
            </a:endParaRPr>
          </a:p>
        </p:txBody>
      </p:sp>
      <p:sp>
        <p:nvSpPr>
          <p:cNvPr id="2" name="Rectangle 6">
            <a:extLst>
              <a:ext uri="{FF2B5EF4-FFF2-40B4-BE49-F238E27FC236}">
                <a16:creationId xmlns:a16="http://schemas.microsoft.com/office/drawing/2014/main" id="{58F38C70-2888-3108-1BB9-822248C8E11C}"/>
              </a:ext>
            </a:extLst>
          </p:cNvPr>
          <p:cNvSpPr txBox="1">
            <a:spLocks noChangeArrowheads="1"/>
          </p:cNvSpPr>
          <p:nvPr/>
        </p:nvSpPr>
        <p:spPr bwMode="auto">
          <a:xfrm>
            <a:off x="3151078" y="1891280"/>
            <a:ext cx="18354223" cy="133808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685800" indent="-571500" fontAlgn="base">
              <a:lnSpc>
                <a:spcPct val="90000"/>
              </a:lnSpc>
              <a:spcBef>
                <a:spcPts val="600"/>
              </a:spcBef>
              <a:spcAft>
                <a:spcPts val="600"/>
              </a:spcAft>
              <a:buClrTx/>
              <a:buFont typeface="Arial" panose="020B0604020202020204" pitchFamily="34" charset="0"/>
              <a:buChar char="•"/>
            </a:pPr>
            <a:r>
              <a:rPr lang="en-US" altLang="vi-VN" sz="4000">
                <a:solidFill>
                  <a:schemeClr val="tx1"/>
                </a:solidFill>
                <a:latin typeface="Times New Roman" panose="02020603050405020304" pitchFamily="18" charset="0"/>
                <a:cs typeface="Times New Roman" panose="02020603050405020304" pitchFamily="18" charset="0"/>
              </a:rPr>
              <a:t>Proton therapy is a precise form of radiation treatment that targets tumors by </a:t>
            </a:r>
            <a:r>
              <a:rPr lang="vi-VN" altLang="vi-VN" sz="4000">
                <a:solidFill>
                  <a:schemeClr val="tx1"/>
                </a:solidFill>
                <a:latin typeface="Times New Roman" panose="02020603050405020304" pitchFamily="18" charset="0"/>
                <a:cs typeface="Times New Roman" panose="02020603050405020304" pitchFamily="18" charset="0"/>
              </a:rPr>
              <a:t>using</a:t>
            </a:r>
            <a:r>
              <a:rPr lang="en-US" altLang="vi-VN" sz="4000">
                <a:solidFill>
                  <a:schemeClr val="tx1"/>
                </a:solidFill>
                <a:latin typeface="Times New Roman" panose="02020603050405020304" pitchFamily="18" charset="0"/>
                <a:cs typeface="Times New Roman" panose="02020603050405020304" pitchFamily="18" charset="0"/>
              </a:rPr>
              <a:t> the Bragg </a:t>
            </a:r>
            <a:r>
              <a:rPr lang="vi-VN" altLang="vi-VN" sz="4000">
                <a:solidFill>
                  <a:schemeClr val="tx1"/>
                </a:solidFill>
                <a:latin typeface="Times New Roman" panose="02020603050405020304" pitchFamily="18" charset="0"/>
                <a:cs typeface="Times New Roman" panose="02020603050405020304" pitchFamily="18" charset="0"/>
              </a:rPr>
              <a:t>peak, limiting </a:t>
            </a:r>
            <a:r>
              <a:rPr lang="en-GB" sz="4000">
                <a:latin typeface="Times New Roman" panose="02020603050405020304" pitchFamily="18" charset="0"/>
                <a:cs typeface="Times New Roman" panose="02020603050405020304" pitchFamily="18" charset="0"/>
              </a:rPr>
              <a:t>damage to healthy </a:t>
            </a:r>
            <a:r>
              <a:rPr lang="vi-VN" sz="4000">
                <a:latin typeface="Times New Roman" panose="02020603050405020304" pitchFamily="18" charset="0"/>
                <a:cs typeface="Times New Roman" panose="02020603050405020304" pitchFamily="18" charset="0"/>
              </a:rPr>
              <a:t>tissues.</a:t>
            </a:r>
            <a:endParaRPr lang="en-US" altLang="vi-VN" sz="4000">
              <a:solidFill>
                <a:schemeClr val="tx1"/>
              </a:solidFill>
              <a:latin typeface="Times New Roman" panose="02020603050405020304" pitchFamily="18" charset="0"/>
              <a:cs typeface="Times New Roman" panose="02020603050405020304" pitchFamily="18" charset="0"/>
            </a:endParaRPr>
          </a:p>
          <a:p>
            <a:pPr marL="685800" indent="-571500" fontAlgn="base">
              <a:lnSpc>
                <a:spcPct val="90000"/>
              </a:lnSpc>
              <a:spcBef>
                <a:spcPts val="600"/>
              </a:spcBef>
              <a:spcAft>
                <a:spcPts val="600"/>
              </a:spcAft>
              <a:buClrTx/>
              <a:buFont typeface="Arial" panose="020B0604020202020204" pitchFamily="34" charset="0"/>
              <a:buChar char="•"/>
            </a:pPr>
            <a:r>
              <a:rPr lang="en-US" altLang="vi-VN" sz="4000">
                <a:solidFill>
                  <a:schemeClr val="tx1"/>
                </a:solidFill>
                <a:latin typeface="Times New Roman" panose="02020603050405020304" pitchFamily="18" charset="0"/>
                <a:cs typeface="Times New Roman" panose="02020603050405020304" pitchFamily="18" charset="0"/>
              </a:rPr>
              <a:t>CNS is sensitive to radiation-induced</a:t>
            </a:r>
            <a:r>
              <a:rPr lang="vi-VN" altLang="vi-VN" sz="4000">
                <a:solidFill>
                  <a:schemeClr val="tx1"/>
                </a:solidFill>
                <a:latin typeface="Times New Roman" panose="02020603050405020304" pitchFamily="18" charset="0"/>
                <a:cs typeface="Times New Roman" panose="02020603050405020304" pitchFamily="18" charset="0"/>
              </a:rPr>
              <a:t> </a:t>
            </a:r>
            <a:r>
              <a:rPr lang="en-US" altLang="vi-VN" sz="4000">
                <a:solidFill>
                  <a:schemeClr val="tx1"/>
                </a:solidFill>
                <a:latin typeface="Times New Roman" panose="02020603050405020304" pitchFamily="18" charset="0"/>
                <a:cs typeface="Times New Roman" panose="02020603050405020304" pitchFamily="18" charset="0"/>
              </a:rPr>
              <a:t>damage and</a:t>
            </a:r>
            <a:r>
              <a:rPr lang="vi-VN" altLang="vi-VN" sz="4000">
                <a:solidFill>
                  <a:schemeClr val="tx1"/>
                </a:solidFill>
                <a:latin typeface="Times New Roman" panose="02020603050405020304" pitchFamily="18" charset="0"/>
                <a:cs typeface="Times New Roman" panose="02020603050405020304" pitchFamily="18" charset="0"/>
              </a:rPr>
              <a:t> </a:t>
            </a:r>
            <a:r>
              <a:rPr lang="en-US" altLang="vi-VN" sz="4000">
                <a:solidFill>
                  <a:schemeClr val="tx1"/>
                </a:solidFill>
                <a:latin typeface="Times New Roman" panose="02020603050405020304" pitchFamily="18" charset="0"/>
                <a:cs typeface="Times New Roman" panose="02020603050405020304" pitchFamily="18" charset="0"/>
              </a:rPr>
              <a:t>inflammation.</a:t>
            </a:r>
            <a:endParaRPr lang="vi-VN" altLang="vi-VN" sz="4000">
              <a:solidFill>
                <a:schemeClr val="tx1"/>
              </a:solidFill>
              <a:latin typeface="Times New Roman" panose="02020603050405020304" pitchFamily="18" charset="0"/>
              <a:cs typeface="Times New Roman" panose="02020603050405020304" pitchFamily="18" charset="0"/>
            </a:endParaRPr>
          </a:p>
          <a:p>
            <a:pPr marL="685800" indent="-571500" fontAlgn="base">
              <a:lnSpc>
                <a:spcPct val="90000"/>
              </a:lnSpc>
              <a:spcBef>
                <a:spcPts val="600"/>
              </a:spcBef>
              <a:spcAft>
                <a:spcPts val="600"/>
              </a:spcAft>
              <a:buClrTx/>
              <a:buFont typeface="Arial" panose="020B0604020202020204" pitchFamily="34" charset="0"/>
              <a:buChar char="•"/>
            </a:pPr>
            <a:r>
              <a:rPr lang="en-US" sz="4000">
                <a:latin typeface="Times New Roman" panose="02020603050405020304" pitchFamily="18" charset="0"/>
                <a:cs typeface="Times New Roman" panose="02020603050405020304" pitchFamily="18" charset="0"/>
              </a:rPr>
              <a:t>Our aim was to study how the levels of these biomarkers change after proton exposure.</a:t>
            </a:r>
            <a:endParaRPr lang="en-US" altLang="vi-VN" sz="4000">
              <a:solidFill>
                <a:schemeClr val="tx1"/>
              </a:solidFill>
              <a:latin typeface="Times New Roman" panose="02020603050405020304" pitchFamily="18" charset="0"/>
              <a:cs typeface="Times New Roman" panose="02020603050405020304" pitchFamily="18" charset="0"/>
            </a:endParaRPr>
          </a:p>
          <a:p>
            <a:pPr marL="685800" indent="-571500" fontAlgn="base">
              <a:lnSpc>
                <a:spcPct val="90000"/>
              </a:lnSpc>
              <a:spcBef>
                <a:spcPts val="600"/>
              </a:spcBef>
              <a:spcAft>
                <a:spcPts val="600"/>
              </a:spcAft>
              <a:buClrTx/>
              <a:buFont typeface="Arial" panose="020B0604020202020204" pitchFamily="34" charset="0"/>
              <a:buChar char="•"/>
            </a:pPr>
            <a:r>
              <a:rPr lang="en-US" altLang="vi-VN" sz="4000">
                <a:solidFill>
                  <a:schemeClr val="tx1"/>
                </a:solidFill>
                <a:latin typeface="Times New Roman" panose="02020603050405020304" pitchFamily="18" charset="0"/>
                <a:cs typeface="Times New Roman" panose="02020603050405020304" pitchFamily="18" charset="0"/>
              </a:rPr>
              <a:t>IL-1β and iNOS: markers of acute inflammation.</a:t>
            </a:r>
          </a:p>
          <a:p>
            <a:pPr marL="685800" indent="-571500" fontAlgn="base">
              <a:lnSpc>
                <a:spcPct val="90000"/>
              </a:lnSpc>
              <a:spcBef>
                <a:spcPts val="600"/>
              </a:spcBef>
              <a:spcAft>
                <a:spcPts val="600"/>
              </a:spcAft>
              <a:buClrTx/>
              <a:buFont typeface="Arial" panose="020B0604020202020204" pitchFamily="34" charset="0"/>
              <a:buChar char="•"/>
            </a:pPr>
            <a:r>
              <a:rPr lang="en-US" altLang="vi-VN" sz="4000">
                <a:solidFill>
                  <a:schemeClr val="tx1"/>
                </a:solidFill>
                <a:latin typeface="Times New Roman" panose="02020603050405020304" pitchFamily="18" charset="0"/>
                <a:cs typeface="Times New Roman" panose="02020603050405020304" pitchFamily="18" charset="0"/>
              </a:rPr>
              <a:t>Arginase-1: marker of tissue repair.</a:t>
            </a:r>
          </a:p>
        </p:txBody>
      </p:sp>
      <p:grpSp>
        <p:nvGrpSpPr>
          <p:cNvPr id="3" name="Group 2">
            <a:extLst>
              <a:ext uri="{FF2B5EF4-FFF2-40B4-BE49-F238E27FC236}">
                <a16:creationId xmlns:a16="http://schemas.microsoft.com/office/drawing/2014/main" id="{1C5AB7B1-74E0-D0B6-0F70-9ABCFDE2C8B3}"/>
              </a:ext>
            </a:extLst>
          </p:cNvPr>
          <p:cNvGrpSpPr/>
          <p:nvPr/>
        </p:nvGrpSpPr>
        <p:grpSpPr>
          <a:xfrm>
            <a:off x="5198214" y="6575898"/>
            <a:ext cx="4611135" cy="6323192"/>
            <a:chOff x="-13902" y="-1"/>
            <a:chExt cx="2995500" cy="4306593"/>
          </a:xfrm>
        </p:grpSpPr>
        <p:pic>
          <p:nvPicPr>
            <p:cNvPr id="4" name="Picture 3" descr="A colorful structure with arrows&#10;&#10;AI-generated content may be incorrect.">
              <a:extLst>
                <a:ext uri="{FF2B5EF4-FFF2-40B4-BE49-F238E27FC236}">
                  <a16:creationId xmlns:a16="http://schemas.microsoft.com/office/drawing/2014/main" id="{49C37D38-1C90-C547-3A83-FEBA389EEDF5}"/>
                </a:ext>
              </a:extLst>
            </p:cNvPr>
            <p:cNvPicPr>
              <a:picLocks noChangeAspect="1"/>
            </p:cNvPicPr>
            <p:nvPr/>
          </p:nvPicPr>
          <p:blipFill>
            <a:blip r:embed="rId5"/>
            <a:srcRect l="19459" r="28615" b="-2"/>
            <a:stretch/>
          </p:blipFill>
          <p:spPr>
            <a:xfrm>
              <a:off x="20" y="-1"/>
              <a:ext cx="2981578" cy="4306593"/>
            </a:xfrm>
            <a:custGeom>
              <a:avLst/>
              <a:gdLst/>
              <a:ahLst/>
              <a:cxnLst/>
              <a:rect l="l" t="t" r="r" b="b"/>
              <a:pathLst>
                <a:path w="3975464" h="4365555">
                  <a:moveTo>
                    <a:pt x="0" y="0"/>
                  </a:moveTo>
                  <a:lnTo>
                    <a:pt x="3954724" y="0"/>
                  </a:lnTo>
                  <a:lnTo>
                    <a:pt x="3944328" y="441228"/>
                  </a:lnTo>
                  <a:cubicBezTo>
                    <a:pt x="3942781" y="508796"/>
                    <a:pt x="3939430" y="576877"/>
                    <a:pt x="3951159" y="643804"/>
                  </a:cubicBezTo>
                  <a:cubicBezTo>
                    <a:pt x="3980543" y="810736"/>
                    <a:pt x="3979900" y="978310"/>
                    <a:pt x="3967011" y="1146396"/>
                  </a:cubicBezTo>
                  <a:cubicBezTo>
                    <a:pt x="3954123" y="1321150"/>
                    <a:pt x="3931569" y="1495262"/>
                    <a:pt x="3940203" y="1671170"/>
                  </a:cubicBezTo>
                  <a:cubicBezTo>
                    <a:pt x="3945230" y="1770534"/>
                    <a:pt x="3953091" y="1869643"/>
                    <a:pt x="3953091" y="1969263"/>
                  </a:cubicBezTo>
                  <a:cubicBezTo>
                    <a:pt x="3955799" y="2447623"/>
                    <a:pt x="3948581" y="2926496"/>
                    <a:pt x="3959665" y="3405241"/>
                  </a:cubicBezTo>
                  <a:cubicBezTo>
                    <a:pt x="3962629" y="3529479"/>
                    <a:pt x="3949097" y="3653076"/>
                    <a:pt x="3946777" y="3777057"/>
                  </a:cubicBezTo>
                  <a:cubicBezTo>
                    <a:pt x="3944973" y="3878089"/>
                    <a:pt x="3947873" y="3979056"/>
                    <a:pt x="3950499" y="4080023"/>
                  </a:cubicBezTo>
                  <a:lnTo>
                    <a:pt x="3952324" y="4346210"/>
                  </a:lnTo>
                  <a:lnTo>
                    <a:pt x="3923793" y="4344582"/>
                  </a:lnTo>
                  <a:cubicBezTo>
                    <a:pt x="3869166" y="4337251"/>
                    <a:pt x="3813841" y="4336693"/>
                    <a:pt x="3759075" y="4342933"/>
                  </a:cubicBezTo>
                  <a:cubicBezTo>
                    <a:pt x="3703277" y="4347626"/>
                    <a:pt x="3647607" y="4354981"/>
                    <a:pt x="3591682" y="4357645"/>
                  </a:cubicBezTo>
                  <a:cubicBezTo>
                    <a:pt x="3349688" y="4370998"/>
                    <a:pt x="3107046" y="4367447"/>
                    <a:pt x="2865549" y="4346991"/>
                  </a:cubicBezTo>
                  <a:cubicBezTo>
                    <a:pt x="2661378" y="4329084"/>
                    <a:pt x="2456048" y="4328501"/>
                    <a:pt x="2251775" y="4345215"/>
                  </a:cubicBezTo>
                  <a:cubicBezTo>
                    <a:pt x="2200819" y="4349148"/>
                    <a:pt x="2149862" y="4359293"/>
                    <a:pt x="2098906" y="4351937"/>
                  </a:cubicBezTo>
                  <a:cubicBezTo>
                    <a:pt x="2025044" y="4342895"/>
                    <a:pt x="1950494" y="4340688"/>
                    <a:pt x="1876224" y="4345343"/>
                  </a:cubicBezTo>
                  <a:cubicBezTo>
                    <a:pt x="1700042" y="4352318"/>
                    <a:pt x="1523986" y="4361576"/>
                    <a:pt x="1347676" y="4359039"/>
                  </a:cubicBezTo>
                  <a:cubicBezTo>
                    <a:pt x="1064484" y="4355108"/>
                    <a:pt x="781420" y="4341031"/>
                    <a:pt x="498101" y="4351430"/>
                  </a:cubicBezTo>
                  <a:cubicBezTo>
                    <a:pt x="364340" y="4356376"/>
                    <a:pt x="230578" y="4360752"/>
                    <a:pt x="96817" y="4355568"/>
                  </a:cubicBezTo>
                  <a:lnTo>
                    <a:pt x="0" y="4349268"/>
                  </a:lnTo>
                  <a:close/>
                </a:path>
              </a:pathLst>
            </a:custGeom>
          </p:spPr>
        </p:pic>
        <p:sp>
          <p:nvSpPr>
            <p:cNvPr id="5" name="TextBox 4">
              <a:extLst>
                <a:ext uri="{FF2B5EF4-FFF2-40B4-BE49-F238E27FC236}">
                  <a16:creationId xmlns:a16="http://schemas.microsoft.com/office/drawing/2014/main" id="{F4F234AE-9DC9-4EB7-17B1-BBF8C413D806}"/>
                </a:ext>
              </a:extLst>
            </p:cNvPr>
            <p:cNvSpPr txBox="1"/>
            <p:nvPr/>
          </p:nvSpPr>
          <p:spPr>
            <a:xfrm>
              <a:off x="-13902" y="3831550"/>
              <a:ext cx="802754" cy="369332"/>
            </a:xfrm>
            <a:prstGeom prst="rect">
              <a:avLst/>
            </a:prstGeom>
            <a:noFill/>
          </p:spPr>
          <p:txBody>
            <a:bodyPr wrap="square" rtlCol="0">
              <a:spAutoFit/>
            </a:bodyPr>
            <a:lstStyle/>
            <a:p>
              <a:pPr algn="ctr" defTabSz="393192">
                <a:spcAft>
                  <a:spcPts val="600"/>
                </a:spcAft>
              </a:pPr>
              <a:r>
                <a:rPr lang="en-US" sz="1548" b="1" kern="1200">
                  <a:solidFill>
                    <a:schemeClr val="tx1"/>
                  </a:solidFill>
                  <a:latin typeface="Times New Roman" panose="02020603050405020304" pitchFamily="18" charset="0"/>
                  <a:ea typeface="+mn-ea"/>
                  <a:cs typeface="Times New Roman" panose="02020603050405020304" pitchFamily="18" charset="0"/>
                </a:rPr>
                <a:t>IL-1ꞵ</a:t>
              </a:r>
              <a:endParaRPr lang="en-US" b="1">
                <a:latin typeface="Times New Roman" panose="02020603050405020304" pitchFamily="18" charset="0"/>
                <a:cs typeface="Times New Roman" panose="02020603050405020304" pitchFamily="18" charset="0"/>
              </a:endParaRPr>
            </a:p>
          </p:txBody>
        </p:sp>
      </p:grpSp>
      <p:grpSp>
        <p:nvGrpSpPr>
          <p:cNvPr id="6" name="Group 5">
            <a:extLst>
              <a:ext uri="{FF2B5EF4-FFF2-40B4-BE49-F238E27FC236}">
                <a16:creationId xmlns:a16="http://schemas.microsoft.com/office/drawing/2014/main" id="{A9CE47FA-CF8C-EBEB-D99E-432793E8FA9D}"/>
              </a:ext>
            </a:extLst>
          </p:cNvPr>
          <p:cNvGrpSpPr/>
          <p:nvPr/>
        </p:nvGrpSpPr>
        <p:grpSpPr>
          <a:xfrm>
            <a:off x="9706107" y="6575898"/>
            <a:ext cx="4817621" cy="6323192"/>
            <a:chOff x="2981598" y="-1"/>
            <a:chExt cx="3034554" cy="4306594"/>
          </a:xfrm>
        </p:grpSpPr>
        <p:pic>
          <p:nvPicPr>
            <p:cNvPr id="7" name="Picture 6" descr="A close-up of a structure&#10;&#10;AI-generated content may be incorrect.">
              <a:extLst>
                <a:ext uri="{FF2B5EF4-FFF2-40B4-BE49-F238E27FC236}">
                  <a16:creationId xmlns:a16="http://schemas.microsoft.com/office/drawing/2014/main" id="{03D25633-928B-1CCA-BCFD-7554D0949527}"/>
                </a:ext>
              </a:extLst>
            </p:cNvPr>
            <p:cNvPicPr>
              <a:picLocks noChangeAspect="1"/>
            </p:cNvPicPr>
            <p:nvPr/>
          </p:nvPicPr>
          <p:blipFill>
            <a:blip r:embed="rId6"/>
            <a:srcRect l="18365" r="13162" b="-5"/>
            <a:stretch/>
          </p:blipFill>
          <p:spPr>
            <a:xfrm>
              <a:off x="3111660" y="-1"/>
              <a:ext cx="2904492" cy="4306594"/>
            </a:xfrm>
            <a:custGeom>
              <a:avLst/>
              <a:gdLst/>
              <a:ahLst/>
              <a:cxnLst/>
              <a:rect l="l" t="t" r="r" b="b"/>
              <a:pathLst>
                <a:path w="3872656" h="4370715">
                  <a:moveTo>
                    <a:pt x="9308" y="0"/>
                  </a:moveTo>
                  <a:lnTo>
                    <a:pt x="3851998" y="0"/>
                  </a:lnTo>
                  <a:lnTo>
                    <a:pt x="3841520" y="444702"/>
                  </a:lnTo>
                  <a:cubicBezTo>
                    <a:pt x="3839973" y="512270"/>
                    <a:pt x="3836622" y="580351"/>
                    <a:pt x="3848351" y="647278"/>
                  </a:cubicBezTo>
                  <a:cubicBezTo>
                    <a:pt x="3877736" y="814210"/>
                    <a:pt x="3877092" y="981784"/>
                    <a:pt x="3864203" y="1149870"/>
                  </a:cubicBezTo>
                  <a:cubicBezTo>
                    <a:pt x="3851315" y="1324624"/>
                    <a:pt x="3828761" y="1498736"/>
                    <a:pt x="3837395" y="1674644"/>
                  </a:cubicBezTo>
                  <a:cubicBezTo>
                    <a:pt x="3842422" y="1774008"/>
                    <a:pt x="3850284" y="1873117"/>
                    <a:pt x="3850284" y="1972737"/>
                  </a:cubicBezTo>
                  <a:cubicBezTo>
                    <a:pt x="3852991" y="2451097"/>
                    <a:pt x="3845773" y="2929970"/>
                    <a:pt x="3856857" y="3408715"/>
                  </a:cubicBezTo>
                  <a:cubicBezTo>
                    <a:pt x="3859821" y="3532953"/>
                    <a:pt x="3846289" y="3656550"/>
                    <a:pt x="3843969" y="3780531"/>
                  </a:cubicBezTo>
                  <a:cubicBezTo>
                    <a:pt x="3842165" y="3881563"/>
                    <a:pt x="3845065" y="3982530"/>
                    <a:pt x="3847691" y="4083497"/>
                  </a:cubicBezTo>
                  <a:lnTo>
                    <a:pt x="3849494" y="4346466"/>
                  </a:lnTo>
                  <a:lnTo>
                    <a:pt x="3739963" y="4345485"/>
                  </a:lnTo>
                  <a:cubicBezTo>
                    <a:pt x="3702780" y="4346420"/>
                    <a:pt x="3665581" y="4348259"/>
                    <a:pt x="3628383" y="4349908"/>
                  </a:cubicBezTo>
                  <a:cubicBezTo>
                    <a:pt x="3508316" y="4356655"/>
                    <a:pt x="3387918" y="4354828"/>
                    <a:pt x="3268119" y="4344454"/>
                  </a:cubicBezTo>
                  <a:cubicBezTo>
                    <a:pt x="3196206" y="4335589"/>
                    <a:pt x="3123466" y="4335589"/>
                    <a:pt x="3051553" y="4344454"/>
                  </a:cubicBezTo>
                  <a:cubicBezTo>
                    <a:pt x="2869715" y="4368829"/>
                    <a:pt x="2685977" y="4376260"/>
                    <a:pt x="2502751" y="4366648"/>
                  </a:cubicBezTo>
                  <a:cubicBezTo>
                    <a:pt x="2288987" y="4357263"/>
                    <a:pt x="2075733" y="4337859"/>
                    <a:pt x="1861843" y="4332533"/>
                  </a:cubicBezTo>
                  <a:cubicBezTo>
                    <a:pt x="1726297" y="4329109"/>
                    <a:pt x="1589733" y="4319851"/>
                    <a:pt x="1455972" y="4342552"/>
                  </a:cubicBezTo>
                  <a:cubicBezTo>
                    <a:pt x="1319536" y="4365887"/>
                    <a:pt x="1184374" y="4354980"/>
                    <a:pt x="1048318" y="4348258"/>
                  </a:cubicBezTo>
                  <a:cubicBezTo>
                    <a:pt x="946532" y="4340953"/>
                    <a:pt x="844365" y="4340953"/>
                    <a:pt x="742578" y="4348258"/>
                  </a:cubicBezTo>
                  <a:cubicBezTo>
                    <a:pt x="618869" y="4360661"/>
                    <a:pt x="494432" y="4364263"/>
                    <a:pt x="370214" y="4359038"/>
                  </a:cubicBezTo>
                  <a:cubicBezTo>
                    <a:pt x="296007" y="4355170"/>
                    <a:pt x="221738" y="4351270"/>
                    <a:pt x="147421" y="4348702"/>
                  </a:cubicBezTo>
                  <a:lnTo>
                    <a:pt x="13040" y="4347289"/>
                  </a:lnTo>
                  <a:lnTo>
                    <a:pt x="371" y="4103870"/>
                  </a:lnTo>
                  <a:cubicBezTo>
                    <a:pt x="-757" y="4012134"/>
                    <a:pt x="886" y="3920334"/>
                    <a:pt x="2690" y="3828598"/>
                  </a:cubicBezTo>
                  <a:cubicBezTo>
                    <a:pt x="5913" y="3670768"/>
                    <a:pt x="16095" y="3513067"/>
                    <a:pt x="20090" y="3355238"/>
                  </a:cubicBezTo>
                  <a:cubicBezTo>
                    <a:pt x="25761" y="3127790"/>
                    <a:pt x="3336" y="2900469"/>
                    <a:pt x="10940" y="2573142"/>
                  </a:cubicBezTo>
                  <a:cubicBezTo>
                    <a:pt x="20218" y="2391979"/>
                    <a:pt x="14032" y="2111578"/>
                    <a:pt x="14677" y="1830024"/>
                  </a:cubicBezTo>
                  <a:cubicBezTo>
                    <a:pt x="15451" y="1640269"/>
                    <a:pt x="5268" y="1450771"/>
                    <a:pt x="6171" y="1261145"/>
                  </a:cubicBezTo>
                  <a:cubicBezTo>
                    <a:pt x="6815" y="1121522"/>
                    <a:pt x="19961" y="982540"/>
                    <a:pt x="25374" y="843301"/>
                  </a:cubicBezTo>
                  <a:cubicBezTo>
                    <a:pt x="30078" y="673215"/>
                    <a:pt x="25426" y="502988"/>
                    <a:pt x="11455" y="333401"/>
                  </a:cubicBezTo>
                  <a:cubicBezTo>
                    <a:pt x="4817" y="239678"/>
                    <a:pt x="5623" y="145890"/>
                    <a:pt x="8088" y="52087"/>
                  </a:cubicBezTo>
                  <a:close/>
                </a:path>
              </a:pathLst>
            </a:custGeom>
          </p:spPr>
        </p:pic>
        <p:sp>
          <p:nvSpPr>
            <p:cNvPr id="8" name="TextBox 7">
              <a:extLst>
                <a:ext uri="{FF2B5EF4-FFF2-40B4-BE49-F238E27FC236}">
                  <a16:creationId xmlns:a16="http://schemas.microsoft.com/office/drawing/2014/main" id="{5E1DE463-CC24-7467-2422-BFAE8E30CC60}"/>
                </a:ext>
              </a:extLst>
            </p:cNvPr>
            <p:cNvSpPr txBox="1"/>
            <p:nvPr/>
          </p:nvSpPr>
          <p:spPr>
            <a:xfrm>
              <a:off x="2981598" y="3831550"/>
              <a:ext cx="1128532" cy="369332"/>
            </a:xfrm>
            <a:prstGeom prst="rect">
              <a:avLst/>
            </a:prstGeom>
            <a:noFill/>
          </p:spPr>
          <p:txBody>
            <a:bodyPr wrap="square">
              <a:spAutoFit/>
            </a:bodyPr>
            <a:lstStyle/>
            <a:p>
              <a:pPr algn="ctr" defTabSz="388620">
                <a:spcAft>
                  <a:spcPts val="600"/>
                </a:spcAft>
              </a:pPr>
              <a:r>
                <a:rPr lang="en-US" sz="1530" b="1" kern="1200">
                  <a:solidFill>
                    <a:schemeClr val="tx1"/>
                  </a:solidFill>
                  <a:latin typeface="Times New Roman" panose="02020603050405020304" pitchFamily="18" charset="0"/>
                  <a:ea typeface="+mn-ea"/>
                  <a:cs typeface="Times New Roman" panose="02020603050405020304" pitchFamily="18" charset="0"/>
                </a:rPr>
                <a:t>Arginase</a:t>
              </a:r>
              <a:endParaRPr lang="en-US" b="1">
                <a:latin typeface="Times New Roman" panose="02020603050405020304" pitchFamily="18" charset="0"/>
                <a:cs typeface="Times New Roman" panose="02020603050405020304" pitchFamily="18" charset="0"/>
              </a:endParaRPr>
            </a:p>
          </p:txBody>
        </p:sp>
      </p:grpSp>
      <p:grpSp>
        <p:nvGrpSpPr>
          <p:cNvPr id="9" name="Group 8">
            <a:extLst>
              <a:ext uri="{FF2B5EF4-FFF2-40B4-BE49-F238E27FC236}">
                <a16:creationId xmlns:a16="http://schemas.microsoft.com/office/drawing/2014/main" id="{FE57356B-AC3E-78DC-6075-0C52779FC03B}"/>
              </a:ext>
            </a:extLst>
          </p:cNvPr>
          <p:cNvGrpSpPr/>
          <p:nvPr/>
        </p:nvGrpSpPr>
        <p:grpSpPr>
          <a:xfrm>
            <a:off x="14611157" y="6546494"/>
            <a:ext cx="4562571" cy="6329398"/>
            <a:chOff x="6146214" y="-1"/>
            <a:chExt cx="2997786" cy="4306593"/>
          </a:xfrm>
        </p:grpSpPr>
        <p:pic>
          <p:nvPicPr>
            <p:cNvPr id="10" name="Picture 4" descr="Nitric oxide synthase - Wikipedia">
              <a:extLst>
                <a:ext uri="{FF2B5EF4-FFF2-40B4-BE49-F238E27FC236}">
                  <a16:creationId xmlns:a16="http://schemas.microsoft.com/office/drawing/2014/main" id="{DEE4773E-A035-97E6-B408-2E276DEA2B7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32191" r="10979" b="2"/>
            <a:stretch/>
          </p:blipFill>
          <p:spPr bwMode="auto">
            <a:xfrm>
              <a:off x="6146214" y="-1"/>
              <a:ext cx="2997786" cy="4306593"/>
            </a:xfrm>
            <a:custGeom>
              <a:avLst/>
              <a:gdLst/>
              <a:ahLst/>
              <a:cxnLst/>
              <a:rect l="l" t="t" r="r" b="b"/>
              <a:pathLst>
                <a:path w="3997047" h="4358703">
                  <a:moveTo>
                    <a:pt x="9389" y="0"/>
                  </a:moveTo>
                  <a:lnTo>
                    <a:pt x="3997047" y="0"/>
                  </a:lnTo>
                  <a:lnTo>
                    <a:pt x="3997047" y="4347477"/>
                  </a:lnTo>
                  <a:lnTo>
                    <a:pt x="3922844" y="4341211"/>
                  </a:lnTo>
                  <a:cubicBezTo>
                    <a:pt x="3821334" y="4336140"/>
                    <a:pt x="3719771" y="4340396"/>
                    <a:pt x="3618208" y="4343440"/>
                  </a:cubicBezTo>
                  <a:cubicBezTo>
                    <a:pt x="3488013" y="4347245"/>
                    <a:pt x="3357819" y="4358659"/>
                    <a:pt x="3227370" y="4344455"/>
                  </a:cubicBezTo>
                  <a:cubicBezTo>
                    <a:pt x="3152388" y="4335717"/>
                    <a:pt x="3076577" y="4336833"/>
                    <a:pt x="3001887" y="4347752"/>
                  </a:cubicBezTo>
                  <a:cubicBezTo>
                    <a:pt x="2932216" y="4357340"/>
                    <a:pt x="2861768" y="4360092"/>
                    <a:pt x="2791563" y="4355995"/>
                  </a:cubicBezTo>
                  <a:cubicBezTo>
                    <a:pt x="2658694" y="4350416"/>
                    <a:pt x="2524678" y="4346991"/>
                    <a:pt x="2391171" y="4351303"/>
                  </a:cubicBezTo>
                  <a:cubicBezTo>
                    <a:pt x="2185433" y="4357898"/>
                    <a:pt x="1979696" y="4363985"/>
                    <a:pt x="1773830" y="4351303"/>
                  </a:cubicBezTo>
                  <a:cubicBezTo>
                    <a:pt x="1620961" y="4342172"/>
                    <a:pt x="1468090" y="4341031"/>
                    <a:pt x="1315220" y="4345723"/>
                  </a:cubicBezTo>
                  <a:cubicBezTo>
                    <a:pt x="1162350" y="4350416"/>
                    <a:pt x="1009480" y="4359927"/>
                    <a:pt x="856610" y="4351303"/>
                  </a:cubicBezTo>
                  <a:cubicBezTo>
                    <a:pt x="678261" y="4341158"/>
                    <a:pt x="499913" y="4342933"/>
                    <a:pt x="321565" y="4344708"/>
                  </a:cubicBezTo>
                  <a:cubicBezTo>
                    <a:pt x="235449" y="4345596"/>
                    <a:pt x="149428" y="4348323"/>
                    <a:pt x="63422" y="4349686"/>
                  </a:cubicBezTo>
                  <a:lnTo>
                    <a:pt x="12951" y="4349060"/>
                  </a:lnTo>
                  <a:lnTo>
                    <a:pt x="371" y="4107346"/>
                  </a:lnTo>
                  <a:cubicBezTo>
                    <a:pt x="-757" y="4015610"/>
                    <a:pt x="887" y="3923810"/>
                    <a:pt x="2691" y="3832074"/>
                  </a:cubicBezTo>
                  <a:cubicBezTo>
                    <a:pt x="5913" y="3674244"/>
                    <a:pt x="16095" y="3516543"/>
                    <a:pt x="20090" y="3358714"/>
                  </a:cubicBezTo>
                  <a:cubicBezTo>
                    <a:pt x="25761" y="3131266"/>
                    <a:pt x="3336" y="2903945"/>
                    <a:pt x="10940" y="2576618"/>
                  </a:cubicBezTo>
                  <a:cubicBezTo>
                    <a:pt x="20219" y="2395455"/>
                    <a:pt x="14032" y="2115054"/>
                    <a:pt x="14677" y="1833500"/>
                  </a:cubicBezTo>
                  <a:cubicBezTo>
                    <a:pt x="15451" y="1643745"/>
                    <a:pt x="5269" y="1454247"/>
                    <a:pt x="6171" y="1264621"/>
                  </a:cubicBezTo>
                  <a:cubicBezTo>
                    <a:pt x="6815" y="1124998"/>
                    <a:pt x="19961" y="986016"/>
                    <a:pt x="25375" y="846777"/>
                  </a:cubicBezTo>
                  <a:cubicBezTo>
                    <a:pt x="30078" y="676691"/>
                    <a:pt x="25426" y="506464"/>
                    <a:pt x="11455" y="336877"/>
                  </a:cubicBezTo>
                  <a:cubicBezTo>
                    <a:pt x="4818" y="243154"/>
                    <a:pt x="5623" y="149366"/>
                    <a:pt x="8088" y="55563"/>
                  </a:cubicBezTo>
                  <a:close/>
                </a:path>
              </a:pathLst>
            </a:cu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8CC4B4D-C42E-BDD5-5699-A01E50F6A0FA}"/>
                </a:ext>
              </a:extLst>
            </p:cNvPr>
            <p:cNvSpPr txBox="1"/>
            <p:nvPr/>
          </p:nvSpPr>
          <p:spPr>
            <a:xfrm>
              <a:off x="6323978" y="3930622"/>
              <a:ext cx="1128532" cy="369332"/>
            </a:xfrm>
            <a:prstGeom prst="rect">
              <a:avLst/>
            </a:prstGeom>
            <a:solidFill>
              <a:schemeClr val="bg1"/>
            </a:solidFill>
          </p:spPr>
          <p:txBody>
            <a:bodyPr wrap="square">
              <a:spAutoFit/>
            </a:bodyPr>
            <a:lstStyle/>
            <a:p>
              <a:pPr algn="ctr" defTabSz="374904">
                <a:spcAft>
                  <a:spcPts val="600"/>
                </a:spcAft>
              </a:pPr>
              <a:r>
                <a:rPr lang="en-US" sz="1476" b="1" kern="1200" err="1">
                  <a:solidFill>
                    <a:schemeClr val="tx1"/>
                  </a:solidFill>
                  <a:latin typeface="Times New Roman" panose="02020603050405020304" pitchFamily="18" charset="0"/>
                  <a:ea typeface="+mn-ea"/>
                  <a:cs typeface="Times New Roman" panose="02020603050405020304" pitchFamily="18" charset="0"/>
                </a:rPr>
                <a:t>iNOS</a:t>
              </a:r>
              <a:endParaRPr lang="en-US" b="1">
                <a:latin typeface="Times New Roman" panose="02020603050405020304" pitchFamily="18" charset="0"/>
                <a:cs typeface="Times New Roman" panose="02020603050405020304" pitchFamily="18" charset="0"/>
              </a:endParaRPr>
            </a:p>
          </p:txBody>
        </p:sp>
      </p:grpSp>
      <p:sp>
        <p:nvSpPr>
          <p:cNvPr id="12" name="TextBox 11">
            <a:extLst>
              <a:ext uri="{FF2B5EF4-FFF2-40B4-BE49-F238E27FC236}">
                <a16:creationId xmlns:a16="http://schemas.microsoft.com/office/drawing/2014/main" id="{6C506A25-04E8-EB52-9FBE-EC6A27B27AB4}"/>
              </a:ext>
            </a:extLst>
          </p:cNvPr>
          <p:cNvSpPr txBox="1"/>
          <p:nvPr/>
        </p:nvSpPr>
        <p:spPr>
          <a:xfrm>
            <a:off x="23511333" y="13020930"/>
            <a:ext cx="366975" cy="400110"/>
          </a:xfrm>
          <a:prstGeom prst="rect">
            <a:avLst/>
          </a:prstGeom>
          <a:noFill/>
        </p:spPr>
        <p:txBody>
          <a:bodyPr wrap="square" rtlCol="0">
            <a:spAutoFit/>
          </a:bodyPr>
          <a:lstStyle/>
          <a:p>
            <a:r>
              <a:rPr lang="ru-RU" sz="2000" dirty="0"/>
              <a:t>3</a:t>
            </a:r>
            <a:endParaRPr lang="vi-VN"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0">
          <a:extLst>
            <a:ext uri="{FF2B5EF4-FFF2-40B4-BE49-F238E27FC236}">
              <a16:creationId xmlns:a16="http://schemas.microsoft.com/office/drawing/2014/main" id="{199F36A5-47EA-9EF2-3E0A-D684DD9D4A41}"/>
            </a:ext>
          </a:extLst>
        </p:cNvPr>
        <p:cNvGrpSpPr/>
        <p:nvPr/>
      </p:nvGrpSpPr>
      <p:grpSpPr>
        <a:xfrm>
          <a:off x="0" y="0"/>
          <a:ext cx="0" cy="0"/>
          <a:chOff x="0" y="0"/>
          <a:chExt cx="0" cy="0"/>
        </a:xfrm>
      </p:grpSpPr>
      <p:sp>
        <p:nvSpPr>
          <p:cNvPr id="96" name="Google Shape;96;g2b1da5dc296_0_72">
            <a:extLst>
              <a:ext uri="{FF2B5EF4-FFF2-40B4-BE49-F238E27FC236}">
                <a16:creationId xmlns:a16="http://schemas.microsoft.com/office/drawing/2014/main" id="{14490AD1-4FA5-05EA-0D9C-B2973FEE4D6F}"/>
              </a:ext>
            </a:extLst>
          </p:cNvPr>
          <p:cNvSpPr/>
          <p:nvPr/>
        </p:nvSpPr>
        <p:spPr>
          <a:xfrm>
            <a:off x="23370921" y="10515600"/>
            <a:ext cx="1016100" cy="3200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g2b1da5dc296_0_72">
            <a:extLst>
              <a:ext uri="{FF2B5EF4-FFF2-40B4-BE49-F238E27FC236}">
                <a16:creationId xmlns:a16="http://schemas.microsoft.com/office/drawing/2014/main" id="{BAB897F3-0952-F279-83EF-E5727902742C}"/>
              </a:ext>
            </a:extLst>
          </p:cNvPr>
          <p:cNvSpPr/>
          <p:nvPr/>
        </p:nvSpPr>
        <p:spPr>
          <a:xfrm>
            <a:off x="5717255" y="-185"/>
            <a:ext cx="11198700" cy="15579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rgbClr val="5F76D9"/>
              </a:buClr>
              <a:buSzPts val="8000"/>
              <a:buFont typeface="Bebas Neue"/>
              <a:buNone/>
            </a:pPr>
            <a:r>
              <a:rPr lang="vi-VN" sz="9600" dirty="0"/>
              <a:t>🔬</a:t>
            </a:r>
            <a:r>
              <a:rPr lang="en-US" sz="8000" b="0" i="0" u="none" strike="noStrike" cap="none" dirty="0">
                <a:solidFill>
                  <a:srgbClr val="5F76D9"/>
                </a:solidFill>
                <a:latin typeface="Bebas Neue"/>
                <a:ea typeface="Bebas Neue"/>
                <a:cs typeface="Bebas Neue"/>
                <a:sym typeface="Bebas Neue"/>
              </a:rPr>
              <a:t>Methods and materials</a:t>
            </a:r>
            <a:endParaRPr sz="8000" b="0" i="0" u="none" strike="noStrike" cap="none" dirty="0">
              <a:solidFill>
                <a:srgbClr val="5F76D9"/>
              </a:solidFill>
              <a:latin typeface="Calibri"/>
              <a:ea typeface="Calibri"/>
              <a:cs typeface="Calibri"/>
              <a:sym typeface="Calibri"/>
            </a:endParaRPr>
          </a:p>
        </p:txBody>
      </p:sp>
      <p:pic>
        <p:nvPicPr>
          <p:cNvPr id="6" name="Picture 5">
            <a:extLst>
              <a:ext uri="{FF2B5EF4-FFF2-40B4-BE49-F238E27FC236}">
                <a16:creationId xmlns:a16="http://schemas.microsoft.com/office/drawing/2014/main" id="{B6727142-ACAB-02D8-33FB-2226CAC94E2B}"/>
              </a:ext>
            </a:extLst>
          </p:cNvPr>
          <p:cNvPicPr>
            <a:picLocks noChangeAspect="1"/>
          </p:cNvPicPr>
          <p:nvPr/>
        </p:nvPicPr>
        <p:blipFill>
          <a:blip r:embed="rId3"/>
          <a:srcRect l="50443" t="25306" r="7263" b="24759"/>
          <a:stretch/>
        </p:blipFill>
        <p:spPr>
          <a:xfrm>
            <a:off x="13226332" y="2884423"/>
            <a:ext cx="2333693" cy="2114465"/>
          </a:xfrm>
          <a:prstGeom prst="rect">
            <a:avLst/>
          </a:prstGeom>
        </p:spPr>
      </p:pic>
      <p:sp>
        <p:nvSpPr>
          <p:cNvPr id="8" name="TextBox 7">
            <a:extLst>
              <a:ext uri="{FF2B5EF4-FFF2-40B4-BE49-F238E27FC236}">
                <a16:creationId xmlns:a16="http://schemas.microsoft.com/office/drawing/2014/main" id="{2FB67D82-A160-01EA-D2A9-B6954BB8B11D}"/>
              </a:ext>
            </a:extLst>
          </p:cNvPr>
          <p:cNvSpPr txBox="1"/>
          <p:nvPr/>
        </p:nvSpPr>
        <p:spPr>
          <a:xfrm>
            <a:off x="15466901" y="3073565"/>
            <a:ext cx="4905113" cy="1815882"/>
          </a:xfrm>
          <a:prstGeom prst="rect">
            <a:avLst/>
          </a:prstGeom>
          <a:noFill/>
        </p:spPr>
        <p:txBody>
          <a:bodyPr wrap="square">
            <a:spAutoFit/>
          </a:bodyPr>
          <a:lstStyle/>
          <a:p>
            <a:pPr algn="ctr"/>
            <a:r>
              <a:rPr lang="en-US" sz="2800" dirty="0">
                <a:latin typeface="Times" panose="02020603050405020304" pitchFamily="18" charset="0"/>
                <a:cs typeface="Times" panose="02020603050405020304" pitchFamily="18" charset="0"/>
              </a:rPr>
              <a:t>Irradiated at the </a:t>
            </a:r>
            <a:r>
              <a:rPr lang="en-US" sz="2800" b="1" dirty="0">
                <a:latin typeface="Times" panose="02020603050405020304" pitchFamily="18" charset="0"/>
                <a:cs typeface="Times" panose="02020603050405020304" pitchFamily="18" charset="0"/>
              </a:rPr>
              <a:t>Bragg peak</a:t>
            </a:r>
            <a:r>
              <a:rPr lang="en-US" sz="2800" dirty="0">
                <a:latin typeface="Times" panose="02020603050405020304" pitchFamily="18" charset="0"/>
                <a:cs typeface="Times" panose="02020603050405020304" pitchFamily="18" charset="0"/>
              </a:rPr>
              <a:t> with proton doses: </a:t>
            </a:r>
            <a:r>
              <a:rPr lang="en-US" sz="2800" b="1" dirty="0">
                <a:latin typeface="Times" panose="02020603050405020304" pitchFamily="18" charset="0"/>
                <a:cs typeface="Times" panose="02020603050405020304" pitchFamily="18" charset="0"/>
              </a:rPr>
              <a:t>2, 5, and 10 Gy </a:t>
            </a:r>
            <a:r>
              <a:rPr lang="vi-VN" sz="2800" dirty="0">
                <a:latin typeface="Times" panose="02020603050405020304" pitchFamily="18" charset="0"/>
                <a:cs typeface="Times" panose="02020603050405020304" pitchFamily="18" charset="0"/>
              </a:rPr>
              <a:t>using the </a:t>
            </a:r>
            <a:r>
              <a:rPr lang="vi-VN" sz="2800" b="1" dirty="0">
                <a:latin typeface="Times" panose="02020603050405020304" pitchFamily="18" charset="0"/>
                <a:cs typeface="Times" panose="02020603050405020304" pitchFamily="18" charset="0"/>
              </a:rPr>
              <a:t>Phasotron accelerator</a:t>
            </a:r>
            <a:endParaRPr lang="en-US" sz="2800" dirty="0">
              <a:latin typeface="Times" panose="02020603050405020304" pitchFamily="18" charset="0"/>
              <a:cs typeface="Times" panose="02020603050405020304" pitchFamily="18" charset="0"/>
            </a:endParaRPr>
          </a:p>
        </p:txBody>
      </p:sp>
      <p:sp>
        <p:nvSpPr>
          <p:cNvPr id="49" name="TextBox 48">
            <a:extLst>
              <a:ext uri="{FF2B5EF4-FFF2-40B4-BE49-F238E27FC236}">
                <a16:creationId xmlns:a16="http://schemas.microsoft.com/office/drawing/2014/main" id="{662B863A-07BF-5C03-B9BC-12237A8219CB}"/>
              </a:ext>
            </a:extLst>
          </p:cNvPr>
          <p:cNvSpPr txBox="1"/>
          <p:nvPr/>
        </p:nvSpPr>
        <p:spPr>
          <a:xfrm>
            <a:off x="13273381" y="6685612"/>
            <a:ext cx="3264301" cy="1815882"/>
          </a:xfrm>
          <a:prstGeom prst="rect">
            <a:avLst/>
          </a:prstGeom>
          <a:noFill/>
        </p:spPr>
        <p:txBody>
          <a:bodyPr wrap="square">
            <a:spAutoFit/>
          </a:bodyPr>
          <a:lstStyle/>
          <a:p>
            <a:pPr marL="285750" indent="-285750">
              <a:buFont typeface="Arial" panose="020B0604020202020204" pitchFamily="34" charset="0"/>
              <a:buChar char="•"/>
            </a:pPr>
            <a:r>
              <a:rPr lang="vi-VN" sz="2800" dirty="0">
                <a:latin typeface="+mj-lt"/>
              </a:rPr>
              <a:t>Total Protein Quantification using </a:t>
            </a:r>
            <a:r>
              <a:rPr lang="vi-VN" sz="2800" b="1" dirty="0">
                <a:latin typeface="+mj-lt"/>
              </a:rPr>
              <a:t>BCA assay (Abcam)</a:t>
            </a:r>
            <a:endParaRPr lang="en-US" sz="2800" b="1" dirty="0">
              <a:latin typeface="+mj-lt"/>
            </a:endParaRPr>
          </a:p>
        </p:txBody>
      </p:sp>
      <p:sp>
        <p:nvSpPr>
          <p:cNvPr id="55" name="TextBox 54">
            <a:extLst>
              <a:ext uri="{FF2B5EF4-FFF2-40B4-BE49-F238E27FC236}">
                <a16:creationId xmlns:a16="http://schemas.microsoft.com/office/drawing/2014/main" id="{DF493A8C-E0FD-1B4E-62A8-452742C64797}"/>
              </a:ext>
            </a:extLst>
          </p:cNvPr>
          <p:cNvSpPr txBox="1"/>
          <p:nvPr/>
        </p:nvSpPr>
        <p:spPr>
          <a:xfrm>
            <a:off x="13038691" y="12123114"/>
            <a:ext cx="3648076" cy="954107"/>
          </a:xfrm>
          <a:prstGeom prst="rect">
            <a:avLst/>
          </a:prstGeom>
          <a:noFill/>
        </p:spPr>
        <p:txBody>
          <a:bodyPr wrap="square">
            <a:spAutoFit/>
          </a:bodyPr>
          <a:lstStyle/>
          <a:p>
            <a:pPr algn="ctr"/>
            <a:r>
              <a:rPr lang="vi-VN" sz="2800" b="1" dirty="0">
                <a:solidFill>
                  <a:schemeClr val="accent1">
                    <a:lumMod val="50000"/>
                  </a:schemeClr>
                </a:solidFill>
                <a:latin typeface="+mj-lt"/>
              </a:rPr>
              <a:t>6. Data Processing &amp; Statistical Analysis</a:t>
            </a:r>
            <a:endParaRPr lang="en-US" sz="2800" b="1" dirty="0">
              <a:solidFill>
                <a:schemeClr val="accent1">
                  <a:lumMod val="50000"/>
                </a:schemeClr>
              </a:solidFill>
              <a:latin typeface="+mj-lt"/>
            </a:endParaRPr>
          </a:p>
        </p:txBody>
      </p:sp>
      <p:cxnSp>
        <p:nvCxnSpPr>
          <p:cNvPr id="4" name="Straight Connector 3">
            <a:extLst>
              <a:ext uri="{FF2B5EF4-FFF2-40B4-BE49-F238E27FC236}">
                <a16:creationId xmlns:a16="http://schemas.microsoft.com/office/drawing/2014/main" id="{EB8A1BD4-1CCE-3B9D-2A39-381B3949E35A}"/>
              </a:ext>
            </a:extLst>
          </p:cNvPr>
          <p:cNvCxnSpPr>
            <a:cxnSpLocks/>
          </p:cNvCxnSpPr>
          <p:nvPr/>
        </p:nvCxnSpPr>
        <p:spPr>
          <a:xfrm>
            <a:off x="11043344" y="2468860"/>
            <a:ext cx="0" cy="11533693"/>
          </a:xfrm>
          <a:prstGeom prst="line">
            <a:avLst/>
          </a:prstGeom>
          <a:ln w="387350" cap="rnd" cmpd="sng" algn="ctr">
            <a:solidFill>
              <a:schemeClr val="accent1">
                <a:lumMod val="60000"/>
                <a:lumOff val="40000"/>
              </a:schemeClr>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18" name="Group 17">
            <a:extLst>
              <a:ext uri="{FF2B5EF4-FFF2-40B4-BE49-F238E27FC236}">
                <a16:creationId xmlns:a16="http://schemas.microsoft.com/office/drawing/2014/main" id="{D93A4570-282A-75F5-AEDA-BD1441B35AE3}"/>
              </a:ext>
            </a:extLst>
          </p:cNvPr>
          <p:cNvGrpSpPr/>
          <p:nvPr/>
        </p:nvGrpSpPr>
        <p:grpSpPr>
          <a:xfrm>
            <a:off x="3751807" y="2227561"/>
            <a:ext cx="5334761" cy="2612571"/>
            <a:chOff x="4844620" y="2478131"/>
            <a:chExt cx="5334761" cy="2612571"/>
          </a:xfrm>
        </p:grpSpPr>
        <p:sp>
          <p:nvSpPr>
            <p:cNvPr id="3" name="TextBox 2">
              <a:extLst>
                <a:ext uri="{FF2B5EF4-FFF2-40B4-BE49-F238E27FC236}">
                  <a16:creationId xmlns:a16="http://schemas.microsoft.com/office/drawing/2014/main" id="{EB4F9C34-9259-4D16-F36F-BC22B95E783B}"/>
                </a:ext>
              </a:extLst>
            </p:cNvPr>
            <p:cNvSpPr txBox="1"/>
            <p:nvPr/>
          </p:nvSpPr>
          <p:spPr>
            <a:xfrm>
              <a:off x="7164184" y="3018330"/>
              <a:ext cx="2879546" cy="1384995"/>
            </a:xfrm>
            <a:prstGeom prst="rect">
              <a:avLst/>
            </a:prstGeom>
            <a:noFill/>
          </p:spPr>
          <p:txBody>
            <a:bodyPr wrap="square">
              <a:spAutoFit/>
            </a:bodyPr>
            <a:lstStyle/>
            <a:p>
              <a:pPr algn="ctr"/>
              <a:r>
                <a:rPr lang="en-US" sz="2800" dirty="0">
                  <a:latin typeface="Times New Roman" panose="02020603050405020304" pitchFamily="18" charset="0"/>
                  <a:cs typeface="Times New Roman" panose="02020603050405020304" pitchFamily="18" charset="0"/>
                </a:rPr>
                <a:t>Mouse strains: </a:t>
              </a:r>
              <a:r>
                <a:rPr lang="en-US" sz="2800" b="1" dirty="0">
                  <a:latin typeface="Times New Roman" panose="02020603050405020304" pitchFamily="18" charset="0"/>
                  <a:cs typeface="Times New Roman" panose="02020603050405020304" pitchFamily="18" charset="0"/>
                </a:rPr>
                <a:t>ICR</a:t>
              </a:r>
              <a:r>
                <a:rPr lang="en-US" sz="2800" dirty="0">
                  <a:latin typeface="Times New Roman" panose="02020603050405020304" pitchFamily="18" charset="0"/>
                  <a:cs typeface="Times New Roman" panose="02020603050405020304" pitchFamily="18" charset="0"/>
                </a:rPr>
                <a:t> and </a:t>
              </a:r>
              <a:r>
                <a:rPr lang="en-US" sz="2800" b="1" dirty="0">
                  <a:latin typeface="Times New Roman" panose="02020603050405020304" pitchFamily="18" charset="0"/>
                  <a:cs typeface="Times New Roman" panose="02020603050405020304" pitchFamily="18" charset="0"/>
                </a:rPr>
                <a:t>C57BL/6</a:t>
              </a:r>
              <a:endParaRPr lang="en-US" sz="28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34A95C6B-18EC-802D-E8EE-D1BE28D44C16}"/>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6829" b="86220" l="16847" r="80022">
                          <a14:foregroundMark x1="17711" y1="82439" x2="17711" y2="82439"/>
                          <a14:foregroundMark x1="16847" y1="81951" x2="16847" y2="81951"/>
                          <a14:foregroundMark x1="18035" y1="84268" x2="18035" y2="84268"/>
                          <a14:foregroundMark x1="40929" y1="86463" x2="40929" y2="86463"/>
                          <a14:foregroundMark x1="68898" y1="19512" x2="68898" y2="19512"/>
                          <a14:foregroundMark x1="34881" y1="18659" x2="34881" y2="18659"/>
                          <a14:foregroundMark x1="69762" y1="16829" x2="69762" y2="16829"/>
                          <a14:foregroundMark x1="60907" y1="42195" x2="60907" y2="42195"/>
                          <a14:foregroundMark x1="45356" y1="43537" x2="45356" y2="43537"/>
                        </a14:backgroundRemoval>
                      </a14:imgEffect>
                    </a14:imgLayer>
                  </a14:imgProps>
                </a:ext>
              </a:extLst>
            </a:blip>
            <a:srcRect l="10204" t="12216" r="12118" b="4977"/>
            <a:stretch/>
          </p:blipFill>
          <p:spPr>
            <a:xfrm>
              <a:off x="4863489" y="2719430"/>
              <a:ext cx="2733365" cy="2129972"/>
            </a:xfrm>
            <a:prstGeom prst="rect">
              <a:avLst/>
            </a:prstGeom>
          </p:spPr>
        </p:pic>
        <p:sp>
          <p:nvSpPr>
            <p:cNvPr id="7" name="Rectangle: Rounded Corners 6">
              <a:extLst>
                <a:ext uri="{FF2B5EF4-FFF2-40B4-BE49-F238E27FC236}">
                  <a16:creationId xmlns:a16="http://schemas.microsoft.com/office/drawing/2014/main" id="{996A277B-6EFD-D7A8-4ECF-D03D0FC065ED}"/>
                </a:ext>
              </a:extLst>
            </p:cNvPr>
            <p:cNvSpPr/>
            <p:nvPr/>
          </p:nvSpPr>
          <p:spPr>
            <a:xfrm>
              <a:off x="4844620" y="2478131"/>
              <a:ext cx="5334761" cy="2612571"/>
            </a:xfrm>
            <a:prstGeom prst="roundRect">
              <a:avLst/>
            </a:prstGeom>
            <a:no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9" name="Rectangle: Rounded Corners 8">
            <a:extLst>
              <a:ext uri="{FF2B5EF4-FFF2-40B4-BE49-F238E27FC236}">
                <a16:creationId xmlns:a16="http://schemas.microsoft.com/office/drawing/2014/main" id="{E5D64B40-EAC5-2AE5-CD3A-B05035937C7F}"/>
              </a:ext>
            </a:extLst>
          </p:cNvPr>
          <p:cNvSpPr/>
          <p:nvPr/>
        </p:nvSpPr>
        <p:spPr>
          <a:xfrm>
            <a:off x="13050112" y="2645059"/>
            <a:ext cx="7385010" cy="2612571"/>
          </a:xfrm>
          <a:prstGeom prst="roundRect">
            <a:avLst/>
          </a:prstGeom>
          <a:no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5" name="Group 24">
            <a:extLst>
              <a:ext uri="{FF2B5EF4-FFF2-40B4-BE49-F238E27FC236}">
                <a16:creationId xmlns:a16="http://schemas.microsoft.com/office/drawing/2014/main" id="{2E732C8C-5241-2B34-D0EA-D39C15F62516}"/>
              </a:ext>
            </a:extLst>
          </p:cNvPr>
          <p:cNvGrpSpPr/>
          <p:nvPr/>
        </p:nvGrpSpPr>
        <p:grpSpPr>
          <a:xfrm>
            <a:off x="2849754" y="5628517"/>
            <a:ext cx="6204208" cy="2612571"/>
            <a:chOff x="4016837" y="5503576"/>
            <a:chExt cx="6204208" cy="2612571"/>
          </a:xfrm>
        </p:grpSpPr>
        <p:sp>
          <p:nvSpPr>
            <p:cNvPr id="10" name="TextBox 9">
              <a:extLst>
                <a:ext uri="{FF2B5EF4-FFF2-40B4-BE49-F238E27FC236}">
                  <a16:creationId xmlns:a16="http://schemas.microsoft.com/office/drawing/2014/main" id="{BA51458A-CC33-5B72-F026-CF489567DD3C}"/>
                </a:ext>
              </a:extLst>
            </p:cNvPr>
            <p:cNvSpPr txBox="1"/>
            <p:nvPr/>
          </p:nvSpPr>
          <p:spPr>
            <a:xfrm>
              <a:off x="6219644" y="5734614"/>
              <a:ext cx="4001401" cy="2246769"/>
            </a:xfrm>
            <a:prstGeom prst="rect">
              <a:avLst/>
            </a:prstGeom>
            <a:noFill/>
          </p:spPr>
          <p:txBody>
            <a:bodyPr wrap="square">
              <a:spAutoFit/>
            </a:bodyPr>
            <a:lstStyle/>
            <a:p>
              <a:pPr marL="28575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Brain tissue collected post-irradiation</a:t>
              </a:r>
            </a:p>
            <a:p>
              <a:pPr marL="28575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Time points: </a:t>
              </a:r>
              <a:r>
                <a:rPr lang="en-US" sz="2800" b="1" dirty="0">
                  <a:latin typeface="Times New Roman" panose="02020603050405020304" pitchFamily="18" charset="0"/>
                  <a:cs typeface="Times New Roman" panose="02020603050405020304" pitchFamily="18" charset="0"/>
                </a:rPr>
                <a:t>24h, 48h, 2 months, 6 months, 12 months.</a:t>
              </a:r>
              <a:endParaRPr lang="vi-VN" sz="2800" dirty="0"/>
            </a:p>
          </p:txBody>
        </p:sp>
        <p:pic>
          <p:nvPicPr>
            <p:cNvPr id="56" name="Picture 55">
              <a:extLst>
                <a:ext uri="{FF2B5EF4-FFF2-40B4-BE49-F238E27FC236}">
                  <a16:creationId xmlns:a16="http://schemas.microsoft.com/office/drawing/2014/main" id="{69A35DB9-113D-B384-56C8-84D22FEF0510}"/>
                </a:ext>
              </a:extLst>
            </p:cNvPr>
            <p:cNvPicPr>
              <a:picLocks noChangeAspect="1"/>
            </p:cNvPicPr>
            <p:nvPr/>
          </p:nvPicPr>
          <p:blipFill>
            <a:blip r:embed="rId6"/>
            <a:srcRect l="38623" t="90595" r="44755" b="-854"/>
            <a:stretch/>
          </p:blipFill>
          <p:spPr>
            <a:xfrm>
              <a:off x="4082699" y="6055274"/>
              <a:ext cx="2178609" cy="1605451"/>
            </a:xfrm>
            <a:prstGeom prst="rect">
              <a:avLst/>
            </a:prstGeom>
          </p:spPr>
        </p:pic>
        <p:sp>
          <p:nvSpPr>
            <p:cNvPr id="11" name="Rectangle: Rounded Corners 10">
              <a:extLst>
                <a:ext uri="{FF2B5EF4-FFF2-40B4-BE49-F238E27FC236}">
                  <a16:creationId xmlns:a16="http://schemas.microsoft.com/office/drawing/2014/main" id="{9263A5F6-973B-5859-499A-801297B90207}"/>
                </a:ext>
              </a:extLst>
            </p:cNvPr>
            <p:cNvSpPr/>
            <p:nvPr/>
          </p:nvSpPr>
          <p:spPr>
            <a:xfrm>
              <a:off x="4016837" y="5503576"/>
              <a:ext cx="6162544" cy="2612571"/>
            </a:xfrm>
            <a:prstGeom prst="roundRect">
              <a:avLst/>
            </a:prstGeom>
            <a:no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2" name="Rectangle: Rounded Corners 11">
            <a:extLst>
              <a:ext uri="{FF2B5EF4-FFF2-40B4-BE49-F238E27FC236}">
                <a16:creationId xmlns:a16="http://schemas.microsoft.com/office/drawing/2014/main" id="{FFD6E13D-4D4F-59B1-171A-CA244DB85818}"/>
              </a:ext>
            </a:extLst>
          </p:cNvPr>
          <p:cNvSpPr/>
          <p:nvPr/>
        </p:nvSpPr>
        <p:spPr>
          <a:xfrm>
            <a:off x="13048478" y="6356301"/>
            <a:ext cx="5957598" cy="5508071"/>
          </a:xfrm>
          <a:prstGeom prst="roundRect">
            <a:avLst/>
          </a:prstGeom>
          <a:no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dirty="0"/>
              <a:t>       </a:t>
            </a:r>
          </a:p>
        </p:txBody>
      </p:sp>
      <p:sp>
        <p:nvSpPr>
          <p:cNvPr id="51" name="TextBox 50">
            <a:extLst>
              <a:ext uri="{FF2B5EF4-FFF2-40B4-BE49-F238E27FC236}">
                <a16:creationId xmlns:a16="http://schemas.microsoft.com/office/drawing/2014/main" id="{993660F8-439B-1C78-279E-633CDCC204BE}"/>
              </a:ext>
            </a:extLst>
          </p:cNvPr>
          <p:cNvSpPr txBox="1"/>
          <p:nvPr/>
        </p:nvSpPr>
        <p:spPr>
          <a:xfrm>
            <a:off x="6386053" y="10374903"/>
            <a:ext cx="2452602" cy="1384995"/>
          </a:xfrm>
          <a:prstGeom prst="rect">
            <a:avLst/>
          </a:prstGeom>
          <a:noFill/>
        </p:spPr>
        <p:txBody>
          <a:bodyPr wrap="square">
            <a:spAutoFit/>
          </a:bodyPr>
          <a:lstStyle/>
          <a:p>
            <a:pPr algn="ctr"/>
            <a:r>
              <a:rPr lang="en-US" sz="2800" dirty="0">
                <a:latin typeface="Times New Roman" panose="02020603050405020304" pitchFamily="18" charset="0"/>
                <a:cs typeface="Times New Roman" panose="02020603050405020304" pitchFamily="18" charset="0"/>
              </a:rPr>
              <a:t>Absorbance measured at </a:t>
            </a:r>
            <a:r>
              <a:rPr lang="en-US" sz="2800" b="1" dirty="0">
                <a:latin typeface="Times New Roman" panose="02020603050405020304" pitchFamily="18" charset="0"/>
                <a:cs typeface="Times New Roman" panose="02020603050405020304" pitchFamily="18" charset="0"/>
              </a:rPr>
              <a:t>488 nm</a:t>
            </a:r>
          </a:p>
        </p:txBody>
      </p:sp>
      <p:sp>
        <p:nvSpPr>
          <p:cNvPr id="13" name="Rectangle: Rounded Corners 12">
            <a:extLst>
              <a:ext uri="{FF2B5EF4-FFF2-40B4-BE49-F238E27FC236}">
                <a16:creationId xmlns:a16="http://schemas.microsoft.com/office/drawing/2014/main" id="{56D96A5C-9DD0-B6D0-3025-23E764EE9DFF}"/>
              </a:ext>
            </a:extLst>
          </p:cNvPr>
          <p:cNvSpPr/>
          <p:nvPr/>
        </p:nvSpPr>
        <p:spPr>
          <a:xfrm>
            <a:off x="2869631" y="9657648"/>
            <a:ext cx="6140721" cy="2979018"/>
          </a:xfrm>
          <a:prstGeom prst="roundRect">
            <a:avLst/>
          </a:prstGeom>
          <a:no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7" name="Straight Connector 16">
            <a:extLst>
              <a:ext uri="{FF2B5EF4-FFF2-40B4-BE49-F238E27FC236}">
                <a16:creationId xmlns:a16="http://schemas.microsoft.com/office/drawing/2014/main" id="{2232CA04-D688-3A41-CCB5-223D25D7E11B}"/>
              </a:ext>
            </a:extLst>
          </p:cNvPr>
          <p:cNvCxnSpPr>
            <a:cxnSpLocks/>
          </p:cNvCxnSpPr>
          <p:nvPr/>
        </p:nvCxnSpPr>
        <p:spPr>
          <a:xfrm>
            <a:off x="9074920" y="3222482"/>
            <a:ext cx="1602306" cy="1"/>
          </a:xfrm>
          <a:prstGeom prst="line">
            <a:avLst/>
          </a:prstGeom>
          <a:ln w="38100">
            <a:solidFill>
              <a:srgbClr val="5F76D9"/>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90BC866-C9B7-38D6-4675-5AC8CCC99F5A}"/>
              </a:ext>
            </a:extLst>
          </p:cNvPr>
          <p:cNvCxnSpPr>
            <a:cxnSpLocks/>
          </p:cNvCxnSpPr>
          <p:nvPr/>
        </p:nvCxnSpPr>
        <p:spPr>
          <a:xfrm>
            <a:off x="9029134" y="6333963"/>
            <a:ext cx="1652865" cy="0"/>
          </a:xfrm>
          <a:prstGeom prst="line">
            <a:avLst/>
          </a:prstGeom>
          <a:ln w="38100">
            <a:solidFill>
              <a:srgbClr val="5F76D9"/>
            </a:solidFill>
            <a:prstDash val="sysDash"/>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B2EABC13-EA3D-BD24-D36E-57D56BF746B5}"/>
              </a:ext>
            </a:extLst>
          </p:cNvPr>
          <p:cNvSpPr/>
          <p:nvPr/>
        </p:nvSpPr>
        <p:spPr>
          <a:xfrm>
            <a:off x="10747358" y="9928904"/>
            <a:ext cx="571543" cy="546031"/>
          </a:xfrm>
          <a:prstGeom prst="ellipse">
            <a:avLst/>
          </a:prstGeom>
          <a:noFill/>
          <a:ln w="38100">
            <a:solidFill>
              <a:srgbClr val="5F76D9"/>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vi-VN"/>
          </a:p>
        </p:txBody>
      </p:sp>
      <p:cxnSp>
        <p:nvCxnSpPr>
          <p:cNvPr id="29" name="Straight Connector 28">
            <a:extLst>
              <a:ext uri="{FF2B5EF4-FFF2-40B4-BE49-F238E27FC236}">
                <a16:creationId xmlns:a16="http://schemas.microsoft.com/office/drawing/2014/main" id="{EBAB0B2C-CEA0-F097-C6AA-5A486F632663}"/>
              </a:ext>
            </a:extLst>
          </p:cNvPr>
          <p:cNvCxnSpPr>
            <a:cxnSpLocks/>
            <a:endCxn id="28" idx="2"/>
          </p:cNvCxnSpPr>
          <p:nvPr/>
        </p:nvCxnSpPr>
        <p:spPr>
          <a:xfrm>
            <a:off x="9021254" y="10201920"/>
            <a:ext cx="1726104" cy="0"/>
          </a:xfrm>
          <a:prstGeom prst="line">
            <a:avLst/>
          </a:prstGeom>
          <a:ln w="38100">
            <a:solidFill>
              <a:srgbClr val="5F76D9"/>
            </a:solidFill>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A3FF965-773E-7EDD-2543-0A7E601AC168}"/>
              </a:ext>
            </a:extLst>
          </p:cNvPr>
          <p:cNvCxnSpPr>
            <a:cxnSpLocks/>
          </p:cNvCxnSpPr>
          <p:nvPr/>
        </p:nvCxnSpPr>
        <p:spPr>
          <a:xfrm>
            <a:off x="11342757" y="4778223"/>
            <a:ext cx="1709123" cy="0"/>
          </a:xfrm>
          <a:prstGeom prst="line">
            <a:avLst/>
          </a:prstGeom>
          <a:ln w="38100">
            <a:solidFill>
              <a:srgbClr val="5F76D9"/>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43BEA13-8E8C-46AC-EA7F-CF805D3B7862}"/>
              </a:ext>
            </a:extLst>
          </p:cNvPr>
          <p:cNvCxnSpPr>
            <a:cxnSpLocks/>
          </p:cNvCxnSpPr>
          <p:nvPr/>
        </p:nvCxnSpPr>
        <p:spPr>
          <a:xfrm flipV="1">
            <a:off x="11369510" y="7869721"/>
            <a:ext cx="1670092" cy="1"/>
          </a:xfrm>
          <a:prstGeom prst="line">
            <a:avLst/>
          </a:prstGeom>
          <a:ln w="38100">
            <a:solidFill>
              <a:srgbClr val="5F76D9"/>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3D8CC89-5B36-5FEE-4D6D-45DD844AD6E1}"/>
              </a:ext>
            </a:extLst>
          </p:cNvPr>
          <p:cNvCxnSpPr>
            <a:cxnSpLocks/>
          </p:cNvCxnSpPr>
          <p:nvPr/>
        </p:nvCxnSpPr>
        <p:spPr>
          <a:xfrm flipV="1">
            <a:off x="11360776" y="12496270"/>
            <a:ext cx="1670092" cy="1"/>
          </a:xfrm>
          <a:prstGeom prst="line">
            <a:avLst/>
          </a:prstGeom>
          <a:ln w="38100">
            <a:solidFill>
              <a:srgbClr val="5F76D9"/>
            </a:solidFill>
            <a:prstDash val="sysDash"/>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0068A153-2C8A-BAC2-85D2-2561B8AD93B0}"/>
              </a:ext>
            </a:extLst>
          </p:cNvPr>
          <p:cNvSpPr txBox="1"/>
          <p:nvPr/>
        </p:nvSpPr>
        <p:spPr>
          <a:xfrm>
            <a:off x="13083643" y="2136424"/>
            <a:ext cx="2667381" cy="523220"/>
          </a:xfrm>
          <a:prstGeom prst="rect">
            <a:avLst/>
          </a:prstGeom>
          <a:noFill/>
        </p:spPr>
        <p:txBody>
          <a:bodyPr wrap="square">
            <a:spAutoFit/>
          </a:bodyPr>
          <a:lstStyle/>
          <a:p>
            <a:r>
              <a:rPr lang="vi-VN" sz="2800" b="1" dirty="0">
                <a:solidFill>
                  <a:schemeClr val="accent1">
                    <a:lumMod val="50000"/>
                  </a:schemeClr>
                </a:solidFill>
                <a:latin typeface="+mj-lt"/>
              </a:rPr>
              <a:t>2. Irradiation</a:t>
            </a:r>
            <a:endParaRPr lang="vi-VN" sz="2800" dirty="0">
              <a:solidFill>
                <a:schemeClr val="accent1">
                  <a:lumMod val="50000"/>
                </a:schemeClr>
              </a:solidFill>
            </a:endParaRPr>
          </a:p>
        </p:txBody>
      </p:sp>
      <p:sp>
        <p:nvSpPr>
          <p:cNvPr id="54" name="TextBox 53">
            <a:extLst>
              <a:ext uri="{FF2B5EF4-FFF2-40B4-BE49-F238E27FC236}">
                <a16:creationId xmlns:a16="http://schemas.microsoft.com/office/drawing/2014/main" id="{BEF160F8-DB36-3292-726D-2234C35776D6}"/>
              </a:ext>
            </a:extLst>
          </p:cNvPr>
          <p:cNvSpPr txBox="1"/>
          <p:nvPr/>
        </p:nvSpPr>
        <p:spPr>
          <a:xfrm>
            <a:off x="2830409" y="5107690"/>
            <a:ext cx="4012899" cy="523220"/>
          </a:xfrm>
          <a:prstGeom prst="rect">
            <a:avLst/>
          </a:prstGeom>
          <a:noFill/>
        </p:spPr>
        <p:txBody>
          <a:bodyPr wrap="square">
            <a:spAutoFit/>
          </a:bodyPr>
          <a:lstStyle/>
          <a:p>
            <a:r>
              <a:rPr lang="vi-VN" sz="2800" b="1" dirty="0">
                <a:solidFill>
                  <a:schemeClr val="accent1">
                    <a:lumMod val="50000"/>
                  </a:schemeClr>
                </a:solidFill>
                <a:latin typeface="+mj-lt"/>
              </a:rPr>
              <a:t>3. Brain collection</a:t>
            </a:r>
            <a:endParaRPr lang="en-US" sz="2800" b="1" dirty="0">
              <a:solidFill>
                <a:schemeClr val="accent1">
                  <a:lumMod val="50000"/>
                </a:schemeClr>
              </a:solidFill>
              <a:latin typeface="+mj-lt"/>
            </a:endParaRPr>
          </a:p>
        </p:txBody>
      </p:sp>
      <p:sp>
        <p:nvSpPr>
          <p:cNvPr id="63" name="TextBox 62">
            <a:extLst>
              <a:ext uri="{FF2B5EF4-FFF2-40B4-BE49-F238E27FC236}">
                <a16:creationId xmlns:a16="http://schemas.microsoft.com/office/drawing/2014/main" id="{8F3673B0-36D7-84D5-EB15-F465B1BAA8CB}"/>
              </a:ext>
            </a:extLst>
          </p:cNvPr>
          <p:cNvSpPr txBox="1"/>
          <p:nvPr/>
        </p:nvSpPr>
        <p:spPr>
          <a:xfrm>
            <a:off x="3750798" y="1686878"/>
            <a:ext cx="3111856" cy="523220"/>
          </a:xfrm>
          <a:prstGeom prst="rect">
            <a:avLst/>
          </a:prstGeom>
          <a:noFill/>
        </p:spPr>
        <p:txBody>
          <a:bodyPr wrap="square">
            <a:spAutoFit/>
          </a:bodyPr>
          <a:lstStyle/>
          <a:p>
            <a:r>
              <a:rPr lang="vi-VN" sz="2800" b="1" dirty="0">
                <a:solidFill>
                  <a:schemeClr val="accent1">
                    <a:lumMod val="50000"/>
                  </a:schemeClr>
                </a:solidFill>
                <a:latin typeface="+mj-lt"/>
              </a:rPr>
              <a:t>1. </a:t>
            </a:r>
            <a:r>
              <a:rPr lang="vi-VN" sz="2800" b="1">
                <a:solidFill>
                  <a:schemeClr val="accent1">
                    <a:lumMod val="50000"/>
                  </a:schemeClr>
                </a:solidFill>
                <a:latin typeface="+mj-lt"/>
              </a:rPr>
              <a:t>Animal Models</a:t>
            </a:r>
            <a:endParaRPr lang="vi-VN" sz="2800" b="1" dirty="0">
              <a:solidFill>
                <a:schemeClr val="accent1">
                  <a:lumMod val="50000"/>
                </a:schemeClr>
              </a:solidFill>
              <a:latin typeface="+mj-lt"/>
            </a:endParaRPr>
          </a:p>
        </p:txBody>
      </p:sp>
      <p:sp>
        <p:nvSpPr>
          <p:cNvPr id="67" name="TextBox 66">
            <a:extLst>
              <a:ext uri="{FF2B5EF4-FFF2-40B4-BE49-F238E27FC236}">
                <a16:creationId xmlns:a16="http://schemas.microsoft.com/office/drawing/2014/main" id="{4C992117-DF46-FFC3-313E-144EDCAF6AA1}"/>
              </a:ext>
            </a:extLst>
          </p:cNvPr>
          <p:cNvSpPr txBox="1"/>
          <p:nvPr/>
        </p:nvSpPr>
        <p:spPr>
          <a:xfrm>
            <a:off x="13048478" y="5830326"/>
            <a:ext cx="5872393" cy="523220"/>
          </a:xfrm>
          <a:prstGeom prst="rect">
            <a:avLst/>
          </a:prstGeom>
          <a:noFill/>
        </p:spPr>
        <p:txBody>
          <a:bodyPr wrap="square">
            <a:spAutoFit/>
          </a:bodyPr>
          <a:lstStyle/>
          <a:p>
            <a:r>
              <a:rPr lang="vi-VN" sz="2800" b="1" dirty="0">
                <a:solidFill>
                  <a:schemeClr val="accent1">
                    <a:lumMod val="50000"/>
                  </a:schemeClr>
                </a:solidFill>
                <a:latin typeface="+mj-lt"/>
              </a:rPr>
              <a:t>4. Protein &amp; Cytokine Quantification </a:t>
            </a:r>
          </a:p>
        </p:txBody>
      </p:sp>
      <p:sp>
        <p:nvSpPr>
          <p:cNvPr id="69" name="TextBox 68">
            <a:extLst>
              <a:ext uri="{FF2B5EF4-FFF2-40B4-BE49-F238E27FC236}">
                <a16:creationId xmlns:a16="http://schemas.microsoft.com/office/drawing/2014/main" id="{AE8BB43F-4E98-8808-08EE-7FCAE860B4A9}"/>
              </a:ext>
            </a:extLst>
          </p:cNvPr>
          <p:cNvSpPr txBox="1"/>
          <p:nvPr/>
        </p:nvSpPr>
        <p:spPr>
          <a:xfrm>
            <a:off x="2830409" y="8699415"/>
            <a:ext cx="6276037" cy="954107"/>
          </a:xfrm>
          <a:prstGeom prst="rect">
            <a:avLst/>
          </a:prstGeom>
          <a:noFill/>
        </p:spPr>
        <p:txBody>
          <a:bodyPr wrap="square">
            <a:spAutoFit/>
          </a:bodyPr>
          <a:lstStyle/>
          <a:p>
            <a:r>
              <a:rPr lang="vi-VN" sz="2800" b="1" dirty="0">
                <a:solidFill>
                  <a:schemeClr val="accent1">
                    <a:lumMod val="50000"/>
                  </a:schemeClr>
                </a:solidFill>
                <a:latin typeface="Times New Roman "/>
                <a:cs typeface="Times" panose="02020603050405020304" pitchFamily="18" charset="0"/>
              </a:rPr>
              <a:t>5. </a:t>
            </a:r>
            <a:r>
              <a:rPr lang="en-GB" sz="2800" b="1" dirty="0">
                <a:solidFill>
                  <a:schemeClr val="accent1">
                    <a:lumMod val="50000"/>
                  </a:schemeClr>
                </a:solidFill>
                <a:latin typeface="Times New Roman "/>
                <a:cs typeface="Times" panose="02020603050405020304" pitchFamily="18" charset="0"/>
              </a:rPr>
              <a:t>Measurement with </a:t>
            </a:r>
            <a:r>
              <a:rPr lang="vi-VN" sz="2800" b="1" dirty="0">
                <a:solidFill>
                  <a:schemeClr val="accent1">
                    <a:lumMod val="50000"/>
                  </a:schemeClr>
                </a:solidFill>
                <a:latin typeface="+mj-lt"/>
              </a:rPr>
              <a:t>Azure Biosystems Sapphire Biomolecular Imager</a:t>
            </a:r>
          </a:p>
        </p:txBody>
      </p:sp>
      <p:sp>
        <p:nvSpPr>
          <p:cNvPr id="2" name="TextBox 1">
            <a:extLst>
              <a:ext uri="{FF2B5EF4-FFF2-40B4-BE49-F238E27FC236}">
                <a16:creationId xmlns:a16="http://schemas.microsoft.com/office/drawing/2014/main" id="{CE664CC5-1B96-1CB3-EAFE-DA9EEDB67140}"/>
              </a:ext>
            </a:extLst>
          </p:cNvPr>
          <p:cNvSpPr txBox="1"/>
          <p:nvPr/>
        </p:nvSpPr>
        <p:spPr>
          <a:xfrm>
            <a:off x="23511333" y="13020930"/>
            <a:ext cx="366975" cy="400110"/>
          </a:xfrm>
          <a:prstGeom prst="rect">
            <a:avLst/>
          </a:prstGeom>
          <a:noFill/>
        </p:spPr>
        <p:txBody>
          <a:bodyPr wrap="square" rtlCol="0">
            <a:spAutoFit/>
          </a:bodyPr>
          <a:lstStyle/>
          <a:p>
            <a:r>
              <a:rPr lang="vi-VN" sz="2000" dirty="0"/>
              <a:t>4</a:t>
            </a:r>
          </a:p>
        </p:txBody>
      </p:sp>
      <p:sp>
        <p:nvSpPr>
          <p:cNvPr id="16" name="Oval 15">
            <a:extLst>
              <a:ext uri="{FF2B5EF4-FFF2-40B4-BE49-F238E27FC236}">
                <a16:creationId xmlns:a16="http://schemas.microsoft.com/office/drawing/2014/main" id="{E031712C-1E77-57C3-88C0-244108660B73}"/>
              </a:ext>
            </a:extLst>
          </p:cNvPr>
          <p:cNvSpPr/>
          <p:nvPr/>
        </p:nvSpPr>
        <p:spPr>
          <a:xfrm>
            <a:off x="10745062" y="7605257"/>
            <a:ext cx="571543" cy="546031"/>
          </a:xfrm>
          <a:prstGeom prst="ellipse">
            <a:avLst/>
          </a:prstGeom>
          <a:noFill/>
          <a:ln w="38100">
            <a:solidFill>
              <a:srgbClr val="5F76D9"/>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vi-VN"/>
          </a:p>
        </p:txBody>
      </p:sp>
      <p:sp>
        <p:nvSpPr>
          <p:cNvPr id="19" name="Oval 18">
            <a:extLst>
              <a:ext uri="{FF2B5EF4-FFF2-40B4-BE49-F238E27FC236}">
                <a16:creationId xmlns:a16="http://schemas.microsoft.com/office/drawing/2014/main" id="{34EDE12D-CD4E-9B02-63A0-C5DF75491EE5}"/>
              </a:ext>
            </a:extLst>
          </p:cNvPr>
          <p:cNvSpPr/>
          <p:nvPr/>
        </p:nvSpPr>
        <p:spPr>
          <a:xfrm>
            <a:off x="10753662" y="6060947"/>
            <a:ext cx="579094" cy="546031"/>
          </a:xfrm>
          <a:prstGeom prst="ellipse">
            <a:avLst/>
          </a:prstGeom>
          <a:noFill/>
          <a:ln w="38100">
            <a:solidFill>
              <a:srgbClr val="5F76D9"/>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vi-VN"/>
          </a:p>
        </p:txBody>
      </p:sp>
      <p:sp>
        <p:nvSpPr>
          <p:cNvPr id="20" name="Oval 19">
            <a:extLst>
              <a:ext uri="{FF2B5EF4-FFF2-40B4-BE49-F238E27FC236}">
                <a16:creationId xmlns:a16="http://schemas.microsoft.com/office/drawing/2014/main" id="{9DABEEFF-E01F-C8BE-1199-85DDA4114103}"/>
              </a:ext>
            </a:extLst>
          </p:cNvPr>
          <p:cNvSpPr/>
          <p:nvPr/>
        </p:nvSpPr>
        <p:spPr>
          <a:xfrm>
            <a:off x="10742367" y="4505207"/>
            <a:ext cx="579094" cy="546031"/>
          </a:xfrm>
          <a:prstGeom prst="ellipse">
            <a:avLst/>
          </a:prstGeom>
          <a:noFill/>
          <a:ln w="38100">
            <a:solidFill>
              <a:srgbClr val="5F76D9"/>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vi-VN"/>
          </a:p>
        </p:txBody>
      </p:sp>
      <p:sp>
        <p:nvSpPr>
          <p:cNvPr id="21" name="Oval 20">
            <a:extLst>
              <a:ext uri="{FF2B5EF4-FFF2-40B4-BE49-F238E27FC236}">
                <a16:creationId xmlns:a16="http://schemas.microsoft.com/office/drawing/2014/main" id="{36026C9B-1464-A12D-6FB4-D2235DB7E210}"/>
              </a:ext>
            </a:extLst>
          </p:cNvPr>
          <p:cNvSpPr/>
          <p:nvPr/>
        </p:nvSpPr>
        <p:spPr>
          <a:xfrm>
            <a:off x="10746396" y="2957472"/>
            <a:ext cx="579094" cy="546031"/>
          </a:xfrm>
          <a:prstGeom prst="ellipse">
            <a:avLst/>
          </a:prstGeom>
          <a:noFill/>
          <a:ln w="38100">
            <a:solidFill>
              <a:srgbClr val="5F76D9"/>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vi-VN"/>
          </a:p>
        </p:txBody>
      </p:sp>
      <p:sp>
        <p:nvSpPr>
          <p:cNvPr id="24" name="Oval 23">
            <a:extLst>
              <a:ext uri="{FF2B5EF4-FFF2-40B4-BE49-F238E27FC236}">
                <a16:creationId xmlns:a16="http://schemas.microsoft.com/office/drawing/2014/main" id="{30FBE587-6CA4-2187-DCD3-67C27679AFC8}"/>
              </a:ext>
            </a:extLst>
          </p:cNvPr>
          <p:cNvSpPr/>
          <p:nvPr/>
        </p:nvSpPr>
        <p:spPr>
          <a:xfrm>
            <a:off x="10746396" y="12255260"/>
            <a:ext cx="571543" cy="546031"/>
          </a:xfrm>
          <a:prstGeom prst="ellipse">
            <a:avLst/>
          </a:prstGeom>
          <a:no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vi-VN"/>
          </a:p>
        </p:txBody>
      </p:sp>
      <p:pic>
        <p:nvPicPr>
          <p:cNvPr id="14" name="Picture 2" descr="Mở ảnh">
            <a:extLst>
              <a:ext uri="{FF2B5EF4-FFF2-40B4-BE49-F238E27FC236}">
                <a16:creationId xmlns:a16="http://schemas.microsoft.com/office/drawing/2014/main" id="{D6464373-7065-8AE7-2038-90653E7250B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29311" y="10022209"/>
            <a:ext cx="3039471" cy="227960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a:extLst>
              <a:ext uri="{FF2B5EF4-FFF2-40B4-BE49-F238E27FC236}">
                <a16:creationId xmlns:a16="http://schemas.microsoft.com/office/drawing/2014/main" id="{EDC5FA77-78AB-D03F-EA5D-FCFDADA5738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49947" y="9424990"/>
            <a:ext cx="5357229" cy="20998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igh Sensitive ELISA Kit for Interleukin 1 Beta (IL1b)">
            <a:extLst>
              <a:ext uri="{FF2B5EF4-FFF2-40B4-BE49-F238E27FC236}">
                <a16:creationId xmlns:a16="http://schemas.microsoft.com/office/drawing/2014/main" id="{5DBB9818-E2B9-6D70-E8AA-51CC6F675D8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904965" y="9764171"/>
            <a:ext cx="2457450" cy="1619250"/>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Rounded Corners 32">
            <a:extLst>
              <a:ext uri="{FF2B5EF4-FFF2-40B4-BE49-F238E27FC236}">
                <a16:creationId xmlns:a16="http://schemas.microsoft.com/office/drawing/2014/main" id="{69FB48A8-7B46-0EDA-D58F-3952BA2B3D41}"/>
              </a:ext>
            </a:extLst>
          </p:cNvPr>
          <p:cNvSpPr/>
          <p:nvPr/>
        </p:nvSpPr>
        <p:spPr>
          <a:xfrm>
            <a:off x="19664416" y="9365320"/>
            <a:ext cx="2938548" cy="2416952"/>
          </a:xfrm>
          <a:prstGeom prst="roundRect">
            <a:avLst/>
          </a:prstGeom>
          <a:noFill/>
          <a:ln w="28575">
            <a:solidFill>
              <a:srgbClr val="5F76D9"/>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35" name="Connector: Curved 34">
            <a:extLst>
              <a:ext uri="{FF2B5EF4-FFF2-40B4-BE49-F238E27FC236}">
                <a16:creationId xmlns:a16="http://schemas.microsoft.com/office/drawing/2014/main" id="{5A27CF7B-7937-6C61-4102-56BB790509B6}"/>
              </a:ext>
            </a:extLst>
          </p:cNvPr>
          <p:cNvCxnSpPr>
            <a:cxnSpLocks/>
          </p:cNvCxnSpPr>
          <p:nvPr/>
        </p:nvCxnSpPr>
        <p:spPr>
          <a:xfrm>
            <a:off x="19014952" y="10671264"/>
            <a:ext cx="649464" cy="265267"/>
          </a:xfrm>
          <a:prstGeom prst="curved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BD16ECA4-0F5D-7E1A-BCC5-14B27154D50F}"/>
              </a:ext>
            </a:extLst>
          </p:cNvPr>
          <p:cNvSpPr txBox="1"/>
          <p:nvPr/>
        </p:nvSpPr>
        <p:spPr>
          <a:xfrm>
            <a:off x="13226332" y="8553440"/>
            <a:ext cx="5732692" cy="954107"/>
          </a:xfrm>
          <a:prstGeom prst="rect">
            <a:avLst/>
          </a:prstGeom>
          <a:noFill/>
        </p:spPr>
        <p:txBody>
          <a:bodyPr wrap="square">
            <a:spAutoFit/>
          </a:bodyPr>
          <a:lstStyle/>
          <a:p>
            <a:pPr marL="285750" indent="-285750">
              <a:buFont typeface="Arial" panose="020B0604020202020204" pitchFamily="34" charset="0"/>
              <a:buChar char="•"/>
            </a:pPr>
            <a:r>
              <a:rPr lang="vi-VN" sz="2800">
                <a:latin typeface="+mj-lt"/>
              </a:rPr>
              <a:t>Cytokines &amp; enzyme (</a:t>
            </a:r>
            <a:r>
              <a:rPr lang="vi-VN" sz="2800" dirty="0">
                <a:latin typeface="+mj-lt"/>
              </a:rPr>
              <a:t>IL-1</a:t>
            </a:r>
            <a:r>
              <a:rPr lang="el-GR" sz="2800" dirty="0">
                <a:latin typeface="+mj-lt"/>
              </a:rPr>
              <a:t>β, </a:t>
            </a:r>
            <a:r>
              <a:rPr lang="vi-VN" sz="2800" dirty="0">
                <a:latin typeface="+mj-lt"/>
              </a:rPr>
              <a:t>Arg-1, iNOS): </a:t>
            </a:r>
            <a:r>
              <a:rPr lang="vi-VN" sz="2800" b="1" dirty="0">
                <a:latin typeface="+mj-lt"/>
              </a:rPr>
              <a:t>ELISA kits</a:t>
            </a:r>
            <a:endParaRPr lang="en-US" sz="2800" b="1" dirty="0">
              <a:latin typeface="+mj-lt"/>
              <a:cs typeface="Times New Roman" panose="02020603050405020304" pitchFamily="18" charset="0"/>
            </a:endParaRPr>
          </a:p>
        </p:txBody>
      </p:sp>
      <p:pic>
        <p:nvPicPr>
          <p:cNvPr id="1030" name="Picture 6" descr="BCA Protein Assay Kit II (ab287853) : Abcam 제품 소개">
            <a:extLst>
              <a:ext uri="{FF2B5EF4-FFF2-40B4-BE49-F238E27FC236}">
                <a16:creationId xmlns:a16="http://schemas.microsoft.com/office/drawing/2014/main" id="{A8F4280C-A161-4992-37F1-AF5691137816}"/>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6750" b="97750" l="7750" r="90000">
                        <a14:foregroundMark x1="17000" y1="83750" x2="19000" y2="89500"/>
                        <a14:foregroundMark x1="15500" y1="93500" x2="24500" y2="97000"/>
                        <a14:foregroundMark x1="24500" y1="97000" x2="24750" y2="97000"/>
                        <a14:foregroundMark x1="40250" y1="97750" x2="42500" y2="97750"/>
                        <a14:foregroundMark x1="7750" y1="47250" x2="7750" y2="55500"/>
                        <a14:foregroundMark x1="7750" y1="55500" x2="7750" y2="55500"/>
                        <a14:foregroundMark x1="64250" y1="11500" x2="68250" y2="12500"/>
                        <a14:foregroundMark x1="38000" y1="6750" x2="65250" y2="10000"/>
                      </a14:backgroundRemoval>
                    </a14:imgEffect>
                  </a14:imgLayer>
                </a14:imgProps>
              </a:ext>
              <a:ext uri="{28A0092B-C50C-407E-A947-70E740481C1C}">
                <a14:useLocalDpi xmlns:a14="http://schemas.microsoft.com/office/drawing/2010/main" val="0"/>
              </a:ext>
            </a:extLst>
          </a:blip>
          <a:srcRect/>
          <a:stretch>
            <a:fillRect/>
          </a:stretch>
        </p:blipFill>
        <p:spPr bwMode="auto">
          <a:xfrm>
            <a:off x="16537682" y="6623194"/>
            <a:ext cx="1865043" cy="1865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0635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Shape 128">
          <a:extLst>
            <a:ext uri="{FF2B5EF4-FFF2-40B4-BE49-F238E27FC236}">
              <a16:creationId xmlns:a16="http://schemas.microsoft.com/office/drawing/2014/main" id="{59DDBA2A-A153-3FD2-FAD3-2CD0352B5677}"/>
            </a:ext>
          </a:extLst>
        </p:cNvPr>
        <p:cNvGrpSpPr/>
        <p:nvPr/>
      </p:nvGrpSpPr>
      <p:grpSpPr>
        <a:xfrm>
          <a:off x="0" y="0"/>
          <a:ext cx="0" cy="0"/>
          <a:chOff x="0" y="0"/>
          <a:chExt cx="0" cy="0"/>
        </a:xfrm>
      </p:grpSpPr>
      <p:pic>
        <p:nvPicPr>
          <p:cNvPr id="130" name="Google Shape;130;g2b1da5dc296_0_108" descr=" ">
            <a:extLst>
              <a:ext uri="{FF2B5EF4-FFF2-40B4-BE49-F238E27FC236}">
                <a16:creationId xmlns:a16="http://schemas.microsoft.com/office/drawing/2014/main" id="{10111B53-10BD-A13F-A2F7-7F923907F4B4}"/>
              </a:ext>
            </a:extLst>
          </p:cNvPr>
          <p:cNvPicPr preferRelativeResize="0"/>
          <p:nvPr/>
        </p:nvPicPr>
        <p:blipFill rotWithShape="1">
          <a:blip r:embed="rId3">
            <a:alphaModFix/>
          </a:blip>
          <a:srcRect/>
          <a:stretch/>
        </p:blipFill>
        <p:spPr>
          <a:xfrm>
            <a:off x="-3111889" y="-3924300"/>
            <a:ext cx="23840880" cy="23837900"/>
          </a:xfrm>
          <a:prstGeom prst="rect">
            <a:avLst/>
          </a:prstGeom>
          <a:noFill/>
          <a:ln>
            <a:noFill/>
          </a:ln>
        </p:spPr>
      </p:pic>
      <p:pic>
        <p:nvPicPr>
          <p:cNvPr id="131" name="Google Shape;131;g2b1da5dc296_0_108" descr=" ">
            <a:extLst>
              <a:ext uri="{FF2B5EF4-FFF2-40B4-BE49-F238E27FC236}">
                <a16:creationId xmlns:a16="http://schemas.microsoft.com/office/drawing/2014/main" id="{D838AD2C-D822-5489-F3DE-BB36EEE86724}"/>
              </a:ext>
            </a:extLst>
          </p:cNvPr>
          <p:cNvPicPr preferRelativeResize="0"/>
          <p:nvPr/>
        </p:nvPicPr>
        <p:blipFill rotWithShape="1">
          <a:blip r:embed="rId4">
            <a:alphaModFix/>
          </a:blip>
          <a:srcRect/>
          <a:stretch/>
        </p:blipFill>
        <p:spPr>
          <a:xfrm>
            <a:off x="19077784" y="-1524000"/>
            <a:ext cx="7328816" cy="7150100"/>
          </a:xfrm>
          <a:prstGeom prst="rect">
            <a:avLst/>
          </a:prstGeom>
          <a:noFill/>
          <a:ln>
            <a:noFill/>
          </a:ln>
        </p:spPr>
      </p:pic>
      <p:pic>
        <p:nvPicPr>
          <p:cNvPr id="132" name="Google Shape;132;g2b1da5dc296_0_108" descr=" ">
            <a:extLst>
              <a:ext uri="{FF2B5EF4-FFF2-40B4-BE49-F238E27FC236}">
                <a16:creationId xmlns:a16="http://schemas.microsoft.com/office/drawing/2014/main" id="{C05744DA-F0DB-642D-8F32-5AB52C28570C}"/>
              </a:ext>
            </a:extLst>
          </p:cNvPr>
          <p:cNvPicPr preferRelativeResize="0"/>
          <p:nvPr/>
        </p:nvPicPr>
        <p:blipFill rotWithShape="1">
          <a:blip r:embed="rId5">
            <a:alphaModFix/>
          </a:blip>
          <a:srcRect/>
          <a:stretch/>
        </p:blipFill>
        <p:spPr>
          <a:xfrm>
            <a:off x="-3988298" y="7454900"/>
            <a:ext cx="7976597" cy="8864600"/>
          </a:xfrm>
          <a:prstGeom prst="rect">
            <a:avLst/>
          </a:prstGeom>
          <a:noFill/>
          <a:ln>
            <a:noFill/>
          </a:ln>
        </p:spPr>
      </p:pic>
      <p:sp>
        <p:nvSpPr>
          <p:cNvPr id="133" name="Google Shape;133;g2b1da5dc296_0_108">
            <a:extLst>
              <a:ext uri="{FF2B5EF4-FFF2-40B4-BE49-F238E27FC236}">
                <a16:creationId xmlns:a16="http://schemas.microsoft.com/office/drawing/2014/main" id="{09696642-1AD6-7AAF-CCFF-8ADE5FFDCF44}"/>
              </a:ext>
            </a:extLst>
          </p:cNvPr>
          <p:cNvSpPr/>
          <p:nvPr/>
        </p:nvSpPr>
        <p:spPr>
          <a:xfrm>
            <a:off x="23370921" y="10515600"/>
            <a:ext cx="1016100" cy="3200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g2b1da5dc296_0_108">
            <a:extLst>
              <a:ext uri="{FF2B5EF4-FFF2-40B4-BE49-F238E27FC236}">
                <a16:creationId xmlns:a16="http://schemas.microsoft.com/office/drawing/2014/main" id="{E79A1F53-C500-1555-6F05-5BC3439FC229}"/>
              </a:ext>
            </a:extLst>
          </p:cNvPr>
          <p:cNvSpPr/>
          <p:nvPr/>
        </p:nvSpPr>
        <p:spPr>
          <a:xfrm>
            <a:off x="800200" y="1181100"/>
            <a:ext cx="7049400" cy="11214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g2b1da5dc296_0_108">
            <a:extLst>
              <a:ext uri="{FF2B5EF4-FFF2-40B4-BE49-F238E27FC236}">
                <a16:creationId xmlns:a16="http://schemas.microsoft.com/office/drawing/2014/main" id="{6B18E60C-D333-B5EF-91D4-C0FBBA61F14F}"/>
              </a:ext>
            </a:extLst>
          </p:cNvPr>
          <p:cNvSpPr/>
          <p:nvPr/>
        </p:nvSpPr>
        <p:spPr>
          <a:xfrm>
            <a:off x="2514914" y="7264400"/>
            <a:ext cx="3620100" cy="736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g2b1da5dc296_0_108">
            <a:extLst>
              <a:ext uri="{FF2B5EF4-FFF2-40B4-BE49-F238E27FC236}">
                <a16:creationId xmlns:a16="http://schemas.microsoft.com/office/drawing/2014/main" id="{5622F069-5126-30AD-3C3C-5DCD3ED9BC6A}"/>
              </a:ext>
            </a:extLst>
          </p:cNvPr>
          <p:cNvSpPr/>
          <p:nvPr/>
        </p:nvSpPr>
        <p:spPr>
          <a:xfrm>
            <a:off x="800200" y="8610600"/>
            <a:ext cx="7049400" cy="243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g2b1da5dc296_0_108">
            <a:extLst>
              <a:ext uri="{FF2B5EF4-FFF2-40B4-BE49-F238E27FC236}">
                <a16:creationId xmlns:a16="http://schemas.microsoft.com/office/drawing/2014/main" id="{C40510CA-713C-2E11-92B9-D0467B6AD026}"/>
              </a:ext>
            </a:extLst>
          </p:cNvPr>
          <p:cNvSpPr/>
          <p:nvPr/>
        </p:nvSpPr>
        <p:spPr>
          <a:xfrm>
            <a:off x="3899387" y="11658600"/>
            <a:ext cx="851100" cy="736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g2b1da5dc296_0_108">
            <a:extLst>
              <a:ext uri="{FF2B5EF4-FFF2-40B4-BE49-F238E27FC236}">
                <a16:creationId xmlns:a16="http://schemas.microsoft.com/office/drawing/2014/main" id="{25EC7D3E-2CEB-FD07-3D92-DFE6534F1B60}"/>
              </a:ext>
            </a:extLst>
          </p:cNvPr>
          <p:cNvSpPr/>
          <p:nvPr/>
        </p:nvSpPr>
        <p:spPr>
          <a:xfrm>
            <a:off x="16016702" y="1181100"/>
            <a:ext cx="7049400" cy="11214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g2b1da5dc296_0_108">
            <a:extLst>
              <a:ext uri="{FF2B5EF4-FFF2-40B4-BE49-F238E27FC236}">
                <a16:creationId xmlns:a16="http://schemas.microsoft.com/office/drawing/2014/main" id="{E7FB883A-1EFB-479C-91A9-FD71F699200D}"/>
              </a:ext>
            </a:extLst>
          </p:cNvPr>
          <p:cNvSpPr/>
          <p:nvPr/>
        </p:nvSpPr>
        <p:spPr>
          <a:xfrm>
            <a:off x="17731416" y="7264400"/>
            <a:ext cx="3620100" cy="736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g2b1da5dc296_0_108">
            <a:extLst>
              <a:ext uri="{FF2B5EF4-FFF2-40B4-BE49-F238E27FC236}">
                <a16:creationId xmlns:a16="http://schemas.microsoft.com/office/drawing/2014/main" id="{53B44F40-28ED-BB3B-B953-B1F6A064F16E}"/>
              </a:ext>
            </a:extLst>
          </p:cNvPr>
          <p:cNvSpPr/>
          <p:nvPr/>
        </p:nvSpPr>
        <p:spPr>
          <a:xfrm>
            <a:off x="16016702" y="8610600"/>
            <a:ext cx="7049400" cy="243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g2b1da5dc296_0_108">
            <a:extLst>
              <a:ext uri="{FF2B5EF4-FFF2-40B4-BE49-F238E27FC236}">
                <a16:creationId xmlns:a16="http://schemas.microsoft.com/office/drawing/2014/main" id="{5D5C4307-5A6D-0874-68AF-B9330F5E986F}"/>
              </a:ext>
            </a:extLst>
          </p:cNvPr>
          <p:cNvSpPr/>
          <p:nvPr/>
        </p:nvSpPr>
        <p:spPr>
          <a:xfrm>
            <a:off x="19115889" y="11658600"/>
            <a:ext cx="851100" cy="736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g2b1da5dc296_0_108">
            <a:extLst>
              <a:ext uri="{FF2B5EF4-FFF2-40B4-BE49-F238E27FC236}">
                <a16:creationId xmlns:a16="http://schemas.microsoft.com/office/drawing/2014/main" id="{7FD0905F-1D16-D902-553C-E49B8EC90776}"/>
              </a:ext>
            </a:extLst>
          </p:cNvPr>
          <p:cNvSpPr/>
          <p:nvPr/>
        </p:nvSpPr>
        <p:spPr>
          <a:xfrm>
            <a:off x="8408451" y="1181100"/>
            <a:ext cx="7049400" cy="11214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g2b1da5dc296_0_108">
            <a:extLst>
              <a:ext uri="{FF2B5EF4-FFF2-40B4-BE49-F238E27FC236}">
                <a16:creationId xmlns:a16="http://schemas.microsoft.com/office/drawing/2014/main" id="{073CECE0-5F3F-A687-0000-675A8DF4EA03}"/>
              </a:ext>
            </a:extLst>
          </p:cNvPr>
          <p:cNvSpPr/>
          <p:nvPr/>
        </p:nvSpPr>
        <p:spPr>
          <a:xfrm>
            <a:off x="10447056" y="1181100"/>
            <a:ext cx="2972100" cy="736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g2b1da5dc296_0_108">
            <a:extLst>
              <a:ext uri="{FF2B5EF4-FFF2-40B4-BE49-F238E27FC236}">
                <a16:creationId xmlns:a16="http://schemas.microsoft.com/office/drawing/2014/main" id="{921BF5B7-125E-486F-DDCC-33314E3250C5}"/>
              </a:ext>
            </a:extLst>
          </p:cNvPr>
          <p:cNvSpPr/>
          <p:nvPr/>
        </p:nvSpPr>
        <p:spPr>
          <a:xfrm>
            <a:off x="8408451" y="2527300"/>
            <a:ext cx="7049400" cy="243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g2b1da5dc296_0_108">
            <a:extLst>
              <a:ext uri="{FF2B5EF4-FFF2-40B4-BE49-F238E27FC236}">
                <a16:creationId xmlns:a16="http://schemas.microsoft.com/office/drawing/2014/main" id="{98067D10-A790-B4A3-CB19-12948070F096}"/>
              </a:ext>
            </a:extLst>
          </p:cNvPr>
          <p:cNvSpPr/>
          <p:nvPr/>
        </p:nvSpPr>
        <p:spPr>
          <a:xfrm>
            <a:off x="11507638" y="11658600"/>
            <a:ext cx="851100" cy="736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6" name="Picture 165">
            <a:extLst>
              <a:ext uri="{FF2B5EF4-FFF2-40B4-BE49-F238E27FC236}">
                <a16:creationId xmlns:a16="http://schemas.microsoft.com/office/drawing/2014/main" id="{A9E61EF8-3C1D-5FF7-FADB-347FFCE5460D}"/>
              </a:ext>
            </a:extLst>
          </p:cNvPr>
          <p:cNvPicPr>
            <a:picLocks noChangeAspect="1"/>
          </p:cNvPicPr>
          <p:nvPr/>
        </p:nvPicPr>
        <p:blipFill>
          <a:blip r:embed="rId6"/>
          <a:stretch>
            <a:fillRect/>
          </a:stretch>
        </p:blipFill>
        <p:spPr>
          <a:xfrm>
            <a:off x="1642724" y="3292667"/>
            <a:ext cx="7078069" cy="4865030"/>
          </a:xfrm>
          <a:prstGeom prst="rect">
            <a:avLst/>
          </a:prstGeom>
        </p:spPr>
      </p:pic>
      <p:pic>
        <p:nvPicPr>
          <p:cNvPr id="167" name="Picture 166">
            <a:extLst>
              <a:ext uri="{FF2B5EF4-FFF2-40B4-BE49-F238E27FC236}">
                <a16:creationId xmlns:a16="http://schemas.microsoft.com/office/drawing/2014/main" id="{89CC6479-A366-0605-2BEE-A63F8F1F91EE}"/>
              </a:ext>
            </a:extLst>
          </p:cNvPr>
          <p:cNvPicPr>
            <a:picLocks noChangeAspect="1"/>
          </p:cNvPicPr>
          <p:nvPr/>
        </p:nvPicPr>
        <p:blipFill>
          <a:blip r:embed="rId7"/>
          <a:stretch>
            <a:fillRect/>
          </a:stretch>
        </p:blipFill>
        <p:spPr>
          <a:xfrm>
            <a:off x="8999544" y="3286571"/>
            <a:ext cx="7102456" cy="4871126"/>
          </a:xfrm>
          <a:prstGeom prst="rect">
            <a:avLst/>
          </a:prstGeom>
        </p:spPr>
      </p:pic>
      <p:pic>
        <p:nvPicPr>
          <p:cNvPr id="169" name="Picture 168">
            <a:extLst>
              <a:ext uri="{FF2B5EF4-FFF2-40B4-BE49-F238E27FC236}">
                <a16:creationId xmlns:a16="http://schemas.microsoft.com/office/drawing/2014/main" id="{E5939CC9-DE86-74EE-40D8-B2BD62798383}"/>
              </a:ext>
            </a:extLst>
          </p:cNvPr>
          <p:cNvPicPr>
            <a:picLocks noChangeAspect="1"/>
          </p:cNvPicPr>
          <p:nvPr/>
        </p:nvPicPr>
        <p:blipFill>
          <a:blip r:embed="rId8"/>
          <a:stretch>
            <a:fillRect/>
          </a:stretch>
        </p:blipFill>
        <p:spPr>
          <a:xfrm>
            <a:off x="16319100" y="3263800"/>
            <a:ext cx="7049400" cy="4846740"/>
          </a:xfrm>
          <a:prstGeom prst="rect">
            <a:avLst/>
          </a:prstGeom>
        </p:spPr>
      </p:pic>
      <p:pic>
        <p:nvPicPr>
          <p:cNvPr id="170" name="Picture 169">
            <a:extLst>
              <a:ext uri="{FF2B5EF4-FFF2-40B4-BE49-F238E27FC236}">
                <a16:creationId xmlns:a16="http://schemas.microsoft.com/office/drawing/2014/main" id="{C2C95C1F-A704-9D6C-FF3E-CFD98FFED604}"/>
              </a:ext>
            </a:extLst>
          </p:cNvPr>
          <p:cNvPicPr>
            <a:picLocks noChangeAspect="1"/>
          </p:cNvPicPr>
          <p:nvPr/>
        </p:nvPicPr>
        <p:blipFill>
          <a:blip r:embed="rId9"/>
          <a:stretch>
            <a:fillRect/>
          </a:stretch>
        </p:blipFill>
        <p:spPr>
          <a:xfrm>
            <a:off x="16319100" y="8336097"/>
            <a:ext cx="7078069" cy="4858933"/>
          </a:xfrm>
          <a:prstGeom prst="rect">
            <a:avLst/>
          </a:prstGeom>
        </p:spPr>
      </p:pic>
      <p:pic>
        <p:nvPicPr>
          <p:cNvPr id="171" name="Picture 170">
            <a:extLst>
              <a:ext uri="{FF2B5EF4-FFF2-40B4-BE49-F238E27FC236}">
                <a16:creationId xmlns:a16="http://schemas.microsoft.com/office/drawing/2014/main" id="{D8751AE7-ADE4-DEAD-9D2B-A70EF6877A9D}"/>
              </a:ext>
            </a:extLst>
          </p:cNvPr>
          <p:cNvPicPr>
            <a:picLocks noChangeAspect="1"/>
          </p:cNvPicPr>
          <p:nvPr/>
        </p:nvPicPr>
        <p:blipFill>
          <a:blip r:embed="rId10"/>
          <a:stretch>
            <a:fillRect/>
          </a:stretch>
        </p:blipFill>
        <p:spPr>
          <a:xfrm>
            <a:off x="1682305" y="8435326"/>
            <a:ext cx="7049400" cy="4852837"/>
          </a:xfrm>
          <a:prstGeom prst="rect">
            <a:avLst/>
          </a:prstGeom>
        </p:spPr>
      </p:pic>
      <p:pic>
        <p:nvPicPr>
          <p:cNvPr id="172" name="Picture 171">
            <a:extLst>
              <a:ext uri="{FF2B5EF4-FFF2-40B4-BE49-F238E27FC236}">
                <a16:creationId xmlns:a16="http://schemas.microsoft.com/office/drawing/2014/main" id="{0635F6BD-C32F-382E-71BA-FB66CA4E4404}"/>
              </a:ext>
            </a:extLst>
          </p:cNvPr>
          <p:cNvPicPr>
            <a:picLocks noChangeAspect="1"/>
          </p:cNvPicPr>
          <p:nvPr/>
        </p:nvPicPr>
        <p:blipFill>
          <a:blip r:embed="rId11"/>
          <a:stretch>
            <a:fillRect/>
          </a:stretch>
        </p:blipFill>
        <p:spPr>
          <a:xfrm>
            <a:off x="9076957" y="8441423"/>
            <a:ext cx="7025043" cy="4846740"/>
          </a:xfrm>
          <a:prstGeom prst="rect">
            <a:avLst/>
          </a:prstGeom>
        </p:spPr>
      </p:pic>
      <p:sp>
        <p:nvSpPr>
          <p:cNvPr id="173" name="TextBox 172">
            <a:extLst>
              <a:ext uri="{FF2B5EF4-FFF2-40B4-BE49-F238E27FC236}">
                <a16:creationId xmlns:a16="http://schemas.microsoft.com/office/drawing/2014/main" id="{7F166172-3CAF-C102-7653-FE51CA584AAE}"/>
              </a:ext>
            </a:extLst>
          </p:cNvPr>
          <p:cNvSpPr txBox="1"/>
          <p:nvPr/>
        </p:nvSpPr>
        <p:spPr>
          <a:xfrm>
            <a:off x="4511266" y="2560595"/>
            <a:ext cx="1391479" cy="646331"/>
          </a:xfrm>
          <a:prstGeom prst="rect">
            <a:avLst/>
          </a:prstGeom>
          <a:noFill/>
        </p:spPr>
        <p:txBody>
          <a:bodyPr wrap="square" rtlCol="0">
            <a:spAutoFit/>
          </a:bodyPr>
          <a:lstStyle/>
          <a:p>
            <a:pPr algn="ctr"/>
            <a:r>
              <a:rPr lang="vi-VN" sz="3600" b="1" dirty="0"/>
              <a:t>IL-1</a:t>
            </a:r>
            <a:r>
              <a:rPr lang="el-GR" sz="3600" b="1" dirty="0"/>
              <a:t>β</a:t>
            </a:r>
            <a:endParaRPr lang="vi-VN" sz="3600" b="1" dirty="0"/>
          </a:p>
        </p:txBody>
      </p:sp>
      <p:sp>
        <p:nvSpPr>
          <p:cNvPr id="174" name="TextBox 173">
            <a:extLst>
              <a:ext uri="{FF2B5EF4-FFF2-40B4-BE49-F238E27FC236}">
                <a16:creationId xmlns:a16="http://schemas.microsoft.com/office/drawing/2014/main" id="{06F2D5B5-CFFD-FD99-8E85-814667587C23}"/>
              </a:ext>
            </a:extLst>
          </p:cNvPr>
          <p:cNvSpPr txBox="1"/>
          <p:nvPr/>
        </p:nvSpPr>
        <p:spPr>
          <a:xfrm>
            <a:off x="11298444" y="2560595"/>
            <a:ext cx="2504656" cy="646331"/>
          </a:xfrm>
          <a:prstGeom prst="rect">
            <a:avLst/>
          </a:prstGeom>
          <a:noFill/>
        </p:spPr>
        <p:txBody>
          <a:bodyPr wrap="square" rtlCol="0">
            <a:spAutoFit/>
          </a:bodyPr>
          <a:lstStyle/>
          <a:p>
            <a:pPr algn="ctr"/>
            <a:r>
              <a:rPr lang="vi-VN" sz="3600" b="1" dirty="0"/>
              <a:t>Arginase I</a:t>
            </a:r>
          </a:p>
        </p:txBody>
      </p:sp>
      <p:sp>
        <p:nvSpPr>
          <p:cNvPr id="175" name="TextBox 174">
            <a:extLst>
              <a:ext uri="{FF2B5EF4-FFF2-40B4-BE49-F238E27FC236}">
                <a16:creationId xmlns:a16="http://schemas.microsoft.com/office/drawing/2014/main" id="{D6B68962-06DB-39CE-AD6F-FFA173AF3DBC}"/>
              </a:ext>
            </a:extLst>
          </p:cNvPr>
          <p:cNvSpPr txBox="1"/>
          <p:nvPr/>
        </p:nvSpPr>
        <p:spPr>
          <a:xfrm>
            <a:off x="18652673" y="2560594"/>
            <a:ext cx="1777458" cy="646331"/>
          </a:xfrm>
          <a:prstGeom prst="rect">
            <a:avLst/>
          </a:prstGeom>
          <a:noFill/>
        </p:spPr>
        <p:txBody>
          <a:bodyPr wrap="square" rtlCol="0">
            <a:spAutoFit/>
          </a:bodyPr>
          <a:lstStyle/>
          <a:p>
            <a:pPr algn="r"/>
            <a:r>
              <a:rPr lang="vi-VN" sz="3600" b="1" dirty="0"/>
              <a:t>iNOS</a:t>
            </a:r>
          </a:p>
        </p:txBody>
      </p:sp>
      <p:sp>
        <p:nvSpPr>
          <p:cNvPr id="176" name="TextBox 175">
            <a:extLst>
              <a:ext uri="{FF2B5EF4-FFF2-40B4-BE49-F238E27FC236}">
                <a16:creationId xmlns:a16="http://schemas.microsoft.com/office/drawing/2014/main" id="{4267263F-F52E-2CC7-4577-051E3D57DA0C}"/>
              </a:ext>
            </a:extLst>
          </p:cNvPr>
          <p:cNvSpPr txBox="1"/>
          <p:nvPr/>
        </p:nvSpPr>
        <p:spPr>
          <a:xfrm rot="16200000">
            <a:off x="-679314" y="5329404"/>
            <a:ext cx="3049402" cy="646331"/>
          </a:xfrm>
          <a:prstGeom prst="rect">
            <a:avLst/>
          </a:prstGeom>
          <a:noFill/>
        </p:spPr>
        <p:txBody>
          <a:bodyPr wrap="square" rtlCol="0">
            <a:spAutoFit/>
          </a:bodyPr>
          <a:lstStyle/>
          <a:p>
            <a:r>
              <a:rPr lang="vi-VN" sz="3600" b="1" dirty="0"/>
              <a:t>Short –term </a:t>
            </a:r>
          </a:p>
        </p:txBody>
      </p:sp>
      <p:sp>
        <p:nvSpPr>
          <p:cNvPr id="177" name="TextBox 176">
            <a:extLst>
              <a:ext uri="{FF2B5EF4-FFF2-40B4-BE49-F238E27FC236}">
                <a16:creationId xmlns:a16="http://schemas.microsoft.com/office/drawing/2014/main" id="{A9D25B82-3D94-807F-EF05-BFD853911F17}"/>
              </a:ext>
            </a:extLst>
          </p:cNvPr>
          <p:cNvSpPr txBox="1"/>
          <p:nvPr/>
        </p:nvSpPr>
        <p:spPr>
          <a:xfrm rot="16200000">
            <a:off x="-670367" y="10471220"/>
            <a:ext cx="3049402" cy="646331"/>
          </a:xfrm>
          <a:prstGeom prst="rect">
            <a:avLst/>
          </a:prstGeom>
          <a:noFill/>
        </p:spPr>
        <p:txBody>
          <a:bodyPr wrap="square" rtlCol="0">
            <a:spAutoFit/>
          </a:bodyPr>
          <a:lstStyle/>
          <a:p>
            <a:r>
              <a:rPr lang="vi-VN" sz="3600" b="1" dirty="0"/>
              <a:t>Long –term </a:t>
            </a:r>
          </a:p>
        </p:txBody>
      </p:sp>
      <p:sp>
        <p:nvSpPr>
          <p:cNvPr id="2" name="Google Shape;153;g2b1da5dc296_0_108">
            <a:extLst>
              <a:ext uri="{FF2B5EF4-FFF2-40B4-BE49-F238E27FC236}">
                <a16:creationId xmlns:a16="http://schemas.microsoft.com/office/drawing/2014/main" id="{57F7DF77-452B-6807-1827-DE6A306B3B67}"/>
              </a:ext>
            </a:extLst>
          </p:cNvPr>
          <p:cNvSpPr/>
          <p:nvPr/>
        </p:nvSpPr>
        <p:spPr>
          <a:xfrm>
            <a:off x="9720026" y="958750"/>
            <a:ext cx="4947121" cy="9399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rgbClr val="0E0E0E"/>
              </a:buClr>
              <a:buSzPts val="4800"/>
              <a:buFont typeface="Bebas Neue"/>
              <a:buNone/>
            </a:pPr>
            <a:r>
              <a:rPr lang="vi-VN" sz="9600" dirty="0"/>
              <a:t>🧪</a:t>
            </a:r>
            <a:r>
              <a:rPr lang="en-US" sz="8000" b="0" i="0" u="none" strike="noStrike" cap="none" dirty="0">
                <a:solidFill>
                  <a:srgbClr val="5F76D9"/>
                </a:solidFill>
                <a:latin typeface="Bebas Neue"/>
                <a:ea typeface="Bebas Neue"/>
                <a:cs typeface="Bebas Neue"/>
                <a:sym typeface="Bebas Neue"/>
              </a:rPr>
              <a:t>Results</a:t>
            </a:r>
            <a:endParaRPr sz="8000" b="0" i="0" u="none" strike="noStrike" cap="none" dirty="0">
              <a:solidFill>
                <a:srgbClr val="5F76D9"/>
              </a:solidFill>
              <a:latin typeface="Calibri"/>
              <a:ea typeface="Calibri"/>
              <a:cs typeface="Calibri"/>
              <a:sym typeface="Calibri"/>
            </a:endParaRPr>
          </a:p>
        </p:txBody>
      </p:sp>
      <p:sp>
        <p:nvSpPr>
          <p:cNvPr id="3" name="TextBox 2">
            <a:extLst>
              <a:ext uri="{FF2B5EF4-FFF2-40B4-BE49-F238E27FC236}">
                <a16:creationId xmlns:a16="http://schemas.microsoft.com/office/drawing/2014/main" id="{0C136A50-F718-1CCD-794A-0D2D3B9572B6}"/>
              </a:ext>
            </a:extLst>
          </p:cNvPr>
          <p:cNvSpPr txBox="1"/>
          <p:nvPr/>
        </p:nvSpPr>
        <p:spPr>
          <a:xfrm>
            <a:off x="23511333" y="13020930"/>
            <a:ext cx="366975" cy="400110"/>
          </a:xfrm>
          <a:prstGeom prst="rect">
            <a:avLst/>
          </a:prstGeom>
          <a:noFill/>
        </p:spPr>
        <p:txBody>
          <a:bodyPr wrap="square" rtlCol="0">
            <a:spAutoFit/>
          </a:bodyPr>
          <a:lstStyle/>
          <a:p>
            <a:r>
              <a:rPr lang="vi-VN" sz="2000" dirty="0"/>
              <a:t>5</a:t>
            </a:r>
          </a:p>
        </p:txBody>
      </p:sp>
    </p:spTree>
    <p:extLst>
      <p:ext uri="{BB962C8B-B14F-4D97-AF65-F5344CB8AC3E}">
        <p14:creationId xmlns:p14="http://schemas.microsoft.com/office/powerpoint/2010/main" val="1060162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Shape 128">
          <a:extLst>
            <a:ext uri="{FF2B5EF4-FFF2-40B4-BE49-F238E27FC236}">
              <a16:creationId xmlns:a16="http://schemas.microsoft.com/office/drawing/2014/main" id="{AA072006-37A9-7D5C-D105-3CD95955F697}"/>
            </a:ext>
          </a:extLst>
        </p:cNvPr>
        <p:cNvGrpSpPr/>
        <p:nvPr/>
      </p:nvGrpSpPr>
      <p:grpSpPr>
        <a:xfrm>
          <a:off x="0" y="0"/>
          <a:ext cx="0" cy="0"/>
          <a:chOff x="0" y="0"/>
          <a:chExt cx="0" cy="0"/>
        </a:xfrm>
      </p:grpSpPr>
      <p:pic>
        <p:nvPicPr>
          <p:cNvPr id="130" name="Google Shape;130;g2b1da5dc296_0_108" descr=" ">
            <a:extLst>
              <a:ext uri="{FF2B5EF4-FFF2-40B4-BE49-F238E27FC236}">
                <a16:creationId xmlns:a16="http://schemas.microsoft.com/office/drawing/2014/main" id="{CB94763C-76E3-CFD8-E5F1-138205789D1E}"/>
              </a:ext>
            </a:extLst>
          </p:cNvPr>
          <p:cNvPicPr preferRelativeResize="0"/>
          <p:nvPr/>
        </p:nvPicPr>
        <p:blipFill rotWithShape="1">
          <a:blip r:embed="rId3">
            <a:alphaModFix/>
          </a:blip>
          <a:srcRect/>
          <a:stretch/>
        </p:blipFill>
        <p:spPr>
          <a:xfrm>
            <a:off x="-3111889" y="-3924300"/>
            <a:ext cx="23840880" cy="23837900"/>
          </a:xfrm>
          <a:prstGeom prst="rect">
            <a:avLst/>
          </a:prstGeom>
          <a:noFill/>
          <a:ln>
            <a:noFill/>
          </a:ln>
        </p:spPr>
      </p:pic>
      <p:pic>
        <p:nvPicPr>
          <p:cNvPr id="131" name="Google Shape;131;g2b1da5dc296_0_108" descr=" ">
            <a:extLst>
              <a:ext uri="{FF2B5EF4-FFF2-40B4-BE49-F238E27FC236}">
                <a16:creationId xmlns:a16="http://schemas.microsoft.com/office/drawing/2014/main" id="{3216C39D-13C6-C827-5C4E-250536521ADA}"/>
              </a:ext>
            </a:extLst>
          </p:cNvPr>
          <p:cNvPicPr preferRelativeResize="0"/>
          <p:nvPr/>
        </p:nvPicPr>
        <p:blipFill rotWithShape="1">
          <a:blip r:embed="rId4">
            <a:alphaModFix/>
          </a:blip>
          <a:srcRect/>
          <a:stretch/>
        </p:blipFill>
        <p:spPr>
          <a:xfrm>
            <a:off x="19077784" y="-1524000"/>
            <a:ext cx="7328816" cy="7150100"/>
          </a:xfrm>
          <a:prstGeom prst="rect">
            <a:avLst/>
          </a:prstGeom>
          <a:noFill/>
          <a:ln>
            <a:noFill/>
          </a:ln>
        </p:spPr>
      </p:pic>
      <p:pic>
        <p:nvPicPr>
          <p:cNvPr id="132" name="Google Shape;132;g2b1da5dc296_0_108" descr=" ">
            <a:extLst>
              <a:ext uri="{FF2B5EF4-FFF2-40B4-BE49-F238E27FC236}">
                <a16:creationId xmlns:a16="http://schemas.microsoft.com/office/drawing/2014/main" id="{72F7E8D7-C435-ED65-F0CD-0998BCA85B1E}"/>
              </a:ext>
            </a:extLst>
          </p:cNvPr>
          <p:cNvPicPr preferRelativeResize="0"/>
          <p:nvPr/>
        </p:nvPicPr>
        <p:blipFill rotWithShape="1">
          <a:blip r:embed="rId5">
            <a:alphaModFix/>
          </a:blip>
          <a:srcRect/>
          <a:stretch/>
        </p:blipFill>
        <p:spPr>
          <a:xfrm>
            <a:off x="-3988298" y="7454900"/>
            <a:ext cx="7976597" cy="8864600"/>
          </a:xfrm>
          <a:prstGeom prst="rect">
            <a:avLst/>
          </a:prstGeom>
          <a:noFill/>
          <a:ln>
            <a:noFill/>
          </a:ln>
        </p:spPr>
      </p:pic>
      <p:sp>
        <p:nvSpPr>
          <p:cNvPr id="133" name="Google Shape;133;g2b1da5dc296_0_108">
            <a:extLst>
              <a:ext uri="{FF2B5EF4-FFF2-40B4-BE49-F238E27FC236}">
                <a16:creationId xmlns:a16="http://schemas.microsoft.com/office/drawing/2014/main" id="{A7BAFD35-B055-9437-1DB0-23C509DEBD7C}"/>
              </a:ext>
            </a:extLst>
          </p:cNvPr>
          <p:cNvSpPr/>
          <p:nvPr/>
        </p:nvSpPr>
        <p:spPr>
          <a:xfrm>
            <a:off x="23370921" y="10515600"/>
            <a:ext cx="1016100" cy="3200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g2b1da5dc296_0_108">
            <a:extLst>
              <a:ext uri="{FF2B5EF4-FFF2-40B4-BE49-F238E27FC236}">
                <a16:creationId xmlns:a16="http://schemas.microsoft.com/office/drawing/2014/main" id="{47AE8006-A50C-9348-2D21-C230566A1BF7}"/>
              </a:ext>
            </a:extLst>
          </p:cNvPr>
          <p:cNvSpPr/>
          <p:nvPr/>
        </p:nvSpPr>
        <p:spPr>
          <a:xfrm>
            <a:off x="800200" y="1181100"/>
            <a:ext cx="7049400" cy="11214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g2b1da5dc296_0_108">
            <a:extLst>
              <a:ext uri="{FF2B5EF4-FFF2-40B4-BE49-F238E27FC236}">
                <a16:creationId xmlns:a16="http://schemas.microsoft.com/office/drawing/2014/main" id="{97D92792-12D3-EB1C-4900-F1076573990D}"/>
              </a:ext>
            </a:extLst>
          </p:cNvPr>
          <p:cNvSpPr/>
          <p:nvPr/>
        </p:nvSpPr>
        <p:spPr>
          <a:xfrm>
            <a:off x="2514914" y="7264400"/>
            <a:ext cx="3620100" cy="736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g2b1da5dc296_0_108">
            <a:extLst>
              <a:ext uri="{FF2B5EF4-FFF2-40B4-BE49-F238E27FC236}">
                <a16:creationId xmlns:a16="http://schemas.microsoft.com/office/drawing/2014/main" id="{E8B458E2-EB04-BA35-82B0-5521E62AB614}"/>
              </a:ext>
            </a:extLst>
          </p:cNvPr>
          <p:cNvSpPr/>
          <p:nvPr/>
        </p:nvSpPr>
        <p:spPr>
          <a:xfrm>
            <a:off x="800200" y="8610600"/>
            <a:ext cx="7049400" cy="243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g2b1da5dc296_0_108">
            <a:extLst>
              <a:ext uri="{FF2B5EF4-FFF2-40B4-BE49-F238E27FC236}">
                <a16:creationId xmlns:a16="http://schemas.microsoft.com/office/drawing/2014/main" id="{90AD2505-6D2C-21D5-401A-41DBDD722386}"/>
              </a:ext>
            </a:extLst>
          </p:cNvPr>
          <p:cNvSpPr/>
          <p:nvPr/>
        </p:nvSpPr>
        <p:spPr>
          <a:xfrm>
            <a:off x="3899387" y="11658600"/>
            <a:ext cx="851100" cy="736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g2b1da5dc296_0_108">
            <a:extLst>
              <a:ext uri="{FF2B5EF4-FFF2-40B4-BE49-F238E27FC236}">
                <a16:creationId xmlns:a16="http://schemas.microsoft.com/office/drawing/2014/main" id="{5B577C9D-56BD-B432-4F46-71F6383583F4}"/>
              </a:ext>
            </a:extLst>
          </p:cNvPr>
          <p:cNvSpPr/>
          <p:nvPr/>
        </p:nvSpPr>
        <p:spPr>
          <a:xfrm>
            <a:off x="16016702" y="1181100"/>
            <a:ext cx="7049400" cy="11214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g2b1da5dc296_0_108">
            <a:extLst>
              <a:ext uri="{FF2B5EF4-FFF2-40B4-BE49-F238E27FC236}">
                <a16:creationId xmlns:a16="http://schemas.microsoft.com/office/drawing/2014/main" id="{77AB5C09-5DAF-6A1D-0530-C685A0228FBC}"/>
              </a:ext>
            </a:extLst>
          </p:cNvPr>
          <p:cNvSpPr/>
          <p:nvPr/>
        </p:nvSpPr>
        <p:spPr>
          <a:xfrm>
            <a:off x="17731416" y="7264400"/>
            <a:ext cx="3620100" cy="736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g2b1da5dc296_0_108">
            <a:extLst>
              <a:ext uri="{FF2B5EF4-FFF2-40B4-BE49-F238E27FC236}">
                <a16:creationId xmlns:a16="http://schemas.microsoft.com/office/drawing/2014/main" id="{1CC27444-F931-194E-CD79-4AC981B1662B}"/>
              </a:ext>
            </a:extLst>
          </p:cNvPr>
          <p:cNvSpPr/>
          <p:nvPr/>
        </p:nvSpPr>
        <p:spPr>
          <a:xfrm>
            <a:off x="16016702" y="8610600"/>
            <a:ext cx="7049400" cy="243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g2b1da5dc296_0_108">
            <a:extLst>
              <a:ext uri="{FF2B5EF4-FFF2-40B4-BE49-F238E27FC236}">
                <a16:creationId xmlns:a16="http://schemas.microsoft.com/office/drawing/2014/main" id="{F52FF5EE-E642-5479-FE25-4AA1D8A1B0B0}"/>
              </a:ext>
            </a:extLst>
          </p:cNvPr>
          <p:cNvSpPr/>
          <p:nvPr/>
        </p:nvSpPr>
        <p:spPr>
          <a:xfrm>
            <a:off x="19115889" y="11658600"/>
            <a:ext cx="851100" cy="736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g2b1da5dc296_0_108">
            <a:extLst>
              <a:ext uri="{FF2B5EF4-FFF2-40B4-BE49-F238E27FC236}">
                <a16:creationId xmlns:a16="http://schemas.microsoft.com/office/drawing/2014/main" id="{FDBCBAF1-1DDE-8DFC-3CE7-A0CC2B2D4494}"/>
              </a:ext>
            </a:extLst>
          </p:cNvPr>
          <p:cNvSpPr/>
          <p:nvPr/>
        </p:nvSpPr>
        <p:spPr>
          <a:xfrm>
            <a:off x="8408451" y="1181100"/>
            <a:ext cx="7049400" cy="11214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g2b1da5dc296_0_108">
            <a:extLst>
              <a:ext uri="{FF2B5EF4-FFF2-40B4-BE49-F238E27FC236}">
                <a16:creationId xmlns:a16="http://schemas.microsoft.com/office/drawing/2014/main" id="{B178EB41-EA76-05F7-1194-15FFA3489ACE}"/>
              </a:ext>
            </a:extLst>
          </p:cNvPr>
          <p:cNvSpPr/>
          <p:nvPr/>
        </p:nvSpPr>
        <p:spPr>
          <a:xfrm>
            <a:off x="10447056" y="1181100"/>
            <a:ext cx="2972100" cy="736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g2b1da5dc296_0_108">
            <a:extLst>
              <a:ext uri="{FF2B5EF4-FFF2-40B4-BE49-F238E27FC236}">
                <a16:creationId xmlns:a16="http://schemas.microsoft.com/office/drawing/2014/main" id="{2A1ABD65-383A-EC3C-07FE-4E6F95D31164}"/>
              </a:ext>
            </a:extLst>
          </p:cNvPr>
          <p:cNvSpPr/>
          <p:nvPr/>
        </p:nvSpPr>
        <p:spPr>
          <a:xfrm>
            <a:off x="8408451" y="2527300"/>
            <a:ext cx="7049400" cy="243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g2b1da5dc296_0_108">
            <a:extLst>
              <a:ext uri="{FF2B5EF4-FFF2-40B4-BE49-F238E27FC236}">
                <a16:creationId xmlns:a16="http://schemas.microsoft.com/office/drawing/2014/main" id="{46C2BC0A-2EA8-8417-672B-69323245C9CC}"/>
              </a:ext>
            </a:extLst>
          </p:cNvPr>
          <p:cNvSpPr/>
          <p:nvPr/>
        </p:nvSpPr>
        <p:spPr>
          <a:xfrm>
            <a:off x="11507638" y="11658600"/>
            <a:ext cx="851100" cy="736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TextBox 172">
            <a:extLst>
              <a:ext uri="{FF2B5EF4-FFF2-40B4-BE49-F238E27FC236}">
                <a16:creationId xmlns:a16="http://schemas.microsoft.com/office/drawing/2014/main" id="{E41330F9-6E33-B6E0-2274-7D1D1AEFA99B}"/>
              </a:ext>
            </a:extLst>
          </p:cNvPr>
          <p:cNvSpPr txBox="1"/>
          <p:nvPr/>
        </p:nvSpPr>
        <p:spPr>
          <a:xfrm>
            <a:off x="4511266" y="2560595"/>
            <a:ext cx="1391479" cy="646331"/>
          </a:xfrm>
          <a:prstGeom prst="rect">
            <a:avLst/>
          </a:prstGeom>
          <a:noFill/>
        </p:spPr>
        <p:txBody>
          <a:bodyPr wrap="square" rtlCol="0">
            <a:spAutoFit/>
          </a:bodyPr>
          <a:lstStyle/>
          <a:p>
            <a:pPr algn="ctr"/>
            <a:r>
              <a:rPr lang="vi-VN" sz="3600" b="1" dirty="0"/>
              <a:t>IL-1</a:t>
            </a:r>
            <a:r>
              <a:rPr lang="el-GR" sz="3600" b="1" dirty="0"/>
              <a:t>β</a:t>
            </a:r>
            <a:endParaRPr lang="vi-VN" sz="3600" b="1" dirty="0"/>
          </a:p>
        </p:txBody>
      </p:sp>
      <p:sp>
        <p:nvSpPr>
          <p:cNvPr id="2" name="TextBox 1">
            <a:extLst>
              <a:ext uri="{FF2B5EF4-FFF2-40B4-BE49-F238E27FC236}">
                <a16:creationId xmlns:a16="http://schemas.microsoft.com/office/drawing/2014/main" id="{802633AE-59BF-17B3-527B-78B7ADFF619D}"/>
              </a:ext>
            </a:extLst>
          </p:cNvPr>
          <p:cNvSpPr txBox="1"/>
          <p:nvPr/>
        </p:nvSpPr>
        <p:spPr>
          <a:xfrm>
            <a:off x="10447056" y="4297650"/>
            <a:ext cx="12041237" cy="8402300"/>
          </a:xfrm>
          <a:prstGeom prst="rect">
            <a:avLst/>
          </a:prstGeom>
          <a:noFill/>
        </p:spPr>
        <p:txBody>
          <a:bodyPr wrap="square">
            <a:spAutoFit/>
          </a:bodyPr>
          <a:lstStyle/>
          <a:p>
            <a:pPr algn="just">
              <a:spcBef>
                <a:spcPts val="600"/>
              </a:spcBef>
              <a:buNone/>
            </a:pPr>
            <a:r>
              <a:rPr lang="en-GB" sz="4000" b="1" dirty="0">
                <a:latin typeface="Times New Roman" panose="02020603050405020304" pitchFamily="18" charset="0"/>
                <a:cs typeface="Times New Roman" panose="02020603050405020304" pitchFamily="18" charset="0"/>
              </a:rPr>
              <a:t>Short-Term:</a:t>
            </a:r>
            <a:r>
              <a:rPr lang="en-GB" sz="4000" dirty="0">
                <a:latin typeface="Times New Roman" panose="02020603050405020304" pitchFamily="18" charset="0"/>
                <a:cs typeface="Times New Roman" panose="02020603050405020304" pitchFamily="18" charset="0"/>
              </a:rPr>
              <a:t> Within the first 48 hours, IL-1β levels remain near normal at 24 hours but </a:t>
            </a:r>
            <a:r>
              <a:rPr lang="en-GB" sz="4000">
                <a:latin typeface="Times New Roman" panose="02020603050405020304" pitchFamily="18" charset="0"/>
                <a:cs typeface="Times New Roman" panose="02020603050405020304" pitchFamily="18" charset="0"/>
              </a:rPr>
              <a:t>significantly </a:t>
            </a:r>
            <a:r>
              <a:rPr lang="en-US" sz="4000">
                <a:latin typeface="Times New Roman" panose="02020603050405020304" pitchFamily="18" charset="0"/>
                <a:cs typeface="Times New Roman" panose="02020603050405020304" pitchFamily="18" charset="0"/>
              </a:rPr>
              <a:t>decline</a:t>
            </a:r>
            <a:r>
              <a:rPr lang="en-GB" sz="4000">
                <a:latin typeface="Times New Roman" panose="02020603050405020304" pitchFamily="18" charset="0"/>
                <a:cs typeface="Times New Roman" panose="02020603050405020304" pitchFamily="18" charset="0"/>
              </a:rPr>
              <a:t> </a:t>
            </a:r>
            <a:r>
              <a:rPr lang="en-GB" sz="4000" dirty="0">
                <a:latin typeface="Times New Roman" panose="02020603050405020304" pitchFamily="18" charset="0"/>
                <a:cs typeface="Times New Roman" panose="02020603050405020304" pitchFamily="18" charset="0"/>
              </a:rPr>
              <a:t>at 10 Gy by 48 hours, indicating an immediate high-dose inhibitory </a:t>
            </a:r>
            <a:r>
              <a:rPr lang="en-GB" sz="4000">
                <a:latin typeface="Times New Roman" panose="02020603050405020304" pitchFamily="18" charset="0"/>
                <a:cs typeface="Times New Roman" panose="02020603050405020304" pitchFamily="18" charset="0"/>
              </a:rPr>
              <a:t>effect.</a:t>
            </a:r>
            <a:r>
              <a:rPr lang="vi-VN" sz="4000">
                <a:latin typeface="Times New Roman" panose="02020603050405020304" pitchFamily="18" charset="0"/>
                <a:cs typeface="Times New Roman" panose="02020603050405020304" pitchFamily="18" charset="0"/>
              </a:rPr>
              <a:t> This may reflect early suppression of ìnlammation due to high dose radiation stress.</a:t>
            </a:r>
          </a:p>
          <a:p>
            <a:pPr algn="just">
              <a:spcBef>
                <a:spcPts val="600"/>
              </a:spcBef>
              <a:buNone/>
            </a:pPr>
            <a:endParaRPr lang="vi-VN" sz="4000">
              <a:latin typeface="Times New Roman" panose="02020603050405020304" pitchFamily="18" charset="0"/>
              <a:cs typeface="Times New Roman" panose="02020603050405020304" pitchFamily="18" charset="0"/>
            </a:endParaRPr>
          </a:p>
          <a:p>
            <a:pPr algn="just">
              <a:spcBef>
                <a:spcPts val="600"/>
              </a:spcBef>
              <a:buNone/>
            </a:pPr>
            <a:endParaRPr lang="vi-VN" sz="4000">
              <a:latin typeface="Times New Roman" panose="02020603050405020304" pitchFamily="18" charset="0"/>
              <a:cs typeface="Times New Roman" panose="02020603050405020304" pitchFamily="18" charset="0"/>
            </a:endParaRPr>
          </a:p>
          <a:p>
            <a:pPr algn="just">
              <a:spcBef>
                <a:spcPts val="600"/>
              </a:spcBef>
            </a:pPr>
            <a:r>
              <a:rPr lang="en-GB" sz="4000" b="1">
                <a:latin typeface="Times New Roman" panose="02020603050405020304" pitchFamily="18" charset="0"/>
                <a:cs typeface="Times New Roman" panose="02020603050405020304" pitchFamily="18" charset="0"/>
              </a:rPr>
              <a:t>Long-Term:</a:t>
            </a:r>
            <a:r>
              <a:rPr lang="en-GB" sz="4000">
                <a:latin typeface="Times New Roman" panose="02020603050405020304" pitchFamily="18" charset="0"/>
                <a:cs typeface="Times New Roman" panose="02020603050405020304" pitchFamily="18" charset="0"/>
              </a:rPr>
              <a:t> </a:t>
            </a:r>
            <a:r>
              <a:rPr lang="en-US" sz="4000">
                <a:latin typeface="Times New Roman" panose="02020603050405020304" pitchFamily="18" charset="0"/>
                <a:cs typeface="Times New Roman" panose="02020603050405020304" pitchFamily="18" charset="0"/>
              </a:rPr>
              <a:t>From 2 to 12 months, IL-1β levels gradually declined with increasing dose</a:t>
            </a:r>
            <a:r>
              <a:rPr lang="en-GB" sz="4000">
                <a:latin typeface="Times New Roman" panose="02020603050405020304" pitchFamily="18" charset="0"/>
                <a:cs typeface="Times New Roman" panose="02020603050405020304" pitchFamily="18" charset="0"/>
              </a:rPr>
              <a:t>, </a:t>
            </a:r>
            <a:r>
              <a:rPr lang="en-US" sz="4000">
                <a:latin typeface="Times New Roman" panose="02020603050405020304" pitchFamily="18" charset="0"/>
                <a:cs typeface="Times New Roman" panose="02020603050405020304" pitchFamily="18" charset="0"/>
              </a:rPr>
              <a:t>showing the most substantial reductions at 6 and 12 months</a:t>
            </a:r>
            <a:r>
              <a:rPr lang="en-GB" sz="4000">
                <a:latin typeface="Times New Roman" panose="02020603050405020304" pitchFamily="18" charset="0"/>
                <a:cs typeface="Times New Roman" panose="02020603050405020304" pitchFamily="18" charset="0"/>
              </a:rPr>
              <a:t>.</a:t>
            </a:r>
            <a:r>
              <a:rPr lang="vi-VN" sz="4000">
                <a:latin typeface="Times New Roman" panose="02020603050405020304" pitchFamily="18" charset="0"/>
                <a:cs typeface="Times New Roman" panose="02020603050405020304" pitchFamily="18" charset="0"/>
              </a:rPr>
              <a:t> The  persistent decrease may rèlect lasting dysfunction of microglia or chronic suppresstion of cytokine production</a:t>
            </a:r>
            <a:endParaRPr lang="en-GB" sz="4000">
              <a:latin typeface="Times New Roman" panose="02020603050405020304" pitchFamily="18" charset="0"/>
              <a:cs typeface="Times New Roman" panose="02020603050405020304" pitchFamily="18" charset="0"/>
            </a:endParaRPr>
          </a:p>
          <a:p>
            <a:pPr algn="just">
              <a:spcBef>
                <a:spcPts val="600"/>
              </a:spcBef>
              <a:buNone/>
            </a:pPr>
            <a:endParaRPr lang="en-GB" sz="4000" dirty="0">
              <a:latin typeface="Times New Roman" panose="02020603050405020304" pitchFamily="18" charset="0"/>
              <a:cs typeface="Times New Roman" panose="02020603050405020304" pitchFamily="18" charset="0"/>
            </a:endParaRPr>
          </a:p>
        </p:txBody>
      </p:sp>
      <p:sp>
        <p:nvSpPr>
          <p:cNvPr id="3" name="Google Shape;153;g2b1da5dc296_0_108">
            <a:extLst>
              <a:ext uri="{FF2B5EF4-FFF2-40B4-BE49-F238E27FC236}">
                <a16:creationId xmlns:a16="http://schemas.microsoft.com/office/drawing/2014/main" id="{90D10DC7-0D63-3F2F-0308-433A9AF9BBCC}"/>
              </a:ext>
            </a:extLst>
          </p:cNvPr>
          <p:cNvSpPr/>
          <p:nvPr/>
        </p:nvSpPr>
        <p:spPr>
          <a:xfrm>
            <a:off x="9720026" y="958750"/>
            <a:ext cx="4947121" cy="9399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rgbClr val="0E0E0E"/>
              </a:buClr>
              <a:buSzPts val="4800"/>
              <a:buFont typeface="Bebas Neue"/>
              <a:buNone/>
            </a:pPr>
            <a:r>
              <a:rPr lang="vi-VN" sz="9600" dirty="0"/>
              <a:t>🧪</a:t>
            </a:r>
            <a:r>
              <a:rPr lang="en-US" sz="8000" b="0" i="0" u="none" strike="noStrike" cap="none" dirty="0">
                <a:solidFill>
                  <a:srgbClr val="5F76D9"/>
                </a:solidFill>
                <a:latin typeface="Bebas Neue"/>
                <a:ea typeface="Bebas Neue"/>
                <a:cs typeface="Bebas Neue"/>
                <a:sym typeface="Bebas Neue"/>
              </a:rPr>
              <a:t>Results</a:t>
            </a:r>
            <a:endParaRPr sz="8000" b="0" i="0" u="none" strike="noStrike" cap="none" dirty="0">
              <a:solidFill>
                <a:srgbClr val="5F76D9"/>
              </a:solidFill>
              <a:latin typeface="Calibri"/>
              <a:ea typeface="Calibri"/>
              <a:cs typeface="Calibri"/>
              <a:sym typeface="Calibri"/>
            </a:endParaRPr>
          </a:p>
        </p:txBody>
      </p:sp>
      <p:sp>
        <p:nvSpPr>
          <p:cNvPr id="4" name="TextBox 3">
            <a:extLst>
              <a:ext uri="{FF2B5EF4-FFF2-40B4-BE49-F238E27FC236}">
                <a16:creationId xmlns:a16="http://schemas.microsoft.com/office/drawing/2014/main" id="{68F652CC-1872-624F-E380-FFFEB348D365}"/>
              </a:ext>
            </a:extLst>
          </p:cNvPr>
          <p:cNvSpPr txBox="1"/>
          <p:nvPr/>
        </p:nvSpPr>
        <p:spPr>
          <a:xfrm>
            <a:off x="23511333" y="13020930"/>
            <a:ext cx="366975" cy="400110"/>
          </a:xfrm>
          <a:prstGeom prst="rect">
            <a:avLst/>
          </a:prstGeom>
          <a:noFill/>
        </p:spPr>
        <p:txBody>
          <a:bodyPr wrap="square" rtlCol="0">
            <a:spAutoFit/>
          </a:bodyPr>
          <a:lstStyle/>
          <a:p>
            <a:r>
              <a:rPr lang="vi-VN" sz="2000" dirty="0"/>
              <a:t>6</a:t>
            </a:r>
          </a:p>
        </p:txBody>
      </p:sp>
      <p:sp>
        <p:nvSpPr>
          <p:cNvPr id="7" name="TextBox 6">
            <a:extLst>
              <a:ext uri="{FF2B5EF4-FFF2-40B4-BE49-F238E27FC236}">
                <a16:creationId xmlns:a16="http://schemas.microsoft.com/office/drawing/2014/main" id="{FA28D9BA-3860-55B8-03C6-2ED5286C0BC5}"/>
              </a:ext>
            </a:extLst>
          </p:cNvPr>
          <p:cNvSpPr txBox="1"/>
          <p:nvPr/>
        </p:nvSpPr>
        <p:spPr>
          <a:xfrm rot="16200000">
            <a:off x="-679314" y="5329404"/>
            <a:ext cx="3049402" cy="646331"/>
          </a:xfrm>
          <a:prstGeom prst="rect">
            <a:avLst/>
          </a:prstGeom>
          <a:noFill/>
        </p:spPr>
        <p:txBody>
          <a:bodyPr wrap="square" rtlCol="0">
            <a:spAutoFit/>
          </a:bodyPr>
          <a:lstStyle/>
          <a:p>
            <a:r>
              <a:rPr lang="vi-VN" sz="3600" b="1" dirty="0"/>
              <a:t>Short –term </a:t>
            </a:r>
          </a:p>
        </p:txBody>
      </p:sp>
      <p:sp>
        <p:nvSpPr>
          <p:cNvPr id="8" name="TextBox 7">
            <a:extLst>
              <a:ext uri="{FF2B5EF4-FFF2-40B4-BE49-F238E27FC236}">
                <a16:creationId xmlns:a16="http://schemas.microsoft.com/office/drawing/2014/main" id="{1057D7BB-C9EC-3748-E9CF-CA8BA37DB8BA}"/>
              </a:ext>
            </a:extLst>
          </p:cNvPr>
          <p:cNvSpPr txBox="1"/>
          <p:nvPr/>
        </p:nvSpPr>
        <p:spPr>
          <a:xfrm rot="16200000">
            <a:off x="-670367" y="10471220"/>
            <a:ext cx="3049402" cy="646331"/>
          </a:xfrm>
          <a:prstGeom prst="rect">
            <a:avLst/>
          </a:prstGeom>
          <a:noFill/>
        </p:spPr>
        <p:txBody>
          <a:bodyPr wrap="square" rtlCol="0">
            <a:spAutoFit/>
          </a:bodyPr>
          <a:lstStyle/>
          <a:p>
            <a:r>
              <a:rPr lang="vi-VN" sz="3600" b="1" dirty="0"/>
              <a:t>Long –term </a:t>
            </a:r>
          </a:p>
        </p:txBody>
      </p:sp>
      <p:sp>
        <p:nvSpPr>
          <p:cNvPr id="6" name="TextBox 5">
            <a:extLst>
              <a:ext uri="{FF2B5EF4-FFF2-40B4-BE49-F238E27FC236}">
                <a16:creationId xmlns:a16="http://schemas.microsoft.com/office/drawing/2014/main" id="{E3A3A086-1996-7ED1-9841-40E27AB61559}"/>
              </a:ext>
            </a:extLst>
          </p:cNvPr>
          <p:cNvSpPr txBox="1"/>
          <p:nvPr/>
        </p:nvSpPr>
        <p:spPr>
          <a:xfrm>
            <a:off x="8836116" y="12740416"/>
            <a:ext cx="6714940" cy="523220"/>
          </a:xfrm>
          <a:prstGeom prst="rect">
            <a:avLst/>
          </a:prstGeom>
          <a:noFill/>
        </p:spPr>
        <p:txBody>
          <a:bodyPr wrap="square">
            <a:spAutoFit/>
          </a:bodyPr>
          <a:lstStyle/>
          <a:p>
            <a:r>
              <a:rPr lang="en-GB" dirty="0">
                <a:latin typeface="Times" panose="02020603050405020304" pitchFamily="18" charset="0"/>
                <a:cs typeface="Times" panose="02020603050405020304" pitchFamily="18" charset="0"/>
              </a:rPr>
              <a:t>Asterisks (*) on the graph indicate statistically significant differences.</a:t>
            </a:r>
            <a:br>
              <a:rPr lang="en-GB" dirty="0">
                <a:latin typeface="Times" panose="02020603050405020304" pitchFamily="18" charset="0"/>
                <a:cs typeface="Times" panose="02020603050405020304" pitchFamily="18" charset="0"/>
              </a:rPr>
            </a:br>
            <a:r>
              <a:rPr lang="en-GB" dirty="0">
                <a:latin typeface="Times" panose="02020603050405020304" pitchFamily="18" charset="0"/>
                <a:cs typeface="Times" panose="02020603050405020304" pitchFamily="18" charset="0"/>
              </a:rPr>
              <a:t>For example, * means p &lt; 0.05, ** means p &lt; 0.01, and </a:t>
            </a:r>
            <a:r>
              <a:rPr lang="vi-VN" dirty="0">
                <a:latin typeface="Times" panose="02020603050405020304" pitchFamily="18" charset="0"/>
                <a:cs typeface="Times" panose="02020603050405020304" pitchFamily="18" charset="0"/>
              </a:rPr>
              <a:t>*** means p &lt; 0.001 </a:t>
            </a:r>
            <a:r>
              <a:rPr lang="en-GB" dirty="0">
                <a:latin typeface="Times" panose="02020603050405020304" pitchFamily="18" charset="0"/>
                <a:cs typeface="Times" panose="02020603050405020304" pitchFamily="18" charset="0"/>
              </a:rPr>
              <a:t>.</a:t>
            </a:r>
            <a:endParaRPr lang="vi-VN" dirty="0">
              <a:latin typeface="Times" panose="02020603050405020304" pitchFamily="18" charset="0"/>
              <a:cs typeface="Times" panose="02020603050405020304" pitchFamily="18" charset="0"/>
            </a:endParaRPr>
          </a:p>
        </p:txBody>
      </p:sp>
      <p:pic>
        <p:nvPicPr>
          <p:cNvPr id="10" name="Picture 9">
            <a:extLst>
              <a:ext uri="{FF2B5EF4-FFF2-40B4-BE49-F238E27FC236}">
                <a16:creationId xmlns:a16="http://schemas.microsoft.com/office/drawing/2014/main" id="{FDA38A7C-C044-A579-1CC6-0BDA8FA356A9}"/>
              </a:ext>
            </a:extLst>
          </p:cNvPr>
          <p:cNvPicPr>
            <a:picLocks noChangeAspect="1"/>
          </p:cNvPicPr>
          <p:nvPr/>
        </p:nvPicPr>
        <p:blipFill>
          <a:blip r:embed="rId6"/>
          <a:stretch>
            <a:fillRect/>
          </a:stretch>
        </p:blipFill>
        <p:spPr>
          <a:xfrm>
            <a:off x="1642724" y="3292667"/>
            <a:ext cx="7078069" cy="4865030"/>
          </a:xfrm>
          <a:prstGeom prst="rect">
            <a:avLst/>
          </a:prstGeom>
        </p:spPr>
      </p:pic>
      <p:pic>
        <p:nvPicPr>
          <p:cNvPr id="11" name="Picture 10">
            <a:extLst>
              <a:ext uri="{FF2B5EF4-FFF2-40B4-BE49-F238E27FC236}">
                <a16:creationId xmlns:a16="http://schemas.microsoft.com/office/drawing/2014/main" id="{E9B25C59-2BA7-5A46-B93E-8CC67C6EA503}"/>
              </a:ext>
            </a:extLst>
          </p:cNvPr>
          <p:cNvPicPr>
            <a:picLocks noChangeAspect="1"/>
          </p:cNvPicPr>
          <p:nvPr/>
        </p:nvPicPr>
        <p:blipFill>
          <a:blip r:embed="rId7"/>
          <a:stretch>
            <a:fillRect/>
          </a:stretch>
        </p:blipFill>
        <p:spPr>
          <a:xfrm>
            <a:off x="1682305" y="8435326"/>
            <a:ext cx="7049400" cy="4852837"/>
          </a:xfrm>
          <a:prstGeom prst="rect">
            <a:avLst/>
          </a:prstGeom>
        </p:spPr>
      </p:pic>
    </p:spTree>
    <p:extLst>
      <p:ext uri="{BB962C8B-B14F-4D97-AF65-F5344CB8AC3E}">
        <p14:creationId xmlns:p14="http://schemas.microsoft.com/office/powerpoint/2010/main" val="3836578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Shape 128">
          <a:extLst>
            <a:ext uri="{FF2B5EF4-FFF2-40B4-BE49-F238E27FC236}">
              <a16:creationId xmlns:a16="http://schemas.microsoft.com/office/drawing/2014/main" id="{19A79EA3-52B1-2575-2E9C-73344C040059}"/>
            </a:ext>
          </a:extLst>
        </p:cNvPr>
        <p:cNvGrpSpPr/>
        <p:nvPr/>
      </p:nvGrpSpPr>
      <p:grpSpPr>
        <a:xfrm>
          <a:off x="0" y="0"/>
          <a:ext cx="0" cy="0"/>
          <a:chOff x="0" y="0"/>
          <a:chExt cx="0" cy="0"/>
        </a:xfrm>
      </p:grpSpPr>
      <p:pic>
        <p:nvPicPr>
          <p:cNvPr id="130" name="Google Shape;130;g2b1da5dc296_0_108" descr=" ">
            <a:extLst>
              <a:ext uri="{FF2B5EF4-FFF2-40B4-BE49-F238E27FC236}">
                <a16:creationId xmlns:a16="http://schemas.microsoft.com/office/drawing/2014/main" id="{D7A57482-E5FF-BA59-FF19-57081FAC42F6}"/>
              </a:ext>
            </a:extLst>
          </p:cNvPr>
          <p:cNvPicPr preferRelativeResize="0"/>
          <p:nvPr/>
        </p:nvPicPr>
        <p:blipFill rotWithShape="1">
          <a:blip r:embed="rId3">
            <a:alphaModFix/>
          </a:blip>
          <a:srcRect/>
          <a:stretch/>
        </p:blipFill>
        <p:spPr>
          <a:xfrm>
            <a:off x="-3111889" y="-3924300"/>
            <a:ext cx="23840880" cy="23837900"/>
          </a:xfrm>
          <a:prstGeom prst="rect">
            <a:avLst/>
          </a:prstGeom>
          <a:noFill/>
          <a:ln>
            <a:noFill/>
          </a:ln>
        </p:spPr>
      </p:pic>
      <p:pic>
        <p:nvPicPr>
          <p:cNvPr id="131" name="Google Shape;131;g2b1da5dc296_0_108" descr=" ">
            <a:extLst>
              <a:ext uri="{FF2B5EF4-FFF2-40B4-BE49-F238E27FC236}">
                <a16:creationId xmlns:a16="http://schemas.microsoft.com/office/drawing/2014/main" id="{1519CA26-63F3-65CE-D5FC-BB38B0A67E9C}"/>
              </a:ext>
            </a:extLst>
          </p:cNvPr>
          <p:cNvPicPr preferRelativeResize="0"/>
          <p:nvPr/>
        </p:nvPicPr>
        <p:blipFill rotWithShape="1">
          <a:blip r:embed="rId4">
            <a:alphaModFix/>
          </a:blip>
          <a:srcRect/>
          <a:stretch/>
        </p:blipFill>
        <p:spPr>
          <a:xfrm>
            <a:off x="19077784" y="-1524000"/>
            <a:ext cx="7328816" cy="7150100"/>
          </a:xfrm>
          <a:prstGeom prst="rect">
            <a:avLst/>
          </a:prstGeom>
          <a:noFill/>
          <a:ln>
            <a:noFill/>
          </a:ln>
        </p:spPr>
      </p:pic>
      <p:pic>
        <p:nvPicPr>
          <p:cNvPr id="132" name="Google Shape;132;g2b1da5dc296_0_108" descr=" ">
            <a:extLst>
              <a:ext uri="{FF2B5EF4-FFF2-40B4-BE49-F238E27FC236}">
                <a16:creationId xmlns:a16="http://schemas.microsoft.com/office/drawing/2014/main" id="{128C7413-2185-8AF4-CA85-D993210CCDE4}"/>
              </a:ext>
            </a:extLst>
          </p:cNvPr>
          <p:cNvPicPr preferRelativeResize="0"/>
          <p:nvPr/>
        </p:nvPicPr>
        <p:blipFill rotWithShape="1">
          <a:blip r:embed="rId5">
            <a:alphaModFix/>
          </a:blip>
          <a:srcRect/>
          <a:stretch/>
        </p:blipFill>
        <p:spPr>
          <a:xfrm>
            <a:off x="-3988298" y="7454900"/>
            <a:ext cx="7976597" cy="8864600"/>
          </a:xfrm>
          <a:prstGeom prst="rect">
            <a:avLst/>
          </a:prstGeom>
          <a:noFill/>
          <a:ln>
            <a:noFill/>
          </a:ln>
        </p:spPr>
      </p:pic>
      <p:sp>
        <p:nvSpPr>
          <p:cNvPr id="133" name="Google Shape;133;g2b1da5dc296_0_108">
            <a:extLst>
              <a:ext uri="{FF2B5EF4-FFF2-40B4-BE49-F238E27FC236}">
                <a16:creationId xmlns:a16="http://schemas.microsoft.com/office/drawing/2014/main" id="{341E8B8C-176E-A95A-FBCF-2CE0C61E33D2}"/>
              </a:ext>
            </a:extLst>
          </p:cNvPr>
          <p:cNvSpPr/>
          <p:nvPr/>
        </p:nvSpPr>
        <p:spPr>
          <a:xfrm>
            <a:off x="23370921" y="10515600"/>
            <a:ext cx="1016100" cy="3200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g2b1da5dc296_0_108">
            <a:extLst>
              <a:ext uri="{FF2B5EF4-FFF2-40B4-BE49-F238E27FC236}">
                <a16:creationId xmlns:a16="http://schemas.microsoft.com/office/drawing/2014/main" id="{79B505DC-8190-1654-7926-73071C6A0B98}"/>
              </a:ext>
            </a:extLst>
          </p:cNvPr>
          <p:cNvSpPr/>
          <p:nvPr/>
        </p:nvSpPr>
        <p:spPr>
          <a:xfrm>
            <a:off x="800200" y="1181100"/>
            <a:ext cx="7049400" cy="11214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g2b1da5dc296_0_108">
            <a:extLst>
              <a:ext uri="{FF2B5EF4-FFF2-40B4-BE49-F238E27FC236}">
                <a16:creationId xmlns:a16="http://schemas.microsoft.com/office/drawing/2014/main" id="{72F7B28B-EB9F-3A8A-D333-5576AB9CE4DD}"/>
              </a:ext>
            </a:extLst>
          </p:cNvPr>
          <p:cNvSpPr/>
          <p:nvPr/>
        </p:nvSpPr>
        <p:spPr>
          <a:xfrm>
            <a:off x="2514914" y="7264400"/>
            <a:ext cx="3620100" cy="736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g2b1da5dc296_0_108">
            <a:extLst>
              <a:ext uri="{FF2B5EF4-FFF2-40B4-BE49-F238E27FC236}">
                <a16:creationId xmlns:a16="http://schemas.microsoft.com/office/drawing/2014/main" id="{887B7ABB-6A27-1140-EEC4-167386AFE95F}"/>
              </a:ext>
            </a:extLst>
          </p:cNvPr>
          <p:cNvSpPr/>
          <p:nvPr/>
        </p:nvSpPr>
        <p:spPr>
          <a:xfrm>
            <a:off x="800200" y="8610600"/>
            <a:ext cx="7049400" cy="243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g2b1da5dc296_0_108">
            <a:extLst>
              <a:ext uri="{FF2B5EF4-FFF2-40B4-BE49-F238E27FC236}">
                <a16:creationId xmlns:a16="http://schemas.microsoft.com/office/drawing/2014/main" id="{57FD3956-1942-DD9B-90DA-44B27A829FB2}"/>
              </a:ext>
            </a:extLst>
          </p:cNvPr>
          <p:cNvSpPr/>
          <p:nvPr/>
        </p:nvSpPr>
        <p:spPr>
          <a:xfrm>
            <a:off x="3899387" y="11658600"/>
            <a:ext cx="851100" cy="736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g2b1da5dc296_0_108">
            <a:extLst>
              <a:ext uri="{FF2B5EF4-FFF2-40B4-BE49-F238E27FC236}">
                <a16:creationId xmlns:a16="http://schemas.microsoft.com/office/drawing/2014/main" id="{87D5313C-F6FE-94C6-EA11-4B820B85F840}"/>
              </a:ext>
            </a:extLst>
          </p:cNvPr>
          <p:cNvSpPr/>
          <p:nvPr/>
        </p:nvSpPr>
        <p:spPr>
          <a:xfrm>
            <a:off x="16016702" y="1181100"/>
            <a:ext cx="7049400" cy="11214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g2b1da5dc296_0_108">
            <a:extLst>
              <a:ext uri="{FF2B5EF4-FFF2-40B4-BE49-F238E27FC236}">
                <a16:creationId xmlns:a16="http://schemas.microsoft.com/office/drawing/2014/main" id="{34F89043-7B48-8BB2-78A9-15B8F1131C28}"/>
              </a:ext>
            </a:extLst>
          </p:cNvPr>
          <p:cNvSpPr/>
          <p:nvPr/>
        </p:nvSpPr>
        <p:spPr>
          <a:xfrm>
            <a:off x="17731416" y="7264400"/>
            <a:ext cx="3620100" cy="736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g2b1da5dc296_0_108">
            <a:extLst>
              <a:ext uri="{FF2B5EF4-FFF2-40B4-BE49-F238E27FC236}">
                <a16:creationId xmlns:a16="http://schemas.microsoft.com/office/drawing/2014/main" id="{5794794E-A270-2F78-3DB7-F73B93ECBEBB}"/>
              </a:ext>
            </a:extLst>
          </p:cNvPr>
          <p:cNvSpPr/>
          <p:nvPr/>
        </p:nvSpPr>
        <p:spPr>
          <a:xfrm>
            <a:off x="16016702" y="8610600"/>
            <a:ext cx="7049400" cy="243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g2b1da5dc296_0_108">
            <a:extLst>
              <a:ext uri="{FF2B5EF4-FFF2-40B4-BE49-F238E27FC236}">
                <a16:creationId xmlns:a16="http://schemas.microsoft.com/office/drawing/2014/main" id="{3A29A2A3-3A14-BAD9-8330-65707C64A6CA}"/>
              </a:ext>
            </a:extLst>
          </p:cNvPr>
          <p:cNvSpPr/>
          <p:nvPr/>
        </p:nvSpPr>
        <p:spPr>
          <a:xfrm>
            <a:off x="19115889" y="11658600"/>
            <a:ext cx="851100" cy="736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g2b1da5dc296_0_108">
            <a:extLst>
              <a:ext uri="{FF2B5EF4-FFF2-40B4-BE49-F238E27FC236}">
                <a16:creationId xmlns:a16="http://schemas.microsoft.com/office/drawing/2014/main" id="{A62586F3-0A7A-4045-1BAE-753D2F1FDF92}"/>
              </a:ext>
            </a:extLst>
          </p:cNvPr>
          <p:cNvSpPr/>
          <p:nvPr/>
        </p:nvSpPr>
        <p:spPr>
          <a:xfrm>
            <a:off x="8408451" y="1181100"/>
            <a:ext cx="7049400" cy="11214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g2b1da5dc296_0_108">
            <a:extLst>
              <a:ext uri="{FF2B5EF4-FFF2-40B4-BE49-F238E27FC236}">
                <a16:creationId xmlns:a16="http://schemas.microsoft.com/office/drawing/2014/main" id="{25CB507A-F0E3-3BF3-0486-145F6F392450}"/>
              </a:ext>
            </a:extLst>
          </p:cNvPr>
          <p:cNvSpPr/>
          <p:nvPr/>
        </p:nvSpPr>
        <p:spPr>
          <a:xfrm>
            <a:off x="10447056" y="1181100"/>
            <a:ext cx="2972100" cy="736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g2b1da5dc296_0_108">
            <a:extLst>
              <a:ext uri="{FF2B5EF4-FFF2-40B4-BE49-F238E27FC236}">
                <a16:creationId xmlns:a16="http://schemas.microsoft.com/office/drawing/2014/main" id="{12C0F10A-45CF-99C1-430C-104B110B3D54}"/>
              </a:ext>
            </a:extLst>
          </p:cNvPr>
          <p:cNvSpPr/>
          <p:nvPr/>
        </p:nvSpPr>
        <p:spPr>
          <a:xfrm>
            <a:off x="8408451" y="2527300"/>
            <a:ext cx="7049400" cy="243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g2b1da5dc296_0_108">
            <a:extLst>
              <a:ext uri="{FF2B5EF4-FFF2-40B4-BE49-F238E27FC236}">
                <a16:creationId xmlns:a16="http://schemas.microsoft.com/office/drawing/2014/main" id="{95A6DBCF-A0D1-6BE3-7F61-A34F33DE59B4}"/>
              </a:ext>
            </a:extLst>
          </p:cNvPr>
          <p:cNvSpPr/>
          <p:nvPr/>
        </p:nvSpPr>
        <p:spPr>
          <a:xfrm>
            <a:off x="11507638" y="11658600"/>
            <a:ext cx="851100" cy="736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id="{15EB92D8-F247-2452-8E4A-8C3CDC2F919D}"/>
              </a:ext>
            </a:extLst>
          </p:cNvPr>
          <p:cNvSpPr txBox="1"/>
          <p:nvPr/>
        </p:nvSpPr>
        <p:spPr>
          <a:xfrm>
            <a:off x="10378812" y="5787325"/>
            <a:ext cx="12041237" cy="4478149"/>
          </a:xfrm>
          <a:prstGeom prst="rect">
            <a:avLst/>
          </a:prstGeom>
          <a:noFill/>
        </p:spPr>
        <p:txBody>
          <a:bodyPr wrap="square">
            <a:spAutoFit/>
          </a:bodyPr>
          <a:lstStyle/>
          <a:p>
            <a:pPr algn="just">
              <a:spcBef>
                <a:spcPts val="600"/>
              </a:spcBef>
              <a:buNone/>
            </a:pPr>
            <a:r>
              <a:rPr lang="en-GB" sz="4000" b="1" dirty="0">
                <a:latin typeface="Times New Roman" panose="02020603050405020304" pitchFamily="18" charset="0"/>
                <a:cs typeface="Times New Roman" panose="02020603050405020304" pitchFamily="18" charset="0"/>
              </a:rPr>
              <a:t>Short-Term:</a:t>
            </a:r>
            <a:r>
              <a:rPr lang="en-GB" sz="4000" dirty="0">
                <a:latin typeface="Times New Roman" panose="02020603050405020304" pitchFamily="18" charset="0"/>
                <a:cs typeface="Times New Roman" panose="02020603050405020304" pitchFamily="18" charset="0"/>
              </a:rPr>
              <a:t> Within 24–48 hours at 10 Gy, Arginase I </a:t>
            </a:r>
            <a:r>
              <a:rPr lang="en-GB" sz="4000">
                <a:latin typeface="Times New Roman" panose="02020603050405020304" pitchFamily="18" charset="0"/>
                <a:cs typeface="Times New Roman" panose="02020603050405020304" pitchFamily="18" charset="0"/>
              </a:rPr>
              <a:t>levels </a:t>
            </a:r>
            <a:r>
              <a:rPr lang="en-US" sz="4000">
                <a:latin typeface="Times New Roman" panose="02020603050405020304" pitchFamily="18" charset="0"/>
                <a:cs typeface="Times New Roman" panose="02020603050405020304" pitchFamily="18" charset="0"/>
              </a:rPr>
              <a:t>decline</a:t>
            </a:r>
            <a:r>
              <a:rPr lang="en-GB" sz="4000">
                <a:latin typeface="Times New Roman" panose="02020603050405020304" pitchFamily="18" charset="0"/>
                <a:cs typeface="Times New Roman" panose="02020603050405020304" pitchFamily="18" charset="0"/>
              </a:rPr>
              <a:t> </a:t>
            </a:r>
            <a:r>
              <a:rPr lang="en-GB" sz="4000" dirty="0">
                <a:latin typeface="Times New Roman" panose="02020603050405020304" pitchFamily="18" charset="0"/>
                <a:cs typeface="Times New Roman" panose="02020603050405020304" pitchFamily="18" charset="0"/>
              </a:rPr>
              <a:t>significantly, indicating an acute stress response disrupting enzyme regulation.</a:t>
            </a:r>
          </a:p>
          <a:p>
            <a:pPr algn="just">
              <a:spcBef>
                <a:spcPts val="600"/>
              </a:spcBef>
            </a:pPr>
            <a:r>
              <a:rPr lang="en-GB" sz="4000" b="1" dirty="0">
                <a:latin typeface="Times New Roman" panose="02020603050405020304" pitchFamily="18" charset="0"/>
                <a:cs typeface="Times New Roman" panose="02020603050405020304" pitchFamily="18" charset="0"/>
              </a:rPr>
              <a:t>Long-Term</a:t>
            </a:r>
            <a:r>
              <a:rPr lang="en-GB" sz="4000" b="1">
                <a:latin typeface="Times New Roman" panose="02020603050405020304" pitchFamily="18" charset="0"/>
                <a:cs typeface="Times New Roman" panose="02020603050405020304" pitchFamily="18" charset="0"/>
              </a:rPr>
              <a:t>:</a:t>
            </a:r>
            <a:r>
              <a:rPr lang="en-GB" sz="4000">
                <a:latin typeface="Times New Roman" panose="02020603050405020304" pitchFamily="18" charset="0"/>
                <a:cs typeface="Times New Roman" panose="02020603050405020304" pitchFamily="18" charset="0"/>
              </a:rPr>
              <a:t> </a:t>
            </a:r>
            <a:r>
              <a:rPr lang="en-US" sz="4000">
                <a:latin typeface="Times New Roman" panose="02020603050405020304" pitchFamily="18" charset="0"/>
                <a:cs typeface="Times New Roman" panose="02020603050405020304" pitchFamily="18" charset="0"/>
              </a:rPr>
              <a:t>At 2 and 12 months</a:t>
            </a:r>
            <a:r>
              <a:rPr lang="vi-VN" sz="4000">
                <a:latin typeface="Times New Roman" panose="02020603050405020304" pitchFamily="18" charset="0"/>
                <a:cs typeface="Times New Roman" panose="02020603050405020304" pitchFamily="18" charset="0"/>
              </a:rPr>
              <a:t> after </a:t>
            </a:r>
            <a:r>
              <a:rPr lang="en-US" sz="4000">
                <a:latin typeface="Times New Roman" panose="02020603050405020304" pitchFamily="18" charset="0"/>
                <a:cs typeface="Times New Roman" panose="02020603050405020304" pitchFamily="18" charset="0"/>
              </a:rPr>
              <a:t>irradiation</a:t>
            </a:r>
            <a:r>
              <a:rPr lang="en-GB" sz="4000">
                <a:latin typeface="Times New Roman" panose="02020603050405020304" pitchFamily="18" charset="0"/>
                <a:cs typeface="Times New Roman" panose="02020603050405020304" pitchFamily="18" charset="0"/>
              </a:rPr>
              <a:t>, </a:t>
            </a:r>
            <a:r>
              <a:rPr lang="en-GB" sz="4000" dirty="0">
                <a:latin typeface="Times New Roman" panose="02020603050405020304" pitchFamily="18" charset="0"/>
                <a:cs typeface="Times New Roman" panose="02020603050405020304" pitchFamily="18" charset="0"/>
              </a:rPr>
              <a:t>the continued suppression of Arginase I suggests enduring molecular changes that may impact brain repair and immune homeostasis.</a:t>
            </a:r>
          </a:p>
        </p:txBody>
      </p:sp>
      <p:sp>
        <p:nvSpPr>
          <p:cNvPr id="5" name="TextBox 4">
            <a:extLst>
              <a:ext uri="{FF2B5EF4-FFF2-40B4-BE49-F238E27FC236}">
                <a16:creationId xmlns:a16="http://schemas.microsoft.com/office/drawing/2014/main" id="{83E022AF-973C-9885-593A-5754349B8F1F}"/>
              </a:ext>
            </a:extLst>
          </p:cNvPr>
          <p:cNvSpPr txBox="1"/>
          <p:nvPr/>
        </p:nvSpPr>
        <p:spPr>
          <a:xfrm>
            <a:off x="4025783" y="2575918"/>
            <a:ext cx="2504656" cy="646331"/>
          </a:xfrm>
          <a:prstGeom prst="rect">
            <a:avLst/>
          </a:prstGeom>
          <a:noFill/>
        </p:spPr>
        <p:txBody>
          <a:bodyPr wrap="square" rtlCol="0">
            <a:spAutoFit/>
          </a:bodyPr>
          <a:lstStyle/>
          <a:p>
            <a:pPr algn="ctr"/>
            <a:r>
              <a:rPr lang="vi-VN" sz="3600" b="1" dirty="0"/>
              <a:t>Arginase I</a:t>
            </a:r>
          </a:p>
        </p:txBody>
      </p:sp>
      <p:sp>
        <p:nvSpPr>
          <p:cNvPr id="6" name="Google Shape;153;g2b1da5dc296_0_108">
            <a:extLst>
              <a:ext uri="{FF2B5EF4-FFF2-40B4-BE49-F238E27FC236}">
                <a16:creationId xmlns:a16="http://schemas.microsoft.com/office/drawing/2014/main" id="{F49199E1-04AF-560A-2062-10E0D048B331}"/>
              </a:ext>
            </a:extLst>
          </p:cNvPr>
          <p:cNvSpPr/>
          <p:nvPr/>
        </p:nvSpPr>
        <p:spPr>
          <a:xfrm>
            <a:off x="9720026" y="958750"/>
            <a:ext cx="4947121" cy="9399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rgbClr val="0E0E0E"/>
              </a:buClr>
              <a:buSzPts val="4800"/>
              <a:buFont typeface="Bebas Neue"/>
              <a:buNone/>
            </a:pPr>
            <a:r>
              <a:rPr lang="vi-VN" sz="9600" dirty="0"/>
              <a:t>🧪</a:t>
            </a:r>
            <a:r>
              <a:rPr lang="en-US" sz="8000" b="0" i="0" u="none" strike="noStrike" cap="none" dirty="0">
                <a:solidFill>
                  <a:srgbClr val="5F76D9"/>
                </a:solidFill>
                <a:latin typeface="Bebas Neue"/>
                <a:ea typeface="Bebas Neue"/>
                <a:cs typeface="Bebas Neue"/>
                <a:sym typeface="Bebas Neue"/>
              </a:rPr>
              <a:t>Results</a:t>
            </a:r>
            <a:endParaRPr sz="8000" b="0" i="0" u="none" strike="noStrike" cap="none" dirty="0">
              <a:solidFill>
                <a:srgbClr val="5F76D9"/>
              </a:solidFill>
              <a:latin typeface="Calibri"/>
              <a:ea typeface="Calibri"/>
              <a:cs typeface="Calibri"/>
              <a:sym typeface="Calibri"/>
            </a:endParaRPr>
          </a:p>
        </p:txBody>
      </p:sp>
      <p:sp>
        <p:nvSpPr>
          <p:cNvPr id="7" name="TextBox 6">
            <a:extLst>
              <a:ext uri="{FF2B5EF4-FFF2-40B4-BE49-F238E27FC236}">
                <a16:creationId xmlns:a16="http://schemas.microsoft.com/office/drawing/2014/main" id="{77739B7E-3C88-466D-63E3-55D3AAF78591}"/>
              </a:ext>
            </a:extLst>
          </p:cNvPr>
          <p:cNvSpPr txBox="1"/>
          <p:nvPr/>
        </p:nvSpPr>
        <p:spPr>
          <a:xfrm>
            <a:off x="23511333" y="13020930"/>
            <a:ext cx="366975" cy="400110"/>
          </a:xfrm>
          <a:prstGeom prst="rect">
            <a:avLst/>
          </a:prstGeom>
          <a:noFill/>
        </p:spPr>
        <p:txBody>
          <a:bodyPr wrap="square" rtlCol="0">
            <a:spAutoFit/>
          </a:bodyPr>
          <a:lstStyle/>
          <a:p>
            <a:r>
              <a:rPr lang="vi-VN" sz="2000" dirty="0"/>
              <a:t>7</a:t>
            </a:r>
          </a:p>
        </p:txBody>
      </p:sp>
      <p:sp>
        <p:nvSpPr>
          <p:cNvPr id="8" name="TextBox 7">
            <a:extLst>
              <a:ext uri="{FF2B5EF4-FFF2-40B4-BE49-F238E27FC236}">
                <a16:creationId xmlns:a16="http://schemas.microsoft.com/office/drawing/2014/main" id="{2E8E6740-3F03-EE5B-3A11-7007200FAB36}"/>
              </a:ext>
            </a:extLst>
          </p:cNvPr>
          <p:cNvSpPr txBox="1"/>
          <p:nvPr/>
        </p:nvSpPr>
        <p:spPr>
          <a:xfrm rot="16200000">
            <a:off x="-679314" y="5329404"/>
            <a:ext cx="3049402" cy="646331"/>
          </a:xfrm>
          <a:prstGeom prst="rect">
            <a:avLst/>
          </a:prstGeom>
          <a:noFill/>
        </p:spPr>
        <p:txBody>
          <a:bodyPr wrap="square" rtlCol="0">
            <a:spAutoFit/>
          </a:bodyPr>
          <a:lstStyle/>
          <a:p>
            <a:r>
              <a:rPr lang="vi-VN" sz="3600" b="1" dirty="0"/>
              <a:t>Short –term </a:t>
            </a:r>
          </a:p>
        </p:txBody>
      </p:sp>
      <p:sp>
        <p:nvSpPr>
          <p:cNvPr id="9" name="TextBox 8">
            <a:extLst>
              <a:ext uri="{FF2B5EF4-FFF2-40B4-BE49-F238E27FC236}">
                <a16:creationId xmlns:a16="http://schemas.microsoft.com/office/drawing/2014/main" id="{DB272571-41F5-4656-7382-C1394514A7CA}"/>
              </a:ext>
            </a:extLst>
          </p:cNvPr>
          <p:cNvSpPr txBox="1"/>
          <p:nvPr/>
        </p:nvSpPr>
        <p:spPr>
          <a:xfrm rot="16200000">
            <a:off x="-670367" y="10471220"/>
            <a:ext cx="3049402" cy="646331"/>
          </a:xfrm>
          <a:prstGeom prst="rect">
            <a:avLst/>
          </a:prstGeom>
          <a:noFill/>
        </p:spPr>
        <p:txBody>
          <a:bodyPr wrap="square" rtlCol="0">
            <a:spAutoFit/>
          </a:bodyPr>
          <a:lstStyle/>
          <a:p>
            <a:r>
              <a:rPr lang="vi-VN" sz="3600" b="1" dirty="0"/>
              <a:t>Long –term </a:t>
            </a:r>
          </a:p>
        </p:txBody>
      </p:sp>
      <p:sp>
        <p:nvSpPr>
          <p:cNvPr id="10" name="TextBox 9">
            <a:extLst>
              <a:ext uri="{FF2B5EF4-FFF2-40B4-BE49-F238E27FC236}">
                <a16:creationId xmlns:a16="http://schemas.microsoft.com/office/drawing/2014/main" id="{9FFE6F65-8506-ED03-DD09-BCDE7C31074D}"/>
              </a:ext>
            </a:extLst>
          </p:cNvPr>
          <p:cNvSpPr txBox="1"/>
          <p:nvPr/>
        </p:nvSpPr>
        <p:spPr>
          <a:xfrm>
            <a:off x="8836116" y="12740416"/>
            <a:ext cx="6714940" cy="523220"/>
          </a:xfrm>
          <a:prstGeom prst="rect">
            <a:avLst/>
          </a:prstGeom>
          <a:noFill/>
        </p:spPr>
        <p:txBody>
          <a:bodyPr wrap="square">
            <a:spAutoFit/>
          </a:bodyPr>
          <a:lstStyle/>
          <a:p>
            <a:r>
              <a:rPr lang="en-GB" dirty="0">
                <a:latin typeface="Times" panose="02020603050405020304" pitchFamily="18" charset="0"/>
                <a:cs typeface="Times" panose="02020603050405020304" pitchFamily="18" charset="0"/>
              </a:rPr>
              <a:t>Asterisks (*) on the graph indicate statistically significant differences.</a:t>
            </a:r>
            <a:br>
              <a:rPr lang="en-GB" dirty="0">
                <a:latin typeface="Times" panose="02020603050405020304" pitchFamily="18" charset="0"/>
                <a:cs typeface="Times" panose="02020603050405020304" pitchFamily="18" charset="0"/>
              </a:rPr>
            </a:br>
            <a:r>
              <a:rPr lang="en-GB" dirty="0">
                <a:latin typeface="Times" panose="02020603050405020304" pitchFamily="18" charset="0"/>
                <a:cs typeface="Times" panose="02020603050405020304" pitchFamily="18" charset="0"/>
              </a:rPr>
              <a:t>For example, * means p &lt; 0.05, ** means p &lt; 0.01, and </a:t>
            </a:r>
            <a:r>
              <a:rPr lang="vi-VN" dirty="0">
                <a:latin typeface="Times" panose="02020603050405020304" pitchFamily="18" charset="0"/>
                <a:cs typeface="Times" panose="02020603050405020304" pitchFamily="18" charset="0"/>
              </a:rPr>
              <a:t>*** means p &lt; 0.001 </a:t>
            </a:r>
            <a:r>
              <a:rPr lang="en-GB" dirty="0">
                <a:latin typeface="Times" panose="02020603050405020304" pitchFamily="18" charset="0"/>
                <a:cs typeface="Times" panose="02020603050405020304" pitchFamily="18" charset="0"/>
              </a:rPr>
              <a:t>.</a:t>
            </a:r>
            <a:endParaRPr lang="vi-VN" dirty="0">
              <a:latin typeface="Times" panose="02020603050405020304" pitchFamily="18" charset="0"/>
              <a:cs typeface="Times" panose="02020603050405020304" pitchFamily="18" charset="0"/>
            </a:endParaRPr>
          </a:p>
        </p:txBody>
      </p:sp>
      <p:pic>
        <p:nvPicPr>
          <p:cNvPr id="11" name="Picture 10">
            <a:extLst>
              <a:ext uri="{FF2B5EF4-FFF2-40B4-BE49-F238E27FC236}">
                <a16:creationId xmlns:a16="http://schemas.microsoft.com/office/drawing/2014/main" id="{53CBE279-2106-F3F8-DE05-98BAE35B319B}"/>
              </a:ext>
            </a:extLst>
          </p:cNvPr>
          <p:cNvPicPr>
            <a:picLocks noChangeAspect="1"/>
          </p:cNvPicPr>
          <p:nvPr/>
        </p:nvPicPr>
        <p:blipFill>
          <a:blip r:embed="rId6"/>
          <a:stretch>
            <a:fillRect/>
          </a:stretch>
        </p:blipFill>
        <p:spPr>
          <a:xfrm>
            <a:off x="1557080" y="3305145"/>
            <a:ext cx="7102456" cy="4871126"/>
          </a:xfrm>
          <a:prstGeom prst="rect">
            <a:avLst/>
          </a:prstGeom>
        </p:spPr>
      </p:pic>
      <p:pic>
        <p:nvPicPr>
          <p:cNvPr id="12" name="Picture 11">
            <a:extLst>
              <a:ext uri="{FF2B5EF4-FFF2-40B4-BE49-F238E27FC236}">
                <a16:creationId xmlns:a16="http://schemas.microsoft.com/office/drawing/2014/main" id="{6C217D0D-91B8-33DF-4E10-B7D421DC17D5}"/>
              </a:ext>
            </a:extLst>
          </p:cNvPr>
          <p:cNvPicPr>
            <a:picLocks noChangeAspect="1"/>
          </p:cNvPicPr>
          <p:nvPr/>
        </p:nvPicPr>
        <p:blipFill>
          <a:blip r:embed="rId7"/>
          <a:stretch>
            <a:fillRect/>
          </a:stretch>
        </p:blipFill>
        <p:spPr>
          <a:xfrm>
            <a:off x="1634493" y="8459997"/>
            <a:ext cx="7025043" cy="4846740"/>
          </a:xfrm>
          <a:prstGeom prst="rect">
            <a:avLst/>
          </a:prstGeom>
        </p:spPr>
      </p:pic>
    </p:spTree>
    <p:extLst>
      <p:ext uri="{BB962C8B-B14F-4D97-AF65-F5344CB8AC3E}">
        <p14:creationId xmlns:p14="http://schemas.microsoft.com/office/powerpoint/2010/main" val="755422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Shape 128">
          <a:extLst>
            <a:ext uri="{FF2B5EF4-FFF2-40B4-BE49-F238E27FC236}">
              <a16:creationId xmlns:a16="http://schemas.microsoft.com/office/drawing/2014/main" id="{8CF828DC-044A-7105-B632-059B8896C6FC}"/>
            </a:ext>
          </a:extLst>
        </p:cNvPr>
        <p:cNvGrpSpPr/>
        <p:nvPr/>
      </p:nvGrpSpPr>
      <p:grpSpPr>
        <a:xfrm>
          <a:off x="0" y="0"/>
          <a:ext cx="0" cy="0"/>
          <a:chOff x="0" y="0"/>
          <a:chExt cx="0" cy="0"/>
        </a:xfrm>
      </p:grpSpPr>
      <p:pic>
        <p:nvPicPr>
          <p:cNvPr id="130" name="Google Shape;130;g2b1da5dc296_0_108" descr=" ">
            <a:extLst>
              <a:ext uri="{FF2B5EF4-FFF2-40B4-BE49-F238E27FC236}">
                <a16:creationId xmlns:a16="http://schemas.microsoft.com/office/drawing/2014/main" id="{575BA09A-4D4D-8089-0A8E-B8FC2F0DD34C}"/>
              </a:ext>
            </a:extLst>
          </p:cNvPr>
          <p:cNvPicPr preferRelativeResize="0"/>
          <p:nvPr/>
        </p:nvPicPr>
        <p:blipFill rotWithShape="1">
          <a:blip r:embed="rId3">
            <a:alphaModFix/>
          </a:blip>
          <a:srcRect/>
          <a:stretch/>
        </p:blipFill>
        <p:spPr>
          <a:xfrm>
            <a:off x="-3111889" y="-3924300"/>
            <a:ext cx="23840880" cy="23837900"/>
          </a:xfrm>
          <a:prstGeom prst="rect">
            <a:avLst/>
          </a:prstGeom>
          <a:noFill/>
          <a:ln>
            <a:noFill/>
          </a:ln>
        </p:spPr>
      </p:pic>
      <p:pic>
        <p:nvPicPr>
          <p:cNvPr id="131" name="Google Shape;131;g2b1da5dc296_0_108" descr=" ">
            <a:extLst>
              <a:ext uri="{FF2B5EF4-FFF2-40B4-BE49-F238E27FC236}">
                <a16:creationId xmlns:a16="http://schemas.microsoft.com/office/drawing/2014/main" id="{94FE4586-B709-7820-7C87-5D3AFDEE9598}"/>
              </a:ext>
            </a:extLst>
          </p:cNvPr>
          <p:cNvPicPr preferRelativeResize="0"/>
          <p:nvPr/>
        </p:nvPicPr>
        <p:blipFill rotWithShape="1">
          <a:blip r:embed="rId4">
            <a:alphaModFix/>
          </a:blip>
          <a:srcRect/>
          <a:stretch/>
        </p:blipFill>
        <p:spPr>
          <a:xfrm>
            <a:off x="19077784" y="-1524000"/>
            <a:ext cx="7328816" cy="7150100"/>
          </a:xfrm>
          <a:prstGeom prst="rect">
            <a:avLst/>
          </a:prstGeom>
          <a:noFill/>
          <a:ln>
            <a:noFill/>
          </a:ln>
        </p:spPr>
      </p:pic>
      <p:pic>
        <p:nvPicPr>
          <p:cNvPr id="132" name="Google Shape;132;g2b1da5dc296_0_108" descr=" ">
            <a:extLst>
              <a:ext uri="{FF2B5EF4-FFF2-40B4-BE49-F238E27FC236}">
                <a16:creationId xmlns:a16="http://schemas.microsoft.com/office/drawing/2014/main" id="{B5C145E2-F8FB-8391-BDC5-8181DC74C925}"/>
              </a:ext>
            </a:extLst>
          </p:cNvPr>
          <p:cNvPicPr preferRelativeResize="0"/>
          <p:nvPr/>
        </p:nvPicPr>
        <p:blipFill rotWithShape="1">
          <a:blip r:embed="rId5">
            <a:alphaModFix/>
          </a:blip>
          <a:srcRect/>
          <a:stretch/>
        </p:blipFill>
        <p:spPr>
          <a:xfrm>
            <a:off x="-3988298" y="7454900"/>
            <a:ext cx="7976597" cy="8864600"/>
          </a:xfrm>
          <a:prstGeom prst="rect">
            <a:avLst/>
          </a:prstGeom>
          <a:noFill/>
          <a:ln>
            <a:noFill/>
          </a:ln>
        </p:spPr>
      </p:pic>
      <p:sp>
        <p:nvSpPr>
          <p:cNvPr id="133" name="Google Shape;133;g2b1da5dc296_0_108">
            <a:extLst>
              <a:ext uri="{FF2B5EF4-FFF2-40B4-BE49-F238E27FC236}">
                <a16:creationId xmlns:a16="http://schemas.microsoft.com/office/drawing/2014/main" id="{D1026C60-6E36-AE81-DB87-A90630E464C7}"/>
              </a:ext>
            </a:extLst>
          </p:cNvPr>
          <p:cNvSpPr/>
          <p:nvPr/>
        </p:nvSpPr>
        <p:spPr>
          <a:xfrm>
            <a:off x="23370921" y="10515600"/>
            <a:ext cx="1016100" cy="3200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g2b1da5dc296_0_108">
            <a:extLst>
              <a:ext uri="{FF2B5EF4-FFF2-40B4-BE49-F238E27FC236}">
                <a16:creationId xmlns:a16="http://schemas.microsoft.com/office/drawing/2014/main" id="{EB62FC83-F9C4-977E-F1F9-1A4E850C59DB}"/>
              </a:ext>
            </a:extLst>
          </p:cNvPr>
          <p:cNvSpPr/>
          <p:nvPr/>
        </p:nvSpPr>
        <p:spPr>
          <a:xfrm>
            <a:off x="800200" y="1181100"/>
            <a:ext cx="7049400" cy="11214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g2b1da5dc296_0_108">
            <a:extLst>
              <a:ext uri="{FF2B5EF4-FFF2-40B4-BE49-F238E27FC236}">
                <a16:creationId xmlns:a16="http://schemas.microsoft.com/office/drawing/2014/main" id="{B1EBF026-0A39-8714-128C-15E421017523}"/>
              </a:ext>
            </a:extLst>
          </p:cNvPr>
          <p:cNvSpPr/>
          <p:nvPr/>
        </p:nvSpPr>
        <p:spPr>
          <a:xfrm>
            <a:off x="2514914" y="7264400"/>
            <a:ext cx="3620100" cy="736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g2b1da5dc296_0_108">
            <a:extLst>
              <a:ext uri="{FF2B5EF4-FFF2-40B4-BE49-F238E27FC236}">
                <a16:creationId xmlns:a16="http://schemas.microsoft.com/office/drawing/2014/main" id="{EE9E8106-9596-4078-DC4D-54B33FAECF3E}"/>
              </a:ext>
            </a:extLst>
          </p:cNvPr>
          <p:cNvSpPr/>
          <p:nvPr/>
        </p:nvSpPr>
        <p:spPr>
          <a:xfrm>
            <a:off x="800200" y="8610600"/>
            <a:ext cx="7049400" cy="243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g2b1da5dc296_0_108">
            <a:extLst>
              <a:ext uri="{FF2B5EF4-FFF2-40B4-BE49-F238E27FC236}">
                <a16:creationId xmlns:a16="http://schemas.microsoft.com/office/drawing/2014/main" id="{C6AB6ACF-4737-9AC6-4E0E-85ACF1003953}"/>
              </a:ext>
            </a:extLst>
          </p:cNvPr>
          <p:cNvSpPr/>
          <p:nvPr/>
        </p:nvSpPr>
        <p:spPr>
          <a:xfrm>
            <a:off x="3899387" y="11658600"/>
            <a:ext cx="851100" cy="736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g2b1da5dc296_0_108">
            <a:extLst>
              <a:ext uri="{FF2B5EF4-FFF2-40B4-BE49-F238E27FC236}">
                <a16:creationId xmlns:a16="http://schemas.microsoft.com/office/drawing/2014/main" id="{F82CEDFD-206E-FDDE-0B48-24B81FEA6028}"/>
              </a:ext>
            </a:extLst>
          </p:cNvPr>
          <p:cNvSpPr/>
          <p:nvPr/>
        </p:nvSpPr>
        <p:spPr>
          <a:xfrm>
            <a:off x="16016702" y="1181100"/>
            <a:ext cx="7049400" cy="11214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g2b1da5dc296_0_108">
            <a:extLst>
              <a:ext uri="{FF2B5EF4-FFF2-40B4-BE49-F238E27FC236}">
                <a16:creationId xmlns:a16="http://schemas.microsoft.com/office/drawing/2014/main" id="{E7765E62-3044-7591-D5FE-2773FD4BAE9B}"/>
              </a:ext>
            </a:extLst>
          </p:cNvPr>
          <p:cNvSpPr/>
          <p:nvPr/>
        </p:nvSpPr>
        <p:spPr>
          <a:xfrm>
            <a:off x="17731416" y="7264400"/>
            <a:ext cx="3620100" cy="736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g2b1da5dc296_0_108">
            <a:extLst>
              <a:ext uri="{FF2B5EF4-FFF2-40B4-BE49-F238E27FC236}">
                <a16:creationId xmlns:a16="http://schemas.microsoft.com/office/drawing/2014/main" id="{9BE5D551-D0B2-CEEC-6DC7-D60FFC514888}"/>
              </a:ext>
            </a:extLst>
          </p:cNvPr>
          <p:cNvSpPr/>
          <p:nvPr/>
        </p:nvSpPr>
        <p:spPr>
          <a:xfrm>
            <a:off x="16016702" y="8610600"/>
            <a:ext cx="7049400" cy="243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g2b1da5dc296_0_108">
            <a:extLst>
              <a:ext uri="{FF2B5EF4-FFF2-40B4-BE49-F238E27FC236}">
                <a16:creationId xmlns:a16="http://schemas.microsoft.com/office/drawing/2014/main" id="{791BD7A3-AEDF-DA3D-20E1-923C773F49B1}"/>
              </a:ext>
            </a:extLst>
          </p:cNvPr>
          <p:cNvSpPr/>
          <p:nvPr/>
        </p:nvSpPr>
        <p:spPr>
          <a:xfrm>
            <a:off x="19115889" y="11658600"/>
            <a:ext cx="851100" cy="736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g2b1da5dc296_0_108">
            <a:extLst>
              <a:ext uri="{FF2B5EF4-FFF2-40B4-BE49-F238E27FC236}">
                <a16:creationId xmlns:a16="http://schemas.microsoft.com/office/drawing/2014/main" id="{6D194940-01BC-BD79-1A28-F5BBB65B36AA}"/>
              </a:ext>
            </a:extLst>
          </p:cNvPr>
          <p:cNvSpPr/>
          <p:nvPr/>
        </p:nvSpPr>
        <p:spPr>
          <a:xfrm>
            <a:off x="8408451" y="1181100"/>
            <a:ext cx="7049400" cy="11214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g2b1da5dc296_0_108">
            <a:extLst>
              <a:ext uri="{FF2B5EF4-FFF2-40B4-BE49-F238E27FC236}">
                <a16:creationId xmlns:a16="http://schemas.microsoft.com/office/drawing/2014/main" id="{06626924-B02A-9F14-733E-BE4C60933835}"/>
              </a:ext>
            </a:extLst>
          </p:cNvPr>
          <p:cNvSpPr/>
          <p:nvPr/>
        </p:nvSpPr>
        <p:spPr>
          <a:xfrm>
            <a:off x="10447056" y="1181100"/>
            <a:ext cx="2972100" cy="736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g2b1da5dc296_0_108">
            <a:extLst>
              <a:ext uri="{FF2B5EF4-FFF2-40B4-BE49-F238E27FC236}">
                <a16:creationId xmlns:a16="http://schemas.microsoft.com/office/drawing/2014/main" id="{790289C4-673D-ED3E-4220-60371755C539}"/>
              </a:ext>
            </a:extLst>
          </p:cNvPr>
          <p:cNvSpPr/>
          <p:nvPr/>
        </p:nvSpPr>
        <p:spPr>
          <a:xfrm>
            <a:off x="9720026" y="958750"/>
            <a:ext cx="4947121" cy="9399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rgbClr val="0E0E0E"/>
              </a:buClr>
              <a:buSzPts val="4800"/>
              <a:buFont typeface="Bebas Neue"/>
              <a:buNone/>
            </a:pPr>
            <a:r>
              <a:rPr lang="vi-VN" sz="9600" dirty="0"/>
              <a:t>🧪</a:t>
            </a:r>
            <a:r>
              <a:rPr lang="en-US" sz="8000" b="0" i="0" u="none" strike="noStrike" cap="none" dirty="0">
                <a:solidFill>
                  <a:srgbClr val="5F76D9"/>
                </a:solidFill>
                <a:latin typeface="Bebas Neue"/>
                <a:ea typeface="Bebas Neue"/>
                <a:cs typeface="Bebas Neue"/>
                <a:sym typeface="Bebas Neue"/>
              </a:rPr>
              <a:t>Results</a:t>
            </a:r>
            <a:endParaRPr sz="8000" b="0" i="0" u="none" strike="noStrike" cap="none" dirty="0">
              <a:solidFill>
                <a:srgbClr val="5F76D9"/>
              </a:solidFill>
              <a:latin typeface="Calibri"/>
              <a:ea typeface="Calibri"/>
              <a:cs typeface="Calibri"/>
              <a:sym typeface="Calibri"/>
            </a:endParaRPr>
          </a:p>
        </p:txBody>
      </p:sp>
      <p:sp>
        <p:nvSpPr>
          <p:cNvPr id="154" name="Google Shape;154;g2b1da5dc296_0_108">
            <a:extLst>
              <a:ext uri="{FF2B5EF4-FFF2-40B4-BE49-F238E27FC236}">
                <a16:creationId xmlns:a16="http://schemas.microsoft.com/office/drawing/2014/main" id="{D0D16F37-0E50-9E03-BC01-F6B46A9AA412}"/>
              </a:ext>
            </a:extLst>
          </p:cNvPr>
          <p:cNvSpPr/>
          <p:nvPr/>
        </p:nvSpPr>
        <p:spPr>
          <a:xfrm>
            <a:off x="8408451" y="2527300"/>
            <a:ext cx="7049400" cy="243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g2b1da5dc296_0_108">
            <a:extLst>
              <a:ext uri="{FF2B5EF4-FFF2-40B4-BE49-F238E27FC236}">
                <a16:creationId xmlns:a16="http://schemas.microsoft.com/office/drawing/2014/main" id="{970A49F0-1892-1C01-17EA-0E2E53B1BBD6}"/>
              </a:ext>
            </a:extLst>
          </p:cNvPr>
          <p:cNvSpPr/>
          <p:nvPr/>
        </p:nvSpPr>
        <p:spPr>
          <a:xfrm>
            <a:off x="11507638" y="11658600"/>
            <a:ext cx="851100" cy="736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5B9D1A5B-53D5-D7D7-677C-D4C0F5678824}"/>
              </a:ext>
            </a:extLst>
          </p:cNvPr>
          <p:cNvSpPr txBox="1"/>
          <p:nvPr/>
        </p:nvSpPr>
        <p:spPr>
          <a:xfrm>
            <a:off x="4062017" y="2560594"/>
            <a:ext cx="1777458" cy="646331"/>
          </a:xfrm>
          <a:prstGeom prst="rect">
            <a:avLst/>
          </a:prstGeom>
          <a:noFill/>
        </p:spPr>
        <p:txBody>
          <a:bodyPr wrap="square" rtlCol="0">
            <a:spAutoFit/>
          </a:bodyPr>
          <a:lstStyle/>
          <a:p>
            <a:pPr algn="r"/>
            <a:r>
              <a:rPr lang="vi-VN" sz="3600" b="1" dirty="0"/>
              <a:t>iNOS</a:t>
            </a:r>
          </a:p>
        </p:txBody>
      </p:sp>
      <p:sp>
        <p:nvSpPr>
          <p:cNvPr id="2" name="TextBox 1">
            <a:extLst>
              <a:ext uri="{FF2B5EF4-FFF2-40B4-BE49-F238E27FC236}">
                <a16:creationId xmlns:a16="http://schemas.microsoft.com/office/drawing/2014/main" id="{615745B6-0E3A-44D9-0ABB-7771CFE47DD7}"/>
              </a:ext>
            </a:extLst>
          </p:cNvPr>
          <p:cNvSpPr txBox="1"/>
          <p:nvPr/>
        </p:nvSpPr>
        <p:spPr>
          <a:xfrm>
            <a:off x="10447056" y="5184222"/>
            <a:ext cx="12041237" cy="5170646"/>
          </a:xfrm>
          <a:prstGeom prst="rect">
            <a:avLst/>
          </a:prstGeom>
          <a:noFill/>
        </p:spPr>
        <p:txBody>
          <a:bodyPr wrap="square">
            <a:spAutoFit/>
          </a:bodyPr>
          <a:lstStyle/>
          <a:p>
            <a:pPr algn="just">
              <a:spcBef>
                <a:spcPts val="600"/>
              </a:spcBef>
              <a:buNone/>
            </a:pPr>
            <a:r>
              <a:rPr lang="en-GB" sz="4000" b="1" dirty="0">
                <a:latin typeface="Times New Roman" panose="02020603050405020304" pitchFamily="18" charset="0"/>
                <a:cs typeface="Times New Roman" panose="02020603050405020304" pitchFamily="18" charset="0"/>
              </a:rPr>
              <a:t>Short-Term:</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iNOS</a:t>
            </a:r>
            <a:r>
              <a:rPr lang="en-GB" sz="4000" dirty="0">
                <a:latin typeface="Times New Roman" panose="02020603050405020304" pitchFamily="18" charset="0"/>
                <a:cs typeface="Times New Roman" panose="02020603050405020304" pitchFamily="18" charset="0"/>
              </a:rPr>
              <a:t> levels showed no significant changes between control and irradiated groups. Although there was a slight increase at 48h, the variations were small and </a:t>
            </a:r>
            <a:r>
              <a:rPr lang="en-GB" sz="4000">
                <a:latin typeface="Times New Roman" panose="02020603050405020304" pitchFamily="18" charset="0"/>
                <a:cs typeface="Times New Roman" panose="02020603050405020304" pitchFamily="18" charset="0"/>
              </a:rPr>
              <a:t>not dose</a:t>
            </a:r>
            <a:r>
              <a:rPr lang="vi-VN" sz="4000">
                <a:latin typeface="Times New Roman" panose="02020603050405020304" pitchFamily="18" charset="0"/>
                <a:cs typeface="Times New Roman" panose="02020603050405020304" pitchFamily="18" charset="0"/>
              </a:rPr>
              <a:t> </a:t>
            </a:r>
            <a:r>
              <a:rPr lang="en-GB" sz="4000">
                <a:latin typeface="Times New Roman" panose="02020603050405020304" pitchFamily="18" charset="0"/>
                <a:cs typeface="Times New Roman" panose="02020603050405020304" pitchFamily="18" charset="0"/>
              </a:rPr>
              <a:t>dependent</a:t>
            </a:r>
            <a:r>
              <a:rPr lang="en-GB" sz="4000" dirty="0">
                <a:latin typeface="Times New Roman" panose="02020603050405020304" pitchFamily="18" charset="0"/>
                <a:cs typeface="Times New Roman" panose="02020603050405020304" pitchFamily="18" charset="0"/>
              </a:rPr>
              <a:t>.</a:t>
            </a:r>
          </a:p>
          <a:p>
            <a:pPr algn="just">
              <a:spcBef>
                <a:spcPts val="600"/>
              </a:spcBef>
            </a:pPr>
            <a:r>
              <a:rPr lang="en-GB" sz="4000" b="1" dirty="0">
                <a:latin typeface="Times New Roman" panose="02020603050405020304" pitchFamily="18" charset="0"/>
                <a:cs typeface="Times New Roman" panose="02020603050405020304" pitchFamily="18" charset="0"/>
              </a:rPr>
              <a:t>Long-Term:</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iNOS</a:t>
            </a:r>
            <a:r>
              <a:rPr lang="en-GB" sz="4000" dirty="0">
                <a:latin typeface="Times New Roman" panose="02020603050405020304" pitchFamily="18" charset="0"/>
                <a:cs typeface="Times New Roman" panose="02020603050405020304" pitchFamily="18" charset="0"/>
              </a:rPr>
              <a:t> expression remained relatively stable over time, with no consistent trends </a:t>
            </a:r>
            <a:r>
              <a:rPr lang="en-GB" sz="4000">
                <a:latin typeface="Times New Roman" panose="02020603050405020304" pitchFamily="18" charset="0"/>
                <a:cs typeface="Times New Roman" panose="02020603050405020304" pitchFamily="18" charset="0"/>
              </a:rPr>
              <a:t>or </a:t>
            </a:r>
            <a:r>
              <a:rPr lang="en-US" sz="4000">
                <a:latin typeface="Times New Roman" panose="02020603050405020304" pitchFamily="18" charset="0"/>
                <a:cs typeface="Times New Roman" panose="02020603050405020304" pitchFamily="18" charset="0"/>
              </a:rPr>
              <a:t>significant differences; variability was high</a:t>
            </a:r>
            <a:r>
              <a:rPr lang="en-GB" sz="4000">
                <a:latin typeface="Times New Roman" panose="02020603050405020304" pitchFamily="18" charset="0"/>
                <a:cs typeface="Times New Roman" panose="02020603050405020304" pitchFamily="18" charset="0"/>
              </a:rPr>
              <a:t>.</a:t>
            </a:r>
            <a:endParaRPr lang="en-GB" sz="4000" dirty="0">
              <a:latin typeface="Times New Roman" panose="02020603050405020304" pitchFamily="18" charset="0"/>
              <a:cs typeface="Times New Roman" panose="02020603050405020304" pitchFamily="18" charset="0"/>
            </a:endParaRPr>
          </a:p>
          <a:p>
            <a:pPr algn="just">
              <a:spcBef>
                <a:spcPts val="600"/>
              </a:spcBef>
              <a:buNone/>
            </a:pPr>
            <a:endParaRPr lang="en-GB" sz="40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67938D3A-B0EF-567A-ED7C-FC07883D8E5B}"/>
              </a:ext>
            </a:extLst>
          </p:cNvPr>
          <p:cNvSpPr txBox="1"/>
          <p:nvPr/>
        </p:nvSpPr>
        <p:spPr>
          <a:xfrm>
            <a:off x="23511333" y="13020930"/>
            <a:ext cx="366975" cy="400110"/>
          </a:xfrm>
          <a:prstGeom prst="rect">
            <a:avLst/>
          </a:prstGeom>
          <a:noFill/>
        </p:spPr>
        <p:txBody>
          <a:bodyPr wrap="square" rtlCol="0">
            <a:spAutoFit/>
          </a:bodyPr>
          <a:lstStyle/>
          <a:p>
            <a:r>
              <a:rPr lang="vi-VN" sz="2000" dirty="0"/>
              <a:t>8</a:t>
            </a:r>
          </a:p>
        </p:txBody>
      </p:sp>
      <p:sp>
        <p:nvSpPr>
          <p:cNvPr id="4" name="TextBox 3">
            <a:extLst>
              <a:ext uri="{FF2B5EF4-FFF2-40B4-BE49-F238E27FC236}">
                <a16:creationId xmlns:a16="http://schemas.microsoft.com/office/drawing/2014/main" id="{0A4952BC-82ED-BCB4-3D58-BABD3D238AE0}"/>
              </a:ext>
            </a:extLst>
          </p:cNvPr>
          <p:cNvSpPr txBox="1"/>
          <p:nvPr/>
        </p:nvSpPr>
        <p:spPr>
          <a:xfrm rot="16200000">
            <a:off x="-679314" y="5329404"/>
            <a:ext cx="3049402" cy="646331"/>
          </a:xfrm>
          <a:prstGeom prst="rect">
            <a:avLst/>
          </a:prstGeom>
          <a:noFill/>
        </p:spPr>
        <p:txBody>
          <a:bodyPr wrap="square" rtlCol="0">
            <a:spAutoFit/>
          </a:bodyPr>
          <a:lstStyle/>
          <a:p>
            <a:r>
              <a:rPr lang="vi-VN" sz="3600" b="1" dirty="0"/>
              <a:t>Short –term </a:t>
            </a:r>
          </a:p>
        </p:txBody>
      </p:sp>
      <p:sp>
        <p:nvSpPr>
          <p:cNvPr id="5" name="TextBox 4">
            <a:extLst>
              <a:ext uri="{FF2B5EF4-FFF2-40B4-BE49-F238E27FC236}">
                <a16:creationId xmlns:a16="http://schemas.microsoft.com/office/drawing/2014/main" id="{60077235-21D0-D7CF-0553-B706891EF16F}"/>
              </a:ext>
            </a:extLst>
          </p:cNvPr>
          <p:cNvSpPr txBox="1"/>
          <p:nvPr/>
        </p:nvSpPr>
        <p:spPr>
          <a:xfrm rot="16200000">
            <a:off x="-670367" y="10471220"/>
            <a:ext cx="3049402" cy="646331"/>
          </a:xfrm>
          <a:prstGeom prst="rect">
            <a:avLst/>
          </a:prstGeom>
          <a:noFill/>
        </p:spPr>
        <p:txBody>
          <a:bodyPr wrap="square" rtlCol="0">
            <a:spAutoFit/>
          </a:bodyPr>
          <a:lstStyle/>
          <a:p>
            <a:r>
              <a:rPr lang="vi-VN" sz="3600" b="1" dirty="0"/>
              <a:t>Long –term </a:t>
            </a:r>
          </a:p>
        </p:txBody>
      </p:sp>
      <p:sp>
        <p:nvSpPr>
          <p:cNvPr id="9" name="TextBox 8">
            <a:extLst>
              <a:ext uri="{FF2B5EF4-FFF2-40B4-BE49-F238E27FC236}">
                <a16:creationId xmlns:a16="http://schemas.microsoft.com/office/drawing/2014/main" id="{36A3B48B-0A86-7D79-70C4-286E64E905F4}"/>
              </a:ext>
            </a:extLst>
          </p:cNvPr>
          <p:cNvSpPr txBox="1"/>
          <p:nvPr/>
        </p:nvSpPr>
        <p:spPr>
          <a:xfrm>
            <a:off x="8836116" y="12740416"/>
            <a:ext cx="6714940" cy="523220"/>
          </a:xfrm>
          <a:prstGeom prst="rect">
            <a:avLst/>
          </a:prstGeom>
          <a:noFill/>
        </p:spPr>
        <p:txBody>
          <a:bodyPr wrap="square">
            <a:spAutoFit/>
          </a:bodyPr>
          <a:lstStyle/>
          <a:p>
            <a:r>
              <a:rPr lang="en-GB" dirty="0">
                <a:latin typeface="Times" panose="02020603050405020304" pitchFamily="18" charset="0"/>
                <a:cs typeface="Times" panose="02020603050405020304" pitchFamily="18" charset="0"/>
              </a:rPr>
              <a:t>Asterisks (*) on the graph indicate statistically significant differences.</a:t>
            </a:r>
            <a:br>
              <a:rPr lang="en-GB" dirty="0">
                <a:latin typeface="Times" panose="02020603050405020304" pitchFamily="18" charset="0"/>
                <a:cs typeface="Times" panose="02020603050405020304" pitchFamily="18" charset="0"/>
              </a:rPr>
            </a:br>
            <a:r>
              <a:rPr lang="en-GB" dirty="0">
                <a:latin typeface="Times" panose="02020603050405020304" pitchFamily="18" charset="0"/>
                <a:cs typeface="Times" panose="02020603050405020304" pitchFamily="18" charset="0"/>
              </a:rPr>
              <a:t>For example, * means p &lt; 0.05, ** means p &lt; 0.01, and </a:t>
            </a:r>
            <a:r>
              <a:rPr lang="vi-VN" dirty="0">
                <a:latin typeface="Times" panose="02020603050405020304" pitchFamily="18" charset="0"/>
                <a:cs typeface="Times" panose="02020603050405020304" pitchFamily="18" charset="0"/>
              </a:rPr>
              <a:t>*** means p &lt; 0.001 </a:t>
            </a:r>
            <a:r>
              <a:rPr lang="en-GB" dirty="0">
                <a:latin typeface="Times" panose="02020603050405020304" pitchFamily="18" charset="0"/>
                <a:cs typeface="Times" panose="02020603050405020304" pitchFamily="18" charset="0"/>
              </a:rPr>
              <a:t>.</a:t>
            </a:r>
            <a:endParaRPr lang="vi-VN" dirty="0">
              <a:latin typeface="Times" panose="02020603050405020304" pitchFamily="18" charset="0"/>
              <a:cs typeface="Times" panose="02020603050405020304" pitchFamily="18" charset="0"/>
            </a:endParaRPr>
          </a:p>
        </p:txBody>
      </p:sp>
      <p:pic>
        <p:nvPicPr>
          <p:cNvPr id="10" name="Picture 9">
            <a:extLst>
              <a:ext uri="{FF2B5EF4-FFF2-40B4-BE49-F238E27FC236}">
                <a16:creationId xmlns:a16="http://schemas.microsoft.com/office/drawing/2014/main" id="{CC160897-779F-27EC-57FC-41082FF16D03}"/>
              </a:ext>
            </a:extLst>
          </p:cNvPr>
          <p:cNvPicPr>
            <a:picLocks noChangeAspect="1"/>
          </p:cNvPicPr>
          <p:nvPr/>
        </p:nvPicPr>
        <p:blipFill>
          <a:blip r:embed="rId6"/>
          <a:stretch>
            <a:fillRect/>
          </a:stretch>
        </p:blipFill>
        <p:spPr>
          <a:xfrm>
            <a:off x="1690313" y="3332406"/>
            <a:ext cx="7049400" cy="4846740"/>
          </a:xfrm>
          <a:prstGeom prst="rect">
            <a:avLst/>
          </a:prstGeom>
        </p:spPr>
      </p:pic>
      <p:pic>
        <p:nvPicPr>
          <p:cNvPr id="11" name="Picture 10">
            <a:extLst>
              <a:ext uri="{FF2B5EF4-FFF2-40B4-BE49-F238E27FC236}">
                <a16:creationId xmlns:a16="http://schemas.microsoft.com/office/drawing/2014/main" id="{0DB2A6C8-DA12-8A61-BC1A-6CB7D3AFEBBB}"/>
              </a:ext>
            </a:extLst>
          </p:cNvPr>
          <p:cNvPicPr>
            <a:picLocks noChangeAspect="1"/>
          </p:cNvPicPr>
          <p:nvPr/>
        </p:nvPicPr>
        <p:blipFill>
          <a:blip r:embed="rId7"/>
          <a:stretch>
            <a:fillRect/>
          </a:stretch>
        </p:blipFill>
        <p:spPr>
          <a:xfrm>
            <a:off x="1690313" y="8404703"/>
            <a:ext cx="7078069" cy="4858933"/>
          </a:xfrm>
          <a:prstGeom prst="rect">
            <a:avLst/>
          </a:prstGeom>
        </p:spPr>
      </p:pic>
    </p:spTree>
    <p:extLst>
      <p:ext uri="{BB962C8B-B14F-4D97-AF65-F5344CB8AC3E}">
        <p14:creationId xmlns:p14="http://schemas.microsoft.com/office/powerpoint/2010/main" val="3883619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Shape 163"/>
        <p:cNvGrpSpPr/>
        <p:nvPr/>
      </p:nvGrpSpPr>
      <p:grpSpPr>
        <a:xfrm>
          <a:off x="0" y="0"/>
          <a:ext cx="0" cy="0"/>
          <a:chOff x="0" y="0"/>
          <a:chExt cx="0" cy="0"/>
        </a:xfrm>
      </p:grpSpPr>
      <p:pic>
        <p:nvPicPr>
          <p:cNvPr id="165" name="Google Shape;165;g2b1da5dc296_0_142" descr=" "/>
          <p:cNvPicPr preferRelativeResize="0"/>
          <p:nvPr/>
        </p:nvPicPr>
        <p:blipFill rotWithShape="1">
          <a:blip r:embed="rId3">
            <a:alphaModFix/>
          </a:blip>
          <a:srcRect/>
          <a:stretch/>
        </p:blipFill>
        <p:spPr>
          <a:xfrm>
            <a:off x="-2641930" y="-2590800"/>
            <a:ext cx="16791499" cy="16789400"/>
          </a:xfrm>
          <a:prstGeom prst="rect">
            <a:avLst/>
          </a:prstGeom>
          <a:noFill/>
          <a:ln>
            <a:noFill/>
          </a:ln>
        </p:spPr>
      </p:pic>
      <p:pic>
        <p:nvPicPr>
          <p:cNvPr id="166" name="Google Shape;166;g2b1da5dc296_0_142" descr=" "/>
          <p:cNvPicPr preferRelativeResize="0"/>
          <p:nvPr/>
        </p:nvPicPr>
        <p:blipFill rotWithShape="1">
          <a:blip r:embed="rId4">
            <a:alphaModFix/>
          </a:blip>
          <a:srcRect/>
          <a:stretch/>
        </p:blipFill>
        <p:spPr>
          <a:xfrm>
            <a:off x="15838880" y="5740400"/>
            <a:ext cx="9183248" cy="9182100"/>
          </a:xfrm>
          <a:prstGeom prst="rect">
            <a:avLst/>
          </a:prstGeom>
          <a:noFill/>
          <a:ln>
            <a:noFill/>
          </a:ln>
        </p:spPr>
      </p:pic>
      <p:pic>
        <p:nvPicPr>
          <p:cNvPr id="167" name="Google Shape;167;g2b1da5dc296_0_142" descr=" "/>
          <p:cNvPicPr preferRelativeResize="0"/>
          <p:nvPr/>
        </p:nvPicPr>
        <p:blipFill rotWithShape="1">
          <a:blip r:embed="rId5">
            <a:alphaModFix/>
          </a:blip>
          <a:srcRect/>
          <a:stretch/>
        </p:blipFill>
        <p:spPr>
          <a:xfrm>
            <a:off x="20525765" y="-1460500"/>
            <a:ext cx="5372772" cy="5372100"/>
          </a:xfrm>
          <a:prstGeom prst="rect">
            <a:avLst/>
          </a:prstGeom>
          <a:noFill/>
          <a:ln>
            <a:noFill/>
          </a:ln>
        </p:spPr>
      </p:pic>
      <p:pic>
        <p:nvPicPr>
          <p:cNvPr id="168" name="Google Shape;168;g2b1da5dc296_0_142" descr=" "/>
          <p:cNvPicPr preferRelativeResize="0"/>
          <p:nvPr/>
        </p:nvPicPr>
        <p:blipFill rotWithShape="1">
          <a:blip r:embed="rId6">
            <a:alphaModFix/>
          </a:blip>
          <a:srcRect/>
          <a:stretch/>
        </p:blipFill>
        <p:spPr>
          <a:xfrm>
            <a:off x="-2121165" y="8420100"/>
            <a:ext cx="6871559" cy="6870700"/>
          </a:xfrm>
          <a:prstGeom prst="rect">
            <a:avLst/>
          </a:prstGeom>
          <a:noFill/>
          <a:ln>
            <a:noFill/>
          </a:ln>
        </p:spPr>
      </p:pic>
      <p:sp>
        <p:nvSpPr>
          <p:cNvPr id="169" name="Google Shape;169;g2b1da5dc296_0_142"/>
          <p:cNvSpPr/>
          <p:nvPr/>
        </p:nvSpPr>
        <p:spPr>
          <a:xfrm>
            <a:off x="23370921" y="10515600"/>
            <a:ext cx="1016100" cy="3200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1" name="Google Shape;171;g2b1da5dc296_0_142" descr=" "/>
          <p:cNvPicPr preferRelativeResize="0"/>
          <p:nvPr/>
        </p:nvPicPr>
        <p:blipFill rotWithShape="1">
          <a:blip r:embed="rId7">
            <a:alphaModFix/>
          </a:blip>
          <a:srcRect/>
          <a:stretch/>
        </p:blipFill>
        <p:spPr>
          <a:xfrm>
            <a:off x="0" y="1498600"/>
            <a:ext cx="5966698" cy="4437887"/>
          </a:xfrm>
          <a:prstGeom prst="rect">
            <a:avLst/>
          </a:prstGeom>
          <a:noFill/>
          <a:ln>
            <a:noFill/>
          </a:ln>
        </p:spPr>
      </p:pic>
      <p:sp>
        <p:nvSpPr>
          <p:cNvPr id="172" name="Google Shape;172;g2b1da5dc296_0_142"/>
          <p:cNvSpPr/>
          <p:nvPr/>
        </p:nvSpPr>
        <p:spPr>
          <a:xfrm>
            <a:off x="5398175" y="4965700"/>
            <a:ext cx="13603500" cy="3797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g2b1da5dc296_0_142"/>
          <p:cNvSpPr/>
          <p:nvPr/>
        </p:nvSpPr>
        <p:spPr>
          <a:xfrm>
            <a:off x="6199576" y="3781399"/>
            <a:ext cx="16155097" cy="7575601"/>
          </a:xfrm>
          <a:prstGeom prst="rect">
            <a:avLst/>
          </a:prstGeom>
          <a:noFill/>
          <a:ln>
            <a:noFill/>
          </a:ln>
        </p:spPr>
        <p:txBody>
          <a:bodyPr spcFirstLastPara="1" wrap="square" lIns="0" tIns="0" rIns="0" bIns="0" anchor="t" anchorCtr="0">
            <a:noAutofit/>
          </a:bodyPr>
          <a:lstStyle/>
          <a:p>
            <a:pPr algn="just">
              <a:spcBef>
                <a:spcPts val="600"/>
              </a:spcBef>
              <a:buNone/>
            </a:pPr>
            <a:r>
              <a:rPr lang="en-GB" sz="3600" dirty="0">
                <a:latin typeface="Times" panose="02020603050405020304" pitchFamily="18" charset="0"/>
                <a:cs typeface="Times" panose="02020603050405020304" pitchFamily="18" charset="0"/>
              </a:rPr>
              <a:t>Our findings demonstrate that </a:t>
            </a:r>
            <a:r>
              <a:rPr lang="en-GB" sz="3600" b="1" dirty="0">
                <a:latin typeface="Times" panose="02020603050405020304" pitchFamily="18" charset="0"/>
                <a:cs typeface="Times" panose="02020603050405020304" pitchFamily="18" charset="0"/>
              </a:rPr>
              <a:t>proton irradiation at the Bragg peak induces significant</a:t>
            </a:r>
            <a:r>
              <a:rPr lang="en-GB" sz="3600" b="1">
                <a:latin typeface="Times" panose="02020603050405020304" pitchFamily="18" charset="0"/>
                <a:cs typeface="Times" panose="02020603050405020304" pitchFamily="18" charset="0"/>
              </a:rPr>
              <a:t>, dose</a:t>
            </a:r>
            <a:r>
              <a:rPr lang="vi-VN" sz="3600" b="1">
                <a:latin typeface="Times" panose="02020603050405020304" pitchFamily="18" charset="0"/>
                <a:cs typeface="Times" panose="02020603050405020304" pitchFamily="18" charset="0"/>
              </a:rPr>
              <a:t> </a:t>
            </a:r>
            <a:r>
              <a:rPr lang="en-GB" sz="3600" b="1">
                <a:latin typeface="Times" panose="02020603050405020304" pitchFamily="18" charset="0"/>
                <a:cs typeface="Times" panose="02020603050405020304" pitchFamily="18" charset="0"/>
              </a:rPr>
              <a:t>dependent </a:t>
            </a:r>
            <a:r>
              <a:rPr lang="en-GB" sz="3600" b="1" dirty="0">
                <a:latin typeface="Times" panose="02020603050405020304" pitchFamily="18" charset="0"/>
                <a:cs typeface="Times" panose="02020603050405020304" pitchFamily="18" charset="0"/>
              </a:rPr>
              <a:t>alterations in neuroinflammatory markers</a:t>
            </a:r>
            <a:r>
              <a:rPr lang="en-GB" sz="3600" dirty="0">
                <a:latin typeface="Times" panose="02020603050405020304" pitchFamily="18" charset="0"/>
                <a:cs typeface="Times" panose="02020603050405020304" pitchFamily="18" charset="0"/>
              </a:rPr>
              <a:t> in mouse </a:t>
            </a:r>
            <a:r>
              <a:rPr lang="en-GB" sz="3600">
                <a:latin typeface="Times" panose="02020603050405020304" pitchFamily="18" charset="0"/>
                <a:cs typeface="Times" panose="02020603050405020304" pitchFamily="18" charset="0"/>
              </a:rPr>
              <a:t>brains:</a:t>
            </a:r>
            <a:endParaRPr lang="en-GB" sz="3600" dirty="0">
              <a:latin typeface="Times" panose="02020603050405020304" pitchFamily="18" charset="0"/>
              <a:cs typeface="Times" panose="02020603050405020304" pitchFamily="18" charset="0"/>
            </a:endParaRPr>
          </a:p>
          <a:p>
            <a:pPr marL="571500" indent="-571500" algn="just">
              <a:spcBef>
                <a:spcPts val="600"/>
              </a:spcBef>
              <a:buFont typeface="Arial" panose="020B0604020202020204" pitchFamily="34" charset="0"/>
              <a:buChar char="•"/>
            </a:pPr>
            <a:r>
              <a:rPr lang="en-GB" sz="3600" b="1" dirty="0">
                <a:latin typeface="Times" panose="02020603050405020304" pitchFamily="18" charset="0"/>
                <a:cs typeface="Times" panose="02020603050405020304" pitchFamily="18" charset="0"/>
              </a:rPr>
              <a:t>IL-1β</a:t>
            </a:r>
            <a:r>
              <a:rPr lang="en-GB" sz="3600" dirty="0">
                <a:latin typeface="Times" panose="02020603050405020304" pitchFamily="18" charset="0"/>
                <a:cs typeface="Times" panose="02020603050405020304" pitchFamily="18" charset="0"/>
              </a:rPr>
              <a:t> and </a:t>
            </a:r>
            <a:r>
              <a:rPr lang="en-GB" sz="3600" b="1" dirty="0">
                <a:latin typeface="Times" panose="02020603050405020304" pitchFamily="18" charset="0"/>
                <a:cs typeface="Times" panose="02020603050405020304" pitchFamily="18" charset="0"/>
              </a:rPr>
              <a:t>Arginase I</a:t>
            </a:r>
            <a:r>
              <a:rPr lang="en-GB" sz="3600" dirty="0">
                <a:latin typeface="Times" panose="02020603050405020304" pitchFamily="18" charset="0"/>
                <a:cs typeface="Times" panose="02020603050405020304" pitchFamily="18" charset="0"/>
              </a:rPr>
              <a:t> levels were significantly reduced after high-dose exposure, both in the short and long </a:t>
            </a:r>
            <a:r>
              <a:rPr lang="en-GB" sz="3600">
                <a:latin typeface="Times" panose="02020603050405020304" pitchFamily="18" charset="0"/>
                <a:cs typeface="Times" panose="02020603050405020304" pitchFamily="18" charset="0"/>
              </a:rPr>
              <a:t>term.</a:t>
            </a:r>
            <a:endParaRPr lang="en-GB" sz="3600" dirty="0">
              <a:latin typeface="Times" panose="02020603050405020304" pitchFamily="18" charset="0"/>
              <a:cs typeface="Times" panose="02020603050405020304" pitchFamily="18" charset="0"/>
            </a:endParaRPr>
          </a:p>
          <a:p>
            <a:pPr marL="571500" indent="-571500" algn="just">
              <a:spcBef>
                <a:spcPts val="600"/>
              </a:spcBef>
              <a:buFont typeface="Arial" panose="020B0604020202020204" pitchFamily="34" charset="0"/>
              <a:buChar char="•"/>
            </a:pPr>
            <a:r>
              <a:rPr lang="en-GB" sz="3600" b="1" dirty="0" err="1">
                <a:latin typeface="Times" panose="02020603050405020304" pitchFamily="18" charset="0"/>
                <a:cs typeface="Times" panose="02020603050405020304" pitchFamily="18" charset="0"/>
              </a:rPr>
              <a:t>iNOS</a:t>
            </a:r>
            <a:r>
              <a:rPr lang="en-GB" sz="3600" dirty="0">
                <a:latin typeface="Times" panose="02020603050405020304" pitchFamily="18" charset="0"/>
                <a:cs typeface="Times" panose="02020603050405020304" pitchFamily="18" charset="0"/>
              </a:rPr>
              <a:t> levels remained unchanged, suggesting limited involvement in this specific radiation-induced response.</a:t>
            </a:r>
          </a:p>
          <a:p>
            <a:pPr marL="571500" indent="-571500" algn="just">
              <a:spcBef>
                <a:spcPts val="600"/>
              </a:spcBef>
              <a:buFont typeface="Arial" panose="020B0604020202020204" pitchFamily="34" charset="0"/>
              <a:buChar char="•"/>
            </a:pPr>
            <a:r>
              <a:rPr lang="en-GB" sz="3600" dirty="0">
                <a:latin typeface="Times" panose="02020603050405020304" pitchFamily="18" charset="0"/>
                <a:cs typeface="Times" panose="02020603050405020304" pitchFamily="18" charset="0"/>
              </a:rPr>
              <a:t>These results suggest that:</a:t>
            </a:r>
          </a:p>
          <a:p>
            <a:pPr marL="571500" indent="-571500" algn="just">
              <a:spcBef>
                <a:spcPts val="600"/>
              </a:spcBef>
              <a:buFont typeface="Arial" panose="020B0604020202020204" pitchFamily="34" charset="0"/>
              <a:buChar char="•"/>
            </a:pPr>
            <a:r>
              <a:rPr lang="en-GB" sz="3600" b="1" dirty="0">
                <a:latin typeface="Times" panose="02020603050405020304" pitchFamily="18" charset="0"/>
                <a:cs typeface="Times" panose="02020603050405020304" pitchFamily="18" charset="0"/>
              </a:rPr>
              <a:t>Radiation exposure disrupts both pro- and anti-inflammatory pathways</a:t>
            </a:r>
            <a:r>
              <a:rPr lang="en-GB" sz="3600" dirty="0">
                <a:latin typeface="Times" panose="02020603050405020304" pitchFamily="18" charset="0"/>
                <a:cs typeface="Times" panose="02020603050405020304" pitchFamily="18" charset="0"/>
              </a:rPr>
              <a:t>, potentially impairing </a:t>
            </a:r>
            <a:r>
              <a:rPr lang="en-GB" sz="3600">
                <a:latin typeface="Times" panose="02020603050405020304" pitchFamily="18" charset="0"/>
                <a:cs typeface="Times" panose="02020603050405020304" pitchFamily="18" charset="0"/>
              </a:rPr>
              <a:t>the brain </a:t>
            </a:r>
            <a:r>
              <a:rPr lang="en-GB" sz="3600" dirty="0">
                <a:latin typeface="Times" panose="02020603050405020304" pitchFamily="18" charset="0"/>
                <a:cs typeface="Times" panose="02020603050405020304" pitchFamily="18" charset="0"/>
              </a:rPr>
              <a:t>ability to regulate immune balance.</a:t>
            </a:r>
          </a:p>
          <a:p>
            <a:pPr marL="571500" indent="-571500" algn="just">
              <a:spcBef>
                <a:spcPts val="600"/>
              </a:spcBef>
              <a:buFont typeface="Arial" panose="020B0604020202020204" pitchFamily="34" charset="0"/>
              <a:buChar char="•"/>
            </a:pPr>
            <a:r>
              <a:rPr lang="en-GB" sz="3600" b="1" dirty="0">
                <a:latin typeface="Times" panose="02020603050405020304" pitchFamily="18" charset="0"/>
                <a:cs typeface="Times" panose="02020603050405020304" pitchFamily="18" charset="0"/>
              </a:rPr>
              <a:t>IL-1β and Arginase I are sensitive and reliable biomarkers</a:t>
            </a:r>
            <a:r>
              <a:rPr lang="en-GB" sz="3600" dirty="0">
                <a:latin typeface="Times" panose="02020603050405020304" pitchFamily="18" charset="0"/>
                <a:cs typeface="Times" panose="02020603050405020304" pitchFamily="18" charset="0"/>
              </a:rPr>
              <a:t> for monitoring neuroinflammation and could be used in assessing CNS risks from radiotherapy or space radiation.</a:t>
            </a:r>
          </a:p>
          <a:p>
            <a:pPr marL="571500" indent="-571500" algn="just">
              <a:spcBef>
                <a:spcPts val="600"/>
              </a:spcBef>
              <a:buFont typeface="Arial" panose="020B0604020202020204" pitchFamily="34" charset="0"/>
              <a:buChar char="•"/>
            </a:pPr>
            <a:r>
              <a:rPr lang="en-GB" sz="3600" dirty="0">
                <a:latin typeface="Times" panose="02020603050405020304" pitchFamily="18" charset="0"/>
                <a:cs typeface="Times" panose="02020603050405020304" pitchFamily="18" charset="0"/>
              </a:rPr>
              <a:t>Further investigation is needed to explore </a:t>
            </a:r>
            <a:r>
              <a:rPr lang="en-GB" sz="3600" b="1" dirty="0">
                <a:latin typeface="Times" panose="02020603050405020304" pitchFamily="18" charset="0"/>
                <a:cs typeface="Times" panose="02020603050405020304" pitchFamily="18" charset="0"/>
              </a:rPr>
              <a:t>cellular localization</a:t>
            </a:r>
            <a:r>
              <a:rPr lang="en-GB" sz="3600" dirty="0">
                <a:latin typeface="Times" panose="02020603050405020304" pitchFamily="18" charset="0"/>
                <a:cs typeface="Times" panose="02020603050405020304" pitchFamily="18" charset="0"/>
              </a:rPr>
              <a:t>, </a:t>
            </a:r>
            <a:r>
              <a:rPr lang="en-GB" sz="3600" b="1" dirty="0">
                <a:latin typeface="Times" panose="02020603050405020304" pitchFamily="18" charset="0"/>
                <a:cs typeface="Times" panose="02020603050405020304" pitchFamily="18" charset="0"/>
              </a:rPr>
              <a:t>recovery dynamics</a:t>
            </a:r>
            <a:r>
              <a:rPr lang="en-GB" sz="3600" dirty="0">
                <a:latin typeface="Times" panose="02020603050405020304" pitchFamily="18" charset="0"/>
                <a:cs typeface="Times" panose="02020603050405020304" pitchFamily="18" charset="0"/>
              </a:rPr>
              <a:t>, and </a:t>
            </a:r>
            <a:r>
              <a:rPr lang="en-GB" sz="3600" b="1" dirty="0">
                <a:latin typeface="Times" panose="02020603050405020304" pitchFamily="18" charset="0"/>
                <a:cs typeface="Times" panose="02020603050405020304" pitchFamily="18" charset="0"/>
              </a:rPr>
              <a:t>potential neuroprotective interventions</a:t>
            </a:r>
            <a:r>
              <a:rPr lang="en-GB" sz="3600" dirty="0">
                <a:latin typeface="Times" panose="02020603050405020304" pitchFamily="18" charset="0"/>
                <a:cs typeface="Times" panose="02020603050405020304" pitchFamily="18" charset="0"/>
              </a:rPr>
              <a:t>.</a:t>
            </a:r>
          </a:p>
        </p:txBody>
      </p:sp>
      <p:sp>
        <p:nvSpPr>
          <p:cNvPr id="3" name="TextBox 2">
            <a:extLst>
              <a:ext uri="{FF2B5EF4-FFF2-40B4-BE49-F238E27FC236}">
                <a16:creationId xmlns:a16="http://schemas.microsoft.com/office/drawing/2014/main" id="{6BFF654C-D8C0-B584-AB5E-F645C633E687}"/>
              </a:ext>
            </a:extLst>
          </p:cNvPr>
          <p:cNvSpPr txBox="1"/>
          <p:nvPr/>
        </p:nvSpPr>
        <p:spPr>
          <a:xfrm>
            <a:off x="4798608" y="1834260"/>
            <a:ext cx="14277974" cy="1323439"/>
          </a:xfrm>
          <a:prstGeom prst="rect">
            <a:avLst/>
          </a:prstGeom>
          <a:noFill/>
        </p:spPr>
        <p:txBody>
          <a:bodyPr wrap="square">
            <a:spAutoFit/>
          </a:bodyPr>
          <a:lstStyle/>
          <a:p>
            <a:pPr algn="ctr">
              <a:buNone/>
            </a:pPr>
            <a:r>
              <a:rPr lang="en-GB" sz="8000">
                <a:solidFill>
                  <a:srgbClr val="5F76D9"/>
                </a:solidFill>
                <a:latin typeface="Bebas Neue" panose="020B0606020202050201" pitchFamily="34" charset="0"/>
                <a:cs typeface="Times" panose="02020603050405020304" pitchFamily="18" charset="0"/>
              </a:rPr>
              <a:t>🧠 </a:t>
            </a:r>
            <a:r>
              <a:rPr lang="en-GB" sz="8000" dirty="0">
                <a:solidFill>
                  <a:srgbClr val="5F76D9"/>
                </a:solidFill>
                <a:latin typeface="Bebas Neue" panose="020B0606020202050201" pitchFamily="34" charset="0"/>
                <a:cs typeface="Times" panose="02020603050405020304" pitchFamily="18" charset="0"/>
              </a:rPr>
              <a:t>CONCLUSION</a:t>
            </a:r>
          </a:p>
        </p:txBody>
      </p:sp>
      <p:sp>
        <p:nvSpPr>
          <p:cNvPr id="2" name="TextBox 1">
            <a:extLst>
              <a:ext uri="{FF2B5EF4-FFF2-40B4-BE49-F238E27FC236}">
                <a16:creationId xmlns:a16="http://schemas.microsoft.com/office/drawing/2014/main" id="{54023007-035D-E12A-9F75-095E77A3639C}"/>
              </a:ext>
            </a:extLst>
          </p:cNvPr>
          <p:cNvSpPr txBox="1"/>
          <p:nvPr/>
        </p:nvSpPr>
        <p:spPr>
          <a:xfrm>
            <a:off x="23511333" y="13020930"/>
            <a:ext cx="524324" cy="400110"/>
          </a:xfrm>
          <a:prstGeom prst="rect">
            <a:avLst/>
          </a:prstGeom>
          <a:noFill/>
        </p:spPr>
        <p:txBody>
          <a:bodyPr wrap="square" rtlCol="0">
            <a:spAutoFit/>
          </a:bodyPr>
          <a:lstStyle/>
          <a:p>
            <a:r>
              <a:rPr lang="vi-VN" sz="2000"/>
              <a:t>9</a:t>
            </a:r>
            <a:endParaRPr lang="vi-VN" sz="2000"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6191</TotalTime>
  <Words>2247</Words>
  <Application>Microsoft Office PowerPoint</Application>
  <PresentationFormat>Custom</PresentationFormat>
  <Paragraphs>265</Paragraphs>
  <Slides>14</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Bebas Neue</vt:lpstr>
      <vt:lpstr>Calibri</vt:lpstr>
      <vt:lpstr>Aptos</vt:lpstr>
      <vt:lpstr>Cambria Math</vt:lpstr>
      <vt:lpstr>Wingdings</vt:lpstr>
      <vt:lpstr>Times</vt:lpstr>
      <vt:lpstr>Times New Roman </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PptxGenJS</dc:creator>
  <cp:lastModifiedBy>Nguyen Bao Ngoc</cp:lastModifiedBy>
  <cp:revision>26</cp:revision>
  <dcterms:created xsi:type="dcterms:W3CDTF">2024-01-22T06:54:42Z</dcterms:created>
  <dcterms:modified xsi:type="dcterms:W3CDTF">2025-06-11T19:45:50Z</dcterms:modified>
</cp:coreProperties>
</file>