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8" r:id="rId3"/>
    <p:sldId id="258" r:id="rId4"/>
    <p:sldId id="259" r:id="rId5"/>
    <p:sldId id="266" r:id="rId6"/>
    <p:sldId id="267" r:id="rId7"/>
    <p:sldId id="268" r:id="rId8"/>
    <p:sldId id="269" r:id="rId9"/>
    <p:sldId id="270" r:id="rId10"/>
    <p:sldId id="271" r:id="rId11"/>
    <p:sldId id="274" r:id="rId12"/>
    <p:sldId id="273" r:id="rId13"/>
    <p:sldId id="275" r:id="rId14"/>
    <p:sldId id="276" r:id="rId15"/>
    <p:sldId id="277" r:id="rId16"/>
    <p:sldId id="279" r:id="rId17"/>
    <p:sldId id="278" r:id="rId18"/>
    <p:sldId id="280" r:id="rId19"/>
    <p:sldId id="281" r:id="rId20"/>
    <p:sldId id="285" r:id="rId21"/>
    <p:sldId id="286"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26" autoAdjust="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70;&#1088;&#1080;&#1081;\Downloads\NEWRF_BRAGGPeaks_April2017%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Cyr"/>
                <a:ea typeface="Arial Cyr"/>
                <a:cs typeface="Arial Cyr"/>
              </a:defRPr>
            </a:pPr>
            <a:r>
              <a:rPr lang="en-US" dirty="0"/>
              <a:t>Bragg peak 
</a:t>
            </a:r>
          </a:p>
        </c:rich>
      </c:tx>
      <c:layout>
        <c:manualLayout>
          <c:xMode val="edge"/>
          <c:yMode val="edge"/>
          <c:x val="0.36903551557012282"/>
          <c:y val="3.1476890573612165E-2"/>
        </c:manualLayout>
      </c:layout>
      <c:overlay val="0"/>
      <c:spPr>
        <a:noFill/>
        <a:ln w="25400">
          <a:noFill/>
        </a:ln>
      </c:spPr>
    </c:title>
    <c:autoTitleDeleted val="0"/>
    <c:plotArea>
      <c:layout>
        <c:manualLayout>
          <c:layoutTarget val="inner"/>
          <c:xMode val="edge"/>
          <c:yMode val="edge"/>
          <c:x val="0.10565269032692985"/>
          <c:y val="0.25214787945395811"/>
          <c:w val="0.85714285714285765"/>
          <c:h val="0.67554479418886393"/>
        </c:manualLayout>
      </c:layout>
      <c:scatterChart>
        <c:scatterStyle val="smoothMarker"/>
        <c:varyColors val="0"/>
        <c:ser>
          <c:idx val="1"/>
          <c:order val="0"/>
          <c:tx>
            <c:strRef>
              <c:f>Лист4!$L$2</c:f>
              <c:strCache>
                <c:ptCount val="1"/>
                <c:pt idx="0">
                  <c:v>RF11</c:v>
                </c:pt>
              </c:strCache>
            </c:strRef>
          </c:tx>
          <c:spPr>
            <a:ln w="38100">
              <a:solidFill>
                <a:srgbClr val="FF0000"/>
              </a:solidFill>
              <a:prstDash val="solid"/>
            </a:ln>
          </c:spPr>
          <c:marker>
            <c:symbol val="none"/>
          </c:marker>
          <c:xVal>
            <c:numRef>
              <c:f>Лист4!$J$3:$J$88</c:f>
              <c:numCache>
                <c:formatCode>0.0</c:formatCode>
                <c:ptCount val="86"/>
                <c:pt idx="0">
                  <c:v>52.98</c:v>
                </c:pt>
                <c:pt idx="1">
                  <c:v>54.51</c:v>
                </c:pt>
                <c:pt idx="2">
                  <c:v>54.46</c:v>
                </c:pt>
                <c:pt idx="3">
                  <c:v>58.41</c:v>
                </c:pt>
                <c:pt idx="4">
                  <c:v>60.36</c:v>
                </c:pt>
                <c:pt idx="5">
                  <c:v>62.309999999999995</c:v>
                </c:pt>
                <c:pt idx="6">
                  <c:v>64.539999999999992</c:v>
                </c:pt>
                <c:pt idx="7">
                  <c:v>66.490000000000023</c:v>
                </c:pt>
                <c:pt idx="8">
                  <c:v>68.440000000000026</c:v>
                </c:pt>
                <c:pt idx="9">
                  <c:v>70.39</c:v>
                </c:pt>
                <c:pt idx="10">
                  <c:v>72.34</c:v>
                </c:pt>
                <c:pt idx="11">
                  <c:v>74.289999999999992</c:v>
                </c:pt>
                <c:pt idx="12">
                  <c:v>76.52</c:v>
                </c:pt>
                <c:pt idx="13">
                  <c:v>78.47</c:v>
                </c:pt>
                <c:pt idx="14">
                  <c:v>80.42</c:v>
                </c:pt>
                <c:pt idx="15">
                  <c:v>82.36999999999999</c:v>
                </c:pt>
                <c:pt idx="16">
                  <c:v>84.32</c:v>
                </c:pt>
                <c:pt idx="17">
                  <c:v>86.55</c:v>
                </c:pt>
                <c:pt idx="18">
                  <c:v>88.5</c:v>
                </c:pt>
                <c:pt idx="19">
                  <c:v>90.45</c:v>
                </c:pt>
                <c:pt idx="20">
                  <c:v>92.4</c:v>
                </c:pt>
                <c:pt idx="21">
                  <c:v>94.35</c:v>
                </c:pt>
                <c:pt idx="22">
                  <c:v>96.3</c:v>
                </c:pt>
                <c:pt idx="23">
                  <c:v>98.53</c:v>
                </c:pt>
                <c:pt idx="24">
                  <c:v>100.47999999999999</c:v>
                </c:pt>
                <c:pt idx="25">
                  <c:v>102.43</c:v>
                </c:pt>
                <c:pt idx="26">
                  <c:v>104.38</c:v>
                </c:pt>
                <c:pt idx="27">
                  <c:v>106.33</c:v>
                </c:pt>
                <c:pt idx="28">
                  <c:v>108.56</c:v>
                </c:pt>
                <c:pt idx="29">
                  <c:v>110.50999999999999</c:v>
                </c:pt>
                <c:pt idx="30">
                  <c:v>112.46000000000002</c:v>
                </c:pt>
                <c:pt idx="31">
                  <c:v>114.41000000000012</c:v>
                </c:pt>
                <c:pt idx="32">
                  <c:v>116.36</c:v>
                </c:pt>
                <c:pt idx="33">
                  <c:v>118.31</c:v>
                </c:pt>
                <c:pt idx="34">
                  <c:v>120.54</c:v>
                </c:pt>
                <c:pt idx="35">
                  <c:v>122.49000000000002</c:v>
                </c:pt>
                <c:pt idx="36">
                  <c:v>124.44000000000015</c:v>
                </c:pt>
                <c:pt idx="37">
                  <c:v>126.39</c:v>
                </c:pt>
                <c:pt idx="38">
                  <c:v>128.34</c:v>
                </c:pt>
                <c:pt idx="39">
                  <c:v>130.29000000000002</c:v>
                </c:pt>
                <c:pt idx="40">
                  <c:v>132.51999999999998</c:v>
                </c:pt>
                <c:pt idx="41">
                  <c:v>134.47</c:v>
                </c:pt>
                <c:pt idx="42">
                  <c:v>136.42000000000004</c:v>
                </c:pt>
                <c:pt idx="43">
                  <c:v>138.37</c:v>
                </c:pt>
                <c:pt idx="44">
                  <c:v>140.32000000000031</c:v>
                </c:pt>
                <c:pt idx="45">
                  <c:v>142.55000000000001</c:v>
                </c:pt>
                <c:pt idx="46">
                  <c:v>144.5</c:v>
                </c:pt>
                <c:pt idx="47">
                  <c:v>146.44999999999999</c:v>
                </c:pt>
                <c:pt idx="48">
                  <c:v>148.4</c:v>
                </c:pt>
                <c:pt idx="49">
                  <c:v>150.35000000000031</c:v>
                </c:pt>
                <c:pt idx="50">
                  <c:v>152.30000000000001</c:v>
                </c:pt>
                <c:pt idx="51">
                  <c:v>154.51999999999998</c:v>
                </c:pt>
                <c:pt idx="52">
                  <c:v>156.48000000000027</c:v>
                </c:pt>
                <c:pt idx="53">
                  <c:v>158.43</c:v>
                </c:pt>
                <c:pt idx="54">
                  <c:v>160.38000000000031</c:v>
                </c:pt>
                <c:pt idx="55">
                  <c:v>162.33000000000001</c:v>
                </c:pt>
                <c:pt idx="56">
                  <c:v>164.55</c:v>
                </c:pt>
                <c:pt idx="57">
                  <c:v>166.5</c:v>
                </c:pt>
                <c:pt idx="58">
                  <c:v>168.45000000000007</c:v>
                </c:pt>
                <c:pt idx="59">
                  <c:v>170.41</c:v>
                </c:pt>
                <c:pt idx="60">
                  <c:v>172.36</c:v>
                </c:pt>
                <c:pt idx="61">
                  <c:v>174.31</c:v>
                </c:pt>
                <c:pt idx="62">
                  <c:v>176.53</c:v>
                </c:pt>
                <c:pt idx="63">
                  <c:v>178.48000000000027</c:v>
                </c:pt>
                <c:pt idx="64">
                  <c:v>180.43</c:v>
                </c:pt>
                <c:pt idx="65">
                  <c:v>182.38000000000031</c:v>
                </c:pt>
                <c:pt idx="66">
                  <c:v>184.33</c:v>
                </c:pt>
                <c:pt idx="67">
                  <c:v>186.29</c:v>
                </c:pt>
                <c:pt idx="68">
                  <c:v>188.51</c:v>
                </c:pt>
                <c:pt idx="69">
                  <c:v>190.46</c:v>
                </c:pt>
                <c:pt idx="70">
                  <c:v>192.41</c:v>
                </c:pt>
                <c:pt idx="71">
                  <c:v>194.5</c:v>
                </c:pt>
                <c:pt idx="72">
                  <c:v>196.31</c:v>
                </c:pt>
                <c:pt idx="73">
                  <c:v>198.54</c:v>
                </c:pt>
                <c:pt idx="74">
                  <c:v>200.49</c:v>
                </c:pt>
                <c:pt idx="75">
                  <c:v>202.44</c:v>
                </c:pt>
                <c:pt idx="76">
                  <c:v>204.39000000000001</c:v>
                </c:pt>
                <c:pt idx="77">
                  <c:v>206.34</c:v>
                </c:pt>
                <c:pt idx="78">
                  <c:v>208.29</c:v>
                </c:pt>
                <c:pt idx="79">
                  <c:v>210.52</c:v>
                </c:pt>
                <c:pt idx="80">
                  <c:v>212.47</c:v>
                </c:pt>
                <c:pt idx="81">
                  <c:v>214.42000000000004</c:v>
                </c:pt>
                <c:pt idx="82">
                  <c:v>216.37</c:v>
                </c:pt>
                <c:pt idx="83">
                  <c:v>218.32000000000031</c:v>
                </c:pt>
                <c:pt idx="84">
                  <c:v>220.55</c:v>
                </c:pt>
                <c:pt idx="85">
                  <c:v>222.5</c:v>
                </c:pt>
              </c:numCache>
            </c:numRef>
          </c:xVal>
          <c:yVal>
            <c:numRef>
              <c:f>Лист4!$L$3:$L$88</c:f>
              <c:numCache>
                <c:formatCode>0.0</c:formatCode>
                <c:ptCount val="86"/>
                <c:pt idx="0">
                  <c:v>54.754358161648085</c:v>
                </c:pt>
                <c:pt idx="1">
                  <c:v>55.229793977813003</c:v>
                </c:pt>
                <c:pt idx="2">
                  <c:v>55.07131537242487</c:v>
                </c:pt>
                <c:pt idx="3">
                  <c:v>55.546751188589553</c:v>
                </c:pt>
                <c:pt idx="4">
                  <c:v>55.942947702060195</c:v>
                </c:pt>
                <c:pt idx="5">
                  <c:v>56.656101426307444</c:v>
                </c:pt>
                <c:pt idx="6">
                  <c:v>57.210776545166404</c:v>
                </c:pt>
                <c:pt idx="7">
                  <c:v>57.052297939778136</c:v>
                </c:pt>
                <c:pt idx="8">
                  <c:v>56.814580031695577</c:v>
                </c:pt>
                <c:pt idx="9">
                  <c:v>56.814580031695577</c:v>
                </c:pt>
                <c:pt idx="10">
                  <c:v>57.606973058637074</c:v>
                </c:pt>
                <c:pt idx="11">
                  <c:v>57.844690966719391</c:v>
                </c:pt>
                <c:pt idx="12">
                  <c:v>57.765451664025363</c:v>
                </c:pt>
                <c:pt idx="13">
                  <c:v>58.557844690966562</c:v>
                </c:pt>
                <c:pt idx="14">
                  <c:v>58.39936608557845</c:v>
                </c:pt>
                <c:pt idx="15">
                  <c:v>58.954041204437267</c:v>
                </c:pt>
                <c:pt idx="16">
                  <c:v>59.350237717908044</c:v>
                </c:pt>
                <c:pt idx="17">
                  <c:v>59.270998415213946</c:v>
                </c:pt>
                <c:pt idx="18">
                  <c:v>59.587955625990496</c:v>
                </c:pt>
                <c:pt idx="19">
                  <c:v>59.66719492868463</c:v>
                </c:pt>
                <c:pt idx="20">
                  <c:v>60.221870047543575</c:v>
                </c:pt>
                <c:pt idx="21">
                  <c:v>60.301109350237724</c:v>
                </c:pt>
                <c:pt idx="22">
                  <c:v>61.014263074484944</c:v>
                </c:pt>
                <c:pt idx="23">
                  <c:v>60.855784469096413</c:v>
                </c:pt>
                <c:pt idx="24">
                  <c:v>61.172741679873205</c:v>
                </c:pt>
                <c:pt idx="25">
                  <c:v>61.331220285261367</c:v>
                </c:pt>
                <c:pt idx="26">
                  <c:v>61.885895404120447</c:v>
                </c:pt>
                <c:pt idx="27">
                  <c:v>61.648177496038038</c:v>
                </c:pt>
                <c:pt idx="28">
                  <c:v>62.282091917591131</c:v>
                </c:pt>
                <c:pt idx="29">
                  <c:v>62.282091917591131</c:v>
                </c:pt>
                <c:pt idx="30">
                  <c:v>63.470681458003014</c:v>
                </c:pt>
                <c:pt idx="31">
                  <c:v>63.391442155308994</c:v>
                </c:pt>
                <c:pt idx="32">
                  <c:v>63.946117274167989</c:v>
                </c:pt>
                <c:pt idx="33">
                  <c:v>64.025356576861782</c:v>
                </c:pt>
                <c:pt idx="34">
                  <c:v>64.659270998415209</c:v>
                </c:pt>
                <c:pt idx="35">
                  <c:v>64.580031695721019</c:v>
                </c:pt>
                <c:pt idx="36">
                  <c:v>65.213946117274148</c:v>
                </c:pt>
                <c:pt idx="37">
                  <c:v>65.213946117274148</c:v>
                </c:pt>
                <c:pt idx="38">
                  <c:v>65.372424722662359</c:v>
                </c:pt>
                <c:pt idx="39">
                  <c:v>66.244057052297947</c:v>
                </c:pt>
                <c:pt idx="40">
                  <c:v>66.402535657686158</c:v>
                </c:pt>
                <c:pt idx="41">
                  <c:v>67.274167987321732</c:v>
                </c:pt>
                <c:pt idx="42">
                  <c:v>67.353407290015852</c:v>
                </c:pt>
                <c:pt idx="43">
                  <c:v>67.987321711568939</c:v>
                </c:pt>
                <c:pt idx="44">
                  <c:v>68.858954041204441</c:v>
                </c:pt>
                <c:pt idx="45">
                  <c:v>69.809825673534078</c:v>
                </c:pt>
                <c:pt idx="46">
                  <c:v>69.809825673534078</c:v>
                </c:pt>
                <c:pt idx="47">
                  <c:v>70.443740095087165</c:v>
                </c:pt>
                <c:pt idx="48">
                  <c:v>70.919175911251983</c:v>
                </c:pt>
                <c:pt idx="49">
                  <c:v>71.156893819334258</c:v>
                </c:pt>
                <c:pt idx="50">
                  <c:v>71.790808240887486</c:v>
                </c:pt>
                <c:pt idx="51">
                  <c:v>73.137876386687537</c:v>
                </c:pt>
                <c:pt idx="52">
                  <c:v>73.613312202852427</c:v>
                </c:pt>
                <c:pt idx="53">
                  <c:v>74.960380348652919</c:v>
                </c:pt>
                <c:pt idx="54">
                  <c:v>75.752773375594018</c:v>
                </c:pt>
                <c:pt idx="55">
                  <c:v>76.545166402535656</c:v>
                </c:pt>
                <c:pt idx="56">
                  <c:v>77.733755942947724</c:v>
                </c:pt>
                <c:pt idx="57">
                  <c:v>79.477020602218872</c:v>
                </c:pt>
                <c:pt idx="58">
                  <c:v>80.507131537242472</c:v>
                </c:pt>
                <c:pt idx="59">
                  <c:v>82.091917591125224</c:v>
                </c:pt>
                <c:pt idx="60">
                  <c:v>84.548335974643408</c:v>
                </c:pt>
                <c:pt idx="61">
                  <c:v>85.974643423138076</c:v>
                </c:pt>
                <c:pt idx="62">
                  <c:v>89.302694136291336</c:v>
                </c:pt>
                <c:pt idx="63">
                  <c:v>91.679873217115528</c:v>
                </c:pt>
                <c:pt idx="64">
                  <c:v>93.977812995245799</c:v>
                </c:pt>
                <c:pt idx="65">
                  <c:v>96.671949286846285</c:v>
                </c:pt>
                <c:pt idx="66">
                  <c:v>97.464342313787441</c:v>
                </c:pt>
                <c:pt idx="67">
                  <c:v>98.573692551505559</c:v>
                </c:pt>
                <c:pt idx="68">
                  <c:v>99.049128367670377</c:v>
                </c:pt>
                <c:pt idx="69">
                  <c:v>100</c:v>
                </c:pt>
                <c:pt idx="70">
                  <c:v>99.128367670364327</c:v>
                </c:pt>
                <c:pt idx="71">
                  <c:v>95.958795562598795</c:v>
                </c:pt>
                <c:pt idx="72">
                  <c:v>90.095087163232918</c:v>
                </c:pt>
                <c:pt idx="73">
                  <c:v>78.922345483359749</c:v>
                </c:pt>
                <c:pt idx="74">
                  <c:v>67.908082408874748</c:v>
                </c:pt>
                <c:pt idx="75">
                  <c:v>54.754358161648085</c:v>
                </c:pt>
                <c:pt idx="76">
                  <c:v>41.521394611727395</c:v>
                </c:pt>
                <c:pt idx="77">
                  <c:v>28.526148969889068</c:v>
                </c:pt>
                <c:pt idx="78">
                  <c:v>16.402535657686212</c:v>
                </c:pt>
                <c:pt idx="79">
                  <c:v>7.1315372424722669</c:v>
                </c:pt>
                <c:pt idx="80">
                  <c:v>2.3771790808240887</c:v>
                </c:pt>
                <c:pt idx="81">
                  <c:v>0.87163232963549964</c:v>
                </c:pt>
                <c:pt idx="82">
                  <c:v>0.47543581616481845</c:v>
                </c:pt>
                <c:pt idx="83">
                  <c:v>0.47543581616481845</c:v>
                </c:pt>
                <c:pt idx="84">
                  <c:v>0.39619651347068224</c:v>
                </c:pt>
                <c:pt idx="85">
                  <c:v>0.39619651347068224</c:v>
                </c:pt>
              </c:numCache>
            </c:numRef>
          </c:yVal>
          <c:smooth val="1"/>
          <c:extLst>
            <c:ext xmlns:c16="http://schemas.microsoft.com/office/drawing/2014/chart" uri="{C3380CC4-5D6E-409C-BE32-E72D297353CC}">
              <c16:uniqueId val="{00000000-F86D-4511-86AF-C8DC59144D03}"/>
            </c:ext>
          </c:extLst>
        </c:ser>
        <c:dLbls>
          <c:showLegendKey val="0"/>
          <c:showVal val="0"/>
          <c:showCatName val="0"/>
          <c:showSerName val="0"/>
          <c:showPercent val="0"/>
          <c:showBubbleSize val="0"/>
        </c:dLbls>
        <c:axId val="146670720"/>
        <c:axId val="146672640"/>
      </c:scatterChart>
      <c:valAx>
        <c:axId val="146670720"/>
        <c:scaling>
          <c:orientation val="minMax"/>
          <c:max val="210"/>
          <c:min val="170"/>
        </c:scaling>
        <c:delete val="0"/>
        <c:axPos val="b"/>
        <c:majorGridlines>
          <c:spPr>
            <a:ln w="3175">
              <a:solidFill>
                <a:srgbClr val="000000"/>
              </a:solidFill>
              <a:prstDash val="solid"/>
            </a:ln>
          </c:spPr>
        </c:majorGridlines>
        <c:title>
          <c:tx>
            <c:rich>
              <a:bodyPr/>
              <a:lstStyle/>
              <a:p>
                <a:pPr>
                  <a:defRPr sz="1175" b="1" i="0" u="none" strike="noStrike" baseline="0">
                    <a:solidFill>
                      <a:srgbClr val="000000"/>
                    </a:solidFill>
                    <a:latin typeface="Arial Cyr"/>
                    <a:ea typeface="Arial Cyr"/>
                    <a:cs typeface="Arial Cyr"/>
                  </a:defRPr>
                </a:pPr>
                <a:r>
                  <a:rPr lang="en-US"/>
                  <a:t>t, mm of Water</a:t>
                </a:r>
              </a:p>
            </c:rich>
          </c:tx>
          <c:layout>
            <c:manualLayout>
              <c:xMode val="edge"/>
              <c:yMode val="edge"/>
              <c:x val="0.45496894409937888"/>
              <c:y val="0.90799031476997583"/>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75" b="1" i="0" u="none" strike="noStrike" baseline="0">
                <a:solidFill>
                  <a:srgbClr val="000000"/>
                </a:solidFill>
                <a:latin typeface="Arial Cyr"/>
                <a:ea typeface="Arial Cyr"/>
                <a:cs typeface="Arial Cyr"/>
              </a:defRPr>
            </a:pPr>
            <a:endParaRPr lang="ru-RU"/>
          </a:p>
        </c:txPr>
        <c:crossAx val="146672640"/>
        <c:crosses val="autoZero"/>
        <c:crossBetween val="midCat"/>
        <c:majorUnit val="5"/>
      </c:valAx>
      <c:valAx>
        <c:axId val="146672640"/>
        <c:scaling>
          <c:orientation val="minMax"/>
          <c:max val="100"/>
        </c:scaling>
        <c:delete val="0"/>
        <c:axPos val="l"/>
        <c:majorGridlines>
          <c:spPr>
            <a:ln w="3175">
              <a:solidFill>
                <a:srgbClr val="000000"/>
              </a:solidFill>
              <a:prstDash val="solid"/>
            </a:ln>
          </c:spPr>
        </c:majorGridlines>
        <c:title>
          <c:tx>
            <c:rich>
              <a:bodyPr/>
              <a:lstStyle/>
              <a:p>
                <a:pPr>
                  <a:defRPr sz="1175" b="1" i="0" u="none" strike="noStrike" baseline="0">
                    <a:solidFill>
                      <a:srgbClr val="000000"/>
                    </a:solidFill>
                    <a:latin typeface="Arial Cyr"/>
                    <a:ea typeface="Arial Cyr"/>
                    <a:cs typeface="Arial Cyr"/>
                  </a:defRPr>
                </a:pPr>
                <a:r>
                  <a:rPr lang="en-US"/>
                  <a:t>Relative Dose</a:t>
                </a:r>
              </a:p>
            </c:rich>
          </c:tx>
          <c:layout>
            <c:manualLayout>
              <c:xMode val="edge"/>
              <c:yMode val="edge"/>
              <c:x val="1.3975155279503163E-2"/>
              <c:y val="0.3583535108958847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75" b="1" i="0" u="none" strike="noStrike" baseline="0">
                <a:solidFill>
                  <a:srgbClr val="000000"/>
                </a:solidFill>
                <a:latin typeface="Arial Cyr"/>
                <a:ea typeface="Arial Cyr"/>
                <a:cs typeface="Arial Cyr"/>
              </a:defRPr>
            </a:pPr>
            <a:endParaRPr lang="ru-RU"/>
          </a:p>
        </c:txPr>
        <c:crossAx val="146670720"/>
        <c:crosses val="autoZero"/>
        <c:crossBetween val="midCat"/>
        <c:majorUnit val="10"/>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Cyr"/>
          <a:ea typeface="Arial Cyr"/>
          <a:cs typeface="Arial Cyr"/>
        </a:defRPr>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8FB67-EFE0-45F4-9C38-666814B32933}" type="datetimeFigureOut">
              <a:rPr lang="ru-RU" smtClean="0"/>
              <a:t>12.06.2025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9EBF4-15F6-4F05-AD18-6929E4F77C4B}" type="slidenum">
              <a:rPr lang="ru-RU" smtClean="0"/>
              <a:t>‹#›</a:t>
            </a:fld>
            <a:endParaRPr lang="ru-RU"/>
          </a:p>
        </p:txBody>
      </p:sp>
    </p:spTree>
    <p:extLst>
      <p:ext uri="{BB962C8B-B14F-4D97-AF65-F5344CB8AC3E}">
        <p14:creationId xmlns:p14="http://schemas.microsoft.com/office/powerpoint/2010/main" val="132064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BE9EBF4-15F6-4F05-AD18-6929E4F77C4B}" type="slidenum">
              <a:rPr lang="ru-RU" smtClean="0"/>
              <a:t>1</a:t>
            </a:fld>
            <a:endParaRPr lang="ru-RU"/>
          </a:p>
        </p:txBody>
      </p:sp>
    </p:spTree>
    <p:extLst>
      <p:ext uri="{BB962C8B-B14F-4D97-AF65-F5344CB8AC3E}">
        <p14:creationId xmlns:p14="http://schemas.microsoft.com/office/powerpoint/2010/main" val="589730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BE9EBF4-15F6-4F05-AD18-6929E4F77C4B}" type="slidenum">
              <a:rPr lang="ru-RU" smtClean="0"/>
              <a:t>12</a:t>
            </a:fld>
            <a:endParaRPr lang="ru-RU"/>
          </a:p>
        </p:txBody>
      </p:sp>
    </p:spTree>
    <p:extLst>
      <p:ext uri="{BB962C8B-B14F-4D97-AF65-F5344CB8AC3E}">
        <p14:creationId xmlns:p14="http://schemas.microsoft.com/office/powerpoint/2010/main" val="1366887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BE9EBF4-15F6-4F05-AD18-6929E4F77C4B}" type="slidenum">
              <a:rPr lang="ru-RU" smtClean="0"/>
              <a:t>13</a:t>
            </a:fld>
            <a:endParaRPr lang="ru-RU"/>
          </a:p>
        </p:txBody>
      </p:sp>
    </p:spTree>
    <p:extLst>
      <p:ext uri="{BB962C8B-B14F-4D97-AF65-F5344CB8AC3E}">
        <p14:creationId xmlns:p14="http://schemas.microsoft.com/office/powerpoint/2010/main" val="285039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BE9EBF4-15F6-4F05-AD18-6929E4F77C4B}" type="slidenum">
              <a:rPr lang="ru-RU" smtClean="0"/>
              <a:t>14</a:t>
            </a:fld>
            <a:endParaRPr lang="ru-RU"/>
          </a:p>
        </p:txBody>
      </p:sp>
    </p:spTree>
    <p:extLst>
      <p:ext uri="{BB962C8B-B14F-4D97-AF65-F5344CB8AC3E}">
        <p14:creationId xmlns:p14="http://schemas.microsoft.com/office/powerpoint/2010/main" val="2104081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BE9EBF4-15F6-4F05-AD18-6929E4F77C4B}" type="slidenum">
              <a:rPr lang="ru-RU" smtClean="0"/>
              <a:t>15</a:t>
            </a:fld>
            <a:endParaRPr lang="ru-RU"/>
          </a:p>
        </p:txBody>
      </p:sp>
    </p:spTree>
    <p:extLst>
      <p:ext uri="{BB962C8B-B14F-4D97-AF65-F5344CB8AC3E}">
        <p14:creationId xmlns:p14="http://schemas.microsoft.com/office/powerpoint/2010/main" val="52842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BE9EBF4-15F6-4F05-AD18-6929E4F77C4B}" type="slidenum">
              <a:rPr lang="ru-RU" smtClean="0"/>
              <a:t>16</a:t>
            </a:fld>
            <a:endParaRPr lang="ru-RU"/>
          </a:p>
        </p:txBody>
      </p:sp>
    </p:spTree>
    <p:extLst>
      <p:ext uri="{BB962C8B-B14F-4D97-AF65-F5344CB8AC3E}">
        <p14:creationId xmlns:p14="http://schemas.microsoft.com/office/powerpoint/2010/main" val="4195406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8BE9EBF4-15F6-4F05-AD18-6929E4F77C4B}" type="slidenum">
              <a:rPr lang="ru-RU" smtClean="0"/>
              <a:t>17</a:t>
            </a:fld>
            <a:endParaRPr lang="ru-RU"/>
          </a:p>
        </p:txBody>
      </p:sp>
    </p:spTree>
    <p:extLst>
      <p:ext uri="{BB962C8B-B14F-4D97-AF65-F5344CB8AC3E}">
        <p14:creationId xmlns:p14="http://schemas.microsoft.com/office/powerpoint/2010/main" val="1745927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BE9EBF4-15F6-4F05-AD18-6929E4F77C4B}" type="slidenum">
              <a:rPr lang="ru-RU" smtClean="0"/>
              <a:t>18</a:t>
            </a:fld>
            <a:endParaRPr lang="ru-RU"/>
          </a:p>
        </p:txBody>
      </p:sp>
    </p:spTree>
    <p:extLst>
      <p:ext uri="{BB962C8B-B14F-4D97-AF65-F5344CB8AC3E}">
        <p14:creationId xmlns:p14="http://schemas.microsoft.com/office/powerpoint/2010/main" val="942106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BE9EBF4-15F6-4F05-AD18-6929E4F77C4B}" type="slidenum">
              <a:rPr lang="ru-RU" smtClean="0"/>
              <a:t>20</a:t>
            </a:fld>
            <a:endParaRPr lang="ru-RU"/>
          </a:p>
        </p:txBody>
      </p:sp>
    </p:spTree>
    <p:extLst>
      <p:ext uri="{BB962C8B-B14F-4D97-AF65-F5344CB8AC3E}">
        <p14:creationId xmlns:p14="http://schemas.microsoft.com/office/powerpoint/2010/main" val="12576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BE9EBF4-15F6-4F05-AD18-6929E4F77C4B}" type="slidenum">
              <a:rPr lang="ru-RU" smtClean="0"/>
              <a:t>2</a:t>
            </a:fld>
            <a:endParaRPr lang="ru-RU"/>
          </a:p>
        </p:txBody>
      </p:sp>
    </p:spTree>
    <p:extLst>
      <p:ext uri="{BB962C8B-B14F-4D97-AF65-F5344CB8AC3E}">
        <p14:creationId xmlns:p14="http://schemas.microsoft.com/office/powerpoint/2010/main" val="189752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BE9EBF4-15F6-4F05-AD18-6929E4F77C4B}" type="slidenum">
              <a:rPr lang="ru-RU" smtClean="0"/>
              <a:t>5</a:t>
            </a:fld>
            <a:endParaRPr lang="ru-RU"/>
          </a:p>
        </p:txBody>
      </p:sp>
    </p:spTree>
    <p:extLst>
      <p:ext uri="{BB962C8B-B14F-4D97-AF65-F5344CB8AC3E}">
        <p14:creationId xmlns:p14="http://schemas.microsoft.com/office/powerpoint/2010/main" val="1705860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mc:Choice>
        <mc:Fallback xmlns="">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Облучение мышей проводилось на фазотроне медико-технического комплекса  ЛЯП ОИЯИ.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 выходе из коллиматора составлял </a:t>
                </a:r>
                <a:r>
                  <a:rPr lang="ru-RU" sz="1800" i="0">
                    <a:solidFill>
                      <a:srgbClr val="000000"/>
                    </a:solidFill>
                    <a:effectLst/>
                    <a:latin typeface="Cambria Math" panose="02040503050406030204" pitchFamily="18" charset="0"/>
                    <a:cs typeface="Times New Roman" panose="02020603050405020304" pitchFamily="18" charset="0"/>
                  </a:rPr>
                  <a:t>〖</a:t>
                </a:r>
                <a:r>
                  <a:rPr lang="ru-RU" sz="1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1,16∗10〗^9</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частиц/</a:t>
                </a:r>
                <a:r>
                  <a:rPr lang="ru-RU" sz="1800" i="0">
                    <a:solidFill>
                      <a:srgbClr val="000000"/>
                    </a:solidFill>
                    <a:effectLst/>
                    <a:latin typeface="Cambria Math" panose="02040503050406030204" pitchFamily="18" charset="0"/>
                    <a:cs typeface="Times New Roman" panose="02020603050405020304" pitchFamily="18" charset="0"/>
                  </a:rPr>
                  <a:t>〖</a:t>
                </a:r>
                <a:r>
                  <a:rPr lang="ru-RU" sz="1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см〗^2</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Дозиметрическая калибровка проводилась ионизационной камерой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TM</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30013 клинического дозиметра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PTW UNIDOS</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Характеристики облучения указаны в </a:t>
                </a: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Таблице 1.</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mc:Fallback>
      </mc:AlternateContent>
      <p:sp>
        <p:nvSpPr>
          <p:cNvPr id="4" name="Номер слайда 3"/>
          <p:cNvSpPr>
            <a:spLocks noGrp="1"/>
          </p:cNvSpPr>
          <p:nvPr>
            <p:ph type="sldNum" sz="quarter" idx="5"/>
          </p:nvPr>
        </p:nvSpPr>
        <p:spPr/>
        <p:txBody>
          <a:bodyPr/>
          <a:lstStyle/>
          <a:p>
            <a:fld id="{8BE9EBF4-15F6-4F05-AD18-6929E4F77C4B}" type="slidenum">
              <a:rPr lang="ru-RU" smtClean="0"/>
              <a:t>6</a:t>
            </a:fld>
            <a:endParaRPr lang="ru-RU"/>
          </a:p>
        </p:txBody>
      </p:sp>
    </p:spTree>
    <p:extLst>
      <p:ext uri="{BB962C8B-B14F-4D97-AF65-F5344CB8AC3E}">
        <p14:creationId xmlns:p14="http://schemas.microsoft.com/office/powerpoint/2010/main" val="259367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BE9EBF4-15F6-4F05-AD18-6929E4F77C4B}" type="slidenum">
              <a:rPr lang="ru-RU" smtClean="0"/>
              <a:t>7</a:t>
            </a:fld>
            <a:endParaRPr lang="ru-RU"/>
          </a:p>
        </p:txBody>
      </p:sp>
    </p:spTree>
    <p:extLst>
      <p:ext uri="{BB962C8B-B14F-4D97-AF65-F5344CB8AC3E}">
        <p14:creationId xmlns:p14="http://schemas.microsoft.com/office/powerpoint/2010/main" val="318093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BE9EBF4-15F6-4F05-AD18-6929E4F77C4B}" type="slidenum">
              <a:rPr lang="ru-RU" smtClean="0"/>
              <a:t>8</a:t>
            </a:fld>
            <a:endParaRPr lang="ru-RU"/>
          </a:p>
        </p:txBody>
      </p:sp>
    </p:spTree>
    <p:extLst>
      <p:ext uri="{BB962C8B-B14F-4D97-AF65-F5344CB8AC3E}">
        <p14:creationId xmlns:p14="http://schemas.microsoft.com/office/powerpoint/2010/main" val="4025304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BE9EBF4-15F6-4F05-AD18-6929E4F77C4B}" type="slidenum">
              <a:rPr lang="ru-RU" smtClean="0"/>
              <a:t>9</a:t>
            </a:fld>
            <a:endParaRPr lang="ru-RU"/>
          </a:p>
        </p:txBody>
      </p:sp>
    </p:spTree>
    <p:extLst>
      <p:ext uri="{BB962C8B-B14F-4D97-AF65-F5344CB8AC3E}">
        <p14:creationId xmlns:p14="http://schemas.microsoft.com/office/powerpoint/2010/main" val="60350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BE9EBF4-15F6-4F05-AD18-6929E4F77C4B}" type="slidenum">
              <a:rPr lang="ru-RU" smtClean="0"/>
              <a:t>10</a:t>
            </a:fld>
            <a:endParaRPr lang="ru-RU"/>
          </a:p>
        </p:txBody>
      </p:sp>
    </p:spTree>
    <p:extLst>
      <p:ext uri="{BB962C8B-B14F-4D97-AF65-F5344CB8AC3E}">
        <p14:creationId xmlns:p14="http://schemas.microsoft.com/office/powerpoint/2010/main" val="1001777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9580">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8BE9EBF4-15F6-4F05-AD18-6929E4F77C4B}" type="slidenum">
              <a:rPr lang="ru-RU" smtClean="0"/>
              <a:t>11</a:t>
            </a:fld>
            <a:endParaRPr lang="ru-RU"/>
          </a:p>
        </p:txBody>
      </p:sp>
    </p:spTree>
    <p:extLst>
      <p:ext uri="{BB962C8B-B14F-4D97-AF65-F5344CB8AC3E}">
        <p14:creationId xmlns:p14="http://schemas.microsoft.com/office/powerpoint/2010/main" val="216564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297734-65FC-4652-8408-53AE6E71281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A268B91-7444-4594-92D5-0F852FDE2D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45AEF8B-AE04-4AC5-BE7E-634ABD20341C}"/>
              </a:ext>
            </a:extLst>
          </p:cNvPr>
          <p:cNvSpPr>
            <a:spLocks noGrp="1"/>
          </p:cNvSpPr>
          <p:nvPr>
            <p:ph type="dt" sz="half" idx="10"/>
          </p:nvPr>
        </p:nvSpPr>
        <p:spPr/>
        <p:txBody>
          <a:bodyPr/>
          <a:lstStyle/>
          <a:p>
            <a:fld id="{7FE56988-8615-4C7A-858B-60A3B854137D}" type="datetimeFigureOut">
              <a:rPr lang="ru-RU" smtClean="0"/>
              <a:t>12.06.2025</a:t>
            </a:fld>
            <a:endParaRPr lang="ru-RU"/>
          </a:p>
        </p:txBody>
      </p:sp>
      <p:sp>
        <p:nvSpPr>
          <p:cNvPr id="5" name="Нижний колонтитул 4">
            <a:extLst>
              <a:ext uri="{FF2B5EF4-FFF2-40B4-BE49-F238E27FC236}">
                <a16:creationId xmlns:a16="http://schemas.microsoft.com/office/drawing/2014/main" id="{74C1A113-731C-4A3F-BA63-44A639D05BB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6861E8E-A987-44F7-9C45-C69B977994FD}"/>
              </a:ext>
            </a:extLst>
          </p:cNvPr>
          <p:cNvSpPr>
            <a:spLocks noGrp="1"/>
          </p:cNvSpPr>
          <p:nvPr>
            <p:ph type="sldNum" sz="quarter" idx="12"/>
          </p:nvPr>
        </p:nvSpPr>
        <p:spPr/>
        <p:txBody>
          <a:bodyPr/>
          <a:lstStyle/>
          <a:p>
            <a:fld id="{86E5C0FF-881C-4FAE-A4A7-689E6F7EEA17}" type="slidenum">
              <a:rPr lang="ru-RU" smtClean="0"/>
              <a:t>‹#›</a:t>
            </a:fld>
            <a:endParaRPr lang="ru-RU"/>
          </a:p>
        </p:txBody>
      </p:sp>
    </p:spTree>
    <p:extLst>
      <p:ext uri="{BB962C8B-B14F-4D97-AF65-F5344CB8AC3E}">
        <p14:creationId xmlns:p14="http://schemas.microsoft.com/office/powerpoint/2010/main" val="212089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70C8FF-0230-4F57-AE60-6FB82BA5307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251FE07-406A-49E3-A2B1-B468F4B6395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019D6AF-ACB5-4A18-A758-301D39A23B37}"/>
              </a:ext>
            </a:extLst>
          </p:cNvPr>
          <p:cNvSpPr>
            <a:spLocks noGrp="1"/>
          </p:cNvSpPr>
          <p:nvPr>
            <p:ph type="dt" sz="half" idx="10"/>
          </p:nvPr>
        </p:nvSpPr>
        <p:spPr/>
        <p:txBody>
          <a:bodyPr/>
          <a:lstStyle/>
          <a:p>
            <a:fld id="{7FE56988-8615-4C7A-858B-60A3B854137D}" type="datetimeFigureOut">
              <a:rPr lang="ru-RU" smtClean="0"/>
              <a:t>12.06.2025</a:t>
            </a:fld>
            <a:endParaRPr lang="ru-RU"/>
          </a:p>
        </p:txBody>
      </p:sp>
      <p:sp>
        <p:nvSpPr>
          <p:cNvPr id="5" name="Нижний колонтитул 4">
            <a:extLst>
              <a:ext uri="{FF2B5EF4-FFF2-40B4-BE49-F238E27FC236}">
                <a16:creationId xmlns:a16="http://schemas.microsoft.com/office/drawing/2014/main" id="{776BC822-B62E-408C-A8C6-15ECDA1AD23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CA0BF38-65DF-48AC-AD0A-170CF12C3523}"/>
              </a:ext>
            </a:extLst>
          </p:cNvPr>
          <p:cNvSpPr>
            <a:spLocks noGrp="1"/>
          </p:cNvSpPr>
          <p:nvPr>
            <p:ph type="sldNum" sz="quarter" idx="12"/>
          </p:nvPr>
        </p:nvSpPr>
        <p:spPr/>
        <p:txBody>
          <a:bodyPr/>
          <a:lstStyle/>
          <a:p>
            <a:fld id="{86E5C0FF-881C-4FAE-A4A7-689E6F7EEA17}" type="slidenum">
              <a:rPr lang="ru-RU" smtClean="0"/>
              <a:t>‹#›</a:t>
            </a:fld>
            <a:endParaRPr lang="ru-RU"/>
          </a:p>
        </p:txBody>
      </p:sp>
    </p:spTree>
    <p:extLst>
      <p:ext uri="{BB962C8B-B14F-4D97-AF65-F5344CB8AC3E}">
        <p14:creationId xmlns:p14="http://schemas.microsoft.com/office/powerpoint/2010/main" val="3584263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18C2833-ECA3-43BC-AE7D-084FCEC885F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4CA016D3-DFDD-45B1-9F29-0F4F8F2FB59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DEF7CD6-76F6-4D93-9B5C-E42A9BBD6627}"/>
              </a:ext>
            </a:extLst>
          </p:cNvPr>
          <p:cNvSpPr>
            <a:spLocks noGrp="1"/>
          </p:cNvSpPr>
          <p:nvPr>
            <p:ph type="dt" sz="half" idx="10"/>
          </p:nvPr>
        </p:nvSpPr>
        <p:spPr/>
        <p:txBody>
          <a:bodyPr/>
          <a:lstStyle/>
          <a:p>
            <a:fld id="{7FE56988-8615-4C7A-858B-60A3B854137D}" type="datetimeFigureOut">
              <a:rPr lang="ru-RU" smtClean="0"/>
              <a:t>12.06.2025</a:t>
            </a:fld>
            <a:endParaRPr lang="ru-RU"/>
          </a:p>
        </p:txBody>
      </p:sp>
      <p:sp>
        <p:nvSpPr>
          <p:cNvPr id="5" name="Нижний колонтитул 4">
            <a:extLst>
              <a:ext uri="{FF2B5EF4-FFF2-40B4-BE49-F238E27FC236}">
                <a16:creationId xmlns:a16="http://schemas.microsoft.com/office/drawing/2014/main" id="{41D2594B-FFAD-492E-9E65-C8A6008544D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499F39B-D9DC-4294-AC17-B00C64F9B581}"/>
              </a:ext>
            </a:extLst>
          </p:cNvPr>
          <p:cNvSpPr>
            <a:spLocks noGrp="1"/>
          </p:cNvSpPr>
          <p:nvPr>
            <p:ph type="sldNum" sz="quarter" idx="12"/>
          </p:nvPr>
        </p:nvSpPr>
        <p:spPr/>
        <p:txBody>
          <a:bodyPr/>
          <a:lstStyle/>
          <a:p>
            <a:fld id="{86E5C0FF-881C-4FAE-A4A7-689E6F7EEA17}" type="slidenum">
              <a:rPr lang="ru-RU" smtClean="0"/>
              <a:t>‹#›</a:t>
            </a:fld>
            <a:endParaRPr lang="ru-RU"/>
          </a:p>
        </p:txBody>
      </p:sp>
    </p:spTree>
    <p:extLst>
      <p:ext uri="{BB962C8B-B14F-4D97-AF65-F5344CB8AC3E}">
        <p14:creationId xmlns:p14="http://schemas.microsoft.com/office/powerpoint/2010/main" val="173951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E708A3-A4BC-489E-A327-61EC4175BE1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664DFDD-BF66-4417-866B-9D251AB9FCC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CB2C05A-29B2-4149-89F9-F869DF22B92E}"/>
              </a:ext>
            </a:extLst>
          </p:cNvPr>
          <p:cNvSpPr>
            <a:spLocks noGrp="1"/>
          </p:cNvSpPr>
          <p:nvPr>
            <p:ph type="dt" sz="half" idx="10"/>
          </p:nvPr>
        </p:nvSpPr>
        <p:spPr/>
        <p:txBody>
          <a:bodyPr/>
          <a:lstStyle/>
          <a:p>
            <a:fld id="{7FE56988-8615-4C7A-858B-60A3B854137D}" type="datetimeFigureOut">
              <a:rPr lang="ru-RU" smtClean="0"/>
              <a:t>12.06.2025</a:t>
            </a:fld>
            <a:endParaRPr lang="ru-RU"/>
          </a:p>
        </p:txBody>
      </p:sp>
      <p:sp>
        <p:nvSpPr>
          <p:cNvPr id="5" name="Нижний колонтитул 4">
            <a:extLst>
              <a:ext uri="{FF2B5EF4-FFF2-40B4-BE49-F238E27FC236}">
                <a16:creationId xmlns:a16="http://schemas.microsoft.com/office/drawing/2014/main" id="{D60BAB41-8F9A-4FB0-A10F-02CAAF9509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8208761-3706-4964-825F-AE6305B9B7E8}"/>
              </a:ext>
            </a:extLst>
          </p:cNvPr>
          <p:cNvSpPr>
            <a:spLocks noGrp="1"/>
          </p:cNvSpPr>
          <p:nvPr>
            <p:ph type="sldNum" sz="quarter" idx="12"/>
          </p:nvPr>
        </p:nvSpPr>
        <p:spPr/>
        <p:txBody>
          <a:bodyPr/>
          <a:lstStyle/>
          <a:p>
            <a:fld id="{86E5C0FF-881C-4FAE-A4A7-689E6F7EEA17}" type="slidenum">
              <a:rPr lang="ru-RU" smtClean="0"/>
              <a:t>‹#›</a:t>
            </a:fld>
            <a:endParaRPr lang="ru-RU"/>
          </a:p>
        </p:txBody>
      </p:sp>
    </p:spTree>
    <p:extLst>
      <p:ext uri="{BB962C8B-B14F-4D97-AF65-F5344CB8AC3E}">
        <p14:creationId xmlns:p14="http://schemas.microsoft.com/office/powerpoint/2010/main" val="249156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175110-1A63-4E5B-99FC-1DA68D2638C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244F9B4-163D-42B6-AEA7-C13E4CF80C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0B99F20-9AB4-43A7-B7CF-0ED46E08DF3C}"/>
              </a:ext>
            </a:extLst>
          </p:cNvPr>
          <p:cNvSpPr>
            <a:spLocks noGrp="1"/>
          </p:cNvSpPr>
          <p:nvPr>
            <p:ph type="dt" sz="half" idx="10"/>
          </p:nvPr>
        </p:nvSpPr>
        <p:spPr/>
        <p:txBody>
          <a:bodyPr/>
          <a:lstStyle/>
          <a:p>
            <a:fld id="{7FE56988-8615-4C7A-858B-60A3B854137D}" type="datetimeFigureOut">
              <a:rPr lang="ru-RU" smtClean="0"/>
              <a:t>12.06.2025</a:t>
            </a:fld>
            <a:endParaRPr lang="ru-RU"/>
          </a:p>
        </p:txBody>
      </p:sp>
      <p:sp>
        <p:nvSpPr>
          <p:cNvPr id="5" name="Нижний колонтитул 4">
            <a:extLst>
              <a:ext uri="{FF2B5EF4-FFF2-40B4-BE49-F238E27FC236}">
                <a16:creationId xmlns:a16="http://schemas.microsoft.com/office/drawing/2014/main" id="{56663D89-CEE4-4FBA-A1CA-E09772E8809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A140B08-4313-4CDB-A5D2-AB0A86EDCB79}"/>
              </a:ext>
            </a:extLst>
          </p:cNvPr>
          <p:cNvSpPr>
            <a:spLocks noGrp="1"/>
          </p:cNvSpPr>
          <p:nvPr>
            <p:ph type="sldNum" sz="quarter" idx="12"/>
          </p:nvPr>
        </p:nvSpPr>
        <p:spPr/>
        <p:txBody>
          <a:bodyPr/>
          <a:lstStyle/>
          <a:p>
            <a:fld id="{86E5C0FF-881C-4FAE-A4A7-689E6F7EEA17}" type="slidenum">
              <a:rPr lang="ru-RU" smtClean="0"/>
              <a:t>‹#›</a:t>
            </a:fld>
            <a:endParaRPr lang="ru-RU"/>
          </a:p>
        </p:txBody>
      </p:sp>
    </p:spTree>
    <p:extLst>
      <p:ext uri="{BB962C8B-B14F-4D97-AF65-F5344CB8AC3E}">
        <p14:creationId xmlns:p14="http://schemas.microsoft.com/office/powerpoint/2010/main" val="294224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5E2B91-6EFC-4A10-AF71-68271340AA2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1925CA6-3D66-4EC2-95AE-F43A1FEA044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0CA4392-F852-4B50-AE3F-36AEF5D0695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76C3128-9598-4EA1-9DB3-A95C3FC3DF03}"/>
              </a:ext>
            </a:extLst>
          </p:cNvPr>
          <p:cNvSpPr>
            <a:spLocks noGrp="1"/>
          </p:cNvSpPr>
          <p:nvPr>
            <p:ph type="dt" sz="half" idx="10"/>
          </p:nvPr>
        </p:nvSpPr>
        <p:spPr/>
        <p:txBody>
          <a:bodyPr/>
          <a:lstStyle/>
          <a:p>
            <a:fld id="{7FE56988-8615-4C7A-858B-60A3B854137D}" type="datetimeFigureOut">
              <a:rPr lang="ru-RU" smtClean="0"/>
              <a:t>12.06.2025</a:t>
            </a:fld>
            <a:endParaRPr lang="ru-RU"/>
          </a:p>
        </p:txBody>
      </p:sp>
      <p:sp>
        <p:nvSpPr>
          <p:cNvPr id="6" name="Нижний колонтитул 5">
            <a:extLst>
              <a:ext uri="{FF2B5EF4-FFF2-40B4-BE49-F238E27FC236}">
                <a16:creationId xmlns:a16="http://schemas.microsoft.com/office/drawing/2014/main" id="{2AB0CAC7-E83A-45E8-B41B-5128CDE543A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580DF61-A2B1-4FDC-8D8B-370F50989F2E}"/>
              </a:ext>
            </a:extLst>
          </p:cNvPr>
          <p:cNvSpPr>
            <a:spLocks noGrp="1"/>
          </p:cNvSpPr>
          <p:nvPr>
            <p:ph type="sldNum" sz="quarter" idx="12"/>
          </p:nvPr>
        </p:nvSpPr>
        <p:spPr/>
        <p:txBody>
          <a:bodyPr/>
          <a:lstStyle/>
          <a:p>
            <a:fld id="{86E5C0FF-881C-4FAE-A4A7-689E6F7EEA17}" type="slidenum">
              <a:rPr lang="ru-RU" smtClean="0"/>
              <a:t>‹#›</a:t>
            </a:fld>
            <a:endParaRPr lang="ru-RU"/>
          </a:p>
        </p:txBody>
      </p:sp>
    </p:spTree>
    <p:extLst>
      <p:ext uri="{BB962C8B-B14F-4D97-AF65-F5344CB8AC3E}">
        <p14:creationId xmlns:p14="http://schemas.microsoft.com/office/powerpoint/2010/main" val="158676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D3C764-D3C1-44E4-8D6D-A12B4CE4938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9722742-77C6-410A-8787-31006DB4F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9C41771-4D6E-475F-805C-EF3AA5FDFEA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9CC2F7E-3CE6-4ECF-98A4-DB146A45B6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8A8FFE1-A89F-492A-94EF-1B322D5641F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3F73D4A-363F-4037-878D-BA9B5738C878}"/>
              </a:ext>
            </a:extLst>
          </p:cNvPr>
          <p:cNvSpPr>
            <a:spLocks noGrp="1"/>
          </p:cNvSpPr>
          <p:nvPr>
            <p:ph type="dt" sz="half" idx="10"/>
          </p:nvPr>
        </p:nvSpPr>
        <p:spPr/>
        <p:txBody>
          <a:bodyPr/>
          <a:lstStyle/>
          <a:p>
            <a:fld id="{7FE56988-8615-4C7A-858B-60A3B854137D}" type="datetimeFigureOut">
              <a:rPr lang="ru-RU" smtClean="0"/>
              <a:t>12.06.2025</a:t>
            </a:fld>
            <a:endParaRPr lang="ru-RU"/>
          </a:p>
        </p:txBody>
      </p:sp>
      <p:sp>
        <p:nvSpPr>
          <p:cNvPr id="8" name="Нижний колонтитул 7">
            <a:extLst>
              <a:ext uri="{FF2B5EF4-FFF2-40B4-BE49-F238E27FC236}">
                <a16:creationId xmlns:a16="http://schemas.microsoft.com/office/drawing/2014/main" id="{E688A90B-7923-437E-974E-F19E31DF293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0889A44-5041-4178-88F1-069509CDF572}"/>
              </a:ext>
            </a:extLst>
          </p:cNvPr>
          <p:cNvSpPr>
            <a:spLocks noGrp="1"/>
          </p:cNvSpPr>
          <p:nvPr>
            <p:ph type="sldNum" sz="quarter" idx="12"/>
          </p:nvPr>
        </p:nvSpPr>
        <p:spPr/>
        <p:txBody>
          <a:bodyPr/>
          <a:lstStyle/>
          <a:p>
            <a:fld id="{86E5C0FF-881C-4FAE-A4A7-689E6F7EEA17}" type="slidenum">
              <a:rPr lang="ru-RU" smtClean="0"/>
              <a:t>‹#›</a:t>
            </a:fld>
            <a:endParaRPr lang="ru-RU"/>
          </a:p>
        </p:txBody>
      </p:sp>
    </p:spTree>
    <p:extLst>
      <p:ext uri="{BB962C8B-B14F-4D97-AF65-F5344CB8AC3E}">
        <p14:creationId xmlns:p14="http://schemas.microsoft.com/office/powerpoint/2010/main" val="181184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C510A7-6A28-490C-9A37-617751887C6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CD5B167-600C-4BD9-A4BA-BD1F3CC95D16}"/>
              </a:ext>
            </a:extLst>
          </p:cNvPr>
          <p:cNvSpPr>
            <a:spLocks noGrp="1"/>
          </p:cNvSpPr>
          <p:nvPr>
            <p:ph type="dt" sz="half" idx="10"/>
          </p:nvPr>
        </p:nvSpPr>
        <p:spPr/>
        <p:txBody>
          <a:bodyPr/>
          <a:lstStyle/>
          <a:p>
            <a:fld id="{7FE56988-8615-4C7A-858B-60A3B854137D}" type="datetimeFigureOut">
              <a:rPr lang="ru-RU" smtClean="0"/>
              <a:t>12.06.2025</a:t>
            </a:fld>
            <a:endParaRPr lang="ru-RU"/>
          </a:p>
        </p:txBody>
      </p:sp>
      <p:sp>
        <p:nvSpPr>
          <p:cNvPr id="4" name="Нижний колонтитул 3">
            <a:extLst>
              <a:ext uri="{FF2B5EF4-FFF2-40B4-BE49-F238E27FC236}">
                <a16:creationId xmlns:a16="http://schemas.microsoft.com/office/drawing/2014/main" id="{70A9F7B0-36FC-40E1-B7A1-5314B309460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B7C863D-12B2-49D3-B2F1-A58EE391AF6E}"/>
              </a:ext>
            </a:extLst>
          </p:cNvPr>
          <p:cNvSpPr>
            <a:spLocks noGrp="1"/>
          </p:cNvSpPr>
          <p:nvPr>
            <p:ph type="sldNum" sz="quarter" idx="12"/>
          </p:nvPr>
        </p:nvSpPr>
        <p:spPr/>
        <p:txBody>
          <a:bodyPr/>
          <a:lstStyle/>
          <a:p>
            <a:fld id="{86E5C0FF-881C-4FAE-A4A7-689E6F7EEA17}" type="slidenum">
              <a:rPr lang="ru-RU" smtClean="0"/>
              <a:t>‹#›</a:t>
            </a:fld>
            <a:endParaRPr lang="ru-RU"/>
          </a:p>
        </p:txBody>
      </p:sp>
    </p:spTree>
    <p:extLst>
      <p:ext uri="{BB962C8B-B14F-4D97-AF65-F5344CB8AC3E}">
        <p14:creationId xmlns:p14="http://schemas.microsoft.com/office/powerpoint/2010/main" val="240394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DEC9E3D-B09B-4395-B32E-EA324D864149}"/>
              </a:ext>
            </a:extLst>
          </p:cNvPr>
          <p:cNvSpPr>
            <a:spLocks noGrp="1"/>
          </p:cNvSpPr>
          <p:nvPr>
            <p:ph type="dt" sz="half" idx="10"/>
          </p:nvPr>
        </p:nvSpPr>
        <p:spPr/>
        <p:txBody>
          <a:bodyPr/>
          <a:lstStyle/>
          <a:p>
            <a:fld id="{7FE56988-8615-4C7A-858B-60A3B854137D}" type="datetimeFigureOut">
              <a:rPr lang="ru-RU" smtClean="0"/>
              <a:t>12.06.2025</a:t>
            </a:fld>
            <a:endParaRPr lang="ru-RU"/>
          </a:p>
        </p:txBody>
      </p:sp>
      <p:sp>
        <p:nvSpPr>
          <p:cNvPr id="3" name="Нижний колонтитул 2">
            <a:extLst>
              <a:ext uri="{FF2B5EF4-FFF2-40B4-BE49-F238E27FC236}">
                <a16:creationId xmlns:a16="http://schemas.microsoft.com/office/drawing/2014/main" id="{E47DDB61-7720-4B4E-8569-993B0093B85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72471C2-D7C9-4F83-904B-8080972F272E}"/>
              </a:ext>
            </a:extLst>
          </p:cNvPr>
          <p:cNvSpPr>
            <a:spLocks noGrp="1"/>
          </p:cNvSpPr>
          <p:nvPr>
            <p:ph type="sldNum" sz="quarter" idx="12"/>
          </p:nvPr>
        </p:nvSpPr>
        <p:spPr/>
        <p:txBody>
          <a:bodyPr/>
          <a:lstStyle/>
          <a:p>
            <a:fld id="{86E5C0FF-881C-4FAE-A4A7-689E6F7EEA17}" type="slidenum">
              <a:rPr lang="ru-RU" smtClean="0"/>
              <a:t>‹#›</a:t>
            </a:fld>
            <a:endParaRPr lang="ru-RU"/>
          </a:p>
        </p:txBody>
      </p:sp>
    </p:spTree>
    <p:extLst>
      <p:ext uri="{BB962C8B-B14F-4D97-AF65-F5344CB8AC3E}">
        <p14:creationId xmlns:p14="http://schemas.microsoft.com/office/powerpoint/2010/main" val="412071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D53BEE-EEA2-4476-B475-0EFC98D88A4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C4DFB30-EB98-42B2-B1E3-A7213E1B6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F2A03FD-F085-4D35-A7BA-0D7F50D7DD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F523DE8-680F-462A-9BD1-A545FC23D3DF}"/>
              </a:ext>
            </a:extLst>
          </p:cNvPr>
          <p:cNvSpPr>
            <a:spLocks noGrp="1"/>
          </p:cNvSpPr>
          <p:nvPr>
            <p:ph type="dt" sz="half" idx="10"/>
          </p:nvPr>
        </p:nvSpPr>
        <p:spPr/>
        <p:txBody>
          <a:bodyPr/>
          <a:lstStyle/>
          <a:p>
            <a:fld id="{7FE56988-8615-4C7A-858B-60A3B854137D}" type="datetimeFigureOut">
              <a:rPr lang="ru-RU" smtClean="0"/>
              <a:t>12.06.2025</a:t>
            </a:fld>
            <a:endParaRPr lang="ru-RU"/>
          </a:p>
        </p:txBody>
      </p:sp>
      <p:sp>
        <p:nvSpPr>
          <p:cNvPr id="6" name="Нижний колонтитул 5">
            <a:extLst>
              <a:ext uri="{FF2B5EF4-FFF2-40B4-BE49-F238E27FC236}">
                <a16:creationId xmlns:a16="http://schemas.microsoft.com/office/drawing/2014/main" id="{6063F291-E44F-427F-8A09-B4A81CCE809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1729854-671E-4ABC-A9F7-E43901D2EF41}"/>
              </a:ext>
            </a:extLst>
          </p:cNvPr>
          <p:cNvSpPr>
            <a:spLocks noGrp="1"/>
          </p:cNvSpPr>
          <p:nvPr>
            <p:ph type="sldNum" sz="quarter" idx="12"/>
          </p:nvPr>
        </p:nvSpPr>
        <p:spPr/>
        <p:txBody>
          <a:bodyPr/>
          <a:lstStyle/>
          <a:p>
            <a:fld id="{86E5C0FF-881C-4FAE-A4A7-689E6F7EEA17}" type="slidenum">
              <a:rPr lang="ru-RU" smtClean="0"/>
              <a:t>‹#›</a:t>
            </a:fld>
            <a:endParaRPr lang="ru-RU"/>
          </a:p>
        </p:txBody>
      </p:sp>
    </p:spTree>
    <p:extLst>
      <p:ext uri="{BB962C8B-B14F-4D97-AF65-F5344CB8AC3E}">
        <p14:creationId xmlns:p14="http://schemas.microsoft.com/office/powerpoint/2010/main" val="391415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A39335-0A4D-41E5-9B82-E6133A4EE0F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DEA07BC-2129-4A7B-A5CB-68DB3A8463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6EBB178-A43F-43E9-850C-453B17047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0B491BA-EB07-4F6C-8ED1-CB6C853DA138}"/>
              </a:ext>
            </a:extLst>
          </p:cNvPr>
          <p:cNvSpPr>
            <a:spLocks noGrp="1"/>
          </p:cNvSpPr>
          <p:nvPr>
            <p:ph type="dt" sz="half" idx="10"/>
          </p:nvPr>
        </p:nvSpPr>
        <p:spPr/>
        <p:txBody>
          <a:bodyPr/>
          <a:lstStyle/>
          <a:p>
            <a:fld id="{7FE56988-8615-4C7A-858B-60A3B854137D}" type="datetimeFigureOut">
              <a:rPr lang="ru-RU" smtClean="0"/>
              <a:t>12.06.2025</a:t>
            </a:fld>
            <a:endParaRPr lang="ru-RU"/>
          </a:p>
        </p:txBody>
      </p:sp>
      <p:sp>
        <p:nvSpPr>
          <p:cNvPr id="6" name="Нижний колонтитул 5">
            <a:extLst>
              <a:ext uri="{FF2B5EF4-FFF2-40B4-BE49-F238E27FC236}">
                <a16:creationId xmlns:a16="http://schemas.microsoft.com/office/drawing/2014/main" id="{C7E69190-246F-4F72-8D1D-C690A16D9F6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321BCD7-BCC1-4E8C-A6A2-050E89CC896B}"/>
              </a:ext>
            </a:extLst>
          </p:cNvPr>
          <p:cNvSpPr>
            <a:spLocks noGrp="1"/>
          </p:cNvSpPr>
          <p:nvPr>
            <p:ph type="sldNum" sz="quarter" idx="12"/>
          </p:nvPr>
        </p:nvSpPr>
        <p:spPr/>
        <p:txBody>
          <a:bodyPr/>
          <a:lstStyle/>
          <a:p>
            <a:fld id="{86E5C0FF-881C-4FAE-A4A7-689E6F7EEA17}" type="slidenum">
              <a:rPr lang="ru-RU" smtClean="0"/>
              <a:t>‹#›</a:t>
            </a:fld>
            <a:endParaRPr lang="ru-RU"/>
          </a:p>
        </p:txBody>
      </p:sp>
    </p:spTree>
    <p:extLst>
      <p:ext uri="{BB962C8B-B14F-4D97-AF65-F5344CB8AC3E}">
        <p14:creationId xmlns:p14="http://schemas.microsoft.com/office/powerpoint/2010/main" val="271937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8C86F5-3B4D-4519-95FE-5DEBB5B378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FC153B2-D40B-4EAE-8C69-D6A30DB897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ADFEA76-0DAB-4369-A091-6958F40A9C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56988-8615-4C7A-858B-60A3B854137D}" type="datetimeFigureOut">
              <a:rPr lang="ru-RU" smtClean="0"/>
              <a:t>12.06.2025</a:t>
            </a:fld>
            <a:endParaRPr lang="ru-RU"/>
          </a:p>
        </p:txBody>
      </p:sp>
      <p:sp>
        <p:nvSpPr>
          <p:cNvPr id="5" name="Нижний колонтитул 4">
            <a:extLst>
              <a:ext uri="{FF2B5EF4-FFF2-40B4-BE49-F238E27FC236}">
                <a16:creationId xmlns:a16="http://schemas.microsoft.com/office/drawing/2014/main" id="{01DD8CC7-3F45-4B16-B101-A78B506AD8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B7A8A18-6751-4BE6-837C-3FE7DF2CA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5C0FF-881C-4FAE-A4A7-689E6F7EEA17}" type="slidenum">
              <a:rPr lang="ru-RU" smtClean="0"/>
              <a:t>‹#›</a:t>
            </a:fld>
            <a:endParaRPr lang="ru-RU"/>
          </a:p>
        </p:txBody>
      </p:sp>
    </p:spTree>
    <p:extLst>
      <p:ext uri="{BB962C8B-B14F-4D97-AF65-F5344CB8AC3E}">
        <p14:creationId xmlns:p14="http://schemas.microsoft.com/office/powerpoint/2010/main" val="3457874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B5279D-9D5E-4F09-B8AE-A6297C391624}"/>
              </a:ext>
            </a:extLst>
          </p:cNvPr>
          <p:cNvSpPr>
            <a:spLocks noGrp="1"/>
          </p:cNvSpPr>
          <p:nvPr>
            <p:ph type="ctrTitle"/>
          </p:nvPr>
        </p:nvSpPr>
        <p:spPr>
          <a:xfrm>
            <a:off x="1523999" y="2864588"/>
            <a:ext cx="9144000" cy="1495645"/>
          </a:xfrm>
        </p:spPr>
        <p:txBody>
          <a:bodyPr>
            <a:normAutofit/>
          </a:bodyPr>
          <a:lstStyle/>
          <a:p>
            <a:r>
              <a:rPr lang="en-US" sz="3200" dirty="0">
                <a:effectLst/>
                <a:latin typeface="Century Gothic" panose="020B0502020202020204" pitchFamily="34" charset="0"/>
                <a:ea typeface="Batang" panose="02030600000101010101" pitchFamily="18" charset="-127"/>
              </a:rPr>
              <a:t>Comparative analysis of behavioral </a:t>
            </a:r>
            <a:r>
              <a:rPr lang="en-US" sz="3200" dirty="0">
                <a:latin typeface="Century Gothic" panose="020B0502020202020204" pitchFamily="34" charset="0"/>
                <a:ea typeface="Batang" panose="02030600000101010101" pitchFamily="18" charset="-127"/>
              </a:rPr>
              <a:t>reactions</a:t>
            </a:r>
            <a:r>
              <a:rPr lang="en-US" sz="3200" dirty="0">
                <a:effectLst/>
                <a:latin typeface="Century Gothic" panose="020B0502020202020204" pitchFamily="34" charset="0"/>
                <a:ea typeface="Batang" panose="02030600000101010101" pitchFamily="18" charset="-127"/>
              </a:rPr>
              <a:t> and physiological parameters of mice under proton exposure and aging</a:t>
            </a:r>
            <a:endParaRPr lang="ru-RU" sz="8800" dirty="0">
              <a:latin typeface="Century Gothic" panose="020B0502020202020204" pitchFamily="34" charset="0"/>
              <a:ea typeface="Batang" panose="02030600000101010101" pitchFamily="18" charset="-127"/>
            </a:endParaRPr>
          </a:p>
        </p:txBody>
      </p:sp>
      <p:pic>
        <p:nvPicPr>
          <p:cNvPr id="5" name="Рисунок 4">
            <a:extLst>
              <a:ext uri="{FF2B5EF4-FFF2-40B4-BE49-F238E27FC236}">
                <a16:creationId xmlns:a16="http://schemas.microsoft.com/office/drawing/2014/main" id="{8D7C7824-820E-41C0-98F4-319E3251ACA9}"/>
              </a:ext>
            </a:extLst>
          </p:cNvPr>
          <p:cNvPicPr>
            <a:picLocks noChangeAspect="1"/>
          </p:cNvPicPr>
          <p:nvPr/>
        </p:nvPicPr>
        <p:blipFill>
          <a:blip r:embed="rId3"/>
          <a:stretch>
            <a:fillRect/>
          </a:stretch>
        </p:blipFill>
        <p:spPr>
          <a:xfrm>
            <a:off x="1059785" y="54382"/>
            <a:ext cx="1924840" cy="1822901"/>
          </a:xfrm>
          <a:prstGeom prst="rect">
            <a:avLst/>
          </a:prstGeom>
        </p:spPr>
      </p:pic>
      <p:pic>
        <p:nvPicPr>
          <p:cNvPr id="9" name="Рисунок 8">
            <a:extLst>
              <a:ext uri="{FF2B5EF4-FFF2-40B4-BE49-F238E27FC236}">
                <a16:creationId xmlns:a16="http://schemas.microsoft.com/office/drawing/2014/main" id="{CAABF84B-37B2-4D68-A6A2-CEEAC30829FA}"/>
              </a:ext>
            </a:extLst>
          </p:cNvPr>
          <p:cNvPicPr>
            <a:picLocks noChangeAspect="1"/>
          </p:cNvPicPr>
          <p:nvPr/>
        </p:nvPicPr>
        <p:blipFill rotWithShape="1">
          <a:blip r:embed="rId4"/>
          <a:srcRect t="6144"/>
          <a:stretch/>
        </p:blipFill>
        <p:spPr>
          <a:xfrm>
            <a:off x="9207375" y="66210"/>
            <a:ext cx="1924840" cy="1799244"/>
          </a:xfrm>
          <a:prstGeom prst="rect">
            <a:avLst/>
          </a:prstGeom>
        </p:spPr>
      </p:pic>
      <p:pic>
        <p:nvPicPr>
          <p:cNvPr id="7" name="Рисунок 6">
            <a:extLst>
              <a:ext uri="{FF2B5EF4-FFF2-40B4-BE49-F238E27FC236}">
                <a16:creationId xmlns:a16="http://schemas.microsoft.com/office/drawing/2014/main" id="{386C3FB1-8189-470A-AA1F-D263F7AAB0FF}"/>
              </a:ext>
            </a:extLst>
          </p:cNvPr>
          <p:cNvPicPr>
            <a:picLocks noChangeAspect="1"/>
          </p:cNvPicPr>
          <p:nvPr/>
        </p:nvPicPr>
        <p:blipFill>
          <a:blip r:embed="rId5"/>
          <a:stretch>
            <a:fillRect/>
          </a:stretch>
        </p:blipFill>
        <p:spPr>
          <a:xfrm>
            <a:off x="4876572" y="7859"/>
            <a:ext cx="2438855" cy="1849960"/>
          </a:xfrm>
          <a:prstGeom prst="rect">
            <a:avLst/>
          </a:prstGeom>
        </p:spPr>
      </p:pic>
      <p:sp>
        <p:nvSpPr>
          <p:cNvPr id="8" name="Подзаголовок 7">
            <a:extLst>
              <a:ext uri="{FF2B5EF4-FFF2-40B4-BE49-F238E27FC236}">
                <a16:creationId xmlns:a16="http://schemas.microsoft.com/office/drawing/2014/main" id="{24E1F12E-E8DF-45CD-977D-1ACD302D3158}"/>
              </a:ext>
            </a:extLst>
          </p:cNvPr>
          <p:cNvSpPr>
            <a:spLocks noGrp="1"/>
          </p:cNvSpPr>
          <p:nvPr>
            <p:ph type="subTitle" idx="1"/>
          </p:nvPr>
        </p:nvSpPr>
        <p:spPr>
          <a:xfrm>
            <a:off x="1185362" y="5347538"/>
            <a:ext cx="9458132" cy="1655762"/>
          </a:xfrm>
        </p:spPr>
        <p:txBody>
          <a:bodyPr/>
          <a:lstStyle/>
          <a:p>
            <a:r>
              <a:rPr lang="en-US" dirty="0" err="1">
                <a:latin typeface="Century Gothic" panose="020B0502020202020204" pitchFamily="34" charset="0"/>
              </a:rPr>
              <a:t>Sakharova.S.K</a:t>
            </a:r>
            <a:r>
              <a:rPr lang="en-US" dirty="0">
                <a:latin typeface="Century Gothic" panose="020B0502020202020204" pitchFamily="34" charset="0"/>
              </a:rPr>
              <a:t>, </a:t>
            </a:r>
            <a:r>
              <a:rPr lang="en-US" dirty="0" err="1">
                <a:latin typeface="Century Gothic" panose="020B0502020202020204" pitchFamily="34" charset="0"/>
              </a:rPr>
              <a:t>Severyukhin</a:t>
            </a:r>
            <a:r>
              <a:rPr lang="en-US" dirty="0">
                <a:latin typeface="Century Gothic" panose="020B0502020202020204" pitchFamily="34" charset="0"/>
              </a:rPr>
              <a:t> </a:t>
            </a:r>
            <a:r>
              <a:rPr lang="en-US" dirty="0" err="1">
                <a:latin typeface="Century Gothic" panose="020B0502020202020204" pitchFamily="34" charset="0"/>
              </a:rPr>
              <a:t>Yu.S</a:t>
            </a:r>
            <a:r>
              <a:rPr lang="en-US" dirty="0">
                <a:latin typeface="Century Gothic" panose="020B0502020202020204" pitchFamily="34" charset="0"/>
              </a:rPr>
              <a:t>., </a:t>
            </a:r>
            <a:r>
              <a:rPr lang="en-US" dirty="0" err="1">
                <a:latin typeface="Century Gothic" panose="020B0502020202020204" pitchFamily="34" charset="0"/>
              </a:rPr>
              <a:t>Kolesnikova</a:t>
            </a:r>
            <a:r>
              <a:rPr lang="en-US" dirty="0">
                <a:latin typeface="Century Gothic" panose="020B0502020202020204" pitchFamily="34" charset="0"/>
              </a:rPr>
              <a:t> I.A., </a:t>
            </a:r>
            <a:r>
              <a:rPr lang="en-US" dirty="0" err="1">
                <a:latin typeface="Century Gothic" panose="020B0502020202020204" pitchFamily="34" charset="0"/>
              </a:rPr>
              <a:t>Utina</a:t>
            </a:r>
            <a:r>
              <a:rPr lang="en-US" dirty="0">
                <a:latin typeface="Century Gothic" panose="020B0502020202020204" pitchFamily="34" charset="0"/>
              </a:rPr>
              <a:t> D. M., </a:t>
            </a:r>
            <a:r>
              <a:rPr lang="en-US" dirty="0" err="1">
                <a:latin typeface="Century Gothic" panose="020B0502020202020204" pitchFamily="34" charset="0"/>
              </a:rPr>
              <a:t>Pronskikh</a:t>
            </a:r>
            <a:r>
              <a:rPr lang="en-US" dirty="0">
                <a:latin typeface="Century Gothic" panose="020B0502020202020204" pitchFamily="34" charset="0"/>
              </a:rPr>
              <a:t> E.V., </a:t>
            </a:r>
            <a:r>
              <a:rPr lang="en-US" dirty="0" err="1">
                <a:latin typeface="Century Gothic" panose="020B0502020202020204" pitchFamily="34" charset="0"/>
              </a:rPr>
              <a:t>Molokanov</a:t>
            </a:r>
            <a:r>
              <a:rPr lang="en-US" dirty="0">
                <a:latin typeface="Century Gothic" panose="020B0502020202020204" pitchFamily="34" charset="0"/>
              </a:rPr>
              <a:t> A.G.</a:t>
            </a:r>
            <a:endParaRPr lang="ru-RU" dirty="0">
              <a:latin typeface="Century Gothic" panose="020B0502020202020204" pitchFamily="34" charset="0"/>
            </a:endParaRPr>
          </a:p>
        </p:txBody>
      </p:sp>
    </p:spTree>
    <p:extLst>
      <p:ext uri="{BB962C8B-B14F-4D97-AF65-F5344CB8AC3E}">
        <p14:creationId xmlns:p14="http://schemas.microsoft.com/office/powerpoint/2010/main" val="82647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738DB5-E2BD-4FE1-B523-1B5418B4C6CD}"/>
              </a:ext>
            </a:extLst>
          </p:cNvPr>
          <p:cNvSpPr>
            <a:spLocks noGrp="1"/>
          </p:cNvSpPr>
          <p:nvPr>
            <p:ph type="title"/>
          </p:nvPr>
        </p:nvSpPr>
        <p:spPr>
          <a:xfrm>
            <a:off x="838200" y="290481"/>
            <a:ext cx="10515600" cy="1325563"/>
          </a:xfrm>
        </p:spPr>
        <p:txBody>
          <a:bodyPr>
            <a:normAutofit/>
          </a:bodyPr>
          <a:lstStyle/>
          <a:p>
            <a:pPr algn="ctr"/>
            <a:r>
              <a:rPr lang="en-US" sz="2800" dirty="0">
                <a:latin typeface="Century Gothic" panose="020B0502020202020204" pitchFamily="34" charset="0"/>
              </a:rPr>
              <a:t>Experimental part</a:t>
            </a:r>
            <a:br>
              <a:rPr lang="en-US" sz="2900" dirty="0">
                <a:latin typeface="Century Gothic" panose="020B0502020202020204" pitchFamily="34" charset="0"/>
              </a:rPr>
            </a:br>
            <a:br>
              <a:rPr lang="ru-RU" sz="2900" dirty="0">
                <a:latin typeface="Century Gothic" panose="020B0502020202020204" pitchFamily="34" charset="0"/>
              </a:rPr>
            </a:br>
            <a:r>
              <a:rPr lang="ru-RU" sz="2900" dirty="0">
                <a:latin typeface="Century Gothic" panose="020B0502020202020204" pitchFamily="34" charset="0"/>
              </a:rPr>
              <a:t>5.</a:t>
            </a:r>
            <a:r>
              <a:rPr lang="en-US" sz="2900" dirty="0">
                <a:latin typeface="Century Gothic" panose="020B0502020202020204" pitchFamily="34" charset="0"/>
              </a:rPr>
              <a:t> Statistic</a:t>
            </a:r>
            <a:endParaRPr lang="ru-RU" sz="2900" dirty="0">
              <a:latin typeface="Century Gothic" panose="020B0502020202020204" pitchFamily="34" charset="0"/>
            </a:endParaRPr>
          </a:p>
        </p:txBody>
      </p:sp>
      <p:pic>
        <p:nvPicPr>
          <p:cNvPr id="5" name="Объект 4">
            <a:extLst>
              <a:ext uri="{FF2B5EF4-FFF2-40B4-BE49-F238E27FC236}">
                <a16:creationId xmlns:a16="http://schemas.microsoft.com/office/drawing/2014/main" id="{A5CCC163-0AAE-4D02-B091-1A9DB33903F8}"/>
              </a:ext>
            </a:extLst>
          </p:cNvPr>
          <p:cNvPicPr>
            <a:picLocks noGrp="1" noChangeAspect="1"/>
          </p:cNvPicPr>
          <p:nvPr>
            <p:ph idx="1"/>
          </p:nvPr>
        </p:nvPicPr>
        <p:blipFill rotWithShape="1">
          <a:blip r:embed="rId3"/>
          <a:srcRect t="2233"/>
          <a:stretch/>
        </p:blipFill>
        <p:spPr>
          <a:xfrm>
            <a:off x="761638" y="2844942"/>
            <a:ext cx="2144293" cy="2137605"/>
          </a:xfrm>
        </p:spPr>
      </p:pic>
      <p:sp>
        <p:nvSpPr>
          <p:cNvPr id="3" name="TextBox 2">
            <a:extLst>
              <a:ext uri="{FF2B5EF4-FFF2-40B4-BE49-F238E27FC236}">
                <a16:creationId xmlns:a16="http://schemas.microsoft.com/office/drawing/2014/main" id="{A934BB7E-76A2-469C-9F04-FF7B9228A754}"/>
              </a:ext>
            </a:extLst>
          </p:cNvPr>
          <p:cNvSpPr txBox="1"/>
          <p:nvPr/>
        </p:nvSpPr>
        <p:spPr>
          <a:xfrm>
            <a:off x="3545633" y="2593016"/>
            <a:ext cx="8207191" cy="2246769"/>
          </a:xfrm>
          <a:prstGeom prst="rect">
            <a:avLst/>
          </a:prstGeom>
          <a:noFill/>
        </p:spPr>
        <p:txBody>
          <a:bodyPr wrap="square" rtlCol="0">
            <a:spAutoFit/>
          </a:bodyPr>
          <a:lstStyle/>
          <a:p>
            <a:r>
              <a:rPr lang="en-US" sz="2000" dirty="0">
                <a:latin typeface="Century Gothic" panose="020B0502020202020204" pitchFamily="34" charset="0"/>
                <a:ea typeface="Times New Roman" panose="02020603050405020304" pitchFamily="18" charset="0"/>
                <a:cs typeface="Times New Roman" panose="02020603050405020304" pitchFamily="18" charset="0"/>
              </a:rPr>
              <a:t>To assess the differences between the mean values of the indicators, the methods of analysis of variance Welch's ANOVA and </a:t>
            </a:r>
            <a:r>
              <a:rPr lang="en-US" sz="2000" dirty="0" err="1">
                <a:latin typeface="Century Gothic" panose="020B0502020202020204" pitchFamily="34" charset="0"/>
                <a:ea typeface="Times New Roman" panose="02020603050405020304" pitchFamily="18" charset="0"/>
                <a:cs typeface="Times New Roman" panose="02020603050405020304" pitchFamily="18" charset="0"/>
              </a:rPr>
              <a:t>Kraskel</a:t>
            </a:r>
            <a:r>
              <a:rPr lang="en-US" sz="2000" dirty="0">
                <a:latin typeface="Century Gothic" panose="020B0502020202020204" pitchFamily="34" charset="0"/>
                <a:ea typeface="Times New Roman" panose="02020603050405020304" pitchFamily="18" charset="0"/>
                <a:cs typeface="Times New Roman" panose="02020603050405020304" pitchFamily="18" charset="0"/>
              </a:rPr>
              <a:t>-Wallis test were used and further pairwise comparison. The 𝜒^2 test was used to evaluate differences between groups in the spontaneous alternation test. An error probability of p &lt; 0.05 was considered sufficient to conclude that the differences were statistically significant.</a:t>
            </a:r>
            <a:endParaRPr lang="ru-RU" sz="2000" dirty="0">
              <a:latin typeface="Century Gothic" panose="020B0502020202020204" pitchFamily="34" charset="0"/>
            </a:endParaRPr>
          </a:p>
        </p:txBody>
      </p:sp>
    </p:spTree>
    <p:extLst>
      <p:ext uri="{BB962C8B-B14F-4D97-AF65-F5344CB8AC3E}">
        <p14:creationId xmlns:p14="http://schemas.microsoft.com/office/powerpoint/2010/main" val="1460355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B3004D3-E6BA-4CEA-A55A-8CC67630FA03}"/>
              </a:ext>
            </a:extLst>
          </p:cNvPr>
          <p:cNvSpPr txBox="1"/>
          <p:nvPr/>
        </p:nvSpPr>
        <p:spPr>
          <a:xfrm>
            <a:off x="2948473" y="2320568"/>
            <a:ext cx="6694944" cy="369332"/>
          </a:xfrm>
          <a:prstGeom prst="rect">
            <a:avLst/>
          </a:prstGeom>
          <a:noFill/>
        </p:spPr>
        <p:txBody>
          <a:bodyPr wrap="square" rtlCol="0">
            <a:spAutoFit/>
          </a:bodyPr>
          <a:lstStyle/>
          <a:p>
            <a:r>
              <a:rPr lang="en-US" dirty="0">
                <a:latin typeface="Century Gothic" panose="020B0502020202020204" pitchFamily="34" charset="0"/>
              </a:rPr>
              <a:t>Table 2. Results of the spontaneous alternation test.</a:t>
            </a:r>
            <a:endParaRPr lang="ru-RU" dirty="0">
              <a:latin typeface="Century Gothic" panose="020B0502020202020204" pitchFamily="34" charset="0"/>
            </a:endParaRPr>
          </a:p>
        </p:txBody>
      </p:sp>
      <p:sp>
        <p:nvSpPr>
          <p:cNvPr id="9" name="TextBox 8">
            <a:extLst>
              <a:ext uri="{FF2B5EF4-FFF2-40B4-BE49-F238E27FC236}">
                <a16:creationId xmlns:a16="http://schemas.microsoft.com/office/drawing/2014/main" id="{0E5EEA58-8642-43BC-A3AF-FA50F1BFF7C4}"/>
              </a:ext>
            </a:extLst>
          </p:cNvPr>
          <p:cNvSpPr txBox="1"/>
          <p:nvPr/>
        </p:nvSpPr>
        <p:spPr>
          <a:xfrm>
            <a:off x="3165298" y="4617645"/>
            <a:ext cx="6858452" cy="369332"/>
          </a:xfrm>
          <a:prstGeom prst="rect">
            <a:avLst/>
          </a:prstGeom>
          <a:noFill/>
        </p:spPr>
        <p:txBody>
          <a:bodyPr wrap="square" rtlCol="0">
            <a:spAutoFit/>
          </a:bodyPr>
          <a:lstStyle/>
          <a:p>
            <a:r>
              <a:rPr lang="en-US" dirty="0">
                <a:latin typeface="Century Gothic" panose="020B0502020202020204" pitchFamily="34" charset="0"/>
              </a:rPr>
              <a:t>Table 3: Results of motor asymmetry assessment. </a:t>
            </a:r>
            <a:endParaRPr lang="ru-RU"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DA348A1-D0AD-4E7D-94A1-5E047FA56619}"/>
                  </a:ext>
                </a:extLst>
              </p:cNvPr>
              <p:cNvSpPr txBox="1"/>
              <p:nvPr/>
            </p:nvSpPr>
            <p:spPr>
              <a:xfrm>
                <a:off x="8591219" y="4193835"/>
                <a:ext cx="1264642" cy="276999"/>
              </a:xfrm>
              <a:prstGeom prst="rect">
                <a:avLst/>
              </a:prstGeom>
              <a:noFill/>
            </p:spPr>
            <p:txBody>
              <a:bodyPr wrap="none" lIns="0" tIns="0" rIns="0" bIns="0" rtlCol="0">
                <a:spAutoFit/>
              </a:bodyPr>
              <a:lstStyle/>
              <a:p>
                <a14:m>
                  <m:oMath xmlns:m="http://schemas.openxmlformats.org/officeDocument/2006/math">
                    <m:sSup>
                      <m:sSupPr>
                        <m:ctrlPr>
                          <a:rPr lang="ru-RU" i="1" smtClean="0">
                            <a:solidFill>
                              <a:srgbClr val="836967"/>
                            </a:solidFill>
                            <a:latin typeface="Cambria Math" panose="02040503050406030204" pitchFamily="18" charset="0"/>
                          </a:rPr>
                        </m:ctrlPr>
                      </m:sSupPr>
                      <m:e>
                        <m:r>
                          <a:rPr lang="ru-RU" i="1" smtClean="0">
                            <a:latin typeface="Cambria Math" panose="02040503050406030204" pitchFamily="18" charset="0"/>
                          </a:rPr>
                          <m:t>𝜒</m:t>
                        </m:r>
                      </m:e>
                      <m:sup>
                        <m:r>
                          <a:rPr lang="ru-RU" i="1" smtClean="0">
                            <a:latin typeface="Cambria Math" panose="02040503050406030204" pitchFamily="18" charset="0"/>
                          </a:rPr>
                          <m:t>2</m:t>
                        </m:r>
                      </m:sup>
                    </m:sSup>
                  </m:oMath>
                </a14:m>
                <a:r>
                  <a:rPr lang="ru-RU" dirty="0">
                    <a:latin typeface="Century Gothic" panose="020B0502020202020204" pitchFamily="34" charset="0"/>
                  </a:rPr>
                  <a:t>=</a:t>
                </a:r>
                <a:r>
                  <a:rPr lang="en-US" dirty="0">
                    <a:latin typeface="Century Gothic" panose="020B0502020202020204" pitchFamily="34" charset="0"/>
                  </a:rPr>
                  <a:t>p</a:t>
                </a:r>
                <a:r>
                  <a:rPr lang="ru-RU" dirty="0">
                    <a:latin typeface="Century Gothic" panose="020B0502020202020204" pitchFamily="34" charset="0"/>
                  </a:rPr>
                  <a:t>=0.151</a:t>
                </a:r>
              </a:p>
            </p:txBody>
          </p:sp>
        </mc:Choice>
        <mc:Fallback xmlns="">
          <p:sp>
            <p:nvSpPr>
              <p:cNvPr id="2" name="TextBox 1">
                <a:extLst>
                  <a:ext uri="{FF2B5EF4-FFF2-40B4-BE49-F238E27FC236}">
                    <a16:creationId xmlns:a16="http://schemas.microsoft.com/office/drawing/2014/main" id="{CDA348A1-D0AD-4E7D-94A1-5E047FA56619}"/>
                  </a:ext>
                </a:extLst>
              </p:cNvPr>
              <p:cNvSpPr txBox="1">
                <a:spLocks noRot="1" noChangeAspect="1" noMove="1" noResize="1" noEditPoints="1" noAdjustHandles="1" noChangeArrowheads="1" noChangeShapeType="1" noTextEdit="1"/>
              </p:cNvSpPr>
              <p:nvPr/>
            </p:nvSpPr>
            <p:spPr>
              <a:xfrm>
                <a:off x="8591219" y="4193835"/>
                <a:ext cx="1264642" cy="276999"/>
              </a:xfrm>
              <a:prstGeom prst="rect">
                <a:avLst/>
              </a:prstGeom>
              <a:blipFill>
                <a:blip r:embed="rId5"/>
                <a:stretch>
                  <a:fillRect l="-6250" t="-28889" r="-11538" b="-5111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F0C1544-38B1-4CDA-93B3-D1AC7E29F43E}"/>
                  </a:ext>
                </a:extLst>
              </p:cNvPr>
              <p:cNvSpPr txBox="1"/>
              <p:nvPr/>
            </p:nvSpPr>
            <p:spPr>
              <a:xfrm>
                <a:off x="8591219" y="6375808"/>
                <a:ext cx="1264642" cy="276999"/>
              </a:xfrm>
              <a:prstGeom prst="rect">
                <a:avLst/>
              </a:prstGeom>
              <a:noFill/>
            </p:spPr>
            <p:txBody>
              <a:bodyPr wrap="none" lIns="0" tIns="0" rIns="0" bIns="0" rtlCol="0">
                <a:spAutoFit/>
              </a:bodyPr>
              <a:lstStyle/>
              <a:p>
                <a14:m>
                  <m:oMath xmlns:m="http://schemas.openxmlformats.org/officeDocument/2006/math">
                    <m:sSup>
                      <m:sSupPr>
                        <m:ctrlPr>
                          <a:rPr lang="ru-RU" i="1" smtClean="0">
                            <a:solidFill>
                              <a:srgbClr val="836967"/>
                            </a:solidFill>
                            <a:latin typeface="Cambria Math" panose="02040503050406030204" pitchFamily="18" charset="0"/>
                          </a:rPr>
                        </m:ctrlPr>
                      </m:sSupPr>
                      <m:e>
                        <m:r>
                          <a:rPr lang="ru-RU" i="1" smtClean="0">
                            <a:latin typeface="Cambria Math" panose="02040503050406030204" pitchFamily="18" charset="0"/>
                          </a:rPr>
                          <m:t>𝜒</m:t>
                        </m:r>
                      </m:e>
                      <m:sup>
                        <m:r>
                          <a:rPr lang="ru-RU" i="1" smtClean="0">
                            <a:latin typeface="Cambria Math" panose="02040503050406030204" pitchFamily="18" charset="0"/>
                          </a:rPr>
                          <m:t>2</m:t>
                        </m:r>
                      </m:sup>
                    </m:sSup>
                  </m:oMath>
                </a14:m>
                <a:r>
                  <a:rPr lang="ru-RU" dirty="0">
                    <a:latin typeface="Century Gothic" panose="020B0502020202020204" pitchFamily="34" charset="0"/>
                  </a:rPr>
                  <a:t>=</a:t>
                </a:r>
                <a:r>
                  <a:rPr lang="en-US" dirty="0">
                    <a:latin typeface="Century Gothic" panose="020B0502020202020204" pitchFamily="34" charset="0"/>
                  </a:rPr>
                  <a:t>p</a:t>
                </a:r>
                <a:r>
                  <a:rPr lang="ru-RU" dirty="0">
                    <a:latin typeface="Century Gothic" panose="020B0502020202020204" pitchFamily="34" charset="0"/>
                  </a:rPr>
                  <a:t>=0.246</a:t>
                </a:r>
              </a:p>
            </p:txBody>
          </p:sp>
        </mc:Choice>
        <mc:Fallback xmlns="">
          <p:sp>
            <p:nvSpPr>
              <p:cNvPr id="10" name="TextBox 9">
                <a:extLst>
                  <a:ext uri="{FF2B5EF4-FFF2-40B4-BE49-F238E27FC236}">
                    <a16:creationId xmlns:a16="http://schemas.microsoft.com/office/drawing/2014/main" id="{CF0C1544-38B1-4CDA-93B3-D1AC7E29F43E}"/>
                  </a:ext>
                </a:extLst>
              </p:cNvPr>
              <p:cNvSpPr txBox="1">
                <a:spLocks noRot="1" noChangeAspect="1" noMove="1" noResize="1" noEditPoints="1" noAdjustHandles="1" noChangeArrowheads="1" noChangeShapeType="1" noTextEdit="1"/>
              </p:cNvSpPr>
              <p:nvPr/>
            </p:nvSpPr>
            <p:spPr>
              <a:xfrm>
                <a:off x="8591219" y="6375808"/>
                <a:ext cx="1264642" cy="276999"/>
              </a:xfrm>
              <a:prstGeom prst="rect">
                <a:avLst/>
              </a:prstGeom>
              <a:blipFill>
                <a:blip r:embed="rId6"/>
                <a:stretch>
                  <a:fillRect l="-6250" t="-28889" r="-11538" b="-51111"/>
                </a:stretch>
              </a:blipFill>
            </p:spPr>
            <p:txBody>
              <a:bodyPr/>
              <a:lstStyle/>
              <a:p>
                <a:r>
                  <a:rPr lang="ru-RU">
                    <a:noFill/>
                  </a:rPr>
                  <a:t> </a:t>
                </a:r>
              </a:p>
            </p:txBody>
          </p:sp>
        </mc:Fallback>
      </mc:AlternateContent>
      <p:sp>
        <p:nvSpPr>
          <p:cNvPr id="11" name="Заголовок 1">
            <a:extLst>
              <a:ext uri="{FF2B5EF4-FFF2-40B4-BE49-F238E27FC236}">
                <a16:creationId xmlns:a16="http://schemas.microsoft.com/office/drawing/2014/main" id="{86131F6F-D5D1-4E4D-B97C-E9B55D5EC824}"/>
              </a:ext>
            </a:extLst>
          </p:cNvPr>
          <p:cNvSpPr>
            <a:spLocks noGrp="1"/>
          </p:cNvSpPr>
          <p:nvPr>
            <p:ph type="title"/>
          </p:nvPr>
        </p:nvSpPr>
        <p:spPr>
          <a:xfrm>
            <a:off x="-720461" y="567371"/>
            <a:ext cx="13632921" cy="1263928"/>
          </a:xfrm>
        </p:spPr>
        <p:txBody>
          <a:bodyPr>
            <a:noAutofit/>
          </a:bodyPr>
          <a:lstStyle/>
          <a:p>
            <a:pPr algn="ctr"/>
            <a:r>
              <a:rPr lang="en-US" sz="2900" dirty="0">
                <a:latin typeface="Century Gothic" panose="020B0502020202020204" pitchFamily="34" charset="0"/>
              </a:rPr>
              <a:t>Results</a:t>
            </a:r>
            <a:br>
              <a:rPr lang="en-US" sz="2900" dirty="0">
                <a:latin typeface="Century Gothic" panose="020B0502020202020204" pitchFamily="34" charset="0"/>
              </a:rPr>
            </a:br>
            <a:br>
              <a:rPr lang="ru-RU" sz="29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br>
            <a:r>
              <a:rPr lang="ru-RU" sz="29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1. </a:t>
            </a:r>
            <a:r>
              <a:rPr lang="en-US" sz="29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Study of short-term memory and motor asymmetry</a:t>
            </a:r>
            <a:br>
              <a:rPr lang="ru-RU" sz="2900"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br>
            <a:endParaRPr lang="ru-RU" sz="2900" dirty="0">
              <a:latin typeface="Century Gothic" panose="020B0502020202020204" pitchFamily="34" charset="0"/>
            </a:endParaRPr>
          </a:p>
        </p:txBody>
      </p:sp>
      <p:graphicFrame>
        <p:nvGraphicFramePr>
          <p:cNvPr id="4" name="Таблица 3">
            <a:extLst>
              <a:ext uri="{FF2B5EF4-FFF2-40B4-BE49-F238E27FC236}">
                <a16:creationId xmlns:a16="http://schemas.microsoft.com/office/drawing/2014/main" id="{D04627D9-558F-4AAA-AE46-772EC93341BA}"/>
              </a:ext>
            </a:extLst>
          </p:cNvPr>
          <p:cNvGraphicFramePr>
            <a:graphicFrameLocks noGrp="1"/>
          </p:cNvGraphicFramePr>
          <p:nvPr>
            <p:extLst>
              <p:ext uri="{D42A27DB-BD31-4B8C-83A1-F6EECF244321}">
                <p14:modId xmlns:p14="http://schemas.microsoft.com/office/powerpoint/2010/main" val="2327854076"/>
              </p:ext>
            </p:extLst>
          </p:nvPr>
        </p:nvGraphicFramePr>
        <p:xfrm>
          <a:off x="2549959" y="2786604"/>
          <a:ext cx="6985001" cy="1195422"/>
        </p:xfrm>
        <a:graphic>
          <a:graphicData uri="http://schemas.openxmlformats.org/drawingml/2006/table">
            <a:tbl>
              <a:tblPr>
                <a:tableStyleId>{5C22544A-7EE6-4342-B048-85BDC9FD1C3A}</a:tableStyleId>
              </a:tblPr>
              <a:tblGrid>
                <a:gridCol w="1627574">
                  <a:extLst>
                    <a:ext uri="{9D8B030D-6E8A-4147-A177-3AD203B41FA5}">
                      <a16:colId xmlns:a16="http://schemas.microsoft.com/office/drawing/2014/main" val="2354219633"/>
                    </a:ext>
                  </a:extLst>
                </a:gridCol>
                <a:gridCol w="1661481">
                  <a:extLst>
                    <a:ext uri="{9D8B030D-6E8A-4147-A177-3AD203B41FA5}">
                      <a16:colId xmlns:a16="http://schemas.microsoft.com/office/drawing/2014/main" val="3511697284"/>
                    </a:ext>
                  </a:extLst>
                </a:gridCol>
                <a:gridCol w="2068372">
                  <a:extLst>
                    <a:ext uri="{9D8B030D-6E8A-4147-A177-3AD203B41FA5}">
                      <a16:colId xmlns:a16="http://schemas.microsoft.com/office/drawing/2014/main" val="2799280667"/>
                    </a:ext>
                  </a:extLst>
                </a:gridCol>
                <a:gridCol w="1627574">
                  <a:extLst>
                    <a:ext uri="{9D8B030D-6E8A-4147-A177-3AD203B41FA5}">
                      <a16:colId xmlns:a16="http://schemas.microsoft.com/office/drawing/2014/main" val="3167581152"/>
                    </a:ext>
                  </a:extLst>
                </a:gridCol>
              </a:tblGrid>
              <a:tr h="199237">
                <a:tc>
                  <a:txBody>
                    <a:bodyPr/>
                    <a:lstStyle/>
                    <a:p>
                      <a:pPr algn="ctr" fontAlgn="ctr"/>
                      <a:r>
                        <a:rPr lang="en-US" sz="1100" u="none" strike="noStrike" dirty="0">
                          <a:effectLst/>
                        </a:rPr>
                        <a:t>Group</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Alteration</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Re-enterings</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2298318"/>
                  </a:ext>
                </a:extLst>
              </a:tr>
              <a:tr h="199237">
                <a:tc>
                  <a:txBody>
                    <a:bodyPr/>
                    <a:lstStyle/>
                    <a:p>
                      <a:pPr algn="ctr" fontAlgn="ctr"/>
                      <a:r>
                        <a:rPr lang="en-US" sz="1100" u="none" strike="noStrike">
                          <a:effectLst/>
                        </a:rPr>
                        <a:t>Control</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3</a:t>
                      </a:r>
                      <a:endParaRPr lang="ru-RU"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3</a:t>
                      </a:r>
                      <a:endParaRPr lang="ru-RU"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6</a:t>
                      </a:r>
                      <a:endParaRPr lang="ru-RU"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54075201"/>
                  </a:ext>
                </a:extLst>
              </a:tr>
              <a:tr h="199237">
                <a:tc>
                  <a:txBody>
                    <a:bodyPr/>
                    <a:lstStyle/>
                    <a:p>
                      <a:pPr algn="ctr" fontAlgn="ctr"/>
                      <a:r>
                        <a:rPr lang="en-US" sz="1100" u="none" strike="noStrike">
                          <a:effectLst/>
                        </a:rPr>
                        <a:t>1 Gy</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6</a:t>
                      </a:r>
                      <a:endParaRPr lang="ru-RU"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dirty="0">
                          <a:effectLst/>
                        </a:rPr>
                        <a:t>1</a:t>
                      </a:r>
                      <a:endParaRPr lang="ru-RU"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7</a:t>
                      </a:r>
                      <a:endParaRPr lang="ru-RU"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82894981"/>
                  </a:ext>
                </a:extLst>
              </a:tr>
              <a:tr h="199237">
                <a:tc>
                  <a:txBody>
                    <a:bodyPr/>
                    <a:lstStyle/>
                    <a:p>
                      <a:pPr algn="ctr" fontAlgn="ctr"/>
                      <a:r>
                        <a:rPr lang="en-US" sz="1100" u="none" strike="noStrike">
                          <a:effectLst/>
                        </a:rPr>
                        <a:t>5 Gy</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4</a:t>
                      </a:r>
                      <a:endParaRPr lang="ru-RU"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3</a:t>
                      </a:r>
                      <a:endParaRPr lang="ru-RU"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7</a:t>
                      </a:r>
                      <a:endParaRPr lang="ru-RU"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97384280"/>
                  </a:ext>
                </a:extLst>
              </a:tr>
              <a:tr h="199237">
                <a:tc>
                  <a:txBody>
                    <a:bodyPr/>
                    <a:lstStyle/>
                    <a:p>
                      <a:pPr algn="ctr" fontAlgn="ctr"/>
                      <a:r>
                        <a:rPr lang="en-US" sz="1100" u="none" strike="noStrike">
                          <a:effectLst/>
                        </a:rPr>
                        <a:t>Old mice</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6</a:t>
                      </a:r>
                      <a:endParaRPr lang="ru-RU"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0</a:t>
                      </a:r>
                      <a:endParaRPr lang="ru-RU"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6</a:t>
                      </a:r>
                      <a:endParaRPr lang="ru-RU"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56649716"/>
                  </a:ext>
                </a:extLst>
              </a:tr>
              <a:tr h="199237">
                <a:tc>
                  <a:txBody>
                    <a:bodyPr/>
                    <a:lstStyle/>
                    <a:p>
                      <a:pPr algn="ctr" fontAlgn="ctr"/>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19</a:t>
                      </a:r>
                      <a:endParaRPr lang="ru-RU"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7</a:t>
                      </a:r>
                      <a:endParaRPr lang="ru-RU"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dirty="0">
                          <a:effectLst/>
                        </a:rPr>
                        <a:t>26</a:t>
                      </a:r>
                      <a:endParaRPr lang="ru-RU"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54983452"/>
                  </a:ext>
                </a:extLst>
              </a:tr>
            </a:tbl>
          </a:graphicData>
        </a:graphic>
      </p:graphicFrame>
      <p:graphicFrame>
        <p:nvGraphicFramePr>
          <p:cNvPr id="6" name="Таблица 5">
            <a:extLst>
              <a:ext uri="{FF2B5EF4-FFF2-40B4-BE49-F238E27FC236}">
                <a16:creationId xmlns:a16="http://schemas.microsoft.com/office/drawing/2014/main" id="{7A23A57E-76B4-4D18-BB4C-24E005FD02D8}"/>
              </a:ext>
            </a:extLst>
          </p:cNvPr>
          <p:cNvGraphicFramePr>
            <a:graphicFrameLocks noGrp="1"/>
          </p:cNvGraphicFramePr>
          <p:nvPr>
            <p:extLst>
              <p:ext uri="{D42A27DB-BD31-4B8C-83A1-F6EECF244321}">
                <p14:modId xmlns:p14="http://schemas.microsoft.com/office/powerpoint/2010/main" val="339249177"/>
              </p:ext>
            </p:extLst>
          </p:nvPr>
        </p:nvGraphicFramePr>
        <p:xfrm>
          <a:off x="2549960" y="5103671"/>
          <a:ext cx="6985001" cy="1195422"/>
        </p:xfrm>
        <a:graphic>
          <a:graphicData uri="http://schemas.openxmlformats.org/drawingml/2006/table">
            <a:tbl>
              <a:tblPr>
                <a:tableStyleId>{5C22544A-7EE6-4342-B048-85BDC9FD1C3A}</a:tableStyleId>
              </a:tblPr>
              <a:tblGrid>
                <a:gridCol w="1627573">
                  <a:extLst>
                    <a:ext uri="{9D8B030D-6E8A-4147-A177-3AD203B41FA5}">
                      <a16:colId xmlns:a16="http://schemas.microsoft.com/office/drawing/2014/main" val="4131070980"/>
                    </a:ext>
                  </a:extLst>
                </a:gridCol>
                <a:gridCol w="1661481">
                  <a:extLst>
                    <a:ext uri="{9D8B030D-6E8A-4147-A177-3AD203B41FA5}">
                      <a16:colId xmlns:a16="http://schemas.microsoft.com/office/drawing/2014/main" val="2646133696"/>
                    </a:ext>
                  </a:extLst>
                </a:gridCol>
                <a:gridCol w="2068374">
                  <a:extLst>
                    <a:ext uri="{9D8B030D-6E8A-4147-A177-3AD203B41FA5}">
                      <a16:colId xmlns:a16="http://schemas.microsoft.com/office/drawing/2014/main" val="68402235"/>
                    </a:ext>
                  </a:extLst>
                </a:gridCol>
                <a:gridCol w="1627573">
                  <a:extLst>
                    <a:ext uri="{9D8B030D-6E8A-4147-A177-3AD203B41FA5}">
                      <a16:colId xmlns:a16="http://schemas.microsoft.com/office/drawing/2014/main" val="4050314074"/>
                    </a:ext>
                  </a:extLst>
                </a:gridCol>
              </a:tblGrid>
              <a:tr h="199237">
                <a:tc>
                  <a:txBody>
                    <a:bodyPr/>
                    <a:lstStyle/>
                    <a:p>
                      <a:pPr algn="ctr" fontAlgn="ctr"/>
                      <a:r>
                        <a:rPr lang="en-US" sz="1100" u="none" strike="noStrike">
                          <a:effectLst/>
                        </a:rPr>
                        <a:t>Group</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Left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Right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8414163"/>
                  </a:ext>
                </a:extLst>
              </a:tr>
              <a:tr h="199237">
                <a:tc>
                  <a:txBody>
                    <a:bodyPr/>
                    <a:lstStyle/>
                    <a:p>
                      <a:pPr algn="ctr" fontAlgn="ctr"/>
                      <a:r>
                        <a:rPr lang="en-US" sz="1100" u="none" strike="noStrike">
                          <a:effectLst/>
                        </a:rPr>
                        <a:t>Control</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3</a:t>
                      </a:r>
                      <a:endParaRPr lang="ru-RU"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9</a:t>
                      </a:r>
                      <a:endParaRPr lang="ru-RU"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12</a:t>
                      </a:r>
                      <a:endParaRPr lang="ru-RU"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19573653"/>
                  </a:ext>
                </a:extLst>
              </a:tr>
              <a:tr h="199237">
                <a:tc>
                  <a:txBody>
                    <a:bodyPr/>
                    <a:lstStyle/>
                    <a:p>
                      <a:pPr algn="ctr" fontAlgn="ctr"/>
                      <a:r>
                        <a:rPr lang="en-US" sz="1100" u="none" strike="noStrike">
                          <a:effectLst/>
                        </a:rPr>
                        <a:t>1 Gy</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9</a:t>
                      </a:r>
                      <a:endParaRPr lang="ru-RU"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ru-RU" sz="1100" u="none" strike="noStrike">
                          <a:effectLst/>
                        </a:rPr>
                        <a:t>5</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ctr"/>
                      <a:r>
                        <a:rPr lang="ru-RU" sz="1100" u="none" strike="noStrike">
                          <a:effectLst/>
                        </a:rPr>
                        <a:t>14</a:t>
                      </a:r>
                      <a:endParaRPr lang="ru-RU"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73656295"/>
                  </a:ext>
                </a:extLst>
              </a:tr>
              <a:tr h="199237">
                <a:tc>
                  <a:txBody>
                    <a:bodyPr/>
                    <a:lstStyle/>
                    <a:p>
                      <a:pPr algn="ctr" fontAlgn="ctr"/>
                      <a:r>
                        <a:rPr lang="en-US" sz="1100" u="none" strike="noStrike">
                          <a:effectLst/>
                        </a:rPr>
                        <a:t>5 Gy</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6</a:t>
                      </a:r>
                      <a:endParaRPr lang="ru-RU"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ru-RU" sz="1100" u="none" strike="noStrike">
                          <a:effectLst/>
                        </a:rPr>
                        <a:t>8</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ctr"/>
                      <a:r>
                        <a:rPr lang="ru-RU" sz="1100" u="none" strike="noStrike">
                          <a:effectLst/>
                        </a:rPr>
                        <a:t>14</a:t>
                      </a:r>
                      <a:endParaRPr lang="ru-RU"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02355337"/>
                  </a:ext>
                </a:extLst>
              </a:tr>
              <a:tr h="199237">
                <a:tc>
                  <a:txBody>
                    <a:bodyPr/>
                    <a:lstStyle/>
                    <a:p>
                      <a:pPr algn="ctr" fontAlgn="ctr"/>
                      <a:r>
                        <a:rPr lang="en-US" sz="1100" u="none" strike="noStrike">
                          <a:effectLst/>
                        </a:rPr>
                        <a:t>Old mice</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6</a:t>
                      </a:r>
                      <a:endParaRPr lang="ru-RU"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ru-RU" sz="1100" u="none" strike="noStrike">
                          <a:effectLst/>
                        </a:rPr>
                        <a:t>6</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ctr"/>
                      <a:r>
                        <a:rPr lang="ru-RU" sz="1100" u="none" strike="noStrike">
                          <a:effectLst/>
                        </a:rPr>
                        <a:t>12</a:t>
                      </a:r>
                      <a:endParaRPr lang="ru-RU"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96485761"/>
                  </a:ext>
                </a:extLst>
              </a:tr>
              <a:tr h="199237">
                <a:tc>
                  <a:txBody>
                    <a:bodyPr/>
                    <a:lstStyle/>
                    <a:p>
                      <a:pPr algn="ctr" fontAlgn="ctr"/>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ru-RU" sz="1100" u="none" strike="noStrike">
                          <a:effectLst/>
                        </a:rPr>
                        <a:t>24</a:t>
                      </a:r>
                      <a:endParaRPr lang="ru-RU"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ru-RU" sz="1100" u="none" strike="noStrike">
                          <a:effectLst/>
                        </a:rPr>
                        <a:t>28</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ctr"/>
                      <a:r>
                        <a:rPr lang="ru-RU" sz="1100" u="none" strike="noStrike" dirty="0">
                          <a:effectLst/>
                        </a:rPr>
                        <a:t>52</a:t>
                      </a:r>
                      <a:endParaRPr lang="ru-RU"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45537919"/>
                  </a:ext>
                </a:extLst>
              </a:tr>
            </a:tbl>
          </a:graphicData>
        </a:graphic>
      </p:graphicFrame>
    </p:spTree>
    <p:extLst>
      <p:ext uri="{BB962C8B-B14F-4D97-AF65-F5344CB8AC3E}">
        <p14:creationId xmlns:p14="http://schemas.microsoft.com/office/powerpoint/2010/main" val="1773962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F9CA5E-1097-45C3-8658-EE901D3A5873}"/>
              </a:ext>
            </a:extLst>
          </p:cNvPr>
          <p:cNvSpPr txBox="1"/>
          <p:nvPr/>
        </p:nvSpPr>
        <p:spPr>
          <a:xfrm>
            <a:off x="3049382" y="5829464"/>
            <a:ext cx="8392438" cy="369332"/>
          </a:xfrm>
          <a:prstGeom prst="rect">
            <a:avLst/>
          </a:prstGeom>
          <a:noFill/>
        </p:spPr>
        <p:txBody>
          <a:bodyPr wrap="square" rtlCol="0">
            <a:spAutoFit/>
          </a:bodyPr>
          <a:lstStyle/>
          <a:p>
            <a:r>
              <a:rPr lang="en-US" sz="1800" dirty="0">
                <a:effectLst/>
                <a:latin typeface="Century Gothic" panose="020B0502020202020204" pitchFamily="34" charset="0"/>
                <a:ea typeface="Calibri" panose="020F0502020204030204" pitchFamily="34" charset="0"/>
              </a:rPr>
              <a:t>Fig.5. </a:t>
            </a:r>
            <a:r>
              <a:rPr lang="en-US" dirty="0">
                <a:latin typeface="Century Gothic" panose="020B0502020202020204" pitchFamily="34" charset="0"/>
                <a:ea typeface="Calibri" panose="020F0502020204030204" pitchFamily="34" charset="0"/>
              </a:rPr>
              <a:t>Arms</a:t>
            </a:r>
            <a:r>
              <a:rPr lang="en-US" sz="1800" dirty="0">
                <a:effectLst/>
                <a:latin typeface="Century Gothic" panose="020B0502020202020204" pitchFamily="34" charset="0"/>
                <a:ea typeface="Calibri" panose="020F0502020204030204" pitchFamily="34" charset="0"/>
              </a:rPr>
              <a:t> selection time in the T-maze test.</a:t>
            </a:r>
            <a:endParaRPr lang="ru-RU" dirty="0">
              <a:latin typeface="Century Gothic" panose="020B0502020202020204" pitchFamily="34" charset="0"/>
            </a:endParaRPr>
          </a:p>
        </p:txBody>
      </p:sp>
      <p:sp>
        <p:nvSpPr>
          <p:cNvPr id="6" name="Заголовок 1">
            <a:extLst>
              <a:ext uri="{FF2B5EF4-FFF2-40B4-BE49-F238E27FC236}">
                <a16:creationId xmlns:a16="http://schemas.microsoft.com/office/drawing/2014/main" id="{D94058B3-D680-456D-AB0D-D217BB6833A9}"/>
              </a:ext>
            </a:extLst>
          </p:cNvPr>
          <p:cNvSpPr>
            <a:spLocks noGrp="1"/>
          </p:cNvSpPr>
          <p:nvPr>
            <p:ph type="title"/>
          </p:nvPr>
        </p:nvSpPr>
        <p:spPr>
          <a:xfrm>
            <a:off x="-720461" y="175485"/>
            <a:ext cx="13632921" cy="1263928"/>
          </a:xfrm>
        </p:spPr>
        <p:txBody>
          <a:bodyPr>
            <a:noAutofit/>
          </a:bodyPr>
          <a:lstStyle/>
          <a:p>
            <a:pPr algn="ctr"/>
            <a:r>
              <a:rPr lang="en-US" sz="2900" dirty="0">
                <a:latin typeface="Century Gothic" panose="020B0502020202020204" pitchFamily="34" charset="0"/>
              </a:rPr>
              <a:t>Results</a:t>
            </a:r>
            <a:endParaRPr lang="ru-RU" sz="2900" dirty="0">
              <a:latin typeface="Century Gothic" panose="020B0502020202020204" pitchFamily="34" charset="0"/>
            </a:endParaRPr>
          </a:p>
        </p:txBody>
      </p:sp>
      <p:pic>
        <p:nvPicPr>
          <p:cNvPr id="7" name="Рисунок 6">
            <a:extLst>
              <a:ext uri="{FF2B5EF4-FFF2-40B4-BE49-F238E27FC236}">
                <a16:creationId xmlns:a16="http://schemas.microsoft.com/office/drawing/2014/main" id="{7C02ACCF-DC2F-468E-9311-916C2BD4AA76}"/>
              </a:ext>
            </a:extLst>
          </p:cNvPr>
          <p:cNvPicPr>
            <a:picLocks noChangeAspect="1"/>
          </p:cNvPicPr>
          <p:nvPr/>
        </p:nvPicPr>
        <p:blipFill>
          <a:blip r:embed="rId3"/>
          <a:stretch>
            <a:fillRect/>
          </a:stretch>
        </p:blipFill>
        <p:spPr>
          <a:xfrm>
            <a:off x="257226" y="1365511"/>
            <a:ext cx="5584311" cy="3994865"/>
          </a:xfrm>
          <a:prstGeom prst="rect">
            <a:avLst/>
          </a:prstGeom>
        </p:spPr>
      </p:pic>
      <p:pic>
        <p:nvPicPr>
          <p:cNvPr id="9" name="Рисунок 8">
            <a:extLst>
              <a:ext uri="{FF2B5EF4-FFF2-40B4-BE49-F238E27FC236}">
                <a16:creationId xmlns:a16="http://schemas.microsoft.com/office/drawing/2014/main" id="{CC31A4C8-D822-4742-BD67-07D6D5EB4D45}"/>
              </a:ext>
            </a:extLst>
          </p:cNvPr>
          <p:cNvPicPr>
            <a:picLocks noChangeAspect="1"/>
          </p:cNvPicPr>
          <p:nvPr/>
        </p:nvPicPr>
        <p:blipFill>
          <a:blip r:embed="rId4"/>
          <a:stretch>
            <a:fillRect/>
          </a:stretch>
        </p:blipFill>
        <p:spPr>
          <a:xfrm>
            <a:off x="5706678" y="1274952"/>
            <a:ext cx="6136656" cy="4175982"/>
          </a:xfrm>
          <a:prstGeom prst="rect">
            <a:avLst/>
          </a:prstGeom>
        </p:spPr>
      </p:pic>
    </p:spTree>
    <p:extLst>
      <p:ext uri="{BB962C8B-B14F-4D97-AF65-F5344CB8AC3E}">
        <p14:creationId xmlns:p14="http://schemas.microsoft.com/office/powerpoint/2010/main" val="3602158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A865C1-238E-49FA-BD7A-3BF109169961}"/>
              </a:ext>
            </a:extLst>
          </p:cNvPr>
          <p:cNvSpPr>
            <a:spLocks noGrp="1"/>
          </p:cNvSpPr>
          <p:nvPr>
            <p:ph type="title"/>
          </p:nvPr>
        </p:nvSpPr>
        <p:spPr>
          <a:xfrm>
            <a:off x="838200" y="365124"/>
            <a:ext cx="10515600" cy="1325563"/>
          </a:xfrm>
        </p:spPr>
        <p:txBody>
          <a:bodyPr>
            <a:normAutofit fontScale="90000"/>
          </a:bodyPr>
          <a:lstStyle/>
          <a:p>
            <a:pPr algn="ctr"/>
            <a:r>
              <a:rPr lang="en-US" sz="3200" dirty="0">
                <a:latin typeface="Century Gothic" panose="020B0502020202020204" pitchFamily="34" charset="0"/>
                <a:ea typeface="Calibri" panose="020F0502020204030204" pitchFamily="34" charset="0"/>
              </a:rPr>
              <a:t>Results</a:t>
            </a:r>
            <a:br>
              <a:rPr lang="en-US" sz="3200" dirty="0">
                <a:latin typeface="Century Gothic" panose="020B0502020202020204" pitchFamily="34" charset="0"/>
                <a:ea typeface="Calibri" panose="020F0502020204030204" pitchFamily="34" charset="0"/>
              </a:rPr>
            </a:br>
            <a:br>
              <a:rPr lang="en-US" sz="3200" dirty="0">
                <a:latin typeface="Century Gothic" panose="020B0502020202020204" pitchFamily="34" charset="0"/>
                <a:ea typeface="Calibri" panose="020F0502020204030204" pitchFamily="34" charset="0"/>
              </a:rPr>
            </a:br>
            <a:r>
              <a:rPr lang="en-US" sz="3200" dirty="0">
                <a:latin typeface="Century Gothic" panose="020B0502020202020204" pitchFamily="34" charset="0"/>
                <a:ea typeface="Calibri" panose="020F0502020204030204" pitchFamily="34" charset="0"/>
              </a:rPr>
              <a:t>2. Assessment of orienting and exploratory behavior and anxiety level</a:t>
            </a:r>
            <a:endParaRPr lang="ru-RU" sz="3200" dirty="0">
              <a:latin typeface="Century Gothic" panose="020B0502020202020204" pitchFamily="34" charset="0"/>
            </a:endParaRPr>
          </a:p>
        </p:txBody>
      </p:sp>
      <p:sp>
        <p:nvSpPr>
          <p:cNvPr id="8" name="TextBox 7">
            <a:extLst>
              <a:ext uri="{FF2B5EF4-FFF2-40B4-BE49-F238E27FC236}">
                <a16:creationId xmlns:a16="http://schemas.microsoft.com/office/drawing/2014/main" id="{5AE64774-4F42-4CDF-ABBF-0150757C1AA2}"/>
              </a:ext>
            </a:extLst>
          </p:cNvPr>
          <p:cNvSpPr txBox="1"/>
          <p:nvPr/>
        </p:nvSpPr>
        <p:spPr>
          <a:xfrm>
            <a:off x="1728778" y="6100054"/>
            <a:ext cx="9259410" cy="646331"/>
          </a:xfrm>
          <a:prstGeom prst="rect">
            <a:avLst/>
          </a:prstGeom>
          <a:noFill/>
        </p:spPr>
        <p:txBody>
          <a:bodyPr wrap="square" rtlCol="0">
            <a:spAutoFit/>
          </a:bodyPr>
          <a:lstStyle/>
          <a:p>
            <a:pPr algn="ctr"/>
            <a:r>
              <a:rPr lang="en-US" sz="1800" dirty="0">
                <a:effectLst/>
                <a:latin typeface="Century Gothic" panose="020B0502020202020204" pitchFamily="34" charset="0"/>
                <a:ea typeface="Calibri" panose="020F0502020204030204" pitchFamily="34" charset="0"/>
                <a:cs typeface="Times New Roman" panose="02020603050405020304" pitchFamily="18" charset="0"/>
              </a:rPr>
              <a:t>Fig.6. Number of center zone entries in the Open Field test system on day 10 after irradiation for the first 3 minutes of testing.</a:t>
            </a:r>
            <a:endParaRPr lang="ru-RU"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E1C2EADD-D9E5-4F13-AA21-9BD92B586824}"/>
              </a:ext>
            </a:extLst>
          </p:cNvPr>
          <p:cNvPicPr>
            <a:picLocks noChangeAspect="1"/>
          </p:cNvPicPr>
          <p:nvPr/>
        </p:nvPicPr>
        <p:blipFill>
          <a:blip r:embed="rId3"/>
          <a:stretch>
            <a:fillRect/>
          </a:stretch>
        </p:blipFill>
        <p:spPr>
          <a:xfrm>
            <a:off x="3424298" y="2088132"/>
            <a:ext cx="5018662" cy="3614478"/>
          </a:xfrm>
          <a:prstGeom prst="rect">
            <a:avLst/>
          </a:prstGeom>
        </p:spPr>
      </p:pic>
      <p:pic>
        <p:nvPicPr>
          <p:cNvPr id="9" name="Рисунок 8">
            <a:extLst>
              <a:ext uri="{FF2B5EF4-FFF2-40B4-BE49-F238E27FC236}">
                <a16:creationId xmlns:a16="http://schemas.microsoft.com/office/drawing/2014/main" id="{F94EE0FC-B89C-45E5-BB84-0849405B6A69}"/>
              </a:ext>
            </a:extLst>
          </p:cNvPr>
          <p:cNvPicPr>
            <a:picLocks noChangeAspect="1"/>
          </p:cNvPicPr>
          <p:nvPr/>
        </p:nvPicPr>
        <p:blipFill>
          <a:blip r:embed="rId4"/>
          <a:stretch>
            <a:fillRect/>
          </a:stretch>
        </p:blipFill>
        <p:spPr>
          <a:xfrm>
            <a:off x="3075730" y="1823394"/>
            <a:ext cx="5715798" cy="4143953"/>
          </a:xfrm>
          <a:prstGeom prst="rect">
            <a:avLst/>
          </a:prstGeom>
        </p:spPr>
      </p:pic>
    </p:spTree>
    <p:extLst>
      <p:ext uri="{BB962C8B-B14F-4D97-AF65-F5344CB8AC3E}">
        <p14:creationId xmlns:p14="http://schemas.microsoft.com/office/powerpoint/2010/main" val="448119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45E919-E33E-4EF2-AA59-37322FB5E201}"/>
              </a:ext>
            </a:extLst>
          </p:cNvPr>
          <p:cNvSpPr txBox="1"/>
          <p:nvPr/>
        </p:nvSpPr>
        <p:spPr>
          <a:xfrm flipH="1">
            <a:off x="4551755" y="6237073"/>
            <a:ext cx="6430237" cy="369332"/>
          </a:xfrm>
          <a:prstGeom prst="rect">
            <a:avLst/>
          </a:prstGeom>
          <a:noFill/>
        </p:spPr>
        <p:txBody>
          <a:bodyPr wrap="square" rtlCol="0">
            <a:spAutoFit/>
          </a:bodyPr>
          <a:lstStyle/>
          <a:p>
            <a:r>
              <a:rPr lang="en-US" dirty="0">
                <a:latin typeface="Century Gothic" panose="020B0502020202020204" pitchFamily="34" charset="0"/>
              </a:rPr>
              <a:t>Fig.7. Integral heat map.</a:t>
            </a:r>
            <a:endParaRPr lang="ru-RU" dirty="0">
              <a:latin typeface="Century Gothic" panose="020B0502020202020204" pitchFamily="34" charset="0"/>
            </a:endParaRPr>
          </a:p>
        </p:txBody>
      </p:sp>
      <p:sp>
        <p:nvSpPr>
          <p:cNvPr id="4" name="Заголовок 1">
            <a:extLst>
              <a:ext uri="{FF2B5EF4-FFF2-40B4-BE49-F238E27FC236}">
                <a16:creationId xmlns:a16="http://schemas.microsoft.com/office/drawing/2014/main" id="{26A081F1-3D94-4CB3-8136-3C9B2BB0B9B4}"/>
              </a:ext>
            </a:extLst>
          </p:cNvPr>
          <p:cNvSpPr>
            <a:spLocks noGrp="1"/>
          </p:cNvSpPr>
          <p:nvPr>
            <p:ph type="title"/>
          </p:nvPr>
        </p:nvSpPr>
        <p:spPr>
          <a:xfrm>
            <a:off x="838199" y="-159267"/>
            <a:ext cx="10515600" cy="1325563"/>
          </a:xfrm>
        </p:spPr>
        <p:txBody>
          <a:bodyPr>
            <a:normAutofit/>
          </a:bodyPr>
          <a:lstStyle/>
          <a:p>
            <a:pPr algn="ctr"/>
            <a:r>
              <a:rPr lang="en-US" sz="2800" dirty="0">
                <a:latin typeface="Century Gothic" panose="020B0502020202020204" pitchFamily="34" charset="0"/>
                <a:ea typeface="Calibri" panose="020F0502020204030204" pitchFamily="34" charset="0"/>
              </a:rPr>
              <a:t>Results</a:t>
            </a:r>
            <a:endParaRPr lang="ru-RU" sz="2900" dirty="0">
              <a:latin typeface="Century Gothic" panose="020B0502020202020204" pitchFamily="34" charset="0"/>
            </a:endParaRPr>
          </a:p>
        </p:txBody>
      </p:sp>
      <p:pic>
        <p:nvPicPr>
          <p:cNvPr id="9" name="Рисунок 8">
            <a:extLst>
              <a:ext uri="{FF2B5EF4-FFF2-40B4-BE49-F238E27FC236}">
                <a16:creationId xmlns:a16="http://schemas.microsoft.com/office/drawing/2014/main" id="{64B28BF8-7DA7-404C-B0A3-FA6BA5B89624}"/>
              </a:ext>
            </a:extLst>
          </p:cNvPr>
          <p:cNvPicPr>
            <a:picLocks noChangeAspect="1"/>
          </p:cNvPicPr>
          <p:nvPr/>
        </p:nvPicPr>
        <p:blipFill>
          <a:blip r:embed="rId3"/>
          <a:stretch>
            <a:fillRect/>
          </a:stretch>
        </p:blipFill>
        <p:spPr>
          <a:xfrm>
            <a:off x="2880880" y="1030530"/>
            <a:ext cx="6430238" cy="5085789"/>
          </a:xfrm>
          <a:prstGeom prst="rect">
            <a:avLst/>
          </a:prstGeom>
        </p:spPr>
      </p:pic>
    </p:spTree>
    <p:extLst>
      <p:ext uri="{BB962C8B-B14F-4D97-AF65-F5344CB8AC3E}">
        <p14:creationId xmlns:p14="http://schemas.microsoft.com/office/powerpoint/2010/main" val="2432049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5912E5D-AEEF-4FA3-A7D2-8C5DA3A71263}"/>
              </a:ext>
            </a:extLst>
          </p:cNvPr>
          <p:cNvSpPr txBox="1"/>
          <p:nvPr/>
        </p:nvSpPr>
        <p:spPr>
          <a:xfrm flipH="1">
            <a:off x="798059" y="5658291"/>
            <a:ext cx="10991461" cy="646331"/>
          </a:xfrm>
          <a:prstGeom prst="rect">
            <a:avLst/>
          </a:prstGeom>
          <a:noFill/>
        </p:spPr>
        <p:txBody>
          <a:bodyPr wrap="square" rtlCol="0">
            <a:spAutoFit/>
          </a:bodyPr>
          <a:lstStyle/>
          <a:p>
            <a:pPr algn="ctr"/>
            <a:r>
              <a:rPr lang="en-US" sz="1800" dirty="0">
                <a:effectLst/>
                <a:latin typeface="Century Gothic" panose="020B0502020202020204" pitchFamily="34" charset="0"/>
                <a:ea typeface="Calibri" panose="020F0502020204030204" pitchFamily="34" charset="0"/>
              </a:rPr>
              <a:t>Figure 8. Number of grooming acts in the Open Field test system on day 30 after irradiation for the first 3 minutes of testing.</a:t>
            </a:r>
            <a:endParaRPr lang="ru-RU" dirty="0">
              <a:latin typeface="Century Gothic" panose="020B0502020202020204" pitchFamily="34" charset="0"/>
            </a:endParaRPr>
          </a:p>
        </p:txBody>
      </p:sp>
      <p:sp>
        <p:nvSpPr>
          <p:cNvPr id="4" name="Заголовок 1">
            <a:extLst>
              <a:ext uri="{FF2B5EF4-FFF2-40B4-BE49-F238E27FC236}">
                <a16:creationId xmlns:a16="http://schemas.microsoft.com/office/drawing/2014/main" id="{DDB9DB05-60BC-448D-9742-7B569ECB1F99}"/>
              </a:ext>
            </a:extLst>
          </p:cNvPr>
          <p:cNvSpPr>
            <a:spLocks noGrp="1"/>
          </p:cNvSpPr>
          <p:nvPr>
            <p:ph type="title"/>
          </p:nvPr>
        </p:nvSpPr>
        <p:spPr>
          <a:xfrm>
            <a:off x="1035990" y="262281"/>
            <a:ext cx="10515600" cy="1325563"/>
          </a:xfrm>
        </p:spPr>
        <p:txBody>
          <a:bodyPr>
            <a:normAutofit/>
          </a:bodyPr>
          <a:lstStyle/>
          <a:p>
            <a:pPr algn="ctr"/>
            <a:r>
              <a:rPr lang="en-US" sz="2800" dirty="0">
                <a:latin typeface="Century Gothic" panose="020B0502020202020204" pitchFamily="34" charset="0"/>
                <a:ea typeface="Calibri" panose="020F0502020204030204" pitchFamily="34" charset="0"/>
              </a:rPr>
              <a:t>Results</a:t>
            </a:r>
            <a:endParaRPr lang="ru-RU" sz="2900" dirty="0">
              <a:latin typeface="Century Gothic" panose="020B0502020202020204" pitchFamily="34" charset="0"/>
            </a:endParaRPr>
          </a:p>
        </p:txBody>
      </p:sp>
      <p:pic>
        <p:nvPicPr>
          <p:cNvPr id="3" name="Рисунок 2">
            <a:extLst>
              <a:ext uri="{FF2B5EF4-FFF2-40B4-BE49-F238E27FC236}">
                <a16:creationId xmlns:a16="http://schemas.microsoft.com/office/drawing/2014/main" id="{0B299E12-7FF3-4732-BA54-094D8D831B5F}"/>
              </a:ext>
            </a:extLst>
          </p:cNvPr>
          <p:cNvPicPr>
            <a:picLocks noChangeAspect="1"/>
          </p:cNvPicPr>
          <p:nvPr/>
        </p:nvPicPr>
        <p:blipFill>
          <a:blip r:embed="rId3"/>
          <a:stretch>
            <a:fillRect/>
          </a:stretch>
        </p:blipFill>
        <p:spPr>
          <a:xfrm>
            <a:off x="3496241" y="1778371"/>
            <a:ext cx="5199518" cy="3780832"/>
          </a:xfrm>
          <a:prstGeom prst="rect">
            <a:avLst/>
          </a:prstGeom>
        </p:spPr>
      </p:pic>
    </p:spTree>
    <p:extLst>
      <p:ext uri="{BB962C8B-B14F-4D97-AF65-F5344CB8AC3E}">
        <p14:creationId xmlns:p14="http://schemas.microsoft.com/office/powerpoint/2010/main" val="2459053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AD26B8-2AB7-402F-9C1E-4B261206B138}"/>
              </a:ext>
            </a:extLst>
          </p:cNvPr>
          <p:cNvSpPr txBox="1"/>
          <p:nvPr/>
        </p:nvSpPr>
        <p:spPr>
          <a:xfrm flipH="1">
            <a:off x="1418508" y="5796078"/>
            <a:ext cx="9457555" cy="646331"/>
          </a:xfrm>
          <a:prstGeom prst="rect">
            <a:avLst/>
          </a:prstGeom>
          <a:noFill/>
        </p:spPr>
        <p:txBody>
          <a:bodyPr wrap="square" rtlCol="0">
            <a:spAutoFit/>
          </a:bodyPr>
          <a:lstStyle/>
          <a:p>
            <a:pPr algn="ctr"/>
            <a:r>
              <a:rPr lang="en-US" sz="1800" dirty="0">
                <a:effectLst/>
                <a:latin typeface="Century Gothic" panose="020B0502020202020204" pitchFamily="34" charset="0"/>
                <a:ea typeface="Calibri" panose="020F0502020204030204" pitchFamily="34" charset="0"/>
              </a:rPr>
              <a:t>Figure 9. Number of freezing acts in the Open Field test system on day 30 after irradiation for the first and last 3 minutes of testing.</a:t>
            </a:r>
            <a:endParaRPr lang="ru-RU" dirty="0">
              <a:latin typeface="Century Gothic" panose="020B0502020202020204" pitchFamily="34" charset="0"/>
            </a:endParaRPr>
          </a:p>
        </p:txBody>
      </p:sp>
      <p:sp>
        <p:nvSpPr>
          <p:cNvPr id="4" name="Заголовок 1">
            <a:extLst>
              <a:ext uri="{FF2B5EF4-FFF2-40B4-BE49-F238E27FC236}">
                <a16:creationId xmlns:a16="http://schemas.microsoft.com/office/drawing/2014/main" id="{45A425C7-3874-45DE-A35D-3F5B0B684F2A}"/>
              </a:ext>
            </a:extLst>
          </p:cNvPr>
          <p:cNvSpPr>
            <a:spLocks noGrp="1"/>
          </p:cNvSpPr>
          <p:nvPr>
            <p:ph type="title"/>
          </p:nvPr>
        </p:nvSpPr>
        <p:spPr>
          <a:xfrm>
            <a:off x="838199" y="-19651"/>
            <a:ext cx="10515600" cy="1325563"/>
          </a:xfrm>
        </p:spPr>
        <p:txBody>
          <a:bodyPr>
            <a:normAutofit/>
          </a:bodyPr>
          <a:lstStyle/>
          <a:p>
            <a:pPr algn="ctr"/>
            <a:r>
              <a:rPr lang="en-US" sz="2800" dirty="0">
                <a:latin typeface="Century Gothic" panose="020B0502020202020204" pitchFamily="34" charset="0"/>
                <a:ea typeface="Calibri" panose="020F0502020204030204" pitchFamily="34" charset="0"/>
              </a:rPr>
              <a:t>Results</a:t>
            </a:r>
            <a:endParaRPr lang="ru-RU" sz="2900" dirty="0">
              <a:latin typeface="Century Gothic" panose="020B0502020202020204" pitchFamily="34" charset="0"/>
            </a:endParaRPr>
          </a:p>
        </p:txBody>
      </p:sp>
      <p:pic>
        <p:nvPicPr>
          <p:cNvPr id="3" name="Рисунок 2">
            <a:extLst>
              <a:ext uri="{FF2B5EF4-FFF2-40B4-BE49-F238E27FC236}">
                <a16:creationId xmlns:a16="http://schemas.microsoft.com/office/drawing/2014/main" id="{90C5B546-E27A-4E43-825D-520C5A3888D8}"/>
              </a:ext>
            </a:extLst>
          </p:cNvPr>
          <p:cNvPicPr>
            <a:picLocks noChangeAspect="1"/>
          </p:cNvPicPr>
          <p:nvPr/>
        </p:nvPicPr>
        <p:blipFill>
          <a:blip r:embed="rId3"/>
          <a:stretch>
            <a:fillRect/>
          </a:stretch>
        </p:blipFill>
        <p:spPr>
          <a:xfrm>
            <a:off x="413077" y="1482898"/>
            <a:ext cx="850245" cy="812872"/>
          </a:xfrm>
          <a:prstGeom prst="rect">
            <a:avLst/>
          </a:prstGeom>
        </p:spPr>
      </p:pic>
      <p:pic>
        <p:nvPicPr>
          <p:cNvPr id="8" name="Рисунок 7">
            <a:extLst>
              <a:ext uri="{FF2B5EF4-FFF2-40B4-BE49-F238E27FC236}">
                <a16:creationId xmlns:a16="http://schemas.microsoft.com/office/drawing/2014/main" id="{5AEC46BC-5409-4348-B2E0-08B7034B1162}"/>
              </a:ext>
            </a:extLst>
          </p:cNvPr>
          <p:cNvPicPr>
            <a:picLocks noChangeAspect="1"/>
          </p:cNvPicPr>
          <p:nvPr/>
        </p:nvPicPr>
        <p:blipFill>
          <a:blip r:embed="rId3"/>
          <a:stretch>
            <a:fillRect/>
          </a:stretch>
        </p:blipFill>
        <p:spPr>
          <a:xfrm>
            <a:off x="5297041" y="1532224"/>
            <a:ext cx="850245" cy="812872"/>
          </a:xfrm>
          <a:prstGeom prst="rect">
            <a:avLst/>
          </a:prstGeom>
        </p:spPr>
      </p:pic>
      <p:pic>
        <p:nvPicPr>
          <p:cNvPr id="12" name="Рисунок 11">
            <a:extLst>
              <a:ext uri="{FF2B5EF4-FFF2-40B4-BE49-F238E27FC236}">
                <a16:creationId xmlns:a16="http://schemas.microsoft.com/office/drawing/2014/main" id="{285873DF-4703-4547-9F80-B6A47092D55C}"/>
              </a:ext>
            </a:extLst>
          </p:cNvPr>
          <p:cNvPicPr>
            <a:picLocks noChangeAspect="1"/>
          </p:cNvPicPr>
          <p:nvPr/>
        </p:nvPicPr>
        <p:blipFill>
          <a:blip r:embed="rId4"/>
          <a:stretch>
            <a:fillRect/>
          </a:stretch>
        </p:blipFill>
        <p:spPr>
          <a:xfrm>
            <a:off x="1296997" y="1804999"/>
            <a:ext cx="4955101" cy="3725281"/>
          </a:xfrm>
          <a:prstGeom prst="rect">
            <a:avLst/>
          </a:prstGeom>
        </p:spPr>
      </p:pic>
      <p:pic>
        <p:nvPicPr>
          <p:cNvPr id="14" name="Рисунок 13">
            <a:extLst>
              <a:ext uri="{FF2B5EF4-FFF2-40B4-BE49-F238E27FC236}">
                <a16:creationId xmlns:a16="http://schemas.microsoft.com/office/drawing/2014/main" id="{6DF1E48D-750F-439F-B9CD-9E067C2C7980}"/>
              </a:ext>
            </a:extLst>
          </p:cNvPr>
          <p:cNvPicPr>
            <a:picLocks noChangeAspect="1"/>
          </p:cNvPicPr>
          <p:nvPr/>
        </p:nvPicPr>
        <p:blipFill>
          <a:blip r:embed="rId5"/>
          <a:stretch>
            <a:fillRect/>
          </a:stretch>
        </p:blipFill>
        <p:spPr>
          <a:xfrm>
            <a:off x="6147285" y="1804999"/>
            <a:ext cx="4925789" cy="3639053"/>
          </a:xfrm>
          <a:prstGeom prst="rect">
            <a:avLst/>
          </a:prstGeom>
        </p:spPr>
      </p:pic>
    </p:spTree>
    <p:extLst>
      <p:ext uri="{BB962C8B-B14F-4D97-AF65-F5344CB8AC3E}">
        <p14:creationId xmlns:p14="http://schemas.microsoft.com/office/powerpoint/2010/main" val="97485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5FBF9B-BDCF-49D9-906B-E45D9216CEB4}"/>
              </a:ext>
            </a:extLst>
          </p:cNvPr>
          <p:cNvSpPr txBox="1"/>
          <p:nvPr/>
        </p:nvSpPr>
        <p:spPr>
          <a:xfrm flipH="1">
            <a:off x="576667" y="6000249"/>
            <a:ext cx="11038665" cy="646331"/>
          </a:xfrm>
          <a:prstGeom prst="rect">
            <a:avLst/>
          </a:prstGeom>
          <a:noFill/>
        </p:spPr>
        <p:txBody>
          <a:bodyPr wrap="square" rtlCol="0">
            <a:spAutoFit/>
          </a:bodyPr>
          <a:lstStyle/>
          <a:p>
            <a:pPr algn="ctr"/>
            <a:r>
              <a:rPr lang="en-US" dirty="0">
                <a:latin typeface="Century Gothic" panose="020B0502020202020204" pitchFamily="34" charset="0"/>
                <a:ea typeface="Calibri" panose="020F0502020204030204" pitchFamily="34" charset="0"/>
              </a:rPr>
              <a:t>Figure 10. Number of mink learning acts in the Open Field test system on day 30 after irradiation for the last 3 minutes of testing.</a:t>
            </a:r>
            <a:endParaRPr lang="ru-RU" dirty="0">
              <a:latin typeface="Century Gothic" panose="020B0502020202020204" pitchFamily="34" charset="0"/>
            </a:endParaRPr>
          </a:p>
        </p:txBody>
      </p:sp>
      <p:sp>
        <p:nvSpPr>
          <p:cNvPr id="7" name="Заголовок 1">
            <a:extLst>
              <a:ext uri="{FF2B5EF4-FFF2-40B4-BE49-F238E27FC236}">
                <a16:creationId xmlns:a16="http://schemas.microsoft.com/office/drawing/2014/main" id="{23072C57-45F1-483D-B8F6-5A81DAB2634F}"/>
              </a:ext>
            </a:extLst>
          </p:cNvPr>
          <p:cNvSpPr>
            <a:spLocks noGrp="1"/>
          </p:cNvSpPr>
          <p:nvPr>
            <p:ph type="title"/>
          </p:nvPr>
        </p:nvSpPr>
        <p:spPr>
          <a:xfrm>
            <a:off x="601815" y="408333"/>
            <a:ext cx="10515600" cy="1325563"/>
          </a:xfrm>
        </p:spPr>
        <p:txBody>
          <a:bodyPr>
            <a:normAutofit/>
          </a:bodyPr>
          <a:lstStyle/>
          <a:p>
            <a:pPr algn="ctr"/>
            <a:r>
              <a:rPr lang="en-US" sz="3200" dirty="0">
                <a:latin typeface="Century Gothic" panose="020B0502020202020204" pitchFamily="34" charset="0"/>
                <a:ea typeface="Calibri" panose="020F0502020204030204" pitchFamily="34" charset="0"/>
              </a:rPr>
              <a:t>Results</a:t>
            </a:r>
            <a:br>
              <a:rPr lang="ru-RU" sz="2900" dirty="0">
                <a:latin typeface="Century Gothic" panose="020B0502020202020204" pitchFamily="34" charset="0"/>
                <a:ea typeface="Calibri" panose="020F0502020204030204" pitchFamily="34" charset="0"/>
              </a:rPr>
            </a:br>
            <a:endParaRPr lang="ru-RU" sz="2900" dirty="0">
              <a:latin typeface="Century Gothic" panose="020B0502020202020204" pitchFamily="34" charset="0"/>
            </a:endParaRPr>
          </a:p>
        </p:txBody>
      </p:sp>
      <p:pic>
        <p:nvPicPr>
          <p:cNvPr id="3" name="Рисунок 2">
            <a:extLst>
              <a:ext uri="{FF2B5EF4-FFF2-40B4-BE49-F238E27FC236}">
                <a16:creationId xmlns:a16="http://schemas.microsoft.com/office/drawing/2014/main" id="{A5433274-B26A-49FA-81D9-CC03064DDD93}"/>
              </a:ext>
            </a:extLst>
          </p:cNvPr>
          <p:cNvPicPr>
            <a:picLocks noChangeAspect="1"/>
          </p:cNvPicPr>
          <p:nvPr/>
        </p:nvPicPr>
        <p:blipFill>
          <a:blip r:embed="rId3"/>
          <a:stretch>
            <a:fillRect/>
          </a:stretch>
        </p:blipFill>
        <p:spPr>
          <a:xfrm>
            <a:off x="3154350" y="1696262"/>
            <a:ext cx="5410530" cy="4090623"/>
          </a:xfrm>
          <a:prstGeom prst="rect">
            <a:avLst/>
          </a:prstGeom>
        </p:spPr>
      </p:pic>
    </p:spTree>
    <p:extLst>
      <p:ext uri="{BB962C8B-B14F-4D97-AF65-F5344CB8AC3E}">
        <p14:creationId xmlns:p14="http://schemas.microsoft.com/office/powerpoint/2010/main" val="976416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918E1F-491C-4DD6-93CE-81751C4EF2AE}"/>
              </a:ext>
            </a:extLst>
          </p:cNvPr>
          <p:cNvSpPr>
            <a:spLocks noGrp="1"/>
          </p:cNvSpPr>
          <p:nvPr>
            <p:ph type="title"/>
          </p:nvPr>
        </p:nvSpPr>
        <p:spPr>
          <a:xfrm>
            <a:off x="838200" y="143164"/>
            <a:ext cx="10515600" cy="1325563"/>
          </a:xfrm>
        </p:spPr>
        <p:txBody>
          <a:bodyPr>
            <a:normAutofit fontScale="90000"/>
          </a:bodyPr>
          <a:lstStyle/>
          <a:p>
            <a:pPr algn="ctr"/>
            <a:r>
              <a:rPr lang="en-US" sz="3200" dirty="0">
                <a:latin typeface="Century Gothic" panose="020B0502020202020204" pitchFamily="34" charset="0"/>
                <a:ea typeface="Calibri" panose="020F0502020204030204" pitchFamily="34" charset="0"/>
              </a:rPr>
              <a:t>Results</a:t>
            </a:r>
            <a:br>
              <a:rPr lang="ru-RU" sz="3200" dirty="0">
                <a:latin typeface="Century Gothic" panose="020B0502020202020204" pitchFamily="34" charset="0"/>
                <a:ea typeface="Calibri" panose="020F0502020204030204" pitchFamily="34" charset="0"/>
              </a:rPr>
            </a:br>
            <a:br>
              <a:rPr lang="ru-RU" sz="3200" dirty="0">
                <a:latin typeface="Century Gothic" panose="020B0502020202020204" pitchFamily="34" charset="0"/>
              </a:rPr>
            </a:br>
            <a:r>
              <a:rPr lang="ru-RU" sz="3200" dirty="0">
                <a:latin typeface="Century Gothic" panose="020B0502020202020204" pitchFamily="34" charset="0"/>
              </a:rPr>
              <a:t>3. </a:t>
            </a:r>
            <a:r>
              <a:rPr lang="en-US" sz="3200" dirty="0">
                <a:latin typeface="Century Gothic" panose="020B0502020202020204" pitchFamily="34" charset="0"/>
              </a:rPr>
              <a:t>Physiological parameters</a:t>
            </a:r>
            <a:endParaRPr lang="ru-RU" sz="3200" dirty="0">
              <a:latin typeface="Century Gothic" panose="020B0502020202020204" pitchFamily="34" charset="0"/>
            </a:endParaRPr>
          </a:p>
        </p:txBody>
      </p:sp>
      <p:sp>
        <p:nvSpPr>
          <p:cNvPr id="6" name="TextBox 5">
            <a:extLst>
              <a:ext uri="{FF2B5EF4-FFF2-40B4-BE49-F238E27FC236}">
                <a16:creationId xmlns:a16="http://schemas.microsoft.com/office/drawing/2014/main" id="{5FE44D31-63A3-4852-9865-82E69280DF61}"/>
              </a:ext>
            </a:extLst>
          </p:cNvPr>
          <p:cNvSpPr txBox="1"/>
          <p:nvPr/>
        </p:nvSpPr>
        <p:spPr>
          <a:xfrm flipH="1">
            <a:off x="-2316118" y="6018485"/>
            <a:ext cx="11038665" cy="307777"/>
          </a:xfrm>
          <a:prstGeom prst="rect">
            <a:avLst/>
          </a:prstGeom>
          <a:noFill/>
        </p:spPr>
        <p:txBody>
          <a:bodyPr wrap="square" rtlCol="0">
            <a:spAutoFit/>
          </a:bodyPr>
          <a:lstStyle/>
          <a:p>
            <a:pPr algn="ctr"/>
            <a:r>
              <a:rPr lang="en-US" sz="1400" dirty="0">
                <a:latin typeface="Century Gothic" panose="020B0502020202020204" pitchFamily="34" charset="0"/>
                <a:ea typeface="Calibri" panose="020F0502020204030204" pitchFamily="34" charset="0"/>
              </a:rPr>
              <a:t>Fig.11. Body weight of all groups of animals after irradiation </a:t>
            </a:r>
            <a:endParaRPr lang="ru-RU" sz="1400" dirty="0">
              <a:latin typeface="Century Gothic" panose="020B0502020202020204" pitchFamily="34" charset="0"/>
            </a:endParaRPr>
          </a:p>
        </p:txBody>
      </p:sp>
      <p:sp>
        <p:nvSpPr>
          <p:cNvPr id="7" name="TextBox 6">
            <a:extLst>
              <a:ext uri="{FF2B5EF4-FFF2-40B4-BE49-F238E27FC236}">
                <a16:creationId xmlns:a16="http://schemas.microsoft.com/office/drawing/2014/main" id="{9A1C11AD-D0CD-455C-92EC-65399287F02C}"/>
              </a:ext>
            </a:extLst>
          </p:cNvPr>
          <p:cNvSpPr txBox="1"/>
          <p:nvPr/>
        </p:nvSpPr>
        <p:spPr>
          <a:xfrm flipH="1">
            <a:off x="5608558" y="6018485"/>
            <a:ext cx="6724261" cy="307777"/>
          </a:xfrm>
          <a:prstGeom prst="rect">
            <a:avLst/>
          </a:prstGeom>
          <a:noFill/>
        </p:spPr>
        <p:txBody>
          <a:bodyPr wrap="square" rtlCol="0">
            <a:spAutoFit/>
          </a:bodyPr>
          <a:lstStyle/>
          <a:p>
            <a:pPr algn="ctr"/>
            <a:r>
              <a:rPr lang="en-US" sz="1400" dirty="0">
                <a:latin typeface="Century Gothic" panose="020B0502020202020204" pitchFamily="34" charset="0"/>
                <a:ea typeface="Calibri" panose="020F0502020204030204" pitchFamily="34" charset="0"/>
              </a:rPr>
              <a:t>Fig.12. Spleen weight of all groups of animals after irradiation  </a:t>
            </a:r>
            <a:endParaRPr lang="ru-RU" sz="1400" dirty="0">
              <a:latin typeface="Century Gothic" panose="020B0502020202020204" pitchFamily="34" charset="0"/>
            </a:endParaRPr>
          </a:p>
        </p:txBody>
      </p:sp>
      <p:pic>
        <p:nvPicPr>
          <p:cNvPr id="11" name="Picture 3">
            <a:extLst>
              <a:ext uri="{FF2B5EF4-FFF2-40B4-BE49-F238E27FC236}">
                <a16:creationId xmlns:a16="http://schemas.microsoft.com/office/drawing/2014/main" id="{357AC16C-FA9C-40F5-8409-10C948E087C6}"/>
              </a:ext>
            </a:extLst>
          </p:cNvPr>
          <p:cNvPicPr>
            <a:picLocks noGrp="1" noChangeAspect="1" noChangeArrowheads="1"/>
          </p:cNvPicPr>
          <p:nvPr>
            <p:ph idx="1"/>
          </p:nvPr>
        </p:nvPicPr>
        <p:blipFill>
          <a:blip r:embed="rId3" cstate="print"/>
          <a:srcRect/>
          <a:stretch>
            <a:fillRect/>
          </a:stretch>
        </p:blipFill>
        <p:spPr bwMode="auto">
          <a:xfrm>
            <a:off x="638175" y="1985718"/>
            <a:ext cx="5457825" cy="3781425"/>
          </a:xfrm>
          <a:prstGeom prst="rect">
            <a:avLst/>
          </a:prstGeom>
          <a:noFill/>
          <a:ln w="9525">
            <a:noFill/>
            <a:miter lim="800000"/>
            <a:headEnd/>
            <a:tailEnd/>
          </a:ln>
        </p:spPr>
      </p:pic>
      <p:pic>
        <p:nvPicPr>
          <p:cNvPr id="12" name="Picture 4">
            <a:extLst>
              <a:ext uri="{FF2B5EF4-FFF2-40B4-BE49-F238E27FC236}">
                <a16:creationId xmlns:a16="http://schemas.microsoft.com/office/drawing/2014/main" id="{D8C5B9E6-F896-466A-BD51-86DB0C55862B}"/>
              </a:ext>
            </a:extLst>
          </p:cNvPr>
          <p:cNvPicPr>
            <a:picLocks noChangeAspect="1" noChangeArrowheads="1"/>
          </p:cNvPicPr>
          <p:nvPr/>
        </p:nvPicPr>
        <p:blipFill>
          <a:blip r:embed="rId4" cstate="print"/>
          <a:srcRect/>
          <a:stretch>
            <a:fillRect/>
          </a:stretch>
        </p:blipFill>
        <p:spPr bwMode="auto">
          <a:xfrm>
            <a:off x="5801598" y="1896780"/>
            <a:ext cx="5457825" cy="3758603"/>
          </a:xfrm>
          <a:prstGeom prst="rect">
            <a:avLst/>
          </a:prstGeom>
          <a:noFill/>
          <a:ln w="9525">
            <a:noFill/>
            <a:miter lim="800000"/>
            <a:headEnd/>
            <a:tailEnd/>
          </a:ln>
        </p:spPr>
      </p:pic>
    </p:spTree>
    <p:extLst>
      <p:ext uri="{BB962C8B-B14F-4D97-AF65-F5344CB8AC3E}">
        <p14:creationId xmlns:p14="http://schemas.microsoft.com/office/powerpoint/2010/main" val="2082548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B29F80AE-552E-4B83-B5DA-55973467AF06}"/>
              </a:ext>
            </a:extLst>
          </p:cNvPr>
          <p:cNvSpPr>
            <a:spLocks noGrp="1"/>
          </p:cNvSpPr>
          <p:nvPr>
            <p:ph type="title"/>
          </p:nvPr>
        </p:nvSpPr>
        <p:spPr>
          <a:xfrm>
            <a:off x="838200" y="143164"/>
            <a:ext cx="10515600" cy="1325563"/>
          </a:xfrm>
        </p:spPr>
        <p:txBody>
          <a:bodyPr>
            <a:normAutofit fontScale="90000"/>
          </a:bodyPr>
          <a:lstStyle/>
          <a:p>
            <a:pPr algn="ctr"/>
            <a:r>
              <a:rPr lang="en-US" sz="3200" dirty="0">
                <a:latin typeface="Century Gothic" panose="020B0502020202020204" pitchFamily="34" charset="0"/>
                <a:ea typeface="Calibri" panose="020F0502020204030204" pitchFamily="34" charset="0"/>
              </a:rPr>
              <a:t>Results</a:t>
            </a:r>
            <a:br>
              <a:rPr lang="ru-RU" sz="3200" dirty="0">
                <a:latin typeface="Century Gothic" panose="020B0502020202020204" pitchFamily="34" charset="0"/>
                <a:ea typeface="Calibri" panose="020F0502020204030204" pitchFamily="34" charset="0"/>
              </a:rPr>
            </a:br>
            <a:br>
              <a:rPr lang="ru-RU" sz="3200" dirty="0">
                <a:latin typeface="Century Gothic" panose="020B0502020202020204" pitchFamily="34" charset="0"/>
              </a:rPr>
            </a:br>
            <a:r>
              <a:rPr lang="ru-RU" sz="3200" dirty="0">
                <a:latin typeface="Century Gothic" panose="020B0502020202020204" pitchFamily="34" charset="0"/>
              </a:rPr>
              <a:t>3. </a:t>
            </a:r>
            <a:r>
              <a:rPr lang="en-US" sz="3200" dirty="0">
                <a:latin typeface="Century Gothic" panose="020B0502020202020204" pitchFamily="34" charset="0"/>
              </a:rPr>
              <a:t>Physiological parameters</a:t>
            </a:r>
            <a:endParaRPr lang="ru-RU" sz="3200" dirty="0">
              <a:latin typeface="Century Gothic" panose="020B0502020202020204" pitchFamily="34" charset="0"/>
            </a:endParaRPr>
          </a:p>
        </p:txBody>
      </p:sp>
      <p:sp>
        <p:nvSpPr>
          <p:cNvPr id="8" name="TextBox 7">
            <a:extLst>
              <a:ext uri="{FF2B5EF4-FFF2-40B4-BE49-F238E27FC236}">
                <a16:creationId xmlns:a16="http://schemas.microsoft.com/office/drawing/2014/main" id="{41815ED6-2E47-41D8-9CD9-B7D2E1F3A4FC}"/>
              </a:ext>
            </a:extLst>
          </p:cNvPr>
          <p:cNvSpPr txBox="1"/>
          <p:nvPr/>
        </p:nvSpPr>
        <p:spPr>
          <a:xfrm flipH="1">
            <a:off x="718852" y="5864795"/>
            <a:ext cx="5088426" cy="461665"/>
          </a:xfrm>
          <a:prstGeom prst="rect">
            <a:avLst/>
          </a:prstGeom>
          <a:noFill/>
        </p:spPr>
        <p:txBody>
          <a:bodyPr wrap="square" rtlCol="0">
            <a:spAutoFit/>
          </a:bodyPr>
          <a:lstStyle/>
          <a:p>
            <a:pPr algn="ctr"/>
            <a:r>
              <a:rPr lang="en-US" sz="1200" dirty="0">
                <a:latin typeface="Century Gothic" panose="020B0502020202020204" pitchFamily="34" charset="0"/>
                <a:ea typeface="Calibri" panose="020F0502020204030204" pitchFamily="34" charset="0"/>
              </a:rPr>
              <a:t>Fig.13. Number of nucleus-containing bone marrow cells in all groups of animals after irradiation.</a:t>
            </a:r>
            <a:endParaRPr lang="ru-RU" sz="1200" dirty="0">
              <a:latin typeface="Century Gothic" panose="020B0502020202020204" pitchFamily="34" charset="0"/>
            </a:endParaRPr>
          </a:p>
        </p:txBody>
      </p:sp>
      <p:sp>
        <p:nvSpPr>
          <p:cNvPr id="9" name="TextBox 8">
            <a:extLst>
              <a:ext uri="{FF2B5EF4-FFF2-40B4-BE49-F238E27FC236}">
                <a16:creationId xmlns:a16="http://schemas.microsoft.com/office/drawing/2014/main" id="{F02268A2-5542-4CE9-88A1-BB50C314A216}"/>
              </a:ext>
            </a:extLst>
          </p:cNvPr>
          <p:cNvSpPr txBox="1"/>
          <p:nvPr/>
        </p:nvSpPr>
        <p:spPr>
          <a:xfrm flipH="1">
            <a:off x="3661515" y="5857656"/>
            <a:ext cx="11038665" cy="276999"/>
          </a:xfrm>
          <a:prstGeom prst="rect">
            <a:avLst/>
          </a:prstGeom>
          <a:noFill/>
        </p:spPr>
        <p:txBody>
          <a:bodyPr wrap="square" rtlCol="0">
            <a:spAutoFit/>
          </a:bodyPr>
          <a:lstStyle/>
          <a:p>
            <a:pPr algn="ctr"/>
            <a:r>
              <a:rPr lang="en-US" sz="1200" dirty="0">
                <a:latin typeface="Century Gothic" panose="020B0502020202020204" pitchFamily="34" charset="0"/>
                <a:ea typeface="Calibri" panose="020F0502020204030204" pitchFamily="34" charset="0"/>
              </a:rPr>
              <a:t>Fig.14. Thymus mass of all groups of animals after irradiation.</a:t>
            </a:r>
            <a:endParaRPr lang="ru-RU" sz="1200" dirty="0">
              <a:latin typeface="Century Gothic" panose="020B0502020202020204" pitchFamily="34" charset="0"/>
            </a:endParaRPr>
          </a:p>
        </p:txBody>
      </p:sp>
      <p:pic>
        <p:nvPicPr>
          <p:cNvPr id="7" name="Picture 9">
            <a:extLst>
              <a:ext uri="{FF2B5EF4-FFF2-40B4-BE49-F238E27FC236}">
                <a16:creationId xmlns:a16="http://schemas.microsoft.com/office/drawing/2014/main" id="{BA0796A8-BB00-4BEF-A923-B160EC305885}"/>
              </a:ext>
            </a:extLst>
          </p:cNvPr>
          <p:cNvPicPr>
            <a:picLocks noChangeAspect="1" noChangeArrowheads="1"/>
          </p:cNvPicPr>
          <p:nvPr/>
        </p:nvPicPr>
        <p:blipFill>
          <a:blip r:embed="rId2" cstate="print"/>
          <a:srcRect/>
          <a:stretch>
            <a:fillRect/>
          </a:stretch>
        </p:blipFill>
        <p:spPr bwMode="auto">
          <a:xfrm>
            <a:off x="838200" y="1940834"/>
            <a:ext cx="4849731" cy="3454126"/>
          </a:xfrm>
          <a:prstGeom prst="rect">
            <a:avLst/>
          </a:prstGeom>
          <a:noFill/>
          <a:ln w="9525">
            <a:noFill/>
            <a:miter lim="800000"/>
            <a:headEnd/>
            <a:tailEnd/>
          </a:ln>
        </p:spPr>
      </p:pic>
      <p:pic>
        <p:nvPicPr>
          <p:cNvPr id="10" name="Picture 8">
            <a:extLst>
              <a:ext uri="{FF2B5EF4-FFF2-40B4-BE49-F238E27FC236}">
                <a16:creationId xmlns:a16="http://schemas.microsoft.com/office/drawing/2014/main" id="{B0913516-132F-4116-B555-64723BDA9D59}"/>
              </a:ext>
            </a:extLst>
          </p:cNvPr>
          <p:cNvPicPr>
            <a:picLocks noChangeAspect="1" noChangeArrowheads="1"/>
          </p:cNvPicPr>
          <p:nvPr/>
        </p:nvPicPr>
        <p:blipFill>
          <a:blip r:embed="rId3" cstate="print"/>
          <a:srcRect/>
          <a:stretch>
            <a:fillRect/>
          </a:stretch>
        </p:blipFill>
        <p:spPr bwMode="auto">
          <a:xfrm>
            <a:off x="6269559" y="1940834"/>
            <a:ext cx="4849731" cy="3446987"/>
          </a:xfrm>
          <a:prstGeom prst="rect">
            <a:avLst/>
          </a:prstGeom>
          <a:noFill/>
          <a:ln w="9525">
            <a:noFill/>
            <a:miter lim="800000"/>
            <a:headEnd/>
            <a:tailEnd/>
          </a:ln>
        </p:spPr>
      </p:pic>
    </p:spTree>
    <p:extLst>
      <p:ext uri="{BB962C8B-B14F-4D97-AF65-F5344CB8AC3E}">
        <p14:creationId xmlns:p14="http://schemas.microsoft.com/office/powerpoint/2010/main" val="165476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6B5963-B1B2-4550-9712-47584791EA89}"/>
              </a:ext>
            </a:extLst>
          </p:cNvPr>
          <p:cNvSpPr>
            <a:spLocks noGrp="1"/>
          </p:cNvSpPr>
          <p:nvPr>
            <p:ph type="title"/>
          </p:nvPr>
        </p:nvSpPr>
        <p:spPr>
          <a:xfrm>
            <a:off x="802530" y="38753"/>
            <a:ext cx="10515600" cy="1325563"/>
          </a:xfrm>
        </p:spPr>
        <p:txBody>
          <a:bodyPr>
            <a:normAutofit/>
          </a:bodyPr>
          <a:lstStyle/>
          <a:p>
            <a:pPr algn="ctr"/>
            <a:r>
              <a:rPr lang="en-US" sz="3200" dirty="0">
                <a:latin typeface="Century Gothic" panose="020B0502020202020204" pitchFamily="34" charset="0"/>
                <a:ea typeface="Batang" panose="02030600000101010101" pitchFamily="18" charset="-127"/>
              </a:rPr>
              <a:t>Relevance of the research</a:t>
            </a:r>
            <a:endParaRPr lang="ru-RU" sz="3200" dirty="0"/>
          </a:p>
        </p:txBody>
      </p:sp>
      <p:sp>
        <p:nvSpPr>
          <p:cNvPr id="6" name="TextBox 5">
            <a:extLst>
              <a:ext uri="{FF2B5EF4-FFF2-40B4-BE49-F238E27FC236}">
                <a16:creationId xmlns:a16="http://schemas.microsoft.com/office/drawing/2014/main" id="{810BC56A-80BA-44D1-8A13-45B56D8E1650}"/>
              </a:ext>
            </a:extLst>
          </p:cNvPr>
          <p:cNvSpPr txBox="1"/>
          <p:nvPr/>
        </p:nvSpPr>
        <p:spPr>
          <a:xfrm>
            <a:off x="4193137" y="4415528"/>
            <a:ext cx="3805721" cy="954107"/>
          </a:xfrm>
          <a:prstGeom prst="rect">
            <a:avLst/>
          </a:prstGeom>
          <a:noFill/>
        </p:spPr>
        <p:txBody>
          <a:bodyPr wrap="square" rtlCol="0">
            <a:spAutoFit/>
          </a:bodyPr>
          <a:lstStyle/>
          <a:p>
            <a:r>
              <a:rPr lang="en-US" sz="1400" dirty="0">
                <a:solidFill>
                  <a:srgbClr val="212121"/>
                </a:solidFill>
                <a:effectLst/>
                <a:latin typeface="Century Gothic" panose="020B0502020202020204" pitchFamily="34" charset="0"/>
                <a:ea typeface="Calibri" panose="020F0502020204030204" pitchFamily="34" charset="0"/>
              </a:rPr>
              <a:t>Wang, Q. Q., Yin, G., Huang, J. R., Xi, S. J., Qian, F., Lee, R. X., Peng, X. C., &amp; Tang, F. R. (2021). Ionizing Radiation-Induced Brain Cell Aging</a:t>
            </a:r>
            <a:endParaRPr lang="ru-RU" sz="1400" dirty="0">
              <a:latin typeface="Century Gothic" panose="020B0502020202020204" pitchFamily="34" charset="0"/>
            </a:endParaRPr>
          </a:p>
        </p:txBody>
      </p:sp>
      <p:sp>
        <p:nvSpPr>
          <p:cNvPr id="8" name="TextBox 7">
            <a:extLst>
              <a:ext uri="{FF2B5EF4-FFF2-40B4-BE49-F238E27FC236}">
                <a16:creationId xmlns:a16="http://schemas.microsoft.com/office/drawing/2014/main" id="{1FA87EFB-CE0F-4928-A1C5-3465EB701063}"/>
              </a:ext>
            </a:extLst>
          </p:cNvPr>
          <p:cNvSpPr txBox="1"/>
          <p:nvPr/>
        </p:nvSpPr>
        <p:spPr>
          <a:xfrm>
            <a:off x="68079" y="1257001"/>
            <a:ext cx="2349992" cy="1384995"/>
          </a:xfrm>
          <a:prstGeom prst="rect">
            <a:avLst/>
          </a:prstGeom>
          <a:noFill/>
        </p:spPr>
        <p:txBody>
          <a:bodyPr wrap="square" rtlCol="0">
            <a:spAutoFit/>
          </a:bodyPr>
          <a:lstStyle/>
          <a:p>
            <a:pPr algn="ctr"/>
            <a:r>
              <a:rPr lang="en-US" sz="1400" dirty="0">
                <a:effectLst/>
                <a:latin typeface="Century Gothic" panose="020B0502020202020204" pitchFamily="34" charset="0"/>
                <a:ea typeface="Calibri" panose="020F0502020204030204" pitchFamily="34" charset="0"/>
              </a:rPr>
              <a:t>“the effects caused by ionizing radiation are similar to those of normal aging.”</a:t>
            </a:r>
          </a:p>
          <a:p>
            <a:pPr algn="ctr"/>
            <a:endParaRPr lang="en-US" sz="1400" dirty="0">
              <a:latin typeface="Century Gothic" panose="020B0502020202020204" pitchFamily="34" charset="0"/>
              <a:ea typeface="Calibri" panose="020F0502020204030204" pitchFamily="34" charset="0"/>
            </a:endParaRPr>
          </a:p>
          <a:p>
            <a:pPr algn="ctr"/>
            <a:r>
              <a:rPr lang="en-US" sz="1400" dirty="0">
                <a:effectLst/>
                <a:latin typeface="Century Gothic" panose="020B0502020202020204" pitchFamily="34" charset="0"/>
                <a:ea typeface="Calibri" panose="020F0502020204030204" pitchFamily="34" charset="0"/>
              </a:rPr>
              <a:t>Cle´ </a:t>
            </a:r>
            <a:r>
              <a:rPr lang="en-US" sz="1400" dirty="0" err="1">
                <a:effectLst/>
                <a:latin typeface="Century Gothic" panose="020B0502020202020204" pitchFamily="34" charset="0"/>
                <a:ea typeface="Calibri" panose="020F0502020204030204" pitchFamily="34" charset="0"/>
              </a:rPr>
              <a:t>ment</a:t>
            </a:r>
            <a:r>
              <a:rPr lang="en-US" sz="1400" dirty="0">
                <a:effectLst/>
                <a:latin typeface="Century Gothic" panose="020B0502020202020204" pitchFamily="34" charset="0"/>
                <a:ea typeface="Calibri" panose="020F0502020204030204" pitchFamily="34" charset="0"/>
              </a:rPr>
              <a:t>, G.R. (2020)</a:t>
            </a:r>
            <a:endParaRPr lang="ru-RU" sz="1400" dirty="0">
              <a:effectLst/>
              <a:latin typeface="Century Gothic" panose="020B0502020202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F39E91AC-5D73-4948-B156-B91215C40C0E}"/>
              </a:ext>
            </a:extLst>
          </p:cNvPr>
          <p:cNvSpPr txBox="1"/>
          <p:nvPr/>
        </p:nvSpPr>
        <p:spPr>
          <a:xfrm>
            <a:off x="68079" y="4075687"/>
            <a:ext cx="2446229" cy="2246769"/>
          </a:xfrm>
          <a:prstGeom prst="rect">
            <a:avLst/>
          </a:prstGeom>
          <a:noFill/>
        </p:spPr>
        <p:txBody>
          <a:bodyPr wrap="square" rtlCol="0">
            <a:spAutoFit/>
          </a:bodyPr>
          <a:lstStyle/>
          <a:p>
            <a:pPr algn="ctr"/>
            <a:endParaRPr lang="ru-RU" sz="1400" dirty="0">
              <a:latin typeface="Century Gothic" panose="020B0502020202020204" pitchFamily="34" charset="0"/>
              <a:ea typeface="Calibri" panose="020F0502020204030204" pitchFamily="34" charset="0"/>
            </a:endParaRPr>
          </a:p>
          <a:p>
            <a:pPr algn="ctr"/>
            <a:r>
              <a:rPr lang="en-US" sz="1400" dirty="0">
                <a:latin typeface="Century Gothic" panose="020B0502020202020204" pitchFamily="34" charset="0"/>
                <a:ea typeface="Calibri" panose="020F0502020204030204" pitchFamily="34" charset="0"/>
              </a:rPr>
              <a:t>“exposure to galactic cosmic rays resembles a variety of terrestrial disorders, including normal neurological aging...”</a:t>
            </a:r>
          </a:p>
          <a:p>
            <a:pPr algn="ctr"/>
            <a:endParaRPr lang="ru-RU" sz="1400" dirty="0">
              <a:effectLst/>
              <a:latin typeface="Century Gothic" panose="020B0502020202020204" pitchFamily="34" charset="0"/>
              <a:ea typeface="Calibri" panose="020F0502020204030204" pitchFamily="34" charset="0"/>
            </a:endParaRPr>
          </a:p>
          <a:p>
            <a:pPr algn="ctr"/>
            <a:r>
              <a:rPr lang="en-US" sz="1400" dirty="0">
                <a:effectLst/>
                <a:latin typeface="Century Gothic" panose="020B0502020202020204" pitchFamily="34" charset="0"/>
                <a:ea typeface="Calibri" panose="020F0502020204030204" pitchFamily="34" charset="0"/>
              </a:rPr>
              <a:t>Cle´ </a:t>
            </a:r>
            <a:r>
              <a:rPr lang="en-US" sz="1400" dirty="0" err="1">
                <a:effectLst/>
                <a:latin typeface="Century Gothic" panose="020B0502020202020204" pitchFamily="34" charset="0"/>
                <a:ea typeface="Calibri" panose="020F0502020204030204" pitchFamily="34" charset="0"/>
              </a:rPr>
              <a:t>ment</a:t>
            </a:r>
            <a:r>
              <a:rPr lang="en-US" sz="1400" dirty="0">
                <a:effectLst/>
                <a:latin typeface="Century Gothic" panose="020B0502020202020204" pitchFamily="34" charset="0"/>
                <a:ea typeface="Calibri" panose="020F0502020204030204" pitchFamily="34" charset="0"/>
              </a:rPr>
              <a:t>, G.R. (2020)</a:t>
            </a:r>
            <a:endParaRPr lang="ru-RU" sz="1400" dirty="0">
              <a:effectLst/>
              <a:latin typeface="Century Gothic" panose="020B0502020202020204" pitchFamily="34" charset="0"/>
              <a:ea typeface="Calibri" panose="020F0502020204030204" pitchFamily="34" charset="0"/>
            </a:endParaRPr>
          </a:p>
          <a:p>
            <a:endParaRPr lang="ru-RU" sz="1400" dirty="0"/>
          </a:p>
        </p:txBody>
      </p:sp>
      <p:sp>
        <p:nvSpPr>
          <p:cNvPr id="10" name="TextBox 9">
            <a:extLst>
              <a:ext uri="{FF2B5EF4-FFF2-40B4-BE49-F238E27FC236}">
                <a16:creationId xmlns:a16="http://schemas.microsoft.com/office/drawing/2014/main" id="{A7064A5D-1F3C-4C3E-A411-FB29D9B0B518}"/>
              </a:ext>
            </a:extLst>
          </p:cNvPr>
          <p:cNvSpPr txBox="1"/>
          <p:nvPr/>
        </p:nvSpPr>
        <p:spPr>
          <a:xfrm>
            <a:off x="9385777" y="1227928"/>
            <a:ext cx="2738144" cy="1384995"/>
          </a:xfrm>
          <a:prstGeom prst="rect">
            <a:avLst/>
          </a:prstGeom>
          <a:noFill/>
        </p:spPr>
        <p:txBody>
          <a:bodyPr wrap="square" rtlCol="0">
            <a:spAutoFit/>
          </a:bodyPr>
          <a:lstStyle/>
          <a:p>
            <a:pPr algn="ctr"/>
            <a:r>
              <a:rPr lang="en-US" sz="1400" dirty="0">
                <a:effectLst/>
                <a:latin typeface="Century Gothic" panose="020B0502020202020204" pitchFamily="34" charset="0"/>
                <a:ea typeface="Calibri" panose="020F0502020204030204" pitchFamily="34" charset="0"/>
              </a:rPr>
              <a:t>“There is significant post-radiotherapy accelerated aging in patients who have undergone radiotherapy.”</a:t>
            </a:r>
          </a:p>
          <a:p>
            <a:pPr algn="ctr"/>
            <a:endParaRPr lang="ru-RU" sz="1400" dirty="0">
              <a:latin typeface="Century Gothic" panose="020B0502020202020204" pitchFamily="34" charset="0"/>
            </a:endParaRPr>
          </a:p>
          <a:p>
            <a:pPr algn="ctr"/>
            <a:r>
              <a:rPr lang="en-US" sz="1400" dirty="0">
                <a:solidFill>
                  <a:srgbClr val="212121"/>
                </a:solidFill>
                <a:effectLst/>
                <a:latin typeface="Century Gothic" panose="020B0502020202020204" pitchFamily="34" charset="0"/>
                <a:ea typeface="Calibri" panose="020F0502020204030204" pitchFamily="34" charset="0"/>
              </a:rPr>
              <a:t>Huisman, S. I. (2022)</a:t>
            </a:r>
            <a:endParaRPr lang="ru-RU" sz="1400" dirty="0">
              <a:latin typeface="Century Gothic" panose="020B0502020202020204" pitchFamily="34" charset="0"/>
            </a:endParaRPr>
          </a:p>
        </p:txBody>
      </p:sp>
      <p:sp>
        <p:nvSpPr>
          <p:cNvPr id="11" name="TextBox 10">
            <a:extLst>
              <a:ext uri="{FF2B5EF4-FFF2-40B4-BE49-F238E27FC236}">
                <a16:creationId xmlns:a16="http://schemas.microsoft.com/office/drawing/2014/main" id="{FB9C818C-7B10-49A0-AC04-F7F41AE76309}"/>
              </a:ext>
            </a:extLst>
          </p:cNvPr>
          <p:cNvSpPr txBox="1"/>
          <p:nvPr/>
        </p:nvSpPr>
        <p:spPr>
          <a:xfrm>
            <a:off x="8942694" y="4245078"/>
            <a:ext cx="2985284" cy="1384995"/>
          </a:xfrm>
          <a:prstGeom prst="rect">
            <a:avLst/>
          </a:prstGeom>
          <a:noFill/>
        </p:spPr>
        <p:txBody>
          <a:bodyPr wrap="square" rtlCol="0">
            <a:spAutoFit/>
          </a:bodyPr>
          <a:lstStyle/>
          <a:p>
            <a:pPr algn="ctr"/>
            <a:r>
              <a:rPr lang="ru-RU" sz="1400" dirty="0">
                <a:effectLst/>
                <a:latin typeface="Century Gothic" panose="020B0502020202020204" pitchFamily="34" charset="0"/>
                <a:ea typeface="Calibri" panose="020F0502020204030204" pitchFamily="34" charset="0"/>
                <a:cs typeface="Times New Roman" panose="02020603050405020304" pitchFamily="18" charset="0"/>
              </a:rPr>
              <a:t>«</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Of 306 Chernobyl-affected workers, 81% of men and 77% of women showed signs of accelerated aging</a:t>
            </a:r>
            <a:r>
              <a:rPr lang="ru-RU" sz="1400" dirty="0">
                <a:effectLst/>
                <a:latin typeface="Century Gothic" panose="020B0502020202020204" pitchFamily="34" charset="0"/>
                <a:ea typeface="Calibri" panose="020F0502020204030204" pitchFamily="34" charset="0"/>
                <a:cs typeface="Times New Roman" panose="02020603050405020304" pitchFamily="18" charset="0"/>
              </a:rPr>
              <a:t>.»</a:t>
            </a:r>
          </a:p>
          <a:p>
            <a:pPr algn="ctr"/>
            <a:endParaRPr lang="ru-RU" sz="1400" dirty="0">
              <a:latin typeface="Century Gothic" panose="020B0502020202020204" pitchFamily="34" charset="0"/>
              <a:cs typeface="Times New Roman" panose="02020603050405020304" pitchFamily="18" charset="0"/>
            </a:endParaRPr>
          </a:p>
          <a:p>
            <a:pPr algn="ctr"/>
            <a:r>
              <a:rPr lang="en-US" sz="1400" dirty="0" err="1">
                <a:effectLst/>
                <a:latin typeface="Century Gothic" panose="020B0502020202020204" pitchFamily="34" charset="0"/>
                <a:ea typeface="Calibri" panose="020F0502020204030204" pitchFamily="34" charset="0"/>
              </a:rPr>
              <a:t>Yablokov</a:t>
            </a:r>
            <a:r>
              <a:rPr lang="en-US" sz="1400" dirty="0">
                <a:effectLst/>
                <a:latin typeface="Century Gothic" panose="020B0502020202020204" pitchFamily="34" charset="0"/>
                <a:ea typeface="Calibri" panose="020F0502020204030204" pitchFamily="34" charset="0"/>
              </a:rPr>
              <a:t>, A.V</a:t>
            </a:r>
            <a:r>
              <a:rPr lang="ru-RU" sz="1400" dirty="0">
                <a:effectLst/>
                <a:latin typeface="Century Gothic" panose="020B0502020202020204" pitchFamily="34" charset="0"/>
                <a:ea typeface="Calibri" panose="020F0502020204030204" pitchFamily="34" charset="0"/>
                <a:cs typeface="Times New Roman" panose="02020603050405020304" pitchFamily="18" charset="0"/>
              </a:rPr>
              <a:t>(2009)</a:t>
            </a:r>
            <a:endParaRPr lang="ru-RU" sz="1400" dirty="0">
              <a:latin typeface="Century Gothic" panose="020B0502020202020204" pitchFamily="34" charset="0"/>
            </a:endParaRPr>
          </a:p>
        </p:txBody>
      </p:sp>
      <p:pic>
        <p:nvPicPr>
          <p:cNvPr id="4" name="Рисунок 3">
            <a:extLst>
              <a:ext uri="{FF2B5EF4-FFF2-40B4-BE49-F238E27FC236}">
                <a16:creationId xmlns:a16="http://schemas.microsoft.com/office/drawing/2014/main" id="{79552ECF-A58B-4747-B0FC-1E7B431093A0}"/>
              </a:ext>
            </a:extLst>
          </p:cNvPr>
          <p:cNvPicPr>
            <a:picLocks noChangeAspect="1"/>
          </p:cNvPicPr>
          <p:nvPr/>
        </p:nvPicPr>
        <p:blipFill>
          <a:blip r:embed="rId3"/>
          <a:stretch>
            <a:fillRect/>
          </a:stretch>
        </p:blipFill>
        <p:spPr>
          <a:xfrm>
            <a:off x="2514308" y="1949498"/>
            <a:ext cx="6670732" cy="2392190"/>
          </a:xfrm>
          <a:prstGeom prst="rect">
            <a:avLst/>
          </a:prstGeom>
        </p:spPr>
      </p:pic>
      <p:sp>
        <p:nvSpPr>
          <p:cNvPr id="3" name="TextBox 2">
            <a:extLst>
              <a:ext uri="{FF2B5EF4-FFF2-40B4-BE49-F238E27FC236}">
                <a16:creationId xmlns:a16="http://schemas.microsoft.com/office/drawing/2014/main" id="{AFBECFBE-1895-48CC-9800-643F8B4956FF}"/>
              </a:ext>
            </a:extLst>
          </p:cNvPr>
          <p:cNvSpPr txBox="1"/>
          <p:nvPr/>
        </p:nvSpPr>
        <p:spPr>
          <a:xfrm>
            <a:off x="4267793" y="6115264"/>
            <a:ext cx="3313301" cy="646331"/>
          </a:xfrm>
          <a:prstGeom prst="rect">
            <a:avLst/>
          </a:prstGeom>
          <a:noFill/>
        </p:spPr>
        <p:txBody>
          <a:bodyPr wrap="square" rtlCol="0">
            <a:spAutoFit/>
          </a:bodyPr>
          <a:lstStyle/>
          <a:p>
            <a:pPr algn="ctr"/>
            <a:r>
              <a:rPr lang="en-US" dirty="0">
                <a:latin typeface="Century Gothic" panose="020B0502020202020204" pitchFamily="34" charset="0"/>
              </a:rPr>
              <a:t>no data about functional and behavior changes</a:t>
            </a:r>
            <a:endParaRPr lang="ru-RU" dirty="0">
              <a:latin typeface="Century Gothic" panose="020B0502020202020204" pitchFamily="34" charset="0"/>
            </a:endParaRPr>
          </a:p>
        </p:txBody>
      </p:sp>
    </p:spTree>
    <p:extLst>
      <p:ext uri="{BB962C8B-B14F-4D97-AF65-F5344CB8AC3E}">
        <p14:creationId xmlns:p14="http://schemas.microsoft.com/office/powerpoint/2010/main" val="882034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E430A92-DA70-431E-8762-EC50423678B0}"/>
              </a:ext>
            </a:extLst>
          </p:cNvPr>
          <p:cNvSpPr>
            <a:spLocks noGrp="1"/>
          </p:cNvSpPr>
          <p:nvPr>
            <p:ph idx="1"/>
          </p:nvPr>
        </p:nvSpPr>
        <p:spPr>
          <a:xfrm>
            <a:off x="928335" y="1738523"/>
            <a:ext cx="10515600" cy="4351338"/>
          </a:xfrm>
        </p:spPr>
        <p:txBody>
          <a:bodyPr>
            <a:normAutofit/>
          </a:bodyPr>
          <a:lstStyle/>
          <a:p>
            <a:pPr marL="342900" lvl="0" indent="-342900">
              <a:lnSpc>
                <a:spcPct val="150000"/>
              </a:lnSpc>
              <a:buFont typeface="+mj-lt"/>
              <a:buAutoNum type="arabicPeriod"/>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At exposure of protons in the extended Bragg Peak at doses of 1 and 5 </a:t>
            </a:r>
            <a:r>
              <a:rPr lang="en-US" sz="2400" dirty="0" err="1">
                <a:effectLst/>
                <a:latin typeface="Century Gothic" panose="020B0502020202020204" pitchFamily="34" charset="0"/>
                <a:ea typeface="Calibri" panose="020F0502020204030204" pitchFamily="34" charset="0"/>
                <a:cs typeface="Times New Roman" panose="02020603050405020304" pitchFamily="18" charset="0"/>
              </a:rPr>
              <a:t>Gy</a:t>
            </a:r>
            <a:r>
              <a:rPr lang="en-US" sz="2400" dirty="0">
                <a:effectLst/>
                <a:latin typeface="Century Gothic" panose="020B0502020202020204" pitchFamily="34" charset="0"/>
                <a:ea typeface="Calibri" panose="020F0502020204030204" pitchFamily="34" charset="0"/>
                <a:cs typeface="Times New Roman" panose="02020603050405020304" pitchFamily="18" charset="0"/>
              </a:rPr>
              <a:t> on the brain of mice, there are mainly observed disturbances of behavioral reactions on 30 days after irradiation in the “Open Field” facility related to anxiety and adaptation (acts of grooming and freezing, escape reaction). </a:t>
            </a:r>
            <a:endParaRPr lang="en-US" sz="24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The observed effects do not correspond to behavioral changes characteristic of older mice. </a:t>
            </a:r>
            <a:endParaRPr lang="ru-RU" sz="2400" dirty="0">
              <a:latin typeface="Century Gothic" panose="020B0502020202020204" pitchFamily="34" charset="0"/>
            </a:endParaRPr>
          </a:p>
        </p:txBody>
      </p:sp>
      <p:sp>
        <p:nvSpPr>
          <p:cNvPr id="4" name="Заголовок 1">
            <a:extLst>
              <a:ext uri="{FF2B5EF4-FFF2-40B4-BE49-F238E27FC236}">
                <a16:creationId xmlns:a16="http://schemas.microsoft.com/office/drawing/2014/main" id="{5F9DDDC7-94C6-49E1-9EED-9C4CD2ED2F51}"/>
              </a:ext>
            </a:extLst>
          </p:cNvPr>
          <p:cNvSpPr>
            <a:spLocks noGrp="1"/>
          </p:cNvSpPr>
          <p:nvPr>
            <p:ph type="title"/>
          </p:nvPr>
        </p:nvSpPr>
        <p:spPr>
          <a:xfrm>
            <a:off x="707571" y="251437"/>
            <a:ext cx="10515600" cy="1325563"/>
          </a:xfrm>
        </p:spPr>
        <p:txBody>
          <a:bodyPr>
            <a:normAutofit/>
          </a:bodyPr>
          <a:lstStyle/>
          <a:p>
            <a:pPr algn="ctr"/>
            <a:r>
              <a:rPr lang="en-US" dirty="0">
                <a:latin typeface="Century Gothic" panose="020B0502020202020204" pitchFamily="34" charset="0"/>
              </a:rPr>
              <a:t>Conclusions</a:t>
            </a:r>
            <a:endParaRPr lang="ru-RU" sz="2900" dirty="0">
              <a:latin typeface="Century Gothic" panose="020B0502020202020204" pitchFamily="34" charset="0"/>
            </a:endParaRPr>
          </a:p>
        </p:txBody>
      </p:sp>
    </p:spTree>
    <p:extLst>
      <p:ext uri="{BB962C8B-B14F-4D97-AF65-F5344CB8AC3E}">
        <p14:creationId xmlns:p14="http://schemas.microsoft.com/office/powerpoint/2010/main" val="941090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BCCE9D-7ACC-4CA5-9788-CE4ABE27C96F}"/>
              </a:ext>
            </a:extLst>
          </p:cNvPr>
          <p:cNvSpPr>
            <a:spLocks noGrp="1"/>
          </p:cNvSpPr>
          <p:nvPr>
            <p:ph type="title"/>
          </p:nvPr>
        </p:nvSpPr>
        <p:spPr/>
        <p:txBody>
          <a:bodyPr/>
          <a:lstStyle/>
          <a:p>
            <a:pPr algn="ctr"/>
            <a:r>
              <a:rPr lang="en-US" dirty="0">
                <a:latin typeface="Century Gothic" panose="020B0502020202020204" pitchFamily="34" charset="0"/>
              </a:rPr>
              <a:t>Thank you for your attention!</a:t>
            </a:r>
            <a:endParaRPr lang="ru-RU" dirty="0">
              <a:latin typeface="Century Gothic" panose="020B0502020202020204" pitchFamily="34" charset="0"/>
            </a:endParaRPr>
          </a:p>
        </p:txBody>
      </p:sp>
      <p:sp>
        <p:nvSpPr>
          <p:cNvPr id="4" name="Объект 3">
            <a:extLst>
              <a:ext uri="{FF2B5EF4-FFF2-40B4-BE49-F238E27FC236}">
                <a16:creationId xmlns:a16="http://schemas.microsoft.com/office/drawing/2014/main" id="{C9729618-AA99-48F5-9609-408FF0558D60}"/>
              </a:ext>
            </a:extLst>
          </p:cNvPr>
          <p:cNvSpPr>
            <a:spLocks noGrp="1"/>
          </p:cNvSpPr>
          <p:nvPr>
            <p:ph idx="1"/>
          </p:nvPr>
        </p:nvSpPr>
        <p:spPr/>
        <p:txBody>
          <a:bodyPr/>
          <a:lstStyle/>
          <a:p>
            <a:endParaRPr lang="ru-RU"/>
          </a:p>
        </p:txBody>
      </p:sp>
      <p:pic>
        <p:nvPicPr>
          <p:cNvPr id="6" name="Объект 6">
            <a:extLst>
              <a:ext uri="{FF2B5EF4-FFF2-40B4-BE49-F238E27FC236}">
                <a16:creationId xmlns:a16="http://schemas.microsoft.com/office/drawing/2014/main" id="{1FA8A76C-6D9C-4772-9EDD-2A449E49B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a:prstGeom prst="rect">
            <a:avLst/>
          </a:prstGeom>
        </p:spPr>
      </p:pic>
    </p:spTree>
    <p:extLst>
      <p:ext uri="{BB962C8B-B14F-4D97-AF65-F5344CB8AC3E}">
        <p14:creationId xmlns:p14="http://schemas.microsoft.com/office/powerpoint/2010/main" val="278076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846310-16C8-4C9B-8553-CD43B703FDEB}"/>
              </a:ext>
            </a:extLst>
          </p:cNvPr>
          <p:cNvSpPr>
            <a:spLocks noGrp="1"/>
          </p:cNvSpPr>
          <p:nvPr>
            <p:ph type="title"/>
          </p:nvPr>
        </p:nvSpPr>
        <p:spPr>
          <a:xfrm>
            <a:off x="838200" y="384581"/>
            <a:ext cx="10515600" cy="1325563"/>
          </a:xfrm>
        </p:spPr>
        <p:txBody>
          <a:bodyPr>
            <a:normAutofit/>
          </a:bodyPr>
          <a:lstStyle/>
          <a:p>
            <a:pPr algn="ctr"/>
            <a:r>
              <a:rPr lang="en-US" sz="3200" dirty="0">
                <a:latin typeface="Century Gothic" panose="020B0502020202020204" pitchFamily="34" charset="0"/>
                <a:ea typeface="Batang" panose="02030600000101010101" pitchFamily="18" charset="-127"/>
              </a:rPr>
              <a:t>Object and subject of the study</a:t>
            </a:r>
            <a:endParaRPr lang="ru-RU" sz="3200" dirty="0">
              <a:latin typeface="Century Gothic" panose="020B0502020202020204" pitchFamily="34" charset="0"/>
              <a:ea typeface="Batang" panose="02030600000101010101" pitchFamily="18" charset="-127"/>
            </a:endParaRPr>
          </a:p>
        </p:txBody>
      </p:sp>
      <p:sp>
        <p:nvSpPr>
          <p:cNvPr id="3" name="Объект 2">
            <a:extLst>
              <a:ext uri="{FF2B5EF4-FFF2-40B4-BE49-F238E27FC236}">
                <a16:creationId xmlns:a16="http://schemas.microsoft.com/office/drawing/2014/main" id="{85A62676-8CED-4F38-8711-0805CF22D0A4}"/>
              </a:ext>
            </a:extLst>
          </p:cNvPr>
          <p:cNvSpPr>
            <a:spLocks noGrp="1"/>
          </p:cNvSpPr>
          <p:nvPr>
            <p:ph idx="1"/>
          </p:nvPr>
        </p:nvSpPr>
        <p:spPr>
          <a:xfrm>
            <a:off x="1093478" y="1879797"/>
            <a:ext cx="10515600" cy="4351338"/>
          </a:xfrm>
        </p:spPr>
        <p:txBody>
          <a:bodyPr>
            <a:normAutofit/>
          </a:bodyPr>
          <a:lstStyle/>
          <a:p>
            <a:pPr marL="0" indent="0">
              <a:lnSpc>
                <a:spcPct val="150000"/>
              </a:lnSpc>
              <a:spcAft>
                <a:spcPts val="800"/>
              </a:spcAft>
              <a:buNone/>
            </a:pPr>
            <a:r>
              <a:rPr lang="en-US" sz="3200" u="sng" dirty="0">
                <a:effectLst/>
                <a:latin typeface="Century Gothic" panose="020B0502020202020204" pitchFamily="34" charset="0"/>
                <a:ea typeface="Batang" panose="02030600000101010101" pitchFamily="18" charset="-127"/>
                <a:cs typeface="Times New Roman" panose="02020603050405020304" pitchFamily="18" charset="0"/>
              </a:rPr>
              <a:t>Object of study</a:t>
            </a:r>
            <a:r>
              <a:rPr lang="en-US" sz="3200" dirty="0">
                <a:effectLst/>
                <a:latin typeface="Century Gothic" panose="020B0502020202020204" pitchFamily="34" charset="0"/>
                <a:ea typeface="Batang" panose="02030600000101010101" pitchFamily="18" charset="-127"/>
                <a:cs typeface="Times New Roman" panose="02020603050405020304" pitchFamily="18" charset="0"/>
              </a:rPr>
              <a:t>: 4 groups of mice (control, irradiated at a dose of 1 </a:t>
            </a:r>
            <a:r>
              <a:rPr lang="en-US" sz="3200" dirty="0" err="1">
                <a:effectLst/>
                <a:latin typeface="Century Gothic" panose="020B0502020202020204" pitchFamily="34" charset="0"/>
                <a:ea typeface="Batang" panose="02030600000101010101" pitchFamily="18" charset="-127"/>
                <a:cs typeface="Times New Roman" panose="02020603050405020304" pitchFamily="18" charset="0"/>
              </a:rPr>
              <a:t>Gy</a:t>
            </a:r>
            <a:r>
              <a:rPr lang="en-US" sz="3200" dirty="0">
                <a:effectLst/>
                <a:latin typeface="Century Gothic" panose="020B0502020202020204" pitchFamily="34" charset="0"/>
                <a:ea typeface="Batang" panose="02030600000101010101" pitchFamily="18" charset="-127"/>
                <a:cs typeface="Times New Roman" panose="02020603050405020304" pitchFamily="18" charset="0"/>
              </a:rPr>
              <a:t>, 5 </a:t>
            </a:r>
            <a:r>
              <a:rPr lang="en-US" sz="3200" dirty="0" err="1">
                <a:effectLst/>
                <a:latin typeface="Century Gothic" panose="020B0502020202020204" pitchFamily="34" charset="0"/>
                <a:ea typeface="Batang" panose="02030600000101010101" pitchFamily="18" charset="-127"/>
                <a:cs typeface="Times New Roman" panose="02020603050405020304" pitchFamily="18" charset="0"/>
              </a:rPr>
              <a:t>Gy</a:t>
            </a:r>
            <a:r>
              <a:rPr lang="en-US" sz="3200" dirty="0">
                <a:effectLst/>
                <a:latin typeface="Century Gothic" panose="020B0502020202020204" pitchFamily="34" charset="0"/>
                <a:ea typeface="Batang" panose="02030600000101010101" pitchFamily="18" charset="-127"/>
                <a:cs typeface="Times New Roman" panose="02020603050405020304" pitchFamily="18" charset="0"/>
              </a:rPr>
              <a:t> and old mice).</a:t>
            </a:r>
          </a:p>
          <a:p>
            <a:pPr marL="0" indent="0">
              <a:lnSpc>
                <a:spcPct val="150000"/>
              </a:lnSpc>
              <a:spcAft>
                <a:spcPts val="800"/>
              </a:spcAft>
              <a:buNone/>
            </a:pPr>
            <a:r>
              <a:rPr lang="en-US" sz="3200" u="sng" dirty="0">
                <a:effectLst/>
                <a:latin typeface="Century Gothic" panose="020B0502020202020204" pitchFamily="34" charset="0"/>
                <a:ea typeface="Batang" panose="02030600000101010101" pitchFamily="18" charset="-127"/>
                <a:cs typeface="Times New Roman" panose="02020603050405020304" pitchFamily="18" charset="0"/>
              </a:rPr>
              <a:t>Subject of the study</a:t>
            </a:r>
            <a:r>
              <a:rPr lang="en-US" sz="3200" dirty="0">
                <a:effectLst/>
                <a:latin typeface="Century Gothic" panose="020B0502020202020204" pitchFamily="34" charset="0"/>
                <a:ea typeface="Batang" panose="02030600000101010101" pitchFamily="18" charset="-127"/>
                <a:cs typeface="Times New Roman" panose="02020603050405020304" pitchFamily="18" charset="0"/>
              </a:rPr>
              <a:t>: </a:t>
            </a:r>
            <a:r>
              <a:rPr lang="en-US" sz="3200" dirty="0">
                <a:effectLst/>
                <a:latin typeface="Century Gothic" panose="020B0502020202020204" pitchFamily="34" charset="0"/>
                <a:ea typeface="Batang" panose="02030600000101010101" pitchFamily="18" charset="-127"/>
              </a:rPr>
              <a:t>behavioral </a:t>
            </a:r>
            <a:r>
              <a:rPr lang="en-US" sz="3200" dirty="0">
                <a:latin typeface="Century Gothic" panose="020B0502020202020204" pitchFamily="34" charset="0"/>
                <a:ea typeface="Batang" panose="02030600000101010101" pitchFamily="18" charset="-127"/>
              </a:rPr>
              <a:t>reactions</a:t>
            </a:r>
            <a:r>
              <a:rPr lang="en-US" sz="3200" dirty="0">
                <a:effectLst/>
                <a:latin typeface="Century Gothic" panose="020B0502020202020204" pitchFamily="34" charset="0"/>
                <a:ea typeface="Batang" panose="02030600000101010101" pitchFamily="18" charset="-127"/>
              </a:rPr>
              <a:t> and physiological parameters </a:t>
            </a:r>
            <a:r>
              <a:rPr lang="en-US" sz="3200" dirty="0">
                <a:effectLst/>
                <a:latin typeface="Century Gothic" panose="020B0502020202020204" pitchFamily="34" charset="0"/>
                <a:ea typeface="Batang" panose="02030600000101010101" pitchFamily="18" charset="-127"/>
                <a:cs typeface="Times New Roman" panose="02020603050405020304" pitchFamily="18" charset="0"/>
              </a:rPr>
              <a:t>of mice.</a:t>
            </a:r>
            <a:endParaRPr lang="ru-RU" sz="3200" dirty="0">
              <a:effectLst/>
              <a:latin typeface="Century Gothic" panose="020B050202020202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367030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BE738A-5E5B-4139-BEA3-533F627EAE6A}"/>
              </a:ext>
            </a:extLst>
          </p:cNvPr>
          <p:cNvSpPr>
            <a:spLocks noGrp="1"/>
          </p:cNvSpPr>
          <p:nvPr>
            <p:ph type="title"/>
          </p:nvPr>
        </p:nvSpPr>
        <p:spPr>
          <a:xfrm>
            <a:off x="838200" y="63284"/>
            <a:ext cx="10515600" cy="1325563"/>
          </a:xfrm>
        </p:spPr>
        <p:txBody>
          <a:bodyPr>
            <a:normAutofit/>
          </a:bodyPr>
          <a:lstStyle/>
          <a:p>
            <a:pPr algn="ctr"/>
            <a:r>
              <a:rPr lang="en-US" sz="3200" dirty="0">
                <a:latin typeface="Century Gothic" panose="020B0502020202020204" pitchFamily="34" charset="0"/>
              </a:rPr>
              <a:t>Aim and Objectives</a:t>
            </a:r>
            <a:endParaRPr lang="ru-RU" sz="3200" dirty="0">
              <a:latin typeface="Century Gothic" panose="020B0502020202020204" pitchFamily="34" charset="0"/>
            </a:endParaRPr>
          </a:p>
        </p:txBody>
      </p:sp>
      <p:sp>
        <p:nvSpPr>
          <p:cNvPr id="3" name="Объект 2">
            <a:extLst>
              <a:ext uri="{FF2B5EF4-FFF2-40B4-BE49-F238E27FC236}">
                <a16:creationId xmlns:a16="http://schemas.microsoft.com/office/drawing/2014/main" id="{25CB7FBB-8D0C-4D44-92AC-F99DDF4DE561}"/>
              </a:ext>
            </a:extLst>
          </p:cNvPr>
          <p:cNvSpPr>
            <a:spLocks noGrp="1"/>
          </p:cNvSpPr>
          <p:nvPr>
            <p:ph idx="1"/>
          </p:nvPr>
        </p:nvSpPr>
        <p:spPr>
          <a:xfrm>
            <a:off x="838200" y="1388847"/>
            <a:ext cx="10515600" cy="5134469"/>
          </a:xfrm>
        </p:spPr>
        <p:txBody>
          <a:bodyPr>
            <a:normAutofit/>
          </a:bodyPr>
          <a:lstStyle/>
          <a:p>
            <a:pPr marL="0" indent="0">
              <a:lnSpc>
                <a:spcPct val="150000"/>
              </a:lnSpc>
              <a:spcAft>
                <a:spcPts val="800"/>
              </a:spcAft>
              <a:buNone/>
            </a:pPr>
            <a:r>
              <a:rPr lang="en-US" sz="1900" u="sng" dirty="0">
                <a:latin typeface="Century Gothic" panose="020B0502020202020204" pitchFamily="34" charset="0"/>
                <a:ea typeface="Calibri" panose="020F0502020204030204" pitchFamily="34" charset="0"/>
                <a:cs typeface="Times New Roman" panose="02020603050405020304" pitchFamily="18" charset="0"/>
              </a:rPr>
              <a:t>Aim</a:t>
            </a:r>
            <a:r>
              <a:rPr lang="en-US" sz="1900" dirty="0">
                <a:effectLst/>
                <a:latin typeface="Century Gothic" panose="020B0502020202020204" pitchFamily="34" charset="0"/>
                <a:ea typeface="Calibri" panose="020F0502020204030204" pitchFamily="34" charset="0"/>
                <a:cs typeface="Times New Roman" panose="02020603050405020304" pitchFamily="18" charset="0"/>
              </a:rPr>
              <a:t>: to carry out a comparative analysis of changes in behavioral reactions and physiological parameters of mice under accelerated proton irradiation and aging. </a:t>
            </a:r>
          </a:p>
          <a:p>
            <a:pPr marL="0" indent="0">
              <a:lnSpc>
                <a:spcPct val="150000"/>
              </a:lnSpc>
              <a:spcAft>
                <a:spcPts val="800"/>
              </a:spcAft>
              <a:buNone/>
            </a:pPr>
            <a:r>
              <a:rPr lang="en-US" sz="1900" u="sng" dirty="0">
                <a:effectLst/>
                <a:latin typeface="Century Gothic" panose="020B0502020202020204" pitchFamily="34" charset="0"/>
                <a:ea typeface="Calibri" panose="020F0502020204030204" pitchFamily="34" charset="0"/>
                <a:cs typeface="Times New Roman" panose="02020603050405020304" pitchFamily="18" charset="0"/>
              </a:rPr>
              <a:t>Objective:</a:t>
            </a:r>
            <a:endParaRPr lang="ru-RU" sz="1900" u="sng" dirty="0">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nSpc>
                <a:spcPct val="150000"/>
              </a:lnSpc>
              <a:spcAft>
                <a:spcPts val="800"/>
              </a:spcAft>
              <a:buAutoNum type="arabicPeriod"/>
            </a:pPr>
            <a:r>
              <a:rPr lang="en-US" sz="1900" dirty="0">
                <a:effectLst/>
                <a:latin typeface="Century Gothic" panose="020B0502020202020204" pitchFamily="34" charset="0"/>
                <a:ea typeface="Calibri" panose="020F0502020204030204" pitchFamily="34" charset="0"/>
                <a:cs typeface="Times New Roman" panose="02020603050405020304" pitchFamily="18" charset="0"/>
              </a:rPr>
              <a:t>Evaluation of behavioral responses of old mice and mice irradiated with protons at doses of 1 </a:t>
            </a:r>
            <a:r>
              <a:rPr lang="en-US" sz="1900" dirty="0" err="1">
                <a:effectLst/>
                <a:latin typeface="Century Gothic" panose="020B0502020202020204" pitchFamily="34" charset="0"/>
                <a:ea typeface="Calibri" panose="020F0502020204030204" pitchFamily="34" charset="0"/>
                <a:cs typeface="Times New Roman" panose="02020603050405020304" pitchFamily="18" charset="0"/>
              </a:rPr>
              <a:t>Gy</a:t>
            </a:r>
            <a:r>
              <a:rPr lang="en-US" sz="1900" dirty="0">
                <a:effectLst/>
                <a:latin typeface="Century Gothic" panose="020B0502020202020204" pitchFamily="34" charset="0"/>
                <a:ea typeface="Calibri" panose="020F0502020204030204" pitchFamily="34" charset="0"/>
                <a:cs typeface="Times New Roman" panose="02020603050405020304" pitchFamily="18" charset="0"/>
              </a:rPr>
              <a:t> and 5 </a:t>
            </a:r>
            <a:r>
              <a:rPr lang="en-US" sz="1900" dirty="0" err="1">
                <a:effectLst/>
                <a:latin typeface="Century Gothic" panose="020B0502020202020204" pitchFamily="34" charset="0"/>
                <a:ea typeface="Calibri" panose="020F0502020204030204" pitchFamily="34" charset="0"/>
                <a:cs typeface="Times New Roman" panose="02020603050405020304" pitchFamily="18" charset="0"/>
              </a:rPr>
              <a:t>Gy</a:t>
            </a:r>
            <a:r>
              <a:rPr lang="en-US" sz="1900" dirty="0">
                <a:effectLst/>
                <a:latin typeface="Century Gothic" panose="020B0502020202020204" pitchFamily="34" charset="0"/>
                <a:ea typeface="Calibri" panose="020F0502020204030204" pitchFamily="34" charset="0"/>
                <a:cs typeface="Times New Roman" panose="02020603050405020304" pitchFamily="18" charset="0"/>
              </a:rPr>
              <a:t> in the T-maze test system.</a:t>
            </a:r>
          </a:p>
          <a:p>
            <a:pPr marL="457200" indent="-457200">
              <a:lnSpc>
                <a:spcPct val="150000"/>
              </a:lnSpc>
              <a:spcAft>
                <a:spcPts val="800"/>
              </a:spcAft>
              <a:buAutoNum type="arabicPeriod"/>
            </a:pPr>
            <a:r>
              <a:rPr lang="en-US" sz="1900" dirty="0">
                <a:effectLst/>
                <a:latin typeface="Century Gothic" panose="020B0502020202020204" pitchFamily="34" charset="0"/>
                <a:ea typeface="Calibri" panose="020F0502020204030204" pitchFamily="34" charset="0"/>
                <a:cs typeface="Times New Roman" panose="02020603050405020304" pitchFamily="18" charset="0"/>
              </a:rPr>
              <a:t>Evaluation of behavioral responses of old mice and mice irradiated with protons at a dose of 1 </a:t>
            </a:r>
            <a:r>
              <a:rPr lang="en-US" sz="1900" dirty="0" err="1">
                <a:effectLst/>
                <a:latin typeface="Century Gothic" panose="020B0502020202020204" pitchFamily="34" charset="0"/>
                <a:ea typeface="Calibri" panose="020F0502020204030204" pitchFamily="34" charset="0"/>
                <a:cs typeface="Times New Roman" panose="02020603050405020304" pitchFamily="18" charset="0"/>
              </a:rPr>
              <a:t>Gy</a:t>
            </a:r>
            <a:r>
              <a:rPr lang="en-US" sz="1900" dirty="0">
                <a:effectLst/>
                <a:latin typeface="Century Gothic" panose="020B0502020202020204" pitchFamily="34" charset="0"/>
                <a:ea typeface="Calibri" panose="020F0502020204030204" pitchFamily="34" charset="0"/>
                <a:cs typeface="Times New Roman" panose="02020603050405020304" pitchFamily="18" charset="0"/>
              </a:rPr>
              <a:t> and 5 </a:t>
            </a:r>
            <a:r>
              <a:rPr lang="en-US" sz="1900" dirty="0" err="1">
                <a:effectLst/>
                <a:latin typeface="Century Gothic" panose="020B0502020202020204" pitchFamily="34" charset="0"/>
                <a:ea typeface="Calibri" panose="020F0502020204030204" pitchFamily="34" charset="0"/>
                <a:cs typeface="Times New Roman" panose="02020603050405020304" pitchFamily="18" charset="0"/>
              </a:rPr>
              <a:t>Gy</a:t>
            </a:r>
            <a:r>
              <a:rPr lang="en-US" sz="1900" dirty="0">
                <a:effectLst/>
                <a:latin typeface="Century Gothic" panose="020B0502020202020204" pitchFamily="34" charset="0"/>
                <a:ea typeface="Calibri" panose="020F0502020204030204" pitchFamily="34" charset="0"/>
                <a:cs typeface="Times New Roman" panose="02020603050405020304" pitchFamily="18" charset="0"/>
              </a:rPr>
              <a:t> in an Open Field facility.</a:t>
            </a:r>
          </a:p>
          <a:p>
            <a:pPr marL="457200" indent="-457200">
              <a:lnSpc>
                <a:spcPct val="150000"/>
              </a:lnSpc>
              <a:spcAft>
                <a:spcPts val="800"/>
              </a:spcAft>
              <a:buAutoNum type="arabicPeriod"/>
            </a:pPr>
            <a:r>
              <a:rPr lang="en-US" sz="1900" dirty="0">
                <a:effectLst/>
                <a:latin typeface="Century Gothic" panose="020B0502020202020204" pitchFamily="34" charset="0"/>
                <a:ea typeface="Calibri" panose="020F0502020204030204" pitchFamily="34" charset="0"/>
                <a:cs typeface="Times New Roman" panose="02020603050405020304" pitchFamily="18" charset="0"/>
              </a:rPr>
              <a:t>Analysis of physiological parameters (body weight, thymus weight, spleen weight, bone marrow karyocyte count) of all groups of mice.</a:t>
            </a:r>
            <a:endParaRPr lang="ru-RU" dirty="0">
              <a:latin typeface="Century Gothic" panose="020B0502020202020204" pitchFamily="34" charset="0"/>
            </a:endParaRPr>
          </a:p>
        </p:txBody>
      </p:sp>
    </p:spTree>
    <p:extLst>
      <p:ext uri="{BB962C8B-B14F-4D97-AF65-F5344CB8AC3E}">
        <p14:creationId xmlns:p14="http://schemas.microsoft.com/office/powerpoint/2010/main" val="158554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213D2B-8A2F-4DD7-802F-20411C41E016}"/>
              </a:ext>
            </a:extLst>
          </p:cNvPr>
          <p:cNvSpPr>
            <a:spLocks noGrp="1"/>
          </p:cNvSpPr>
          <p:nvPr>
            <p:ph type="title"/>
          </p:nvPr>
        </p:nvSpPr>
        <p:spPr>
          <a:xfrm>
            <a:off x="171256" y="427097"/>
            <a:ext cx="10515600" cy="1325563"/>
          </a:xfrm>
        </p:spPr>
        <p:txBody>
          <a:bodyPr>
            <a:normAutofit fontScale="90000"/>
          </a:bodyPr>
          <a:lstStyle/>
          <a:p>
            <a:pPr algn="ctr"/>
            <a:r>
              <a:rPr lang="en-US" sz="3200" dirty="0">
                <a:latin typeface="Century Gothic" panose="020B0502020202020204" pitchFamily="34" charset="0"/>
              </a:rPr>
              <a:t>Experimental part</a:t>
            </a:r>
            <a:br>
              <a:rPr lang="ru-RU" sz="3200" dirty="0">
                <a:latin typeface="Century Gothic" panose="020B0502020202020204" pitchFamily="34" charset="0"/>
              </a:rPr>
            </a:br>
            <a:br>
              <a:rPr lang="ru-RU" sz="3200" dirty="0">
                <a:latin typeface="Century Gothic" panose="020B0502020202020204" pitchFamily="34" charset="0"/>
              </a:rPr>
            </a:br>
            <a:r>
              <a:rPr lang="en-US" sz="3200" dirty="0">
                <a:latin typeface="Century Gothic" panose="020B0502020202020204" pitchFamily="34" charset="0"/>
              </a:rPr>
              <a:t>1.Animals</a:t>
            </a:r>
            <a:endParaRPr lang="ru-RU" sz="3200" dirty="0">
              <a:latin typeface="Century Gothic" panose="020B0502020202020204" pitchFamily="34" charset="0"/>
            </a:endParaRPr>
          </a:p>
        </p:txBody>
      </p:sp>
      <p:sp>
        <p:nvSpPr>
          <p:cNvPr id="3" name="Объект 2">
            <a:extLst>
              <a:ext uri="{FF2B5EF4-FFF2-40B4-BE49-F238E27FC236}">
                <a16:creationId xmlns:a16="http://schemas.microsoft.com/office/drawing/2014/main" id="{102BB2E7-1697-44A6-B6AB-3F8E43AE72A0}"/>
              </a:ext>
            </a:extLst>
          </p:cNvPr>
          <p:cNvSpPr>
            <a:spLocks noGrp="1"/>
          </p:cNvSpPr>
          <p:nvPr>
            <p:ph idx="1"/>
          </p:nvPr>
        </p:nvSpPr>
        <p:spPr>
          <a:xfrm>
            <a:off x="838200" y="2811498"/>
            <a:ext cx="10515600" cy="3162753"/>
          </a:xfrm>
        </p:spPr>
        <p:txBody>
          <a:bodyPr>
            <a:normAutofit/>
          </a:bodyPr>
          <a:lstStyle/>
          <a:p>
            <a:pPr marL="0" indent="0">
              <a:lnSpc>
                <a:spcPct val="107000"/>
              </a:lnSpc>
              <a:spcAft>
                <a:spcPts val="800"/>
              </a:spcAft>
              <a:buNone/>
            </a:pPr>
            <a:r>
              <a:rPr lang="en-US" dirty="0">
                <a:effectLst/>
                <a:latin typeface="Century Gothic" panose="020B0502020202020204" pitchFamily="34" charset="0"/>
                <a:ea typeface="Calibri" panose="020F0502020204030204" pitchFamily="34" charset="0"/>
                <a:cs typeface="Times New Roman" panose="02020603050405020304" pitchFamily="18" charset="0"/>
              </a:rPr>
              <a:t>C57Bl/10 females. Age 10 months at the time of irradiation.</a:t>
            </a:r>
          </a:p>
          <a:p>
            <a:pPr marL="0" indent="0">
              <a:lnSpc>
                <a:spcPct val="107000"/>
              </a:lnSpc>
              <a:spcAft>
                <a:spcPts val="800"/>
              </a:spcAft>
              <a:buNone/>
            </a:pPr>
            <a:r>
              <a:rPr lang="en-US" dirty="0">
                <a:latin typeface="Century Gothic" panose="020B0502020202020204" pitchFamily="34" charset="0"/>
                <a:ea typeface="Calibri" panose="020F0502020204030204" pitchFamily="34" charset="0"/>
                <a:cs typeface="Times New Roman" panose="02020603050405020304" pitchFamily="18" charset="0"/>
              </a:rPr>
              <a:t>C57Bl/10 females. Age 19 months at the time of irradiation of the first group (old mice).</a:t>
            </a:r>
          </a:p>
          <a:p>
            <a:pPr marL="0" indent="0">
              <a:lnSpc>
                <a:spcPct val="107000"/>
              </a:lnSpc>
              <a:spcAft>
                <a:spcPts val="800"/>
              </a:spcAft>
              <a:buNone/>
            </a:pPr>
            <a:r>
              <a:rPr lang="en-US" dirty="0">
                <a:latin typeface="Century Gothic" panose="020B0502020202020204" pitchFamily="34" charset="0"/>
                <a:ea typeface="Calibri" panose="020F0502020204030204" pitchFamily="34" charset="0"/>
                <a:cs typeface="Times New Roman" panose="02020603050405020304" pitchFamily="18" charset="0"/>
              </a:rPr>
              <a:t>Average body weight: 26.2 g.</a:t>
            </a:r>
            <a:endParaRPr lang="ru-RU"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F31AE436-5AF3-4895-9DE3-2F1174AF4CD4}"/>
              </a:ext>
            </a:extLst>
          </p:cNvPr>
          <p:cNvPicPr>
            <a:picLocks noChangeAspect="1"/>
          </p:cNvPicPr>
          <p:nvPr/>
        </p:nvPicPr>
        <p:blipFill>
          <a:blip r:embed="rId3"/>
          <a:stretch>
            <a:fillRect/>
          </a:stretch>
        </p:blipFill>
        <p:spPr>
          <a:xfrm>
            <a:off x="171256" y="219988"/>
            <a:ext cx="2256408" cy="1910052"/>
          </a:xfrm>
          <a:prstGeom prst="rect">
            <a:avLst/>
          </a:prstGeom>
        </p:spPr>
      </p:pic>
      <p:pic>
        <p:nvPicPr>
          <p:cNvPr id="7" name="Рисунок 6">
            <a:extLst>
              <a:ext uri="{FF2B5EF4-FFF2-40B4-BE49-F238E27FC236}">
                <a16:creationId xmlns:a16="http://schemas.microsoft.com/office/drawing/2014/main" id="{4682D7AB-79F2-41B8-A76D-B6DE94EFE3BC}"/>
              </a:ext>
            </a:extLst>
          </p:cNvPr>
          <p:cNvPicPr>
            <a:picLocks noChangeAspect="1"/>
          </p:cNvPicPr>
          <p:nvPr/>
        </p:nvPicPr>
        <p:blipFill>
          <a:blip r:embed="rId4"/>
          <a:stretch>
            <a:fillRect/>
          </a:stretch>
        </p:blipFill>
        <p:spPr>
          <a:xfrm>
            <a:off x="8157422" y="0"/>
            <a:ext cx="3953211" cy="2130040"/>
          </a:xfrm>
          <a:prstGeom prst="rect">
            <a:avLst/>
          </a:prstGeom>
        </p:spPr>
      </p:pic>
    </p:spTree>
    <p:extLst>
      <p:ext uri="{BB962C8B-B14F-4D97-AF65-F5344CB8AC3E}">
        <p14:creationId xmlns:p14="http://schemas.microsoft.com/office/powerpoint/2010/main" val="2697775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2DF4AB-BEC5-4490-80B2-BABEAA0B7461}"/>
              </a:ext>
            </a:extLst>
          </p:cNvPr>
          <p:cNvSpPr txBox="1"/>
          <p:nvPr/>
        </p:nvSpPr>
        <p:spPr>
          <a:xfrm>
            <a:off x="7665719" y="5693422"/>
            <a:ext cx="9052562" cy="369332"/>
          </a:xfrm>
          <a:prstGeom prst="rect">
            <a:avLst/>
          </a:prstGeom>
          <a:noFill/>
        </p:spPr>
        <p:txBody>
          <a:bodyPr wrap="square" rtlCol="0">
            <a:spAutoFit/>
          </a:bodyPr>
          <a:lstStyle/>
          <a:p>
            <a:r>
              <a:rPr lang="ru-RU" dirty="0">
                <a:latin typeface="Century Gothic" panose="020B0502020202020204" pitchFamily="34" charset="0"/>
              </a:rPr>
              <a:t>* </a:t>
            </a:r>
            <a:r>
              <a:rPr lang="en-US" dirty="0">
                <a:latin typeface="Century Gothic" panose="020B0502020202020204" pitchFamily="34" charset="0"/>
              </a:rPr>
              <a:t>At the time of exposure</a:t>
            </a:r>
            <a:endParaRPr lang="ru-RU" dirty="0">
              <a:latin typeface="Century Gothic" panose="020B0502020202020204" pitchFamily="34" charset="0"/>
            </a:endParaRPr>
          </a:p>
        </p:txBody>
      </p:sp>
      <p:sp>
        <p:nvSpPr>
          <p:cNvPr id="7" name="Заголовок 1">
            <a:extLst>
              <a:ext uri="{FF2B5EF4-FFF2-40B4-BE49-F238E27FC236}">
                <a16:creationId xmlns:a16="http://schemas.microsoft.com/office/drawing/2014/main" id="{9B2AC0BE-ACB3-47A3-B67F-2AFC26E1299A}"/>
              </a:ext>
            </a:extLst>
          </p:cNvPr>
          <p:cNvSpPr txBox="1">
            <a:spLocks/>
          </p:cNvSpPr>
          <p:nvPr/>
        </p:nvSpPr>
        <p:spPr>
          <a:xfrm>
            <a:off x="1032753" y="14514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Century Gothic" panose="020B0502020202020204" pitchFamily="34" charset="0"/>
              </a:rPr>
              <a:t>Experimental part</a:t>
            </a:r>
            <a:endParaRPr lang="ru-RU" sz="2800" dirty="0">
              <a:latin typeface="Century Gothic" panose="020B0502020202020204" pitchFamily="34" charset="0"/>
            </a:endParaRPr>
          </a:p>
          <a:p>
            <a:pPr algn="ctr"/>
            <a:br>
              <a:rPr lang="ru-RU" sz="2900" dirty="0">
                <a:latin typeface="Century Gothic" panose="020B0502020202020204" pitchFamily="34" charset="0"/>
              </a:rPr>
            </a:br>
            <a:r>
              <a:rPr lang="ru-RU" sz="2900" dirty="0">
                <a:latin typeface="Century Gothic" panose="020B0502020202020204" pitchFamily="34" charset="0"/>
              </a:rPr>
              <a:t>2.</a:t>
            </a:r>
            <a:r>
              <a:rPr lang="en-US" sz="2900" dirty="0">
                <a:latin typeface="Century Gothic" panose="020B0502020202020204" pitchFamily="34" charset="0"/>
              </a:rPr>
              <a:t> Irradiation</a:t>
            </a:r>
            <a:endParaRPr lang="ru-RU" sz="2900" dirty="0">
              <a:latin typeface="Century Gothic" panose="020B0502020202020204" pitchFamily="34" charset="0"/>
            </a:endParaRPr>
          </a:p>
        </p:txBody>
      </p:sp>
      <p:sp>
        <p:nvSpPr>
          <p:cNvPr id="9" name="TextBox 8">
            <a:extLst>
              <a:ext uri="{FF2B5EF4-FFF2-40B4-BE49-F238E27FC236}">
                <a16:creationId xmlns:a16="http://schemas.microsoft.com/office/drawing/2014/main" id="{F3EF06D5-5D4C-4858-AE0C-D106B9F92EA5}"/>
              </a:ext>
            </a:extLst>
          </p:cNvPr>
          <p:cNvSpPr txBox="1"/>
          <p:nvPr/>
        </p:nvSpPr>
        <p:spPr>
          <a:xfrm flipH="1">
            <a:off x="4609477" y="2243306"/>
            <a:ext cx="6112484" cy="369332"/>
          </a:xfrm>
          <a:prstGeom prst="rect">
            <a:avLst/>
          </a:prstGeom>
          <a:noFill/>
        </p:spPr>
        <p:txBody>
          <a:bodyPr wrap="square" rtlCol="0">
            <a:spAutoFit/>
          </a:bodyPr>
          <a:lstStyle/>
          <a:p>
            <a:r>
              <a:rPr lang="en-US" dirty="0"/>
              <a:t>Table 1: Irradiation characteristics.</a:t>
            </a:r>
            <a:endParaRPr lang="ru-RU" dirty="0"/>
          </a:p>
        </p:txBody>
      </p:sp>
      <p:pic>
        <p:nvPicPr>
          <p:cNvPr id="8" name="table">
            <a:extLst>
              <a:ext uri="{FF2B5EF4-FFF2-40B4-BE49-F238E27FC236}">
                <a16:creationId xmlns:a16="http://schemas.microsoft.com/office/drawing/2014/main" id="{A3E8A846-422C-42FD-9620-8BCCBAF5A6DB}"/>
              </a:ext>
            </a:extLst>
          </p:cNvPr>
          <p:cNvPicPr>
            <a:picLocks noChangeAspect="1"/>
          </p:cNvPicPr>
          <p:nvPr/>
        </p:nvPicPr>
        <p:blipFill>
          <a:blip r:embed="rId3"/>
          <a:stretch>
            <a:fillRect/>
          </a:stretch>
        </p:blipFill>
        <p:spPr>
          <a:xfrm>
            <a:off x="3155415" y="2786846"/>
            <a:ext cx="6698703" cy="2732368"/>
          </a:xfrm>
          <a:prstGeom prst="rect">
            <a:avLst/>
          </a:prstGeom>
        </p:spPr>
      </p:pic>
    </p:spTree>
    <p:extLst>
      <p:ext uri="{BB962C8B-B14F-4D97-AF65-F5344CB8AC3E}">
        <p14:creationId xmlns:p14="http://schemas.microsoft.com/office/powerpoint/2010/main" val="3371696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C42ED22B-B99E-4F8A-847B-7CBB740C18AF}"/>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3560" y="168925"/>
            <a:ext cx="3160889" cy="2996824"/>
          </a:xfrm>
          <a:prstGeom prst="rect">
            <a:avLst/>
          </a:prstGeom>
          <a:noFill/>
          <a:ln>
            <a:noFill/>
          </a:ln>
        </p:spPr>
      </p:pic>
      <p:pic>
        <p:nvPicPr>
          <p:cNvPr id="5" name="Рисунок 4">
            <a:extLst>
              <a:ext uri="{FF2B5EF4-FFF2-40B4-BE49-F238E27FC236}">
                <a16:creationId xmlns:a16="http://schemas.microsoft.com/office/drawing/2014/main" id="{0EAC6679-FDA1-4384-8CA1-57BEF6185E54}"/>
              </a:ext>
            </a:extLst>
          </p:cNvPr>
          <p:cNvPicPr/>
          <p:nvPr/>
        </p:nvPicPr>
        <p:blipFill rotWithShape="1">
          <a:blip r:embed="rId4" cstate="print">
            <a:extLst>
              <a:ext uri="{28A0092B-C50C-407E-A947-70E740481C1C}">
                <a14:useLocalDpi xmlns:a14="http://schemas.microsoft.com/office/drawing/2010/main" val="0"/>
              </a:ext>
            </a:extLst>
          </a:blip>
          <a:srcRect t="9530"/>
          <a:stretch/>
        </p:blipFill>
        <p:spPr bwMode="auto">
          <a:xfrm>
            <a:off x="8896885" y="196918"/>
            <a:ext cx="3210439" cy="2407526"/>
          </a:xfrm>
          <a:prstGeom prst="rect">
            <a:avLst/>
          </a:prstGeom>
          <a:noFill/>
          <a:ln>
            <a:noFill/>
          </a:ln>
        </p:spPr>
      </p:pic>
      <p:graphicFrame>
        <p:nvGraphicFramePr>
          <p:cNvPr id="6" name="Диаграмма 5">
            <a:extLst>
              <a:ext uri="{FF2B5EF4-FFF2-40B4-BE49-F238E27FC236}">
                <a16:creationId xmlns:a16="http://schemas.microsoft.com/office/drawing/2014/main" id="{BD55BD4E-DAD4-4EBC-95C2-E37972E8B1AC}"/>
              </a:ext>
            </a:extLst>
          </p:cNvPr>
          <p:cNvGraphicFramePr/>
          <p:nvPr>
            <p:extLst>
              <p:ext uri="{D42A27DB-BD31-4B8C-83A1-F6EECF244321}">
                <p14:modId xmlns:p14="http://schemas.microsoft.com/office/powerpoint/2010/main" val="3509431191"/>
              </p:ext>
            </p:extLst>
          </p:nvPr>
        </p:nvGraphicFramePr>
        <p:xfrm>
          <a:off x="3478503" y="168925"/>
          <a:ext cx="5185444" cy="3507335"/>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2A71D4D6-FA32-48D6-852B-0437EF3BDDB9}"/>
              </a:ext>
            </a:extLst>
          </p:cNvPr>
          <p:cNvSpPr txBox="1"/>
          <p:nvPr/>
        </p:nvSpPr>
        <p:spPr>
          <a:xfrm>
            <a:off x="183560" y="4251562"/>
            <a:ext cx="3043824" cy="923330"/>
          </a:xfrm>
          <a:prstGeom prst="rect">
            <a:avLst/>
          </a:prstGeom>
          <a:noFill/>
        </p:spPr>
        <p:txBody>
          <a:bodyPr wrap="square" rtlCol="0">
            <a:spAutoFit/>
          </a:bodyPr>
          <a:lstStyle/>
          <a:p>
            <a:pPr algn="ctr"/>
            <a:r>
              <a:rPr lang="en-US" sz="1800" dirty="0">
                <a:effectLst/>
                <a:latin typeface="Century Gothic" panose="020B0502020202020204" pitchFamily="34" charset="0"/>
                <a:ea typeface="Calibri" panose="020F0502020204030204" pitchFamily="34" charset="0"/>
                <a:cs typeface="Times New Roman" panose="02020603050405020304" pitchFamily="18" charset="0"/>
              </a:rPr>
              <a:t>Fig.1. Arrangement of animal containers during irradiation.</a:t>
            </a:r>
            <a:endParaRPr lang="ru-RU" dirty="0"/>
          </a:p>
        </p:txBody>
      </p:sp>
      <p:sp>
        <p:nvSpPr>
          <p:cNvPr id="9" name="TextBox 8">
            <a:extLst>
              <a:ext uri="{FF2B5EF4-FFF2-40B4-BE49-F238E27FC236}">
                <a16:creationId xmlns:a16="http://schemas.microsoft.com/office/drawing/2014/main" id="{81A4EE0E-F8DC-4AAD-8548-25514302D002}"/>
              </a:ext>
            </a:extLst>
          </p:cNvPr>
          <p:cNvSpPr txBox="1"/>
          <p:nvPr/>
        </p:nvSpPr>
        <p:spPr>
          <a:xfrm>
            <a:off x="8995771" y="4251562"/>
            <a:ext cx="301266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Fig.3. Image on the </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radiochromic</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film installed behind the containers. The light areas are the zones in which complete absorption of particle energy has taken place. </a:t>
            </a:r>
            <a:endParaRPr lang="ru-RU"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972A55F-9DF9-4F5D-8BAA-2DF60EE6E8E5}"/>
              </a:ext>
            </a:extLst>
          </p:cNvPr>
          <p:cNvSpPr txBox="1"/>
          <p:nvPr/>
        </p:nvSpPr>
        <p:spPr>
          <a:xfrm>
            <a:off x="4209255" y="4257695"/>
            <a:ext cx="3283226" cy="1477328"/>
          </a:xfrm>
          <a:prstGeom prst="rect">
            <a:avLst/>
          </a:prstGeom>
          <a:noFill/>
        </p:spPr>
        <p:txBody>
          <a:bodyPr wrap="square" rtlCol="0">
            <a:spAutoFit/>
          </a:bodyPr>
          <a:lstStyle/>
          <a:p>
            <a:pPr algn="ct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Fig.2. Depth dose distribution of the proton beam used. The beam was modified and the extended Bragg peak was used.</a:t>
            </a:r>
            <a:endParaRPr lang="ru-RU" dirty="0">
              <a:latin typeface="Century Gothic" panose="020B0502020202020204" pitchFamily="34" charset="0"/>
            </a:endParaRPr>
          </a:p>
        </p:txBody>
      </p:sp>
    </p:spTree>
    <p:extLst>
      <p:ext uri="{BB962C8B-B14F-4D97-AF65-F5344CB8AC3E}">
        <p14:creationId xmlns:p14="http://schemas.microsoft.com/office/powerpoint/2010/main" val="25298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9B94C5-B526-4DE1-9585-610FA5B5B0CD}"/>
              </a:ext>
            </a:extLst>
          </p:cNvPr>
          <p:cNvSpPr>
            <a:spLocks noGrp="1"/>
          </p:cNvSpPr>
          <p:nvPr>
            <p:ph type="title"/>
          </p:nvPr>
        </p:nvSpPr>
        <p:spPr>
          <a:xfrm>
            <a:off x="1084294" y="241402"/>
            <a:ext cx="10515600" cy="1325563"/>
          </a:xfrm>
        </p:spPr>
        <p:txBody>
          <a:bodyPr>
            <a:normAutofit fontScale="90000"/>
          </a:bodyPr>
          <a:lstStyle/>
          <a:p>
            <a:pPr algn="ctr"/>
            <a:r>
              <a:rPr lang="en-US" sz="3200" dirty="0">
                <a:latin typeface="Century Gothic" panose="020B0502020202020204" pitchFamily="34" charset="0"/>
              </a:rPr>
              <a:t>Experimental part</a:t>
            </a:r>
            <a:br>
              <a:rPr lang="ru-RU" sz="3200" dirty="0">
                <a:latin typeface="Century Gothic" panose="020B0502020202020204" pitchFamily="34" charset="0"/>
              </a:rPr>
            </a:br>
            <a:br>
              <a:rPr lang="ru-RU" sz="3200" dirty="0">
                <a:latin typeface="Century Gothic" panose="020B0502020202020204" pitchFamily="34" charset="0"/>
              </a:rPr>
            </a:br>
            <a:r>
              <a:rPr lang="ru-RU" sz="3200" dirty="0">
                <a:latin typeface="Century Gothic" panose="020B0502020202020204" pitchFamily="34" charset="0"/>
              </a:rPr>
              <a:t>3.</a:t>
            </a:r>
            <a:r>
              <a:rPr lang="en-US" sz="3200" dirty="0">
                <a:latin typeface="Century Gothic" panose="020B0502020202020204" pitchFamily="34" charset="0"/>
              </a:rPr>
              <a:t> Behavioral response research</a:t>
            </a:r>
            <a:endParaRPr lang="ru-RU" sz="3200" dirty="0">
              <a:latin typeface="Century Gothic" panose="020B0502020202020204" pitchFamily="34" charset="0"/>
            </a:endParaRPr>
          </a:p>
        </p:txBody>
      </p:sp>
      <p:pic>
        <p:nvPicPr>
          <p:cNvPr id="4" name="Объект 3">
            <a:extLst>
              <a:ext uri="{FF2B5EF4-FFF2-40B4-BE49-F238E27FC236}">
                <a16:creationId xmlns:a16="http://schemas.microsoft.com/office/drawing/2014/main" id="{3F2D80D0-6575-4C3B-BD8B-01C4E600AD7C}"/>
              </a:ext>
            </a:extLst>
          </p:cNvPr>
          <p:cNvPicPr>
            <a:picLocks noGrp="1"/>
          </p:cNvPicPr>
          <p:nvPr>
            <p:ph idx="1"/>
          </p:nvPr>
        </p:nvPicPr>
        <p:blipFill>
          <a:blip r:embed="rId3" cstate="print"/>
          <a:stretch>
            <a:fillRect/>
          </a:stretch>
        </p:blipFill>
        <p:spPr>
          <a:xfrm>
            <a:off x="4429430" y="1825922"/>
            <a:ext cx="3212529" cy="4603259"/>
          </a:xfrm>
          <a:prstGeom prst="rect">
            <a:avLst/>
          </a:prstGeom>
        </p:spPr>
      </p:pic>
      <p:sp>
        <p:nvSpPr>
          <p:cNvPr id="3" name="TextBox 2">
            <a:extLst>
              <a:ext uri="{FF2B5EF4-FFF2-40B4-BE49-F238E27FC236}">
                <a16:creationId xmlns:a16="http://schemas.microsoft.com/office/drawing/2014/main" id="{0E6C551D-1B2D-4F69-B0FF-A7BCDB340269}"/>
              </a:ext>
            </a:extLst>
          </p:cNvPr>
          <p:cNvSpPr txBox="1"/>
          <p:nvPr/>
        </p:nvSpPr>
        <p:spPr>
          <a:xfrm>
            <a:off x="461987" y="4956398"/>
            <a:ext cx="4246324" cy="646331"/>
          </a:xfrm>
          <a:prstGeom prst="rect">
            <a:avLst/>
          </a:prstGeom>
          <a:noFill/>
        </p:spPr>
        <p:txBody>
          <a:bodyPr wrap="square" rtlCol="0">
            <a:spAutoFit/>
          </a:bodyPr>
          <a:lstStyle/>
          <a:p>
            <a:pPr algn="ctr"/>
            <a:r>
              <a:rPr lang="en-US" b="0" i="0" dirty="0">
                <a:solidFill>
                  <a:srgbClr val="000000"/>
                </a:solidFill>
                <a:effectLst/>
                <a:latin typeface="Century Gothic" panose="020B0502020202020204" pitchFamily="34" charset="0"/>
              </a:rPr>
              <a:t>T-maze test </a:t>
            </a:r>
            <a:r>
              <a:rPr lang="ru-RU"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TS0701-M</a:t>
            </a:r>
            <a:endPar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r>
              <a:rPr lang="en-US" b="0" i="0" dirty="0">
                <a:solidFill>
                  <a:srgbClr val="000000"/>
                </a:solidFill>
                <a:effectLst/>
                <a:latin typeface="Century Gothic" panose="020B0502020202020204" pitchFamily="34" charset="0"/>
              </a:rPr>
              <a:t>(</a:t>
            </a:r>
            <a:r>
              <a:rPr lang="en-US" b="0" i="0" dirty="0" err="1">
                <a:solidFill>
                  <a:srgbClr val="000000"/>
                </a:solidFill>
                <a:effectLst/>
                <a:latin typeface="Century Gothic" panose="020B0502020202020204" pitchFamily="34" charset="0"/>
              </a:rPr>
              <a:t>OpenScience</a:t>
            </a:r>
            <a:r>
              <a:rPr lang="en-US" b="0" i="0" dirty="0">
                <a:solidFill>
                  <a:srgbClr val="000000"/>
                </a:solidFill>
                <a:effectLst/>
                <a:latin typeface="Century Gothic" panose="020B0502020202020204" pitchFamily="34" charset="0"/>
              </a:rPr>
              <a:t>, Russia) </a:t>
            </a:r>
            <a:endParaRPr lang="ru-RU" dirty="0">
              <a:latin typeface="Century Gothic" panose="020B0502020202020204" pitchFamily="34" charset="0"/>
            </a:endParaRPr>
          </a:p>
        </p:txBody>
      </p:sp>
      <p:sp>
        <p:nvSpPr>
          <p:cNvPr id="5" name="TextBox 4">
            <a:extLst>
              <a:ext uri="{FF2B5EF4-FFF2-40B4-BE49-F238E27FC236}">
                <a16:creationId xmlns:a16="http://schemas.microsoft.com/office/drawing/2014/main" id="{C91BBBEA-F1E5-43E0-A494-7B887F04EC28}"/>
              </a:ext>
            </a:extLst>
          </p:cNvPr>
          <p:cNvSpPr txBox="1"/>
          <p:nvPr/>
        </p:nvSpPr>
        <p:spPr>
          <a:xfrm>
            <a:off x="666750" y="2505670"/>
            <a:ext cx="3482236" cy="923330"/>
          </a:xfrm>
          <a:prstGeom prst="rect">
            <a:avLst/>
          </a:prstGeom>
          <a:noFill/>
        </p:spPr>
        <p:txBody>
          <a:bodyPr wrap="square" rtlCol="0">
            <a:spAutoFit/>
          </a:bodyPr>
          <a:lstStyle/>
          <a:p>
            <a:pPr algn="ctr"/>
            <a:r>
              <a:rPr lang="en-US" b="0" i="0" dirty="0">
                <a:solidFill>
                  <a:srgbClr val="000000"/>
                </a:solidFill>
                <a:effectLst/>
                <a:latin typeface="Century Gothic" panose="020B0502020202020204" pitchFamily="34" charset="0"/>
              </a:rPr>
              <a:t>Open Field test </a:t>
            </a:r>
            <a:r>
              <a:rPr lang="ru-RU"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TS0501-MG</a:t>
            </a:r>
            <a:r>
              <a:rPr lang="en-US" b="0" i="0" dirty="0">
                <a:solidFill>
                  <a:srgbClr val="000000"/>
                </a:solidFill>
                <a:effectLst/>
                <a:latin typeface="Century Gothic" panose="020B0502020202020204" pitchFamily="34" charset="0"/>
              </a:rPr>
              <a:t> (</a:t>
            </a:r>
            <a:r>
              <a:rPr lang="en-US" b="0" i="0" dirty="0" err="1">
                <a:solidFill>
                  <a:srgbClr val="000000"/>
                </a:solidFill>
                <a:effectLst/>
                <a:latin typeface="Century Gothic" panose="020B0502020202020204" pitchFamily="34" charset="0"/>
              </a:rPr>
              <a:t>OpenScience</a:t>
            </a:r>
            <a:r>
              <a:rPr lang="en-US" b="0" i="0" dirty="0">
                <a:solidFill>
                  <a:srgbClr val="000000"/>
                </a:solidFill>
                <a:effectLst/>
                <a:latin typeface="Century Gothic" panose="020B0502020202020204" pitchFamily="34" charset="0"/>
              </a:rPr>
              <a:t>, Russia)</a:t>
            </a:r>
            <a:endParaRPr lang="ru-RU"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endParaRPr lang="ru-RU" dirty="0">
              <a:latin typeface="Century Gothic" panose="020B0502020202020204" pitchFamily="34" charset="0"/>
            </a:endParaRPr>
          </a:p>
        </p:txBody>
      </p:sp>
      <p:sp>
        <p:nvSpPr>
          <p:cNvPr id="6" name="TextBox 5">
            <a:extLst>
              <a:ext uri="{FF2B5EF4-FFF2-40B4-BE49-F238E27FC236}">
                <a16:creationId xmlns:a16="http://schemas.microsoft.com/office/drawing/2014/main" id="{E2591351-59D3-4AEB-BE82-3139F5A38B2E}"/>
              </a:ext>
            </a:extLst>
          </p:cNvPr>
          <p:cNvSpPr txBox="1"/>
          <p:nvPr/>
        </p:nvSpPr>
        <p:spPr>
          <a:xfrm>
            <a:off x="7641959" y="4679400"/>
            <a:ext cx="4288077" cy="1200329"/>
          </a:xfrm>
          <a:prstGeom prst="rect">
            <a:avLst/>
          </a:prstGeom>
          <a:noFill/>
        </p:spPr>
        <p:txBody>
          <a:bodyPr wrap="square" rtlCol="0">
            <a:spAutoFit/>
          </a:bodyPr>
          <a:lstStyle/>
          <a:p>
            <a:pPr algn="ctr"/>
            <a:r>
              <a:rPr lang="en-US" sz="1800" dirty="0">
                <a:effectLst/>
                <a:latin typeface="Century Gothic" panose="020B0502020202020204" pitchFamily="34" charset="0"/>
                <a:ea typeface="Calibri" panose="020F0502020204030204" pitchFamily="34" charset="0"/>
                <a:cs typeface="Times New Roman" panose="02020603050405020304" pitchFamily="18" charset="0"/>
              </a:rPr>
              <a:t>On the 29th day after irradiation, the values of the index of spontaneous alternation in the T-</a:t>
            </a:r>
            <a:r>
              <a:rPr lang="en-US" dirty="0">
                <a:latin typeface="Century Gothic" panose="020B0502020202020204" pitchFamily="34" charset="0"/>
                <a:ea typeface="Calibri" panose="020F0502020204030204" pitchFamily="34" charset="0"/>
                <a:cs typeface="Times New Roman" panose="02020603050405020304" pitchFamily="18" charset="0"/>
              </a:rPr>
              <a:t>maze</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were evaluated.</a:t>
            </a:r>
            <a:endParaRPr lang="ru-RU" dirty="0">
              <a:latin typeface="Century Gothic" panose="020B0502020202020204" pitchFamily="34" charset="0"/>
            </a:endParaRPr>
          </a:p>
        </p:txBody>
      </p:sp>
      <p:sp>
        <p:nvSpPr>
          <p:cNvPr id="7" name="TextBox 6">
            <a:extLst>
              <a:ext uri="{FF2B5EF4-FFF2-40B4-BE49-F238E27FC236}">
                <a16:creationId xmlns:a16="http://schemas.microsoft.com/office/drawing/2014/main" id="{6C453F7D-EFD8-4353-B93F-D6649EF9428A}"/>
              </a:ext>
            </a:extLst>
          </p:cNvPr>
          <p:cNvSpPr txBox="1"/>
          <p:nvPr/>
        </p:nvSpPr>
        <p:spPr>
          <a:xfrm>
            <a:off x="7734228" y="2373226"/>
            <a:ext cx="4288077" cy="1477328"/>
          </a:xfrm>
          <a:prstGeom prst="rect">
            <a:avLst/>
          </a:prstGeom>
          <a:noFill/>
        </p:spPr>
        <p:txBody>
          <a:bodyPr wrap="square" rtlCol="0">
            <a:spAutoFit/>
          </a:bodyPr>
          <a:lstStyle/>
          <a:p>
            <a:pPr algn="ctr"/>
            <a:r>
              <a:rPr lang="en-US" sz="1800" dirty="0">
                <a:effectLst/>
                <a:latin typeface="Century Gothic" panose="020B0502020202020204" pitchFamily="34" charset="0"/>
                <a:ea typeface="Calibri" panose="020F0502020204030204" pitchFamily="34" charset="0"/>
                <a:cs typeface="Times New Roman" panose="02020603050405020304" pitchFamily="18" charset="0"/>
              </a:rPr>
              <a:t>On days 10 and 30 after irradiation, the differences and dynamics of orientation and exploratory behavior were assessed and the level of emotional reactivity was monitored.</a:t>
            </a:r>
            <a:endParaRPr lang="ru-RU" dirty="0">
              <a:latin typeface="Century Gothic" panose="020B0502020202020204" pitchFamily="34" charset="0"/>
            </a:endParaRPr>
          </a:p>
        </p:txBody>
      </p:sp>
      <p:sp>
        <p:nvSpPr>
          <p:cNvPr id="9" name="TextBox 8">
            <a:extLst>
              <a:ext uri="{FF2B5EF4-FFF2-40B4-BE49-F238E27FC236}">
                <a16:creationId xmlns:a16="http://schemas.microsoft.com/office/drawing/2014/main" id="{152449F8-9B23-4EA8-99D6-0D840AA95ACD}"/>
              </a:ext>
            </a:extLst>
          </p:cNvPr>
          <p:cNvSpPr txBox="1"/>
          <p:nvPr/>
        </p:nvSpPr>
        <p:spPr>
          <a:xfrm>
            <a:off x="3534838" y="6432101"/>
            <a:ext cx="5001712" cy="369332"/>
          </a:xfrm>
          <a:prstGeom prst="rect">
            <a:avLst/>
          </a:prstGeom>
          <a:noFill/>
        </p:spPr>
        <p:txBody>
          <a:bodyPr wrap="square" rtlCol="0">
            <a:spAutoFit/>
          </a:bodyPr>
          <a:lstStyle/>
          <a:p>
            <a:pPr algn="ctr"/>
            <a:r>
              <a:rPr lang="en-US" sz="1800" dirty="0">
                <a:effectLst/>
                <a:latin typeface="Century Gothic" panose="020B0502020202020204" pitchFamily="34" charset="0"/>
                <a:ea typeface="Calibri" panose="020F0502020204030204" pitchFamily="34" charset="0"/>
                <a:cs typeface="Times New Roman" panose="02020603050405020304" pitchFamily="18" charset="0"/>
              </a:rPr>
              <a:t>Fig.4. Behavioral facilities.</a:t>
            </a:r>
            <a:endParaRPr lang="ru-RU" dirty="0"/>
          </a:p>
        </p:txBody>
      </p:sp>
    </p:spTree>
    <p:extLst>
      <p:ext uri="{BB962C8B-B14F-4D97-AF65-F5344CB8AC3E}">
        <p14:creationId xmlns:p14="http://schemas.microsoft.com/office/powerpoint/2010/main" val="597166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7F340E-7DF3-434A-990C-94B5F7F38008}"/>
              </a:ext>
            </a:extLst>
          </p:cNvPr>
          <p:cNvSpPr>
            <a:spLocks noGrp="1"/>
          </p:cNvSpPr>
          <p:nvPr>
            <p:ph type="title"/>
          </p:nvPr>
        </p:nvSpPr>
        <p:spPr>
          <a:xfrm>
            <a:off x="838200" y="176166"/>
            <a:ext cx="10515600" cy="1325563"/>
          </a:xfrm>
        </p:spPr>
        <p:txBody>
          <a:bodyPr>
            <a:normAutofit fontScale="90000"/>
          </a:bodyPr>
          <a:lstStyle/>
          <a:p>
            <a:pPr algn="ctr"/>
            <a:r>
              <a:rPr lang="en-US" sz="3200" dirty="0">
                <a:latin typeface="Century Gothic" panose="020B0502020202020204" pitchFamily="34" charset="0"/>
              </a:rPr>
              <a:t>Experimental part</a:t>
            </a:r>
            <a:br>
              <a:rPr lang="en-US" sz="3200" dirty="0">
                <a:latin typeface="Century Gothic" panose="020B0502020202020204" pitchFamily="34" charset="0"/>
              </a:rPr>
            </a:br>
            <a:br>
              <a:rPr lang="en-US" sz="3200" dirty="0">
                <a:latin typeface="Century Gothic" panose="020B0502020202020204" pitchFamily="34" charset="0"/>
              </a:rPr>
            </a:br>
            <a:r>
              <a:rPr lang="ru-RU" sz="3200" dirty="0">
                <a:latin typeface="Century Gothic" panose="020B0502020202020204" pitchFamily="34" charset="0"/>
              </a:rPr>
              <a:t>4.</a:t>
            </a:r>
            <a:r>
              <a:rPr lang="en-US" sz="3200" dirty="0">
                <a:latin typeface="Century Gothic" panose="020B0502020202020204" pitchFamily="34" charset="0"/>
              </a:rPr>
              <a:t> Physiological parameters</a:t>
            </a:r>
            <a:endParaRPr lang="ru-RU" sz="3200" dirty="0">
              <a:latin typeface="Century Gothic" panose="020B0502020202020204" pitchFamily="34" charset="0"/>
            </a:endParaRPr>
          </a:p>
        </p:txBody>
      </p:sp>
      <p:sp>
        <p:nvSpPr>
          <p:cNvPr id="3" name="Объект 2">
            <a:extLst>
              <a:ext uri="{FF2B5EF4-FFF2-40B4-BE49-F238E27FC236}">
                <a16:creationId xmlns:a16="http://schemas.microsoft.com/office/drawing/2014/main" id="{3C7BE0CC-21E8-4032-8CE2-80FF8CA96143}"/>
              </a:ext>
            </a:extLst>
          </p:cNvPr>
          <p:cNvSpPr>
            <a:spLocks noGrp="1"/>
          </p:cNvSpPr>
          <p:nvPr>
            <p:ph idx="1"/>
          </p:nvPr>
        </p:nvSpPr>
        <p:spPr>
          <a:xfrm>
            <a:off x="776662" y="1890673"/>
            <a:ext cx="10515600" cy="4351338"/>
          </a:xfrm>
        </p:spPr>
        <p:txBody>
          <a:bodyPr>
            <a:normAutofit/>
          </a:bodyPr>
          <a:lstStyle/>
          <a:p>
            <a:pPr marL="0" indent="0" algn="ctr">
              <a:buNone/>
            </a:pPr>
            <a:r>
              <a:rPr lang="en-US" dirty="0">
                <a:effectLst/>
                <a:latin typeface="Century Gothic" panose="020B0502020202020204" pitchFamily="34" charset="0"/>
                <a:ea typeface="Segoe UI Historic" panose="020B0502040204020203" pitchFamily="34" charset="0"/>
                <a:cs typeface="Segoe UI Historic" panose="020B0502040204020203" pitchFamily="34" charset="0"/>
              </a:rPr>
              <a:t>On the 30th day after irradiation, cervical dislocation and autopsy were performed, followed by collection of biological material for further study: spleen, thymus and bone marrow cell suspension. </a:t>
            </a:r>
            <a:endParaRPr lang="ru-RU" sz="4000" dirty="0">
              <a:latin typeface="Century Gothic" panose="020B0502020202020204" pitchFamily="34" charset="0"/>
              <a:ea typeface="Segoe UI Historic" panose="020B0502040204020203" pitchFamily="34" charset="0"/>
              <a:cs typeface="Segoe UI Historic" panose="020B0502040204020203" pitchFamily="34" charset="0"/>
            </a:endParaRPr>
          </a:p>
        </p:txBody>
      </p:sp>
      <p:sp>
        <p:nvSpPr>
          <p:cNvPr id="12" name="TextBox 11">
            <a:extLst>
              <a:ext uri="{FF2B5EF4-FFF2-40B4-BE49-F238E27FC236}">
                <a16:creationId xmlns:a16="http://schemas.microsoft.com/office/drawing/2014/main" id="{B9926A61-7759-43EC-8713-D0FC63FDCF50}"/>
              </a:ext>
            </a:extLst>
          </p:cNvPr>
          <p:cNvSpPr txBox="1"/>
          <p:nvPr/>
        </p:nvSpPr>
        <p:spPr>
          <a:xfrm flipH="1">
            <a:off x="2313024" y="6242011"/>
            <a:ext cx="2158863" cy="369332"/>
          </a:xfrm>
          <a:prstGeom prst="rect">
            <a:avLst/>
          </a:prstGeom>
          <a:noFill/>
        </p:spPr>
        <p:txBody>
          <a:bodyPr wrap="square" rtlCol="0">
            <a:spAutoFit/>
          </a:bodyPr>
          <a:lstStyle/>
          <a:p>
            <a:r>
              <a:rPr lang="en-US" dirty="0">
                <a:latin typeface="Century Gothic" panose="020B0502020202020204" pitchFamily="34" charset="0"/>
              </a:rPr>
              <a:t>Mouse spleen</a:t>
            </a:r>
            <a:endParaRPr lang="ru-RU" dirty="0">
              <a:latin typeface="Century Gothic" panose="020B0502020202020204" pitchFamily="34" charset="0"/>
            </a:endParaRPr>
          </a:p>
        </p:txBody>
      </p:sp>
      <p:sp>
        <p:nvSpPr>
          <p:cNvPr id="13" name="TextBox 12">
            <a:extLst>
              <a:ext uri="{FF2B5EF4-FFF2-40B4-BE49-F238E27FC236}">
                <a16:creationId xmlns:a16="http://schemas.microsoft.com/office/drawing/2014/main" id="{0DD25367-4CAD-470A-AC62-8FD448D4FD5C}"/>
              </a:ext>
            </a:extLst>
          </p:cNvPr>
          <p:cNvSpPr txBox="1"/>
          <p:nvPr/>
        </p:nvSpPr>
        <p:spPr>
          <a:xfrm>
            <a:off x="7264403" y="6242011"/>
            <a:ext cx="2047548" cy="369332"/>
          </a:xfrm>
          <a:prstGeom prst="rect">
            <a:avLst/>
          </a:prstGeom>
          <a:noFill/>
        </p:spPr>
        <p:txBody>
          <a:bodyPr wrap="square" rtlCol="0">
            <a:spAutoFit/>
          </a:bodyPr>
          <a:lstStyle/>
          <a:p>
            <a:r>
              <a:rPr lang="en-US" dirty="0">
                <a:latin typeface="Century Gothic" panose="020B0502020202020204" pitchFamily="34" charset="0"/>
              </a:rPr>
              <a:t>Mouse thymuses</a:t>
            </a:r>
            <a:endParaRPr lang="ru-RU" dirty="0">
              <a:latin typeface="Century Gothic" panose="020B0502020202020204" pitchFamily="34" charset="0"/>
            </a:endParaRPr>
          </a:p>
        </p:txBody>
      </p:sp>
      <p:pic>
        <p:nvPicPr>
          <p:cNvPr id="9" name="Picture 2" descr="Revised guides for organ sampling and trimming in rats and mice: THYMUS">
            <a:extLst>
              <a:ext uri="{FF2B5EF4-FFF2-40B4-BE49-F238E27FC236}">
                <a16:creationId xmlns:a16="http://schemas.microsoft.com/office/drawing/2014/main" id="{348703A5-18C0-479D-B395-225B2B0A82BC}"/>
              </a:ext>
            </a:extLst>
          </p:cNvPr>
          <p:cNvPicPr>
            <a:picLocks noChangeAspect="1" noChangeArrowheads="1"/>
          </p:cNvPicPr>
          <p:nvPr/>
        </p:nvPicPr>
        <p:blipFill>
          <a:blip r:embed="rId3" cstate="print"/>
          <a:srcRect/>
          <a:stretch>
            <a:fillRect/>
          </a:stretch>
        </p:blipFill>
        <p:spPr bwMode="auto">
          <a:xfrm>
            <a:off x="7264403" y="4530774"/>
            <a:ext cx="1368003" cy="1646790"/>
          </a:xfrm>
          <a:prstGeom prst="rect">
            <a:avLst/>
          </a:prstGeom>
          <a:noFill/>
        </p:spPr>
      </p:pic>
      <p:pic>
        <p:nvPicPr>
          <p:cNvPr id="5" name="Рисунок 4">
            <a:extLst>
              <a:ext uri="{FF2B5EF4-FFF2-40B4-BE49-F238E27FC236}">
                <a16:creationId xmlns:a16="http://schemas.microsoft.com/office/drawing/2014/main" id="{26CA7D26-602B-493F-BF8C-F13A18C1A518}"/>
              </a:ext>
            </a:extLst>
          </p:cNvPr>
          <p:cNvPicPr>
            <a:picLocks noChangeAspect="1"/>
          </p:cNvPicPr>
          <p:nvPr/>
        </p:nvPicPr>
        <p:blipFill>
          <a:blip r:embed="rId4"/>
          <a:stretch>
            <a:fillRect/>
          </a:stretch>
        </p:blipFill>
        <p:spPr>
          <a:xfrm>
            <a:off x="6570767" y="4431317"/>
            <a:ext cx="2986208" cy="1778469"/>
          </a:xfrm>
          <a:prstGeom prst="rect">
            <a:avLst/>
          </a:prstGeom>
        </p:spPr>
      </p:pic>
      <p:pic>
        <p:nvPicPr>
          <p:cNvPr id="11" name="Рисунок 10">
            <a:extLst>
              <a:ext uri="{FF2B5EF4-FFF2-40B4-BE49-F238E27FC236}">
                <a16:creationId xmlns:a16="http://schemas.microsoft.com/office/drawing/2014/main" id="{131007BE-A8A7-4418-9040-C98CDE80B32A}"/>
              </a:ext>
            </a:extLst>
          </p:cNvPr>
          <p:cNvPicPr>
            <a:picLocks noChangeAspect="1"/>
          </p:cNvPicPr>
          <p:nvPr/>
        </p:nvPicPr>
        <p:blipFill rotWithShape="1">
          <a:blip r:embed="rId5"/>
          <a:srcRect t="7819"/>
          <a:stretch/>
        </p:blipFill>
        <p:spPr>
          <a:xfrm rot="16200000">
            <a:off x="2569060" y="3521410"/>
            <a:ext cx="1646791" cy="3598282"/>
          </a:xfrm>
          <a:prstGeom prst="rect">
            <a:avLst/>
          </a:prstGeom>
        </p:spPr>
      </p:pic>
    </p:spTree>
    <p:extLst>
      <p:ext uri="{BB962C8B-B14F-4D97-AF65-F5344CB8AC3E}">
        <p14:creationId xmlns:p14="http://schemas.microsoft.com/office/powerpoint/2010/main" val="154822906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4188</TotalTime>
  <Words>1126</Words>
  <Application>Microsoft Office PowerPoint</Application>
  <PresentationFormat>Широкоэкранный</PresentationFormat>
  <Paragraphs>146</Paragraphs>
  <Slides>21</Slides>
  <Notes>17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Arial</vt:lpstr>
      <vt:lpstr>Arial Cyr</vt:lpstr>
      <vt:lpstr>Calibri</vt:lpstr>
      <vt:lpstr>Calibri Light</vt:lpstr>
      <vt:lpstr>Cambria Math</vt:lpstr>
      <vt:lpstr>Century Gothic</vt:lpstr>
      <vt:lpstr>Тема Office</vt:lpstr>
      <vt:lpstr>Comparative analysis of behavioral reactions and physiological parameters of mice under proton exposure and aging</vt:lpstr>
      <vt:lpstr>Relevance of the research</vt:lpstr>
      <vt:lpstr>Object and subject of the study</vt:lpstr>
      <vt:lpstr>Aim and Objectives</vt:lpstr>
      <vt:lpstr>Experimental part  1.Animals</vt:lpstr>
      <vt:lpstr>Презентация PowerPoint</vt:lpstr>
      <vt:lpstr>Презентация PowerPoint</vt:lpstr>
      <vt:lpstr>Experimental part  3. Behavioral response research</vt:lpstr>
      <vt:lpstr>Experimental part  4. Physiological parameters</vt:lpstr>
      <vt:lpstr>Experimental part  5. Statistic</vt:lpstr>
      <vt:lpstr>Results  1. Study of short-term memory and motor asymmetry </vt:lpstr>
      <vt:lpstr>Results</vt:lpstr>
      <vt:lpstr>Results  2. Assessment of orienting and exploratory behavior and anxiety level</vt:lpstr>
      <vt:lpstr>Results</vt:lpstr>
      <vt:lpstr>Results</vt:lpstr>
      <vt:lpstr>Results</vt:lpstr>
      <vt:lpstr>Results </vt:lpstr>
      <vt:lpstr>Results  3. Physiological parameters</vt:lpstr>
      <vt:lpstr>Results  3. Physiological parameters</vt:lpstr>
      <vt:lpstr>Conclusions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Сравнительный анализ поведенческих реакций и физиологических показателей мышей при воздействии протонов и старении</dc:title>
  <dc:creator>Софья Сахарова</dc:creator>
  <cp:lastModifiedBy>Софья Сахарова</cp:lastModifiedBy>
  <cp:revision>78</cp:revision>
  <dcterms:created xsi:type="dcterms:W3CDTF">2024-04-05T05:30:13Z</dcterms:created>
  <dcterms:modified xsi:type="dcterms:W3CDTF">2025-06-11T21:29:36Z</dcterms:modified>
</cp:coreProperties>
</file>