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0" r:id="rId4"/>
    <p:sldId id="262" r:id="rId5"/>
    <p:sldId id="261" r:id="rId6"/>
    <p:sldId id="273" r:id="rId7"/>
    <p:sldId id="259" r:id="rId8"/>
    <p:sldId id="264" r:id="rId9"/>
    <p:sldId id="266" r:id="rId10"/>
    <p:sldId id="267" r:id="rId11"/>
    <p:sldId id="281" r:id="rId12"/>
    <p:sldId id="277" r:id="rId13"/>
    <p:sldId id="280" r:id="rId14"/>
    <p:sldId id="279" r:id="rId15"/>
    <p:sldId id="282" r:id="rId16"/>
  </p:sldIdLst>
  <p:sldSz cx="18288000" cy="10287000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ormorant Garamond Bold Italics" panose="020B0604020202020204" charset="-93"/>
      <p:regular r:id="rId20"/>
    </p:embeddedFont>
    <p:embeddedFont>
      <p:font typeface="Cormorant Garamond" panose="020B0604020202020204" charset="-93"/>
      <p:regular r:id="rId21"/>
    </p:embeddedFont>
    <p:embeddedFont>
      <p:font typeface="Cormorant Garamond Bold" panose="020B0604020202020204" charset="-93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0000"/>
    <a:srgbClr val="FF00FF"/>
    <a:srgbClr val="FFFFFF"/>
    <a:srgbClr val="DBE5EA"/>
    <a:srgbClr val="0F4662"/>
    <a:srgbClr val="456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2910" autoAdjust="0"/>
  </p:normalViewPr>
  <p:slideViewPr>
    <p:cSldViewPr>
      <p:cViewPr varScale="1">
        <p:scale>
          <a:sx n="52" d="100"/>
          <a:sy n="52" d="100"/>
        </p:scale>
        <p:origin x="115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F5C4F-A826-4CC7-B73A-64CEC958FA4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7419C-6D28-44A2-8011-85B37F20CAEC}">
      <dgm:prSet phldrT="[Текст]" custT="1"/>
      <dgm:spPr/>
      <dgm:t>
        <a:bodyPr/>
        <a:lstStyle/>
        <a:p>
          <a:pPr algn="ctr"/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Anion vacancies</a:t>
          </a:r>
          <a:endParaRPr lang="ru-RU" sz="1800" b="1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E4566AA-204F-42F2-891C-C0A2932AA1A8}" type="parTrans" cxnId="{D25B1EC0-F93F-42FA-A6A9-5EC4C6ADBD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753A66-B861-4535-91E5-1DDD7907AD23}" type="sibTrans" cxnId="{D25B1EC0-F93F-42FA-A6A9-5EC4C6ADBD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8E55CD-D299-47B4-9BBA-5F8696C4475E}">
      <dgm:prSet phldrT="[Текст]" custT="1"/>
      <dgm:spPr/>
      <dgm:t>
        <a:bodyPr/>
        <a:lstStyle/>
        <a:p>
          <a:pPr algn="ctr"/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F,  </a:t>
          </a:r>
          <a:r>
            <a:rPr lang="en-US" sz="2000" b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</a:t>
          </a:r>
          <a:r>
            <a:rPr lang="en-US" sz="2000" b="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+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and </a:t>
          </a:r>
        </a:p>
        <a:p>
          <a:pPr algn="ctr"/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aggregate </a:t>
          </a:r>
        </a:p>
        <a:p>
          <a:pPr algn="ctr"/>
          <a:r>
            <a:rPr lang="en-US" sz="2000" b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</a:t>
          </a:r>
          <a:r>
            <a:rPr lang="en-US" sz="2000" b="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</a:t>
          </a:r>
          <a:r>
            <a:rPr lang="en-US" sz="2000" b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F</a:t>
          </a:r>
          <a:r>
            <a:rPr lang="en-US" sz="2000" b="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</a:t>
          </a:r>
          <a:r>
            <a:rPr lang="en-US" sz="2000" b="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 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color centers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D03985-EA7E-4E70-9E24-CCCE4B5279BF}" type="parTrans" cxnId="{3DDFB56F-C66F-411C-A1A5-7663384A4FC2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6884C3-168A-4C29-BA65-44C2EF3EE8D0}" type="sibTrans" cxnId="{3DDFB56F-C66F-411C-A1A5-7663384A4FC2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C1510D-6087-46BE-B21A-790368FC9BA9}">
      <dgm:prSet phldrT="[Текст]" custT="1"/>
      <dgm:spPr/>
      <dgm:t>
        <a:bodyPr/>
        <a:lstStyle/>
        <a:p>
          <a:pPr algn="ctr"/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Anti-site 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defects</a:t>
          </a:r>
          <a:endParaRPr lang="ru-RU" sz="1800" b="1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44637442-8FEE-4187-8FE7-302F297B7FD1}" type="parTrans" cxnId="{FA56D87C-D4BE-43FB-ABC4-6E4B3223CD85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432278-1172-4AA6-9B89-820AD3CD37FA}" type="sibTrans" cxnId="{FA56D87C-D4BE-43FB-ABC4-6E4B3223CD85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7FAC5C2-7332-4B6F-97CC-17711EE97B48}">
      <dgm:prSet phldrT="[Текст]"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Al</a:t>
          </a:r>
          <a:r>
            <a:rPr lang="en-US" sz="24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3+</a:t>
          </a:r>
          <a:r>
            <a:rPr lang="he-IL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׀</a:t>
          </a:r>
          <a:r>
            <a:rPr lang="en-US" sz="24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Mg</a:t>
          </a:r>
          <a:r>
            <a:rPr lang="en-US" sz="24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</a:t>
          </a:r>
        </a:p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Mg</a:t>
          </a:r>
          <a:r>
            <a:rPr lang="en-US" sz="24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</a:t>
          </a:r>
          <a:r>
            <a:rPr lang="he-IL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׀</a:t>
          </a:r>
          <a:r>
            <a:rPr lang="en-US" sz="24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Al</a:t>
          </a:r>
          <a:r>
            <a:rPr lang="en-US" sz="24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3+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6795B6-1182-4268-95FF-8C37058E9B42}" type="parTrans" cxnId="{8A590EC3-3E63-444C-8275-47387F3BBCAB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1D4285-69BC-4A8F-8C58-20533DC52B9C}" type="sibTrans" cxnId="{8A590EC3-3E63-444C-8275-47387F3BBCAB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3836EA-3FA6-4A38-9AFD-5C6057465D83}">
      <dgm:prSet phldrT="[Текст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Cation</a:t>
          </a:r>
        </a:p>
        <a:p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vacancies</a:t>
          </a:r>
          <a:endParaRPr lang="ru-RU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C19602-D5C0-4E99-B067-F42A9BCCEA93}" type="parTrans" cxnId="{D19790EB-5972-4687-9DAD-9A1A07B73A0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0CE55D-66F7-45B1-89FB-8FB0B03B07C0}" type="sibTrans" cxnId="{D19790EB-5972-4687-9DAD-9A1A07B73A07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5BC6232-1916-49C3-A8EF-B62598CF73CF}">
      <dgm:prSet phldrT="[Текст]"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V centers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BC09BE5-C4D3-47C3-A489-613BBCB02D10}" type="parTrans" cxnId="{0A9F6E59-C0BF-4052-944C-D4990B45161C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32D4A2-584C-4730-BC76-36DE25DCA94A}" type="sibTrans" cxnId="{0A9F6E59-C0BF-4052-944C-D4990B45161C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70341E-2C33-479D-B1B4-9A9D7EAB0EF4}" type="pres">
      <dgm:prSet presAssocID="{C59F5C4F-A826-4CC7-B73A-64CEC958FA4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BC3556-0506-4B67-8540-C516F433C4D7}" type="pres">
      <dgm:prSet presAssocID="{0877419C-6D28-44A2-8011-85B37F20CAEC}" presName="composite" presStyleCnt="0"/>
      <dgm:spPr/>
    </dgm:pt>
    <dgm:pt modelId="{05942AE3-E544-414F-BF43-468BA16C771B}" type="pres">
      <dgm:prSet presAssocID="{0877419C-6D28-44A2-8011-85B37F20CAEC}" presName="BackAccent" presStyleLbl="bgShp" presStyleIdx="0" presStyleCnt="3"/>
      <dgm:spPr/>
    </dgm:pt>
    <dgm:pt modelId="{43E53BEB-2876-43EE-A853-9D871B54E3F7}" type="pres">
      <dgm:prSet presAssocID="{0877419C-6D28-44A2-8011-85B37F20CAEC}" presName="Accent" presStyleLbl="alignNode1" presStyleIdx="0" presStyleCnt="3"/>
      <dgm:spPr/>
    </dgm:pt>
    <dgm:pt modelId="{59A47F1A-D9E1-43E2-B361-394686F025DE}" type="pres">
      <dgm:prSet presAssocID="{0877419C-6D28-44A2-8011-85B37F20CAEC}" presName="Child" presStyleLbl="revTx" presStyleIdx="0" presStyleCnt="6" custScaleX="190350" custLinFactNeighborX="-2490" custLinFactNeighborY="-1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0604A-5CF0-450F-AF57-EAE8EDEA14F8}" type="pres">
      <dgm:prSet presAssocID="{0877419C-6D28-44A2-8011-85B37F20CAEC}" presName="Parent" presStyleLbl="revTx" presStyleIdx="1" presStyleCnt="6" custLinFactNeighborX="-10704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C0B91-A4E3-4A3D-AF2E-510C3A7DB396}" type="pres">
      <dgm:prSet presAssocID="{32753A66-B861-4535-91E5-1DDD7907AD23}" presName="sibTrans" presStyleCnt="0"/>
      <dgm:spPr/>
    </dgm:pt>
    <dgm:pt modelId="{A563E857-331B-4D1D-90AF-2D16D18118A3}" type="pres">
      <dgm:prSet presAssocID="{56C1510D-6087-46BE-B21A-790368FC9BA9}" presName="composite" presStyleCnt="0"/>
      <dgm:spPr/>
    </dgm:pt>
    <dgm:pt modelId="{53D70CB1-050A-45C5-B9DF-4A8C404874AA}" type="pres">
      <dgm:prSet presAssocID="{56C1510D-6087-46BE-B21A-790368FC9BA9}" presName="BackAccent" presStyleLbl="bgShp" presStyleIdx="1" presStyleCnt="3"/>
      <dgm:spPr/>
    </dgm:pt>
    <dgm:pt modelId="{28B9A0CF-9B15-419E-B257-A16F61E8D736}" type="pres">
      <dgm:prSet presAssocID="{56C1510D-6087-46BE-B21A-790368FC9BA9}" presName="Accent" presStyleLbl="alignNode1" presStyleIdx="1" presStyleCnt="3"/>
      <dgm:spPr/>
    </dgm:pt>
    <dgm:pt modelId="{C55D432A-C5D3-4D34-AD3A-54CD1F0EB931}" type="pres">
      <dgm:prSet presAssocID="{56C1510D-6087-46BE-B21A-790368FC9BA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59584-3F87-4836-BC61-8BD2F506C220}" type="pres">
      <dgm:prSet presAssocID="{56C1510D-6087-46BE-B21A-790368FC9BA9}" presName="Parent" presStyleLbl="revTx" presStyleIdx="3" presStyleCnt="6" custLinFactNeighborX="-140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632AB-E549-4D0F-9C2C-95F8E4500A92}" type="pres">
      <dgm:prSet presAssocID="{5D432278-1172-4AA6-9B89-820AD3CD37FA}" presName="sibTrans" presStyleCnt="0"/>
      <dgm:spPr/>
    </dgm:pt>
    <dgm:pt modelId="{59911CF5-A09E-4D51-991F-9DBBAD788D6E}" type="pres">
      <dgm:prSet presAssocID="{193836EA-3FA6-4A38-9AFD-5C6057465D83}" presName="composite" presStyleCnt="0"/>
      <dgm:spPr/>
    </dgm:pt>
    <dgm:pt modelId="{1CD6F98B-E874-4BDC-9EB8-8A3DFCF77DF6}" type="pres">
      <dgm:prSet presAssocID="{193836EA-3FA6-4A38-9AFD-5C6057465D83}" presName="BackAccent" presStyleLbl="bgShp" presStyleIdx="2" presStyleCnt="3"/>
      <dgm:spPr/>
    </dgm:pt>
    <dgm:pt modelId="{A97B7E60-E6B1-40AF-BBEE-563D4C6374B6}" type="pres">
      <dgm:prSet presAssocID="{193836EA-3FA6-4A38-9AFD-5C6057465D83}" presName="Accent" presStyleLbl="alignNode1" presStyleIdx="2" presStyleCnt="3"/>
      <dgm:spPr/>
    </dgm:pt>
    <dgm:pt modelId="{B89C1C19-5BF8-453A-A9EB-98B6D0D5E2D8}" type="pres">
      <dgm:prSet presAssocID="{193836EA-3FA6-4A38-9AFD-5C6057465D83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BB2BB-88AD-4CE1-95FC-34E6D8E8D6A4}" type="pres">
      <dgm:prSet presAssocID="{193836EA-3FA6-4A38-9AFD-5C6057465D8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631AA-3AF0-4286-AB28-8A87E4DB9474}" type="presOf" srcId="{56C1510D-6087-46BE-B21A-790368FC9BA9}" destId="{FA759584-3F87-4836-BC61-8BD2F506C220}" srcOrd="0" destOrd="0" presId="urn:microsoft.com/office/officeart/2008/layout/IncreasingCircleProcess"/>
    <dgm:cxn modelId="{390AE5BD-8E1D-4CCA-878B-44014F1B5D71}" type="presOf" srcId="{0877419C-6D28-44A2-8011-85B37F20CAEC}" destId="{D900604A-5CF0-450F-AF57-EAE8EDEA14F8}" srcOrd="0" destOrd="0" presId="urn:microsoft.com/office/officeart/2008/layout/IncreasingCircleProcess"/>
    <dgm:cxn modelId="{D0138434-02EC-4068-A02F-71E745870999}" type="presOf" srcId="{193836EA-3FA6-4A38-9AFD-5C6057465D83}" destId="{1AEBB2BB-88AD-4CE1-95FC-34E6D8E8D6A4}" srcOrd="0" destOrd="0" presId="urn:microsoft.com/office/officeart/2008/layout/IncreasingCircleProcess"/>
    <dgm:cxn modelId="{FA56D87C-D4BE-43FB-ABC4-6E4B3223CD85}" srcId="{C59F5C4F-A826-4CC7-B73A-64CEC958FA42}" destId="{56C1510D-6087-46BE-B21A-790368FC9BA9}" srcOrd="1" destOrd="0" parTransId="{44637442-8FEE-4187-8FE7-302F297B7FD1}" sibTransId="{5D432278-1172-4AA6-9B89-820AD3CD37FA}"/>
    <dgm:cxn modelId="{90BCBAB9-1D09-46D3-9CAC-B18D317460A8}" type="presOf" srcId="{A7FAC5C2-7332-4B6F-97CC-17711EE97B48}" destId="{C55D432A-C5D3-4D34-AD3A-54CD1F0EB931}" srcOrd="0" destOrd="0" presId="urn:microsoft.com/office/officeart/2008/layout/IncreasingCircleProcess"/>
    <dgm:cxn modelId="{D25B1EC0-F93F-42FA-A6A9-5EC4C6ADBDE9}" srcId="{C59F5C4F-A826-4CC7-B73A-64CEC958FA42}" destId="{0877419C-6D28-44A2-8011-85B37F20CAEC}" srcOrd="0" destOrd="0" parTransId="{6E4566AA-204F-42F2-891C-C0A2932AA1A8}" sibTransId="{32753A66-B861-4535-91E5-1DDD7907AD23}"/>
    <dgm:cxn modelId="{8A590EC3-3E63-444C-8275-47387F3BBCAB}" srcId="{56C1510D-6087-46BE-B21A-790368FC9BA9}" destId="{A7FAC5C2-7332-4B6F-97CC-17711EE97B48}" srcOrd="0" destOrd="0" parTransId="{8C6795B6-1182-4268-95FF-8C37058E9B42}" sibTransId="{3D1D4285-69BC-4A8F-8C58-20533DC52B9C}"/>
    <dgm:cxn modelId="{3DDFB56F-C66F-411C-A1A5-7663384A4FC2}" srcId="{0877419C-6D28-44A2-8011-85B37F20CAEC}" destId="{658E55CD-D299-47B4-9BBA-5F8696C4475E}" srcOrd="0" destOrd="0" parTransId="{4FD03985-EA7E-4E70-9E24-CCCE4B5279BF}" sibTransId="{0C6884C3-168A-4C29-BA65-44C2EF3EE8D0}"/>
    <dgm:cxn modelId="{C0B0F86F-D3BE-4E0C-AE61-0417AFFE653C}" type="presOf" srcId="{C59F5C4F-A826-4CC7-B73A-64CEC958FA42}" destId="{A370341E-2C33-479D-B1B4-9A9D7EAB0EF4}" srcOrd="0" destOrd="0" presId="urn:microsoft.com/office/officeart/2008/layout/IncreasingCircleProcess"/>
    <dgm:cxn modelId="{6046537F-378D-4F19-A0C5-7F731113BA07}" type="presOf" srcId="{658E55CD-D299-47B4-9BBA-5F8696C4475E}" destId="{59A47F1A-D9E1-43E2-B361-394686F025DE}" srcOrd="0" destOrd="0" presId="urn:microsoft.com/office/officeart/2008/layout/IncreasingCircleProcess"/>
    <dgm:cxn modelId="{0A9F6E59-C0BF-4052-944C-D4990B45161C}" srcId="{193836EA-3FA6-4A38-9AFD-5C6057465D83}" destId="{C5BC6232-1916-49C3-A8EF-B62598CF73CF}" srcOrd="0" destOrd="0" parTransId="{3BC09BE5-C4D3-47C3-A489-613BBCB02D10}" sibTransId="{6C32D4A2-584C-4730-BC76-36DE25DCA94A}"/>
    <dgm:cxn modelId="{2BB92DCE-918A-4E14-9773-08BE6CC2A942}" type="presOf" srcId="{C5BC6232-1916-49C3-A8EF-B62598CF73CF}" destId="{B89C1C19-5BF8-453A-A9EB-98B6D0D5E2D8}" srcOrd="0" destOrd="0" presId="urn:microsoft.com/office/officeart/2008/layout/IncreasingCircleProcess"/>
    <dgm:cxn modelId="{D19790EB-5972-4687-9DAD-9A1A07B73A07}" srcId="{C59F5C4F-A826-4CC7-B73A-64CEC958FA42}" destId="{193836EA-3FA6-4A38-9AFD-5C6057465D83}" srcOrd="2" destOrd="0" parTransId="{20C19602-D5C0-4E99-B067-F42A9BCCEA93}" sibTransId="{BF0CE55D-66F7-45B1-89FB-8FB0B03B07C0}"/>
    <dgm:cxn modelId="{2F3586CF-7C25-48BA-A2A3-36B3257BE571}" type="presParOf" srcId="{A370341E-2C33-479D-B1B4-9A9D7EAB0EF4}" destId="{68BC3556-0506-4B67-8540-C516F433C4D7}" srcOrd="0" destOrd="0" presId="urn:microsoft.com/office/officeart/2008/layout/IncreasingCircleProcess"/>
    <dgm:cxn modelId="{DEC170D4-3154-4CC2-A3D1-AEF8C331B54E}" type="presParOf" srcId="{68BC3556-0506-4B67-8540-C516F433C4D7}" destId="{05942AE3-E544-414F-BF43-468BA16C771B}" srcOrd="0" destOrd="0" presId="urn:microsoft.com/office/officeart/2008/layout/IncreasingCircleProcess"/>
    <dgm:cxn modelId="{4CD8DBDE-6E3F-4007-B2D5-9B4F83A79E9A}" type="presParOf" srcId="{68BC3556-0506-4B67-8540-C516F433C4D7}" destId="{43E53BEB-2876-43EE-A853-9D871B54E3F7}" srcOrd="1" destOrd="0" presId="urn:microsoft.com/office/officeart/2008/layout/IncreasingCircleProcess"/>
    <dgm:cxn modelId="{448EAC39-8B1C-480D-9FDC-FF30109493A7}" type="presParOf" srcId="{68BC3556-0506-4B67-8540-C516F433C4D7}" destId="{59A47F1A-D9E1-43E2-B361-394686F025DE}" srcOrd="2" destOrd="0" presId="urn:microsoft.com/office/officeart/2008/layout/IncreasingCircleProcess"/>
    <dgm:cxn modelId="{1A77EBF8-4222-4076-958D-DACBEB7DF46D}" type="presParOf" srcId="{68BC3556-0506-4B67-8540-C516F433C4D7}" destId="{D900604A-5CF0-450F-AF57-EAE8EDEA14F8}" srcOrd="3" destOrd="0" presId="urn:microsoft.com/office/officeart/2008/layout/IncreasingCircleProcess"/>
    <dgm:cxn modelId="{C5A6809C-F2FB-43C4-BB16-4AB24FE6D563}" type="presParOf" srcId="{A370341E-2C33-479D-B1B4-9A9D7EAB0EF4}" destId="{307C0B91-A4E3-4A3D-AF2E-510C3A7DB396}" srcOrd="1" destOrd="0" presId="urn:microsoft.com/office/officeart/2008/layout/IncreasingCircleProcess"/>
    <dgm:cxn modelId="{95505EAB-BB4E-4B58-B320-E8B424EF2C6B}" type="presParOf" srcId="{A370341E-2C33-479D-B1B4-9A9D7EAB0EF4}" destId="{A563E857-331B-4D1D-90AF-2D16D18118A3}" srcOrd="2" destOrd="0" presId="urn:microsoft.com/office/officeart/2008/layout/IncreasingCircleProcess"/>
    <dgm:cxn modelId="{67BD7543-942A-4408-B64A-5F50C1C14551}" type="presParOf" srcId="{A563E857-331B-4D1D-90AF-2D16D18118A3}" destId="{53D70CB1-050A-45C5-B9DF-4A8C404874AA}" srcOrd="0" destOrd="0" presId="urn:microsoft.com/office/officeart/2008/layout/IncreasingCircleProcess"/>
    <dgm:cxn modelId="{0AB164CF-3E71-49F6-965C-A1710C35EC81}" type="presParOf" srcId="{A563E857-331B-4D1D-90AF-2D16D18118A3}" destId="{28B9A0CF-9B15-419E-B257-A16F61E8D736}" srcOrd="1" destOrd="0" presId="urn:microsoft.com/office/officeart/2008/layout/IncreasingCircleProcess"/>
    <dgm:cxn modelId="{5E0ACB2A-8D4D-437F-A26A-08CC230C6141}" type="presParOf" srcId="{A563E857-331B-4D1D-90AF-2D16D18118A3}" destId="{C55D432A-C5D3-4D34-AD3A-54CD1F0EB931}" srcOrd="2" destOrd="0" presId="urn:microsoft.com/office/officeart/2008/layout/IncreasingCircleProcess"/>
    <dgm:cxn modelId="{7BC1A3D5-4031-460D-AAE4-27F6AB98F78D}" type="presParOf" srcId="{A563E857-331B-4D1D-90AF-2D16D18118A3}" destId="{FA759584-3F87-4836-BC61-8BD2F506C220}" srcOrd="3" destOrd="0" presId="urn:microsoft.com/office/officeart/2008/layout/IncreasingCircleProcess"/>
    <dgm:cxn modelId="{5871C14F-A76A-40AF-BDFE-033FA2DEBA20}" type="presParOf" srcId="{A370341E-2C33-479D-B1B4-9A9D7EAB0EF4}" destId="{FA9632AB-E549-4D0F-9C2C-95F8E4500A92}" srcOrd="3" destOrd="0" presId="urn:microsoft.com/office/officeart/2008/layout/IncreasingCircleProcess"/>
    <dgm:cxn modelId="{D4F55D90-03CF-44D1-86FD-81EEA1ED033B}" type="presParOf" srcId="{A370341E-2C33-479D-B1B4-9A9D7EAB0EF4}" destId="{59911CF5-A09E-4D51-991F-9DBBAD788D6E}" srcOrd="4" destOrd="0" presId="urn:microsoft.com/office/officeart/2008/layout/IncreasingCircleProcess"/>
    <dgm:cxn modelId="{584CB347-D572-4C6C-B97F-7FB5F38B6E4B}" type="presParOf" srcId="{59911CF5-A09E-4D51-991F-9DBBAD788D6E}" destId="{1CD6F98B-E874-4BDC-9EB8-8A3DFCF77DF6}" srcOrd="0" destOrd="0" presId="urn:microsoft.com/office/officeart/2008/layout/IncreasingCircleProcess"/>
    <dgm:cxn modelId="{66553E60-AD5B-4F94-BD2D-B4E5DB66E35D}" type="presParOf" srcId="{59911CF5-A09E-4D51-991F-9DBBAD788D6E}" destId="{A97B7E60-E6B1-40AF-BBEE-563D4C6374B6}" srcOrd="1" destOrd="0" presId="urn:microsoft.com/office/officeart/2008/layout/IncreasingCircleProcess"/>
    <dgm:cxn modelId="{AEA27050-509C-4433-8B19-66FEA8DA114A}" type="presParOf" srcId="{59911CF5-A09E-4D51-991F-9DBBAD788D6E}" destId="{B89C1C19-5BF8-453A-A9EB-98B6D0D5E2D8}" srcOrd="2" destOrd="0" presId="urn:microsoft.com/office/officeart/2008/layout/IncreasingCircleProcess"/>
    <dgm:cxn modelId="{0D043B8B-F9B1-48D2-8843-0BC63C433851}" type="presParOf" srcId="{59911CF5-A09E-4D51-991F-9DBBAD788D6E}" destId="{1AEBB2BB-88AD-4CE1-95FC-34E6D8E8D6A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42AE3-E544-414F-BF43-468BA16C771B}">
      <dsp:nvSpPr>
        <dsp:cNvPr id="0" name=""/>
        <dsp:cNvSpPr/>
      </dsp:nvSpPr>
      <dsp:spPr>
        <a:xfrm>
          <a:off x="1083507" y="0"/>
          <a:ext cx="617968" cy="61796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53BEB-2876-43EE-A853-9D871B54E3F7}">
      <dsp:nvSpPr>
        <dsp:cNvPr id="0" name=""/>
        <dsp:cNvSpPr/>
      </dsp:nvSpPr>
      <dsp:spPr>
        <a:xfrm>
          <a:off x="1145304" y="61796"/>
          <a:ext cx="494374" cy="494374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47F1A-D9E1-43E2-B361-394686F025DE}">
      <dsp:nvSpPr>
        <dsp:cNvPr id="0" name=""/>
        <dsp:cNvSpPr/>
      </dsp:nvSpPr>
      <dsp:spPr>
        <a:xfrm>
          <a:off x="958828" y="569519"/>
          <a:ext cx="3479897" cy="260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F,  </a:t>
          </a:r>
          <a:r>
            <a:rPr lang="en-US" sz="2000" b="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</a:t>
          </a:r>
          <a:r>
            <a:rPr lang="en-US" sz="2000" b="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+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aggregate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</a:t>
          </a:r>
          <a:r>
            <a:rPr lang="en-US" sz="2000" b="0" kern="12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</a:t>
          </a:r>
          <a:r>
            <a:rPr lang="en-US" sz="2000" b="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F</a:t>
          </a:r>
          <a:r>
            <a:rPr lang="en-US" sz="2000" b="0" kern="12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</a:t>
          </a:r>
          <a:r>
            <a:rPr lang="en-US" sz="2000" b="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 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color centers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58828" y="569519"/>
        <a:ext cx="3479897" cy="2600618"/>
      </dsp:txXfrm>
    </dsp:sp>
    <dsp:sp modelId="{D900604A-5CF0-450F-AF57-EAE8EDEA14F8}">
      <dsp:nvSpPr>
        <dsp:cNvPr id="0" name=""/>
        <dsp:cNvSpPr/>
      </dsp:nvSpPr>
      <dsp:spPr>
        <a:xfrm>
          <a:off x="1634534" y="0"/>
          <a:ext cx="1828157" cy="6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Anion vacancies</a:t>
          </a:r>
          <a:endParaRPr lang="ru-RU" sz="1800" b="1" kern="1200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1634534" y="0"/>
        <a:ext cx="1828157" cy="617968"/>
      </dsp:txXfrm>
    </dsp:sp>
    <dsp:sp modelId="{53D70CB1-050A-45C5-B9DF-4A8C404874AA}">
      <dsp:nvSpPr>
        <dsp:cNvPr id="0" name=""/>
        <dsp:cNvSpPr/>
      </dsp:nvSpPr>
      <dsp:spPr>
        <a:xfrm>
          <a:off x="4612990" y="0"/>
          <a:ext cx="617968" cy="61796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9A0CF-9B15-419E-B257-A16F61E8D736}">
      <dsp:nvSpPr>
        <dsp:cNvPr id="0" name=""/>
        <dsp:cNvSpPr/>
      </dsp:nvSpPr>
      <dsp:spPr>
        <a:xfrm>
          <a:off x="4674787" y="61796"/>
          <a:ext cx="494374" cy="49437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D432A-C5D3-4D34-AD3A-54CD1F0EB931}">
      <dsp:nvSpPr>
        <dsp:cNvPr id="0" name=""/>
        <dsp:cNvSpPr/>
      </dsp:nvSpPr>
      <dsp:spPr>
        <a:xfrm>
          <a:off x="5359702" y="617968"/>
          <a:ext cx="1828157" cy="260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Al</a:t>
          </a:r>
          <a:r>
            <a:rPr lang="en-US" sz="240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3+</a:t>
          </a:r>
          <a:r>
            <a:rPr lang="he-IL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׀</a:t>
          </a:r>
          <a:r>
            <a:rPr lang="en-US" sz="2400" kern="12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Mg</a:t>
          </a:r>
          <a:r>
            <a:rPr lang="en-US" sz="240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Mg</a:t>
          </a:r>
          <a:r>
            <a:rPr lang="en-US" sz="240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2+</a:t>
          </a:r>
          <a:r>
            <a:rPr lang="he-IL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׀</a:t>
          </a:r>
          <a:r>
            <a:rPr lang="en-US" sz="2400" kern="1200" baseline="-25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Al</a:t>
          </a:r>
          <a:r>
            <a:rPr lang="en-US" sz="2400" kern="1200" baseline="30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3+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59702" y="617968"/>
        <a:ext cx="1828157" cy="2600618"/>
      </dsp:txXfrm>
    </dsp:sp>
    <dsp:sp modelId="{FA759584-3F87-4836-BC61-8BD2F506C220}">
      <dsp:nvSpPr>
        <dsp:cNvPr id="0" name=""/>
        <dsp:cNvSpPr/>
      </dsp:nvSpPr>
      <dsp:spPr>
        <a:xfrm>
          <a:off x="5103541" y="0"/>
          <a:ext cx="1828157" cy="6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Anti-site 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defects</a:t>
          </a:r>
          <a:endParaRPr lang="ru-RU" sz="1800" b="1" kern="1200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03541" y="0"/>
        <a:ext cx="1828157" cy="617968"/>
      </dsp:txXfrm>
    </dsp:sp>
    <dsp:sp modelId="{1CD6F98B-E874-4BDC-9EB8-8A3DFCF77DF6}">
      <dsp:nvSpPr>
        <dsp:cNvPr id="0" name=""/>
        <dsp:cNvSpPr/>
      </dsp:nvSpPr>
      <dsp:spPr>
        <a:xfrm>
          <a:off x="7316603" y="0"/>
          <a:ext cx="617968" cy="61796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B7E60-E6B1-40AF-BBEE-563D4C6374B6}">
      <dsp:nvSpPr>
        <dsp:cNvPr id="0" name=""/>
        <dsp:cNvSpPr/>
      </dsp:nvSpPr>
      <dsp:spPr>
        <a:xfrm>
          <a:off x="7378400" y="61796"/>
          <a:ext cx="494374" cy="49437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C1C19-5BF8-453A-A9EB-98B6D0D5E2D8}">
      <dsp:nvSpPr>
        <dsp:cNvPr id="0" name=""/>
        <dsp:cNvSpPr/>
      </dsp:nvSpPr>
      <dsp:spPr>
        <a:xfrm>
          <a:off x="8063315" y="617968"/>
          <a:ext cx="1828157" cy="260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V centers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8063315" y="617968"/>
        <a:ext cx="1828157" cy="2600618"/>
      </dsp:txXfrm>
    </dsp:sp>
    <dsp:sp modelId="{1AEBB2BB-88AD-4CE1-95FC-34E6D8E8D6A4}">
      <dsp:nvSpPr>
        <dsp:cNvPr id="0" name=""/>
        <dsp:cNvSpPr/>
      </dsp:nvSpPr>
      <dsp:spPr>
        <a:xfrm>
          <a:off x="8063315" y="0"/>
          <a:ext cx="1828157" cy="6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vacancies</a:t>
          </a:r>
          <a:endParaRPr lang="ru-RU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063315" y="0"/>
        <a:ext cx="1828157" cy="61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A0D8-FE05-4289-9C78-47599CAF0848}" type="datetime1">
              <a:rPr lang="vi-VN" smtClean="0"/>
              <a:t>12/06/2025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41C7B-3369-445F-8981-1E8FAE8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7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5294-A116-4B15-9FD3-D7EA3E3488EA}" type="datetime1">
              <a:rPr lang="vi-VN" smtClean="0"/>
              <a:t>12/06/2025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5318-2358-4D51-80E0-D51F219113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36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96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17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Thedecaycurveswereanalyzed usingEasyTau2software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91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50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325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 the same time, irradiated with heavy ion…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37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55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 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11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principle of</a:t>
            </a:r>
            <a:r>
              <a:rPr lang="en-US" baseline="0" smtClean="0"/>
              <a:t> TCSPC</a:t>
            </a:r>
          </a:p>
          <a:p>
            <a:r>
              <a:rPr lang="en-US" baseline="0" smtClean="0"/>
              <a:t>Thêm hình trong file zalo, giải thích cơ chế theo trong chú thích bên </a:t>
            </a:r>
            <a:r>
              <a:rPr lang="en-US" baseline="0" smtClean="0"/>
              <a:t>cạnh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sensitivity, time resolution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resolution of this system was about 200ps</a:t>
            </a:r>
            <a:endParaRPr lang="en-US" baseline="0" smtClean="0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5318-2358-4D51-80E0-D51F2191137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50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542A95-0EAB-40FC-8C89-84F10AFFC32F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210D9-9F1C-4B0F-B7CE-676471E81DE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61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43764" y="3009900"/>
            <a:ext cx="16229942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en-US" sz="6499" b="1" i="1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“Time- </a:t>
            </a:r>
            <a:r>
              <a:rPr lang="en-US" sz="64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correlated single photon </a:t>
            </a:r>
            <a:r>
              <a:rPr lang="en-US" sz="6499" b="1" i="1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counting” </a:t>
            </a:r>
            <a:r>
              <a:rPr lang="en-US" sz="64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technique in optical spectroscopy of MgAl2O4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6540" y="7250985"/>
            <a:ext cx="17724389" cy="780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844"/>
              </a:lnSpc>
              <a:spcBef>
                <a:spcPct val="0"/>
              </a:spcBef>
            </a:pPr>
            <a:r>
              <a:rPr lang="en-US" sz="3200" smtClean="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 </a:t>
            </a:r>
            <a:r>
              <a:rPr lang="en-US" sz="320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XIV Annual Scientific Conference of Young Scientists and </a:t>
            </a:r>
            <a:r>
              <a:rPr lang="en-US" sz="3200" smtClean="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Specialists “Alushta”</a:t>
            </a:r>
            <a:endParaRPr lang="en-US" sz="3200">
              <a:solidFill>
                <a:srgbClr val="0F466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22179" y="6363518"/>
            <a:ext cx="11643643" cy="53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000" dirty="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LE THI PHUONG THAO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939535" y="8209875"/>
            <a:ext cx="2438400" cy="577111"/>
          </a:xfrm>
          <a:ln>
            <a:noFill/>
          </a:ln>
        </p:spPr>
        <p:txBody>
          <a:bodyPr/>
          <a:lstStyle/>
          <a:p>
            <a:r>
              <a:rPr lang="en-US" sz="3200" smtClean="0">
                <a:solidFill>
                  <a:srgbClr val="0F4662"/>
                </a:solidFill>
                <a:latin typeface="Cormorant Garamond" panose="020B0604020202020204" charset="-93"/>
              </a:rPr>
              <a:t>June 10, 2025</a:t>
            </a:r>
            <a:endParaRPr lang="en-US" sz="3200">
              <a:solidFill>
                <a:srgbClr val="0F4662"/>
              </a:solidFill>
              <a:latin typeface="Cormorant Garamond" panose="020B0604020202020204" charset="-93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1</a:t>
            </a:fld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58150"/>
            <a:ext cx="7704080" cy="3484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2628900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5367139" y="6459392"/>
            <a:ext cx="755372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844"/>
              </a:lnSpc>
              <a:spcBef>
                <a:spcPct val="0"/>
              </a:spcBef>
            </a:pPr>
            <a:r>
              <a:rPr lang="en-US" sz="3600" i="1" smtClean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Email: letxi@jinr.ru</a:t>
            </a:r>
          </a:p>
          <a:p>
            <a:pPr lvl="0" algn="ctr">
              <a:lnSpc>
                <a:spcPts val="6844"/>
              </a:lnSpc>
              <a:spcBef>
                <a:spcPct val="0"/>
              </a:spcBef>
            </a:pPr>
            <a:r>
              <a:rPr lang="en-US" sz="3600" i="1" smtClean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lethiphuongthao114@gmail.com</a:t>
            </a:r>
            <a:endParaRPr lang="en-US" sz="3600" i="1">
              <a:solidFill>
                <a:srgbClr val="0F4662"/>
              </a:solidFill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ew Image Clos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2718"/>
          <a:stretch/>
        </p:blipFill>
        <p:spPr bwMode="auto">
          <a:xfrm flipH="1">
            <a:off x="43225" y="2303969"/>
            <a:ext cx="5000627" cy="61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737" y="1251757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Belarusian State University (Minsk, Belarus)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351317" y="948524"/>
            <a:ext cx="2592505" cy="1338828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7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(355 nm)</a:t>
            </a:r>
          </a:p>
          <a:p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(473 nm)</a:t>
            </a:r>
          </a:p>
          <a:p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(532 nm</a:t>
            </a:r>
            <a:r>
              <a:rPr lang="en-US" sz="2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51196" y="948524"/>
            <a:ext cx="4067616" cy="212365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the 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Peltier-cooled CCD-matrix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Andor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 </a:t>
            </a:r>
            <a:r>
              <a:rPr lang="en-US" sz="2700" dirty="0">
                <a:latin typeface="Times New Roman" panose="02020603050405020304" pitchFamily="18" charset="0"/>
              </a:rPr>
              <a:t>DU401A-BV</a:t>
            </a:r>
            <a:endParaRPr lang="ru-RU" sz="27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2074-73FB-4A68-993A-B3DD2A83BDF0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21297" y="8755445"/>
            <a:ext cx="10986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 Raman spectrometer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Nanofinder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High End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LOTIS TII Japan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Belarus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combined with a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scanning confocal microscope</a:t>
            </a:r>
            <a:endParaRPr lang="ru-RU" sz="2100" dirty="0"/>
          </a:p>
        </p:txBody>
      </p:sp>
      <p:pic>
        <p:nvPicPr>
          <p:cNvPr id="1026" name="Picture 2" descr="конфокальная микроскопия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656" y="3344951"/>
            <a:ext cx="8116683" cy="658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080-EA84-4245-AB31-4C29F6E9D3D4}" type="datetime1">
              <a:rPr lang="en-AU" smtClean="0"/>
              <a:t>13/06/2025</a:t>
            </a:fld>
            <a:endParaRPr lang="en-AU"/>
          </a:p>
        </p:txBody>
      </p:sp>
      <p:pic>
        <p:nvPicPr>
          <p:cNvPr id="7" name="Picture 3" descr="New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5692"/>
          <a:stretch/>
        </p:blipFill>
        <p:spPr bwMode="auto">
          <a:xfrm flipH="1">
            <a:off x="5254483" y="2385860"/>
            <a:ext cx="3886202" cy="62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4" y="29846"/>
            <a:ext cx="3629532" cy="39153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96930" y="1050959"/>
            <a:ext cx="114860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 Principles Behind the TCSPC Electronics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2" y="3508196"/>
            <a:ext cx="14566673" cy="357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690662" y="7359941"/>
            <a:ext cx="67097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Block diagram of a traditional TCSPC system</a:t>
            </a:r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352" y="8011482"/>
            <a:ext cx="5900270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CFD =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Constant Fraction Discriminator;</a:t>
            </a:r>
          </a:p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TAC =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Time to Amplitude Converter;</a:t>
            </a:r>
          </a:p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ADC =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Analog to Digital Converter.</a:t>
            </a:r>
            <a:endParaRPr lang="ru-RU" sz="27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233" y="3767480"/>
            <a:ext cx="25795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Time Harp 260</a:t>
            </a:r>
            <a:endParaRPr lang="ru-RU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Rectangle 27"/>
          <p:cNvSpPr/>
          <p:nvPr/>
        </p:nvSpPr>
        <p:spPr>
          <a:xfrm>
            <a:off x="2209800" y="8979595"/>
            <a:ext cx="14195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: Spectral content of the photoluminescence from single crystalline MgAl</a:t>
            </a:r>
            <a:r>
              <a:rPr lang="en-US" sz="2000" i="1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000" i="1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  before and after irradiation with 152 MeV Xe ions.</a:t>
            </a:r>
            <a:endParaRPr lang="vi-VN" sz="2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Рисунок 1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6831"/>
            <a:ext cx="8362092" cy="621587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" name="Рисунок 10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26" y="2404308"/>
            <a:ext cx="8341674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12976608" y="3086100"/>
            <a:ext cx="0" cy="4464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567699" y="2705100"/>
            <a:ext cx="843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1,9 eV 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2074-73FB-4A68-993A-B3DD2A83BD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6" y="320726"/>
            <a:ext cx="11921214" cy="9487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2830746" y="3759284"/>
                <a:ext cx="5102414" cy="125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7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70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7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7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7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ru-RU" sz="27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𝐵𝑘𝑔𝑟</m:t>
                              </m:r>
                            </m:e>
                            <m:sub>
                              <m:r>
                                <a:rPr lang="ru-RU" sz="2700" i="1">
                                  <a:latin typeface="Cambria Math" panose="02040503050406030204" pitchFamily="18" charset="0"/>
                                </a:rPr>
                                <m:t>𝑑𝑒𝑐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7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746" y="3759284"/>
                <a:ext cx="5102414" cy="1259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0F59-17AA-4AD3-BFD3-2D1C3C35337C}" type="datetime1">
              <a:rPr lang="en-AU" smtClean="0"/>
              <a:t>13/06/2025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0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 b="12138"/>
          <a:stretch/>
        </p:blipFill>
        <p:spPr>
          <a:xfrm>
            <a:off x="8686800" y="2793774"/>
            <a:ext cx="7962870" cy="38785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253848" y="4331912"/>
            <a:ext cx="3034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E~ 70 – 100 MeV</a:t>
            </a:r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60416" y="1529345"/>
            <a:ext cx="81280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Modelling the impact of actinide fission fragments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6351" y="1884225"/>
            <a:ext cx="401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Irradiation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643124" y="3464153"/>
            <a:ext cx="1726452" cy="8889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555912" y="3464151"/>
            <a:ext cx="1726452" cy="8889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342622" y="3464153"/>
            <a:ext cx="1726452" cy="8889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812449" y="3564397"/>
            <a:ext cx="16575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Neutrons</a:t>
            </a:r>
            <a:endParaRPr lang="ru-RU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823673" y="3555981"/>
            <a:ext cx="1684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Electrons</a:t>
            </a:r>
            <a:endParaRPr lang="ru-RU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448955" y="3338218"/>
            <a:ext cx="2070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Swift heavy </a:t>
            </a:r>
          </a:p>
          <a:p>
            <a:pPr lvl="0" algn="ctr"/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ions</a:t>
            </a:r>
            <a:endParaRPr lang="ru-RU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t="18429" r="18707" b="21945"/>
          <a:stretch/>
        </p:blipFill>
        <p:spPr>
          <a:xfrm flipH="1">
            <a:off x="1822753" y="4940493"/>
            <a:ext cx="4957445" cy="17030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122660" y="5445752"/>
            <a:ext cx="1746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</a:t>
            </a:r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05142811"/>
              </p:ext>
            </p:extLst>
          </p:nvPr>
        </p:nvGraphicFramePr>
        <p:xfrm>
          <a:off x="-725855" y="6950967"/>
          <a:ext cx="10895823" cy="322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94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595488" y="6515100"/>
            <a:ext cx="57600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623000" y="5448300"/>
            <a:ext cx="576000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400685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Introduction</a:t>
            </a: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A8E32EF6-39EE-4EA9-BDC2-33710D56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2" t="51762" r="62716" b="40046"/>
          <a:stretch/>
        </p:blipFill>
        <p:spPr>
          <a:xfrm>
            <a:off x="4435694" y="9372124"/>
            <a:ext cx="509451" cy="561704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E76E4073-596D-4184-99E3-EF09B255B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t="15588" r="20003" b="7450"/>
          <a:stretch/>
        </p:blipFill>
        <p:spPr>
          <a:xfrm>
            <a:off x="3239657" y="5168024"/>
            <a:ext cx="3465944" cy="367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2">
                <a:extLst>
                  <a:ext uri="{FF2B5EF4-FFF2-40B4-BE49-F238E27FC236}">
                    <a16:creationId xmlns:a16="http://schemas.microsoft.com/office/drawing/2014/main" id="{54DCB7A3-8D7B-4C4A-9BAA-2B1F15D0A498}"/>
                  </a:ext>
                </a:extLst>
              </p:cNvPr>
              <p:cNvSpPr/>
              <p:nvPr/>
            </p:nvSpPr>
            <p:spPr>
              <a:xfrm>
                <a:off x="2010192" y="9009074"/>
                <a:ext cx="650899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i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Figure 1:Schematic </a:t>
                </a:r>
                <a:r>
                  <a:rPr lang="en-US" sz="20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illustration structural</a:t>
                </a:r>
                <a:r>
                  <a:rPr lang="en-GB" sz="20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MgAl</a:t>
                </a:r>
                <a:r>
                  <a:rPr lang="en-GB" sz="2000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2000" i="1" baseline="-250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    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2">
                <a:extLst>
                  <a:ext uri="{FF2B5EF4-FFF2-40B4-BE49-F238E27FC236}">
                    <a16:creationId xmlns:a16="http://schemas.microsoft.com/office/drawing/2014/main" id="{54DCB7A3-8D7B-4C4A-9BAA-2B1F15D0A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192" y="9009074"/>
                <a:ext cx="6508998" cy="1015663"/>
              </a:xfrm>
              <a:prstGeom prst="rect">
                <a:avLst/>
              </a:prstGeom>
              <a:blipFill>
                <a:blip r:embed="rId4"/>
                <a:stretch>
                  <a:fillRect t="-36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EB8B89E2-239F-4939-8EA2-393F5172A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1" t="75194" r="36570" b="19472"/>
          <a:stretch/>
        </p:blipFill>
        <p:spPr>
          <a:xfrm>
            <a:off x="5939987" y="9507098"/>
            <a:ext cx="404951" cy="365760"/>
          </a:xfrm>
          <a:prstGeom prst="rect">
            <a:avLst/>
          </a:prstGeom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8B29EB5C-3AEC-48B4-BD38-7D59F833AC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6" t="67383" r="61144" b="26712"/>
          <a:stretch/>
        </p:blipFill>
        <p:spPr>
          <a:xfrm>
            <a:off x="3064094" y="9494035"/>
            <a:ext cx="548640" cy="4049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66075" y="622093"/>
            <a:ext cx="5680364" cy="3103326"/>
            <a:chOff x="4645210" y="1272813"/>
            <a:chExt cx="3786909" cy="2068884"/>
          </a:xfrm>
        </p:grpSpPr>
        <p:sp>
          <p:nvSpPr>
            <p:cNvPr id="14" name="Rectangle 13"/>
            <p:cNvSpPr/>
            <p:nvPr/>
          </p:nvSpPr>
          <p:spPr>
            <a:xfrm>
              <a:off x="4645210" y="1549842"/>
              <a:ext cx="3786909" cy="1791855"/>
            </a:xfrm>
            <a:prstGeom prst="rect">
              <a:avLst/>
            </a:prstGeom>
            <a:noFill/>
            <a:ln w="38100">
              <a:solidFill>
                <a:srgbClr val="0F46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Wide band-gap (~9 eV);</a:t>
              </a:r>
            </a:p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High hardness (16 </a:t>
              </a:r>
              <a:r>
                <a:rPr lang="en-US" sz="2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GPa</a:t>
              </a: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);</a:t>
              </a:r>
            </a:p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Thermal stability (</a:t>
              </a:r>
              <a:r>
                <a:rPr lang="en-US" sz="2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baseline="-25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melt</a:t>
              </a:r>
              <a:r>
                <a:rPr lang="en-US" sz="22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= 2135 ˚C);</a:t>
              </a:r>
            </a:p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Low density ~ 3.58 g·cm</a:t>
              </a:r>
              <a:r>
                <a:rPr lang="en-US" sz="2200" baseline="30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-3</a:t>
              </a: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High transparent in the visible and infrared wavelength regions;</a:t>
              </a:r>
            </a:p>
            <a:p>
              <a:pPr marL="428625" indent="-428625" algn="ctr">
                <a:buFont typeface="Wingdings" panose="05000000000000000000" pitchFamily="2" charset="2"/>
                <a:buChar char="q"/>
              </a:pPr>
              <a:r>
                <a:rPr lang="en-US" sz="2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Excellent radiation resistance.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85977" y="1272813"/>
              <a:ext cx="905377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F4662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MgAl</a:t>
              </a:r>
              <a:r>
                <a:rPr lang="en-US" sz="2400" b="1" baseline="-25000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860126" y="5507211"/>
            <a:ext cx="7208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GB" sz="2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smtClean="0">
                <a:latin typeface="Cambria" panose="02040503050406030204" pitchFamily="18" charset="0"/>
                <a:ea typeface="Cambria" panose="02040503050406030204" pitchFamily="18" charset="0"/>
              </a:rPr>
              <a:t>promising material in optical applications at nuclear power devices, lazer technology and in space.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3306253" y="3809917"/>
            <a:ext cx="224311" cy="1531468"/>
          </a:xfrm>
          <a:prstGeom prst="downArrow">
            <a:avLst/>
          </a:prstGeom>
          <a:solidFill>
            <a:srgbClr val="EDEDED"/>
          </a:solidFill>
          <a:ln>
            <a:solidFill>
              <a:srgbClr val="0F4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2700"/>
          </a:p>
        </p:txBody>
      </p:sp>
      <p:sp>
        <p:nvSpPr>
          <p:cNvPr id="18" name="Rectangle 17"/>
          <p:cNvSpPr/>
          <p:nvPr/>
        </p:nvSpPr>
        <p:spPr>
          <a:xfrm>
            <a:off x="13639801" y="4004528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high thermal stability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radiation resistance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chemical inertness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2161" y="1864667"/>
            <a:ext cx="4287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Magnesium Aluminate spinel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62722" y="6817455"/>
            <a:ext cx="6777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inert matrix fuels in light water </a:t>
            </a: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Transmutation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for minor actinides</a:t>
            </a:r>
            <a:r>
              <a:rPr lang="ru-RU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long life fission products</a:t>
            </a:r>
            <a:endParaRPr lang="ru-RU" sz="2400" dirty="0">
              <a:solidFill>
                <a:srgbClr val="0F46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kk-KZ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windows of fusion</a:t>
            </a:r>
            <a:r>
              <a:rPr lang="ru-RU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ru-RU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(ITER, DEMO</a:t>
            </a:r>
            <a:r>
              <a:rPr lang="ru-RU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ru-RU" sz="2400" dirty="0">
              <a:solidFill>
                <a:srgbClr val="0F46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US" sz="2400" dirty="0">
                <a:solidFill>
                  <a:srgbClr val="0F4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endParaRPr lang="ru-RU" sz="2400" dirty="0">
              <a:solidFill>
                <a:srgbClr val="0F46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6272" y="3728606"/>
            <a:ext cx="4357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For stoichiometric MgAl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0852" y="2688770"/>
            <a:ext cx="9479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Mg-Al spinel as a mixed double oxide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MgO.nAl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face-centered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cubic structure formed by closely packed oxygen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ions.</a:t>
            </a:r>
            <a:endParaRPr lang="ru-RU" sz="2400" dirty="0"/>
          </a:p>
        </p:txBody>
      </p:sp>
      <p:sp>
        <p:nvSpPr>
          <p:cNvPr id="2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24"/>
          <p:cNvSpPr/>
          <p:nvPr/>
        </p:nvSpPr>
        <p:spPr>
          <a:xfrm>
            <a:off x="746272" y="4305300"/>
            <a:ext cx="9113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400" smtClean="0">
                <a:latin typeface="Cambria" panose="02040503050406030204" pitchFamily="18" charset="0"/>
                <a:ea typeface="Cambria" panose="02040503050406030204" pitchFamily="18" charset="0"/>
              </a:rPr>
              <a:t>1/8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Mg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2+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tetrahedral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sites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1/2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octahedral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ones are filled by Al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3+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 each unit cell.</a:t>
            </a:r>
            <a:endParaRPr lang="ru-RU" sz="2400" dirty="0">
              <a:solidFill>
                <a:srgbClr val="0F46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33600" y="3945839"/>
            <a:ext cx="4344915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660540" y="7137252"/>
            <a:ext cx="4716390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4384" y="386881"/>
            <a:ext cx="14072064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Highly resistant to radiation damage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383" y="3353002"/>
            <a:ext cx="5348229" cy="3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using fast neutron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384" y="2637944"/>
            <a:ext cx="5348229" cy="45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>
              <a:lnSpc>
                <a:spcPts val="3919"/>
              </a:lnSpc>
              <a:spcBef>
                <a:spcPct val="0"/>
              </a:spcBef>
            </a:pPr>
            <a:r>
              <a:rPr lang="da-DK" sz="2799" b="1" i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 Bold"/>
                <a:sym typeface="Cormorant Garamond Bold"/>
              </a:rPr>
              <a:t>Clinard et al, and Tucker et 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384" y="5653405"/>
            <a:ext cx="534822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using Al and Mg ions</a:t>
            </a:r>
          </a:p>
          <a:p>
            <a:pPr lvl="0" algn="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at T of 25-800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C</a:t>
            </a:r>
          </a:p>
          <a:p>
            <a:pPr lvl="0" algn="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the damage dose of ~ 100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dpa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4384" y="5219700"/>
            <a:ext cx="5352545" cy="45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>
              <a:lnSpc>
                <a:spcPts val="3919"/>
              </a:lnSpc>
              <a:spcBef>
                <a:spcPct val="0"/>
              </a:spcBef>
            </a:pPr>
            <a:r>
              <a:rPr lang="en-US" sz="2799" b="1" i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 Bold"/>
                <a:sym typeface="Cormorant Garamond Bold"/>
              </a:rPr>
              <a:t>Zinkle et al.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43100"/>
            <a:ext cx="9628593" cy="53655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88097" y="8287844"/>
            <a:ext cx="1668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GB" sz="32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pinel </a:t>
            </a:r>
            <a:r>
              <a:rPr lang="en-GB"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retained crystallinity and exhibited small swelling and amorphization was not observed</a:t>
            </a:r>
            <a:endParaRPr lang="vi-VN" sz="3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9200" y="7480700"/>
            <a:ext cx="9144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Kinoshita. Microstructural evolution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Irradiated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ceramics</a:t>
            </a:r>
            <a:endParaRPr lang="ru-RU" sz="2000" i="1" dirty="0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40065" y="4947136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amorphization</a:t>
            </a:r>
            <a:endParaRPr lang="vi-VN"/>
          </a:p>
        </p:txBody>
      </p:sp>
      <p:sp>
        <p:nvSpPr>
          <p:cNvPr id="4" name="Left Brace 3"/>
          <p:cNvSpPr/>
          <p:nvPr/>
        </p:nvSpPr>
        <p:spPr>
          <a:xfrm>
            <a:off x="1219200" y="4121098"/>
            <a:ext cx="473060" cy="277500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239000" y="3177205"/>
            <a:ext cx="613917" cy="2042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415324" y="7206"/>
            <a:ext cx="8867439" cy="10296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2591141" cy="2823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86881"/>
            <a:ext cx="9480749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Swift- heavy ion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696722" y="4191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6"/>
          <p:cNvGrpSpPr/>
          <p:nvPr/>
        </p:nvGrpSpPr>
        <p:grpSpPr>
          <a:xfrm>
            <a:off x="498062" y="2921534"/>
            <a:ext cx="8705346" cy="1317746"/>
            <a:chOff x="1903081" y="3978173"/>
            <a:chExt cx="5803564" cy="878497"/>
          </a:xfrm>
        </p:grpSpPr>
        <p:grpSp>
          <p:nvGrpSpPr>
            <p:cNvPr id="18" name="Group 17"/>
            <p:cNvGrpSpPr/>
            <p:nvPr/>
          </p:nvGrpSpPr>
          <p:grpSpPr>
            <a:xfrm>
              <a:off x="2070389" y="4075227"/>
              <a:ext cx="5610225" cy="755611"/>
              <a:chOff x="2070389" y="4075227"/>
              <a:chExt cx="5610225" cy="75561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070389" y="4075227"/>
                <a:ext cx="561022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(dE </a:t>
                </a:r>
                <a:r>
                  <a:rPr lang="ru-RU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/ </a:t>
                </a:r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dx </a:t>
                </a:r>
                <a:r>
                  <a:rPr lang="ru-RU" sz="27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2700" b="1" baseline="-250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Total</a:t>
                </a:r>
                <a:r>
                  <a:rPr lang="ru-RU" sz="27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7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=         (dE </a:t>
                </a:r>
                <a:r>
                  <a:rPr lang="ru-RU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/ </a:t>
                </a:r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dx </a:t>
                </a:r>
                <a:r>
                  <a:rPr lang="ru-RU" sz="27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vi-VN" sz="2700" b="1" baseline="-250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         </a:t>
                </a:r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+         (dE </a:t>
                </a:r>
                <a:r>
                  <a:rPr lang="ru-RU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/ </a:t>
                </a:r>
                <a:r>
                  <a:rPr lang="vi-VN" sz="2700" b="1">
                    <a:latin typeface="Cambria" panose="02040503050406030204" pitchFamily="18" charset="0"/>
                    <a:ea typeface="Cambria" panose="02040503050406030204" pitchFamily="18" charset="0"/>
                  </a:rPr>
                  <a:t>dx </a:t>
                </a:r>
                <a:r>
                  <a:rPr lang="ru-RU" sz="27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vi-VN" sz="2700" b="1" baseline="-250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endParaRPr lang="vi-VN" sz="27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Прямоугольник 13"/>
              <p:cNvSpPr/>
              <p:nvPr/>
            </p:nvSpPr>
            <p:spPr>
              <a:xfrm>
                <a:off x="4356815" y="4492284"/>
                <a:ext cx="810265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7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~ 99%</a:t>
                </a:r>
                <a:endParaRPr lang="ru-RU" sz="2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Прямоугольник 13"/>
              <p:cNvSpPr/>
              <p:nvPr/>
            </p:nvSpPr>
            <p:spPr>
              <a:xfrm>
                <a:off x="6194372" y="4487338"/>
                <a:ext cx="673475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7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~ 1%</a:t>
                </a:r>
                <a:endParaRPr lang="ru-RU" sz="2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903081" y="3978173"/>
              <a:ext cx="5803564" cy="87849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" y="1790700"/>
            <a:ext cx="403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&gt;  1 MeV/nucleon</a:t>
            </a:r>
            <a:endParaRPr lang="vi-VN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Прямоугольник 2"/>
          <p:cNvSpPr/>
          <p:nvPr/>
        </p:nvSpPr>
        <p:spPr>
          <a:xfrm>
            <a:off x="9601200" y="1591657"/>
            <a:ext cx="580723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High-density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excitation</a:t>
            </a:r>
          </a:p>
          <a:p>
            <a:endParaRPr 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Ion tracks </a:t>
            </a:r>
          </a:p>
          <a:p>
            <a:endParaRPr lang="en-US" sz="270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Amorphization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5317481" y="2025190"/>
                <a:ext cx="27965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𝑘𝑒𝑉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481" y="2025190"/>
                <a:ext cx="27965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4204023" y="3629680"/>
                <a:ext cx="3886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&gt;100 </a:t>
                </a:r>
                <a:r>
                  <a:rPr lang="en-US" sz="2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dpa</a:t>
                </a: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p>
                    </m:sSup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023" y="3629680"/>
                <a:ext cx="3886577" cy="523220"/>
              </a:xfrm>
              <a:prstGeom prst="rect">
                <a:avLst/>
              </a:prstGeom>
              <a:blipFill>
                <a:blip r:embed="rId4"/>
                <a:stretch>
                  <a:fillRect l="-3135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3868400" y="2792926"/>
                <a:ext cx="44143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en-US" sz="280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𝑘𝑒𝑉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𝑛𝑚</m:t>
                    </m:r>
                  </m:oMath>
                </a14:m>
                <a:endParaRPr lang="vi-VN" sz="2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vi-VN" sz="28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2792926"/>
                <a:ext cx="4414337" cy="954107"/>
              </a:xfrm>
              <a:prstGeom prst="rect">
                <a:avLst/>
              </a:prstGeom>
              <a:blipFill>
                <a:blip r:embed="rId5"/>
                <a:stretch>
                  <a:fillRect l="-2762" t="-6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639561" y="647700"/>
            <a:ext cx="5013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SHIs irradiation of spinel:</a:t>
            </a:r>
            <a:endParaRPr lang="en-US" sz="32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4291407" y="4239280"/>
                <a:ext cx="11186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vi-VN" sz="2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07" y="4239280"/>
                <a:ext cx="11186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970346" y="4211286"/>
                <a:ext cx="11908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vi-VN" sz="2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46" y="4211286"/>
                <a:ext cx="119081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14400" y="5301604"/>
            <a:ext cx="7567080" cy="3194696"/>
            <a:chOff x="10501821" y="4779024"/>
            <a:chExt cx="7567080" cy="2006535"/>
          </a:xfrm>
        </p:grpSpPr>
        <p:sp>
          <p:nvSpPr>
            <p:cNvPr id="30" name="Rectangle 29"/>
            <p:cNvSpPr/>
            <p:nvPr/>
          </p:nvSpPr>
          <p:spPr>
            <a:xfrm>
              <a:off x="10501821" y="5219503"/>
              <a:ext cx="7550762" cy="1449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Information about radiation defects induced by swift heavy ions in spinel has been lacking, especially in the range of high ionization energy losses</a:t>
              </a: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Almost data about radiation damages in spinel was obtained don’t provide information about point defect and its behaviour.</a:t>
              </a:r>
              <a:endPara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509449" y="5126229"/>
              <a:ext cx="7559452" cy="165933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081424" y="4779024"/>
              <a:ext cx="2391556" cy="446582"/>
            </a:xfrm>
            <a:prstGeom prst="roundRect">
              <a:avLst/>
            </a:prstGeom>
            <a:solidFill>
              <a:srgbClr val="DBE5EA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Motivation</a:t>
              </a:r>
              <a:endParaRPr lang="vi-VN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10800" y="4762500"/>
            <a:ext cx="7248425" cy="4465734"/>
            <a:chOff x="10744346" y="4381500"/>
            <a:chExt cx="7248425" cy="4465734"/>
          </a:xfrm>
        </p:grpSpPr>
        <p:sp>
          <p:nvSpPr>
            <p:cNvPr id="31" name="TextBox 12"/>
            <p:cNvSpPr txBox="1"/>
            <p:nvPr/>
          </p:nvSpPr>
          <p:spPr>
            <a:xfrm>
              <a:off x="10887118" y="5033670"/>
              <a:ext cx="6834508" cy="3693319"/>
            </a:xfrm>
            <a:prstGeom prst="rect">
              <a:avLst/>
            </a:prstGeom>
            <a:ln w="381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ts val="4759"/>
                </a:lnSpc>
              </a:pPr>
              <a:r>
                <a:rPr lang="en-US" sz="2400" b="1" dirty="0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Study </a:t>
              </a:r>
              <a:r>
                <a:rPr lang="en-US" sz="2400" b="1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radiation-induced defects in MgAl</a:t>
              </a:r>
              <a:r>
                <a:rPr lang="en-US" sz="2400" b="1" baseline="-25000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2</a:t>
              </a:r>
              <a:r>
                <a:rPr lang="en-US" sz="2400" b="1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O</a:t>
              </a:r>
              <a:r>
                <a:rPr lang="en-US" sz="2400" b="1" baseline="-25000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4</a:t>
              </a:r>
              <a:r>
                <a:rPr lang="en-US" sz="2400" b="1" dirty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 irradiated by swift heavy ions with optical spectroscopy </a:t>
              </a:r>
              <a:r>
                <a:rPr lang="vi-VN" sz="2400" b="1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methods</a:t>
              </a:r>
              <a:r>
                <a:rPr lang="en-US" sz="2400" b="1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 </a:t>
              </a:r>
              <a:r>
                <a:rPr lang="en-US" sz="2400" b="1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_</a:t>
              </a:r>
              <a:r>
                <a:rPr lang="en-US" sz="2400" b="1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 </a:t>
              </a:r>
              <a:r>
                <a:rPr lang="en-US" sz="2400" b="1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rmorant Garamond Bold"/>
                  <a:sym typeface="Cormorant Garamond Bold"/>
                </a:rPr>
                <a:t>Photoluminescence and study nature and behaviour of these defects by using Time-collerated single photon counting (TCSPC).</a:t>
              </a:r>
              <a:endParaRPr lang="en-US" sz="2400" b="1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 Bold"/>
                <a:sym typeface="Cormorant Garamond Bold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744346" y="4819253"/>
              <a:ext cx="7248425" cy="4027981"/>
            </a:xfrm>
            <a:prstGeom prst="roundRect">
              <a:avLst/>
            </a:prstGeom>
            <a:noFill/>
            <a:ln w="38100">
              <a:solidFill>
                <a:srgbClr val="0F46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11159" y="4381500"/>
              <a:ext cx="3048031" cy="675314"/>
            </a:xfrm>
            <a:prstGeom prst="roundRect">
              <a:avLst/>
            </a:prstGeom>
            <a:solidFill>
              <a:srgbClr val="DBE5EA"/>
            </a:solidFill>
            <a:ln w="38100">
              <a:solidFill>
                <a:srgbClr val="0F466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0F466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Research gold</a:t>
              </a:r>
              <a:endParaRPr lang="vi-VN" sz="2400" b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28700" y="407938"/>
            <a:ext cx="88773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SHIs irradiation parameters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Рисунок 3">
            <a:extLst>
              <a:ext uri="{FF2B5EF4-FFF2-40B4-BE49-F238E27FC236}">
                <a16:creationId xmlns:a16="http://schemas.microsoft.com/office/drawing/2014/main" id="{1CB07ECF-F96E-4F29-8A35-409D035E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00" y="3935070"/>
            <a:ext cx="7034120" cy="5382038"/>
          </a:xfrm>
          <a:prstGeom prst="rect">
            <a:avLst/>
          </a:prstGeom>
        </p:spPr>
      </p:pic>
      <p:graphicFrame>
        <p:nvGraphicFramePr>
          <p:cNvPr id="24" name="Таблица 1">
            <a:extLst>
              <a:ext uri="{FF2B5EF4-FFF2-40B4-BE49-F238E27FC236}">
                <a16:creationId xmlns:a16="http://schemas.microsoft.com/office/drawing/2014/main" id="{311A3DFB-E918-48E5-B29B-C468547A9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90776"/>
              </p:ext>
            </p:extLst>
          </p:nvPr>
        </p:nvGraphicFramePr>
        <p:xfrm>
          <a:off x="6607629" y="2402304"/>
          <a:ext cx="10680700" cy="115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696">
                  <a:extLst>
                    <a:ext uri="{9D8B030D-6E8A-4147-A177-3AD203B41FA5}">
                      <a16:colId xmlns:a16="http://schemas.microsoft.com/office/drawing/2014/main" val="3195981238"/>
                    </a:ext>
                  </a:extLst>
                </a:gridCol>
                <a:gridCol w="2146873">
                  <a:extLst>
                    <a:ext uri="{9D8B030D-6E8A-4147-A177-3AD203B41FA5}">
                      <a16:colId xmlns:a16="http://schemas.microsoft.com/office/drawing/2014/main" val="2880063704"/>
                    </a:ext>
                  </a:extLst>
                </a:gridCol>
                <a:gridCol w="1768905">
                  <a:extLst>
                    <a:ext uri="{9D8B030D-6E8A-4147-A177-3AD203B41FA5}">
                      <a16:colId xmlns:a16="http://schemas.microsoft.com/office/drawing/2014/main" val="3340437865"/>
                    </a:ext>
                  </a:extLst>
                </a:gridCol>
                <a:gridCol w="1904974">
                  <a:extLst>
                    <a:ext uri="{9D8B030D-6E8A-4147-A177-3AD203B41FA5}">
                      <a16:colId xmlns:a16="http://schemas.microsoft.com/office/drawing/2014/main" val="175021368"/>
                    </a:ext>
                  </a:extLst>
                </a:gridCol>
                <a:gridCol w="1938126">
                  <a:extLst>
                    <a:ext uri="{9D8B030D-6E8A-4147-A177-3AD203B41FA5}">
                      <a16:colId xmlns:a16="http://schemas.microsoft.com/office/drawing/2014/main" val="3853919744"/>
                    </a:ext>
                  </a:extLst>
                </a:gridCol>
                <a:gridCol w="1938126">
                  <a:extLst>
                    <a:ext uri="{9D8B030D-6E8A-4147-A177-3AD203B41FA5}">
                      <a16:colId xmlns:a16="http://schemas.microsoft.com/office/drawing/2014/main" val="555769182"/>
                    </a:ext>
                  </a:extLst>
                </a:gridCol>
              </a:tblGrid>
              <a:tr h="50708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Ions 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00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(MeV</a:t>
                      </a: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aseline="-25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(keV/nm)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aseline="30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(keV/nm)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2000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B" sz="2000" baseline="30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US" sz="2000" baseline="-25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Ion fluence</a:t>
                      </a:r>
                      <a:b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sz="200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43589"/>
                  </a:ext>
                </a:extLst>
              </a:tr>
              <a:tr h="4586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21.040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11.46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</a:t>
                      </a:r>
                      <a:r>
                        <a:rPr lang="vi-VN" sz="200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r>
                        <a:rPr lang="vi-VN" sz="20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</a:t>
                      </a:r>
                      <a:r>
                        <a:rPr lang="vi-VN" sz="2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10 </a:t>
                      </a:r>
                      <a:r>
                        <a:rPr lang="vi-VN" sz="200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51418"/>
                  </a:ext>
                </a:extLst>
              </a:tr>
            </a:tbl>
          </a:graphicData>
        </a:graphic>
      </p:graphicFrame>
      <p:pic>
        <p:nvPicPr>
          <p:cNvPr id="26" name="Рисунок 10">
            <a:extLst>
              <a:ext uri="{FF2B5EF4-FFF2-40B4-BE49-F238E27FC236}">
                <a16:creationId xmlns:a16="http://schemas.microsoft.com/office/drawing/2014/main" id="{0555B19F-07ED-4E22-9F5A-CAD63F9E9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26127" r="33561" b="26910"/>
          <a:stretch/>
        </p:blipFill>
        <p:spPr>
          <a:xfrm>
            <a:off x="13617585" y="4463608"/>
            <a:ext cx="3276601" cy="26326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6" y="3669926"/>
            <a:ext cx="4876800" cy="43874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8935" y="8471237"/>
            <a:ext cx="6822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3: Schematic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imaging of the PL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measurements in 152 MeV Xe ion irradiated spinel showing the size of probed volume in comparison with thickness of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the whole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irradiated layer </a:t>
            </a:r>
            <a:endParaRPr lang="vi-VN" sz="2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44403" y="7943449"/>
            <a:ext cx="488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4: Values of electronic and nuclear stopping power were evaluated by SRIM simulation.</a:t>
            </a:r>
            <a:endParaRPr lang="vi-VN" sz="2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802139"/>
            <a:ext cx="681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 single crystal of stoichiometric MgAl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400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Thickness: 500um</a:t>
            </a:r>
          </a:p>
          <a:p>
            <a:pPr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IC-100 cyclotron in JINR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81222" y="407938"/>
            <a:ext cx="16372539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959"/>
              </a:lnSpc>
              <a:spcBef>
                <a:spcPct val="0"/>
              </a:spcBef>
            </a:pPr>
            <a:r>
              <a:rPr lang="en-US" sz="6399" b="1" i="1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Measurement 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</a:t>
            </a:r>
            <a:r>
              <a:rPr lang="en-US" sz="6399" b="1" i="1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etup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257159" y="7571582"/>
            <a:ext cx="8142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5: Setup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for measurement of the photoluminescence kinetics.</a:t>
            </a:r>
          </a:p>
          <a:p>
            <a:pPr algn="ctr"/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1 – Head of the pulse laser, </a:t>
            </a:r>
          </a:p>
          <a:p>
            <a:pPr algn="ctr"/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2 – Photomultiplier Detector Assembly (PMA 175), </a:t>
            </a:r>
          </a:p>
          <a:p>
            <a:pPr algn="ctr"/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3  – Picosecond Diode Laser driver (PDL800-D).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8" y="2391618"/>
            <a:ext cx="8160837" cy="4350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7"/>
              <p:cNvSpPr/>
              <p:nvPr/>
            </p:nvSpPr>
            <p:spPr>
              <a:xfrm>
                <a:off x="11582213" y="4506338"/>
                <a:ext cx="5334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𝑒𝑥𝑐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445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𝐹𝑊𝐻</m:t>
                          </m:r>
                          <m:r>
                            <a:rPr lang="en-US" sz="27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Frequency ~ 1 MHz</a:t>
                </a:r>
              </a:p>
            </p:txBody>
          </p:sp>
        </mc:Choice>
        <mc:Fallback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213" y="4506338"/>
                <a:ext cx="5334000" cy="923330"/>
              </a:xfrm>
              <a:prstGeom prst="rect">
                <a:avLst/>
              </a:prstGeom>
              <a:blipFill>
                <a:blip r:embed="rId4"/>
                <a:stretch>
                  <a:fillRect l="-800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85124"/>
            <a:ext cx="4876425" cy="2249448"/>
          </a:xfrm>
          <a:prstGeom prst="rect">
            <a:avLst/>
          </a:prstGeom>
        </p:spPr>
      </p:pic>
      <p:pic>
        <p:nvPicPr>
          <p:cNvPr id="26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444" y="6394258"/>
            <a:ext cx="3342009" cy="1715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16"/>
              <p:cNvSpPr/>
              <p:nvPr/>
            </p:nvSpPr>
            <p:spPr>
              <a:xfrm>
                <a:off x="14789644" y="8332847"/>
                <a:ext cx="312136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TDC</m:t>
                      </m:r>
                      <m:r>
                        <m:rPr>
                          <m:nor/>
                        </m:rPr>
                        <a:rPr lang="en-US" sz="2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TimeHarp</m:t>
                      </m:r>
                      <m:r>
                        <m:rPr>
                          <m:nor/>
                        </m:rPr>
                        <a:rPr lang="en-US" sz="2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260</m:t>
                      </m:r>
                    </m:oMath>
                  </m:oMathPara>
                </a14:m>
                <a:endParaRPr lang="ru-RU" sz="2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644" y="8332847"/>
                <a:ext cx="3121367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60" y="6132841"/>
            <a:ext cx="5015319" cy="38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-2057400" y="9728359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6017" y="407938"/>
            <a:ext cx="155067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Time-Correlated Single Photon Counting (TCSPC)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>
            <a:fillRect/>
          </a:stretch>
        </p:blipFill>
        <p:spPr bwMode="auto">
          <a:xfrm>
            <a:off x="4267200" y="1577095"/>
            <a:ext cx="8670471" cy="33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8"/>
          <a:stretch>
            <a:fillRect/>
          </a:stretch>
        </p:blipFill>
        <p:spPr bwMode="auto">
          <a:xfrm>
            <a:off x="13084629" y="1562100"/>
            <a:ext cx="4216944" cy="33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12220" y="2403609"/>
            <a:ext cx="968989" cy="507831"/>
          </a:xfrm>
          <a:prstGeom prst="rect">
            <a:avLst/>
          </a:prstGeom>
          <a:ln w="19050">
            <a:solidFill>
              <a:srgbClr val="0F466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700" smtClean="0">
                <a:latin typeface="Cambria" panose="02040503050406030204" pitchFamily="18" charset="0"/>
                <a:ea typeface="Cambria" panose="02040503050406030204" pitchFamily="18" charset="0"/>
              </a:rPr>
              <a:t>Start</a:t>
            </a:r>
            <a:endParaRPr lang="vi-VN" sz="2700"/>
          </a:p>
        </p:txBody>
      </p:sp>
      <p:sp>
        <p:nvSpPr>
          <p:cNvPr id="18" name="Rectangle 17"/>
          <p:cNvSpPr/>
          <p:nvPr/>
        </p:nvSpPr>
        <p:spPr>
          <a:xfrm>
            <a:off x="7086600" y="3876189"/>
            <a:ext cx="910594" cy="507831"/>
          </a:xfrm>
          <a:prstGeom prst="rect">
            <a:avLst/>
          </a:prstGeom>
          <a:ln w="19050">
            <a:solidFill>
              <a:srgbClr val="0F466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700" smtClean="0">
                <a:latin typeface="Cambria" panose="02040503050406030204" pitchFamily="18" charset="0"/>
                <a:ea typeface="Cambria" panose="02040503050406030204" pitchFamily="18" charset="0"/>
              </a:rPr>
              <a:t>Stop</a:t>
            </a:r>
            <a:endParaRPr lang="vi-VN" sz="2700"/>
          </a:p>
        </p:txBody>
      </p:sp>
      <p:sp>
        <p:nvSpPr>
          <p:cNvPr id="19" name="Rectangle 18"/>
          <p:cNvSpPr/>
          <p:nvPr/>
        </p:nvSpPr>
        <p:spPr>
          <a:xfrm>
            <a:off x="3200400" y="9487426"/>
            <a:ext cx="11918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6: a)Measurement/histogram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start-stop time in time-resolved fluorescence measurement with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TCSPC</a:t>
            </a:r>
          </a:p>
          <a:p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The schematic experimental set-up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5"/>
          <p:cNvSpPr/>
          <p:nvPr/>
        </p:nvSpPr>
        <p:spPr>
          <a:xfrm>
            <a:off x="849993" y="3493490"/>
            <a:ext cx="2502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Picosecond Pulsed Diode Laser Driver</a:t>
            </a:r>
          </a:p>
          <a:p>
            <a:pPr algn="just"/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(PDL 800-D)</a:t>
            </a:r>
          </a:p>
        </p:txBody>
      </p:sp>
      <p:pic>
        <p:nvPicPr>
          <p:cNvPr id="20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" y="1689115"/>
            <a:ext cx="3634014" cy="1735946"/>
          </a:xfrm>
          <a:prstGeom prst="rect">
            <a:avLst/>
          </a:prstGeom>
        </p:spPr>
      </p:pic>
      <p:pic>
        <p:nvPicPr>
          <p:cNvPr id="22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118" r="2409" b="1508"/>
          <a:stretch/>
        </p:blipFill>
        <p:spPr>
          <a:xfrm>
            <a:off x="2539780" y="5040154"/>
            <a:ext cx="8155397" cy="3980809"/>
          </a:xfrm>
          <a:prstGeom prst="rect">
            <a:avLst/>
          </a:prstGeom>
        </p:spPr>
      </p:pic>
      <p:pic>
        <p:nvPicPr>
          <p:cNvPr id="23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71" y="5040154"/>
            <a:ext cx="5915116" cy="375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1"/>
          <p:cNvSpPr/>
          <p:nvPr/>
        </p:nvSpPr>
        <p:spPr>
          <a:xfrm>
            <a:off x="8026180" y="7982118"/>
            <a:ext cx="1525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TimeHarp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260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7301573" y="1577095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800"/>
          </a:p>
        </p:txBody>
      </p:sp>
      <p:sp>
        <p:nvSpPr>
          <p:cNvPr id="25" name="Rectangle 24"/>
          <p:cNvSpPr/>
          <p:nvPr/>
        </p:nvSpPr>
        <p:spPr>
          <a:xfrm>
            <a:off x="1219200" y="52197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386881"/>
            <a:ext cx="11537525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smtClean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Results</a:t>
            </a:r>
            <a:endParaRPr lang="en-US" sz="6399" b="1" i="1" dirty="0" smtClean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grpSp>
        <p:nvGrpSpPr>
          <p:cNvPr id="17" name="Группа 47"/>
          <p:cNvGrpSpPr>
            <a:grpSpLocks/>
          </p:cNvGrpSpPr>
          <p:nvPr/>
        </p:nvGrpSpPr>
        <p:grpSpPr bwMode="auto">
          <a:xfrm>
            <a:off x="1600200" y="3162300"/>
            <a:ext cx="15011400" cy="6172200"/>
            <a:chOff x="0" y="0"/>
            <a:chExt cx="6024444" cy="2400300"/>
          </a:xfrm>
        </p:grpSpPr>
        <p:pic>
          <p:nvPicPr>
            <p:cNvPr id="18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3" t="8157" r="6691" b="2460"/>
            <a:stretch>
              <a:fillRect/>
            </a:stretch>
          </p:blipFill>
          <p:spPr bwMode="auto">
            <a:xfrm>
              <a:off x="0" y="0"/>
              <a:ext cx="30194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8629" r="7362" b="5061"/>
            <a:stretch>
              <a:fillRect/>
            </a:stretch>
          </p:blipFill>
          <p:spPr bwMode="auto">
            <a:xfrm>
              <a:off x="3084394" y="13648"/>
              <a:ext cx="2940050" cy="231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2667000" y="9236214"/>
            <a:ext cx="1325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7: Photoluminescence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decay curves from Xe ion irradiated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MgAl</a:t>
            </a:r>
            <a:r>
              <a:rPr lang="en-US" sz="2000" i="1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000" i="1" baseline="-250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(excitation wavelength 445 nm) as function of wavelength (a) and ion fluence (b). IRF – instrumental response function.</a:t>
            </a:r>
            <a:endParaRPr lang="vi-VN" sz="2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" name="Прямоугольник 22"/>
          <p:cNvSpPr/>
          <p:nvPr/>
        </p:nvSpPr>
        <p:spPr>
          <a:xfrm>
            <a:off x="809112" y="1444451"/>
            <a:ext cx="6034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Cambria" panose="02040503050406030204" pitchFamily="18" charset="0"/>
                <a:ea typeface="Cambria" panose="02040503050406030204" pitchFamily="18" charset="0"/>
              </a:rPr>
              <a:t>Photoluminescence kinetic measurement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12948667" y="1357685"/>
            <a:ext cx="4724400" cy="1509277"/>
          </a:xfrm>
          <a:prstGeom prst="borderCallout2">
            <a:avLst>
              <a:gd name="adj1" fmla="val 19441"/>
              <a:gd name="adj2" fmla="val -1426"/>
              <a:gd name="adj3" fmla="val 19441"/>
              <a:gd name="adj4" fmla="val -8191"/>
              <a:gd name="adj5" fmla="val 121204"/>
              <a:gd name="adj6" fmla="val -15919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Reduction of the decay time with ion influence is due to growing contribution of non-radiative processes that quench the luminescence</a:t>
            </a:r>
            <a:endParaRPr lang="vi-VN" sz="2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248400" y="2311175"/>
            <a:ext cx="4495800" cy="844136"/>
          </a:xfrm>
          <a:prstGeom prst="borderCallout2">
            <a:avLst>
              <a:gd name="adj1" fmla="val 23265"/>
              <a:gd name="adj2" fmla="val -2712"/>
              <a:gd name="adj3" fmla="val 23264"/>
              <a:gd name="adj4" fmla="val -6016"/>
              <a:gd name="adj5" fmla="val 124393"/>
              <a:gd name="adj6" fmla="val -987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charge-transfer processes between defects or defect-impurity site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209" y="2032191"/>
            <a:ext cx="546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In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spectral range of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475-660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nm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emission wavelength</a:t>
            </a:r>
            <a:endParaRPr lang="vi-VN"/>
          </a:p>
        </p:txBody>
      </p:sp>
      <p:sp>
        <p:nvSpPr>
          <p:cNvPr id="3" name="Flowchart: Connector 2"/>
          <p:cNvSpPr/>
          <p:nvPr/>
        </p:nvSpPr>
        <p:spPr>
          <a:xfrm>
            <a:off x="7162800" y="3567987"/>
            <a:ext cx="152400" cy="51513"/>
          </a:xfrm>
          <a:prstGeom prst="flowChartConnector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lowchart: Connector 12"/>
          <p:cNvSpPr/>
          <p:nvPr/>
        </p:nvSpPr>
        <p:spPr>
          <a:xfrm>
            <a:off x="7162800" y="3848100"/>
            <a:ext cx="152400" cy="51513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lowchart: Connector 13"/>
          <p:cNvSpPr/>
          <p:nvPr/>
        </p:nvSpPr>
        <p:spPr>
          <a:xfrm>
            <a:off x="7162800" y="4177587"/>
            <a:ext cx="152400" cy="51513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lowchart: Connector 14"/>
          <p:cNvSpPr/>
          <p:nvPr/>
        </p:nvSpPr>
        <p:spPr>
          <a:xfrm>
            <a:off x="7162800" y="4482387"/>
            <a:ext cx="152400" cy="51513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lowchart: Process 3"/>
          <p:cNvSpPr/>
          <p:nvPr/>
        </p:nvSpPr>
        <p:spPr>
          <a:xfrm>
            <a:off x="14590436" y="3619500"/>
            <a:ext cx="57912" cy="62484"/>
          </a:xfrm>
          <a:prstGeom prst="flowChartProcess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lowchart: Process 21"/>
          <p:cNvSpPr/>
          <p:nvPr/>
        </p:nvSpPr>
        <p:spPr>
          <a:xfrm flipH="1">
            <a:off x="14602629" y="3924300"/>
            <a:ext cx="45719" cy="45719"/>
          </a:xfrm>
          <a:prstGeom prst="flowChartProcess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lowchart: Process 22"/>
          <p:cNvSpPr/>
          <p:nvPr/>
        </p:nvSpPr>
        <p:spPr>
          <a:xfrm>
            <a:off x="14587388" y="4191000"/>
            <a:ext cx="57600" cy="56388"/>
          </a:xfrm>
          <a:prstGeom prst="flowChartProcess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0685"/>
            <a:ext cx="11534821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0135" y="2004512"/>
            <a:ext cx="1569720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079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The measurements of the photoluminescence decay curves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indicated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lifetime increases with emission wavelength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increasing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in spectral range of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475-660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nm and decreases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with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ion fluence increasing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.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  <a:p>
            <a:pPr lvl="0" algn="just">
              <a:lnSpc>
                <a:spcPts val="4079"/>
              </a:lnSpc>
            </a:pP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It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is suggested that reduction of the decay time with ion fluence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is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due to growing contribution of nonradiative processes that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quench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the luminescence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yield.</a:t>
            </a:r>
          </a:p>
          <a:p>
            <a:pPr lvl="0" algn="just">
              <a:lnSpc>
                <a:spcPts val="4079"/>
              </a:lnSpc>
            </a:pP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The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dependence of characteristic lifetimes on registration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wavelength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is explained by the peculiarities of the charge-transfer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processes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between defects or defect impurity sites in radiative </a:t>
            </a: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de-excitation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10" y="5336298"/>
            <a:ext cx="10194125" cy="4326449"/>
          </a:xfrm>
          <a:prstGeom prst="rect">
            <a:avLst/>
          </a:prstGeom>
        </p:spPr>
      </p:pic>
      <p:sp>
        <p:nvSpPr>
          <p:cNvPr id="10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Rectangle 10"/>
          <p:cNvSpPr/>
          <p:nvPr/>
        </p:nvSpPr>
        <p:spPr>
          <a:xfrm>
            <a:off x="1310135" y="6991690"/>
            <a:ext cx="4814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Figure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8: </a:t>
            </a:r>
            <a:r>
              <a:rPr lang="en-US" sz="2000" i="1" smtClean="0">
                <a:latin typeface="Cambria" panose="02040503050406030204" pitchFamily="18" charset="0"/>
                <a:ea typeface="Cambria" panose="02040503050406030204" pitchFamily="18" charset="0"/>
              </a:rPr>
              <a:t>Possible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mechanisms of the photoluminescence process showing the variation of lifetime with spectral position.</a:t>
            </a:r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5773400" y="9504919"/>
            <a:ext cx="2133600" cy="365125"/>
          </a:xfrm>
        </p:spPr>
        <p:txBody>
          <a:bodyPr/>
          <a:lstStyle/>
          <a:p>
            <a:r>
              <a:rPr 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21912</TotalTime>
  <Words>979</Words>
  <Application>Microsoft Office PowerPoint</Application>
  <PresentationFormat>Custom</PresentationFormat>
  <Paragraphs>183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Cambria Math</vt:lpstr>
      <vt:lpstr>Cormorant Garamond Bold Italics</vt:lpstr>
      <vt:lpstr>Arial</vt:lpstr>
      <vt:lpstr>Times New Roman</vt:lpstr>
      <vt:lpstr>Cormorant Garamond</vt:lpstr>
      <vt:lpstr>Cormorant Garamond Bold</vt:lpstr>
      <vt:lpstr>Cambria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Enhancing Sales Strategy Presentation</dc:title>
  <dc:creator>Тхи</dc:creator>
  <cp:lastModifiedBy>Phuong Thao</cp:lastModifiedBy>
  <cp:revision>94</cp:revision>
  <dcterms:created xsi:type="dcterms:W3CDTF">2006-08-16T00:00:00Z</dcterms:created>
  <dcterms:modified xsi:type="dcterms:W3CDTF">2025-06-13T22:59:48Z</dcterms:modified>
  <dc:identifier>DAGn9-R79Vg</dc:identifier>
</cp:coreProperties>
</file>