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62" r:id="rId5"/>
    <p:sldId id="264" r:id="rId6"/>
    <p:sldId id="259" r:id="rId7"/>
    <p:sldId id="266" r:id="rId8"/>
    <p:sldId id="260" r:id="rId9"/>
    <p:sldId id="261" r:id="rId10"/>
    <p:sldId id="265" r:id="rId11"/>
    <p:sldId id="258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" initials="a" lastIdx="0" clrIdx="0">
    <p:extLst>
      <p:ext uri="{19B8F6BF-5375-455C-9EA6-DF929625EA0E}">
        <p15:presenceInfo xmlns:p15="http://schemas.microsoft.com/office/powerpoint/2012/main" userId="alexand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C7E"/>
    <a:srgbClr val="021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DD46B-54DA-4C88-BCB1-99CD8AA93147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FD7ED-8B01-4114-A29F-E34A0200A7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2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FD7ED-8B01-4114-A29F-E34A0200A79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5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35D9E-56B5-4467-8C8E-CF040A785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F91517-A932-4DA7-AA35-F592CAF10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FE9BE6-D288-4688-99D5-608D363F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D8FB35-F67F-4AC0-A6D7-DE145DF0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683E6-B1FA-4E7D-B05E-D7EC38736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4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8A671-CFFF-42B4-BD80-C05F33870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E085F-EB7D-433C-9556-EA0969F77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4B79B-23CF-4B55-B2EC-D2DE37EC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49555B-169C-4DA2-8DC9-A2B2EA6E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AF131-95EA-4A60-B754-2715F8DE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7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4164D9-C22C-4EB2-B0D7-88B2CEAEC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87F17F-0EA5-4575-B5A1-99BA2F521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64661-8A9F-4C88-AD1F-01D83CCE3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18A7A-189A-4D10-8A7C-60539C5B1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BC870-39DE-4A4D-BDC8-EE86EFC7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9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2E9C36-5E77-4E20-94DE-F5B7ACAD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76DA7C-FE4A-4ADA-9E59-3E8AF723A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D4BC4A-8F01-4E05-A40A-273A77BE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2D441-F305-4389-A7F2-90E5B195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85D1C6-DE5E-48B0-B199-ED6E2BAC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0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EE310-E555-4A69-A90C-44EE8640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92FA0-2759-4A46-98A5-84BB42BE6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BC771-145A-46CA-AE8C-B4A09F55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BE9F1D-9E11-411C-BB9D-790C0917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0655D9-2714-4896-B435-69F9660E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2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BB77B-0AF2-4B81-ADB5-00ED0A1B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AED93-A3FB-45CC-BB52-EB7D845A3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2B45BA-9CF9-4C11-94A7-989A208D5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58430-0155-465E-AA54-8DCE77BD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57AFFB-E668-4A19-9735-E43934B0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82B4D6-F2A1-47AB-A09E-76A0C4E3D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36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8C7AF-5683-41A7-9018-CC9D6B8D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40E12-B782-4F9F-9D3C-9523D9B9C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C3CD9-EA6D-4177-A4D0-D690F7D35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BDF767-5264-4125-8D54-E15E8DADC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037651-C391-4A52-AB87-9CCF717C1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7B3CE9-F10E-4CBB-97FE-2A0DB5D9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C6D451-1A0A-433B-81C2-8E1A1EAB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72758B-78A8-4327-B38A-7E17FE26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6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0BE5E-CCE4-4466-B7BB-AEDE9355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D00EA8-5001-4926-A640-DA1EB155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51A64B-FD83-41D6-8B00-0FDFDA4D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D5A376-6482-4B98-A003-963CE37B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22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5D1E4B-E777-4FD1-9E12-FB0C81B9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3D7C83-F460-4C5F-86E1-69629826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7DCCB0-F85F-4024-9579-2E82B77D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0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44A5E-84DE-40DE-A501-3D59F97D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EB6C1-8B69-461B-97EA-FEC8EADFE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CB21D0-5771-4032-B7C9-268847357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107594-D96B-4AF7-9384-FCEFA48F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E18726-6E99-40E9-85A5-78826C3B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985DA-062B-4C45-8B12-0427C35ED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79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6BF3F-A77A-45F6-A6E8-051DC297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92B7E4-DEBE-4B21-9523-1ACDCC6FA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D403BD-A1CF-4573-B680-CB8B8E2C0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D77B58-6A58-4365-AEED-319E3D18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D882F-F770-49A5-9956-7A563C35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7CFAB-5F27-4677-B755-D775988B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1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AC253-9D83-4257-B9F5-89EAA102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F6653B-895C-4042-83CD-06811B5FE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31D96C-8149-4DB3-896F-7438CFF77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E4DA7-EC54-4321-BD8D-EE339D0C1338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34230-C0E2-4026-8F59-1499101EA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EB99A2-9B35-4C55-AC98-917127E24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D8DDD-00F6-4F4C-A9EF-F86FC0C5E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5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5E746F-056A-4F98-9083-AA4437E86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77F8A-5F91-49B6-AAF0-F4B3524E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015"/>
            <a:ext cx="9144000" cy="2763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E2C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Description of the work of special ventilation and accumulation of liquid radioactive waste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7C73BE-471A-4BA0-B7A9-BB3EA558A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98942"/>
            <a:ext cx="9144000" cy="457639"/>
          </a:xfrm>
        </p:spPr>
        <p:txBody>
          <a:bodyPr/>
          <a:lstStyle/>
          <a:p>
            <a:r>
              <a:rPr lang="en-US" dirty="0" err="1">
                <a:solidFill>
                  <a:srgbClr val="021687"/>
                </a:solidFill>
              </a:rPr>
              <a:t>Zudin</a:t>
            </a:r>
            <a:r>
              <a:rPr lang="en-US" dirty="0">
                <a:solidFill>
                  <a:srgbClr val="021687"/>
                </a:solidFill>
              </a:rPr>
              <a:t> A.</a:t>
            </a:r>
            <a:endParaRPr lang="ru-RU" dirty="0">
              <a:solidFill>
                <a:srgbClr val="021687"/>
              </a:solidFill>
            </a:endParaRPr>
          </a:p>
          <a:p>
            <a:endParaRPr lang="ru-RU" dirty="0">
              <a:solidFill>
                <a:srgbClr val="021687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534B5A-EA5D-4560-B43F-A9BB4E7CC34F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Introduction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8ABFC8-1A0E-4E0A-BB1E-64661988EA77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1/12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A63CA-6334-4680-AA08-43B8B2DFC00A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7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41C7CB-3506-4471-BF04-1DEDF357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E9B272B-11D1-48A9-BDF0-2400D02234EF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76A731-175C-4C7C-963F-8519029AC06E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LRW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5A0E3F-0C13-4B5E-864C-77673B08BB68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10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5F8D7-3E76-40E7-BC85-B8EEFF519E96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5826E-BC95-4952-9208-E9EC6712F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"/>
          <a:stretch/>
        </p:blipFill>
        <p:spPr>
          <a:xfrm>
            <a:off x="1957604" y="1215972"/>
            <a:ext cx="8276791" cy="4963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310FF-ED78-3C94-8EDA-F9D555CE01BE}"/>
              </a:ext>
            </a:extLst>
          </p:cNvPr>
          <p:cNvSpPr txBox="1"/>
          <p:nvPr/>
        </p:nvSpPr>
        <p:spPr>
          <a:xfrm>
            <a:off x="3884977" y="538175"/>
            <a:ext cx="44220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control of special sewage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842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39CF86-63B2-4A91-8E20-E883769E2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141743D-C2C8-4757-A4FE-0740E14BF94E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5332C2-4923-4D20-8928-1C082CCD81E9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LRW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B05FE8-6E99-4F43-82D1-FFA866F53567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11</a:t>
            </a:r>
            <a:r>
              <a:rPr lang="ru-RU" dirty="0"/>
              <a:t>/12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676A7-81B7-466B-8ECE-8FF2E7843F18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300824-8BCC-28CE-3AF6-15C85327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37280" b="26907"/>
          <a:stretch>
            <a:fillRect/>
          </a:stretch>
        </p:blipFill>
        <p:spPr>
          <a:xfrm>
            <a:off x="6711639" y="1727226"/>
            <a:ext cx="5260276" cy="3967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7D21CF-1F92-DC9C-D20F-23A10C619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2705"/>
          <a:stretch>
            <a:fillRect/>
          </a:stretch>
        </p:blipFill>
        <p:spPr>
          <a:xfrm>
            <a:off x="942391" y="1727226"/>
            <a:ext cx="5009417" cy="396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D9FBE0-98CB-AE7F-336F-4B26D378F139}"/>
              </a:ext>
            </a:extLst>
          </p:cNvPr>
          <p:cNvSpPr txBox="1"/>
          <p:nvPr/>
        </p:nvSpPr>
        <p:spPr>
          <a:xfrm>
            <a:off x="2215454" y="5764792"/>
            <a:ext cx="2271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Equipment diagram</a:t>
            </a:r>
            <a:endParaRPr lang="ru-RU" sz="2000" b="1" dirty="0">
              <a:solidFill>
                <a:srgbClr val="1E2C7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48A25-E50B-5C1F-F39F-A51D8DCBE18A}"/>
              </a:ext>
            </a:extLst>
          </p:cNvPr>
          <p:cNvSpPr txBox="1"/>
          <p:nvPr/>
        </p:nvSpPr>
        <p:spPr>
          <a:xfrm>
            <a:off x="8149135" y="5764792"/>
            <a:ext cx="1721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tank </a:t>
            </a:r>
            <a:r>
              <a:rPr lang="ru-RU" sz="2000" b="1" dirty="0">
                <a:solidFill>
                  <a:srgbClr val="1E2C7E"/>
                </a:solidFill>
              </a:rPr>
              <a:t>203-1 </a:t>
            </a:r>
            <a:r>
              <a:rPr lang="en-US" sz="2000" b="1" dirty="0">
                <a:solidFill>
                  <a:srgbClr val="1E2C7E"/>
                </a:solidFill>
              </a:rPr>
              <a:t>tab</a:t>
            </a:r>
            <a:endParaRPr lang="ru-RU" sz="2000" b="1" dirty="0">
              <a:solidFill>
                <a:srgbClr val="1E2C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3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C22E9C-ABCD-4542-9B2D-ABE6961E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24D6A1-977C-44FD-983C-18BA63EDAB2F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5BA01D-F8ED-49FB-BF27-B20AE33FF00E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Thank you=)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FEC52D-9F13-4FF3-AECC-F87AB764495B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12/12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8818F-21B8-4CE6-9680-EE7BB9EF06D6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520B8-E40D-F0C0-7DD0-994AFE4AFCBD}"/>
              </a:ext>
            </a:extLst>
          </p:cNvPr>
          <p:cNvSpPr txBox="1"/>
          <p:nvPr/>
        </p:nvSpPr>
        <p:spPr>
          <a:xfrm>
            <a:off x="618186" y="2803410"/>
            <a:ext cx="10955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1E2C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attention=)</a:t>
            </a:r>
            <a:endParaRPr lang="ru-RU" sz="6600" b="1" dirty="0">
              <a:solidFill>
                <a:srgbClr val="1E2C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92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C46AC-0D15-465A-B1F9-A68922A8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" y="228601"/>
            <a:ext cx="3269673" cy="183662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6E5FE19-1B12-4B23-B20F-6829B9511C53}"/>
              </a:ext>
            </a:extLst>
          </p:cNvPr>
          <p:cNvSpPr txBox="1">
            <a:spLocks/>
          </p:cNvSpPr>
          <p:nvPr/>
        </p:nvSpPr>
        <p:spPr>
          <a:xfrm>
            <a:off x="1524000" y="1371599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D3E2341-5356-4E86-9128-64E1B8FE8CF2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>
              <a:solidFill>
                <a:srgbClr val="021687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5B1573-2A74-454E-9804-E07DBCAC03F6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Обоснование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841D13-B88D-4212-A020-E9F8CE2D2D56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/>
              <a:t>2/12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B34AA-5BC3-46F6-A560-7BA4457520ED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7F4F7A-457A-4266-AD7B-4E0D4C9B1A27}"/>
              </a:ext>
            </a:extLst>
          </p:cNvPr>
          <p:cNvSpPr/>
          <p:nvPr/>
        </p:nvSpPr>
        <p:spPr>
          <a:xfrm>
            <a:off x="3443262" y="164970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Cyclotron is a complex machine that require special safety measures during operation. </a:t>
            </a:r>
          </a:p>
          <a:p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attention is paid to the system of ventilation and accumulation LRW, because  radioactive gases , aerosols and contaminated water are formed during the operation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The operation of cyclotron requires  a special approach to ensure radiation safety.</a:t>
            </a:r>
            <a:endParaRPr lang="ru-RU" b="0" i="0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S Text"/>
            </a:endParaRPr>
          </a:p>
          <a:p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9B4636-B1E3-42D4-B965-7214CBA234B1}"/>
              </a:ext>
            </a:extLst>
          </p:cNvPr>
          <p:cNvSpPr/>
          <p:nvPr/>
        </p:nvSpPr>
        <p:spPr>
          <a:xfrm>
            <a:off x="494442" y="4057697"/>
            <a:ext cx="568783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The main sources of LRW and polluter air</a:t>
            </a:r>
            <a:r>
              <a:rPr lang="ru-RU" b="1" i="0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S Text"/>
              </a:rPr>
              <a:t>:</a:t>
            </a:r>
          </a:p>
          <a:p>
            <a:r>
              <a:rPr lang="ru-RU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analyses using radioactive isotopes 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radioactive samples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Flushing of equipment after handing radioactive materials 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solutions and reagents</a:t>
            </a:r>
          </a:p>
          <a:p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0" dirty="0"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202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93379C-08B4-4698-BA94-4E71C96D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8712961-F2A8-4FCC-9A31-7E03A3E8E5F0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A1BFEA-50DD-4890-B8B3-BC1571F77732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ventilation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727AE8-4274-42F0-9CFF-38415FE188BA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3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BC7B4-5436-4D96-8424-B3EEEF772B9D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D9FAE0-39FD-4138-B0CE-24786ECCA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4656" y="2158254"/>
            <a:ext cx="4359564" cy="3269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85967E-F2F0-4BF7-BE1D-61474FBA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781" y="2187965"/>
            <a:ext cx="4359564" cy="3269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E0B8F4-8872-64C4-5104-04CA132BF357}"/>
              </a:ext>
            </a:extLst>
          </p:cNvPr>
          <p:cNvSpPr txBox="1"/>
          <p:nvPr/>
        </p:nvSpPr>
        <p:spPr>
          <a:xfrm>
            <a:off x="2051106" y="6050292"/>
            <a:ext cx="629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21687"/>
                </a:solidFill>
              </a:rPr>
              <a:t>fans</a:t>
            </a:r>
            <a:endParaRPr lang="ru-RU" sz="2000" b="1" dirty="0">
              <a:solidFill>
                <a:srgbClr val="02168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725BE-4FFB-F80A-C15F-7FDD77A38C29}"/>
              </a:ext>
            </a:extLst>
          </p:cNvPr>
          <p:cNvSpPr txBox="1"/>
          <p:nvPr/>
        </p:nvSpPr>
        <p:spPr>
          <a:xfrm>
            <a:off x="8843456" y="6050292"/>
            <a:ext cx="2264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mode control panel</a:t>
            </a:r>
            <a:endParaRPr lang="ru-RU" sz="2000" b="1" dirty="0">
              <a:solidFill>
                <a:srgbClr val="1E2C7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C96652-D608-4311-A354-2EE0D8472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7" b="19325"/>
          <a:stretch>
            <a:fillRect/>
          </a:stretch>
        </p:blipFill>
        <p:spPr>
          <a:xfrm>
            <a:off x="4511618" y="1613308"/>
            <a:ext cx="3168763" cy="43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84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3A8E63-DB4B-454B-954B-6C4F24C92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DCE5657-3CB7-4D7F-B4A2-32D9F61372F5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B5781E-99A5-425B-8336-6DF081094009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ventilation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E59D0D-CD4E-493C-A678-C16C7FD7D485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4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58591-D74D-45C3-B6CB-DFDD9BE583D8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98C93F-4D40-48F6-916A-FCAE268B7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734" y="1105593"/>
            <a:ext cx="5896531" cy="47401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8F1E2A-7EAC-4672-B70F-3FC4D1D049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4578" r="21515" b="8752"/>
          <a:stretch/>
        </p:blipFill>
        <p:spPr>
          <a:xfrm rot="5400000">
            <a:off x="134174" y="2579640"/>
            <a:ext cx="1537852" cy="15605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8CAC45-488A-4B6E-BF90-709344DE1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30" y="527378"/>
            <a:ext cx="1593774" cy="1537852"/>
          </a:xfrm>
          <a:prstGeom prst="rect">
            <a:avLst/>
          </a:prstGeom>
        </p:spPr>
      </p:pic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06AD380A-2376-49E5-AC9F-9C43CEFAE471}"/>
              </a:ext>
            </a:extLst>
          </p:cNvPr>
          <p:cNvSpPr/>
          <p:nvPr/>
        </p:nvSpPr>
        <p:spPr>
          <a:xfrm rot="21236212">
            <a:off x="1892937" y="2464889"/>
            <a:ext cx="3105239" cy="484632"/>
          </a:xfrm>
          <a:prstGeom prst="leftArrow">
            <a:avLst>
              <a:gd name="adj1" fmla="val 12836"/>
              <a:gd name="adj2" fmla="val 14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90265DC9-4C82-426D-85B2-FFFA4808961A}"/>
              </a:ext>
            </a:extLst>
          </p:cNvPr>
          <p:cNvSpPr/>
          <p:nvPr/>
        </p:nvSpPr>
        <p:spPr>
          <a:xfrm rot="10437404">
            <a:off x="6225857" y="1127372"/>
            <a:ext cx="3585012" cy="484632"/>
          </a:xfrm>
          <a:prstGeom prst="leftArrow">
            <a:avLst>
              <a:gd name="adj1" fmla="val 12836"/>
              <a:gd name="adj2" fmla="val 14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62DAC-2323-48F3-A6ED-453AC5384A40}"/>
              </a:ext>
            </a:extLst>
          </p:cNvPr>
          <p:cNvSpPr txBox="1"/>
          <p:nvPr/>
        </p:nvSpPr>
        <p:spPr>
          <a:xfrm>
            <a:off x="9777256" y="2065230"/>
            <a:ext cx="1952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1687"/>
                </a:solidFill>
              </a:rPr>
              <a:t>Filter</a:t>
            </a:r>
            <a:r>
              <a:rPr lang="ru-RU" sz="2000" b="1" dirty="0">
                <a:solidFill>
                  <a:srgbClr val="021687"/>
                </a:solidFill>
              </a:rPr>
              <a:t> </a:t>
            </a:r>
            <a:r>
              <a:rPr lang="en-US" sz="2000" b="1" dirty="0">
                <a:solidFill>
                  <a:srgbClr val="021687"/>
                </a:solidFill>
              </a:rPr>
              <a:t>FAB</a:t>
            </a:r>
            <a:r>
              <a:rPr lang="ru-RU" sz="2000" b="1" dirty="0">
                <a:solidFill>
                  <a:srgbClr val="021687"/>
                </a:solidFill>
              </a:rPr>
              <a:t>3500-</a:t>
            </a:r>
            <a:r>
              <a:rPr lang="en-US" sz="2000" b="1" dirty="0">
                <a:solidFill>
                  <a:srgbClr val="021687"/>
                </a:solidFill>
              </a:rPr>
              <a:t>D</a:t>
            </a:r>
            <a:endParaRPr lang="ru-RU" sz="2000" b="1" dirty="0">
              <a:solidFill>
                <a:srgbClr val="02168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D7A418-2935-47E6-BA5A-373FFFCDC66C}"/>
              </a:ext>
            </a:extLst>
          </p:cNvPr>
          <p:cNvSpPr txBox="1"/>
          <p:nvPr/>
        </p:nvSpPr>
        <p:spPr>
          <a:xfrm>
            <a:off x="10965" y="4199189"/>
            <a:ext cx="1860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21687"/>
                </a:solidFill>
              </a:rPr>
              <a:t>Pressure sensor</a:t>
            </a:r>
            <a:endParaRPr lang="ru-RU" sz="2000" b="1" dirty="0">
              <a:solidFill>
                <a:srgbClr val="021687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0FBF3F-B1C0-43A0-B385-0DCC31F24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6498" r="11009"/>
          <a:stretch/>
        </p:blipFill>
        <p:spPr>
          <a:xfrm rot="5400000">
            <a:off x="9981503" y="3661490"/>
            <a:ext cx="1544218" cy="1560515"/>
          </a:xfrm>
          <a:prstGeom prst="rect">
            <a:avLst/>
          </a:prstGeom>
        </p:spPr>
      </p:pic>
      <p:sp>
        <p:nvSpPr>
          <p:cNvPr id="23" name="Стрелка: влево 22">
            <a:extLst>
              <a:ext uri="{FF2B5EF4-FFF2-40B4-BE49-F238E27FC236}">
                <a16:creationId xmlns:a16="http://schemas.microsoft.com/office/drawing/2014/main" id="{D495AD90-9CEE-4BF6-9A4F-07D7F6DF18C6}"/>
              </a:ext>
            </a:extLst>
          </p:cNvPr>
          <p:cNvSpPr/>
          <p:nvPr/>
        </p:nvSpPr>
        <p:spPr>
          <a:xfrm rot="12540492">
            <a:off x="7453624" y="3829483"/>
            <a:ext cx="2494723" cy="484632"/>
          </a:xfrm>
          <a:prstGeom prst="leftArrow">
            <a:avLst>
              <a:gd name="adj1" fmla="val 12836"/>
              <a:gd name="adj2" fmla="val 14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8376F-B1EB-421D-8B04-F4C62B584500}"/>
              </a:ext>
            </a:extLst>
          </p:cNvPr>
          <p:cNvSpPr txBox="1"/>
          <p:nvPr/>
        </p:nvSpPr>
        <p:spPr>
          <a:xfrm>
            <a:off x="9592594" y="5416894"/>
            <a:ext cx="230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1687"/>
                </a:solidFill>
              </a:rPr>
              <a:t>Stainless steel air ducts</a:t>
            </a:r>
            <a:endParaRPr lang="ru-RU" sz="2000" b="1" dirty="0">
              <a:solidFill>
                <a:srgbClr val="0216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C813A6-9455-446A-88E0-D16150DE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AF3B5E0-1548-4CFE-AC30-5EC37C84B488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640706-BE45-41B2-9335-38454B4C059F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ventilation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638FC0-2D74-4D15-90AC-1EF84A6C9E14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5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7982F-7549-41EC-957E-6C2EC582CC21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915B98-39D3-41CD-8866-D55ED70DD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8733" y="1008937"/>
            <a:ext cx="5360602" cy="4020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7F23E7-889B-45C1-B84D-D34DE0DD1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7310" y="2108815"/>
            <a:ext cx="4103598" cy="3077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1DA5E3-8FBB-2155-E330-DB04B849CBFA}"/>
              </a:ext>
            </a:extLst>
          </p:cNvPr>
          <p:cNvSpPr txBox="1"/>
          <p:nvPr/>
        </p:nvSpPr>
        <p:spPr>
          <a:xfrm>
            <a:off x="8399319" y="5793873"/>
            <a:ext cx="173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Shipping room</a:t>
            </a:r>
            <a:endParaRPr lang="ru-RU" sz="2000" b="1" dirty="0">
              <a:solidFill>
                <a:srgbClr val="1E2C7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BA0CC-8F96-A4AB-DC2E-49B720C39723}"/>
              </a:ext>
            </a:extLst>
          </p:cNvPr>
          <p:cNvSpPr txBox="1"/>
          <p:nvPr/>
        </p:nvSpPr>
        <p:spPr>
          <a:xfrm>
            <a:off x="2676433" y="5753146"/>
            <a:ext cx="1333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ventilation</a:t>
            </a:r>
            <a:endParaRPr lang="ru-RU" sz="2000" b="1" dirty="0">
              <a:solidFill>
                <a:srgbClr val="1E2C7E"/>
              </a:solidFill>
            </a:endParaRPr>
          </a:p>
          <a:p>
            <a:endParaRPr lang="ru-RU" sz="2000" b="1" dirty="0">
              <a:solidFill>
                <a:srgbClr val="1E2C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44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B5F3F4-3665-4308-B8DE-B5ACB1CDF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5572927-E55D-4C2F-95D8-0D3358B6F0D7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22433B-3AAB-4959-9709-870A15968149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ventilation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F26D6A-DC4D-4120-AFE7-F436E720BE42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6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4AE88-DE5A-4A67-9394-C825516E1208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23CC8-93E6-F348-2F68-032B9BA3A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b="22177"/>
          <a:stretch>
            <a:fillRect/>
          </a:stretch>
        </p:blipFill>
        <p:spPr>
          <a:xfrm>
            <a:off x="994552" y="1678361"/>
            <a:ext cx="3698211" cy="44538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FF5E91-00E7-D84E-1D63-523F03998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20408"/>
          <a:stretch>
            <a:fillRect/>
          </a:stretch>
        </p:blipFill>
        <p:spPr>
          <a:xfrm>
            <a:off x="6896622" y="1678362"/>
            <a:ext cx="3405618" cy="4422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108F1C-04D9-88C9-435A-69D6B90863FE}"/>
              </a:ext>
            </a:extLst>
          </p:cNvPr>
          <p:cNvSpPr txBox="1"/>
          <p:nvPr/>
        </p:nvSpPr>
        <p:spPr>
          <a:xfrm>
            <a:off x="1344528" y="6121288"/>
            <a:ext cx="2998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E2C7E"/>
                </a:solidFill>
              </a:rPr>
              <a:t>Chemical laboratory boxes</a:t>
            </a:r>
            <a:endParaRPr lang="ru-RU" sz="2000" b="1" dirty="0">
              <a:solidFill>
                <a:srgbClr val="1E2C7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26A95-DC94-045D-9FFA-FC10EEF31295}"/>
              </a:ext>
            </a:extLst>
          </p:cNvPr>
          <p:cNvSpPr txBox="1"/>
          <p:nvPr/>
        </p:nvSpPr>
        <p:spPr>
          <a:xfrm>
            <a:off x="7880355" y="6045498"/>
            <a:ext cx="1438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21687"/>
                </a:solidFill>
              </a:rPr>
              <a:t>manometer</a:t>
            </a:r>
            <a:endParaRPr lang="ru-RU" sz="2000" b="1" dirty="0">
              <a:solidFill>
                <a:srgbClr val="021687"/>
              </a:solidFill>
            </a:endParaRPr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7234C5A3-1908-D6C0-D10E-CE652C0A8DC3}"/>
              </a:ext>
            </a:extLst>
          </p:cNvPr>
          <p:cNvSpPr/>
          <p:nvPr/>
        </p:nvSpPr>
        <p:spPr>
          <a:xfrm rot="10800000">
            <a:off x="4880564" y="3344156"/>
            <a:ext cx="1828256" cy="484632"/>
          </a:xfrm>
          <a:prstGeom prst="leftArrow">
            <a:avLst>
              <a:gd name="adj1" fmla="val 12836"/>
              <a:gd name="adj2" fmla="val 14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0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E6EF1E-6368-4498-93B3-5A6903A7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8E84262-9AFD-4560-BAD1-6A5B0C016B28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2BEAA4-8FE4-40B6-ADE9-BFEFB6D7CA4E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ventilation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FE356D-2985-460E-8B21-F509C273D4F9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7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352A9-7EA3-45A4-90F5-572CE1B3A1FE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4DC58F-33B6-3007-A3B8-10699340B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23674"/>
          <a:stretch>
            <a:fillRect/>
          </a:stretch>
        </p:blipFill>
        <p:spPr>
          <a:xfrm>
            <a:off x="8336456" y="1694755"/>
            <a:ext cx="3168763" cy="3816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551CCB-24BD-0354-AF93-F38C8728236C}"/>
              </a:ext>
            </a:extLst>
          </p:cNvPr>
          <p:cNvSpPr txBox="1"/>
          <p:nvPr/>
        </p:nvSpPr>
        <p:spPr>
          <a:xfrm>
            <a:off x="9358591" y="5490900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21687"/>
                </a:solidFill>
              </a:rPr>
              <a:t>Target boxing</a:t>
            </a:r>
            <a:endParaRPr lang="ru-RU" sz="2000" b="1" dirty="0">
              <a:solidFill>
                <a:srgbClr val="021687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65F9BF-BE8E-AED4-9C97-21C99E931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3" b="32136"/>
          <a:stretch>
            <a:fillRect/>
          </a:stretch>
        </p:blipFill>
        <p:spPr>
          <a:xfrm>
            <a:off x="686781" y="1750585"/>
            <a:ext cx="5044908" cy="3844565"/>
          </a:xfrm>
          <a:prstGeom prst="rect">
            <a:avLst/>
          </a:prstGeom>
        </p:spPr>
      </p:pic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id="{78FF6502-BFFF-C570-4A96-97CD5F1B085B}"/>
              </a:ext>
            </a:extLst>
          </p:cNvPr>
          <p:cNvSpPr/>
          <p:nvPr/>
        </p:nvSpPr>
        <p:spPr>
          <a:xfrm rot="10800000">
            <a:off x="6279690" y="3360549"/>
            <a:ext cx="1390711" cy="484632"/>
          </a:xfrm>
          <a:prstGeom prst="leftArrow">
            <a:avLst>
              <a:gd name="adj1" fmla="val 12836"/>
              <a:gd name="adj2" fmla="val 148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B218E-1B6C-0A29-3FA5-39022AEB1694}"/>
              </a:ext>
            </a:extLst>
          </p:cNvPr>
          <p:cNvSpPr txBox="1"/>
          <p:nvPr/>
        </p:nvSpPr>
        <p:spPr>
          <a:xfrm>
            <a:off x="2403565" y="5595150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21687"/>
                </a:solidFill>
              </a:rPr>
              <a:t>Target boxing</a:t>
            </a:r>
            <a:endParaRPr lang="ru-RU" sz="2000" b="1" dirty="0">
              <a:solidFill>
                <a:srgbClr val="0216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46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B0C41D-CEC7-43F0-81D0-F11A4CB6C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9DD1962-2E89-4329-91C7-B2A9A41D6B93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0DE57B-8644-4DFC-9CA1-4B05903A7E3B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control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062E3F-2F6D-4950-AE7C-AA21B50D4682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8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518D46-7A29-4935-9D53-0D2ECE3D2DE6}"/>
              </a:ext>
            </a:extLst>
          </p:cNvPr>
          <p:cNvSpPr txBox="1"/>
          <p:nvPr/>
        </p:nvSpPr>
        <p:spPr>
          <a:xfrm>
            <a:off x="0" y="6556581"/>
            <a:ext cx="163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3A268-2A16-4310-B85E-B168EEBE97CF}"/>
              </a:ext>
            </a:extLst>
          </p:cNvPr>
          <p:cNvSpPr txBox="1"/>
          <p:nvPr/>
        </p:nvSpPr>
        <p:spPr>
          <a:xfrm>
            <a:off x="3847788" y="423091"/>
            <a:ext cx="590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control of the gas purification system</a:t>
            </a:r>
            <a:r>
              <a:rPr lang="en-US" dirty="0">
                <a:solidFill>
                  <a:srgbClr val="0216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0216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B4D0E8-9F10-4234-83F2-232862F84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0028" r="59" b="17532"/>
          <a:stretch/>
        </p:blipFill>
        <p:spPr>
          <a:xfrm>
            <a:off x="3223002" y="1356245"/>
            <a:ext cx="8968998" cy="3712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1F8FD1-530B-45DE-B500-E1199910F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36" y="2519660"/>
            <a:ext cx="447674" cy="4625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7A68DE-1D45-48DA-BAC0-4B838E8D8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36" y="4424112"/>
            <a:ext cx="447675" cy="4476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1212F2-49E1-42EB-8AA0-C1D54620A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37" y="3798082"/>
            <a:ext cx="457200" cy="457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F688BD-181C-4DA7-9964-02370FBD7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537" y="3152696"/>
            <a:ext cx="447674" cy="476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A1028C-7464-405D-9A21-F6BE7C20CD83}"/>
              </a:ext>
            </a:extLst>
          </p:cNvPr>
          <p:cNvSpPr txBox="1"/>
          <p:nvPr/>
        </p:nvSpPr>
        <p:spPr>
          <a:xfrm>
            <a:off x="687735" y="2555216"/>
            <a:ext cx="231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1687"/>
                </a:solidFill>
              </a:rPr>
              <a:t>-the fan is in operation</a:t>
            </a:r>
            <a:endParaRPr lang="ru-RU" dirty="0">
              <a:solidFill>
                <a:srgbClr val="021687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BA75E-E231-4588-B780-4A764F1D3084}"/>
              </a:ext>
            </a:extLst>
          </p:cNvPr>
          <p:cNvSpPr txBox="1"/>
          <p:nvPr/>
        </p:nvSpPr>
        <p:spPr>
          <a:xfrm>
            <a:off x="687735" y="3212665"/>
            <a:ext cx="193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2C7E"/>
                </a:solidFill>
              </a:rPr>
              <a:t>-the fan is stopped</a:t>
            </a:r>
            <a:endParaRPr lang="ru-RU" dirty="0">
              <a:solidFill>
                <a:srgbClr val="1E2C7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318A7D-EF6E-4FC4-BDE7-7230CCDF259B}"/>
              </a:ext>
            </a:extLst>
          </p:cNvPr>
          <p:cNvSpPr txBox="1"/>
          <p:nvPr/>
        </p:nvSpPr>
        <p:spPr>
          <a:xfrm>
            <a:off x="702223" y="3805834"/>
            <a:ext cx="240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1687"/>
                </a:solidFill>
              </a:rPr>
              <a:t>- there are no accidents</a:t>
            </a:r>
            <a:endParaRPr lang="ru-RU" dirty="0">
              <a:solidFill>
                <a:srgbClr val="02168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52C590-5F6E-4B9E-8E9A-4EE25E223947}"/>
              </a:ext>
            </a:extLst>
          </p:cNvPr>
          <p:cNvSpPr txBox="1"/>
          <p:nvPr/>
        </p:nvSpPr>
        <p:spPr>
          <a:xfrm>
            <a:off x="687735" y="4464651"/>
            <a:ext cx="110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2C7E"/>
                </a:solidFill>
              </a:rPr>
              <a:t>- accident</a:t>
            </a:r>
            <a:endParaRPr lang="ru-RU" dirty="0">
              <a:solidFill>
                <a:srgbClr val="1E2C7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089E8C-F277-478C-9A0A-494DE65C69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54489"/>
          <a:stretch/>
        </p:blipFill>
        <p:spPr>
          <a:xfrm>
            <a:off x="144536" y="5039814"/>
            <a:ext cx="1845684" cy="485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37D036-7C83-49BE-B1D6-DFD318FFA9D6}"/>
              </a:ext>
            </a:extLst>
          </p:cNvPr>
          <p:cNvSpPr txBox="1"/>
          <p:nvPr/>
        </p:nvSpPr>
        <p:spPr>
          <a:xfrm>
            <a:off x="2041757" y="5091803"/>
            <a:ext cx="1985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2C7E"/>
                </a:solidFill>
              </a:rPr>
              <a:t>-installation name, </a:t>
            </a:r>
          </a:p>
          <a:p>
            <a:r>
              <a:rPr lang="en-US" dirty="0">
                <a:solidFill>
                  <a:srgbClr val="1E2C7E"/>
                </a:solidFill>
              </a:rPr>
              <a:t>room</a:t>
            </a:r>
            <a:endParaRPr lang="ru-RU" dirty="0">
              <a:solidFill>
                <a:srgbClr val="1E2C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3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243766-F382-4304-8101-EA3C9D5A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269673" cy="183662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A908585-06EE-45E2-9097-CB38A59D2D16}"/>
              </a:ext>
            </a:extLst>
          </p:cNvPr>
          <p:cNvSpPr txBox="1">
            <a:spLocks/>
          </p:cNvSpPr>
          <p:nvPr/>
        </p:nvSpPr>
        <p:spPr>
          <a:xfrm>
            <a:off x="1524000" y="1799371"/>
            <a:ext cx="9144000" cy="2763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1E9E5F-33B0-485A-9CC3-E8DFB492A84A}"/>
              </a:ext>
            </a:extLst>
          </p:cNvPr>
          <p:cNvSpPr/>
          <p:nvPr/>
        </p:nvSpPr>
        <p:spPr>
          <a:xfrm>
            <a:off x="0" y="1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control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62B814-C728-4A6E-A3BA-8888B2E92B3C}"/>
              </a:ext>
            </a:extLst>
          </p:cNvPr>
          <p:cNvSpPr/>
          <p:nvPr/>
        </p:nvSpPr>
        <p:spPr>
          <a:xfrm>
            <a:off x="0" y="6626947"/>
            <a:ext cx="12192000" cy="228600"/>
          </a:xfrm>
          <a:prstGeom prst="rect">
            <a:avLst/>
          </a:prstGeom>
          <a:solidFill>
            <a:srgbClr val="1E2C7E"/>
          </a:solidFill>
          <a:ln>
            <a:solidFill>
              <a:srgbClr val="0216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9</a:t>
            </a:r>
            <a:r>
              <a:rPr lang="ru-RU" dirty="0"/>
              <a:t>/12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F0106-EEE7-40E9-AD44-6381577370F5}"/>
              </a:ext>
            </a:extLst>
          </p:cNvPr>
          <p:cNvSpPr txBox="1"/>
          <p:nvPr/>
        </p:nvSpPr>
        <p:spPr>
          <a:xfrm>
            <a:off x="0" y="6556581"/>
            <a:ext cx="16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FLNR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89500-4633-4C9E-9149-FF9481FB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87" y="1235307"/>
            <a:ext cx="9118166" cy="4382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7FD6FB-DE61-4F83-A7FD-CAE9FCACA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0" y="2006598"/>
            <a:ext cx="1079139" cy="4295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69345E-5177-4DD2-B96A-5AA51B379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0" y="2754696"/>
            <a:ext cx="1079139" cy="429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16A6F1-A9D4-4171-808A-94C1CD12A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0" y="3473959"/>
            <a:ext cx="1079139" cy="1138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4C1185-F12A-4CA3-B000-C616908572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2" r="16127"/>
          <a:stretch/>
        </p:blipFill>
        <p:spPr>
          <a:xfrm>
            <a:off x="70787" y="4873306"/>
            <a:ext cx="1079139" cy="686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8D1075-273F-4CED-A81A-1F8EE79DBC23}"/>
              </a:ext>
            </a:extLst>
          </p:cNvPr>
          <p:cNvSpPr txBox="1"/>
          <p:nvPr/>
        </p:nvSpPr>
        <p:spPr>
          <a:xfrm>
            <a:off x="1254146" y="1764862"/>
            <a:ext cx="1760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1687"/>
                </a:solidFill>
              </a:rPr>
              <a:t>-operating</a:t>
            </a:r>
          </a:p>
          <a:p>
            <a:r>
              <a:rPr lang="en-US" dirty="0">
                <a:solidFill>
                  <a:srgbClr val="021687"/>
                </a:solidFill>
              </a:rPr>
              <a:t>time of the equipment</a:t>
            </a:r>
            <a:endParaRPr lang="ru-RU" dirty="0">
              <a:solidFill>
                <a:srgbClr val="02168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328EC8-88EF-46FD-B4C1-DC6D6A2B5B0B}"/>
              </a:ext>
            </a:extLst>
          </p:cNvPr>
          <p:cNvSpPr txBox="1"/>
          <p:nvPr/>
        </p:nvSpPr>
        <p:spPr>
          <a:xfrm>
            <a:off x="1252292" y="277670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2C7E"/>
                </a:solidFill>
              </a:rPr>
              <a:t>-schedule</a:t>
            </a:r>
            <a:endParaRPr lang="ru-RU" dirty="0">
              <a:solidFill>
                <a:srgbClr val="1E2C7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F1D1B-50DB-4BD6-8A57-1C3DC0914846}"/>
              </a:ext>
            </a:extLst>
          </p:cNvPr>
          <p:cNvSpPr txBox="1"/>
          <p:nvPr/>
        </p:nvSpPr>
        <p:spPr>
          <a:xfrm>
            <a:off x="1147689" y="3705691"/>
            <a:ext cx="196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1687"/>
                </a:solidFill>
              </a:rPr>
              <a:t>-the status of the mode switches on the control panel</a:t>
            </a:r>
            <a:endParaRPr lang="ru-RU" dirty="0">
              <a:solidFill>
                <a:srgbClr val="0216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3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9098</TotalTime>
  <Words>252</Words>
  <Application>Microsoft Office PowerPoint</Application>
  <PresentationFormat>Широкоэкранный</PresentationFormat>
  <Paragraphs>84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 Condensed</vt:lpstr>
      <vt:lpstr>Calibri</vt:lpstr>
      <vt:lpstr>Calibri Light</vt:lpstr>
      <vt:lpstr>YS Text</vt:lpstr>
      <vt:lpstr>Тема Office</vt:lpstr>
      <vt:lpstr>Description of the work of special ventilation and accumulation of liquid radioactive waste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Спец.вентиляция и ЖРО</dc:title>
  <dc:creator>alexandr</dc:creator>
  <cp:lastModifiedBy>александр Зудин</cp:lastModifiedBy>
  <cp:revision>24</cp:revision>
  <dcterms:created xsi:type="dcterms:W3CDTF">2025-06-04T06:19:00Z</dcterms:created>
  <dcterms:modified xsi:type="dcterms:W3CDTF">2025-06-13T09:00:34Z</dcterms:modified>
</cp:coreProperties>
</file>