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8"/>
  </p:notesMasterIdLst>
  <p:sldIdLst>
    <p:sldId id="256" r:id="rId2"/>
    <p:sldId id="280" r:id="rId3"/>
    <p:sldId id="295" r:id="rId4"/>
    <p:sldId id="277" r:id="rId5"/>
    <p:sldId id="289" r:id="rId6"/>
    <p:sldId id="276" r:id="rId7"/>
    <p:sldId id="291" r:id="rId8"/>
    <p:sldId id="308" r:id="rId9"/>
    <p:sldId id="309" r:id="rId10"/>
    <p:sldId id="282" r:id="rId11"/>
    <p:sldId id="281" r:id="rId12"/>
    <p:sldId id="285" r:id="rId13"/>
    <p:sldId id="275" r:id="rId14"/>
    <p:sldId id="306" r:id="rId15"/>
    <p:sldId id="293" r:id="rId16"/>
    <p:sldId id="268" r:id="rId17"/>
    <p:sldId id="273" r:id="rId18"/>
    <p:sldId id="302" r:id="rId19"/>
    <p:sldId id="292" r:id="rId20"/>
    <p:sldId id="303" r:id="rId21"/>
    <p:sldId id="284" r:id="rId22"/>
    <p:sldId id="299" r:id="rId23"/>
    <p:sldId id="304" r:id="rId24"/>
    <p:sldId id="305" r:id="rId25"/>
    <p:sldId id="300" r:id="rId26"/>
    <p:sldId id="30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453"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EC253-F7A3-4735-8615-1670F1A08760}" type="datetimeFigureOut">
              <a:rPr lang="ru-RU" smtClean="0"/>
              <a:t>09.03.2025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88B6A-B5B8-4959-AF98-86DF3F3EA67C}" type="slidenum">
              <a:rPr lang="ru-RU" smtClean="0"/>
              <a:t>‹#›</a:t>
            </a:fld>
            <a:endParaRPr lang="ru-RU"/>
          </a:p>
        </p:txBody>
      </p:sp>
    </p:spTree>
    <p:extLst>
      <p:ext uri="{BB962C8B-B14F-4D97-AF65-F5344CB8AC3E}">
        <p14:creationId xmlns:p14="http://schemas.microsoft.com/office/powerpoint/2010/main" val="429230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0EFC105-B884-4E7F-8844-AEB0340BA42E}" type="datetime1">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FF82E8B-D217-4328-A622-E1378A195772}" type="datetime1">
              <a:rPr lang="en-US" smtClean="0"/>
              <a:t>3/9/2025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01B76612-01BB-41F6-94B6-6D08CCB8F45A}" type="datetime1">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20AD20FA-71B6-49E4-9175-D9BD47177F0D}" type="datetime1">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676AF2-8B8D-4713-B071-5F09B578DF94}" type="datetime1">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1662659-2BD1-443A-BA14-BF7B86614E31}" type="datetime1">
              <a:rPr lang="en-US" smtClean="0"/>
              <a:t>3/9/2025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91011E1-E61B-4028-A48F-C482F2E416E1}" type="datetime1">
              <a:rPr lang="en-US" smtClean="0"/>
              <a:t>3/9/2025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3986FD8-51B7-4FDD-913C-DECEFFEDD8A2}" type="datetime1">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3F5FC49-E26B-41D9-BDD6-E67D2E8B142C}" type="datetime1">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1559768C-9C4E-49DA-912E-949C5AAE639E}" type="datetime1">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B65FA49-7859-452F-ABF0-C96B2E48B2CC}" type="datetime1">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CBF5102-38C0-4FB4-B17E-11E0A15B720C}" type="datetime1">
              <a:rPr lang="en-US" smtClean="0"/>
              <a:t>3/9/2025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86A474F-24B3-4837-866D-149B87D7339D}" type="datetime1">
              <a:rPr lang="en-US" smtClean="0"/>
              <a:t>3/9/2025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964E7F85-448A-4126-B847-51AD44536E6F}" type="datetime1">
              <a:rPr lang="en-US" smtClean="0"/>
              <a:t>3/9/2025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0358716-960A-4CEC-B3AE-A73A8C07FBE6}" type="datetime1">
              <a:rPr lang="en-US" smtClean="0"/>
              <a:t>3/9/2025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F611AE27-3581-441E-8A7D-2A60C2F07236}" type="datetime1">
              <a:rPr lang="en-US" smtClean="0"/>
              <a:t>3/9/2025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CA6793F-6F82-442E-A62E-908BA0E11A65}" type="datetime1">
              <a:rPr lang="en-US" smtClean="0"/>
              <a:t>3/9/2025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C46F3EE-C901-475D-A1E2-EDA5018C253C}" type="datetime1">
              <a:rPr lang="en-US" smtClean="0"/>
              <a:t>3/9/2025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1.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4F17AA-0A05-4E8C-8B95-490F20EE08CA}"/>
              </a:ext>
            </a:extLst>
          </p:cNvPr>
          <p:cNvSpPr>
            <a:spLocks noGrp="1"/>
          </p:cNvSpPr>
          <p:nvPr>
            <p:ph type="ctrTitle"/>
          </p:nvPr>
        </p:nvSpPr>
        <p:spPr>
          <a:xfrm>
            <a:off x="7769" y="2451102"/>
            <a:ext cx="12192000" cy="2374899"/>
          </a:xfrm>
        </p:spPr>
        <p:txBody>
          <a:bodyPr/>
          <a:lstStyle/>
          <a:p>
            <a:pPr algn="ctr"/>
            <a:br>
              <a:rPr lang="en-US" sz="4000" dirty="0">
                <a:solidFill>
                  <a:schemeClr val="bg1"/>
                </a:solidFill>
              </a:rPr>
            </a:br>
            <a:r>
              <a:rPr lang="ru-RU" sz="2800" i="1" dirty="0">
                <a:solidFill>
                  <a:schemeClr val="bg1"/>
                </a:solidFill>
              </a:rPr>
              <a:t>Николайчук Илья Юрьевич</a:t>
            </a:r>
            <a:br>
              <a:rPr lang="en-US" sz="2800" dirty="0">
                <a:solidFill>
                  <a:schemeClr val="bg1"/>
                </a:solidFill>
              </a:rPr>
            </a:br>
            <a:r>
              <a:rPr lang="ru-RU" sz="2800" b="1" dirty="0">
                <a:solidFill>
                  <a:schemeClr val="bg1"/>
                </a:solidFill>
              </a:rPr>
              <a:t>Многофункциональная система измерения полей магнитов кольцевых ускорителей на основе струнных методик</a:t>
            </a:r>
            <a:br>
              <a:rPr lang="ru-RU" sz="3200" b="1" dirty="0">
                <a:solidFill>
                  <a:schemeClr val="bg1"/>
                </a:solidFill>
              </a:rPr>
            </a:br>
            <a:br>
              <a:rPr lang="ru-RU" sz="3200" dirty="0">
                <a:solidFill>
                  <a:schemeClr val="bg1"/>
                </a:solidFill>
              </a:rPr>
            </a:br>
            <a:r>
              <a:rPr lang="ru-RU" sz="1600" dirty="0">
                <a:solidFill>
                  <a:schemeClr val="bg1"/>
                </a:solidFill>
              </a:rPr>
              <a:t>по материалам диссертации на соискание учёной степени кандидата технических наук по специальности</a:t>
            </a:r>
            <a:br>
              <a:rPr lang="ru-RU" sz="1600" dirty="0">
                <a:solidFill>
                  <a:schemeClr val="bg1"/>
                </a:solidFill>
              </a:rPr>
            </a:br>
            <a:r>
              <a:rPr lang="ru-RU" sz="1600" dirty="0">
                <a:solidFill>
                  <a:schemeClr val="bg1"/>
                </a:solidFill>
              </a:rPr>
              <a:t>1.3.18 Физика пучков заряженных частиц и ускорительная техника</a:t>
            </a:r>
            <a:endParaRPr lang="ru-RU" sz="3200" dirty="0">
              <a:solidFill>
                <a:schemeClr val="bg1"/>
              </a:solidFill>
            </a:endParaRPr>
          </a:p>
        </p:txBody>
      </p:sp>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263977" y="14185"/>
            <a:ext cx="1119991" cy="1117808"/>
          </a:xfrm>
          <a:prstGeom prst="rect">
            <a:avLst/>
          </a:prstGeom>
        </p:spPr>
      </p:pic>
      <p:sp>
        <p:nvSpPr>
          <p:cNvPr id="4" name="TextBox 3">
            <a:extLst>
              <a:ext uri="{FF2B5EF4-FFF2-40B4-BE49-F238E27FC236}">
                <a16:creationId xmlns:a16="http://schemas.microsoft.com/office/drawing/2014/main" id="{01DB3DA8-ACE2-BE64-3980-A76CDDACA7FE}"/>
              </a:ext>
            </a:extLst>
          </p:cNvPr>
          <p:cNvSpPr txBox="1"/>
          <p:nvPr/>
        </p:nvSpPr>
        <p:spPr>
          <a:xfrm>
            <a:off x="8963" y="198884"/>
            <a:ext cx="12174071" cy="1200329"/>
          </a:xfrm>
          <a:prstGeom prst="rect">
            <a:avLst/>
          </a:prstGeom>
          <a:noFill/>
        </p:spPr>
        <p:txBody>
          <a:bodyPr wrap="square">
            <a:spAutoFit/>
          </a:bodyPr>
          <a:lstStyle/>
          <a:p>
            <a:pPr algn="ctr"/>
            <a:r>
              <a:rPr lang="ru-RU" sz="2400" dirty="0">
                <a:solidFill>
                  <a:schemeClr val="bg1"/>
                </a:solidFill>
                <a:latin typeface="+mj-lt"/>
                <a:cs typeface="Times New Roman" panose="02020603050405020304" pitchFamily="18" charset="0"/>
              </a:rPr>
              <a:t>ОБЪЕДИНЕННЫЙ ИНСТИТУТ ЯДЕРНЫХ ИССЛЕДОВАНИЙ</a:t>
            </a:r>
          </a:p>
          <a:p>
            <a:pPr algn="ctr"/>
            <a:r>
              <a:rPr lang="ru-RU" sz="2400" dirty="0">
                <a:solidFill>
                  <a:schemeClr val="bg1"/>
                </a:solidFill>
                <a:latin typeface="+mj-lt"/>
                <a:cs typeface="Times New Roman" panose="02020603050405020304" pitchFamily="18" charset="0"/>
              </a:rPr>
              <a:t>ЛАБОРАТОРИЯ ФИЗИКИ ВЫСОКИХ ЭНЕРГИЙ ИМ.</a:t>
            </a:r>
          </a:p>
          <a:p>
            <a:pPr algn="ctr"/>
            <a:r>
              <a:rPr lang="ru-RU" sz="2400" dirty="0">
                <a:solidFill>
                  <a:schemeClr val="bg1"/>
                </a:solidFill>
                <a:latin typeface="+mj-lt"/>
                <a:cs typeface="Times New Roman" panose="02020603050405020304" pitchFamily="18" charset="0"/>
              </a:rPr>
              <a:t>В. И. ВЕКСЛЕРА И А. М. БАЛДИНА</a:t>
            </a:r>
          </a:p>
        </p:txBody>
      </p:sp>
      <p:sp>
        <p:nvSpPr>
          <p:cNvPr id="5" name="Заголовок 1">
            <a:extLst>
              <a:ext uri="{FF2B5EF4-FFF2-40B4-BE49-F238E27FC236}">
                <a16:creationId xmlns:a16="http://schemas.microsoft.com/office/drawing/2014/main" id="{26EE9D0A-F444-2017-D4CA-9FB3481B4F19}"/>
              </a:ext>
            </a:extLst>
          </p:cNvPr>
          <p:cNvSpPr txBox="1">
            <a:spLocks/>
          </p:cNvSpPr>
          <p:nvPr/>
        </p:nvSpPr>
        <p:spPr>
          <a:xfrm>
            <a:off x="-8966" y="5164668"/>
            <a:ext cx="12192000" cy="103145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ru-RU" sz="1800" dirty="0">
                <a:solidFill>
                  <a:schemeClr val="bg1"/>
                </a:solidFill>
              </a:rPr>
              <a:t>Научный руководитель:</a:t>
            </a:r>
            <a:br>
              <a:rPr lang="ru-RU" sz="1800" dirty="0">
                <a:solidFill>
                  <a:schemeClr val="bg1"/>
                </a:solidFill>
              </a:rPr>
            </a:br>
            <a:r>
              <a:rPr lang="ru-RU" sz="1800" dirty="0">
                <a:solidFill>
                  <a:schemeClr val="bg1"/>
                </a:solidFill>
              </a:rPr>
              <a:t>доктор физико-математических наук</a:t>
            </a:r>
            <a:br>
              <a:rPr lang="ru-RU" sz="1800" dirty="0">
                <a:solidFill>
                  <a:schemeClr val="bg1"/>
                </a:solidFill>
              </a:rPr>
            </a:br>
            <a:r>
              <a:rPr lang="ru-RU" sz="1800" dirty="0">
                <a:solidFill>
                  <a:schemeClr val="bg1"/>
                </a:solidFill>
              </a:rPr>
              <a:t>Костромин Сергей Александрович</a:t>
            </a:r>
          </a:p>
        </p:txBody>
      </p:sp>
      <p:sp>
        <p:nvSpPr>
          <p:cNvPr id="7" name="Заголовок 1">
            <a:extLst>
              <a:ext uri="{FF2B5EF4-FFF2-40B4-BE49-F238E27FC236}">
                <a16:creationId xmlns:a16="http://schemas.microsoft.com/office/drawing/2014/main" id="{FCE4DDEC-B3C8-A626-2B02-7D5C84E0199B}"/>
              </a:ext>
            </a:extLst>
          </p:cNvPr>
          <p:cNvSpPr txBox="1">
            <a:spLocks/>
          </p:cNvSpPr>
          <p:nvPr/>
        </p:nvSpPr>
        <p:spPr>
          <a:xfrm>
            <a:off x="7769" y="5547152"/>
            <a:ext cx="12192000" cy="131084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000" dirty="0">
                <a:solidFill>
                  <a:schemeClr val="bg1"/>
                </a:solidFill>
              </a:rPr>
              <a:t>Дубна, 2025</a:t>
            </a:r>
          </a:p>
        </p:txBody>
      </p:sp>
    </p:spTree>
    <p:extLst>
      <p:ext uri="{BB962C8B-B14F-4D97-AF65-F5344CB8AC3E}">
        <p14:creationId xmlns:p14="http://schemas.microsoft.com/office/powerpoint/2010/main" val="1272878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127762" y="287498"/>
            <a:ext cx="8453120" cy="571181"/>
          </a:xfrm>
        </p:spPr>
        <p:txBody>
          <a:bodyPr/>
          <a:lstStyle/>
          <a:p>
            <a:pPr algn="ctr"/>
            <a:r>
              <a:rPr lang="ru-RU" sz="3200" dirty="0">
                <a:solidFill>
                  <a:schemeClr val="bg1"/>
                </a:solidFill>
              </a:rPr>
              <a:t>Измерение положения струны</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2" name="Рисунок 1">
            <a:extLst>
              <a:ext uri="{FF2B5EF4-FFF2-40B4-BE49-F238E27FC236}">
                <a16:creationId xmlns:a16="http://schemas.microsoft.com/office/drawing/2014/main" id="{F59DFA4D-6124-A772-D1D4-0934547100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03" y="1199496"/>
            <a:ext cx="7041902" cy="2190308"/>
          </a:xfrm>
          <a:prstGeom prst="rect">
            <a:avLst/>
          </a:prstGeom>
          <a:noFill/>
          <a:ln>
            <a:noFill/>
          </a:ln>
        </p:spPr>
      </p:pic>
      <p:pic>
        <p:nvPicPr>
          <p:cNvPr id="5" name="Рисунок 4">
            <a:extLst>
              <a:ext uri="{FF2B5EF4-FFF2-40B4-BE49-F238E27FC236}">
                <a16:creationId xmlns:a16="http://schemas.microsoft.com/office/drawing/2014/main" id="{4622EFB6-CA6F-BDDA-0D74-57A6CCF96A5C}"/>
              </a:ext>
            </a:extLst>
          </p:cNvPr>
          <p:cNvPicPr>
            <a:picLocks noChangeAspect="1"/>
          </p:cNvPicPr>
          <p:nvPr/>
        </p:nvPicPr>
        <p:blipFill>
          <a:blip r:embed="rId5"/>
          <a:stretch>
            <a:fillRect/>
          </a:stretch>
        </p:blipFill>
        <p:spPr>
          <a:xfrm>
            <a:off x="7348988" y="2113561"/>
            <a:ext cx="4617725" cy="3231322"/>
          </a:xfrm>
          <a:prstGeom prst="rect">
            <a:avLst/>
          </a:prstGeom>
        </p:spPr>
      </p:pic>
      <p:sp>
        <p:nvSpPr>
          <p:cNvPr id="8" name="TextBox 7">
            <a:extLst>
              <a:ext uri="{FF2B5EF4-FFF2-40B4-BE49-F238E27FC236}">
                <a16:creationId xmlns:a16="http://schemas.microsoft.com/office/drawing/2014/main" id="{D1A9AA8A-6109-E1BD-773F-ABADE20B1ADE}"/>
              </a:ext>
            </a:extLst>
          </p:cNvPr>
          <p:cNvSpPr txBox="1"/>
          <p:nvPr/>
        </p:nvSpPr>
        <p:spPr>
          <a:xfrm>
            <a:off x="378921" y="3467691"/>
            <a:ext cx="6503466" cy="584775"/>
          </a:xfrm>
          <a:prstGeom prst="rect">
            <a:avLst/>
          </a:prstGeom>
          <a:noFill/>
        </p:spPr>
        <p:txBody>
          <a:bodyPr wrap="square">
            <a:spAutoFit/>
          </a:bodyPr>
          <a:lstStyle/>
          <a:p>
            <a:pPr algn="ctr"/>
            <a:r>
              <a:rPr lang="ru-RU" sz="1600" dirty="0">
                <a:solidFill>
                  <a:srgbClr val="000000"/>
                </a:solidFill>
                <a:effectLst/>
                <a:ea typeface="Times New Roman" panose="02020603050405020304" pitchFamily="18" charset="0"/>
              </a:rPr>
              <a:t>1 – калибровочные сферы, 2 – струна, </a:t>
            </a:r>
            <a:br>
              <a:rPr lang="ru-RU" sz="1600" dirty="0">
                <a:solidFill>
                  <a:srgbClr val="000000"/>
                </a:solidFill>
                <a:effectLst/>
                <a:ea typeface="Times New Roman" panose="02020603050405020304" pitchFamily="18" charset="0"/>
              </a:rPr>
            </a:br>
            <a:r>
              <a:rPr lang="ru-RU" sz="1600" dirty="0">
                <a:solidFill>
                  <a:srgbClr val="000000"/>
                </a:solidFill>
                <a:effectLst/>
                <a:ea typeface="Times New Roman" panose="02020603050405020304" pitchFamily="18" charset="0"/>
              </a:rPr>
              <a:t>3 – реперные точки, 4 – рубиновые сферы.</a:t>
            </a:r>
            <a:endParaRPr lang="ru-RU" sz="1600" dirty="0"/>
          </a:p>
        </p:txBody>
      </p:sp>
      <p:sp>
        <p:nvSpPr>
          <p:cNvPr id="9" name="TextBox 8">
            <a:extLst>
              <a:ext uri="{FF2B5EF4-FFF2-40B4-BE49-F238E27FC236}">
                <a16:creationId xmlns:a16="http://schemas.microsoft.com/office/drawing/2014/main" id="{55AA630C-92C4-DF44-DCF9-75B4C8A27F37}"/>
              </a:ext>
            </a:extLst>
          </p:cNvPr>
          <p:cNvSpPr txBox="1"/>
          <p:nvPr/>
        </p:nvSpPr>
        <p:spPr>
          <a:xfrm>
            <a:off x="7381903" y="5264076"/>
            <a:ext cx="4726167" cy="455189"/>
          </a:xfrm>
          <a:prstGeom prst="rect">
            <a:avLst/>
          </a:prstGeom>
          <a:noFill/>
        </p:spPr>
        <p:txBody>
          <a:bodyPr wrap="square">
            <a:spAutoFit/>
          </a:bodyPr>
          <a:lstStyle/>
          <a:p>
            <a:pPr algn="ctr">
              <a:lnSpc>
                <a:spcPct val="150000"/>
              </a:lnSpc>
            </a:pPr>
            <a:r>
              <a:rPr lang="ru-RU" dirty="0">
                <a:solidFill>
                  <a:srgbClr val="000000"/>
                </a:solidFill>
                <a:effectLst/>
                <a:ea typeface="Times New Roman" panose="02020603050405020304" pitchFamily="18" charset="0"/>
              </a:rPr>
              <a:t>Система координат магнита</a:t>
            </a:r>
            <a:endParaRPr lang="ru-RU" dirty="0"/>
          </a:p>
        </p:txBody>
      </p:sp>
      <p:sp>
        <p:nvSpPr>
          <p:cNvPr id="13" name="Подзаголовок 7">
            <a:extLst>
              <a:ext uri="{FF2B5EF4-FFF2-40B4-BE49-F238E27FC236}">
                <a16:creationId xmlns:a16="http://schemas.microsoft.com/office/drawing/2014/main" id="{964619DC-BDA5-1ACE-24A7-602B30ED3C3A}"/>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a:t>
            </a:r>
            <a:r>
              <a:rPr lang="en-US" sz="2800" b="1" dirty="0">
                <a:solidFill>
                  <a:schemeClr val="bg1"/>
                </a:solidFill>
              </a:rPr>
              <a:t>0</a:t>
            </a:r>
            <a:endParaRPr lang="ru-RU" sz="2800" b="1" dirty="0">
              <a:solidFill>
                <a:schemeClr val="bg1"/>
              </a:solidFill>
            </a:endParaRPr>
          </a:p>
        </p:txBody>
      </p:sp>
      <p:pic>
        <p:nvPicPr>
          <p:cNvPr id="4" name="Рисунок 3">
            <a:extLst>
              <a:ext uri="{FF2B5EF4-FFF2-40B4-BE49-F238E27FC236}">
                <a16:creationId xmlns:a16="http://schemas.microsoft.com/office/drawing/2014/main" id="{98DC7A56-34E1-31FE-71D1-D2E22721C25E}"/>
              </a:ext>
            </a:extLst>
          </p:cNvPr>
          <p:cNvPicPr>
            <a:picLocks noChangeAspect="1"/>
          </p:cNvPicPr>
          <p:nvPr/>
        </p:nvPicPr>
        <p:blipFill>
          <a:blip r:embed="rId6"/>
          <a:stretch>
            <a:fillRect/>
          </a:stretch>
        </p:blipFill>
        <p:spPr>
          <a:xfrm flipH="1">
            <a:off x="1401233" y="4084011"/>
            <a:ext cx="4483100" cy="2521744"/>
          </a:xfrm>
          <a:prstGeom prst="rect">
            <a:avLst/>
          </a:prstGeom>
        </p:spPr>
      </p:pic>
    </p:spTree>
    <p:extLst>
      <p:ext uri="{BB962C8B-B14F-4D97-AF65-F5344CB8AC3E}">
        <p14:creationId xmlns:p14="http://schemas.microsoft.com/office/powerpoint/2010/main" val="206345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127760" y="309787"/>
            <a:ext cx="8453120" cy="536996"/>
          </a:xfrm>
        </p:spPr>
        <p:txBody>
          <a:bodyPr/>
          <a:lstStyle/>
          <a:p>
            <a:pPr algn="ctr"/>
            <a:r>
              <a:rPr lang="ru-RU" sz="3200" dirty="0">
                <a:solidFill>
                  <a:schemeClr val="bg1"/>
                </a:solidFill>
              </a:rPr>
              <a:t>Система детектирования колебаний</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2" name="Рисунок 1">
            <a:extLst>
              <a:ext uri="{FF2B5EF4-FFF2-40B4-BE49-F238E27FC236}">
                <a16:creationId xmlns:a16="http://schemas.microsoft.com/office/drawing/2014/main" id="{611FC460-C619-9CD9-C217-5B00976EA4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9" y="2621217"/>
            <a:ext cx="3199564" cy="1904217"/>
          </a:xfrm>
          <a:prstGeom prst="rect">
            <a:avLst/>
          </a:prstGeom>
          <a:noFill/>
          <a:ln>
            <a:noFill/>
          </a:ln>
        </p:spPr>
      </p:pic>
      <p:pic>
        <p:nvPicPr>
          <p:cNvPr id="8" name="Рисунок 7">
            <a:extLst>
              <a:ext uri="{FF2B5EF4-FFF2-40B4-BE49-F238E27FC236}">
                <a16:creationId xmlns:a16="http://schemas.microsoft.com/office/drawing/2014/main" id="{4FEAC238-1763-615D-E78B-CA13CFA5DD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163" y="1915823"/>
            <a:ext cx="5349254" cy="4095394"/>
          </a:xfrm>
          <a:prstGeom prst="rect">
            <a:avLst/>
          </a:prstGeom>
          <a:noFill/>
          <a:ln>
            <a:noFill/>
          </a:ln>
        </p:spPr>
      </p:pic>
      <p:sp>
        <p:nvSpPr>
          <p:cNvPr id="9" name="TextBox 8">
            <a:extLst>
              <a:ext uri="{FF2B5EF4-FFF2-40B4-BE49-F238E27FC236}">
                <a16:creationId xmlns:a16="http://schemas.microsoft.com/office/drawing/2014/main" id="{E72837B8-0A5D-4DD4-C708-7B79116C95D2}"/>
              </a:ext>
            </a:extLst>
          </p:cNvPr>
          <p:cNvSpPr txBox="1"/>
          <p:nvPr/>
        </p:nvSpPr>
        <p:spPr>
          <a:xfrm>
            <a:off x="-1" y="5733469"/>
            <a:ext cx="6929967" cy="923330"/>
          </a:xfrm>
          <a:prstGeom prst="rect">
            <a:avLst/>
          </a:prstGeom>
          <a:noFill/>
        </p:spPr>
        <p:txBody>
          <a:bodyPr wrap="square">
            <a:spAutoFit/>
          </a:bodyPr>
          <a:lstStyle/>
          <a:p>
            <a:r>
              <a:rPr lang="ru-RU" dirty="0">
                <a:solidFill>
                  <a:srgbClr val="000000"/>
                </a:solidFill>
                <a:effectLst/>
                <a:ea typeface="Times New Roman" panose="02020603050405020304" pitchFamily="18" charset="0"/>
              </a:rPr>
              <a:t>1 – струна </a:t>
            </a:r>
            <a:br>
              <a:rPr lang="ru-RU" dirty="0">
                <a:solidFill>
                  <a:srgbClr val="000000"/>
                </a:solidFill>
                <a:effectLst/>
                <a:ea typeface="Times New Roman" panose="02020603050405020304" pitchFamily="18" charset="0"/>
              </a:rPr>
            </a:br>
            <a:r>
              <a:rPr lang="ru-RU" dirty="0">
                <a:solidFill>
                  <a:srgbClr val="000000"/>
                </a:solidFill>
                <a:effectLst/>
                <a:ea typeface="Times New Roman" panose="02020603050405020304" pitchFamily="18" charset="0"/>
              </a:rPr>
              <a:t>2 – оптопара для регистрации вертикальных колебаний </a:t>
            </a:r>
            <a:br>
              <a:rPr lang="ru-RU" dirty="0">
                <a:solidFill>
                  <a:srgbClr val="000000"/>
                </a:solidFill>
                <a:effectLst/>
                <a:ea typeface="Times New Roman" panose="02020603050405020304" pitchFamily="18" charset="0"/>
              </a:rPr>
            </a:br>
            <a:r>
              <a:rPr lang="ru-RU" dirty="0">
                <a:solidFill>
                  <a:srgbClr val="000000"/>
                </a:solidFill>
                <a:effectLst/>
                <a:ea typeface="Times New Roman" panose="02020603050405020304" pitchFamily="18" charset="0"/>
              </a:rPr>
              <a:t>3 – оптопара для регистрации горизонтальных колебаний</a:t>
            </a:r>
            <a:endParaRPr lang="ru-RU" dirty="0"/>
          </a:p>
        </p:txBody>
      </p:sp>
      <p:sp>
        <p:nvSpPr>
          <p:cNvPr id="4" name="Подзаголовок 7">
            <a:extLst>
              <a:ext uri="{FF2B5EF4-FFF2-40B4-BE49-F238E27FC236}">
                <a16:creationId xmlns:a16="http://schemas.microsoft.com/office/drawing/2014/main" id="{E917ECAC-51EC-6444-3A68-7156553AD0AB}"/>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11</a:t>
            </a:r>
          </a:p>
        </p:txBody>
      </p:sp>
      <p:pic>
        <p:nvPicPr>
          <p:cNvPr id="10" name="Рисунок 9">
            <a:extLst>
              <a:ext uri="{FF2B5EF4-FFF2-40B4-BE49-F238E27FC236}">
                <a16:creationId xmlns:a16="http://schemas.microsoft.com/office/drawing/2014/main" id="{1E599B0B-95EE-73EA-6799-FBABF7378C96}"/>
              </a:ext>
            </a:extLst>
          </p:cNvPr>
          <p:cNvPicPr>
            <a:picLocks noChangeAspect="1"/>
          </p:cNvPicPr>
          <p:nvPr/>
        </p:nvPicPr>
        <p:blipFill>
          <a:blip r:embed="rId6"/>
          <a:srcRect t="33889"/>
          <a:stretch/>
        </p:blipFill>
        <p:spPr>
          <a:xfrm>
            <a:off x="3395166" y="1430548"/>
            <a:ext cx="3166467" cy="4533900"/>
          </a:xfrm>
          <a:prstGeom prst="rect">
            <a:avLst/>
          </a:prstGeom>
        </p:spPr>
      </p:pic>
    </p:spTree>
    <p:extLst>
      <p:ext uri="{BB962C8B-B14F-4D97-AF65-F5344CB8AC3E}">
        <p14:creationId xmlns:p14="http://schemas.microsoft.com/office/powerpoint/2010/main" val="272709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127760" y="302315"/>
            <a:ext cx="8599336" cy="541548"/>
          </a:xfrm>
        </p:spPr>
        <p:txBody>
          <a:bodyPr/>
          <a:lstStyle/>
          <a:p>
            <a:pPr algn="ctr"/>
            <a:r>
              <a:rPr lang="ru-RU" sz="3200" dirty="0">
                <a:solidFill>
                  <a:schemeClr val="bg1"/>
                </a:solidFill>
              </a:rPr>
              <a:t>Система автоматического натяжения</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4" name="Рисунок 3">
            <a:extLst>
              <a:ext uri="{FF2B5EF4-FFF2-40B4-BE49-F238E27FC236}">
                <a16:creationId xmlns:a16="http://schemas.microsoft.com/office/drawing/2014/main" id="{C67B2CF9-76E7-9E24-9BE9-EF684FB298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97" t="10695" r="13588" b="6584"/>
          <a:stretch/>
        </p:blipFill>
        <p:spPr bwMode="auto">
          <a:xfrm>
            <a:off x="256210" y="1624481"/>
            <a:ext cx="5764694" cy="4576978"/>
          </a:xfrm>
          <a:prstGeom prst="rect">
            <a:avLst/>
          </a:prstGeom>
          <a:noFill/>
          <a:ln>
            <a:noFill/>
          </a:ln>
          <a:extLst>
            <a:ext uri="{53640926-AAD7-44D8-BBD7-CCE9431645EC}">
              <a14:shadowObscured xmlns:a14="http://schemas.microsoft.com/office/drawing/2010/main"/>
            </a:ext>
          </a:extLst>
        </p:spPr>
      </p:pic>
      <p:pic>
        <p:nvPicPr>
          <p:cNvPr id="11" name="Рисунок 10">
            <a:extLst>
              <a:ext uri="{FF2B5EF4-FFF2-40B4-BE49-F238E27FC236}">
                <a16:creationId xmlns:a16="http://schemas.microsoft.com/office/drawing/2014/main" id="{9C403E6C-E7A5-175D-829C-4018CC9CC43F}"/>
              </a:ext>
            </a:extLst>
          </p:cNvPr>
          <p:cNvPicPr>
            <a:picLocks noChangeAspect="1"/>
          </p:cNvPicPr>
          <p:nvPr/>
        </p:nvPicPr>
        <p:blipFill>
          <a:blip r:embed="rId5"/>
          <a:stretch>
            <a:fillRect/>
          </a:stretch>
        </p:blipFill>
        <p:spPr>
          <a:xfrm>
            <a:off x="6321288" y="1737452"/>
            <a:ext cx="5400000" cy="702835"/>
          </a:xfrm>
          <a:prstGeom prst="rect">
            <a:avLst/>
          </a:prstGeom>
        </p:spPr>
      </p:pic>
      <p:sp>
        <p:nvSpPr>
          <p:cNvPr id="13" name="TextBox 12">
            <a:extLst>
              <a:ext uri="{FF2B5EF4-FFF2-40B4-BE49-F238E27FC236}">
                <a16:creationId xmlns:a16="http://schemas.microsoft.com/office/drawing/2014/main" id="{819A6AAE-9B39-963E-271E-00C81E1F720E}"/>
              </a:ext>
            </a:extLst>
          </p:cNvPr>
          <p:cNvSpPr txBox="1"/>
          <p:nvPr/>
        </p:nvSpPr>
        <p:spPr>
          <a:xfrm>
            <a:off x="6321288" y="2592621"/>
            <a:ext cx="5399999" cy="338554"/>
          </a:xfrm>
          <a:prstGeom prst="rect">
            <a:avLst/>
          </a:prstGeom>
          <a:noFill/>
        </p:spPr>
        <p:txBody>
          <a:bodyPr wrap="square">
            <a:spAutoFit/>
          </a:bodyPr>
          <a:lstStyle/>
          <a:p>
            <a:r>
              <a:rPr lang="ru-RU" sz="1600" dirty="0">
                <a:solidFill>
                  <a:srgbClr val="000000"/>
                </a:solidFill>
                <a:effectLst/>
                <a:ea typeface="Times New Roman" panose="02020603050405020304" pitchFamily="18" charset="0"/>
              </a:rPr>
              <a:t>1 – струна, 2 – тензодатчик, 3 – шаговый двигатель</a:t>
            </a:r>
            <a:endParaRPr lang="ru-RU" sz="1600" dirty="0"/>
          </a:p>
        </p:txBody>
      </p:sp>
      <p:sp>
        <p:nvSpPr>
          <p:cNvPr id="2" name="Подзаголовок 7">
            <a:extLst>
              <a:ext uri="{FF2B5EF4-FFF2-40B4-BE49-F238E27FC236}">
                <a16:creationId xmlns:a16="http://schemas.microsoft.com/office/drawing/2014/main" id="{0698925C-4FBA-8FCF-6140-7FC9AFDF4091}"/>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12</a:t>
            </a:r>
          </a:p>
        </p:txBody>
      </p:sp>
      <p:pic>
        <p:nvPicPr>
          <p:cNvPr id="16" name="Рисунок 15">
            <a:extLst>
              <a:ext uri="{FF2B5EF4-FFF2-40B4-BE49-F238E27FC236}">
                <a16:creationId xmlns:a16="http://schemas.microsoft.com/office/drawing/2014/main" id="{2A19BB99-6A2B-2DC9-8254-F10A075D64B3}"/>
              </a:ext>
            </a:extLst>
          </p:cNvPr>
          <p:cNvPicPr>
            <a:picLocks noChangeAspect="1"/>
          </p:cNvPicPr>
          <p:nvPr/>
        </p:nvPicPr>
        <p:blipFill>
          <a:blip r:embed="rId6"/>
          <a:srcRect b="16420"/>
          <a:stretch/>
        </p:blipFill>
        <p:spPr>
          <a:xfrm>
            <a:off x="6321288" y="2976033"/>
            <a:ext cx="2075699" cy="3757428"/>
          </a:xfrm>
          <a:prstGeom prst="rect">
            <a:avLst/>
          </a:prstGeom>
        </p:spPr>
      </p:pic>
      <p:pic>
        <p:nvPicPr>
          <p:cNvPr id="18" name="Рисунок 17">
            <a:extLst>
              <a:ext uri="{FF2B5EF4-FFF2-40B4-BE49-F238E27FC236}">
                <a16:creationId xmlns:a16="http://schemas.microsoft.com/office/drawing/2014/main" id="{997844A4-F993-F275-13FC-CB715AAB8F4F}"/>
              </a:ext>
            </a:extLst>
          </p:cNvPr>
          <p:cNvPicPr>
            <a:picLocks noChangeAspect="1"/>
          </p:cNvPicPr>
          <p:nvPr/>
        </p:nvPicPr>
        <p:blipFill>
          <a:blip r:embed="rId7"/>
          <a:srcRect t="20980" b="19404"/>
          <a:stretch/>
        </p:blipFill>
        <p:spPr>
          <a:xfrm>
            <a:off x="8473713" y="2976033"/>
            <a:ext cx="2913954" cy="3762475"/>
          </a:xfrm>
          <a:prstGeom prst="rect">
            <a:avLst/>
          </a:prstGeom>
        </p:spPr>
      </p:pic>
    </p:spTree>
    <p:extLst>
      <p:ext uri="{BB962C8B-B14F-4D97-AF65-F5344CB8AC3E}">
        <p14:creationId xmlns:p14="http://schemas.microsoft.com/office/powerpoint/2010/main" val="25373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127760" y="195167"/>
            <a:ext cx="8453120" cy="971550"/>
          </a:xfrm>
        </p:spPr>
        <p:txBody>
          <a:bodyPr/>
          <a:lstStyle/>
          <a:p>
            <a:pPr algn="ctr"/>
            <a:r>
              <a:rPr lang="ru-RU" sz="3200" dirty="0">
                <a:solidFill>
                  <a:schemeClr val="bg1"/>
                </a:solidFill>
              </a:rPr>
              <a:t>Минимизация вклада внешних постоянных магнитных полей</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sp>
        <p:nvSpPr>
          <p:cNvPr id="2" name="TextBox 1">
            <a:extLst>
              <a:ext uri="{FF2B5EF4-FFF2-40B4-BE49-F238E27FC236}">
                <a16:creationId xmlns:a16="http://schemas.microsoft.com/office/drawing/2014/main" id="{2A95993A-E152-F073-9301-12EDB740DD04}"/>
              </a:ext>
            </a:extLst>
          </p:cNvPr>
          <p:cNvSpPr txBox="1"/>
          <p:nvPr/>
        </p:nvSpPr>
        <p:spPr>
          <a:xfrm>
            <a:off x="1485258" y="5805756"/>
            <a:ext cx="3220278" cy="495457"/>
          </a:xfrm>
          <a:prstGeom prst="rect">
            <a:avLst/>
          </a:prstGeom>
          <a:noFill/>
        </p:spPr>
        <p:txBody>
          <a:bodyPr wrap="square">
            <a:spAutoFit/>
          </a:bodyPr>
          <a:lstStyle/>
          <a:p>
            <a:pPr algn="ctr">
              <a:lnSpc>
                <a:spcPct val="150000"/>
              </a:lnSpc>
            </a:pPr>
            <a:r>
              <a:rPr lang="ru-RU" sz="2000" dirty="0">
                <a:solidFill>
                  <a:srgbClr val="000000"/>
                </a:solidFill>
                <a:effectLst/>
                <a:ea typeface="Times New Roman" panose="02020603050405020304" pitchFamily="18" charset="0"/>
              </a:rPr>
              <a:t>Вибрирующая струна</a:t>
            </a:r>
            <a:endParaRPr lang="ru-RU" sz="2000" dirty="0"/>
          </a:p>
        </p:txBody>
      </p:sp>
      <p:pic>
        <p:nvPicPr>
          <p:cNvPr id="4" name="Рисунок 3">
            <a:extLst>
              <a:ext uri="{FF2B5EF4-FFF2-40B4-BE49-F238E27FC236}">
                <a16:creationId xmlns:a16="http://schemas.microsoft.com/office/drawing/2014/main" id="{F5795612-6FAC-DFF0-7C00-E6BD3F7F80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69" t="6372" r="51366" b="4451"/>
          <a:stretch/>
        </p:blipFill>
        <p:spPr bwMode="auto">
          <a:xfrm>
            <a:off x="395397" y="1526073"/>
            <a:ext cx="5400000" cy="4204354"/>
          </a:xfrm>
          <a:prstGeom prst="rect">
            <a:avLst/>
          </a:prstGeom>
          <a:noFill/>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8C145098-1FFE-45CD-BFB9-52B3865D04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3558" y="2491545"/>
            <a:ext cx="5823045" cy="2273410"/>
          </a:xfrm>
          <a:prstGeom prst="rect">
            <a:avLst/>
          </a:prstGeom>
          <a:noFill/>
          <a:ln>
            <a:noFill/>
          </a:ln>
        </p:spPr>
      </p:pic>
      <p:sp>
        <p:nvSpPr>
          <p:cNvPr id="9" name="TextBox 8">
            <a:extLst>
              <a:ext uri="{FF2B5EF4-FFF2-40B4-BE49-F238E27FC236}">
                <a16:creationId xmlns:a16="http://schemas.microsoft.com/office/drawing/2014/main" id="{4C881CF2-433F-E3CE-EC28-3AFED16275F3}"/>
              </a:ext>
            </a:extLst>
          </p:cNvPr>
          <p:cNvSpPr txBox="1"/>
          <p:nvPr/>
        </p:nvSpPr>
        <p:spPr>
          <a:xfrm>
            <a:off x="7274941" y="5114434"/>
            <a:ext cx="3220278" cy="495457"/>
          </a:xfrm>
          <a:prstGeom prst="rect">
            <a:avLst/>
          </a:prstGeom>
          <a:noFill/>
        </p:spPr>
        <p:txBody>
          <a:bodyPr wrap="square">
            <a:spAutoFit/>
          </a:bodyPr>
          <a:lstStyle/>
          <a:p>
            <a:pPr algn="ctr">
              <a:lnSpc>
                <a:spcPct val="150000"/>
              </a:lnSpc>
            </a:pPr>
            <a:r>
              <a:rPr lang="ru-RU" sz="2000" dirty="0">
                <a:solidFill>
                  <a:srgbClr val="000000"/>
                </a:solidFill>
                <a:effectLst/>
                <a:ea typeface="Times New Roman" panose="02020603050405020304" pitchFamily="18" charset="0"/>
              </a:rPr>
              <a:t>Натянутая струна</a:t>
            </a:r>
            <a:endParaRPr lang="ru-RU" sz="2000" dirty="0"/>
          </a:p>
        </p:txBody>
      </p:sp>
      <p:sp>
        <p:nvSpPr>
          <p:cNvPr id="13" name="Подзаголовок 7">
            <a:extLst>
              <a:ext uri="{FF2B5EF4-FFF2-40B4-BE49-F238E27FC236}">
                <a16:creationId xmlns:a16="http://schemas.microsoft.com/office/drawing/2014/main" id="{941A0CE9-6988-9611-B21E-7E84A323483D}"/>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13</a:t>
            </a:r>
          </a:p>
        </p:txBody>
      </p:sp>
    </p:spTree>
    <p:extLst>
      <p:ext uri="{BB962C8B-B14F-4D97-AF65-F5344CB8AC3E}">
        <p14:creationId xmlns:p14="http://schemas.microsoft.com/office/powerpoint/2010/main" val="370334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33824-C3E6-CEB7-883E-7727AC5E48E0}"/>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8690FE3A-F977-80BF-4F3B-9B03BF7424A8}"/>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28971DD-4F7E-660E-F7EA-14F356DEB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4172DCFB-DAC8-2C47-C946-43F38174B560}"/>
              </a:ext>
            </a:extLst>
          </p:cNvPr>
          <p:cNvSpPr>
            <a:spLocks noGrp="1"/>
          </p:cNvSpPr>
          <p:nvPr>
            <p:ph type="ctrTitle"/>
          </p:nvPr>
        </p:nvSpPr>
        <p:spPr>
          <a:xfrm>
            <a:off x="1127762" y="87314"/>
            <a:ext cx="8453120" cy="971550"/>
          </a:xfrm>
        </p:spPr>
        <p:txBody>
          <a:bodyPr/>
          <a:lstStyle/>
          <a:p>
            <a:pPr algn="ctr"/>
            <a:r>
              <a:rPr lang="ru-RU" sz="3200" dirty="0">
                <a:solidFill>
                  <a:schemeClr val="bg1"/>
                </a:solidFill>
              </a:rPr>
              <a:t>Разработка ПО </a:t>
            </a:r>
            <a:br>
              <a:rPr lang="ru-RU" sz="3200" dirty="0">
                <a:solidFill>
                  <a:schemeClr val="bg1"/>
                </a:solidFill>
              </a:rPr>
            </a:br>
            <a:r>
              <a:rPr lang="ru-RU" sz="3200" dirty="0">
                <a:solidFill>
                  <a:schemeClr val="bg1"/>
                </a:solidFill>
              </a:rPr>
              <a:t>измерительной системы</a:t>
            </a:r>
          </a:p>
        </p:txBody>
      </p:sp>
      <p:sp>
        <p:nvSpPr>
          <p:cNvPr id="3" name="Подзаголовок 2">
            <a:extLst>
              <a:ext uri="{FF2B5EF4-FFF2-40B4-BE49-F238E27FC236}">
                <a16:creationId xmlns:a16="http://schemas.microsoft.com/office/drawing/2014/main" id="{6E2AC289-3D06-BE15-02B0-C052376C415E}"/>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sp>
        <p:nvSpPr>
          <p:cNvPr id="2" name="TextBox 1">
            <a:extLst>
              <a:ext uri="{FF2B5EF4-FFF2-40B4-BE49-F238E27FC236}">
                <a16:creationId xmlns:a16="http://schemas.microsoft.com/office/drawing/2014/main" id="{DDB97601-A078-73E9-B7A6-2DBB7B7338C0}"/>
              </a:ext>
            </a:extLst>
          </p:cNvPr>
          <p:cNvSpPr txBox="1"/>
          <p:nvPr/>
        </p:nvSpPr>
        <p:spPr>
          <a:xfrm>
            <a:off x="1180898" y="6305633"/>
            <a:ext cx="9154949" cy="495457"/>
          </a:xfrm>
          <a:prstGeom prst="rect">
            <a:avLst/>
          </a:prstGeom>
          <a:noFill/>
        </p:spPr>
        <p:txBody>
          <a:bodyPr wrap="square">
            <a:spAutoFit/>
          </a:bodyPr>
          <a:lstStyle/>
          <a:p>
            <a:pPr algn="ctr">
              <a:lnSpc>
                <a:spcPct val="150000"/>
              </a:lnSpc>
            </a:pPr>
            <a:r>
              <a:rPr lang="ru-RU" sz="2000" dirty="0">
                <a:solidFill>
                  <a:srgbClr val="000000"/>
                </a:solidFill>
                <a:effectLst/>
                <a:ea typeface="Times New Roman" panose="02020603050405020304" pitchFamily="18" charset="0"/>
              </a:rPr>
              <a:t>Интерфейс пользователя ПО</a:t>
            </a:r>
            <a:endParaRPr lang="ru-RU" sz="2000" dirty="0"/>
          </a:p>
        </p:txBody>
      </p:sp>
      <p:sp>
        <p:nvSpPr>
          <p:cNvPr id="13" name="Подзаголовок 7">
            <a:extLst>
              <a:ext uri="{FF2B5EF4-FFF2-40B4-BE49-F238E27FC236}">
                <a16:creationId xmlns:a16="http://schemas.microsoft.com/office/drawing/2014/main" id="{B17574F6-9029-AC21-C9D2-7B13B1CBE723}"/>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14</a:t>
            </a:r>
          </a:p>
        </p:txBody>
      </p:sp>
      <p:pic>
        <p:nvPicPr>
          <p:cNvPr id="5" name="Рисунок 4">
            <a:extLst>
              <a:ext uri="{FF2B5EF4-FFF2-40B4-BE49-F238E27FC236}">
                <a16:creationId xmlns:a16="http://schemas.microsoft.com/office/drawing/2014/main" id="{994F2EFF-5451-31A7-1E3A-767818902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0900" y="1361464"/>
            <a:ext cx="9154950" cy="4958007"/>
          </a:xfrm>
          <a:prstGeom prst="rect">
            <a:avLst/>
          </a:prstGeom>
          <a:noFill/>
          <a:ln>
            <a:noFill/>
          </a:ln>
        </p:spPr>
      </p:pic>
    </p:spTree>
    <p:extLst>
      <p:ext uri="{BB962C8B-B14F-4D97-AF65-F5344CB8AC3E}">
        <p14:creationId xmlns:p14="http://schemas.microsoft.com/office/powerpoint/2010/main" val="131547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E2FC-FE07-ABEA-FF87-707F1240E4AF}"/>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688CB19C-3A87-56E8-A448-637FBEFDA17D}"/>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C94851AF-5B72-7A82-4F46-EC59458DC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578762A5-1D34-A551-92BB-9191DAF75138}"/>
              </a:ext>
            </a:extLst>
          </p:cNvPr>
          <p:cNvSpPr>
            <a:spLocks noGrp="1"/>
          </p:cNvSpPr>
          <p:nvPr>
            <p:ph type="ctrTitle"/>
          </p:nvPr>
        </p:nvSpPr>
        <p:spPr>
          <a:xfrm>
            <a:off x="1086678" y="314975"/>
            <a:ext cx="8494204" cy="516227"/>
          </a:xfrm>
        </p:spPr>
        <p:txBody>
          <a:bodyPr/>
          <a:lstStyle/>
          <a:p>
            <a:pPr algn="ctr"/>
            <a:r>
              <a:rPr lang="ru-RU" sz="3200" dirty="0">
                <a:solidFill>
                  <a:schemeClr val="bg1"/>
                </a:solidFill>
              </a:rPr>
              <a:t>Квадрупольные магниты Коллайдера</a:t>
            </a:r>
          </a:p>
        </p:txBody>
      </p:sp>
      <p:sp>
        <p:nvSpPr>
          <p:cNvPr id="35" name="Подзаголовок 2">
            <a:extLst>
              <a:ext uri="{FF2B5EF4-FFF2-40B4-BE49-F238E27FC236}">
                <a16:creationId xmlns:a16="http://schemas.microsoft.com/office/drawing/2014/main" id="{7A822C3B-7A15-9002-DA52-08ACDC1F255E}"/>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pic>
        <p:nvPicPr>
          <p:cNvPr id="15" name="Рисунок 14">
            <a:extLst>
              <a:ext uri="{FF2B5EF4-FFF2-40B4-BE49-F238E27FC236}">
                <a16:creationId xmlns:a16="http://schemas.microsoft.com/office/drawing/2014/main" id="{96565525-0FDA-F92D-3DC1-046B71897001}"/>
              </a:ext>
            </a:extLst>
          </p:cNvPr>
          <p:cNvPicPr>
            <a:picLocks noChangeAspect="1"/>
          </p:cNvPicPr>
          <p:nvPr/>
        </p:nvPicPr>
        <p:blipFill>
          <a:blip r:embed="rId4"/>
          <a:srcRect r="43546"/>
          <a:stretch/>
        </p:blipFill>
        <p:spPr>
          <a:xfrm>
            <a:off x="8520709" y="2296857"/>
            <a:ext cx="3600000" cy="3186218"/>
          </a:xfrm>
          <a:prstGeom prst="rect">
            <a:avLst/>
          </a:prstGeom>
        </p:spPr>
      </p:pic>
      <p:pic>
        <p:nvPicPr>
          <p:cNvPr id="18" name="Рисунок 17">
            <a:extLst>
              <a:ext uri="{FF2B5EF4-FFF2-40B4-BE49-F238E27FC236}">
                <a16:creationId xmlns:a16="http://schemas.microsoft.com/office/drawing/2014/main" id="{B6A58F97-A8F0-3764-4D00-E69D092C23C1}"/>
              </a:ext>
            </a:extLst>
          </p:cNvPr>
          <p:cNvPicPr>
            <a:picLocks noChangeAspect="1"/>
          </p:cNvPicPr>
          <p:nvPr/>
        </p:nvPicPr>
        <p:blipFill>
          <a:blip r:embed="rId5"/>
          <a:srcRect r="47132"/>
          <a:stretch/>
        </p:blipFill>
        <p:spPr>
          <a:xfrm>
            <a:off x="154059" y="3991630"/>
            <a:ext cx="3600000" cy="2852185"/>
          </a:xfrm>
          <a:prstGeom prst="rect">
            <a:avLst/>
          </a:prstGeom>
        </p:spPr>
      </p:pic>
      <p:pic>
        <p:nvPicPr>
          <p:cNvPr id="24" name="Рисунок 23">
            <a:extLst>
              <a:ext uri="{FF2B5EF4-FFF2-40B4-BE49-F238E27FC236}">
                <a16:creationId xmlns:a16="http://schemas.microsoft.com/office/drawing/2014/main" id="{2B8FFF89-057C-3F4D-A886-B8D9CFA5AEBA}"/>
              </a:ext>
            </a:extLst>
          </p:cNvPr>
          <p:cNvPicPr>
            <a:picLocks noChangeAspect="1"/>
          </p:cNvPicPr>
          <p:nvPr/>
        </p:nvPicPr>
        <p:blipFill>
          <a:blip r:embed="rId6"/>
          <a:stretch>
            <a:fillRect/>
          </a:stretch>
        </p:blipFill>
        <p:spPr>
          <a:xfrm>
            <a:off x="154059" y="1209629"/>
            <a:ext cx="3600000" cy="2719212"/>
          </a:xfrm>
          <a:prstGeom prst="rect">
            <a:avLst/>
          </a:prstGeom>
        </p:spPr>
      </p:pic>
      <p:graphicFrame>
        <p:nvGraphicFramePr>
          <p:cNvPr id="26" name="Таблица 25">
            <a:extLst>
              <a:ext uri="{FF2B5EF4-FFF2-40B4-BE49-F238E27FC236}">
                <a16:creationId xmlns:a16="http://schemas.microsoft.com/office/drawing/2014/main" id="{2D68E061-DB9A-26E8-A376-E70926BB1D7F}"/>
              </a:ext>
            </a:extLst>
          </p:cNvPr>
          <p:cNvGraphicFramePr>
            <a:graphicFrameLocks noGrp="1"/>
          </p:cNvGraphicFramePr>
          <p:nvPr>
            <p:extLst>
              <p:ext uri="{D42A27DB-BD31-4B8C-83A1-F6EECF244321}">
                <p14:modId xmlns:p14="http://schemas.microsoft.com/office/powerpoint/2010/main" val="362360619"/>
              </p:ext>
            </p:extLst>
          </p:nvPr>
        </p:nvGraphicFramePr>
        <p:xfrm>
          <a:off x="4017817" y="1041776"/>
          <a:ext cx="4420126" cy="1854200"/>
        </p:xfrm>
        <a:graphic>
          <a:graphicData uri="http://schemas.openxmlformats.org/drawingml/2006/table">
            <a:tbl>
              <a:tblPr firstRow="1" bandRow="1">
                <a:tableStyleId>{21E4AEA4-8DFA-4A89-87EB-49C32662AFE0}</a:tableStyleId>
              </a:tblPr>
              <a:tblGrid>
                <a:gridCol w="3068592">
                  <a:extLst>
                    <a:ext uri="{9D8B030D-6E8A-4147-A177-3AD203B41FA5}">
                      <a16:colId xmlns:a16="http://schemas.microsoft.com/office/drawing/2014/main" val="490463339"/>
                    </a:ext>
                  </a:extLst>
                </a:gridCol>
                <a:gridCol w="1351534">
                  <a:extLst>
                    <a:ext uri="{9D8B030D-6E8A-4147-A177-3AD203B41FA5}">
                      <a16:colId xmlns:a16="http://schemas.microsoft.com/office/drawing/2014/main" val="2123847949"/>
                    </a:ext>
                  </a:extLst>
                </a:gridCol>
              </a:tblGrid>
              <a:tr h="370840">
                <a:tc gridSpan="2">
                  <a:txBody>
                    <a:bodyPr/>
                    <a:lstStyle/>
                    <a:p>
                      <a:pPr algn="ctr"/>
                      <a:r>
                        <a:rPr lang="ru-RU" sz="1200" dirty="0">
                          <a:solidFill>
                            <a:schemeClr val="bg1"/>
                          </a:solidFill>
                        </a:rPr>
                        <a:t>Магнит арки</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ru-RU" dirty="0"/>
                    </a:p>
                  </a:txBody>
                  <a:tcPr/>
                </a:tc>
                <a:extLst>
                  <a:ext uri="{0D108BD9-81ED-4DB2-BD59-A6C34878D82A}">
                    <a16:rowId xmlns:a16="http://schemas.microsoft.com/office/drawing/2014/main" val="1000879064"/>
                  </a:ext>
                </a:extLst>
              </a:tr>
              <a:tr h="370840">
                <a:tc>
                  <a:txBody>
                    <a:bodyPr/>
                    <a:lstStyle/>
                    <a:p>
                      <a:r>
                        <a:rPr lang="ru-RU" sz="1200" dirty="0"/>
                        <a:t>Длина,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a:t>0,47/0,45/0,38</a:t>
                      </a:r>
                      <a:endParaRPr lang="ru-RU"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7761309"/>
                  </a:ext>
                </a:extLst>
              </a:tr>
              <a:tr h="370840">
                <a:tc>
                  <a:txBody>
                    <a:bodyPr/>
                    <a:lstStyle/>
                    <a:p>
                      <a:r>
                        <a:rPr lang="ru-RU" sz="1200" dirty="0"/>
                        <a:t>Апертура пучковой камеры (г/в), мм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120/70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5371779"/>
                  </a:ext>
                </a:extLst>
              </a:tr>
              <a:tr h="370840">
                <a:tc>
                  <a:txBody>
                    <a:bodyPr/>
                    <a:lstStyle/>
                    <a:p>
                      <a:r>
                        <a:rPr lang="ru-RU" sz="1200" dirty="0"/>
                        <a:t>Расстояние между осями пучков,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0,32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77824446"/>
                  </a:ext>
                </a:extLst>
              </a:tr>
              <a:tr h="370840">
                <a:tc>
                  <a:txBody>
                    <a:bodyPr/>
                    <a:lstStyle/>
                    <a:p>
                      <a:r>
                        <a:rPr lang="ru-RU" sz="1200" dirty="0"/>
                        <a:t>Количество магнитов, шт.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46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4240623"/>
                  </a:ext>
                </a:extLst>
              </a:tr>
            </a:tbl>
          </a:graphicData>
        </a:graphic>
      </p:graphicFrame>
      <p:graphicFrame>
        <p:nvGraphicFramePr>
          <p:cNvPr id="30" name="Таблица 29">
            <a:extLst>
              <a:ext uri="{FF2B5EF4-FFF2-40B4-BE49-F238E27FC236}">
                <a16:creationId xmlns:a16="http://schemas.microsoft.com/office/drawing/2014/main" id="{999491A2-2174-FC24-FC79-7AF4C990587D}"/>
              </a:ext>
            </a:extLst>
          </p:cNvPr>
          <p:cNvGraphicFramePr>
            <a:graphicFrameLocks noGrp="1"/>
          </p:cNvGraphicFramePr>
          <p:nvPr>
            <p:extLst>
              <p:ext uri="{D42A27DB-BD31-4B8C-83A1-F6EECF244321}">
                <p14:modId xmlns:p14="http://schemas.microsoft.com/office/powerpoint/2010/main" val="1948397689"/>
              </p:ext>
            </p:extLst>
          </p:nvPr>
        </p:nvGraphicFramePr>
        <p:xfrm>
          <a:off x="4017817" y="3020364"/>
          <a:ext cx="4420126" cy="2123440"/>
        </p:xfrm>
        <a:graphic>
          <a:graphicData uri="http://schemas.openxmlformats.org/drawingml/2006/table">
            <a:tbl>
              <a:tblPr firstRow="1" bandRow="1">
                <a:tableStyleId>{21E4AEA4-8DFA-4A89-87EB-49C32662AFE0}</a:tableStyleId>
              </a:tblPr>
              <a:tblGrid>
                <a:gridCol w="3068592">
                  <a:extLst>
                    <a:ext uri="{9D8B030D-6E8A-4147-A177-3AD203B41FA5}">
                      <a16:colId xmlns:a16="http://schemas.microsoft.com/office/drawing/2014/main" val="490463339"/>
                    </a:ext>
                  </a:extLst>
                </a:gridCol>
                <a:gridCol w="1351534">
                  <a:extLst>
                    <a:ext uri="{9D8B030D-6E8A-4147-A177-3AD203B41FA5}">
                      <a16:colId xmlns:a16="http://schemas.microsoft.com/office/drawing/2014/main" val="2123847949"/>
                    </a:ext>
                  </a:extLst>
                </a:gridCol>
              </a:tblGrid>
              <a:tr h="370840">
                <a:tc gridSpan="2">
                  <a:txBody>
                    <a:bodyPr/>
                    <a:lstStyle/>
                    <a:p>
                      <a:pPr algn="ctr"/>
                      <a:r>
                        <a:rPr lang="ru-RU" sz="1200" dirty="0">
                          <a:solidFill>
                            <a:schemeClr val="bg1"/>
                          </a:solidFill>
                        </a:rPr>
                        <a:t>Двухапертурный дублет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ru-RU" dirty="0"/>
                    </a:p>
                  </a:txBody>
                  <a:tcPr/>
                </a:tc>
                <a:extLst>
                  <a:ext uri="{0D108BD9-81ED-4DB2-BD59-A6C34878D82A}">
                    <a16:rowId xmlns:a16="http://schemas.microsoft.com/office/drawing/2014/main" val="1000879064"/>
                  </a:ext>
                </a:extLst>
              </a:tr>
              <a:tr h="370840">
                <a:tc>
                  <a:txBody>
                    <a:bodyPr/>
                    <a:lstStyle/>
                    <a:p>
                      <a:r>
                        <a:rPr lang="ru-RU" sz="1200" dirty="0"/>
                        <a:t>Длина магнита в сборке,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0,79/0,69/</a:t>
                      </a:r>
                      <a:br>
                        <a:rPr lang="ru-RU" sz="1200" dirty="0"/>
                      </a:br>
                      <a:r>
                        <a:rPr lang="ru-RU" sz="1200" dirty="0"/>
                        <a:t>0,67/0,56/</a:t>
                      </a:r>
                    </a:p>
                    <a:p>
                      <a:r>
                        <a:rPr lang="ru-RU" sz="1200" dirty="0"/>
                        <a:t>0,55/0,59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7761309"/>
                  </a:ext>
                </a:extLst>
              </a:tr>
              <a:tr h="370840">
                <a:tc>
                  <a:txBody>
                    <a:bodyPr/>
                    <a:lstStyle/>
                    <a:p>
                      <a:r>
                        <a:rPr lang="ru-RU" sz="1200" dirty="0"/>
                        <a:t>Апертура пучковой камеры (г/в), мм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92/92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5371779"/>
                  </a:ext>
                </a:extLst>
              </a:tr>
              <a:tr h="370840">
                <a:tc>
                  <a:txBody>
                    <a:bodyPr/>
                    <a:lstStyle/>
                    <a:p>
                      <a:r>
                        <a:rPr lang="ru-RU" sz="1200" dirty="0"/>
                        <a:t>Расстояние между осями пучков,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0,32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77824446"/>
                  </a:ext>
                </a:extLst>
              </a:tr>
              <a:tr h="370840">
                <a:tc>
                  <a:txBody>
                    <a:bodyPr/>
                    <a:lstStyle/>
                    <a:p>
                      <a:r>
                        <a:rPr lang="ru-RU" sz="1200" dirty="0"/>
                        <a:t>Количество магнитов, шт.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4240623"/>
                  </a:ext>
                </a:extLst>
              </a:tr>
            </a:tbl>
          </a:graphicData>
        </a:graphic>
      </p:graphicFrame>
      <p:graphicFrame>
        <p:nvGraphicFramePr>
          <p:cNvPr id="31" name="Таблица 30">
            <a:extLst>
              <a:ext uri="{FF2B5EF4-FFF2-40B4-BE49-F238E27FC236}">
                <a16:creationId xmlns:a16="http://schemas.microsoft.com/office/drawing/2014/main" id="{913ECE9A-B756-DB37-A43C-F6C5C2F6212B}"/>
              </a:ext>
            </a:extLst>
          </p:cNvPr>
          <p:cNvGraphicFramePr>
            <a:graphicFrameLocks noGrp="1"/>
          </p:cNvGraphicFramePr>
          <p:nvPr>
            <p:extLst>
              <p:ext uri="{D42A27DB-BD31-4B8C-83A1-F6EECF244321}">
                <p14:modId xmlns:p14="http://schemas.microsoft.com/office/powerpoint/2010/main" val="595319517"/>
              </p:ext>
            </p:extLst>
          </p:nvPr>
        </p:nvGraphicFramePr>
        <p:xfrm>
          <a:off x="4017817" y="5276514"/>
          <a:ext cx="4420126" cy="1483360"/>
        </p:xfrm>
        <a:graphic>
          <a:graphicData uri="http://schemas.openxmlformats.org/drawingml/2006/table">
            <a:tbl>
              <a:tblPr firstRow="1" bandRow="1">
                <a:tableStyleId>{21E4AEA4-8DFA-4A89-87EB-49C32662AFE0}</a:tableStyleId>
              </a:tblPr>
              <a:tblGrid>
                <a:gridCol w="3068592">
                  <a:extLst>
                    <a:ext uri="{9D8B030D-6E8A-4147-A177-3AD203B41FA5}">
                      <a16:colId xmlns:a16="http://schemas.microsoft.com/office/drawing/2014/main" val="490463339"/>
                    </a:ext>
                  </a:extLst>
                </a:gridCol>
                <a:gridCol w="1351534">
                  <a:extLst>
                    <a:ext uri="{9D8B030D-6E8A-4147-A177-3AD203B41FA5}">
                      <a16:colId xmlns:a16="http://schemas.microsoft.com/office/drawing/2014/main" val="2123847949"/>
                    </a:ext>
                  </a:extLst>
                </a:gridCol>
              </a:tblGrid>
              <a:tr h="370840">
                <a:tc gridSpan="2">
                  <a:txBody>
                    <a:bodyPr/>
                    <a:lstStyle/>
                    <a:p>
                      <a:pPr algn="ctr"/>
                      <a:r>
                        <a:rPr lang="ru-RU" sz="1200" dirty="0">
                          <a:solidFill>
                            <a:schemeClr val="bg1"/>
                          </a:solidFill>
                        </a:rPr>
                        <a:t>Магнит финальной фокусировки</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ru-RU" dirty="0"/>
                    </a:p>
                  </a:txBody>
                  <a:tcPr/>
                </a:tc>
                <a:extLst>
                  <a:ext uri="{0D108BD9-81ED-4DB2-BD59-A6C34878D82A}">
                    <a16:rowId xmlns:a16="http://schemas.microsoft.com/office/drawing/2014/main" val="1000879064"/>
                  </a:ext>
                </a:extLst>
              </a:tr>
              <a:tr h="370840">
                <a:tc>
                  <a:txBody>
                    <a:bodyPr/>
                    <a:lstStyle/>
                    <a:p>
                      <a:r>
                        <a:rPr lang="ru-RU" sz="1200" dirty="0"/>
                        <a:t>Длина,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1,42/0,92/0,68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7761309"/>
                  </a:ext>
                </a:extLst>
              </a:tr>
              <a:tr h="370840">
                <a:tc>
                  <a:txBody>
                    <a:bodyPr/>
                    <a:lstStyle/>
                    <a:p>
                      <a:r>
                        <a:rPr lang="ru-RU" sz="1200" dirty="0"/>
                        <a:t>Апертура пучковой камеры (г/в), мм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173/173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5371779"/>
                  </a:ext>
                </a:extLst>
              </a:tr>
              <a:tr h="370840">
                <a:tc>
                  <a:txBody>
                    <a:bodyPr/>
                    <a:lstStyle/>
                    <a:p>
                      <a:r>
                        <a:rPr lang="ru-RU" sz="1200" dirty="0"/>
                        <a:t>Количество магнитов, шт.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4240623"/>
                  </a:ext>
                </a:extLst>
              </a:tr>
            </a:tbl>
          </a:graphicData>
        </a:graphic>
      </p:graphicFrame>
      <p:sp>
        <p:nvSpPr>
          <p:cNvPr id="5" name="Подзаголовок 7">
            <a:extLst>
              <a:ext uri="{FF2B5EF4-FFF2-40B4-BE49-F238E27FC236}">
                <a16:creationId xmlns:a16="http://schemas.microsoft.com/office/drawing/2014/main" id="{BEF24138-9E33-67BF-7B82-C6C474537079}"/>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15</a:t>
            </a:r>
          </a:p>
        </p:txBody>
      </p:sp>
    </p:spTree>
    <p:extLst>
      <p:ext uri="{BB962C8B-B14F-4D97-AF65-F5344CB8AC3E}">
        <p14:creationId xmlns:p14="http://schemas.microsoft.com/office/powerpoint/2010/main" val="1592629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107219" y="82983"/>
            <a:ext cx="8494204" cy="980211"/>
          </a:xfrm>
        </p:spPr>
        <p:txBody>
          <a:bodyPr/>
          <a:lstStyle/>
          <a:p>
            <a:pPr algn="ctr"/>
            <a:r>
              <a:rPr lang="ru-RU" sz="3200" dirty="0">
                <a:solidFill>
                  <a:schemeClr val="bg1"/>
                </a:solidFill>
              </a:rPr>
              <a:t>Результаты измерений положения магнитной оси</a:t>
            </a:r>
          </a:p>
        </p:txBody>
      </p:sp>
      <p:sp>
        <p:nvSpPr>
          <p:cNvPr id="35" name="Подзаголовок 2">
            <a:extLst>
              <a:ext uri="{FF2B5EF4-FFF2-40B4-BE49-F238E27FC236}">
                <a16:creationId xmlns:a16="http://schemas.microsoft.com/office/drawing/2014/main" id="{34F76701-50FD-714F-3C9A-C359D2C8C06F}"/>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pic>
        <p:nvPicPr>
          <p:cNvPr id="11" name="Рисунок 10">
            <a:extLst>
              <a:ext uri="{FF2B5EF4-FFF2-40B4-BE49-F238E27FC236}">
                <a16:creationId xmlns:a16="http://schemas.microsoft.com/office/drawing/2014/main" id="{1DAB7758-53EB-F67D-301F-5ED56549316A}"/>
              </a:ext>
            </a:extLst>
          </p:cNvPr>
          <p:cNvPicPr>
            <a:picLocks noChangeAspect="1"/>
          </p:cNvPicPr>
          <p:nvPr/>
        </p:nvPicPr>
        <p:blipFill>
          <a:blip r:embed="rId4"/>
          <a:srcRect l="7816" t="10292" r="12951" b="4775"/>
          <a:stretch/>
        </p:blipFill>
        <p:spPr>
          <a:xfrm>
            <a:off x="50259" y="1893770"/>
            <a:ext cx="3960000" cy="3248344"/>
          </a:xfrm>
          <a:prstGeom prst="rect">
            <a:avLst/>
          </a:prstGeom>
        </p:spPr>
      </p:pic>
      <p:sp>
        <p:nvSpPr>
          <p:cNvPr id="8" name="TextBox 7">
            <a:extLst>
              <a:ext uri="{FF2B5EF4-FFF2-40B4-BE49-F238E27FC236}">
                <a16:creationId xmlns:a16="http://schemas.microsoft.com/office/drawing/2014/main" id="{5C05A948-BB15-B6F3-DE55-A0F5546BF8FF}"/>
              </a:ext>
            </a:extLst>
          </p:cNvPr>
          <p:cNvSpPr txBox="1"/>
          <p:nvPr/>
        </p:nvSpPr>
        <p:spPr>
          <a:xfrm>
            <a:off x="263323" y="5223483"/>
            <a:ext cx="3960001" cy="495457"/>
          </a:xfrm>
          <a:prstGeom prst="rect">
            <a:avLst/>
          </a:prstGeom>
          <a:noFill/>
        </p:spPr>
        <p:txBody>
          <a:bodyPr wrap="square">
            <a:spAutoFit/>
          </a:bodyPr>
          <a:lstStyle/>
          <a:p>
            <a:pPr algn="ctr">
              <a:lnSpc>
                <a:spcPct val="150000"/>
              </a:lnSpc>
            </a:pPr>
            <a:r>
              <a:rPr lang="ru-RU" sz="2000" dirty="0">
                <a:solidFill>
                  <a:srgbClr val="000000"/>
                </a:solidFill>
                <a:effectLst/>
                <a:ea typeface="Times New Roman" panose="02020603050405020304" pitchFamily="18" charset="0"/>
              </a:rPr>
              <a:t>Магниты арок</a:t>
            </a:r>
            <a:endParaRPr lang="ru-RU" sz="2000" dirty="0"/>
          </a:p>
        </p:txBody>
      </p:sp>
      <p:sp>
        <p:nvSpPr>
          <p:cNvPr id="3" name="TextBox 2">
            <a:extLst>
              <a:ext uri="{FF2B5EF4-FFF2-40B4-BE49-F238E27FC236}">
                <a16:creationId xmlns:a16="http://schemas.microsoft.com/office/drawing/2014/main" id="{7CAFCC9D-C9C6-ED2A-36A8-9DD809F573B6}"/>
              </a:ext>
            </a:extLst>
          </p:cNvPr>
          <p:cNvSpPr txBox="1"/>
          <p:nvPr/>
        </p:nvSpPr>
        <p:spPr>
          <a:xfrm>
            <a:off x="4323613" y="5235368"/>
            <a:ext cx="3959999" cy="495457"/>
          </a:xfrm>
          <a:prstGeom prst="rect">
            <a:avLst/>
          </a:prstGeom>
          <a:noFill/>
        </p:spPr>
        <p:txBody>
          <a:bodyPr wrap="square">
            <a:spAutoFit/>
          </a:bodyPr>
          <a:lstStyle/>
          <a:p>
            <a:pPr algn="ctr">
              <a:lnSpc>
                <a:spcPct val="150000"/>
              </a:lnSpc>
            </a:pPr>
            <a:r>
              <a:rPr lang="ru-RU" sz="2000" dirty="0">
                <a:solidFill>
                  <a:srgbClr val="000000"/>
                </a:solidFill>
                <a:effectLst/>
                <a:ea typeface="Times New Roman" panose="02020603050405020304" pitchFamily="18" charset="0"/>
              </a:rPr>
              <a:t>Двухапертурные дублеты</a:t>
            </a:r>
            <a:endParaRPr lang="ru-RU" sz="2000" dirty="0"/>
          </a:p>
        </p:txBody>
      </p:sp>
      <p:sp>
        <p:nvSpPr>
          <p:cNvPr id="4" name="TextBox 3">
            <a:extLst>
              <a:ext uri="{FF2B5EF4-FFF2-40B4-BE49-F238E27FC236}">
                <a16:creationId xmlns:a16="http://schemas.microsoft.com/office/drawing/2014/main" id="{564810C5-B29C-1462-6615-914E0BD45829}"/>
              </a:ext>
            </a:extLst>
          </p:cNvPr>
          <p:cNvSpPr txBox="1"/>
          <p:nvPr/>
        </p:nvSpPr>
        <p:spPr>
          <a:xfrm>
            <a:off x="8232001" y="5182143"/>
            <a:ext cx="3959999" cy="707886"/>
          </a:xfrm>
          <a:prstGeom prst="rect">
            <a:avLst/>
          </a:prstGeom>
          <a:noFill/>
        </p:spPr>
        <p:txBody>
          <a:bodyPr wrap="square">
            <a:spAutoFit/>
          </a:bodyPr>
          <a:lstStyle/>
          <a:p>
            <a:pPr algn="ctr"/>
            <a:r>
              <a:rPr lang="ru-RU" sz="2000" dirty="0">
                <a:solidFill>
                  <a:srgbClr val="000000"/>
                </a:solidFill>
                <a:effectLst/>
                <a:ea typeface="Times New Roman" panose="02020603050405020304" pitchFamily="18" charset="0"/>
              </a:rPr>
              <a:t>Магниты финальной фокусировки</a:t>
            </a:r>
            <a:endParaRPr lang="ru-RU" sz="2000" dirty="0"/>
          </a:p>
        </p:txBody>
      </p:sp>
      <p:pic>
        <p:nvPicPr>
          <p:cNvPr id="5" name="Рисунок 4">
            <a:extLst>
              <a:ext uri="{FF2B5EF4-FFF2-40B4-BE49-F238E27FC236}">
                <a16:creationId xmlns:a16="http://schemas.microsoft.com/office/drawing/2014/main" id="{978EDA47-99EB-1236-F6F4-D9BED2A6E693}"/>
              </a:ext>
            </a:extLst>
          </p:cNvPr>
          <p:cNvPicPr>
            <a:picLocks noChangeAspect="1"/>
          </p:cNvPicPr>
          <p:nvPr/>
        </p:nvPicPr>
        <p:blipFill>
          <a:blip r:embed="rId5"/>
          <a:srcRect l="6741" t="9360" r="11246" b="4775"/>
          <a:stretch/>
        </p:blipFill>
        <p:spPr>
          <a:xfrm>
            <a:off x="4124227" y="1931609"/>
            <a:ext cx="3960000" cy="3172665"/>
          </a:xfrm>
          <a:prstGeom prst="rect">
            <a:avLst/>
          </a:prstGeom>
        </p:spPr>
      </p:pic>
      <p:pic>
        <p:nvPicPr>
          <p:cNvPr id="10" name="Рисунок 9">
            <a:extLst>
              <a:ext uri="{FF2B5EF4-FFF2-40B4-BE49-F238E27FC236}">
                <a16:creationId xmlns:a16="http://schemas.microsoft.com/office/drawing/2014/main" id="{916A14E2-F24F-8DAD-7091-085126F4D699}"/>
              </a:ext>
            </a:extLst>
          </p:cNvPr>
          <p:cNvPicPr>
            <a:picLocks noChangeAspect="1"/>
          </p:cNvPicPr>
          <p:nvPr/>
        </p:nvPicPr>
        <p:blipFill>
          <a:blip r:embed="rId6"/>
          <a:srcRect l="6638" t="9360" r="11349" b="4775"/>
          <a:stretch/>
        </p:blipFill>
        <p:spPr>
          <a:xfrm>
            <a:off x="8124265" y="1931609"/>
            <a:ext cx="3960000" cy="3172665"/>
          </a:xfrm>
          <a:prstGeom prst="rect">
            <a:avLst/>
          </a:prstGeom>
        </p:spPr>
      </p:pic>
      <p:sp>
        <p:nvSpPr>
          <p:cNvPr id="14" name="Подзаголовок 7">
            <a:extLst>
              <a:ext uri="{FF2B5EF4-FFF2-40B4-BE49-F238E27FC236}">
                <a16:creationId xmlns:a16="http://schemas.microsoft.com/office/drawing/2014/main" id="{6838FD8A-14DC-7273-AC39-50CC0D04A8D6}"/>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16</a:t>
            </a:r>
          </a:p>
        </p:txBody>
      </p:sp>
    </p:spTree>
    <p:extLst>
      <p:ext uri="{BB962C8B-B14F-4D97-AF65-F5344CB8AC3E}">
        <p14:creationId xmlns:p14="http://schemas.microsoft.com/office/powerpoint/2010/main" val="1355321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086678" y="167691"/>
            <a:ext cx="8494204" cy="1023554"/>
          </a:xfrm>
        </p:spPr>
        <p:txBody>
          <a:bodyPr/>
          <a:lstStyle/>
          <a:p>
            <a:pPr algn="ctr">
              <a:tabLst>
                <a:tab pos="4127500" algn="l"/>
              </a:tabLst>
            </a:pPr>
            <a:r>
              <a:rPr lang="ru-RU" sz="3200" dirty="0">
                <a:solidFill>
                  <a:schemeClr val="bg1"/>
                </a:solidFill>
              </a:rPr>
              <a:t>Результаты моделирования</a:t>
            </a:r>
            <a:br>
              <a:rPr lang="ru-RU" sz="3200" dirty="0">
                <a:solidFill>
                  <a:schemeClr val="bg1"/>
                </a:solidFill>
              </a:rPr>
            </a:br>
            <a:r>
              <a:rPr lang="ru-RU" sz="3200" dirty="0">
                <a:solidFill>
                  <a:schemeClr val="bg1"/>
                </a:solidFill>
              </a:rPr>
              <a:t>замкнутой орбиты пучка</a:t>
            </a:r>
          </a:p>
        </p:txBody>
      </p:sp>
      <p:sp>
        <p:nvSpPr>
          <p:cNvPr id="35" name="Подзаголовок 2">
            <a:extLst>
              <a:ext uri="{FF2B5EF4-FFF2-40B4-BE49-F238E27FC236}">
                <a16:creationId xmlns:a16="http://schemas.microsoft.com/office/drawing/2014/main" id="{34F76701-50FD-714F-3C9A-C359D2C8C06F}"/>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pic>
        <p:nvPicPr>
          <p:cNvPr id="10" name="Рисунок 9">
            <a:extLst>
              <a:ext uri="{FF2B5EF4-FFF2-40B4-BE49-F238E27FC236}">
                <a16:creationId xmlns:a16="http://schemas.microsoft.com/office/drawing/2014/main" id="{86D817AC-19C6-E675-1DB5-7CD27AA5DB78}"/>
              </a:ext>
            </a:extLst>
          </p:cNvPr>
          <p:cNvPicPr>
            <a:picLocks noChangeAspect="1"/>
          </p:cNvPicPr>
          <p:nvPr/>
        </p:nvPicPr>
        <p:blipFill>
          <a:blip r:embed="rId4"/>
          <a:srcRect l="9694" t="4169" r="9443" b="4912"/>
          <a:stretch/>
        </p:blipFill>
        <p:spPr>
          <a:xfrm>
            <a:off x="348973" y="1499960"/>
            <a:ext cx="2911061" cy="2504661"/>
          </a:xfrm>
          <a:prstGeom prst="rect">
            <a:avLst/>
          </a:prstGeom>
        </p:spPr>
      </p:pic>
      <p:pic>
        <p:nvPicPr>
          <p:cNvPr id="15" name="Рисунок 14">
            <a:extLst>
              <a:ext uri="{FF2B5EF4-FFF2-40B4-BE49-F238E27FC236}">
                <a16:creationId xmlns:a16="http://schemas.microsoft.com/office/drawing/2014/main" id="{2716F6DC-3955-FEC8-D583-25154FFA3C4E}"/>
              </a:ext>
            </a:extLst>
          </p:cNvPr>
          <p:cNvPicPr>
            <a:picLocks noChangeAspect="1"/>
          </p:cNvPicPr>
          <p:nvPr/>
        </p:nvPicPr>
        <p:blipFill>
          <a:blip r:embed="rId5"/>
          <a:srcRect l="9478" t="3870" r="11868" b="5212"/>
          <a:stretch/>
        </p:blipFill>
        <p:spPr>
          <a:xfrm>
            <a:off x="388729" y="4046335"/>
            <a:ext cx="2831549" cy="2504661"/>
          </a:xfrm>
          <a:prstGeom prst="rect">
            <a:avLst/>
          </a:prstGeom>
        </p:spPr>
      </p:pic>
      <p:pic>
        <p:nvPicPr>
          <p:cNvPr id="18" name="Рисунок 17">
            <a:extLst>
              <a:ext uri="{FF2B5EF4-FFF2-40B4-BE49-F238E27FC236}">
                <a16:creationId xmlns:a16="http://schemas.microsoft.com/office/drawing/2014/main" id="{8EF39569-EB45-91B8-879C-82A7706C4547}"/>
              </a:ext>
            </a:extLst>
          </p:cNvPr>
          <p:cNvPicPr>
            <a:picLocks noChangeAspect="1"/>
          </p:cNvPicPr>
          <p:nvPr/>
        </p:nvPicPr>
        <p:blipFill>
          <a:blip r:embed="rId6"/>
          <a:srcRect l="9974" t="4169" r="11986" b="4912"/>
          <a:stretch/>
        </p:blipFill>
        <p:spPr>
          <a:xfrm>
            <a:off x="3262246" y="1499960"/>
            <a:ext cx="2809461" cy="2504661"/>
          </a:xfrm>
          <a:prstGeom prst="rect">
            <a:avLst/>
          </a:prstGeom>
        </p:spPr>
      </p:pic>
      <p:pic>
        <p:nvPicPr>
          <p:cNvPr id="20" name="Рисунок 19">
            <a:extLst>
              <a:ext uri="{FF2B5EF4-FFF2-40B4-BE49-F238E27FC236}">
                <a16:creationId xmlns:a16="http://schemas.microsoft.com/office/drawing/2014/main" id="{CFA64181-5843-1FAB-F0CE-FED4630EE51C}"/>
              </a:ext>
            </a:extLst>
          </p:cNvPr>
          <p:cNvPicPr>
            <a:picLocks noChangeAspect="1"/>
          </p:cNvPicPr>
          <p:nvPr/>
        </p:nvPicPr>
        <p:blipFill>
          <a:blip r:embed="rId7"/>
          <a:srcRect l="9973" t="4598" r="9409" b="4484"/>
          <a:stretch/>
        </p:blipFill>
        <p:spPr>
          <a:xfrm>
            <a:off x="3215863" y="4046335"/>
            <a:ext cx="2902226" cy="2504661"/>
          </a:xfrm>
          <a:prstGeom prst="rect">
            <a:avLst/>
          </a:prstGeom>
        </p:spPr>
      </p:pic>
      <p:pic>
        <p:nvPicPr>
          <p:cNvPr id="8" name="Рисунок 7">
            <a:extLst>
              <a:ext uri="{FF2B5EF4-FFF2-40B4-BE49-F238E27FC236}">
                <a16:creationId xmlns:a16="http://schemas.microsoft.com/office/drawing/2014/main" id="{1E36BAD9-5C90-8417-845E-6B5034F8649D}"/>
              </a:ext>
            </a:extLst>
          </p:cNvPr>
          <p:cNvPicPr>
            <a:picLocks noChangeAspect="1"/>
          </p:cNvPicPr>
          <p:nvPr/>
        </p:nvPicPr>
        <p:blipFill>
          <a:blip r:embed="rId8"/>
          <a:stretch>
            <a:fillRect/>
          </a:stretch>
        </p:blipFill>
        <p:spPr>
          <a:xfrm>
            <a:off x="6418018" y="1375228"/>
            <a:ext cx="5385253" cy="4494696"/>
          </a:xfrm>
          <a:prstGeom prst="rect">
            <a:avLst/>
          </a:prstGeom>
        </p:spPr>
      </p:pic>
      <p:sp>
        <p:nvSpPr>
          <p:cNvPr id="5" name="Подзаголовок 7">
            <a:extLst>
              <a:ext uri="{FF2B5EF4-FFF2-40B4-BE49-F238E27FC236}">
                <a16:creationId xmlns:a16="http://schemas.microsoft.com/office/drawing/2014/main" id="{440D77F3-1C7A-9165-287F-893A55A0209D}"/>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17</a:t>
            </a:r>
          </a:p>
        </p:txBody>
      </p:sp>
    </p:spTree>
    <p:extLst>
      <p:ext uri="{BB962C8B-B14F-4D97-AF65-F5344CB8AC3E}">
        <p14:creationId xmlns:p14="http://schemas.microsoft.com/office/powerpoint/2010/main" val="61413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400DE-069D-0B09-1DEF-6E02B5EB8C7A}"/>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7FC281B1-EB87-56F4-E3C3-409E739A6974}"/>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5F777F39-FCDA-3BB9-7F82-BA668252F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20EB9B86-516B-3880-1C23-25A07BFAAEB0}"/>
              </a:ext>
            </a:extLst>
          </p:cNvPr>
          <p:cNvSpPr>
            <a:spLocks noGrp="1"/>
          </p:cNvSpPr>
          <p:nvPr>
            <p:ph type="ctrTitle"/>
          </p:nvPr>
        </p:nvSpPr>
        <p:spPr>
          <a:xfrm>
            <a:off x="1086678" y="14184"/>
            <a:ext cx="8494204" cy="1117807"/>
          </a:xfrm>
        </p:spPr>
        <p:txBody>
          <a:bodyPr/>
          <a:lstStyle/>
          <a:p>
            <a:pPr algn="ctr"/>
            <a:r>
              <a:rPr lang="ru-RU" sz="3200" dirty="0">
                <a:solidFill>
                  <a:schemeClr val="bg1"/>
                </a:solidFill>
              </a:rPr>
              <a:t>Результаты измерений дипольного магнита Коллайдера</a:t>
            </a:r>
          </a:p>
        </p:txBody>
      </p:sp>
      <p:sp>
        <p:nvSpPr>
          <p:cNvPr id="35" name="Подзаголовок 2">
            <a:extLst>
              <a:ext uri="{FF2B5EF4-FFF2-40B4-BE49-F238E27FC236}">
                <a16:creationId xmlns:a16="http://schemas.microsoft.com/office/drawing/2014/main" id="{F1A24626-684F-5A74-1D1E-8C443639B1D2}"/>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10" name="Подзаголовок 7">
            <a:extLst>
              <a:ext uri="{FF2B5EF4-FFF2-40B4-BE49-F238E27FC236}">
                <a16:creationId xmlns:a16="http://schemas.microsoft.com/office/drawing/2014/main" id="{9FC76FE3-2382-6C18-276B-C2FEE30949CB}"/>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18</a:t>
            </a:r>
          </a:p>
        </p:txBody>
      </p:sp>
      <p:pic>
        <p:nvPicPr>
          <p:cNvPr id="13" name="Рисунок 12">
            <a:extLst>
              <a:ext uri="{FF2B5EF4-FFF2-40B4-BE49-F238E27FC236}">
                <a16:creationId xmlns:a16="http://schemas.microsoft.com/office/drawing/2014/main" id="{4CBE4184-3777-A274-3427-3EA5FAFED8F3}"/>
              </a:ext>
            </a:extLst>
          </p:cNvPr>
          <p:cNvPicPr>
            <a:picLocks noChangeAspect="1"/>
          </p:cNvPicPr>
          <p:nvPr/>
        </p:nvPicPr>
        <p:blipFill>
          <a:blip r:embed="rId4"/>
          <a:srcRect b="10290"/>
          <a:stretch/>
        </p:blipFill>
        <p:spPr>
          <a:xfrm>
            <a:off x="7769" y="1330627"/>
            <a:ext cx="5273794" cy="1878240"/>
          </a:xfrm>
          <a:prstGeom prst="rect">
            <a:avLst/>
          </a:prstGeom>
        </p:spPr>
      </p:pic>
      <p:pic>
        <p:nvPicPr>
          <p:cNvPr id="4" name="Рисунок 3">
            <a:extLst>
              <a:ext uri="{FF2B5EF4-FFF2-40B4-BE49-F238E27FC236}">
                <a16:creationId xmlns:a16="http://schemas.microsoft.com/office/drawing/2014/main" id="{5B049346-0A94-D5A3-080E-AEF7AD28C6F3}"/>
              </a:ext>
            </a:extLst>
          </p:cNvPr>
          <p:cNvPicPr>
            <a:picLocks noChangeAspect="1"/>
          </p:cNvPicPr>
          <p:nvPr/>
        </p:nvPicPr>
        <p:blipFill>
          <a:blip r:embed="rId5">
            <a:extLst>
              <a:ext uri="{28A0092B-C50C-407E-A947-70E740481C1C}">
                <a14:useLocalDpi xmlns:a14="http://schemas.microsoft.com/office/drawing/2010/main" val="0"/>
              </a:ext>
            </a:extLst>
          </a:blip>
          <a:srcRect t="10224" b="10123"/>
          <a:stretch/>
        </p:blipFill>
        <p:spPr bwMode="auto">
          <a:xfrm>
            <a:off x="3835572" y="3069167"/>
            <a:ext cx="8356428" cy="3252478"/>
          </a:xfrm>
          <a:prstGeom prst="rect">
            <a:avLst/>
          </a:prstGeom>
          <a:noFill/>
          <a:ln>
            <a:noFill/>
          </a:ln>
        </p:spPr>
      </p:pic>
      <p:sp>
        <p:nvSpPr>
          <p:cNvPr id="14" name="TextBox 13">
            <a:extLst>
              <a:ext uri="{FF2B5EF4-FFF2-40B4-BE49-F238E27FC236}">
                <a16:creationId xmlns:a16="http://schemas.microsoft.com/office/drawing/2014/main" id="{686EFCDE-8B5E-2DF1-7BE7-64F89A1426D5}"/>
              </a:ext>
            </a:extLst>
          </p:cNvPr>
          <p:cNvSpPr txBox="1"/>
          <p:nvPr/>
        </p:nvSpPr>
        <p:spPr>
          <a:xfrm>
            <a:off x="5281563" y="1960720"/>
            <a:ext cx="6910437" cy="738664"/>
          </a:xfrm>
          <a:prstGeom prst="rect">
            <a:avLst/>
          </a:prstGeom>
          <a:noFill/>
        </p:spPr>
        <p:txBody>
          <a:bodyPr wrap="square">
            <a:spAutoFit/>
          </a:bodyPr>
          <a:lstStyle/>
          <a:p>
            <a:pPr algn="ctr"/>
            <a:r>
              <a:rPr lang="ru-RU" sz="1400" dirty="0">
                <a:solidFill>
                  <a:srgbClr val="000000"/>
                </a:solidFill>
                <a:effectLst/>
                <a:ea typeface="Times New Roman" panose="02020603050405020304" pitchFamily="18" charset="0"/>
              </a:rPr>
              <a:t>Относительная точность измерений по результатам 10 циклов измерений: основная компонента поля - 5∙10⁻</a:t>
            </a:r>
            <a:r>
              <a:rPr lang="ru-RU" sz="1400" baseline="30000" dirty="0">
                <a:solidFill>
                  <a:srgbClr val="000000"/>
                </a:solidFill>
                <a:effectLst/>
                <a:ea typeface="Times New Roman" panose="02020603050405020304" pitchFamily="18" charset="0"/>
              </a:rPr>
              <a:t>5</a:t>
            </a:r>
            <a:br>
              <a:rPr lang="ru-RU" sz="1400" baseline="30000" dirty="0">
                <a:solidFill>
                  <a:srgbClr val="000000"/>
                </a:solidFill>
                <a:effectLst/>
                <a:ea typeface="Times New Roman" panose="02020603050405020304" pitchFamily="18" charset="0"/>
              </a:rPr>
            </a:br>
            <a:r>
              <a:rPr lang="ru-RU" sz="1400" dirty="0">
                <a:solidFill>
                  <a:srgbClr val="000000"/>
                </a:solidFill>
                <a:effectLst/>
                <a:ea typeface="Times New Roman" panose="02020603050405020304" pitchFamily="18" charset="0"/>
              </a:rPr>
              <a:t>высшие гармоники - 2∙10⁻</a:t>
            </a:r>
            <a:r>
              <a:rPr lang="ru-RU" sz="1400" baseline="30000" dirty="0">
                <a:solidFill>
                  <a:srgbClr val="000000"/>
                </a:solidFill>
                <a:effectLst/>
                <a:ea typeface="Times New Roman" panose="02020603050405020304" pitchFamily="18" charset="0"/>
              </a:rPr>
              <a:t>4</a:t>
            </a:r>
            <a:endParaRPr lang="ru-RU" sz="1400" baseline="30000" dirty="0"/>
          </a:p>
        </p:txBody>
      </p:sp>
      <p:sp>
        <p:nvSpPr>
          <p:cNvPr id="15" name="TextBox 14">
            <a:extLst>
              <a:ext uri="{FF2B5EF4-FFF2-40B4-BE49-F238E27FC236}">
                <a16:creationId xmlns:a16="http://schemas.microsoft.com/office/drawing/2014/main" id="{D68957C2-F583-DC44-2214-7E9271230B03}"/>
              </a:ext>
            </a:extLst>
          </p:cNvPr>
          <p:cNvSpPr txBox="1"/>
          <p:nvPr/>
        </p:nvSpPr>
        <p:spPr>
          <a:xfrm>
            <a:off x="50189" y="4372240"/>
            <a:ext cx="3742964" cy="646331"/>
          </a:xfrm>
          <a:prstGeom prst="rect">
            <a:avLst/>
          </a:prstGeom>
          <a:noFill/>
        </p:spPr>
        <p:txBody>
          <a:bodyPr wrap="square">
            <a:spAutoFit/>
          </a:bodyPr>
          <a:lstStyle/>
          <a:p>
            <a:pPr algn="ctr"/>
            <a:r>
              <a:rPr lang="ru-RU" dirty="0">
                <a:solidFill>
                  <a:srgbClr val="000000"/>
                </a:solidFill>
                <a:effectLst/>
                <a:ea typeface="Times New Roman" panose="02020603050405020304" pitchFamily="18" charset="0"/>
              </a:rPr>
              <a:t>Величины высших гармоник не превышают допуски ТЗ</a:t>
            </a:r>
            <a:endParaRPr lang="ru-RU" baseline="30000" dirty="0"/>
          </a:p>
        </p:txBody>
      </p:sp>
    </p:spTree>
    <p:extLst>
      <p:ext uri="{BB962C8B-B14F-4D97-AF65-F5344CB8AC3E}">
        <p14:creationId xmlns:p14="http://schemas.microsoft.com/office/powerpoint/2010/main" val="3280611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C2B17-3787-C192-0B92-13E5583E9FFE}"/>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CE2A8500-DB26-F9F4-E796-D77CBFD4AF92}"/>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E97EE4A6-1E02-9BB3-7735-B2F21B3BA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D3700AB-E330-547C-EA6E-151DB18C2CCE}"/>
              </a:ext>
            </a:extLst>
          </p:cNvPr>
          <p:cNvSpPr>
            <a:spLocks noGrp="1"/>
          </p:cNvSpPr>
          <p:nvPr>
            <p:ph type="ctrTitle"/>
          </p:nvPr>
        </p:nvSpPr>
        <p:spPr>
          <a:xfrm>
            <a:off x="1086678" y="14184"/>
            <a:ext cx="8494204" cy="1117807"/>
          </a:xfrm>
        </p:spPr>
        <p:txBody>
          <a:bodyPr/>
          <a:lstStyle/>
          <a:p>
            <a:pPr algn="ctr"/>
            <a:r>
              <a:rPr lang="ru-RU" sz="3200" dirty="0">
                <a:solidFill>
                  <a:schemeClr val="bg1"/>
                </a:solidFill>
              </a:rPr>
              <a:t>Результаты измерений </a:t>
            </a:r>
            <a:br>
              <a:rPr lang="ru-RU" sz="3200" dirty="0">
                <a:solidFill>
                  <a:schemeClr val="bg1"/>
                </a:solidFill>
              </a:rPr>
            </a:br>
            <a:r>
              <a:rPr lang="ru-RU" sz="3200" dirty="0">
                <a:solidFill>
                  <a:schemeClr val="bg1"/>
                </a:solidFill>
              </a:rPr>
              <a:t>квадрупольного магнита </a:t>
            </a:r>
            <a:r>
              <a:rPr lang="en-US" sz="3200" dirty="0">
                <a:solidFill>
                  <a:schemeClr val="bg1"/>
                </a:solidFill>
              </a:rPr>
              <a:t>SIS100</a:t>
            </a:r>
            <a:endParaRPr lang="ru-RU" sz="3200" dirty="0">
              <a:solidFill>
                <a:schemeClr val="bg1"/>
              </a:solidFill>
            </a:endParaRPr>
          </a:p>
        </p:txBody>
      </p:sp>
      <p:sp>
        <p:nvSpPr>
          <p:cNvPr id="35" name="Подзаголовок 2">
            <a:extLst>
              <a:ext uri="{FF2B5EF4-FFF2-40B4-BE49-F238E27FC236}">
                <a16:creationId xmlns:a16="http://schemas.microsoft.com/office/drawing/2014/main" id="{68CC72FE-AD66-FAE6-DA83-B841C1FA428C}"/>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11" name="Подзаголовок 7">
            <a:extLst>
              <a:ext uri="{FF2B5EF4-FFF2-40B4-BE49-F238E27FC236}">
                <a16:creationId xmlns:a16="http://schemas.microsoft.com/office/drawing/2014/main" id="{2316DD3C-C44C-3B44-3397-42793F5FD4CB}"/>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19</a:t>
            </a:r>
          </a:p>
        </p:txBody>
      </p:sp>
      <p:pic>
        <p:nvPicPr>
          <p:cNvPr id="16" name="Рисунок 15">
            <a:extLst>
              <a:ext uri="{FF2B5EF4-FFF2-40B4-BE49-F238E27FC236}">
                <a16:creationId xmlns:a16="http://schemas.microsoft.com/office/drawing/2014/main" id="{FA5DDB9C-098B-6B31-075C-0188AA8A402B}"/>
              </a:ext>
            </a:extLst>
          </p:cNvPr>
          <p:cNvPicPr>
            <a:picLocks noChangeAspect="1"/>
          </p:cNvPicPr>
          <p:nvPr/>
        </p:nvPicPr>
        <p:blipFill>
          <a:blip r:embed="rId4"/>
          <a:srcRect l="7628" r="7577"/>
          <a:stretch/>
        </p:blipFill>
        <p:spPr>
          <a:xfrm>
            <a:off x="111760" y="1131991"/>
            <a:ext cx="3241040" cy="2924871"/>
          </a:xfrm>
          <a:prstGeom prst="rect">
            <a:avLst/>
          </a:prstGeom>
        </p:spPr>
      </p:pic>
      <p:pic>
        <p:nvPicPr>
          <p:cNvPr id="8" name="Рисунок 7">
            <a:extLst>
              <a:ext uri="{FF2B5EF4-FFF2-40B4-BE49-F238E27FC236}">
                <a16:creationId xmlns:a16="http://schemas.microsoft.com/office/drawing/2014/main" id="{7670B212-C6D2-B326-E8C4-E6FAC73A4506}"/>
              </a:ext>
            </a:extLst>
          </p:cNvPr>
          <p:cNvPicPr>
            <a:picLocks noChangeAspect="1"/>
          </p:cNvPicPr>
          <p:nvPr/>
        </p:nvPicPr>
        <p:blipFill>
          <a:blip r:embed="rId5">
            <a:extLst>
              <a:ext uri="{28A0092B-C50C-407E-A947-70E740481C1C}">
                <a14:useLocalDpi xmlns:a14="http://schemas.microsoft.com/office/drawing/2010/main" val="0"/>
              </a:ext>
            </a:extLst>
          </a:blip>
          <a:srcRect t="5679" b="10550"/>
          <a:stretch/>
        </p:blipFill>
        <p:spPr bwMode="auto">
          <a:xfrm>
            <a:off x="3373461" y="2661920"/>
            <a:ext cx="8808379" cy="3556813"/>
          </a:xfrm>
          <a:prstGeom prst="rect">
            <a:avLst/>
          </a:prstGeom>
          <a:noFill/>
          <a:ln>
            <a:noFill/>
          </a:ln>
        </p:spPr>
      </p:pic>
      <p:sp>
        <p:nvSpPr>
          <p:cNvPr id="17" name="TextBox 16">
            <a:extLst>
              <a:ext uri="{FF2B5EF4-FFF2-40B4-BE49-F238E27FC236}">
                <a16:creationId xmlns:a16="http://schemas.microsoft.com/office/drawing/2014/main" id="{2AB8494D-668C-BBA3-898B-CF4370A3415E}"/>
              </a:ext>
            </a:extLst>
          </p:cNvPr>
          <p:cNvSpPr txBox="1"/>
          <p:nvPr/>
        </p:nvSpPr>
        <p:spPr>
          <a:xfrm>
            <a:off x="4413729" y="1642360"/>
            <a:ext cx="6910437" cy="738664"/>
          </a:xfrm>
          <a:prstGeom prst="rect">
            <a:avLst/>
          </a:prstGeom>
          <a:noFill/>
        </p:spPr>
        <p:txBody>
          <a:bodyPr wrap="square">
            <a:spAutoFit/>
          </a:bodyPr>
          <a:lstStyle/>
          <a:p>
            <a:pPr algn="ctr"/>
            <a:r>
              <a:rPr lang="ru-RU" sz="1400" dirty="0">
                <a:solidFill>
                  <a:srgbClr val="000000"/>
                </a:solidFill>
                <a:effectLst/>
                <a:ea typeface="Times New Roman" panose="02020603050405020304" pitchFamily="18" charset="0"/>
              </a:rPr>
              <a:t>Относительная точность измерений по результатам 10 циклов измерений: основная компоненты поля - 1∙10⁻</a:t>
            </a:r>
            <a:r>
              <a:rPr lang="ru-RU" sz="1400" baseline="30000" dirty="0">
                <a:solidFill>
                  <a:srgbClr val="000000"/>
                </a:solidFill>
                <a:effectLst/>
                <a:ea typeface="Times New Roman" panose="02020603050405020304" pitchFamily="18" charset="0"/>
              </a:rPr>
              <a:t>4</a:t>
            </a:r>
            <a:br>
              <a:rPr lang="ru-RU" sz="1400" baseline="30000" dirty="0">
                <a:solidFill>
                  <a:srgbClr val="000000"/>
                </a:solidFill>
                <a:effectLst/>
                <a:ea typeface="Times New Roman" panose="02020603050405020304" pitchFamily="18" charset="0"/>
              </a:rPr>
            </a:br>
            <a:r>
              <a:rPr lang="ru-RU" sz="1400" dirty="0">
                <a:solidFill>
                  <a:srgbClr val="000000"/>
                </a:solidFill>
                <a:effectLst/>
                <a:ea typeface="Times New Roman" panose="02020603050405020304" pitchFamily="18" charset="0"/>
              </a:rPr>
              <a:t>высшие гармоники - 2∙10⁻</a:t>
            </a:r>
            <a:r>
              <a:rPr lang="ru-RU" sz="1400" baseline="30000" dirty="0">
                <a:solidFill>
                  <a:srgbClr val="000000"/>
                </a:solidFill>
                <a:effectLst/>
                <a:ea typeface="Times New Roman" panose="02020603050405020304" pitchFamily="18" charset="0"/>
              </a:rPr>
              <a:t>4</a:t>
            </a:r>
            <a:endParaRPr lang="ru-RU" sz="1400" baseline="30000" dirty="0"/>
          </a:p>
        </p:txBody>
      </p:sp>
      <p:pic>
        <p:nvPicPr>
          <p:cNvPr id="19" name="Рисунок 18">
            <a:extLst>
              <a:ext uri="{FF2B5EF4-FFF2-40B4-BE49-F238E27FC236}">
                <a16:creationId xmlns:a16="http://schemas.microsoft.com/office/drawing/2014/main" id="{63E6B16E-90BD-F0B0-D46E-4CB2E9768B6D}"/>
              </a:ext>
            </a:extLst>
          </p:cNvPr>
          <p:cNvPicPr>
            <a:picLocks noChangeAspect="1"/>
          </p:cNvPicPr>
          <p:nvPr/>
        </p:nvPicPr>
        <p:blipFill>
          <a:blip r:embed="rId6"/>
          <a:stretch>
            <a:fillRect/>
          </a:stretch>
        </p:blipFill>
        <p:spPr>
          <a:xfrm>
            <a:off x="111760" y="4089400"/>
            <a:ext cx="3261701" cy="2088714"/>
          </a:xfrm>
          <a:prstGeom prst="rect">
            <a:avLst/>
          </a:prstGeom>
        </p:spPr>
      </p:pic>
      <p:sp>
        <p:nvSpPr>
          <p:cNvPr id="20" name="Прямоугольник 19">
            <a:extLst>
              <a:ext uri="{FF2B5EF4-FFF2-40B4-BE49-F238E27FC236}">
                <a16:creationId xmlns:a16="http://schemas.microsoft.com/office/drawing/2014/main" id="{C1222A2E-6A62-F97E-1598-954E3DD0B020}"/>
              </a:ext>
            </a:extLst>
          </p:cNvPr>
          <p:cNvSpPr/>
          <p:nvPr/>
        </p:nvSpPr>
        <p:spPr>
          <a:xfrm>
            <a:off x="63500" y="1361464"/>
            <a:ext cx="3289300" cy="492503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88686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0" y="421"/>
            <a:ext cx="2600960" cy="1361044"/>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157393" y="316113"/>
            <a:ext cx="8453120" cy="513952"/>
          </a:xfrm>
        </p:spPr>
        <p:txBody>
          <a:bodyPr/>
          <a:lstStyle/>
          <a:p>
            <a:pPr algn="ctr"/>
            <a:r>
              <a:rPr lang="ru-RU" sz="3200" dirty="0">
                <a:solidFill>
                  <a:schemeClr val="bg1"/>
                </a:solidFill>
              </a:rPr>
              <a:t>Цель и задачи</a:t>
            </a:r>
          </a:p>
        </p:txBody>
      </p:sp>
      <p:sp>
        <p:nvSpPr>
          <p:cNvPr id="5" name="Подзаголовок 2">
            <a:extLst>
              <a:ext uri="{FF2B5EF4-FFF2-40B4-BE49-F238E27FC236}">
                <a16:creationId xmlns:a16="http://schemas.microsoft.com/office/drawing/2014/main" id="{AF64DFB0-9A85-AC00-4605-552E3172C64C}"/>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3</a:t>
            </a:r>
            <a:endParaRPr lang="ru-RU" sz="2400" b="1" cap="none" dirty="0">
              <a:solidFill>
                <a:schemeClr val="tx1"/>
              </a:solidFill>
            </a:endParaRPr>
          </a:p>
        </p:txBody>
      </p:sp>
      <p:sp>
        <p:nvSpPr>
          <p:cNvPr id="3" name="Подзаголовок 2">
            <a:extLst>
              <a:ext uri="{FF2B5EF4-FFF2-40B4-BE49-F238E27FC236}">
                <a16:creationId xmlns:a16="http://schemas.microsoft.com/office/drawing/2014/main" id="{FD2DED8F-C69C-9B07-7A77-5F63A4E11BFF}"/>
              </a:ext>
            </a:extLst>
          </p:cNvPr>
          <p:cNvSpPr txBox="1">
            <a:spLocks/>
          </p:cNvSpPr>
          <p:nvPr/>
        </p:nvSpPr>
        <p:spPr>
          <a:xfrm>
            <a:off x="160169" y="6011603"/>
            <a:ext cx="12184231" cy="99837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dirty="0">
                <a:solidFill>
                  <a:schemeClr val="tx1"/>
                </a:solidFill>
              </a:rPr>
              <a:t>,.</a:t>
            </a:r>
          </a:p>
        </p:txBody>
      </p:sp>
      <p:sp>
        <p:nvSpPr>
          <p:cNvPr id="11" name="TextBox 10">
            <a:extLst>
              <a:ext uri="{FF2B5EF4-FFF2-40B4-BE49-F238E27FC236}">
                <a16:creationId xmlns:a16="http://schemas.microsoft.com/office/drawing/2014/main" id="{F233E99D-0D71-4200-DDEA-09997F02B86B}"/>
              </a:ext>
            </a:extLst>
          </p:cNvPr>
          <p:cNvSpPr txBox="1"/>
          <p:nvPr/>
        </p:nvSpPr>
        <p:spPr>
          <a:xfrm>
            <a:off x="7768" y="1356424"/>
            <a:ext cx="12174071" cy="5441170"/>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	Цель диссертационной работы заключается в создании высокоточной системы измерений параметров полей магнитов ускорителей на основе струнных методик и выполнении программы серийных измерений квадрупольных магнитов Коллайдера NICA.</a:t>
            </a:r>
          </a:p>
          <a:p>
            <a:pPr algn="just">
              <a:lnSpc>
                <a:spcPct val="150000"/>
              </a:lnSpc>
            </a:pPr>
            <a:r>
              <a:rPr lang="ru-RU" dirty="0">
                <a:solidFill>
                  <a:srgbClr val="000000"/>
                </a:solidFill>
                <a:ea typeface="Times New Roman" panose="02020603050405020304" pitchFamily="18" charset="0"/>
              </a:rPr>
              <a:t>	В соответствии с целью работы сформулированы следующие задачи:</a:t>
            </a:r>
          </a:p>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разработка системы измерений магнитных полей на основе струнных методик, предназначенной для проведения высокоточных серийных измерений;</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разработка программного обеспечения для автоматизации процесса проведения магнитных измерений;</a:t>
            </a:r>
          </a:p>
          <a:p>
            <a:pPr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ввод в эксплуатацию и калибровка системы измерений;</a:t>
            </a:r>
          </a:p>
          <a:p>
            <a:pPr marL="449263" indent="-449263" algn="just">
              <a:lnSpc>
                <a:spcPct val="150000"/>
              </a:lnSpc>
            </a:pPr>
            <a:r>
              <a:rPr lang="ru-RU" b="1"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измерение положения магнитной оси квадрупольных магнитов Коллайдера NICA методом вибрирующей струны с точностью не хуже ±0,05 мм;</a:t>
            </a:r>
          </a:p>
          <a:p>
            <a:pPr marL="449263" indent="-449263" algn="just">
              <a:lnSpc>
                <a:spcPct val="150000"/>
              </a:lnSpc>
            </a:pPr>
            <a:r>
              <a:rPr lang="ru-RU" b="1" dirty="0">
                <a:solidFill>
                  <a:srgbClr val="000000"/>
                </a:solidFill>
                <a:ea typeface="Times New Roman" panose="02020603050405020304" pitchFamily="18" charset="0"/>
              </a:rPr>
              <a:t>5)</a:t>
            </a:r>
            <a:r>
              <a:rPr lang="ru-RU" dirty="0">
                <a:solidFill>
                  <a:srgbClr val="000000"/>
                </a:solidFill>
                <a:ea typeface="Times New Roman" panose="02020603050405020304" pitchFamily="18" charset="0"/>
              </a:rPr>
              <a:t>	измерение интегральных гармоник поля магнитов разных типов и конструкций различными системами и сравнительный анализ полученных результатов.</a:t>
            </a:r>
          </a:p>
        </p:txBody>
      </p:sp>
      <p:sp>
        <p:nvSpPr>
          <p:cNvPr id="9" name="Подзаголовок 7">
            <a:extLst>
              <a:ext uri="{FF2B5EF4-FFF2-40B4-BE49-F238E27FC236}">
                <a16:creationId xmlns:a16="http://schemas.microsoft.com/office/drawing/2014/main" id="{DE53DE1D-82CA-5C12-0233-8B72B8F27830}"/>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800" b="1" dirty="0">
                <a:solidFill>
                  <a:schemeClr val="bg1"/>
                </a:solidFill>
              </a:rPr>
              <a:t>2</a:t>
            </a:r>
            <a:endParaRPr lang="ru-RU" sz="2800" b="1" dirty="0">
              <a:solidFill>
                <a:schemeClr val="bg1"/>
              </a:solidFill>
            </a:endParaRPr>
          </a:p>
        </p:txBody>
      </p:sp>
    </p:spTree>
    <p:extLst>
      <p:ext uri="{BB962C8B-B14F-4D97-AF65-F5344CB8AC3E}">
        <p14:creationId xmlns:p14="http://schemas.microsoft.com/office/powerpoint/2010/main" val="4089512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5F9A2-1E87-590E-A1AD-C211E0C583BC}"/>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1EFD4AEA-D3F0-48E6-BE10-581481AF3753}"/>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B9DC005E-9F1F-CEA7-480A-1C96BDF8E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DEB85B33-A582-3E2E-60BE-4E3B43DEEF53}"/>
              </a:ext>
            </a:extLst>
          </p:cNvPr>
          <p:cNvSpPr>
            <a:spLocks noGrp="1"/>
          </p:cNvSpPr>
          <p:nvPr>
            <p:ph type="ctrTitle"/>
          </p:nvPr>
        </p:nvSpPr>
        <p:spPr>
          <a:xfrm>
            <a:off x="1086678" y="303904"/>
            <a:ext cx="8494204" cy="538370"/>
          </a:xfrm>
        </p:spPr>
        <p:txBody>
          <a:bodyPr/>
          <a:lstStyle/>
          <a:p>
            <a:pPr algn="ctr"/>
            <a:r>
              <a:rPr lang="ru-RU" sz="3200" dirty="0">
                <a:solidFill>
                  <a:schemeClr val="bg1"/>
                </a:solidFill>
              </a:rPr>
              <a:t>Заключение</a:t>
            </a:r>
          </a:p>
        </p:txBody>
      </p:sp>
      <p:sp>
        <p:nvSpPr>
          <p:cNvPr id="35" name="Подзаголовок 2">
            <a:extLst>
              <a:ext uri="{FF2B5EF4-FFF2-40B4-BE49-F238E27FC236}">
                <a16:creationId xmlns:a16="http://schemas.microsoft.com/office/drawing/2014/main" id="{A2DA2E80-C46C-5286-8809-811235BAAAB4}"/>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D114411D-B07C-AE15-1BF6-D91315C74A40}"/>
              </a:ext>
            </a:extLst>
          </p:cNvPr>
          <p:cNvSpPr txBox="1"/>
          <p:nvPr/>
        </p:nvSpPr>
        <p:spPr>
          <a:xfrm>
            <a:off x="7769" y="1198344"/>
            <a:ext cx="12184231" cy="5441170"/>
          </a:xfrm>
          <a:prstGeom prst="rect">
            <a:avLst/>
          </a:prstGeom>
          <a:noFill/>
        </p:spPr>
        <p:txBody>
          <a:bodyPr wrap="square">
            <a:spAutoFit/>
          </a:bodyPr>
          <a:lstStyle/>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Сформулирована последовательная методика разработки высокоточных измерительных установок с использованием струны для магнитных элементов кольцевых ускорителей и линий транспортировки пучка.</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Введена в эксплуатацию магнитометрическая система на основе струны, позволяющая проводить измерения положения магнитной оси с точностью ±0,05 мм и интегральных параметров поля с точностью 1∙10⁻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для интеграла магнитного поля и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для гармоник в диапазоне величины индукции магнитного поля до 0,02 Тл.</a:t>
            </a:r>
          </a:p>
          <a:p>
            <a:pPr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Разработано программное обеспечение для автоматизации процесса проведения измерений.</a:t>
            </a:r>
          </a:p>
          <a:p>
            <a:pPr marL="449263" indent="-449263" algn="just">
              <a:lnSpc>
                <a:spcPct val="150000"/>
              </a:lnSpc>
            </a:pPr>
            <a:r>
              <a:rPr lang="ru-RU" b="1"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Проведены измерения положения магнитной оси 152 квадрупольных магнитов Коллайдера NICA методом вибрирующей струны и проведена оценка влияния полученных результатов на амплитуду возмущений замкнутой орбиты пучка.</a:t>
            </a:r>
          </a:p>
          <a:p>
            <a:pPr marL="449263" indent="-449263" algn="just">
              <a:lnSpc>
                <a:spcPct val="150000"/>
              </a:lnSpc>
            </a:pPr>
            <a:r>
              <a:rPr lang="ru-RU" b="1" dirty="0">
                <a:solidFill>
                  <a:srgbClr val="000000"/>
                </a:solidFill>
                <a:ea typeface="Times New Roman" panose="02020603050405020304" pitchFamily="18" charset="0"/>
              </a:rPr>
              <a:t>5)</a:t>
            </a:r>
            <a:r>
              <a:rPr lang="ru-RU" dirty="0">
                <a:solidFill>
                  <a:srgbClr val="000000"/>
                </a:solidFill>
                <a:ea typeface="Times New Roman" panose="02020603050405020304" pitchFamily="18" charset="0"/>
              </a:rPr>
              <a:t>	Проведена апробация предложенной методики измерений интегральных параметров магнитного поля в импульсном режиме работы магнита.</a:t>
            </a:r>
          </a:p>
        </p:txBody>
      </p:sp>
      <p:sp>
        <p:nvSpPr>
          <p:cNvPr id="8" name="Подзаголовок 7">
            <a:extLst>
              <a:ext uri="{FF2B5EF4-FFF2-40B4-BE49-F238E27FC236}">
                <a16:creationId xmlns:a16="http://schemas.microsoft.com/office/drawing/2014/main" id="{0E42DC79-3384-638F-6CC5-909D3FA4B291}"/>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20</a:t>
            </a:r>
          </a:p>
        </p:txBody>
      </p:sp>
    </p:spTree>
    <p:extLst>
      <p:ext uri="{BB962C8B-B14F-4D97-AF65-F5344CB8AC3E}">
        <p14:creationId xmlns:p14="http://schemas.microsoft.com/office/powerpoint/2010/main" val="3885433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086678" y="303904"/>
            <a:ext cx="8494204" cy="538370"/>
          </a:xfrm>
        </p:spPr>
        <p:txBody>
          <a:bodyPr/>
          <a:lstStyle/>
          <a:p>
            <a:pPr algn="ctr"/>
            <a:r>
              <a:rPr lang="ru-RU" sz="3200" dirty="0">
                <a:solidFill>
                  <a:schemeClr val="bg1"/>
                </a:solidFill>
              </a:rPr>
              <a:t>На защиту выносятся</a:t>
            </a:r>
          </a:p>
        </p:txBody>
      </p:sp>
      <p:sp>
        <p:nvSpPr>
          <p:cNvPr id="35" name="Подзаголовок 2">
            <a:extLst>
              <a:ext uri="{FF2B5EF4-FFF2-40B4-BE49-F238E27FC236}">
                <a16:creationId xmlns:a16="http://schemas.microsoft.com/office/drawing/2014/main" id="{34F76701-50FD-714F-3C9A-C359D2C8C06F}"/>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39409A56-1C39-4089-9F83-D4284ECED18B}"/>
              </a:ext>
            </a:extLst>
          </p:cNvPr>
          <p:cNvSpPr txBox="1"/>
          <p:nvPr/>
        </p:nvSpPr>
        <p:spPr>
          <a:xfrm>
            <a:off x="0" y="1228392"/>
            <a:ext cx="12192000" cy="5441170"/>
          </a:xfrm>
          <a:prstGeom prst="rect">
            <a:avLst/>
          </a:prstGeom>
          <a:noFill/>
        </p:spPr>
        <p:txBody>
          <a:bodyPr wrap="square">
            <a:spAutoFit/>
          </a:bodyPr>
          <a:lstStyle/>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Технология создания высокоточных многофункциональных струнных магнитометрических систем для элементов кольцевых ускорителей, позволяющая реализовать в рамках одной системы все известные методы измерений на основе струны с относительной точностью измерений интегральных параметров магнитного поля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и абсолютной точностью измерений положения магнитной оси ±0,05 мм.</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Созданная и введенная в эксплуатацию высокоточная автоматизированная система измерений магнитных полей элементов ускорителей на основе струнных методик, обеспечивающая измерение положения магнитной оси с абсолютной точностью ±0,05 мм и интегральных гармоник поля с относительной точностью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a:t>
            </a:r>
          </a:p>
          <a:p>
            <a:pPr marL="449263" indent="-449263"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Программное обеспечение для автоматизации процесса магнитных измерений и обработки получаемых результатов.</a:t>
            </a:r>
          </a:p>
          <a:p>
            <a:pPr marL="449263" indent="-449263" algn="just">
              <a:lnSpc>
                <a:spcPct val="150000"/>
              </a:lnSpc>
            </a:pPr>
            <a:r>
              <a:rPr lang="ru-RU" b="1"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Экспериментальная база данных результатов измерений положения магнитной оси 152 квадрупольных магнитов Коллайдера NICA.</a:t>
            </a:r>
          </a:p>
        </p:txBody>
      </p:sp>
      <p:sp>
        <p:nvSpPr>
          <p:cNvPr id="8" name="Подзаголовок 7">
            <a:extLst>
              <a:ext uri="{FF2B5EF4-FFF2-40B4-BE49-F238E27FC236}">
                <a16:creationId xmlns:a16="http://schemas.microsoft.com/office/drawing/2014/main" id="{B6DFD4FB-2EAE-2247-EE14-832972DAF437}"/>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21</a:t>
            </a:r>
          </a:p>
        </p:txBody>
      </p:sp>
    </p:spTree>
    <p:extLst>
      <p:ext uri="{BB962C8B-B14F-4D97-AF65-F5344CB8AC3E}">
        <p14:creationId xmlns:p14="http://schemas.microsoft.com/office/powerpoint/2010/main" val="667008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61B2A-DCE4-CFB1-CF11-D716908B6564}"/>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C11AE561-58DF-EC57-571D-4D49ED1734C6}"/>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4A861E37-43FC-8862-496F-961ECD849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68CD6D69-AD71-C970-6B95-01C8E15ECF72}"/>
              </a:ext>
            </a:extLst>
          </p:cNvPr>
          <p:cNvSpPr>
            <a:spLocks noGrp="1"/>
          </p:cNvSpPr>
          <p:nvPr>
            <p:ph type="ctrTitle"/>
          </p:nvPr>
        </p:nvSpPr>
        <p:spPr>
          <a:xfrm>
            <a:off x="1086678" y="225629"/>
            <a:ext cx="8494204" cy="555025"/>
          </a:xfrm>
        </p:spPr>
        <p:txBody>
          <a:bodyPr/>
          <a:lstStyle/>
          <a:p>
            <a:pPr algn="ctr"/>
            <a:r>
              <a:rPr lang="ru-RU" sz="3200" dirty="0">
                <a:solidFill>
                  <a:schemeClr val="bg1"/>
                </a:solidFill>
              </a:rPr>
              <a:t>Научная новизна</a:t>
            </a:r>
          </a:p>
        </p:txBody>
      </p:sp>
      <p:sp>
        <p:nvSpPr>
          <p:cNvPr id="35" name="Подзаголовок 2">
            <a:extLst>
              <a:ext uri="{FF2B5EF4-FFF2-40B4-BE49-F238E27FC236}">
                <a16:creationId xmlns:a16="http://schemas.microsoft.com/office/drawing/2014/main" id="{D5623B72-8A3F-D542-EFD2-90E4996E88C3}"/>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81AE37BB-C2AF-854B-FA82-C999F4831C67}"/>
              </a:ext>
            </a:extLst>
          </p:cNvPr>
          <p:cNvSpPr txBox="1"/>
          <p:nvPr/>
        </p:nvSpPr>
        <p:spPr>
          <a:xfrm>
            <a:off x="0" y="1070557"/>
            <a:ext cx="12191999" cy="5442195"/>
          </a:xfrm>
          <a:prstGeom prst="rect">
            <a:avLst/>
          </a:prstGeom>
          <a:noFill/>
        </p:spPr>
        <p:txBody>
          <a:bodyPr wrap="square">
            <a:spAutoFit/>
          </a:bodyPr>
          <a:lstStyle/>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Разработана технология создания уникальных многофункциональных струнных магнитометрических систем для элементов кольцевых ускорителей, основанная на объединении высокоточных методов измерений колебаний струны (синхронное детектирование), использования прецизионной системы позиционирования струны с точностью ±0,001 мм, автоматизированной системы натяжения струны, учета конструкционных особенностей измерительного стенда, а также критериев подбора оборудования, что в совокупности позволяет реализовать в рамках одной системы все известные техники измерений на основе струны.</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Впервые создана универсальная измерительная система, позволяющая использовать методику вибрирующей струны для измерений положения магнитной оси квадрупольных магнитов с точностью ±0,05 мм и методику натянутой струны для измерения интегральных гармоник поля в импульсном режиме работы магнита с точностью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a:t>
            </a:r>
          </a:p>
          <a:p>
            <a:pPr marL="449263" indent="-449263"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Впервые проведены измерения методикой натянутой струны интегральных гармоник в диапазоне средних магнитных полей (до 0,02 Тл) при импульсном режиме работы магнита с точностью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a:t>
            </a:r>
          </a:p>
        </p:txBody>
      </p:sp>
      <p:sp>
        <p:nvSpPr>
          <p:cNvPr id="8" name="Подзаголовок 7">
            <a:extLst>
              <a:ext uri="{FF2B5EF4-FFF2-40B4-BE49-F238E27FC236}">
                <a16:creationId xmlns:a16="http://schemas.microsoft.com/office/drawing/2014/main" id="{60BF03A1-D702-80F6-DF83-CCAEC7BD7477}"/>
              </a:ext>
            </a:extLst>
          </p:cNvPr>
          <p:cNvSpPr txBox="1">
            <a:spLocks/>
          </p:cNvSpPr>
          <p:nvPr/>
        </p:nvSpPr>
        <p:spPr>
          <a:xfrm>
            <a:off x="11630991" y="6441013"/>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22</a:t>
            </a:r>
          </a:p>
        </p:txBody>
      </p:sp>
    </p:spTree>
    <p:extLst>
      <p:ext uri="{BB962C8B-B14F-4D97-AF65-F5344CB8AC3E}">
        <p14:creationId xmlns:p14="http://schemas.microsoft.com/office/powerpoint/2010/main" val="841103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F5FDB-4BAE-2B30-5279-37BEAE8DC2E4}"/>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06BE962C-3427-8211-A3A8-3D8C12F03E34}"/>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1EEB0475-1E0F-4977-5014-30B8EEE9A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6C498CB8-D019-D99D-01CF-CC7FE21E234B}"/>
              </a:ext>
            </a:extLst>
          </p:cNvPr>
          <p:cNvSpPr>
            <a:spLocks noGrp="1"/>
          </p:cNvSpPr>
          <p:nvPr>
            <p:ph type="ctrTitle"/>
          </p:nvPr>
        </p:nvSpPr>
        <p:spPr>
          <a:xfrm>
            <a:off x="1086678" y="308276"/>
            <a:ext cx="8494204" cy="529625"/>
          </a:xfrm>
        </p:spPr>
        <p:txBody>
          <a:bodyPr/>
          <a:lstStyle/>
          <a:p>
            <a:pPr algn="ctr"/>
            <a:r>
              <a:rPr lang="ru-RU" sz="3200" dirty="0">
                <a:solidFill>
                  <a:schemeClr val="bg1"/>
                </a:solidFill>
              </a:rPr>
              <a:t>Практическая ценность</a:t>
            </a:r>
          </a:p>
        </p:txBody>
      </p:sp>
      <p:sp>
        <p:nvSpPr>
          <p:cNvPr id="35" name="Подзаголовок 2">
            <a:extLst>
              <a:ext uri="{FF2B5EF4-FFF2-40B4-BE49-F238E27FC236}">
                <a16:creationId xmlns:a16="http://schemas.microsoft.com/office/drawing/2014/main" id="{B9EAB5D4-48B9-A2B6-0CF5-53A478458F4E}"/>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FAE16920-9040-7F36-F87E-1E01F66C74BF}"/>
              </a:ext>
            </a:extLst>
          </p:cNvPr>
          <p:cNvSpPr txBox="1"/>
          <p:nvPr/>
        </p:nvSpPr>
        <p:spPr>
          <a:xfrm>
            <a:off x="-10159" y="2116066"/>
            <a:ext cx="12191999" cy="3363678"/>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	Введена в эксплуатацию многофункциональная магнитометрическая система, позволяющая проводить высокоточные измерения параметров магнитных полей элементов кольцевых ускорителей. Система является универсальной и подходит для измерений магнитов различной конструкции, используемых в кольцевых ускорителях и линиях транспортировки пучка. </a:t>
            </a:r>
          </a:p>
          <a:p>
            <a:pPr algn="just">
              <a:lnSpc>
                <a:spcPct val="150000"/>
              </a:lnSpc>
            </a:pPr>
            <a:r>
              <a:rPr lang="ru-RU" dirty="0">
                <a:solidFill>
                  <a:srgbClr val="000000"/>
                </a:solidFill>
                <a:ea typeface="Times New Roman" panose="02020603050405020304" pitchFamily="18" charset="0"/>
              </a:rPr>
              <a:t>	Проведены измерения положения магнитной оси квадрупольных магнитов Коллайдера NICA, результаты которых использованы при юстировке элементов магнитооптической системы. В данный момент измерительный стенд активно используется при проведении серийных магнитных измерений квадрупольных магнитов синхротрона SiS100 проекта FAIR.</a:t>
            </a:r>
          </a:p>
        </p:txBody>
      </p:sp>
      <p:sp>
        <p:nvSpPr>
          <p:cNvPr id="8" name="Подзаголовок 7">
            <a:extLst>
              <a:ext uri="{FF2B5EF4-FFF2-40B4-BE49-F238E27FC236}">
                <a16:creationId xmlns:a16="http://schemas.microsoft.com/office/drawing/2014/main" id="{6CDB45B0-7FEA-B19C-76C3-7444BB7E3A03}"/>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23</a:t>
            </a:r>
          </a:p>
        </p:txBody>
      </p:sp>
    </p:spTree>
    <p:extLst>
      <p:ext uri="{BB962C8B-B14F-4D97-AF65-F5344CB8AC3E}">
        <p14:creationId xmlns:p14="http://schemas.microsoft.com/office/powerpoint/2010/main" val="1165096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47E38-DF0D-921F-F531-DD4F1A21B0D7}"/>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DD93DCD1-326A-EB53-E4E9-9FF45AE02913}"/>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6C27FEF3-CFE2-0AC3-E93F-9F5ADD12D2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89554DB1-3FD8-D6E5-FCDA-487A4C493B56}"/>
              </a:ext>
            </a:extLst>
          </p:cNvPr>
          <p:cNvSpPr>
            <a:spLocks noGrp="1"/>
          </p:cNvSpPr>
          <p:nvPr>
            <p:ph type="ctrTitle"/>
          </p:nvPr>
        </p:nvSpPr>
        <p:spPr>
          <a:xfrm>
            <a:off x="1086678" y="306159"/>
            <a:ext cx="8494204" cy="533859"/>
          </a:xfrm>
        </p:spPr>
        <p:txBody>
          <a:bodyPr/>
          <a:lstStyle/>
          <a:p>
            <a:pPr algn="ctr"/>
            <a:r>
              <a:rPr lang="ru-RU" sz="3200" dirty="0">
                <a:solidFill>
                  <a:schemeClr val="bg1"/>
                </a:solidFill>
              </a:rPr>
              <a:t>Апробация работы</a:t>
            </a:r>
          </a:p>
        </p:txBody>
      </p:sp>
      <p:sp>
        <p:nvSpPr>
          <p:cNvPr id="35" name="Подзаголовок 2">
            <a:extLst>
              <a:ext uri="{FF2B5EF4-FFF2-40B4-BE49-F238E27FC236}">
                <a16:creationId xmlns:a16="http://schemas.microsoft.com/office/drawing/2014/main" id="{5C4030E0-45D5-02A3-3D95-29A8214DE0AD}"/>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563B73E3-D89F-953F-54C2-A01D1A6171AE}"/>
              </a:ext>
            </a:extLst>
          </p:cNvPr>
          <p:cNvSpPr txBox="1"/>
          <p:nvPr/>
        </p:nvSpPr>
        <p:spPr>
          <a:xfrm>
            <a:off x="-10159" y="1432488"/>
            <a:ext cx="12191999" cy="4846840"/>
          </a:xfrm>
          <a:prstGeom prst="rect">
            <a:avLst/>
          </a:prstGeom>
          <a:noFill/>
        </p:spPr>
        <p:txBody>
          <a:bodyPr wrap="square">
            <a:spAutoFit/>
          </a:bodyPr>
          <a:lstStyle/>
          <a:p>
            <a:pPr algn="just">
              <a:lnSpc>
                <a:spcPct val="150000"/>
              </a:lnSpc>
            </a:pPr>
            <a:r>
              <a:rPr lang="ru-RU" sz="1600" dirty="0">
                <a:solidFill>
                  <a:srgbClr val="000000"/>
                </a:solidFill>
                <a:ea typeface="Times New Roman" panose="02020603050405020304" pitchFamily="18" charset="0"/>
              </a:rPr>
              <a:t>	Основные результаты диссертации докладывались и обсуждались на XIV и XV международных семинарах по проблемам ускорителей заряженных частиц памяти В. П. Саранцева, XVIII международной конференции по ускорителям заряженных частиц RuPAC’23, научной сессии секции ядерной физики ОФН РАН, всероссийских и международных научных школах и научных семинарах в ОИЯИ.</a:t>
            </a:r>
          </a:p>
          <a:p>
            <a:pPr algn="just">
              <a:lnSpc>
                <a:spcPct val="150000"/>
              </a:lnSpc>
            </a:pPr>
            <a:r>
              <a:rPr lang="ru-RU" sz="1600" dirty="0">
                <a:solidFill>
                  <a:srgbClr val="000000"/>
                </a:solidFill>
                <a:ea typeface="Times New Roman" panose="02020603050405020304" pitchFamily="18" charset="0"/>
              </a:rPr>
              <a:t>	Основные результаты работы опубликованы в </a:t>
            </a:r>
            <a:r>
              <a:rPr lang="ru-RU" sz="1600" b="1" dirty="0">
                <a:solidFill>
                  <a:srgbClr val="000000"/>
                </a:solidFill>
                <a:ea typeface="Times New Roman" panose="02020603050405020304" pitchFamily="18" charset="0"/>
              </a:rPr>
              <a:t>6</a:t>
            </a:r>
            <a:r>
              <a:rPr lang="ru-RU" sz="1600" dirty="0">
                <a:solidFill>
                  <a:srgbClr val="000000"/>
                </a:solidFill>
                <a:ea typeface="Times New Roman" panose="02020603050405020304" pitchFamily="18" charset="0"/>
              </a:rPr>
              <a:t> печатных изданиях, </a:t>
            </a:r>
            <a:r>
              <a:rPr lang="ru-RU" sz="1600" b="1" dirty="0">
                <a:solidFill>
                  <a:srgbClr val="000000"/>
                </a:solidFill>
                <a:ea typeface="Times New Roman" panose="02020603050405020304" pitchFamily="18" charset="0"/>
              </a:rPr>
              <a:t>4</a:t>
            </a:r>
            <a:r>
              <a:rPr lang="ru-RU" sz="1600" dirty="0">
                <a:solidFill>
                  <a:srgbClr val="000000"/>
                </a:solidFill>
                <a:ea typeface="Times New Roman" panose="02020603050405020304" pitchFamily="18" charset="0"/>
              </a:rPr>
              <a:t> из которых изданы в научных журналах, рекомендованных ВАК и индексируемых Web </a:t>
            </a:r>
            <a:r>
              <a:rPr lang="ru-RU" sz="1600" dirty="0" err="1">
                <a:solidFill>
                  <a:srgbClr val="000000"/>
                </a:solidFill>
                <a:ea typeface="Times New Roman" panose="02020603050405020304" pitchFamily="18" charset="0"/>
              </a:rPr>
              <a:t>of</a:t>
            </a:r>
            <a:r>
              <a:rPr lang="ru-RU" sz="1600" dirty="0">
                <a:solidFill>
                  <a:srgbClr val="000000"/>
                </a:solidFill>
                <a:ea typeface="Times New Roman" panose="02020603050405020304" pitchFamily="18" charset="0"/>
              </a:rPr>
              <a:t> Science, </a:t>
            </a:r>
            <a:r>
              <a:rPr lang="ru-RU" sz="1600" b="1" dirty="0">
                <a:solidFill>
                  <a:srgbClr val="000000"/>
                </a:solidFill>
                <a:ea typeface="Times New Roman" panose="02020603050405020304" pitchFamily="18" charset="0"/>
              </a:rPr>
              <a:t>2</a:t>
            </a:r>
            <a:r>
              <a:rPr lang="ru-RU" sz="1600" dirty="0">
                <a:solidFill>
                  <a:srgbClr val="000000"/>
                </a:solidFill>
                <a:ea typeface="Times New Roman" panose="02020603050405020304" pitchFamily="18" charset="0"/>
              </a:rPr>
              <a:t> – в тезисах докладов.</a:t>
            </a:r>
          </a:p>
          <a:p>
            <a:pPr algn="just">
              <a:lnSpc>
                <a:spcPct val="150000"/>
              </a:lnSpc>
            </a:pPr>
            <a:r>
              <a:rPr lang="ru-RU" sz="1600" dirty="0">
                <a:solidFill>
                  <a:srgbClr val="000000"/>
                </a:solidFill>
                <a:ea typeface="Times New Roman" panose="02020603050405020304" pitchFamily="18" charset="0"/>
              </a:rPr>
              <a:t>	Работы, вошедшие в диссертацию, поддержаны грантами ЛФВЭ ОИЯИ для молодых ученых и специалистов в 2023 и 2024 годах. По результатам работ, вошедших в диссертацию, в 2023 и 2024 гг. автору присуждены премии конкурса научных работ имени О. А. Вальднера (НИЯУ МИФИ, Москва). Доклад на XV международном семинаре по проблемам ускорителей заряженных частиц памяти В. П. Саранцева отмечен дипломом конкурса молодых ученых. За цикл работ «Применение струнных методик для измерения положения магнитной оси структурных квадрупольных магнитов Коллайдера NICA» автору присуждена основная стипендия имени академика В. И. Векслера для молодых учёных и специалистов за 2024 год.</a:t>
            </a:r>
          </a:p>
        </p:txBody>
      </p:sp>
      <p:sp>
        <p:nvSpPr>
          <p:cNvPr id="8" name="Подзаголовок 7">
            <a:extLst>
              <a:ext uri="{FF2B5EF4-FFF2-40B4-BE49-F238E27FC236}">
                <a16:creationId xmlns:a16="http://schemas.microsoft.com/office/drawing/2014/main" id="{279F6817-2DD1-A9A7-CEAD-7F89527141FE}"/>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24</a:t>
            </a:r>
          </a:p>
        </p:txBody>
      </p:sp>
    </p:spTree>
    <p:extLst>
      <p:ext uri="{BB962C8B-B14F-4D97-AF65-F5344CB8AC3E}">
        <p14:creationId xmlns:p14="http://schemas.microsoft.com/office/powerpoint/2010/main" val="102400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40A1-35BF-F768-C8EF-EDDDA5A89CA7}"/>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2425E8E0-801D-00EB-3567-CD59950E4472}"/>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1015D3D2-D415-69FA-1256-58D78CE24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7A167E4F-C47C-A885-AD50-0BF8B3D454B5}"/>
              </a:ext>
            </a:extLst>
          </p:cNvPr>
          <p:cNvSpPr>
            <a:spLocks noGrp="1"/>
          </p:cNvSpPr>
          <p:nvPr>
            <p:ph type="ctrTitle"/>
          </p:nvPr>
        </p:nvSpPr>
        <p:spPr>
          <a:xfrm>
            <a:off x="1086678" y="50318"/>
            <a:ext cx="8494204" cy="785355"/>
          </a:xfrm>
        </p:spPr>
        <p:txBody>
          <a:bodyPr/>
          <a:lstStyle/>
          <a:p>
            <a:pPr algn="ctr"/>
            <a:r>
              <a:rPr lang="ru-RU" sz="3200" dirty="0">
                <a:solidFill>
                  <a:schemeClr val="bg1"/>
                </a:solidFill>
              </a:rPr>
              <a:t>Список публикаций</a:t>
            </a:r>
          </a:p>
        </p:txBody>
      </p:sp>
      <p:sp>
        <p:nvSpPr>
          <p:cNvPr id="35" name="Подзаголовок 2">
            <a:extLst>
              <a:ext uri="{FF2B5EF4-FFF2-40B4-BE49-F238E27FC236}">
                <a16:creationId xmlns:a16="http://schemas.microsoft.com/office/drawing/2014/main" id="{90764B7B-5C8A-F7A5-A396-7FDB108BF347}"/>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6A888C93-BB49-8AE1-5611-503EC6FDB884}"/>
              </a:ext>
            </a:extLst>
          </p:cNvPr>
          <p:cNvSpPr txBox="1"/>
          <p:nvPr/>
        </p:nvSpPr>
        <p:spPr>
          <a:xfrm>
            <a:off x="0" y="1461738"/>
            <a:ext cx="12192000" cy="5216172"/>
          </a:xfrm>
          <a:prstGeom prst="rect">
            <a:avLst/>
          </a:prstGeom>
          <a:noFill/>
        </p:spPr>
        <p:txBody>
          <a:bodyPr wrap="square">
            <a:spAutoFit/>
          </a:bodyPr>
          <a:lstStyle/>
          <a:p>
            <a:pPr marL="541338" indent="-541338" algn="just">
              <a:lnSpc>
                <a:spcPct val="150000"/>
              </a:lnSpc>
            </a:pPr>
            <a:r>
              <a:rPr lang="ru-RU" sz="1600" dirty="0">
                <a:solidFill>
                  <a:srgbClr val="000000"/>
                </a:solidFill>
                <a:ea typeface="Times New Roman" panose="02020603050405020304" pitchFamily="18" charset="0"/>
              </a:rPr>
              <a:t>А1.	Николайчук, И. Ю. и др. Первые измерения магнитной оси квадрупольных магнитов коллайдера NICA </a:t>
            </a:r>
            <a:br>
              <a:rPr lang="ru-RU" sz="1600" dirty="0">
                <a:solidFill>
                  <a:srgbClr val="000000"/>
                </a:solidFill>
                <a:ea typeface="Times New Roman" panose="02020603050405020304" pitchFamily="18" charset="0"/>
              </a:rPr>
            </a:br>
            <a:r>
              <a:rPr lang="ru-RU" sz="1600" dirty="0">
                <a:solidFill>
                  <a:srgbClr val="000000"/>
                </a:solidFill>
                <a:ea typeface="Times New Roman" panose="02020603050405020304" pitchFamily="18" charset="0"/>
              </a:rPr>
              <a:t>// Письма в ЭЧАЯ, 2023. Т. 20, № 6 (251). С. 1463-1469.</a:t>
            </a:r>
          </a:p>
          <a:p>
            <a:pPr marL="541338" indent="-541338" algn="just">
              <a:lnSpc>
                <a:spcPct val="150000"/>
              </a:lnSpc>
            </a:pPr>
            <a:r>
              <a:rPr lang="ru-RU" sz="1600" dirty="0">
                <a:solidFill>
                  <a:srgbClr val="000000"/>
                </a:solidFill>
                <a:ea typeface="Times New Roman" panose="02020603050405020304" pitchFamily="18" charset="0"/>
              </a:rPr>
              <a:t>А2.	Николайчук, И. Ю. Методика калибровки струнного измерительного стенда и методы подавления систематических ошибок измерений параметров магнитного поля // ЭЧАЯ, 2025. </a:t>
            </a:r>
          </a:p>
          <a:p>
            <a:pPr marL="541338" indent="-541338" algn="just">
              <a:lnSpc>
                <a:spcPct val="150000"/>
              </a:lnSpc>
            </a:pPr>
            <a:r>
              <a:rPr lang="ru-RU" sz="1600" dirty="0">
                <a:solidFill>
                  <a:srgbClr val="000000"/>
                </a:solidFill>
                <a:ea typeface="Times New Roman" panose="02020603050405020304" pitchFamily="18" charset="0"/>
              </a:rPr>
              <a:t>А3.	Николайчук, И. Ю. и др. Статус измерений положения магнитной оси квадрупольных магнитов Коллайдера NICA // Сибирский физический журнал, 2024. Т. 19, № 1. С. 68-79.</a:t>
            </a:r>
          </a:p>
          <a:p>
            <a:pPr marL="541338" indent="-541338" algn="just">
              <a:lnSpc>
                <a:spcPct val="150000"/>
              </a:lnSpc>
            </a:pPr>
            <a:r>
              <a:rPr lang="ru-RU" sz="1600" dirty="0">
                <a:solidFill>
                  <a:srgbClr val="000000"/>
                </a:solidFill>
                <a:ea typeface="Times New Roman" panose="02020603050405020304" pitchFamily="18" charset="0"/>
              </a:rPr>
              <a:t>А4.	Николайчук, И. Ю. и др. Результаты применения струнных методик для измерения положения магнитной оси структурных квадрупольных магнитов Бустера и Коллайдера NICA // Письма в ЭЧАЯ, 2025.</a:t>
            </a:r>
          </a:p>
          <a:p>
            <a:pPr marL="541338" indent="-541338" algn="just">
              <a:lnSpc>
                <a:spcPct val="150000"/>
              </a:lnSpc>
            </a:pPr>
            <a:r>
              <a:rPr lang="ru-RU" sz="1600" dirty="0">
                <a:solidFill>
                  <a:srgbClr val="000000"/>
                </a:solidFill>
                <a:ea typeface="Times New Roman" panose="02020603050405020304" pitchFamily="18" charset="0"/>
              </a:rPr>
              <a:t>А5.	Николайчук, И. Ю., Костромин С. А. Методика расчёта положения магнитной оси квадрупольных магнитов при измерениях методом вибрирующей струны // Материалы 28-ой Всероссийской научной конференции студентов-физиков и молодых учёных (ВНКСФ-28), Новосибирск, 2024.</a:t>
            </a:r>
          </a:p>
          <a:p>
            <a:pPr marL="541338" indent="-541338" algn="just">
              <a:lnSpc>
                <a:spcPct val="150000"/>
              </a:lnSpc>
            </a:pPr>
            <a:r>
              <a:rPr lang="ru-RU" sz="1600" dirty="0">
                <a:solidFill>
                  <a:srgbClr val="000000"/>
                </a:solidFill>
                <a:ea typeface="Times New Roman" panose="02020603050405020304" pitchFamily="18" charset="0"/>
              </a:rPr>
              <a:t>А6.	Николайчук, И. Ю. Струнные методики измерений магнитных полей элементов кольцевых ускорителей // Материалы 3-ей Всероссийской школы НЦФМ по физике высоких энергий, ядерной физике и ускорительной технике, Саров, 2024.</a:t>
            </a:r>
          </a:p>
        </p:txBody>
      </p:sp>
      <p:sp>
        <p:nvSpPr>
          <p:cNvPr id="8" name="Подзаголовок 7">
            <a:extLst>
              <a:ext uri="{FF2B5EF4-FFF2-40B4-BE49-F238E27FC236}">
                <a16:creationId xmlns:a16="http://schemas.microsoft.com/office/drawing/2014/main" id="{16571018-7715-B634-4796-810198F086D1}"/>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25</a:t>
            </a:r>
          </a:p>
        </p:txBody>
      </p:sp>
    </p:spTree>
    <p:extLst>
      <p:ext uri="{BB962C8B-B14F-4D97-AF65-F5344CB8AC3E}">
        <p14:creationId xmlns:p14="http://schemas.microsoft.com/office/powerpoint/2010/main" val="3888580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B120E-12AA-69CA-940F-3803592116D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66C584-A4E9-6EBF-7671-87B7C5F02D8E}"/>
              </a:ext>
            </a:extLst>
          </p:cNvPr>
          <p:cNvSpPr>
            <a:spLocks noGrp="1"/>
          </p:cNvSpPr>
          <p:nvPr>
            <p:ph type="ctrTitle"/>
          </p:nvPr>
        </p:nvSpPr>
        <p:spPr>
          <a:xfrm>
            <a:off x="7769" y="4342047"/>
            <a:ext cx="12192000" cy="2374899"/>
          </a:xfrm>
        </p:spPr>
        <p:txBody>
          <a:bodyPr/>
          <a:lstStyle/>
          <a:p>
            <a:pPr algn="ctr"/>
            <a:br>
              <a:rPr lang="en-US" sz="4000" dirty="0">
                <a:solidFill>
                  <a:schemeClr val="bg1"/>
                </a:solidFill>
              </a:rPr>
            </a:br>
            <a:r>
              <a:rPr lang="ru-RU" sz="2800" i="1" dirty="0">
                <a:solidFill>
                  <a:schemeClr val="bg1"/>
                </a:solidFill>
              </a:rPr>
              <a:t>Николайчук Илья Юрьевич</a:t>
            </a:r>
            <a:br>
              <a:rPr lang="en-US" sz="2800" dirty="0">
                <a:solidFill>
                  <a:schemeClr val="bg1"/>
                </a:solidFill>
              </a:rPr>
            </a:br>
            <a:r>
              <a:rPr lang="ru-RU" sz="2800" b="1" dirty="0">
                <a:solidFill>
                  <a:schemeClr val="bg1"/>
                </a:solidFill>
              </a:rPr>
              <a:t>Многофункциональная система измерения полей магнитов кольцевых ускорителей на основе струнных методик</a:t>
            </a:r>
            <a:br>
              <a:rPr lang="ru-RU" sz="3200" b="1" dirty="0">
                <a:solidFill>
                  <a:schemeClr val="bg1"/>
                </a:solidFill>
              </a:rPr>
            </a:br>
            <a:br>
              <a:rPr lang="ru-RU" sz="3200" dirty="0">
                <a:solidFill>
                  <a:schemeClr val="bg1"/>
                </a:solidFill>
              </a:rPr>
            </a:br>
            <a:r>
              <a:rPr lang="ru-RU" sz="1600" dirty="0">
                <a:solidFill>
                  <a:schemeClr val="bg1"/>
                </a:solidFill>
              </a:rPr>
              <a:t>по материалам диссертации на соискание учёной степени кандидата технических наук по специальности</a:t>
            </a:r>
            <a:br>
              <a:rPr lang="ru-RU" sz="1600" dirty="0">
                <a:solidFill>
                  <a:schemeClr val="bg1"/>
                </a:solidFill>
              </a:rPr>
            </a:br>
            <a:r>
              <a:rPr lang="ru-RU" sz="1600" dirty="0">
                <a:solidFill>
                  <a:schemeClr val="bg1"/>
                </a:solidFill>
              </a:rPr>
              <a:t>1.3.18 Физика пучков заряженных частиц и ускорительная техника</a:t>
            </a:r>
            <a:endParaRPr lang="ru-RU" sz="3200" dirty="0">
              <a:solidFill>
                <a:schemeClr val="bg1"/>
              </a:solidFill>
            </a:endParaRPr>
          </a:p>
        </p:txBody>
      </p:sp>
      <p:pic>
        <p:nvPicPr>
          <p:cNvPr id="6" name="Рисунок 5">
            <a:extLst>
              <a:ext uri="{FF2B5EF4-FFF2-40B4-BE49-F238E27FC236}">
                <a16:creationId xmlns:a16="http://schemas.microsoft.com/office/drawing/2014/main" id="{74938DCB-1D65-DF41-4CB0-3A68E3BF5BBF}"/>
              </a:ext>
            </a:extLst>
          </p:cNvPr>
          <p:cNvPicPr>
            <a:picLocks noChangeAspect="1"/>
          </p:cNvPicPr>
          <p:nvPr/>
        </p:nvPicPr>
        <p:blipFill>
          <a:blip r:embed="rId2"/>
          <a:stretch>
            <a:fillRect/>
          </a:stretch>
        </p:blipFill>
        <p:spPr>
          <a:xfrm>
            <a:off x="263977" y="14185"/>
            <a:ext cx="1119991" cy="1117808"/>
          </a:xfrm>
          <a:prstGeom prst="rect">
            <a:avLst/>
          </a:prstGeom>
        </p:spPr>
      </p:pic>
      <p:sp>
        <p:nvSpPr>
          <p:cNvPr id="4" name="TextBox 3">
            <a:extLst>
              <a:ext uri="{FF2B5EF4-FFF2-40B4-BE49-F238E27FC236}">
                <a16:creationId xmlns:a16="http://schemas.microsoft.com/office/drawing/2014/main" id="{2931A2E4-2324-AE14-09B3-7BE87B4EB579}"/>
              </a:ext>
            </a:extLst>
          </p:cNvPr>
          <p:cNvSpPr txBox="1"/>
          <p:nvPr/>
        </p:nvSpPr>
        <p:spPr>
          <a:xfrm>
            <a:off x="8963" y="198884"/>
            <a:ext cx="12174071" cy="1200329"/>
          </a:xfrm>
          <a:prstGeom prst="rect">
            <a:avLst/>
          </a:prstGeom>
          <a:noFill/>
        </p:spPr>
        <p:txBody>
          <a:bodyPr wrap="square">
            <a:spAutoFit/>
          </a:bodyPr>
          <a:lstStyle/>
          <a:p>
            <a:pPr algn="ctr"/>
            <a:r>
              <a:rPr lang="ru-RU" sz="2400" dirty="0">
                <a:solidFill>
                  <a:schemeClr val="bg1"/>
                </a:solidFill>
                <a:latin typeface="+mj-lt"/>
                <a:cs typeface="Times New Roman" panose="02020603050405020304" pitchFamily="18" charset="0"/>
              </a:rPr>
              <a:t>ОБЪЕДИНЕННЫЙ ИНСТИТУТ ЯДЕРНЫХ ИССЛЕДОВАНИЙ</a:t>
            </a:r>
          </a:p>
          <a:p>
            <a:pPr algn="ctr"/>
            <a:r>
              <a:rPr lang="ru-RU" sz="2400" dirty="0">
                <a:solidFill>
                  <a:schemeClr val="bg1"/>
                </a:solidFill>
                <a:latin typeface="+mj-lt"/>
                <a:cs typeface="Times New Roman" panose="02020603050405020304" pitchFamily="18" charset="0"/>
              </a:rPr>
              <a:t>ЛАБОРАТОРИЯ ФИЗИКИ ВЫСОКИХ ЭНЕРГИЙ ИМ.</a:t>
            </a:r>
          </a:p>
          <a:p>
            <a:pPr algn="ctr"/>
            <a:r>
              <a:rPr lang="ru-RU" sz="2400" dirty="0">
                <a:solidFill>
                  <a:schemeClr val="bg1"/>
                </a:solidFill>
                <a:latin typeface="+mj-lt"/>
                <a:cs typeface="Times New Roman" panose="02020603050405020304" pitchFamily="18" charset="0"/>
              </a:rPr>
              <a:t>В. И. ВЕКСЛЕРА И А. М. БАЛДИНА</a:t>
            </a:r>
          </a:p>
        </p:txBody>
      </p:sp>
      <p:sp>
        <p:nvSpPr>
          <p:cNvPr id="3" name="Заголовок 1">
            <a:extLst>
              <a:ext uri="{FF2B5EF4-FFF2-40B4-BE49-F238E27FC236}">
                <a16:creationId xmlns:a16="http://schemas.microsoft.com/office/drawing/2014/main" id="{FA6E7415-31C2-4979-A890-9F0D5D02B7CB}"/>
              </a:ext>
            </a:extLst>
          </p:cNvPr>
          <p:cNvSpPr txBox="1">
            <a:spLocks/>
          </p:cNvSpPr>
          <p:nvPr/>
        </p:nvSpPr>
        <p:spPr>
          <a:xfrm>
            <a:off x="7769" y="2592279"/>
            <a:ext cx="12192000" cy="55927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400" i="1" dirty="0">
                <a:solidFill>
                  <a:schemeClr val="bg1"/>
                </a:solidFill>
              </a:rPr>
              <a:t>Спасибо за внимание!</a:t>
            </a:r>
            <a:endParaRPr lang="ru-RU" sz="4800" dirty="0">
              <a:solidFill>
                <a:schemeClr val="bg1"/>
              </a:solidFill>
            </a:endParaRPr>
          </a:p>
        </p:txBody>
      </p:sp>
    </p:spTree>
    <p:extLst>
      <p:ext uri="{BB962C8B-B14F-4D97-AF65-F5344CB8AC3E}">
        <p14:creationId xmlns:p14="http://schemas.microsoft.com/office/powerpoint/2010/main" val="5156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502D-F64B-2F59-3966-174CC48A0DE6}"/>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FB5DEC82-F4A8-507E-729F-50C32B078321}"/>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0AD6BEF9-E721-2A9C-6934-2185E7BDCB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0" y="421"/>
            <a:ext cx="2600960" cy="1361044"/>
          </a:xfrm>
          <a:prstGeom prst="rect">
            <a:avLst/>
          </a:prstGeom>
        </p:spPr>
      </p:pic>
      <p:sp>
        <p:nvSpPr>
          <p:cNvPr id="12" name="Заголовок 1">
            <a:extLst>
              <a:ext uri="{FF2B5EF4-FFF2-40B4-BE49-F238E27FC236}">
                <a16:creationId xmlns:a16="http://schemas.microsoft.com/office/drawing/2014/main" id="{EC4ACC14-C6D8-5350-591A-6BFD26E24229}"/>
              </a:ext>
            </a:extLst>
          </p:cNvPr>
          <p:cNvSpPr>
            <a:spLocks noGrp="1"/>
          </p:cNvSpPr>
          <p:nvPr>
            <p:ph type="ctrTitle"/>
          </p:nvPr>
        </p:nvSpPr>
        <p:spPr>
          <a:xfrm>
            <a:off x="1127760" y="319750"/>
            <a:ext cx="8453120" cy="505381"/>
          </a:xfrm>
        </p:spPr>
        <p:txBody>
          <a:bodyPr/>
          <a:lstStyle/>
          <a:p>
            <a:pPr algn="ctr"/>
            <a:r>
              <a:rPr lang="ru-RU" sz="3200" dirty="0">
                <a:solidFill>
                  <a:schemeClr val="bg1"/>
                </a:solidFill>
              </a:rPr>
              <a:t>Струнные методы измерений</a:t>
            </a:r>
          </a:p>
        </p:txBody>
      </p:sp>
      <p:sp>
        <p:nvSpPr>
          <p:cNvPr id="5" name="Подзаголовок 2">
            <a:extLst>
              <a:ext uri="{FF2B5EF4-FFF2-40B4-BE49-F238E27FC236}">
                <a16:creationId xmlns:a16="http://schemas.microsoft.com/office/drawing/2014/main" id="{B8516DBA-F1AA-9BB1-9A7D-3735A5A20016}"/>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3</a:t>
            </a:r>
            <a:endParaRPr lang="ru-RU" sz="2400" b="1" cap="none" dirty="0">
              <a:solidFill>
                <a:schemeClr val="tx1"/>
              </a:solidFill>
            </a:endParaRPr>
          </a:p>
        </p:txBody>
      </p:sp>
      <p:sp>
        <p:nvSpPr>
          <p:cNvPr id="3" name="Подзаголовок 2">
            <a:extLst>
              <a:ext uri="{FF2B5EF4-FFF2-40B4-BE49-F238E27FC236}">
                <a16:creationId xmlns:a16="http://schemas.microsoft.com/office/drawing/2014/main" id="{2616F38A-2E93-EDC0-E598-F8ECFFD03BE9}"/>
              </a:ext>
            </a:extLst>
          </p:cNvPr>
          <p:cNvSpPr txBox="1">
            <a:spLocks/>
          </p:cNvSpPr>
          <p:nvPr/>
        </p:nvSpPr>
        <p:spPr>
          <a:xfrm>
            <a:off x="160169" y="6011603"/>
            <a:ext cx="12184231" cy="99837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dirty="0">
                <a:solidFill>
                  <a:schemeClr val="tx1"/>
                </a:solidFill>
              </a:rPr>
              <a:t>,.</a:t>
            </a:r>
          </a:p>
        </p:txBody>
      </p:sp>
      <p:sp>
        <p:nvSpPr>
          <p:cNvPr id="11" name="TextBox 10">
            <a:extLst>
              <a:ext uri="{FF2B5EF4-FFF2-40B4-BE49-F238E27FC236}">
                <a16:creationId xmlns:a16="http://schemas.microsoft.com/office/drawing/2014/main" id="{52B3685B-1B6C-F2E5-551F-C322DFD49EC4}"/>
              </a:ext>
            </a:extLst>
          </p:cNvPr>
          <p:cNvSpPr txBox="1"/>
          <p:nvPr/>
        </p:nvSpPr>
        <p:spPr>
          <a:xfrm>
            <a:off x="463818" y="5885318"/>
            <a:ext cx="2760584" cy="455189"/>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Вибрирующая струна</a:t>
            </a:r>
          </a:p>
        </p:txBody>
      </p:sp>
      <p:pic>
        <p:nvPicPr>
          <p:cNvPr id="15" name="Рисунок 14">
            <a:extLst>
              <a:ext uri="{FF2B5EF4-FFF2-40B4-BE49-F238E27FC236}">
                <a16:creationId xmlns:a16="http://schemas.microsoft.com/office/drawing/2014/main" id="{EEA4C55F-1203-EE34-FA1F-85E29DAA52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10" y="3376301"/>
            <a:ext cx="3240000" cy="2476975"/>
          </a:xfrm>
          <a:prstGeom prst="rect">
            <a:avLst/>
          </a:prstGeom>
          <a:noFill/>
          <a:ln>
            <a:noFill/>
          </a:ln>
        </p:spPr>
      </p:pic>
      <p:pic>
        <p:nvPicPr>
          <p:cNvPr id="16" name="Рисунок 15">
            <a:extLst>
              <a:ext uri="{FF2B5EF4-FFF2-40B4-BE49-F238E27FC236}">
                <a16:creationId xmlns:a16="http://schemas.microsoft.com/office/drawing/2014/main" id="{569C96A6-024B-8368-D552-A2F6BC92EEF4}"/>
              </a:ext>
            </a:extLst>
          </p:cNvPr>
          <p:cNvPicPr>
            <a:picLocks noChangeAspect="1"/>
          </p:cNvPicPr>
          <p:nvPr/>
        </p:nvPicPr>
        <p:blipFill>
          <a:blip r:embed="rId5"/>
          <a:stretch>
            <a:fillRect/>
          </a:stretch>
        </p:blipFill>
        <p:spPr>
          <a:xfrm>
            <a:off x="224110" y="1380702"/>
            <a:ext cx="3240000" cy="1923354"/>
          </a:xfrm>
          <a:prstGeom prst="rect">
            <a:avLst/>
          </a:prstGeom>
        </p:spPr>
      </p:pic>
      <p:sp>
        <p:nvSpPr>
          <p:cNvPr id="19" name="TextBox 18">
            <a:extLst>
              <a:ext uri="{FF2B5EF4-FFF2-40B4-BE49-F238E27FC236}">
                <a16:creationId xmlns:a16="http://schemas.microsoft.com/office/drawing/2014/main" id="{B9CEB4D1-B2D9-0FEF-055D-393B7BC2DFF2}"/>
              </a:ext>
            </a:extLst>
          </p:cNvPr>
          <p:cNvSpPr txBox="1"/>
          <p:nvPr/>
        </p:nvSpPr>
        <p:spPr>
          <a:xfrm>
            <a:off x="4715708" y="5885318"/>
            <a:ext cx="2760584" cy="455189"/>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Натянутая струна</a:t>
            </a:r>
          </a:p>
        </p:txBody>
      </p:sp>
      <p:pic>
        <p:nvPicPr>
          <p:cNvPr id="20" name="Рисунок 19">
            <a:extLst>
              <a:ext uri="{FF2B5EF4-FFF2-40B4-BE49-F238E27FC236}">
                <a16:creationId xmlns:a16="http://schemas.microsoft.com/office/drawing/2014/main" id="{7D5B78AC-54E5-F16D-C683-DE03891B1FB3}"/>
              </a:ext>
            </a:extLst>
          </p:cNvPr>
          <p:cNvPicPr>
            <a:picLocks noChangeAspect="1"/>
          </p:cNvPicPr>
          <p:nvPr/>
        </p:nvPicPr>
        <p:blipFill>
          <a:blip r:embed="rId6"/>
          <a:stretch>
            <a:fillRect/>
          </a:stretch>
        </p:blipFill>
        <p:spPr>
          <a:xfrm>
            <a:off x="4203659" y="1186947"/>
            <a:ext cx="2880000" cy="2512043"/>
          </a:xfrm>
          <a:prstGeom prst="rect">
            <a:avLst/>
          </a:prstGeom>
        </p:spPr>
      </p:pic>
      <p:pic>
        <p:nvPicPr>
          <p:cNvPr id="21" name="Рисунок 20">
            <a:extLst>
              <a:ext uri="{FF2B5EF4-FFF2-40B4-BE49-F238E27FC236}">
                <a16:creationId xmlns:a16="http://schemas.microsoft.com/office/drawing/2014/main" id="{02ACEEA0-E524-6691-6FB5-39474BCEFD5B}"/>
              </a:ext>
            </a:extLst>
          </p:cNvPr>
          <p:cNvPicPr>
            <a:picLocks noChangeAspect="1"/>
          </p:cNvPicPr>
          <p:nvPr/>
        </p:nvPicPr>
        <p:blipFill>
          <a:blip r:embed="rId7"/>
          <a:stretch>
            <a:fillRect/>
          </a:stretch>
        </p:blipFill>
        <p:spPr>
          <a:xfrm>
            <a:off x="4349185" y="3759625"/>
            <a:ext cx="3240000" cy="1998960"/>
          </a:xfrm>
          <a:prstGeom prst="rect">
            <a:avLst/>
          </a:prstGeom>
        </p:spPr>
      </p:pic>
      <p:pic>
        <p:nvPicPr>
          <p:cNvPr id="22" name="Рисунок 21">
            <a:extLst>
              <a:ext uri="{FF2B5EF4-FFF2-40B4-BE49-F238E27FC236}">
                <a16:creationId xmlns:a16="http://schemas.microsoft.com/office/drawing/2014/main" id="{09558C52-80F4-CB5D-A859-837BEDBCC1E8}"/>
              </a:ext>
            </a:extLst>
          </p:cNvPr>
          <p:cNvPicPr>
            <a:picLocks noChangeAspect="1"/>
          </p:cNvPicPr>
          <p:nvPr/>
        </p:nvPicPr>
        <p:blipFill>
          <a:blip r:embed="rId8"/>
          <a:stretch>
            <a:fillRect/>
          </a:stretch>
        </p:blipFill>
        <p:spPr>
          <a:xfrm>
            <a:off x="7660000" y="1701630"/>
            <a:ext cx="4390094" cy="1602426"/>
          </a:xfrm>
          <a:prstGeom prst="rect">
            <a:avLst/>
          </a:prstGeom>
        </p:spPr>
      </p:pic>
      <p:sp>
        <p:nvSpPr>
          <p:cNvPr id="23" name="TextBox 22">
            <a:extLst>
              <a:ext uri="{FF2B5EF4-FFF2-40B4-BE49-F238E27FC236}">
                <a16:creationId xmlns:a16="http://schemas.microsoft.com/office/drawing/2014/main" id="{234F3333-DF37-70F2-74B2-7280ECA2AEA0}"/>
              </a:ext>
            </a:extLst>
          </p:cNvPr>
          <p:cNvSpPr txBox="1"/>
          <p:nvPr/>
        </p:nvSpPr>
        <p:spPr>
          <a:xfrm>
            <a:off x="8415047" y="3376301"/>
            <a:ext cx="2880000" cy="455189"/>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Пульсирующая струна</a:t>
            </a:r>
          </a:p>
        </p:txBody>
      </p:sp>
      <p:sp>
        <p:nvSpPr>
          <p:cNvPr id="26" name="Подзаголовок 7">
            <a:extLst>
              <a:ext uri="{FF2B5EF4-FFF2-40B4-BE49-F238E27FC236}">
                <a16:creationId xmlns:a16="http://schemas.microsoft.com/office/drawing/2014/main" id="{48196977-D2E3-5B98-2E2B-89EC82849ACE}"/>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800" b="1" dirty="0">
                <a:solidFill>
                  <a:schemeClr val="bg1"/>
                </a:solidFill>
              </a:rPr>
              <a:t>3</a:t>
            </a:r>
            <a:endParaRPr lang="ru-RU" sz="2800" b="1" dirty="0">
              <a:solidFill>
                <a:schemeClr val="bg1"/>
              </a:solidFill>
            </a:endParaRPr>
          </a:p>
        </p:txBody>
      </p:sp>
    </p:spTree>
    <p:extLst>
      <p:ext uri="{BB962C8B-B14F-4D97-AF65-F5344CB8AC3E}">
        <p14:creationId xmlns:p14="http://schemas.microsoft.com/office/powerpoint/2010/main" val="2733263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127760" y="285820"/>
            <a:ext cx="8453120" cy="574538"/>
          </a:xfrm>
        </p:spPr>
        <p:txBody>
          <a:bodyPr/>
          <a:lstStyle/>
          <a:p>
            <a:pPr algn="ctr"/>
            <a:r>
              <a:rPr lang="ru-RU" sz="3200" dirty="0">
                <a:solidFill>
                  <a:schemeClr val="bg1"/>
                </a:solidFill>
              </a:rPr>
              <a:t>Вибрирующая струна</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2" name="Рисунок 1">
            <a:extLst>
              <a:ext uri="{FF2B5EF4-FFF2-40B4-BE49-F238E27FC236}">
                <a16:creationId xmlns:a16="http://schemas.microsoft.com/office/drawing/2014/main" id="{F79BDA52-4549-92FA-E9B1-1753742A57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0961" y="1864402"/>
            <a:ext cx="4131039" cy="3158173"/>
          </a:xfrm>
          <a:prstGeom prst="rect">
            <a:avLst/>
          </a:prstGeom>
          <a:noFill/>
          <a:ln>
            <a:noFill/>
          </a:ln>
        </p:spPr>
      </p:pic>
      <p:pic>
        <p:nvPicPr>
          <p:cNvPr id="5" name="Рисунок 4">
            <a:extLst>
              <a:ext uri="{FF2B5EF4-FFF2-40B4-BE49-F238E27FC236}">
                <a16:creationId xmlns:a16="http://schemas.microsoft.com/office/drawing/2014/main" id="{4C8F2231-8415-0A7E-AAA2-8466E7E2853B}"/>
              </a:ext>
            </a:extLst>
          </p:cNvPr>
          <p:cNvPicPr>
            <a:picLocks noChangeAspect="1"/>
          </p:cNvPicPr>
          <p:nvPr/>
        </p:nvPicPr>
        <p:blipFill>
          <a:blip r:embed="rId5"/>
          <a:stretch>
            <a:fillRect/>
          </a:stretch>
        </p:blipFill>
        <p:spPr>
          <a:xfrm>
            <a:off x="207619" y="1981719"/>
            <a:ext cx="2825124" cy="2923535"/>
          </a:xfrm>
          <a:prstGeom prst="rect">
            <a:avLst/>
          </a:prstGeom>
        </p:spPr>
      </p:pic>
      <p:pic>
        <p:nvPicPr>
          <p:cNvPr id="14" name="Рисунок 13">
            <a:extLst>
              <a:ext uri="{FF2B5EF4-FFF2-40B4-BE49-F238E27FC236}">
                <a16:creationId xmlns:a16="http://schemas.microsoft.com/office/drawing/2014/main" id="{BB970346-4A29-148D-7F8C-CF753CEC6C75}"/>
              </a:ext>
            </a:extLst>
          </p:cNvPr>
          <p:cNvPicPr>
            <a:picLocks noChangeAspect="1"/>
          </p:cNvPicPr>
          <p:nvPr/>
        </p:nvPicPr>
        <p:blipFill>
          <a:blip r:embed="rId6"/>
          <a:stretch>
            <a:fillRect/>
          </a:stretch>
        </p:blipFill>
        <p:spPr>
          <a:xfrm>
            <a:off x="3325598" y="2082312"/>
            <a:ext cx="4585949" cy="2722347"/>
          </a:xfrm>
          <a:prstGeom prst="rect">
            <a:avLst/>
          </a:prstGeom>
        </p:spPr>
      </p:pic>
      <mc:AlternateContent xmlns:mc="http://schemas.openxmlformats.org/markup-compatibility/2006">
        <mc:Choice xmlns:a14="http://schemas.microsoft.com/office/drawing/2010/main" Requires="a14">
          <p:graphicFrame>
            <p:nvGraphicFramePr>
              <p:cNvPr id="17" name="Таблица 16">
                <a:extLst>
                  <a:ext uri="{FF2B5EF4-FFF2-40B4-BE49-F238E27FC236}">
                    <a16:creationId xmlns:a16="http://schemas.microsoft.com/office/drawing/2014/main" id="{0892DFFD-C844-33C4-6B03-0B19B7095625}"/>
                  </a:ext>
                </a:extLst>
              </p:cNvPr>
              <p:cNvGraphicFramePr>
                <a:graphicFrameLocks noGrp="1"/>
              </p:cNvGraphicFramePr>
              <p:nvPr>
                <p:extLst>
                  <p:ext uri="{D42A27DB-BD31-4B8C-83A1-F6EECF244321}">
                    <p14:modId xmlns:p14="http://schemas.microsoft.com/office/powerpoint/2010/main" val="1666493850"/>
                  </p:ext>
                </p:extLst>
              </p:nvPr>
            </p:nvGraphicFramePr>
            <p:xfrm>
              <a:off x="2268919" y="5220646"/>
              <a:ext cx="6619792" cy="933196"/>
            </p:xfrm>
            <a:graphic>
              <a:graphicData uri="http://schemas.openxmlformats.org/drawingml/2006/table">
                <a:tbl>
                  <a:tblPr firstRow="1" firstCol="1" bandRow="1">
                    <a:tableStyleId>{5C22544A-7EE6-4342-B048-85BDC9FD1C3A}</a:tableStyleId>
                  </a:tblPr>
                  <a:tblGrid>
                    <a:gridCol w="6619792">
                      <a:extLst>
                        <a:ext uri="{9D8B030D-6E8A-4147-A177-3AD203B41FA5}">
                          <a16:colId xmlns:a16="http://schemas.microsoft.com/office/drawing/2014/main" val="510353903"/>
                        </a:ext>
                      </a:extLst>
                    </a:gridCol>
                  </a:tblGrid>
                  <a:tr h="0">
                    <a:tc>
                      <a:txBody>
                        <a:bodyPr/>
                        <a:lstStyle/>
                        <a:p>
                          <a:pPr marL="112395" indent="-112395" algn="ctr">
                            <a:lnSpc>
                              <a:spcPct val="150000"/>
                            </a:lnSpc>
                          </a:pPr>
                          <a14:m>
                            <m:oMathPara xmlns:m="http://schemas.openxmlformats.org/officeDocument/2006/math">
                              <m:oMathParaPr>
                                <m:jc m:val="centerGroup"/>
                              </m:oMathParaPr>
                              <m:oMath xmlns:m="http://schemas.openxmlformats.org/officeDocument/2006/math">
                                <m:sSubSup>
                                  <m:sSubSupPr>
                                    <m:ctrlPr>
                                      <a:rPr lang="ru-RU" sz="2000" i="1" kern="100" smtClean="0">
                                        <a:solidFill>
                                          <a:schemeClr val="bg1"/>
                                        </a:solidFill>
                                        <a:effectLst/>
                                        <a:latin typeface="Cambria Math" panose="02040503050406030204" pitchFamily="18" charset="0"/>
                                      </a:rPr>
                                    </m:ctrlPr>
                                  </m:sSubSupPr>
                                  <m:e>
                                    <m:r>
                                      <a:rPr lang="ru-RU" sz="2000" kern="0">
                                        <a:solidFill>
                                          <a:schemeClr val="bg1"/>
                                        </a:solidFill>
                                        <a:effectLst/>
                                        <a:latin typeface="Cambria Math" panose="02040503050406030204" pitchFamily="18" charset="0"/>
                                      </a:rPr>
                                      <m:t>𝑦</m:t>
                                    </m:r>
                                  </m:e>
                                  <m:sub>
                                    <m:r>
                                      <a:rPr lang="ru-RU" sz="2000" kern="0">
                                        <a:solidFill>
                                          <a:schemeClr val="bg1"/>
                                        </a:solidFill>
                                        <a:effectLst/>
                                        <a:latin typeface="Cambria Math" panose="02040503050406030204" pitchFamily="18" charset="0"/>
                                      </a:rPr>
                                      <m:t>𝐵</m:t>
                                    </m:r>
                                  </m:sub>
                                  <m:sup>
                                    <m:r>
                                      <a:rPr lang="ru-RU" sz="2000" kern="0">
                                        <a:solidFill>
                                          <a:schemeClr val="bg1"/>
                                        </a:solidFill>
                                        <a:effectLst/>
                                        <a:latin typeface="Cambria Math" panose="02040503050406030204" pitchFamily="18" charset="0"/>
                                      </a:rPr>
                                      <m:t>𝑟</m:t>
                                    </m:r>
                                    <m:r>
                                      <a:rPr lang="en-US" sz="2000" kern="0">
                                        <a:solidFill>
                                          <a:schemeClr val="bg1"/>
                                        </a:solidFill>
                                        <a:effectLst/>
                                        <a:latin typeface="Cambria Math" panose="02040503050406030204" pitchFamily="18" charset="0"/>
                                      </a:rPr>
                                      <m:t>𝑒𝑠</m:t>
                                    </m:r>
                                  </m:sup>
                                </m:sSubSup>
                                <m:d>
                                  <m:dPr>
                                    <m:ctrlPr>
                                      <a:rPr lang="ru-RU" sz="2000" i="1" kern="100">
                                        <a:solidFill>
                                          <a:schemeClr val="bg1"/>
                                        </a:solidFill>
                                        <a:effectLst/>
                                        <a:latin typeface="Cambria Math" panose="02040503050406030204" pitchFamily="18" charset="0"/>
                                      </a:rPr>
                                    </m:ctrlPr>
                                  </m:dPr>
                                  <m:e>
                                    <m:r>
                                      <a:rPr lang="ru-RU" sz="2000" kern="0">
                                        <a:solidFill>
                                          <a:schemeClr val="bg1"/>
                                        </a:solidFill>
                                        <a:effectLst/>
                                        <a:latin typeface="Cambria Math" panose="02040503050406030204" pitchFamily="18" charset="0"/>
                                      </a:rPr>
                                      <m:t>𝑧</m:t>
                                    </m:r>
                                    <m:r>
                                      <a:rPr lang="en-US" sz="2000" kern="0">
                                        <a:solidFill>
                                          <a:schemeClr val="bg1"/>
                                        </a:solidFill>
                                        <a:effectLst/>
                                        <a:latin typeface="Cambria Math" panose="02040503050406030204" pitchFamily="18" charset="0"/>
                                      </a:rPr>
                                      <m:t>,</m:t>
                                    </m:r>
                                    <m:r>
                                      <a:rPr lang="en-US" sz="2000" kern="0">
                                        <a:solidFill>
                                          <a:schemeClr val="bg1"/>
                                        </a:solidFill>
                                        <a:effectLst/>
                                        <a:latin typeface="Cambria Math" panose="02040503050406030204" pitchFamily="18" charset="0"/>
                                      </a:rPr>
                                      <m:t>𝑡</m:t>
                                    </m:r>
                                  </m:e>
                                </m:d>
                                <m:r>
                                  <a:rPr lang="ru-RU" sz="2000" kern="0">
                                    <a:solidFill>
                                      <a:schemeClr val="bg1"/>
                                    </a:solidFill>
                                    <a:effectLst/>
                                    <a:latin typeface="Cambria Math" panose="02040503050406030204" pitchFamily="18" charset="0"/>
                                  </a:rPr>
                                  <m:t>≅</m:t>
                                </m:r>
                                <m:f>
                                  <m:fPr>
                                    <m:ctrlPr>
                                      <a:rPr lang="ru-RU" sz="2000" i="1" kern="100">
                                        <a:solidFill>
                                          <a:schemeClr val="bg1"/>
                                        </a:solidFill>
                                        <a:effectLst/>
                                        <a:latin typeface="Cambria Math" panose="02040503050406030204" pitchFamily="18" charset="0"/>
                                      </a:rPr>
                                    </m:ctrlPr>
                                  </m:fPr>
                                  <m:num>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𝐼</m:t>
                                        </m:r>
                                      </m:e>
                                      <m:sub>
                                        <m:r>
                                          <a:rPr lang="ru-RU" sz="2000" kern="0">
                                            <a:solidFill>
                                              <a:schemeClr val="bg1"/>
                                            </a:solidFill>
                                            <a:effectLst/>
                                            <a:latin typeface="Cambria Math" panose="02040503050406030204" pitchFamily="18" charset="0"/>
                                          </a:rPr>
                                          <m:t>0</m:t>
                                        </m:r>
                                      </m:sub>
                                    </m:sSub>
                                    <m:r>
                                      <a:rPr lang="ru-RU" sz="2000" kern="0">
                                        <a:solidFill>
                                          <a:schemeClr val="bg1"/>
                                        </a:solidFill>
                                        <a:effectLst/>
                                        <a:latin typeface="Cambria Math" panose="02040503050406030204" pitchFamily="18" charset="0"/>
                                      </a:rPr>
                                      <m:t>∙</m:t>
                                    </m:r>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𝐵</m:t>
                                        </m:r>
                                      </m:e>
                                      <m:sub>
                                        <m:r>
                                          <a:rPr lang="ru-RU" sz="2000" kern="0">
                                            <a:solidFill>
                                              <a:schemeClr val="bg1"/>
                                            </a:solidFill>
                                            <a:effectLst/>
                                            <a:latin typeface="Cambria Math" panose="02040503050406030204" pitchFamily="18" charset="0"/>
                                          </a:rPr>
                                          <m:t>𝑥</m:t>
                                        </m:r>
                                        <m:r>
                                          <a:rPr lang="en-US" sz="2000" kern="0">
                                            <a:solidFill>
                                              <a:schemeClr val="bg1"/>
                                            </a:solidFill>
                                            <a:effectLst/>
                                            <a:latin typeface="Cambria Math" panose="02040503050406030204" pitchFamily="18" charset="0"/>
                                          </a:rPr>
                                          <m:t>𝑛</m:t>
                                        </m:r>
                                      </m:sub>
                                    </m:sSub>
                                  </m:num>
                                  <m:den>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𝑚</m:t>
                                        </m:r>
                                      </m:e>
                                      <m:sub>
                                        <m:r>
                                          <a:rPr lang="ru-RU" sz="2000" kern="0">
                                            <a:solidFill>
                                              <a:schemeClr val="bg1"/>
                                            </a:solidFill>
                                            <a:effectLst/>
                                            <a:latin typeface="Cambria Math" panose="02040503050406030204" pitchFamily="18" charset="0"/>
                                          </a:rPr>
                                          <m:t>𝑙</m:t>
                                        </m:r>
                                      </m:sub>
                                    </m:sSub>
                                    <m:r>
                                      <a:rPr lang="ru-RU" sz="2000" kern="0">
                                        <a:solidFill>
                                          <a:schemeClr val="bg1"/>
                                        </a:solidFill>
                                        <a:effectLst/>
                                        <a:latin typeface="Cambria Math" panose="02040503050406030204" pitchFamily="18" charset="0"/>
                                      </a:rPr>
                                      <m:t>∙</m:t>
                                    </m:r>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𝜔</m:t>
                                        </m:r>
                                      </m:e>
                                      <m:sub>
                                        <m:r>
                                          <a:rPr lang="ru-RU" sz="2000" kern="0">
                                            <a:solidFill>
                                              <a:schemeClr val="bg1"/>
                                            </a:solidFill>
                                            <a:effectLst/>
                                            <a:latin typeface="Cambria Math" panose="02040503050406030204" pitchFamily="18" charset="0"/>
                                          </a:rPr>
                                          <m:t>𝑛</m:t>
                                        </m:r>
                                      </m:sub>
                                    </m:sSub>
                                    <m:r>
                                      <a:rPr lang="ru-RU" sz="2000" kern="0">
                                        <a:solidFill>
                                          <a:schemeClr val="bg1"/>
                                        </a:solidFill>
                                        <a:effectLst/>
                                        <a:latin typeface="Cambria Math" panose="02040503050406030204" pitchFamily="18" charset="0"/>
                                      </a:rPr>
                                      <m:t>∙</m:t>
                                    </m:r>
                                    <m:r>
                                      <a:rPr lang="ru-RU" sz="2000" kern="0">
                                        <a:solidFill>
                                          <a:schemeClr val="bg1"/>
                                        </a:solidFill>
                                        <a:effectLst/>
                                        <a:latin typeface="Cambria Math" panose="02040503050406030204" pitchFamily="18" charset="0"/>
                                      </a:rPr>
                                      <m:t>𝛼</m:t>
                                    </m:r>
                                  </m:den>
                                </m:f>
                                <m:r>
                                  <a:rPr lang="ru-RU" sz="2000" kern="0">
                                    <a:solidFill>
                                      <a:schemeClr val="bg1"/>
                                    </a:solidFill>
                                    <a:effectLst/>
                                    <a:latin typeface="Cambria Math" panose="02040503050406030204" pitchFamily="18" charset="0"/>
                                  </a:rPr>
                                  <m:t>∙</m:t>
                                </m:r>
                                <m:func>
                                  <m:funcPr>
                                    <m:ctrlPr>
                                      <a:rPr lang="ru-RU" sz="2000" i="1" kern="100">
                                        <a:solidFill>
                                          <a:schemeClr val="bg1"/>
                                        </a:solidFill>
                                        <a:effectLst/>
                                        <a:latin typeface="Cambria Math" panose="02040503050406030204" pitchFamily="18" charset="0"/>
                                      </a:rPr>
                                    </m:ctrlPr>
                                  </m:funcPr>
                                  <m:fName>
                                    <m:r>
                                      <m:rPr>
                                        <m:sty m:val="p"/>
                                      </m:rPr>
                                      <a:rPr lang="ru-RU" sz="2000" kern="0">
                                        <a:solidFill>
                                          <a:schemeClr val="bg1"/>
                                        </a:solidFill>
                                        <a:effectLst/>
                                        <a:latin typeface="Cambria Math" panose="02040503050406030204" pitchFamily="18" charset="0"/>
                                      </a:rPr>
                                      <m:t>sin</m:t>
                                    </m:r>
                                  </m:fName>
                                  <m:e>
                                    <m:d>
                                      <m:dPr>
                                        <m:ctrlPr>
                                          <a:rPr lang="ru-RU" sz="2000" i="1" kern="100">
                                            <a:solidFill>
                                              <a:schemeClr val="bg1"/>
                                            </a:solidFill>
                                            <a:effectLst/>
                                            <a:latin typeface="Cambria Math" panose="02040503050406030204" pitchFamily="18" charset="0"/>
                                          </a:rPr>
                                        </m:ctrlPr>
                                      </m:dPr>
                                      <m:e>
                                        <m:f>
                                          <m:fPr>
                                            <m:ctrlPr>
                                              <a:rPr lang="ru-RU" sz="2000" i="1" kern="100">
                                                <a:solidFill>
                                                  <a:schemeClr val="bg1"/>
                                                </a:solidFill>
                                                <a:effectLst/>
                                                <a:latin typeface="Cambria Math" panose="02040503050406030204" pitchFamily="18" charset="0"/>
                                              </a:rPr>
                                            </m:ctrlPr>
                                          </m:fPr>
                                          <m:num>
                                            <m:r>
                                              <a:rPr lang="ru-RU" sz="2000" kern="0">
                                                <a:solidFill>
                                                  <a:schemeClr val="bg1"/>
                                                </a:solidFill>
                                                <a:effectLst/>
                                                <a:latin typeface="Cambria Math" panose="02040503050406030204" pitchFamily="18" charset="0"/>
                                              </a:rPr>
                                              <m:t>𝑛</m:t>
                                            </m:r>
                                            <m:r>
                                              <a:rPr lang="ru-RU" sz="2000" kern="0">
                                                <a:solidFill>
                                                  <a:schemeClr val="bg1"/>
                                                </a:solidFill>
                                                <a:effectLst/>
                                                <a:latin typeface="Cambria Math" panose="02040503050406030204" pitchFamily="18" charset="0"/>
                                              </a:rPr>
                                              <m:t>∙</m:t>
                                            </m:r>
                                            <m:r>
                                              <a:rPr lang="ru-RU" sz="2000" kern="0">
                                                <a:solidFill>
                                                  <a:schemeClr val="bg1"/>
                                                </a:solidFill>
                                                <a:effectLst/>
                                                <a:latin typeface="Cambria Math" panose="02040503050406030204" pitchFamily="18" charset="0"/>
                                              </a:rPr>
                                              <m:t>𝜋</m:t>
                                            </m:r>
                                            <m:r>
                                              <a:rPr lang="ru-RU" sz="2000" kern="0">
                                                <a:solidFill>
                                                  <a:schemeClr val="bg1"/>
                                                </a:solidFill>
                                                <a:effectLst/>
                                                <a:latin typeface="Cambria Math" panose="02040503050406030204" pitchFamily="18" charset="0"/>
                                              </a:rPr>
                                              <m:t>∙</m:t>
                                            </m:r>
                                            <m:r>
                                              <a:rPr lang="ru-RU" sz="2000" kern="0">
                                                <a:solidFill>
                                                  <a:schemeClr val="bg1"/>
                                                </a:solidFill>
                                                <a:effectLst/>
                                                <a:latin typeface="Cambria Math" panose="02040503050406030204" pitchFamily="18" charset="0"/>
                                              </a:rPr>
                                              <m:t>𝑧</m:t>
                                            </m:r>
                                          </m:num>
                                          <m:den>
                                            <m:r>
                                              <a:rPr lang="ru-RU" sz="2000" kern="0">
                                                <a:solidFill>
                                                  <a:schemeClr val="bg1"/>
                                                </a:solidFill>
                                                <a:effectLst/>
                                                <a:latin typeface="Cambria Math" panose="02040503050406030204" pitchFamily="18" charset="0"/>
                                              </a:rPr>
                                              <m:t>𝐿</m:t>
                                            </m:r>
                                          </m:den>
                                        </m:f>
                                      </m:e>
                                    </m:d>
                                  </m:e>
                                </m:func>
                                <m:r>
                                  <a:rPr lang="ru-RU" sz="2000" kern="0">
                                    <a:solidFill>
                                      <a:schemeClr val="bg1"/>
                                    </a:solidFill>
                                    <a:effectLst/>
                                    <a:latin typeface="Cambria Math" panose="02040503050406030204" pitchFamily="18" charset="0"/>
                                  </a:rPr>
                                  <m:t>∙</m:t>
                                </m:r>
                                <m:func>
                                  <m:funcPr>
                                    <m:ctrlPr>
                                      <a:rPr lang="ru-RU" sz="2000" i="1" kern="100">
                                        <a:solidFill>
                                          <a:schemeClr val="bg1"/>
                                        </a:solidFill>
                                        <a:effectLst/>
                                        <a:latin typeface="Cambria Math" panose="02040503050406030204" pitchFamily="18" charset="0"/>
                                      </a:rPr>
                                    </m:ctrlPr>
                                  </m:funcPr>
                                  <m:fName>
                                    <m:r>
                                      <m:rPr>
                                        <m:sty m:val="p"/>
                                      </m:rPr>
                                      <a:rPr lang="ru-RU" sz="2000" kern="0">
                                        <a:solidFill>
                                          <a:schemeClr val="bg1"/>
                                        </a:solidFill>
                                        <a:effectLst/>
                                        <a:latin typeface="Cambria Math" panose="02040503050406030204" pitchFamily="18" charset="0"/>
                                      </a:rPr>
                                      <m:t>c</m:t>
                                    </m:r>
                                    <m:r>
                                      <a:rPr lang="en-US" sz="2000" kern="0">
                                        <a:solidFill>
                                          <a:schemeClr val="bg1"/>
                                        </a:solidFill>
                                        <a:effectLst/>
                                        <a:latin typeface="Cambria Math" panose="02040503050406030204" pitchFamily="18" charset="0"/>
                                      </a:rPr>
                                      <m:t>𝑜𝑠</m:t>
                                    </m:r>
                                  </m:fName>
                                  <m:e>
                                    <m:d>
                                      <m:dPr>
                                        <m:ctrlPr>
                                          <a:rPr lang="ru-RU" sz="2000" i="1" kern="100">
                                            <a:solidFill>
                                              <a:schemeClr val="bg1"/>
                                            </a:solidFill>
                                            <a:effectLst/>
                                            <a:latin typeface="Cambria Math" panose="02040503050406030204" pitchFamily="18" charset="0"/>
                                          </a:rPr>
                                        </m:ctrlPr>
                                      </m:dPr>
                                      <m:e>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𝜔</m:t>
                                            </m:r>
                                          </m:e>
                                          <m:sub>
                                            <m:r>
                                              <a:rPr lang="ru-RU" sz="2000" kern="0">
                                                <a:solidFill>
                                                  <a:schemeClr val="bg1"/>
                                                </a:solidFill>
                                                <a:effectLst/>
                                                <a:latin typeface="Cambria Math" panose="02040503050406030204" pitchFamily="18" charset="0"/>
                                              </a:rPr>
                                              <m:t>𝑛</m:t>
                                            </m:r>
                                          </m:sub>
                                        </m:sSub>
                                        <m:r>
                                          <a:rPr lang="ru-RU" sz="2000" kern="0">
                                            <a:solidFill>
                                              <a:schemeClr val="bg1"/>
                                            </a:solidFill>
                                            <a:effectLst/>
                                            <a:latin typeface="Cambria Math" panose="02040503050406030204" pitchFamily="18" charset="0"/>
                                          </a:rPr>
                                          <m:t>∙</m:t>
                                        </m:r>
                                        <m:r>
                                          <a:rPr lang="ru-RU" sz="2000" kern="0">
                                            <a:solidFill>
                                              <a:schemeClr val="bg1"/>
                                            </a:solidFill>
                                            <a:effectLst/>
                                            <a:latin typeface="Cambria Math" panose="02040503050406030204" pitchFamily="18" charset="0"/>
                                          </a:rPr>
                                          <m:t>𝑡</m:t>
                                        </m:r>
                                        <m:r>
                                          <a:rPr lang="ru-RU" sz="2000" kern="0">
                                            <a:solidFill>
                                              <a:schemeClr val="bg1"/>
                                            </a:solidFill>
                                            <a:effectLst/>
                                            <a:latin typeface="Cambria Math" panose="02040503050406030204" pitchFamily="18" charset="0"/>
                                          </a:rPr>
                                          <m:t>−</m:t>
                                        </m:r>
                                        <m:f>
                                          <m:fPr>
                                            <m:ctrlPr>
                                              <a:rPr lang="ru-RU" sz="2000" i="1" kern="100">
                                                <a:solidFill>
                                                  <a:schemeClr val="bg1"/>
                                                </a:solidFill>
                                                <a:effectLst/>
                                                <a:latin typeface="Cambria Math" panose="02040503050406030204" pitchFamily="18" charset="0"/>
                                              </a:rPr>
                                            </m:ctrlPr>
                                          </m:fPr>
                                          <m:num>
                                            <m:r>
                                              <a:rPr lang="ru-RU" sz="2000" kern="0">
                                                <a:solidFill>
                                                  <a:schemeClr val="bg1"/>
                                                </a:solidFill>
                                                <a:effectLst/>
                                                <a:latin typeface="Cambria Math" panose="02040503050406030204" pitchFamily="18" charset="0"/>
                                              </a:rPr>
                                              <m:t>𝜋</m:t>
                                            </m:r>
                                          </m:num>
                                          <m:den>
                                            <m:r>
                                              <a:rPr lang="ru-RU" sz="2000" kern="0">
                                                <a:solidFill>
                                                  <a:schemeClr val="bg1"/>
                                                </a:solidFill>
                                                <a:effectLst/>
                                                <a:latin typeface="Cambria Math" panose="02040503050406030204" pitchFamily="18" charset="0"/>
                                              </a:rPr>
                                              <m:t>2</m:t>
                                            </m:r>
                                          </m:den>
                                        </m:f>
                                      </m:e>
                                    </m:d>
                                  </m:e>
                                </m:func>
                              </m:oMath>
                            </m:oMathPara>
                          </a14:m>
                          <a:endParaRPr lang="ru-RU"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88639305"/>
                      </a:ext>
                    </a:extLst>
                  </a:tr>
                </a:tbl>
              </a:graphicData>
            </a:graphic>
          </p:graphicFrame>
        </mc:Choice>
        <mc:Fallback>
          <p:graphicFrame>
            <p:nvGraphicFramePr>
              <p:cNvPr id="17" name="Таблица 16">
                <a:extLst>
                  <a:ext uri="{FF2B5EF4-FFF2-40B4-BE49-F238E27FC236}">
                    <a16:creationId xmlns:a16="http://schemas.microsoft.com/office/drawing/2014/main" id="{0892DFFD-C844-33C4-6B03-0B19B7095625}"/>
                  </a:ext>
                </a:extLst>
              </p:cNvPr>
              <p:cNvGraphicFramePr>
                <a:graphicFrameLocks noGrp="1"/>
              </p:cNvGraphicFramePr>
              <p:nvPr>
                <p:extLst>
                  <p:ext uri="{D42A27DB-BD31-4B8C-83A1-F6EECF244321}">
                    <p14:modId xmlns:p14="http://schemas.microsoft.com/office/powerpoint/2010/main" val="1666493850"/>
                  </p:ext>
                </p:extLst>
              </p:nvPr>
            </p:nvGraphicFramePr>
            <p:xfrm>
              <a:off x="2268919" y="5220646"/>
              <a:ext cx="6619792" cy="933196"/>
            </p:xfrm>
            <a:graphic>
              <a:graphicData uri="http://schemas.openxmlformats.org/drawingml/2006/table">
                <a:tbl>
                  <a:tblPr firstRow="1" firstCol="1" bandRow="1">
                    <a:tableStyleId>{5C22544A-7EE6-4342-B048-85BDC9FD1C3A}</a:tableStyleId>
                  </a:tblPr>
                  <a:tblGrid>
                    <a:gridCol w="6619792">
                      <a:extLst>
                        <a:ext uri="{9D8B030D-6E8A-4147-A177-3AD203B41FA5}">
                          <a16:colId xmlns:a16="http://schemas.microsoft.com/office/drawing/2014/main" val="510353903"/>
                        </a:ext>
                      </a:extLst>
                    </a:gridCol>
                  </a:tblGrid>
                  <a:tr h="933196">
                    <a:tc>
                      <a:txBody>
                        <a:bodyPr/>
                        <a:lstStyle/>
                        <a:p>
                          <a:endParaRPr lang="ru-RU"/>
                        </a:p>
                      </a:txBody>
                      <a:tcPr marL="68580" marR="68580" marT="0" marB="0" anchor="ctr">
                        <a:blipFill>
                          <a:blip r:embed="rId7"/>
                          <a:stretch>
                            <a:fillRect l="-92" t="-649" r="-368" b="-2597"/>
                          </a:stretch>
                        </a:blipFill>
                      </a:tcPr>
                    </a:tc>
                    <a:extLst>
                      <a:ext uri="{0D108BD9-81ED-4DB2-BD59-A6C34878D82A}">
                        <a16:rowId xmlns:a16="http://schemas.microsoft.com/office/drawing/2014/main" val="2488639305"/>
                      </a:ext>
                    </a:extLst>
                  </a:tr>
                </a:tbl>
              </a:graphicData>
            </a:graphic>
          </p:graphicFrame>
        </mc:Fallback>
      </mc:AlternateContent>
      <p:sp>
        <p:nvSpPr>
          <p:cNvPr id="10" name="Подзаголовок 7">
            <a:extLst>
              <a:ext uri="{FF2B5EF4-FFF2-40B4-BE49-F238E27FC236}">
                <a16:creationId xmlns:a16="http://schemas.microsoft.com/office/drawing/2014/main" id="{8D2BDC61-A1DE-37EE-4EAB-FE9D97384CE5}"/>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800" b="1" dirty="0">
                <a:solidFill>
                  <a:schemeClr val="bg1"/>
                </a:solidFill>
              </a:rPr>
              <a:t>4</a:t>
            </a:r>
            <a:endParaRPr lang="ru-RU" sz="2800" b="1" dirty="0">
              <a:solidFill>
                <a:schemeClr val="bg1"/>
              </a:solidFill>
            </a:endParaRPr>
          </a:p>
        </p:txBody>
      </p:sp>
    </p:spTree>
    <p:extLst>
      <p:ext uri="{BB962C8B-B14F-4D97-AF65-F5344CB8AC3E}">
        <p14:creationId xmlns:p14="http://schemas.microsoft.com/office/powerpoint/2010/main" val="290248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FD4BE-C614-A673-81B5-B76B4C85B7E1}"/>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3A34F3FD-BDA8-DDD6-F4B1-6C175F3711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8546" y="3537796"/>
            <a:ext cx="4320000" cy="3306517"/>
          </a:xfrm>
          <a:prstGeom prst="rect">
            <a:avLst/>
          </a:prstGeom>
          <a:noFill/>
          <a:ln>
            <a:noFill/>
          </a:ln>
        </p:spPr>
      </p:pic>
      <p:pic>
        <p:nvPicPr>
          <p:cNvPr id="6" name="Рисунок 5">
            <a:extLst>
              <a:ext uri="{FF2B5EF4-FFF2-40B4-BE49-F238E27FC236}">
                <a16:creationId xmlns:a16="http://schemas.microsoft.com/office/drawing/2014/main" id="{04687773-D945-FA3C-94A2-84018A8A6EEC}"/>
              </a:ext>
            </a:extLst>
          </p:cNvPr>
          <p:cNvPicPr>
            <a:picLocks noChangeAspect="1"/>
          </p:cNvPicPr>
          <p:nvPr/>
        </p:nvPicPr>
        <p:blipFill>
          <a:blip r:embed="rId3"/>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392BE2-79E5-4E6E-9E5B-BACD4C6BF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B554FC8F-9B11-9A93-5332-DED8F1D4A72B}"/>
              </a:ext>
            </a:extLst>
          </p:cNvPr>
          <p:cNvSpPr>
            <a:spLocks noGrp="1"/>
          </p:cNvSpPr>
          <p:nvPr>
            <p:ph type="ctrTitle"/>
          </p:nvPr>
        </p:nvSpPr>
        <p:spPr>
          <a:xfrm>
            <a:off x="1127760" y="303214"/>
            <a:ext cx="8453120" cy="539750"/>
          </a:xfrm>
        </p:spPr>
        <p:txBody>
          <a:bodyPr/>
          <a:lstStyle/>
          <a:p>
            <a:pPr algn="ctr"/>
            <a:r>
              <a:rPr lang="ru-RU" sz="3200" dirty="0">
                <a:solidFill>
                  <a:schemeClr val="bg1"/>
                </a:solidFill>
              </a:rPr>
              <a:t>Натянутая струна</a:t>
            </a:r>
          </a:p>
        </p:txBody>
      </p:sp>
      <p:sp>
        <p:nvSpPr>
          <p:cNvPr id="3" name="Подзаголовок 2">
            <a:extLst>
              <a:ext uri="{FF2B5EF4-FFF2-40B4-BE49-F238E27FC236}">
                <a16:creationId xmlns:a16="http://schemas.microsoft.com/office/drawing/2014/main" id="{6C724822-C8E9-3B3E-7B85-8C1F48665590}"/>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5" name="Рисунок 4">
            <a:extLst>
              <a:ext uri="{FF2B5EF4-FFF2-40B4-BE49-F238E27FC236}">
                <a16:creationId xmlns:a16="http://schemas.microsoft.com/office/drawing/2014/main" id="{8698EB28-9F70-CBC3-5934-EA4F6F3DBBE5}"/>
              </a:ext>
            </a:extLst>
          </p:cNvPr>
          <p:cNvPicPr>
            <a:picLocks noChangeAspect="1"/>
          </p:cNvPicPr>
          <p:nvPr/>
        </p:nvPicPr>
        <p:blipFill>
          <a:blip r:embed="rId5"/>
          <a:stretch>
            <a:fillRect/>
          </a:stretch>
        </p:blipFill>
        <p:spPr>
          <a:xfrm>
            <a:off x="141635" y="1529080"/>
            <a:ext cx="4320000" cy="2665280"/>
          </a:xfrm>
          <a:prstGeom prst="rect">
            <a:avLst/>
          </a:prstGeom>
        </p:spPr>
      </p:pic>
      <p:pic>
        <p:nvPicPr>
          <p:cNvPr id="4" name="Рисунок 3">
            <a:extLst>
              <a:ext uri="{FF2B5EF4-FFF2-40B4-BE49-F238E27FC236}">
                <a16:creationId xmlns:a16="http://schemas.microsoft.com/office/drawing/2014/main" id="{52B95A24-23A8-85BA-408D-5EFD8C3124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61840" y="1294991"/>
            <a:ext cx="4320000" cy="3304202"/>
          </a:xfrm>
          <a:prstGeom prst="rect">
            <a:avLst/>
          </a:prstGeom>
          <a:noFill/>
          <a:ln>
            <a:noFill/>
          </a:ln>
        </p:spPr>
      </p:pic>
      <p:sp>
        <p:nvSpPr>
          <p:cNvPr id="13" name="Подзаголовок 7">
            <a:extLst>
              <a:ext uri="{FF2B5EF4-FFF2-40B4-BE49-F238E27FC236}">
                <a16:creationId xmlns:a16="http://schemas.microsoft.com/office/drawing/2014/main" id="{6F781140-FA09-490D-F443-B1B97C1256D5}"/>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800" b="1" dirty="0">
                <a:solidFill>
                  <a:schemeClr val="bg1"/>
                </a:solidFill>
              </a:rPr>
              <a:t>5</a:t>
            </a:r>
            <a:endParaRPr lang="ru-RU" sz="2800" b="1" dirty="0">
              <a:solidFill>
                <a:schemeClr val="bg1"/>
              </a:solidFill>
            </a:endParaRPr>
          </a:p>
        </p:txBody>
      </p:sp>
    </p:spTree>
    <p:extLst>
      <p:ext uri="{BB962C8B-B14F-4D97-AF65-F5344CB8AC3E}">
        <p14:creationId xmlns:p14="http://schemas.microsoft.com/office/powerpoint/2010/main" val="4032273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361728-551B-4B91-A356-78B6E544E700}"/>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127762" y="312898"/>
            <a:ext cx="8453120" cy="520381"/>
          </a:xfrm>
        </p:spPr>
        <p:txBody>
          <a:bodyPr/>
          <a:lstStyle/>
          <a:p>
            <a:pPr algn="ctr"/>
            <a:r>
              <a:rPr lang="ru-RU" sz="3200" dirty="0">
                <a:solidFill>
                  <a:schemeClr val="bg1"/>
                </a:solidFill>
              </a:rPr>
              <a:t>Магнитометрическая система</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4" name="Рисунок 3">
            <a:extLst>
              <a:ext uri="{FF2B5EF4-FFF2-40B4-BE49-F238E27FC236}">
                <a16:creationId xmlns:a16="http://schemas.microsoft.com/office/drawing/2014/main" id="{F344B169-22DB-A140-98CD-C01692F48C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03" y="1628872"/>
            <a:ext cx="11500302" cy="3355593"/>
          </a:xfrm>
          <a:prstGeom prst="rect">
            <a:avLst/>
          </a:prstGeom>
          <a:noFill/>
          <a:ln>
            <a:noFill/>
          </a:ln>
        </p:spPr>
      </p:pic>
      <p:sp>
        <p:nvSpPr>
          <p:cNvPr id="5" name="TextBox 4">
            <a:extLst>
              <a:ext uri="{FF2B5EF4-FFF2-40B4-BE49-F238E27FC236}">
                <a16:creationId xmlns:a16="http://schemas.microsoft.com/office/drawing/2014/main" id="{12C3E908-7E6C-7054-51B9-3A4CF677875F}"/>
              </a:ext>
            </a:extLst>
          </p:cNvPr>
          <p:cNvSpPr txBox="1"/>
          <p:nvPr/>
        </p:nvSpPr>
        <p:spPr>
          <a:xfrm>
            <a:off x="7769" y="5251873"/>
            <a:ext cx="12184231" cy="1015663"/>
          </a:xfrm>
          <a:prstGeom prst="rect">
            <a:avLst/>
          </a:prstGeom>
          <a:noFill/>
        </p:spPr>
        <p:txBody>
          <a:bodyPr wrap="square">
            <a:spAutoFit/>
          </a:bodyPr>
          <a:lstStyle/>
          <a:p>
            <a:pPr algn="ctr"/>
            <a:r>
              <a:rPr lang="ru-RU" sz="2000" dirty="0">
                <a:solidFill>
                  <a:srgbClr val="000000"/>
                </a:solidFill>
                <a:effectLst/>
                <a:ea typeface="Times New Roman" panose="02020603050405020304" pitchFamily="18" charset="0"/>
              </a:rPr>
              <a:t>1 – струна, 2 – квадрупольный магнит, 3 – стойки поддержки основных узлов системы, </a:t>
            </a:r>
            <a:br>
              <a:rPr lang="ru-RU" sz="2000" dirty="0">
                <a:solidFill>
                  <a:srgbClr val="000000"/>
                </a:solidFill>
                <a:effectLst/>
                <a:ea typeface="Times New Roman" panose="02020603050405020304" pitchFamily="18" charset="0"/>
              </a:rPr>
            </a:br>
            <a:r>
              <a:rPr lang="ru-RU" sz="2000" dirty="0">
                <a:solidFill>
                  <a:srgbClr val="000000"/>
                </a:solidFill>
                <a:effectLst/>
                <a:ea typeface="Times New Roman" panose="02020603050405020304" pitchFamily="18" charset="0"/>
              </a:rPr>
              <a:t>4 – система перемещения струны, 5 – система натяжения струны, </a:t>
            </a:r>
            <a:br>
              <a:rPr lang="ru-RU" sz="2000" dirty="0">
                <a:solidFill>
                  <a:srgbClr val="000000"/>
                </a:solidFill>
                <a:effectLst/>
                <a:ea typeface="Times New Roman" panose="02020603050405020304" pitchFamily="18" charset="0"/>
              </a:rPr>
            </a:br>
            <a:r>
              <a:rPr lang="ru-RU" sz="2000" dirty="0">
                <a:solidFill>
                  <a:srgbClr val="000000"/>
                </a:solidFill>
                <a:effectLst/>
                <a:ea typeface="Times New Roman" panose="02020603050405020304" pitchFamily="18" charset="0"/>
              </a:rPr>
              <a:t>6 – система детектирования колебаний</a:t>
            </a:r>
            <a:endParaRPr lang="ru-RU" sz="2000" dirty="0"/>
          </a:p>
        </p:txBody>
      </p:sp>
      <p:sp>
        <p:nvSpPr>
          <p:cNvPr id="8" name="Подзаголовок 7">
            <a:extLst>
              <a:ext uri="{FF2B5EF4-FFF2-40B4-BE49-F238E27FC236}">
                <a16:creationId xmlns:a16="http://schemas.microsoft.com/office/drawing/2014/main" id="{37EA6CF6-9361-C1B0-7136-8D90ECCEF066}"/>
              </a:ext>
            </a:extLst>
          </p:cNvPr>
          <p:cNvSpPr>
            <a:spLocks noGrp="1"/>
          </p:cNvSpPr>
          <p:nvPr>
            <p:ph type="subTitle" idx="1"/>
          </p:nvPr>
        </p:nvSpPr>
        <p:spPr>
          <a:xfrm>
            <a:off x="11573565" y="6360580"/>
            <a:ext cx="608276" cy="483733"/>
          </a:xfrm>
        </p:spPr>
        <p:txBody>
          <a:bodyPr>
            <a:normAutofit fontScale="92500" lnSpcReduction="10000"/>
          </a:bodyPr>
          <a:lstStyle/>
          <a:p>
            <a:pPr algn="ctr"/>
            <a:r>
              <a:rPr lang="ru-RU" sz="2800" b="1" dirty="0">
                <a:solidFill>
                  <a:schemeClr val="bg1"/>
                </a:solidFill>
              </a:rPr>
              <a:t>6</a:t>
            </a:r>
          </a:p>
        </p:txBody>
      </p:sp>
    </p:spTree>
    <p:extLst>
      <p:ext uri="{BB962C8B-B14F-4D97-AF65-F5344CB8AC3E}">
        <p14:creationId xmlns:p14="http://schemas.microsoft.com/office/powerpoint/2010/main" val="869459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37AFF-CADF-FEBA-B617-5AFF1B36B7A2}"/>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3853059B-9ECF-DDB7-9049-AF7D8D64EA8A}"/>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44966C2A-6115-6DBF-9B0A-BF9DE0D50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D47C0BAF-C786-029E-C552-1152B7624F18}"/>
              </a:ext>
            </a:extLst>
          </p:cNvPr>
          <p:cNvSpPr>
            <a:spLocks noGrp="1"/>
          </p:cNvSpPr>
          <p:nvPr>
            <p:ph type="ctrTitle"/>
          </p:nvPr>
        </p:nvSpPr>
        <p:spPr>
          <a:xfrm>
            <a:off x="1127762" y="306941"/>
            <a:ext cx="8453120" cy="532296"/>
          </a:xfrm>
        </p:spPr>
        <p:txBody>
          <a:bodyPr/>
          <a:lstStyle/>
          <a:p>
            <a:pPr algn="ctr"/>
            <a:r>
              <a:rPr lang="ru-RU" sz="3200" dirty="0">
                <a:solidFill>
                  <a:schemeClr val="bg1"/>
                </a:solidFill>
              </a:rPr>
              <a:t>Несущие опоры</a:t>
            </a:r>
          </a:p>
        </p:txBody>
      </p:sp>
      <p:sp>
        <p:nvSpPr>
          <p:cNvPr id="3" name="Подзаголовок 2">
            <a:extLst>
              <a:ext uri="{FF2B5EF4-FFF2-40B4-BE49-F238E27FC236}">
                <a16:creationId xmlns:a16="http://schemas.microsoft.com/office/drawing/2014/main" id="{E9B8338D-55D1-5DC2-6C9F-38BC33E7BCF5}"/>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sp>
        <p:nvSpPr>
          <p:cNvPr id="11" name="TextBox 10">
            <a:extLst>
              <a:ext uri="{FF2B5EF4-FFF2-40B4-BE49-F238E27FC236}">
                <a16:creationId xmlns:a16="http://schemas.microsoft.com/office/drawing/2014/main" id="{89A303B5-F97E-E3F6-8311-6CECC3E52E99}"/>
              </a:ext>
            </a:extLst>
          </p:cNvPr>
          <p:cNvSpPr txBox="1"/>
          <p:nvPr/>
        </p:nvSpPr>
        <p:spPr>
          <a:xfrm>
            <a:off x="566273" y="5714249"/>
            <a:ext cx="5261353" cy="646331"/>
          </a:xfrm>
          <a:prstGeom prst="rect">
            <a:avLst/>
          </a:prstGeom>
          <a:noFill/>
        </p:spPr>
        <p:txBody>
          <a:bodyPr wrap="square">
            <a:spAutoFit/>
          </a:bodyPr>
          <a:lstStyle/>
          <a:p>
            <a:pPr algn="ctr"/>
            <a:r>
              <a:rPr lang="ru-RU" dirty="0">
                <a:solidFill>
                  <a:srgbClr val="000000"/>
                </a:solidFill>
                <a:effectLst/>
                <a:ea typeface="SimSun" panose="02010600030101010101" pitchFamily="2" charset="-122"/>
              </a:rPr>
              <a:t>а – внешний вид стойки с оборудованием</a:t>
            </a:r>
            <a:br>
              <a:rPr lang="ru-RU" dirty="0">
                <a:solidFill>
                  <a:srgbClr val="000000"/>
                </a:solidFill>
                <a:effectLst/>
                <a:ea typeface="SimSun" panose="02010600030101010101" pitchFamily="2" charset="-122"/>
              </a:rPr>
            </a:br>
            <a:r>
              <a:rPr lang="ru-RU" dirty="0">
                <a:solidFill>
                  <a:srgbClr val="000000"/>
                </a:solidFill>
                <a:effectLst/>
                <a:ea typeface="SimSun" panose="02010600030101010101" pitchFamily="2" charset="-122"/>
              </a:rPr>
              <a:t>б – юстировочная подставка</a:t>
            </a:r>
            <a:endParaRPr lang="ru-RU" dirty="0"/>
          </a:p>
        </p:txBody>
      </p:sp>
      <p:sp>
        <p:nvSpPr>
          <p:cNvPr id="8" name="Подзаголовок 7">
            <a:extLst>
              <a:ext uri="{FF2B5EF4-FFF2-40B4-BE49-F238E27FC236}">
                <a16:creationId xmlns:a16="http://schemas.microsoft.com/office/drawing/2014/main" id="{4449E6F1-FFF2-40BA-0923-55179B1906F9}"/>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800" b="1" dirty="0">
                <a:solidFill>
                  <a:schemeClr val="bg1"/>
                </a:solidFill>
              </a:rPr>
              <a:t>7</a:t>
            </a:r>
            <a:endParaRPr lang="ru-RU" sz="2800" b="1" dirty="0">
              <a:solidFill>
                <a:schemeClr val="bg1"/>
              </a:solidFill>
            </a:endParaRPr>
          </a:p>
        </p:txBody>
      </p:sp>
      <p:pic>
        <p:nvPicPr>
          <p:cNvPr id="13" name="Рисунок 12">
            <a:extLst>
              <a:ext uri="{FF2B5EF4-FFF2-40B4-BE49-F238E27FC236}">
                <a16:creationId xmlns:a16="http://schemas.microsoft.com/office/drawing/2014/main" id="{6962A422-2676-E2C9-C9B0-43F41CE2EF32}"/>
              </a:ext>
            </a:extLst>
          </p:cNvPr>
          <p:cNvPicPr>
            <a:picLocks noChangeAspect="1"/>
          </p:cNvPicPr>
          <p:nvPr/>
        </p:nvPicPr>
        <p:blipFill>
          <a:blip r:embed="rId4"/>
          <a:stretch>
            <a:fillRect/>
          </a:stretch>
        </p:blipFill>
        <p:spPr>
          <a:xfrm>
            <a:off x="69394" y="1361465"/>
            <a:ext cx="6255110" cy="4251936"/>
          </a:xfrm>
          <a:prstGeom prst="rect">
            <a:avLst/>
          </a:prstGeom>
        </p:spPr>
      </p:pic>
      <p:pic>
        <p:nvPicPr>
          <p:cNvPr id="15" name="Рисунок 14">
            <a:extLst>
              <a:ext uri="{FF2B5EF4-FFF2-40B4-BE49-F238E27FC236}">
                <a16:creationId xmlns:a16="http://schemas.microsoft.com/office/drawing/2014/main" id="{6C93A8B8-91C9-AA6E-9531-13A5D8F0DEE9}"/>
              </a:ext>
            </a:extLst>
          </p:cNvPr>
          <p:cNvPicPr>
            <a:picLocks noChangeAspect="1"/>
          </p:cNvPicPr>
          <p:nvPr/>
        </p:nvPicPr>
        <p:blipFill>
          <a:blip r:embed="rId5"/>
          <a:stretch>
            <a:fillRect/>
          </a:stretch>
        </p:blipFill>
        <p:spPr>
          <a:xfrm>
            <a:off x="6533479" y="1361464"/>
            <a:ext cx="5573292" cy="4179969"/>
          </a:xfrm>
          <a:prstGeom prst="rect">
            <a:avLst/>
          </a:prstGeom>
        </p:spPr>
      </p:pic>
    </p:spTree>
    <p:extLst>
      <p:ext uri="{BB962C8B-B14F-4D97-AF65-F5344CB8AC3E}">
        <p14:creationId xmlns:p14="http://schemas.microsoft.com/office/powerpoint/2010/main" val="342420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E5733-C86C-6C2A-A526-8DBC80EEC528}"/>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01987FB5-4A66-1556-A2FC-BD2DD26CB0C5}"/>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0114FCDA-FD83-142F-7314-4D3EA73AB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771F1736-1849-E309-150D-44F1641BCADC}"/>
              </a:ext>
            </a:extLst>
          </p:cNvPr>
          <p:cNvSpPr>
            <a:spLocks noGrp="1"/>
          </p:cNvSpPr>
          <p:nvPr>
            <p:ph type="ctrTitle"/>
          </p:nvPr>
        </p:nvSpPr>
        <p:spPr>
          <a:xfrm>
            <a:off x="1127760" y="304824"/>
            <a:ext cx="8453120" cy="536529"/>
          </a:xfrm>
        </p:spPr>
        <p:txBody>
          <a:bodyPr/>
          <a:lstStyle/>
          <a:p>
            <a:pPr algn="ctr"/>
            <a:r>
              <a:rPr lang="ru-RU" sz="3200" dirty="0">
                <a:solidFill>
                  <a:schemeClr val="bg1"/>
                </a:solidFill>
              </a:rPr>
              <a:t>Система перемещения струны</a:t>
            </a:r>
          </a:p>
        </p:txBody>
      </p:sp>
      <p:sp>
        <p:nvSpPr>
          <p:cNvPr id="3" name="Подзаголовок 2">
            <a:extLst>
              <a:ext uri="{FF2B5EF4-FFF2-40B4-BE49-F238E27FC236}">
                <a16:creationId xmlns:a16="http://schemas.microsoft.com/office/drawing/2014/main" id="{4911919C-2493-0754-4D43-6E778C03230D}"/>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sp>
        <p:nvSpPr>
          <p:cNvPr id="11" name="TextBox 10">
            <a:extLst>
              <a:ext uri="{FF2B5EF4-FFF2-40B4-BE49-F238E27FC236}">
                <a16:creationId xmlns:a16="http://schemas.microsoft.com/office/drawing/2014/main" id="{1D803DF7-269B-F42F-EE27-D5E9F973FD67}"/>
              </a:ext>
            </a:extLst>
          </p:cNvPr>
          <p:cNvSpPr txBox="1"/>
          <p:nvPr/>
        </p:nvSpPr>
        <p:spPr>
          <a:xfrm>
            <a:off x="8023649" y="3537856"/>
            <a:ext cx="4168351" cy="584775"/>
          </a:xfrm>
          <a:prstGeom prst="rect">
            <a:avLst/>
          </a:prstGeom>
          <a:noFill/>
        </p:spPr>
        <p:txBody>
          <a:bodyPr wrap="square">
            <a:spAutoFit/>
          </a:bodyPr>
          <a:lstStyle/>
          <a:p>
            <a:r>
              <a:rPr lang="ru-RU" sz="1600" dirty="0">
                <a:solidFill>
                  <a:srgbClr val="000000"/>
                </a:solidFill>
                <a:effectLst/>
                <a:ea typeface="SimSun" panose="02010600030101010101" pitchFamily="2" charset="-122"/>
              </a:rPr>
              <a:t>Линейные трансляторы </a:t>
            </a:r>
            <a:r>
              <a:rPr lang="en-US" sz="1600" dirty="0">
                <a:solidFill>
                  <a:srgbClr val="000000"/>
                </a:solidFill>
                <a:effectLst/>
                <a:ea typeface="SimSun" panose="02010600030101010101" pitchFamily="2" charset="-122"/>
              </a:rPr>
              <a:t>PI HPS-170</a:t>
            </a:r>
          </a:p>
          <a:p>
            <a:r>
              <a:rPr lang="ru-RU" sz="1600" dirty="0">
                <a:solidFill>
                  <a:srgbClr val="000000"/>
                </a:solidFill>
                <a:ea typeface="SimSun" panose="02010600030101010101" pitchFamily="2" charset="-122"/>
              </a:rPr>
              <a:t>Точность позиционирования </a:t>
            </a:r>
            <a:r>
              <a:rPr lang="ru-RU" sz="1600" dirty="0">
                <a:solidFill>
                  <a:srgbClr val="000000"/>
                </a:solidFill>
                <a:ea typeface="Times New Roman" panose="02020603050405020304" pitchFamily="18" charset="0"/>
              </a:rPr>
              <a:t>±0,001 мм</a:t>
            </a:r>
            <a:r>
              <a:rPr lang="ru-RU" sz="1600" dirty="0">
                <a:solidFill>
                  <a:srgbClr val="000000"/>
                </a:solidFill>
                <a:ea typeface="SimSun" panose="02010600030101010101" pitchFamily="2" charset="-122"/>
              </a:rPr>
              <a:t> </a:t>
            </a:r>
            <a:endParaRPr lang="ru-RU" sz="1600" dirty="0"/>
          </a:p>
        </p:txBody>
      </p:sp>
      <p:sp>
        <p:nvSpPr>
          <p:cNvPr id="8" name="Подзаголовок 7">
            <a:extLst>
              <a:ext uri="{FF2B5EF4-FFF2-40B4-BE49-F238E27FC236}">
                <a16:creationId xmlns:a16="http://schemas.microsoft.com/office/drawing/2014/main" id="{0D16559F-A754-FA6C-2E7E-9CB0ECDB90BF}"/>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8</a:t>
            </a:r>
          </a:p>
        </p:txBody>
      </p:sp>
      <p:pic>
        <p:nvPicPr>
          <p:cNvPr id="5" name="Рисунок 4">
            <a:extLst>
              <a:ext uri="{FF2B5EF4-FFF2-40B4-BE49-F238E27FC236}">
                <a16:creationId xmlns:a16="http://schemas.microsoft.com/office/drawing/2014/main" id="{C44AC2FE-8716-C5FC-CF43-818F636D1AAF}"/>
              </a:ext>
            </a:extLst>
          </p:cNvPr>
          <p:cNvPicPr>
            <a:picLocks noChangeAspect="1"/>
          </p:cNvPicPr>
          <p:nvPr/>
        </p:nvPicPr>
        <p:blipFill>
          <a:blip r:embed="rId4"/>
          <a:stretch>
            <a:fillRect/>
          </a:stretch>
        </p:blipFill>
        <p:spPr>
          <a:xfrm>
            <a:off x="302684" y="1242828"/>
            <a:ext cx="4467343" cy="5545667"/>
          </a:xfrm>
          <a:prstGeom prst="rect">
            <a:avLst/>
          </a:prstGeom>
        </p:spPr>
      </p:pic>
      <p:pic>
        <p:nvPicPr>
          <p:cNvPr id="10" name="Рисунок 9">
            <a:extLst>
              <a:ext uri="{FF2B5EF4-FFF2-40B4-BE49-F238E27FC236}">
                <a16:creationId xmlns:a16="http://schemas.microsoft.com/office/drawing/2014/main" id="{DBC44CCC-1D10-FF4F-5478-0448AA7B9D1C}"/>
              </a:ext>
            </a:extLst>
          </p:cNvPr>
          <p:cNvPicPr>
            <a:picLocks noChangeAspect="1"/>
          </p:cNvPicPr>
          <p:nvPr/>
        </p:nvPicPr>
        <p:blipFill>
          <a:blip r:embed="rId5"/>
          <a:srcRect t="9776" b="24856"/>
          <a:stretch/>
        </p:blipFill>
        <p:spPr>
          <a:xfrm>
            <a:off x="4857182" y="1242828"/>
            <a:ext cx="3166467" cy="5545667"/>
          </a:xfrm>
          <a:prstGeom prst="rect">
            <a:avLst/>
          </a:prstGeom>
        </p:spPr>
      </p:pic>
    </p:spTree>
    <p:extLst>
      <p:ext uri="{BB962C8B-B14F-4D97-AF65-F5344CB8AC3E}">
        <p14:creationId xmlns:p14="http://schemas.microsoft.com/office/powerpoint/2010/main" val="348248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BF6E-1131-34EE-0535-01E464F08E58}"/>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0946B252-81DF-9DA2-D9CC-E10D332C93FF}"/>
              </a:ext>
            </a:extLst>
          </p:cNvPr>
          <p:cNvPicPr>
            <a:picLocks noChangeAspect="1"/>
          </p:cNvPicPr>
          <p:nvPr/>
        </p:nvPicPr>
        <p:blipFill>
          <a:blip r:embed="rId2"/>
          <a:stretch>
            <a:fillRect/>
          </a:stretch>
        </p:blipFill>
        <p:spPr>
          <a:xfrm>
            <a:off x="7769" y="14185"/>
            <a:ext cx="1119991" cy="1117808"/>
          </a:xfrm>
          <a:prstGeom prst="rect">
            <a:avLst/>
          </a:prstGeom>
        </p:spPr>
      </p:pic>
      <p:pic>
        <p:nvPicPr>
          <p:cNvPr id="7" name="Рисунок 6">
            <a:extLst>
              <a:ext uri="{FF2B5EF4-FFF2-40B4-BE49-F238E27FC236}">
                <a16:creationId xmlns:a16="http://schemas.microsoft.com/office/drawing/2014/main" id="{7C6A973B-F919-ACB7-8152-E1A73CFDF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0DBB83AB-DF05-6362-B120-1D388E2707DF}"/>
              </a:ext>
            </a:extLst>
          </p:cNvPr>
          <p:cNvSpPr>
            <a:spLocks noGrp="1"/>
          </p:cNvSpPr>
          <p:nvPr>
            <p:ph type="ctrTitle"/>
          </p:nvPr>
        </p:nvSpPr>
        <p:spPr>
          <a:xfrm>
            <a:off x="1127762" y="321757"/>
            <a:ext cx="8453120" cy="502663"/>
          </a:xfrm>
        </p:spPr>
        <p:txBody>
          <a:bodyPr/>
          <a:lstStyle/>
          <a:p>
            <a:pPr algn="ctr"/>
            <a:r>
              <a:rPr lang="ru-RU" sz="3200" dirty="0">
                <a:solidFill>
                  <a:schemeClr val="bg1"/>
                </a:solidFill>
              </a:rPr>
              <a:t>Узел поддержки струны</a:t>
            </a:r>
          </a:p>
        </p:txBody>
      </p:sp>
      <p:sp>
        <p:nvSpPr>
          <p:cNvPr id="8" name="Подзаголовок 7">
            <a:extLst>
              <a:ext uri="{FF2B5EF4-FFF2-40B4-BE49-F238E27FC236}">
                <a16:creationId xmlns:a16="http://schemas.microsoft.com/office/drawing/2014/main" id="{BD5CEF4F-FDB1-BE46-E2BC-4D2A07D9D6D1}"/>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9</a:t>
            </a:r>
          </a:p>
        </p:txBody>
      </p:sp>
      <p:pic>
        <p:nvPicPr>
          <p:cNvPr id="4" name="Рисунок 3">
            <a:extLst>
              <a:ext uri="{FF2B5EF4-FFF2-40B4-BE49-F238E27FC236}">
                <a16:creationId xmlns:a16="http://schemas.microsoft.com/office/drawing/2014/main" id="{3F2F9017-CC88-E280-47FD-4B59E9358C58}"/>
              </a:ext>
            </a:extLst>
          </p:cNvPr>
          <p:cNvPicPr>
            <a:picLocks noChangeAspect="1"/>
          </p:cNvPicPr>
          <p:nvPr/>
        </p:nvPicPr>
        <p:blipFill>
          <a:blip r:embed="rId4"/>
          <a:stretch>
            <a:fillRect/>
          </a:stretch>
        </p:blipFill>
        <p:spPr>
          <a:xfrm>
            <a:off x="187306" y="1726014"/>
            <a:ext cx="5755091" cy="3721100"/>
          </a:xfrm>
          <a:prstGeom prst="rect">
            <a:avLst/>
          </a:prstGeom>
        </p:spPr>
      </p:pic>
      <p:pic>
        <p:nvPicPr>
          <p:cNvPr id="10" name="Рисунок 9">
            <a:extLst>
              <a:ext uri="{FF2B5EF4-FFF2-40B4-BE49-F238E27FC236}">
                <a16:creationId xmlns:a16="http://schemas.microsoft.com/office/drawing/2014/main" id="{76665177-E93C-27F5-9C08-AF6FAB05CF80}"/>
              </a:ext>
            </a:extLst>
          </p:cNvPr>
          <p:cNvPicPr>
            <a:picLocks noChangeAspect="1"/>
          </p:cNvPicPr>
          <p:nvPr/>
        </p:nvPicPr>
        <p:blipFill>
          <a:blip r:embed="rId5"/>
          <a:srcRect l="14301" r="27543"/>
          <a:stretch/>
        </p:blipFill>
        <p:spPr>
          <a:xfrm>
            <a:off x="6562872" y="2281770"/>
            <a:ext cx="3098801" cy="2997200"/>
          </a:xfrm>
          <a:prstGeom prst="rect">
            <a:avLst/>
          </a:prstGeom>
        </p:spPr>
      </p:pic>
      <p:pic>
        <p:nvPicPr>
          <p:cNvPr id="16" name="Рисунок 15">
            <a:extLst>
              <a:ext uri="{FF2B5EF4-FFF2-40B4-BE49-F238E27FC236}">
                <a16:creationId xmlns:a16="http://schemas.microsoft.com/office/drawing/2014/main" id="{7C16228D-FA44-71C8-85A6-BB2FEB9EF3DB}"/>
              </a:ext>
            </a:extLst>
          </p:cNvPr>
          <p:cNvPicPr>
            <a:picLocks noChangeAspect="1"/>
          </p:cNvPicPr>
          <p:nvPr/>
        </p:nvPicPr>
        <p:blipFill>
          <a:blip r:embed="rId6"/>
          <a:stretch>
            <a:fillRect/>
          </a:stretch>
        </p:blipFill>
        <p:spPr>
          <a:xfrm>
            <a:off x="9833690" y="1667932"/>
            <a:ext cx="2095341" cy="4538133"/>
          </a:xfrm>
          <a:prstGeom prst="rect">
            <a:avLst/>
          </a:prstGeom>
        </p:spPr>
      </p:pic>
      <p:sp>
        <p:nvSpPr>
          <p:cNvPr id="17" name="TextBox 16">
            <a:extLst>
              <a:ext uri="{FF2B5EF4-FFF2-40B4-BE49-F238E27FC236}">
                <a16:creationId xmlns:a16="http://schemas.microsoft.com/office/drawing/2014/main" id="{FC7568C3-0921-3A32-A0B0-A680BE4A397B}"/>
              </a:ext>
            </a:extLst>
          </p:cNvPr>
          <p:cNvSpPr txBox="1"/>
          <p:nvPr/>
        </p:nvSpPr>
        <p:spPr>
          <a:xfrm>
            <a:off x="434174" y="5638049"/>
            <a:ext cx="5261353" cy="646331"/>
          </a:xfrm>
          <a:prstGeom prst="rect">
            <a:avLst/>
          </a:prstGeom>
          <a:noFill/>
        </p:spPr>
        <p:txBody>
          <a:bodyPr wrap="square">
            <a:spAutoFit/>
          </a:bodyPr>
          <a:lstStyle/>
          <a:p>
            <a:pPr algn="ctr"/>
            <a:r>
              <a:rPr lang="ru-RU" dirty="0">
                <a:solidFill>
                  <a:srgbClr val="000000"/>
                </a:solidFill>
                <a:ea typeface="SimSun" panose="02010600030101010101" pitchFamily="2" charset="-122"/>
              </a:rPr>
              <a:t>1</a:t>
            </a:r>
            <a:r>
              <a:rPr lang="ru-RU" dirty="0">
                <a:solidFill>
                  <a:srgbClr val="000000"/>
                </a:solidFill>
                <a:effectLst/>
                <a:ea typeface="SimSun" panose="02010600030101010101" pitchFamily="2" charset="-122"/>
              </a:rPr>
              <a:t> – рубиновые сферы</a:t>
            </a:r>
            <a:br>
              <a:rPr lang="ru-RU" dirty="0">
                <a:solidFill>
                  <a:srgbClr val="000000"/>
                </a:solidFill>
                <a:effectLst/>
                <a:ea typeface="SimSun" panose="02010600030101010101" pitchFamily="2" charset="-122"/>
              </a:rPr>
            </a:br>
            <a:r>
              <a:rPr lang="ru-RU" dirty="0">
                <a:solidFill>
                  <a:srgbClr val="000000"/>
                </a:solidFill>
                <a:effectLst/>
                <a:ea typeface="SimSun" panose="02010600030101010101" pitchFamily="2" charset="-122"/>
              </a:rPr>
              <a:t>2 – прижимной штифт</a:t>
            </a:r>
            <a:endParaRPr lang="ru-RU" dirty="0"/>
          </a:p>
        </p:txBody>
      </p:sp>
    </p:spTree>
    <p:extLst>
      <p:ext uri="{BB962C8B-B14F-4D97-AF65-F5344CB8AC3E}">
        <p14:creationId xmlns:p14="http://schemas.microsoft.com/office/powerpoint/2010/main" val="14086320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49591</TotalTime>
  <Words>1610</Words>
  <Application>Microsoft Office PowerPoint</Application>
  <PresentationFormat>Широкоэкранный</PresentationFormat>
  <Paragraphs>162</Paragraphs>
  <Slides>26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26</vt:i4>
      </vt:variant>
    </vt:vector>
  </HeadingPairs>
  <TitlesOfParts>
    <vt:vector size="33" baseType="lpstr">
      <vt:lpstr>SimSun</vt:lpstr>
      <vt:lpstr>Calibri</vt:lpstr>
      <vt:lpstr>Cambria Math</vt:lpstr>
      <vt:lpstr>Century Gothic</vt:lpstr>
      <vt:lpstr>Times New Roman</vt:lpstr>
      <vt:lpstr>Wingdings 3</vt:lpstr>
      <vt:lpstr>Ион</vt:lpstr>
      <vt:lpstr> Николайчук Илья Юрьевич Многофункциональная система измерения полей магнитов кольцевых ускорителей на основе струнных методик  по материалам диссертации на соискание учёной степени кандидата технических наук по специальности 1.3.18 Физика пучков заряженных частиц и ускорительная техника</vt:lpstr>
      <vt:lpstr>Цель и задачи</vt:lpstr>
      <vt:lpstr>Струнные методы измерений</vt:lpstr>
      <vt:lpstr>Вибрирующая струна</vt:lpstr>
      <vt:lpstr>Натянутая струна</vt:lpstr>
      <vt:lpstr>Магнитометрическая система</vt:lpstr>
      <vt:lpstr>Несущие опоры</vt:lpstr>
      <vt:lpstr>Система перемещения струны</vt:lpstr>
      <vt:lpstr>Узел поддержки струны</vt:lpstr>
      <vt:lpstr>Измерение положения струны</vt:lpstr>
      <vt:lpstr>Система детектирования колебаний</vt:lpstr>
      <vt:lpstr>Система автоматического натяжения</vt:lpstr>
      <vt:lpstr>Минимизация вклада внешних постоянных магнитных полей</vt:lpstr>
      <vt:lpstr>Разработка ПО  измерительной системы</vt:lpstr>
      <vt:lpstr>Квадрупольные магниты Коллайдера</vt:lpstr>
      <vt:lpstr>Результаты измерений положения магнитной оси</vt:lpstr>
      <vt:lpstr>Результаты моделирования замкнутой орбиты пучка</vt:lpstr>
      <vt:lpstr>Результаты измерений дипольного магнита Коллайдера</vt:lpstr>
      <vt:lpstr>Результаты измерений  квадрупольного магнита SIS100</vt:lpstr>
      <vt:lpstr>Заключение</vt:lpstr>
      <vt:lpstr>На защиту выносятся</vt:lpstr>
      <vt:lpstr>Научная новизна</vt:lpstr>
      <vt:lpstr>Практическая ценность</vt:lpstr>
      <vt:lpstr>Апробация работы</vt:lpstr>
      <vt:lpstr>Список публикаций</vt:lpstr>
      <vt:lpstr> Николайчук Илья Юрьевич Многофункциональная система измерения полей магнитов кольцевых ускорителей на основе струнных методик  по материалам диссертации на соискание учёной степени кандидата технических наук по специальности 1.3.18 Физика пучков заряженных частиц и ускорительная техника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Система измерения положения магнитной оси квадрупольных магнитов Коллайдера NICA</dc:title>
  <dc:creator>Илья Николайчук</dc:creator>
  <cp:lastModifiedBy>Nikolaichuk</cp:lastModifiedBy>
  <cp:revision>283</cp:revision>
  <dcterms:created xsi:type="dcterms:W3CDTF">2023-03-13T17:16:50Z</dcterms:created>
  <dcterms:modified xsi:type="dcterms:W3CDTF">2025-03-13T07:12:40Z</dcterms:modified>
</cp:coreProperties>
</file>