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3"/>
  </p:notesMasterIdLst>
  <p:handoutMasterIdLst>
    <p:handoutMasterId r:id="rId24"/>
  </p:handoutMasterIdLst>
  <p:sldIdLst>
    <p:sldId id="707" r:id="rId3"/>
    <p:sldId id="671" r:id="rId4"/>
    <p:sldId id="701" r:id="rId5"/>
    <p:sldId id="695" r:id="rId6"/>
    <p:sldId id="651" r:id="rId7"/>
    <p:sldId id="700" r:id="rId8"/>
    <p:sldId id="699" r:id="rId9"/>
    <p:sldId id="702" r:id="rId10"/>
    <p:sldId id="704" r:id="rId11"/>
    <p:sldId id="703" r:id="rId12"/>
    <p:sldId id="682" r:id="rId13"/>
    <p:sldId id="708" r:id="rId14"/>
    <p:sldId id="705" r:id="rId15"/>
    <p:sldId id="706" r:id="rId16"/>
    <p:sldId id="660" r:id="rId17"/>
    <p:sldId id="697" r:id="rId18"/>
    <p:sldId id="278" r:id="rId19"/>
    <p:sldId id="684" r:id="rId20"/>
    <p:sldId id="688" r:id="rId21"/>
    <p:sldId id="686" r:id="rId22"/>
  </p:sldIdLst>
  <p:sldSz cx="9144000" cy="6858000" type="screen4x3"/>
  <p:notesSz cx="7099300" cy="10234613"/>
  <p:defaultTextStyle>
    <a:defPPr>
      <a:defRPr lang="en-GB"/>
    </a:defPPr>
    <a:lvl1pPr algn="l" defTabSz="457200" rtl="0" fontAlgn="base">
      <a:spcBef>
        <a:spcPct val="0"/>
      </a:spcBef>
      <a:spcAft>
        <a:spcPct val="0"/>
      </a:spcAft>
      <a:defRPr b="1" kern="1200">
        <a:solidFill>
          <a:schemeClr val="tx1"/>
        </a:solidFill>
        <a:latin typeface="Arial" charset="0"/>
        <a:ea typeface="+mn-ea"/>
        <a:cs typeface="Arial" charset="0"/>
      </a:defRPr>
    </a:lvl1pPr>
    <a:lvl2pPr marL="742950" indent="-285750" algn="l" defTabSz="457200" rtl="0" fontAlgn="base">
      <a:spcBef>
        <a:spcPct val="0"/>
      </a:spcBef>
      <a:spcAft>
        <a:spcPct val="0"/>
      </a:spcAft>
      <a:defRPr b="1" kern="1200">
        <a:solidFill>
          <a:schemeClr val="tx1"/>
        </a:solidFill>
        <a:latin typeface="Arial" charset="0"/>
        <a:ea typeface="+mn-ea"/>
        <a:cs typeface="Arial" charset="0"/>
      </a:defRPr>
    </a:lvl2pPr>
    <a:lvl3pPr marL="1143000" indent="-228600" algn="l" defTabSz="457200" rtl="0" fontAlgn="base">
      <a:spcBef>
        <a:spcPct val="0"/>
      </a:spcBef>
      <a:spcAft>
        <a:spcPct val="0"/>
      </a:spcAft>
      <a:defRPr b="1" kern="1200">
        <a:solidFill>
          <a:schemeClr val="tx1"/>
        </a:solidFill>
        <a:latin typeface="Arial" charset="0"/>
        <a:ea typeface="+mn-ea"/>
        <a:cs typeface="Arial" charset="0"/>
      </a:defRPr>
    </a:lvl3pPr>
    <a:lvl4pPr marL="1600200" indent="-228600" algn="l" defTabSz="457200" rtl="0" fontAlgn="base">
      <a:spcBef>
        <a:spcPct val="0"/>
      </a:spcBef>
      <a:spcAft>
        <a:spcPct val="0"/>
      </a:spcAft>
      <a:defRPr b="1" kern="1200">
        <a:solidFill>
          <a:schemeClr val="tx1"/>
        </a:solidFill>
        <a:latin typeface="Arial" charset="0"/>
        <a:ea typeface="+mn-ea"/>
        <a:cs typeface="Arial" charset="0"/>
      </a:defRPr>
    </a:lvl4pPr>
    <a:lvl5pPr marL="2057400" indent="-228600" algn="l" defTabSz="457200"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pishin" initials="M.N."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0"/>
    <a:srgbClr val="FF0066"/>
    <a:srgbClr val="FF3399"/>
    <a:srgbClr val="FF6699"/>
    <a:srgbClr val="CC0000"/>
    <a:srgbClr val="CCFF66"/>
    <a:srgbClr val="FFFFCC"/>
    <a:srgbClr val="99CC00"/>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30" autoAdjust="0"/>
    <p:restoredTop sz="94674" autoAdjust="0"/>
  </p:normalViewPr>
  <p:slideViewPr>
    <p:cSldViewPr>
      <p:cViewPr varScale="1">
        <p:scale>
          <a:sx n="124" d="100"/>
          <a:sy n="124" d="100"/>
        </p:scale>
        <p:origin x="1568" y="1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7" d="100"/>
          <a:sy n="77" d="100"/>
        </p:scale>
        <p:origin x="-390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E3C5509C-9726-41E5-A45D-F6602B30C452}" type="slidenum">
              <a:rPr lang="en-US" smtClean="0"/>
              <a:t>‹#›</a:t>
            </a:fld>
            <a:endParaRPr lang="en-US" dirty="0"/>
          </a:p>
        </p:txBody>
      </p:sp>
    </p:spTree>
    <p:extLst>
      <p:ext uri="{BB962C8B-B14F-4D97-AF65-F5344CB8AC3E}">
        <p14:creationId xmlns:p14="http://schemas.microsoft.com/office/powerpoint/2010/main" val="803195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ru-RU" altLang="ru-RU"/>
          </a:p>
        </p:txBody>
      </p:sp>
      <p:sp>
        <p:nvSpPr>
          <p:cNvPr id="23555" name="AutoShape 2"/>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ru-RU" altLang="ru-RU"/>
          </a:p>
        </p:txBody>
      </p:sp>
      <p:sp>
        <p:nvSpPr>
          <p:cNvPr id="23556" name="AutoShape 3"/>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ru-RU" altLang="ru-RU"/>
          </a:p>
        </p:txBody>
      </p:sp>
      <p:sp>
        <p:nvSpPr>
          <p:cNvPr id="23557" name="Text Box 4"/>
          <p:cNvSpPr txBox="1">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ru-RU" altLang="ru-RU"/>
          </a:p>
        </p:txBody>
      </p:sp>
      <p:sp>
        <p:nvSpPr>
          <p:cNvPr id="23558" name="Text Box 5"/>
          <p:cNvSpPr txBox="1">
            <a:spLocks noChangeArrowheads="1"/>
          </p:cNvSpPr>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ru-RU" altLang="ru-RU"/>
          </a:p>
        </p:txBody>
      </p:sp>
      <p:sp>
        <p:nvSpPr>
          <p:cNvPr id="23559" name="Rectangle 6"/>
          <p:cNvSpPr>
            <a:spLocks noGrp="1" noRot="1" noChangeAspect="1" noChangeArrowheads="1"/>
          </p:cNvSpPr>
          <p:nvPr>
            <p:ph type="sldImg"/>
          </p:nvPr>
        </p:nvSpPr>
        <p:spPr bwMode="auto">
          <a:xfrm>
            <a:off x="996950" y="768350"/>
            <a:ext cx="5111750" cy="383222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5" name="Rectangle 7"/>
          <p:cNvSpPr>
            <a:spLocks noGrp="1" noChangeArrowheads="1"/>
          </p:cNvSpPr>
          <p:nvPr>
            <p:ph type="body"/>
          </p:nvPr>
        </p:nvSpPr>
        <p:spPr bwMode="auto">
          <a:xfrm>
            <a:off x="709613" y="4860925"/>
            <a:ext cx="5675312"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84" tIns="49672" rIns="98984" bIns="49672" numCol="1" anchor="t" anchorCtr="0" compatLnSpc="1">
            <a:prstTxWarp prst="textNoShape">
              <a:avLst/>
            </a:prstTxWarp>
          </a:bodyPr>
          <a:lstStyle/>
          <a:p>
            <a:pPr lvl="0"/>
            <a:endParaRPr lang="ru-RU" altLang="ru-RU" noProof="0"/>
          </a:p>
        </p:txBody>
      </p:sp>
      <p:sp>
        <p:nvSpPr>
          <p:cNvPr id="23561" name="Text Box 8"/>
          <p:cNvSpPr txBox="1">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ru-RU" altLang="ru-RU"/>
          </a:p>
        </p:txBody>
      </p:sp>
      <p:sp>
        <p:nvSpPr>
          <p:cNvPr id="2057" name="Rectangle 9"/>
          <p:cNvSpPr>
            <a:spLocks noGrp="1" noChangeArrowheads="1"/>
          </p:cNvSpPr>
          <p:nvPr>
            <p:ph type="sldNum"/>
          </p:nvPr>
        </p:nvSpPr>
        <p:spPr bwMode="auto">
          <a:xfrm>
            <a:off x="4021138" y="9721850"/>
            <a:ext cx="3071812"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84" tIns="49672" rIns="98984" bIns="49672" numCol="1" anchor="b" anchorCtr="0" compatLnSpc="1">
            <a:prstTxWarp prst="textNoShape">
              <a:avLst/>
            </a:prstTxWarp>
          </a:bodyPr>
          <a:lstStyle>
            <a:lvl1pPr algn="r">
              <a:buClrTx/>
              <a:buSzPct val="100000"/>
              <a:buFontTx/>
              <a:buNone/>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300" b="0">
                <a:solidFill>
                  <a:srgbClr val="000000"/>
                </a:solidFill>
                <a:latin typeface="Arial" pitchFamily="34" charset="0"/>
                <a:cs typeface="Arial" pitchFamily="34" charset="0"/>
              </a:defRPr>
            </a:lvl1pPr>
          </a:lstStyle>
          <a:p>
            <a:pPr>
              <a:defRPr/>
            </a:pPr>
            <a:fld id="{46AE85CE-6384-4904-8D61-764B558355DB}" type="slidenum">
              <a:rPr lang="ru-RU" altLang="ru-RU"/>
              <a:pPr>
                <a:defRPr/>
              </a:pPr>
              <a:t>‹#›</a:t>
            </a:fld>
            <a:endParaRPr lang="ru-RU" altLang="ru-RU"/>
          </a:p>
        </p:txBody>
      </p:sp>
    </p:spTree>
    <p:extLst>
      <p:ext uri="{BB962C8B-B14F-4D97-AF65-F5344CB8AC3E}">
        <p14:creationId xmlns:p14="http://schemas.microsoft.com/office/powerpoint/2010/main" val="30843481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9pPr>
          </a:lstStyle>
          <a:p>
            <a:pPr eaLnBrk="1" hangingPunct="1">
              <a:spcBef>
                <a:spcPct val="0"/>
              </a:spcBef>
              <a:buClrTx/>
              <a:buFontTx/>
              <a:buNone/>
            </a:pPr>
            <a:fld id="{94B99E4A-87AD-4023-B250-272248C5C87D}" type="slidenum">
              <a:rPr lang="ru-RU" altLang="ru-RU" sz="1300" smtClean="0">
                <a:latin typeface="Arial" charset="0"/>
                <a:cs typeface="Arial" charset="0"/>
              </a:rPr>
              <a:pPr eaLnBrk="1" hangingPunct="1">
                <a:spcBef>
                  <a:spcPct val="0"/>
                </a:spcBef>
                <a:buClrTx/>
                <a:buFontTx/>
                <a:buNone/>
              </a:pPr>
              <a:t>1</a:t>
            </a:fld>
            <a:endParaRPr lang="ru-RU" altLang="ru-RU" sz="1300">
              <a:latin typeface="Arial" charset="0"/>
              <a:cs typeface="Arial" charset="0"/>
            </a:endParaRPr>
          </a:p>
        </p:txBody>
      </p:sp>
      <p:sp>
        <p:nvSpPr>
          <p:cNvPr id="24579" name="Rectangle 1"/>
          <p:cNvSpPr>
            <a:spLocks noGrp="1" noRot="1" noChangeAspect="1" noChangeArrowheads="1" noTextEdit="1"/>
          </p:cNvSpPr>
          <p:nvPr>
            <p:ph type="sldImg"/>
          </p:nvPr>
        </p:nvSpPr>
        <p:spPr>
          <a:xfrm>
            <a:off x="998538" y="768350"/>
            <a:ext cx="5116512" cy="38369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txBox="1">
            <a:spLocks noChangeArrowheads="1"/>
          </p:cNvSpPr>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0013" algn="l"/>
                <a:tab pos="1828800" algn="l"/>
                <a:tab pos="2286000" algn="l"/>
                <a:tab pos="2743200" algn="l"/>
                <a:tab pos="3200400" algn="l"/>
                <a:tab pos="3657600" algn="l"/>
                <a:tab pos="4113213" algn="l"/>
                <a:tab pos="4570413" algn="l"/>
                <a:tab pos="5027613" algn="l"/>
                <a:tab pos="5486400" algn="l"/>
                <a:tab pos="5943600" algn="l"/>
                <a:tab pos="6399213" algn="l"/>
                <a:tab pos="6856413" algn="l"/>
                <a:tab pos="7313613" algn="l"/>
                <a:tab pos="7770813" algn="l"/>
                <a:tab pos="8228013" algn="l"/>
                <a:tab pos="8686800" algn="l"/>
                <a:tab pos="9142413" algn="l"/>
              </a:tabLst>
              <a:defRPr sz="1200">
                <a:solidFill>
                  <a:srgbClr val="000000"/>
                </a:solidFill>
                <a:latin typeface="Times New Roman" pitchFamily="18" charset="0"/>
              </a:defRPr>
            </a:lvl9pPr>
          </a:lstStyle>
          <a:p>
            <a:pPr eaLnBrk="1" hangingPunct="1">
              <a:spcBef>
                <a:spcPct val="0"/>
              </a:spcBef>
              <a:buClrTx/>
              <a:buFontTx/>
              <a:buNone/>
            </a:pPr>
            <a:fld id="{2D276E18-23EF-4E5C-8F22-10FCCFC2F0EE}" type="slidenum">
              <a:rPr lang="ru-RU" altLang="ru-RU" sz="1300" smtClean="0">
                <a:latin typeface="Arial" charset="0"/>
                <a:cs typeface="Arial" charset="0"/>
              </a:rPr>
              <a:pPr eaLnBrk="1" hangingPunct="1">
                <a:spcBef>
                  <a:spcPct val="0"/>
                </a:spcBef>
                <a:buClrTx/>
                <a:buFontTx/>
                <a:buNone/>
              </a:pPr>
              <a:t>17</a:t>
            </a:fld>
            <a:endParaRPr lang="ru-RU" altLang="ru-RU" sz="1300">
              <a:latin typeface="Arial" charset="0"/>
              <a:cs typeface="Arial" charset="0"/>
            </a:endParaRPr>
          </a:p>
        </p:txBody>
      </p:sp>
      <p:sp>
        <p:nvSpPr>
          <p:cNvPr id="25603" name="Rectangle 1"/>
          <p:cNvSpPr>
            <a:spLocks noGrp="1" noRot="1" noChangeAspect="1" noChangeArrowheads="1" noTextEdit="1"/>
          </p:cNvSpPr>
          <p:nvPr>
            <p:ph type="sldImg"/>
          </p:nvPr>
        </p:nvSpPr>
        <p:spPr>
          <a:xfrm>
            <a:off x="998538" y="768350"/>
            <a:ext cx="5116512" cy="38369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txBox="1">
            <a:spLocks noChangeArrowheads="1"/>
          </p:cNvSpPr>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768350"/>
            <a:ext cx="5108575" cy="3832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46AE85CE-6384-4904-8D61-764B558355DB}" type="slidenum">
              <a:rPr lang="ru-RU" altLang="ru-RU" smtClean="0"/>
              <a:pPr>
                <a:defRPr/>
              </a:pPr>
              <a:t>18</a:t>
            </a:fld>
            <a:endParaRPr lang="ru-RU" altLang="ru-RU"/>
          </a:p>
        </p:txBody>
      </p:sp>
    </p:spTree>
    <p:extLst>
      <p:ext uri="{BB962C8B-B14F-4D97-AF65-F5344CB8AC3E}">
        <p14:creationId xmlns:p14="http://schemas.microsoft.com/office/powerpoint/2010/main" val="352794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768350"/>
            <a:ext cx="5108575" cy="3832225"/>
          </a:xfrm>
        </p:spPr>
      </p:sp>
      <p:sp>
        <p:nvSpPr>
          <p:cNvPr id="3" name="Notes Placeholder 2"/>
          <p:cNvSpPr>
            <a:spLocks noGrp="1"/>
          </p:cNvSpPr>
          <p:nvPr>
            <p:ph type="body" idx="1"/>
          </p:nvPr>
        </p:nvSpPr>
        <p:spPr/>
        <p:txBody>
          <a:bodyPr/>
          <a:lstStyle/>
          <a:p>
            <a:r>
              <a:rPr lang="en-US" dirty="0"/>
              <a:t>BM@N Collaboration composes 5 Countries (Bulgaria, China, Kazakhstan, Russia and Uzbekistan) ,13  Institutions from 7 towns (Alma-</a:t>
            </a:r>
            <a:r>
              <a:rPr lang="en-US" dirty="0" err="1"/>
              <a:t>Aty</a:t>
            </a:r>
            <a:r>
              <a:rPr lang="en-US" dirty="0"/>
              <a:t>, Dubna, Moscow, Plovdiv, Shanghai, St. Petersburg and Tashkent)  including 207 participants.</a:t>
            </a:r>
          </a:p>
        </p:txBody>
      </p:sp>
      <p:sp>
        <p:nvSpPr>
          <p:cNvPr id="4" name="Slide Number Placeholder 3"/>
          <p:cNvSpPr>
            <a:spLocks noGrp="1"/>
          </p:cNvSpPr>
          <p:nvPr>
            <p:ph type="sldNum" idx="10"/>
          </p:nvPr>
        </p:nvSpPr>
        <p:spPr/>
        <p:txBody>
          <a:bodyPr/>
          <a:lstStyle/>
          <a:p>
            <a:pPr>
              <a:defRPr/>
            </a:pPr>
            <a:fld id="{46AE85CE-6384-4904-8D61-764B558355DB}" type="slidenum">
              <a:rPr lang="ru-RU" altLang="ru-RU" smtClean="0"/>
              <a:pPr>
                <a:defRPr/>
              </a:pPr>
              <a:t>2</a:t>
            </a:fld>
            <a:endParaRPr lang="ru-RU" altLang="ru-RU"/>
          </a:p>
        </p:txBody>
      </p:sp>
    </p:spTree>
    <p:extLst>
      <p:ext uri="{BB962C8B-B14F-4D97-AF65-F5344CB8AC3E}">
        <p14:creationId xmlns:p14="http://schemas.microsoft.com/office/powerpoint/2010/main" val="217800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768350"/>
            <a:ext cx="5108575" cy="3832225"/>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A number (20) of of the members of the BM@N Collaboration has been awarded by JINR prizes in 2024 for “The development of the BM@N spectrometer at the NICA accelerator complex” and </a:t>
            </a:r>
            <a:r>
              <a:rPr lang="en-US" sz="1200" b="0" dirty="0">
                <a:solidFill>
                  <a:srgbClr val="000090"/>
                </a:solidFill>
              </a:rPr>
              <a:t>“Development of the software complex for the implementation of a unified architecture for distributed data processing and storage at the BM@N/NICA experiment”.</a:t>
            </a:r>
          </a:p>
          <a:p>
            <a:endParaRPr lang="en-RU" dirty="0"/>
          </a:p>
        </p:txBody>
      </p:sp>
      <p:sp>
        <p:nvSpPr>
          <p:cNvPr id="4" name="Slide Number Placeholder 3"/>
          <p:cNvSpPr>
            <a:spLocks noGrp="1"/>
          </p:cNvSpPr>
          <p:nvPr>
            <p:ph type="sldNum"/>
          </p:nvPr>
        </p:nvSpPr>
        <p:spPr/>
        <p:txBody>
          <a:bodyPr/>
          <a:lstStyle/>
          <a:p>
            <a:pPr>
              <a:defRPr/>
            </a:pPr>
            <a:fld id="{46AE85CE-6384-4904-8D61-764B558355DB}" type="slidenum">
              <a:rPr lang="ru-RU" altLang="ru-RU" smtClean="0"/>
              <a:pPr>
                <a:defRPr/>
              </a:pPr>
              <a:t>3</a:t>
            </a:fld>
            <a:endParaRPr lang="ru-RU" altLang="ru-RU"/>
          </a:p>
        </p:txBody>
      </p:sp>
    </p:spTree>
    <p:extLst>
      <p:ext uri="{BB962C8B-B14F-4D97-AF65-F5344CB8AC3E}">
        <p14:creationId xmlns:p14="http://schemas.microsoft.com/office/powerpoint/2010/main" val="236066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768350"/>
            <a:ext cx="5108575" cy="3832225"/>
          </a:xfrm>
        </p:spPr>
      </p:sp>
      <p:sp>
        <p:nvSpPr>
          <p:cNvPr id="3" name="Notes Placeholder 2"/>
          <p:cNvSpPr>
            <a:spLocks noGrp="1"/>
          </p:cNvSpPr>
          <p:nvPr>
            <p:ph type="body" idx="1"/>
          </p:nvPr>
        </p:nvSpPr>
        <p:spPr/>
        <p:txBody>
          <a:bodyPr/>
          <a:lstStyle/>
          <a:p>
            <a:r>
              <a:rPr lang="en-RU" dirty="0"/>
              <a:t>The paper “Production of protons, deuterons and tritons in argon-nucleus interactions at 3.2 AGeV” has been prepared, put into ArXiv and submitted to the Journal of High-Energy Physics</a:t>
            </a:r>
          </a:p>
        </p:txBody>
      </p:sp>
      <p:sp>
        <p:nvSpPr>
          <p:cNvPr id="4" name="Slide Number Placeholder 3"/>
          <p:cNvSpPr>
            <a:spLocks noGrp="1"/>
          </p:cNvSpPr>
          <p:nvPr>
            <p:ph type="sldNum"/>
          </p:nvPr>
        </p:nvSpPr>
        <p:spPr/>
        <p:txBody>
          <a:bodyPr/>
          <a:lstStyle/>
          <a:p>
            <a:pPr>
              <a:defRPr/>
            </a:pPr>
            <a:fld id="{46AE85CE-6384-4904-8D61-764B558355DB}" type="slidenum">
              <a:rPr lang="ru-RU" altLang="ru-RU" smtClean="0"/>
              <a:pPr>
                <a:defRPr/>
              </a:pPr>
              <a:t>4</a:t>
            </a:fld>
            <a:endParaRPr lang="ru-RU" altLang="ru-RU"/>
          </a:p>
        </p:txBody>
      </p:sp>
    </p:spTree>
    <p:extLst>
      <p:ext uri="{BB962C8B-B14F-4D97-AF65-F5344CB8AC3E}">
        <p14:creationId xmlns:p14="http://schemas.microsoft.com/office/powerpoint/2010/main" val="6189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98538" y="768350"/>
            <a:ext cx="5108575" cy="3832225"/>
          </a:xfrm>
        </p:spPr>
      </p:sp>
      <p:sp>
        <p:nvSpPr>
          <p:cNvPr id="3" name="Заметки 2"/>
          <p:cNvSpPr>
            <a:spLocks noGrp="1"/>
          </p:cNvSpPr>
          <p:nvPr>
            <p:ph type="body" idx="1"/>
          </p:nvPr>
        </p:nvSpPr>
        <p:spPr/>
        <p:txBody>
          <a:bodyPr/>
          <a:lstStyle/>
          <a:p>
            <a:r>
              <a:rPr lang="en-US" dirty="0"/>
              <a:t>The fitted temperature of ~130 MeV and transverse expansion velocity of ~0.2 c are practically the same for all the targets, except for a smaller flow indicated for the Carbon target</a:t>
            </a:r>
            <a:endParaRPr lang="ru-RU" dirty="0"/>
          </a:p>
        </p:txBody>
      </p:sp>
      <p:sp>
        <p:nvSpPr>
          <p:cNvPr id="4" name="Номер слайда 3"/>
          <p:cNvSpPr>
            <a:spLocks noGrp="1"/>
          </p:cNvSpPr>
          <p:nvPr>
            <p:ph type="sldNum" idx="10"/>
          </p:nvPr>
        </p:nvSpPr>
        <p:spPr/>
        <p:txBody>
          <a:bodyPr/>
          <a:lstStyle/>
          <a:p>
            <a:pPr>
              <a:defRPr/>
            </a:pPr>
            <a:fld id="{46AE85CE-6384-4904-8D61-764B558355DB}" type="slidenum">
              <a:rPr lang="ru-RU" altLang="ru-RU" smtClean="0"/>
              <a:pPr>
                <a:defRPr/>
              </a:pPr>
              <a:t>5</a:t>
            </a:fld>
            <a:endParaRPr lang="ru-RU" altLang="ru-RU"/>
          </a:p>
        </p:txBody>
      </p:sp>
    </p:spTree>
    <p:extLst>
      <p:ext uri="{BB962C8B-B14F-4D97-AF65-F5344CB8AC3E}">
        <p14:creationId xmlns:p14="http://schemas.microsoft.com/office/powerpoint/2010/main" val="281770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768350"/>
            <a:ext cx="5108575" cy="3832225"/>
          </a:xfrm>
        </p:spPr>
      </p:sp>
      <p:sp>
        <p:nvSpPr>
          <p:cNvPr id="3" name="Notes Placeholder 2"/>
          <p:cNvSpPr>
            <a:spLocks noGrp="1"/>
          </p:cNvSpPr>
          <p:nvPr>
            <p:ph type="body" idx="1"/>
          </p:nvPr>
        </p:nvSpPr>
        <p:spPr/>
        <p:txBody>
          <a:bodyPr/>
          <a:lstStyle/>
          <a:p>
            <a:r>
              <a:rPr lang="en-RU" dirty="0"/>
              <a:t>The Coalescence parameters measured by BM@N follow the increasing trend with the decreasing collision energy. Since these parameters are inversly proportional to the femtoscopic (coalescence) volume for deuterons or volume squared for tritons, this volume shows the opposite trend – increases with the collision energy. The estimated BM@N coalescence radius of ~2.5 fm at zero pT appears to be practically independent of the target mass. </a:t>
            </a:r>
          </a:p>
        </p:txBody>
      </p:sp>
      <p:sp>
        <p:nvSpPr>
          <p:cNvPr id="4" name="Slide Number Placeholder 3"/>
          <p:cNvSpPr>
            <a:spLocks noGrp="1"/>
          </p:cNvSpPr>
          <p:nvPr>
            <p:ph type="sldNum"/>
          </p:nvPr>
        </p:nvSpPr>
        <p:spPr/>
        <p:txBody>
          <a:bodyPr/>
          <a:lstStyle/>
          <a:p>
            <a:pPr>
              <a:defRPr/>
            </a:pPr>
            <a:fld id="{46AE85CE-6384-4904-8D61-764B558355DB}" type="slidenum">
              <a:rPr lang="ru-RU" altLang="ru-RU" smtClean="0"/>
              <a:pPr>
                <a:defRPr/>
              </a:pPr>
              <a:t>6</a:t>
            </a:fld>
            <a:endParaRPr lang="ru-RU" altLang="ru-RU"/>
          </a:p>
        </p:txBody>
      </p:sp>
    </p:spTree>
    <p:extLst>
      <p:ext uri="{BB962C8B-B14F-4D97-AF65-F5344CB8AC3E}">
        <p14:creationId xmlns:p14="http://schemas.microsoft.com/office/powerpoint/2010/main" val="133422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768350"/>
            <a:ext cx="5108575" cy="3832225"/>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dirty="0">
                <a:solidFill>
                  <a:srgbClr val="FF0066"/>
                </a:solidFill>
              </a:rPr>
              <a:t>In the Coalescence model, the ratio N</a:t>
            </a:r>
            <a:r>
              <a:rPr lang="en-US" sz="1200" baseline="-25000" dirty="0">
                <a:solidFill>
                  <a:srgbClr val="FF0066"/>
                </a:solidFill>
              </a:rPr>
              <a:t>p</a:t>
            </a:r>
            <a:r>
              <a:rPr lang="en-US" sz="1200" dirty="0">
                <a:solidFill>
                  <a:srgbClr val="FF0066"/>
                </a:solidFill>
              </a:rPr>
              <a:t> </a:t>
            </a:r>
            <a:r>
              <a:rPr lang="en-US" sz="1200" dirty="0" err="1">
                <a:solidFill>
                  <a:srgbClr val="FF0066"/>
                </a:solidFill>
              </a:rPr>
              <a:t>N</a:t>
            </a:r>
            <a:r>
              <a:rPr lang="en-US" sz="1200" baseline="-25000" dirty="0" err="1">
                <a:solidFill>
                  <a:srgbClr val="FF0066"/>
                </a:solidFill>
              </a:rPr>
              <a:t>t</a:t>
            </a:r>
            <a:r>
              <a:rPr lang="en-US" sz="1200" dirty="0">
                <a:solidFill>
                  <a:srgbClr val="FF0066"/>
                </a:solidFill>
              </a:rPr>
              <a:t> / N</a:t>
            </a:r>
            <a:r>
              <a:rPr lang="en-US" sz="1200" baseline="-25000" dirty="0">
                <a:solidFill>
                  <a:srgbClr val="FF0066"/>
                </a:solidFill>
              </a:rPr>
              <a:t>d</a:t>
            </a:r>
            <a:r>
              <a:rPr lang="en-US" sz="1200" baseline="30000" dirty="0">
                <a:solidFill>
                  <a:srgbClr val="FF0066"/>
                </a:solidFill>
              </a:rPr>
              <a:t>2   </a:t>
            </a:r>
            <a:r>
              <a:rPr lang="en-GB" dirty="0">
                <a:effectLst/>
                <a:latin typeface="Helvetica" pitchFamily="2" charset="0"/>
              </a:rPr>
              <a:t>≈ 0.3 (1 + </a:t>
            </a:r>
            <a:r>
              <a:rPr lang="el-GR" dirty="0">
                <a:effectLst/>
                <a:latin typeface="Helvetica" pitchFamily="2" charset="0"/>
              </a:rPr>
              <a:t>Δ</a:t>
            </a:r>
            <a:r>
              <a:rPr lang="en-GB" dirty="0">
                <a:effectLst/>
                <a:latin typeface="Helvetica" pitchFamily="2" charset="0"/>
              </a:rPr>
              <a:t>n) is a measure of the neutron density fluctuation </a:t>
            </a:r>
            <a:r>
              <a:rPr lang="el-GR" dirty="0">
                <a:effectLst/>
                <a:latin typeface="Helvetica" pitchFamily="2" charset="0"/>
              </a:rPr>
              <a:t>Δ</a:t>
            </a:r>
            <a:r>
              <a:rPr lang="en-GB" dirty="0">
                <a:effectLst/>
                <a:latin typeface="Helvetica" pitchFamily="2" charset="0"/>
              </a:rPr>
              <a:t>n and an irregular increase is expected near the critical point of the phase transition between the quark-gluon and hadron matter. The BM@N ratio agrees with that of STAR and confirms the increase with the decreasing collision energy, expected in the coalescence model. The search for the critical point however requires a more detailed scan of the BM@N energy region.</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GB" dirty="0">
              <a:effectLst/>
              <a:latin typeface="Helvetica" pitchFamily="2" charset="0"/>
            </a:endParaRPr>
          </a:p>
          <a:p>
            <a:endParaRPr lang="en-RU" dirty="0"/>
          </a:p>
        </p:txBody>
      </p:sp>
      <p:sp>
        <p:nvSpPr>
          <p:cNvPr id="4" name="Slide Number Placeholder 3"/>
          <p:cNvSpPr>
            <a:spLocks noGrp="1"/>
          </p:cNvSpPr>
          <p:nvPr>
            <p:ph type="sldNum"/>
          </p:nvPr>
        </p:nvSpPr>
        <p:spPr/>
        <p:txBody>
          <a:bodyPr/>
          <a:lstStyle/>
          <a:p>
            <a:pPr>
              <a:defRPr/>
            </a:pPr>
            <a:fld id="{46AE85CE-6384-4904-8D61-764B558355DB}" type="slidenum">
              <a:rPr lang="ru-RU" altLang="ru-RU" smtClean="0"/>
              <a:pPr>
                <a:defRPr/>
              </a:pPr>
              <a:t>7</a:t>
            </a:fld>
            <a:endParaRPr lang="ru-RU" altLang="ru-RU"/>
          </a:p>
        </p:txBody>
      </p:sp>
    </p:spTree>
    <p:extLst>
      <p:ext uri="{BB962C8B-B14F-4D97-AF65-F5344CB8AC3E}">
        <p14:creationId xmlns:p14="http://schemas.microsoft.com/office/powerpoint/2010/main" val="403228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768350"/>
            <a:ext cx="5108575" cy="3832225"/>
          </a:xfrm>
        </p:spPr>
      </p:sp>
      <p:sp>
        <p:nvSpPr>
          <p:cNvPr id="3" name="Notes Placeholder 2"/>
          <p:cNvSpPr>
            <a:spLocks noGrp="1"/>
          </p:cNvSpPr>
          <p:nvPr>
            <p:ph type="body" idx="1"/>
          </p:nvPr>
        </p:nvSpPr>
        <p:spPr/>
        <p:txBody>
          <a:bodyPr/>
          <a:lstStyle/>
          <a:p>
            <a:r>
              <a:rPr lang="en-RU" dirty="0"/>
              <a:t>The measured inverse pT slope (effective temperature) of ~100 MeV is practically independent of the target mass. </a:t>
            </a:r>
          </a:p>
        </p:txBody>
      </p:sp>
      <p:sp>
        <p:nvSpPr>
          <p:cNvPr id="4" name="Slide Number Placeholder 3"/>
          <p:cNvSpPr>
            <a:spLocks noGrp="1"/>
          </p:cNvSpPr>
          <p:nvPr>
            <p:ph type="sldNum"/>
          </p:nvPr>
        </p:nvSpPr>
        <p:spPr/>
        <p:txBody>
          <a:bodyPr/>
          <a:lstStyle/>
          <a:p>
            <a:pPr>
              <a:defRPr/>
            </a:pPr>
            <a:fld id="{46AE85CE-6384-4904-8D61-764B558355DB}" type="slidenum">
              <a:rPr lang="ru-RU" altLang="ru-RU" smtClean="0"/>
              <a:pPr>
                <a:defRPr/>
              </a:pPr>
              <a:t>9</a:t>
            </a:fld>
            <a:endParaRPr lang="ru-RU" altLang="ru-RU"/>
          </a:p>
        </p:txBody>
      </p:sp>
    </p:spTree>
    <p:extLst>
      <p:ext uri="{BB962C8B-B14F-4D97-AF65-F5344CB8AC3E}">
        <p14:creationId xmlns:p14="http://schemas.microsoft.com/office/powerpoint/2010/main" val="2248860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768350"/>
            <a:ext cx="5108575" cy="3832225"/>
          </a:xfrm>
        </p:spPr>
      </p:sp>
      <p:sp>
        <p:nvSpPr>
          <p:cNvPr id="3" name="Notes Placeholder 2"/>
          <p:cNvSpPr>
            <a:spLocks noGrp="1"/>
          </p:cNvSpPr>
          <p:nvPr>
            <p:ph type="body" idx="1"/>
          </p:nvPr>
        </p:nvSpPr>
        <p:spPr/>
        <p:txBody>
          <a:bodyPr/>
          <a:lstStyle/>
          <a:p>
            <a:r>
              <a:rPr lang="en-RU" dirty="0"/>
              <a:t>The BM@N Lambda yields are consistent with the expected increase with the collision energy, except for those on the Aluminium target </a:t>
            </a:r>
          </a:p>
        </p:txBody>
      </p:sp>
      <p:sp>
        <p:nvSpPr>
          <p:cNvPr id="4" name="Slide Number Placeholder 3"/>
          <p:cNvSpPr>
            <a:spLocks noGrp="1"/>
          </p:cNvSpPr>
          <p:nvPr>
            <p:ph type="sldNum"/>
          </p:nvPr>
        </p:nvSpPr>
        <p:spPr/>
        <p:txBody>
          <a:bodyPr/>
          <a:lstStyle/>
          <a:p>
            <a:pPr>
              <a:defRPr/>
            </a:pPr>
            <a:fld id="{46AE85CE-6384-4904-8D61-764B558355DB}" type="slidenum">
              <a:rPr lang="ru-RU" altLang="ru-RU" smtClean="0"/>
              <a:pPr>
                <a:defRPr/>
              </a:pPr>
              <a:t>10</a:t>
            </a:fld>
            <a:endParaRPr lang="ru-RU" altLang="ru-RU"/>
          </a:p>
        </p:txBody>
      </p:sp>
    </p:spTree>
    <p:extLst>
      <p:ext uri="{BB962C8B-B14F-4D97-AF65-F5344CB8AC3E}">
        <p14:creationId xmlns:p14="http://schemas.microsoft.com/office/powerpoint/2010/main" val="20755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3"/>
          <p:cNvSpPr>
            <a:spLocks noGrp="1" noChangeArrowheads="1"/>
          </p:cNvSpPr>
          <p:nvPr>
            <p:ph type="dt" idx="10"/>
          </p:nvPr>
        </p:nvSpPr>
        <p:spPr>
          <a:ln/>
        </p:spPr>
        <p:txBody>
          <a:bodyPr/>
          <a:lstStyle>
            <a:lvl1pPr>
              <a:defRPr/>
            </a:lvl1pPr>
          </a:lstStyle>
          <a:p>
            <a:pPr>
              <a:defRPr/>
            </a:pPr>
            <a:fld id="{0E5EE64A-FF32-48EE-9EF2-71AC6AAAD477}" type="datetime1">
              <a:rPr lang="en-US" altLang="ru-RU"/>
              <a:pPr>
                <a:defRPr/>
              </a:pPr>
              <a:t>5/13/25</a:t>
            </a:fld>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66E2E052-DBB4-4624-86F9-79DB478FA737}" type="slidenum">
              <a:rPr lang="en-US" altLang="ru-RU"/>
              <a:pPr>
                <a:defRPr/>
              </a:pPr>
              <a:t>‹#›</a:t>
            </a:fld>
            <a:endParaRPr lang="en-US" altLang="ru-RU"/>
          </a:p>
        </p:txBody>
      </p:sp>
    </p:spTree>
    <p:extLst>
      <p:ext uri="{BB962C8B-B14F-4D97-AF65-F5344CB8AC3E}">
        <p14:creationId xmlns:p14="http://schemas.microsoft.com/office/powerpoint/2010/main" val="106089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dt" idx="10"/>
          </p:nvPr>
        </p:nvSpPr>
        <p:spPr>
          <a:ln/>
        </p:spPr>
        <p:txBody>
          <a:bodyPr/>
          <a:lstStyle>
            <a:lvl1pPr>
              <a:defRPr/>
            </a:lvl1pPr>
          </a:lstStyle>
          <a:p>
            <a:pPr>
              <a:defRPr/>
            </a:pPr>
            <a:fld id="{F1610B80-3786-461C-AB05-CFA52E4D4936}" type="datetime1">
              <a:rPr lang="en-US" altLang="ru-RU"/>
              <a:pPr>
                <a:defRPr/>
              </a:pPr>
              <a:t>5/13/25</a:t>
            </a:fld>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9A41E17D-1751-4DC5-9CB6-5D66C5AB9E61}" type="slidenum">
              <a:rPr lang="en-US" altLang="ru-RU"/>
              <a:pPr>
                <a:defRPr/>
              </a:pPr>
              <a:t>‹#›</a:t>
            </a:fld>
            <a:endParaRPr lang="en-US" altLang="ru-RU"/>
          </a:p>
        </p:txBody>
      </p:sp>
    </p:spTree>
    <p:extLst>
      <p:ext uri="{BB962C8B-B14F-4D97-AF65-F5344CB8AC3E}">
        <p14:creationId xmlns:p14="http://schemas.microsoft.com/office/powerpoint/2010/main" val="325034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4676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6625" cy="58467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dt" idx="10"/>
          </p:nvPr>
        </p:nvSpPr>
        <p:spPr>
          <a:ln/>
        </p:spPr>
        <p:txBody>
          <a:bodyPr/>
          <a:lstStyle>
            <a:lvl1pPr>
              <a:defRPr/>
            </a:lvl1pPr>
          </a:lstStyle>
          <a:p>
            <a:pPr>
              <a:defRPr/>
            </a:pPr>
            <a:fld id="{675D5F9F-41B8-40CD-A4FA-8E0E1884F1F8}" type="datetime1">
              <a:rPr lang="en-US" altLang="ru-RU"/>
              <a:pPr>
                <a:defRPr/>
              </a:pPr>
              <a:t>5/13/25</a:t>
            </a:fld>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407E29B1-E4A0-4D46-8A08-2EF7FCB4DDAE}" type="slidenum">
              <a:rPr lang="en-US" altLang="ru-RU"/>
              <a:pPr>
                <a:defRPr/>
              </a:pPr>
              <a:t>‹#›</a:t>
            </a:fld>
            <a:endParaRPr lang="en-US" altLang="ru-RU"/>
          </a:p>
        </p:txBody>
      </p:sp>
    </p:spTree>
    <p:extLst>
      <p:ext uri="{BB962C8B-B14F-4D97-AF65-F5344CB8AC3E}">
        <p14:creationId xmlns:p14="http://schemas.microsoft.com/office/powerpoint/2010/main" val="376667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3"/>
          <p:cNvSpPr>
            <a:spLocks noGrp="1" noChangeArrowheads="1"/>
          </p:cNvSpPr>
          <p:nvPr>
            <p:ph type="dt" idx="10"/>
          </p:nvPr>
        </p:nvSpPr>
        <p:spPr>
          <a:ln/>
        </p:spPr>
        <p:txBody>
          <a:bodyPr/>
          <a:lstStyle>
            <a:lvl1pPr>
              <a:defRPr/>
            </a:lvl1pPr>
          </a:lstStyle>
          <a:p>
            <a:pPr>
              <a:defRPr/>
            </a:pPr>
            <a:fld id="{8E2FD49C-31E1-46F1-8423-061258B85EE7}" type="datetime1">
              <a:rPr lang="en-US" altLang="ru-RU"/>
              <a:pPr>
                <a:defRPr/>
              </a:pPr>
              <a:t>5/13/25</a:t>
            </a:fld>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661CBC92-88E3-4427-9E8B-B4D7FE4E6CF6}" type="slidenum">
              <a:rPr lang="en-US" altLang="ru-RU"/>
              <a:pPr>
                <a:defRPr/>
              </a:pPr>
              <a:t>‹#›</a:t>
            </a:fld>
            <a:endParaRPr lang="en-US" altLang="ru-RU"/>
          </a:p>
        </p:txBody>
      </p:sp>
    </p:spTree>
    <p:extLst>
      <p:ext uri="{BB962C8B-B14F-4D97-AF65-F5344CB8AC3E}">
        <p14:creationId xmlns:p14="http://schemas.microsoft.com/office/powerpoint/2010/main" val="290425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dt" idx="10"/>
          </p:nvPr>
        </p:nvSpPr>
        <p:spPr>
          <a:ln/>
        </p:spPr>
        <p:txBody>
          <a:bodyPr/>
          <a:lstStyle>
            <a:lvl1pPr>
              <a:defRPr/>
            </a:lvl1pPr>
          </a:lstStyle>
          <a:p>
            <a:pPr>
              <a:defRPr/>
            </a:pPr>
            <a:fld id="{11784B1A-DE96-40C0-A64A-6874EFAB3831}" type="datetime1">
              <a:rPr lang="en-US" altLang="ru-RU"/>
              <a:pPr>
                <a:defRPr/>
              </a:pPr>
              <a:t>5/13/25</a:t>
            </a:fld>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DF5DE95A-F266-4DBC-BE48-1C5850E77BA3}" type="slidenum">
              <a:rPr lang="en-US" altLang="ru-RU"/>
              <a:pPr>
                <a:defRPr/>
              </a:pPr>
              <a:t>‹#›</a:t>
            </a:fld>
            <a:endParaRPr lang="en-US" altLang="ru-RU"/>
          </a:p>
        </p:txBody>
      </p:sp>
    </p:spTree>
    <p:extLst>
      <p:ext uri="{BB962C8B-B14F-4D97-AF65-F5344CB8AC3E}">
        <p14:creationId xmlns:p14="http://schemas.microsoft.com/office/powerpoint/2010/main" val="110198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fld id="{ADBE5FFF-4257-475D-840A-FB5348F3D617}" type="datetime1">
              <a:rPr lang="en-US" altLang="ru-RU"/>
              <a:pPr>
                <a:defRPr/>
              </a:pPr>
              <a:t>5/13/25</a:t>
            </a:fld>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D3E55D51-CDA8-49F6-B862-141A840CAA04}" type="slidenum">
              <a:rPr lang="en-US" altLang="ru-RU"/>
              <a:pPr>
                <a:defRPr/>
              </a:pPr>
              <a:t>‹#›</a:t>
            </a:fld>
            <a:endParaRPr lang="en-US" altLang="ru-RU"/>
          </a:p>
        </p:txBody>
      </p:sp>
    </p:spTree>
    <p:extLst>
      <p:ext uri="{BB962C8B-B14F-4D97-AF65-F5344CB8AC3E}">
        <p14:creationId xmlns:p14="http://schemas.microsoft.com/office/powerpoint/2010/main" val="1137575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3"/>
          <p:cNvSpPr>
            <a:spLocks noGrp="1" noChangeArrowheads="1"/>
          </p:cNvSpPr>
          <p:nvPr>
            <p:ph type="dt" idx="10"/>
          </p:nvPr>
        </p:nvSpPr>
        <p:spPr>
          <a:ln/>
        </p:spPr>
        <p:txBody>
          <a:bodyPr/>
          <a:lstStyle>
            <a:lvl1pPr>
              <a:defRPr/>
            </a:lvl1pPr>
          </a:lstStyle>
          <a:p>
            <a:pPr>
              <a:defRPr/>
            </a:pPr>
            <a:fld id="{26749B31-EE94-4A24-9644-F6C4D4BAF44F}" type="datetime1">
              <a:rPr lang="en-US" altLang="ru-RU"/>
              <a:pPr>
                <a:defRPr/>
              </a:pPr>
              <a:t>5/13/25</a:t>
            </a:fld>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pPr>
              <a:defRPr/>
            </a:pPr>
            <a:fld id="{D3DCDF03-41DD-4A25-941A-C95E080FB70A}" type="slidenum">
              <a:rPr lang="en-US" altLang="ru-RU"/>
              <a:pPr>
                <a:defRPr/>
              </a:pPr>
              <a:t>‹#›</a:t>
            </a:fld>
            <a:endParaRPr lang="en-US" altLang="ru-RU"/>
          </a:p>
        </p:txBody>
      </p:sp>
    </p:spTree>
    <p:extLst>
      <p:ext uri="{BB962C8B-B14F-4D97-AF65-F5344CB8AC3E}">
        <p14:creationId xmlns:p14="http://schemas.microsoft.com/office/powerpoint/2010/main" val="1094403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3"/>
          <p:cNvSpPr>
            <a:spLocks noGrp="1" noChangeArrowheads="1"/>
          </p:cNvSpPr>
          <p:nvPr>
            <p:ph type="dt" idx="10"/>
          </p:nvPr>
        </p:nvSpPr>
        <p:spPr>
          <a:ln/>
        </p:spPr>
        <p:txBody>
          <a:bodyPr/>
          <a:lstStyle>
            <a:lvl1pPr>
              <a:defRPr/>
            </a:lvl1pPr>
          </a:lstStyle>
          <a:p>
            <a:pPr>
              <a:defRPr/>
            </a:pPr>
            <a:fld id="{D43346ED-2D25-49AE-B962-E45449CEE961}" type="datetime1">
              <a:rPr lang="en-US" altLang="ru-RU"/>
              <a:pPr>
                <a:defRPr/>
              </a:pPr>
              <a:t>5/13/25</a:t>
            </a:fld>
            <a:endParaRPr lang="en-US" altLang="ru-RU"/>
          </a:p>
        </p:txBody>
      </p:sp>
      <p:sp>
        <p:nvSpPr>
          <p:cNvPr id="8" name="Rectangle 4"/>
          <p:cNvSpPr>
            <a:spLocks noGrp="1" noChangeArrowheads="1"/>
          </p:cNvSpPr>
          <p:nvPr>
            <p:ph type="ftr" idx="11"/>
          </p:nvPr>
        </p:nvSpPr>
        <p:spPr>
          <a:ln/>
        </p:spPr>
        <p:txBody>
          <a:bodyPr/>
          <a:lstStyle>
            <a:lvl1pPr>
              <a:defRPr/>
            </a:lvl1pPr>
          </a:lstStyle>
          <a:p>
            <a:pPr>
              <a:defRPr/>
            </a:pPr>
            <a:endParaRPr lang="en-US" altLang="ru-RU"/>
          </a:p>
        </p:txBody>
      </p:sp>
      <p:sp>
        <p:nvSpPr>
          <p:cNvPr id="9" name="Rectangle 5"/>
          <p:cNvSpPr>
            <a:spLocks noGrp="1" noChangeArrowheads="1"/>
          </p:cNvSpPr>
          <p:nvPr>
            <p:ph type="sldNum" idx="12"/>
          </p:nvPr>
        </p:nvSpPr>
        <p:spPr>
          <a:ln/>
        </p:spPr>
        <p:txBody>
          <a:bodyPr/>
          <a:lstStyle>
            <a:lvl1pPr>
              <a:defRPr/>
            </a:lvl1pPr>
          </a:lstStyle>
          <a:p>
            <a:pPr>
              <a:defRPr/>
            </a:pPr>
            <a:fld id="{DCD6F79A-4F32-406E-A47A-EC4E5A410625}" type="slidenum">
              <a:rPr lang="en-US" altLang="ru-RU"/>
              <a:pPr>
                <a:defRPr/>
              </a:pPr>
              <a:t>‹#›</a:t>
            </a:fld>
            <a:endParaRPr lang="en-US" altLang="ru-RU"/>
          </a:p>
        </p:txBody>
      </p:sp>
    </p:spTree>
    <p:extLst>
      <p:ext uri="{BB962C8B-B14F-4D97-AF65-F5344CB8AC3E}">
        <p14:creationId xmlns:p14="http://schemas.microsoft.com/office/powerpoint/2010/main" val="1215713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3"/>
          <p:cNvSpPr>
            <a:spLocks noGrp="1" noChangeArrowheads="1"/>
          </p:cNvSpPr>
          <p:nvPr>
            <p:ph type="dt" idx="10"/>
          </p:nvPr>
        </p:nvSpPr>
        <p:spPr>
          <a:ln/>
        </p:spPr>
        <p:txBody>
          <a:bodyPr/>
          <a:lstStyle>
            <a:lvl1pPr>
              <a:defRPr/>
            </a:lvl1pPr>
          </a:lstStyle>
          <a:p>
            <a:pPr>
              <a:defRPr/>
            </a:pPr>
            <a:fld id="{60BB7F7D-60DE-4210-AD00-56E838B6C4C4}" type="datetime1">
              <a:rPr lang="en-US" altLang="ru-RU"/>
              <a:pPr>
                <a:defRPr/>
              </a:pPr>
              <a:t>5/13/25</a:t>
            </a:fld>
            <a:endParaRPr lang="en-US" altLang="ru-RU"/>
          </a:p>
        </p:txBody>
      </p:sp>
      <p:sp>
        <p:nvSpPr>
          <p:cNvPr id="4" name="Rectangle 4"/>
          <p:cNvSpPr>
            <a:spLocks noGrp="1" noChangeArrowheads="1"/>
          </p:cNvSpPr>
          <p:nvPr>
            <p:ph type="ftr" idx="11"/>
          </p:nvPr>
        </p:nvSpPr>
        <p:spPr>
          <a:ln/>
        </p:spPr>
        <p:txBody>
          <a:bodyPr/>
          <a:lstStyle>
            <a:lvl1pPr>
              <a:defRPr/>
            </a:lvl1pPr>
          </a:lstStyle>
          <a:p>
            <a:pPr>
              <a:defRPr/>
            </a:pPr>
            <a:endParaRPr lang="en-US" altLang="ru-RU"/>
          </a:p>
        </p:txBody>
      </p:sp>
      <p:sp>
        <p:nvSpPr>
          <p:cNvPr id="5" name="Rectangle 5"/>
          <p:cNvSpPr>
            <a:spLocks noGrp="1" noChangeArrowheads="1"/>
          </p:cNvSpPr>
          <p:nvPr>
            <p:ph type="sldNum" idx="12"/>
          </p:nvPr>
        </p:nvSpPr>
        <p:spPr>
          <a:ln/>
        </p:spPr>
        <p:txBody>
          <a:bodyPr/>
          <a:lstStyle>
            <a:lvl1pPr>
              <a:defRPr/>
            </a:lvl1pPr>
          </a:lstStyle>
          <a:p>
            <a:pPr>
              <a:defRPr/>
            </a:pPr>
            <a:fld id="{F60E6AD9-5AC1-4DA5-99D0-402962F4401B}" type="slidenum">
              <a:rPr lang="en-US" altLang="ru-RU"/>
              <a:pPr>
                <a:defRPr/>
              </a:pPr>
              <a:t>‹#›</a:t>
            </a:fld>
            <a:endParaRPr lang="en-US" altLang="ru-RU"/>
          </a:p>
        </p:txBody>
      </p:sp>
    </p:spTree>
    <p:extLst>
      <p:ext uri="{BB962C8B-B14F-4D97-AF65-F5344CB8AC3E}">
        <p14:creationId xmlns:p14="http://schemas.microsoft.com/office/powerpoint/2010/main" val="3000265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D103111E-FB5C-45B1-84ED-69C641F2C52B}" type="datetime1">
              <a:rPr lang="en-US" altLang="ru-RU"/>
              <a:pPr>
                <a:defRPr/>
              </a:pPr>
              <a:t>5/13/25</a:t>
            </a:fld>
            <a:endParaRPr lang="en-US" altLang="ru-RU"/>
          </a:p>
        </p:txBody>
      </p:sp>
      <p:sp>
        <p:nvSpPr>
          <p:cNvPr id="3" name="Rectangle 4"/>
          <p:cNvSpPr>
            <a:spLocks noGrp="1" noChangeArrowheads="1"/>
          </p:cNvSpPr>
          <p:nvPr>
            <p:ph type="ftr" idx="11"/>
          </p:nvPr>
        </p:nvSpPr>
        <p:spPr>
          <a:ln/>
        </p:spPr>
        <p:txBody>
          <a:bodyPr/>
          <a:lstStyle>
            <a:lvl1pPr>
              <a:defRPr/>
            </a:lvl1pPr>
          </a:lstStyle>
          <a:p>
            <a:pPr>
              <a:defRPr/>
            </a:pPr>
            <a:endParaRPr lang="en-US" altLang="ru-RU"/>
          </a:p>
        </p:txBody>
      </p:sp>
      <p:sp>
        <p:nvSpPr>
          <p:cNvPr id="4" name="Rectangle 5"/>
          <p:cNvSpPr>
            <a:spLocks noGrp="1" noChangeArrowheads="1"/>
          </p:cNvSpPr>
          <p:nvPr>
            <p:ph type="sldNum" idx="12"/>
          </p:nvPr>
        </p:nvSpPr>
        <p:spPr>
          <a:ln/>
        </p:spPr>
        <p:txBody>
          <a:bodyPr/>
          <a:lstStyle>
            <a:lvl1pPr>
              <a:defRPr/>
            </a:lvl1pPr>
          </a:lstStyle>
          <a:p>
            <a:pPr>
              <a:defRPr/>
            </a:pPr>
            <a:fld id="{4CA2B70D-5A7A-4BF1-93D0-5E9A901E7678}" type="slidenum">
              <a:rPr lang="en-US" altLang="ru-RU"/>
              <a:pPr>
                <a:defRPr/>
              </a:pPr>
              <a:t>‹#›</a:t>
            </a:fld>
            <a:endParaRPr lang="en-US" altLang="ru-RU"/>
          </a:p>
        </p:txBody>
      </p:sp>
    </p:spTree>
    <p:extLst>
      <p:ext uri="{BB962C8B-B14F-4D97-AF65-F5344CB8AC3E}">
        <p14:creationId xmlns:p14="http://schemas.microsoft.com/office/powerpoint/2010/main" val="36838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fld id="{962CE07A-5231-4930-8B1B-C2B6939E5CDB}" type="datetime1">
              <a:rPr lang="en-US" altLang="ru-RU"/>
              <a:pPr>
                <a:defRPr/>
              </a:pPr>
              <a:t>5/13/25</a:t>
            </a:fld>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pPr>
              <a:defRPr/>
            </a:pPr>
            <a:fld id="{94D753E3-A7FF-4278-A930-5B484120ECF9}" type="slidenum">
              <a:rPr lang="en-US" altLang="ru-RU"/>
              <a:pPr>
                <a:defRPr/>
              </a:pPr>
              <a:t>‹#›</a:t>
            </a:fld>
            <a:endParaRPr lang="en-US" altLang="ru-RU"/>
          </a:p>
        </p:txBody>
      </p:sp>
    </p:spTree>
    <p:extLst>
      <p:ext uri="{BB962C8B-B14F-4D97-AF65-F5344CB8AC3E}">
        <p14:creationId xmlns:p14="http://schemas.microsoft.com/office/powerpoint/2010/main" val="385688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dt" idx="10"/>
          </p:nvPr>
        </p:nvSpPr>
        <p:spPr>
          <a:ln/>
        </p:spPr>
        <p:txBody>
          <a:bodyPr/>
          <a:lstStyle>
            <a:lvl1pPr>
              <a:defRPr/>
            </a:lvl1pPr>
          </a:lstStyle>
          <a:p>
            <a:pPr>
              <a:defRPr/>
            </a:pPr>
            <a:fld id="{68A1DD40-F562-4780-8148-E586BD0EB904}" type="datetime1">
              <a:rPr lang="en-US" altLang="ru-RU"/>
              <a:pPr>
                <a:defRPr/>
              </a:pPr>
              <a:t>5/13/25</a:t>
            </a:fld>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7A3F3422-97C2-4AD8-884F-83B444416924}" type="slidenum">
              <a:rPr lang="en-US" altLang="ru-RU"/>
              <a:pPr>
                <a:defRPr/>
              </a:pPr>
              <a:t>‹#›</a:t>
            </a:fld>
            <a:endParaRPr lang="en-US" altLang="ru-RU"/>
          </a:p>
        </p:txBody>
      </p:sp>
    </p:spTree>
    <p:extLst>
      <p:ext uri="{BB962C8B-B14F-4D97-AF65-F5344CB8AC3E}">
        <p14:creationId xmlns:p14="http://schemas.microsoft.com/office/powerpoint/2010/main" val="3162960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fld id="{5C7ADDC6-AE1F-44D5-8A30-FEA8A173FE35}" type="datetime1">
              <a:rPr lang="en-US" altLang="ru-RU"/>
              <a:pPr>
                <a:defRPr/>
              </a:pPr>
              <a:t>5/13/25</a:t>
            </a:fld>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pPr>
              <a:defRPr/>
            </a:pPr>
            <a:fld id="{BE9548E3-4EAB-4224-B548-519CD3C737CE}" type="slidenum">
              <a:rPr lang="en-US" altLang="ru-RU"/>
              <a:pPr>
                <a:defRPr/>
              </a:pPr>
              <a:t>‹#›</a:t>
            </a:fld>
            <a:endParaRPr lang="en-US" altLang="ru-RU"/>
          </a:p>
        </p:txBody>
      </p:sp>
    </p:spTree>
    <p:extLst>
      <p:ext uri="{BB962C8B-B14F-4D97-AF65-F5344CB8AC3E}">
        <p14:creationId xmlns:p14="http://schemas.microsoft.com/office/powerpoint/2010/main" val="2191111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dt" idx="10"/>
          </p:nvPr>
        </p:nvSpPr>
        <p:spPr>
          <a:ln/>
        </p:spPr>
        <p:txBody>
          <a:bodyPr/>
          <a:lstStyle>
            <a:lvl1pPr>
              <a:defRPr/>
            </a:lvl1pPr>
          </a:lstStyle>
          <a:p>
            <a:pPr>
              <a:defRPr/>
            </a:pPr>
            <a:fld id="{7FFC1525-37CC-4386-82D6-9D7EA897745F}" type="datetime1">
              <a:rPr lang="en-US" altLang="ru-RU"/>
              <a:pPr>
                <a:defRPr/>
              </a:pPr>
              <a:t>5/13/25</a:t>
            </a:fld>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7DFE7AD7-C230-4CE1-BFDE-BD4C47DEC124}" type="slidenum">
              <a:rPr lang="en-US" altLang="ru-RU"/>
              <a:pPr>
                <a:defRPr/>
              </a:pPr>
              <a:t>‹#›</a:t>
            </a:fld>
            <a:endParaRPr lang="en-US" altLang="ru-RU"/>
          </a:p>
        </p:txBody>
      </p:sp>
    </p:spTree>
    <p:extLst>
      <p:ext uri="{BB962C8B-B14F-4D97-AF65-F5344CB8AC3E}">
        <p14:creationId xmlns:p14="http://schemas.microsoft.com/office/powerpoint/2010/main" val="409979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4676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6625" cy="58467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dt" idx="10"/>
          </p:nvPr>
        </p:nvSpPr>
        <p:spPr>
          <a:ln/>
        </p:spPr>
        <p:txBody>
          <a:bodyPr/>
          <a:lstStyle>
            <a:lvl1pPr>
              <a:defRPr/>
            </a:lvl1pPr>
          </a:lstStyle>
          <a:p>
            <a:pPr>
              <a:defRPr/>
            </a:pPr>
            <a:fld id="{89C985BB-A059-4222-ACA2-02569613A20C}" type="datetime1">
              <a:rPr lang="en-US" altLang="ru-RU"/>
              <a:pPr>
                <a:defRPr/>
              </a:pPr>
              <a:t>5/13/25</a:t>
            </a:fld>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91737F0C-CF76-431D-83D6-05234AA6B6C8}" type="slidenum">
              <a:rPr lang="en-US" altLang="ru-RU"/>
              <a:pPr>
                <a:defRPr/>
              </a:pPr>
              <a:t>‹#›</a:t>
            </a:fld>
            <a:endParaRPr lang="en-US" altLang="ru-RU"/>
          </a:p>
        </p:txBody>
      </p:sp>
    </p:spTree>
    <p:extLst>
      <p:ext uri="{BB962C8B-B14F-4D97-AF65-F5344CB8AC3E}">
        <p14:creationId xmlns:p14="http://schemas.microsoft.com/office/powerpoint/2010/main" val="352771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fld id="{A9C0027E-A722-4B89-AED0-AB6A7CA7948A}" type="datetime1">
              <a:rPr lang="en-US" altLang="ru-RU"/>
              <a:pPr>
                <a:defRPr/>
              </a:pPr>
              <a:t>5/13/25</a:t>
            </a:fld>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AE674CD2-0FA7-4321-8779-BD5E0F2DF5C0}" type="slidenum">
              <a:rPr lang="en-US" altLang="ru-RU"/>
              <a:pPr>
                <a:defRPr/>
              </a:pPr>
              <a:t>‹#›</a:t>
            </a:fld>
            <a:endParaRPr lang="en-US" altLang="ru-RU"/>
          </a:p>
        </p:txBody>
      </p:sp>
    </p:spTree>
    <p:extLst>
      <p:ext uri="{BB962C8B-B14F-4D97-AF65-F5344CB8AC3E}">
        <p14:creationId xmlns:p14="http://schemas.microsoft.com/office/powerpoint/2010/main" val="338891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3"/>
          <p:cNvSpPr>
            <a:spLocks noGrp="1" noChangeArrowheads="1"/>
          </p:cNvSpPr>
          <p:nvPr>
            <p:ph type="dt" idx="10"/>
          </p:nvPr>
        </p:nvSpPr>
        <p:spPr>
          <a:ln/>
        </p:spPr>
        <p:txBody>
          <a:bodyPr/>
          <a:lstStyle>
            <a:lvl1pPr>
              <a:defRPr/>
            </a:lvl1pPr>
          </a:lstStyle>
          <a:p>
            <a:pPr>
              <a:defRPr/>
            </a:pPr>
            <a:fld id="{10918835-1810-4A7B-B9FF-D5F0B54033CD}" type="datetime1">
              <a:rPr lang="en-US" altLang="ru-RU"/>
              <a:pPr>
                <a:defRPr/>
              </a:pPr>
              <a:t>5/13/25</a:t>
            </a:fld>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pPr>
              <a:defRPr/>
            </a:pPr>
            <a:fld id="{CED70E27-8B2B-4E9B-BC39-A58A56619389}" type="slidenum">
              <a:rPr lang="en-US" altLang="ru-RU"/>
              <a:pPr>
                <a:defRPr/>
              </a:pPr>
              <a:t>‹#›</a:t>
            </a:fld>
            <a:endParaRPr lang="en-US" altLang="ru-RU"/>
          </a:p>
        </p:txBody>
      </p:sp>
    </p:spTree>
    <p:extLst>
      <p:ext uri="{BB962C8B-B14F-4D97-AF65-F5344CB8AC3E}">
        <p14:creationId xmlns:p14="http://schemas.microsoft.com/office/powerpoint/2010/main" val="187952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3"/>
          <p:cNvSpPr>
            <a:spLocks noGrp="1" noChangeArrowheads="1"/>
          </p:cNvSpPr>
          <p:nvPr>
            <p:ph type="dt" idx="10"/>
          </p:nvPr>
        </p:nvSpPr>
        <p:spPr>
          <a:ln/>
        </p:spPr>
        <p:txBody>
          <a:bodyPr/>
          <a:lstStyle>
            <a:lvl1pPr>
              <a:defRPr/>
            </a:lvl1pPr>
          </a:lstStyle>
          <a:p>
            <a:pPr>
              <a:defRPr/>
            </a:pPr>
            <a:fld id="{53A33894-57BC-4E9D-9DF3-465F8A1D5296}" type="datetime1">
              <a:rPr lang="en-US" altLang="ru-RU"/>
              <a:pPr>
                <a:defRPr/>
              </a:pPr>
              <a:t>5/13/25</a:t>
            </a:fld>
            <a:endParaRPr lang="en-US" altLang="ru-RU"/>
          </a:p>
        </p:txBody>
      </p:sp>
      <p:sp>
        <p:nvSpPr>
          <p:cNvPr id="8" name="Rectangle 4"/>
          <p:cNvSpPr>
            <a:spLocks noGrp="1" noChangeArrowheads="1"/>
          </p:cNvSpPr>
          <p:nvPr>
            <p:ph type="ftr" idx="11"/>
          </p:nvPr>
        </p:nvSpPr>
        <p:spPr>
          <a:ln/>
        </p:spPr>
        <p:txBody>
          <a:bodyPr/>
          <a:lstStyle>
            <a:lvl1pPr>
              <a:defRPr/>
            </a:lvl1pPr>
          </a:lstStyle>
          <a:p>
            <a:pPr>
              <a:defRPr/>
            </a:pPr>
            <a:endParaRPr lang="en-US" altLang="ru-RU"/>
          </a:p>
        </p:txBody>
      </p:sp>
      <p:sp>
        <p:nvSpPr>
          <p:cNvPr id="9" name="Rectangle 5"/>
          <p:cNvSpPr>
            <a:spLocks noGrp="1" noChangeArrowheads="1"/>
          </p:cNvSpPr>
          <p:nvPr>
            <p:ph type="sldNum" idx="12"/>
          </p:nvPr>
        </p:nvSpPr>
        <p:spPr>
          <a:ln/>
        </p:spPr>
        <p:txBody>
          <a:bodyPr/>
          <a:lstStyle>
            <a:lvl1pPr>
              <a:defRPr/>
            </a:lvl1pPr>
          </a:lstStyle>
          <a:p>
            <a:pPr>
              <a:defRPr/>
            </a:pPr>
            <a:fld id="{8F1EA8F1-68A4-41F8-A3B8-9C8592D222D7}" type="slidenum">
              <a:rPr lang="en-US" altLang="ru-RU"/>
              <a:pPr>
                <a:defRPr/>
              </a:pPr>
              <a:t>‹#›</a:t>
            </a:fld>
            <a:endParaRPr lang="en-US" altLang="ru-RU"/>
          </a:p>
        </p:txBody>
      </p:sp>
    </p:spTree>
    <p:extLst>
      <p:ext uri="{BB962C8B-B14F-4D97-AF65-F5344CB8AC3E}">
        <p14:creationId xmlns:p14="http://schemas.microsoft.com/office/powerpoint/2010/main" val="256242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3"/>
          <p:cNvSpPr>
            <a:spLocks noGrp="1" noChangeArrowheads="1"/>
          </p:cNvSpPr>
          <p:nvPr>
            <p:ph type="dt" idx="10"/>
          </p:nvPr>
        </p:nvSpPr>
        <p:spPr>
          <a:ln/>
        </p:spPr>
        <p:txBody>
          <a:bodyPr/>
          <a:lstStyle>
            <a:lvl1pPr>
              <a:defRPr/>
            </a:lvl1pPr>
          </a:lstStyle>
          <a:p>
            <a:pPr>
              <a:defRPr/>
            </a:pPr>
            <a:fld id="{20701B39-E4BE-434B-923B-A2676E601DEC}" type="datetime1">
              <a:rPr lang="en-US" altLang="ru-RU"/>
              <a:pPr>
                <a:defRPr/>
              </a:pPr>
              <a:t>5/13/25</a:t>
            </a:fld>
            <a:endParaRPr lang="en-US" altLang="ru-RU"/>
          </a:p>
        </p:txBody>
      </p:sp>
      <p:sp>
        <p:nvSpPr>
          <p:cNvPr id="4" name="Rectangle 4"/>
          <p:cNvSpPr>
            <a:spLocks noGrp="1" noChangeArrowheads="1"/>
          </p:cNvSpPr>
          <p:nvPr>
            <p:ph type="ftr" idx="11"/>
          </p:nvPr>
        </p:nvSpPr>
        <p:spPr>
          <a:ln/>
        </p:spPr>
        <p:txBody>
          <a:bodyPr/>
          <a:lstStyle>
            <a:lvl1pPr>
              <a:defRPr/>
            </a:lvl1pPr>
          </a:lstStyle>
          <a:p>
            <a:pPr>
              <a:defRPr/>
            </a:pPr>
            <a:endParaRPr lang="en-US" altLang="ru-RU"/>
          </a:p>
        </p:txBody>
      </p:sp>
      <p:sp>
        <p:nvSpPr>
          <p:cNvPr id="5" name="Rectangle 5"/>
          <p:cNvSpPr>
            <a:spLocks noGrp="1" noChangeArrowheads="1"/>
          </p:cNvSpPr>
          <p:nvPr>
            <p:ph type="sldNum" idx="12"/>
          </p:nvPr>
        </p:nvSpPr>
        <p:spPr>
          <a:ln/>
        </p:spPr>
        <p:txBody>
          <a:bodyPr/>
          <a:lstStyle>
            <a:lvl1pPr>
              <a:defRPr/>
            </a:lvl1pPr>
          </a:lstStyle>
          <a:p>
            <a:pPr>
              <a:defRPr/>
            </a:pPr>
            <a:fld id="{69C8B994-7D17-4F96-A86B-72F66CC4114C}" type="slidenum">
              <a:rPr lang="en-US" altLang="ru-RU"/>
              <a:pPr>
                <a:defRPr/>
              </a:pPr>
              <a:t>‹#›</a:t>
            </a:fld>
            <a:endParaRPr lang="en-US" altLang="ru-RU"/>
          </a:p>
        </p:txBody>
      </p:sp>
    </p:spTree>
    <p:extLst>
      <p:ext uri="{BB962C8B-B14F-4D97-AF65-F5344CB8AC3E}">
        <p14:creationId xmlns:p14="http://schemas.microsoft.com/office/powerpoint/2010/main" val="316693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pPr>
              <a:defRPr/>
            </a:pPr>
            <a:fld id="{28905E3E-79B8-42C9-804C-619015990EA6}" type="datetime1">
              <a:rPr lang="en-US" altLang="ru-RU" smtClean="0"/>
              <a:pPr>
                <a:defRPr/>
              </a:pPr>
              <a:t>5/13/25</a:t>
            </a:fld>
            <a:endParaRPr lang="en-US" altLang="ru-RU"/>
          </a:p>
        </p:txBody>
      </p:sp>
      <p:sp>
        <p:nvSpPr>
          <p:cNvPr id="6" name="Footer Placeholder 5"/>
          <p:cNvSpPr>
            <a:spLocks noGrp="1"/>
          </p:cNvSpPr>
          <p:nvPr>
            <p:ph type="ftr" idx="11"/>
          </p:nvPr>
        </p:nvSpPr>
        <p:spPr/>
        <p:txBody>
          <a:bodyPr/>
          <a:lstStyle/>
          <a:p>
            <a:pPr>
              <a:defRPr/>
            </a:pPr>
            <a:endParaRPr lang="en-US" altLang="ru-RU"/>
          </a:p>
        </p:txBody>
      </p:sp>
      <p:sp>
        <p:nvSpPr>
          <p:cNvPr id="7" name="Slide Number Placeholder 6"/>
          <p:cNvSpPr>
            <a:spLocks noGrp="1"/>
          </p:cNvSpPr>
          <p:nvPr>
            <p:ph type="sldNum" idx="12"/>
          </p:nvPr>
        </p:nvSpPr>
        <p:spPr/>
        <p:txBody>
          <a:bodyPr/>
          <a:lstStyle/>
          <a:p>
            <a:pPr>
              <a:defRPr/>
            </a:pPr>
            <a:fld id="{E03D7A4A-ABE4-4CC2-B049-FB22E897399D}" type="slidenum">
              <a:rPr lang="en-US" altLang="ru-RU" smtClean="0"/>
              <a:pPr>
                <a:defRPr/>
              </a:pPr>
              <a:t>‹#›</a:t>
            </a:fld>
            <a:endParaRPr lang="en-US" altLang="ru-RU"/>
          </a:p>
        </p:txBody>
      </p:sp>
    </p:spTree>
    <p:extLst>
      <p:ext uri="{BB962C8B-B14F-4D97-AF65-F5344CB8AC3E}">
        <p14:creationId xmlns:p14="http://schemas.microsoft.com/office/powerpoint/2010/main" val="21514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fld id="{4FE75D8B-23C1-4D14-A5EE-299BC96FE272}" type="datetime1">
              <a:rPr lang="en-US" altLang="ru-RU"/>
              <a:pPr>
                <a:defRPr/>
              </a:pPr>
              <a:t>5/13/25</a:t>
            </a:fld>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pPr>
              <a:defRPr/>
            </a:pPr>
            <a:fld id="{0E0710EF-9BF2-49CE-80E1-CB412E2BD7D5}" type="slidenum">
              <a:rPr lang="en-US" altLang="ru-RU"/>
              <a:pPr>
                <a:defRPr/>
              </a:pPr>
              <a:t>‹#›</a:t>
            </a:fld>
            <a:endParaRPr lang="en-US" altLang="ru-RU"/>
          </a:p>
        </p:txBody>
      </p:sp>
    </p:spTree>
    <p:extLst>
      <p:ext uri="{BB962C8B-B14F-4D97-AF65-F5344CB8AC3E}">
        <p14:creationId xmlns:p14="http://schemas.microsoft.com/office/powerpoint/2010/main" val="348791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fld id="{10275FE5-A839-4E4B-9E3D-D94337CB219B}" type="datetime1">
              <a:rPr lang="en-US" altLang="ru-RU"/>
              <a:pPr>
                <a:defRPr/>
              </a:pPr>
              <a:t>5/13/25</a:t>
            </a:fld>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pPr>
              <a:defRPr/>
            </a:pPr>
            <a:fld id="{4E85863D-9900-4B55-AE46-0535FC9A86E3}" type="slidenum">
              <a:rPr lang="en-US" altLang="ru-RU"/>
              <a:pPr>
                <a:defRPr/>
              </a:pPr>
              <a:t>‹#›</a:t>
            </a:fld>
            <a:endParaRPr lang="en-US" altLang="ru-RU"/>
          </a:p>
        </p:txBody>
      </p:sp>
    </p:spTree>
    <p:extLst>
      <p:ext uri="{BB962C8B-B14F-4D97-AF65-F5344CB8AC3E}">
        <p14:creationId xmlns:p14="http://schemas.microsoft.com/office/powerpoint/2010/main" val="375442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4838"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a:t>Click to edit the title text format</a:t>
            </a:r>
          </a:p>
        </p:txBody>
      </p:sp>
      <p:sp>
        <p:nvSpPr>
          <p:cNvPr id="1027" name="Rectangle 2"/>
          <p:cNvSpPr>
            <a:spLocks noGrp="1" noChangeArrowheads="1"/>
          </p:cNvSpPr>
          <p:nvPr>
            <p:ph type="body" idx="1"/>
          </p:nvPr>
        </p:nvSpPr>
        <p:spPr bwMode="auto">
          <a:xfrm>
            <a:off x="457200" y="1600200"/>
            <a:ext cx="8224838"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a:t>Click to edit the outline text format</a:t>
            </a:r>
          </a:p>
          <a:p>
            <a:pPr lvl="1"/>
            <a:r>
              <a:rPr lang="en-GB" altLang="ru-RU"/>
              <a:t>Second Outline Level</a:t>
            </a:r>
          </a:p>
          <a:p>
            <a:pPr lvl="2"/>
            <a:r>
              <a:rPr lang="en-GB" altLang="ru-RU"/>
              <a:t>Third Outline Level</a:t>
            </a:r>
          </a:p>
          <a:p>
            <a:pPr lvl="3"/>
            <a:r>
              <a:rPr lang="en-GB" altLang="ru-RU"/>
              <a:t>Fourth Outline Level</a:t>
            </a:r>
          </a:p>
          <a:p>
            <a:pPr lvl="4"/>
            <a:r>
              <a:rPr lang="en-GB" altLang="ru-RU"/>
              <a:t>Fifth Outline Level</a:t>
            </a:r>
          </a:p>
          <a:p>
            <a:pPr lvl="4"/>
            <a:r>
              <a:rPr lang="en-GB" altLang="ru-RU"/>
              <a:t>Sixth Outline Level</a:t>
            </a:r>
          </a:p>
          <a:p>
            <a:pPr lvl="4"/>
            <a:r>
              <a:rPr lang="en-GB" altLang="ru-RU"/>
              <a:t>Seventh Outline Level</a:t>
            </a:r>
          </a:p>
        </p:txBody>
      </p:sp>
      <p:sp>
        <p:nvSpPr>
          <p:cNvPr id="2" name="Rectangle 3"/>
          <p:cNvSpPr>
            <a:spLocks noGrp="1" noChangeArrowheads="1"/>
          </p:cNvSpPr>
          <p:nvPr>
            <p:ph type="dt"/>
          </p:nvPr>
        </p:nvSpPr>
        <p:spPr bwMode="auto">
          <a:xfrm>
            <a:off x="457200" y="6245225"/>
            <a:ext cx="2128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a:solidFill>
                  <a:srgbClr val="000000"/>
                </a:solidFill>
                <a:latin typeface="Arial" pitchFamily="34" charset="0"/>
                <a:cs typeface="Arial" pitchFamily="34" charset="0"/>
              </a:defRPr>
            </a:lvl1pPr>
          </a:lstStyle>
          <a:p>
            <a:pPr>
              <a:defRPr/>
            </a:pPr>
            <a:fld id="{28905E3E-79B8-42C9-804C-619015990EA6}" type="datetime1">
              <a:rPr lang="en-US" altLang="ru-RU"/>
              <a:pPr>
                <a:defRPr/>
              </a:pPr>
              <a:t>5/13/25</a:t>
            </a:fld>
            <a:endParaRPr lang="en-US" altLang="ru-RU"/>
          </a:p>
        </p:txBody>
      </p:sp>
      <p:sp>
        <p:nvSpPr>
          <p:cNvPr id="1028" name="Rectangle 4"/>
          <p:cNvSpPr>
            <a:spLocks noGrp="1" noChangeArrowheads="1"/>
          </p:cNvSpPr>
          <p:nvPr>
            <p:ph type="ftr"/>
          </p:nvPr>
        </p:nvSpPr>
        <p:spPr bwMode="auto">
          <a:xfrm>
            <a:off x="3124200" y="6245225"/>
            <a:ext cx="2890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a:solidFill>
                  <a:srgbClr val="000000"/>
                </a:solidFill>
                <a:latin typeface="Arial" pitchFamily="34" charset="0"/>
                <a:cs typeface="Arial" pitchFamily="34" charset="0"/>
              </a:defRPr>
            </a:lvl1pPr>
          </a:lstStyle>
          <a:p>
            <a:pPr>
              <a:defRPr/>
            </a:pPr>
            <a:endParaRPr lang="en-US" altLang="ru-RU"/>
          </a:p>
        </p:txBody>
      </p:sp>
      <p:sp>
        <p:nvSpPr>
          <p:cNvPr id="1029" name="Rectangle 5"/>
          <p:cNvSpPr>
            <a:spLocks noGrp="1" noChangeArrowheads="1"/>
          </p:cNvSpPr>
          <p:nvPr>
            <p:ph type="sldNum"/>
          </p:nvPr>
        </p:nvSpPr>
        <p:spPr bwMode="auto">
          <a:xfrm>
            <a:off x="6553200" y="6245225"/>
            <a:ext cx="2128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a:solidFill>
                  <a:srgbClr val="000000"/>
                </a:solidFill>
                <a:latin typeface="Arial" pitchFamily="34" charset="0"/>
                <a:cs typeface="Arial" pitchFamily="34" charset="0"/>
              </a:defRPr>
            </a:lvl1pPr>
          </a:lstStyle>
          <a:p>
            <a:pPr>
              <a:defRPr/>
            </a:pPr>
            <a:fld id="{E03D7A4A-ABE4-4CC2-B049-FB22E897399D}"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4838"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a:t>Click to edit the title text format</a:t>
            </a:r>
          </a:p>
        </p:txBody>
      </p:sp>
      <p:sp>
        <p:nvSpPr>
          <p:cNvPr id="2051" name="Rectangle 2"/>
          <p:cNvSpPr>
            <a:spLocks noGrp="1" noChangeArrowheads="1"/>
          </p:cNvSpPr>
          <p:nvPr>
            <p:ph type="body" idx="1"/>
          </p:nvPr>
        </p:nvSpPr>
        <p:spPr bwMode="auto">
          <a:xfrm>
            <a:off x="457200" y="1600200"/>
            <a:ext cx="8224838"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a:t>Click to edit the outline text format</a:t>
            </a:r>
          </a:p>
          <a:p>
            <a:pPr lvl="1"/>
            <a:r>
              <a:rPr lang="en-GB" altLang="ru-RU"/>
              <a:t>Second Outline Level</a:t>
            </a:r>
          </a:p>
          <a:p>
            <a:pPr lvl="2"/>
            <a:r>
              <a:rPr lang="en-GB" altLang="ru-RU"/>
              <a:t>Third Outline Level</a:t>
            </a:r>
          </a:p>
          <a:p>
            <a:pPr lvl="3"/>
            <a:r>
              <a:rPr lang="en-GB" altLang="ru-RU"/>
              <a:t>Fourth Outline Level</a:t>
            </a:r>
          </a:p>
          <a:p>
            <a:pPr lvl="4"/>
            <a:r>
              <a:rPr lang="en-GB" altLang="ru-RU"/>
              <a:t>Fifth Outline Level</a:t>
            </a:r>
          </a:p>
          <a:p>
            <a:pPr lvl="4"/>
            <a:r>
              <a:rPr lang="en-GB" altLang="ru-RU"/>
              <a:t>Sixth Outline Level</a:t>
            </a:r>
          </a:p>
          <a:p>
            <a:pPr lvl="4"/>
            <a:r>
              <a:rPr lang="en-GB" altLang="ru-RU"/>
              <a:t>Seventh Outline Level</a:t>
            </a:r>
          </a:p>
        </p:txBody>
      </p:sp>
      <p:sp>
        <p:nvSpPr>
          <p:cNvPr id="2" name="Rectangle 3"/>
          <p:cNvSpPr>
            <a:spLocks noGrp="1" noChangeArrowheads="1"/>
          </p:cNvSpPr>
          <p:nvPr>
            <p:ph type="dt"/>
          </p:nvPr>
        </p:nvSpPr>
        <p:spPr bwMode="auto">
          <a:xfrm>
            <a:off x="457200" y="6245225"/>
            <a:ext cx="2128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a:solidFill>
                  <a:srgbClr val="000000"/>
                </a:solidFill>
                <a:latin typeface="Arial" pitchFamily="34" charset="0"/>
                <a:cs typeface="Arial" pitchFamily="34" charset="0"/>
              </a:defRPr>
            </a:lvl1pPr>
          </a:lstStyle>
          <a:p>
            <a:pPr>
              <a:defRPr/>
            </a:pPr>
            <a:fld id="{40C0DD43-6FC1-418E-9357-6C67D699107B}" type="datetime1">
              <a:rPr lang="en-US" altLang="ru-RU"/>
              <a:pPr>
                <a:defRPr/>
              </a:pPr>
              <a:t>5/13/25</a:t>
            </a:fld>
            <a:endParaRPr lang="en-US" altLang="ru-RU"/>
          </a:p>
        </p:txBody>
      </p:sp>
      <p:sp>
        <p:nvSpPr>
          <p:cNvPr id="1028" name="Rectangle 4"/>
          <p:cNvSpPr>
            <a:spLocks noGrp="1" noChangeArrowheads="1"/>
          </p:cNvSpPr>
          <p:nvPr>
            <p:ph type="ftr"/>
          </p:nvPr>
        </p:nvSpPr>
        <p:spPr bwMode="auto">
          <a:xfrm>
            <a:off x="3124200" y="6245225"/>
            <a:ext cx="2890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a:solidFill>
                  <a:srgbClr val="000000"/>
                </a:solidFill>
                <a:latin typeface="Arial" pitchFamily="34" charset="0"/>
                <a:cs typeface="Arial" pitchFamily="34" charset="0"/>
              </a:defRPr>
            </a:lvl1pPr>
          </a:lstStyle>
          <a:p>
            <a:pPr>
              <a:defRPr/>
            </a:pPr>
            <a:endParaRPr lang="en-US" altLang="ru-RU"/>
          </a:p>
        </p:txBody>
      </p:sp>
      <p:sp>
        <p:nvSpPr>
          <p:cNvPr id="1029" name="Rectangle 5"/>
          <p:cNvSpPr>
            <a:spLocks noGrp="1" noChangeArrowheads="1"/>
          </p:cNvSpPr>
          <p:nvPr>
            <p:ph type="sldNum"/>
          </p:nvPr>
        </p:nvSpPr>
        <p:spPr bwMode="auto">
          <a:xfrm>
            <a:off x="6553200" y="6245225"/>
            <a:ext cx="2128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a:solidFill>
                  <a:srgbClr val="000000"/>
                </a:solidFill>
                <a:latin typeface="Arial" pitchFamily="34" charset="0"/>
                <a:cs typeface="Arial" pitchFamily="34" charset="0"/>
              </a:defRPr>
            </a:lvl1pPr>
          </a:lstStyle>
          <a:p>
            <a:pPr>
              <a:defRPr/>
            </a:pPr>
            <a:fld id="{BD39DE65-FB02-4FEB-9830-4CCCCDF65C5E}"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4162425" y="3246438"/>
            <a:ext cx="2444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cs typeface="Arial" charset="0"/>
              </a:defRPr>
            </a:lvl1pPr>
            <a:lvl2pPr eaLnBrk="0" hangingPunct="0">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2pPr>
            <a:lvl3pPr eaLnBrk="0" hangingPunct="0">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cs typeface="Arial" charset="0"/>
              </a:defRPr>
            </a:lvl3pPr>
            <a:lvl4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4pPr>
            <a:lvl5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9pPr>
          </a:lstStyle>
          <a:p>
            <a:pPr eaLnBrk="1" hangingPunct="1">
              <a:spcBef>
                <a:spcPct val="0"/>
              </a:spcBef>
              <a:buClrTx/>
              <a:buFontTx/>
              <a:buNone/>
            </a:pPr>
            <a:r>
              <a:rPr lang="en-US" altLang="ru-RU" sz="1800" b="0"/>
              <a:t> </a:t>
            </a:r>
          </a:p>
        </p:txBody>
      </p:sp>
      <p:sp>
        <p:nvSpPr>
          <p:cNvPr id="3075" name="Rectangle 2"/>
          <p:cNvSpPr>
            <a:spLocks noChangeArrowheads="1"/>
          </p:cNvSpPr>
          <p:nvPr/>
        </p:nvSpPr>
        <p:spPr bwMode="auto">
          <a:xfrm>
            <a:off x="744538" y="204788"/>
            <a:ext cx="7345362" cy="57626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cs typeface="Arial" charset="0"/>
              </a:defRPr>
            </a:lvl1pPr>
            <a:lvl2pPr eaLnBrk="0" hangingPunct="0">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2pPr>
            <a:lvl3pPr eaLnBrk="0" hangingPunct="0">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cs typeface="Arial" charset="0"/>
              </a:defRPr>
            </a:lvl3pPr>
            <a:lvl4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4pPr>
            <a:lvl5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9pPr>
          </a:lstStyle>
          <a:p>
            <a:pPr algn="ctr" eaLnBrk="1" hangingPunct="1">
              <a:spcBef>
                <a:spcPct val="0"/>
              </a:spcBef>
              <a:buClrTx/>
              <a:buFontTx/>
              <a:buNone/>
            </a:pPr>
            <a:endParaRPr lang="ru-RU" altLang="ru-RU" sz="2800" dirty="0">
              <a:solidFill>
                <a:srgbClr val="FF0066"/>
              </a:solidFill>
            </a:endParaRPr>
          </a:p>
        </p:txBody>
      </p:sp>
      <p:sp>
        <p:nvSpPr>
          <p:cNvPr id="3076" name="Rectangle 3"/>
          <p:cNvSpPr>
            <a:spLocks noChangeArrowheads="1"/>
          </p:cNvSpPr>
          <p:nvPr/>
        </p:nvSpPr>
        <p:spPr bwMode="auto">
          <a:xfrm>
            <a:off x="3059113" y="2852738"/>
            <a:ext cx="360362" cy="360362"/>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ru-RU" altLang="ru-RU"/>
          </a:p>
        </p:txBody>
      </p:sp>
      <p:sp>
        <p:nvSpPr>
          <p:cNvPr id="3077" name="Rectangle 8"/>
          <p:cNvSpPr>
            <a:spLocks noChangeArrowheads="1"/>
          </p:cNvSpPr>
          <p:nvPr/>
        </p:nvSpPr>
        <p:spPr bwMode="auto">
          <a:xfrm>
            <a:off x="539750" y="549275"/>
            <a:ext cx="756126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cs typeface="Arial" charset="0"/>
              </a:defRPr>
            </a:lvl1pPr>
            <a:lvl2pPr eaLnBrk="0" hangingPunct="0">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2pPr>
            <a:lvl3pPr eaLnBrk="0" hangingPunct="0">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cs typeface="Arial" charset="0"/>
              </a:defRPr>
            </a:lvl3pPr>
            <a:lvl4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4pPr>
            <a:lvl5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9pPr>
          </a:lstStyle>
          <a:p>
            <a:pPr algn="ctr" eaLnBrk="1" hangingPunct="1">
              <a:spcBef>
                <a:spcPct val="0"/>
              </a:spcBef>
              <a:buClrTx/>
              <a:buFontTx/>
              <a:buNone/>
            </a:pPr>
            <a:r>
              <a:rPr lang="en-US" altLang="ru-RU" sz="2400" b="0"/>
              <a:t> </a:t>
            </a:r>
          </a:p>
        </p:txBody>
      </p:sp>
      <p:sp>
        <p:nvSpPr>
          <p:cNvPr id="3078" name="Rectangle 13"/>
          <p:cNvSpPr>
            <a:spLocks noChangeArrowheads="1"/>
          </p:cNvSpPr>
          <p:nvPr/>
        </p:nvSpPr>
        <p:spPr bwMode="auto">
          <a:xfrm>
            <a:off x="-58738" y="65088"/>
            <a:ext cx="8675688" cy="1187450"/>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2400" dirty="0">
                <a:solidFill>
                  <a:srgbClr val="FF0066"/>
                </a:solidFill>
              </a:rPr>
              <a:t>  Status of the </a:t>
            </a:r>
            <a:r>
              <a:rPr lang="ru-RU" sz="2400" dirty="0">
                <a:solidFill>
                  <a:srgbClr val="FF0066"/>
                </a:solidFill>
              </a:rPr>
              <a:t>BM@N </a:t>
            </a:r>
            <a:r>
              <a:rPr lang="en-US" sz="2400" dirty="0">
                <a:solidFill>
                  <a:srgbClr val="FF0066"/>
                </a:solidFill>
              </a:rPr>
              <a:t>experiment</a:t>
            </a:r>
          </a:p>
          <a:p>
            <a:pPr algn="ctr"/>
            <a:r>
              <a:rPr lang="en-US" sz="2000" dirty="0">
                <a:solidFill>
                  <a:srgbClr val="FF0066"/>
                </a:solidFill>
              </a:rPr>
              <a:t>Dubna, May 13, 2025</a:t>
            </a:r>
          </a:p>
          <a:p>
            <a:pPr algn="ctr"/>
            <a:r>
              <a:rPr lang="en-US" sz="2400" dirty="0">
                <a:solidFill>
                  <a:srgbClr val="FF0066"/>
                </a:solidFill>
              </a:rPr>
              <a:t> </a:t>
            </a:r>
            <a:endParaRPr lang="ru-RU" sz="2000" dirty="0">
              <a:solidFill>
                <a:srgbClr val="000090"/>
              </a:solidFill>
            </a:endParaRPr>
          </a:p>
        </p:txBody>
      </p:sp>
      <p:sp>
        <p:nvSpPr>
          <p:cNvPr id="3081" name="Прямоугольник 1"/>
          <p:cNvSpPr>
            <a:spLocks noChangeArrowheads="1"/>
          </p:cNvSpPr>
          <p:nvPr/>
        </p:nvSpPr>
        <p:spPr bwMode="auto">
          <a:xfrm>
            <a:off x="0" y="6550025"/>
            <a:ext cx="5741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1400" dirty="0">
                <a:solidFill>
                  <a:srgbClr val="000000"/>
                </a:solidFill>
              </a:rPr>
              <a:t>                                                                             BM@N  experiment</a:t>
            </a:r>
          </a:p>
        </p:txBody>
      </p:sp>
      <p:pic>
        <p:nvPicPr>
          <p:cNvPr id="308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38100"/>
            <a:ext cx="14636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44538" cy="658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304" y="1012825"/>
            <a:ext cx="7021981" cy="458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72643"/>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52736"/>
            <a:ext cx="7680960" cy="460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1219" y="0"/>
            <a:ext cx="9225219" cy="461665"/>
          </a:xfrm>
          <a:prstGeom prst="rect">
            <a:avLst/>
          </a:prstGeom>
        </p:spPr>
        <p:txBody>
          <a:bodyPr wrap="none">
            <a:spAutoFit/>
          </a:bodyPr>
          <a:lstStyle/>
          <a:p>
            <a:pPr algn="ctr"/>
            <a:r>
              <a:rPr lang="en-US" sz="2400" dirty="0">
                <a:solidFill>
                  <a:srgbClr val="FF0066"/>
                </a:solidFill>
              </a:rPr>
              <a:t>Energy dependence of Λ yields in C+C, Al, Cu, </a:t>
            </a:r>
            <a:r>
              <a:rPr lang="en-US" sz="2400" dirty="0" err="1">
                <a:solidFill>
                  <a:srgbClr val="FF0066"/>
                </a:solidFill>
              </a:rPr>
              <a:t>Pb</a:t>
            </a:r>
            <a:r>
              <a:rPr lang="en-US" sz="2400" dirty="0">
                <a:solidFill>
                  <a:srgbClr val="FF0066"/>
                </a:solidFill>
              </a:rPr>
              <a:t> interactions</a:t>
            </a:r>
            <a:endParaRPr lang="ru-RU" sz="2400" baseline="30000" dirty="0"/>
          </a:p>
        </p:txBody>
      </p:sp>
      <p:pic>
        <p:nvPicPr>
          <p:cNvPr id="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365919"/>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60532" y="6550223"/>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
        <p:nvSpPr>
          <p:cNvPr id="6" name="TextBox 5">
            <a:extLst>
              <a:ext uri="{FF2B5EF4-FFF2-40B4-BE49-F238E27FC236}">
                <a16:creationId xmlns:a16="http://schemas.microsoft.com/office/drawing/2014/main" id="{D12DF8A1-F9CA-6FD7-4F26-82AB85D8B97B}"/>
              </a:ext>
            </a:extLst>
          </p:cNvPr>
          <p:cNvSpPr txBox="1"/>
          <p:nvPr/>
        </p:nvSpPr>
        <p:spPr>
          <a:xfrm>
            <a:off x="1067504" y="5734997"/>
            <a:ext cx="7752968" cy="584775"/>
          </a:xfrm>
          <a:prstGeom prst="rect">
            <a:avLst/>
          </a:prstGeom>
          <a:noFill/>
        </p:spPr>
        <p:txBody>
          <a:bodyPr wrap="square">
            <a:spAutoFit/>
          </a:bodyPr>
          <a:lstStyle/>
          <a:p>
            <a:r>
              <a:rPr lang="en-RU" sz="1600" dirty="0"/>
              <a:t>The BM@N Lambda yields are consistent with the expected increase with the collision energy, except for ~2 s.d. drop on the Aluminium target </a:t>
            </a:r>
          </a:p>
        </p:txBody>
      </p:sp>
    </p:spTree>
    <p:extLst>
      <p:ext uri="{BB962C8B-B14F-4D97-AF65-F5344CB8AC3E}">
        <p14:creationId xmlns:p14="http://schemas.microsoft.com/office/powerpoint/2010/main" val="190988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931" y="-14571"/>
            <a:ext cx="7505464" cy="830997"/>
          </a:xfrm>
          <a:prstGeom prst="rect">
            <a:avLst/>
          </a:prstGeom>
        </p:spPr>
        <p:txBody>
          <a:bodyPr wrap="square">
            <a:spAutoFit/>
          </a:bodyPr>
          <a:lstStyle/>
          <a:p>
            <a:pPr lvl="0" algn="ctr" defTabSz="914400" fontAlgn="auto">
              <a:spcBef>
                <a:spcPts val="0"/>
              </a:spcBef>
              <a:spcAft>
                <a:spcPts val="0"/>
              </a:spcAft>
              <a:defRPr/>
            </a:pPr>
            <a:r>
              <a:rPr lang="en-GB" altLang="de-DE" sz="2400" kern="0" dirty="0">
                <a:solidFill>
                  <a:srgbClr val="FF0066"/>
                </a:solidFill>
                <a:latin typeface="Arial"/>
                <a:cs typeface="Arial"/>
                <a:sym typeface="Symbol" pitchFamily="18" charset="2"/>
              </a:rPr>
              <a:t>Directed flow of deuterons and protons in </a:t>
            </a:r>
            <a:r>
              <a:rPr lang="en-GB" altLang="de-DE" sz="2400" kern="0" dirty="0" err="1">
                <a:solidFill>
                  <a:srgbClr val="FF0066"/>
                </a:solidFill>
                <a:latin typeface="Arial"/>
                <a:cs typeface="Arial"/>
                <a:sym typeface="Symbol" pitchFamily="18" charset="2"/>
              </a:rPr>
              <a:t>Xe+CsI</a:t>
            </a:r>
            <a:r>
              <a:rPr lang="en-GB" altLang="de-DE" sz="2400" kern="0" dirty="0">
                <a:solidFill>
                  <a:srgbClr val="FF0066"/>
                </a:solidFill>
                <a:latin typeface="Arial"/>
                <a:cs typeface="Arial"/>
                <a:sym typeface="Symbol" pitchFamily="18" charset="2"/>
              </a:rPr>
              <a:t> interactions</a:t>
            </a:r>
          </a:p>
        </p:txBody>
      </p:sp>
      <p:pic>
        <p:nvPicPr>
          <p:cNvPr id="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3"/>
          <p:cNvSpPr/>
          <p:nvPr/>
        </p:nvSpPr>
        <p:spPr>
          <a:xfrm>
            <a:off x="197285" y="776288"/>
            <a:ext cx="4572000" cy="646331"/>
          </a:xfrm>
          <a:prstGeom prst="rect">
            <a:avLst/>
          </a:prstGeom>
        </p:spPr>
        <p:txBody>
          <a:bodyPr>
            <a:spAutoFit/>
          </a:bodyPr>
          <a:lstStyle/>
          <a:p>
            <a:pPr defTabSz="914400"/>
            <a:r>
              <a:rPr lang="en-GB" altLang="en-US" b="0" dirty="0">
                <a:latin typeface="Tahoma" pitchFamily="34" charset="0"/>
                <a:cs typeface="Tahoma" pitchFamily="34" charset="0"/>
              </a:rPr>
              <a:t>Azimuthal angle distribution:            </a:t>
            </a:r>
            <a:r>
              <a:rPr lang="en-GB" altLang="en-US" b="0" dirty="0" err="1">
                <a:latin typeface="Tahoma" pitchFamily="34" charset="0"/>
                <a:cs typeface="Tahoma" pitchFamily="34" charset="0"/>
              </a:rPr>
              <a:t>dN</a:t>
            </a:r>
            <a:r>
              <a:rPr lang="en-GB" altLang="en-US" b="0" dirty="0">
                <a:latin typeface="Tahoma" pitchFamily="34" charset="0"/>
                <a:cs typeface="Tahoma" pitchFamily="34" charset="0"/>
              </a:rPr>
              <a:t>/d</a:t>
            </a:r>
            <a:r>
              <a:rPr lang="el-GR" altLang="en-US" b="0" dirty="0">
                <a:latin typeface="Tahoma" pitchFamily="34" charset="0"/>
                <a:cs typeface="Tahoma" pitchFamily="34" charset="0"/>
              </a:rPr>
              <a:t>φ</a:t>
            </a:r>
            <a:r>
              <a:rPr lang="en-GB" altLang="en-US" b="0" dirty="0">
                <a:latin typeface="Tahoma" pitchFamily="34" charset="0"/>
                <a:cs typeface="Tahoma" pitchFamily="34" charset="0"/>
              </a:rPr>
              <a:t> </a:t>
            </a:r>
            <a:r>
              <a:rPr lang="en-GB" altLang="en-US" b="0" dirty="0">
                <a:latin typeface="Tahoma" pitchFamily="34" charset="0"/>
                <a:cs typeface="Tahoma" pitchFamily="34" charset="0"/>
                <a:sym typeface="Symbol" pitchFamily="18" charset="2"/>
              </a:rPr>
              <a:t> (1 + 2v</a:t>
            </a:r>
            <a:r>
              <a:rPr lang="en-GB" altLang="en-US" b="0" baseline="-25000" dirty="0">
                <a:latin typeface="Tahoma" pitchFamily="34" charset="0"/>
                <a:cs typeface="Tahoma" pitchFamily="34" charset="0"/>
                <a:sym typeface="Symbol" pitchFamily="18" charset="2"/>
              </a:rPr>
              <a:t>1</a:t>
            </a:r>
            <a:r>
              <a:rPr lang="en-GB" altLang="en-US" b="0" dirty="0">
                <a:latin typeface="Tahoma" pitchFamily="34" charset="0"/>
                <a:cs typeface="Tahoma" pitchFamily="34" charset="0"/>
                <a:sym typeface="Symbol" pitchFamily="18" charset="2"/>
              </a:rPr>
              <a:t> cos</a:t>
            </a:r>
            <a:r>
              <a:rPr lang="el-GR" altLang="en-US" b="0" dirty="0">
                <a:latin typeface="Tahoma" pitchFamily="34" charset="0"/>
                <a:cs typeface="Tahoma" pitchFamily="34" charset="0"/>
              </a:rPr>
              <a:t>φ</a:t>
            </a:r>
            <a:r>
              <a:rPr lang="en-GB" altLang="en-US" b="0" dirty="0">
                <a:latin typeface="Tahoma" pitchFamily="34" charset="0"/>
                <a:cs typeface="Tahoma" pitchFamily="34" charset="0"/>
                <a:sym typeface="Symbol" pitchFamily="18" charset="2"/>
              </a:rPr>
              <a:t>  + 2v</a:t>
            </a:r>
            <a:r>
              <a:rPr lang="en-GB" altLang="en-US" b="0" baseline="-25000" dirty="0">
                <a:latin typeface="Tahoma" pitchFamily="34" charset="0"/>
                <a:cs typeface="Tahoma" pitchFamily="34" charset="0"/>
                <a:sym typeface="Symbol" pitchFamily="18" charset="2"/>
              </a:rPr>
              <a:t>2</a:t>
            </a:r>
            <a:r>
              <a:rPr lang="en-GB" altLang="en-US" b="0" dirty="0">
                <a:latin typeface="Tahoma" pitchFamily="34" charset="0"/>
                <a:cs typeface="Tahoma" pitchFamily="34" charset="0"/>
                <a:sym typeface="Symbol" pitchFamily="18" charset="2"/>
              </a:rPr>
              <a:t> cos2</a:t>
            </a:r>
            <a:r>
              <a:rPr lang="el-GR" altLang="en-US" b="0" dirty="0">
                <a:latin typeface="Tahoma" pitchFamily="34" charset="0"/>
                <a:cs typeface="Tahoma" pitchFamily="34" charset="0"/>
              </a:rPr>
              <a:t>φ</a:t>
            </a:r>
            <a:r>
              <a:rPr lang="en-GB" altLang="en-US" b="0" dirty="0">
                <a:latin typeface="Tahoma" pitchFamily="34" charset="0"/>
                <a:cs typeface="Tahoma" pitchFamily="34" charset="0"/>
              </a:rPr>
              <a:t>)</a:t>
            </a:r>
          </a:p>
        </p:txBody>
      </p:sp>
      <p:sp>
        <p:nvSpPr>
          <p:cNvPr id="8" name="TextBox 7"/>
          <p:cNvSpPr txBox="1"/>
          <p:nvPr/>
        </p:nvSpPr>
        <p:spPr>
          <a:xfrm>
            <a:off x="459" y="1641574"/>
            <a:ext cx="6587765" cy="923330"/>
          </a:xfrm>
          <a:prstGeom prst="rect">
            <a:avLst/>
          </a:prstGeom>
          <a:noFill/>
        </p:spPr>
        <p:txBody>
          <a:bodyPr wrap="square" rtlCol="0">
            <a:spAutoFit/>
          </a:bodyPr>
          <a:lstStyle/>
          <a:p>
            <a:r>
              <a:rPr lang="en-US" dirty="0">
                <a:solidFill>
                  <a:srgbClr val="002060"/>
                </a:solidFill>
              </a:rPr>
              <a:t>→ Directed flow </a:t>
            </a:r>
            <a:r>
              <a:rPr lang="en-US" dirty="0">
                <a:solidFill>
                  <a:srgbClr val="000090"/>
                </a:solidFill>
              </a:rPr>
              <a:t>𝑣1 </a:t>
            </a:r>
            <a:r>
              <a:rPr lang="en-US" dirty="0">
                <a:solidFill>
                  <a:srgbClr val="002060"/>
                </a:solidFill>
              </a:rPr>
              <a:t>of protons and deuterons scales with A </a:t>
            </a:r>
          </a:p>
          <a:p>
            <a:r>
              <a:rPr lang="en-US" dirty="0">
                <a:solidFill>
                  <a:srgbClr val="002060"/>
                </a:solidFill>
              </a:rPr>
              <a:t>     (1:2), as expected in the Coalescence model</a:t>
            </a:r>
          </a:p>
          <a:p>
            <a:r>
              <a:rPr lang="en-US" dirty="0">
                <a:solidFill>
                  <a:srgbClr val="002060"/>
                </a:solidFill>
              </a:rPr>
              <a:t>→ BM@@N result is in line with the STAR FXT </a:t>
            </a:r>
            <a:r>
              <a:rPr lang="en-US" dirty="0" err="1">
                <a:solidFill>
                  <a:srgbClr val="002060"/>
                </a:solidFill>
              </a:rPr>
              <a:t>Au+Au</a:t>
            </a:r>
            <a:r>
              <a:rPr lang="en-US" dirty="0">
                <a:solidFill>
                  <a:srgbClr val="002060"/>
                </a:solidFill>
              </a:rPr>
              <a:t> data</a:t>
            </a:r>
            <a:endParaRPr lang="ru-RU" dirty="0">
              <a:solidFill>
                <a:srgbClr val="002060"/>
              </a:solidFill>
            </a:endParaRPr>
          </a:p>
        </p:txBody>
      </p:sp>
      <p:sp>
        <p:nvSpPr>
          <p:cNvPr id="9" name="Прямоугольник 6"/>
          <p:cNvSpPr/>
          <p:nvPr/>
        </p:nvSpPr>
        <p:spPr>
          <a:xfrm>
            <a:off x="5236589" y="631760"/>
            <a:ext cx="3816424" cy="369332"/>
          </a:xfrm>
          <a:prstGeom prst="rect">
            <a:avLst/>
          </a:prstGeom>
        </p:spPr>
        <p:txBody>
          <a:bodyPr wrap="square">
            <a:spAutoFit/>
          </a:bodyPr>
          <a:lstStyle/>
          <a:p>
            <a:r>
              <a:rPr lang="en-US" b="0" dirty="0">
                <a:solidFill>
                  <a:srgbClr val="002060"/>
                </a:solidFill>
              </a:rPr>
              <a:t>BM@N Preliminary: </a:t>
            </a:r>
            <a:r>
              <a:rPr lang="en-US" b="0" dirty="0" err="1">
                <a:solidFill>
                  <a:srgbClr val="000090"/>
                </a:solidFill>
              </a:rPr>
              <a:t>MEPhI</a:t>
            </a:r>
            <a:r>
              <a:rPr lang="en-US" b="0" dirty="0">
                <a:solidFill>
                  <a:srgbClr val="000090"/>
                </a:solidFill>
              </a:rPr>
              <a:t> group</a:t>
            </a:r>
            <a:r>
              <a:rPr lang="en-US" sz="1600" dirty="0">
                <a:solidFill>
                  <a:srgbClr val="002060"/>
                </a:solidFill>
              </a:rPr>
              <a:t> </a:t>
            </a:r>
            <a:endParaRPr lang="ru-RU" sz="1600" dirty="0">
              <a:solidFill>
                <a:srgbClr val="002060"/>
              </a:solidFill>
            </a:endParaRPr>
          </a:p>
        </p:txBody>
      </p:sp>
      <p:pic>
        <p:nvPicPr>
          <p:cNvPr id="11" name="Рисунок 5">
            <a:extLst>
              <a:ext uri="{FF2B5EF4-FFF2-40B4-BE49-F238E27FC236}">
                <a16:creationId xmlns:a16="http://schemas.microsoft.com/office/drawing/2014/main" id="{6402CDEC-70F1-378E-7D3E-7C9A26DBD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923" y="2676723"/>
            <a:ext cx="5699760" cy="4084320"/>
          </a:xfrm>
          <a:prstGeom prst="rect">
            <a:avLst/>
          </a:prstGeom>
        </p:spPr>
      </p:pic>
      <p:pic>
        <p:nvPicPr>
          <p:cNvPr id="13" name="Picture 16" descr="squeeze">
            <a:extLst>
              <a:ext uri="{FF2B5EF4-FFF2-40B4-BE49-F238E27FC236}">
                <a16:creationId xmlns:a16="http://schemas.microsoft.com/office/drawing/2014/main" id="{6B626726-B86F-00C4-D40C-92300BBEB0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9245" y="1141679"/>
            <a:ext cx="2701267" cy="1869758"/>
          </a:xfrm>
          <a:prstGeom prst="rect">
            <a:avLst/>
          </a:prstGeom>
          <a:solidFill>
            <a:srgbClr val="FFFF00"/>
          </a:solidFill>
        </p:spPr>
      </p:pic>
      <p:sp>
        <p:nvSpPr>
          <p:cNvPr id="14" name="Rectangle 13"/>
          <p:cNvSpPr/>
          <p:nvPr/>
        </p:nvSpPr>
        <p:spPr>
          <a:xfrm>
            <a:off x="3451141" y="6550223"/>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
        <p:nvSpPr>
          <p:cNvPr id="2" name="Rectangle 1">
            <a:extLst>
              <a:ext uri="{FF2B5EF4-FFF2-40B4-BE49-F238E27FC236}">
                <a16:creationId xmlns:a16="http://schemas.microsoft.com/office/drawing/2014/main" id="{C7165F77-AC77-AB3B-B068-C5AE8E9A2C96}"/>
              </a:ext>
            </a:extLst>
          </p:cNvPr>
          <p:cNvSpPr/>
          <p:nvPr/>
        </p:nvSpPr>
        <p:spPr>
          <a:xfrm>
            <a:off x="6444208" y="5877272"/>
            <a:ext cx="2693366" cy="338554"/>
          </a:xfrm>
          <a:prstGeom prst="rect">
            <a:avLst/>
          </a:prstGeom>
        </p:spPr>
        <p:txBody>
          <a:bodyPr wrap="none">
            <a:spAutoFit/>
          </a:bodyPr>
          <a:lstStyle/>
          <a:p>
            <a:r>
              <a:rPr lang="en-US" sz="1600" b="0" dirty="0"/>
              <a:t>See talk of Mikhail </a:t>
            </a:r>
            <a:r>
              <a:rPr lang="en-US" sz="1600" b="0" dirty="0" err="1"/>
              <a:t>Mamaev</a:t>
            </a:r>
            <a:endParaRPr lang="en-US" sz="1600" b="0" dirty="0"/>
          </a:p>
        </p:txBody>
      </p:sp>
    </p:spTree>
    <p:extLst>
      <p:ext uri="{BB962C8B-B14F-4D97-AF65-F5344CB8AC3E}">
        <p14:creationId xmlns:p14="http://schemas.microsoft.com/office/powerpoint/2010/main" val="9739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931" y="188640"/>
            <a:ext cx="7505464" cy="461665"/>
          </a:xfrm>
          <a:prstGeom prst="rect">
            <a:avLst/>
          </a:prstGeom>
        </p:spPr>
        <p:txBody>
          <a:bodyPr wrap="square">
            <a:spAutoFit/>
          </a:bodyPr>
          <a:lstStyle/>
          <a:p>
            <a:pPr lvl="0" algn="ctr" defTabSz="914400" fontAlgn="auto">
              <a:spcBef>
                <a:spcPts val="0"/>
              </a:spcBef>
              <a:spcAft>
                <a:spcPts val="0"/>
              </a:spcAft>
              <a:defRPr/>
            </a:pPr>
            <a:r>
              <a:rPr lang="en-GB" altLang="de-DE" sz="2400" kern="0" dirty="0">
                <a:solidFill>
                  <a:srgbClr val="FF0066"/>
                </a:solidFill>
                <a:latin typeface="Arial"/>
                <a:cs typeface="Arial"/>
                <a:sym typeface="Symbol" pitchFamily="18" charset="2"/>
              </a:rPr>
              <a:t>pp </a:t>
            </a:r>
            <a:r>
              <a:rPr lang="en-US" altLang="de-DE" sz="2400" kern="0" dirty="0">
                <a:solidFill>
                  <a:srgbClr val="FF0066"/>
                </a:solidFill>
                <a:latin typeface="Arial"/>
                <a:cs typeface="Arial"/>
                <a:sym typeface="Symbol" pitchFamily="18" charset="2"/>
              </a:rPr>
              <a:t>&amp;</a:t>
            </a:r>
            <a:r>
              <a:rPr lang="en-GB" altLang="de-DE" sz="2400" kern="0" dirty="0">
                <a:solidFill>
                  <a:srgbClr val="FF0066"/>
                </a:solidFill>
                <a:latin typeface="Arial"/>
                <a:cs typeface="Arial"/>
                <a:sym typeface="Symbol" pitchFamily="18" charset="2"/>
              </a:rPr>
              <a:t> pd </a:t>
            </a:r>
            <a:r>
              <a:rPr lang="en-GB" altLang="de-DE" sz="2400" kern="0" dirty="0" err="1">
                <a:solidFill>
                  <a:srgbClr val="FF0066"/>
                </a:solidFill>
                <a:latin typeface="Arial"/>
                <a:cs typeface="Arial"/>
                <a:sym typeface="Symbol" pitchFamily="18" charset="2"/>
              </a:rPr>
              <a:t>femtoscopy</a:t>
            </a:r>
            <a:r>
              <a:rPr lang="en-GB" altLang="de-DE" sz="2400" kern="0" dirty="0">
                <a:solidFill>
                  <a:srgbClr val="FF0066"/>
                </a:solidFill>
                <a:latin typeface="Arial"/>
                <a:cs typeface="Arial"/>
                <a:sym typeface="Symbol" pitchFamily="18" charset="2"/>
              </a:rPr>
              <a:t> in </a:t>
            </a:r>
            <a:r>
              <a:rPr lang="en-US" altLang="de-DE" sz="2400" kern="0" dirty="0" err="1">
                <a:solidFill>
                  <a:srgbClr val="FF0066"/>
                </a:solidFill>
                <a:latin typeface="Arial"/>
                <a:cs typeface="Arial"/>
                <a:sym typeface="Symbol" pitchFamily="18" charset="2"/>
              </a:rPr>
              <a:t>Ar</a:t>
            </a:r>
            <a:r>
              <a:rPr lang="en-GB" altLang="de-DE" sz="2400" kern="0" dirty="0">
                <a:solidFill>
                  <a:srgbClr val="FF0066"/>
                </a:solidFill>
                <a:latin typeface="Arial"/>
                <a:cs typeface="Arial"/>
                <a:sym typeface="Symbol" pitchFamily="18" charset="2"/>
              </a:rPr>
              <a:t>+A collisions</a:t>
            </a:r>
          </a:p>
        </p:txBody>
      </p:sp>
      <p:pic>
        <p:nvPicPr>
          <p:cNvPr id="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539552" y="716503"/>
                <a:ext cx="6587765" cy="1876091"/>
              </a:xfrm>
              <a:prstGeom prst="rect">
                <a:avLst/>
              </a:prstGeom>
              <a:noFill/>
            </p:spPr>
            <p:txBody>
              <a:bodyPr wrap="square" rtlCol="0">
                <a:spAutoFit/>
              </a:bodyPr>
              <a:lstStyle/>
              <a:p>
                <a:r>
                  <a:rPr lang="en-US" dirty="0">
                    <a:solidFill>
                      <a:srgbClr val="002060"/>
                    </a:solidFill>
                  </a:rPr>
                  <a:t>→ Measured CFs agree with theoretical expectations:</a:t>
                </a:r>
              </a:p>
              <a:p>
                <a:r>
                  <a:rPr lang="en-US" dirty="0">
                    <a:solidFill>
                      <a:srgbClr val="002060"/>
                    </a:solidFill>
                  </a:rPr>
                  <a:t>     pp CF peaked at k* = 20 MeV/c</a:t>
                </a:r>
              </a:p>
              <a:p>
                <a:r>
                  <a:rPr lang="en-US" dirty="0">
                    <a:solidFill>
                      <a:srgbClr val="002060"/>
                    </a:solidFill>
                  </a:rPr>
                  <a:t>     pd dominated by Coulomb suppression at small k*</a:t>
                </a:r>
              </a:p>
              <a:p>
                <a:r>
                  <a:rPr lang="en-US" dirty="0">
                    <a:solidFill>
                      <a:srgbClr val="002060"/>
                    </a:solidFill>
                  </a:rPr>
                  <a:t>→ estimated reasonable source radii R ~ 3 </a:t>
                </a:r>
                <a:r>
                  <a:rPr lang="en-US" dirty="0" err="1">
                    <a:solidFill>
                      <a:srgbClr val="002060"/>
                    </a:solidFill>
                  </a:rPr>
                  <a:t>fm</a:t>
                </a:r>
                <a:endParaRPr lang="en-US" dirty="0">
                  <a:solidFill>
                    <a:srgbClr val="002060"/>
                  </a:solidFill>
                </a:endParaRPr>
              </a:p>
              <a:p>
                <a:r>
                  <a:rPr lang="en-US" dirty="0">
                    <a:solidFill>
                      <a:srgbClr val="002060"/>
                    </a:solidFill>
                  </a:rPr>
                  <a:t>→ coalescence model predicts R(</a:t>
                </a:r>
                <a:r>
                  <a:rPr lang="en-US" dirty="0" err="1">
                    <a:solidFill>
                      <a:srgbClr val="002060"/>
                    </a:solidFill>
                  </a:rPr>
                  <a:t>pA</a:t>
                </a:r>
                <a:r>
                  <a:rPr lang="en-US" dirty="0">
                    <a:solidFill>
                      <a:srgbClr val="002060"/>
                    </a:solidFill>
                  </a:rPr>
                  <a:t>) = </a:t>
                </a: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m:t>
                    </m:r>
                    <m:f>
                      <m:fPr>
                        <m:ctrlPr>
                          <a:rPr lang="en-US" i="1" smtClean="0">
                            <a:solidFill>
                              <a:srgbClr val="002060"/>
                            </a:solidFill>
                            <a:latin typeface="Cambria Math" panose="02040503050406030204" pitchFamily="18" charset="0"/>
                            <a:ea typeface="Cambria Math" panose="02040503050406030204" pitchFamily="18" charset="0"/>
                          </a:rPr>
                        </m:ctrlPr>
                      </m:fPr>
                      <m:num>
                        <m:r>
                          <a:rPr lang="en-US" b="1" i="1" smtClean="0">
                            <a:solidFill>
                              <a:srgbClr val="002060"/>
                            </a:solidFill>
                            <a:latin typeface="Cambria Math" panose="02040503050406030204" pitchFamily="18" charset="0"/>
                            <a:ea typeface="Cambria Math" panose="02040503050406030204" pitchFamily="18" charset="0"/>
                          </a:rPr>
                          <m:t>𝑨</m:t>
                        </m:r>
                        <m:r>
                          <a:rPr lang="en-US" b="1" i="1" smtClean="0">
                            <a:solidFill>
                              <a:srgbClr val="002060"/>
                            </a:solidFill>
                            <a:latin typeface="Cambria Math" panose="02040503050406030204" pitchFamily="18" charset="0"/>
                            <a:ea typeface="Cambria Math" panose="02040503050406030204" pitchFamily="18" charset="0"/>
                          </a:rPr>
                          <m:t>+</m:t>
                        </m:r>
                        <m:r>
                          <a:rPr lang="en-US" b="1" i="1" smtClean="0">
                            <a:solidFill>
                              <a:srgbClr val="002060"/>
                            </a:solidFill>
                            <a:latin typeface="Cambria Math" panose="02040503050406030204" pitchFamily="18" charset="0"/>
                            <a:ea typeface="Cambria Math" panose="02040503050406030204" pitchFamily="18" charset="0"/>
                          </a:rPr>
                          <m:t>𝟏</m:t>
                        </m:r>
                      </m:num>
                      <m:den>
                        <m:r>
                          <a:rPr lang="en-US" b="1" i="1" smtClean="0">
                            <a:solidFill>
                              <a:srgbClr val="002060"/>
                            </a:solidFill>
                            <a:latin typeface="Cambria Math" panose="02040503050406030204" pitchFamily="18" charset="0"/>
                            <a:ea typeface="Cambria Math" panose="02040503050406030204" pitchFamily="18" charset="0"/>
                          </a:rPr>
                          <m:t>𝟐</m:t>
                        </m:r>
                        <m:r>
                          <a:rPr lang="en-US" b="1" i="1" smtClean="0">
                            <a:solidFill>
                              <a:srgbClr val="002060"/>
                            </a:solidFill>
                            <a:latin typeface="Cambria Math" panose="02040503050406030204" pitchFamily="18" charset="0"/>
                            <a:ea typeface="Cambria Math" panose="02040503050406030204" pitchFamily="18" charset="0"/>
                          </a:rPr>
                          <m:t>𝑨</m:t>
                        </m:r>
                      </m:den>
                    </m:f>
                  </m:oMath>
                </a14:m>
                <a:r>
                  <a:rPr lang="en-US" dirty="0">
                    <a:solidFill>
                      <a:srgbClr val="002060"/>
                    </a:solidFill>
                  </a:rPr>
                  <a:t> R(pp):</a:t>
                </a:r>
              </a:p>
              <a:p>
                <a:r>
                  <a:rPr lang="en-US" dirty="0">
                    <a:solidFill>
                      <a:srgbClr val="002060"/>
                    </a:solidFill>
                  </a:rPr>
                  <a:t>    a few % accuracy required to check R(pd)/R(pp) = 0.87</a:t>
                </a:r>
              </a:p>
            </p:txBody>
          </p:sp>
        </mc:Choice>
        <mc:Fallback xmlns="">
          <p:sp>
            <p:nvSpPr>
              <p:cNvPr id="8" name="TextBox 7"/>
              <p:cNvSpPr txBox="1">
                <a:spLocks noRot="1" noChangeAspect="1" noMove="1" noResize="1" noEditPoints="1" noAdjustHandles="1" noChangeArrowheads="1" noChangeShapeType="1" noTextEdit="1"/>
              </p:cNvSpPr>
              <p:nvPr/>
            </p:nvSpPr>
            <p:spPr>
              <a:xfrm>
                <a:off x="539552" y="716503"/>
                <a:ext cx="6587765" cy="1876091"/>
              </a:xfrm>
              <a:prstGeom prst="rect">
                <a:avLst/>
              </a:prstGeom>
              <a:blipFill>
                <a:blip r:embed="rId3"/>
                <a:stretch>
                  <a:fillRect l="-769" t="-1342" b="-4027"/>
                </a:stretch>
              </a:blipFill>
            </p:spPr>
            <p:txBody>
              <a:bodyPr/>
              <a:lstStyle/>
              <a:p>
                <a:r>
                  <a:rPr lang="en-RU">
                    <a:noFill/>
                  </a:rPr>
                  <a:t> </a:t>
                </a:r>
              </a:p>
            </p:txBody>
          </p:sp>
        </mc:Fallback>
      </mc:AlternateContent>
      <p:sp>
        <p:nvSpPr>
          <p:cNvPr id="2" name="Rectangle 1">
            <a:extLst>
              <a:ext uri="{FF2B5EF4-FFF2-40B4-BE49-F238E27FC236}">
                <a16:creationId xmlns:a16="http://schemas.microsoft.com/office/drawing/2014/main" id="{1A2199D3-2D8A-C0F6-D372-43057E695120}"/>
              </a:ext>
            </a:extLst>
          </p:cNvPr>
          <p:cNvSpPr/>
          <p:nvPr/>
        </p:nvSpPr>
        <p:spPr>
          <a:xfrm>
            <a:off x="3186509" y="6258798"/>
            <a:ext cx="2465611" cy="338554"/>
          </a:xfrm>
          <a:prstGeom prst="rect">
            <a:avLst/>
          </a:prstGeom>
        </p:spPr>
        <p:txBody>
          <a:bodyPr wrap="none">
            <a:spAutoFit/>
          </a:bodyPr>
          <a:lstStyle/>
          <a:p>
            <a:r>
              <a:rPr lang="en-US" sz="1600" b="0" dirty="0"/>
              <a:t>See talk of Petr Alekseev</a:t>
            </a:r>
          </a:p>
        </p:txBody>
      </p:sp>
      <p:pic>
        <p:nvPicPr>
          <p:cNvPr id="7" name="Picture 6">
            <a:extLst>
              <a:ext uri="{FF2B5EF4-FFF2-40B4-BE49-F238E27FC236}">
                <a16:creationId xmlns:a16="http://schemas.microsoft.com/office/drawing/2014/main" id="{6BCBE187-C28B-4A03-E4EB-B256BB21C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936" y="2834935"/>
            <a:ext cx="4602088" cy="3451565"/>
          </a:xfrm>
          <a:prstGeom prst="rect">
            <a:avLst/>
          </a:prstGeom>
        </p:spPr>
      </p:pic>
      <p:pic>
        <p:nvPicPr>
          <p:cNvPr id="12" name="Picture 11">
            <a:extLst>
              <a:ext uri="{FF2B5EF4-FFF2-40B4-BE49-F238E27FC236}">
                <a16:creationId xmlns:a16="http://schemas.microsoft.com/office/drawing/2014/main" id="{FD5011D6-C0CD-6277-E4AB-826A09B3A4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987" y="2834934"/>
            <a:ext cx="4602086" cy="3451565"/>
          </a:xfrm>
          <a:prstGeom prst="rect">
            <a:avLst/>
          </a:prstGeom>
        </p:spPr>
      </p:pic>
    </p:spTree>
    <p:extLst>
      <p:ext uri="{BB962C8B-B14F-4D97-AF65-F5344CB8AC3E}">
        <p14:creationId xmlns:p14="http://schemas.microsoft.com/office/powerpoint/2010/main" val="263634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7046595" cy="5777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45194" y="5877272"/>
            <a:ext cx="3124445" cy="338554"/>
          </a:xfrm>
          <a:prstGeom prst="rect">
            <a:avLst/>
          </a:prstGeom>
        </p:spPr>
        <p:txBody>
          <a:bodyPr wrap="none">
            <a:spAutoFit/>
          </a:bodyPr>
          <a:lstStyle/>
          <a:p>
            <a:r>
              <a:rPr lang="en-US" sz="1600" b="0" dirty="0"/>
              <a:t>See talk of Alexander </a:t>
            </a:r>
            <a:r>
              <a:rPr lang="en-US" sz="1600" b="0" dirty="0" err="1"/>
              <a:t>Zinchenko</a:t>
            </a:r>
            <a:endParaRPr lang="en-US" sz="1600" b="0" dirty="0"/>
          </a:p>
        </p:txBody>
      </p:sp>
    </p:spTree>
    <p:extLst>
      <p:ext uri="{BB962C8B-B14F-4D97-AF65-F5344CB8AC3E}">
        <p14:creationId xmlns:p14="http://schemas.microsoft.com/office/powerpoint/2010/main" val="409069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7" y="116632"/>
            <a:ext cx="4229100" cy="630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415" y="792808"/>
            <a:ext cx="4680585"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96336" y="116631"/>
            <a:ext cx="1368693" cy="461665"/>
          </a:xfrm>
          <a:prstGeom prst="rect">
            <a:avLst/>
          </a:prstGeom>
          <a:noFill/>
        </p:spPr>
        <p:txBody>
          <a:bodyPr wrap="square" rtlCol="0">
            <a:spAutoFit/>
          </a:bodyPr>
          <a:lstStyle/>
          <a:p>
            <a:r>
              <a:rPr lang="en-US" sz="1200" b="0" dirty="0"/>
              <a:t>BM@N Note DET-2025-02</a:t>
            </a:r>
          </a:p>
        </p:txBody>
      </p:sp>
      <p:sp>
        <p:nvSpPr>
          <p:cNvPr id="3" name="TextBox 2"/>
          <p:cNvSpPr txBox="1"/>
          <p:nvPr/>
        </p:nvSpPr>
        <p:spPr>
          <a:xfrm>
            <a:off x="1187624" y="5908630"/>
            <a:ext cx="3069083" cy="338554"/>
          </a:xfrm>
          <a:prstGeom prst="rect">
            <a:avLst/>
          </a:prstGeom>
          <a:noFill/>
        </p:spPr>
        <p:txBody>
          <a:bodyPr wrap="square" rtlCol="0">
            <a:spAutoFit/>
          </a:bodyPr>
          <a:lstStyle/>
          <a:p>
            <a:r>
              <a:rPr lang="en-US" sz="1600" b="0" dirty="0"/>
              <a:t>See talk of Alexander </a:t>
            </a:r>
            <a:r>
              <a:rPr lang="en-US" sz="1600" b="0" dirty="0" err="1"/>
              <a:t>Zubankov</a:t>
            </a:r>
            <a:endParaRPr lang="en-US" sz="1600" b="0" dirty="0"/>
          </a:p>
        </p:txBody>
      </p:sp>
      <p:sp>
        <p:nvSpPr>
          <p:cNvPr id="4" name="Rectangle 3"/>
          <p:cNvSpPr/>
          <p:nvPr/>
        </p:nvSpPr>
        <p:spPr>
          <a:xfrm>
            <a:off x="6228184" y="4437112"/>
            <a:ext cx="2437527" cy="338554"/>
          </a:xfrm>
          <a:prstGeom prst="rect">
            <a:avLst/>
          </a:prstGeom>
        </p:spPr>
        <p:txBody>
          <a:bodyPr wrap="none">
            <a:spAutoFit/>
          </a:bodyPr>
          <a:lstStyle/>
          <a:p>
            <a:r>
              <a:rPr lang="en-US" sz="1600" b="0" dirty="0"/>
              <a:t>See talk of Vadim Volkov</a:t>
            </a:r>
          </a:p>
        </p:txBody>
      </p:sp>
    </p:spTree>
    <p:extLst>
      <p:ext uri="{BB962C8B-B14F-4D97-AF65-F5344CB8AC3E}">
        <p14:creationId xmlns:p14="http://schemas.microsoft.com/office/powerpoint/2010/main" val="3416370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63;p46"/>
          <p:cNvSpPr txBox="1">
            <a:spLocks/>
          </p:cNvSpPr>
          <p:nvPr/>
        </p:nvSpPr>
        <p:spPr>
          <a:xfrm>
            <a:off x="415600" y="747367"/>
            <a:ext cx="8548888" cy="5344800"/>
          </a:xfrm>
          <a:prstGeom prst="rect">
            <a:avLst/>
          </a:prstGeom>
        </p:spPr>
        <p:txBody>
          <a:bodyPr spcFirstLastPara="1" vert="horz" wrap="square" lIns="121900" tIns="121900" rIns="121900" bIns="121900" rtlCol="0" anchor="t" anchorCtr="0">
            <a:normAutofit lnSpcReduction="10000"/>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fontAlgn="auto">
              <a:buNone/>
              <a:defRPr/>
            </a:pPr>
            <a:r>
              <a:rPr lang="en-US" sz="2000" dirty="0">
                <a:solidFill>
                  <a:srgbClr val="000090"/>
                </a:solidFill>
              </a:rPr>
              <a:t>Topics of current physics analyses:</a:t>
            </a:r>
          </a:p>
          <a:p>
            <a:pPr marL="342900" indent="-342900" fontAlgn="auto">
              <a:buFont typeface="Arial" panose="020B0604020202020204" pitchFamily="34" charset="0"/>
              <a:buChar char="•"/>
              <a:defRPr/>
            </a:pPr>
            <a:r>
              <a:rPr lang="en-US" sz="2000" b="0" dirty="0">
                <a:solidFill>
                  <a:sysClr val="windowText" lastClr="000000"/>
                </a:solidFill>
              </a:rPr>
              <a:t>production of </a:t>
            </a:r>
            <a:r>
              <a:rPr lang="el-GR" sz="2000" b="0" dirty="0"/>
              <a:t>Λ</a:t>
            </a:r>
            <a:r>
              <a:rPr lang="en-US" sz="2000" b="0" dirty="0"/>
              <a:t>, </a:t>
            </a:r>
            <a:r>
              <a:rPr lang="el-GR" sz="2000" b="0" dirty="0"/>
              <a:t>Ξ</a:t>
            </a:r>
            <a:r>
              <a:rPr lang="en-US" sz="2000" b="0" dirty="0"/>
              <a:t>-</a:t>
            </a:r>
            <a:r>
              <a:rPr lang="el-GR" sz="2000" b="0" dirty="0"/>
              <a:t> </a:t>
            </a:r>
            <a:r>
              <a:rPr lang="en-US" sz="2000" b="0" dirty="0">
                <a:solidFill>
                  <a:sysClr val="windowText" lastClr="000000"/>
                </a:solidFill>
              </a:rPr>
              <a:t>hyperons, </a:t>
            </a:r>
            <a:r>
              <a:rPr lang="en-US" sz="2000" b="0" dirty="0"/>
              <a:t>K</a:t>
            </a:r>
            <a:r>
              <a:rPr lang="en-US" sz="2000" b="0" baseline="30000" dirty="0"/>
              <a:t>0</a:t>
            </a:r>
            <a:r>
              <a:rPr lang="en-US" sz="2000" b="0" baseline="-25000" dirty="0"/>
              <a:t>S </a:t>
            </a:r>
            <a:r>
              <a:rPr lang="en-US" sz="2000" b="0" dirty="0"/>
              <a:t>, K±, </a:t>
            </a:r>
            <a:r>
              <a:rPr lang="el-GR" sz="2000" b="0" dirty="0"/>
              <a:t>π±</a:t>
            </a:r>
            <a:r>
              <a:rPr lang="en-US" sz="2000" b="0" dirty="0"/>
              <a:t>, </a:t>
            </a:r>
            <a:r>
              <a:rPr lang="el-GR" sz="2000" b="0" dirty="0"/>
              <a:t>φ</a:t>
            </a:r>
            <a:r>
              <a:rPr lang="en-US" sz="2000" b="0" dirty="0"/>
              <a:t> </a:t>
            </a:r>
            <a:r>
              <a:rPr lang="en-US" sz="2000" b="0" dirty="0">
                <a:solidFill>
                  <a:sysClr val="windowText" lastClr="000000"/>
                </a:solidFill>
              </a:rPr>
              <a:t>mesons, light nuclear fragments in </a:t>
            </a:r>
            <a:r>
              <a:rPr lang="en-US" sz="2000" b="0" dirty="0" err="1">
                <a:solidFill>
                  <a:sysClr val="windowText" lastClr="000000"/>
                </a:solidFill>
              </a:rPr>
              <a:t>Xe+CsI</a:t>
            </a:r>
            <a:r>
              <a:rPr lang="en-US" sz="2000" b="0" dirty="0">
                <a:solidFill>
                  <a:sysClr val="windowText" lastClr="000000"/>
                </a:solidFill>
              </a:rPr>
              <a:t> interactions;</a:t>
            </a:r>
          </a:p>
          <a:p>
            <a:pPr marL="342900" indent="-342900" fontAlgn="auto">
              <a:buFont typeface="Arial" panose="020B0604020202020204" pitchFamily="34" charset="0"/>
              <a:buChar char="•"/>
              <a:defRPr/>
            </a:pPr>
            <a:r>
              <a:rPr lang="en-US" sz="2000" b="0" dirty="0">
                <a:solidFill>
                  <a:sysClr val="windowText" lastClr="000000"/>
                </a:solidFill>
              </a:rPr>
              <a:t>collective flow of protons, deuterons, </a:t>
            </a:r>
            <a:r>
              <a:rPr lang="el-GR" sz="2000" b="0" dirty="0">
                <a:solidFill>
                  <a:srgbClr val="000000"/>
                </a:solidFill>
                <a:latin typeface="Arial" charset="0"/>
                <a:cs typeface="Arial" charset="0"/>
              </a:rPr>
              <a:t>Λ</a:t>
            </a:r>
            <a:endParaRPr lang="en-US" sz="2000" b="0" dirty="0">
              <a:solidFill>
                <a:srgbClr val="000000"/>
              </a:solidFill>
              <a:latin typeface="Arial" charset="0"/>
              <a:cs typeface="Arial" charset="0"/>
            </a:endParaRPr>
          </a:p>
          <a:p>
            <a:pPr marL="342900" indent="-342900" fontAlgn="auto">
              <a:buFont typeface="Arial" panose="020B0604020202020204" pitchFamily="34" charset="0"/>
              <a:buChar char="•"/>
              <a:defRPr/>
            </a:pPr>
            <a:r>
              <a:rPr lang="en-US" sz="2000" b="0" dirty="0" err="1">
                <a:solidFill>
                  <a:srgbClr val="000000"/>
                </a:solidFill>
                <a:latin typeface="Arial" charset="0"/>
                <a:cs typeface="Arial" charset="0"/>
              </a:rPr>
              <a:t>femtoscopy</a:t>
            </a:r>
            <a:r>
              <a:rPr lang="en-US" sz="2000" b="0" dirty="0">
                <a:solidFill>
                  <a:srgbClr val="000000"/>
                </a:solidFill>
                <a:latin typeface="Arial" charset="0"/>
                <a:cs typeface="Arial" charset="0"/>
              </a:rPr>
              <a:t> of protons, </a:t>
            </a:r>
            <a:r>
              <a:rPr lang="en-US" sz="2000" b="0" dirty="0">
                <a:solidFill>
                  <a:sysClr val="windowText" lastClr="000000"/>
                </a:solidFill>
                <a:latin typeface="Arial" charset="0"/>
                <a:cs typeface="Arial" charset="0"/>
              </a:rPr>
              <a:t>deuterons</a:t>
            </a:r>
            <a:endParaRPr lang="en-US" sz="2000" b="0" dirty="0">
              <a:solidFill>
                <a:sysClr val="windowText" lastClr="000000"/>
              </a:solidFill>
            </a:endParaRPr>
          </a:p>
          <a:p>
            <a:pPr marL="342900" indent="-342900" fontAlgn="auto">
              <a:buFont typeface="Arial" panose="020B0604020202020204" pitchFamily="34" charset="0"/>
              <a:buChar char="•"/>
              <a:defRPr/>
            </a:pPr>
            <a:r>
              <a:rPr lang="en-US" sz="2000" b="0" dirty="0">
                <a:solidFill>
                  <a:sysClr val="windowText" lastClr="000000"/>
                </a:solidFill>
              </a:rPr>
              <a:t>production of light hyper-nuclei </a:t>
            </a:r>
            <a:r>
              <a:rPr lang="en-US" sz="2000" b="0" baseline="-25000" dirty="0">
                <a:solidFill>
                  <a:sysClr val="windowText" lastClr="000000"/>
                </a:solidFill>
              </a:rPr>
              <a:t>Λ</a:t>
            </a:r>
            <a:r>
              <a:rPr lang="en-US" sz="2000" b="0" dirty="0">
                <a:solidFill>
                  <a:sysClr val="windowText" lastClr="000000"/>
                </a:solidFill>
              </a:rPr>
              <a:t>H</a:t>
            </a:r>
            <a:r>
              <a:rPr lang="en-US" sz="2000" b="0" baseline="30000" dirty="0">
                <a:solidFill>
                  <a:sysClr val="windowText" lastClr="000000"/>
                </a:solidFill>
              </a:rPr>
              <a:t>3</a:t>
            </a:r>
            <a:r>
              <a:rPr lang="en-US" sz="2000" b="0" dirty="0">
                <a:solidFill>
                  <a:sysClr val="windowText" lastClr="000000"/>
                </a:solidFill>
              </a:rPr>
              <a:t> , </a:t>
            </a:r>
            <a:r>
              <a:rPr lang="en-US" sz="2000" b="0" baseline="-25000" dirty="0">
                <a:solidFill>
                  <a:sysClr val="windowText" lastClr="000000"/>
                </a:solidFill>
              </a:rPr>
              <a:t>Λ</a:t>
            </a:r>
            <a:r>
              <a:rPr lang="en-US" sz="2000" b="0" dirty="0">
                <a:solidFill>
                  <a:sysClr val="windowText" lastClr="000000"/>
                </a:solidFill>
              </a:rPr>
              <a:t>H</a:t>
            </a:r>
            <a:r>
              <a:rPr lang="en-US" sz="2000" b="0" baseline="30000" dirty="0">
                <a:solidFill>
                  <a:sysClr val="windowText" lastClr="000000"/>
                </a:solidFill>
              </a:rPr>
              <a:t>4</a:t>
            </a:r>
          </a:p>
          <a:p>
            <a:pPr marL="0" indent="0" fontAlgn="auto">
              <a:buNone/>
              <a:defRPr/>
            </a:pPr>
            <a:endParaRPr lang="en-US" sz="2000" b="0" dirty="0">
              <a:solidFill>
                <a:sysClr val="windowText" lastClr="000000"/>
              </a:solidFill>
            </a:endParaRPr>
          </a:p>
          <a:p>
            <a:pPr marL="0" indent="0" fontAlgn="auto">
              <a:buNone/>
              <a:defRPr/>
            </a:pPr>
            <a:r>
              <a:rPr lang="en-US" sz="2000" dirty="0">
                <a:solidFill>
                  <a:srgbClr val="000090"/>
                </a:solidFill>
              </a:rPr>
              <a:t>Physics run with the Xe beam in 2025</a:t>
            </a:r>
            <a:r>
              <a:rPr lang="ru-RU" sz="2000" dirty="0">
                <a:solidFill>
                  <a:srgbClr val="000090"/>
                </a:solidFill>
              </a:rPr>
              <a:t> </a:t>
            </a:r>
            <a:endParaRPr lang="en-US" sz="2000" dirty="0">
              <a:solidFill>
                <a:srgbClr val="000090"/>
              </a:solidFill>
            </a:endParaRPr>
          </a:p>
          <a:p>
            <a:pPr marL="0" indent="0" fontAlgn="auto">
              <a:buNone/>
              <a:defRPr/>
            </a:pPr>
            <a:r>
              <a:rPr lang="en-US" sz="2000" b="0" dirty="0">
                <a:solidFill>
                  <a:sysClr val="windowText" lastClr="000000"/>
                </a:solidFill>
              </a:rPr>
              <a:t>→ beam energy scan: 2 - 3 </a:t>
            </a:r>
            <a:r>
              <a:rPr lang="en-US" sz="2000" b="0" dirty="0" err="1">
                <a:solidFill>
                  <a:sysClr val="windowText" lastClr="000000"/>
                </a:solidFill>
              </a:rPr>
              <a:t>AGeV</a:t>
            </a:r>
            <a:r>
              <a:rPr lang="en-US" sz="2000" b="0" dirty="0">
                <a:solidFill>
                  <a:sysClr val="windowText" lastClr="000000"/>
                </a:solidFill>
              </a:rPr>
              <a:t> </a:t>
            </a:r>
          </a:p>
          <a:p>
            <a:pPr marL="0" indent="0" fontAlgn="auto">
              <a:buNone/>
              <a:defRPr/>
            </a:pPr>
            <a:r>
              <a:rPr lang="en-US" sz="2000" b="0" dirty="0">
                <a:solidFill>
                  <a:sysClr val="windowText" lastClr="000000"/>
                </a:solidFill>
              </a:rPr>
              <a:t>→ same central tracker configuration based on silicon micro-strip and</a:t>
            </a:r>
          </a:p>
          <a:p>
            <a:pPr marL="0" indent="0" fontAlgn="auto">
              <a:buNone/>
              <a:defRPr/>
            </a:pPr>
            <a:r>
              <a:rPr lang="en-US" sz="2000" b="0" dirty="0">
                <a:solidFill>
                  <a:sysClr val="windowText" lastClr="000000"/>
                </a:solidFill>
              </a:rPr>
              <a:t>    GEM detectors</a:t>
            </a:r>
          </a:p>
          <a:p>
            <a:pPr marL="0" indent="0" fontAlgn="auto">
              <a:buNone/>
              <a:defRPr/>
            </a:pPr>
            <a:r>
              <a:rPr lang="en-US" sz="2000" b="0" dirty="0">
                <a:solidFill>
                  <a:sysClr val="windowText" lastClr="000000"/>
                </a:solidFill>
              </a:rPr>
              <a:t>→ additional 1</a:t>
            </a:r>
            <a:r>
              <a:rPr lang="en-US" sz="2000" b="0" baseline="30000" dirty="0">
                <a:solidFill>
                  <a:sysClr val="windowText" lastClr="000000"/>
                </a:solidFill>
              </a:rPr>
              <a:t>st</a:t>
            </a:r>
            <a:r>
              <a:rPr lang="en-US" sz="2000" b="0" dirty="0">
                <a:solidFill>
                  <a:sysClr val="windowText" lastClr="000000"/>
                </a:solidFill>
              </a:rPr>
              <a:t> vertex plane of silicon micro-strip detectors </a:t>
            </a:r>
          </a:p>
          <a:p>
            <a:pPr marL="0" indent="0" fontAlgn="auto">
              <a:buNone/>
              <a:defRPr/>
            </a:pPr>
            <a:r>
              <a:rPr lang="en-US" sz="2000" b="0" dirty="0">
                <a:solidFill>
                  <a:sysClr val="windowText" lastClr="000000"/>
                </a:solidFill>
              </a:rPr>
              <a:t>→ ToF-400 acceptance extended by a factor of 1.5</a:t>
            </a:r>
          </a:p>
          <a:p>
            <a:pPr marL="0" indent="0" fontAlgn="auto">
              <a:buNone/>
              <a:defRPr/>
            </a:pPr>
            <a:endParaRPr lang="en-US" sz="2000" b="0" dirty="0">
              <a:solidFill>
                <a:sysClr val="windowText" lastClr="000000"/>
              </a:solidFill>
              <a:latin typeface="+mj-lt"/>
            </a:endParaRPr>
          </a:p>
          <a:p>
            <a:pPr marL="0" indent="0" fontAlgn="auto">
              <a:buNone/>
              <a:defRPr/>
            </a:pPr>
            <a:r>
              <a:rPr lang="en-US" sz="2000" dirty="0">
                <a:solidFill>
                  <a:srgbClr val="000090"/>
                </a:solidFill>
              </a:rPr>
              <a:t>Preparations for a physics run with the Bi beam</a:t>
            </a:r>
            <a:r>
              <a:rPr lang="en-US" sz="2000" dirty="0">
                <a:solidFill>
                  <a:srgbClr val="000090"/>
                </a:solidFill>
                <a:latin typeface="+mj-lt"/>
              </a:rPr>
              <a:t> </a:t>
            </a:r>
          </a:p>
          <a:p>
            <a:pPr marL="342900" indent="-342900" fontAlgn="auto">
              <a:defRPr/>
            </a:pPr>
            <a:r>
              <a:rPr lang="en-US" sz="2000" b="0" dirty="0">
                <a:solidFill>
                  <a:sysClr val="windowText" lastClr="000000"/>
                </a:solidFill>
                <a:latin typeface="+mj-lt"/>
              </a:rPr>
              <a:t>Further development of the central tracker is foreseen: </a:t>
            </a:r>
          </a:p>
          <a:p>
            <a:pPr marL="0" indent="0" fontAlgn="auto">
              <a:buNone/>
              <a:defRPr/>
            </a:pPr>
            <a:r>
              <a:rPr lang="en-US" sz="2000" b="0" dirty="0">
                <a:solidFill>
                  <a:sysClr val="windowText" lastClr="000000"/>
                </a:solidFill>
                <a:latin typeface="+mj-lt"/>
              </a:rPr>
              <a:t>     installation of the additional station of silicon micro-strip detectors</a:t>
            </a:r>
          </a:p>
          <a:p>
            <a:pPr marL="342900" indent="-342900" fontAlgn="auto">
              <a:defRPr/>
            </a:pPr>
            <a:r>
              <a:rPr lang="en-US" sz="2000" b="0" dirty="0">
                <a:solidFill>
                  <a:sysClr val="windowText" lastClr="000000"/>
                </a:solidFill>
                <a:latin typeface="+mj-lt"/>
              </a:rPr>
              <a:t>Put into operation a 2-coordinate (X/Y) neutron detector of high granularity to measure neutron yield and collective flow </a:t>
            </a:r>
          </a:p>
        </p:txBody>
      </p:sp>
      <p:sp>
        <p:nvSpPr>
          <p:cNvPr id="3" name="Google Shape;364;p46"/>
          <p:cNvSpPr txBox="1">
            <a:spLocks/>
          </p:cNvSpPr>
          <p:nvPr/>
        </p:nvSpPr>
        <p:spPr>
          <a:xfrm>
            <a:off x="415600" y="-16233"/>
            <a:ext cx="11360800" cy="763600"/>
          </a:xfrm>
          <a:prstGeom prst="rect">
            <a:avLst/>
          </a:prstGeom>
        </p:spPr>
        <p:txBody>
          <a:bodyPr spcFirstLastPara="1" vert="horz" wrap="square" lIns="121900" tIns="121900" rIns="121900" bIns="121900" rtlCol="0" anchor="t" anchorCtr="0">
            <a:normAutofit fontScale="90000"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l" defTabSz="914400" rtl="0" eaLnBrk="1" fontAlgn="auto" latinLnBrk="0" hangingPunct="1">
              <a:lnSpc>
                <a:spcPct val="90000"/>
              </a:lnSpc>
              <a:spcBef>
                <a:spcPts val="0"/>
              </a:spcBef>
              <a:spcAft>
                <a:spcPts val="0"/>
              </a:spcAft>
              <a:buClrTx/>
              <a:buSzPts val="2800"/>
              <a:buFontTx/>
              <a:buNone/>
              <a:tabLst/>
              <a:defRPr/>
            </a:pP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4" name="Google Shape;365;p46"/>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x-none"/>
            </a:defPPr>
            <a:lvl1pPr marL="0" lvl="0" algn="r" defTabSz="914400" rtl="0" eaLnBrk="1" latinLnBrk="0" hangingPunct="1">
              <a:buNone/>
              <a:defRPr sz="12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pPr fontAlgn="auto">
              <a:spcBef>
                <a:spcPts val="0"/>
              </a:spcBef>
              <a:spcAft>
                <a:spcPts val="0"/>
              </a:spcAft>
            </a:pPr>
            <a:fld id="{00000000-1234-1234-1234-123412341234}" type="slidenum">
              <a:rPr lang="en" b="0" smtClean="0">
                <a:solidFill>
                  <a:prstClr val="black">
                    <a:tint val="75000"/>
                  </a:prstClr>
                </a:solidFill>
                <a:latin typeface="Calibri" panose="020F0502020204030204"/>
              </a:rPr>
              <a:pPr fontAlgn="auto">
                <a:spcBef>
                  <a:spcPts val="0"/>
                </a:spcBef>
                <a:spcAft>
                  <a:spcPts val="0"/>
                </a:spcAft>
              </a:pPr>
              <a:t>15</a:t>
            </a:fld>
            <a:endParaRPr lang="en" b="0">
              <a:solidFill>
                <a:prstClr val="black">
                  <a:tint val="75000"/>
                </a:prstClr>
              </a:solidFill>
              <a:latin typeface="Calibri" panose="020F0502020204030204"/>
            </a:endParaRPr>
          </a:p>
        </p:txBody>
      </p:sp>
      <p:pic>
        <p:nvPicPr>
          <p:cNvPr id="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p:nvPr/>
        </p:nvSpPr>
        <p:spPr>
          <a:xfrm>
            <a:off x="1187624" y="-10355"/>
            <a:ext cx="6480720" cy="830997"/>
          </a:xfrm>
          <a:prstGeom prst="rect">
            <a:avLst/>
          </a:prstGeom>
        </p:spPr>
        <p:txBody>
          <a:bodyPr wrap="square">
            <a:spAutoFit/>
          </a:bodyPr>
          <a:lstStyle/>
          <a:p>
            <a:pPr lvl="0" algn="ctr">
              <a:spcBef>
                <a:spcPts val="1500"/>
              </a:spcBef>
              <a:buSzPct val="100000"/>
            </a:pPr>
            <a:r>
              <a:rPr lang="en-US" altLang="ru-RU" sz="2400" dirty="0">
                <a:solidFill>
                  <a:srgbClr val="FF0066"/>
                </a:solidFill>
              </a:rPr>
              <a:t>Status of data analysis and plans for next physics runs</a:t>
            </a:r>
          </a:p>
        </p:txBody>
      </p:sp>
      <p:sp>
        <p:nvSpPr>
          <p:cNvPr id="7" name="Rectangle 6"/>
          <p:cNvSpPr/>
          <p:nvPr/>
        </p:nvSpPr>
        <p:spPr>
          <a:xfrm>
            <a:off x="3419872" y="6550223"/>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Tree>
    <p:extLst>
      <p:ext uri="{BB962C8B-B14F-4D97-AF65-F5344CB8AC3E}">
        <p14:creationId xmlns:p14="http://schemas.microsoft.com/office/powerpoint/2010/main" val="655410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63;p46"/>
          <p:cNvSpPr txBox="1">
            <a:spLocks/>
          </p:cNvSpPr>
          <p:nvPr/>
        </p:nvSpPr>
        <p:spPr>
          <a:xfrm>
            <a:off x="415600" y="747367"/>
            <a:ext cx="8548888" cy="5344800"/>
          </a:xfrm>
          <a:prstGeom prst="rect">
            <a:avLst/>
          </a:prstGeom>
        </p:spPr>
        <p:txBody>
          <a:bodyPr spcFirstLastPara="1" vert="horz" wrap="square" lIns="121900" tIns="121900" rIns="121900" bIns="121900" rtlCol="0" anchor="t" anchorCtr="0">
            <a:norm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fontAlgn="auto">
              <a:buNone/>
              <a:defRPr/>
            </a:pPr>
            <a:endParaRPr lang="en-US" sz="2000" b="0" dirty="0">
              <a:solidFill>
                <a:sysClr val="windowText" lastClr="000000"/>
              </a:solidFill>
              <a:latin typeface="+mj-lt"/>
            </a:endParaRPr>
          </a:p>
          <a:p>
            <a:pPr marL="0" indent="0" fontAlgn="auto">
              <a:buNone/>
              <a:defRPr/>
            </a:pPr>
            <a:endParaRPr lang="en-US" sz="2000" b="0" dirty="0">
              <a:solidFill>
                <a:sysClr val="windowText" lastClr="000000"/>
              </a:solidFill>
              <a:latin typeface="+mj-lt"/>
            </a:endParaRPr>
          </a:p>
        </p:txBody>
      </p:sp>
      <p:sp>
        <p:nvSpPr>
          <p:cNvPr id="3" name="Google Shape;364;p46"/>
          <p:cNvSpPr txBox="1">
            <a:spLocks/>
          </p:cNvSpPr>
          <p:nvPr/>
        </p:nvSpPr>
        <p:spPr>
          <a:xfrm>
            <a:off x="415600" y="-16233"/>
            <a:ext cx="11360800" cy="763600"/>
          </a:xfrm>
          <a:prstGeom prst="rect">
            <a:avLst/>
          </a:prstGeom>
        </p:spPr>
        <p:txBody>
          <a:bodyPr spcFirstLastPara="1" vert="horz" wrap="square" lIns="121900" tIns="121900" rIns="121900" bIns="121900" rtlCol="0" anchor="t" anchorCtr="0">
            <a:normAutofit fontScale="90000"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l" defTabSz="914400" rtl="0" eaLnBrk="1" fontAlgn="auto" latinLnBrk="0" hangingPunct="1">
              <a:lnSpc>
                <a:spcPct val="90000"/>
              </a:lnSpc>
              <a:spcBef>
                <a:spcPts val="0"/>
              </a:spcBef>
              <a:spcAft>
                <a:spcPts val="0"/>
              </a:spcAft>
              <a:buClrTx/>
              <a:buSzPts val="2800"/>
              <a:buFontTx/>
              <a:buNone/>
              <a:tabLst/>
              <a:defRPr/>
            </a:pP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4" name="Google Shape;365;p46"/>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x-none"/>
            </a:defPPr>
            <a:lvl1pPr marL="0" lvl="0" algn="r" defTabSz="914400" rtl="0" eaLnBrk="1" latinLnBrk="0" hangingPunct="1">
              <a:buNone/>
              <a:defRPr sz="12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pPr fontAlgn="auto">
              <a:spcBef>
                <a:spcPts val="0"/>
              </a:spcBef>
              <a:spcAft>
                <a:spcPts val="0"/>
              </a:spcAft>
            </a:pPr>
            <a:fld id="{00000000-1234-1234-1234-123412341234}" type="slidenum">
              <a:rPr lang="en" b="0" smtClean="0">
                <a:solidFill>
                  <a:prstClr val="black">
                    <a:tint val="75000"/>
                  </a:prstClr>
                </a:solidFill>
                <a:latin typeface="Calibri" panose="020F0502020204030204"/>
              </a:rPr>
              <a:pPr fontAlgn="auto">
                <a:spcBef>
                  <a:spcPts val="0"/>
                </a:spcBef>
                <a:spcAft>
                  <a:spcPts val="0"/>
                </a:spcAft>
              </a:pPr>
              <a:t>16</a:t>
            </a:fld>
            <a:endParaRPr lang="en" b="0">
              <a:solidFill>
                <a:prstClr val="black">
                  <a:tint val="75000"/>
                </a:prstClr>
              </a:solidFill>
              <a:latin typeface="Calibri" panose="020F0502020204030204"/>
            </a:endParaRPr>
          </a:p>
        </p:txBody>
      </p:sp>
      <p:pic>
        <p:nvPicPr>
          <p:cNvPr id="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p:nvPr/>
        </p:nvSpPr>
        <p:spPr>
          <a:xfrm>
            <a:off x="415600" y="159023"/>
            <a:ext cx="7252744" cy="461665"/>
          </a:xfrm>
          <a:prstGeom prst="rect">
            <a:avLst/>
          </a:prstGeom>
        </p:spPr>
        <p:txBody>
          <a:bodyPr wrap="square">
            <a:spAutoFit/>
          </a:bodyPr>
          <a:lstStyle/>
          <a:p>
            <a:pPr lvl="0" algn="ctr">
              <a:spcBef>
                <a:spcPts val="1500"/>
              </a:spcBef>
              <a:buSzPct val="100000"/>
            </a:pPr>
            <a:r>
              <a:rPr lang="en-US" altLang="ru-RU" sz="2400" dirty="0">
                <a:solidFill>
                  <a:srgbClr val="FF0066"/>
                </a:solidFill>
              </a:rPr>
              <a:t>BM@N conferences , PhD activities</a:t>
            </a:r>
          </a:p>
        </p:txBody>
      </p:sp>
      <p:sp>
        <p:nvSpPr>
          <p:cNvPr id="7" name="Прямоугольник 6"/>
          <p:cNvSpPr/>
          <p:nvPr/>
        </p:nvSpPr>
        <p:spPr>
          <a:xfrm>
            <a:off x="105518" y="716498"/>
            <a:ext cx="9038481" cy="5016758"/>
          </a:xfrm>
          <a:prstGeom prst="rect">
            <a:avLst/>
          </a:prstGeom>
        </p:spPr>
        <p:txBody>
          <a:bodyPr wrap="square">
            <a:spAutoFit/>
          </a:bodyPr>
          <a:lstStyle/>
          <a:p>
            <a:pPr lvl="0"/>
            <a:endParaRPr lang="en-US" sz="2000" dirty="0">
              <a:solidFill>
                <a:srgbClr val="000090"/>
              </a:solidFill>
            </a:endParaRPr>
          </a:p>
          <a:p>
            <a:pPr lvl="0"/>
            <a:r>
              <a:rPr lang="en-US" sz="2000" dirty="0">
                <a:solidFill>
                  <a:srgbClr val="000090"/>
                </a:solidFill>
              </a:rPr>
              <a:t>BM@N presented / submitted talks at conferences in</a:t>
            </a:r>
            <a:r>
              <a:rPr lang="ru-RU" sz="2000" dirty="0">
                <a:solidFill>
                  <a:srgbClr val="000090"/>
                </a:solidFill>
              </a:rPr>
              <a:t> </a:t>
            </a:r>
            <a:r>
              <a:rPr lang="en-US" sz="2000" dirty="0">
                <a:solidFill>
                  <a:srgbClr val="000090"/>
                </a:solidFill>
              </a:rPr>
              <a:t>2025:</a:t>
            </a:r>
          </a:p>
          <a:p>
            <a:pPr lvl="0"/>
            <a:endParaRPr lang="en-US" sz="2000" dirty="0">
              <a:solidFill>
                <a:srgbClr val="000090"/>
              </a:solidFill>
            </a:endParaRPr>
          </a:p>
          <a:p>
            <a:r>
              <a:rPr lang="en-US" sz="2000" b="0" dirty="0"/>
              <a:t>Conference  of the Nuclear Physics Section of the Russian Academy of Sciences, Moscow, February 2025</a:t>
            </a:r>
          </a:p>
          <a:p>
            <a:endParaRPr lang="en-US" sz="2000" b="0" dirty="0"/>
          </a:p>
          <a:p>
            <a:r>
              <a:rPr lang="en-US" sz="2000" b="0" dirty="0"/>
              <a:t>Conference Nucleus-2025, St Petersburg, July 2025</a:t>
            </a:r>
          </a:p>
          <a:p>
            <a:endParaRPr lang="en-US" sz="2000" b="0" dirty="0"/>
          </a:p>
          <a:p>
            <a:r>
              <a:rPr lang="en-US" sz="2000" b="0" dirty="0"/>
              <a:t>26th International </a:t>
            </a:r>
            <a:r>
              <a:rPr lang="en-US" sz="2000" b="0" dirty="0" err="1"/>
              <a:t>Baldin</a:t>
            </a:r>
            <a:r>
              <a:rPr lang="en-US" sz="2000" b="0" dirty="0"/>
              <a:t> Seminar on High Energy Physics Problems “Relativistic nuclear physics and quantum chromodynamics”</a:t>
            </a:r>
            <a:r>
              <a:rPr lang="ru-RU" sz="2000" b="0" dirty="0"/>
              <a:t>, </a:t>
            </a:r>
            <a:r>
              <a:rPr lang="en-US" sz="2000" b="0" dirty="0" err="1"/>
              <a:t>Dubna</a:t>
            </a:r>
            <a:r>
              <a:rPr lang="en-US" sz="2000" b="0" dirty="0"/>
              <a:t>, September 2025</a:t>
            </a:r>
          </a:p>
          <a:p>
            <a:r>
              <a:rPr lang="en-US" sz="2000" b="0" dirty="0"/>
              <a:t>                                </a:t>
            </a:r>
            <a:endParaRPr lang="ru-RU" sz="2000" b="0" dirty="0"/>
          </a:p>
          <a:p>
            <a:pPr marL="342900" indent="-342900">
              <a:buFont typeface="Arial" panose="020B0604020202020204" pitchFamily="34" charset="0"/>
              <a:buChar char="•"/>
            </a:pPr>
            <a:r>
              <a:rPr lang="ru-RU" sz="2000" b="0" dirty="0"/>
              <a:t>1</a:t>
            </a:r>
            <a:r>
              <a:rPr lang="en-US" sz="2000" b="0" dirty="0"/>
              <a:t> candidate dissertation</a:t>
            </a:r>
            <a:r>
              <a:rPr lang="ru-RU" sz="2000" b="0" dirty="0"/>
              <a:t> </a:t>
            </a:r>
            <a:r>
              <a:rPr lang="en-US" sz="2000" b="0" dirty="0"/>
              <a:t>on the 1</a:t>
            </a:r>
            <a:r>
              <a:rPr lang="en-US" sz="2000" b="0" baseline="30000" dirty="0"/>
              <a:t>st</a:t>
            </a:r>
            <a:r>
              <a:rPr lang="en-US" sz="2000" b="0" dirty="0"/>
              <a:t> BM@N physical result defended in 2024</a:t>
            </a:r>
          </a:p>
          <a:p>
            <a:endParaRPr lang="en-US" sz="2000" b="0" dirty="0"/>
          </a:p>
          <a:p>
            <a:pPr marL="342900" indent="-342900">
              <a:buFont typeface="Arial" panose="020B0604020202020204" pitchFamily="34" charset="0"/>
              <a:buChar char="•"/>
            </a:pPr>
            <a:r>
              <a:rPr lang="en-US" sz="2000" b="0" dirty="0"/>
              <a:t>10 young scientists and PhD students (LHEP, </a:t>
            </a:r>
            <a:r>
              <a:rPr lang="en-US" sz="2000" b="0" dirty="0" err="1"/>
              <a:t>MEPhI</a:t>
            </a:r>
            <a:r>
              <a:rPr lang="en-US" sz="2000" b="0" dirty="0"/>
              <a:t>, INR RAS) are doing physics analyses at BM@N for future dissertations</a:t>
            </a:r>
          </a:p>
        </p:txBody>
      </p:sp>
      <p:sp>
        <p:nvSpPr>
          <p:cNvPr id="8" name="Rectangle 7"/>
          <p:cNvSpPr/>
          <p:nvPr/>
        </p:nvSpPr>
        <p:spPr>
          <a:xfrm>
            <a:off x="3660531" y="6550223"/>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Tree>
    <p:extLst>
      <p:ext uri="{BB962C8B-B14F-4D97-AF65-F5344CB8AC3E}">
        <p14:creationId xmlns:p14="http://schemas.microsoft.com/office/powerpoint/2010/main" val="2922406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959499" y="2205038"/>
            <a:ext cx="4917029" cy="1448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cs typeface="Arial" charset="0"/>
              </a:defRPr>
            </a:lvl1pPr>
            <a:lvl2pPr eaLnBrk="0" hangingPunct="0">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2pPr>
            <a:lvl3pPr eaLnBrk="0" hangingPunct="0">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cs typeface="Arial" charset="0"/>
              </a:defRPr>
            </a:lvl3pPr>
            <a:lvl4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4pPr>
            <a:lvl5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9pPr>
          </a:lstStyle>
          <a:p>
            <a:pPr algn="ctr" eaLnBrk="1" hangingPunct="1">
              <a:spcBef>
                <a:spcPct val="0"/>
              </a:spcBef>
              <a:buClrTx/>
              <a:buFontTx/>
              <a:buNone/>
            </a:pPr>
            <a:r>
              <a:rPr lang="en-US" altLang="ru-RU" sz="4400" dirty="0">
                <a:solidFill>
                  <a:srgbClr val="FF0000"/>
                </a:solidFill>
                <a:latin typeface="Rockwell" pitchFamily="18" charset="0"/>
              </a:rPr>
              <a:t>Thank you</a:t>
            </a:r>
          </a:p>
          <a:p>
            <a:pPr algn="ctr" eaLnBrk="1" hangingPunct="1">
              <a:spcBef>
                <a:spcPct val="0"/>
              </a:spcBef>
              <a:buClrTx/>
              <a:buFontTx/>
              <a:buNone/>
            </a:pPr>
            <a:r>
              <a:rPr lang="en-US" altLang="ru-RU" sz="4400" dirty="0">
                <a:solidFill>
                  <a:srgbClr val="FF0000"/>
                </a:solidFill>
                <a:latin typeface="Rockwell" pitchFamily="18" charset="0"/>
              </a:rPr>
              <a:t> for the attention!</a:t>
            </a:r>
          </a:p>
        </p:txBody>
      </p:sp>
      <p:sp>
        <p:nvSpPr>
          <p:cNvPr id="22531" name="Rectangle 2"/>
          <p:cNvSpPr>
            <a:spLocks noChangeArrowheads="1"/>
          </p:cNvSpPr>
          <p:nvPr/>
        </p:nvSpPr>
        <p:spPr bwMode="auto">
          <a:xfrm>
            <a:off x="0" y="6553200"/>
            <a:ext cx="594042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3200">
                <a:solidFill>
                  <a:srgbClr val="000000"/>
                </a:solidFill>
                <a:latin typeface="Arial" charset="0"/>
                <a:cs typeface="Arial" charset="0"/>
              </a:defRPr>
            </a:lvl1pPr>
            <a:lvl2pPr eaLnBrk="0" hangingPunct="0">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800">
                <a:solidFill>
                  <a:srgbClr val="000000"/>
                </a:solidFill>
                <a:latin typeface="Arial" charset="0"/>
                <a:cs typeface="Arial" charset="0"/>
              </a:defRPr>
            </a:lvl2pPr>
            <a:lvl3pPr eaLnBrk="0" hangingPunct="0">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Arial" charset="0"/>
                <a:cs typeface="Arial" charset="0"/>
              </a:defRPr>
            </a:lvl3pPr>
            <a:lvl4pPr eaLnBrk="0" hangingPunct="0">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000">
                <a:solidFill>
                  <a:srgbClr val="000000"/>
                </a:solidFill>
                <a:latin typeface="Arial" charset="0"/>
                <a:cs typeface="Arial" charset="0"/>
              </a:defRPr>
            </a:lvl4pPr>
            <a:lvl5pPr eaLnBrk="0" hangingPunct="0">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000">
                <a:solidFill>
                  <a:srgbClr val="000000"/>
                </a:solidFill>
                <a:latin typeface="Arial"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000">
                <a:solidFill>
                  <a:srgbClr val="000000"/>
                </a:solidFill>
                <a:latin typeface="Arial"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000">
                <a:solidFill>
                  <a:srgbClr val="000000"/>
                </a:solidFill>
                <a:latin typeface="Arial"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000">
                <a:solidFill>
                  <a:srgbClr val="000000"/>
                </a:solidFill>
                <a:latin typeface="Arial"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000">
                <a:solidFill>
                  <a:srgbClr val="000000"/>
                </a:solidFill>
                <a:latin typeface="Arial" charset="0"/>
                <a:cs typeface="Arial" charset="0"/>
              </a:defRPr>
            </a:lvl9pPr>
          </a:lstStyle>
          <a:p>
            <a:pPr eaLnBrk="1" hangingPunct="1">
              <a:spcBef>
                <a:spcPct val="0"/>
              </a:spcBef>
              <a:buClrTx/>
              <a:buFontTx/>
              <a:buNone/>
            </a:pPr>
            <a:r>
              <a:rPr lang="en-US" altLang="ru-RU" sz="1400" dirty="0"/>
              <a:t>		                                             </a:t>
            </a:r>
            <a:r>
              <a:rPr lang="en-US" altLang="ru-RU" sz="1400" b="0" dirty="0"/>
              <a:t> </a:t>
            </a:r>
            <a:r>
              <a:rPr lang="en-US" altLang="ru-RU" sz="1400" dirty="0"/>
              <a:t>BM@N experiment</a:t>
            </a:r>
            <a:r>
              <a:rPr lang="en-US" altLang="ru-RU" sz="1400" b="0" dirty="0"/>
              <a:t> </a:t>
            </a: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2"/>
          <p:cNvSpPr/>
          <p:nvPr/>
        </p:nvSpPr>
        <p:spPr>
          <a:xfrm>
            <a:off x="536305" y="9045"/>
            <a:ext cx="7348807" cy="461665"/>
          </a:xfrm>
          <a:prstGeom prst="rect">
            <a:avLst/>
          </a:prstGeom>
        </p:spPr>
        <p:txBody>
          <a:bodyPr wrap="square">
            <a:spAutoFit/>
          </a:bodyPr>
          <a:lstStyle/>
          <a:p>
            <a:pPr lvl="0"/>
            <a:r>
              <a:rPr lang="en-US" sz="2400" dirty="0">
                <a:solidFill>
                  <a:srgbClr val="FF0066"/>
                </a:solidFill>
              </a:rPr>
              <a:t>Towards Λ and K</a:t>
            </a:r>
            <a:r>
              <a:rPr lang="en-US" sz="2400" baseline="30000" dirty="0">
                <a:solidFill>
                  <a:srgbClr val="FF0066"/>
                </a:solidFill>
              </a:rPr>
              <a:t>0</a:t>
            </a:r>
            <a:r>
              <a:rPr lang="en-US" sz="2400" baseline="-25000" dirty="0">
                <a:solidFill>
                  <a:srgbClr val="FF0066"/>
                </a:solidFill>
              </a:rPr>
              <a:t>s</a:t>
            </a:r>
            <a:r>
              <a:rPr lang="en-US" sz="2400" dirty="0">
                <a:solidFill>
                  <a:srgbClr val="FF0066"/>
                </a:solidFill>
              </a:rPr>
              <a:t> yields in </a:t>
            </a:r>
            <a:r>
              <a:rPr lang="en-US" sz="2400" dirty="0" err="1">
                <a:solidFill>
                  <a:srgbClr val="FF0066"/>
                </a:solidFill>
              </a:rPr>
              <a:t>Xe+CsI</a:t>
            </a:r>
            <a:r>
              <a:rPr lang="en-US" sz="2400" dirty="0">
                <a:solidFill>
                  <a:srgbClr val="FF0066"/>
                </a:solidFill>
              </a:rPr>
              <a:t> interactions </a:t>
            </a:r>
            <a:endParaRPr lang="en-US" sz="2400" dirty="0">
              <a:solidFill>
                <a:srgbClr val="000000"/>
              </a:solidFill>
            </a:endParaRPr>
          </a:p>
        </p:txBody>
      </p:sp>
      <p:pic>
        <p:nvPicPr>
          <p:cNvPr id="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6126" y="764119"/>
            <a:ext cx="3783326" cy="646331"/>
          </a:xfrm>
          <a:prstGeom prst="rect">
            <a:avLst/>
          </a:prstGeom>
          <a:noFill/>
        </p:spPr>
        <p:txBody>
          <a:bodyPr wrap="square" rtlCol="0">
            <a:spAutoFit/>
          </a:bodyPr>
          <a:lstStyle/>
          <a:p>
            <a:r>
              <a:rPr lang="en-US" dirty="0">
                <a:solidFill>
                  <a:srgbClr val="002060"/>
                </a:solidFill>
              </a:rPr>
              <a:t>Rapidity spectra of Λ and K</a:t>
            </a:r>
            <a:r>
              <a:rPr lang="en-US" baseline="30000" dirty="0">
                <a:solidFill>
                  <a:srgbClr val="002060"/>
                </a:solidFill>
              </a:rPr>
              <a:t>0</a:t>
            </a:r>
            <a:r>
              <a:rPr lang="en-US" baseline="-25000" dirty="0">
                <a:solidFill>
                  <a:srgbClr val="002060"/>
                </a:solidFill>
              </a:rPr>
              <a:t>s</a:t>
            </a:r>
          </a:p>
          <a:p>
            <a:r>
              <a:rPr lang="en-US" dirty="0">
                <a:solidFill>
                  <a:srgbClr val="002060"/>
                </a:solidFill>
              </a:rPr>
              <a:t>compared with DCM-SMM model</a:t>
            </a:r>
            <a:endParaRPr lang="ru-RU" dirty="0">
              <a:solidFill>
                <a:srgbClr val="002060"/>
              </a:solidFill>
            </a:endParaRPr>
          </a:p>
        </p:txBody>
      </p:sp>
      <p:sp>
        <p:nvSpPr>
          <p:cNvPr id="10" name="TextBox 9"/>
          <p:cNvSpPr txBox="1"/>
          <p:nvPr/>
        </p:nvSpPr>
        <p:spPr>
          <a:xfrm>
            <a:off x="4375469" y="1111234"/>
            <a:ext cx="4788024" cy="369332"/>
          </a:xfrm>
          <a:prstGeom prst="rect">
            <a:avLst/>
          </a:prstGeom>
          <a:noFill/>
        </p:spPr>
        <p:txBody>
          <a:bodyPr wrap="square" rtlCol="0">
            <a:spAutoFit/>
          </a:bodyPr>
          <a:lstStyle/>
          <a:p>
            <a:r>
              <a:rPr lang="en-US" dirty="0">
                <a:solidFill>
                  <a:srgbClr val="002060"/>
                </a:solidFill>
              </a:rPr>
              <a:t>Transverse mass spectra of Λ and K</a:t>
            </a:r>
            <a:r>
              <a:rPr lang="en-US" baseline="30000" dirty="0">
                <a:solidFill>
                  <a:srgbClr val="002060"/>
                </a:solidFill>
              </a:rPr>
              <a:t>0</a:t>
            </a:r>
            <a:r>
              <a:rPr lang="en-US" baseline="-25000" dirty="0">
                <a:solidFill>
                  <a:srgbClr val="002060"/>
                </a:solidFill>
              </a:rPr>
              <a:t>s</a:t>
            </a:r>
          </a:p>
        </p:txBody>
      </p:sp>
      <p:sp>
        <p:nvSpPr>
          <p:cNvPr id="12" name="Прямоугольник 11"/>
          <p:cNvSpPr/>
          <p:nvPr/>
        </p:nvSpPr>
        <p:spPr bwMode="auto">
          <a:xfrm>
            <a:off x="1322883" y="3140968"/>
            <a:ext cx="360040" cy="1846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ru-RU" sz="1800" b="1" i="0" u="none" strike="noStrike" cap="none" normalizeH="0" baseline="0">
              <a:ln>
                <a:noFill/>
              </a:ln>
              <a:solidFill>
                <a:schemeClr val="tx1"/>
              </a:solidFill>
              <a:effectLst/>
              <a:latin typeface="Arial" pitchFamily="34" charset="0"/>
              <a:cs typeface="Arial" pitchFamily="34" charset="0"/>
            </a:endParaRPr>
          </a:p>
        </p:txBody>
      </p:sp>
      <p:sp>
        <p:nvSpPr>
          <p:cNvPr id="13" name="Прямоугольник 12"/>
          <p:cNvSpPr/>
          <p:nvPr/>
        </p:nvSpPr>
        <p:spPr bwMode="auto">
          <a:xfrm>
            <a:off x="1428157" y="5733256"/>
            <a:ext cx="360040" cy="1846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ru-RU" sz="1800" b="1" i="0" u="none" strike="noStrike" cap="none" normalizeH="0" baseline="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573117"/>
            <a:ext cx="2726055" cy="56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bwMode="auto">
          <a:xfrm flipH="1">
            <a:off x="6033600" y="776288"/>
            <a:ext cx="80928" cy="2044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1" i="0" u="none" strike="noStrike" cap="none" normalizeH="0" baseline="0">
              <a:ln>
                <a:noFill/>
              </a:ln>
              <a:solidFill>
                <a:schemeClr val="bg1"/>
              </a:solidFill>
              <a:effectLst/>
              <a:latin typeface="Arial" pitchFamily="34" charset="0"/>
              <a:cs typeface="Arial" pitchFamily="34" charset="0"/>
            </a:endParaRPr>
          </a:p>
        </p:txBody>
      </p:sp>
      <p:sp>
        <p:nvSpPr>
          <p:cNvPr id="17" name="Rectangle 16"/>
          <p:cNvSpPr/>
          <p:nvPr/>
        </p:nvSpPr>
        <p:spPr>
          <a:xfrm>
            <a:off x="5940000" y="702120"/>
            <a:ext cx="274434" cy="307777"/>
          </a:xfrm>
          <a:prstGeom prst="rect">
            <a:avLst/>
          </a:prstGeom>
        </p:spPr>
        <p:txBody>
          <a:bodyPr wrap="none">
            <a:spAutoFit/>
          </a:bodyPr>
          <a:lstStyle/>
          <a:p>
            <a:r>
              <a:rPr lang="en-US" sz="1400" b="0" dirty="0"/>
              <a:t>y</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641" y="1297818"/>
            <a:ext cx="4103370" cy="270319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448" y="4001013"/>
            <a:ext cx="4103370" cy="2703195"/>
          </a:xfrm>
          <a:prstGeom prst="rect">
            <a:avLst/>
          </a:prstGeom>
        </p:spPr>
      </p:pic>
      <p:sp>
        <p:nvSpPr>
          <p:cNvPr id="20" name="Rectangle 19"/>
          <p:cNvSpPr/>
          <p:nvPr/>
        </p:nvSpPr>
        <p:spPr>
          <a:xfrm>
            <a:off x="1258880" y="1556792"/>
            <a:ext cx="338554" cy="369332"/>
          </a:xfrm>
          <a:prstGeom prst="rect">
            <a:avLst/>
          </a:prstGeom>
        </p:spPr>
        <p:txBody>
          <a:bodyPr wrap="none">
            <a:spAutoFit/>
          </a:bodyPr>
          <a:lstStyle/>
          <a:p>
            <a:r>
              <a:rPr lang="en-US" dirty="0">
                <a:solidFill>
                  <a:srgbClr val="002060"/>
                </a:solidFill>
              </a:rPr>
              <a:t>Λ</a:t>
            </a:r>
            <a:endParaRPr lang="en-US" dirty="0"/>
          </a:p>
        </p:txBody>
      </p:sp>
      <p:sp>
        <p:nvSpPr>
          <p:cNvPr id="21" name="Rectangle 20"/>
          <p:cNvSpPr/>
          <p:nvPr/>
        </p:nvSpPr>
        <p:spPr>
          <a:xfrm>
            <a:off x="1004282" y="5301208"/>
            <a:ext cx="521297" cy="369332"/>
          </a:xfrm>
          <a:prstGeom prst="rect">
            <a:avLst/>
          </a:prstGeom>
        </p:spPr>
        <p:txBody>
          <a:bodyPr wrap="none">
            <a:spAutoFit/>
          </a:bodyPr>
          <a:lstStyle/>
          <a:p>
            <a:r>
              <a:rPr lang="en-US" dirty="0">
                <a:solidFill>
                  <a:srgbClr val="002060"/>
                </a:solidFill>
              </a:rPr>
              <a:t>K</a:t>
            </a:r>
            <a:r>
              <a:rPr lang="en-US" baseline="30000" dirty="0">
                <a:solidFill>
                  <a:srgbClr val="002060"/>
                </a:solidFill>
              </a:rPr>
              <a:t>0</a:t>
            </a:r>
            <a:r>
              <a:rPr lang="en-US" baseline="-25000" dirty="0">
                <a:solidFill>
                  <a:srgbClr val="002060"/>
                </a:solidFill>
              </a:rPr>
              <a:t>s</a:t>
            </a:r>
          </a:p>
        </p:txBody>
      </p:sp>
      <p:sp>
        <p:nvSpPr>
          <p:cNvPr id="22" name="TextBox 21"/>
          <p:cNvSpPr txBox="1"/>
          <p:nvPr/>
        </p:nvSpPr>
        <p:spPr>
          <a:xfrm>
            <a:off x="2202578" y="3153651"/>
            <a:ext cx="1492713" cy="338554"/>
          </a:xfrm>
          <a:prstGeom prst="rect">
            <a:avLst/>
          </a:prstGeom>
          <a:noFill/>
        </p:spPr>
        <p:txBody>
          <a:bodyPr wrap="square" rtlCol="0">
            <a:spAutoFit/>
          </a:bodyPr>
          <a:lstStyle/>
          <a:p>
            <a:r>
              <a:rPr lang="en-US" sz="1600" b="0" dirty="0"/>
              <a:t>DCM-SMM</a:t>
            </a:r>
          </a:p>
        </p:txBody>
      </p:sp>
      <p:sp>
        <p:nvSpPr>
          <p:cNvPr id="23" name="Rectangle 22"/>
          <p:cNvSpPr/>
          <p:nvPr/>
        </p:nvSpPr>
        <p:spPr>
          <a:xfrm>
            <a:off x="2411760" y="4772758"/>
            <a:ext cx="1199367" cy="338554"/>
          </a:xfrm>
          <a:prstGeom prst="rect">
            <a:avLst/>
          </a:prstGeom>
        </p:spPr>
        <p:txBody>
          <a:bodyPr wrap="none">
            <a:spAutoFit/>
          </a:bodyPr>
          <a:lstStyle/>
          <a:p>
            <a:r>
              <a:rPr lang="en-US" sz="1600" b="0" dirty="0"/>
              <a:t>DCM-SMM</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5328" y="1410450"/>
            <a:ext cx="3761423" cy="2477929"/>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4917" y="3924464"/>
            <a:ext cx="3761423" cy="2477929"/>
          </a:xfrm>
          <a:prstGeom prst="rect">
            <a:avLst/>
          </a:prstGeom>
        </p:spPr>
      </p:pic>
      <p:sp>
        <p:nvSpPr>
          <p:cNvPr id="26" name="Rectangle 25"/>
          <p:cNvSpPr/>
          <p:nvPr/>
        </p:nvSpPr>
        <p:spPr>
          <a:xfrm>
            <a:off x="7345187" y="1628800"/>
            <a:ext cx="338554" cy="369332"/>
          </a:xfrm>
          <a:prstGeom prst="rect">
            <a:avLst/>
          </a:prstGeom>
        </p:spPr>
        <p:txBody>
          <a:bodyPr wrap="none">
            <a:spAutoFit/>
          </a:bodyPr>
          <a:lstStyle/>
          <a:p>
            <a:r>
              <a:rPr lang="en-US" dirty="0">
                <a:solidFill>
                  <a:srgbClr val="002060"/>
                </a:solidFill>
              </a:rPr>
              <a:t>Λ</a:t>
            </a:r>
            <a:endParaRPr lang="en-US" dirty="0"/>
          </a:p>
        </p:txBody>
      </p:sp>
      <p:sp>
        <p:nvSpPr>
          <p:cNvPr id="27" name="Rectangle 26"/>
          <p:cNvSpPr/>
          <p:nvPr/>
        </p:nvSpPr>
        <p:spPr>
          <a:xfrm>
            <a:off x="7503613" y="4221088"/>
            <a:ext cx="521297" cy="369332"/>
          </a:xfrm>
          <a:prstGeom prst="rect">
            <a:avLst/>
          </a:prstGeom>
        </p:spPr>
        <p:txBody>
          <a:bodyPr wrap="none">
            <a:spAutoFit/>
          </a:bodyPr>
          <a:lstStyle/>
          <a:p>
            <a:r>
              <a:rPr lang="en-US" dirty="0">
                <a:solidFill>
                  <a:srgbClr val="002060"/>
                </a:solidFill>
              </a:rPr>
              <a:t>K</a:t>
            </a:r>
            <a:r>
              <a:rPr lang="en-US" baseline="30000" dirty="0">
                <a:solidFill>
                  <a:srgbClr val="002060"/>
                </a:solidFill>
              </a:rPr>
              <a:t>0</a:t>
            </a:r>
            <a:r>
              <a:rPr lang="en-US" baseline="-25000" dirty="0">
                <a:solidFill>
                  <a:srgbClr val="002060"/>
                </a:solidFill>
              </a:rPr>
              <a:t>s</a:t>
            </a:r>
          </a:p>
        </p:txBody>
      </p:sp>
      <p:sp>
        <p:nvSpPr>
          <p:cNvPr id="28" name="TextBox 27"/>
          <p:cNvSpPr txBox="1"/>
          <p:nvPr/>
        </p:nvSpPr>
        <p:spPr>
          <a:xfrm>
            <a:off x="314771" y="437927"/>
            <a:ext cx="2736304" cy="338554"/>
          </a:xfrm>
          <a:prstGeom prst="rect">
            <a:avLst/>
          </a:prstGeom>
          <a:noFill/>
        </p:spPr>
        <p:txBody>
          <a:bodyPr wrap="square" rtlCol="0">
            <a:spAutoFit/>
          </a:bodyPr>
          <a:lstStyle/>
          <a:p>
            <a:r>
              <a:rPr lang="en-US" sz="1600" b="0" dirty="0" err="1">
                <a:solidFill>
                  <a:srgbClr val="000090"/>
                </a:solidFill>
              </a:rPr>
              <a:t>A.Zinchenko</a:t>
            </a:r>
            <a:r>
              <a:rPr lang="en-US" sz="1600" b="0" dirty="0">
                <a:solidFill>
                  <a:srgbClr val="000090"/>
                </a:solidFill>
              </a:rPr>
              <a:t> and team</a:t>
            </a:r>
          </a:p>
        </p:txBody>
      </p:sp>
      <p:sp>
        <p:nvSpPr>
          <p:cNvPr id="2" name="Rectangle 1"/>
          <p:cNvSpPr/>
          <p:nvPr/>
        </p:nvSpPr>
        <p:spPr>
          <a:xfrm>
            <a:off x="4251129" y="6567230"/>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Tree>
    <p:extLst>
      <p:ext uri="{BB962C8B-B14F-4D97-AF65-F5344CB8AC3E}">
        <p14:creationId xmlns:p14="http://schemas.microsoft.com/office/powerpoint/2010/main" val="62133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2131" y="5976384"/>
            <a:ext cx="6696744" cy="646331"/>
          </a:xfrm>
          <a:prstGeom prst="rect">
            <a:avLst/>
          </a:prstGeom>
          <a:noFill/>
        </p:spPr>
        <p:txBody>
          <a:bodyPr wrap="square" rtlCol="0">
            <a:spAutoFit/>
          </a:bodyPr>
          <a:lstStyle/>
          <a:p>
            <a:r>
              <a:rPr lang="en-US" dirty="0"/>
              <a:t>Plan to install and commission  the new Si plane for the next experimental run</a:t>
            </a:r>
          </a:p>
        </p:txBody>
      </p:sp>
      <p:pic>
        <p:nvPicPr>
          <p:cNvPr id="3"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1" y="0"/>
            <a:ext cx="7399323" cy="461665"/>
          </a:xfrm>
          <a:prstGeom prst="rect">
            <a:avLst/>
          </a:prstGeom>
        </p:spPr>
        <p:txBody>
          <a:bodyPr wrap="square">
            <a:spAutoFit/>
          </a:bodyPr>
          <a:lstStyle/>
          <a:p>
            <a:pPr lvl="0" algn="ctr">
              <a:spcBef>
                <a:spcPts val="1500"/>
              </a:spcBef>
              <a:buSzPct val="100000"/>
            </a:pPr>
            <a:r>
              <a:rPr lang="en-US" altLang="ru-RU" sz="2400" dirty="0">
                <a:solidFill>
                  <a:srgbClr val="FF0066"/>
                </a:solidFill>
              </a:rPr>
              <a:t>2-coordinate Si-plane based on STS modules</a:t>
            </a:r>
          </a:p>
        </p:txBody>
      </p:sp>
      <p:sp>
        <p:nvSpPr>
          <p:cNvPr id="5" name="Rectangle 4"/>
          <p:cNvSpPr/>
          <p:nvPr/>
        </p:nvSpPr>
        <p:spPr bwMode="auto">
          <a:xfrm>
            <a:off x="971600" y="980728"/>
            <a:ext cx="7344816"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1" i="0" u="none" strike="noStrike" cap="none" normalizeH="0" baseline="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58" y="1916832"/>
            <a:ext cx="4512564" cy="379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897562"/>
            <a:ext cx="3625596" cy="4078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71799" y="5304826"/>
            <a:ext cx="2250751" cy="369332"/>
          </a:xfrm>
          <a:prstGeom prst="rect">
            <a:avLst/>
          </a:prstGeom>
          <a:noFill/>
        </p:spPr>
        <p:txBody>
          <a:bodyPr wrap="square" rtlCol="0">
            <a:spAutoFit/>
          </a:bodyPr>
          <a:lstStyle/>
          <a:p>
            <a:r>
              <a:rPr lang="en-US" dirty="0"/>
              <a:t>Si-plane</a:t>
            </a:r>
            <a:endParaRPr lang="ru-RU" dirty="0"/>
          </a:p>
        </p:txBody>
      </p:sp>
      <p:cxnSp>
        <p:nvCxnSpPr>
          <p:cNvPr id="9" name="Прямая со стрелкой 8"/>
          <p:cNvCxnSpPr/>
          <p:nvPr/>
        </p:nvCxnSpPr>
        <p:spPr bwMode="auto">
          <a:xfrm flipH="1" flipV="1">
            <a:off x="2571799" y="3936674"/>
            <a:ext cx="216024" cy="1368152"/>
          </a:xfrm>
          <a:prstGeom prst="straightConnector1">
            <a:avLst/>
          </a:prstGeom>
          <a:solidFill>
            <a:srgbClr val="00B8FF"/>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56" y="908720"/>
            <a:ext cx="8023860" cy="75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767760" y="569417"/>
            <a:ext cx="1206634" cy="338554"/>
          </a:xfrm>
          <a:prstGeom prst="rect">
            <a:avLst/>
          </a:prstGeom>
          <a:noFill/>
        </p:spPr>
        <p:txBody>
          <a:bodyPr wrap="square" rtlCol="0">
            <a:spAutoFit/>
          </a:bodyPr>
          <a:lstStyle/>
          <a:p>
            <a:r>
              <a:rPr lang="en-US" sz="1600" b="0" dirty="0">
                <a:solidFill>
                  <a:srgbClr val="000090"/>
                </a:solidFill>
              </a:rPr>
              <a:t>STS group</a:t>
            </a:r>
          </a:p>
        </p:txBody>
      </p:sp>
      <p:sp>
        <p:nvSpPr>
          <p:cNvPr id="12" name="Rectangle 11"/>
          <p:cNvSpPr/>
          <p:nvPr/>
        </p:nvSpPr>
        <p:spPr>
          <a:xfrm>
            <a:off x="3627979" y="6550223"/>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Tree>
    <p:extLst>
      <p:ext uri="{BB962C8B-B14F-4D97-AF65-F5344CB8AC3E}">
        <p14:creationId xmlns:p14="http://schemas.microsoft.com/office/powerpoint/2010/main" val="254387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8459788" y="6343650"/>
            <a:ext cx="684212" cy="476250"/>
          </a:xfrm>
          <a:noFill/>
        </p:spPr>
        <p:txBody>
          <a:bodyPr anchor="b"/>
          <a:lstStyle>
            <a:lvl1pPr eaLnBrk="0" hangingPunct="0">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cs typeface="Arial" charset="0"/>
              </a:defRPr>
            </a:lvl1pPr>
            <a:lvl2pPr eaLnBrk="0" hangingPunct="0">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2pPr>
            <a:lvl3pPr eaLnBrk="0" hangingPunct="0">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cs typeface="Arial" charset="0"/>
              </a:defRPr>
            </a:lvl3pPr>
            <a:lvl4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4pPr>
            <a:lvl5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cs typeface="Arial" charset="0"/>
              </a:defRPr>
            </a:lvl9pPr>
          </a:lstStyle>
          <a:p>
            <a:pPr eaLnBrk="1" hangingPunct="1">
              <a:spcBef>
                <a:spcPct val="0"/>
              </a:spcBef>
              <a:buClrTx/>
              <a:buFontTx/>
              <a:buNone/>
            </a:pPr>
            <a:r>
              <a:rPr lang="en-US" altLang="ru-RU" sz="1800" dirty="0"/>
              <a:t>2</a:t>
            </a:r>
          </a:p>
        </p:txBody>
      </p:sp>
      <p:sp>
        <p:nvSpPr>
          <p:cNvPr id="4" name="TextBox 4"/>
          <p:cNvSpPr txBox="1">
            <a:spLocks noChangeArrowheads="1"/>
          </p:cNvSpPr>
          <p:nvPr/>
        </p:nvSpPr>
        <p:spPr bwMode="auto">
          <a:xfrm>
            <a:off x="16227" y="1268760"/>
            <a:ext cx="4533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ts val="800"/>
              </a:spcBef>
              <a:buClr>
                <a:srgbClr val="000000"/>
              </a:buClr>
              <a:buSzPct val="100000"/>
              <a:buFont typeface="Times New Roman" pitchFamily="18" charset="0"/>
              <a:defRPr sz="3200">
                <a:solidFill>
                  <a:srgbClr val="000000"/>
                </a:solidFill>
                <a:latin typeface="Arial" charset="0"/>
                <a:cs typeface="Arial" charset="0"/>
              </a:defRPr>
            </a:lvl1pPr>
            <a:lvl2pPr eaLnBrk="0" hangingPunct="0">
              <a:spcBef>
                <a:spcPts val="700"/>
              </a:spcBef>
              <a:buClr>
                <a:srgbClr val="000000"/>
              </a:buClr>
              <a:buSzPct val="100000"/>
              <a:buFont typeface="Times New Roman" pitchFamily="18" charset="0"/>
              <a:defRPr sz="2800">
                <a:solidFill>
                  <a:srgbClr val="000000"/>
                </a:solidFill>
                <a:latin typeface="Arial" charset="0"/>
                <a:cs typeface="Arial" charset="0"/>
              </a:defRPr>
            </a:lvl2pPr>
            <a:lvl3pPr eaLnBrk="0" hangingPunct="0">
              <a:spcBef>
                <a:spcPts val="600"/>
              </a:spcBef>
              <a:buClr>
                <a:srgbClr val="000000"/>
              </a:buClr>
              <a:buSzPct val="100000"/>
              <a:buFont typeface="Times New Roman" pitchFamily="18" charset="0"/>
              <a:defRPr sz="2400">
                <a:solidFill>
                  <a:srgbClr val="000000"/>
                </a:solidFill>
                <a:latin typeface="Arial" charset="0"/>
                <a:cs typeface="Arial" charset="0"/>
              </a:defRPr>
            </a:lvl3pPr>
            <a:lvl4pPr eaLnBrk="0" hangingPunct="0">
              <a:spcBef>
                <a:spcPts val="500"/>
              </a:spcBef>
              <a:buClr>
                <a:srgbClr val="000000"/>
              </a:buClr>
              <a:buSzPct val="100000"/>
              <a:buFont typeface="Times New Roman" pitchFamily="18" charset="0"/>
              <a:defRPr sz="2000">
                <a:solidFill>
                  <a:srgbClr val="000000"/>
                </a:solidFill>
                <a:latin typeface="Arial" charset="0"/>
                <a:cs typeface="Arial" charset="0"/>
              </a:defRPr>
            </a:lvl4pPr>
            <a:lvl5pPr eaLnBrk="0" hangingPunct="0">
              <a:spcBef>
                <a:spcPts val="500"/>
              </a:spcBef>
              <a:buClr>
                <a:srgbClr val="000000"/>
              </a:buClr>
              <a:buSzPct val="100000"/>
              <a:buFont typeface="Times New Roman" pitchFamily="18" charset="0"/>
              <a:defRPr sz="2000">
                <a:solidFill>
                  <a:srgbClr val="000000"/>
                </a:solidFill>
                <a:latin typeface="Arial"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cs typeface="Arial" charset="0"/>
              </a:defRPr>
            </a:lvl9pPr>
          </a:lstStyle>
          <a:p>
            <a:pPr eaLnBrk="1" hangingPunct="1">
              <a:spcBef>
                <a:spcPct val="0"/>
              </a:spcBef>
              <a:buClrTx/>
              <a:buSzTx/>
              <a:buFont typeface="Arial" charset="0"/>
              <a:buChar char="•"/>
            </a:pPr>
            <a:r>
              <a:rPr lang="en-US" altLang="ru-RU" sz="1600" i="1" dirty="0">
                <a:solidFill>
                  <a:srgbClr val="000090"/>
                </a:solidFill>
              </a:rPr>
              <a:t>University of Plovdiv, Bulgaria</a:t>
            </a:r>
            <a:endParaRPr lang="en-US" altLang="ru-RU" sz="1600" i="1" dirty="0">
              <a:solidFill>
                <a:srgbClr val="FF0066"/>
              </a:solidFill>
            </a:endParaRPr>
          </a:p>
          <a:p>
            <a:pPr eaLnBrk="1" hangingPunct="1">
              <a:spcBef>
                <a:spcPct val="0"/>
              </a:spcBef>
              <a:buClrTx/>
              <a:buSzTx/>
              <a:buFont typeface="Arial" charset="0"/>
              <a:buChar char="•"/>
            </a:pPr>
            <a:r>
              <a:rPr lang="en-US" altLang="ru-RU" sz="1600" i="1" dirty="0" err="1">
                <a:solidFill>
                  <a:srgbClr val="000090"/>
                </a:solidFill>
              </a:rPr>
              <a:t>St.Petersburg</a:t>
            </a:r>
            <a:r>
              <a:rPr lang="en-US" altLang="ru-RU" sz="1600" i="1" dirty="0">
                <a:solidFill>
                  <a:srgbClr val="000090"/>
                </a:solidFill>
              </a:rPr>
              <a:t> University</a:t>
            </a:r>
          </a:p>
          <a:p>
            <a:pPr eaLnBrk="1" hangingPunct="1">
              <a:spcBef>
                <a:spcPct val="0"/>
              </a:spcBef>
              <a:buClrTx/>
              <a:buSzTx/>
              <a:buFont typeface="Arial" charset="0"/>
              <a:buChar char="•"/>
            </a:pPr>
            <a:r>
              <a:rPr lang="en-US" altLang="ru-RU" sz="1600" i="1" dirty="0">
                <a:solidFill>
                  <a:srgbClr val="000090"/>
                </a:solidFill>
              </a:rPr>
              <a:t>Shanghai Institute of Nuclear and Applied Physics, CFS, China; </a:t>
            </a:r>
          </a:p>
          <a:p>
            <a:pPr eaLnBrk="1" hangingPunct="1">
              <a:spcBef>
                <a:spcPct val="0"/>
              </a:spcBef>
              <a:buClrTx/>
              <a:buSzTx/>
              <a:buFont typeface="Arial" charset="0"/>
              <a:buChar char="•"/>
            </a:pPr>
            <a:r>
              <a:rPr lang="en-US" altLang="ru-RU" sz="1600" i="1" dirty="0">
                <a:solidFill>
                  <a:srgbClr val="000090"/>
                </a:solidFill>
              </a:rPr>
              <a:t>Joint Institute for Nuclear Research;</a:t>
            </a:r>
          </a:p>
          <a:p>
            <a:pPr eaLnBrk="1" hangingPunct="1">
              <a:spcBef>
                <a:spcPct val="0"/>
              </a:spcBef>
              <a:buClrTx/>
              <a:buSzTx/>
              <a:buFont typeface="Arial" charset="0"/>
              <a:buChar char="•"/>
            </a:pPr>
            <a:r>
              <a:rPr lang="en-US" altLang="ru-RU" sz="1600" i="1" dirty="0">
                <a:solidFill>
                  <a:srgbClr val="000090"/>
                </a:solidFill>
              </a:rPr>
              <a:t>Institute of Nuclear Research RAS, Moscow</a:t>
            </a:r>
          </a:p>
          <a:p>
            <a:pPr eaLnBrk="1" hangingPunct="1">
              <a:spcBef>
                <a:spcPct val="0"/>
              </a:spcBef>
              <a:buClrTx/>
              <a:buSzTx/>
              <a:buFont typeface="Arial" charset="0"/>
              <a:buChar char="•"/>
            </a:pPr>
            <a:r>
              <a:rPr lang="en-US" altLang="ru-RU" sz="1600" i="1" dirty="0">
                <a:solidFill>
                  <a:srgbClr val="000090"/>
                </a:solidFill>
              </a:rPr>
              <a:t>NRC Kurchatov Institute, Moscow combined with Institute of Theoretical &amp; Experimental Physics, NRC KI, Moscow </a:t>
            </a:r>
          </a:p>
        </p:txBody>
      </p:sp>
      <p:sp>
        <p:nvSpPr>
          <p:cNvPr id="5" name="TextBox 4"/>
          <p:cNvSpPr txBox="1">
            <a:spLocks noChangeArrowheads="1"/>
          </p:cNvSpPr>
          <p:nvPr/>
        </p:nvSpPr>
        <p:spPr bwMode="auto">
          <a:xfrm>
            <a:off x="0" y="1290"/>
            <a:ext cx="7878936" cy="461665"/>
          </a:xfrm>
          <a:prstGeom prst="rect">
            <a:avLst/>
          </a:prstGeom>
          <a:solidFill>
            <a:srgbClr val="EEF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r>
              <a:rPr lang="en-US" altLang="ru-RU" sz="2400" dirty="0">
                <a:solidFill>
                  <a:srgbClr val="FF0000"/>
                </a:solidFill>
              </a:rPr>
              <a:t>B</a:t>
            </a:r>
            <a:r>
              <a:rPr lang="en-US" altLang="ru-RU" sz="2400" dirty="0">
                <a:solidFill>
                  <a:srgbClr val="000090"/>
                </a:solidFill>
              </a:rPr>
              <a:t>aryonic </a:t>
            </a:r>
            <a:r>
              <a:rPr lang="en-US" altLang="ru-RU" sz="2400" dirty="0">
                <a:solidFill>
                  <a:srgbClr val="FF0000"/>
                </a:solidFill>
              </a:rPr>
              <a:t>M</a:t>
            </a:r>
            <a:r>
              <a:rPr lang="en-US" altLang="ru-RU" sz="2400" dirty="0">
                <a:solidFill>
                  <a:srgbClr val="000090"/>
                </a:solidFill>
              </a:rPr>
              <a:t>atter at </a:t>
            </a:r>
            <a:r>
              <a:rPr lang="en-US" altLang="ru-RU" sz="2400" dirty="0" err="1">
                <a:solidFill>
                  <a:srgbClr val="FF0000"/>
                </a:solidFill>
              </a:rPr>
              <a:t>N</a:t>
            </a:r>
            <a:r>
              <a:rPr lang="en-US" altLang="ru-RU" sz="2400" dirty="0" err="1">
                <a:solidFill>
                  <a:srgbClr val="000090"/>
                </a:solidFill>
              </a:rPr>
              <a:t>uclotron</a:t>
            </a:r>
            <a:r>
              <a:rPr lang="en-US" altLang="ru-RU" sz="2400" dirty="0">
                <a:solidFill>
                  <a:srgbClr val="000090"/>
                </a:solidFill>
              </a:rPr>
              <a:t> (</a:t>
            </a:r>
            <a:r>
              <a:rPr lang="en-US" altLang="ru-RU" sz="2400" dirty="0">
                <a:solidFill>
                  <a:srgbClr val="FF0000"/>
                </a:solidFill>
              </a:rPr>
              <a:t>BM@N</a:t>
            </a:r>
            <a:r>
              <a:rPr lang="en-US" altLang="ru-RU" sz="2400" dirty="0">
                <a:solidFill>
                  <a:srgbClr val="000090"/>
                </a:solidFill>
              </a:rPr>
              <a:t>)  Collaboration:</a:t>
            </a:r>
          </a:p>
        </p:txBody>
      </p:sp>
      <p:sp>
        <p:nvSpPr>
          <p:cNvPr id="6" name="TextBox 8"/>
          <p:cNvSpPr txBox="1">
            <a:spLocks noChangeArrowheads="1"/>
          </p:cNvSpPr>
          <p:nvPr/>
        </p:nvSpPr>
        <p:spPr bwMode="auto">
          <a:xfrm>
            <a:off x="0" y="520869"/>
            <a:ext cx="9144000" cy="677108"/>
          </a:xfrm>
          <a:prstGeom prst="rect">
            <a:avLst/>
          </a:prstGeom>
          <a:solidFill>
            <a:srgbClr val="A0FF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ru-RU" i="1" dirty="0">
                <a:solidFill>
                  <a:srgbClr val="000090"/>
                </a:solidFill>
              </a:rPr>
              <a:t>207 participants from 5 Countries </a:t>
            </a:r>
            <a:r>
              <a:rPr lang="en-US" sz="1400" dirty="0"/>
              <a:t>Bulgaria, China, Kazakhstan, Russia &amp; Uzbekistan</a:t>
            </a:r>
            <a:endParaRPr lang="en-US" altLang="ru-RU" sz="2000" i="1" dirty="0">
              <a:solidFill>
                <a:srgbClr val="000090"/>
              </a:solidFill>
            </a:endParaRPr>
          </a:p>
          <a:p>
            <a:r>
              <a:rPr lang="en-US" altLang="ru-RU" i="1" dirty="0">
                <a:solidFill>
                  <a:srgbClr val="000090"/>
                </a:solidFill>
              </a:rPr>
              <a:t>13</a:t>
            </a:r>
            <a:r>
              <a:rPr lang="ru-RU" altLang="ru-RU" i="1" dirty="0">
                <a:solidFill>
                  <a:srgbClr val="000090"/>
                </a:solidFill>
              </a:rPr>
              <a:t> </a:t>
            </a:r>
            <a:r>
              <a:rPr lang="en-US" altLang="ru-RU" i="1" dirty="0">
                <a:solidFill>
                  <a:srgbClr val="000090"/>
                </a:solidFill>
              </a:rPr>
              <a:t>Institutions &amp; 7 towns</a:t>
            </a:r>
            <a:r>
              <a:rPr lang="en-US" altLang="ru-RU" sz="2000" i="1" dirty="0">
                <a:solidFill>
                  <a:srgbClr val="000090"/>
                </a:solidFill>
              </a:rPr>
              <a:t> </a:t>
            </a:r>
            <a:r>
              <a:rPr lang="en-US" sz="1400" dirty="0"/>
              <a:t>Alma-</a:t>
            </a:r>
            <a:r>
              <a:rPr lang="en-US" sz="1400" dirty="0" err="1"/>
              <a:t>Aty</a:t>
            </a:r>
            <a:r>
              <a:rPr lang="en-US" sz="1400" dirty="0"/>
              <a:t>, Dubna, Moscow, Plovdiv, Shanghai, St. Petersburg &amp; Tashkent</a:t>
            </a:r>
          </a:p>
        </p:txBody>
      </p:sp>
      <p:pic>
        <p:nvPicPr>
          <p:cNvPr id="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2863"/>
            <a:ext cx="1462087" cy="81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9688" y="5997240"/>
            <a:ext cx="4572000" cy="646331"/>
          </a:xfrm>
          <a:prstGeom prst="rect">
            <a:avLst/>
          </a:prstGeom>
        </p:spPr>
        <p:txBody>
          <a:bodyPr>
            <a:spAutoFit/>
          </a:bodyPr>
          <a:lstStyle/>
          <a:p>
            <a:pPr>
              <a:defRPr/>
            </a:pPr>
            <a:endParaRPr lang="ru-RU" dirty="0">
              <a:solidFill>
                <a:srgbClr val="000090"/>
              </a:solidFill>
            </a:endParaRPr>
          </a:p>
          <a:p>
            <a:pPr>
              <a:defRPr/>
            </a:pPr>
            <a:endParaRPr lang="en-US" dirty="0">
              <a:solidFill>
                <a:srgbClr val="000090"/>
              </a:solidFill>
            </a:endParaRPr>
          </a:p>
        </p:txBody>
      </p:sp>
      <p:sp>
        <p:nvSpPr>
          <p:cNvPr id="9" name="TextBox 8"/>
          <p:cNvSpPr txBox="1"/>
          <p:nvPr/>
        </p:nvSpPr>
        <p:spPr>
          <a:xfrm>
            <a:off x="4427984" y="1268760"/>
            <a:ext cx="4788446" cy="2554545"/>
          </a:xfrm>
          <a:prstGeom prst="rect">
            <a:avLst/>
          </a:prstGeom>
          <a:noFill/>
        </p:spPr>
        <p:txBody>
          <a:bodyPr wrap="square" rtlCol="0">
            <a:spAutoFit/>
          </a:bodyPr>
          <a:lstStyle/>
          <a:p>
            <a:pPr>
              <a:buFont typeface="Arial" charset="0"/>
              <a:buChar char="•"/>
            </a:pPr>
            <a:r>
              <a:rPr lang="en-US" altLang="ru-RU" sz="1600" i="1" dirty="0">
                <a:solidFill>
                  <a:srgbClr val="000090"/>
                </a:solidFill>
              </a:rPr>
              <a:t>   Moscow Engineer and Physics Institute</a:t>
            </a:r>
          </a:p>
          <a:p>
            <a:pPr>
              <a:buFont typeface="Arial" charset="0"/>
              <a:buChar char="•"/>
            </a:pPr>
            <a:r>
              <a:rPr lang="en-US" altLang="ru-RU" sz="1600" i="1" dirty="0">
                <a:solidFill>
                  <a:srgbClr val="000090"/>
                </a:solidFill>
              </a:rPr>
              <a:t>   </a:t>
            </a:r>
            <a:r>
              <a:rPr lang="en-US" altLang="ru-RU" sz="1600" i="1" dirty="0" err="1">
                <a:solidFill>
                  <a:srgbClr val="000090"/>
                </a:solidFill>
              </a:rPr>
              <a:t>Skobeltsyn</a:t>
            </a:r>
            <a:r>
              <a:rPr lang="en-US" altLang="ru-RU" sz="1600" i="1" dirty="0">
                <a:solidFill>
                  <a:srgbClr val="000090"/>
                </a:solidFill>
              </a:rPr>
              <a:t> Institute of Nuclear Physics,    	MSU, Russia  </a:t>
            </a:r>
          </a:p>
          <a:p>
            <a:pPr>
              <a:buFont typeface="Arial" charset="0"/>
              <a:buChar char="•"/>
            </a:pPr>
            <a:r>
              <a:rPr lang="en-US" altLang="ru-RU" sz="1600" i="1" dirty="0">
                <a:solidFill>
                  <a:srgbClr val="000090"/>
                </a:solidFill>
              </a:rPr>
              <a:t>   Moscow Institute of Physics and Technics</a:t>
            </a:r>
          </a:p>
          <a:p>
            <a:pPr lvl="0">
              <a:buFont typeface="Arial" charset="0"/>
              <a:buChar char="•"/>
            </a:pPr>
            <a:r>
              <a:rPr lang="en-US" altLang="ru-RU" sz="1600" i="1" dirty="0">
                <a:solidFill>
                  <a:srgbClr val="000090"/>
                </a:solidFill>
              </a:rPr>
              <a:t>   </a:t>
            </a:r>
            <a:r>
              <a:rPr lang="en-US" altLang="ru-RU" sz="1600" i="1" dirty="0" err="1">
                <a:solidFill>
                  <a:srgbClr val="000090"/>
                </a:solidFill>
              </a:rPr>
              <a:t>Lebedev</a:t>
            </a:r>
            <a:r>
              <a:rPr lang="en-US" altLang="ru-RU" sz="1600" i="1" dirty="0">
                <a:solidFill>
                  <a:srgbClr val="000090"/>
                </a:solidFill>
              </a:rPr>
              <a:t> Physics Institute of RAS,  	Moscow </a:t>
            </a:r>
          </a:p>
          <a:p>
            <a:pPr lvl="0">
              <a:buFont typeface="Arial" charset="0"/>
              <a:buChar char="•"/>
            </a:pPr>
            <a:r>
              <a:rPr lang="en-US" altLang="ru-RU" sz="1600" i="1" dirty="0">
                <a:solidFill>
                  <a:srgbClr val="000090"/>
                </a:solidFill>
              </a:rPr>
              <a:t>   </a:t>
            </a:r>
            <a:r>
              <a:rPr lang="en-US" sz="1600" i="1" dirty="0">
                <a:solidFill>
                  <a:srgbClr val="000090"/>
                </a:solidFill>
              </a:rPr>
              <a:t>Institute of Physics and Technology, Almaty </a:t>
            </a:r>
            <a:endParaRPr lang="en-US" sz="1600" dirty="0">
              <a:solidFill>
                <a:srgbClr val="000090"/>
              </a:solidFill>
            </a:endParaRPr>
          </a:p>
          <a:p>
            <a:pPr marL="285750" indent="-285750">
              <a:buFont typeface="Arial" panose="020B0604020202020204" pitchFamily="34" charset="0"/>
              <a:buChar char="•"/>
            </a:pPr>
            <a:r>
              <a:rPr lang="en-US" sz="1600" dirty="0">
                <a:solidFill>
                  <a:srgbClr val="000090"/>
                </a:solidFill>
              </a:rPr>
              <a:t>Physical-Technical Institute  Uzbekistan Academy of Sciences, Tashkent </a:t>
            </a:r>
            <a:endParaRPr lang="ru-RU" sz="1600" dirty="0">
              <a:solidFill>
                <a:srgbClr val="000090"/>
              </a:solidFill>
            </a:endParaRPr>
          </a:p>
          <a:p>
            <a:pPr marL="285750" indent="-285750">
              <a:buFont typeface="Arial" panose="020B0604020202020204" pitchFamily="34" charset="0"/>
              <a:buChar char="•"/>
            </a:pPr>
            <a:r>
              <a:rPr lang="en-US" sz="1600" dirty="0">
                <a:solidFill>
                  <a:srgbClr val="000090"/>
                </a:solidFill>
              </a:rPr>
              <a:t>High School of Economics, National Research University, Moscow</a:t>
            </a:r>
          </a:p>
        </p:txBody>
      </p:sp>
      <p:pic>
        <p:nvPicPr>
          <p:cNvPr id="1026" name="Picture 2" descr="https://www.jinr.ru/wp-content/uploads/2024/10/13bmn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7460" y="3894088"/>
            <a:ext cx="5189844" cy="29192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092280" y="5229200"/>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Tree>
    <p:extLst>
      <p:ext uri="{BB962C8B-B14F-4D97-AF65-F5344CB8AC3E}">
        <p14:creationId xmlns:p14="http://schemas.microsoft.com/office/powerpoint/2010/main" val="3126725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_0"/>
          <p:cNvSpPr/>
          <p:nvPr/>
        </p:nvSpPr>
        <p:spPr>
          <a:xfrm>
            <a:off x="904320" y="-18661"/>
            <a:ext cx="741528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spc="-1" dirty="0">
                <a:solidFill>
                  <a:srgbClr val="FF0066"/>
                </a:solidFill>
                <a:latin typeface="Calibri"/>
                <a:ea typeface="DejaVu Sans"/>
              </a:rPr>
              <a:t>New n</a:t>
            </a:r>
            <a:r>
              <a:rPr lang="en-US" sz="2800" strike="noStrike" spc="-1" dirty="0">
                <a:solidFill>
                  <a:srgbClr val="FF0066"/>
                </a:solidFill>
                <a:latin typeface="Calibri"/>
                <a:ea typeface="DejaVu Sans"/>
              </a:rPr>
              <a:t>eutron detector </a:t>
            </a:r>
            <a:r>
              <a:rPr lang="en-US" sz="2800" spc="-1" dirty="0">
                <a:solidFill>
                  <a:srgbClr val="FF0066"/>
                </a:solidFill>
                <a:latin typeface="Calibri"/>
                <a:ea typeface="DejaVu Sans"/>
              </a:rPr>
              <a:t>of high granularity  </a:t>
            </a:r>
            <a:endParaRPr lang="en-US" sz="2800" strike="noStrike" spc="-1" dirty="0">
              <a:latin typeface="Arial"/>
            </a:endParaRPr>
          </a:p>
        </p:txBody>
      </p:sp>
      <p:pic>
        <p:nvPicPr>
          <p:cNvPr id="3" name="Picture 20_0"/>
          <p:cNvPicPr/>
          <p:nvPr/>
        </p:nvPicPr>
        <p:blipFill>
          <a:blip r:embed="rId2"/>
          <a:stretch/>
        </p:blipFill>
        <p:spPr>
          <a:xfrm>
            <a:off x="7885080" y="-44280"/>
            <a:ext cx="1460520" cy="819360"/>
          </a:xfrm>
          <a:prstGeom prst="rect">
            <a:avLst/>
          </a:prstGeom>
          <a:ln w="0">
            <a:noFill/>
          </a:ln>
        </p:spPr>
      </p:pic>
      <p:sp>
        <p:nvSpPr>
          <p:cNvPr id="5" name="Прямоугольник 4"/>
          <p:cNvSpPr/>
          <p:nvPr/>
        </p:nvSpPr>
        <p:spPr>
          <a:xfrm>
            <a:off x="168300" y="3898800"/>
            <a:ext cx="4881600" cy="239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800" b="0" strike="noStrike" spc="-1" dirty="0">
                <a:solidFill>
                  <a:srgbClr val="000000"/>
                </a:solidFill>
                <a:latin typeface="Arial"/>
                <a:ea typeface="DejaVu Sans"/>
              </a:rPr>
              <a:t>HGN detector parameters: 2 sub-detectors with 8 layers each (~1.5 </a:t>
            </a:r>
            <a:r>
              <a:rPr lang="en-US" b="0" spc="-1" dirty="0" err="1">
                <a:solidFill>
                  <a:srgbClr val="000000"/>
                </a:solidFill>
                <a:ea typeface="Arial"/>
              </a:rPr>
              <a:t>λ</a:t>
            </a:r>
            <a:r>
              <a:rPr lang="en-US" b="0" spc="-1" baseline="-8000" dirty="0" err="1">
                <a:solidFill>
                  <a:srgbClr val="000000"/>
                </a:solidFill>
                <a:ea typeface="Arial"/>
              </a:rPr>
              <a:t>int</a:t>
            </a:r>
            <a:r>
              <a:rPr lang="en-US" b="0" spc="-1" dirty="0">
                <a:solidFill>
                  <a:srgbClr val="000000"/>
                </a:solidFill>
                <a:ea typeface="Arial"/>
              </a:rPr>
              <a:t>)</a:t>
            </a:r>
            <a:endParaRPr lang="en-US" sz="1800" b="0" strike="noStrike" spc="-1" dirty="0">
              <a:latin typeface="Arial"/>
            </a:endParaRPr>
          </a:p>
          <a:p>
            <a:pPr>
              <a:lnSpc>
                <a:spcPct val="100000"/>
              </a:lnSpc>
            </a:pPr>
            <a:r>
              <a:rPr lang="en-US" sz="1800" b="0" strike="noStrike" spc="-1" dirty="0">
                <a:solidFill>
                  <a:srgbClr val="000000"/>
                </a:solidFill>
                <a:latin typeface="Arial"/>
                <a:ea typeface="DejaVu Sans"/>
              </a:rPr>
              <a:t>- 11 x 11 cells in one layer with </a:t>
            </a:r>
            <a:r>
              <a:rPr lang="en-US" sz="1800" b="0" strike="noStrike" spc="-1" dirty="0" err="1">
                <a:solidFill>
                  <a:srgbClr val="000000"/>
                </a:solidFill>
                <a:latin typeface="Arial"/>
                <a:ea typeface="DejaVu Sans"/>
              </a:rPr>
              <a:t>SiPM</a:t>
            </a:r>
            <a:r>
              <a:rPr lang="en-US" sz="1800" b="0" strike="noStrike" spc="-1" dirty="0">
                <a:solidFill>
                  <a:srgbClr val="000000"/>
                </a:solidFill>
                <a:latin typeface="Arial"/>
                <a:ea typeface="DejaVu Sans"/>
              </a:rPr>
              <a:t> read-out</a:t>
            </a:r>
            <a:endParaRPr lang="en-US" sz="1800" b="0" strike="noStrike" spc="-1" dirty="0">
              <a:latin typeface="Arial"/>
            </a:endParaRPr>
          </a:p>
          <a:p>
            <a:pPr>
              <a:lnSpc>
                <a:spcPct val="100000"/>
              </a:lnSpc>
            </a:pPr>
            <a:r>
              <a:rPr lang="en-US" sz="1800" b="0" strike="noStrike" spc="-1" dirty="0">
                <a:solidFill>
                  <a:srgbClr val="000000"/>
                </a:solidFill>
                <a:latin typeface="Arial"/>
                <a:ea typeface="DejaVu Sans"/>
              </a:rPr>
              <a:t>- first layer works as VETO</a:t>
            </a:r>
            <a:endParaRPr lang="en-US" sz="1800" b="0" strike="noStrike" spc="-1" dirty="0">
              <a:latin typeface="Arial"/>
            </a:endParaRPr>
          </a:p>
          <a:p>
            <a:pPr>
              <a:lnSpc>
                <a:spcPct val="100000"/>
              </a:lnSpc>
            </a:pPr>
            <a:r>
              <a:rPr lang="en-US" sz="1800" b="0" strike="noStrike" spc="-1" dirty="0">
                <a:solidFill>
                  <a:srgbClr val="000000"/>
                </a:solidFill>
                <a:latin typeface="Arial"/>
                <a:ea typeface="DejaVu Sans"/>
              </a:rPr>
              <a:t>- next 7 layers: 3cm Cu + 2.5cm scintillator</a:t>
            </a:r>
            <a:endParaRPr lang="en-US" sz="1800" b="0" strike="noStrike" spc="-1" dirty="0">
              <a:solidFill>
                <a:srgbClr val="000000"/>
              </a:solidFill>
              <a:latin typeface="Arial"/>
              <a:ea typeface="Arial"/>
            </a:endParaRPr>
          </a:p>
          <a:p>
            <a:r>
              <a:rPr lang="en-US" b="0" spc="-1" dirty="0"/>
              <a:t>- FPGA based fast TDC read-out with</a:t>
            </a:r>
          </a:p>
          <a:p>
            <a:r>
              <a:rPr lang="en-US" b="0" spc="-1" dirty="0"/>
              <a:t>additional </a:t>
            </a:r>
            <a:r>
              <a:rPr lang="en-US" b="0" spc="-1" dirty="0" err="1"/>
              <a:t>ToT</a:t>
            </a:r>
            <a:r>
              <a:rPr lang="en-US" b="0" spc="-1" dirty="0"/>
              <a:t> amplitude measurement</a:t>
            </a:r>
            <a:endParaRPr lang="en-US" sz="1800" b="0" strike="noStrike" spc="-1" dirty="0">
              <a:latin typeface="Arial"/>
            </a:endParaRPr>
          </a:p>
          <a:p>
            <a:pPr>
              <a:lnSpc>
                <a:spcPct val="100000"/>
              </a:lnSpc>
            </a:pPr>
            <a:r>
              <a:rPr lang="en-US" sz="1800" b="0" strike="noStrike" spc="-1" dirty="0">
                <a:solidFill>
                  <a:srgbClr val="000000"/>
                </a:solidFill>
                <a:latin typeface="Arial"/>
                <a:ea typeface="Arial"/>
              </a:rPr>
              <a:t> - time resolution of one </a:t>
            </a:r>
            <a:r>
              <a:rPr lang="en-US" sz="1800" b="0" strike="noStrike" spc="-1" dirty="0" err="1">
                <a:solidFill>
                  <a:srgbClr val="000000"/>
                </a:solidFill>
                <a:latin typeface="Arial"/>
                <a:ea typeface="Arial"/>
              </a:rPr>
              <a:t>scint</a:t>
            </a:r>
            <a:r>
              <a:rPr lang="en-US" sz="1800" b="0" strike="noStrike" spc="-1" dirty="0">
                <a:solidFill>
                  <a:srgbClr val="000000"/>
                </a:solidFill>
                <a:latin typeface="Arial"/>
                <a:ea typeface="Arial"/>
              </a:rPr>
              <a:t>. cell ~ 120ps</a:t>
            </a:r>
            <a:endParaRPr lang="en-US" sz="1800" b="0" strike="noStrike" spc="-1" dirty="0">
              <a:latin typeface="Arial"/>
            </a:endParaRPr>
          </a:p>
          <a:p>
            <a:pPr>
              <a:lnSpc>
                <a:spcPct val="100000"/>
              </a:lnSpc>
            </a:pPr>
            <a:r>
              <a:rPr lang="en-US" sz="1800" b="0" strike="noStrike" spc="-1" dirty="0">
                <a:solidFill>
                  <a:srgbClr val="000000"/>
                </a:solidFill>
                <a:latin typeface="Arial"/>
                <a:ea typeface="Arial"/>
              </a:rPr>
              <a:t> - neutron detection efficiency: &gt; 60% @ 1GeV</a:t>
            </a:r>
            <a:endParaRPr lang="en-US" sz="1800" b="0" strike="noStrike" spc="-1" dirty="0">
              <a:latin typeface="Arial"/>
            </a:endParaRPr>
          </a:p>
          <a:p>
            <a:pPr>
              <a:lnSpc>
                <a:spcPct val="100000"/>
              </a:lnSpc>
            </a:pPr>
            <a:endParaRPr lang="en-US" sz="1800" b="0" strike="noStrike" spc="-1" dirty="0">
              <a:latin typeface="Arial"/>
            </a:endParaRPr>
          </a:p>
        </p:txBody>
      </p:sp>
      <p:pic>
        <p:nvPicPr>
          <p:cNvPr id="6" name="Рисунок 5"/>
          <p:cNvPicPr/>
          <p:nvPr/>
        </p:nvPicPr>
        <p:blipFill>
          <a:blip r:embed="rId3"/>
          <a:stretch/>
        </p:blipFill>
        <p:spPr>
          <a:xfrm>
            <a:off x="5380920" y="3801960"/>
            <a:ext cx="3449520" cy="2586960"/>
          </a:xfrm>
          <a:prstGeom prst="rect">
            <a:avLst/>
          </a:prstGeom>
          <a:ln w="0">
            <a:noFill/>
          </a:ln>
        </p:spPr>
      </p:pic>
      <p:sp>
        <p:nvSpPr>
          <p:cNvPr id="7" name="Прямоугольник 6"/>
          <p:cNvSpPr/>
          <p:nvPr/>
        </p:nvSpPr>
        <p:spPr>
          <a:xfrm>
            <a:off x="5792040" y="3709800"/>
            <a:ext cx="2763360" cy="31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dirty="0">
                <a:solidFill>
                  <a:srgbClr val="000000"/>
                </a:solidFill>
                <a:highlight>
                  <a:srgbClr val="FFFFFF"/>
                </a:highlight>
                <a:latin typeface="Arial"/>
                <a:ea typeface="DejaVu Sans"/>
              </a:rPr>
              <a:t>Acceptance of HGN detector</a:t>
            </a:r>
            <a:endParaRPr lang="en-US" sz="1600" b="0" strike="noStrike" spc="-1" dirty="0">
              <a:latin typeface="Arial"/>
            </a:endParaRPr>
          </a:p>
        </p:txBody>
      </p:sp>
      <p:sp>
        <p:nvSpPr>
          <p:cNvPr id="8" name="Прямая соединительная линия 7"/>
          <p:cNvSpPr/>
          <p:nvPr/>
        </p:nvSpPr>
        <p:spPr>
          <a:xfrm flipH="1">
            <a:off x="7040160" y="4438440"/>
            <a:ext cx="360" cy="1689480"/>
          </a:xfrm>
          <a:prstGeom prst="line">
            <a:avLst/>
          </a:prstGeom>
          <a:ln w="18000">
            <a:solidFill>
              <a:srgbClr val="FF0000"/>
            </a:solidFill>
            <a:round/>
          </a:ln>
        </p:spPr>
        <p:style>
          <a:lnRef idx="0">
            <a:scrgbClr r="0" g="0" b="0"/>
          </a:lnRef>
          <a:fillRef idx="0">
            <a:scrgbClr r="0" g="0" b="0"/>
          </a:fillRef>
          <a:effectRef idx="0">
            <a:scrgbClr r="0" g="0" b="0"/>
          </a:effectRef>
          <a:fontRef idx="minor"/>
        </p:style>
        <p:txBody>
          <a:bodyPr/>
          <a:lstStyle/>
          <a:p>
            <a:endParaRPr lang="ru-RU"/>
          </a:p>
        </p:txBody>
      </p:sp>
      <p:sp>
        <p:nvSpPr>
          <p:cNvPr id="9" name="Прямоугольник 8"/>
          <p:cNvSpPr/>
          <p:nvPr/>
        </p:nvSpPr>
        <p:spPr>
          <a:xfrm>
            <a:off x="7061400" y="5553360"/>
            <a:ext cx="1104120" cy="48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400" b="0" strike="noStrike" spc="-1">
                <a:solidFill>
                  <a:srgbClr val="C9211E"/>
                </a:solidFill>
                <a:latin typeface="Arial"/>
                <a:ea typeface="DejaVu Sans"/>
              </a:rPr>
              <a:t>mid rapidity</a:t>
            </a:r>
            <a:endParaRPr lang="en-US" sz="1400" b="0" strike="noStrike" spc="-1">
              <a:latin typeface="Arial"/>
            </a:endParaRPr>
          </a:p>
          <a:p>
            <a:pPr>
              <a:lnSpc>
                <a:spcPct val="100000"/>
              </a:lnSpc>
            </a:pPr>
            <a:r>
              <a:rPr lang="en-US" sz="1400" b="0" strike="noStrike" spc="-1">
                <a:solidFill>
                  <a:srgbClr val="C9211E"/>
                </a:solidFill>
                <a:latin typeface="Arial"/>
                <a:ea typeface="DejaVu Sans"/>
              </a:rPr>
              <a:t>    ~1.16</a:t>
            </a:r>
            <a:endParaRPr lang="en-US" sz="1400" b="0" strike="noStrike" spc="-1">
              <a:latin typeface="Arial"/>
            </a:endParaRPr>
          </a:p>
        </p:txBody>
      </p:sp>
      <p:sp>
        <p:nvSpPr>
          <p:cNvPr id="10" name="Прямоугольник 9"/>
          <p:cNvSpPr/>
          <p:nvPr/>
        </p:nvSpPr>
        <p:spPr>
          <a:xfrm>
            <a:off x="6894000" y="4080600"/>
            <a:ext cx="1571040" cy="28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400" b="0" strike="noStrike" spc="-1">
                <a:solidFill>
                  <a:srgbClr val="000000"/>
                </a:solidFill>
                <a:latin typeface="Arial"/>
                <a:ea typeface="DejaVu Sans"/>
              </a:rPr>
              <a:t>XeCsI@3.9AGeV</a:t>
            </a:r>
            <a:endParaRPr lang="en-US" sz="1400" b="0" strike="noStrike" spc="-1">
              <a:latin typeface="Arial"/>
            </a:endParaRPr>
          </a:p>
          <a:p>
            <a:pPr>
              <a:lnSpc>
                <a:spcPct val="100000"/>
              </a:lnSpc>
            </a:pPr>
            <a:r>
              <a:rPr lang="en-US" sz="1400" b="0" strike="noStrike" spc="-1">
                <a:solidFill>
                  <a:srgbClr val="000000"/>
                </a:solidFill>
                <a:latin typeface="Arial"/>
                <a:ea typeface="DejaVu Sans"/>
              </a:rPr>
              <a:t>          neutrons</a:t>
            </a:r>
            <a:endParaRPr lang="en-US" sz="1400" b="0" strike="noStrike" spc="-1">
              <a:latin typeface="Arial"/>
            </a:endParaRPr>
          </a:p>
        </p:txBody>
      </p:sp>
      <p:sp>
        <p:nvSpPr>
          <p:cNvPr id="11" name="Прямоугольник 12"/>
          <p:cNvSpPr/>
          <p:nvPr/>
        </p:nvSpPr>
        <p:spPr>
          <a:xfrm>
            <a:off x="8061120" y="1379160"/>
            <a:ext cx="938520" cy="772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1200" b="0" strike="noStrike" spc="-1" dirty="0">
              <a:latin typeface="Arial"/>
            </a:endParaRPr>
          </a:p>
        </p:txBody>
      </p:sp>
      <p:sp>
        <p:nvSpPr>
          <p:cNvPr id="12" name="Прямоугольник 13"/>
          <p:cNvSpPr/>
          <p:nvPr/>
        </p:nvSpPr>
        <p:spPr>
          <a:xfrm>
            <a:off x="7256520" y="3051000"/>
            <a:ext cx="1652400" cy="48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1400" b="0" strike="noStrike" spc="-1" dirty="0">
              <a:latin typeface="Arial"/>
            </a:endParaRPr>
          </a:p>
        </p:txBody>
      </p:sp>
      <p:sp>
        <p:nvSpPr>
          <p:cNvPr id="13" name="TextBox 12"/>
          <p:cNvSpPr txBox="1"/>
          <p:nvPr/>
        </p:nvSpPr>
        <p:spPr>
          <a:xfrm>
            <a:off x="2216520" y="3503880"/>
            <a:ext cx="966960" cy="261000"/>
          </a:xfrm>
          <a:prstGeom prst="rect">
            <a:avLst/>
          </a:prstGeom>
          <a:noFill/>
          <a:ln w="0">
            <a:noFill/>
          </a:ln>
        </p:spPr>
        <p:txBody>
          <a:bodyPr lIns="90000" tIns="45000" rIns="90000" bIns="45000">
            <a:noAutofit/>
          </a:bodyPr>
          <a:lstStyle/>
          <a:p>
            <a:endParaRPr lang="en-US" sz="1200" b="0" strike="noStrike" spc="-1" dirty="0">
              <a:latin typeface="Arial"/>
            </a:endParaRPr>
          </a:p>
        </p:txBody>
      </p:sp>
      <p:sp>
        <p:nvSpPr>
          <p:cNvPr id="14" name="TextBox 13"/>
          <p:cNvSpPr txBox="1"/>
          <p:nvPr/>
        </p:nvSpPr>
        <p:spPr>
          <a:xfrm>
            <a:off x="4893803" y="3221266"/>
            <a:ext cx="5174280" cy="602280"/>
          </a:xfrm>
          <a:prstGeom prst="rect">
            <a:avLst/>
          </a:prstGeom>
          <a:noFill/>
          <a:ln w="0">
            <a:noFill/>
          </a:ln>
        </p:spPr>
        <p:txBody>
          <a:bodyPr lIns="90000" tIns="45000" rIns="90000" bIns="45000">
            <a:noAutofit/>
          </a:bodyPr>
          <a:lstStyle/>
          <a:p>
            <a:pPr>
              <a:lnSpc>
                <a:spcPct val="100000"/>
              </a:lnSpc>
            </a:pPr>
            <a:r>
              <a:rPr lang="en-US" sz="1400" b="0" spc="-1" dirty="0">
                <a:latin typeface="Arial"/>
              </a:rPr>
              <a:t>2 positions of HGN detector at BM@N: at 10</a:t>
            </a:r>
            <a:r>
              <a:rPr lang="en-US" sz="1400" b="0" spc="-1" baseline="30000" dirty="0">
                <a:latin typeface="Arial"/>
              </a:rPr>
              <a:t>o </a:t>
            </a:r>
            <a:r>
              <a:rPr lang="en-US" sz="1400" b="0" spc="-1" dirty="0">
                <a:latin typeface="Arial"/>
              </a:rPr>
              <a:t>and 17</a:t>
            </a:r>
            <a:r>
              <a:rPr lang="en-US" sz="1400" b="0" spc="-1" baseline="30000" dirty="0">
                <a:latin typeface="Arial"/>
              </a:rPr>
              <a:t>o</a:t>
            </a:r>
          </a:p>
        </p:txBody>
      </p:sp>
      <p:sp>
        <p:nvSpPr>
          <p:cNvPr id="15" name="Прямоугольник 22"/>
          <p:cNvSpPr/>
          <p:nvPr/>
        </p:nvSpPr>
        <p:spPr>
          <a:xfrm rot="16200000">
            <a:off x="-73673" y="1901502"/>
            <a:ext cx="653400" cy="5004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400" b="0" strike="noStrike" spc="-1" dirty="0">
                <a:solidFill>
                  <a:srgbClr val="000000"/>
                </a:solidFill>
                <a:latin typeface="Arial"/>
                <a:ea typeface="DejaVu Sans"/>
              </a:rPr>
              <a:t>44cm</a:t>
            </a:r>
            <a:endParaRPr lang="en-US" sz="1400" b="0" strike="noStrike" spc="-1" dirty="0">
              <a:latin typeface="Arial"/>
            </a:endParaRPr>
          </a:p>
        </p:txBody>
      </p:sp>
      <p:sp>
        <p:nvSpPr>
          <p:cNvPr id="16" name="Прямоугольник 23"/>
          <p:cNvSpPr/>
          <p:nvPr/>
        </p:nvSpPr>
        <p:spPr>
          <a:xfrm rot="808200">
            <a:off x="503586" y="3575696"/>
            <a:ext cx="644101" cy="232737"/>
          </a:xfrm>
          <a:prstGeom prst="rect">
            <a:avLst/>
          </a:prstGeom>
          <a:noFill/>
          <a:ln w="0">
            <a:noFill/>
          </a:ln>
          <a:scene3d>
            <a:camera prst="orthographicFront">
              <a:rot lat="0" lon="0" rev="0"/>
            </a:camera>
            <a:lightRig rig="threePt" dir="t"/>
          </a:scene3d>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1400" b="0" strike="noStrike" spc="-1" dirty="0">
              <a:latin typeface="Arial"/>
            </a:endParaRPr>
          </a:p>
        </p:txBody>
      </p:sp>
      <p:sp>
        <p:nvSpPr>
          <p:cNvPr id="17" name="TextBox 16"/>
          <p:cNvSpPr txBox="1"/>
          <p:nvPr/>
        </p:nvSpPr>
        <p:spPr>
          <a:xfrm>
            <a:off x="3611520" y="4209840"/>
            <a:ext cx="1820520" cy="772920"/>
          </a:xfrm>
          <a:prstGeom prst="rect">
            <a:avLst/>
          </a:prstGeom>
          <a:noFill/>
          <a:ln w="0">
            <a:noFill/>
          </a:ln>
        </p:spPr>
        <p:txBody>
          <a:bodyPr lIns="90000" tIns="45000" rIns="90000" bIns="45000">
            <a:noAutofit/>
          </a:bodyPr>
          <a:lstStyle/>
          <a:p>
            <a:endParaRPr lang="en-US" sz="1200" b="0" strike="noStrike" spc="-1" dirty="0">
              <a:latin typeface="Arial"/>
            </a:endParaRPr>
          </a:p>
        </p:txBody>
      </p:sp>
      <p:sp>
        <p:nvSpPr>
          <p:cNvPr id="18" name="Прямоугольник 28"/>
          <p:cNvSpPr/>
          <p:nvPr/>
        </p:nvSpPr>
        <p:spPr>
          <a:xfrm>
            <a:off x="168300" y="495748"/>
            <a:ext cx="4366496" cy="369332"/>
          </a:xfrm>
          <a:prstGeom prst="rect">
            <a:avLst/>
          </a:prstGeom>
        </p:spPr>
        <p:txBody>
          <a:bodyPr wrap="square">
            <a:spAutoFit/>
          </a:bodyPr>
          <a:lstStyle/>
          <a:p>
            <a:r>
              <a:rPr lang="en-US" dirty="0"/>
              <a:t>→ plan to install in 20</a:t>
            </a:r>
            <a:r>
              <a:rPr lang="ru-RU" dirty="0"/>
              <a:t>2</a:t>
            </a:r>
            <a:r>
              <a:rPr lang="en-US" dirty="0"/>
              <a:t>6</a:t>
            </a:r>
            <a:endParaRPr lang="ru-RU" dirty="0"/>
          </a:p>
        </p:txBody>
      </p:sp>
      <p:sp>
        <p:nvSpPr>
          <p:cNvPr id="19" name="TextBox 18"/>
          <p:cNvSpPr txBox="1"/>
          <p:nvPr/>
        </p:nvSpPr>
        <p:spPr>
          <a:xfrm>
            <a:off x="608" y="436526"/>
            <a:ext cx="3275248" cy="338554"/>
          </a:xfrm>
          <a:prstGeom prst="rect">
            <a:avLst/>
          </a:prstGeom>
          <a:noFill/>
        </p:spPr>
        <p:txBody>
          <a:bodyPr wrap="square" rtlCol="0">
            <a:spAutoFit/>
          </a:bodyPr>
          <a:lstStyle/>
          <a:p>
            <a:endParaRPr lang="ru-RU" sz="1600" dirty="0">
              <a:solidFill>
                <a:srgbClr val="000090"/>
              </a:solidFill>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200" y="806561"/>
            <a:ext cx="3861816" cy="2352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27" y="927789"/>
            <a:ext cx="2446973" cy="276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Прямая соединительная линия 24"/>
          <p:cNvSpPr/>
          <p:nvPr/>
        </p:nvSpPr>
        <p:spPr>
          <a:xfrm>
            <a:off x="323527" y="3140968"/>
            <a:ext cx="1120839" cy="621409"/>
          </a:xfrm>
          <a:prstGeom prst="line">
            <a:avLst/>
          </a:prstGeom>
          <a:ln w="0">
            <a:solidFill>
              <a:srgbClr val="3465A4"/>
            </a:solidFill>
            <a:headEnd type="triangle" w="med" len="med"/>
            <a:tailEnd type="triangle" w="med" len="med"/>
          </a:ln>
        </p:spPr>
        <p:style>
          <a:lnRef idx="0">
            <a:scrgbClr r="0" g="0" b="0"/>
          </a:lnRef>
          <a:fillRef idx="0">
            <a:scrgbClr r="0" g="0" b="0"/>
          </a:fillRef>
          <a:effectRef idx="0">
            <a:scrgbClr r="0" g="0" b="0"/>
          </a:effectRef>
          <a:fontRef idx="minor"/>
        </p:style>
        <p:txBody>
          <a:bodyPr/>
          <a:lstStyle/>
          <a:p>
            <a:endParaRPr lang="ru-RU"/>
          </a:p>
        </p:txBody>
      </p:sp>
      <p:sp>
        <p:nvSpPr>
          <p:cNvPr id="23" name="Rectangle 22"/>
          <p:cNvSpPr/>
          <p:nvPr/>
        </p:nvSpPr>
        <p:spPr>
          <a:xfrm>
            <a:off x="323527" y="3310437"/>
            <a:ext cx="621773" cy="307777"/>
          </a:xfrm>
          <a:prstGeom prst="rect">
            <a:avLst/>
          </a:prstGeom>
        </p:spPr>
        <p:txBody>
          <a:bodyPr wrap="none">
            <a:spAutoFit/>
          </a:bodyPr>
          <a:lstStyle/>
          <a:p>
            <a:pPr>
              <a:lnSpc>
                <a:spcPct val="100000"/>
              </a:lnSpc>
            </a:pPr>
            <a:r>
              <a:rPr lang="en-US" sz="1400" b="0" spc="-1" dirty="0">
                <a:solidFill>
                  <a:srgbClr val="000000"/>
                </a:solidFill>
                <a:latin typeface="Arial"/>
                <a:ea typeface="DejaVu Sans"/>
              </a:rPr>
              <a:t>44cm</a:t>
            </a:r>
            <a:endParaRPr lang="en-US" sz="1400" b="0" spc="-1" dirty="0">
              <a:latin typeface="Arial"/>
            </a:endParaRPr>
          </a:p>
        </p:txBody>
      </p:sp>
      <p:sp>
        <p:nvSpPr>
          <p:cNvPr id="24" name="Прямая соединительная линия 21"/>
          <p:cNvSpPr/>
          <p:nvPr/>
        </p:nvSpPr>
        <p:spPr>
          <a:xfrm>
            <a:off x="252129" y="1573425"/>
            <a:ext cx="898" cy="1351519"/>
          </a:xfrm>
          <a:prstGeom prst="line">
            <a:avLst/>
          </a:prstGeom>
          <a:ln w="0">
            <a:solidFill>
              <a:srgbClr val="3465A4"/>
            </a:solidFill>
            <a:headEnd type="triangle" w="med" len="med"/>
            <a:tailEnd type="triangle" w="med" len="med"/>
          </a:ln>
        </p:spPr>
        <p:style>
          <a:lnRef idx="0">
            <a:scrgbClr r="0" g="0" b="0"/>
          </a:lnRef>
          <a:fillRef idx="0">
            <a:scrgbClr r="0" g="0" b="0"/>
          </a:fillRef>
          <a:effectRef idx="0">
            <a:scrgbClr r="0" g="0" b="0"/>
          </a:effectRef>
          <a:fontRef idx="minor"/>
        </p:style>
        <p:txBody>
          <a:bodyPr/>
          <a:lstStyle/>
          <a:p>
            <a:endParaRPr lang="ru-RU"/>
          </a:p>
        </p:txBody>
      </p:sp>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3072" y="1091930"/>
            <a:ext cx="2595563"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4768368" y="492944"/>
            <a:ext cx="3397152" cy="338554"/>
          </a:xfrm>
          <a:prstGeom prst="rect">
            <a:avLst/>
          </a:prstGeom>
          <a:noFill/>
        </p:spPr>
        <p:txBody>
          <a:bodyPr wrap="square" rtlCol="0">
            <a:spAutoFit/>
          </a:bodyPr>
          <a:lstStyle/>
          <a:p>
            <a:r>
              <a:rPr lang="en-US" sz="1600" b="0" dirty="0">
                <a:solidFill>
                  <a:srgbClr val="000090"/>
                </a:solidFill>
              </a:rPr>
              <a:t>INR RAS, LHEP, </a:t>
            </a:r>
            <a:r>
              <a:rPr lang="en-US" sz="1600" b="0" dirty="0" err="1">
                <a:solidFill>
                  <a:srgbClr val="000090"/>
                </a:solidFill>
              </a:rPr>
              <a:t>Kurchatov</a:t>
            </a:r>
            <a:r>
              <a:rPr lang="en-US" sz="1600" b="0" dirty="0">
                <a:solidFill>
                  <a:srgbClr val="000090"/>
                </a:solidFill>
              </a:rPr>
              <a:t> NRS</a:t>
            </a:r>
          </a:p>
        </p:txBody>
      </p:sp>
      <p:sp>
        <p:nvSpPr>
          <p:cNvPr id="29" name="Rectangle 28"/>
          <p:cNvSpPr/>
          <p:nvPr/>
        </p:nvSpPr>
        <p:spPr>
          <a:xfrm>
            <a:off x="3526419" y="6549475"/>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Tree>
    <p:extLst>
      <p:ext uri="{BB962C8B-B14F-4D97-AF65-F5344CB8AC3E}">
        <p14:creationId xmlns:p14="http://schemas.microsoft.com/office/powerpoint/2010/main" val="420892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7190"/>
            <a:ext cx="9140764" cy="508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4274" y="5494873"/>
            <a:ext cx="8262182" cy="1246495"/>
          </a:xfrm>
          <a:prstGeom prst="rect">
            <a:avLst/>
          </a:prstGeom>
          <a:noFill/>
        </p:spPr>
        <p:txBody>
          <a:bodyPr wrap="square" rtlCol="0">
            <a:spAutoFit/>
          </a:bodyPr>
          <a:lstStyle/>
          <a:p>
            <a:r>
              <a:rPr lang="en-US" sz="1500" b="0" u="sng" dirty="0">
                <a:solidFill>
                  <a:srgbClr val="C00000"/>
                </a:solidFill>
              </a:rPr>
              <a:t>Second prize:</a:t>
            </a:r>
            <a:endParaRPr lang="en-US" sz="1500" b="0" dirty="0">
              <a:solidFill>
                <a:srgbClr val="C00000"/>
              </a:solidFill>
            </a:endParaRPr>
          </a:p>
          <a:p>
            <a:r>
              <a:rPr lang="en-US" sz="1500" b="0" dirty="0">
                <a:solidFill>
                  <a:srgbClr val="000090"/>
                </a:solidFill>
              </a:rPr>
              <a:t>“Development of the software complex for the implementation of a unified architecture for distributed data processing and storage at the BM@N/NICA experiment”.</a:t>
            </a:r>
          </a:p>
          <a:p>
            <a:r>
              <a:rPr lang="en-US" sz="1500" b="0" dirty="0"/>
              <a:t>Authors: E. </a:t>
            </a:r>
            <a:r>
              <a:rPr lang="en-US" sz="1500" b="0" dirty="0" err="1"/>
              <a:t>Alexandrov</a:t>
            </a:r>
            <a:r>
              <a:rPr lang="en-US" sz="1500" b="0" dirty="0"/>
              <a:t>, I. </a:t>
            </a:r>
            <a:r>
              <a:rPr lang="en-US" sz="1500" b="0" dirty="0" err="1"/>
              <a:t>Alexandrov</a:t>
            </a:r>
            <a:r>
              <a:rPr lang="en-US" sz="1500" b="0" dirty="0"/>
              <a:t>, N. </a:t>
            </a:r>
            <a:r>
              <a:rPr lang="en-US" sz="1500" b="0" dirty="0" err="1"/>
              <a:t>Balashov</a:t>
            </a:r>
            <a:r>
              <a:rPr lang="en-US" sz="1500" b="0" dirty="0"/>
              <a:t>, A. </a:t>
            </a:r>
            <a:r>
              <a:rPr lang="en-US" sz="1500" b="0" dirty="0" err="1"/>
              <a:t>Chebotov</a:t>
            </a:r>
            <a:r>
              <a:rPr lang="en-US" sz="1500" b="0" dirty="0"/>
              <a:t>, I. </a:t>
            </a:r>
            <a:r>
              <a:rPr lang="en-US" sz="1500" b="0" dirty="0" err="1"/>
              <a:t>Filozova</a:t>
            </a:r>
            <a:r>
              <a:rPr lang="en-US" sz="1500" b="0" dirty="0"/>
              <a:t>,</a:t>
            </a:r>
            <a:br>
              <a:rPr lang="en-US" sz="1500" b="0" dirty="0"/>
            </a:br>
            <a:r>
              <a:rPr lang="en-US" sz="1500" b="0" dirty="0"/>
              <a:t>K. </a:t>
            </a:r>
            <a:r>
              <a:rPr lang="en-US" sz="1500" b="0" dirty="0" err="1"/>
              <a:t>Gertsenberger</a:t>
            </a:r>
            <a:r>
              <a:rPr lang="en-US" sz="1500" b="0" dirty="0"/>
              <a:t>, P. </a:t>
            </a:r>
            <a:r>
              <a:rPr lang="en-US" sz="1500" b="0" dirty="0" err="1"/>
              <a:t>Klimai</a:t>
            </a:r>
            <a:r>
              <a:rPr lang="en-US" sz="1500" b="0" dirty="0"/>
              <a:t>, A. </a:t>
            </a:r>
            <a:r>
              <a:rPr lang="en-US" sz="1500" b="0" dirty="0" err="1"/>
              <a:t>Moshkin</a:t>
            </a:r>
            <a:r>
              <a:rPr lang="en-US" sz="1500" b="0" dirty="0"/>
              <a:t>, I. </a:t>
            </a:r>
            <a:r>
              <a:rPr lang="en-US" sz="1500" b="0" dirty="0" err="1"/>
              <a:t>Pelevanyuk</a:t>
            </a:r>
            <a:r>
              <a:rPr lang="en-US" sz="1500" b="0" dirty="0"/>
              <a:t>, G. </a:t>
            </a:r>
            <a:r>
              <a:rPr lang="en-US" sz="1500" b="0" dirty="0" err="1"/>
              <a:t>Shestakova</a:t>
            </a:r>
            <a:r>
              <a:rPr lang="en-US" sz="1500" b="0" dirty="0"/>
              <a:t>.</a:t>
            </a:r>
          </a:p>
        </p:txBody>
      </p:sp>
      <p:sp>
        <p:nvSpPr>
          <p:cNvPr id="4" name="TextBox 3"/>
          <p:cNvSpPr txBox="1"/>
          <p:nvPr/>
        </p:nvSpPr>
        <p:spPr>
          <a:xfrm>
            <a:off x="107504" y="0"/>
            <a:ext cx="2808312" cy="400110"/>
          </a:xfrm>
          <a:prstGeom prst="rect">
            <a:avLst/>
          </a:prstGeom>
          <a:noFill/>
        </p:spPr>
        <p:txBody>
          <a:bodyPr wrap="square" rtlCol="0">
            <a:spAutoFit/>
          </a:bodyPr>
          <a:lstStyle/>
          <a:p>
            <a:r>
              <a:rPr lang="en-US" sz="2000" dirty="0">
                <a:solidFill>
                  <a:srgbClr val="C00000"/>
                </a:solidFill>
              </a:rPr>
              <a:t>JINR prizes 2024</a:t>
            </a:r>
          </a:p>
        </p:txBody>
      </p:sp>
      <p:pic>
        <p:nvPicPr>
          <p:cNvPr id="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31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4293096"/>
            <a:ext cx="5207516" cy="369332"/>
          </a:xfrm>
          <a:prstGeom prst="rect">
            <a:avLst/>
          </a:prstGeom>
        </p:spPr>
        <p:txBody>
          <a:bodyPr wrap="none">
            <a:spAutoFit/>
          </a:bodyPr>
          <a:lstStyle/>
          <a:p>
            <a:r>
              <a:rPr lang="en-US" dirty="0"/>
              <a:t>arXiv:2504.02759 </a:t>
            </a:r>
            <a:r>
              <a:rPr lang="en-US" dirty="0">
                <a:solidFill>
                  <a:srgbClr val="000000"/>
                </a:solidFill>
              </a:rPr>
              <a:t>→ paper submitted to JHEP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420" y="260648"/>
            <a:ext cx="5829300" cy="124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227" y="1628800"/>
            <a:ext cx="62388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46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2"/>
          <p:cNvSpPr/>
          <p:nvPr/>
        </p:nvSpPr>
        <p:spPr>
          <a:xfrm>
            <a:off x="107504" y="-19920"/>
            <a:ext cx="7920880" cy="523220"/>
          </a:xfrm>
          <a:prstGeom prst="rect">
            <a:avLst/>
          </a:prstGeom>
        </p:spPr>
        <p:txBody>
          <a:bodyPr wrap="square">
            <a:spAutoFit/>
          </a:bodyPr>
          <a:lstStyle/>
          <a:p>
            <a:pPr algn="ctr"/>
            <a:r>
              <a:rPr lang="en-US" sz="2800" dirty="0">
                <a:solidFill>
                  <a:srgbClr val="FF0066"/>
                </a:solidFill>
              </a:rPr>
              <a:t>Blast-Wave model fit of </a:t>
            </a:r>
            <a:r>
              <a:rPr lang="en-US" sz="2800" dirty="0" err="1">
                <a:solidFill>
                  <a:srgbClr val="FF0066"/>
                </a:solidFill>
              </a:rPr>
              <a:t>p,d,t</a:t>
            </a:r>
            <a:r>
              <a:rPr lang="en-US" sz="2800" dirty="0">
                <a:solidFill>
                  <a:srgbClr val="FF0066"/>
                </a:solidFill>
              </a:rPr>
              <a:t> spectra</a:t>
            </a:r>
            <a:r>
              <a:rPr lang="en-GB" sz="2800" dirty="0">
                <a:solidFill>
                  <a:srgbClr val="FF0066"/>
                </a:solidFill>
              </a:rPr>
              <a:t> </a:t>
            </a:r>
            <a:endParaRPr lang="ru-RU" sz="2800" dirty="0"/>
          </a:p>
        </p:txBody>
      </p:sp>
      <p:pic>
        <p:nvPicPr>
          <p:cNvPr id="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Kapishin\Downloads\bw_mt_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64" y="469022"/>
            <a:ext cx="6057900" cy="37504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78" y="4219491"/>
            <a:ext cx="6248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57093" y="1844824"/>
            <a:ext cx="1980029" cy="369332"/>
          </a:xfrm>
          <a:prstGeom prst="rect">
            <a:avLst/>
          </a:prstGeom>
        </p:spPr>
        <p:txBody>
          <a:bodyPr wrap="none">
            <a:spAutoFit/>
          </a:bodyPr>
          <a:lstStyle/>
          <a:p>
            <a:r>
              <a:rPr lang="en-US" dirty="0"/>
              <a:t>Centrality 0-40%</a:t>
            </a:r>
            <a:endParaRPr lang="ru-RU" dirty="0"/>
          </a:p>
        </p:txBody>
      </p:sp>
      <p:sp>
        <p:nvSpPr>
          <p:cNvPr id="5" name="Rectangle 4"/>
          <p:cNvSpPr/>
          <p:nvPr/>
        </p:nvSpPr>
        <p:spPr>
          <a:xfrm>
            <a:off x="3354018" y="6549475"/>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
        <p:nvSpPr>
          <p:cNvPr id="7" name="TextBox 6">
            <a:extLst>
              <a:ext uri="{FF2B5EF4-FFF2-40B4-BE49-F238E27FC236}">
                <a16:creationId xmlns:a16="http://schemas.microsoft.com/office/drawing/2014/main" id="{A015751B-3694-086E-96AB-63C3C363758D}"/>
              </a:ext>
            </a:extLst>
          </p:cNvPr>
          <p:cNvSpPr txBox="1"/>
          <p:nvPr/>
        </p:nvSpPr>
        <p:spPr>
          <a:xfrm>
            <a:off x="6444207" y="1988840"/>
            <a:ext cx="2664297" cy="2862322"/>
          </a:xfrm>
          <a:prstGeom prst="rect">
            <a:avLst/>
          </a:prstGeom>
          <a:noFill/>
        </p:spPr>
        <p:txBody>
          <a:bodyPr wrap="square">
            <a:spAutoFit/>
          </a:bodyPr>
          <a:lstStyle/>
          <a:p>
            <a:r>
              <a:rPr lang="en-US" dirty="0"/>
              <a:t>The fitted temperature of ~130 MeV and transverse expansion velocity of ~0.2 c are practically the same for all the targets,</a:t>
            </a:r>
          </a:p>
          <a:p>
            <a:endParaRPr lang="en-US" dirty="0"/>
          </a:p>
          <a:p>
            <a:r>
              <a:rPr lang="en-US" dirty="0"/>
              <a:t>except for a smaller flow indicated for the Carbon target</a:t>
            </a:r>
            <a:endParaRPr lang="ru-RU" dirty="0"/>
          </a:p>
        </p:txBody>
      </p:sp>
    </p:spTree>
    <p:extLst>
      <p:ext uri="{BB962C8B-B14F-4D97-AF65-F5344CB8AC3E}">
        <p14:creationId xmlns:p14="http://schemas.microsoft.com/office/powerpoint/2010/main" val="423330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640" y="457200"/>
            <a:ext cx="8336756"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5576" y="45016"/>
            <a:ext cx="7348924" cy="523220"/>
          </a:xfrm>
          <a:prstGeom prst="rect">
            <a:avLst/>
          </a:prstGeom>
        </p:spPr>
        <p:txBody>
          <a:bodyPr wrap="square">
            <a:spAutoFit/>
          </a:bodyPr>
          <a:lstStyle/>
          <a:p>
            <a:pPr algn="ctr"/>
            <a:r>
              <a:rPr lang="en-US" sz="2800" dirty="0">
                <a:solidFill>
                  <a:srgbClr val="FF0066"/>
                </a:solidFill>
              </a:rPr>
              <a:t>Coalescence parameters B</a:t>
            </a:r>
            <a:r>
              <a:rPr lang="en-US" sz="2800" baseline="-25000" dirty="0">
                <a:solidFill>
                  <a:srgbClr val="FF0066"/>
                </a:solidFill>
              </a:rPr>
              <a:t>2</a:t>
            </a:r>
            <a:r>
              <a:rPr lang="en-US" sz="2800" dirty="0">
                <a:solidFill>
                  <a:srgbClr val="FF0066"/>
                </a:solidFill>
              </a:rPr>
              <a:t> (d) and B</a:t>
            </a:r>
            <a:r>
              <a:rPr lang="en-US" sz="2800" baseline="-25000" dirty="0">
                <a:solidFill>
                  <a:srgbClr val="FF0066"/>
                </a:solidFill>
              </a:rPr>
              <a:t>3 </a:t>
            </a:r>
            <a:r>
              <a:rPr lang="en-US" sz="2800" dirty="0">
                <a:solidFill>
                  <a:srgbClr val="FF0066"/>
                </a:solidFill>
              </a:rPr>
              <a:t>(t)</a:t>
            </a:r>
            <a:endParaRPr lang="ru-RU" sz="2800" dirty="0"/>
          </a:p>
        </p:txBody>
      </p:sp>
      <p:pic>
        <p:nvPicPr>
          <p:cNvPr id="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60531" y="6540597"/>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
        <p:nvSpPr>
          <p:cNvPr id="6" name="TextBox 5">
            <a:extLst>
              <a:ext uri="{FF2B5EF4-FFF2-40B4-BE49-F238E27FC236}">
                <a16:creationId xmlns:a16="http://schemas.microsoft.com/office/drawing/2014/main" id="{1C0FE150-CAB3-1941-FF1F-12088D9C1D36}"/>
              </a:ext>
            </a:extLst>
          </p:cNvPr>
          <p:cNvSpPr txBox="1"/>
          <p:nvPr/>
        </p:nvSpPr>
        <p:spPr>
          <a:xfrm>
            <a:off x="5114684" y="1053311"/>
            <a:ext cx="3777796" cy="4031873"/>
          </a:xfrm>
          <a:prstGeom prst="rect">
            <a:avLst/>
          </a:prstGeom>
          <a:noFill/>
        </p:spPr>
        <p:txBody>
          <a:bodyPr wrap="square">
            <a:spAutoFit/>
          </a:bodyPr>
          <a:lstStyle/>
          <a:p>
            <a:r>
              <a:rPr lang="en-RU" sz="1600" dirty="0"/>
              <a:t>The Coalescence parameters measured by BM@N follow the increasing trend with the decreasing collision energy.</a:t>
            </a:r>
          </a:p>
          <a:p>
            <a:endParaRPr lang="en-RU" sz="1600" dirty="0"/>
          </a:p>
          <a:p>
            <a:r>
              <a:rPr lang="en-RU" sz="1600" dirty="0"/>
              <a:t>Since these parameters are inversly proportional to the femtoscopic (coalescence) volume for deuterons or volume squared for tritons, this volume shows the opposite trend – increases with the collision energy. </a:t>
            </a:r>
          </a:p>
          <a:p>
            <a:endParaRPr lang="en-RU" sz="1600" dirty="0"/>
          </a:p>
          <a:p>
            <a:r>
              <a:rPr lang="en-RU" sz="1600" dirty="0"/>
              <a:t>The estimated BM@N coalescence radius of ~2.5 fm at zero pT appears to be practically independent of the target mass.</a:t>
            </a:r>
          </a:p>
        </p:txBody>
      </p:sp>
    </p:spTree>
    <p:extLst>
      <p:ext uri="{BB962C8B-B14F-4D97-AF65-F5344CB8AC3E}">
        <p14:creationId xmlns:p14="http://schemas.microsoft.com/office/powerpoint/2010/main" val="306387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054387"/>
            <a:ext cx="5616624" cy="453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99592" y="97468"/>
            <a:ext cx="6264696" cy="523220"/>
          </a:xfrm>
          <a:prstGeom prst="rect">
            <a:avLst/>
          </a:prstGeom>
        </p:spPr>
        <p:txBody>
          <a:bodyPr wrap="square">
            <a:spAutoFit/>
          </a:bodyPr>
          <a:lstStyle/>
          <a:p>
            <a:pPr algn="ctr"/>
            <a:r>
              <a:rPr lang="en-US" sz="2800" dirty="0">
                <a:solidFill>
                  <a:srgbClr val="FF0066"/>
                </a:solidFill>
              </a:rPr>
              <a:t>Compound yield ratio N</a:t>
            </a:r>
            <a:r>
              <a:rPr lang="en-US" sz="2800" baseline="-25000" dirty="0">
                <a:solidFill>
                  <a:srgbClr val="FF0066"/>
                </a:solidFill>
              </a:rPr>
              <a:t>p</a:t>
            </a:r>
            <a:r>
              <a:rPr lang="en-US" sz="2800" dirty="0">
                <a:solidFill>
                  <a:srgbClr val="FF0066"/>
                </a:solidFill>
              </a:rPr>
              <a:t> </a:t>
            </a:r>
            <a:r>
              <a:rPr lang="en-US" sz="2800" dirty="0" err="1">
                <a:solidFill>
                  <a:srgbClr val="FF0066"/>
                </a:solidFill>
              </a:rPr>
              <a:t>N</a:t>
            </a:r>
            <a:r>
              <a:rPr lang="en-US" sz="2800" baseline="-25000" dirty="0" err="1">
                <a:solidFill>
                  <a:srgbClr val="FF0066"/>
                </a:solidFill>
              </a:rPr>
              <a:t>t</a:t>
            </a:r>
            <a:r>
              <a:rPr lang="en-US" sz="2800" dirty="0">
                <a:solidFill>
                  <a:srgbClr val="FF0066"/>
                </a:solidFill>
              </a:rPr>
              <a:t> / N</a:t>
            </a:r>
            <a:r>
              <a:rPr lang="en-US" sz="2800" baseline="-25000" dirty="0">
                <a:solidFill>
                  <a:srgbClr val="FF0066"/>
                </a:solidFill>
              </a:rPr>
              <a:t>d</a:t>
            </a:r>
            <a:r>
              <a:rPr lang="en-US" sz="2800" baseline="30000" dirty="0">
                <a:solidFill>
                  <a:srgbClr val="FF0066"/>
                </a:solidFill>
              </a:rPr>
              <a:t>2</a:t>
            </a:r>
            <a:endParaRPr lang="ru-RU" sz="2800" baseline="30000" dirty="0"/>
          </a:p>
        </p:txBody>
      </p:sp>
      <p:pic>
        <p:nvPicPr>
          <p:cNvPr id="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91109" y="6549475"/>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
        <p:nvSpPr>
          <p:cNvPr id="6" name="TextBox 5">
            <a:extLst>
              <a:ext uri="{FF2B5EF4-FFF2-40B4-BE49-F238E27FC236}">
                <a16:creationId xmlns:a16="http://schemas.microsoft.com/office/drawing/2014/main" id="{A3D1B95C-ACCA-427C-506A-EC8FC80A9FDF}"/>
              </a:ext>
            </a:extLst>
          </p:cNvPr>
          <p:cNvSpPr txBox="1"/>
          <p:nvPr/>
        </p:nvSpPr>
        <p:spPr>
          <a:xfrm>
            <a:off x="5580112" y="1268760"/>
            <a:ext cx="3672408" cy="4967514"/>
          </a:xfrm>
          <a:prstGeom prst="rect">
            <a:avLst/>
          </a:prstGeom>
          <a:noFill/>
        </p:spPr>
        <p:txBody>
          <a:bodyPr wrap="square">
            <a:spAutoFit/>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600" dirty="0"/>
              <a:t>In the Coalescence model, the ratio</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600" dirty="0"/>
              <a:t> N</a:t>
            </a:r>
            <a:r>
              <a:rPr lang="en-US" sz="1600" baseline="-25000" dirty="0"/>
              <a:t>p</a:t>
            </a:r>
            <a:r>
              <a:rPr lang="en-US" sz="1600" dirty="0"/>
              <a:t> </a:t>
            </a:r>
            <a:r>
              <a:rPr lang="en-US" sz="1600" dirty="0" err="1"/>
              <a:t>N</a:t>
            </a:r>
            <a:r>
              <a:rPr lang="en-US" sz="1600" baseline="-25000" dirty="0" err="1"/>
              <a:t>t</a:t>
            </a:r>
            <a:r>
              <a:rPr lang="en-US" sz="1600" dirty="0"/>
              <a:t> / N</a:t>
            </a:r>
            <a:r>
              <a:rPr lang="en-US" sz="1600" baseline="-25000" dirty="0"/>
              <a:t>d</a:t>
            </a:r>
            <a:r>
              <a:rPr lang="en-US" sz="1600" baseline="30000" dirty="0"/>
              <a:t>2   </a:t>
            </a:r>
            <a:r>
              <a:rPr lang="en-GB" sz="1600" dirty="0">
                <a:effectLst/>
                <a:latin typeface="Helvetica" pitchFamily="2" charset="0"/>
              </a:rPr>
              <a:t>≈ 0.3 (1 + </a:t>
            </a:r>
            <a:r>
              <a:rPr lang="el-GR" sz="1600" dirty="0">
                <a:effectLst/>
                <a:latin typeface="Helvetica" pitchFamily="2" charset="0"/>
              </a:rPr>
              <a:t>Δ</a:t>
            </a:r>
            <a:r>
              <a:rPr lang="en-GB" sz="1600" dirty="0">
                <a:effectLst/>
                <a:latin typeface="Helvetica" pitchFamily="2" charset="0"/>
              </a:rPr>
              <a:t>n) </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sz="1600" dirty="0">
                <a:effectLst/>
                <a:latin typeface="Helvetica" pitchFamily="2" charset="0"/>
              </a:rPr>
              <a:t>is a measure of the neutron density fluctuation </a:t>
            </a:r>
            <a:r>
              <a:rPr lang="el-GR" sz="1600" dirty="0">
                <a:effectLst/>
                <a:latin typeface="Helvetica" pitchFamily="2" charset="0"/>
              </a:rPr>
              <a:t>Δ</a:t>
            </a:r>
            <a:r>
              <a:rPr lang="en-GB" sz="1600" dirty="0">
                <a:effectLst/>
                <a:latin typeface="Helvetica" pitchFamily="2" charset="0"/>
              </a:rPr>
              <a:t>n and an irregular  increase is expected near the critical point of the phase transition between the quark-gluon and hadron matter. </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GB" sz="1600" dirty="0">
              <a:latin typeface="Helvetica" pitchFamily="2"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sz="1600" dirty="0">
                <a:effectLst/>
                <a:latin typeface="Helvetica" pitchFamily="2" charset="0"/>
              </a:rPr>
              <a:t>The measured BM@N ratio agrees with that of STAR and confirms the increase with the decreasing collision energy, expected in the coalescence model. </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GB" sz="1600" dirty="0">
              <a:latin typeface="Helvetica" pitchFamily="2"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sz="1600" dirty="0">
                <a:effectLst/>
                <a:latin typeface="Helvetica" pitchFamily="2" charset="0"/>
              </a:rPr>
              <a:t>The search for the critical point however requires a more detailed scan of the BM@N energy region.</a:t>
            </a:r>
          </a:p>
        </p:txBody>
      </p:sp>
    </p:spTree>
    <p:extLst>
      <p:ext uri="{BB962C8B-B14F-4D97-AF65-F5344CB8AC3E}">
        <p14:creationId xmlns:p14="http://schemas.microsoft.com/office/powerpoint/2010/main" val="288986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07" y="764704"/>
            <a:ext cx="5923598" cy="478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19672" y="5661248"/>
            <a:ext cx="6408712" cy="369332"/>
          </a:xfrm>
          <a:prstGeom prst="rect">
            <a:avLst/>
          </a:prstGeom>
          <a:noFill/>
        </p:spPr>
        <p:txBody>
          <a:bodyPr wrap="square" rtlCol="0">
            <a:spAutoFit/>
          </a:bodyPr>
          <a:lstStyle/>
          <a:p>
            <a:r>
              <a:rPr lang="en-US" dirty="0"/>
              <a:t>→draft in circulation in the BM@N Collaboration</a:t>
            </a:r>
          </a:p>
        </p:txBody>
      </p:sp>
      <p:pic>
        <p:nvPicPr>
          <p:cNvPr id="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4450"/>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94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836712"/>
            <a:ext cx="3672408" cy="568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80728"/>
            <a:ext cx="3452444" cy="513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35982"/>
            <a:ext cx="8302081" cy="461665"/>
          </a:xfrm>
          <a:prstGeom prst="rect">
            <a:avLst/>
          </a:prstGeom>
        </p:spPr>
        <p:txBody>
          <a:bodyPr wrap="none">
            <a:spAutoFit/>
          </a:bodyPr>
          <a:lstStyle/>
          <a:p>
            <a:pPr algn="ctr"/>
            <a:r>
              <a:rPr lang="el-GR" sz="2400" dirty="0">
                <a:solidFill>
                  <a:srgbClr val="FF0066"/>
                </a:solidFill>
              </a:rPr>
              <a:t>Λ</a:t>
            </a:r>
            <a:r>
              <a:rPr lang="en-US" sz="2400" dirty="0">
                <a:solidFill>
                  <a:srgbClr val="FF0066"/>
                </a:solidFill>
              </a:rPr>
              <a:t> rapidity and </a:t>
            </a:r>
            <a:r>
              <a:rPr lang="en-US" sz="2400" dirty="0" err="1">
                <a:solidFill>
                  <a:srgbClr val="FF0066"/>
                </a:solidFill>
              </a:rPr>
              <a:t>p</a:t>
            </a:r>
            <a:r>
              <a:rPr lang="en-US" sz="2400" baseline="-25000" dirty="0" err="1">
                <a:solidFill>
                  <a:srgbClr val="FF0066"/>
                </a:solidFill>
              </a:rPr>
              <a:t>T</a:t>
            </a:r>
            <a:r>
              <a:rPr lang="en-US" sz="2400" dirty="0">
                <a:solidFill>
                  <a:srgbClr val="FF0066"/>
                </a:solidFill>
              </a:rPr>
              <a:t> spectra in C+C, Al, Cu, </a:t>
            </a:r>
            <a:r>
              <a:rPr lang="en-US" sz="2400" dirty="0" err="1">
                <a:solidFill>
                  <a:srgbClr val="FF0066"/>
                </a:solidFill>
              </a:rPr>
              <a:t>Pb</a:t>
            </a:r>
            <a:r>
              <a:rPr lang="en-US" sz="2400" dirty="0">
                <a:solidFill>
                  <a:srgbClr val="FF0066"/>
                </a:solidFill>
              </a:rPr>
              <a:t> interactions</a:t>
            </a:r>
            <a:endParaRPr lang="ru-RU" sz="2400" baseline="30000" dirty="0"/>
          </a:p>
        </p:txBody>
      </p:sp>
      <p:pic>
        <p:nvPicPr>
          <p:cNvPr id="5"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6690" y="231998"/>
            <a:ext cx="146208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91880" y="6558352"/>
            <a:ext cx="1822935" cy="307777"/>
          </a:xfrm>
          <a:prstGeom prst="rect">
            <a:avLst/>
          </a:prstGeom>
        </p:spPr>
        <p:txBody>
          <a:bodyPr wrap="none">
            <a:spAutoFit/>
          </a:bodyPr>
          <a:lstStyle/>
          <a:p>
            <a:pPr lvl="0"/>
            <a:r>
              <a:rPr lang="en-US" altLang="ru-RU" sz="1400" dirty="0">
                <a:solidFill>
                  <a:srgbClr val="000000"/>
                </a:solidFill>
              </a:rPr>
              <a:t>BM@N experiment</a:t>
            </a:r>
            <a:r>
              <a:rPr lang="en-US" altLang="ru-RU" sz="1400" b="0" dirty="0">
                <a:solidFill>
                  <a:srgbClr val="000000"/>
                </a:solidFill>
              </a:rPr>
              <a:t> </a:t>
            </a:r>
          </a:p>
        </p:txBody>
      </p:sp>
      <p:sp>
        <p:nvSpPr>
          <p:cNvPr id="6" name="TextBox 5">
            <a:extLst>
              <a:ext uri="{FF2B5EF4-FFF2-40B4-BE49-F238E27FC236}">
                <a16:creationId xmlns:a16="http://schemas.microsoft.com/office/drawing/2014/main" id="{163F83D8-9414-C21B-DD05-1FE3ABBBE123}"/>
              </a:ext>
            </a:extLst>
          </p:cNvPr>
          <p:cNvSpPr txBox="1"/>
          <p:nvPr/>
        </p:nvSpPr>
        <p:spPr>
          <a:xfrm>
            <a:off x="7164288" y="1628800"/>
            <a:ext cx="2016224" cy="3785652"/>
          </a:xfrm>
          <a:prstGeom prst="rect">
            <a:avLst/>
          </a:prstGeom>
          <a:noFill/>
        </p:spPr>
        <p:txBody>
          <a:bodyPr wrap="square">
            <a:spAutoFit/>
          </a:bodyPr>
          <a:lstStyle/>
          <a:p>
            <a:r>
              <a:rPr lang="en-RU" sz="1600" dirty="0"/>
              <a:t>The </a:t>
            </a:r>
            <a:r>
              <a:rPr lang="en-GB" sz="1600" dirty="0">
                <a:effectLst/>
                <a:latin typeface="Helvetica" pitchFamily="2" charset="0"/>
              </a:rPr>
              <a:t>DCM-SMM, </a:t>
            </a:r>
            <a:r>
              <a:rPr lang="en-GB" sz="1600" dirty="0" err="1">
                <a:effectLst/>
                <a:latin typeface="Helvetica" pitchFamily="2" charset="0"/>
              </a:rPr>
              <a:t>UrQMD</a:t>
            </a:r>
            <a:r>
              <a:rPr lang="en-GB" sz="1600" dirty="0">
                <a:effectLst/>
                <a:latin typeface="Helvetica" pitchFamily="2" charset="0"/>
              </a:rPr>
              <a:t> and PHSD </a:t>
            </a:r>
            <a:r>
              <a:rPr lang="en-RU" sz="1600" dirty="0"/>
              <a:t>models overestimate the Lambda yields</a:t>
            </a:r>
          </a:p>
          <a:p>
            <a:endParaRPr lang="en-RU" sz="1600" dirty="0"/>
          </a:p>
          <a:p>
            <a:r>
              <a:rPr lang="en-RU" sz="1600" dirty="0"/>
              <a:t>The measured inverse pT slope (effective temperature) is ~100 MeV </a:t>
            </a:r>
          </a:p>
          <a:p>
            <a:endParaRPr lang="en-RU" sz="1600" dirty="0"/>
          </a:p>
          <a:p>
            <a:r>
              <a:rPr lang="en-RU" sz="1600" dirty="0"/>
              <a:t>It is practically independent of the target mass</a:t>
            </a:r>
            <a:endParaRPr lang="en-RU" sz="1500" dirty="0"/>
          </a:p>
        </p:txBody>
      </p:sp>
    </p:spTree>
    <p:extLst>
      <p:ext uri="{BB962C8B-B14F-4D97-AF65-F5344CB8AC3E}">
        <p14:creationId xmlns:p14="http://schemas.microsoft.com/office/powerpoint/2010/main" val="157076722"/>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ru-RU"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ru-RU"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ru-RU"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ru-RU"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43522</TotalTime>
  <Words>1719</Words>
  <Application>Microsoft Macintosh PowerPoint</Application>
  <PresentationFormat>On-screen Show (4:3)</PresentationFormat>
  <Paragraphs>177</Paragraphs>
  <Slides>20</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Cambria Math</vt:lpstr>
      <vt:lpstr>Helvetica</vt:lpstr>
      <vt:lpstr>Rockwell</vt:lpstr>
      <vt:lpstr>Tahoma</vt:lpstr>
      <vt:lpstr>Times New Roman</vt:lpstr>
      <vt:lpstr>Оформление по умолчанию</vt:lpstr>
      <vt:lpstr>1_Оформление по умолчанию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Dmitry</dc:creator>
  <cp:lastModifiedBy>Richard Lednicky</cp:lastModifiedBy>
  <cp:revision>1402</cp:revision>
  <cp:lastPrinted>2019-06-05T08:36:57Z</cp:lastPrinted>
  <dcterms:created xsi:type="dcterms:W3CDTF">2013-11-29T08:28:48Z</dcterms:created>
  <dcterms:modified xsi:type="dcterms:W3CDTF">2025-05-13T06:29:26Z</dcterms:modified>
</cp:coreProperties>
</file>