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99" r:id="rId4"/>
    <p:sldId id="265" r:id="rId5"/>
    <p:sldId id="267" r:id="rId6"/>
    <p:sldId id="326" r:id="rId7"/>
    <p:sldId id="327" r:id="rId8"/>
    <p:sldId id="328" r:id="rId9"/>
    <p:sldId id="332" r:id="rId10"/>
    <p:sldId id="331" r:id="rId11"/>
    <p:sldId id="308" r:id="rId12"/>
    <p:sldId id="329" r:id="rId13"/>
    <p:sldId id="33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3028-05D1-1344-7A14-09B4F211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8493C0-8CAD-4578-8BDA-09683639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C57AD-635D-B381-F98E-DEEEF47D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C8650-49C9-9E10-6CC1-6E33CB8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04094-16B8-98C4-6F32-A1F8687B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0B109-956E-7FBE-6170-386D16F2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9F18AD-65D0-6DD1-A35D-A2DE0785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12055-7DF5-9CBB-D024-08E35DFB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89062-B11E-612D-53A0-B309C421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AC38C-8AF3-FBEE-7B7E-45B7453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8B6AD-6221-C611-FF3C-4D5C9071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686596-E0B0-345D-72EB-FE8E693E0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5F4CC-5B1A-C684-CC0A-AF8E5550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30024-2ADD-4B09-23FF-9C90560E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40C81-B83E-22A9-C161-E100E2CB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3371-5FC2-8481-39B1-E79422F7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E1FD4-44EF-86FC-7D2C-608A100C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51ACE-06D4-D15C-3B95-768FD01F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3D8A1-FD34-77AA-49FA-BC3BA273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FA986-78B1-0999-9317-4FE3508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25BA1-1C82-992B-BC74-2D300489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ABC51-8AD1-AE83-489C-9FA7E941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D05DC-2A4E-6FFB-7A36-A27BB7BF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38D1E-42CB-883E-8829-6F6BA75F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41AFF-E58B-634B-C448-3D1A510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68901-781E-62FE-336C-1FD52E0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53B7B-3E12-11D1-DFDF-E4B8FEFE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BB942-E2D3-3F70-FDFA-45C4E621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ECCB5-CBB1-89FA-00C5-B5355008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04563-8938-D4D4-6471-833C044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247D5-CE28-D26B-78AC-5B3900BF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A0EE-BFC4-3817-240F-D29A3EF4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66200-E697-84DD-BF58-F7AF7269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97F8D-9B2F-7073-952C-65FDA8C9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73989-5BE3-2D9B-A401-DB14376CF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BF841E-ED53-EA57-5004-FC22912B5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637DB3-F9AB-92F9-F2A8-014F3C9F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D0D09C-6863-DB3F-A2D5-AA4675C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4DBB35-7D33-9754-F741-E6A20F13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59D4B-BE30-5D37-57C0-78F05CE0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01658A-ED7D-AFD2-D7AD-955DB3C6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1A1450-3DB8-ABC3-3EBA-224F9BB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92768-F874-41EC-FB95-E990DDF3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6F5EA8-8271-1495-C197-A067DF9D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C61022-1E40-33E5-C118-03FAF8ED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77D2A2-6EEB-9139-C920-33EF930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9C6FA-AB80-B959-5008-0BA67435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A9B6E-6135-8F08-7BCB-0DC19C92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1A246-BA54-AED2-CCB0-9B703F8B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13D5E-62E9-2F18-91CB-8F3D0151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F83F8-B840-8964-B821-6BA01567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474C7-9C47-6E24-8774-C1AD0D6C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7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79A53-DE6C-BF4F-521E-54297E30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A7E243-1403-FD96-7851-3D1A215AF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AFE00-6ACF-490B-BCA0-935E1A83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B684A-5074-F0C3-0C68-FC474A7F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5E2D5-1314-CBAE-DC06-4D57733F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02EA1-558E-6922-E219-F9F9633F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E9D8-478F-C90C-3659-8CE75828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4FEF2-3628-881D-61F0-3B559ACD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1BA62-9F5D-FDA9-E596-41BAAA218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9DA0-10BC-45F8-A79E-32A920E3924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BB5B3-0E52-CBE5-D544-22FB629F1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6AECF-7C2D-24DE-8B10-5041B45E9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038B-B78E-DC8B-D021-6D8546FC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34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Liberation Sans"/>
              </a:rPr>
              <a:t>Status of phi-meson signal reconstruction in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Liberation Sans"/>
              </a:rPr>
              <a:t>Xe+CsI</a:t>
            </a:r>
            <a:r>
              <a:rPr lang="en-US" b="1" i="0" dirty="0">
                <a:solidFill>
                  <a:schemeClr val="accent1"/>
                </a:solidFill>
                <a:effectLst/>
                <a:latin typeface="Liberation Sans"/>
              </a:rPr>
              <a:t> collisions in the BM@N experiment</a:t>
            </a:r>
            <a:endParaRPr lang="ru-RU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70F6D-191C-0368-0CC7-4535BECE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6747" cy="1082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8C0F3-7CA2-0A59-A348-D0D669C2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0"/>
            <a:ext cx="2476715" cy="157747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1223B7D-8595-DDE5-18E9-ED43FB5C50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5412535"/>
            <a:ext cx="9144000" cy="155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14</a:t>
            </a:r>
            <a:r>
              <a:rPr lang="en-US" b="0" i="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Collaboration Meeting of the BM@N Experiment at NICA, Dubna, 13-15 May 2025</a:t>
            </a:r>
          </a:p>
          <a:p>
            <a:br>
              <a:rPr lang="en-US" b="0" i="0" dirty="0">
                <a:solidFill>
                  <a:srgbClr val="222222"/>
                </a:solidFill>
                <a:effectLst/>
                <a:latin typeface="Google Sans"/>
              </a:rPr>
            </a:br>
            <a:endParaRPr lang="en-US" i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A65E-2556-3774-3303-6BDCC85515D9}"/>
              </a:ext>
            </a:extLst>
          </p:cNvPr>
          <p:cNvSpPr txBox="1"/>
          <p:nvPr/>
        </p:nvSpPr>
        <p:spPr>
          <a:xfrm>
            <a:off x="8610600" y="4825958"/>
            <a:ext cx="349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ctr" eaLnBrk="1" hangingPunct="1">
              <a:buNone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Ramin Barak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C32398-00C7-A6FF-8CFD-0D0F3A3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611CD-88A8-4D18-568A-2248D7D4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4EA9E-8846-8488-EDA4-141C15ED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978672"/>
            <a:ext cx="5342965" cy="2904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E542D-A85B-604F-1DEA-1C6A643E4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12580"/>
            <a:ext cx="5719482" cy="31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future work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) </m:t>
                    </m:r>
                  </m:oMath>
                </a14:m>
                <a:r>
                  <a:rPr lang="en-US" dirty="0"/>
                  <a:t>signal was optimized by assuming constraints based on the ratio between mass squared and momentum. </a:t>
                </a:r>
              </a:p>
              <a:p>
                <a:r>
                  <a:rPr lang="en-US" dirty="0"/>
                  <a:t>Phase space analysis was initiated.</a:t>
                </a:r>
              </a:p>
              <a:p>
                <a:endParaRPr lang="en-US" dirty="0"/>
              </a:p>
              <a:p>
                <a:r>
                  <a:rPr lang="en-US" dirty="0"/>
                  <a:t>Further optimization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) </m:t>
                    </m:r>
                  </m:oMath>
                </a14:m>
                <a:r>
                  <a:rPr lang="en-US" dirty="0"/>
                  <a:t>signal by improving the matching of </a:t>
                </a:r>
                <a:r>
                  <a:rPr lang="en-US" dirty="0" err="1"/>
                  <a:t>ToF</a:t>
                </a:r>
                <a:r>
                  <a:rPr lang="en-US" dirty="0"/>
                  <a:t> 400.</a:t>
                </a:r>
              </a:p>
              <a:p>
                <a:r>
                  <a:rPr lang="en-US" dirty="0"/>
                  <a:t>Continuation of the phase space analysis.</a:t>
                </a:r>
              </a:p>
              <a:p>
                <a:r>
                  <a:rPr lang="en-US" dirty="0"/>
                  <a:t>Estimation of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) </m:t>
                    </m:r>
                  </m:oMath>
                </a14:m>
                <a:r>
                  <a:rPr lang="en-US" dirty="0"/>
                  <a:t>by combining the results from the experimental case and MC case (reconstruction efficiency).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  <a:blipFill>
                <a:blip r:embed="rId2"/>
                <a:stretch>
                  <a:fillRect l="-1043" t="-2241" r="-1333" b="-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AA4D8-0745-283F-1C48-9C56E6BC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5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DE216-0E1C-6A8A-D844-48BB0154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258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Old Results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17B72-C57B-A74E-16C9-4073080B3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7429"/>
            <a:ext cx="10381129" cy="49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935E8-B7D2-5080-90FE-2E32F2E8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Old Results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E6254D-C8EE-A69A-ECE2-F0783D72D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33" y="1108448"/>
            <a:ext cx="80838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D0F9-C22A-A443-9A51-10F1EEA6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64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16E9F-A6C9-BE64-F669-C70F30A7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31" y="1237002"/>
            <a:ext cx="10515600" cy="3678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0F6B1-D36A-5328-FE5D-2EA719B1AE41}"/>
              </a:ext>
            </a:extLst>
          </p:cNvPr>
          <p:cNvSpPr txBox="1"/>
          <p:nvPr/>
        </p:nvSpPr>
        <p:spPr>
          <a:xfrm>
            <a:off x="1322541" y="6034242"/>
            <a:ext cx="9533379" cy="64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Phys. G: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Part. Phys. 32, S373-S380 (2006) DOI: 10.1088/0954-3899/32/12/S46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efaidnbmnnnibpcajpcglclefindmkaj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/https://lss.fnal.gov/conf2/C100715/Preghenella.pdf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E21A56-87CF-5CB6-5DA4-1C0756A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0ACA8E-4CC5-2C58-C053-77F3CF14DEAA}"/>
                  </a:ext>
                </a:extLst>
              </p:cNvPr>
              <p:cNvSpPr txBox="1"/>
              <p:nvPr/>
            </p:nvSpPr>
            <p:spPr>
              <a:xfrm>
                <a:off x="3210630" y="764556"/>
                <a:ext cx="59763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28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interesting to study?</a:t>
                </a:r>
                <a:endParaRPr lang="ru-RU" sz="280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0ACA8E-4CC5-2C58-C053-77F3CF14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30" y="764556"/>
                <a:ext cx="5976316" cy="800219"/>
              </a:xfrm>
              <a:prstGeom prst="rect">
                <a:avLst/>
              </a:prstGeom>
              <a:blipFill>
                <a:blip r:embed="rId2"/>
                <a:stretch>
                  <a:fillRect l="-1531" t="-7576" r="-1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D4D09-307B-3BA7-D7D6-7B601CD5C986}"/>
                  </a:ext>
                </a:extLst>
              </p:cNvPr>
              <p:cNvSpPr txBox="1"/>
              <p:nvPr/>
            </p:nvSpPr>
            <p:spPr>
              <a:xfrm>
                <a:off x="1066801" y="1461409"/>
                <a:ext cx="10774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i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is expected to have a small cross-section for interactions with other non-strange particles, and its life time is relatively long (∼41 </a:t>
                </a:r>
                <a:r>
                  <a:rPr lang="en-US" dirty="0" err="1"/>
                  <a:t>fm</a:t>
                </a:r>
                <a:r>
                  <a:rPr lang="en-US" dirty="0"/>
                  <a:t>/c), it may keep information of the early stage of the system’s evolution [1].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D4D09-307B-3BA7-D7D6-7B601CD5C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461409"/>
                <a:ext cx="10774490" cy="646331"/>
              </a:xfrm>
              <a:prstGeom prst="rect">
                <a:avLst/>
              </a:prstGeom>
              <a:blipFill>
                <a:blip r:embed="rId3"/>
                <a:stretch>
                  <a:fillRect l="-45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FB6D7B8-4227-C3C8-3100-857F6080E7B5}"/>
              </a:ext>
            </a:extLst>
          </p:cNvPr>
          <p:cNvSpPr txBox="1"/>
          <p:nvPr/>
        </p:nvSpPr>
        <p:spPr>
          <a:xfrm>
            <a:off x="6089231" y="548674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A7FE8-92B4-5709-4172-37A915929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38" y="2104334"/>
            <a:ext cx="4906735" cy="33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6F8E-BA68-FC67-E1C1-3E3A8728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00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Optimization of the observed signal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in the experimental data.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00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95012-A3D5-2880-B177-B99FBABD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6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BF80-B948-7C83-6C79-0705458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E5595-13F2-1ED5-6379-CE9C12D1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113929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obtained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a beam energy of 3.8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AGeV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and Xe beam.</a:t>
            </a:r>
          </a:p>
          <a:p>
            <a:r>
              <a:rPr lang="en-US" sz="4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450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million experimental events were analyzed.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6A594-148B-E2E7-1646-C604727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7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3457-044E-AE4D-5C2D-116D243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637"/>
            <a:ext cx="10515600" cy="7783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</a:t>
            </a:r>
            <a:endParaRPr lang="ru-RU" sz="4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Reconstruction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tracks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was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carried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out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dirty="0">
                    <a:cs typeface="Arial" panose="020B0604020202020204" pitchFamily="34" charset="0"/>
                  </a:rPr>
                  <a:t> </a:t>
                </a:r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ru-RU" dirty="0" err="1"/>
                  <a:t>Mathematical</a:t>
                </a:r>
                <a:r>
                  <a:rPr lang="ru-RU" dirty="0"/>
                  <a:t> </a:t>
                </a:r>
                <a:r>
                  <a:rPr lang="ru-RU" dirty="0" err="1"/>
                  <a:t>algorithms</a:t>
                </a:r>
                <a:r>
                  <a:rPr lang="ru-RU" dirty="0"/>
                  <a:t> </a:t>
                </a:r>
                <a:r>
                  <a:rPr lang="en-US" dirty="0"/>
                  <a:t>were </a:t>
                </a:r>
                <a:r>
                  <a:rPr lang="ru-RU" dirty="0" err="1"/>
                  <a:t>developed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implemented</a:t>
                </a:r>
                <a:r>
                  <a:rPr lang="ru-RU" dirty="0"/>
                  <a:t> </a:t>
                </a:r>
                <a:r>
                  <a:rPr lang="ru-RU" dirty="0" err="1"/>
                  <a:t>to</a:t>
                </a:r>
                <a:r>
                  <a:rPr lang="ru-RU" dirty="0"/>
                  <a:t> </a:t>
                </a:r>
                <a:r>
                  <a:rPr lang="ru-RU" dirty="0" err="1"/>
                  <a:t>search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shuffling pairs of particles with different signs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 of invariant mass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imposing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geometric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restrictions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each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</a:t>
                </a:r>
                <a:endParaRPr lang="ru-RU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  <a:blipFill>
                <a:blip r:embed="rId2"/>
                <a:stretch>
                  <a:fillRect l="-1043" t="-3257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DA63-A0A7-B7D8-E72F-2E8A5C70D542}"/>
                  </a:ext>
                </a:extLst>
              </p:cNvPr>
              <p:cNvSpPr txBox="1"/>
              <p:nvPr/>
            </p:nvSpPr>
            <p:spPr>
              <a:xfrm>
                <a:off x="4486380" y="6055877"/>
                <a:ext cx="2874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Event topology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DA63-A0A7-B7D8-E72F-2E8A5C70D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80" y="6055877"/>
                <a:ext cx="2874505" cy="400110"/>
              </a:xfrm>
              <a:prstGeom prst="rect">
                <a:avLst/>
              </a:prstGeom>
              <a:blipFill>
                <a:blip r:embed="rId3"/>
                <a:stretch>
                  <a:fillRect l="-2335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063A38-1205-257C-9ACB-03F6FA97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682" y="3293241"/>
            <a:ext cx="3581900" cy="276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E3E7E-E98C-9C38-A55D-45DFA05BEF51}"/>
                  </a:ext>
                </a:extLst>
              </p:cNvPr>
              <p:cNvSpPr txBox="1"/>
              <p:nvPr/>
            </p:nvSpPr>
            <p:spPr>
              <a:xfrm>
                <a:off x="761137" y="3428647"/>
                <a:ext cx="3380509" cy="315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/>
                  <a:t>DCA12 –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between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decay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1800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restrictions employed: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Constraints on the squared masses of the two products of decay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E3E7E-E98C-9C38-A55D-45DFA05BE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37" y="3428647"/>
                <a:ext cx="3380509" cy="3150606"/>
              </a:xfrm>
              <a:prstGeom prst="rect">
                <a:avLst/>
              </a:prstGeom>
              <a:blipFill>
                <a:blip r:embed="rId5"/>
                <a:stretch>
                  <a:fillRect l="-1625" t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3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3279-20BD-6CE1-4756-3F3D7D28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5270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4E74B-1F85-5FF8-0DB8-6548245D7D4B}"/>
              </a:ext>
            </a:extLst>
          </p:cNvPr>
          <p:cNvSpPr txBox="1"/>
          <p:nvPr/>
        </p:nvSpPr>
        <p:spPr>
          <a:xfrm>
            <a:off x="1954306" y="586298"/>
            <a:ext cx="865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Following two situations with regards to constraints on the squared mass were considered: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DA5748-D64B-C6C4-3965-D184268D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254"/>
            <a:ext cx="6321441" cy="3585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924B7-EE5B-5691-01DD-592F079F9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75" y="1378303"/>
            <a:ext cx="5951241" cy="35463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FF011F-A1F2-2AFE-D7A7-EA1B17172D7B}"/>
              </a:ext>
            </a:extLst>
          </p:cNvPr>
          <p:cNvSpPr txBox="1"/>
          <p:nvPr/>
        </p:nvSpPr>
        <p:spPr>
          <a:xfrm>
            <a:off x="4117312" y="5367215"/>
            <a:ext cx="44082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Additional constraint used in both cases:</a:t>
            </a:r>
          </a:p>
          <a:p>
            <a:pPr algn="ctr"/>
            <a:r>
              <a:rPr lang="en-US" sz="2000" dirty="0"/>
              <a:t>0.0 cm &lt;= dca12 &lt;= 1.0 cm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6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F7EF1-A6F3-72F3-3994-53155E24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53"/>
            <a:ext cx="10515600" cy="74407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F01CF8-8A7C-D45E-221B-0D553E61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7505"/>
            <a:ext cx="6161911" cy="2933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EFC131-8E8C-79F5-B364-F75E79D81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201"/>
            <a:ext cx="6096000" cy="28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FE413-4639-4C6A-9FC0-7088D957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7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36641-559E-D572-0E76-4C8F718D8FD6}"/>
              </a:ext>
            </a:extLst>
          </p:cNvPr>
          <p:cNvSpPr txBox="1"/>
          <p:nvPr/>
        </p:nvSpPr>
        <p:spPr>
          <a:xfrm>
            <a:off x="3502918" y="609275"/>
            <a:ext cx="526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stages of the phase space analysis: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3C6B4-2E62-4DD2-DA55-C175F57B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4932"/>
            <a:ext cx="6096000" cy="2688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1B1B6-D531-59C4-85DA-B724C0A4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70940"/>
            <a:ext cx="6096000" cy="2705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FEDA1B-41B6-352B-680F-B5D5E0035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03" y="3723662"/>
            <a:ext cx="6828991" cy="3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1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F0E4-8493-DCE0-20E5-34F23B6A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CD5DB-46C7-4169-D301-13C760E0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916C0-4223-F321-621F-ED6628B8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80"/>
            <a:ext cx="12192000" cy="5875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15192-41DA-7C7C-705C-CBE96190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465"/>
            <a:ext cx="5956941" cy="2880181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764E137-2372-D66C-51A3-28ED5B5D7947}"/>
              </a:ext>
            </a:extLst>
          </p:cNvPr>
          <p:cNvCxnSpPr/>
          <p:nvPr/>
        </p:nvCxnSpPr>
        <p:spPr>
          <a:xfrm flipV="1">
            <a:off x="3774145" y="2033419"/>
            <a:ext cx="2725271" cy="8068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8DEBB3-F4E3-727C-3E13-BA493476C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9" y="3419233"/>
            <a:ext cx="3621740" cy="19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7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424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Google Sans</vt:lpstr>
      <vt:lpstr>Liberation Sans</vt:lpstr>
      <vt:lpstr>Тема Office</vt:lpstr>
      <vt:lpstr>Status of phi-meson signal reconstruction in Xe+CsI collisions in the BM@N experiment</vt:lpstr>
      <vt:lpstr>Introduction</vt:lpstr>
      <vt:lpstr>Goal</vt:lpstr>
      <vt:lpstr>Data</vt:lpstr>
      <vt:lpstr> Data processing procedure</vt:lpstr>
      <vt:lpstr>Results</vt:lpstr>
      <vt:lpstr>Results</vt:lpstr>
      <vt:lpstr>Results</vt:lpstr>
      <vt:lpstr>Results</vt:lpstr>
      <vt:lpstr>Results</vt:lpstr>
      <vt:lpstr>Conclusion and future work</vt:lpstr>
      <vt:lpstr>Old Results</vt:lpstr>
      <vt:lpstr>Old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 meson signal observation in the BM@N experiment</dc:title>
  <dc:creator>ramin.k.barak@gmail.com</dc:creator>
  <cp:lastModifiedBy>ramin.k.barak@gmail.com</cp:lastModifiedBy>
  <cp:revision>89</cp:revision>
  <dcterms:created xsi:type="dcterms:W3CDTF">2024-10-07T09:55:43Z</dcterms:created>
  <dcterms:modified xsi:type="dcterms:W3CDTF">2025-05-13T08:38:37Z</dcterms:modified>
</cp:coreProperties>
</file>