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6" r:id="rId9"/>
    <p:sldMasterId id="2147483670" r:id="rId10"/>
  </p:sldMasterIdLst>
  <p:notesMasterIdLst>
    <p:notesMasterId r:id="rId21"/>
  </p:notesMasterIdLst>
  <p:sldIdLst>
    <p:sldId id="256" r:id="rId11"/>
    <p:sldId id="259" r:id="rId12"/>
    <p:sldId id="281" r:id="rId13"/>
    <p:sldId id="290" r:id="rId14"/>
    <p:sldId id="291" r:id="rId15"/>
    <p:sldId id="278" r:id="rId16"/>
    <p:sldId id="279" r:id="rId17"/>
    <p:sldId id="287" r:id="rId18"/>
    <p:sldId id="292" r:id="rId19"/>
    <p:sldId id="263" r:id="rId2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4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C4C48-4BD4-4C65-9CF9-30BC1FEEF47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B94D0-3609-489D-89FC-5496122004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B94D0-3609-489D-89FC-5496122004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9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153EAB3-88CD-4EC8-AE77-A15D1D3E2DE8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CB73FBF0-ACC8-46BF-A113-E5352A921839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CCBDDDDE-DFF4-4425-A0A3-D0E94D0FD27C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fld id="{09200204-0A44-446F-B139-CA18C577C28D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4"/>
          </p:nvPr>
        </p:nvSpPr>
        <p:spPr/>
        <p:txBody>
          <a:bodyPr/>
          <a:lstStyle/>
          <a:p>
            <a:fld id="{8CB32D02-04BD-43CC-8FA2-C096985B6566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D98D86F-E96B-4BF5-9989-41E5F236532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C778CFF-7F49-4236-A948-8276A24A2C94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348ADC9-D7A3-4971-A139-31D145B9BB72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41AE-8562-4B7E-B763-A7890254DB20}" type="datetime1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Collaboration Meeting of the  BM@N,  15 ÷ 19 May 2023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76AE-705F-4A83-9BE6-6803EAB518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9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8A0D-598E-4B8A-9321-9B5D72E03CF2}" type="datetime1">
              <a:rPr lang="ru-RU" smtClean="0"/>
              <a:pPr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76AE-705F-4A83-9BE6-6803EAB518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4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C6786-8662-4C46-82F5-072B05EFD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726197-DED5-448B-952F-513DF3F30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3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B185ABDC-6096-4B71-BBAF-658C6053F2A7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6E34CE6B-1495-41AF-9F80-7CAE91C75B1F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6F37735-93B5-440E-88A7-2BB6126D4FB2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</p:txBody>
      </p:sp>
      <p:sp>
        <p:nvSpPr>
          <p:cNvPr id="71" name="PlaceHolder 4"/>
          <p:cNvSpPr>
            <a:spLocks noGrp="1"/>
          </p:cNvSpPr>
          <p:nvPr>
            <p:ph type="dt" idx="3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ftr" idx="3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3" name="PlaceHolder 6"/>
          <p:cNvSpPr>
            <a:spLocks noGrp="1"/>
          </p:cNvSpPr>
          <p:nvPr>
            <p:ph type="sldNum" idx="3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1728954-310C-4CE5-91A0-333064F65B8B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59A598F-17BB-41A2-8BAD-3121B010582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9BC55D0-26F0-4F74-A27E-FE7DFAF12EA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8649"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sldNum" idx="10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defRPr lang="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859F8CE-118B-42CB-8790-C6211093E7C7}" type="slidenum">
              <a:rPr lang="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5" r:id="rId2"/>
    <p:sldLayoutId id="2147483676" r:id="rId3"/>
    <p:sldLayoutId id="2147483677" r:id="rId4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dt" idx="1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6" name="PlaceHolder 5"/>
          <p:cNvSpPr>
            <a:spLocks noGrp="1"/>
          </p:cNvSpPr>
          <p:nvPr>
            <p:ph type="sldNum" idx="1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463DEB0-9B7F-474F-81AF-0448F0A9CD11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000" b="1" strike="noStrike" cap="all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4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Образец текста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1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ftr" idx="1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3" name="PlaceHolder 5"/>
          <p:cNvSpPr>
            <a:spLocks noGrp="1"/>
          </p:cNvSpPr>
          <p:nvPr>
            <p:ph type="sldNum" idx="1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AD65913-5776-4714-9DF1-D36710CC639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dt" idx="1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ftr" idx="1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9" name="PlaceHolder 6"/>
          <p:cNvSpPr>
            <a:spLocks noGrp="1"/>
          </p:cNvSpPr>
          <p:nvPr>
            <p:ph type="sldNum" idx="1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A70F0F-F1A2-4C60-953E-B697CF535717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dt" idx="2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ftr" idx="2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0" name="PlaceHolder 8"/>
          <p:cNvSpPr>
            <a:spLocks noGrp="1"/>
          </p:cNvSpPr>
          <p:nvPr>
            <p:ph type="sldNum" idx="2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319114E-9312-4C5A-90A6-FBF51BF9120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dt" idx="2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ftr" idx="2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9" name="PlaceHolder 3"/>
          <p:cNvSpPr>
            <a:spLocks noGrp="1"/>
          </p:cNvSpPr>
          <p:nvPr>
            <p:ph type="sldNum" idx="2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BED96D5-0BCD-4901-AD9B-F58B569A8936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040" cy="1656184"/>
          </a:xfrm>
          <a:prstGeom prst="rect">
            <a:avLst/>
          </a:prstGeom>
          <a:noFill/>
          <a:ln w="0">
            <a:noFill/>
          </a:ln>
        </p:spPr>
        <p:txBody>
          <a:bodyPr lIns="0" tIns="1008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/>
              <a:t>Waiting for the beam of relativistic nuclei 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124</a:t>
            </a:r>
            <a:r>
              <a:rPr lang="en-US" sz="2400" b="1" i="1" dirty="0" smtClean="0">
                <a:solidFill>
                  <a:srgbClr val="FF0000"/>
                </a:solidFill>
              </a:rPr>
              <a:t>Xe</a:t>
            </a:r>
            <a:r>
              <a:rPr lang="en-US" sz="2400" dirty="0" smtClean="0"/>
              <a:t> </a:t>
            </a:r>
            <a:r>
              <a:rPr lang="en-US" sz="2400" dirty="0"/>
              <a:t>at </a:t>
            </a:r>
            <a:r>
              <a:rPr lang="en-US" sz="2400" dirty="0" smtClean="0"/>
              <a:t>BM@N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sz="4400" dirty="0"/>
              <a:t/>
            </a:r>
            <a:br>
              <a:rPr sz="4400" dirty="0"/>
            </a:br>
            <a:r>
              <a:rPr lang="en-US" sz="1400" b="0" i="1" strike="noStrike" spc="-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1400" b="0" i="1" strike="noStrike" spc="-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Zamyatin</a:t>
            </a:r>
            <a:r>
              <a:rPr lang="en-US" sz="1400" b="0" i="1" strike="noStrike" spc="-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" sz="1400" b="0" i="1" strike="noStrike" spc="-1" dirty="0">
                <a:solidFill>
                  <a:srgbClr val="595959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on behalf of Forward Silicon </a:t>
            </a:r>
            <a:r>
              <a:rPr lang="en-US" sz="1400" b="0" i="1" strike="noStrike" spc="-1" dirty="0">
                <a:solidFill>
                  <a:srgbClr val="595959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Detector</a:t>
            </a:r>
            <a:r>
              <a:rPr lang="ru" sz="1400" b="0" i="1" strike="noStrike" spc="-1" dirty="0">
                <a:solidFill>
                  <a:srgbClr val="595959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team</a:t>
            </a:r>
            <a:endParaRPr lang="ru-RU" sz="1400" b="0" strike="noStrike" spc="-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object 4"/>
          <p:cNvPicPr/>
          <p:nvPr/>
        </p:nvPicPr>
        <p:blipFill>
          <a:blip r:embed="rId2" cstate="print"/>
          <a:stretch/>
        </p:blipFill>
        <p:spPr>
          <a:xfrm>
            <a:off x="96480" y="85760"/>
            <a:ext cx="1235160" cy="822960"/>
          </a:xfrm>
          <a:prstGeom prst="rect">
            <a:avLst/>
          </a:prstGeom>
          <a:ln w="0">
            <a:noFill/>
          </a:ln>
        </p:spPr>
      </p:pic>
      <p:pic>
        <p:nvPicPr>
          <p:cNvPr id="76" name="object 5"/>
          <p:cNvPicPr/>
          <p:nvPr/>
        </p:nvPicPr>
        <p:blipFill>
          <a:blip r:embed="rId3" cstate="print"/>
          <a:stretch/>
        </p:blipFill>
        <p:spPr>
          <a:xfrm>
            <a:off x="7752016" y="85760"/>
            <a:ext cx="1284480" cy="822960"/>
          </a:xfrm>
          <a:prstGeom prst="rect">
            <a:avLst/>
          </a:prstGeom>
          <a:ln w="0">
            <a:noFill/>
          </a:ln>
        </p:spPr>
      </p:pic>
      <p:sp>
        <p:nvSpPr>
          <p:cNvPr id="77" name="TextBox 5"/>
          <p:cNvSpPr/>
          <p:nvPr/>
        </p:nvSpPr>
        <p:spPr>
          <a:xfrm>
            <a:off x="1187624" y="5085184"/>
            <a:ext cx="747730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1600" i="1" dirty="0"/>
              <a:t>14th Collaboration Meeting of the BM@N Experiment at </a:t>
            </a:r>
            <a:r>
              <a:rPr lang="en-US" sz="1600" i="1" dirty="0" smtClean="0"/>
              <a:t>NICA</a:t>
            </a:r>
            <a:r>
              <a:rPr lang="ru-RU" sz="1600" i="1" dirty="0" smtClean="0"/>
              <a:t>, </a:t>
            </a:r>
            <a:r>
              <a:rPr lang="en-US" sz="1600" i="1" dirty="0" smtClean="0"/>
              <a:t>13-15 May 2025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/>
          </p:nvPr>
        </p:nvSpPr>
        <p:spPr>
          <a:xfrm>
            <a:off x="457200" y="1271880"/>
            <a:ext cx="8229240" cy="5449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8116"/>
          </a:bodyPr>
          <a:lstStyle/>
          <a:p>
            <a:pPr marL="457200" indent="-457200" algn="just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FSD </a:t>
            </a:r>
            <a:r>
              <a:rPr lang="en-US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is ready for data taking with relativistic </a:t>
            </a:r>
            <a:r>
              <a:rPr lang="en-US" b="1" strike="noStrike" spc="-1" baseline="30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124</a:t>
            </a:r>
            <a:r>
              <a:rPr lang="en-US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Xe beam </a:t>
            </a:r>
          </a:p>
          <a:p>
            <a:pPr marL="457200" indent="-457200" algn="just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pc="-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oordinate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planes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position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accuracy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0.3 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XYZ </a:t>
            </a:r>
            <a:r>
              <a:rPr lang="ru-RU" strike="noStrike" spc="-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axes</a:t>
            </a:r>
            <a:r>
              <a:rPr lang="ru-RU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trike="noStrike" spc="-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SiBT#1÷ SiBT#3 are ready for operation in the direct beam of heavy ions</a:t>
            </a:r>
          </a:p>
          <a:p>
            <a:pPr marL="457200" indent="-457200" algn="just"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Level of the</a:t>
            </a:r>
            <a:r>
              <a:rPr lang="en-US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FEE FSD</a:t>
            </a:r>
            <a:r>
              <a:rPr lang="en-US" spc="-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pedestal noises did not increase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 b="1" dirty="0" smtClean="0">
                <a:solidFill>
                  <a:srgbClr val="C00000"/>
                </a:solidFill>
              </a:rPr>
              <a:t>fter modernization </a:t>
            </a:r>
            <a:r>
              <a:rPr lang="en-US" sz="1800" b="1" dirty="0" smtClean="0">
                <a:solidFill>
                  <a:srgbClr val="C00000"/>
                </a:solidFill>
                <a:latin typeface="YS Text"/>
              </a:rPr>
              <a:t>of power grids </a:t>
            </a:r>
            <a:r>
              <a:rPr lang="en-US" sz="1800" i="1" dirty="0" smtClean="0">
                <a:solidFill>
                  <a:srgbClr val="C00000"/>
                </a:solidFill>
                <a:latin typeface="YS Text"/>
              </a:rPr>
              <a:t>(for Semen </a:t>
            </a:r>
            <a:r>
              <a:rPr lang="en-US" sz="1800" i="1" dirty="0" err="1" smtClean="0">
                <a:solidFill>
                  <a:srgbClr val="C00000"/>
                </a:solidFill>
                <a:latin typeface="YS Text"/>
              </a:rPr>
              <a:t>Piyadin</a:t>
            </a:r>
            <a:r>
              <a:rPr lang="en-US" sz="1800" i="1" dirty="0" smtClean="0">
                <a:solidFill>
                  <a:srgbClr val="C00000"/>
                </a:solidFill>
                <a:latin typeface="YS Text"/>
              </a:rPr>
              <a:t>)</a:t>
            </a:r>
          </a:p>
          <a:p>
            <a:pPr marL="457200" indent="-457200" algn="just"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i="1" u="sng" strike="noStrike" spc="-1" dirty="0" smtClean="0">
                <a:solidFill>
                  <a:srgbClr val="C00000"/>
                </a:solidFill>
                <a:latin typeface="YS Text"/>
                <a:cs typeface="Times New Roman" pitchFamily="18" charset="0"/>
              </a:rPr>
              <a:t>Applied R&amp;D: </a:t>
            </a:r>
          </a:p>
          <a:p>
            <a:pPr marL="285750" indent="-285750" algn="just"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i="1" strike="noStrike" spc="-1" dirty="0" smtClean="0">
                <a:solidFill>
                  <a:srgbClr val="C00000"/>
                </a:solidFill>
                <a:latin typeface="YS Text"/>
                <a:cs typeface="Times New Roman" pitchFamily="18" charset="0"/>
              </a:rPr>
              <a:t>measurements of the radiation background on the area of FEE and Si-detectors of FSD</a:t>
            </a:r>
          </a:p>
          <a:p>
            <a:pPr marL="285750" indent="-285750" algn="just"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i="1" spc="-1" dirty="0" smtClean="0">
                <a:solidFill>
                  <a:srgbClr val="C00000"/>
                </a:solidFill>
                <a:latin typeface="YS Text"/>
                <a:cs typeface="Times New Roman" pitchFamily="18" charset="0"/>
              </a:rPr>
              <a:t>Irradiation with </a:t>
            </a:r>
            <a:r>
              <a:rPr lang="en-US" i="1" spc="-1" dirty="0" err="1" smtClean="0">
                <a:solidFill>
                  <a:srgbClr val="C00000"/>
                </a:solidFill>
                <a:latin typeface="YS Text"/>
                <a:cs typeface="Times New Roman" pitchFamily="18" charset="0"/>
              </a:rPr>
              <a:t>Xe</a:t>
            </a:r>
            <a:r>
              <a:rPr lang="en-US" i="1" spc="-1" dirty="0" smtClean="0">
                <a:solidFill>
                  <a:srgbClr val="C00000"/>
                </a:solidFill>
                <a:latin typeface="YS Text"/>
                <a:cs typeface="Times New Roman" pitchFamily="18" charset="0"/>
              </a:rPr>
              <a:t> ions of the LYSO-crystals </a:t>
            </a:r>
            <a:r>
              <a:rPr lang="ru-RU" i="1" spc="-1" dirty="0" smtClean="0">
                <a:solidFill>
                  <a:srgbClr val="C00000"/>
                </a:solidFill>
                <a:latin typeface="YS Text"/>
                <a:cs typeface="Times New Roman" pitchFamily="18" charset="0"/>
              </a:rPr>
              <a:t>(ФИАН)</a:t>
            </a:r>
            <a:endParaRPr lang="ru-RU" i="1" strike="noStrike" spc="-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 defTabSz="914400">
              <a:lnSpc>
                <a:spcPct val="100000"/>
              </a:lnSpc>
              <a:spcBef>
                <a:spcPts val="400"/>
              </a:spcBef>
              <a:buNone/>
            </a:pPr>
            <a:endParaRPr lang="ru-RU" b="0" strike="noStrike" spc="-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</a:pPr>
            <a:endParaRPr lang="ru-RU" b="0" strike="noStrike" spc="-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</a:pPr>
            <a:endParaRPr lang="ru-RU" b="0" strike="noStrike" spc="-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title"/>
          </p:nvPr>
        </p:nvSpPr>
        <p:spPr>
          <a:xfrm>
            <a:off x="899640" y="221040"/>
            <a:ext cx="7560360" cy="90370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2000" b="1" strike="noStrike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Conclusion</a:t>
            </a:r>
            <a:endParaRPr lang="ru-RU" sz="2000" b="0" strike="noStrike" spc="-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4B764604-525B-4540-84E4-495A3F1B721B}" type="slidenum">
              <a:rPr/>
              <a:pPr/>
              <a:t>10</a:t>
            </a:fld>
            <a:endParaRPr/>
          </a:p>
        </p:txBody>
      </p:sp>
      <p:pic>
        <p:nvPicPr>
          <p:cNvPr id="5" name="Google Shape;255;p25"/>
          <p:cNvPicPr/>
          <p:nvPr/>
        </p:nvPicPr>
        <p:blipFill>
          <a:blip r:embed="rId2" cstate="print"/>
          <a:stretch/>
        </p:blipFill>
        <p:spPr>
          <a:xfrm>
            <a:off x="0" y="30280"/>
            <a:ext cx="921240" cy="518400"/>
          </a:xfrm>
          <a:prstGeom prst="rect">
            <a:avLst/>
          </a:prstGeom>
          <a:ln w="0">
            <a:noFill/>
          </a:ln>
        </p:spPr>
      </p:pic>
      <p:pic>
        <p:nvPicPr>
          <p:cNvPr id="6" name="Google Shape;254;p25"/>
          <p:cNvPicPr/>
          <p:nvPr/>
        </p:nvPicPr>
        <p:blipFill>
          <a:blip r:embed="rId3" cstate="print"/>
          <a:stretch/>
        </p:blipFill>
        <p:spPr>
          <a:xfrm>
            <a:off x="8172400" y="32440"/>
            <a:ext cx="921240" cy="51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043608" y="113072"/>
            <a:ext cx="6840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r>
              <a:rPr lang="en-US" sz="2000" b="1" i="1" strike="noStrike" spc="-1" dirty="0" smtClean="0">
                <a:solidFill>
                  <a:schemeClr val="dk1"/>
                </a:solidFill>
                <a:latin typeface="Times New Roman"/>
                <a:ea typeface="Times New Roman"/>
              </a:rPr>
              <a:t>1. </a:t>
            </a:r>
            <a:r>
              <a:rPr lang="ru" sz="2000" b="1" i="1" strike="noStrike" spc="-1" dirty="0" smtClean="0">
                <a:solidFill>
                  <a:schemeClr val="dk1"/>
                </a:solidFill>
                <a:latin typeface="Times New Roman"/>
                <a:ea typeface="Times New Roman"/>
              </a:rPr>
              <a:t>FSD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канале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BM@N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для сеанса май-июнь-2025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/>
          </a:p>
        </p:txBody>
      </p:sp>
      <p:pic>
        <p:nvPicPr>
          <p:cNvPr id="105" name="Google Shape;254;p25"/>
          <p:cNvPicPr/>
          <p:nvPr/>
        </p:nvPicPr>
        <p:blipFill>
          <a:blip r:embed="rId2" cstate="print"/>
          <a:stretch/>
        </p:blipFill>
        <p:spPr>
          <a:xfrm>
            <a:off x="8172400" y="32440"/>
            <a:ext cx="921240" cy="516240"/>
          </a:xfrm>
          <a:prstGeom prst="rect">
            <a:avLst/>
          </a:prstGeom>
          <a:ln w="0">
            <a:noFill/>
          </a:ln>
        </p:spPr>
      </p:pic>
      <p:pic>
        <p:nvPicPr>
          <p:cNvPr id="106" name="Google Shape;255;p25"/>
          <p:cNvPicPr/>
          <p:nvPr/>
        </p:nvPicPr>
        <p:blipFill>
          <a:blip r:embed="rId3" cstate="print"/>
          <a:stretch/>
        </p:blipFill>
        <p:spPr>
          <a:xfrm>
            <a:off x="0" y="30280"/>
            <a:ext cx="921240" cy="518400"/>
          </a:xfrm>
          <a:prstGeom prst="rect">
            <a:avLst/>
          </a:prstGeom>
          <a:ln w="0">
            <a:noFill/>
          </a:ln>
        </p:spPr>
      </p:pic>
      <p:sp>
        <p:nvSpPr>
          <p:cNvPr id="107" name="PlaceHolder 2"/>
          <p:cNvSpPr>
            <a:spLocks noGrp="1"/>
          </p:cNvSpPr>
          <p:nvPr>
            <p:ph type="sldNum" idx="36"/>
          </p:nvPr>
        </p:nvSpPr>
        <p:spPr>
          <a:xfrm>
            <a:off x="8408880" y="630936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defRPr lang="ru" sz="1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7F625F3-E772-47D2-A4BB-4312F8D4BD50}" type="slidenum">
              <a:rPr lang="ru" sz="1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2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09" name="Google Shape;258;p25"/>
          <p:cNvGrpSpPr/>
          <p:nvPr/>
        </p:nvGrpSpPr>
        <p:grpSpPr>
          <a:xfrm>
            <a:off x="400317" y="1394006"/>
            <a:ext cx="2037240" cy="2087280"/>
            <a:chOff x="1155600" y="1409400"/>
            <a:chExt cx="2037240" cy="2087280"/>
          </a:xfrm>
        </p:grpSpPr>
        <p:grpSp>
          <p:nvGrpSpPr>
            <p:cNvPr id="110" name="Google Shape;259;p25"/>
            <p:cNvGrpSpPr/>
            <p:nvPr/>
          </p:nvGrpSpPr>
          <p:grpSpPr>
            <a:xfrm>
              <a:off x="1659960" y="1697040"/>
              <a:ext cx="1403640" cy="1799640"/>
              <a:chOff x="1659960" y="1697040"/>
              <a:chExt cx="1403640" cy="1799640"/>
            </a:xfrm>
          </p:grpSpPr>
          <p:pic>
            <p:nvPicPr>
              <p:cNvPr id="111" name="Google Shape;260;p25"/>
              <p:cNvPicPr/>
              <p:nvPr/>
            </p:nvPicPr>
            <p:blipFill>
              <a:blip r:embed="rId4" cstate="print"/>
              <a:stretch/>
            </p:blipFill>
            <p:spPr>
              <a:xfrm>
                <a:off x="1659960" y="1747080"/>
                <a:ext cx="1241280" cy="1716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2" name="Google Shape;261;p25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2901960" y="1697040"/>
                <a:ext cx="161640" cy="17996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13" name="Google Shape;262;p25"/>
            <p:cNvSpPr/>
            <p:nvPr/>
          </p:nvSpPr>
          <p:spPr>
            <a:xfrm>
              <a:off x="1155600" y="1409400"/>
              <a:ext cx="2037240" cy="27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t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200" b="0" strike="noStrike" spc="-1" dirty="0" smtClean="0">
                  <a:solidFill>
                    <a:schemeClr val="dk1"/>
                  </a:solidFill>
                  <a:latin typeface="Times New Roman"/>
                  <a:ea typeface="Times New Roman"/>
                </a:rPr>
                <a:t>station </a:t>
              </a:r>
              <a:r>
                <a:rPr lang="ru" sz="1200" b="0" strike="noStrike" spc="-1" dirty="0">
                  <a:solidFill>
                    <a:schemeClr val="dk1"/>
                  </a:solidFill>
                  <a:latin typeface="Times New Roman"/>
                  <a:ea typeface="Times New Roman"/>
                </a:rPr>
                <a:t>1</a:t>
              </a:r>
              <a:endParaRPr lang="ru-RU" sz="12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6" name="Google Shape;265;p25"/>
          <p:cNvGrpSpPr/>
          <p:nvPr/>
        </p:nvGrpSpPr>
        <p:grpSpPr>
          <a:xfrm>
            <a:off x="334333" y="3807839"/>
            <a:ext cx="2693160" cy="2076120"/>
            <a:chOff x="902880" y="3485520"/>
            <a:chExt cx="2693160" cy="2076120"/>
          </a:xfrm>
        </p:grpSpPr>
        <p:grpSp>
          <p:nvGrpSpPr>
            <p:cNvPr id="117" name="Google Shape;266;p25"/>
            <p:cNvGrpSpPr/>
            <p:nvPr/>
          </p:nvGrpSpPr>
          <p:grpSpPr>
            <a:xfrm>
              <a:off x="1210680" y="3485520"/>
              <a:ext cx="2385360" cy="2076120"/>
              <a:chOff x="1210680" y="3485520"/>
              <a:chExt cx="2385360" cy="2076120"/>
            </a:xfrm>
          </p:grpSpPr>
          <p:grpSp>
            <p:nvGrpSpPr>
              <p:cNvPr id="118" name="Google Shape;267;p25"/>
              <p:cNvGrpSpPr/>
              <p:nvPr/>
            </p:nvGrpSpPr>
            <p:grpSpPr>
              <a:xfrm>
                <a:off x="1210680" y="3762000"/>
                <a:ext cx="2385360" cy="1799640"/>
                <a:chOff x="1210680" y="3762000"/>
                <a:chExt cx="2385360" cy="1799640"/>
              </a:xfrm>
            </p:grpSpPr>
            <p:pic>
              <p:nvPicPr>
                <p:cNvPr id="119" name="Google Shape;268;p25"/>
                <p:cNvPicPr/>
                <p:nvPr/>
              </p:nvPicPr>
              <p:blipFill>
                <a:blip r:embed="rId6" cstate="print"/>
                <a:stretch/>
              </p:blipFill>
              <p:spPr>
                <a:xfrm>
                  <a:off x="1210680" y="3803760"/>
                  <a:ext cx="2118240" cy="171648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20" name="Google Shape;269;p25"/>
                <p:cNvPicPr/>
                <p:nvPr/>
              </p:nvPicPr>
              <p:blipFill>
                <a:blip r:embed="rId7" cstate="print"/>
                <a:stretch/>
              </p:blipFill>
              <p:spPr>
                <a:xfrm>
                  <a:off x="3328920" y="3762000"/>
                  <a:ext cx="267120" cy="1799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121" name="Google Shape;270;p25"/>
              <p:cNvSpPr/>
              <p:nvPr/>
            </p:nvSpPr>
            <p:spPr>
              <a:xfrm>
                <a:off x="1286640" y="3485520"/>
                <a:ext cx="2054160" cy="27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t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ru" sz="1200" b="0" strike="noStrike" spc="-1" dirty="0" smtClean="0">
                    <a:solidFill>
                      <a:schemeClr val="dk1"/>
                    </a:solidFill>
                    <a:latin typeface="Times New Roman"/>
                    <a:ea typeface="Times New Roman"/>
                  </a:rPr>
                  <a:t>station </a:t>
                </a:r>
                <a:r>
                  <a:rPr lang="ru" sz="1200" b="0" strike="noStrike" spc="-1" dirty="0">
                    <a:solidFill>
                      <a:schemeClr val="dk1"/>
                    </a:solidFill>
                    <a:latin typeface="Times New Roman"/>
                    <a:ea typeface="Times New Roman"/>
                  </a:rPr>
                  <a:t>2</a:t>
                </a:r>
                <a:endParaRPr lang="ru-RU" sz="12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22" name="Google Shape;271;p25"/>
            <p:cNvSpPr/>
            <p:nvPr/>
          </p:nvSpPr>
          <p:spPr>
            <a:xfrm rot="16200000">
              <a:off x="673560" y="4044600"/>
              <a:ext cx="765720" cy="307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>
                  <a:solidFill>
                    <a:schemeClr val="dk1"/>
                  </a:solidFill>
                  <a:latin typeface="Times New Roman"/>
                  <a:ea typeface="Times New Roman"/>
                </a:rPr>
                <a:t>201548 hit entries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Google Shape;272;p25"/>
            <p:cNvSpPr/>
            <p:nvPr/>
          </p:nvSpPr>
          <p:spPr>
            <a:xfrm rot="16200000">
              <a:off x="673560" y="4984200"/>
              <a:ext cx="765720" cy="307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>
                  <a:solidFill>
                    <a:schemeClr val="dk1"/>
                  </a:solidFill>
                  <a:latin typeface="Times New Roman"/>
                  <a:ea typeface="Times New Roman"/>
                </a:rPr>
                <a:t>198035 hit entries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5" name="Google Shape;274;p25"/>
          <p:cNvGrpSpPr/>
          <p:nvPr/>
        </p:nvGrpSpPr>
        <p:grpSpPr>
          <a:xfrm>
            <a:off x="2385023" y="1403966"/>
            <a:ext cx="3580200" cy="2067120"/>
            <a:chOff x="3895920" y="3494520"/>
            <a:chExt cx="3580200" cy="2067120"/>
          </a:xfrm>
        </p:grpSpPr>
        <p:sp>
          <p:nvSpPr>
            <p:cNvPr id="126" name="Google Shape;275;p25"/>
            <p:cNvSpPr/>
            <p:nvPr/>
          </p:nvSpPr>
          <p:spPr>
            <a:xfrm rot="16200000">
              <a:off x="3666600" y="4044600"/>
              <a:ext cx="765720" cy="307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>
                  <a:solidFill>
                    <a:schemeClr val="dk1"/>
                  </a:solidFill>
                  <a:latin typeface="Times New Roman"/>
                  <a:ea typeface="Times New Roman"/>
                </a:rPr>
                <a:t>124789 hit entries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Google Shape;276;p25"/>
            <p:cNvSpPr/>
            <p:nvPr/>
          </p:nvSpPr>
          <p:spPr>
            <a:xfrm rot="16200000">
              <a:off x="3666600" y="4984200"/>
              <a:ext cx="765720" cy="307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>
                  <a:solidFill>
                    <a:schemeClr val="dk1"/>
                  </a:solidFill>
                  <a:latin typeface="Times New Roman"/>
                  <a:ea typeface="Times New Roman"/>
                </a:rPr>
                <a:t>138624 hit entries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28" name="Google Shape;277;p25"/>
            <p:cNvGrpSpPr/>
            <p:nvPr/>
          </p:nvGrpSpPr>
          <p:grpSpPr>
            <a:xfrm>
              <a:off x="4202280" y="3494520"/>
              <a:ext cx="3273840" cy="2067120"/>
              <a:chOff x="4202280" y="3494520"/>
              <a:chExt cx="3273840" cy="2067120"/>
            </a:xfrm>
          </p:grpSpPr>
          <p:sp>
            <p:nvSpPr>
              <p:cNvPr id="129" name="Google Shape;278;p25"/>
              <p:cNvSpPr/>
              <p:nvPr/>
            </p:nvSpPr>
            <p:spPr>
              <a:xfrm>
                <a:off x="4654080" y="3494520"/>
                <a:ext cx="2054160" cy="27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t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ru" sz="1200" b="0" strike="noStrike" spc="-1" dirty="0" smtClean="0">
                    <a:solidFill>
                      <a:schemeClr val="dk1"/>
                    </a:solidFill>
                    <a:latin typeface="Times New Roman"/>
                    <a:ea typeface="Times New Roman"/>
                  </a:rPr>
                  <a:t>station </a:t>
                </a:r>
                <a:r>
                  <a:rPr lang="ru" sz="1200" b="0" strike="noStrike" spc="-1" dirty="0">
                    <a:solidFill>
                      <a:schemeClr val="dk1"/>
                    </a:solidFill>
                    <a:latin typeface="Times New Roman"/>
                    <a:ea typeface="Times New Roman"/>
                  </a:rPr>
                  <a:t>4</a:t>
                </a:r>
                <a:endParaRPr lang="ru-RU" sz="12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30" name="Google Shape;279;p25"/>
              <p:cNvGrpSpPr/>
              <p:nvPr/>
            </p:nvGrpSpPr>
            <p:grpSpPr>
              <a:xfrm>
                <a:off x="4202280" y="3762000"/>
                <a:ext cx="3273840" cy="1799640"/>
                <a:chOff x="4202280" y="3762000"/>
                <a:chExt cx="3273840" cy="1799640"/>
              </a:xfrm>
            </p:grpSpPr>
            <p:pic>
              <p:nvPicPr>
                <p:cNvPr id="131" name="Google Shape;280;p25"/>
                <p:cNvPicPr/>
                <p:nvPr/>
              </p:nvPicPr>
              <p:blipFill>
                <a:blip r:embed="rId7" cstate="print"/>
                <a:stretch/>
              </p:blipFill>
              <p:spPr>
                <a:xfrm>
                  <a:off x="7209000" y="3762000"/>
                  <a:ext cx="267120" cy="179964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32" name="Google Shape;281;p25"/>
                <p:cNvPicPr/>
                <p:nvPr/>
              </p:nvPicPr>
              <p:blipFill>
                <a:blip r:embed="rId8" cstate="print"/>
                <a:stretch/>
              </p:blipFill>
              <p:spPr>
                <a:xfrm>
                  <a:off x="4202280" y="3803760"/>
                  <a:ext cx="3006360" cy="171648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</p:grpSp>
      </p:grpSp>
      <p:grpSp>
        <p:nvGrpSpPr>
          <p:cNvPr id="133" name="Google Shape;282;p25"/>
          <p:cNvGrpSpPr/>
          <p:nvPr/>
        </p:nvGrpSpPr>
        <p:grpSpPr>
          <a:xfrm>
            <a:off x="3002423" y="3782687"/>
            <a:ext cx="2962800" cy="2076120"/>
            <a:chOff x="4203720" y="1385640"/>
            <a:chExt cx="2962800" cy="2076120"/>
          </a:xfrm>
        </p:grpSpPr>
        <p:sp>
          <p:nvSpPr>
            <p:cNvPr id="134" name="Google Shape;283;p25"/>
            <p:cNvSpPr/>
            <p:nvPr/>
          </p:nvSpPr>
          <p:spPr>
            <a:xfrm rot="16200000">
              <a:off x="3974400" y="1962360"/>
              <a:ext cx="765720" cy="307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>
                  <a:solidFill>
                    <a:schemeClr val="dk1"/>
                  </a:solidFill>
                  <a:latin typeface="Times New Roman"/>
                  <a:ea typeface="Times New Roman"/>
                </a:rPr>
                <a:t>165513 hit entries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Google Shape;284;p25"/>
            <p:cNvSpPr/>
            <p:nvPr/>
          </p:nvSpPr>
          <p:spPr>
            <a:xfrm rot="16200000">
              <a:off x="3974400" y="2892600"/>
              <a:ext cx="765720" cy="307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>
                  <a:solidFill>
                    <a:schemeClr val="dk1"/>
                  </a:solidFill>
                  <a:latin typeface="Times New Roman"/>
                  <a:ea typeface="Times New Roman"/>
                </a:rPr>
                <a:t>319725 hit entries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36" name="Google Shape;285;p25"/>
            <p:cNvGrpSpPr/>
            <p:nvPr/>
          </p:nvGrpSpPr>
          <p:grpSpPr>
            <a:xfrm>
              <a:off x="4511520" y="1385640"/>
              <a:ext cx="2655000" cy="2076120"/>
              <a:chOff x="4511520" y="1385640"/>
              <a:chExt cx="2655000" cy="2076120"/>
            </a:xfrm>
          </p:grpSpPr>
          <p:sp>
            <p:nvSpPr>
              <p:cNvPr id="137" name="Google Shape;286;p25"/>
              <p:cNvSpPr/>
              <p:nvPr/>
            </p:nvSpPr>
            <p:spPr>
              <a:xfrm>
                <a:off x="4812120" y="1385640"/>
                <a:ext cx="2054160" cy="27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t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ru" sz="1200" b="0" strike="noStrike" spc="-1" dirty="0" smtClean="0">
                    <a:solidFill>
                      <a:schemeClr val="dk1"/>
                    </a:solidFill>
                    <a:latin typeface="Times New Roman"/>
                    <a:ea typeface="Times New Roman"/>
                  </a:rPr>
                  <a:t>station </a:t>
                </a:r>
                <a:r>
                  <a:rPr lang="ru" sz="1200" b="0" strike="noStrike" spc="-1" dirty="0">
                    <a:solidFill>
                      <a:schemeClr val="dk1"/>
                    </a:solidFill>
                    <a:latin typeface="Times New Roman"/>
                    <a:ea typeface="Times New Roman"/>
                  </a:rPr>
                  <a:t>3</a:t>
                </a:r>
                <a:endParaRPr lang="ru-RU" sz="12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38" name="Google Shape;287;p25"/>
              <p:cNvGrpSpPr/>
              <p:nvPr/>
            </p:nvGrpSpPr>
            <p:grpSpPr>
              <a:xfrm>
                <a:off x="4511520" y="1662120"/>
                <a:ext cx="2655000" cy="1799640"/>
                <a:chOff x="4511520" y="1662120"/>
                <a:chExt cx="2655000" cy="1799640"/>
              </a:xfrm>
            </p:grpSpPr>
            <p:pic>
              <p:nvPicPr>
                <p:cNvPr id="139" name="Google Shape;288;p25"/>
                <p:cNvPicPr/>
                <p:nvPr/>
              </p:nvPicPr>
              <p:blipFill>
                <a:blip r:embed="rId7" cstate="print"/>
                <a:stretch/>
              </p:blipFill>
              <p:spPr>
                <a:xfrm>
                  <a:off x="6899400" y="1662120"/>
                  <a:ext cx="267120" cy="179964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40" name="Google Shape;289;p25"/>
                <p:cNvPicPr/>
                <p:nvPr/>
              </p:nvPicPr>
              <p:blipFill>
                <a:blip r:embed="rId9" cstate="print"/>
                <a:stretch/>
              </p:blipFill>
              <p:spPr>
                <a:xfrm>
                  <a:off x="4511520" y="1712160"/>
                  <a:ext cx="2387520" cy="171648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</p:grpSp>
      </p:grpSp>
      <p:grpSp>
        <p:nvGrpSpPr>
          <p:cNvPr id="45" name="Группа 44"/>
          <p:cNvGrpSpPr/>
          <p:nvPr/>
        </p:nvGrpSpPr>
        <p:grpSpPr>
          <a:xfrm>
            <a:off x="523881" y="1747502"/>
            <a:ext cx="360040" cy="1624528"/>
            <a:chOff x="586076" y="1716776"/>
            <a:chExt cx="360040" cy="1624528"/>
          </a:xfrm>
        </p:grpSpPr>
        <p:sp>
          <p:nvSpPr>
            <p:cNvPr id="114" name="Google Shape;263;p25"/>
            <p:cNvSpPr/>
            <p:nvPr/>
          </p:nvSpPr>
          <p:spPr>
            <a:xfrm rot="16200000">
              <a:off x="381519" y="1936267"/>
              <a:ext cx="784087" cy="34510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 dirty="0">
                  <a:solidFill>
                    <a:schemeClr val="dk1"/>
                  </a:solidFill>
                  <a:latin typeface="Times New Roman"/>
                  <a:ea typeface="Times New Roman"/>
                </a:rPr>
                <a:t>93643 hit entries</a:t>
              </a:r>
              <a:endParaRPr lang="ru-RU" sz="1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Google Shape;264;p25"/>
            <p:cNvSpPr/>
            <p:nvPr/>
          </p:nvSpPr>
          <p:spPr>
            <a:xfrm rot="16200000">
              <a:off x="361051" y="2756239"/>
              <a:ext cx="810090" cy="360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" sz="1000" b="0" strike="noStrike" spc="-1" dirty="0">
                  <a:solidFill>
                    <a:schemeClr val="dk1"/>
                  </a:solidFill>
                  <a:latin typeface="Times New Roman"/>
                  <a:ea typeface="Times New Roman"/>
                </a:rPr>
                <a:t>111664  hit entries</a:t>
              </a:r>
              <a:endParaRPr lang="ru-RU" sz="1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152" y="830615"/>
            <a:ext cx="3017782" cy="5364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1765" y="1485900"/>
            <a:ext cx="1479233" cy="3434715"/>
            <a:chOff x="3589020" y="838200"/>
            <a:chExt cx="1972310" cy="457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9020" y="838200"/>
              <a:ext cx="1972055" cy="45796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09644" y="1388363"/>
              <a:ext cx="1225550" cy="321310"/>
            </a:xfrm>
            <a:custGeom>
              <a:avLst/>
              <a:gdLst/>
              <a:ahLst/>
              <a:cxnLst/>
              <a:rect l="l" t="t" r="r" b="b"/>
              <a:pathLst>
                <a:path w="1225550" h="321310">
                  <a:moveTo>
                    <a:pt x="0" y="160655"/>
                  </a:moveTo>
                  <a:lnTo>
                    <a:pt x="8254" y="109855"/>
                  </a:lnTo>
                  <a:lnTo>
                    <a:pt x="30987" y="65786"/>
                  </a:lnTo>
                  <a:lnTo>
                    <a:pt x="65785" y="30987"/>
                  </a:lnTo>
                  <a:lnTo>
                    <a:pt x="109981" y="8127"/>
                  </a:lnTo>
                  <a:lnTo>
                    <a:pt x="160781" y="0"/>
                  </a:lnTo>
                  <a:lnTo>
                    <a:pt x="211581" y="8127"/>
                  </a:lnTo>
                  <a:lnTo>
                    <a:pt x="255650" y="30987"/>
                  </a:lnTo>
                  <a:lnTo>
                    <a:pt x="290448" y="65786"/>
                  </a:lnTo>
                  <a:lnTo>
                    <a:pt x="313308" y="109855"/>
                  </a:lnTo>
                  <a:lnTo>
                    <a:pt x="321436" y="160655"/>
                  </a:lnTo>
                  <a:lnTo>
                    <a:pt x="313308" y="211327"/>
                  </a:lnTo>
                  <a:lnTo>
                    <a:pt x="290448" y="255397"/>
                  </a:lnTo>
                  <a:lnTo>
                    <a:pt x="255650" y="290195"/>
                  </a:lnTo>
                  <a:lnTo>
                    <a:pt x="211581" y="313055"/>
                  </a:lnTo>
                  <a:lnTo>
                    <a:pt x="160781" y="321183"/>
                  </a:lnTo>
                  <a:lnTo>
                    <a:pt x="109981" y="313055"/>
                  </a:lnTo>
                  <a:lnTo>
                    <a:pt x="65785" y="290195"/>
                  </a:lnTo>
                  <a:lnTo>
                    <a:pt x="30987" y="255397"/>
                  </a:lnTo>
                  <a:lnTo>
                    <a:pt x="8254" y="211327"/>
                  </a:lnTo>
                  <a:lnTo>
                    <a:pt x="0" y="160655"/>
                  </a:lnTo>
                  <a:close/>
                </a:path>
                <a:path w="1225550" h="321310">
                  <a:moveTo>
                    <a:pt x="450976" y="160655"/>
                  </a:moveTo>
                  <a:lnTo>
                    <a:pt x="459231" y="109855"/>
                  </a:lnTo>
                  <a:lnTo>
                    <a:pt x="482091" y="65786"/>
                  </a:lnTo>
                  <a:lnTo>
                    <a:pt x="516889" y="30987"/>
                  </a:lnTo>
                  <a:lnTo>
                    <a:pt x="560958" y="8127"/>
                  </a:lnTo>
                  <a:lnTo>
                    <a:pt x="611758" y="0"/>
                  </a:lnTo>
                  <a:lnTo>
                    <a:pt x="662558" y="8127"/>
                  </a:lnTo>
                  <a:lnTo>
                    <a:pt x="706627" y="30987"/>
                  </a:lnTo>
                  <a:lnTo>
                    <a:pt x="741426" y="65786"/>
                  </a:lnTo>
                  <a:lnTo>
                    <a:pt x="764285" y="109855"/>
                  </a:lnTo>
                  <a:lnTo>
                    <a:pt x="772540" y="160655"/>
                  </a:lnTo>
                  <a:lnTo>
                    <a:pt x="764285" y="211327"/>
                  </a:lnTo>
                  <a:lnTo>
                    <a:pt x="741426" y="255397"/>
                  </a:lnTo>
                  <a:lnTo>
                    <a:pt x="706627" y="290195"/>
                  </a:lnTo>
                  <a:lnTo>
                    <a:pt x="662558" y="313055"/>
                  </a:lnTo>
                  <a:lnTo>
                    <a:pt x="611758" y="321183"/>
                  </a:lnTo>
                  <a:lnTo>
                    <a:pt x="560958" y="313055"/>
                  </a:lnTo>
                  <a:lnTo>
                    <a:pt x="516889" y="290195"/>
                  </a:lnTo>
                  <a:lnTo>
                    <a:pt x="482091" y="255397"/>
                  </a:lnTo>
                  <a:lnTo>
                    <a:pt x="459231" y="211327"/>
                  </a:lnTo>
                  <a:lnTo>
                    <a:pt x="450976" y="160655"/>
                  </a:lnTo>
                  <a:close/>
                </a:path>
                <a:path w="1225550" h="321310">
                  <a:moveTo>
                    <a:pt x="902080" y="160655"/>
                  </a:moveTo>
                  <a:lnTo>
                    <a:pt x="907795" y="117856"/>
                  </a:lnTo>
                  <a:lnTo>
                    <a:pt x="924051" y="79501"/>
                  </a:lnTo>
                  <a:lnTo>
                    <a:pt x="949325" y="46989"/>
                  </a:lnTo>
                  <a:lnTo>
                    <a:pt x="981963" y="21971"/>
                  </a:lnTo>
                  <a:lnTo>
                    <a:pt x="1020571" y="5714"/>
                  </a:lnTo>
                  <a:lnTo>
                    <a:pt x="1063497" y="0"/>
                  </a:lnTo>
                  <a:lnTo>
                    <a:pt x="1106551" y="5714"/>
                  </a:lnTo>
                  <a:lnTo>
                    <a:pt x="1145031" y="21971"/>
                  </a:lnTo>
                  <a:lnTo>
                    <a:pt x="1177797" y="46989"/>
                  </a:lnTo>
                  <a:lnTo>
                    <a:pt x="1202943" y="79501"/>
                  </a:lnTo>
                  <a:lnTo>
                    <a:pt x="1219327" y="117856"/>
                  </a:lnTo>
                  <a:lnTo>
                    <a:pt x="1225041" y="160655"/>
                  </a:lnTo>
                  <a:lnTo>
                    <a:pt x="1219327" y="203326"/>
                  </a:lnTo>
                  <a:lnTo>
                    <a:pt x="1202943" y="241681"/>
                  </a:lnTo>
                  <a:lnTo>
                    <a:pt x="1177797" y="274193"/>
                  </a:lnTo>
                  <a:lnTo>
                    <a:pt x="1145031" y="299212"/>
                  </a:lnTo>
                  <a:lnTo>
                    <a:pt x="1106551" y="315468"/>
                  </a:lnTo>
                  <a:lnTo>
                    <a:pt x="1063497" y="321183"/>
                  </a:lnTo>
                  <a:lnTo>
                    <a:pt x="1020571" y="315468"/>
                  </a:lnTo>
                  <a:lnTo>
                    <a:pt x="981963" y="299212"/>
                  </a:lnTo>
                  <a:lnTo>
                    <a:pt x="949325" y="274193"/>
                  </a:lnTo>
                  <a:lnTo>
                    <a:pt x="924051" y="241681"/>
                  </a:lnTo>
                  <a:lnTo>
                    <a:pt x="907795" y="203326"/>
                  </a:lnTo>
                  <a:lnTo>
                    <a:pt x="902080" y="160655"/>
                  </a:lnTo>
                  <a:close/>
                </a:path>
              </a:pathLst>
            </a:custGeom>
            <a:ln w="9144">
              <a:solidFill>
                <a:srgbClr val="F7944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029903" y="1667066"/>
            <a:ext cx="866299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525">
              <a:spcBef>
                <a:spcPts val="300"/>
              </a:spcBef>
            </a:pPr>
            <a:r>
              <a:rPr sz="900" spc="-4" dirty="0">
                <a:solidFill>
                  <a:srgbClr val="FFC000"/>
                </a:solidFill>
                <a:latin typeface="Calibri"/>
                <a:cs typeface="Calibri"/>
              </a:rPr>
              <a:t>β</a:t>
            </a:r>
            <a:r>
              <a:rPr sz="900" dirty="0">
                <a:solidFill>
                  <a:srgbClr val="FFC000"/>
                </a:solidFill>
                <a:latin typeface="Calibri"/>
                <a:cs typeface="Calibri"/>
              </a:rPr>
              <a:t>-</a:t>
            </a:r>
            <a:r>
              <a:rPr sz="900" spc="-4" dirty="0">
                <a:solidFill>
                  <a:srgbClr val="FFC000"/>
                </a:solidFill>
                <a:latin typeface="Calibri"/>
                <a:cs typeface="Calibri"/>
              </a:rPr>
              <a:t>so</a:t>
            </a:r>
            <a:r>
              <a:rPr sz="900" spc="4" dirty="0">
                <a:solidFill>
                  <a:srgbClr val="FFC000"/>
                </a:solidFill>
                <a:latin typeface="Calibri"/>
                <a:cs typeface="Calibri"/>
              </a:rPr>
              <a:t>u</a:t>
            </a:r>
            <a:r>
              <a:rPr sz="900" spc="-19" dirty="0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sz="900" spc="-4" dirty="0">
                <a:solidFill>
                  <a:srgbClr val="FFC000"/>
                </a:solidFill>
                <a:latin typeface="Calibri"/>
                <a:cs typeface="Calibri"/>
              </a:rPr>
              <a:t>c</a:t>
            </a:r>
            <a:r>
              <a:rPr sz="900" dirty="0">
                <a:solidFill>
                  <a:srgbClr val="FFC000"/>
                </a:solidFill>
                <a:latin typeface="Calibri"/>
                <a:cs typeface="Calibri"/>
              </a:rPr>
              <a:t>e</a:t>
            </a:r>
            <a:r>
              <a:rPr sz="900" spc="-3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C000"/>
                </a:solidFill>
                <a:latin typeface="Calibri"/>
                <a:cs typeface="Calibri"/>
              </a:rPr>
              <a:t>p</a:t>
            </a:r>
            <a:r>
              <a:rPr sz="900" spc="-4" dirty="0">
                <a:solidFill>
                  <a:srgbClr val="FFC000"/>
                </a:solidFill>
                <a:latin typeface="Calibri"/>
                <a:cs typeface="Calibri"/>
              </a:rPr>
              <a:t>osi</a:t>
            </a:r>
            <a:r>
              <a:rPr sz="900" spc="4" dirty="0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sz="900" spc="-11" dirty="0">
                <a:solidFill>
                  <a:srgbClr val="FFC000"/>
                </a:solidFill>
                <a:latin typeface="Calibri"/>
                <a:cs typeface="Calibri"/>
              </a:rPr>
              <a:t>i</a:t>
            </a:r>
            <a:r>
              <a:rPr sz="900" spc="-4" dirty="0">
                <a:solidFill>
                  <a:srgbClr val="FFC000"/>
                </a:solidFill>
                <a:latin typeface="Calibri"/>
                <a:cs typeface="Calibri"/>
              </a:rPr>
              <a:t>ons</a:t>
            </a:r>
            <a:endParaRPr sz="900">
              <a:latin typeface="Calibri"/>
              <a:cs typeface="Calibri"/>
            </a:endParaRPr>
          </a:p>
          <a:p>
            <a:pPr marL="54769">
              <a:spcBef>
                <a:spcPts val="344"/>
              </a:spcBef>
              <a:tabLst>
                <a:tab pos="393383" algn="l"/>
                <a:tab pos="731996" algn="l"/>
              </a:tabLst>
            </a:pPr>
            <a:r>
              <a:rPr sz="1350" dirty="0">
                <a:solidFill>
                  <a:srgbClr val="F79446"/>
                </a:solidFill>
                <a:latin typeface="Calibri"/>
                <a:cs typeface="Calibri"/>
              </a:rPr>
              <a:t>1	2	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4741" y="310875"/>
            <a:ext cx="4997821" cy="502541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>
              <a:spcBef>
                <a:spcPts val="79"/>
              </a:spcBef>
            </a:pPr>
            <a:r>
              <a:rPr sz="2000" spc="-4" dirty="0" smtClean="0"/>
              <a:t>FS</a:t>
            </a:r>
            <a:r>
              <a:rPr lang="en-US" sz="2000" spc="-4" dirty="0" smtClean="0"/>
              <a:t>D</a:t>
            </a:r>
            <a:r>
              <a:rPr sz="2000" spc="-75" dirty="0" smtClean="0"/>
              <a:t> </a:t>
            </a:r>
            <a:r>
              <a:rPr sz="2000" spc="-4" dirty="0"/>
              <a:t>Si</a:t>
            </a:r>
            <a:r>
              <a:rPr sz="2000" spc="-30" dirty="0"/>
              <a:t> </a:t>
            </a:r>
            <a:r>
              <a:rPr sz="2000" dirty="0"/>
              <a:t>module</a:t>
            </a:r>
            <a:r>
              <a:rPr sz="2000" spc="-49" dirty="0"/>
              <a:t> </a:t>
            </a:r>
            <a:r>
              <a:rPr sz="2000" dirty="0"/>
              <a:t>test</a:t>
            </a:r>
            <a:r>
              <a:rPr sz="2000" spc="-41" dirty="0"/>
              <a:t> </a:t>
            </a:r>
            <a:r>
              <a:rPr sz="2000" dirty="0"/>
              <a:t>results</a:t>
            </a:r>
          </a:p>
          <a:p>
            <a:pPr>
              <a:spcBef>
                <a:spcPts val="41"/>
              </a:spcBef>
            </a:pPr>
            <a:r>
              <a:rPr lang="ru-RU" sz="1200" b="1" i="1" spc="-4" dirty="0" smtClean="0">
                <a:latin typeface="Times New Roman"/>
                <a:cs typeface="Times New Roman"/>
              </a:rPr>
              <a:t>(</a:t>
            </a:r>
            <a:r>
              <a:rPr sz="1200" b="1" i="1" spc="-4" dirty="0" smtClean="0">
                <a:latin typeface="Times New Roman"/>
                <a:cs typeface="Times New Roman"/>
              </a:rPr>
              <a:t>module</a:t>
            </a:r>
            <a:r>
              <a:rPr sz="1200" b="1" i="1" spc="-26" dirty="0" smtClean="0">
                <a:latin typeface="Times New Roman"/>
                <a:cs typeface="Times New Roman"/>
              </a:rPr>
              <a:t> </a:t>
            </a:r>
            <a:r>
              <a:rPr sz="1200" b="1" i="1" spc="-4" dirty="0">
                <a:latin typeface="Times New Roman"/>
                <a:cs typeface="Times New Roman"/>
              </a:rPr>
              <a:t>#</a:t>
            </a:r>
            <a:r>
              <a:rPr sz="1200" b="1" i="1" spc="-4" dirty="0" smtClean="0">
                <a:latin typeface="Times New Roman"/>
                <a:cs typeface="Times New Roman"/>
              </a:rPr>
              <a:t>4</a:t>
            </a:r>
            <a:r>
              <a:rPr lang="ru-RU" sz="1200" b="1" i="1" spc="-4" dirty="0" smtClean="0">
                <a:latin typeface="Times New Roman"/>
                <a:cs typeface="Times New Roman"/>
              </a:rPr>
              <a:t>1)</a:t>
            </a:r>
            <a:endParaRPr sz="1200" b="1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03253" y="5709971"/>
            <a:ext cx="116681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dirty="0">
                <a:solidFill>
                  <a:srgbClr val="878787"/>
                </a:solidFill>
                <a:latin typeface="Calibri"/>
                <a:cs typeface="Calibri"/>
              </a:rPr>
              <a:t>17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92325" y="2993517"/>
            <a:ext cx="1690211" cy="299561"/>
            <a:chOff x="3456432" y="2848355"/>
            <a:chExt cx="2253615" cy="399415"/>
          </a:xfrm>
        </p:grpSpPr>
        <p:sp>
          <p:nvSpPr>
            <p:cNvPr id="9" name="object 9"/>
            <p:cNvSpPr/>
            <p:nvPr/>
          </p:nvSpPr>
          <p:spPr>
            <a:xfrm>
              <a:off x="3456432" y="2848355"/>
              <a:ext cx="2207895" cy="86995"/>
            </a:xfrm>
            <a:custGeom>
              <a:avLst/>
              <a:gdLst/>
              <a:ahLst/>
              <a:cxnLst/>
              <a:rect l="l" t="t" r="r" b="b"/>
              <a:pathLst>
                <a:path w="2207895" h="86994">
                  <a:moveTo>
                    <a:pt x="2207768" y="28879"/>
                  </a:moveTo>
                  <a:lnTo>
                    <a:pt x="86868" y="28879"/>
                  </a:lnTo>
                  <a:lnTo>
                    <a:pt x="86868" y="0"/>
                  </a:lnTo>
                  <a:lnTo>
                    <a:pt x="0" y="43434"/>
                  </a:lnTo>
                  <a:lnTo>
                    <a:pt x="86868" y="86741"/>
                  </a:lnTo>
                  <a:lnTo>
                    <a:pt x="86868" y="57785"/>
                  </a:lnTo>
                  <a:lnTo>
                    <a:pt x="86855" y="28956"/>
                  </a:lnTo>
                  <a:lnTo>
                    <a:pt x="86868" y="57785"/>
                  </a:lnTo>
                  <a:lnTo>
                    <a:pt x="2207768" y="57785"/>
                  </a:lnTo>
                  <a:lnTo>
                    <a:pt x="2207768" y="288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02152" y="3160775"/>
              <a:ext cx="2207895" cy="86995"/>
            </a:xfrm>
            <a:custGeom>
              <a:avLst/>
              <a:gdLst/>
              <a:ahLst/>
              <a:cxnLst/>
              <a:rect l="l" t="t" r="r" b="b"/>
              <a:pathLst>
                <a:path w="2207895" h="86994">
                  <a:moveTo>
                    <a:pt x="2207768" y="43434"/>
                  </a:moveTo>
                  <a:lnTo>
                    <a:pt x="2178812" y="28956"/>
                  </a:lnTo>
                  <a:lnTo>
                    <a:pt x="2120900" y="0"/>
                  </a:lnTo>
                  <a:lnTo>
                    <a:pt x="2120900" y="28879"/>
                  </a:lnTo>
                  <a:lnTo>
                    <a:pt x="0" y="28879"/>
                  </a:lnTo>
                  <a:lnTo>
                    <a:pt x="0" y="57785"/>
                  </a:lnTo>
                  <a:lnTo>
                    <a:pt x="2120900" y="57785"/>
                  </a:lnTo>
                  <a:lnTo>
                    <a:pt x="2120900" y="86741"/>
                  </a:lnTo>
                  <a:lnTo>
                    <a:pt x="2178812" y="57785"/>
                  </a:lnTo>
                  <a:lnTo>
                    <a:pt x="2207768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01161" y="2778443"/>
            <a:ext cx="50768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0000"/>
                </a:solidFill>
                <a:latin typeface="Calibri"/>
                <a:cs typeface="Calibri"/>
              </a:rPr>
              <a:t>n+</a:t>
            </a:r>
            <a:r>
              <a:rPr sz="135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FF0000"/>
                </a:solidFill>
                <a:latin typeface="Calibri"/>
                <a:cs typeface="Calibri"/>
              </a:rPr>
              <a:t>side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49726" y="3012757"/>
            <a:ext cx="5124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p+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side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3855" y="2806160"/>
            <a:ext cx="28003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0000"/>
                </a:solidFill>
                <a:latin typeface="Calibri"/>
                <a:cs typeface="Calibri"/>
              </a:rPr>
              <a:t>639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16137" y="3040475"/>
            <a:ext cx="10620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56520" y="2806160"/>
            <a:ext cx="10620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43635" y="3040475"/>
            <a:ext cx="28003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639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1371600"/>
            <a:ext cx="2578894" cy="2965609"/>
            <a:chOff x="0" y="685800"/>
            <a:chExt cx="3438525" cy="395414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5800"/>
              <a:ext cx="3438143" cy="18957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744723"/>
              <a:ext cx="3419855" cy="18951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85368" y="2955226"/>
            <a:ext cx="15430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solidFill>
                  <a:srgbClr val="F79446"/>
                </a:solidFill>
                <a:latin typeface="Calibri"/>
                <a:cs typeface="Calibri"/>
              </a:rPr>
              <a:t>2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4442841"/>
            <a:ext cx="2564891" cy="144360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85368" y="4508753"/>
            <a:ext cx="15430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solidFill>
                  <a:srgbClr val="F79446"/>
                </a:solidFill>
                <a:latin typeface="Calibri"/>
                <a:cs typeface="Calibri"/>
              </a:rPr>
              <a:t>3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89215" y="2374106"/>
            <a:ext cx="2725578" cy="1591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975" spc="-8" dirty="0">
                <a:latin typeface="Times New Roman"/>
                <a:cs typeface="Times New Roman"/>
              </a:rPr>
              <a:t>Sigma</a:t>
            </a:r>
            <a:r>
              <a:rPr sz="975" spc="15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values of</a:t>
            </a:r>
            <a:r>
              <a:rPr sz="975" spc="11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each FSD</a:t>
            </a:r>
            <a:r>
              <a:rPr sz="975" spc="11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Si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module</a:t>
            </a:r>
            <a:r>
              <a:rPr sz="975" spc="15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channels</a:t>
            </a:r>
            <a:r>
              <a:rPr sz="975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at 75</a:t>
            </a:r>
            <a:r>
              <a:rPr sz="975" spc="-11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V</a:t>
            </a:r>
            <a:endParaRPr sz="975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5194" y="914401"/>
            <a:ext cx="1754505" cy="157255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8409812" y="964273"/>
            <a:ext cx="15430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solidFill>
                  <a:srgbClr val="F79446"/>
                </a:solidFill>
                <a:latin typeface="Calibri"/>
                <a:cs typeface="Calibri"/>
              </a:rPr>
              <a:t>1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51192" y="2571750"/>
            <a:ext cx="1835658" cy="157048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8458962" y="2622327"/>
            <a:ext cx="15430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solidFill>
                  <a:srgbClr val="F79446"/>
                </a:solidFill>
                <a:latin typeface="Calibri"/>
                <a:cs typeface="Calibri"/>
              </a:rPr>
              <a:t>2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58050" y="4229098"/>
            <a:ext cx="1835658" cy="171678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344662" y="4280154"/>
            <a:ext cx="15430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solidFill>
                  <a:srgbClr val="F79446"/>
                </a:solidFill>
                <a:latin typeface="Calibri"/>
                <a:cs typeface="Calibri"/>
              </a:rPr>
              <a:t>3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43401" y="1543050"/>
            <a:ext cx="2646044" cy="800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974182" y="3814763"/>
            <a:ext cx="96535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41058" algn="l"/>
              </a:tabLst>
            </a:pP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#1  </a:t>
            </a:r>
            <a:r>
              <a:rPr sz="900" spc="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#2  </a:t>
            </a:r>
            <a:r>
              <a:rPr sz="900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#3  </a:t>
            </a:r>
            <a:r>
              <a:rPr sz="900" spc="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#4	#5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856" y="1023747"/>
            <a:ext cx="2610803" cy="67085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778669" marR="3810" indent="-769620">
              <a:spcBef>
                <a:spcPts val="71"/>
              </a:spcBef>
            </a:pPr>
            <a:r>
              <a:rPr sz="975" spc="-4" dirty="0">
                <a:latin typeface="Times New Roman"/>
                <a:cs typeface="Times New Roman"/>
              </a:rPr>
              <a:t>Occupancy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distributions</a:t>
            </a:r>
            <a:r>
              <a:rPr sz="975" spc="8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in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FSD</a:t>
            </a:r>
            <a:r>
              <a:rPr sz="975" spc="8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Si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module</a:t>
            </a:r>
            <a:r>
              <a:rPr sz="975" spc="19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channels </a:t>
            </a:r>
            <a:r>
              <a:rPr sz="975" spc="-233" dirty="0">
                <a:latin typeface="Times New Roman"/>
                <a:cs typeface="Times New Roman"/>
              </a:rPr>
              <a:t> </a:t>
            </a:r>
            <a:r>
              <a:rPr sz="975" dirty="0">
                <a:latin typeface="Times New Roman"/>
                <a:cs typeface="Times New Roman"/>
              </a:rPr>
              <a:t>after</a:t>
            </a:r>
            <a:r>
              <a:rPr sz="975" spc="-8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noise</a:t>
            </a:r>
            <a:r>
              <a:rPr sz="975" dirty="0">
                <a:latin typeface="Times New Roman"/>
                <a:cs typeface="Times New Roman"/>
              </a:rPr>
              <a:t> </a:t>
            </a:r>
            <a:r>
              <a:rPr sz="975" spc="-8" dirty="0">
                <a:latin typeface="Times New Roman"/>
                <a:cs typeface="Times New Roman"/>
              </a:rPr>
              <a:t>suppresion</a:t>
            </a:r>
            <a:endParaRPr sz="975">
              <a:latin typeface="Times New Roman"/>
              <a:cs typeface="Times New Roman"/>
            </a:endParaRPr>
          </a:p>
          <a:p>
            <a:pPr marL="222885">
              <a:spcBef>
                <a:spcPts val="344"/>
              </a:spcBef>
            </a:pPr>
            <a:r>
              <a:rPr sz="2100" spc="-4" dirty="0">
                <a:solidFill>
                  <a:srgbClr val="F79446"/>
                </a:solidFill>
                <a:latin typeface="Calibri"/>
                <a:cs typeface="Calibri"/>
              </a:rPr>
              <a:t>1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59401" y="2571750"/>
            <a:ext cx="2727198" cy="1693926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4402932" y="4307396"/>
            <a:ext cx="261508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75" spc="-4" dirty="0">
                <a:latin typeface="Times New Roman"/>
                <a:cs typeface="Times New Roman"/>
              </a:rPr>
              <a:t>Module view </a:t>
            </a:r>
            <a:r>
              <a:rPr sz="975" dirty="0">
                <a:latin typeface="Times New Roman"/>
                <a:cs typeface="Times New Roman"/>
              </a:rPr>
              <a:t>after </a:t>
            </a:r>
            <a:r>
              <a:rPr sz="1050" spc="-4" dirty="0">
                <a:latin typeface="Times New Roman"/>
                <a:cs typeface="Times New Roman"/>
              </a:rPr>
              <a:t>US- </a:t>
            </a:r>
            <a:r>
              <a:rPr sz="1050" dirty="0">
                <a:latin typeface="Times New Roman"/>
                <a:cs typeface="Times New Roman"/>
              </a:rPr>
              <a:t>Bonding </a:t>
            </a:r>
            <a:r>
              <a:rPr sz="975" spc="-4" dirty="0">
                <a:latin typeface="Times New Roman"/>
                <a:cs typeface="Times New Roman"/>
              </a:rPr>
              <a:t>detectors and </a:t>
            </a:r>
            <a:r>
              <a:rPr sz="975" spc="-26" dirty="0">
                <a:latin typeface="Times New Roman"/>
                <a:cs typeface="Times New Roman"/>
              </a:rPr>
              <a:t>PAs, </a:t>
            </a:r>
            <a:r>
              <a:rPr sz="975" spc="-233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number</a:t>
            </a:r>
            <a:r>
              <a:rPr sz="975" spc="11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of</a:t>
            </a:r>
            <a:r>
              <a:rPr sz="975" spc="8" dirty="0">
                <a:latin typeface="Times New Roman"/>
                <a:cs typeface="Times New Roman"/>
              </a:rPr>
              <a:t> </a:t>
            </a:r>
            <a:r>
              <a:rPr sz="1050" spc="-4" dirty="0">
                <a:latin typeface="Times New Roman"/>
                <a:cs typeface="Times New Roman"/>
              </a:rPr>
              <a:t>US-</a:t>
            </a:r>
            <a:r>
              <a:rPr sz="1050" spc="-8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Bonding</a:t>
            </a:r>
            <a:r>
              <a:rPr sz="1050" spc="-38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–</a:t>
            </a:r>
            <a:r>
              <a:rPr sz="975" spc="-8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640,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Ø</a:t>
            </a:r>
            <a:r>
              <a:rPr sz="975" spc="18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Al</a:t>
            </a:r>
            <a:r>
              <a:rPr sz="975" dirty="0">
                <a:latin typeface="Times New Roman"/>
                <a:cs typeface="Times New Roman"/>
              </a:rPr>
              <a:t> </a:t>
            </a:r>
            <a:r>
              <a:rPr sz="975" spc="-8" dirty="0">
                <a:latin typeface="Times New Roman"/>
                <a:cs typeface="Times New Roman"/>
              </a:rPr>
              <a:t>wire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–</a:t>
            </a:r>
            <a:r>
              <a:rPr sz="975" spc="4" dirty="0">
                <a:latin typeface="Times New Roman"/>
                <a:cs typeface="Times New Roman"/>
              </a:rPr>
              <a:t> </a:t>
            </a:r>
            <a:r>
              <a:rPr sz="975" spc="-4" dirty="0">
                <a:latin typeface="Times New Roman"/>
                <a:cs typeface="Times New Roman"/>
              </a:rPr>
              <a:t>25 μm</a:t>
            </a:r>
            <a:endParaRPr sz="975">
              <a:latin typeface="Times New Roman"/>
              <a:cs typeface="Times New Roman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/>
          </p:nvPr>
        </p:nvGraphicFramePr>
        <p:xfrm>
          <a:off x="2687289" y="5086617"/>
          <a:ext cx="4534852" cy="869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3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3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3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38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38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96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Module</a:t>
                      </a:r>
                      <a:r>
                        <a:rPr sz="7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ID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91440" indent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Dark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current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700" b="1" spc="5" dirty="0">
                          <a:latin typeface="Times New Roman"/>
                          <a:cs typeface="Times New Roman"/>
                        </a:rPr>
                        <a:t>50</a:t>
                      </a:r>
                      <a:r>
                        <a:rPr sz="700" b="1" spc="-1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),</a:t>
                      </a:r>
                      <a:r>
                        <a:rPr sz="7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nA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84455" indent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Mean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no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ise</a:t>
                      </a:r>
                      <a:r>
                        <a:rPr sz="7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700" b="1" spc="-15" baseline="27777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), 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ch.ADC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84455" indent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Mean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no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ise</a:t>
                      </a:r>
                      <a:r>
                        <a:rPr sz="7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700" b="1" spc="-15" baseline="27777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), 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ch.ADC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MPV</a:t>
                      </a:r>
                      <a:r>
                        <a:rPr sz="7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700" b="1" spc="-7" baseline="27777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p),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ch.ADC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MPV</a:t>
                      </a:r>
                      <a:r>
                        <a:rPr sz="7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700" b="1" spc="-7" baseline="27777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n),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ch.ADC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S/N</a:t>
                      </a:r>
                      <a:r>
                        <a:rPr sz="7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700" b="1" spc="-15" baseline="27777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700" b="1" spc="89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side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S/N</a:t>
                      </a:r>
                      <a:r>
                        <a:rPr sz="7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700" b="1" spc="-15" baseline="27777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700" b="1" spc="89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side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 marR="116839" indent="1123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Bad </a:t>
                      </a:r>
                      <a:r>
                        <a:rPr sz="7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700" b="1" spc="-10" dirty="0">
                          <a:latin typeface="Times New Roman"/>
                          <a:cs typeface="Times New Roman"/>
                        </a:rPr>
                        <a:t>hann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ls  </a:t>
                      </a:r>
                      <a:r>
                        <a:rPr sz="700" b="1" spc="-5" dirty="0">
                          <a:latin typeface="Times New Roman"/>
                          <a:cs typeface="Times New Roman"/>
                        </a:rPr>
                        <a:t>ratio,</a:t>
                      </a:r>
                      <a:r>
                        <a:rPr sz="7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%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8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spc="5" dirty="0" smtClean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ru-RU" sz="700" b="1" spc="5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700" b="1" spc="5" dirty="0" smtClean="0">
                          <a:latin typeface="Times New Roman"/>
                          <a:cs typeface="Times New Roman"/>
                        </a:rPr>
                        <a:t>_0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7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dirty="0">
                          <a:latin typeface="Times New Roman"/>
                          <a:cs typeface="Times New Roman"/>
                        </a:rPr>
                        <a:t>584,00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36,93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50,76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536,20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578,89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14,09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13,32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b="1" dirty="0">
                          <a:latin typeface="Times New Roman"/>
                          <a:cs typeface="Times New Roman"/>
                        </a:rPr>
                        <a:t>0,55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4229671" y="4686871"/>
            <a:ext cx="2804159" cy="236603"/>
          </a:xfrm>
          <a:prstGeom prst="rect">
            <a:avLst/>
          </a:prstGeom>
          <a:ln w="19050">
            <a:solidFill>
              <a:srgbClr val="E36C09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68104">
              <a:spcBef>
                <a:spcPts val="225"/>
              </a:spcBef>
            </a:pPr>
            <a:r>
              <a:rPr sz="1350" b="1" spc="-4" dirty="0">
                <a:latin typeface="Times New Roman"/>
                <a:cs typeface="Times New Roman"/>
              </a:rPr>
              <a:t>1ch.</a:t>
            </a:r>
            <a:r>
              <a:rPr sz="1350" b="1" spc="-75" dirty="0">
                <a:latin typeface="Times New Roman"/>
                <a:cs typeface="Times New Roman"/>
              </a:rPr>
              <a:t> </a:t>
            </a:r>
            <a:r>
              <a:rPr sz="1350" b="1" spc="-4" dirty="0">
                <a:latin typeface="Times New Roman"/>
                <a:cs typeface="Times New Roman"/>
              </a:rPr>
              <a:t>ADC</a:t>
            </a:r>
            <a:r>
              <a:rPr sz="1350" b="1" spc="-5" baseline="-20833" dirty="0">
                <a:latin typeface="Times New Roman"/>
                <a:cs typeface="Times New Roman"/>
              </a:rPr>
              <a:t>p+</a:t>
            </a:r>
            <a:r>
              <a:rPr sz="1350" b="1" spc="169" baseline="-20833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=</a:t>
            </a:r>
            <a:r>
              <a:rPr sz="1350" b="1" spc="-8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45</a:t>
            </a:r>
            <a:r>
              <a:rPr sz="1350" b="1" spc="-11" dirty="0">
                <a:latin typeface="Times New Roman"/>
                <a:cs typeface="Times New Roman"/>
              </a:rPr>
              <a:t> </a:t>
            </a:r>
            <a:r>
              <a:rPr sz="1350" b="1" dirty="0" smtClean="0">
                <a:latin typeface="Times New Roman"/>
                <a:cs typeface="Times New Roman"/>
              </a:rPr>
              <a:t>e</a:t>
            </a:r>
            <a:r>
              <a:rPr lang="ru-RU" sz="1350" b="1" dirty="0" smtClean="0">
                <a:latin typeface="Times New Roman"/>
                <a:cs typeface="Times New Roman"/>
              </a:rPr>
              <a:t>, </a:t>
            </a:r>
            <a:r>
              <a:rPr sz="1350" b="1" spc="-4" dirty="0" smtClean="0"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FF0000"/>
                </a:solidFill>
                <a:latin typeface="Times New Roman"/>
                <a:cs typeface="Times New Roman"/>
              </a:rPr>
              <a:t>1 </a:t>
            </a:r>
            <a:r>
              <a:rPr sz="1350" b="1" spc="-4" dirty="0">
                <a:solidFill>
                  <a:srgbClr val="FF0000"/>
                </a:solidFill>
                <a:latin typeface="Times New Roman"/>
                <a:cs typeface="Times New Roman"/>
              </a:rPr>
              <a:t>ch.ADC</a:t>
            </a:r>
            <a:r>
              <a:rPr sz="1350" b="1" spc="-5" baseline="-20833" dirty="0">
                <a:solidFill>
                  <a:srgbClr val="FF0000"/>
                </a:solidFill>
                <a:latin typeface="Times New Roman"/>
                <a:cs typeface="Times New Roman"/>
              </a:rPr>
              <a:t>n+</a:t>
            </a:r>
            <a:r>
              <a:rPr sz="1350" b="1" spc="-4" dirty="0">
                <a:solidFill>
                  <a:srgbClr val="FF0000"/>
                </a:solidFill>
                <a:latin typeface="Times New Roman"/>
                <a:cs typeface="Times New Roman"/>
              </a:rPr>
              <a:t>=</a:t>
            </a:r>
            <a:r>
              <a:rPr sz="1350" b="1" spc="-8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FF0000"/>
                </a:solidFill>
                <a:latin typeface="Times New Roman"/>
                <a:cs typeface="Times New Roman"/>
              </a:rPr>
              <a:t>42</a:t>
            </a:r>
            <a:r>
              <a:rPr sz="1350" b="1" spc="-1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sz="13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66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5964"/>
            <a:ext cx="8634997" cy="4429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116632"/>
            <a:ext cx="53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2. </a:t>
            </a:r>
            <a:r>
              <a:rPr lang="ru-RU" sz="2000" b="1" i="1" dirty="0" smtClean="0"/>
              <a:t>Пучковый </a:t>
            </a:r>
            <a:r>
              <a:rPr lang="ru-RU" sz="2000" b="1" i="1" dirty="0" err="1" smtClean="0"/>
              <a:t>трекер</a:t>
            </a:r>
            <a:r>
              <a:rPr lang="ru-RU" sz="2000" b="1" i="1" dirty="0" smtClean="0"/>
              <a:t> </a:t>
            </a:r>
            <a:r>
              <a:rPr lang="en-US" sz="2000" b="1" i="1" dirty="0" smtClean="0"/>
              <a:t>SiBT1÷SiBT3 </a:t>
            </a:r>
            <a:r>
              <a:rPr lang="ru-RU" sz="2000" b="1" i="1" dirty="0" smtClean="0"/>
              <a:t>к сеансу 2025</a:t>
            </a:r>
            <a:endParaRPr lang="ru-RU" sz="2000" b="1" i="1" dirty="0"/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00550" y="3645024"/>
            <a:ext cx="4743450" cy="3069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5661248"/>
            <a:ext cx="2732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Радиационный автограф</a:t>
            </a:r>
          </a:p>
          <a:p>
            <a:r>
              <a:rPr lang="ru-RU" i="1" dirty="0" smtClean="0">
                <a:solidFill>
                  <a:srgbClr val="FF0000"/>
                </a:solidFill>
              </a:rPr>
              <a:t> пучка </a:t>
            </a:r>
            <a:r>
              <a:rPr lang="ru-RU" i="1" baseline="30000" dirty="0" smtClean="0">
                <a:solidFill>
                  <a:srgbClr val="FF0000"/>
                </a:solidFill>
              </a:rPr>
              <a:t>124</a:t>
            </a:r>
            <a:r>
              <a:rPr lang="en-US" i="1" dirty="0" err="1" smtClean="0">
                <a:solidFill>
                  <a:srgbClr val="FF0000"/>
                </a:solidFill>
              </a:rPr>
              <a:t>Xe</a:t>
            </a:r>
            <a:r>
              <a:rPr lang="ru-RU" i="1" dirty="0" smtClean="0">
                <a:solidFill>
                  <a:srgbClr val="FF0000"/>
                </a:solidFill>
              </a:rPr>
              <a:t>(3.8ГэВ/н) за </a:t>
            </a:r>
          </a:p>
          <a:p>
            <a:r>
              <a:rPr lang="ru-RU" i="1" dirty="0">
                <a:solidFill>
                  <a:srgbClr val="FF0000"/>
                </a:solidFill>
              </a:rPr>
              <a:t>с</a:t>
            </a:r>
            <a:r>
              <a:rPr lang="ru-RU" i="1" dirty="0" smtClean="0">
                <a:solidFill>
                  <a:srgbClr val="FF0000"/>
                </a:solidFill>
              </a:rPr>
              <a:t>еанс 2022-2023г.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2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1556792"/>
            <a:ext cx="8208912" cy="5212551"/>
          </a:xfrm>
          <a:prstGeom prst="rect">
            <a:avLst/>
          </a:prstGeom>
        </p:spPr>
      </p:pic>
      <p:pic>
        <p:nvPicPr>
          <p:cNvPr id="4" name="Image1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87624" y="2204864"/>
            <a:ext cx="4176464" cy="3240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7016" y="59845"/>
            <a:ext cx="867747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146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рогноз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ДССД детекторов </a:t>
            </a: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интеграле ядер за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сеанс </a:t>
            </a:r>
            <a:r>
              <a:rPr lang="en-US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4.44×10</a:t>
            </a:r>
            <a:r>
              <a:rPr lang="ru-RU" sz="1600" b="1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124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(3,8 ГэВ/н):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сеансов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4.44×10</a:t>
            </a:r>
            <a:r>
              <a:rPr lang="ru-RU" sz="16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strip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= 2 мкА;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197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(3,8 ГэВ/н):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сеансов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strip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= 2 мкА;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209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(3,8 ГэВ/н):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сеанса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strip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= 2 мкА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34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637" y="1400723"/>
            <a:ext cx="3676752" cy="459678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796235" y="6495465"/>
            <a:ext cx="2057400" cy="273844"/>
          </a:xfrm>
        </p:spPr>
        <p:txBody>
          <a:bodyPr/>
          <a:lstStyle/>
          <a:p>
            <a:fld id="{95C09F22-743A-4726-A673-F65BFACC5DE1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3668551" y="1203171"/>
            <a:ext cx="1203951" cy="1123399"/>
            <a:chOff x="559059" y="1448627"/>
            <a:chExt cx="1620798" cy="167425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7160" r="15927" b="3457"/>
            <a:stretch/>
          </p:blipFill>
          <p:spPr>
            <a:xfrm>
              <a:off x="559059" y="1448627"/>
              <a:ext cx="1320801" cy="1311742"/>
            </a:xfrm>
            <a:prstGeom prst="rect">
              <a:avLst/>
            </a:prstGeom>
          </p:spPr>
        </p:pic>
        <p:cxnSp>
          <p:nvCxnSpPr>
            <p:cNvPr id="15" name="Прямая со стрелкой 14"/>
            <p:cNvCxnSpPr/>
            <p:nvPr/>
          </p:nvCxnSpPr>
          <p:spPr>
            <a:xfrm flipV="1">
              <a:off x="567717" y="2876873"/>
              <a:ext cx="1219632" cy="9943"/>
            </a:xfrm>
            <a:prstGeom prst="straightConnector1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flipV="1">
              <a:off x="1977129" y="1488500"/>
              <a:ext cx="3176" cy="1216025"/>
            </a:xfrm>
            <a:prstGeom prst="straightConnector1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1796" y="2710058"/>
              <a:ext cx="735326" cy="41282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5mm</a:t>
              </a:r>
              <a:endParaRPr lang="ru-RU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608089" y="1949083"/>
              <a:ext cx="770631" cy="37290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5mm</a:t>
              </a:r>
              <a:endParaRPr lang="ru-RU" sz="1200" dirty="0"/>
            </a:p>
          </p:txBody>
        </p:sp>
      </p:grpSp>
      <p:cxnSp>
        <p:nvCxnSpPr>
          <p:cNvPr id="82" name="Прямая со стрелкой 81"/>
          <p:cNvCxnSpPr>
            <a:stCxn id="84" idx="3"/>
          </p:cNvCxnSpPr>
          <p:nvPr/>
        </p:nvCxnSpPr>
        <p:spPr>
          <a:xfrm flipV="1">
            <a:off x="5319883" y="3603694"/>
            <a:ext cx="339961" cy="180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851485" y="3669255"/>
            <a:ext cx="468398" cy="2308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dirty="0"/>
              <a:t>target</a:t>
            </a:r>
            <a:endParaRPr lang="ru-RU" sz="900" dirty="0"/>
          </a:p>
        </p:txBody>
      </p:sp>
      <p:sp>
        <p:nvSpPr>
          <p:cNvPr id="86" name="TextBox 85"/>
          <p:cNvSpPr txBox="1"/>
          <p:nvPr/>
        </p:nvSpPr>
        <p:spPr>
          <a:xfrm>
            <a:off x="6839325" y="2369909"/>
            <a:ext cx="502061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FSD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267067" y="2452874"/>
            <a:ext cx="569387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51739" y="1399751"/>
            <a:ext cx="2537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Si- pin-detector (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rad_monitor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Detectors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(5×5×0,3)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Detectors thickness: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Active area: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mm</a:t>
            </a:r>
            <a:r>
              <a:rPr lang="ru-RU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4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73963" y="2669991"/>
            <a:ext cx="1447832" cy="40011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=α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×V×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1091" y="3257914"/>
            <a:ext cx="24466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− I</a:t>
            </a:r>
            <a:r>
              <a:rPr lang="en-US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current after irradiation;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current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(5±0,5)·10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−17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A×cm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radiation damage constant-Si (for neutrons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MeV at +20°)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(cm³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volume of SCR (spice charge region at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(cm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eq. neutron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 MeV)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4595503" y="3352938"/>
            <a:ext cx="549089" cy="1245"/>
          </a:xfrm>
          <a:prstGeom prst="straightConnector1">
            <a:avLst/>
          </a:prstGeom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4722048" y="2947136"/>
            <a:ext cx="8683" cy="548818"/>
          </a:xfrm>
          <a:prstGeom prst="straightConnector1">
            <a:avLst/>
          </a:prstGeom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7954" y="3099587"/>
            <a:ext cx="2616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ru-RU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95503" y="2752956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45553" y="4499985"/>
            <a:ext cx="492951" cy="207749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Si-det.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>
            <a:stCxn id="20" idx="0"/>
          </p:cNvCxnSpPr>
          <p:nvPr/>
        </p:nvCxnSpPr>
        <p:spPr>
          <a:xfrm flipH="1" flipV="1">
            <a:off x="6371327" y="3742911"/>
            <a:ext cx="720702" cy="75707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73433" y="4941168"/>
            <a:ext cx="356188" cy="20774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 стрелкой 47"/>
          <p:cNvCxnSpPr>
            <a:stCxn id="45" idx="0"/>
          </p:cNvCxnSpPr>
          <p:nvPr/>
        </p:nvCxnSpPr>
        <p:spPr>
          <a:xfrm flipH="1" flipV="1">
            <a:off x="6391839" y="4221088"/>
            <a:ext cx="259688" cy="72008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5652120" y="3481847"/>
            <a:ext cx="52741" cy="121847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467266" y="484336"/>
            <a:ext cx="7921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Si-monitors 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FSD region for equivalent neutron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fluence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measurement </a:t>
            </a:r>
            <a:endParaRPr lang="ru-RU" sz="20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6" t="34259" r="42187" b="29938"/>
          <a:stretch/>
        </p:blipFill>
        <p:spPr>
          <a:xfrm>
            <a:off x="2958724" y="3970153"/>
            <a:ext cx="2552525" cy="17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88" y="675472"/>
            <a:ext cx="8136686" cy="574770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95C09F22-743A-4726-A673-F65BFACC5DE1}" type="slidenum">
              <a:rPr lang="ru-RU" smtClean="0"/>
              <a:pPr/>
              <a:t>7</a:t>
            </a:fld>
            <a:endParaRPr lang="ru-RU"/>
          </a:p>
        </p:txBody>
      </p:sp>
      <p:cxnSp>
        <p:nvCxnSpPr>
          <p:cNvPr id="76" name="Прямая со стрелкой 75"/>
          <p:cNvCxnSpPr>
            <a:stCxn id="77" idx="0"/>
          </p:cNvCxnSpPr>
          <p:nvPr/>
        </p:nvCxnSpPr>
        <p:spPr>
          <a:xfrm flipH="1" flipV="1">
            <a:off x="2174895" y="4717717"/>
            <a:ext cx="98248" cy="371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038944" y="5089022"/>
            <a:ext cx="468398" cy="2308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dirty="0"/>
              <a:t>target</a:t>
            </a:r>
            <a:endParaRPr lang="ru-RU" sz="900" dirty="0"/>
          </a:p>
        </p:txBody>
      </p:sp>
      <p:sp>
        <p:nvSpPr>
          <p:cNvPr id="81" name="TextBox 80"/>
          <p:cNvSpPr txBox="1"/>
          <p:nvPr/>
        </p:nvSpPr>
        <p:spPr>
          <a:xfrm>
            <a:off x="1617802" y="5370338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76110" y="1211864"/>
            <a:ext cx="84466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 #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  <p:sp>
        <p:nvSpPr>
          <p:cNvPr id="84" name="TextBox 83"/>
          <p:cNvSpPr txBox="1"/>
          <p:nvPr/>
        </p:nvSpPr>
        <p:spPr>
          <a:xfrm>
            <a:off x="2195736" y="6093296"/>
            <a:ext cx="853119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 #1 </a:t>
            </a:r>
            <a:endParaRPr lang="ru-RU" sz="1200" dirty="0"/>
          </a:p>
        </p:txBody>
      </p:sp>
      <p:sp>
        <p:nvSpPr>
          <p:cNvPr id="87" name="TextBox 86"/>
          <p:cNvSpPr txBox="1"/>
          <p:nvPr/>
        </p:nvSpPr>
        <p:spPr>
          <a:xfrm rot="19905005">
            <a:off x="6192425" y="1677087"/>
            <a:ext cx="583814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beam</a:t>
            </a:r>
            <a:endParaRPr lang="ru-RU" sz="135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704087" y="5278511"/>
            <a:ext cx="992800" cy="1024408"/>
            <a:chOff x="611936" y="4978362"/>
            <a:chExt cx="992800" cy="1024408"/>
          </a:xfrm>
        </p:grpSpPr>
        <p:cxnSp>
          <p:nvCxnSpPr>
            <p:cNvPr id="79" name="Прямая со стрелкой 78"/>
            <p:cNvCxnSpPr/>
            <p:nvPr/>
          </p:nvCxnSpPr>
          <p:spPr>
            <a:xfrm>
              <a:off x="611936" y="5427489"/>
              <a:ext cx="779674" cy="523320"/>
            </a:xfrm>
            <a:prstGeom prst="straightConnector1">
              <a:avLst/>
            </a:prstGeom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/>
            <p:nvPr/>
          </p:nvCxnSpPr>
          <p:spPr>
            <a:xfrm flipV="1">
              <a:off x="785564" y="5150280"/>
              <a:ext cx="8683" cy="548818"/>
            </a:xfrm>
            <a:prstGeom prst="straightConnector1">
              <a:avLst/>
            </a:prstGeom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28397" y="4978362"/>
              <a:ext cx="189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9" name="Прямая со стрелкой 88"/>
            <p:cNvCxnSpPr/>
            <p:nvPr/>
          </p:nvCxnSpPr>
          <p:spPr>
            <a:xfrm flipV="1">
              <a:off x="623944" y="5075898"/>
              <a:ext cx="980792" cy="569247"/>
            </a:xfrm>
            <a:prstGeom prst="straightConnector1">
              <a:avLst/>
            </a:prstGeom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335705" y="5664216"/>
              <a:ext cx="189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485704" y="5742681"/>
            <a:ext cx="913368" cy="25391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Si-monitors</a:t>
            </a:r>
            <a:endParaRPr lang="ru-RU" sz="1050" dirty="0"/>
          </a:p>
        </p:txBody>
      </p:sp>
      <p:cxnSp>
        <p:nvCxnSpPr>
          <p:cNvPr id="96" name="Прямая со стрелкой 95"/>
          <p:cNvCxnSpPr/>
          <p:nvPr/>
        </p:nvCxnSpPr>
        <p:spPr>
          <a:xfrm flipH="1" flipV="1">
            <a:off x="4499992" y="5517232"/>
            <a:ext cx="1000989" cy="22544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37940" y="4654629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4</a:t>
            </a:r>
            <a:endParaRPr lang="ru-RU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3407351" y="5563030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5</a:t>
            </a:r>
            <a:endParaRPr lang="ru-RU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357948" y="5601873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6</a:t>
            </a:r>
            <a:endParaRPr lang="ru-RU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3983373" y="4040362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3</a:t>
            </a:r>
            <a:endParaRPr lang="ru-RU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3056395" y="3501008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1</a:t>
            </a:r>
            <a:endParaRPr lang="ru-RU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3422420" y="4276220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2</a:t>
            </a:r>
            <a:endParaRPr lang="ru-RU" sz="10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01062" y="921850"/>
          <a:ext cx="187672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732">
                  <a:extLst>
                    <a:ext uri="{9D8B030D-6E8A-4147-A177-3AD203B41FA5}">
                      <a16:colId xmlns:a16="http://schemas.microsoft.com/office/drawing/2014/main" val="2857345986"/>
                    </a:ext>
                  </a:extLst>
                </a:gridCol>
                <a:gridCol w="1230996">
                  <a:extLst>
                    <a:ext uri="{9D8B030D-6E8A-4147-A177-3AD203B41FA5}">
                      <a16:colId xmlns:a16="http://schemas.microsoft.com/office/drawing/2014/main" val="2618109895"/>
                    </a:ext>
                  </a:extLst>
                </a:gridCol>
              </a:tblGrid>
              <a:tr h="63771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#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Si-monitors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L</a:t>
                      </a:r>
                      <a:r>
                        <a:rPr lang="en-US" sz="900" baseline="0" dirty="0" smtClean="0"/>
                        <a:t> -</a:t>
                      </a:r>
                      <a:r>
                        <a:rPr lang="ru-RU" sz="900" baseline="0" dirty="0" smtClean="0"/>
                        <a:t>р</a:t>
                      </a:r>
                      <a:r>
                        <a:rPr lang="ru-RU" sz="900" dirty="0" smtClean="0"/>
                        <a:t>асстояние от центра мишени до центра </a:t>
                      </a:r>
                      <a:r>
                        <a:rPr lang="en-US" sz="900" dirty="0" smtClean="0"/>
                        <a:t>Si </a:t>
                      </a:r>
                      <a:r>
                        <a:rPr lang="ru-RU" sz="900" dirty="0" smtClean="0"/>
                        <a:t>монитора</a:t>
                      </a:r>
                      <a:r>
                        <a:rPr lang="en-US" sz="900" dirty="0" smtClean="0"/>
                        <a:t> </a:t>
                      </a:r>
                      <a:r>
                        <a:rPr lang="ru-RU" sz="900" dirty="0" smtClean="0"/>
                        <a:t>(мм)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743303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156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441377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137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2370612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3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156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096851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197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4921474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5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190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9236619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6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197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1662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7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415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895463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432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8826785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415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005490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532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915009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11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438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504092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12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532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059323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5506030" y="2045583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7</a:t>
            </a:r>
            <a:endParaRPr lang="ru-RU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3307170" y="2722485"/>
            <a:ext cx="372966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10</a:t>
            </a:r>
            <a:endParaRPr lang="ru-RU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5898440" y="2835566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8</a:t>
            </a:r>
            <a:endParaRPr lang="ru-RU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6455925" y="2647592"/>
            <a:ext cx="19455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9</a:t>
            </a:r>
            <a:endParaRPr lang="ru-RU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5903770" y="4531518"/>
            <a:ext cx="324413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11</a:t>
            </a:r>
            <a:endParaRPr lang="ru-RU" sz="1000" dirty="0"/>
          </a:p>
        </p:txBody>
      </p:sp>
      <p:sp>
        <p:nvSpPr>
          <p:cNvPr id="62" name="TextBox 61"/>
          <p:cNvSpPr txBox="1"/>
          <p:nvPr/>
        </p:nvSpPr>
        <p:spPr>
          <a:xfrm>
            <a:off x="8350659" y="5611876"/>
            <a:ext cx="367594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12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01062" y="159401"/>
            <a:ext cx="7439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Si-monitors on FSD region for equivalent neutron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fluence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measurement </a:t>
            </a:r>
            <a:endParaRPr lang="ru-RU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2174895" y="4159816"/>
            <a:ext cx="1329731" cy="441933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83928" y="4212647"/>
            <a:ext cx="243978" cy="26161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/>
              <a:t>L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58115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4;p25"/>
          <p:cNvPicPr/>
          <p:nvPr/>
        </p:nvPicPr>
        <p:blipFill>
          <a:blip r:embed="rId2" cstate="print"/>
          <a:stretch/>
        </p:blipFill>
        <p:spPr>
          <a:xfrm>
            <a:off x="8172400" y="32440"/>
            <a:ext cx="921240" cy="516240"/>
          </a:xfrm>
          <a:prstGeom prst="rect">
            <a:avLst/>
          </a:prstGeom>
          <a:ln w="0">
            <a:noFill/>
          </a:ln>
        </p:spPr>
      </p:pic>
      <p:pic>
        <p:nvPicPr>
          <p:cNvPr id="5" name="Google Shape;255;p25"/>
          <p:cNvPicPr/>
          <p:nvPr/>
        </p:nvPicPr>
        <p:blipFill>
          <a:blip r:embed="rId3" cstate="print"/>
          <a:stretch/>
        </p:blipFill>
        <p:spPr>
          <a:xfrm>
            <a:off x="0" y="30280"/>
            <a:ext cx="921240" cy="518400"/>
          </a:xfrm>
          <a:prstGeom prst="rect">
            <a:avLst/>
          </a:prstGeom>
          <a:ln w="0"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04" y="379711"/>
            <a:ext cx="3701256" cy="29137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478780">
            <a:off x="5539385" y="1956853"/>
            <a:ext cx="62649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beam</a:t>
            </a:r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6437" y="2422116"/>
            <a:ext cx="111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Si-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монитор:</a:t>
            </a: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ru-RU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99688" y="158249"/>
            <a:ext cx="477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блучени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LYSO</a:t>
            </a:r>
            <a:r>
              <a:rPr lang="ru-RU" b="1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(ФИАН)</a:t>
            </a:r>
            <a:r>
              <a:rPr lang="en-US" b="1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crystals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Google Shape;255;p25"/>
          <p:cNvPicPr/>
          <p:nvPr/>
        </p:nvPicPr>
        <p:blipFill>
          <a:blip r:embed="rId3" cstate="print"/>
          <a:stretch/>
        </p:blipFill>
        <p:spPr>
          <a:xfrm>
            <a:off x="131034" y="16907"/>
            <a:ext cx="921240" cy="51840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897" y="3342468"/>
            <a:ext cx="4166857" cy="12632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927162" y="4997218"/>
            <a:ext cx="357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Forward hadron calorimeter </a:t>
            </a:r>
            <a:r>
              <a:rPr lang="en-US" b="1" dirty="0" err="1">
                <a:solidFill>
                  <a:srgbClr val="FF0000"/>
                </a:solidFill>
              </a:rPr>
              <a:t>FHCal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4932041" y="4221088"/>
            <a:ext cx="1267876" cy="77613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277" y="939903"/>
            <a:ext cx="2830287" cy="2166120"/>
          </a:xfrm>
          <a:prstGeom prst="rect">
            <a:avLst/>
          </a:prstGeom>
        </p:spPr>
      </p:pic>
      <p:cxnSp>
        <p:nvCxnSpPr>
          <p:cNvPr id="46" name="Прямая со стрелкой 45"/>
          <p:cNvCxnSpPr/>
          <p:nvPr/>
        </p:nvCxnSpPr>
        <p:spPr>
          <a:xfrm flipH="1">
            <a:off x="4689331" y="1798840"/>
            <a:ext cx="2151907" cy="2283153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18692A3F-A603-4C32-9B34-1D2C785FEC3B}"/>
              </a:ext>
            </a:extLst>
          </p:cNvPr>
          <p:cNvCxnSpPr/>
          <p:nvPr/>
        </p:nvCxnSpPr>
        <p:spPr>
          <a:xfrm flipH="1">
            <a:off x="6325836" y="4081993"/>
            <a:ext cx="1440159" cy="366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8D014D7-AE37-489D-A0AE-4426026A226C}"/>
              </a:ext>
            </a:extLst>
          </p:cNvPr>
          <p:cNvSpPr txBox="1"/>
          <p:nvPr/>
        </p:nvSpPr>
        <p:spPr>
          <a:xfrm>
            <a:off x="6420681" y="3677327"/>
            <a:ext cx="588623" cy="3000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Beam</a:t>
            </a:r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/>
          <a:srcRect l="72821" t="55456" b="19260"/>
          <a:stretch/>
        </p:blipFill>
        <p:spPr>
          <a:xfrm>
            <a:off x="98716" y="2204865"/>
            <a:ext cx="1877722" cy="126122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96595" y="3422589"/>
            <a:ext cx="4113627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-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LYSO </a:t>
            </a:r>
            <a:r>
              <a:rPr lang="en-US" sz="1400" b="1" spc="-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crystals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8х10х4мм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/>
              <a:t>Кристаллы </a:t>
            </a:r>
            <a:r>
              <a:rPr lang="en-US" sz="1400" b="1" dirty="0"/>
              <a:t>Lu</a:t>
            </a:r>
            <a:r>
              <a:rPr lang="ru-RU" sz="1400" b="1" baseline="-25000" dirty="0"/>
              <a:t>2</a:t>
            </a:r>
            <a:r>
              <a:rPr lang="en-US" sz="1400" b="1" dirty="0" err="1"/>
              <a:t>SiO</a:t>
            </a:r>
            <a:r>
              <a:rPr lang="ru-RU" sz="1400" b="1" baseline="-25000" dirty="0"/>
              <a:t>5-</a:t>
            </a:r>
            <a:r>
              <a:rPr lang="en-US" sz="1400" b="1" baseline="-25000" dirty="0"/>
              <a:t>z</a:t>
            </a:r>
            <a:r>
              <a:rPr lang="ru-RU" sz="1400" b="1" dirty="0"/>
              <a:t>:</a:t>
            </a:r>
            <a:r>
              <a:rPr lang="en-US" sz="1400" b="1" dirty="0"/>
              <a:t>Y</a:t>
            </a:r>
            <a:r>
              <a:rPr lang="ru-RU" sz="1400" b="1" baseline="30000" dirty="0"/>
              <a:t>3+</a:t>
            </a:r>
            <a:r>
              <a:rPr lang="ru-RU" sz="1400" b="1" dirty="0"/>
              <a:t>:</a:t>
            </a:r>
            <a:r>
              <a:rPr lang="en-US" sz="1400" b="1" dirty="0"/>
              <a:t>Ce</a:t>
            </a:r>
            <a:r>
              <a:rPr lang="ru-RU" sz="1400" b="1" baseline="30000" dirty="0"/>
              <a:t>3+</a:t>
            </a:r>
            <a:r>
              <a:rPr lang="ru-RU" sz="1400" b="1" dirty="0"/>
              <a:t>:</a:t>
            </a:r>
            <a:r>
              <a:rPr lang="en-US" sz="1400" b="1" dirty="0"/>
              <a:t>Ca</a:t>
            </a:r>
            <a:r>
              <a:rPr lang="ru-RU" sz="1400" b="1" baseline="30000" dirty="0"/>
              <a:t>2+</a:t>
            </a:r>
            <a:r>
              <a:rPr lang="ru-RU" sz="1400" b="1" dirty="0"/>
              <a:t>     </a:t>
            </a:r>
            <a:endParaRPr lang="ru-RU" sz="1400" dirty="0"/>
          </a:p>
          <a:p>
            <a:r>
              <a:rPr lang="en-US" sz="1400" dirty="0"/>
              <a:t>(Lu</a:t>
            </a:r>
            <a:r>
              <a:rPr lang="ru-RU" sz="1400" baseline="-25000" dirty="0"/>
              <a:t>1.961</a:t>
            </a:r>
            <a:r>
              <a:rPr lang="en-US" sz="1400" dirty="0"/>
              <a:t>Y</a:t>
            </a:r>
            <a:r>
              <a:rPr lang="ru-RU" sz="1400" baseline="-25000" dirty="0"/>
              <a:t>0.037</a:t>
            </a:r>
            <a:r>
              <a:rPr lang="en-US" sz="1400" dirty="0"/>
              <a:t>Ce</a:t>
            </a:r>
            <a:r>
              <a:rPr lang="ru-RU" sz="1400" baseline="-25000" dirty="0"/>
              <a:t>0.00068</a:t>
            </a:r>
            <a:r>
              <a:rPr lang="en-US" sz="1400" dirty="0"/>
              <a:t>Ca</a:t>
            </a:r>
            <a:r>
              <a:rPr lang="ru-RU" sz="1400" baseline="-25000" dirty="0"/>
              <a:t>0.00038</a:t>
            </a:r>
            <a:r>
              <a:rPr lang="en-US" sz="1400" dirty="0"/>
              <a:t>Si</a:t>
            </a:r>
            <a:r>
              <a:rPr lang="ru-RU" sz="1400" baseline="-25000" dirty="0"/>
              <a:t>1</a:t>
            </a:r>
            <a:r>
              <a:rPr lang="en-US" sz="1400" dirty="0"/>
              <a:t>O</a:t>
            </a:r>
            <a:r>
              <a:rPr lang="ru-RU" sz="1400" baseline="-25000" dirty="0"/>
              <a:t>5-z</a:t>
            </a:r>
            <a:r>
              <a:rPr lang="ru-RU" sz="1400" dirty="0"/>
              <a:t>,  z=0.00038.)            </a:t>
            </a:r>
          </a:p>
          <a:p>
            <a:endParaRPr lang="ru-RU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 стрелкой 49"/>
          <p:cNvCxnSpPr>
            <a:stCxn id="48" idx="0"/>
          </p:cNvCxnSpPr>
          <p:nvPr/>
        </p:nvCxnSpPr>
        <p:spPr>
          <a:xfrm flipH="1" flipV="1">
            <a:off x="854565" y="2902817"/>
            <a:ext cx="1398844" cy="51977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1022630" y="2610225"/>
            <a:ext cx="1380651" cy="16701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1465" y="4812552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По инициативе коллег из ФИАН:</a:t>
            </a:r>
          </a:p>
          <a:p>
            <a:r>
              <a:rPr lang="ru-RU" sz="1600" b="1" dirty="0" smtClean="0"/>
              <a:t>Козлов В.А., Завертяев М.В. </a:t>
            </a:r>
            <a:endParaRPr lang="ru-RU" sz="1600" b="1" dirty="0"/>
          </a:p>
          <a:p>
            <a:r>
              <a:rPr lang="ru-RU" sz="1600" dirty="0" smtClean="0"/>
              <a:t>и согласованию с сотрудниками ЛФВЭ:</a:t>
            </a:r>
          </a:p>
          <a:p>
            <a:r>
              <a:rPr lang="ru-RU" sz="1600" dirty="0" smtClean="0"/>
              <a:t>Капишин М.Н., Замятин Н.И. было принято решение об</a:t>
            </a:r>
            <a:r>
              <a:rPr lang="ru-RU" sz="1600" dirty="0"/>
              <a:t>л</a:t>
            </a:r>
            <a:r>
              <a:rPr lang="ru-RU" sz="1600" dirty="0" smtClean="0"/>
              <a:t>учения на пучке ядер </a:t>
            </a:r>
            <a:r>
              <a:rPr lang="ru-RU" sz="1600" dirty="0" err="1" smtClean="0"/>
              <a:t>Хе</a:t>
            </a:r>
            <a:r>
              <a:rPr lang="ru-RU" sz="1600" dirty="0" smtClean="0"/>
              <a:t> установки </a:t>
            </a:r>
            <a:r>
              <a:rPr lang="en-US" sz="1600" dirty="0" smtClean="0"/>
              <a:t>BM@N</a:t>
            </a:r>
            <a:r>
              <a:rPr lang="ru-RU" sz="1600" dirty="0" smtClean="0"/>
              <a:t> сцинтилляционных кристаллов </a:t>
            </a:r>
            <a:r>
              <a:rPr lang="en-US" sz="1600" dirty="0" smtClean="0"/>
              <a:t>LYSO</a:t>
            </a:r>
            <a:endParaRPr lang="en-US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992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280491-7F65-4D44-BBF1-DA6C50A2461F}"/>
              </a:ext>
            </a:extLst>
          </p:cNvPr>
          <p:cNvSpPr txBox="1"/>
          <p:nvPr/>
        </p:nvSpPr>
        <p:spPr>
          <a:xfrm>
            <a:off x="1737806" y="1850658"/>
            <a:ext cx="17043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Run 444 (</a:t>
            </a:r>
            <a:r>
              <a:rPr lang="en-US" sz="1350" b="1" i="1" dirty="0">
                <a:solidFill>
                  <a:srgbClr val="0070C0"/>
                </a:solidFill>
              </a:rPr>
              <a:t>10.02</a:t>
            </a:r>
            <a:r>
              <a:rPr lang="en-US" sz="1350" dirty="0">
                <a:solidFill>
                  <a:srgbClr val="0070C0"/>
                </a:solidFill>
              </a:rPr>
              <a:t>.</a:t>
            </a:r>
            <a:r>
              <a:rPr lang="en-US" sz="1350" b="1" i="1" dirty="0">
                <a:solidFill>
                  <a:srgbClr val="0070C0"/>
                </a:solidFill>
              </a:rPr>
              <a:t>2025</a:t>
            </a:r>
            <a:r>
              <a:rPr lang="en-US" sz="1350" dirty="0"/>
              <a:t>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5AA648-790D-4C13-80CE-D462C8755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46" y="2119670"/>
            <a:ext cx="3717424" cy="21533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8227D1-3C6C-47DA-A7D9-638A4383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58" y="2119670"/>
            <a:ext cx="3732064" cy="2153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4EDFF3-7090-4BA3-9AC2-5DD5034548DC}"/>
              </a:ext>
            </a:extLst>
          </p:cNvPr>
          <p:cNvSpPr txBox="1"/>
          <p:nvPr/>
        </p:nvSpPr>
        <p:spPr>
          <a:xfrm>
            <a:off x="5946931" y="1850658"/>
            <a:ext cx="1709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Run 542 (</a:t>
            </a:r>
            <a:r>
              <a:rPr lang="en-US" sz="1350" b="1" i="1" dirty="0">
                <a:solidFill>
                  <a:srgbClr val="C00000"/>
                </a:solidFill>
              </a:rPr>
              <a:t>28.04.2025)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6EC2D-D89A-462D-9F14-8A71ABEFB65B}"/>
              </a:ext>
            </a:extLst>
          </p:cNvPr>
          <p:cNvSpPr txBox="1"/>
          <p:nvPr/>
        </p:nvSpPr>
        <p:spPr>
          <a:xfrm>
            <a:off x="580920" y="958377"/>
            <a:ext cx="791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YS Text"/>
              </a:rPr>
              <a:t>5</a:t>
            </a:r>
            <a:r>
              <a:rPr lang="ru-RU" b="1" dirty="0" smtClean="0">
                <a:solidFill>
                  <a:srgbClr val="000000"/>
                </a:solidFill>
                <a:latin typeface="YS Text"/>
              </a:rPr>
              <a:t>. </a:t>
            </a:r>
            <a:r>
              <a:rPr lang="en-US" b="1" dirty="0" smtClean="0">
                <a:solidFill>
                  <a:srgbClr val="000000"/>
                </a:solidFill>
                <a:latin typeface="YS Text"/>
              </a:rPr>
              <a:t>Modernization </a:t>
            </a:r>
            <a:r>
              <a:rPr lang="en-US" b="1" dirty="0">
                <a:solidFill>
                  <a:srgbClr val="000000"/>
                </a:solidFill>
                <a:latin typeface="YS Text"/>
              </a:rPr>
              <a:t>of power </a:t>
            </a:r>
            <a:r>
              <a:rPr lang="en-US" b="1" dirty="0">
                <a:solidFill>
                  <a:srgbClr val="000000"/>
                </a:solidFill>
                <a:latin typeface="YS Text"/>
              </a:rPr>
              <a:t>grids on BM@N experimental hall (bld.205)</a:t>
            </a:r>
            <a:r>
              <a:rPr lang="ru-RU" b="1" dirty="0">
                <a:solidFill>
                  <a:srgbClr val="000000"/>
                </a:solidFill>
                <a:latin typeface="YS Text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YS Text"/>
              </a:rPr>
              <a:t> </a:t>
            </a:r>
            <a:endParaRPr lang="en-US" b="1" dirty="0">
              <a:solidFill>
                <a:srgbClr val="000000"/>
              </a:solidFill>
              <a:latin typeface="YS Text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YS Text"/>
              </a:rPr>
              <a:t>(March 2025)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12910" y="4542003"/>
                <a:ext cx="3221894" cy="1346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u="sng" dirty="0">
                    <a:solidFill>
                      <a:srgbClr val="0070C0"/>
                    </a:solidFill>
                  </a:rPr>
                  <a:t>Before modernization </a:t>
                </a:r>
                <a:r>
                  <a:rPr lang="en-US" sz="1350" b="1" u="sng" dirty="0">
                    <a:solidFill>
                      <a:srgbClr val="0070C0"/>
                    </a:solidFill>
                    <a:latin typeface="YS Text"/>
                  </a:rPr>
                  <a:t>of power grids:</a:t>
                </a:r>
              </a:p>
              <a:p>
                <a:endParaRPr lang="en-US" sz="1350" b="1" dirty="0">
                  <a:solidFill>
                    <a:srgbClr val="0070C0"/>
                  </a:solidFill>
                  <a:latin typeface="YS Tex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𝑚𝑒𝑎𝑛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𝑟𝑒𝑑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44.9 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𝑐h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𝐴𝐷𝐶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𝟏𝟖𝟖𝟔</m:t>
                      </m:r>
                      <m:r>
                        <a:rPr lang="en-US" sz="135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𝒓𝒎𝒔</m:t>
                      </m:r>
                      <m:r>
                        <a:rPr lang="en-US" sz="135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35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1350" b="1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𝑚𝑒𝑎𝑛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𝑏𝑙𝑎𝑐𝑘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≈34.6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𝑐h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𝐴𝐷𝐶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𝟏𝟓𝟓𝟕</m:t>
                      </m:r>
                      <m:r>
                        <a:rPr lang="en-US" sz="135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𝒓𝒎𝒔</m:t>
                      </m:r>
                      <m:r>
                        <a:rPr lang="en-US" sz="135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35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1350" b="1" dirty="0" smtClean="0">
                  <a:solidFill>
                    <a:srgbClr val="0070C0"/>
                  </a:solidFill>
                </a:endParaRPr>
              </a:p>
              <a:p>
                <a:pPr/>
                <a:r>
                  <a:rPr lang="en-US" sz="1350" b="1" dirty="0" smtClean="0">
                    <a:solidFill>
                      <a:srgbClr val="0070C0"/>
                    </a:solidFill>
                  </a:rPr>
                  <a:t>         </a:t>
                </a:r>
                <a:r>
                  <a:rPr lang="en-US" sz="1350" b="1" dirty="0" err="1" smtClean="0">
                    <a:solidFill>
                      <a:srgbClr val="0070C0"/>
                    </a:solidFill>
                  </a:rPr>
                  <a:t>t</a:t>
                </a:r>
                <a:r>
                  <a:rPr lang="en-US" sz="1350" b="1" baseline="-25000" dirty="0" err="1" smtClean="0">
                    <a:solidFill>
                      <a:srgbClr val="0070C0"/>
                    </a:solidFill>
                  </a:rPr>
                  <a:t>measure</a:t>
                </a:r>
                <a:r>
                  <a:rPr lang="en-US" sz="1350" b="1" baseline="-25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1350" b="1" dirty="0" smtClean="0">
                    <a:solidFill>
                      <a:srgbClr val="0070C0"/>
                    </a:solidFill>
                  </a:rPr>
                  <a:t>= 22°</a:t>
                </a:r>
                <a:endParaRPr lang="en-US" sz="1350" b="1" baseline="-25000" dirty="0">
                  <a:solidFill>
                    <a:srgbClr val="0070C0"/>
                  </a:solidFill>
                </a:endParaRPr>
              </a:p>
              <a:p>
                <a:r>
                  <a:rPr lang="en-US" sz="1350" b="1" dirty="0">
                    <a:solidFill>
                      <a:srgbClr val="0070C0"/>
                    </a:solidFill>
                    <a:latin typeface="YS Text"/>
                  </a:rPr>
                  <a:t> </a:t>
                </a:r>
                <a:endParaRPr lang="ru-RU" sz="135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10" y="4542003"/>
                <a:ext cx="3221894" cy="1346394"/>
              </a:xfrm>
              <a:prstGeom prst="rect">
                <a:avLst/>
              </a:prstGeom>
              <a:blipFill>
                <a:blip r:embed="rId4"/>
                <a:stretch>
                  <a:fillRect l="-568" t="-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5324099" y="4479622"/>
                <a:ext cx="3037386" cy="1346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b="1" u="sng" dirty="0" smtClean="0">
                    <a:solidFill>
                      <a:srgbClr val="C00000"/>
                    </a:solidFill>
                  </a:rPr>
                  <a:t>After modernization </a:t>
                </a:r>
                <a:r>
                  <a:rPr lang="en-US" sz="1350" b="1" u="sng" dirty="0">
                    <a:solidFill>
                      <a:srgbClr val="C00000"/>
                    </a:solidFill>
                    <a:latin typeface="YS Text"/>
                  </a:rPr>
                  <a:t>of power </a:t>
                </a:r>
                <a:r>
                  <a:rPr lang="en-US" sz="1350" b="1" u="sng" dirty="0">
                    <a:solidFill>
                      <a:srgbClr val="C00000"/>
                    </a:solidFill>
                    <a:latin typeface="YS Text"/>
                  </a:rPr>
                  <a:t>grids:</a:t>
                </a:r>
              </a:p>
              <a:p>
                <a:endParaRPr lang="en-US" sz="1350" b="1" dirty="0">
                  <a:solidFill>
                    <a:srgbClr val="C00000"/>
                  </a:solidFill>
                  <a:latin typeface="YS Text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𝑟𝑒𝑑</m:t>
                        </m:r>
                      </m:sup>
                    </m:sSubSup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46.41 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𝑐h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𝐴𝐷𝐶</m:t>
                    </m:r>
                  </m:oMath>
                </a14:m>
                <a:r>
                  <a:rPr lang="en-US" sz="1350" dirty="0"/>
                  <a:t>= </a:t>
                </a:r>
                <a:r>
                  <a:rPr lang="en-US" sz="1350" b="1" dirty="0" smtClean="0">
                    <a:solidFill>
                      <a:srgbClr val="C00000"/>
                    </a:solidFill>
                  </a:rPr>
                  <a:t>1949 </a:t>
                </a: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𝒓𝒎𝒔</m:t>
                    </m:r>
                    <m:r>
                      <a:rPr lang="en-US" sz="135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35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US" sz="1350" b="1" dirty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𝑏𝑙𝑎𝑐𝑘</m:t>
                        </m:r>
                      </m:sup>
                    </m:sSubSup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≈35.3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𝑐h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𝐴𝐷𝐶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350" dirty="0"/>
                  <a:t> </a:t>
                </a:r>
                <a:r>
                  <a:rPr lang="en-US" sz="1350" b="1" dirty="0" smtClean="0">
                    <a:solidFill>
                      <a:srgbClr val="C00000"/>
                    </a:solidFill>
                  </a:rPr>
                  <a:t>1589 </a:t>
                </a: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𝒓𝒎𝒔</m:t>
                    </m:r>
                    <m:r>
                      <a:rPr lang="en-US" sz="135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35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US" sz="1350" b="1" dirty="0" smtClean="0">
                  <a:solidFill>
                    <a:srgbClr val="C00000"/>
                  </a:solidFill>
                </a:endParaRPr>
              </a:p>
              <a:p>
                <a:r>
                  <a:rPr lang="en-US" sz="1350" b="1" dirty="0" err="1">
                    <a:solidFill>
                      <a:srgbClr val="C00000"/>
                    </a:solidFill>
                  </a:rPr>
                  <a:t>t</a:t>
                </a:r>
                <a:r>
                  <a:rPr lang="en-US" sz="1350" b="1" baseline="-25000" dirty="0" err="1">
                    <a:solidFill>
                      <a:srgbClr val="C00000"/>
                    </a:solidFill>
                  </a:rPr>
                  <a:t>measure</a:t>
                </a:r>
                <a:r>
                  <a:rPr lang="en-US" sz="1350" b="1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en-US" sz="1350" b="1" dirty="0">
                    <a:solidFill>
                      <a:srgbClr val="C00000"/>
                    </a:solidFill>
                  </a:rPr>
                  <a:t>= </a:t>
                </a:r>
                <a:r>
                  <a:rPr lang="en-US" sz="1350" b="1" dirty="0" smtClean="0">
                    <a:solidFill>
                      <a:srgbClr val="C00000"/>
                    </a:solidFill>
                  </a:rPr>
                  <a:t>26°</a:t>
                </a:r>
              </a:p>
              <a:p>
                <a:endParaRPr 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99" y="4479622"/>
                <a:ext cx="3037386" cy="1346394"/>
              </a:xfrm>
              <a:prstGeom prst="rect">
                <a:avLst/>
              </a:prstGeom>
              <a:blipFill>
                <a:blip r:embed="rId5"/>
                <a:stretch>
                  <a:fillRect l="-401" t="-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639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3242</TotalTime>
  <Words>724</Words>
  <Application>Microsoft Office PowerPoint</Application>
  <PresentationFormat>Экран (4:3)</PresentationFormat>
  <Paragraphs>179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10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Times New Roman</vt:lpstr>
      <vt:lpstr>Wingdings</vt:lpstr>
      <vt:lpstr>YS Text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 Waiting for the beam of relativistic nuclei 124Xe at BM@N   N. Zamyatin on behalf of Forward Silicon Detector team</vt:lpstr>
      <vt:lpstr>1. FSD на канале BM@N для сеанса май-июнь-2025  </vt:lpstr>
      <vt:lpstr>FSD Si module test results (module #41)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dc:description/>
  <cp:lastModifiedBy>Work</cp:lastModifiedBy>
  <cp:revision>222</cp:revision>
  <cp:lastPrinted>2022-09-12T14:41:17Z</cp:lastPrinted>
  <dcterms:created xsi:type="dcterms:W3CDTF">2022-09-12T09:49:19Z</dcterms:created>
  <dcterms:modified xsi:type="dcterms:W3CDTF">2025-05-13T18:05:24Z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Экран (4:3)</vt:lpwstr>
  </property>
  <property fmtid="{D5CDD505-2E9C-101B-9397-08002B2CF9AE}" pid="4" name="Slides">
    <vt:i4>15</vt:i4>
  </property>
</Properties>
</file>