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68" r:id="rId3"/>
    <p:sldId id="267" r:id="rId4"/>
    <p:sldId id="25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262" autoAdjust="0"/>
  </p:normalViewPr>
  <p:slideViewPr>
    <p:cSldViewPr snapToGrid="0">
      <p:cViewPr varScale="1">
        <p:scale>
          <a:sx n="67" d="100"/>
          <a:sy n="67" d="100"/>
        </p:scale>
        <p:origin x="1267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okinilya69@gmail.com" userId="56d3e6b91653ce05" providerId="LiveId" clId="{02E4B198-1EB6-405A-A163-696B1939B362}"/>
    <pc:docChg chg="modSld">
      <pc:chgData name="osokinilya69@gmail.com" userId="56d3e6b91653ce05" providerId="LiveId" clId="{02E4B198-1EB6-405A-A163-696B1939B362}" dt="2025-05-14T06:20:05.153" v="24" actId="20577"/>
      <pc:docMkLst>
        <pc:docMk/>
      </pc:docMkLst>
      <pc:sldChg chg="modNotesTx">
        <pc:chgData name="osokinilya69@gmail.com" userId="56d3e6b91653ce05" providerId="LiveId" clId="{02E4B198-1EB6-405A-A163-696B1939B362}" dt="2025-05-14T06:20:05.153" v="24" actId="20577"/>
        <pc:sldMkLst>
          <pc:docMk/>
          <pc:sldMk cId="2383642915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1EF2-3751-4D0F-91CD-FE65DC3086D4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69086-C221-4896-8CE6-D7BF2B15D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1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Most of the BM@N detector systems, such as FSD, </a:t>
            </a:r>
            <a:r>
              <a:rPr lang="en-US" dirty="0" err="1">
                <a:effectLst/>
              </a:rPr>
              <a:t>Sibeam</a:t>
            </a:r>
            <a:r>
              <a:rPr lang="en-US" dirty="0">
                <a:effectLst/>
              </a:rPr>
              <a:t>, GEM, CSC, </a:t>
            </a:r>
            <a:r>
              <a:rPr lang="en-US" dirty="0" err="1">
                <a:effectLst/>
              </a:rPr>
              <a:t>tof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FhCal</a:t>
            </a:r>
            <a:r>
              <a:rPr lang="en-US" dirty="0">
                <a:effectLst/>
              </a:rPr>
              <a:t> and others, are connected to the SC system according to the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current BM@N setup and were tested.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48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Due to the upgrade of the TOF400 detector, the SC system is changing configuration.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TOF`s </a:t>
            </a:r>
            <a:r>
              <a:rPr lang="en-US" dirty="0" err="1">
                <a:effectLst/>
              </a:rPr>
              <a:t>equipments</a:t>
            </a:r>
            <a:r>
              <a:rPr lang="en-US" dirty="0">
                <a:effectLst/>
              </a:rPr>
              <a:t> ,like HV, LV and gas system, has been tested, but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now we are waiting for the completing the assembly and configuration of the detector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and the making of new HV, LV and electronics MAPPINGS.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6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Most of the CSC for BM@N detector systems, such as FSD, </a:t>
            </a:r>
            <a:r>
              <a:rPr lang="en-US" dirty="0" err="1">
                <a:effectLst/>
              </a:rPr>
              <a:t>Sibeam</a:t>
            </a:r>
            <a:r>
              <a:rPr lang="en-US" dirty="0">
                <a:effectLst/>
              </a:rPr>
              <a:t>, GEM, </a:t>
            </a:r>
            <a:r>
              <a:rPr lang="en-US" dirty="0" err="1">
                <a:effectLst/>
              </a:rPr>
              <a:t>tof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FhCal</a:t>
            </a:r>
            <a:r>
              <a:rPr lang="en-US" dirty="0">
                <a:effectLst/>
              </a:rPr>
              <a:t> and others, which are connected to the SC system were tested.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9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For a slow control system, we use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TANGO control system,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free open source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toolkit.</a:t>
            </a:r>
          </a:p>
          <a:p>
            <a:r>
              <a:rPr lang="en-US" dirty="0">
                <a:effectLst/>
              </a:rPr>
              <a:t>The system did well during the previous BM@N run </a:t>
            </a:r>
            <a:r>
              <a:rPr lang="ru-RU" dirty="0">
                <a:effectLst/>
              </a:rPr>
              <a:t>№</a:t>
            </a:r>
            <a:r>
              <a:rPr lang="en-US" dirty="0">
                <a:effectLst/>
              </a:rPr>
              <a:t>8 and will be used in the </a:t>
            </a:r>
            <a:r>
              <a:rPr lang="en-US" dirty="0" err="1">
                <a:effectLst/>
              </a:rPr>
              <a:t>the</a:t>
            </a:r>
            <a:r>
              <a:rPr lang="en-US" dirty="0">
                <a:effectLst/>
              </a:rPr>
              <a:t> </a:t>
            </a:r>
            <a:r>
              <a:rPr lang="en-US" b="0" i="0" dirty="0">
                <a:solidFill>
                  <a:srgbClr val="1F1100"/>
                </a:solidFill>
                <a:effectLst/>
                <a:latin typeface="Liberation Sans"/>
              </a:rPr>
              <a:t>forthcoming beam run</a:t>
            </a:r>
            <a:r>
              <a:rPr lang="en-US" b="1" i="0" dirty="0">
                <a:solidFill>
                  <a:srgbClr val="1F1100"/>
                </a:solidFill>
                <a:effectLst/>
                <a:latin typeface="Liberation Sans"/>
              </a:rPr>
              <a:t> </a:t>
            </a:r>
            <a:r>
              <a:rPr lang="en-US" dirty="0">
                <a:effectLst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4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During the preparation of the FSD detector, HV, LV, temperature measurement, and FEE electronics were tested.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22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Among other things, an </a:t>
            </a:r>
            <a:r>
              <a:rPr lang="en-US" dirty="0" err="1">
                <a:effectLst/>
              </a:rPr>
              <a:t>autoswitch</a:t>
            </a:r>
            <a:r>
              <a:rPr lang="en-US" dirty="0">
                <a:effectLst/>
              </a:rPr>
              <a:t> system was created and tested.</a:t>
            </a:r>
            <a:r>
              <a:rPr lang="ru-RU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Importance of this system is due to reduce the risk of the human factor.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In case of, for example, cooling problems with the FSD detector, the electronics boards may overheat, which can have irreversible consequences.</a:t>
            </a:r>
            <a:endParaRPr lang="ru-RU" dirty="0">
              <a:effectLst/>
            </a:endParaRPr>
          </a:p>
          <a:p>
            <a:r>
              <a:rPr lang="en-US" dirty="0">
                <a:effectLst/>
              </a:rPr>
              <a:t>Now, if the electronics are heated to a temp threshold, the LV system will be immediately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turned off.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0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Monitoring of FSD detectors air cooling has also been created</a:t>
            </a:r>
            <a:endParaRPr lang="ru-RU" dirty="0">
              <a:effectLst/>
            </a:endParaRPr>
          </a:p>
          <a:p>
            <a:r>
              <a:rPr lang="en-US" dirty="0">
                <a:effectLst/>
              </a:rPr>
              <a:t>This also increases the reliability of the system and reduces the risks of the working detector in critical conditions.</a:t>
            </a:r>
          </a:p>
          <a:p>
            <a:r>
              <a:rPr lang="en-US" dirty="0">
                <a:effectLst/>
              </a:rPr>
              <a:t>The WB modules were used as automatization equipment – ADC and interface converter. WB – is Russian based company, produced automatization modules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2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in addition to detector systems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there were some another changes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The slow control system for monitoring the condition of the radio protection doors in the BM@N experiment hall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have been created and now duplicates the state </a:t>
            </a:r>
            <a:r>
              <a:rPr lang="en-US">
                <a:effectLst/>
              </a:rPr>
              <a:t>of information </a:t>
            </a:r>
            <a:r>
              <a:rPr lang="en-US" dirty="0">
                <a:effectLst/>
              </a:rPr>
              <a:t>board in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BMN control room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6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Monitoring of the state of the beam gate and the 3SP12 magnet was created with a similar way</a:t>
            </a:r>
            <a:r>
              <a:rPr lang="ru-RU" dirty="0">
                <a:effectLst/>
              </a:rPr>
              <a:t>, </a:t>
            </a:r>
            <a:r>
              <a:rPr lang="en-US" dirty="0">
                <a:effectLst/>
              </a:rPr>
              <a:t>using WB ADCs connected to relay switches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8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Data about others BM@N magnets</a:t>
            </a:r>
            <a:r>
              <a:rPr lang="ru-RU" dirty="0">
                <a:effectLst/>
              </a:rPr>
              <a:t>, </a:t>
            </a:r>
            <a:r>
              <a:rPr lang="en-US" dirty="0">
                <a:effectLst/>
              </a:rPr>
              <a:t>like VKM, SP42 and other, is obtained indirectly through the beam pipe line operator's control panel.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9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Monitoring of the BM@N target has been expanded</a:t>
            </a:r>
            <a:r>
              <a:rPr lang="ru-RU" dirty="0">
                <a:effectLst/>
              </a:rPr>
              <a:t>. </a:t>
            </a:r>
            <a:r>
              <a:rPr lang="en-US" dirty="0">
                <a:effectLst/>
              </a:rPr>
              <a:t>In addition to the existing monitoring of the type of installed target, two temperature sensors were installed to monitor the condition of the target during the </a:t>
            </a:r>
            <a:r>
              <a:rPr lang="en-US" b="0" i="0" dirty="0">
                <a:solidFill>
                  <a:srgbClr val="1F1100"/>
                </a:solidFill>
                <a:effectLst/>
                <a:latin typeface="Liberation Sans"/>
              </a:rPr>
              <a:t>beam run</a:t>
            </a:r>
            <a:r>
              <a:rPr lang="en-US" b="1" i="0" dirty="0">
                <a:solidFill>
                  <a:srgbClr val="1F1100"/>
                </a:solidFill>
                <a:effectLst/>
                <a:latin typeface="Liberation San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69086-C221-4896-8CE6-D7BF2B15D9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5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1EE8C-4BCF-46E0-A092-480128FEC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25698B-4B9D-4868-A0E1-596B1A0D6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5062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51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2109-C2E2-4DBA-9542-B3E385E6E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F7ACB-016B-4914-8B9C-CA303D982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8FE317B-5A9A-4232-8951-752A4CF3330A}"/>
              </a:ext>
            </a:extLst>
          </p:cNvPr>
          <p:cNvSpPr txBox="1">
            <a:spLocks/>
          </p:cNvSpPr>
          <p:nvPr/>
        </p:nvSpPr>
        <p:spPr>
          <a:xfrm>
            <a:off x="1415479" y="1611615"/>
            <a:ext cx="9361039" cy="213808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/>
              <a:t>Status of the BM@N </a:t>
            </a:r>
            <a:endParaRPr lang="ru-RU" sz="6600" b="1" dirty="0"/>
          </a:p>
          <a:p>
            <a:r>
              <a:rPr lang="en-US" sz="6600" b="1" dirty="0"/>
              <a:t>Slow Control System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piyadin\Documents\BM@N\ЭмблемаBM@N\Logo_BM@N (1).png">
            <a:extLst>
              <a:ext uri="{FF2B5EF4-FFF2-40B4-BE49-F238E27FC236}">
                <a16:creationId xmlns:a16="http://schemas.microsoft.com/office/drawing/2014/main" id="{E1C06C44-2FCF-4364-90CA-DFB79D72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6"/>
            <a:ext cx="2555776" cy="14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D2C836-2C8F-4357-8F19-36FAAB8F1F5E}"/>
              </a:ext>
            </a:extLst>
          </p:cNvPr>
          <p:cNvSpPr txBox="1"/>
          <p:nvPr/>
        </p:nvSpPr>
        <p:spPr>
          <a:xfrm>
            <a:off x="973273" y="5769189"/>
            <a:ext cx="10245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ea typeface="Tahoma" panose="020B0604030504040204" pitchFamily="34" charset="0"/>
                <a:cs typeface="Tahoma" panose="020B0604030504040204" pitchFamily="34" charset="0"/>
              </a:rPr>
              <a:t>I. Osokin,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V. </a:t>
            </a:r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Dronik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, V. </a:t>
            </a:r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Shutov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, R. </a:t>
            </a:r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Nagdasev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, D. Egorov</a:t>
            </a: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80278FE0-A555-4D63-B0C4-4D9AE8ED01A0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0368679" y="140463"/>
            <a:ext cx="1700087" cy="1110409"/>
          </a:xfrm>
          <a:prstGeom prst="rect">
            <a:avLst/>
          </a:prstGeom>
          <a:ln w="0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0592FE-9C61-477E-B6AC-88A16B891237}"/>
              </a:ext>
            </a:extLst>
          </p:cNvPr>
          <p:cNvSpPr txBox="1"/>
          <p:nvPr/>
        </p:nvSpPr>
        <p:spPr>
          <a:xfrm>
            <a:off x="2107221" y="3908214"/>
            <a:ext cx="7977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effectLst/>
              </a:rPr>
              <a:t>14th Collaboration Meeting of the BM@N Experiment at NICA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68210-A677-AF85-3786-36091C770132}"/>
              </a:ext>
            </a:extLst>
          </p:cNvPr>
          <p:cNvSpPr txBox="1"/>
          <p:nvPr/>
        </p:nvSpPr>
        <p:spPr>
          <a:xfrm>
            <a:off x="3047998" y="64120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14</a:t>
            </a:r>
            <a:r>
              <a:rPr lang="ru-RU" sz="1800" dirty="0"/>
              <a:t>.0</a:t>
            </a:r>
            <a:r>
              <a:rPr lang="en-US" sz="1800" dirty="0"/>
              <a:t>5</a:t>
            </a:r>
            <a:r>
              <a:rPr lang="ru-RU" sz="1800" dirty="0"/>
              <a:t>.202</a:t>
            </a:r>
            <a:r>
              <a:rPr lang="en-US" sz="1800" dirty="0"/>
              <a:t>5</a:t>
            </a:r>
            <a:endParaRPr lang="ru-RU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E4A5C-23D4-F374-7D47-99E5DA9BEF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82" t="15985" r="7907" b="17598"/>
          <a:stretch/>
        </p:blipFill>
        <p:spPr>
          <a:xfrm>
            <a:off x="4818110" y="131406"/>
            <a:ext cx="2555776" cy="10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5984B-80CA-4476-B236-B790B2679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480" y="0"/>
            <a:ext cx="9144000" cy="1075373"/>
          </a:xfrm>
        </p:spPr>
        <p:txBody>
          <a:bodyPr/>
          <a:lstStyle/>
          <a:p>
            <a:r>
              <a:rPr lang="en-US" dirty="0"/>
              <a:t>Target monitoring expend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D0AB59-81B7-4100-9BEB-F64C00674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E1EA85C-6141-4529-8FD4-DB69E0372276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4">
            <a:extLst>
              <a:ext uri="{FF2B5EF4-FFF2-40B4-BE49-F238E27FC236}">
                <a16:creationId xmlns:a16="http://schemas.microsoft.com/office/drawing/2014/main" id="{2B158F6B-A150-4848-9EC6-4518C455B617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4FBCC37A-FCDA-4F99-A637-298F137C93C3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8E7F7A-01F9-4E4E-BABD-FE9829F9D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153" y="4632378"/>
            <a:ext cx="7544207" cy="2101382"/>
          </a:xfrm>
          <a:prstGeom prst="rect">
            <a:avLst/>
          </a:prstGeom>
        </p:spPr>
      </p:pic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AAA3EAD0-CE49-4FE1-B322-C0AC8E6A4762}"/>
              </a:ext>
            </a:extLst>
          </p:cNvPr>
          <p:cNvSpPr/>
          <p:nvPr/>
        </p:nvSpPr>
        <p:spPr>
          <a:xfrm>
            <a:off x="9165068" y="1977091"/>
            <a:ext cx="485665" cy="2682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>
            <a:extLst>
              <a:ext uri="{FF2B5EF4-FFF2-40B4-BE49-F238E27FC236}">
                <a16:creationId xmlns:a16="http://schemas.microsoft.com/office/drawing/2014/main" id="{37FE5EAF-38AB-4D60-B850-DB34F16C1C3C}"/>
              </a:ext>
            </a:extLst>
          </p:cNvPr>
          <p:cNvSpPr/>
          <p:nvPr/>
        </p:nvSpPr>
        <p:spPr>
          <a:xfrm>
            <a:off x="9681210" y="1444843"/>
            <a:ext cx="2146928" cy="14286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Historical</a:t>
            </a:r>
          </a:p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трелка вправо 9">
            <a:extLst>
              <a:ext uri="{FF2B5EF4-FFF2-40B4-BE49-F238E27FC236}">
                <a16:creationId xmlns:a16="http://schemas.microsoft.com/office/drawing/2014/main" id="{A294180D-72F7-4F73-B6AE-5CE641C541E7}"/>
              </a:ext>
            </a:extLst>
          </p:cNvPr>
          <p:cNvSpPr/>
          <p:nvPr/>
        </p:nvSpPr>
        <p:spPr>
          <a:xfrm rot="5400000">
            <a:off x="9992465" y="3541669"/>
            <a:ext cx="1570173" cy="39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D55DD5AC-65A7-40FF-9DB3-C33DD973E705}"/>
              </a:ext>
            </a:extLst>
          </p:cNvPr>
          <p:cNvSpPr/>
          <p:nvPr/>
        </p:nvSpPr>
        <p:spPr>
          <a:xfrm>
            <a:off x="5946352" y="2010515"/>
            <a:ext cx="485665" cy="2583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CFD472-0E2E-47B2-BCC0-6A54DF1568F5}"/>
              </a:ext>
            </a:extLst>
          </p:cNvPr>
          <p:cNvSpPr txBox="1"/>
          <p:nvPr/>
        </p:nvSpPr>
        <p:spPr>
          <a:xfrm>
            <a:off x="5857186" y="1634490"/>
            <a:ext cx="84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9339604-B2E6-46EB-A2D7-CC53A4EF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98" y="1156977"/>
            <a:ext cx="1423572" cy="26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C48E0B-F6ED-401F-B211-55B1BE49CA64}"/>
              </a:ext>
            </a:extLst>
          </p:cNvPr>
          <p:cNvSpPr txBox="1"/>
          <p:nvPr/>
        </p:nvSpPr>
        <p:spPr>
          <a:xfrm>
            <a:off x="4218432" y="3732728"/>
            <a:ext cx="2062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WB-MGE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Modbus – ethernet converter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25A613-19CD-40B1-A222-B25A9E29FA69}"/>
              </a:ext>
            </a:extLst>
          </p:cNvPr>
          <p:cNvSpPr txBox="1"/>
          <p:nvPr/>
        </p:nvSpPr>
        <p:spPr>
          <a:xfrm>
            <a:off x="1826974" y="3783588"/>
            <a:ext cx="2570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MAI6 Measurement modules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DE3996-0604-46EA-8C6C-1E03BAC21373}"/>
              </a:ext>
            </a:extLst>
          </p:cNvPr>
          <p:cNvSpPr txBox="1"/>
          <p:nvPr/>
        </p:nvSpPr>
        <p:spPr>
          <a:xfrm>
            <a:off x="3648445" y="2352520"/>
            <a:ext cx="1287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Modbus RTU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344A527-FA8E-4A2A-ACC4-A34F473C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45" y="1156978"/>
            <a:ext cx="1669349" cy="26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9">
            <a:extLst>
              <a:ext uri="{FF2B5EF4-FFF2-40B4-BE49-F238E27FC236}">
                <a16:creationId xmlns:a16="http://schemas.microsoft.com/office/drawing/2014/main" id="{90C22533-4FCA-4DB2-9B66-BE38C3719EAD}"/>
              </a:ext>
            </a:extLst>
          </p:cNvPr>
          <p:cNvSpPr/>
          <p:nvPr/>
        </p:nvSpPr>
        <p:spPr>
          <a:xfrm rot="7160310">
            <a:off x="1143789" y="3319957"/>
            <a:ext cx="1304870" cy="272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лево-вправо 20">
            <a:extLst>
              <a:ext uri="{FF2B5EF4-FFF2-40B4-BE49-F238E27FC236}">
                <a16:creationId xmlns:a16="http://schemas.microsoft.com/office/drawing/2014/main" id="{7A515FDB-6BF3-442A-82CC-C930275132A0}"/>
              </a:ext>
            </a:extLst>
          </p:cNvPr>
          <p:cNvSpPr/>
          <p:nvPr/>
        </p:nvSpPr>
        <p:spPr>
          <a:xfrm>
            <a:off x="3855446" y="2055746"/>
            <a:ext cx="848140" cy="270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ABF7C3-57D9-47F0-BD3A-2AE466BBCE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2561" t="31891" r="-142561" b="11160"/>
          <a:stretch/>
        </p:blipFill>
        <p:spPr>
          <a:xfrm>
            <a:off x="4552950" y="2952456"/>
            <a:ext cx="3086100" cy="39055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0E0A6FB-0CB5-430B-A996-96D23C8925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6" t="46999" r="-876" b="1543"/>
          <a:stretch/>
        </p:blipFill>
        <p:spPr>
          <a:xfrm>
            <a:off x="133469" y="4194393"/>
            <a:ext cx="2272960" cy="25991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F16D56D-9941-40B0-85DC-2B143FFAF96D}"/>
              </a:ext>
            </a:extLst>
          </p:cNvPr>
          <p:cNvSpPr txBox="1"/>
          <p:nvPr/>
        </p:nvSpPr>
        <p:spPr>
          <a:xfrm>
            <a:off x="-39808" y="2973327"/>
            <a:ext cx="1666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Linux Libertine"/>
              </a:rPr>
              <a:t>PT100 temperature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Linux Libertine"/>
              </a:rPr>
              <a:t>sensors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0D4322-8DF3-4E81-8CBE-8B81B8A51E8D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10/12</a:t>
            </a:r>
            <a:endParaRPr lang="ru-RU" dirty="0"/>
          </a:p>
        </p:txBody>
      </p:sp>
      <p:pic>
        <p:nvPicPr>
          <p:cNvPr id="26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CA8B68B0-0FE9-4C45-BC05-EF9A2D1F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56" y="1682568"/>
            <a:ext cx="2440324" cy="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2FD11C-1003-4255-9C7F-78D954F657E7}"/>
              </a:ext>
            </a:extLst>
          </p:cNvPr>
          <p:cNvSpPr txBox="1"/>
          <p:nvPr/>
        </p:nvSpPr>
        <p:spPr>
          <a:xfrm>
            <a:off x="6735667" y="2556920"/>
            <a:ext cx="235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TANGO device server</a:t>
            </a:r>
          </a:p>
        </p:txBody>
      </p:sp>
      <p:pic>
        <p:nvPicPr>
          <p:cNvPr id="30" name="Picture 2" descr="Picture background">
            <a:extLst>
              <a:ext uri="{FF2B5EF4-FFF2-40B4-BE49-F238E27FC236}">
                <a16:creationId xmlns:a16="http://schemas.microsoft.com/office/drawing/2014/main" id="{4B1971D6-DD55-4F07-8D40-D5D0950A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37" y="3195942"/>
            <a:ext cx="1343143" cy="13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4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CB07A-6D9E-48E6-8270-E4174B469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728"/>
            <a:ext cx="9144000" cy="995363"/>
          </a:xfrm>
        </p:spPr>
        <p:txBody>
          <a:bodyPr/>
          <a:lstStyle/>
          <a:p>
            <a:r>
              <a:rPr lang="en-US" dirty="0"/>
              <a:t>TOF400 upgrade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BE2553F-A22F-422E-83EE-F787E76BE91A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4">
            <a:extLst>
              <a:ext uri="{FF2B5EF4-FFF2-40B4-BE49-F238E27FC236}">
                <a16:creationId xmlns:a16="http://schemas.microsoft.com/office/drawing/2014/main" id="{789FE633-EEA1-4C2C-A253-A257029BACBF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CF54AC43-F08D-4098-AA3B-2BEFF6549C6F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B346D6-6C31-4290-AF52-9C3F77040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740" y="3813726"/>
            <a:ext cx="6568440" cy="2989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9B6CB6-24D4-4029-B2C6-8FB3A81E70CB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11/12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A9F48-8780-42B4-B33E-99F5B7A12CE5}"/>
              </a:ext>
            </a:extLst>
          </p:cNvPr>
          <p:cNvSpPr txBox="1"/>
          <p:nvPr/>
        </p:nvSpPr>
        <p:spPr>
          <a:xfrm>
            <a:off x="5874036" y="1586377"/>
            <a:ext cx="59238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Currently awaiting the completion of the detector's assembly and configuration processes, as well as the finalization of the mappings.</a:t>
            </a:r>
            <a:endParaRPr lang="ru-RU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696AA-3017-FCA0-76E5-D64C8D613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207"/>
            <a:ext cx="5523115" cy="2919253"/>
          </a:xfrm>
          <a:prstGeom prst="rect">
            <a:avLst/>
          </a:prstGeom>
        </p:spPr>
      </p:pic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B7FDA96-F81B-C441-9774-9FC733F174C9}"/>
              </a:ext>
            </a:extLst>
          </p:cNvPr>
          <p:cNvCxnSpPr>
            <a:stCxn id="10" idx="2"/>
            <a:endCxn id="8" idx="1"/>
          </p:cNvCxnSpPr>
          <p:nvPr/>
        </p:nvCxnSpPr>
        <p:spPr>
          <a:xfrm rot="16200000" flipH="1">
            <a:off x="3596073" y="3352945"/>
            <a:ext cx="1121153" cy="2790182"/>
          </a:xfrm>
          <a:prstGeom prst="curvedConnector2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7262457-3521-8D61-9DB6-A070450FEEA2}"/>
              </a:ext>
            </a:extLst>
          </p:cNvPr>
          <p:cNvSpPr txBox="1"/>
          <p:nvPr/>
        </p:nvSpPr>
        <p:spPr>
          <a:xfrm>
            <a:off x="703900" y="5217768"/>
            <a:ext cx="38955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HV, LV, FEE and Gas systems are tested and integrated in the Slow Control System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624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8DC263-8FEB-4CFE-B5E0-D568562C3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5" y="6175374"/>
            <a:ext cx="9101330" cy="485459"/>
          </a:xfrm>
        </p:spPr>
        <p:txBody>
          <a:bodyPr/>
          <a:lstStyle/>
          <a:p>
            <a:r>
              <a:rPr lang="en-US" sz="3200" dirty="0"/>
              <a:t>Thank You for attention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04F854-2335-4AFE-B41A-734CE5BA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97" y="1409604"/>
            <a:ext cx="9851602" cy="4657120"/>
          </a:xfrm>
          <a:prstGeom prst="rect">
            <a:avLst/>
          </a:prstGeom>
        </p:spPr>
      </p:pic>
      <p:pic>
        <p:nvPicPr>
          <p:cNvPr id="16" name="Picture 2" descr="C:\Users\piyadin\Documents\BM@N\ЭмблемаBM@N\Logo_BM@N (1).png">
            <a:extLst>
              <a:ext uri="{FF2B5EF4-FFF2-40B4-BE49-F238E27FC236}">
                <a16:creationId xmlns:a16="http://schemas.microsoft.com/office/drawing/2014/main" id="{0FF7DAF4-229E-FDD3-190D-CABF716B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6"/>
            <a:ext cx="2555776" cy="14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3EAC21E5-75C9-49EF-CFAE-302B9041F3B3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10368679" y="140463"/>
            <a:ext cx="1700087" cy="1110409"/>
          </a:xfrm>
          <a:prstGeom prst="rect">
            <a:avLst/>
          </a:prstGeom>
          <a:ln w="0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6DE846-855D-8DDB-B89A-04D7412BC5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582" t="15985" r="7907" b="17598"/>
          <a:stretch/>
        </p:blipFill>
        <p:spPr>
          <a:xfrm>
            <a:off x="4818110" y="131406"/>
            <a:ext cx="2555776" cy="1084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9A70A2-B9D9-46FD-A794-CE72574D8A28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12/12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37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99EAC-85C4-401E-BE1E-F53A927C4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780" y="-81915"/>
            <a:ext cx="10485120" cy="1086485"/>
          </a:xfrm>
        </p:spPr>
        <p:txBody>
          <a:bodyPr/>
          <a:lstStyle/>
          <a:p>
            <a:r>
              <a:rPr lang="en-US" sz="4800" dirty="0"/>
              <a:t>P</a:t>
            </a:r>
            <a:r>
              <a:rPr lang="en-US" sz="4800" dirty="0">
                <a:effectLst/>
              </a:rPr>
              <a:t>repa</a:t>
            </a:r>
            <a:r>
              <a:rPr lang="en-US" sz="4800" dirty="0"/>
              <a:t>ration</a:t>
            </a:r>
            <a:r>
              <a:rPr lang="en-US" sz="4800" dirty="0">
                <a:effectLst/>
              </a:rPr>
              <a:t> for the BM@N beam run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B59A39-0F31-49E4-972E-41116BB15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A2DB10E-74E2-4364-8BB2-6D085AD0826A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4">
            <a:extLst>
              <a:ext uri="{FF2B5EF4-FFF2-40B4-BE49-F238E27FC236}">
                <a16:creationId xmlns:a16="http://schemas.microsoft.com/office/drawing/2014/main" id="{1286D17E-64C3-40A5-893A-14C5788A5F4F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CBA7C7FC-0AD6-48A0-9CB4-04FE05C14643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ECC33E-2A23-4477-A8DE-6B57DE52B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84" y="1240157"/>
            <a:ext cx="10746632" cy="5080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0C6DBA-E751-43EA-9236-E92E21A5D76D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2/12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DB7873D-D4D7-4A5C-BFE8-01910F89E01C}"/>
              </a:ext>
            </a:extLst>
          </p:cNvPr>
          <p:cNvCxnSpPr>
            <a:cxnSpLocks/>
          </p:cNvCxnSpPr>
          <p:nvPr/>
        </p:nvCxnSpPr>
        <p:spPr>
          <a:xfrm flipH="1" flipV="1">
            <a:off x="4814803" y="5528423"/>
            <a:ext cx="444709" cy="31359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F4DBEFB-3CB1-4316-865F-5233CFF0BED2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1321480" y="3347607"/>
            <a:ext cx="368362" cy="4164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B4849B1-4DE1-4DD3-9791-25A05ECDB1AA}"/>
              </a:ext>
            </a:extLst>
          </p:cNvPr>
          <p:cNvCxnSpPr>
            <a:cxnSpLocks/>
          </p:cNvCxnSpPr>
          <p:nvPr/>
        </p:nvCxnSpPr>
        <p:spPr>
          <a:xfrm flipH="1" flipV="1">
            <a:off x="5626509" y="4371023"/>
            <a:ext cx="35775" cy="149838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86B7E38-4AB2-4DB8-B018-2A3F3C1A63CA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651869"/>
            <a:ext cx="842010" cy="1237082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C1655A0-8131-4EE0-B2E4-C99A77E6F976}"/>
              </a:ext>
            </a:extLst>
          </p:cNvPr>
          <p:cNvCxnSpPr>
            <a:cxnSpLocks/>
          </p:cNvCxnSpPr>
          <p:nvPr/>
        </p:nvCxnSpPr>
        <p:spPr>
          <a:xfrm flipH="1" flipV="1">
            <a:off x="8122024" y="5029200"/>
            <a:ext cx="101882" cy="63639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6725CD6-F976-4378-B141-9459D629A012}"/>
              </a:ext>
            </a:extLst>
          </p:cNvPr>
          <p:cNvCxnSpPr>
            <a:cxnSpLocks/>
          </p:cNvCxnSpPr>
          <p:nvPr/>
        </p:nvCxnSpPr>
        <p:spPr>
          <a:xfrm flipV="1">
            <a:off x="9488814" y="4651869"/>
            <a:ext cx="824411" cy="100454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0EC315B-C4BB-420F-95E4-75E412700BA2}"/>
              </a:ext>
            </a:extLst>
          </p:cNvPr>
          <p:cNvCxnSpPr>
            <a:cxnSpLocks/>
          </p:cNvCxnSpPr>
          <p:nvPr/>
        </p:nvCxnSpPr>
        <p:spPr>
          <a:xfrm>
            <a:off x="6938010" y="2020053"/>
            <a:ext cx="296508" cy="965307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9E704783-076A-4BE1-A5EB-EF381C5F91D0}"/>
              </a:ext>
            </a:extLst>
          </p:cNvPr>
          <p:cNvCxnSpPr>
            <a:cxnSpLocks/>
          </p:cNvCxnSpPr>
          <p:nvPr/>
        </p:nvCxnSpPr>
        <p:spPr>
          <a:xfrm>
            <a:off x="4098140" y="3355790"/>
            <a:ext cx="469632" cy="4082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A108887-2518-4758-A22D-D9D4C426971B}"/>
              </a:ext>
            </a:extLst>
          </p:cNvPr>
          <p:cNvSpPr txBox="1"/>
          <p:nvPr/>
        </p:nvSpPr>
        <p:spPr>
          <a:xfrm>
            <a:off x="1689842" y="3085997"/>
            <a:ext cx="24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New additions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A1B99C-FA04-4814-886F-1691A7D372FE}"/>
              </a:ext>
            </a:extLst>
          </p:cNvPr>
          <p:cNvSpPr txBox="1"/>
          <p:nvPr/>
        </p:nvSpPr>
        <p:spPr>
          <a:xfrm>
            <a:off x="4428116" y="5794943"/>
            <a:ext cx="239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New additions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1299AF-5270-4225-AC74-8819AE85EF0E}"/>
              </a:ext>
            </a:extLst>
          </p:cNvPr>
          <p:cNvSpPr txBox="1"/>
          <p:nvPr/>
        </p:nvSpPr>
        <p:spPr>
          <a:xfrm>
            <a:off x="6747834" y="5665590"/>
            <a:ext cx="330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Tested &amp; updated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8237EF-2088-4376-9E67-7FED77D5E077}"/>
              </a:ext>
            </a:extLst>
          </p:cNvPr>
          <p:cNvSpPr txBox="1"/>
          <p:nvPr/>
        </p:nvSpPr>
        <p:spPr>
          <a:xfrm>
            <a:off x="5288280" y="1436334"/>
            <a:ext cx="303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Waiting for the full assembly</a:t>
            </a:r>
            <a:endParaRPr lang="ru-RU" sz="2800" b="1" dirty="0">
              <a:solidFill>
                <a:srgbClr val="00B0F0"/>
              </a:solidFill>
            </a:endParaRP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89B090CC-37EC-4D43-AE55-8063D32A3769}"/>
              </a:ext>
            </a:extLst>
          </p:cNvPr>
          <p:cNvCxnSpPr>
            <a:cxnSpLocks/>
          </p:cNvCxnSpPr>
          <p:nvPr/>
        </p:nvCxnSpPr>
        <p:spPr>
          <a:xfrm flipH="1" flipV="1">
            <a:off x="8785412" y="5095614"/>
            <a:ext cx="290379" cy="58960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13B98E4F-A4F7-471F-9F82-1666EA1541D4}"/>
              </a:ext>
            </a:extLst>
          </p:cNvPr>
          <p:cNvCxnSpPr>
            <a:cxnSpLocks/>
          </p:cNvCxnSpPr>
          <p:nvPr/>
        </p:nvCxnSpPr>
        <p:spPr>
          <a:xfrm flipH="1" flipV="1">
            <a:off x="7625694" y="5095614"/>
            <a:ext cx="33029" cy="627967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4772277-F8A1-0CAA-EF19-E6399834F5E9}"/>
              </a:ext>
            </a:extLst>
          </p:cNvPr>
          <p:cNvSpPr txBox="1"/>
          <p:nvPr/>
        </p:nvSpPr>
        <p:spPr>
          <a:xfrm>
            <a:off x="1798686" y="6346963"/>
            <a:ext cx="8594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BM@N detectors dashboard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969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FC28C-C5DF-48E6-9E75-148285FD4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590" y="0"/>
            <a:ext cx="9144000" cy="1098233"/>
          </a:xfrm>
        </p:spPr>
        <p:txBody>
          <a:bodyPr/>
          <a:lstStyle/>
          <a:p>
            <a:r>
              <a:rPr lang="en-US" dirty="0"/>
              <a:t>Slow control system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60BBE0-8E4B-44CE-9258-380545F56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7F879D4-B6D9-4532-8C0C-A6365AE9CBE5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4">
            <a:extLst>
              <a:ext uri="{FF2B5EF4-FFF2-40B4-BE49-F238E27FC236}">
                <a16:creationId xmlns:a16="http://schemas.microsoft.com/office/drawing/2014/main" id="{A7EE3EED-F93D-424F-83AC-1DF9B752D177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610B9CB8-C9E8-4A9E-828A-BB48EC60D49C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" descr="https://upload.wikimedia.org/wikipedia/commons/9/9d/TANGO_3_process.png">
            <a:extLst>
              <a:ext uri="{FF2B5EF4-FFF2-40B4-BE49-F238E27FC236}">
                <a16:creationId xmlns:a16="http://schemas.microsoft.com/office/drawing/2014/main" id="{6DEB384D-5D33-45E6-BFA3-B0FE82EDC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5489" r="6670" b="6390"/>
          <a:stretch/>
        </p:blipFill>
        <p:spPr bwMode="auto">
          <a:xfrm>
            <a:off x="4219953" y="1231123"/>
            <a:ext cx="5615262" cy="530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095D62-F6D7-4102-A924-E4859F99A0A3}"/>
              </a:ext>
            </a:extLst>
          </p:cNvPr>
          <p:cNvSpPr txBox="1"/>
          <p:nvPr/>
        </p:nvSpPr>
        <p:spPr>
          <a:xfrm>
            <a:off x="6044345" y="5842337"/>
            <a:ext cx="194586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How to connect</a:t>
            </a:r>
            <a:r>
              <a:rPr lang="ru-RU" sz="2000" dirty="0"/>
              <a:t>?</a:t>
            </a:r>
          </a:p>
          <a:p>
            <a:pPr algn="ctr"/>
            <a:r>
              <a:rPr lang="ru-RU" sz="2000" dirty="0"/>
              <a:t>(</a:t>
            </a:r>
            <a:r>
              <a:rPr lang="en-US" sz="2000" dirty="0"/>
              <a:t>IP</a:t>
            </a:r>
            <a:r>
              <a:rPr lang="ru-RU" sz="2000" dirty="0"/>
              <a:t>, </a:t>
            </a:r>
            <a:r>
              <a:rPr lang="en-US" sz="2000" dirty="0"/>
              <a:t>port</a:t>
            </a:r>
            <a:r>
              <a:rPr lang="ru-RU" sz="2000" dirty="0"/>
              <a:t>, </a:t>
            </a:r>
            <a:r>
              <a:rPr lang="en-US" sz="2000" dirty="0"/>
              <a:t>ID, protocol</a:t>
            </a:r>
            <a:r>
              <a:rPr lang="ru-RU" sz="2000" dirty="0"/>
              <a:t>, </a:t>
            </a:r>
            <a:r>
              <a:rPr lang="en-US" sz="2000" dirty="0"/>
              <a:t>etc.)</a:t>
            </a:r>
            <a:endParaRPr lang="ru-RU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1FC620-66A5-49DF-9B8E-2BCD101B4EA8}"/>
              </a:ext>
            </a:extLst>
          </p:cNvPr>
          <p:cNvSpPr txBox="1"/>
          <p:nvPr/>
        </p:nvSpPr>
        <p:spPr>
          <a:xfrm rot="19114959">
            <a:off x="4317486" y="3340829"/>
            <a:ext cx="227594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and how read from server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F9120F-09B2-4982-BE65-A6BA02C2E3B7}"/>
              </a:ext>
            </a:extLst>
          </p:cNvPr>
          <p:cNvSpPr txBox="1"/>
          <p:nvPr/>
        </p:nvSpPr>
        <p:spPr>
          <a:xfrm rot="2477058">
            <a:off x="7558548" y="3071255"/>
            <a:ext cx="207634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and command exchange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Стрелка вправо 4">
            <a:extLst>
              <a:ext uri="{FF2B5EF4-FFF2-40B4-BE49-F238E27FC236}">
                <a16:creationId xmlns:a16="http://schemas.microsoft.com/office/drawing/2014/main" id="{753666A8-B02C-4431-9698-10FF1245981F}"/>
              </a:ext>
            </a:extLst>
          </p:cNvPr>
          <p:cNvSpPr/>
          <p:nvPr/>
        </p:nvSpPr>
        <p:spPr>
          <a:xfrm rot="10800000" flipV="1">
            <a:off x="3259547" y="1393823"/>
            <a:ext cx="2615639" cy="1359677"/>
          </a:xfrm>
          <a:prstGeom prst="rightArrow">
            <a:avLst>
              <a:gd name="adj1" fmla="val 61512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and controls for users</a:t>
            </a:r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Стрелка: влево-вправо 35">
            <a:extLst>
              <a:ext uri="{FF2B5EF4-FFF2-40B4-BE49-F238E27FC236}">
                <a16:creationId xmlns:a16="http://schemas.microsoft.com/office/drawing/2014/main" id="{A3F4CD28-7CA1-4BDF-83D3-E892B59F9F03}"/>
              </a:ext>
            </a:extLst>
          </p:cNvPr>
          <p:cNvSpPr/>
          <p:nvPr/>
        </p:nvSpPr>
        <p:spPr>
          <a:xfrm rot="17529061">
            <a:off x="9025657" y="3952166"/>
            <a:ext cx="2133939" cy="4610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SY4527 - Universal Multichannel Power Supply System - CAEN - Tools for  Discovery">
            <a:extLst>
              <a:ext uri="{FF2B5EF4-FFF2-40B4-BE49-F238E27FC236}">
                <a16:creationId xmlns:a16="http://schemas.microsoft.com/office/drawing/2014/main" id="{7FDCF8E8-D1AA-4ECE-A6FE-03DCB6DF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32" y="1385938"/>
            <a:ext cx="2180771" cy="1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9104ECCE-FD07-411F-8479-8F0A2E52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36" y="4207082"/>
            <a:ext cx="2258078" cy="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960DF51-DE98-4B83-8503-CACF86CF61CD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3/12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7100A3-C9AF-4411-B5A7-54809710BF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55" r="8051"/>
          <a:stretch/>
        </p:blipFill>
        <p:spPr>
          <a:xfrm>
            <a:off x="648666" y="1380039"/>
            <a:ext cx="2307843" cy="1590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8AF0EA-F101-A8D2-831E-7186DAB8AE5F}"/>
              </a:ext>
            </a:extLst>
          </p:cNvPr>
          <p:cNvSpPr txBox="1"/>
          <p:nvPr/>
        </p:nvSpPr>
        <p:spPr>
          <a:xfrm>
            <a:off x="258303" y="4099152"/>
            <a:ext cx="3640356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Tango-based Slow Control System has performed well in previous runs and will be used in the forthcoming run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087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E5F35-3683-48D7-BA37-F5541C486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860"/>
            <a:ext cx="9144000" cy="983933"/>
          </a:xfrm>
        </p:spPr>
        <p:txBody>
          <a:bodyPr/>
          <a:lstStyle/>
          <a:p>
            <a:r>
              <a:rPr lang="en-US" dirty="0"/>
              <a:t>Forward Si detectors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31FCE3B-E3AA-4769-97D7-510AF6A8C2BE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4">
            <a:extLst>
              <a:ext uri="{FF2B5EF4-FFF2-40B4-BE49-F238E27FC236}">
                <a16:creationId xmlns:a16="http://schemas.microsoft.com/office/drawing/2014/main" id="{454A80C1-D736-4363-A7C2-63336410AA36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CF036220-80A2-4570-B90B-C953E92908EE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85AD06-AD3B-4B73-8E2E-34AF40007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350" y="1179329"/>
            <a:ext cx="8782576" cy="5114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06E949-BA48-452A-AD67-A8C1C82D1EFA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4/12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BF5F7-EF6C-47F2-B144-58D988CDF98D}"/>
              </a:ext>
            </a:extLst>
          </p:cNvPr>
          <p:cNvSpPr txBox="1"/>
          <p:nvPr/>
        </p:nvSpPr>
        <p:spPr>
          <a:xfrm>
            <a:off x="3174683" y="3122980"/>
            <a:ext cx="6349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F6B04-C391-4019-8245-02B1F5E8C287}"/>
              </a:ext>
            </a:extLst>
          </p:cNvPr>
          <p:cNvSpPr txBox="1"/>
          <p:nvPr/>
        </p:nvSpPr>
        <p:spPr>
          <a:xfrm>
            <a:off x="121556" y="2766922"/>
            <a:ext cx="25463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</a:rPr>
              <a:t>FSD subsystems were tested and added to the dashboard with mappings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FFBA1-737D-B03B-029D-B78E39A3AB9C}"/>
              </a:ext>
            </a:extLst>
          </p:cNvPr>
          <p:cNvSpPr txBox="1"/>
          <p:nvPr/>
        </p:nvSpPr>
        <p:spPr>
          <a:xfrm>
            <a:off x="4580255" y="6350472"/>
            <a:ext cx="5178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FSD monitoring dashboard in Grafana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739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49CF5-93F5-4C38-9506-58C1C898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700" y="-10160"/>
            <a:ext cx="9144000" cy="1132523"/>
          </a:xfrm>
        </p:spPr>
        <p:txBody>
          <a:bodyPr/>
          <a:lstStyle/>
          <a:p>
            <a:r>
              <a:rPr lang="en-US" dirty="0"/>
              <a:t>FSD LV </a:t>
            </a:r>
            <a:r>
              <a:rPr lang="en-US" dirty="0" err="1"/>
              <a:t>autoswitch</a:t>
            </a:r>
            <a:r>
              <a:rPr lang="en-US" dirty="0"/>
              <a:t> system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FCDC321-1F07-4C5B-BA0C-DD10FA617FCD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4">
            <a:extLst>
              <a:ext uri="{FF2B5EF4-FFF2-40B4-BE49-F238E27FC236}">
                <a16:creationId xmlns:a16="http://schemas.microsoft.com/office/drawing/2014/main" id="{9E9BE1F4-DAED-4CD3-941B-0142C3573B7D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FAFFD8B3-EBE2-491A-BF17-47D161AE18BA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2408BF-212C-4E59-97E5-AD91ADCEE08F}"/>
              </a:ext>
            </a:extLst>
          </p:cNvPr>
          <p:cNvSpPr txBox="1"/>
          <p:nvPr/>
        </p:nvSpPr>
        <p:spPr>
          <a:xfrm>
            <a:off x="9998652" y="2102236"/>
            <a:ext cx="177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Temperature </a:t>
            </a:r>
            <a:r>
              <a:rPr lang="en-US" sz="2400" dirty="0">
                <a:solidFill>
                  <a:srgbClr val="FF0000"/>
                </a:solidFill>
                <a:effectLst/>
              </a:rPr>
              <a:t>threshold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1C219-1179-4C37-BDFA-C0B10641E37B}"/>
              </a:ext>
            </a:extLst>
          </p:cNvPr>
          <p:cNvSpPr txBox="1"/>
          <p:nvPr/>
        </p:nvSpPr>
        <p:spPr>
          <a:xfrm>
            <a:off x="9806239" y="5184543"/>
            <a:ext cx="216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Delayed automatic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LV shutdown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D8AC04-CCFB-4502-8B7D-3EBD1B4875AA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5/12</a:t>
            </a:r>
            <a:endParaRPr lang="ru-R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F2E9B-EEE6-9259-987B-BBFF2B81F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78" y="1299415"/>
            <a:ext cx="9094938" cy="5373919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C7E18F0-42CD-484A-A4E2-A336A372EC79}"/>
              </a:ext>
            </a:extLst>
          </p:cNvPr>
          <p:cNvCxnSpPr>
            <a:cxnSpLocks/>
          </p:cNvCxnSpPr>
          <p:nvPr/>
        </p:nvCxnSpPr>
        <p:spPr>
          <a:xfrm flipH="1" flipV="1">
            <a:off x="9125855" y="5184543"/>
            <a:ext cx="961120" cy="44398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0990661-AA5B-49D6-9C72-54A36B33B0B2}"/>
              </a:ext>
            </a:extLst>
          </p:cNvPr>
          <p:cNvCxnSpPr>
            <a:cxnSpLocks/>
          </p:cNvCxnSpPr>
          <p:nvPr/>
        </p:nvCxnSpPr>
        <p:spPr>
          <a:xfrm flipH="1" flipV="1">
            <a:off x="9334500" y="2077939"/>
            <a:ext cx="664152" cy="31025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6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2548E-1D2F-4AF1-A582-1F13FCDD1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728"/>
            <a:ext cx="9144000" cy="1063943"/>
          </a:xfrm>
        </p:spPr>
        <p:txBody>
          <a:bodyPr/>
          <a:lstStyle/>
          <a:p>
            <a:r>
              <a:rPr lang="en-US" dirty="0"/>
              <a:t>FSD conditioner monitoring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96354-882A-44F3-A742-260B1E890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9FF72DB-3982-46CB-A7B6-A235E3EBBFEE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4">
            <a:extLst>
              <a:ext uri="{FF2B5EF4-FFF2-40B4-BE49-F238E27FC236}">
                <a16:creationId xmlns:a16="http://schemas.microsoft.com/office/drawing/2014/main" id="{039FDA52-807F-42EE-A5E6-B74080886E89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E07CE5E7-2637-48A5-8C10-020C0D2FF90D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B085B3-A992-49EC-B6CB-D3F825DDA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420" y="3352302"/>
            <a:ext cx="7360920" cy="3105648"/>
          </a:xfrm>
          <a:prstGeom prst="rect">
            <a:avLst/>
          </a:prstGeom>
        </p:spPr>
      </p:pic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59C4099C-52D9-464D-96EF-CB5462477982}"/>
              </a:ext>
            </a:extLst>
          </p:cNvPr>
          <p:cNvSpPr/>
          <p:nvPr/>
        </p:nvSpPr>
        <p:spPr>
          <a:xfrm>
            <a:off x="7670942" y="2069184"/>
            <a:ext cx="485665" cy="2682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>
            <a:extLst>
              <a:ext uri="{FF2B5EF4-FFF2-40B4-BE49-F238E27FC236}">
                <a16:creationId xmlns:a16="http://schemas.microsoft.com/office/drawing/2014/main" id="{016E5D65-5A1B-48EF-BEA8-5BBF8A6CD814}"/>
              </a:ext>
            </a:extLst>
          </p:cNvPr>
          <p:cNvSpPr/>
          <p:nvPr/>
        </p:nvSpPr>
        <p:spPr>
          <a:xfrm>
            <a:off x="8156607" y="1288300"/>
            <a:ext cx="2511393" cy="14286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Historical</a:t>
            </a:r>
          </a:p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трелка вправо 9">
            <a:extLst>
              <a:ext uri="{FF2B5EF4-FFF2-40B4-BE49-F238E27FC236}">
                <a16:creationId xmlns:a16="http://schemas.microsoft.com/office/drawing/2014/main" id="{6EDDD011-C83A-4F87-8FC0-CE41CBD3AA12}"/>
              </a:ext>
            </a:extLst>
          </p:cNvPr>
          <p:cNvSpPr/>
          <p:nvPr/>
        </p:nvSpPr>
        <p:spPr>
          <a:xfrm rot="5400000">
            <a:off x="9208574" y="2879421"/>
            <a:ext cx="407457" cy="39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6E9B57B0-5C2C-49A6-A0C0-7DCC310492DA}"/>
              </a:ext>
            </a:extLst>
          </p:cNvPr>
          <p:cNvSpPr/>
          <p:nvPr/>
        </p:nvSpPr>
        <p:spPr>
          <a:xfrm>
            <a:off x="3445831" y="2035150"/>
            <a:ext cx="1217174" cy="3023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87175-DD96-40B0-A5E4-7F72AD8A443A}"/>
              </a:ext>
            </a:extLst>
          </p:cNvPr>
          <p:cNvSpPr txBox="1"/>
          <p:nvPr/>
        </p:nvSpPr>
        <p:spPr>
          <a:xfrm>
            <a:off x="3579869" y="1630774"/>
            <a:ext cx="84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F4F83E-97E1-4C1F-ACCB-835A92BE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04" y="1211387"/>
            <a:ext cx="1423572" cy="22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6693A1-7D13-431D-94F3-1A92843B9900}"/>
              </a:ext>
            </a:extLst>
          </p:cNvPr>
          <p:cNvSpPr txBox="1"/>
          <p:nvPr/>
        </p:nvSpPr>
        <p:spPr>
          <a:xfrm>
            <a:off x="943075" y="1357430"/>
            <a:ext cx="1235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WB-MGE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Modbus – ethernet converter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B264BB-034B-4996-9165-D1034336D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" y="3931376"/>
            <a:ext cx="4315242" cy="2820896"/>
          </a:xfrm>
          <a:prstGeom prst="rect">
            <a:avLst/>
          </a:prstGeom>
        </p:spPr>
      </p:pic>
      <p:sp>
        <p:nvSpPr>
          <p:cNvPr id="26" name="Стрелка вправо 9">
            <a:extLst>
              <a:ext uri="{FF2B5EF4-FFF2-40B4-BE49-F238E27FC236}">
                <a16:creationId xmlns:a16="http://schemas.microsoft.com/office/drawing/2014/main" id="{6E986296-B96D-4438-9031-659A66883A64}"/>
              </a:ext>
            </a:extLst>
          </p:cNvPr>
          <p:cNvSpPr/>
          <p:nvPr/>
        </p:nvSpPr>
        <p:spPr>
          <a:xfrm rot="5400000">
            <a:off x="2298227" y="3649655"/>
            <a:ext cx="640807" cy="39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C07AA1-4F9A-4C3A-826F-DC8B4F2DEE61}"/>
              </a:ext>
            </a:extLst>
          </p:cNvPr>
          <p:cNvSpPr txBox="1"/>
          <p:nvPr/>
        </p:nvSpPr>
        <p:spPr>
          <a:xfrm>
            <a:off x="-69115" y="3329441"/>
            <a:ext cx="23608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MAI6 &amp; WB M1W2 Measurement modules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3AFC3E-830D-47AA-899C-4DD1B77FD73D}"/>
              </a:ext>
            </a:extLst>
          </p:cNvPr>
          <p:cNvSpPr txBox="1"/>
          <p:nvPr/>
        </p:nvSpPr>
        <p:spPr>
          <a:xfrm>
            <a:off x="2770488" y="3549231"/>
            <a:ext cx="1524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Modbus RTU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0FD742-4542-4D36-B6AD-719496F71FE6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6/12</a:t>
            </a:r>
            <a:endParaRPr lang="ru-RU" dirty="0"/>
          </a:p>
        </p:txBody>
      </p:sp>
      <p:pic>
        <p:nvPicPr>
          <p:cNvPr id="23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DF58C2B4-9073-4D16-98F1-EC79202A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59" y="1713710"/>
            <a:ext cx="2627738" cy="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5A13E3-A731-4868-B8B4-991A8C125964}"/>
              </a:ext>
            </a:extLst>
          </p:cNvPr>
          <p:cNvSpPr txBox="1"/>
          <p:nvPr/>
        </p:nvSpPr>
        <p:spPr>
          <a:xfrm>
            <a:off x="4920045" y="2639937"/>
            <a:ext cx="235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TANGO device server</a:t>
            </a:r>
          </a:p>
        </p:txBody>
      </p:sp>
    </p:spTree>
    <p:extLst>
      <p:ext uri="{BB962C8B-B14F-4D97-AF65-F5344CB8AC3E}">
        <p14:creationId xmlns:p14="http://schemas.microsoft.com/office/powerpoint/2010/main" val="240286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D6F0C-0506-4892-A55D-CBF832C0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009" y="189390"/>
            <a:ext cx="9591691" cy="932973"/>
          </a:xfrm>
        </p:spPr>
        <p:txBody>
          <a:bodyPr/>
          <a:lstStyle/>
          <a:p>
            <a:r>
              <a:rPr lang="en-US" sz="4800" dirty="0"/>
              <a:t>R</a:t>
            </a:r>
            <a:r>
              <a:rPr lang="en-US" sz="4800" dirty="0">
                <a:effectLst/>
              </a:rPr>
              <a:t>adiation protection doors monitoring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B59B17-1326-4576-A80A-EBE11D60C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2D4A58-BBD7-4DFF-82B2-75CEC7F7B964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4">
            <a:extLst>
              <a:ext uri="{FF2B5EF4-FFF2-40B4-BE49-F238E27FC236}">
                <a16:creationId xmlns:a16="http://schemas.microsoft.com/office/drawing/2014/main" id="{F26A3C53-B502-423B-9C06-5ED3538B4E35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0D2ED744-8163-49F6-A96A-CB3E43A332A4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C4A4D4-9CCB-4616-B6BB-86F2EAE50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23" y="4677846"/>
            <a:ext cx="7260947" cy="17061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360C50-3D29-42AA-B8BB-3579C765D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" y="4551246"/>
            <a:ext cx="3106731" cy="2227162"/>
          </a:xfrm>
          <a:prstGeom prst="rect">
            <a:avLst/>
          </a:prstGeom>
        </p:spPr>
      </p:pic>
      <p:sp>
        <p:nvSpPr>
          <p:cNvPr id="24" name="Стрелка: влево-вправо 23">
            <a:extLst>
              <a:ext uri="{FF2B5EF4-FFF2-40B4-BE49-F238E27FC236}">
                <a16:creationId xmlns:a16="http://schemas.microsoft.com/office/drawing/2014/main" id="{A482650F-0B14-4FE3-9F42-10FCA8D36662}"/>
              </a:ext>
            </a:extLst>
          </p:cNvPr>
          <p:cNvSpPr/>
          <p:nvPr/>
        </p:nvSpPr>
        <p:spPr>
          <a:xfrm>
            <a:off x="9202616" y="2069455"/>
            <a:ext cx="485665" cy="2682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магнитный диск 24">
            <a:extLst>
              <a:ext uri="{FF2B5EF4-FFF2-40B4-BE49-F238E27FC236}">
                <a16:creationId xmlns:a16="http://schemas.microsoft.com/office/drawing/2014/main" id="{C206E9DC-2E3D-444D-9932-11B514548E20}"/>
              </a:ext>
            </a:extLst>
          </p:cNvPr>
          <p:cNvSpPr/>
          <p:nvPr/>
        </p:nvSpPr>
        <p:spPr>
          <a:xfrm>
            <a:off x="9727898" y="1465844"/>
            <a:ext cx="2363498" cy="14286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Historical</a:t>
            </a:r>
          </a:p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Стрелка вправо 9">
            <a:extLst>
              <a:ext uri="{FF2B5EF4-FFF2-40B4-BE49-F238E27FC236}">
                <a16:creationId xmlns:a16="http://schemas.microsoft.com/office/drawing/2014/main" id="{64B57487-DF51-4927-A1D0-6D1A00AA8D34}"/>
              </a:ext>
            </a:extLst>
          </p:cNvPr>
          <p:cNvSpPr/>
          <p:nvPr/>
        </p:nvSpPr>
        <p:spPr>
          <a:xfrm rot="5400000">
            <a:off x="10151217" y="3625424"/>
            <a:ext cx="1570173" cy="39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лево-вправо 27">
            <a:extLst>
              <a:ext uri="{FF2B5EF4-FFF2-40B4-BE49-F238E27FC236}">
                <a16:creationId xmlns:a16="http://schemas.microsoft.com/office/drawing/2014/main" id="{626D7FD9-08E2-4F17-8E37-09A4E532136A}"/>
              </a:ext>
            </a:extLst>
          </p:cNvPr>
          <p:cNvSpPr/>
          <p:nvPr/>
        </p:nvSpPr>
        <p:spPr>
          <a:xfrm>
            <a:off x="5946352" y="2021645"/>
            <a:ext cx="580178" cy="2472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A9ACB3-E615-48D0-935E-AB6E23899A34}"/>
              </a:ext>
            </a:extLst>
          </p:cNvPr>
          <p:cNvSpPr txBox="1"/>
          <p:nvPr/>
        </p:nvSpPr>
        <p:spPr>
          <a:xfrm>
            <a:off x="5845989" y="1646719"/>
            <a:ext cx="84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EB233765-3B43-49BD-8A87-9BC9B7B6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98" y="1156977"/>
            <a:ext cx="1423572" cy="26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24A0459-C0E8-48AA-BEDC-6599FBD8B19B}"/>
              </a:ext>
            </a:extLst>
          </p:cNvPr>
          <p:cNvSpPr txBox="1"/>
          <p:nvPr/>
        </p:nvSpPr>
        <p:spPr>
          <a:xfrm>
            <a:off x="4218432" y="3732728"/>
            <a:ext cx="2062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WB-MGE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Modbus – ethernet converter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14BFC7-5A1F-49D0-8450-06CB0F518B24}"/>
              </a:ext>
            </a:extLst>
          </p:cNvPr>
          <p:cNvSpPr txBox="1"/>
          <p:nvPr/>
        </p:nvSpPr>
        <p:spPr>
          <a:xfrm>
            <a:off x="1826974" y="3783588"/>
            <a:ext cx="2570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MAI6 Measurement modules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C8526A-1E18-4ABE-983F-350E1EF9D61B}"/>
              </a:ext>
            </a:extLst>
          </p:cNvPr>
          <p:cNvSpPr txBox="1"/>
          <p:nvPr/>
        </p:nvSpPr>
        <p:spPr>
          <a:xfrm>
            <a:off x="3648445" y="2352520"/>
            <a:ext cx="1287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Modbus RTU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DB42A3-9A8C-4C5A-9AC7-71B69C5F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45" y="1156978"/>
            <a:ext cx="1669349" cy="26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ле РЭК78/4 3А 24В DC TDM">
            <a:extLst>
              <a:ext uri="{FF2B5EF4-FFF2-40B4-BE49-F238E27FC236}">
                <a16:creationId xmlns:a16="http://schemas.microsoft.com/office/drawing/2014/main" id="{72B3785D-C7D5-43E9-A8D1-55751624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4" y="1352129"/>
            <a:ext cx="1606721" cy="22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 вправо 9">
            <a:extLst>
              <a:ext uri="{FF2B5EF4-FFF2-40B4-BE49-F238E27FC236}">
                <a16:creationId xmlns:a16="http://schemas.microsoft.com/office/drawing/2014/main" id="{FDC78AB4-B5A8-4796-BAF3-A54FA1EAF05B}"/>
              </a:ext>
            </a:extLst>
          </p:cNvPr>
          <p:cNvSpPr/>
          <p:nvPr/>
        </p:nvSpPr>
        <p:spPr>
          <a:xfrm>
            <a:off x="1780385" y="2212028"/>
            <a:ext cx="519056" cy="330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9">
            <a:extLst>
              <a:ext uri="{FF2B5EF4-FFF2-40B4-BE49-F238E27FC236}">
                <a16:creationId xmlns:a16="http://schemas.microsoft.com/office/drawing/2014/main" id="{DD9E21C3-24B8-493A-B9EC-0799EC71ADC9}"/>
              </a:ext>
            </a:extLst>
          </p:cNvPr>
          <p:cNvSpPr/>
          <p:nvPr/>
        </p:nvSpPr>
        <p:spPr>
          <a:xfrm rot="5400000">
            <a:off x="557393" y="3847158"/>
            <a:ext cx="764243" cy="331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лево-вправо 39">
            <a:extLst>
              <a:ext uri="{FF2B5EF4-FFF2-40B4-BE49-F238E27FC236}">
                <a16:creationId xmlns:a16="http://schemas.microsoft.com/office/drawing/2014/main" id="{55A278F7-E1B1-4DBA-9B3B-BFCCBD48A498}"/>
              </a:ext>
            </a:extLst>
          </p:cNvPr>
          <p:cNvSpPr/>
          <p:nvPr/>
        </p:nvSpPr>
        <p:spPr>
          <a:xfrm>
            <a:off x="3855446" y="2055746"/>
            <a:ext cx="848140" cy="270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974FF3-2F2A-497A-B002-67F84D5F6273}"/>
              </a:ext>
            </a:extLst>
          </p:cNvPr>
          <p:cNvSpPr txBox="1"/>
          <p:nvPr/>
        </p:nvSpPr>
        <p:spPr>
          <a:xfrm>
            <a:off x="231423" y="1145725"/>
            <a:ext cx="1669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>
                <a:effectLst/>
              </a:rPr>
              <a:t>lectrical relay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8D514B-257F-4A1F-856F-30952D71D822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7/12</a:t>
            </a:r>
            <a:endParaRPr lang="ru-RU" dirty="0"/>
          </a:p>
        </p:txBody>
      </p:sp>
      <p:pic>
        <p:nvPicPr>
          <p:cNvPr id="32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B7F31F13-5DEB-4553-AF65-BB670ABD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15" y="1718680"/>
            <a:ext cx="2627738" cy="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93CF15C-6325-41F1-BB3A-078A4D2F09B5}"/>
              </a:ext>
            </a:extLst>
          </p:cNvPr>
          <p:cNvSpPr txBox="1"/>
          <p:nvPr/>
        </p:nvSpPr>
        <p:spPr>
          <a:xfrm>
            <a:off x="6574878" y="2481397"/>
            <a:ext cx="235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TANGO device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53998D-9B82-4086-8B05-0D106909982D}"/>
              </a:ext>
            </a:extLst>
          </p:cNvPr>
          <p:cNvSpPr txBox="1"/>
          <p:nvPr/>
        </p:nvSpPr>
        <p:spPr>
          <a:xfrm>
            <a:off x="6241557" y="6415221"/>
            <a:ext cx="477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Doors states monitoring in Grafana dashboard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64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D58DA-68BB-4433-9B09-D5B89A47F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1" y="22457"/>
            <a:ext cx="10806110" cy="960698"/>
          </a:xfrm>
        </p:spPr>
        <p:txBody>
          <a:bodyPr/>
          <a:lstStyle/>
          <a:p>
            <a:r>
              <a:rPr lang="en-US" sz="4400" dirty="0"/>
              <a:t>Beam gate &amp; 3SP12 magnets monitoring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CB6261-04EB-4C7C-B2C9-529C5B885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B8F9025-C568-4EC3-AC73-DE0D9D88095C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4">
            <a:extLst>
              <a:ext uri="{FF2B5EF4-FFF2-40B4-BE49-F238E27FC236}">
                <a16:creationId xmlns:a16="http://schemas.microsoft.com/office/drawing/2014/main" id="{8450A242-C588-4552-B70E-C3E32BC9D1CB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93FC2C29-A21B-42AE-B54F-44D0D58B0D37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sp>
        <p:nvSpPr>
          <p:cNvPr id="7" name="Стрелка: влево-вправо 6">
            <a:extLst>
              <a:ext uri="{FF2B5EF4-FFF2-40B4-BE49-F238E27FC236}">
                <a16:creationId xmlns:a16="http://schemas.microsoft.com/office/drawing/2014/main" id="{633DB6F6-2131-42F4-9AC4-C1AED53A47FB}"/>
              </a:ext>
            </a:extLst>
          </p:cNvPr>
          <p:cNvSpPr/>
          <p:nvPr/>
        </p:nvSpPr>
        <p:spPr>
          <a:xfrm>
            <a:off x="9117508" y="2033290"/>
            <a:ext cx="485665" cy="2682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id="{A0CFFE9A-D4FA-46D5-A077-AE7C982EE80B}"/>
              </a:ext>
            </a:extLst>
          </p:cNvPr>
          <p:cNvSpPr/>
          <p:nvPr/>
        </p:nvSpPr>
        <p:spPr>
          <a:xfrm>
            <a:off x="9601200" y="1467297"/>
            <a:ext cx="2213646" cy="14286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Historical</a:t>
            </a:r>
          </a:p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32C554D3-E0EF-47BF-949A-84C47AF9A67C}"/>
              </a:ext>
            </a:extLst>
          </p:cNvPr>
          <p:cNvSpPr/>
          <p:nvPr/>
        </p:nvSpPr>
        <p:spPr>
          <a:xfrm rot="5400000">
            <a:off x="10146854" y="3437955"/>
            <a:ext cx="1291470" cy="39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id="{51E5434B-34EF-4E64-B097-5EA5DEEC095C}"/>
              </a:ext>
            </a:extLst>
          </p:cNvPr>
          <p:cNvSpPr/>
          <p:nvPr/>
        </p:nvSpPr>
        <p:spPr>
          <a:xfrm>
            <a:off x="5946352" y="1984797"/>
            <a:ext cx="454984" cy="2840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AFAE6-379A-4390-95B7-DF97695516C4}"/>
              </a:ext>
            </a:extLst>
          </p:cNvPr>
          <p:cNvSpPr txBox="1"/>
          <p:nvPr/>
        </p:nvSpPr>
        <p:spPr>
          <a:xfrm>
            <a:off x="5832637" y="2320378"/>
            <a:ext cx="84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2B7724-A8C7-4181-867A-4968639B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98" y="1156977"/>
            <a:ext cx="1423572" cy="26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860A86-D96D-415A-9AB7-AA234800E7AC}"/>
              </a:ext>
            </a:extLst>
          </p:cNvPr>
          <p:cNvSpPr txBox="1"/>
          <p:nvPr/>
        </p:nvSpPr>
        <p:spPr>
          <a:xfrm>
            <a:off x="4218432" y="3732728"/>
            <a:ext cx="2062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WB-MGE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Modbus – ethernet converter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65FE3-FC17-424B-9FED-049B0F0D8E96}"/>
              </a:ext>
            </a:extLst>
          </p:cNvPr>
          <p:cNvSpPr txBox="1"/>
          <p:nvPr/>
        </p:nvSpPr>
        <p:spPr>
          <a:xfrm>
            <a:off x="1826974" y="3783588"/>
            <a:ext cx="2570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MAI6 ADC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24BA9-32D6-48DA-8040-5F27645BFC58}"/>
              </a:ext>
            </a:extLst>
          </p:cNvPr>
          <p:cNvSpPr txBox="1"/>
          <p:nvPr/>
        </p:nvSpPr>
        <p:spPr>
          <a:xfrm>
            <a:off x="3648445" y="2352520"/>
            <a:ext cx="1287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Modbus RTU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5126EEC-0168-4C95-B429-540E1469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45" y="1156978"/>
            <a:ext cx="1669349" cy="26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еле РЭК78/4 3А 24В DC TDM">
            <a:extLst>
              <a:ext uri="{FF2B5EF4-FFF2-40B4-BE49-F238E27FC236}">
                <a16:creationId xmlns:a16="http://schemas.microsoft.com/office/drawing/2014/main" id="{BDBBBE9C-5F60-423F-9DE5-8C5814634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4" y="1340699"/>
            <a:ext cx="1606721" cy="22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9">
            <a:extLst>
              <a:ext uri="{FF2B5EF4-FFF2-40B4-BE49-F238E27FC236}">
                <a16:creationId xmlns:a16="http://schemas.microsoft.com/office/drawing/2014/main" id="{8D8B054C-AFEC-407A-8142-F64DA79D679A}"/>
              </a:ext>
            </a:extLst>
          </p:cNvPr>
          <p:cNvSpPr/>
          <p:nvPr/>
        </p:nvSpPr>
        <p:spPr>
          <a:xfrm>
            <a:off x="1780385" y="2212028"/>
            <a:ext cx="519056" cy="330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id="{A35AFD98-A388-4AE0-9485-AE44FB7EF8A8}"/>
              </a:ext>
            </a:extLst>
          </p:cNvPr>
          <p:cNvSpPr/>
          <p:nvPr/>
        </p:nvSpPr>
        <p:spPr>
          <a:xfrm>
            <a:off x="3855446" y="2055746"/>
            <a:ext cx="848140" cy="2709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5BFF8F-6353-40EF-80D2-7CD703ABA21B}"/>
              </a:ext>
            </a:extLst>
          </p:cNvPr>
          <p:cNvSpPr txBox="1"/>
          <p:nvPr/>
        </p:nvSpPr>
        <p:spPr>
          <a:xfrm>
            <a:off x="231423" y="1145725"/>
            <a:ext cx="1669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>
                <a:effectLst/>
              </a:rPr>
              <a:t>lectrical relay</a:t>
            </a:r>
            <a:endParaRPr lang="ru-RU" dirty="0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EB0E8353-A3DF-4543-99B9-D7E480F60AB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6434" y="3058993"/>
            <a:ext cx="69980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36E25A0F-1389-4301-9829-16BECEC10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415793"/>
              </p:ext>
            </p:extLst>
          </p:nvPr>
        </p:nvGraphicFramePr>
        <p:xfrm>
          <a:off x="136436" y="4538274"/>
          <a:ext cx="2686774" cy="2224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800000" imgH="5619048" progId="PBrush">
                  <p:embed/>
                </p:oleObj>
              </mc:Choice>
              <mc:Fallback>
                <p:oleObj r:id="rId8" imgW="6800000" imgH="5619048" progId="PBrush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36E25A0F-1389-4301-9829-16BECEC109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36" y="4538274"/>
                        <a:ext cx="2686774" cy="2224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Стрелка вправо 9">
            <a:extLst>
              <a:ext uri="{FF2B5EF4-FFF2-40B4-BE49-F238E27FC236}">
                <a16:creationId xmlns:a16="http://schemas.microsoft.com/office/drawing/2014/main" id="{1810BCAB-FA71-4065-89A6-B9ACB033B008}"/>
              </a:ext>
            </a:extLst>
          </p:cNvPr>
          <p:cNvSpPr/>
          <p:nvPr/>
        </p:nvSpPr>
        <p:spPr>
          <a:xfrm rot="16200000">
            <a:off x="454774" y="3821840"/>
            <a:ext cx="811867" cy="37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900B27-8CF4-434E-A5F9-2B289D10B0AA}"/>
              </a:ext>
            </a:extLst>
          </p:cNvPr>
          <p:cNvSpPr txBox="1"/>
          <p:nvPr/>
        </p:nvSpPr>
        <p:spPr>
          <a:xfrm>
            <a:off x="2529876" y="6321221"/>
            <a:ext cx="1867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Beam gate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47B6671-E728-4165-8071-B52CD87744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1639" y="4290276"/>
            <a:ext cx="5751738" cy="21577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9F0A14-0B59-4CA4-9819-6B8B4674627E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8/12</a:t>
            </a:r>
            <a:endParaRPr lang="ru-RU" dirty="0"/>
          </a:p>
        </p:txBody>
      </p:sp>
      <p:pic>
        <p:nvPicPr>
          <p:cNvPr id="30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7264FC57-BF49-4E23-912A-1AE8B400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39" y="1628762"/>
            <a:ext cx="2627738" cy="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272E937-42A9-4296-B7FE-F46F9C447883}"/>
              </a:ext>
            </a:extLst>
          </p:cNvPr>
          <p:cNvSpPr txBox="1"/>
          <p:nvPr/>
        </p:nvSpPr>
        <p:spPr>
          <a:xfrm>
            <a:off x="6714150" y="2471326"/>
            <a:ext cx="235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TANGO device server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9D27C78E-0DF8-43F9-A1E4-02B4034A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25" y="5129156"/>
            <a:ext cx="1349464" cy="13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218CB-C6E2-47E4-A4D8-0BB525368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590" y="46990"/>
            <a:ext cx="9144000" cy="1063943"/>
          </a:xfrm>
        </p:spPr>
        <p:txBody>
          <a:bodyPr/>
          <a:lstStyle/>
          <a:p>
            <a:r>
              <a:rPr lang="en-US" dirty="0"/>
              <a:t>BM@N Magnets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6C2DC8-0A79-4333-936B-962A36E176BF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4">
            <a:extLst>
              <a:ext uri="{FF2B5EF4-FFF2-40B4-BE49-F238E27FC236}">
                <a16:creationId xmlns:a16="http://schemas.microsoft.com/office/drawing/2014/main" id="{34B92450-B373-4674-A504-C559F0B4C185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86320" y="105728"/>
            <a:ext cx="1235160" cy="822960"/>
          </a:xfrm>
          <a:prstGeom prst="rect">
            <a:avLst/>
          </a:prstGeom>
          <a:ln w="0">
            <a:noFill/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05A5B0C5-A2F1-4530-8835-5566AD289EA9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10835700" y="105728"/>
            <a:ext cx="1284480" cy="8229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04924B-3C43-4D93-981F-2A78CA786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295" y="3734755"/>
            <a:ext cx="6852406" cy="3017517"/>
          </a:xfrm>
          <a:prstGeom prst="rect">
            <a:avLst/>
          </a:prstGeom>
        </p:spPr>
      </p:pic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id="{0FD47B59-9F08-4172-B28E-07F5DFC6A054}"/>
              </a:ext>
            </a:extLst>
          </p:cNvPr>
          <p:cNvSpPr/>
          <p:nvPr/>
        </p:nvSpPr>
        <p:spPr>
          <a:xfrm>
            <a:off x="6677782" y="2050738"/>
            <a:ext cx="717428" cy="3516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>
            <a:extLst>
              <a:ext uri="{FF2B5EF4-FFF2-40B4-BE49-F238E27FC236}">
                <a16:creationId xmlns:a16="http://schemas.microsoft.com/office/drawing/2014/main" id="{5F1777F0-1D68-4788-87EB-C79837869B7C}"/>
              </a:ext>
            </a:extLst>
          </p:cNvPr>
          <p:cNvSpPr/>
          <p:nvPr/>
        </p:nvSpPr>
        <p:spPr>
          <a:xfrm>
            <a:off x="7486083" y="1435543"/>
            <a:ext cx="2511393" cy="14286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Historical</a:t>
            </a:r>
          </a:p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трелка вправо 9">
            <a:extLst>
              <a:ext uri="{FF2B5EF4-FFF2-40B4-BE49-F238E27FC236}">
                <a16:creationId xmlns:a16="http://schemas.microsoft.com/office/drawing/2014/main" id="{08A27AF9-DFDA-447F-9615-9FB139CB2D96}"/>
              </a:ext>
            </a:extLst>
          </p:cNvPr>
          <p:cNvSpPr/>
          <p:nvPr/>
        </p:nvSpPr>
        <p:spPr>
          <a:xfrm rot="5400000">
            <a:off x="8417669" y="3096524"/>
            <a:ext cx="743387" cy="39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7D87F8FC-F4CB-49CD-9B65-1C94CED9200C}"/>
              </a:ext>
            </a:extLst>
          </p:cNvPr>
          <p:cNvSpPr/>
          <p:nvPr/>
        </p:nvSpPr>
        <p:spPr>
          <a:xfrm>
            <a:off x="2795179" y="2129767"/>
            <a:ext cx="1057270" cy="3051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F536E-4C16-46E1-A579-D873F7CD87C8}"/>
              </a:ext>
            </a:extLst>
          </p:cNvPr>
          <p:cNvSpPr txBox="1"/>
          <p:nvPr/>
        </p:nvSpPr>
        <p:spPr>
          <a:xfrm>
            <a:off x="2886052" y="1791213"/>
            <a:ext cx="84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NLcon-CED16 | Панельный ПЛК/Панель оператора">
            <a:extLst>
              <a:ext uri="{FF2B5EF4-FFF2-40B4-BE49-F238E27FC236}">
                <a16:creationId xmlns:a16="http://schemas.microsoft.com/office/drawing/2014/main" id="{001E8A0E-04AD-4094-9A6C-DCB4ACEF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8" y="1204738"/>
            <a:ext cx="2179791" cy="217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C9CD7A-512B-4E14-8C58-BC12FB97A09B}"/>
              </a:ext>
            </a:extLst>
          </p:cNvPr>
          <p:cNvSpPr txBox="1"/>
          <p:nvPr/>
        </p:nvSpPr>
        <p:spPr>
          <a:xfrm>
            <a:off x="992649" y="3099574"/>
            <a:ext cx="1529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NLcon-CED16</a:t>
            </a:r>
            <a:br>
              <a:rPr lang="ru-RU" dirty="0"/>
            </a:br>
            <a:r>
              <a:rPr lang="en-US" dirty="0"/>
              <a:t>Operator’s panel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9189D9-5F3C-43C5-95CD-E2DA652DC8A9}"/>
              </a:ext>
            </a:extLst>
          </p:cNvPr>
          <p:cNvSpPr txBox="1"/>
          <p:nvPr/>
        </p:nvSpPr>
        <p:spPr>
          <a:xfrm>
            <a:off x="1147794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9/12</a:t>
            </a:r>
            <a:endParaRPr lang="ru-RU" dirty="0"/>
          </a:p>
        </p:txBody>
      </p:sp>
      <p:pic>
        <p:nvPicPr>
          <p:cNvPr id="17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52F828D7-3277-41DB-A709-3B4CD054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74" y="1735911"/>
            <a:ext cx="2627738" cy="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75ABFB-56F3-4431-8221-D837E2B5D723}"/>
              </a:ext>
            </a:extLst>
          </p:cNvPr>
          <p:cNvSpPr txBox="1"/>
          <p:nvPr/>
        </p:nvSpPr>
        <p:spPr>
          <a:xfrm>
            <a:off x="4031560" y="2662138"/>
            <a:ext cx="235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TANGO device server</a:t>
            </a:r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8512DD5E-6555-41A6-BC0A-88D43BED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33" y="4208445"/>
            <a:ext cx="1343143" cy="13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9B6304-8BC2-456E-B00F-5D6D3ABDA942}"/>
              </a:ext>
            </a:extLst>
          </p:cNvPr>
          <p:cNvSpPr txBox="1"/>
          <p:nvPr/>
        </p:nvSpPr>
        <p:spPr>
          <a:xfrm>
            <a:off x="277706" y="4129761"/>
            <a:ext cx="32547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</a:rPr>
              <a:t>Data is obtained indirectly through the beam pipe line operator's control panel.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5852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830</Words>
  <Application>Microsoft Office PowerPoint</Application>
  <PresentationFormat>Широкоэкранный</PresentationFormat>
  <Paragraphs>119</Paragraphs>
  <Slides>12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Liberation Sans</vt:lpstr>
      <vt:lpstr>Linux Libertine</vt:lpstr>
      <vt:lpstr>Tahoma</vt:lpstr>
      <vt:lpstr>Times New Roman</vt:lpstr>
      <vt:lpstr>Тема Office</vt:lpstr>
      <vt:lpstr>PBrush</vt:lpstr>
      <vt:lpstr> </vt:lpstr>
      <vt:lpstr>Preparation for the BM@N beam run</vt:lpstr>
      <vt:lpstr>Slow control system</vt:lpstr>
      <vt:lpstr>Forward Si detectors</vt:lpstr>
      <vt:lpstr>FSD LV autoswitch system</vt:lpstr>
      <vt:lpstr>FSD conditioner monitoring</vt:lpstr>
      <vt:lpstr>Radiation protection doors monitoring</vt:lpstr>
      <vt:lpstr>Beam gate &amp; 3SP12 magnets monitoring</vt:lpstr>
      <vt:lpstr>BM@N Magnets</vt:lpstr>
      <vt:lpstr>Target monitoring expend</vt:lpstr>
      <vt:lpstr>TOF400 upgrade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osokinilya69@gmail.com</dc:creator>
  <cp:lastModifiedBy>osokinilya69@gmail.com</cp:lastModifiedBy>
  <cp:revision>27</cp:revision>
  <dcterms:created xsi:type="dcterms:W3CDTF">2025-05-10T17:38:05Z</dcterms:created>
  <dcterms:modified xsi:type="dcterms:W3CDTF">2025-05-14T06:20:09Z</dcterms:modified>
</cp:coreProperties>
</file>