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6" r:id="rId2"/>
    <p:sldId id="305" r:id="rId3"/>
    <p:sldId id="309" r:id="rId4"/>
    <p:sldId id="307" r:id="rId5"/>
    <p:sldId id="306" r:id="rId6"/>
    <p:sldId id="308" r:id="rId7"/>
    <p:sldId id="310" r:id="rId8"/>
    <p:sldId id="311" r:id="rId9"/>
    <p:sldId id="312" r:id="rId10"/>
    <p:sldId id="314" r:id="rId11"/>
    <p:sldId id="315" r:id="rId12"/>
    <p:sldId id="316" r:id="rId13"/>
    <p:sldId id="318" r:id="rId14"/>
    <p:sldId id="31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49C27F-3942-4438-A4AD-A28300860416}">
          <p14:sldIdLst>
            <p14:sldId id="266"/>
            <p14:sldId id="305"/>
            <p14:sldId id="309"/>
            <p14:sldId id="307"/>
            <p14:sldId id="306"/>
            <p14:sldId id="308"/>
            <p14:sldId id="310"/>
            <p14:sldId id="311"/>
            <p14:sldId id="312"/>
            <p14:sldId id="314"/>
            <p14:sldId id="315"/>
            <p14:sldId id="316"/>
            <p14:sldId id="318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F3F6FB"/>
    <a:srgbClr val="EDEDED"/>
    <a:srgbClr val="68A5E6"/>
    <a:srgbClr val="172C51"/>
    <a:srgbClr val="F9F9F9"/>
    <a:srgbClr val="000000"/>
    <a:srgbClr val="141414"/>
    <a:srgbClr val="89D03A"/>
    <a:srgbClr val="F9A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5196" autoAdjust="0"/>
  </p:normalViewPr>
  <p:slideViewPr>
    <p:cSldViewPr snapToGrid="0">
      <p:cViewPr varScale="1">
        <p:scale>
          <a:sx n="103" d="100"/>
          <a:sy n="103" d="100"/>
        </p:scale>
        <p:origin x="126" y="3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954C5-F767-4CF5-884E-0347B272B3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60C3D3-CC84-46C4-8EBD-EE1763A37D63}">
      <dgm:prSet phldrT="[Текст]"/>
      <dgm:spPr/>
      <dgm:t>
        <a:bodyPr/>
        <a:lstStyle/>
        <a:p>
          <a:r>
            <a:rPr lang="en-US" dirty="0" smtClean="0"/>
            <a:t>Sampler</a:t>
          </a:r>
          <a:endParaRPr lang="ru-RU" dirty="0"/>
        </a:p>
      </dgm:t>
    </dgm:pt>
    <dgm:pt modelId="{19C12A31-906E-4CAC-A7B6-922D7AB23DEE}" type="parTrans" cxnId="{AA1DEC8F-146D-4DBA-8364-4B6BE7A55737}">
      <dgm:prSet/>
      <dgm:spPr/>
      <dgm:t>
        <a:bodyPr/>
        <a:lstStyle/>
        <a:p>
          <a:endParaRPr lang="ru-RU"/>
        </a:p>
      </dgm:t>
    </dgm:pt>
    <dgm:pt modelId="{F07942EC-5E49-4C0D-9D4C-E21B54E4433F}" type="sibTrans" cxnId="{AA1DEC8F-146D-4DBA-8364-4B6BE7A55737}">
      <dgm:prSet/>
      <dgm:spPr/>
      <dgm:t>
        <a:bodyPr/>
        <a:lstStyle/>
        <a:p>
          <a:endParaRPr lang="ru-RU" dirty="0"/>
        </a:p>
      </dgm:t>
    </dgm:pt>
    <dgm:pt modelId="{77824497-051F-4161-A02B-5AF47B3F963F}">
      <dgm:prSet phldrT="[Текст]"/>
      <dgm:spPr/>
      <dgm:t>
        <a:bodyPr/>
        <a:lstStyle/>
        <a:p>
          <a:r>
            <a:rPr lang="en-US" dirty="0" smtClean="0"/>
            <a:t>Histogram creator</a:t>
          </a:r>
          <a:endParaRPr lang="ru-RU" dirty="0"/>
        </a:p>
      </dgm:t>
    </dgm:pt>
    <dgm:pt modelId="{1FB76761-1473-4169-A993-8456DB3874D3}" type="parTrans" cxnId="{7D3030C9-2007-460B-89E5-339C3A55AD73}">
      <dgm:prSet/>
      <dgm:spPr/>
      <dgm:t>
        <a:bodyPr/>
        <a:lstStyle/>
        <a:p>
          <a:endParaRPr lang="ru-RU"/>
        </a:p>
      </dgm:t>
    </dgm:pt>
    <dgm:pt modelId="{A5F54CEB-C7B8-46EA-BD0C-85F379FCBA74}" type="sibTrans" cxnId="{7D3030C9-2007-460B-89E5-339C3A55AD73}">
      <dgm:prSet/>
      <dgm:spPr/>
      <dgm:t>
        <a:bodyPr/>
        <a:lstStyle/>
        <a:p>
          <a:endParaRPr lang="ru-RU"/>
        </a:p>
      </dgm:t>
    </dgm:pt>
    <dgm:pt modelId="{A3B33A2F-A4C7-4169-88F7-23884A3189CB}">
      <dgm:prSet phldrT="[Текст]"/>
      <dgm:spPr/>
      <dgm:t>
        <a:bodyPr/>
        <a:lstStyle/>
        <a:p>
          <a:r>
            <a:rPr lang="en-US" dirty="0" smtClean="0"/>
            <a:t>Histogram analyzer</a:t>
          </a:r>
          <a:endParaRPr lang="ru-RU" dirty="0"/>
        </a:p>
      </dgm:t>
    </dgm:pt>
    <dgm:pt modelId="{B729B0C9-F13C-4978-A225-CE1418140422}" type="parTrans" cxnId="{A3139BA3-2A37-43C7-8D9D-6E51F33DB506}">
      <dgm:prSet/>
      <dgm:spPr/>
      <dgm:t>
        <a:bodyPr/>
        <a:lstStyle/>
        <a:p>
          <a:endParaRPr lang="ru-RU"/>
        </a:p>
      </dgm:t>
    </dgm:pt>
    <dgm:pt modelId="{D6E2C2D0-C93E-4C28-9428-1B891BDF939B}" type="sibTrans" cxnId="{A3139BA3-2A37-43C7-8D9D-6E51F33DB506}">
      <dgm:prSet/>
      <dgm:spPr/>
      <dgm:t>
        <a:bodyPr/>
        <a:lstStyle/>
        <a:p>
          <a:endParaRPr lang="ru-RU"/>
        </a:p>
      </dgm:t>
    </dgm:pt>
    <dgm:pt modelId="{A99A1901-7673-48CB-8BF6-13148A32080D}" type="pres">
      <dgm:prSet presAssocID="{1F2954C5-F767-4CF5-884E-0347B272B3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BDB77C-9909-4FCA-8199-C682C9B4CBB3}" type="pres">
      <dgm:prSet presAssocID="{0360C3D3-CC84-46C4-8EBD-EE1763A37D63}" presName="node" presStyleLbl="node1" presStyleIdx="0" presStyleCnt="3" custLinFactY="-53754" custLinFactNeighborX="1427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F6C20-2FC5-4689-B92F-8DB48AC47AB5}" type="pres">
      <dgm:prSet presAssocID="{F07942EC-5E49-4C0D-9D4C-E21B54E4433F}" presName="sibTrans" presStyleLbl="sibTrans2D1" presStyleIdx="0" presStyleCnt="2" custLinFactNeighborX="-7665" custLinFactNeighborY="-2430"/>
      <dgm:spPr/>
      <dgm:t>
        <a:bodyPr/>
        <a:lstStyle/>
        <a:p>
          <a:endParaRPr lang="ru-RU"/>
        </a:p>
      </dgm:t>
    </dgm:pt>
    <dgm:pt modelId="{C2BDEE39-6015-4E8D-B2A2-31EFAF955FEA}" type="pres">
      <dgm:prSet presAssocID="{F07942EC-5E49-4C0D-9D4C-E21B54E4433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89CF8FD-014C-4E6C-A052-2741CEFD1215}" type="pres">
      <dgm:prSet presAssocID="{77824497-051F-4161-A02B-5AF47B3F963F}" presName="node" presStyleLbl="node1" presStyleIdx="1" presStyleCnt="3" custLinFactX="-88839" custLinFactNeighborX="-100000" custLinFactNeighborY="92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44665-9B08-466B-B546-7CD4F325F987}" type="pres">
      <dgm:prSet presAssocID="{A5F54CEB-C7B8-46EA-BD0C-85F379FCBA7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0D1A2FB-B550-4850-A814-F0DF765EFB40}" type="pres">
      <dgm:prSet presAssocID="{A5F54CEB-C7B8-46EA-BD0C-85F379FCBA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08F28E6-0A2A-41E6-9EAB-9E9AF1A8CE50}" type="pres">
      <dgm:prSet presAssocID="{A3B33A2F-A4C7-4169-88F7-23884A3189CB}" presName="node" presStyleLbl="node1" presStyleIdx="2" presStyleCnt="3" custScaleX="82893" custLinFactX="-82879" custLinFactNeighborX="-100000" custLinFactNeighborY="-49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139BA3-2A37-43C7-8D9D-6E51F33DB506}" srcId="{1F2954C5-F767-4CF5-884E-0347B272B360}" destId="{A3B33A2F-A4C7-4169-88F7-23884A3189CB}" srcOrd="2" destOrd="0" parTransId="{B729B0C9-F13C-4978-A225-CE1418140422}" sibTransId="{D6E2C2D0-C93E-4C28-9428-1B891BDF939B}"/>
    <dgm:cxn modelId="{A9581B44-81EE-4C21-928B-69D15F17562A}" type="presOf" srcId="{A3B33A2F-A4C7-4169-88F7-23884A3189CB}" destId="{F08F28E6-0A2A-41E6-9EAB-9E9AF1A8CE50}" srcOrd="0" destOrd="0" presId="urn:microsoft.com/office/officeart/2005/8/layout/process1"/>
    <dgm:cxn modelId="{781A562C-AB1F-49D2-B5B3-CD4D8318119A}" type="presOf" srcId="{0360C3D3-CC84-46C4-8EBD-EE1763A37D63}" destId="{D0BDB77C-9909-4FCA-8199-C682C9B4CBB3}" srcOrd="0" destOrd="0" presId="urn:microsoft.com/office/officeart/2005/8/layout/process1"/>
    <dgm:cxn modelId="{39C7A9DE-ED69-4C30-8223-30297976F243}" type="presOf" srcId="{F07942EC-5E49-4C0D-9D4C-E21B54E4433F}" destId="{8ABF6C20-2FC5-4689-B92F-8DB48AC47AB5}" srcOrd="0" destOrd="0" presId="urn:microsoft.com/office/officeart/2005/8/layout/process1"/>
    <dgm:cxn modelId="{C3124EF0-90C0-4C3D-9770-93381523765A}" type="presOf" srcId="{1F2954C5-F767-4CF5-884E-0347B272B360}" destId="{A99A1901-7673-48CB-8BF6-13148A32080D}" srcOrd="0" destOrd="0" presId="urn:microsoft.com/office/officeart/2005/8/layout/process1"/>
    <dgm:cxn modelId="{AA1DEC8F-146D-4DBA-8364-4B6BE7A55737}" srcId="{1F2954C5-F767-4CF5-884E-0347B272B360}" destId="{0360C3D3-CC84-46C4-8EBD-EE1763A37D63}" srcOrd="0" destOrd="0" parTransId="{19C12A31-906E-4CAC-A7B6-922D7AB23DEE}" sibTransId="{F07942EC-5E49-4C0D-9D4C-E21B54E4433F}"/>
    <dgm:cxn modelId="{80258C38-68A3-42B1-938F-263E066B1BA7}" type="presOf" srcId="{77824497-051F-4161-A02B-5AF47B3F963F}" destId="{989CF8FD-014C-4E6C-A052-2741CEFD1215}" srcOrd="0" destOrd="0" presId="urn:microsoft.com/office/officeart/2005/8/layout/process1"/>
    <dgm:cxn modelId="{AA37F2E2-74F0-443F-9080-5B78CDF2071D}" type="presOf" srcId="{A5F54CEB-C7B8-46EA-BD0C-85F379FCBA74}" destId="{A0D1A2FB-B550-4850-A814-F0DF765EFB40}" srcOrd="1" destOrd="0" presId="urn:microsoft.com/office/officeart/2005/8/layout/process1"/>
    <dgm:cxn modelId="{5D9A74A9-CCA7-47A5-8512-47C3BB21FEE0}" type="presOf" srcId="{F07942EC-5E49-4C0D-9D4C-E21B54E4433F}" destId="{C2BDEE39-6015-4E8D-B2A2-31EFAF955FEA}" srcOrd="1" destOrd="0" presId="urn:microsoft.com/office/officeart/2005/8/layout/process1"/>
    <dgm:cxn modelId="{7D3030C9-2007-460B-89E5-339C3A55AD73}" srcId="{1F2954C5-F767-4CF5-884E-0347B272B360}" destId="{77824497-051F-4161-A02B-5AF47B3F963F}" srcOrd="1" destOrd="0" parTransId="{1FB76761-1473-4169-A993-8456DB3874D3}" sibTransId="{A5F54CEB-C7B8-46EA-BD0C-85F379FCBA74}"/>
    <dgm:cxn modelId="{83D47D3A-B5AB-47E4-B66A-31CE2967452E}" type="presOf" srcId="{A5F54CEB-C7B8-46EA-BD0C-85F379FCBA74}" destId="{A9844665-9B08-466B-B546-7CD4F325F987}" srcOrd="0" destOrd="0" presId="urn:microsoft.com/office/officeart/2005/8/layout/process1"/>
    <dgm:cxn modelId="{F4234802-72B3-4B28-ADBA-1D997C2B5D75}" type="presParOf" srcId="{A99A1901-7673-48CB-8BF6-13148A32080D}" destId="{D0BDB77C-9909-4FCA-8199-C682C9B4CBB3}" srcOrd="0" destOrd="0" presId="urn:microsoft.com/office/officeart/2005/8/layout/process1"/>
    <dgm:cxn modelId="{3E6B77D3-627E-40BC-8CAA-DD42B2D332DE}" type="presParOf" srcId="{A99A1901-7673-48CB-8BF6-13148A32080D}" destId="{8ABF6C20-2FC5-4689-B92F-8DB48AC47AB5}" srcOrd="1" destOrd="0" presId="urn:microsoft.com/office/officeart/2005/8/layout/process1"/>
    <dgm:cxn modelId="{7940A8DC-122C-43FE-B7CD-60BE89B0417B}" type="presParOf" srcId="{8ABF6C20-2FC5-4689-B92F-8DB48AC47AB5}" destId="{C2BDEE39-6015-4E8D-B2A2-31EFAF955FEA}" srcOrd="0" destOrd="0" presId="urn:microsoft.com/office/officeart/2005/8/layout/process1"/>
    <dgm:cxn modelId="{107EF3F5-4289-4ADC-AABD-2B6D961B3617}" type="presParOf" srcId="{A99A1901-7673-48CB-8BF6-13148A32080D}" destId="{989CF8FD-014C-4E6C-A052-2741CEFD1215}" srcOrd="2" destOrd="0" presId="urn:microsoft.com/office/officeart/2005/8/layout/process1"/>
    <dgm:cxn modelId="{5081AED7-0043-4F0B-88C6-947B740B6AE9}" type="presParOf" srcId="{A99A1901-7673-48CB-8BF6-13148A32080D}" destId="{A9844665-9B08-466B-B546-7CD4F325F987}" srcOrd="3" destOrd="0" presId="urn:microsoft.com/office/officeart/2005/8/layout/process1"/>
    <dgm:cxn modelId="{06BB9F8F-B4FE-4CE8-9D95-DFA6E570196B}" type="presParOf" srcId="{A9844665-9B08-466B-B546-7CD4F325F987}" destId="{A0D1A2FB-B550-4850-A814-F0DF765EFB40}" srcOrd="0" destOrd="0" presId="urn:microsoft.com/office/officeart/2005/8/layout/process1"/>
    <dgm:cxn modelId="{CE16E698-ED4F-457C-887B-371F4AFB1508}" type="presParOf" srcId="{A99A1901-7673-48CB-8BF6-13148A32080D}" destId="{F08F28E6-0A2A-41E6-9EAB-9E9AF1A8CE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DB77C-9909-4FCA-8199-C682C9B4CBB3}">
      <dsp:nvSpPr>
        <dsp:cNvPr id="0" name=""/>
        <dsp:cNvSpPr/>
      </dsp:nvSpPr>
      <dsp:spPr>
        <a:xfrm>
          <a:off x="137650" y="0"/>
          <a:ext cx="2363584" cy="141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Sampler</a:t>
          </a:r>
          <a:endParaRPr lang="ru-RU" sz="3100" kern="1200" dirty="0"/>
        </a:p>
      </dsp:txBody>
      <dsp:txXfrm>
        <a:off x="179186" y="41536"/>
        <a:ext cx="2280512" cy="1335078"/>
      </dsp:txXfrm>
    </dsp:sp>
    <dsp:sp modelId="{8ABF6C20-2FC5-4689-B92F-8DB48AC47AB5}">
      <dsp:nvSpPr>
        <dsp:cNvPr id="0" name=""/>
        <dsp:cNvSpPr/>
      </dsp:nvSpPr>
      <dsp:spPr>
        <a:xfrm rot="5204373">
          <a:off x="1126374" y="1545216"/>
          <a:ext cx="447771" cy="586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189719" y="1595393"/>
        <a:ext cx="313440" cy="351700"/>
      </dsp:txXfrm>
    </dsp:sp>
    <dsp:sp modelId="{989CF8FD-014C-4E6C-A052-2741CEFD1215}">
      <dsp:nvSpPr>
        <dsp:cNvPr id="0" name=""/>
        <dsp:cNvSpPr/>
      </dsp:nvSpPr>
      <dsp:spPr>
        <a:xfrm>
          <a:off x="266488" y="2261635"/>
          <a:ext cx="2363584" cy="141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Histogram creator</a:t>
          </a:r>
          <a:endParaRPr lang="ru-RU" sz="3100" kern="1200" dirty="0"/>
        </a:p>
      </dsp:txBody>
      <dsp:txXfrm>
        <a:off x="308024" y="2303171"/>
        <a:ext cx="2280512" cy="1335078"/>
      </dsp:txXfrm>
    </dsp:sp>
    <dsp:sp modelId="{A9844665-9B08-466B-B546-7CD4F325F987}">
      <dsp:nvSpPr>
        <dsp:cNvPr id="0" name=""/>
        <dsp:cNvSpPr/>
      </dsp:nvSpPr>
      <dsp:spPr>
        <a:xfrm rot="19828990">
          <a:off x="2858714" y="1691805"/>
          <a:ext cx="661610" cy="586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870126" y="1852358"/>
        <a:ext cx="485760" cy="351700"/>
      </dsp:txXfrm>
    </dsp:sp>
    <dsp:sp modelId="{F08F28E6-0A2A-41E6-9EAB-9E9AF1A8CE50}">
      <dsp:nvSpPr>
        <dsp:cNvPr id="0" name=""/>
        <dsp:cNvSpPr/>
      </dsp:nvSpPr>
      <dsp:spPr>
        <a:xfrm>
          <a:off x="3716376" y="422905"/>
          <a:ext cx="1959245" cy="141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Histogram analyzer</a:t>
          </a:r>
          <a:endParaRPr lang="ru-RU" sz="3100" kern="1200" dirty="0"/>
        </a:p>
      </dsp:txBody>
      <dsp:txXfrm>
        <a:off x="3757912" y="464441"/>
        <a:ext cx="1876173" cy="133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C4142-0FAF-4593-B2E2-D7085C3E9071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F363-3C5D-4889-A383-A4609C3A1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7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F363-3C5D-4889-A383-A4609C3A14C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38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93316-A1C2-B1E7-8276-21E5B4815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9C7653-7674-20CB-6B32-9803F309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89317B-6F75-EB47-4BC7-3AD4FC65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26F1-0CDE-4D00-9518-57492F03A4C7}" type="datetime1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FF27E-06D0-9A41-8B5A-A71DBADA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5777B-290D-035F-C2A1-B86FDBD6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E7FC9-C8D9-582D-0A01-4B7D018C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6EB81B-DBFF-281A-65D6-66230770A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2CC79-7D87-17BF-E7C0-85674AD6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71A2-8B8C-46D6-B264-D39EDAF93AAD}" type="datetime1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5BD01-8E84-4009-00FC-2AF3BF8E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E70A6-23C5-8B4F-A8A4-F7A9ACAF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2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D3931F-4BFA-6F38-5FB3-A7229860D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2F57ED-61DA-5F2A-5026-FBC3D309D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77BAF-D8F9-E6B1-D3C0-C9CE1FD2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B15-BCAB-498F-944A-7451F863CC9F}" type="datetime1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49C5D-0A6C-5E53-2A1D-08C59F1D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AA9B9-6CD2-BDE5-1748-4729617F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1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335A4-67DD-DB1B-8FDB-83B5777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1AA97-E1DC-0FB4-FAB0-084DC1E9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1D0A2-60D4-3BEB-0FE1-4ACBF42A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921-F4DC-475C-98EE-54F6E60E7470}" type="datetime1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2A74A-7E02-96E8-45A3-82608A4B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5E218-EB3B-C2C4-2E48-94596CC3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6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B51EE-5111-26F8-9FEF-B1AC52B3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66FAE-34F8-3C4E-1BD1-40D9FAE0F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0637BD-0A1E-896B-6686-5A06E87E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E235-BB9D-4060-B201-148C4885BCEB}" type="datetime1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C5468-4D78-7F52-AF23-237ED623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CF1EE-B769-B97C-60E9-19970F4C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983FB-FB0C-6162-322E-2BCE4FD2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46852-C7E6-CC1C-3624-BEC25FDD6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1B112B-6DB3-4E5E-33C5-74754D20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1FE927-4E6E-1302-E2C9-506E8AAC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57AA-5CE7-45F8-B81E-9BCF0065288B}" type="datetime1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3132C-26EB-73A4-4355-B2801261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2E97FF-B0F5-A756-6C11-39A33713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1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5A58-4852-6243-510D-7140B713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0CF4A-21C0-9355-0517-C145D7761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DF7158-9425-9B38-B505-09C8B5A88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4F515E-0326-7FF6-8CE3-132E8D79D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963F89-BBAB-0F42-7C33-8C3B31120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1E3F3F-1CC2-775B-CD0F-99D42F6E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7EE4-2932-44C4-83C2-8EE3910FCD4C}" type="datetime1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6D0154-FABE-F340-BB57-28229237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FA9951-FD2A-615D-2D50-37AD99E1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9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B61F-C49B-65DE-FA21-9D213456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62BB1E-912F-F66B-4220-5A880735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EE15-2733-4719-8421-8E65563A6401}" type="datetime1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6C099-E18A-CC10-91BB-1677E5C8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112525-1B7C-C5D4-813D-58C40F2B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3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7CF5B1-02DC-915C-3D9B-408AA2D6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ECB-174E-4535-8282-EC66D8F5F403}" type="datetime1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EF5F16-F16D-8FB0-EC3E-C1197D86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22EBB7-F036-EDC0-A1BA-6864C80C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1DB30-F12A-B950-5CAB-F3DE2940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1D734-8464-A1BF-6956-22DFFC0D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0C17F0-F8BC-0C61-167E-37BCB8C1D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378A5-8670-6C65-2A25-3E98358D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AA9-179B-4DEF-A1E1-183397260A13}" type="datetime1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2A7DCE-562A-9881-D1F5-CC549AFB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CA2556-6FAF-E78E-0804-9DB6985A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8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EAF47-EDBF-E9A8-75D8-8C446C0B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757368-8048-CD87-125D-D68172006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70C0A6-E875-3AED-3627-9C11774D0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B1AC2-9B29-767C-D2B9-66794EC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EBF-F625-4030-A746-596847BBFB94}" type="datetime1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B3EE6-8B7B-3AB0-ABF5-03F07C03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E062EC-9D74-1958-47A2-41DA671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8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7C403-3A3E-D209-616F-D5B3B5A2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8913F-F61C-6137-502C-4DE0375F9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5D5DC-112B-5E66-FC3E-AA0896D0F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73F3-800A-4B64-A876-539900C45143}" type="datetime1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609E9-ADC8-CF8F-FA1D-2EAFFC38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32611-8D03-15F5-641A-39A2564B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igor\BMN_DQM_offlineQA_&#1095;&#1091;&#1078;&#1080;&#1077;_&#1089;&#1090;&#1072;&#1090;&#1100;&#1080;\BMN_DQM_meterials\BM@N%20DQA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488391-8984-A880-7B39-811F49E58D48}"/>
              </a:ext>
            </a:extLst>
          </p:cNvPr>
          <p:cNvSpPr txBox="1"/>
          <p:nvPr/>
        </p:nvSpPr>
        <p:spPr>
          <a:xfrm>
            <a:off x="1235555" y="771916"/>
            <a:ext cx="9630193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8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Design of the Data Quality Monitoring system for the BM@N experiment</a:t>
            </a:r>
            <a:endParaRPr lang="en-US" sz="3800" b="1" i="0" dirty="0">
              <a:solidFill>
                <a:schemeClr val="accent5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5197C020-A1EC-6289-AC12-F9CA0499984B}"/>
              </a:ext>
            </a:extLst>
          </p:cNvPr>
          <p:cNvSpPr txBox="1"/>
          <p:nvPr/>
        </p:nvSpPr>
        <p:spPr bwMode="white">
          <a:xfrm>
            <a:off x="624625" y="2618575"/>
            <a:ext cx="1132057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spcAft>
                <a:spcPts val="100"/>
              </a:spcAft>
            </a:pPr>
            <a:r>
              <a:rPr lang="en-US" sz="1800" b="1" u="sng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Igor </a:t>
            </a:r>
            <a:r>
              <a:rPr lang="en-US" sz="1800" b="1" u="sng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Alexandrov</a:t>
            </a:r>
            <a:r>
              <a:rPr lang="en-US" sz="1800" b="1" u="sng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,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Evgeny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Alexandrov,Alexander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Chebotov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, Konstantin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Gertsenberger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Lexend Deca" panose="020B0604020202020204" charset="-78"/>
            </a:endParaRPr>
          </a:p>
          <a:p>
            <a:pPr algn="ctr">
              <a:spcBef>
                <a:spcPts val="300"/>
              </a:spcBef>
              <a:spcAft>
                <a:spcPts val="100"/>
              </a:spcAft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JINR,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MLIT, LHEP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Lexend Deca" panose="020B0604020202020204" charset="-78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550FB15-E520-18B5-0873-9D0AD9021C0C}"/>
              </a:ext>
            </a:extLst>
          </p:cNvPr>
          <p:cNvGrpSpPr/>
          <p:nvPr/>
        </p:nvGrpSpPr>
        <p:grpSpPr>
          <a:xfrm>
            <a:off x="3583662" y="5083530"/>
            <a:ext cx="5506755" cy="891686"/>
            <a:chOff x="105500" y="242548"/>
            <a:chExt cx="5092430" cy="891686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056E76A2-DBD6-2892-0C80-181916876DC8}"/>
                </a:ext>
              </a:extLst>
            </p:cNvPr>
            <p:cNvGrpSpPr/>
            <p:nvPr/>
          </p:nvGrpSpPr>
          <p:grpSpPr>
            <a:xfrm>
              <a:off x="1454829" y="294686"/>
              <a:ext cx="3743101" cy="746207"/>
              <a:chOff x="1454829" y="294686"/>
              <a:chExt cx="3743101" cy="74620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531D30-FAA7-4930-C3E9-632061CBC025}"/>
                  </a:ext>
                </a:extLst>
              </p:cNvPr>
              <p:cNvSpPr txBox="1"/>
              <p:nvPr/>
            </p:nvSpPr>
            <p:spPr>
              <a:xfrm>
                <a:off x="1454829" y="517673"/>
                <a:ext cx="3743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Lexend Deca" panose="020B0604020202020204" charset="-78"/>
                  </a:rPr>
                  <a:t>14th </a:t>
                </a:r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Lexend Deca" panose="020B0604020202020204" charset="-78"/>
                  </a:rPr>
                  <a:t>Collaboration Meeting of the BM@N Experiment at NICA</a:t>
                </a:r>
                <a:endParaRPr lang="ru-RU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exend Deca" panose="020B0604020202020204" charset="-78"/>
                </a:endParaRP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02B8426-D7AC-00C9-6147-1B6DFF379E36}"/>
                  </a:ext>
                </a:extLst>
              </p:cNvPr>
              <p:cNvSpPr/>
              <p:nvPr/>
            </p:nvSpPr>
            <p:spPr>
              <a:xfrm>
                <a:off x="2254417" y="294686"/>
                <a:ext cx="168874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Lexend Deca" panose="020B0604020202020204" charset="-78"/>
                  </a:rPr>
                  <a:t>13-15 May 2025</a:t>
                </a:r>
                <a:endParaRPr lang="ru-RU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exend Deca" panose="020B0604020202020204" charset="-78"/>
                </a:endParaRPr>
              </a:p>
            </p:txBody>
          </p: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1278425-067A-FFCB-C479-15CD6CF92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500" y="242548"/>
              <a:ext cx="1303809" cy="891686"/>
            </a:xfrm>
            <a:prstGeom prst="rect">
              <a:avLst/>
            </a:prstGeom>
            <a:effectLst>
              <a:glow rad="12700">
                <a:schemeClr val="bg1">
                  <a:alpha val="19000"/>
                </a:schemeClr>
              </a:glo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58317" y="4648704"/>
            <a:ext cx="2793023" cy="1943121"/>
            <a:chOff x="471944" y="3551900"/>
            <a:chExt cx="2793023" cy="194312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44" y="3551900"/>
              <a:ext cx="2370680" cy="194312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67" y="4753596"/>
              <a:ext cx="1447800" cy="72390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9090417" y="4525973"/>
            <a:ext cx="2702992" cy="1520674"/>
            <a:chOff x="6450249" y="5229200"/>
            <a:chExt cx="2702992" cy="1520674"/>
          </a:xfrm>
        </p:grpSpPr>
        <p:pic>
          <p:nvPicPr>
            <p:cNvPr id="15" name="Picture 4" descr="http://teachers.jinr.ru/images/stories/jinr-blu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592" y="5229200"/>
              <a:ext cx="1858306" cy="1259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450249" y="6488264"/>
              <a:ext cx="27029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3882"/>
                  </a:solidFill>
                  <a:latin typeface="Arial" pitchFamily="34" charset="0"/>
                  <a:cs typeface="Arial" pitchFamily="34" charset="0"/>
                </a:rPr>
                <a:t>Joint Institute for Nuclear Research</a:t>
              </a:r>
              <a:endParaRPr lang="ru-RU" sz="11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4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8888427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DQM tree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07" y="906783"/>
            <a:ext cx="9566720" cy="5632129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DQM Configuration keeps set of DQM Tree in </a:t>
            </a:r>
          </a:p>
          <a:p>
            <a:pPr marL="914400" lvl="2" indent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JSON format. </a:t>
            </a:r>
          </a:p>
          <a:p>
            <a:pPr marL="914400" lvl="2" indent="0">
              <a:buNone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Tree</a:t>
            </a:r>
          </a:p>
          <a:p>
            <a:pPr lvl="3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producer library (plugins)</a:t>
            </a:r>
          </a:p>
          <a:p>
            <a:pPr lvl="3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Analizer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library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(plugins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Region …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</a:p>
          <a:p>
            <a:pPr lvl="3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summary maker</a:t>
            </a:r>
          </a:p>
          <a:p>
            <a:pPr lvl="3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Parameter</a:t>
            </a:r>
          </a:p>
          <a:p>
            <a:pPr lvl="4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from sampler</a:t>
            </a:r>
          </a:p>
          <a:p>
            <a:pPr lvl="4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producer 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 for histogram creation (name of plugin to be loaded and used to produce histograms)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with histogram produced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histogram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for tester</a:t>
            </a:r>
          </a:p>
          <a:p>
            <a:pPr lvl="4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Analyzer (quality tester)</a:t>
            </a:r>
          </a:p>
          <a:p>
            <a:pPr lvl="5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(from previous output)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 (quality checker algorithm)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(numbers to understand if histogram good or bad)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</a:t>
            </a:r>
          </a:p>
          <a:p>
            <a:pPr lvl="6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(good, bad, undefined, disable)</a:t>
            </a:r>
          </a:p>
          <a:p>
            <a:pPr lvl="6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Tree path</a:t>
            </a:r>
          </a:p>
          <a:p>
            <a:pPr lvl="6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</a:t>
            </a:r>
          </a:p>
          <a:p>
            <a:pPr marL="2743200" lvl="6" indent="0">
              <a:buNone/>
            </a:pPr>
            <a:endPara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/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10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573952" y="1101788"/>
            <a:ext cx="5302624" cy="3607330"/>
            <a:chOff x="4295374" y="1128894"/>
            <a:chExt cx="5302624" cy="360733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802758" y="1128894"/>
              <a:ext cx="1565205" cy="60603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3F6FB"/>
                  </a:solidFill>
                </a:rPr>
                <a:t>DQ Tree</a:t>
              </a:r>
              <a:endParaRPr lang="ru-RU" sz="2400" dirty="0">
                <a:solidFill>
                  <a:srgbClr val="F3F6FB"/>
                </a:solidFill>
              </a:endParaRPr>
            </a:p>
          </p:txBody>
        </p:sp>
        <p:sp>
          <p:nvSpPr>
            <p:cNvPr id="16" name="Блок-схема: несколько документов 15"/>
            <p:cNvSpPr/>
            <p:nvPr/>
          </p:nvSpPr>
          <p:spPr>
            <a:xfrm>
              <a:off x="4295375" y="2052135"/>
              <a:ext cx="2069107" cy="856271"/>
            </a:xfrm>
            <a:prstGeom prst="flowChartMultidocumen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Region</a:t>
              </a:r>
              <a:endParaRPr lang="ru-RU" sz="2000" dirty="0"/>
            </a:p>
          </p:txBody>
        </p:sp>
        <p:sp>
          <p:nvSpPr>
            <p:cNvPr id="17" name="Прямоугольник с одним вырезанным углом 16"/>
            <p:cNvSpPr/>
            <p:nvPr/>
          </p:nvSpPr>
          <p:spPr>
            <a:xfrm>
              <a:off x="4704351" y="3169194"/>
              <a:ext cx="1974797" cy="670654"/>
            </a:xfrm>
            <a:prstGeom prst="snip1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Parameter</a:t>
              </a:r>
              <a:endParaRPr lang="ru-RU" sz="2000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894730" y="1720223"/>
              <a:ext cx="7684" cy="331912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895049" y="1720223"/>
              <a:ext cx="7684" cy="331912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894730" y="1720223"/>
              <a:ext cx="7684" cy="331912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8214232" y="2719815"/>
              <a:ext cx="7684" cy="43799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Блок-схема: несколько документов 21"/>
            <p:cNvSpPr/>
            <p:nvPr/>
          </p:nvSpPr>
          <p:spPr>
            <a:xfrm>
              <a:off x="4295374" y="2052135"/>
              <a:ext cx="2069107" cy="856271"/>
            </a:xfrm>
            <a:prstGeom prst="flowChartMultidocumen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Region</a:t>
              </a:r>
              <a:endParaRPr lang="ru-RU" sz="2000" dirty="0"/>
            </a:p>
          </p:txBody>
        </p:sp>
        <p:sp>
          <p:nvSpPr>
            <p:cNvPr id="23" name="Блок-схема: несколько документов 22"/>
            <p:cNvSpPr/>
            <p:nvPr/>
          </p:nvSpPr>
          <p:spPr>
            <a:xfrm>
              <a:off x="6676419" y="2068448"/>
              <a:ext cx="2069107" cy="856271"/>
            </a:xfrm>
            <a:prstGeom prst="flowChartMultidocumen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Region</a:t>
              </a:r>
              <a:endParaRPr lang="ru-RU" sz="2000" dirty="0"/>
            </a:p>
          </p:txBody>
        </p:sp>
        <p:sp>
          <p:nvSpPr>
            <p:cNvPr id="24" name="Блок-схема: несколько документов 23"/>
            <p:cNvSpPr/>
            <p:nvPr/>
          </p:nvSpPr>
          <p:spPr>
            <a:xfrm>
              <a:off x="7411832" y="3034395"/>
              <a:ext cx="2069107" cy="856271"/>
            </a:xfrm>
            <a:prstGeom prst="flowChartMultidocumen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Region</a:t>
              </a:r>
              <a:endParaRPr lang="ru-RU" sz="2000" dirty="0"/>
            </a:p>
          </p:txBody>
        </p:sp>
        <p:sp>
          <p:nvSpPr>
            <p:cNvPr id="25" name="Прямоугольник с одним вырезанным углом 24"/>
            <p:cNvSpPr/>
            <p:nvPr/>
          </p:nvSpPr>
          <p:spPr>
            <a:xfrm>
              <a:off x="7623201" y="4065570"/>
              <a:ext cx="1974797" cy="670654"/>
            </a:xfrm>
            <a:prstGeom prst="snip1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Parameter</a:t>
              </a:r>
              <a:endParaRPr lang="ru-RU" sz="2000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334949" y="3832915"/>
              <a:ext cx="0" cy="216548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221916" y="2723656"/>
              <a:ext cx="0" cy="29608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409560" y="2820040"/>
              <a:ext cx="10565" cy="349154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364481" y="1670694"/>
              <a:ext cx="828075" cy="397754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7231"/>
            <a:ext cx="2209816" cy="20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8888427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DQM framework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339" y="724237"/>
            <a:ext cx="11763467" cy="5814675"/>
          </a:xfrm>
        </p:spPr>
        <p:txBody>
          <a:bodyPr>
            <a:normAutofit/>
          </a:bodyPr>
          <a:lstStyle/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30851842"/>
              </p:ext>
            </p:extLst>
          </p:nvPr>
        </p:nvGraphicFramePr>
        <p:xfrm>
          <a:off x="523240" y="720765"/>
          <a:ext cx="8582660" cy="367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6280774" y="1519592"/>
            <a:ext cx="1495436" cy="470285"/>
            <a:chOff x="2226928" y="322323"/>
            <a:chExt cx="546745" cy="470285"/>
          </a:xfrm>
        </p:grpSpPr>
        <p:sp>
          <p:nvSpPr>
            <p:cNvPr id="41" name="Стрелка вправо 40"/>
            <p:cNvSpPr/>
            <p:nvPr/>
          </p:nvSpPr>
          <p:spPr>
            <a:xfrm>
              <a:off x="2226928" y="322323"/>
              <a:ext cx="546745" cy="4702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трелка вправо 4"/>
            <p:cNvSpPr txBox="1"/>
            <p:nvPr/>
          </p:nvSpPr>
          <p:spPr>
            <a:xfrm>
              <a:off x="2226928" y="416380"/>
              <a:ext cx="405660" cy="28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441" y="592169"/>
            <a:ext cx="499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manager start correspond DQ  setup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8020" y="2735580"/>
            <a:ext cx="259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Histograms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ZeroMQ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1114" y="2560658"/>
            <a:ext cx="255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Events with correspond rate 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ZeroMQ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dirty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8069580" y="1431455"/>
            <a:ext cx="1581150" cy="9287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DQA database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14124" y="183975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DQ result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Рамка 43"/>
          <p:cNvSpPr/>
          <p:nvPr/>
        </p:nvSpPr>
        <p:spPr>
          <a:xfrm>
            <a:off x="5612128" y="3817287"/>
            <a:ext cx="91440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5635276" y="2824366"/>
            <a:ext cx="586168" cy="1046594"/>
            <a:chOff x="1057176" y="1614414"/>
            <a:chExt cx="586168" cy="447771"/>
          </a:xfrm>
        </p:grpSpPr>
        <p:sp>
          <p:nvSpPr>
            <p:cNvPr id="48" name="Стрелка вправо 47"/>
            <p:cNvSpPr/>
            <p:nvPr/>
          </p:nvSpPr>
          <p:spPr>
            <a:xfrm rot="5204373">
              <a:off x="1126374" y="1545216"/>
              <a:ext cx="447771" cy="5861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трелка вправо 4"/>
            <p:cNvSpPr txBox="1"/>
            <p:nvPr/>
          </p:nvSpPr>
          <p:spPr>
            <a:xfrm rot="5204373">
              <a:off x="1189719" y="1595393"/>
              <a:ext cx="313440" cy="35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45" name="Улыбающееся лицо 44"/>
          <p:cNvSpPr/>
          <p:nvPr/>
        </p:nvSpPr>
        <p:spPr>
          <a:xfrm>
            <a:off x="6378216" y="3694379"/>
            <a:ext cx="365760" cy="38481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942636" y="3072914"/>
            <a:ext cx="106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DQ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result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209743" y="329535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Alerts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Улыбающееся лицо 54"/>
          <p:cNvSpPr/>
          <p:nvPr/>
        </p:nvSpPr>
        <p:spPr>
          <a:xfrm rot="6022927">
            <a:off x="5367868" y="3844374"/>
            <a:ext cx="365760" cy="38481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732507" y="3948622"/>
            <a:ext cx="681617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Web GUI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1013460" y="4427220"/>
            <a:ext cx="1002030" cy="689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760470" y="861060"/>
            <a:ext cx="476250" cy="48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470910" y="807565"/>
            <a:ext cx="20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DQ configuration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0910" y="806504"/>
            <a:ext cx="20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DQ configuration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1035" y="4772025"/>
            <a:ext cx="204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DQ configuration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7877844" y="3798676"/>
            <a:ext cx="586168" cy="447771"/>
            <a:chOff x="1057176" y="1614414"/>
            <a:chExt cx="586168" cy="447771"/>
          </a:xfrm>
        </p:grpSpPr>
        <p:sp>
          <p:nvSpPr>
            <p:cNvPr id="65" name="Стрелка вправо 64"/>
            <p:cNvSpPr/>
            <p:nvPr/>
          </p:nvSpPr>
          <p:spPr>
            <a:xfrm rot="5204373">
              <a:off x="1126374" y="1545216"/>
              <a:ext cx="447771" cy="5861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Стрелка вправо 4"/>
            <p:cNvSpPr txBox="1"/>
            <p:nvPr/>
          </p:nvSpPr>
          <p:spPr>
            <a:xfrm rot="5204373">
              <a:off x="1189719" y="1595393"/>
              <a:ext cx="313440" cy="35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080" y="273094"/>
            <a:ext cx="591363" cy="45114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858405" y="273094"/>
            <a:ext cx="164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digitized events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 and conclusion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890124"/>
            <a:ext cx="11763467" cy="56487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To be finalized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detailed DQ configuration structure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d</a:t>
            </a:r>
            <a:r>
              <a:rPr lang="en-US" b="1" dirty="0" smtClean="0">
                <a:solidFill>
                  <a:schemeClr val="tx2"/>
                </a:solidFill>
              </a:rPr>
              <a:t>atabase scheme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Start the work on 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DQM web GUI </a:t>
            </a:r>
            <a:r>
              <a:rPr lang="en-US" b="1" dirty="0" smtClean="0">
                <a:solidFill>
                  <a:schemeClr val="tx2"/>
                </a:solidFill>
              </a:rPr>
              <a:t>design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DQM system implementation</a:t>
            </a: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lvl="2"/>
            <a:endParaRPr lang="en-US" dirty="0" smtClean="0">
              <a:solidFill>
                <a:schemeClr val="tx2"/>
              </a:solidFill>
            </a:endParaRPr>
          </a:p>
          <a:p>
            <a:pPr lvl="2"/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onclusion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890124"/>
            <a:ext cx="11763467" cy="56487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Review of LHC experiments DQM and DQA systems is presented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DQM system general architecture and system framework is shown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The structures of the DQA configuration and the result structure are discussed.</a:t>
            </a:r>
          </a:p>
          <a:p>
            <a:pPr lvl="2"/>
            <a:endParaRPr lang="en-US" dirty="0" smtClean="0">
              <a:solidFill>
                <a:schemeClr val="tx2"/>
              </a:solidFill>
            </a:endParaRPr>
          </a:p>
          <a:p>
            <a:pPr lvl="2"/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890124"/>
            <a:ext cx="11763467" cy="56487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2"/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87" y="182009"/>
            <a:ext cx="10515600" cy="10401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Quality Monitoring (DQM)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Quality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 (QA) : Goals of the systems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10" y="1433396"/>
            <a:ext cx="7717026" cy="523964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istogram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reation tool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interface for histograms creation 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library with simple implementations of this interface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create flexible tool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for online creation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filling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transport and archival of histogram and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other monitor elements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create flexible online tool to perform algorithms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automated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quality and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validity tests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eep the results of the DQM process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reate GUI for DQM user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isualization of the histograms and quality test results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larms in case of bad quality data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59805" y="858142"/>
            <a:ext cx="50715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goals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and offline data quality check and results visualization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automation reaction on data quality problems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30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0"/>
            <a:ext cx="10515600" cy="107525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experiments: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21" y="1116701"/>
            <a:ext cx="11603979" cy="551067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: light, flexible (</a:t>
            </a:r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</a:rPr>
              <a:t>input-output-configuration interfaces, algorithms as plugins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Core: executes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lgorithms (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</a:rPr>
              <a:t>any common operation like histogram comparison, histogram fitting, thresholds application, etc</a:t>
            </a:r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); has three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abstract interfaces for the communication with the external systems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DQM Input (receives histograms, messages, counters)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DQM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Output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(way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publishing DQ Results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produced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by the DQ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algorithms)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Configuration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interface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(way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reading configuration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info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which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defines behavior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the DQM Core in a specific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environment)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Configuration is described as a hierarchical tree of objects of two different types: DQ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Regions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Parameters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DQ Region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Children (DQ Region or DQ Parameter)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DQ Summary Maker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Parameter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location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the monitoring information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(represents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state of a particular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detector element)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eight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Algorithm that has to be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used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specific parameters and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thresholds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reference values or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histograms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actions which have to be taken depending on the results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7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91" y="142736"/>
            <a:ext cx="9401492" cy="63450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 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 (2)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14200"/>
          <a:stretch>
            <a:fillRect/>
          </a:stretch>
        </p:blipFill>
        <p:spPr>
          <a:xfrm>
            <a:off x="8388114" y="1311383"/>
            <a:ext cx="3699808" cy="2683076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10859" y="869794"/>
            <a:ext cx="8259607" cy="5649116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DQ Algorithm</a:t>
            </a:r>
          </a:p>
          <a:p>
            <a:pPr lvl="1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DQM Framework (DQMF) provides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 number of predefined DQ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Algorithms</a:t>
            </a:r>
          </a:p>
          <a:p>
            <a:pPr lvl="1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DQ Algorithms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are integrated into the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DQMF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in a dynamic plug-in manner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3"/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</a:rPr>
              <a:t>allows adding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new algorithms on the fly without modifying the core </a:t>
            </a: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</a:rPr>
              <a:t>software</a:t>
            </a:r>
          </a:p>
          <a:p>
            <a:pPr lvl="1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each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DQ Parameter has at least one DQ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Algorithm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associated with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it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xecuted whenever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 piece of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info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which is associated with that DQ Parameter becomes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available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DQ Summary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Maker</a:t>
            </a:r>
          </a:p>
          <a:p>
            <a:pPr lvl="1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special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implementation of the DQ Algorithm interface that evaluates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the DQ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Result for a given DQ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Region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DQMF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Agent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instantiates appropriate implementations of the DQMF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generic interfaces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(i.e. DQM Input,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DQM Output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and DQM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Configuration)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takes care of starting and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stopping the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DQM Core engine in appropriate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moments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In the online environment the DQ assessment has to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be started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at start of run event and stopped when the run is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finished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DQMF may contain one or more DQMF Agents with each of them responsible for a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well defined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subset of the whole ATLAS system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DQ Result </a:t>
            </a:r>
            <a:endParaRPr lang="en-US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consist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of a colored tag and any output that the algorithms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might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want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attach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If some areas of the detector are disabled, then the corresponding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dq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results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will be </a:t>
            </a:r>
            <a:r>
              <a:rPr lang="en-US" sz="2100" b="1" dirty="0" smtClean="0">
                <a:solidFill>
                  <a:srgbClr val="FF0000"/>
                </a:solidFill>
              </a:rPr>
              <a:t>black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otherwise, results might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be</a:t>
            </a:r>
          </a:p>
          <a:p>
            <a:pPr lvl="3"/>
            <a:r>
              <a:rPr lang="en-US" sz="1400" b="1" dirty="0">
                <a:solidFill>
                  <a:srgbClr val="FF0000"/>
                </a:solidFill>
              </a:rPr>
              <a:t>green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(good), </a:t>
            </a:r>
            <a:r>
              <a:rPr lang="en-US" sz="1400" b="1" dirty="0">
                <a:solidFill>
                  <a:srgbClr val="FF0000"/>
                </a:solidFill>
              </a:rPr>
              <a:t>yellow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(warning), </a:t>
            </a:r>
            <a:r>
              <a:rPr lang="en-US" sz="1400" b="1" dirty="0">
                <a:solidFill>
                  <a:srgbClr val="FF0000"/>
                </a:solidFill>
              </a:rPr>
              <a:t>red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(bad) or </a:t>
            </a:r>
            <a:r>
              <a:rPr lang="en-US" sz="1400" b="1" dirty="0">
                <a:solidFill>
                  <a:srgbClr val="FF0000"/>
                </a:solidFill>
              </a:rPr>
              <a:t>gray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(undefined)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sz="2000" b="1" dirty="0" smtClean="0">
              <a:solidFill>
                <a:srgbClr val="FF0000"/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584" y="4433727"/>
            <a:ext cx="3714114" cy="21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34" y="80288"/>
            <a:ext cx="10515600" cy="73092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 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ALICE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22" y="1116701"/>
            <a:ext cx="9222078" cy="551067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: DQM + QA = Data Quality Control (DQC)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largest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DQC systems worldwide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first in the high energy physics community to leverage 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passing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actor model to such 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extent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high-level quality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assessment of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3.5 TB/s data produced by the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detector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QC system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multi-step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process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sampling the data, usually at a rate of 1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QC Tasks will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then execute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user-defined algorithms to process it and generate a QC Object, often 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histogram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Given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parallel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nature of this processing, with a copy of the task running on each of the hundreds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of nodes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, these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are then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merged results are evaluated by 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series of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Checks to determine one or several Qualities, which can themselves be aggregated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give 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general assessment of the health of the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data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based on 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passing paradigm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where data flows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asynchronously through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 set of devices connected via buffered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channels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channels use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ZeroMQ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by passing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either the whole message payloads or just pointers to the shared memory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region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QC Objects and Qualities are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stored in Conditions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Database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55" y="844933"/>
            <a:ext cx="2947073" cy="20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80" y="106181"/>
            <a:ext cx="10184219" cy="54240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 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21" y="733647"/>
            <a:ext cx="11603979" cy="598782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collected data are grouped together in runs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LHCb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DQ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workflow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small subset of the data selected by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trigger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is fully-reconstructed on the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LHCb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Online computing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farm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reconstruction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produces sets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histograms which allow the (sub-)detector performance to be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assessed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these histograms are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presented by the Data Quality Monitoring(DQM) software to the DQ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shifter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hifter compares  whether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run is suitable for physics analysis or not, by comparing it to a reference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run previously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set by experts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software package previously used in DQM shifts, was based on dedicated custom C++ code and X Window System.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Now implemented “Monet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” which is a python based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web application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that supersedes the Presenter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Update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using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Python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as 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primary language allows the usage of rich set of libraries provided in the large ecosystem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of third-party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Python packages. This simplifies both development, as common functionality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has already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been implemented elsewhere, and maintainability, as the size of the required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LHCb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specific code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is reduced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plotting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Bokeh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libraries provide interactive plots in web browsers, has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pythonic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interface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RoboShifter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 automatic problem detection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predicts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probability of given run being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bad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decisions made by each tree are summed with weights, representing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importance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each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tree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each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tree corresponds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 a single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histogram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possible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 compute, for each histogram, its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contribution to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probability of the run being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bad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histograms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with the highest contributions can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be presented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 DQ shifter as potentially problematic ones.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Machine learning at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LHCb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vector Kolmogorov-Smirnov distances btw histograms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and their references;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AdaBoost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algorithm,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track pattern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ecognition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long track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econstruction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downstream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Track Reconstruction (reconstruction of the daughters of long-lived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particles)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fake track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ejection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topological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trigger (HLT2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jet tagging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charged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particle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identification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75023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 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1028236"/>
            <a:ext cx="11763467" cy="551067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: The DQM software is a central tool in the CMS experiment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High-level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goal of the system is to discover and pin-point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errors - problems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occurring in detector hardware or reconstruction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software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tools for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creation,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filling,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transport and archival of histogram and scalar monitor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elements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standardized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algorithms for performing automated quality and validity tests 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value distributions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monitoring systems live online for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detector, the trigger, and the DAQ hardware status  and data throughput,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online reconstruction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validating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calibration results, software releases and simulated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data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visualization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the monitoring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results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certification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datasets and subsets thereof for physics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analyses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retrieval of DQM quantities from the conditions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database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standardization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and integration of DQM components in CMS software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releases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organization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and operation of the activities, including shifts and tutorials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 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interesting, some conclusions,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considirations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expirience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890124"/>
            <a:ext cx="11763467" cy="564878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do it or interesting in LHC experiments: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some  sampling (events go to DQM depending on their frequency after trigger system)</a:t>
            </a:r>
          </a:p>
          <a:p>
            <a:pPr lvl="2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passing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 (ALICE)</a:t>
            </a:r>
          </a:p>
          <a:p>
            <a:pPr lvl="2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for DQM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  <a:p>
            <a:pPr lvl="2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roduce histograms as main input for DQM</a:t>
            </a:r>
          </a:p>
          <a:p>
            <a:pPr lvl="3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 not only histograms can be used for quality check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oving as much as possible to automation of quality assurance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lexibility in check algorithms use (keep in database source of algorithms, their names and parameters, what to be 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utput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oad from library the check algorithm as implementation of interface (ATLAS)</a:t>
            </a:r>
          </a:p>
          <a:p>
            <a:pPr lvl="2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interfaces have thresholds as parameters in order to create result: bad or good event 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 of check algorithms used</a:t>
            </a:r>
          </a:p>
          <a:p>
            <a:pPr lvl="2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mpty histogram (threshold what does it mean empty)</a:t>
            </a:r>
          </a:p>
          <a:p>
            <a:pPr lvl="2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counters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subdetectors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responses by sectors 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Kolmogorov-Smirnov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oving to rich shifter GUI, mostly web GUI</a:t>
            </a:r>
          </a:p>
          <a:p>
            <a:pPr lvl="2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ifferent base tools/languages for implementation (python as example in ALICE, C++ in ATLAS)</a:t>
            </a:r>
          </a:p>
          <a:p>
            <a:pPr lvl="2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larms in case of big probability of events bad quality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experiments suppose to use in RUN4 ML-based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8888427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rchitecture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system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724237"/>
            <a:ext cx="11763467" cy="5814675"/>
          </a:xfrm>
        </p:spPr>
        <p:txBody>
          <a:bodyPr>
            <a:normAutofit/>
          </a:bodyPr>
          <a:lstStyle/>
          <a:p>
            <a:pPr lvl="2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810605"/>
            <a:ext cx="8536014" cy="5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31787</TotalTime>
  <Words>1678</Words>
  <Application>Microsoft Office PowerPoint</Application>
  <PresentationFormat>Широкоэкранный</PresentationFormat>
  <Paragraphs>221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Lexend Deca</vt:lpstr>
      <vt:lpstr>Verdana</vt:lpstr>
      <vt:lpstr>Wingdings</vt:lpstr>
      <vt:lpstr>Тема Office</vt:lpstr>
      <vt:lpstr>Презентация PowerPoint</vt:lpstr>
      <vt:lpstr>Data Quality Monitoring (DQM) and Quality Assurance (QA) : Goals of the systems</vt:lpstr>
      <vt:lpstr>DQM &amp; QA systems in LHC experiments: ATLAS</vt:lpstr>
      <vt:lpstr>DQM &amp; QA systems in LHC experiments : ATLAS (2)</vt:lpstr>
      <vt:lpstr>DQM &amp; QA systems in LHC experiments : ALICE</vt:lpstr>
      <vt:lpstr>DQM &amp; QA systems in LHC experiments : LHCb</vt:lpstr>
      <vt:lpstr>DQM &amp; QA systems in LHC experiments : CMS</vt:lpstr>
      <vt:lpstr>DQM &amp; QA systems in LHC experiments : what interesting, some conclusions, considirations on using expirience</vt:lpstr>
      <vt:lpstr>General architecture of the system</vt:lpstr>
      <vt:lpstr>The DQM tree</vt:lpstr>
      <vt:lpstr>The DQM framework</vt:lpstr>
      <vt:lpstr>Next steps and conclusion</vt:lpstr>
      <vt:lpstr>Conclusion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Чеботов</dc:creator>
  <cp:lastModifiedBy>alexand</cp:lastModifiedBy>
  <cp:revision>223</cp:revision>
  <dcterms:created xsi:type="dcterms:W3CDTF">2023-04-13T07:47:38Z</dcterms:created>
  <dcterms:modified xsi:type="dcterms:W3CDTF">2025-05-14T20:56:08Z</dcterms:modified>
</cp:coreProperties>
</file>