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304" r:id="rId3"/>
    <p:sldId id="306" r:id="rId4"/>
    <p:sldId id="307" r:id="rId5"/>
    <p:sldId id="308" r:id="rId6"/>
    <p:sldId id="310" r:id="rId7"/>
    <p:sldId id="312" r:id="rId8"/>
    <p:sldId id="314" r:id="rId9"/>
    <p:sldId id="315" r:id="rId10"/>
    <p:sldId id="325" r:id="rId11"/>
    <p:sldId id="326" r:id="rId12"/>
    <p:sldId id="327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2" r:id="rId26"/>
    <p:sldId id="344" r:id="rId27"/>
    <p:sldId id="345" r:id="rId28"/>
    <p:sldId id="346" r:id="rId29"/>
    <p:sldId id="349" r:id="rId30"/>
    <p:sldId id="347" r:id="rId31"/>
    <p:sldId id="348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6E514-3596-4DF0-83AF-6F1424697DAE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FC5CF-4D6F-41C0-984D-907D6A22D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B2BD6-CCAA-4028-B9E8-04960BA82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088B9C-0826-4312-A172-C88F5102F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CBFD7-4CF0-4A53-BAD8-CE4E6A89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8BB2-4B57-44B0-912F-235A53A91C32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82B7B7-7931-4B5A-83F1-A290E588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AC160-9D73-4519-B0D2-20DA7481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BD8373-4A60-48E0-BD0B-51629E7608D5}"/>
              </a:ext>
            </a:extLst>
          </p:cNvPr>
          <p:cNvSpPr/>
          <p:nvPr userDrawn="1"/>
        </p:nvSpPr>
        <p:spPr>
          <a:xfrm rot="16200000" flipH="1">
            <a:off x="-2894902" y="2896296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94F33AD-80EC-4D5B-BD6D-86EBCA82F1A4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FE293-FB4E-4F96-9029-DD7AE2F18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9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9B14A-BA6C-4603-919C-62B4B9D3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8A5F3B-E091-44B8-8A34-A96C977DB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45B6D-1D9C-48EB-AA42-112D93A2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6726-A741-4119-A3E3-59ED892BD2DA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071D3-3BB5-4868-B37F-D19C7D49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D02EE-7FAB-4C4B-B428-5359DFFB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206E38-88E2-44F2-8929-46CE7BAE3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C6CA83-F966-49D9-B791-DC025FCD6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37A811-6502-4434-B207-3F8C15C6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B983-BD5A-4C4E-96BC-9C461A1B223D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97641-64CA-4BC1-97A7-0048E497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4DF16-9D8C-4FF5-81A9-ECFB00F5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90F0F-9B0C-401E-BF65-47AE9275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3353F-8602-426E-B7BE-93546E4A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E8BF33-9ED8-4705-9E21-CC8DFABD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5529-0C44-4C92-AC5C-E195F1F6725A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E0CFF-8108-40FD-9C97-8D444EA3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B479D-2BA5-4FA6-A1B0-F52E50FA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‹#›</a:t>
            </a:fld>
            <a:r>
              <a:rPr lang="en-US" dirty="0"/>
              <a:t>/38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73A722-9C09-427B-B36E-F298B0267C6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5553058-5CCC-4FF4-906F-4F8AFDB9D167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6D7808-E226-41EC-A568-63DD92E71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0DC8A-1A84-4423-B980-B77B67AC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40055-F4FF-42A0-8CAA-2F2E05841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E61D0-8BBA-499E-A515-4BFFEBC6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BA68-7950-4A82-9B2B-90D43D506165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8423AA-17BD-4313-85A8-16B041AD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27E92-78A9-4642-92EB-CFA91764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98FD81-5D16-4740-9DC7-DB2298F236D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A010AB-73E0-4CC5-8250-5171206EBD14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73C4F-B313-4B22-A780-D965F14C0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8AF98-F18A-4E15-8756-F81D67EB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D2107-9AED-4210-9F43-FA7CB447D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85E9A2-8CD0-4DA2-9010-C386EAE2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9DA28-BAB2-4574-B637-BFEC747B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E035-832D-48CE-95D1-F0A291456CEE}" type="datetime1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1734C-EA3D-4D68-B290-621116A9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851A35-B6CB-43B8-B4EB-0E9842A6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0975D8-1A2F-48AC-B56D-B4332E5BD34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ABEE8E4-740D-437B-8773-61EF60EA897D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AE1520-3677-45B6-830B-13EBEE2C2A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A0E84-6372-41F9-BD1C-86FCFE81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E31A6F-BCFF-4860-9D46-52D8CC263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8613AB-1827-48BF-992A-96B9DDA86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56B05E-9FF2-4C16-9837-8CB9B3268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8BA129-E226-42A9-8525-AC3962BDE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275A6A-2943-4627-A6B9-64987767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16D9-6134-4C9B-8F92-5EEBAA952728}" type="datetime1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B24C8-26FC-46BF-B3D9-0AA1C8C1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9A136D-EB3C-4819-947F-1CBFE3D0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03FD51-CD76-4256-9F7B-7D6EF5FCE81B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04E9A7B-930F-432D-8D6A-5187145E4AB9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109EF6-6402-4FCD-ACC9-3A0307FA2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3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F5F59-FEDB-49EC-AD8E-4C2D5435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91590-52EC-4545-9F0B-9D40B489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B999-4E6F-4ECD-93F3-2151A791E03E}" type="datetime1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499EB9-F5AF-4D24-8F6F-CBB82428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5D0B92-86C5-4BBF-AD7D-53B9A04E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6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204CC3-9780-43A6-B8FE-75F4C467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0E93-B85D-47BD-BF1A-94946DE93387}" type="datetime1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DD1DB5-AA77-4E18-AF21-CA5D7F81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8AC78D-7D18-49EA-944A-D48DB6CC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8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CE444-BCBF-42B6-9EF6-56CF799D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19932F-8F72-4FC7-B533-AAA4605C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DCC44A-0AEA-46E3-A234-8F0C40E1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741E1-A33F-4E92-91B1-F50AA382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F53B-4BDD-4E3F-9DF8-858152EAD93C}" type="datetime1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9121CE-6A56-4AF7-9295-1BFEBEEC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F1BA2B-8449-4027-A79F-6FE5442D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4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1414D-C055-4649-9811-BE443528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A0F055-D03E-4553-8090-C8B15ADC4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642428-8F2C-494B-8804-ED0CA551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AAAAE-4CD4-46B6-8FC8-61452A93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ACF0-45C1-4AAA-9990-ED5DA25CE3B1}" type="datetime1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519837-A209-4BB2-BD22-39385AF5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F470DC-C213-4DE4-B71D-5C522357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1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2D45F-3150-49C8-9982-25734880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8EA0BC-5A51-4975-BB09-B627EBBD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17483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F956D2-FA46-42BD-9981-9919D62AC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11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85C6-5041-4B35-B535-7210CEE3E22E}" type="datetime1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75CD4-B2E2-410F-AA6D-9FBB5CF8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1500" y="63871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4F5B0F-E017-4BB6-A53F-404B1193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59BD45-5DFB-40F4-9256-89872EF9892E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13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E6BC97-2A7F-4DE2-A765-643D0A5C9F2E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8F94E-415D-42AF-8138-8F9256964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info.jinr.ru/programs/jinrlib/spin-ga-gr/index.html" TargetMode="External"/><Relationship Id="rId2" Type="http://schemas.openxmlformats.org/officeDocument/2006/relationships/hyperlink" Target="http://wwwinfo.jinr.ru/programs/jinrlib/ljj-cvv-mpi/index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27BA2EF-C785-461F-ABEC-0E25A7D90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580" y="81779"/>
            <a:ext cx="10378440" cy="200305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Численное исследование сверхпроводящих процессов и физических характеристик в многопараметрических моделях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12730F7-ACD6-45CE-BD30-BBA82005A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5800" y="2084833"/>
            <a:ext cx="9144000" cy="432205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 Викторович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Объединенный институт ядерных исследований, Дубна, Россия</a:t>
            </a:r>
          </a:p>
          <a:p>
            <a:r>
              <a:rPr lang="en-US" dirty="0"/>
              <a:t>bashashinmv@jinr.ru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1.2.2 - Математическое моделирование,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численные методы и комплексы программ </a:t>
            </a:r>
          </a:p>
          <a:p>
            <a:pPr algn="r"/>
            <a:endParaRPr lang="ru-RU" dirty="0"/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физико-математических наук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Земляная Е.В.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консультант: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физико-математических наук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Рахмонов И.Р.</a:t>
            </a:r>
          </a:p>
          <a:p>
            <a:pPr algn="r"/>
            <a:endParaRPr lang="ru-RU" dirty="0"/>
          </a:p>
          <a:p>
            <a:pPr algn="r"/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98C011-AF2F-4D32-A282-4ED69852A945}"/>
              </a:ext>
            </a:extLst>
          </p:cNvPr>
          <p:cNvSpPr/>
          <p:nvPr/>
        </p:nvSpPr>
        <p:spPr>
          <a:xfrm rot="16200000" flipH="1">
            <a:off x="-2912094" y="2896298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157C3F2-B1D6-416D-B11E-393ABF1A221A}"/>
              </a:ext>
            </a:extLst>
          </p:cNvPr>
          <p:cNvSpPr/>
          <p:nvPr/>
        </p:nvSpPr>
        <p:spPr>
          <a:xfrm>
            <a:off x="103175" y="-6665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65A223-B8AE-43E7-951D-E5C0EBD37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3" y="159391"/>
            <a:ext cx="781453" cy="544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B75A2-AC0E-4796-AF3C-4CB8BA5A7AF7}"/>
              </a:ext>
            </a:extLst>
          </p:cNvPr>
          <p:cNvSpPr txBox="1"/>
          <p:nvPr/>
        </p:nvSpPr>
        <p:spPr>
          <a:xfrm>
            <a:off x="5779363" y="6406889"/>
            <a:ext cx="139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Дубна,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8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F485BB-1260-02E2-D925-9036EFC2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10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FAE71AF-4C34-FBD9-F4D6-C4171594A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18" y="1567235"/>
            <a:ext cx="2932386" cy="37477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обобщенная модель, учитывающая индуктивную и емкостную связь между ДП.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связанных ДДП предполагается состоящей из сверхпроводящих слоев c промежуточными диэлектрическими слоями длины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величины безразмерные.</a:t>
            </a:r>
          </a:p>
        </p:txBody>
      </p:sp>
      <p:sp>
        <p:nvSpPr>
          <p:cNvPr id="6" name="Содержимое 8">
            <a:extLst>
              <a:ext uri="{FF2B5EF4-FFF2-40B4-BE49-F238E27FC236}">
                <a16:creationId xmlns:a16="http://schemas.microsoft.com/office/drawing/2014/main" id="{026A8DFF-E5D2-A25C-2B34-5FBA511D091A}"/>
              </a:ext>
            </a:extLst>
          </p:cNvPr>
          <p:cNvSpPr txBox="1">
            <a:spLocks/>
          </p:cNvSpPr>
          <p:nvPr/>
        </p:nvSpPr>
        <p:spPr>
          <a:xfrm>
            <a:off x="8315187" y="4753214"/>
            <a:ext cx="3600450" cy="67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3464" algn="ctr">
              <a:buFont typeface="Arial" panose="020B0604020202020204" pitchFamily="34" charset="0"/>
              <a:buNone/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природного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CaCu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7" name="Picture 2" descr="F:\кристал ДДП.png">
            <a:extLst>
              <a:ext uri="{FF2B5EF4-FFF2-40B4-BE49-F238E27FC236}">
                <a16:creationId xmlns:a16="http://schemas.microsoft.com/office/drawing/2014/main" id="{D12E2256-CE2A-9569-FF88-985EF25D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5187" y="1556544"/>
            <a:ext cx="3200400" cy="30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8">
            <a:extLst>
              <a:ext uri="{FF2B5EF4-FFF2-40B4-BE49-F238E27FC236}">
                <a16:creationId xmlns:a16="http://schemas.microsoft.com/office/drawing/2014/main" id="{8DCA280F-DECE-A2E6-2887-C2916F50EBD2}"/>
              </a:ext>
            </a:extLst>
          </p:cNvPr>
          <p:cNvSpPr txBox="1">
            <a:spLocks/>
          </p:cNvSpPr>
          <p:nvPr/>
        </p:nvSpPr>
        <p:spPr bwMode="auto">
          <a:xfrm>
            <a:off x="1405698" y="5544028"/>
            <a:ext cx="9709839" cy="94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425196" indent="-342900" algn="just">
              <a:spcBef>
                <a:spcPts val="600"/>
              </a:spcBef>
              <a:buClr>
                <a:schemeClr val="accent1"/>
              </a:buClr>
              <a:buSzPct val="80000"/>
              <a:buAutoNum type="alphaLcParenBoth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Схематический вид системы длинных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выбрана вдоль длины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вдоль ширины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перпендикулярна слоям.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5196" indent="-342900" algn="just">
              <a:spcBef>
                <a:spcPts val="600"/>
              </a:spcBef>
              <a:buClr>
                <a:schemeClr val="accent1"/>
              </a:buClr>
              <a:buSzPct val="80000"/>
              <a:buAutoNum type="alphaLcParenBoth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перехода,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толщина сверхпроводящего слоя,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толщина диэлектрика.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761EB4-6081-1039-C6C1-4E910237E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8" y="1637068"/>
            <a:ext cx="3420999" cy="367788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293722E-6E04-36C0-0577-CAE7FEF7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98" y="276705"/>
            <a:ext cx="9601200" cy="12905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Численное исследование модели стека длинных </a:t>
            </a:r>
            <a:r>
              <a:rPr lang="ru-RU" sz="3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емкостной и индуктивной связью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CB612C-A608-7F38-86DB-D37D939E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11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099585-886B-C921-EEBE-88D9CCE8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33796"/>
            <a:ext cx="9601200" cy="78103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Постановка задачи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383E0E9D-36F0-05CB-6EDF-4603890A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79475"/>
            <a:ext cx="9601200" cy="3581400"/>
          </a:xfrm>
        </p:spPr>
        <p:txBody>
          <a:bodyPr>
            <a:noAutofit/>
          </a:bodyPr>
          <a:lstStyle/>
          <a:p>
            <a:pPr marL="71438" indent="0" algn="just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Фазовая динамика системы ДДП с учетом емкостной и индуктивной связи между контактами описывается системой уравнений относительно разности фаз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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и напряжения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</a:t>
            </a:r>
            <a:r>
              <a:rPr lang="en-US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на каждом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контакте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£ - матрица индуктивной связи.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(2)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pPr marL="71438" indent="0" algn="just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параметр диссипации, параметр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индуктивной связи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принимает значение на интервале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0&lt;|S|&lt;0.5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эффективная электрическая толщина ДП,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нормированная на толщину диэлектрического слоя.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 емкостной связи.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напряжение на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ДП,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-внешний ток. Все величины в системе (1) переведены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безразмерные.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Граничные условия:                                                                              		(3)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3954CFA-3EF5-EA72-B498-7BF2D9E4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3724" y="1934931"/>
            <a:ext cx="353695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9FC2223-75EE-8A69-13F6-0BB86B8E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9212" y="3458384"/>
            <a:ext cx="20859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6C059C2-9ED4-BFDB-199C-ADFE6E64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2086" y="5878525"/>
            <a:ext cx="36798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01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270BA2-3D64-1AD6-8A3B-3C023591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12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36E61EE-E594-D156-3A35-1ACC5DB8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619" y="64008"/>
            <a:ext cx="9601200" cy="673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Численный подход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C79B4067-BBAE-C34F-D46D-C20FE1B5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619" y="737107"/>
            <a:ext cx="10125512" cy="3758683"/>
          </a:xfrm>
        </p:spPr>
        <p:txBody>
          <a:bodyPr>
            <a:normAutofit fontScale="62500" lnSpcReduction="20000"/>
          </a:bodyPr>
          <a:lstStyle/>
          <a:p>
            <a:pPr marL="361950" indent="-361950">
              <a:lnSpc>
                <a:spcPct val="100000"/>
              </a:lnSpc>
              <a:buNone/>
            </a:pPr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Численное решение системы (1-3).</a:t>
            </a:r>
            <a:r>
              <a:rPr lang="ru-RU" sz="3200" b="1" u="sng" dirty="0">
                <a:solidFill>
                  <a:srgbClr val="C065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1950" indent="-361950" algn="just">
              <a:lnSpc>
                <a:spcPct val="100000"/>
              </a:lnSpc>
              <a:spcBef>
                <a:spcPts val="6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Вводится равномерная дискретная сетка по пространственной координате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шагом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x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координате времени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шагом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0000"/>
              </a:lnSpc>
              <a:spcBef>
                <a:spcPts val="6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аппроксимации производных по пространственной координате используются стандартные трех-точечные конечно-разностные формулы.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0000"/>
              </a:lnSpc>
              <a:spcBef>
                <a:spcPts val="6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Полученная система обыкновенных дифференциальных уравнений относительно значений разностей фаз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напряжений  в узлах дискретной сетки по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решается численно с использованием метода Рунге-Кутта (РК) четвертого порядка.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моделировании ВАХ имитируется эффект включения/выключения источника тока, поэтому сначала происходит увеличение значений тока до заданного значения, а затем уменьшение до 0. Для каждого значения тока решается задача (1-3), начальные условия соответствуют решению для предыдущего значения тока. Далее вычисляется ВАХ по следующей схеме:</a:t>
            </a:r>
            <a:endParaRPr lang="ru-RU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473AB-E1C7-64E3-800C-583E7C168517}"/>
              </a:ext>
            </a:extLst>
          </p:cNvPr>
          <p:cNvSpPr txBox="1"/>
          <p:nvPr/>
        </p:nvSpPr>
        <p:spPr>
          <a:xfrm>
            <a:off x="1235027" y="4608576"/>
            <a:ext cx="3602149" cy="1643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71438" indent="0" algn="just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шаге для каждого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времени вычисляется интеграл                  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			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формулы Симпсона.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2E11199-8C7C-64EA-989A-50FC79562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6195" y="5126603"/>
            <a:ext cx="2709979" cy="48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283C5A-C0C9-18BC-EFA9-D982D381C272}"/>
              </a:ext>
            </a:extLst>
          </p:cNvPr>
          <p:cNvSpPr txBox="1"/>
          <p:nvPr/>
        </p:nvSpPr>
        <p:spPr>
          <a:xfrm>
            <a:off x="5002439" y="4604307"/>
            <a:ext cx="3602149" cy="1647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вычисляется интеграл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метода прямоугольников</a:t>
            </a:r>
            <a:endParaRPr lang="ru-RU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A88D986-DD17-5C06-3743-8AF6388E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3133" y="5101926"/>
            <a:ext cx="2833779" cy="53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73AEEF-8C0F-4821-BE67-E06D2FA364BE}"/>
              </a:ext>
            </a:extLst>
          </p:cNvPr>
          <p:cNvSpPr txBox="1"/>
          <p:nvPr/>
        </p:nvSpPr>
        <p:spPr>
          <a:xfrm>
            <a:off x="8845283" y="4604307"/>
            <a:ext cx="3023630" cy="1643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напряжение суммируется по числу контактов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6A1FCB5-26D9-7FB7-E714-27E13226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28980" y="5338343"/>
            <a:ext cx="1192240" cy="54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5215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DEDE66-3038-05F1-D39F-28CB4994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13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26B855F-0ADE-653F-5DE7-09CFD75A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269"/>
            <a:ext cx="9601200" cy="574734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Схема распараллеливания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690C2B1D-738E-4DCF-1E47-A6A48396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53" y="848139"/>
            <a:ext cx="5519530" cy="6173445"/>
          </a:xfrm>
        </p:spPr>
        <p:txBody>
          <a:bodyPr>
            <a:noAutofit/>
          </a:bodyPr>
          <a:lstStyle/>
          <a:p>
            <a:pPr marL="358775" indent="-250825" algn="just">
              <a:lnSpc>
                <a:spcPct val="80000"/>
              </a:lnSpc>
              <a:spcBef>
                <a:spcPts val="50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ВАХ происходит рекурсивно. Разработанный параллельный алгоритм основан на блочном распределении вычислений по узлам дискретной сетки по координате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решении задачи (1-3) для каждого фиксированного значения тока. </a:t>
            </a:r>
          </a:p>
          <a:p>
            <a:pPr marL="358775" indent="-250825" algn="just">
              <a:lnSpc>
                <a:spcPct val="80000"/>
              </a:lnSpc>
              <a:spcBef>
                <a:spcPts val="5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из задействованных в расчете параллельных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-процессов назначается своя порция узлов дискретной сетки по координате. Каждый процесс в назначенных ему узлах в параллельном режиме вычисляет рекурсивно  коэффициенты Рунге-Кутта и затем решения системы уравнений. </a:t>
            </a:r>
          </a:p>
          <a:p>
            <a:pPr marL="358775" indent="-250825" algn="just">
              <a:lnSpc>
                <a:spcPct val="80000"/>
              </a:lnSpc>
              <a:spcBef>
                <a:spcPts val="5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расчета каждого из коэффициентов Рунге-Кутта происходит обмен значениями между соседними процессами. </a:t>
            </a:r>
          </a:p>
          <a:p>
            <a:pPr marL="358775" indent="-250825" algn="just">
              <a:lnSpc>
                <a:spcPct val="80000"/>
              </a:lnSpc>
              <a:spcBef>
                <a:spcPts val="5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расчете ВАХ сначала каждым процессом вычисляются частичные суммы в соответствии с формулой Симпсона, далее производится сборка в 0й процесс, где и осуществляются окончательные вычисления ВАХ и запись в файлы. </a:t>
            </a:r>
          </a:p>
          <a:p>
            <a:pPr marL="358775" indent="-250825" algn="just">
              <a:lnSpc>
                <a:spcPct val="80000"/>
              </a:lnSpc>
              <a:spcBef>
                <a:spcPts val="5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аналогичным образом осуществляются расчеты других физических характеристик стека ДДП.</a:t>
            </a:r>
          </a:p>
          <a:p>
            <a:pPr marL="358775" indent="-250825" algn="just">
              <a:lnSpc>
                <a:spcPct val="80000"/>
              </a:lnSpc>
              <a:spcBef>
                <a:spcPts val="50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оценена применимость к данной схеме инструкций векторизации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AVX-512.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08C3A0C-A1DA-12CA-ADAA-44B8749F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3835" y="1597128"/>
            <a:ext cx="5065230" cy="397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09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8CBA8-B057-3DCA-7FD1-FA1B6BEB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14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5303B33-268A-7B7B-F1F6-8736614C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7838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Параллельная реализация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4A03A1B-5EED-75F0-4ABC-605274135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242" y="1190621"/>
            <a:ext cx="2034209" cy="534061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достигаемое при расчетах на ЦИВК ускорение в зависимости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длины ДП и (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числа ДП, рассчитанное как отношение времени счета в однопроцессорном режиме к минимальному времени счета, возможному для данного набора параметров при расчетах в параллельном режиме.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3EF44A8-83AC-AB2E-BBC0-8263B2A28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9115" y="1087326"/>
          <a:ext cx="3253087" cy="2650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76554" imgH="3809787" progId="Acrobat.Document.DC">
                  <p:embed/>
                </p:oleObj>
              </mc:Choice>
              <mc:Fallback>
                <p:oleObj name="Acrobat Document" r:id="rId2" imgW="4676554" imgH="3809787" progId="Acrobat.Document.DC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7174A26A-8DDA-BFE0-E9A4-F48D8F331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9115" y="1087326"/>
                        <a:ext cx="3253087" cy="2650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429BE1C7-44D6-9CE1-58AA-65FB6AF899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621331"/>
              </p:ext>
            </p:extLst>
          </p:nvPr>
        </p:nvGraphicFramePr>
        <p:xfrm>
          <a:off x="1159115" y="3874913"/>
          <a:ext cx="3260635" cy="265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76554" imgH="3809787" progId="Acrobat.Document.DC">
                  <p:embed/>
                </p:oleObj>
              </mc:Choice>
              <mc:Fallback>
                <p:oleObj name="Acrobat Document" r:id="rId4" imgW="4676554" imgH="3809787" progId="Acrobat.Document.DC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B6F7BEF3-34E8-77F7-F601-7271950AC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9115" y="3874913"/>
                        <a:ext cx="3260635" cy="2656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Изображение выглядит как текст, диаграмма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A4A029-0423-6CA9-A88B-D671FABB7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43" y="754685"/>
            <a:ext cx="5301022" cy="57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0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443B77-45AC-745A-8778-531FC8AF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15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2A11A123-CF1C-107A-6E4C-0203E182F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63" y="1588738"/>
            <a:ext cx="3765173" cy="334805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C136DDA-E661-F697-C93A-8BC93AF6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688"/>
            <a:ext cx="10515600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Исследование влияния емкостной и индуктивной связи на структуру ВАХ (1/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EA3CD3-0EC0-C971-B897-5C333EAD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28" y="1492250"/>
            <a:ext cx="3765172" cy="33480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033AF7-7612-A032-FB9E-294EDB2CE287}"/>
              </a:ext>
            </a:extLst>
          </p:cNvPr>
          <p:cNvSpPr/>
          <p:nvPr/>
        </p:nvSpPr>
        <p:spPr>
          <a:xfrm>
            <a:off x="5113535" y="1588738"/>
            <a:ext cx="2817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Однопетлевые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одиночного ДП (a) и для стека ДП (b).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571219-4B22-61E1-6994-921AE32EA65C}"/>
              </a:ext>
            </a:extLst>
          </p:cNvPr>
          <p:cNvSpPr/>
          <p:nvPr/>
        </p:nvSpPr>
        <p:spPr>
          <a:xfrm>
            <a:off x="1570271" y="4808760"/>
            <a:ext cx="9904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вставке к рисунку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в крупном масштабе показана область ВАХ, соответствующая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однофлюксонному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двухфлюксонному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состояниям. При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=0.2915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переходит из состояния с двумя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флюксонами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состояние, соответствующее дополнительной ветви, из которого она переключается в состояние с одним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=0.2717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случае одиночного ДП в указанной области ветвление ВАХ не наблюдается, о чем свидетельствует вставка к рисунку (a).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4955A-5171-1AD6-18EF-3EA38195AA9C}"/>
              </a:ext>
            </a:extLst>
          </p:cNvPr>
          <p:cNvSpPr txBox="1"/>
          <p:nvPr/>
        </p:nvSpPr>
        <p:spPr>
          <a:xfrm>
            <a:off x="5170239" y="2953037"/>
            <a:ext cx="270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счета: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=0.01,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=1.1,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=0.005,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=200,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x/5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=-0.05,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=-0.05.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3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CFFE7-9CCE-FE9D-5D3D-99D33649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16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30C8CA4-138B-459E-82E6-ADC18C7BA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08" y="53132"/>
            <a:ext cx="10669524" cy="11212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Исследование емкостной и индуктивной связи на структуру ВАХ (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8ACD8F2-60F9-7492-F94C-1153794E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099" y="1048027"/>
            <a:ext cx="10818743" cy="112120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понять причину ветвления, был проведен анализ пространственно-временных зависимостей магнитного поля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разности фаз </a:t>
            </a:r>
            <a:r>
              <a:rPr lang="el-G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различных точках ВАХ в системе связанных ДП. На рисунках демонстрируется динамика изменения числа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контактах стека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(a)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 от точки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интервала [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соответствующего новой ступеньке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слева от точки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B2C3D9-3E93-D4CE-63C3-B776D3069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18" y="2175029"/>
            <a:ext cx="2721981" cy="20462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3B0F19-C6EF-7511-6ADE-6CDC21E63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18" y="4518765"/>
            <a:ext cx="2721981" cy="2046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E9B4A7-3CE6-1790-085C-7EF544A2D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84" y="2268915"/>
            <a:ext cx="2721981" cy="20462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1A9A9A-609F-0E21-0A1C-77A453D5F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83" y="4559570"/>
            <a:ext cx="2743199" cy="20622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77DEC0-9D79-C792-9538-D333C272C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0" y="2302808"/>
            <a:ext cx="2721982" cy="20462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CD1AD1-C015-A874-7672-08E6E6FC6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1" y="4559570"/>
            <a:ext cx="2743199" cy="2062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20C56D-81D1-1246-1676-935E2C06EBB6}"/>
              </a:ext>
            </a:extLst>
          </p:cNvPr>
          <p:cNvSpPr txBox="1"/>
          <p:nvPr/>
        </p:nvSpPr>
        <p:spPr>
          <a:xfrm>
            <a:off x="1372009" y="20842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2F3B59-3FC9-8A3D-6CBD-B38D9A9CC657}"/>
              </a:ext>
            </a:extLst>
          </p:cNvPr>
          <p:cNvSpPr txBox="1"/>
          <p:nvPr/>
        </p:nvSpPr>
        <p:spPr>
          <a:xfrm>
            <a:off x="4643336" y="211376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C9AAB-017C-0A41-6224-B31B6CBC587C}"/>
              </a:ext>
            </a:extLst>
          </p:cNvPr>
          <p:cNvSpPr txBox="1"/>
          <p:nvPr/>
        </p:nvSpPr>
        <p:spPr>
          <a:xfrm>
            <a:off x="8232378" y="20727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(с)</a:t>
            </a:r>
          </a:p>
        </p:txBody>
      </p:sp>
    </p:spTree>
    <p:extLst>
      <p:ext uri="{BB962C8B-B14F-4D97-AF65-F5344CB8AC3E}">
        <p14:creationId xmlns:p14="http://schemas.microsoft.com/office/powerpoint/2010/main" val="1809269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C92E58-7E8A-5242-0A92-24D552B6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17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37DAE64-3EE8-A5B5-EC66-E77A15C8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8992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Влияние емкостной и индуктивной связи на электромагнитное излучение системы ДП (1/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A363E00-82A1-BDD5-6344-6119732E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51" y="1065318"/>
            <a:ext cx="10515600" cy="52910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отдельного ДП вводится импеданс излучения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связывающего локальную переменную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электрического поля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магнитного поля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краях ДП: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излучения определяется выражением: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/W)Z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ДП.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расчете интенсивности когерентного излучения, обусловленного движением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вдоль длины ДП, граничные условия формулируются с учетом когерентного излучения и имеют следующий вид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Переменная часть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обезразмеренного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электрического поля на краях ДП определяется выражениями: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‹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V›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усредненное напряжение по координате при фиксированном значении времени.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вычислении мощности излучения из системы необходимо учитывать потери тока, которые вычисляются как: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величины безразмерные. Импеданс излучения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расчетах полагали равным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C99FA4CC-2CCD-B261-823B-A9A108D62B17}"/>
                  </a:ext>
                </a:extLst>
              </p:cNvPr>
              <p:cNvSpPr/>
              <p:nvPr/>
            </p:nvSpPr>
            <p:spPr>
              <a:xfrm>
                <a:off x="8487929" y="1306901"/>
                <a:ext cx="1483776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C99FA4CC-2CCD-B261-823B-A9A108D62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929" y="1306901"/>
                <a:ext cx="1483776" cy="6576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8F02584-F2DC-7C6C-C180-6CC330872738}"/>
                  </a:ext>
                </a:extLst>
              </p:cNvPr>
              <p:cNvSpPr/>
              <p:nvPr/>
            </p:nvSpPr>
            <p:spPr>
              <a:xfrm>
                <a:off x="6597658" y="1676066"/>
                <a:ext cx="1025152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℘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8F02584-F2DC-7C6C-C180-6CC330872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658" y="1676066"/>
                <a:ext cx="1025152" cy="693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7AA3C0C-E3D0-49E8-046B-F31692CBC8FA}"/>
                  </a:ext>
                </a:extLst>
              </p:cNvPr>
              <p:cNvSpPr/>
              <p:nvPr/>
            </p:nvSpPr>
            <p:spPr>
              <a:xfrm>
                <a:off x="2362735" y="3945669"/>
                <a:ext cx="37497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7AA3C0C-E3D0-49E8-046B-F31692CBC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35" y="3945669"/>
                <a:ext cx="37497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D0EBDA7-1DC0-2FC9-0A58-2C2E2126E3D5}"/>
                  </a:ext>
                </a:extLst>
              </p:cNvPr>
              <p:cNvSpPr/>
              <p:nvPr/>
            </p:nvSpPr>
            <p:spPr>
              <a:xfrm>
                <a:off x="6438900" y="3975800"/>
                <a:ext cx="3788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D0EBDA7-1DC0-2FC9-0A58-2C2E2126E3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00" y="3975800"/>
                <a:ext cx="378821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EF67EAF-8032-9AC0-3D15-26E32A3F1349}"/>
                  </a:ext>
                </a:extLst>
              </p:cNvPr>
              <p:cNvSpPr/>
              <p:nvPr/>
            </p:nvSpPr>
            <p:spPr>
              <a:xfrm>
                <a:off x="2362735" y="5247841"/>
                <a:ext cx="3244734" cy="628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EF67EAF-8032-9AC0-3D15-26E32A3F1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35" y="5247841"/>
                <a:ext cx="3244734" cy="6280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D36CA2B9-A9C6-39C1-38DA-16551517AD1B}"/>
                  </a:ext>
                </a:extLst>
              </p:cNvPr>
              <p:cNvSpPr/>
              <p:nvPr/>
            </p:nvSpPr>
            <p:spPr>
              <a:xfrm>
                <a:off x="6112478" y="5275650"/>
                <a:ext cx="3235116" cy="628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D36CA2B9-A9C6-39C1-38DA-16551517A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478" y="5275650"/>
                <a:ext cx="3235116" cy="6280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987241C-CE9B-95CB-33D8-FAF218D86BA5}"/>
                  </a:ext>
                </a:extLst>
              </p:cNvPr>
              <p:cNvSpPr/>
              <p:nvPr/>
            </p:nvSpPr>
            <p:spPr>
              <a:xfrm>
                <a:off x="4069323" y="2980273"/>
                <a:ext cx="4086311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987241C-CE9B-95CB-33D8-FAF218D86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23" y="2980273"/>
                <a:ext cx="4086311" cy="6299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92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69E7FE-2B4A-1681-65A1-5715F52B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18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E47F3E-E83F-985D-5B55-81F4F87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12366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глава: Влияние емкостной и индуктивной связи на электромагнитное излучение системы ДП (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C6B97AE-AB5F-CF66-2F40-5BB8B0263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253331"/>
            <a:ext cx="10515600" cy="1081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оценить влияние связи на когерентное излучение, обусловленное движением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рассчитана зависимость мощности излучения от базового тока для одиночного ДП и системы связанных ДП, и проведен сравнительный анализ этих двух случаев.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924171-B4E2-AFD7-B804-1A8E30DF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77" y="2643327"/>
            <a:ext cx="4227123" cy="3759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502669-BD6C-E7F4-395B-542594216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15" y="2643326"/>
            <a:ext cx="4227124" cy="37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D435A-BF70-0656-5E37-0E8F1324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19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8FD16C4-CB84-E5DE-4A32-42A0D93F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8726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(3/3)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4CC898C-7230-F1B6-9105-D1B3C1D67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038688"/>
            <a:ext cx="10515600" cy="9587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объяснения изменения интенсивности излучения при переходах между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флюксонными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состояниями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нами проведен сравнительный анализ пространственно-временной зависимости разности фаз и магнитного поля в различных ДП системы.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2E660B-AE97-783B-B77B-01EF573EA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23" y="1997476"/>
            <a:ext cx="383489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6DAAB2-D1C6-5BB7-959C-9A3EBB6B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31" y="1997476"/>
            <a:ext cx="3834899" cy="3429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79D5D5-4B83-5E8C-B714-CCE1C9744F5D}"/>
              </a:ext>
            </a:extLst>
          </p:cNvPr>
          <p:cNvSpPr/>
          <p:nvPr/>
        </p:nvSpPr>
        <p:spPr>
          <a:xfrm>
            <a:off x="1307976" y="5576461"/>
            <a:ext cx="10588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разности фаз и магнитного поля в первом и втором ДП системы при фиксированном значении времени при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=0.65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=11.44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(b) То же, что и в случае (a), но при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=0.55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=5.04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антифлюксон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C3BCD-4181-12E5-EE89-C143D196DCF8}"/>
              </a:ext>
            </a:extLst>
          </p:cNvPr>
          <p:cNvSpPr txBox="1"/>
          <p:nvPr/>
        </p:nvSpPr>
        <p:spPr>
          <a:xfrm>
            <a:off x="1456139" y="214746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6C302-AB03-A8E1-6F31-997704A25698}"/>
              </a:ext>
            </a:extLst>
          </p:cNvPr>
          <p:cNvSpPr txBox="1"/>
          <p:nvPr/>
        </p:nvSpPr>
        <p:spPr>
          <a:xfrm>
            <a:off x="6438900" y="214746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9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2D29E-5A39-1563-B201-4B2B8DE9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74645"/>
            <a:ext cx="10515600" cy="598963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2EA632-365E-E6B3-5314-18BBB81B4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673608"/>
            <a:ext cx="10836729" cy="583974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диссертации представлены методы, комплексы программ и результаты численного исследования физических процессов, протекающих под действием различных факторов в системах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структур. Изучаемые модели описываются многопараметрическими системами нелинейных дифференциальных уравнений. Численные исследования характеризуются значительным объемом вычислений и требуют применения методов и технологий параллельных вычислений для повышения производительности компьютерного моделирования. Проведено исследование следующих моделей: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системы длинных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(ДП) с учетом емкостной и индуктивной связи между соседними ДП. В рамках этой модели проводится расчет вольт-амперных характеристик (ВАХ) и исследуется влияние ряда параметров модели на ее структуру.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точечного аномального ДП с учетом спин-орбитальной связи в ферромагнитном слое, так называемого </a:t>
            </a:r>
            <a:r>
              <a:rPr lang="el-G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3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-перехода. Здесь основной задачей численного моделирования было исследование переворота магнитного момента (ММ) в ферромагнитном слое под воздействием импульса тока, выявление интервалов параметров, где происходит переворот магнитного момента, и изучение влияния различных факторов на конфигурацию периодической структуры доменов переворота. В диссертации для указанных задач: 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сформулированы математические постановки задач, 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построены вычислительные схемы, 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комплексы проблемно-ориентированных программ с применением технологий параллельного программирования MPI и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численный анализ изучаемых моделей, на основе которого получены значимые для соответствующих областей знаний численные результаты, позволяющие сделать заключения о свойствах изучаемых физических процессов и о перспективах дальнейших исследований.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4FEF2-A335-DD4C-2374-E19CBD83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3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274F18-3E22-C717-6023-2978AFC5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20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EAFD63A-0DA8-421D-85E3-B974EC0B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657" y="2948473"/>
            <a:ext cx="10165043" cy="340787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структурах сверхпроводник-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ферромагнит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-сверхпроводник (SFS) спин-орбитальная связь в ферромагнитном слое без инверсионной симметрии обеспечивает механизм прямой (линейной) связи между магнитным моментом и сверхпроводящим током. Такие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контакты называются φ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-переходами. </a:t>
            </a:r>
          </a:p>
          <a:p>
            <a:pPr marL="0" indent="0" algn="just">
              <a:lnSpc>
                <a:spcPct val="110000"/>
              </a:lnSpc>
              <a:spcBef>
                <a:spcPts val="1800"/>
              </a:spcBef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схематично показан одиночный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-переход.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сверхпроводиник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ферромагнетик,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вектор магнитного момента ферромагнитного слоя легкая ось которого направлена вдоль оси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z,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совпадает с направлением градиента спин-орбитального потенциала. Компонента магнитного момента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(ММ)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сверхпроводящим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джозефсоновским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током, который направлен вдоль оси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 внешнего тока направлен вдоль оси 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C0E95F-E5C4-3206-D940-5E5D7A69A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35" y="136525"/>
            <a:ext cx="4666709" cy="2726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73695-2C62-B64B-8191-7D6BB9228DF2}"/>
              </a:ext>
            </a:extLst>
          </p:cNvPr>
          <p:cNvSpPr txBox="1"/>
          <p:nvPr/>
        </p:nvSpPr>
        <p:spPr>
          <a:xfrm>
            <a:off x="1478502" y="154518"/>
            <a:ext cx="35123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Третья глава: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Модель ϕ</a:t>
            </a:r>
            <a:r>
              <a:rPr lang="ru-RU" sz="3000" baseline="-2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-перехода</a:t>
            </a:r>
          </a:p>
        </p:txBody>
      </p:sp>
    </p:spTree>
    <p:extLst>
      <p:ext uri="{BB962C8B-B14F-4D97-AF65-F5344CB8AC3E}">
        <p14:creationId xmlns:p14="http://schemas.microsoft.com/office/powerpoint/2010/main" val="227393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4BEF5D-6B18-1FD9-497F-96AD3E05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21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9C28F80-CCBA-26CF-7605-59774625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44697"/>
            <a:ext cx="9601200" cy="7273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Постановка задачи(1/2)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8D30DDE6-88B1-A0CA-00AD-635EBD48C0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951525"/>
                <a:ext cx="9601200" cy="445423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Динамика намагниченности в ферромагнитном слое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джозефсоновском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переходе описывается уравнением Ландау-Лившица-Гилберта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									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параметр диссипации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нормализованная частота ферромагнитного резонанса.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Здесь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𝑯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эффективное магнитное поле с компонентами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			(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>
                  <a:buNone/>
                </a:pPr>
                <a:endParaRPr lang="ru-RU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en-US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отношение энергии Джозефсона к энергии магнитной анизотропии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параметр спин-орбитальной связи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ru-RU" sz="2000" b="1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x,y,z</a:t>
                </a:r>
                <a:r>
                  <a:rPr lang="en-US" altLang="ru-RU" sz="20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</a:t>
                </a:r>
                <a:r>
                  <a:rPr lang="en-US" altLang="ru-RU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y,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компоненты магнитного момента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Начальные условия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=0,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=0,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Объект 2">
                <a:extLst>
                  <a:ext uri="{FF2B5EF4-FFF2-40B4-BE49-F238E27FC236}">
                    <a16:creationId xmlns:a16="http://schemas.microsoft.com/office/drawing/2014/main" id="{8D30DDE6-88B1-A0CA-00AD-635EBD48C0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951525"/>
                <a:ext cx="9601200" cy="4454236"/>
              </a:xfrm>
              <a:blipFill>
                <a:blip r:embed="rId2"/>
                <a:stretch>
                  <a:fillRect l="-635" t="-1368" r="-635" b="-290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19890694-34DE-634D-8CE8-222733D92ACE}"/>
                  </a:ext>
                </a:extLst>
              </p:cNvPr>
              <p:cNvSpPr/>
              <p:nvPr/>
            </p:nvSpPr>
            <p:spPr>
              <a:xfrm>
                <a:off x="3106940" y="1546622"/>
                <a:ext cx="644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p>
                            <m: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]+</m:t>
                        </m:r>
                        <m: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6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19890694-34DE-634D-8CE8-222733D92A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940" y="1546622"/>
                <a:ext cx="6445599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754FD21-F46E-0F00-C894-C9096707E204}"/>
                  </a:ext>
                </a:extLst>
              </p:cNvPr>
              <p:cNvSpPr/>
              <p:nvPr/>
            </p:nvSpPr>
            <p:spPr>
              <a:xfrm>
                <a:off x="4016994" y="3711408"/>
                <a:ext cx="4310411" cy="1502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=0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𝐺𝑟</m:t>
                                </m:r>
                                <m:func>
                                  <m:func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d>
                                          <m:d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  <m:r>
                                          <a:rPr lang="ru-RU" sz="24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754FD21-F46E-0F00-C894-C9096707E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94" y="3711408"/>
                <a:ext cx="4310411" cy="1502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504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0EC253-4A47-C8EC-0D6C-2925004C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22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EB9C470-9823-6A8B-B61F-9E2953E5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7095"/>
            <a:ext cx="9601200" cy="6774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Постановка задачи(2/2)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3E49F5A-78CF-FF4D-5E99-EF922672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61446"/>
            <a:ext cx="9601200" cy="5019758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разность фаз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найдена с помощью уравнения: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импульсный ток определяется как: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амплитуда импульса тока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временной интервал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который подается импульс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момент времени максимальной амплитуды импульса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уравнений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эффективным полем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разностью фаз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импульсом тока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динамику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4831A486-7F23-137B-B84F-4E84F321613E}"/>
                  </a:ext>
                </a:extLst>
              </p:cNvPr>
              <p:cNvSpPr/>
              <p:nvPr/>
            </p:nvSpPr>
            <p:spPr>
              <a:xfrm>
                <a:off x="3819807" y="1930229"/>
                <a:ext cx="4895766" cy="624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𝑝𝑢𝑙𝑠𝑒</m:t>
                        </m:r>
                      </m:sub>
                    </m:sSub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ru-RU" sz="2400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4831A486-7F23-137B-B84F-4E84F3216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807" y="1930229"/>
                <a:ext cx="4895766" cy="624273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1A38B83-3E64-60F9-9CFB-B33B71B353CB}"/>
                  </a:ext>
                </a:extLst>
              </p:cNvPr>
              <p:cNvSpPr/>
              <p:nvPr/>
            </p:nvSpPr>
            <p:spPr>
              <a:xfrm>
                <a:off x="3380763" y="3571325"/>
                <a:ext cx="577385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𝑝𝑢𝑙𝑠𝑒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∈[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2∆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2∆</m:t>
                                    </m:r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den>
                                </m:f>
                              </m:den>
                            </m:f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6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1A38B83-3E64-60F9-9CFB-B33B71B35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63" y="3571325"/>
                <a:ext cx="5773853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413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1D8275-C000-CC42-3760-E3AD81D6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23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DA3E41C-F4E3-7BB4-DDCE-3B019D74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3828"/>
            <a:ext cx="9601200" cy="7067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Метод численного исследования и параллельная реализация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11986A7-1235-A5EF-42E2-50B11D63B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39687"/>
            <a:ext cx="10325100" cy="5144918"/>
          </a:xfrm>
        </p:spPr>
        <p:txBody>
          <a:bodyPr>
            <a:noAutofit/>
          </a:bodyPr>
          <a:lstStyle/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(7-10) представляет собой задачу Коши для системы обыкновенных дифференциальных уравнений. Расчеты проводились двумя способами: на основе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четерехшагововго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Рунге-Кутты и на основе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двухшагового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Гаусса-Лежандра. </a:t>
            </a: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Гаусса-Лежандра требует большего объема вычислений по сравнению с методом Рунге-Кутты, однако в данной задаче, является более устойчивым при определенных значениях параметров с точки зрения сохранения условия нормировки по сравнению с методом Рунге-Кутты четвертого порядка.</a:t>
            </a: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сводится к множественному решению задачи Коши, в широком диапазоне параметров, что приводит к увеличению затрат компьютерного времени.</a:t>
            </a: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последовательной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по моделированию доменов переворота магнитного момента на плоскости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составило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производительности вычислений были разработаны параллельные версии программ на основе технологий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OpenMP.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основе обоих версий лежит язык программирования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C++.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Распараллеливание основано на распределении точек плоскости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параллельными процессами/нитями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выполняется условие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pt-BR" altLang="ru-RU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altLang="ru-RU" sz="19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t-BR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ru-RU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altLang="ru-RU" sz="19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pt-BR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)+1|&lt;</a:t>
            </a:r>
            <a:r>
              <a:rPr lang="pt-BR" altLang="ru-RU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ru-RU" altLang="ru-RU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сохраняются в структуру и записываются в выходной файл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85000"/>
              </a:lnSpc>
              <a:spcBef>
                <a:spcPts val="800"/>
              </a:spcBef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Аналогичная схема распараллеливания использована при моделировании других плоскостей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311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5255FB-489B-F0F7-2AC9-CD16361F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24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77E5924-5EA1-FD44-B14F-A5ABFE6F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6227"/>
            <a:ext cx="9601200" cy="6648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Параллельная реализация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2A7C24F-9DF4-DBA0-8F89-69E28FB4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359" y="5449078"/>
            <a:ext cx="4487849" cy="119861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вычисления в зависимости количества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MPI-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OpenMP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Вычисления выполнены на платформе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endParaRPr 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AEFEDA-4125-1735-D9A6-C48699F1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92" y="1163977"/>
            <a:ext cx="4724400" cy="4182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диаграмма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C5E669-F4BF-E3F3-B59C-2300C93D2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12" y="1163977"/>
            <a:ext cx="6347877" cy="50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15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7583FF-8220-FFC3-1BE3-8FAB51A0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25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325AA47-C22A-F7E8-133A-47ADBDCC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00" y="354093"/>
            <a:ext cx="10245200" cy="59436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Переворот магнитного момента (1/3)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C2B5590-5A2A-CEA6-E665-DC55C594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59575"/>
            <a:ext cx="10245200" cy="104150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– это эффект когда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 магнитного поля меняет свое значение на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изначальном значении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слева показывает временную зависимость</a:t>
            </a:r>
            <a:r>
              <a:rPr lang="en-US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при различных значениях </a:t>
            </a:r>
            <a:r>
              <a:rPr lang="en-US" alt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B7D5D1-2A17-DB09-3E78-C1C4D0B898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4642"/>
            <a:ext cx="3167462" cy="3248715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A021551-6D0A-1C45-4166-E250229E88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843449"/>
              </p:ext>
            </p:extLst>
          </p:nvPr>
        </p:nvGraphicFramePr>
        <p:xfrm>
          <a:off x="4539062" y="1951398"/>
          <a:ext cx="3266278" cy="290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200674" imgH="5514695" progId="Acrobat.Document.DC">
                  <p:embed/>
                </p:oleObj>
              </mc:Choice>
              <mc:Fallback>
                <p:oleObj name="Acrobat Document" r:id="rId3" imgW="6200674" imgH="5514695" progId="Acrobat.Document.DC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3C7092EF-D3A2-4BE6-A819-47C88A6D9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39062" y="1951398"/>
                        <a:ext cx="3266278" cy="2905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AA3242-1E3D-06C4-04FF-0AC17BBA70FB}"/>
              </a:ext>
            </a:extLst>
          </p:cNvPr>
          <p:cNvSpPr/>
          <p:nvPr/>
        </p:nvSpPr>
        <p:spPr>
          <a:xfrm>
            <a:off x="4637878" y="4967149"/>
            <a:ext cx="31674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периодичности интервалов переворота в плоскости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618DC0B4-701F-C9C5-55DE-B86058E99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34453"/>
              </p:ext>
            </p:extLst>
          </p:nvPr>
        </p:nvGraphicFramePr>
        <p:xfrm>
          <a:off x="8157140" y="2050997"/>
          <a:ext cx="3266278" cy="290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200674" imgH="5514695" progId="Acrobat.Document.DC">
                  <p:embed/>
                </p:oleObj>
              </mc:Choice>
              <mc:Fallback>
                <p:oleObj name="Acrobat Document" r:id="rId5" imgW="6200674" imgH="5514695" progId="Acrobat.Document.DC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17A21C6E-CC56-FB38-7B85-89C6E4E4E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57140" y="2050997"/>
                        <a:ext cx="3266278" cy="2905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869CC3-9ECB-F307-9C97-6B67F499CD81}"/>
              </a:ext>
            </a:extLst>
          </p:cNvPr>
          <p:cNvSpPr/>
          <p:nvPr/>
        </p:nvSpPr>
        <p:spPr>
          <a:xfrm>
            <a:off x="8056556" y="4967149"/>
            <a:ext cx="3640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периодичности интервалов переворота в плоскости (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07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79D8F2-F71B-3C94-2E50-3460CF34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26</a:t>
            </a:fld>
            <a:r>
              <a:rPr lang="en-US" dirty="0"/>
              <a:t>/3</a:t>
            </a:r>
            <a:r>
              <a:rPr lang="ru-RU" dirty="0"/>
              <a:t>2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4798EB-5683-C735-2F60-4032A3BD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57" y="11684"/>
            <a:ext cx="9601200" cy="6732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Переворот магнитного момента (2/3)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3BCD46-27BE-FA6A-B488-78F717601AD6}"/>
              </a:ext>
            </a:extLst>
          </p:cNvPr>
          <p:cNvSpPr/>
          <p:nvPr/>
        </p:nvSpPr>
        <p:spPr>
          <a:xfrm>
            <a:off x="1224618" y="559511"/>
            <a:ext cx="1082160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теперь зависимость конфигурации интервалов реализации переворота ММ от параметра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(нормированная частота ферромагнитного резонанса).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оделирование на плоскостях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использованием различных значений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CC61E0-02D0-E251-CD56-DBEA02AA3F8E}"/>
              </a:ext>
            </a:extLst>
          </p:cNvPr>
          <p:cNvSpPr/>
          <p:nvPr/>
        </p:nvSpPr>
        <p:spPr>
          <a:xfrm>
            <a:off x="2460414" y="1548900"/>
            <a:ext cx="966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FA3411-E934-C49C-00BC-D2A6392D7B9E}"/>
              </a:ext>
            </a:extLst>
          </p:cNvPr>
          <p:cNvSpPr/>
          <p:nvPr/>
        </p:nvSpPr>
        <p:spPr>
          <a:xfrm>
            <a:off x="6022658" y="1548900"/>
            <a:ext cx="712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1C9CEC-B70F-DAA0-4004-C412D3C0E369}"/>
              </a:ext>
            </a:extLst>
          </p:cNvPr>
          <p:cNvSpPr/>
          <p:nvPr/>
        </p:nvSpPr>
        <p:spPr>
          <a:xfrm>
            <a:off x="9431013" y="1548900"/>
            <a:ext cx="766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19D299-143F-483B-6C98-FAFEC24D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37" y="1871723"/>
            <a:ext cx="3309209" cy="2481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6715F3-D759-8659-D21B-765E4FBE2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3" y="1882500"/>
            <a:ext cx="3309210" cy="24819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9DEB30-231A-6361-6604-39165DAC6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49" y="1867636"/>
            <a:ext cx="3309210" cy="24819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D45FE0-28D1-ADA8-455F-8B7929B21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9" y="4391086"/>
            <a:ext cx="3309209" cy="2481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16811C-CB65-EF1F-6730-87AF7AECE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1" y="4364407"/>
            <a:ext cx="3309212" cy="24819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EF0DF5-DA43-AF4A-EA28-A91469D93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40" y="4349544"/>
            <a:ext cx="3305813" cy="24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8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9BE06B-A46A-87C1-194F-E80BF024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27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D6440A0-4529-2FE0-0177-6FB7C0CA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6525"/>
            <a:ext cx="9601200" cy="648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глава: Переворот магнитного момента (3/3)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E506DF-8026-8785-F95D-12A23E3AE216}"/>
              </a:ext>
            </a:extLst>
          </p:cNvPr>
          <p:cNvSpPr/>
          <p:nvPr/>
        </p:nvSpPr>
        <p:spPr>
          <a:xfrm>
            <a:off x="1295399" y="724828"/>
            <a:ext cx="10503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исследование по изучению влияния длительности импульса тока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переворота ММ в случае малого параметра диссипации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BAF72-B408-1712-8C05-4DACA2F90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98" y="1486568"/>
            <a:ext cx="3036904" cy="26971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9E30EF-9E3D-028B-2D03-BA920C14E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34" y="1606858"/>
            <a:ext cx="2893852" cy="25768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16DE83-F7BF-4DDB-62EF-A3C11AAD7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37" y="4183679"/>
            <a:ext cx="2850025" cy="253779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AB8D2E2-5D21-27B1-EB82-3A0292AB7207}"/>
              </a:ext>
            </a:extLst>
          </p:cNvPr>
          <p:cNvSpPr/>
          <p:nvPr/>
        </p:nvSpPr>
        <p:spPr>
          <a:xfrm>
            <a:off x="7445356" y="1430511"/>
            <a:ext cx="4251343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arenBoth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времени для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=6 (красная сплошная линия) 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=12 (пунктирная пурпурная линия);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структура доменов переворота ММ на плоскости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для: (b)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=6;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=10;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=20.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Закрашенные полосы указывают места, где реализуется переворот ММ.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длительности импульса тока приводит к уменьшению ширины интервалов переворота ММ и увеличению их частоты. Широкий интервал переворота ММ предпочтителен с точки зрения более простой технической реализации в реальном эксперименте.</a:t>
            </a:r>
          </a:p>
        </p:txBody>
      </p:sp>
      <p:pic>
        <p:nvPicPr>
          <p:cNvPr id="3" name="Рисунок 2" descr="Изображение выглядит как текст, снимок экрана, Шрифт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554A9D-E6C1-B251-70C1-48E5F558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1" y="4164166"/>
            <a:ext cx="2939716" cy="25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6F20ED-7085-50BC-DAC8-F5ED2DF3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28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A307662-5ED3-C69E-A648-04025A19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(1/2)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9C8EB-A0B7-EE91-346D-734B49A82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263110"/>
            <a:ext cx="10515600" cy="54669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сформулированы основные результаты диссертации.</a:t>
            </a:r>
          </a:p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с использованием языка программирования C++ и технологии MPI параллельный алгоритм для моделирования сверхпроводящих процессов и расчета ВАХ в системе длинных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учетом емкостной и индуктивной связи между соседними ДП. Реализация параллелизма позволила сократить время выполнения программы до 10 раз. </a:t>
            </a:r>
          </a:p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Проведенное компьютерное моделирование показало различие в динамике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отдельных переходах системы под воздействием связи между соседними контактами, приводящее к усложнению структуры ВАХ и скачкам интенсивности электромагнитного излучения.</a:t>
            </a:r>
          </a:p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с использованием языка программирования C++ и технологий MPI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параллельный алгоритм построения доменов переворота ММ на плоскости параметров модели 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 со спин-орбитальной связью в ферромагнитном слое, позволивший до 30 раз сократить время расчетов в широком диапазоне параметров.</a:t>
            </a:r>
          </a:p>
        </p:txBody>
      </p:sp>
    </p:spTree>
    <p:extLst>
      <p:ext uri="{BB962C8B-B14F-4D97-AF65-F5344CB8AC3E}">
        <p14:creationId xmlns:p14="http://schemas.microsoft.com/office/powerpoint/2010/main" val="887670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FAB22-253A-BE41-DA68-71DB06D6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(2/2)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0538FD-5879-EFA2-25C4-92F77F05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252" y="1253330"/>
            <a:ext cx="10515600" cy="483604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проведенного компьютерного моделирования выявлены особенности периодической структуры интервалов переворота магнитного момента при изменении параметров спин-орбитальной связи,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гильбертовского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затухания, отношения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энергии к магнитной, времени воздействия импульса тока и нормированной частоты ферромагнитного резонанса. </a:t>
            </a:r>
          </a:p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комплексы программ продолжают активно использоваться для проведения дальнейших исследований. В том числе, программа для моделирования доменов переворота ММ включена в виртуальную среду для математического моделирования сверхпроводящих наноструктур с магнетиком.</a:t>
            </a:r>
          </a:p>
          <a:p>
            <a:pPr algn="just">
              <a:spcBef>
                <a:spcPts val="120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комплексы проблемно-ориентированных программ LJJ-CVV-MPI для моделирования вольт-амперных характеристик в системах длинных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и SPIN-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моделирования переворота магнитного момента в 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-переходах переданы в библиотеку компьютерных программ JINRLIB для свободного доступа.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478C2-826A-793D-DB38-4D7C7991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29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6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98845-2F6F-6BE2-3034-FEA37C1B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876361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 диссертации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2DCC0-CD47-E14B-F2B3-C8BE8DCD8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042416"/>
            <a:ext cx="10515600" cy="531393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процессов, протекающих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структурах, является одной из актуальных тем в физике конденсированных сред. Помимо необходимости получения фундаментальных знаний о свойствах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различных типов, внимание к их исследованию обусловлено открывающимися возможностями практических приложений в сверхпроводящей электронике. 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исследователей при изучении физических процессов в стеках длинных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вызывают перспективы их использования в качестве элементной базы для квантовых процессоров и сверхпроводящей компьютерной памяти.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активное внимание исследователей привлекают системы, основанные на взаимодействии сверхпроводящего тока с магнитным моментом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 с ферромагнетиком. В структуре сверхпроводник / ферромагнетик / сверхпроводник (SFS) спин-орбитальная связь в ферромагнитном слое без центра инверсии обеспечивает механизм прямой (линейной) связи между магнитным моментом и сверхпроводящим током. Такие ДП называют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-переходами. Возможность контроля магнитных свойств сверхпроводящим током, а также влияние магнитной динамики на сверхпроводимость интенсивно исследуется в последнее время. В этой связи актуальность приобретает определение областей параметров моделей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-переходов, в которых имеет место переворот магнитного момента (ММ), и выявление общих закономерностей этого феномена для выбора наиболее подходящих условий для возможностей практических реализаций устройств на базе ДП, включая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СКВИДы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(SQUID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278C62-FB14-71A1-C97B-893FE88E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3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76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24CDB9-57E5-6EFC-3D53-59087F85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30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E61A9A-C922-3FF9-7553-E4A34ECF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D0E1F2-0088-EA03-A88C-A4B2ADEC8B29}"/>
              </a:ext>
            </a:extLst>
          </p:cNvPr>
          <p:cNvSpPr/>
          <p:nvPr/>
        </p:nvSpPr>
        <p:spPr>
          <a:xfrm>
            <a:off x="1273575" y="771523"/>
            <a:ext cx="1033064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Рахмонов И.Р.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численного решения системы уравнений, описывающих модель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// Системный анализ в науке и образовании, 2015.  -№ 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Волохова А.В. Вычислительная схема и параллельная реализация для моделирования системы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// Компьютерные исследования и моделирование, 2016. -т. 8, № 4. -стр.593–604.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Rahmonov I.R.,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Yu.M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Plecenik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of System of Long Josephson Junctions with Inductive and Capacitive Couplings. //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 Web of Conferences, 2016. -v.108. -p.02038.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Rahmonov I.R.,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Yu.M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Atanasova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P.Kh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Volokhova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A.V. Model of stacked long Josephson junctions: Parallel algorithm and numerical results in case of weak coupling, // AIP Conference Proceedings, 2016. -v. 1773. -p. 110018.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Х., Земляная Е.В.,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Вольт-амперные характеристики и электромагнитное излучение в системе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индуктивной и емкостной связью, // Материалы ХХ международного симпозиума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Нанофизика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наноэлектроника», Изд-во Нижегородского государственного университета, 2016. -т. 1. -стр. 105-106.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Рахмонов И.Р.,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Земляная Е.В.,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индуктивной и емкостной связи на вольтамперную характеристику и электромагнитное излучение системы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переходов, // Журнал Экспериментальной и Теоретической Физики, 2017. -т.151, №1. -стр. 151-159.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72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4D0DD5-A35F-7DA2-FE46-568C9842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31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7891FCA-1662-41D7-0AE1-CAFE83F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C56E906-E3A9-F761-AC01-79984FED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669917"/>
            <a:ext cx="10515600" cy="5518165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Панайотова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Земляная Е.В.,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Периодичность в возникновении интервалов переворота магнитного момента φ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-перехода, // Письма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ЖэТФ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 -т.110, №11. -стр.736-740.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Панайотова С.А. Высокопроизводительное компьютерное исследование эффекта перемагничивания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 в рамках модели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// Материалы Всероссийской конференции с международным участием Информационно-телекоммуникационные технологии и математическое моделирование высокотехнологичных систем - 2019, -стр. 366-370.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Panayotova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Atanasova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Yu., Rahmonov I. Parallel Numerical Simulation of the Magnetic Moment Reversal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Spintronic Model, // European Physics Journal, Web of Conferences, 2020. -v. 226. -p. 02018.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 Сравнительный анализ производительности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OpenMP-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примере параллельных расчетов в рамках модели ядро-ядерного потенциала и модели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// Современные информационные технологии и ИТ-образование, 2022. -т. 18, № 3. -стр. 545-557.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Bashashin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E., Rahmonov I. Parallel simulation of the magnetic moment reversal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model, // Physics of Elementary Particles and Atomic Nuclei, Letters, 2023. -v. 12, No. 5. -p. 1157-1160.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Рахмонов И.Р., Земляная Е.В. Численное исследование влияния индуктивной связи на вольт-амперную характеристику в системе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переходов, // Материалы Всероссийской конференции с международным участием Информационно-телекоммуникационные технологии и математическое моделирование высокотехнологичных систем - 2024. -стр. 341-346.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Rahmonov I.R. Simulation of the magnetization reversal effect depending on the current pulse duration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model using MPI and OpenMP parallel computing techniques, // Physics of Particles and Nuclei, 2024. -v. 55, No. 3. -p. 498–501.</a:t>
            </a:r>
          </a:p>
          <a:p>
            <a:pPr marL="342900" indent="-342900" algn="just"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08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540ACC0-8356-490F-87C4-E58E65812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99A2A1C-A60A-41EF-A658-7EAA78D5A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0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FCCA0-03EF-6E81-764B-32CEE1DA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диссертационной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9DABC-01CD-7B49-506C-8705DB979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821635"/>
            <a:ext cx="10515600" cy="56706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95000"/>
              </a:lnSpc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диссертационной работы является разработка и программная реализация методов высокопроизводительного численного исследования сверхпроводящих процессов и их физических характеристик в модели стека длинных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емкостной и индуктивной связью и в модели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 со спин-орбитальной связью в ферромагнитном слое, а также численное исследование этих моделей для получения новой информации о сверхпроводящих процессах в изучаемых системах.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5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поставленной цели нужно решить следующие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физические особенности процессов в рассматриваемых системах и литературу, посвященную данной проблемной области,</a:t>
            </a:r>
          </a:p>
          <a:p>
            <a:pPr algn="just">
              <a:lnSpc>
                <a:spcPct val="95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исследуемых моделей сформулировать математические постановки задач и подобрать численные методы решения, </a:t>
            </a:r>
          </a:p>
          <a:p>
            <a:pPr algn="just">
              <a:lnSpc>
                <a:spcPct val="95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комплексы программ для реализации вычислительных экспериментов,</a:t>
            </a:r>
          </a:p>
          <a:p>
            <a:pPr algn="just">
              <a:lnSpc>
                <a:spcPct val="95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методы повышения производительности вычислений за счет реализации параллельных алгоритмов в созданных комплексах программ,</a:t>
            </a:r>
          </a:p>
          <a:p>
            <a:pPr algn="just">
              <a:lnSpc>
                <a:spcPct val="95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численное исследование и проанализировать полученные результаты.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BFFC4B-F2F7-5CCA-F767-0C74762B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4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6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694B4-10FB-6390-6E12-B43F05FC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4956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новизна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AEDEC-5444-2226-28FB-AE3908D7F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715617"/>
            <a:ext cx="10515600" cy="5724939"/>
          </a:xfrm>
        </p:spPr>
        <p:txBody>
          <a:bodyPr>
            <a:noAutofit/>
          </a:bodyPr>
          <a:lstStyle/>
          <a:p>
            <a:pPr algn="just">
              <a:spcBef>
                <a:spcPts val="5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на основе технологии MPI параллельный алгоритм для численного исследования физических характеристик в модели стека длинных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емкостной и индуктивной связью. </a:t>
            </a:r>
          </a:p>
          <a:p>
            <a:pPr algn="just">
              <a:spcBef>
                <a:spcPts val="5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проведенного на этой основе компьютерного моделирования показано, что наличие связи между ДП инспирирует возникновение новых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многофлюксонных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 в системе ДДП, что приводит к усложнению структуры ВАХ.</a:t>
            </a:r>
          </a:p>
          <a:p>
            <a:pPr algn="just">
              <a:spcBef>
                <a:spcPts val="5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реализован с помощью технологий MPI 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параллельный алгоритм для определения доменов переворота магнитного момента (ММ) в модели 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 со спин-орбитальной связью в ферромагнитном слое. </a:t>
            </a:r>
          </a:p>
          <a:p>
            <a:pPr algn="just">
              <a:spcBef>
                <a:spcPts val="5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Получена новая информация о влиянии различных факторов на периодическую структуру доменов переворота ММ.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Практическая значимость</a:t>
            </a:r>
          </a:p>
          <a:p>
            <a:pPr algn="just">
              <a:spcBef>
                <a:spcPts val="6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методы и комплексы проблемно-ориентированных программ могут быть использованы в дальнейших исследованиях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различного типа.</a:t>
            </a:r>
          </a:p>
          <a:p>
            <a:pPr algn="just">
              <a:spcBef>
                <a:spcPts val="6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Созданные комплексы программ LJJ-CVV-MPI и SPIN-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переданы в библиотеку программ JINRLIB для свободного использования. </a:t>
            </a:r>
          </a:p>
          <a:p>
            <a:pPr algn="just">
              <a:spcBef>
                <a:spcPts val="600"/>
              </a:spcBef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программы включены в созданную в ЛИТ ОИЯИ виртуальную среду «Виртуальная исследовательская среда для моделирования физических процессов в гибридных наноструктурах, состоящих из сверхпроводников и магнетиков» на платформе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A393B-81E5-9572-1CE2-A58CBA81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5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1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D7115-38BA-D974-349A-55597D5B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576067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Положения, выносимые на защиту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B96A0-F6FE-2362-682B-F723DED81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742122"/>
            <a:ext cx="10515600" cy="5705061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постановки задач, описывающие динамические процессы в модели стека длинных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емкостной и индуктивной связью и в модели </a:t>
            </a:r>
            <a:r>
              <a:rPr lang="el-GR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 со спин-орбитальной связью в ферромагнитном слое.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Вычислительные схемы, реализованные в виде комплексов программ с применением технологий параллельных вычислений для решения систем нелинейных дифференциальных уравнений, позволяющие моделировать физические процессы и рассчитать их характеристики в системах ДДП и в </a:t>
            </a:r>
            <a:r>
              <a:rPr lang="el-GR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-переходах.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вычислительных экспериментов по исследованию влияния различных факторов на структуру вольт-амперной характеристики в системах длинных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и на структуру доменов переворота магнитного момента в </a:t>
            </a:r>
            <a:r>
              <a:rPr lang="el-GR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ru-RU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-переходах.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Достоверность результатов, публикации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4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и обоснованность полученных результатов</a:t>
            </a:r>
            <a:r>
              <a:rPr lang="ru-RU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численного моделирования подтверждена тестированием разработанных методов и программ с использованием известных для некоторых частных случаев решений, соответствием полученных результатов с численными и теоретическими оценками других авторов, согласием результатов, полученных независимо различными численными методами.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диссертации </a:t>
            </a:r>
            <a:r>
              <a:rPr lang="ru-RU" sz="4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работ, 11 из которых в рецензируемых изданиях, соответствующих требованиям к публикациям Положения о присуждении ученых степеней в ОИЯИ.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диссертационной работе присутствуют результаты, соответствующие </a:t>
            </a:r>
            <a:r>
              <a:rPr lang="ru-RU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 2, 3, 8 паспорта специальности 1.2.2.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ru-RU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F29489-2550-9438-1DA2-6AC18E67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6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2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1305E-DAC5-FCE4-74AA-3BEA8985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Апробация, личный вклад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8F31F-2E31-D3B4-6AAA-0B74ABE9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840326"/>
            <a:ext cx="10515600" cy="559800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представлены автором на научных семинарах в ЛИТ ОИЯИ и на российских и международных научных конференциях: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конференция "Математика. Компьютер. Образование" (МКО 2016), Дубна, Россия.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 of the Program Advisory Committee for Condensed Matter Physics,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Дубна, Россия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 session) - 2016, 2019, 2024, 2025.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Scientific Conference of Young Scientists and Specialists (AYSS), Dubna, Russia - 2016, 2019, 2022.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and Telecommunication Technologies and Mathematical Modeling of High-Tech Systems (ITTMM), Moscow, Russia - 2019, 2024.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Modeling and Computational Physics" (MMCP), Stará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Lesná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- 2019.</a:t>
            </a:r>
          </a:p>
          <a:p>
            <a:pPr algn="just">
              <a:spcBef>
                <a:spcPts val="18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10th International Conference `Distributed Computing and Grid Technologies in Science and Education` (GRID`2023), Dubna, Russia.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вклад автора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отражен в содержании диссертации, в положениях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вынесеных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защиту. Автор участвовал в формулировке задач, методов решений, обсуждении результатов, подготовки публикаций. Разработка, реализация и тестирование параллельных алгоритмов, проведение компьютерного моделирования выполнены автором.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DE5EA1-C6E0-1C35-7F77-8A74B892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7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9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4C0F-DC8A-B62B-6A69-71D1F4F3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объем работы. 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B2E53-D037-32CD-36DE-89D5C7BA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843058"/>
            <a:ext cx="10515600" cy="551329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Диссертационная работа состоит из</a:t>
            </a:r>
          </a:p>
          <a:p>
            <a:pPr algn="just">
              <a:lnSpc>
                <a:spcPct val="10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введения,</a:t>
            </a:r>
          </a:p>
          <a:p>
            <a:pPr algn="just">
              <a:lnSpc>
                <a:spcPct val="10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глав,</a:t>
            </a:r>
          </a:p>
          <a:p>
            <a:pPr algn="just">
              <a:lnSpc>
                <a:spcPct val="10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заключения,</a:t>
            </a:r>
          </a:p>
          <a:p>
            <a:pPr algn="just">
              <a:lnSpc>
                <a:spcPct val="10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 публикаций автора по теме диссертации (13 пунктов),</a:t>
            </a:r>
          </a:p>
          <a:p>
            <a:pPr algn="just">
              <a:lnSpc>
                <a:spcPct val="10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списка цитируемой литературы (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пунктов).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содержит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страниц и включает в себя 3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рисунков и 9 таблиц.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обосновывается актуальность исследований диссертационной работы, формулируется цель, ставятся задачи, излагаются научная новизна, теоретическая значимость и практическая ценность работы, методология и методы исследования, приводятся положения, выносимые на защиту.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95808F-13BD-CCA5-8CC2-5EAA37BA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8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9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DE85D-9428-14F6-DB7D-409F34BE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684337"/>
          </a:xfrm>
        </p:spPr>
        <p:txBody>
          <a:bodyPr>
            <a:normAutofit/>
          </a:bodyPr>
          <a:lstStyle/>
          <a:p>
            <a:r>
              <a:rPr lang="ru-RU" sz="3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глава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BF874-9568-E692-3458-9D730D25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888777"/>
            <a:ext cx="10515600" cy="580316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обзор основных направлений и методов моделирования сверхпроводящих структур. </a:t>
            </a:r>
          </a:p>
          <a:p>
            <a:pPr algn="just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Описаны методы численного решения изучаемых задач, использованные в диссертации. Дана характеристика технологий MPI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технологии SIMD-оптимизации AVX-512.</a:t>
            </a:r>
          </a:p>
          <a:p>
            <a:pPr algn="just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Дано краткое описание разрабатываемых в ЛИТ ОИЯИ виртуальных вычислительных сред для математического моделирования сложных физических систем, в том числе «Виртуальная исследовательская среда для моделирования физических процессов в гибридных наноструктурах, состоящих из сверхпроводников и магнетиков», куда включены разработанные автором комплексы программ.</a:t>
            </a:r>
          </a:p>
          <a:p>
            <a:pPr algn="just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Представлены переданные в библиотеку программ JINRLIB разработанные комплексы программ использованные для получения результатов представленных в диссертации.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LJJ-CVV-MPI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http://wwwinfo.jinr.ru/programs/jinrlib/ljj-cvv-mpi/index.html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SPIN-Ga/Gr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http://wwwinfo.jinr.ru/programs/jinrlib/spin-ga-gr/index.html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456F31-4102-B32C-2604-E3FA8CA6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9</a:t>
            </a:fld>
            <a:r>
              <a:rPr lang="en-US" dirty="0"/>
              <a:t>/3</a:t>
            </a:r>
            <a:r>
              <a:rPr lang="ru-RU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16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2813</TotalTime>
  <Words>4629</Words>
  <Application>Microsoft Office PowerPoint</Application>
  <PresentationFormat>Широкоэкранный</PresentationFormat>
  <Paragraphs>286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Courier New</vt:lpstr>
      <vt:lpstr>Times New Roman</vt:lpstr>
      <vt:lpstr>Тема Office</vt:lpstr>
      <vt:lpstr>Acrobat Document</vt:lpstr>
      <vt:lpstr>Численное исследование сверхпроводящих процессов и физических характеристик в многопараметрических моделях джозефсоновских структур</vt:lpstr>
      <vt:lpstr>Общая характеристика работы</vt:lpstr>
      <vt:lpstr>Актуальность темы диссертации</vt:lpstr>
      <vt:lpstr>Цели и задачи диссертационной работы</vt:lpstr>
      <vt:lpstr>Научная новизна</vt:lpstr>
      <vt:lpstr>Положения, выносимые на защиту</vt:lpstr>
      <vt:lpstr>Апробация, личный вклад</vt:lpstr>
      <vt:lpstr>Структура и объем работы. Введение</vt:lpstr>
      <vt:lpstr>Первая глава</vt:lpstr>
      <vt:lpstr>Вторая глава: Численное исследование модели стека длинных джозефсоновских переходов с емкостной и индуктивной связью </vt:lpstr>
      <vt:lpstr>Вторая глава: Постановка задачи</vt:lpstr>
      <vt:lpstr>Вторая глава: Численный подход</vt:lpstr>
      <vt:lpstr>Вторая глава: Схема распараллеливания</vt:lpstr>
      <vt:lpstr>Вторая глава: Параллельная реализация</vt:lpstr>
      <vt:lpstr>Вторая глава: Исследование влияния емкостной и индуктивной связи на структуру ВАХ (1/3)</vt:lpstr>
      <vt:lpstr>Вторая глава: Исследование емкостной и индуктивной связи на структуру ВАХ (2/3)</vt:lpstr>
      <vt:lpstr>Вторая глава: Влияние емкостной и индуктивной связи на электромагнитное излучение системы ДП (1/3)</vt:lpstr>
      <vt:lpstr>Вторая глава: Влияние емкостной и индуктивной связи на электромагнитное излучение системы ДП (2/3)</vt:lpstr>
      <vt:lpstr>Влияние емкостной и индуктивной связи на электромагнитное излучение системы ДП (3/3)</vt:lpstr>
      <vt:lpstr>Презентация PowerPoint</vt:lpstr>
      <vt:lpstr>Третья глава: Постановка задачи(1/2)</vt:lpstr>
      <vt:lpstr>Третья глава: Постановка задачи(2/2)</vt:lpstr>
      <vt:lpstr>Третья глава: Метод численного исследования и параллельная реализация</vt:lpstr>
      <vt:lpstr>Третья глава: Параллельная реализация</vt:lpstr>
      <vt:lpstr>Третья глава: Переворот магнитного момента (1/3)</vt:lpstr>
      <vt:lpstr>Третья глава: Переворот магнитного момента (2/3)</vt:lpstr>
      <vt:lpstr>Третья глава: Переворот магнитного момента (3/3)</vt:lpstr>
      <vt:lpstr>Заключение (1/2)</vt:lpstr>
      <vt:lpstr>Заключение (2/2)</vt:lpstr>
      <vt:lpstr>Публикации</vt:lpstr>
      <vt:lpstr>Публикации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Maxim Bashashin</cp:lastModifiedBy>
  <cp:revision>150</cp:revision>
  <dcterms:created xsi:type="dcterms:W3CDTF">2024-09-09T05:06:53Z</dcterms:created>
  <dcterms:modified xsi:type="dcterms:W3CDTF">2025-04-01T09:09:02Z</dcterms:modified>
</cp:coreProperties>
</file>