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66" r:id="rId2"/>
    <p:sldId id="267" r:id="rId3"/>
    <p:sldId id="260" r:id="rId4"/>
    <p:sldId id="263" r:id="rId5"/>
    <p:sldId id="270" r:id="rId6"/>
    <p:sldId id="314" r:id="rId7"/>
    <p:sldId id="271" r:id="rId8"/>
    <p:sldId id="274" r:id="rId9"/>
    <p:sldId id="279" r:id="rId10"/>
    <p:sldId id="282" r:id="rId11"/>
    <p:sldId id="278" r:id="rId12"/>
    <p:sldId id="288" r:id="rId13"/>
    <p:sldId id="293" r:id="rId14"/>
    <p:sldId id="261" r:id="rId15"/>
    <p:sldId id="285" r:id="rId16"/>
    <p:sldId id="272" r:id="rId17"/>
    <p:sldId id="2073" r:id="rId18"/>
    <p:sldId id="276" r:id="rId19"/>
    <p:sldId id="2078" r:id="rId20"/>
    <p:sldId id="2071" r:id="rId21"/>
    <p:sldId id="256" r:id="rId22"/>
    <p:sldId id="262" r:id="rId23"/>
    <p:sldId id="2079" r:id="rId24"/>
    <p:sldId id="257" r:id="rId25"/>
    <p:sldId id="2080" r:id="rId26"/>
    <p:sldId id="2081" r:id="rId27"/>
    <p:sldId id="2082" r:id="rId28"/>
    <p:sldId id="258" r:id="rId29"/>
    <p:sldId id="1251" r:id="rId30"/>
    <p:sldId id="315" r:id="rId31"/>
    <p:sldId id="2060" r:id="rId32"/>
    <p:sldId id="2074" r:id="rId33"/>
    <p:sldId id="2075" r:id="rId34"/>
    <p:sldId id="2076" r:id="rId35"/>
    <p:sldId id="264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471" autoAdjust="0"/>
    <p:restoredTop sz="94660"/>
  </p:normalViewPr>
  <p:slideViewPr>
    <p:cSldViewPr snapToGrid="0">
      <p:cViewPr varScale="1">
        <p:scale>
          <a:sx n="67" d="100"/>
          <a:sy n="67" d="100"/>
        </p:scale>
        <p:origin x="90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325EE6-1FB6-4813-BC76-67EAE48249C1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32D31A-74E2-435C-94A4-5DAEEFAFF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841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DCEB9-6777-4761-8FDC-E94A8ECEFCD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032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F1696-3598-5BC4-1107-6E457036EA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620F63-C967-6DDD-5EA7-E041762F48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A4AD2-C1D7-10F2-A3B7-89B7E3EE4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3EA3-6E1C-4F4C-B948-B0F055F5635D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C27AD3-DA38-7AEB-1CA5-5A36193E9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524A94-8867-AA5A-5EC7-6E59F254B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F0541-570F-4847-94DA-F64E81F3E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694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462E7-136A-CA9D-6408-894FFC22D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313D30-9B25-AD7C-AD9B-4855EF33B9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B14F1F-8005-41D9-F518-EB99B0037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3EA3-6E1C-4F4C-B948-B0F055F5635D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946B1-C098-6769-4A44-DADBF69CA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B0F123-0249-2EFD-49B3-FC0ED2872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F0541-570F-4847-94DA-F64E81F3E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763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2CE926-CBDA-5282-F0AC-001F23A58D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18A652-C153-63A0-867E-F3CC836046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603E2-BADA-033B-6E32-BCB8B8572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3EA3-6E1C-4F4C-B948-B0F055F5635D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CABC76-DD99-878E-2466-1A2C10BAA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75968-4C71-79A8-FC48-CEC527212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F0541-570F-4847-94DA-F64E81F3E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29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0FFF8-7B64-72BC-E84C-8DD4124CF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35CA5-AD27-30EC-F144-0A0F6FAB2F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F4B9A2-FCA2-9FF2-8D73-B7DC8EE64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3EA3-6E1C-4F4C-B948-B0F055F5635D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B4A21A-E308-7A52-C0E1-A9405E729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8007EC-D6DC-1080-8957-7418732BE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F0541-570F-4847-94DA-F64E81F3E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211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655C2-E48E-3DDE-41DA-34174CAA3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26F0E3-D178-FDD6-BABE-4BEB126CEB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B83CB0-EC46-7526-55E4-E46720C23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3EA3-6E1C-4F4C-B948-B0F055F5635D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7EDB8-486D-D653-E0B1-7EE9D2612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03C2B-8609-6A95-14EC-FF987C0A3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F0541-570F-4847-94DA-F64E81F3E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963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6223D-02CB-0410-8311-B83AEE768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D32C8E-D6DE-555E-6F6C-7A9B2FE91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889A84-0195-6E7A-0207-C4A1EA66E8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EC15A-FE56-505C-C30A-F18CB5770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3EA3-6E1C-4F4C-B948-B0F055F5635D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48284C-0DA7-FC19-70C3-34E9DDFEB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D9A286-A2B2-199E-73A1-7B27DFE13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F0541-570F-4847-94DA-F64E81F3E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510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93418-0D20-13B3-09BD-9A779763A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0F1C08-9CB0-3B66-B76D-F921D9F80C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B8C10A-1C34-B74C-86F3-1E3D5D990F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9CE7E4-0C54-3B40-72C3-B6C8762877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D1B361-6894-97E2-A4BB-57F2286E5D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777216-F208-FE2D-22FC-C3CB83FE9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3EA3-6E1C-4F4C-B948-B0F055F5635D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4974FD-2A1E-73BB-8146-0DEC121F7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82B269-1125-BD8B-C982-F8329FBB0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F0541-570F-4847-94DA-F64E81F3E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415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A27B2-185F-408C-73B3-28BCA5A0D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D78C17-70CF-F367-ED2A-3F13F731D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3EA3-6E1C-4F4C-B948-B0F055F5635D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E7DD5D-FC76-78F5-C26C-EBC0E121C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5712EE-90A3-6162-5EB3-D127CA0DD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F0541-570F-4847-94DA-F64E81F3E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901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BEC3AF-2F8B-6BB9-D300-AE0E8286B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3EA3-6E1C-4F4C-B948-B0F055F5635D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B63BA8-AC9B-30B4-EA7A-014148BEC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5684AC-0364-96A1-F677-D40C33B78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F0541-570F-4847-94DA-F64E81F3E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929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2A2B6-E288-1AEA-6CBD-7E737164E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84B38-DBB9-45B9-C863-2C159B82B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C1DA96-E5B4-9879-4049-52B916AAAE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E92C48-4031-3F05-16A1-0BF08F3C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3EA3-6E1C-4F4C-B948-B0F055F5635D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630907-922D-E28D-27D6-7818298F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1091B7-5C5E-506D-D452-754B788F4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F0541-570F-4847-94DA-F64E81F3E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3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CA241-B4D8-C7F2-9294-19C0513DB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11EC5F-9ADE-E3B7-4956-2B33FCB59E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88CFF9-05CF-5D7E-4CB7-7B11CEC985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DEE33E-7DE9-D44E-7F12-12A8BBB3A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3EA3-6E1C-4F4C-B948-B0F055F5635D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165AAB-D5C2-B0A1-0F73-128266D6D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78F403-9F88-856A-BD35-60460E8D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F0541-570F-4847-94DA-F64E81F3E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458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90EAD1-3024-BE72-15D8-7EC554D3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ABDC90-938A-C8DF-F794-55BC22DF1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26E16A-9FC8-8073-EA4B-AEE423630E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CC3EA3-6E1C-4F4C-B948-B0F055F5635D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1E4E54-5C39-6E5E-5A88-CF52310338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DBBAE2-9B2F-6D87-5C64-0BFC85283E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DF0541-570F-4847-94DA-F64E81F3E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847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hyperlink" Target="https://arxiv.org/abs/2309.12986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10" Type="http://schemas.openxmlformats.org/officeDocument/2006/relationships/image" Target="../media/image86.jpe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Box 8"/>
          <p:cNvSpPr/>
          <p:nvPr/>
        </p:nvSpPr>
        <p:spPr>
          <a:xfrm>
            <a:off x="2153800" y="1637145"/>
            <a:ext cx="8096472" cy="254093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6056" tIns="48028" rIns="96056" bIns="48028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endParaRPr lang="en-US" sz="1906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3812" b="1" spc="-1" dirty="0">
                <a:solidFill>
                  <a:srgbClr val="000000"/>
                </a:solidFill>
                <a:latin typeface="Calibri"/>
                <a:ea typeface="Segoe UI"/>
              </a:rPr>
              <a:t>Участие ОИЯИ в эксперименте АТЛАС</a:t>
            </a:r>
          </a:p>
          <a:p>
            <a:pPr algn="ctr">
              <a:lnSpc>
                <a:spcPct val="100000"/>
              </a:lnSpc>
              <a:buNone/>
            </a:pPr>
            <a:r>
              <a:rPr lang="ru-RU" sz="2541" b="1" spc="-1" dirty="0">
                <a:solidFill>
                  <a:srgbClr val="000000"/>
                </a:solidFill>
                <a:latin typeface="Calibri"/>
                <a:ea typeface="Segoe UI"/>
              </a:rPr>
              <a:t>(некоторые результаты и планы работ)</a:t>
            </a:r>
            <a:endParaRPr lang="en-US" sz="2541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en-US" sz="2541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en-US" sz="2541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2541" u="sng" spc="-1" dirty="0">
                <a:solidFill>
                  <a:srgbClr val="000000"/>
                </a:solidFill>
                <a:latin typeface="Segoe UI"/>
                <a:ea typeface="Segoe UI"/>
              </a:rPr>
              <a:t>А. </a:t>
            </a:r>
            <a:r>
              <a:rPr lang="ru-RU" sz="2541" u="sng" spc="-1" dirty="0" err="1">
                <a:solidFill>
                  <a:srgbClr val="000000"/>
                </a:solidFill>
                <a:latin typeface="Segoe UI"/>
                <a:ea typeface="Segoe UI"/>
              </a:rPr>
              <a:t>Чеплаков</a:t>
            </a:r>
            <a:endParaRPr lang="en-US" sz="2541" u="sng" spc="-1" dirty="0">
              <a:latin typeface="Arial"/>
            </a:endParaRPr>
          </a:p>
        </p:txBody>
      </p:sp>
      <p:pic>
        <p:nvPicPr>
          <p:cNvPr id="130" name="Picture 4" descr="http://atlasftk.uchicago.edu/images/atlas.png"/>
          <p:cNvPicPr/>
          <p:nvPr/>
        </p:nvPicPr>
        <p:blipFill>
          <a:blip r:embed="rId2"/>
          <a:stretch/>
        </p:blipFill>
        <p:spPr>
          <a:xfrm>
            <a:off x="8525124" y="52276"/>
            <a:ext cx="2957821" cy="911556"/>
          </a:xfrm>
          <a:prstGeom prst="rect">
            <a:avLst/>
          </a:prstGeom>
          <a:ln w="0">
            <a:noFill/>
          </a:ln>
        </p:spPr>
      </p:pic>
      <p:pic>
        <p:nvPicPr>
          <p:cNvPr id="131" name="Picture 6" descr="http://nsww.org/images/jinr-logo.png"/>
          <p:cNvPicPr/>
          <p:nvPr/>
        </p:nvPicPr>
        <p:blipFill>
          <a:blip r:embed="rId3"/>
          <a:stretch/>
        </p:blipFill>
        <p:spPr>
          <a:xfrm>
            <a:off x="906396" y="-151599"/>
            <a:ext cx="1953475" cy="1794361"/>
          </a:xfrm>
          <a:prstGeom prst="rect">
            <a:avLst/>
          </a:prstGeom>
          <a:ln w="0">
            <a:noFill/>
          </a:ln>
        </p:spPr>
      </p:pic>
      <p:sp>
        <p:nvSpPr>
          <p:cNvPr id="132" name="Прямоугольник 5"/>
          <p:cNvSpPr/>
          <p:nvPr/>
        </p:nvSpPr>
        <p:spPr>
          <a:xfrm>
            <a:off x="10250220" y="6488713"/>
            <a:ext cx="1091254" cy="18165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 sz="1634"/>
          </a:p>
        </p:txBody>
      </p:sp>
      <p:sp>
        <p:nvSpPr>
          <p:cNvPr id="2" name="PlaceHolder 1"/>
          <p:cNvSpPr>
            <a:spLocks noGrp="1"/>
          </p:cNvSpPr>
          <p:nvPr>
            <p:ph type="sldNum" idx="2"/>
          </p:nvPr>
        </p:nvSpPr>
        <p:spPr>
          <a:xfrm>
            <a:off x="8514720" y="7003800"/>
            <a:ext cx="2769120" cy="399240"/>
          </a:xfrm>
          <a:prstGeom prst="rect">
            <a:avLst/>
          </a:prstGeom>
          <a:noFill/>
          <a:ln w="0">
            <a:noFill/>
          </a:ln>
        </p:spPr>
        <p:txBody>
          <a:bodyPr lIns="105840" tIns="52920" rIns="105840" bIns="5292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A1996D-AA83-4C8F-95CF-37FFE0A1874E}" type="slidenum">
              <a:rPr lang="en-US" smtClean="0"/>
              <a:pPr/>
              <a:t>1</a:t>
            </a:fld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CE8689-4BAB-4B66-ACDC-129FEBD21227}"/>
              </a:ext>
            </a:extLst>
          </p:cNvPr>
          <p:cNvSpPr txBox="1"/>
          <p:nvPr/>
        </p:nvSpPr>
        <p:spPr>
          <a:xfrm>
            <a:off x="2643612" y="5665755"/>
            <a:ext cx="9061500" cy="595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34" dirty="0"/>
              <a:t>Большое спасибо коллегам - </a:t>
            </a:r>
            <a:r>
              <a:rPr lang="ru-RU" sz="1634" dirty="0" err="1"/>
              <a:t>И.Елецких</a:t>
            </a:r>
            <a:r>
              <a:rPr lang="ru-RU" sz="1634" dirty="0"/>
              <a:t> (все о физике), </a:t>
            </a:r>
            <a:r>
              <a:rPr lang="ru-RU" sz="1634" dirty="0" err="1"/>
              <a:t>А.Гонгадзе</a:t>
            </a:r>
            <a:r>
              <a:rPr lang="ru-RU" sz="1634" dirty="0"/>
              <a:t>, </a:t>
            </a:r>
            <a:r>
              <a:rPr lang="ru-RU" sz="1634" dirty="0" err="1"/>
              <a:t>Е.Ладыгину</a:t>
            </a:r>
            <a:r>
              <a:rPr lang="ru-RU" sz="1634" dirty="0"/>
              <a:t> и </a:t>
            </a:r>
            <a:r>
              <a:rPr lang="ru-RU" sz="1634" dirty="0" err="1"/>
              <a:t>Ю.Давыдову</a:t>
            </a:r>
            <a:endParaRPr lang="ru-RU" sz="1634" dirty="0"/>
          </a:p>
          <a:p>
            <a:pPr algn="r"/>
            <a:r>
              <a:rPr lang="ru-RU" sz="1634" dirty="0"/>
              <a:t>за предоставленные для доклада слайды и материалы</a:t>
            </a:r>
            <a:endParaRPr lang="en-US" sz="1634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Picture 19"/>
          <p:cNvPicPr/>
          <p:nvPr/>
        </p:nvPicPr>
        <p:blipFill>
          <a:blip r:embed="rId2"/>
          <a:stretch/>
        </p:blipFill>
        <p:spPr>
          <a:xfrm>
            <a:off x="731808" y="630901"/>
            <a:ext cx="9937597" cy="3607672"/>
          </a:xfrm>
          <a:prstGeom prst="rect">
            <a:avLst/>
          </a:prstGeom>
          <a:ln w="0">
            <a:noFill/>
          </a:ln>
        </p:spPr>
      </p:pic>
      <p:sp>
        <p:nvSpPr>
          <p:cNvPr id="415" name="object 50"/>
          <p:cNvSpPr/>
          <p:nvPr/>
        </p:nvSpPr>
        <p:spPr>
          <a:xfrm>
            <a:off x="841587" y="529944"/>
            <a:ext cx="10505115" cy="99977"/>
          </a:xfrm>
          <a:custGeom>
            <a:avLst/>
            <a:gdLst/>
            <a:ahLst/>
            <a:cxnLst/>
            <a:rect l="l" t="t" r="r" b="b"/>
            <a:pathLst>
              <a:path w="11570335" h="100965">
                <a:moveTo>
                  <a:pt x="11570208" y="71628"/>
                </a:moveTo>
                <a:lnTo>
                  <a:pt x="0" y="71628"/>
                </a:lnTo>
                <a:lnTo>
                  <a:pt x="0" y="100584"/>
                </a:lnTo>
                <a:lnTo>
                  <a:pt x="11570208" y="100584"/>
                </a:lnTo>
                <a:lnTo>
                  <a:pt x="11570208" y="71628"/>
                </a:lnTo>
                <a:close/>
              </a:path>
              <a:path w="11570335" h="100965">
                <a:moveTo>
                  <a:pt x="11570208" y="0"/>
                </a:moveTo>
                <a:lnTo>
                  <a:pt x="0" y="0"/>
                </a:lnTo>
                <a:lnTo>
                  <a:pt x="0" y="28956"/>
                </a:lnTo>
                <a:lnTo>
                  <a:pt x="11570208" y="28956"/>
                </a:lnTo>
                <a:lnTo>
                  <a:pt x="11570208" y="0"/>
                </a:lnTo>
                <a:close/>
              </a:path>
            </a:pathLst>
          </a:custGeom>
          <a:solidFill>
            <a:srgbClr val="548DD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sz="1634"/>
          </a:p>
        </p:txBody>
      </p:sp>
      <p:sp>
        <p:nvSpPr>
          <p:cNvPr id="416" name="PlaceHolder 1"/>
          <p:cNvSpPr>
            <a:spLocks noGrp="1"/>
          </p:cNvSpPr>
          <p:nvPr>
            <p:ph type="title"/>
          </p:nvPr>
        </p:nvSpPr>
        <p:spPr>
          <a:xfrm>
            <a:off x="802053" y="109779"/>
            <a:ext cx="10482571" cy="304179"/>
          </a:xfrm>
          <a:prstGeom prst="rect">
            <a:avLst/>
          </a:prstGeom>
          <a:noFill/>
          <a:ln w="0">
            <a:noFill/>
          </a:ln>
        </p:spPr>
        <p:txBody>
          <a:bodyPr lIns="0" tIns="12089" rIns="0" bIns="0" anchor="ctr">
            <a:noAutofit/>
          </a:bodyPr>
          <a:lstStyle/>
          <a:p>
            <a:pPr marL="12089">
              <a:lnSpc>
                <a:spcPct val="100000"/>
              </a:lnSpc>
              <a:spcBef>
                <a:spcPts val="95"/>
              </a:spcBef>
              <a:tabLst>
                <a:tab pos="0" algn="l"/>
              </a:tabLst>
            </a:pPr>
            <a:r>
              <a:rPr lang="en-US" sz="1634" b="1" spc="8">
                <a:solidFill>
                  <a:srgbClr val="85A7D1"/>
                </a:solidFill>
                <a:latin typeface="Segoe UI"/>
                <a:ea typeface="Segoe UI"/>
              </a:rPr>
              <a:t>Search for Quantum Black Holes in lepton+jet final states</a:t>
            </a:r>
            <a:endParaRPr lang="en-US" sz="1634" spc="-1">
              <a:latin typeface="Arial"/>
            </a:endParaRPr>
          </a:p>
        </p:txBody>
      </p:sp>
      <p:sp>
        <p:nvSpPr>
          <p:cNvPr id="419" name="PlaceHolder 2"/>
          <p:cNvSpPr>
            <a:spLocks noGrp="1"/>
          </p:cNvSpPr>
          <p:nvPr>
            <p:ph type="sldNum" idx="25"/>
          </p:nvPr>
        </p:nvSpPr>
        <p:spPr>
          <a:xfrm>
            <a:off x="8432335" y="6356390"/>
            <a:ext cx="2514785" cy="363969"/>
          </a:xfrm>
          <a:prstGeom prst="rect">
            <a:avLst/>
          </a:prstGeom>
          <a:noFill/>
          <a:ln w="0">
            <a:noFill/>
          </a:ln>
        </p:spPr>
        <p:txBody>
          <a:bodyPr lIns="96056" tIns="48028" rIns="96056" bIns="48028" anchor="ctr">
            <a:no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ru-RU" sz="2178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fld id="{3AD0BF5D-CB63-4565-AA0B-42AFDFCCEE18}" type="slidenum">
              <a:rPr lang="ru-RU"/>
              <a:pPr/>
              <a:t>10</a:t>
            </a:fld>
            <a:endParaRPr lang="en-US">
              <a:latin typeface="Times New Roman"/>
            </a:endParaRPr>
          </a:p>
        </p:txBody>
      </p:sp>
      <p:sp>
        <p:nvSpPr>
          <p:cNvPr id="420" name="Прямоугольник 23"/>
          <p:cNvSpPr/>
          <p:nvPr/>
        </p:nvSpPr>
        <p:spPr>
          <a:xfrm rot="16200000">
            <a:off x="9628649" y="2282586"/>
            <a:ext cx="2563756" cy="30593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1681" tIns="40840" rIns="81681" bIns="4084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452" u="sng" spc="-1">
                <a:solidFill>
                  <a:srgbClr val="0070C0"/>
                </a:solidFill>
                <a:latin typeface="Calibri"/>
                <a:ea typeface="DejaVu Sans"/>
              </a:rPr>
              <a:t>Phys. Rev. D. 109 (2024) 032010</a:t>
            </a:r>
            <a:endParaRPr lang="en-US" sz="1452" spc="-1">
              <a:latin typeface="Arial"/>
            </a:endParaRPr>
          </a:p>
        </p:txBody>
      </p:sp>
      <p:pic>
        <p:nvPicPr>
          <p:cNvPr id="421" name="Picture 20"/>
          <p:cNvPicPr/>
          <p:nvPr/>
        </p:nvPicPr>
        <p:blipFill>
          <a:blip r:embed="rId3"/>
          <a:stretch/>
        </p:blipFill>
        <p:spPr>
          <a:xfrm>
            <a:off x="1521497" y="4283661"/>
            <a:ext cx="9017219" cy="1562061"/>
          </a:xfrm>
          <a:prstGeom prst="rect">
            <a:avLst/>
          </a:prstGeom>
          <a:ln w="0">
            <a:noFill/>
          </a:ln>
        </p:spPr>
      </p:pic>
      <p:sp>
        <p:nvSpPr>
          <p:cNvPr id="422" name="TextBox 73"/>
          <p:cNvSpPr/>
          <p:nvPr/>
        </p:nvSpPr>
        <p:spPr>
          <a:xfrm>
            <a:off x="1491049" y="5916544"/>
            <a:ext cx="9266509" cy="3105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6255" tIns="43127" rIns="86255" bIns="43127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452" spc="-1" dirty="0">
                <a:solidFill>
                  <a:srgbClr val="0070C0"/>
                </a:solidFill>
                <a:latin typeface="Segoe UI"/>
                <a:ea typeface="Segoe UI"/>
              </a:rPr>
              <a:t>Новые пределы на массу/сечение </a:t>
            </a:r>
            <a:r>
              <a:rPr lang="en-US" sz="1452" spc="-1" dirty="0">
                <a:solidFill>
                  <a:srgbClr val="0070C0"/>
                </a:solidFill>
                <a:latin typeface="Segoe UI"/>
                <a:ea typeface="Segoe UI"/>
              </a:rPr>
              <a:t>QBH</a:t>
            </a:r>
            <a:r>
              <a:rPr lang="ru-RU" sz="1452" spc="-1" dirty="0">
                <a:solidFill>
                  <a:srgbClr val="0070C0"/>
                </a:solidFill>
                <a:latin typeface="Segoe UI"/>
                <a:ea typeface="Segoe UI"/>
              </a:rPr>
              <a:t> получены в модельно-зависимом и независимом подходах</a:t>
            </a:r>
            <a:endParaRPr lang="en-US" sz="1452" spc="-1" dirty="0">
              <a:solidFill>
                <a:srgbClr val="0070C0"/>
              </a:solidFill>
              <a:latin typeface="Segoe UI"/>
              <a:ea typeface="Segoe UI"/>
            </a:endParaRPr>
          </a:p>
        </p:txBody>
      </p:sp>
      <p:sp>
        <p:nvSpPr>
          <p:cNvPr id="423" name="Rectangle 422"/>
          <p:cNvSpPr/>
          <p:nvPr/>
        </p:nvSpPr>
        <p:spPr>
          <a:xfrm>
            <a:off x="9109631" y="128402"/>
            <a:ext cx="3318522" cy="45969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81" tIns="40840" rIns="81681" bIns="4084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271" spc="-1">
                <a:solidFill>
                  <a:srgbClr val="999999"/>
                </a:solidFill>
                <a:latin typeface="Segoe UI"/>
                <a:ea typeface="Segoe UI"/>
              </a:rPr>
              <a:t>S.Karpov, Z.Karpova</a:t>
            </a:r>
            <a:endParaRPr lang="en-US" sz="1271" spc="-1">
              <a:latin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object 11"/>
          <p:cNvSpPr/>
          <p:nvPr/>
        </p:nvSpPr>
        <p:spPr>
          <a:xfrm>
            <a:off x="841587" y="452511"/>
            <a:ext cx="10503481" cy="98344"/>
          </a:xfrm>
          <a:custGeom>
            <a:avLst/>
            <a:gdLst/>
            <a:ahLst/>
            <a:cxnLst/>
            <a:rect l="l" t="t" r="r" b="b"/>
            <a:pathLst>
              <a:path w="11570335" h="100965">
                <a:moveTo>
                  <a:pt x="11570208" y="71628"/>
                </a:moveTo>
                <a:lnTo>
                  <a:pt x="0" y="71628"/>
                </a:lnTo>
                <a:lnTo>
                  <a:pt x="0" y="100584"/>
                </a:lnTo>
                <a:lnTo>
                  <a:pt x="11570208" y="100584"/>
                </a:lnTo>
                <a:lnTo>
                  <a:pt x="11570208" y="71628"/>
                </a:lnTo>
                <a:close/>
              </a:path>
              <a:path w="11570335" h="100965">
                <a:moveTo>
                  <a:pt x="11570208" y="0"/>
                </a:moveTo>
                <a:lnTo>
                  <a:pt x="0" y="0"/>
                </a:lnTo>
                <a:lnTo>
                  <a:pt x="0" y="28956"/>
                </a:lnTo>
                <a:lnTo>
                  <a:pt x="11570208" y="28956"/>
                </a:lnTo>
                <a:lnTo>
                  <a:pt x="11570208" y="0"/>
                </a:lnTo>
                <a:close/>
              </a:path>
            </a:pathLst>
          </a:custGeom>
          <a:solidFill>
            <a:srgbClr val="548DD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sz="1634"/>
          </a:p>
        </p:txBody>
      </p:sp>
      <p:sp>
        <p:nvSpPr>
          <p:cNvPr id="376" name="PlaceHolder 1"/>
          <p:cNvSpPr>
            <a:spLocks noGrp="1"/>
          </p:cNvSpPr>
          <p:nvPr>
            <p:ph type="title"/>
          </p:nvPr>
        </p:nvSpPr>
        <p:spPr>
          <a:xfrm>
            <a:off x="816429" y="109452"/>
            <a:ext cx="4659392" cy="244389"/>
          </a:xfrm>
          <a:prstGeom prst="rect">
            <a:avLst/>
          </a:prstGeom>
          <a:noFill/>
          <a:ln w="0">
            <a:noFill/>
          </a:ln>
        </p:spPr>
        <p:txBody>
          <a:bodyPr lIns="0" tIns="12089" rIns="0" bIns="0" anchor="ctr">
            <a:noAutofit/>
          </a:bodyPr>
          <a:lstStyle/>
          <a:p>
            <a:pPr marL="12089">
              <a:lnSpc>
                <a:spcPct val="100000"/>
              </a:lnSpc>
              <a:spcBef>
                <a:spcPts val="95"/>
              </a:spcBef>
              <a:tabLst>
                <a:tab pos="0" algn="l"/>
              </a:tabLst>
            </a:pPr>
            <a:r>
              <a:rPr lang="en-US" sz="1634" b="1" spc="-1">
                <a:solidFill>
                  <a:srgbClr val="85A7D1"/>
                </a:solidFill>
                <a:latin typeface="Segoe UI"/>
                <a:ea typeface="Segoe UI"/>
              </a:rPr>
              <a:t>Development of ReneSANCe MC generator </a:t>
            </a:r>
            <a:endParaRPr lang="en-US" sz="1634" spc="-1">
              <a:latin typeface="Arial"/>
            </a:endParaRPr>
          </a:p>
        </p:txBody>
      </p:sp>
      <p:sp>
        <p:nvSpPr>
          <p:cNvPr id="377" name="PlaceHolder 2"/>
          <p:cNvSpPr>
            <a:spLocks noGrp="1"/>
          </p:cNvSpPr>
          <p:nvPr>
            <p:ph type="sldNum" idx="22"/>
          </p:nvPr>
        </p:nvSpPr>
        <p:spPr>
          <a:xfrm>
            <a:off x="8432335" y="6356390"/>
            <a:ext cx="2513151" cy="362335"/>
          </a:xfrm>
          <a:prstGeom prst="rect">
            <a:avLst/>
          </a:prstGeom>
          <a:noFill/>
          <a:ln w="0">
            <a:noFill/>
          </a:ln>
        </p:spPr>
        <p:txBody>
          <a:bodyPr lIns="96056" tIns="48028" rIns="96056" bIns="48028" anchor="ctr">
            <a:no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ru-RU" sz="2178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fld id="{1E27E4A1-5FE2-4940-B70E-B26CA27033AE}" type="slidenum">
              <a:rPr lang="ru-RU"/>
              <a:pPr/>
              <a:t>11</a:t>
            </a:fld>
            <a:endParaRPr lang="en-US">
              <a:latin typeface="Times New Roman"/>
            </a:endParaRPr>
          </a:p>
        </p:txBody>
      </p:sp>
      <p:sp>
        <p:nvSpPr>
          <p:cNvPr id="378" name="CustomShape 1"/>
          <p:cNvSpPr/>
          <p:nvPr/>
        </p:nvSpPr>
        <p:spPr>
          <a:xfrm>
            <a:off x="867725" y="618813"/>
            <a:ext cx="10469175" cy="911883"/>
          </a:xfrm>
          <a:prstGeom prst="rect">
            <a:avLst/>
          </a:prstGeom>
          <a:solidFill>
            <a:srgbClr val="E9EB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8017" tIns="98017" rIns="98017" bIns="98017" anchor="t">
            <a:noAutofit/>
          </a:bodyPr>
          <a:lstStyle/>
          <a:p>
            <a:pPr marL="259428" indent="-259102">
              <a:spcAft>
                <a:spcPts val="1088"/>
              </a:spcAft>
              <a:buClr>
                <a:srgbClr val="000000"/>
              </a:buClr>
              <a:buFont typeface="Wingdings" charset="2"/>
              <a:buChar char=""/>
            </a:pPr>
            <a:r>
              <a:rPr lang="ru-RU" sz="1452" spc="-1" dirty="0">
                <a:solidFill>
                  <a:srgbClr val="000000"/>
                </a:solidFill>
                <a:latin typeface="Segoe UI"/>
                <a:ea typeface="Segoe UI"/>
              </a:rPr>
              <a:t>Созданы </a:t>
            </a:r>
            <a:r>
              <a:rPr lang="ru-RU" sz="1452" spc="-1" dirty="0" err="1">
                <a:solidFill>
                  <a:srgbClr val="000000"/>
                </a:solidFill>
                <a:latin typeface="Segoe UI"/>
                <a:ea typeface="Segoe UI"/>
              </a:rPr>
              <a:t>Монте-карло</a:t>
            </a:r>
            <a:r>
              <a:rPr lang="ru-RU" sz="1452" spc="-1" dirty="0">
                <a:solidFill>
                  <a:srgbClr val="000000"/>
                </a:solidFill>
                <a:latin typeface="Segoe UI"/>
                <a:ea typeface="Segoe UI"/>
              </a:rPr>
              <a:t> генераторы и библиотеки радиационных поправок</a:t>
            </a:r>
            <a:r>
              <a:rPr lang="en-US" sz="1452" spc="-1" dirty="0">
                <a:solidFill>
                  <a:srgbClr val="000000"/>
                </a:solidFill>
                <a:latin typeface="Segoe UI"/>
                <a:ea typeface="Segoe UI"/>
              </a:rPr>
              <a:t>: </a:t>
            </a:r>
            <a:r>
              <a:rPr lang="en-US" sz="1452" b="1" spc="-1" dirty="0">
                <a:solidFill>
                  <a:srgbClr val="000000"/>
                </a:solidFill>
                <a:latin typeface="Segoe UI"/>
                <a:ea typeface="Segoe UI"/>
              </a:rPr>
              <a:t>DIZET, MCSANC, </a:t>
            </a:r>
            <a:r>
              <a:rPr lang="en-US" sz="1452" b="1" spc="-1" dirty="0" err="1">
                <a:solidFill>
                  <a:srgbClr val="000000"/>
                </a:solidFill>
                <a:latin typeface="Segoe UI"/>
                <a:ea typeface="Segoe UI"/>
              </a:rPr>
              <a:t>ReneSANCe</a:t>
            </a:r>
            <a:endParaRPr lang="en-US" sz="1452" spc="-1" dirty="0">
              <a:latin typeface="Arial"/>
            </a:endParaRPr>
          </a:p>
          <a:p>
            <a:pPr marL="259428" indent="-259102">
              <a:spcAft>
                <a:spcPts val="1088"/>
              </a:spcAft>
              <a:buClr>
                <a:srgbClr val="000000"/>
              </a:buClr>
              <a:buFont typeface="Wingdings" charset="2"/>
              <a:buChar char=""/>
            </a:pPr>
            <a:r>
              <a:rPr lang="ru-RU" sz="1452" spc="-1" dirty="0">
                <a:solidFill>
                  <a:srgbClr val="000000"/>
                </a:solidFill>
                <a:latin typeface="Segoe UI"/>
                <a:ea typeface="Segoe UI"/>
              </a:rPr>
              <a:t>Они использовались для изучения СМ процессов в эксперименте </a:t>
            </a:r>
            <a:r>
              <a:rPr lang="en-US" sz="1452" spc="-1" dirty="0">
                <a:solidFill>
                  <a:srgbClr val="000000"/>
                </a:solidFill>
                <a:latin typeface="Segoe UI"/>
                <a:ea typeface="Segoe UI"/>
              </a:rPr>
              <a:t>ATLAS</a:t>
            </a:r>
            <a:r>
              <a:rPr lang="ru-RU" sz="1452" spc="-1" dirty="0">
                <a:solidFill>
                  <a:srgbClr val="000000"/>
                </a:solidFill>
                <a:latin typeface="Segoe UI"/>
                <a:ea typeface="Segoe UI"/>
              </a:rPr>
              <a:t> и других экспериментах</a:t>
            </a:r>
            <a:r>
              <a:rPr lang="en-US" sz="1452" spc="-1" dirty="0">
                <a:solidFill>
                  <a:srgbClr val="000000"/>
                </a:solidFill>
                <a:latin typeface="Segoe UI"/>
                <a:ea typeface="Segoe UI"/>
              </a:rPr>
              <a:t> </a:t>
            </a:r>
            <a:endParaRPr lang="en-US" sz="1452" spc="-1" dirty="0">
              <a:latin typeface="Arial"/>
            </a:endParaRPr>
          </a:p>
        </p:txBody>
      </p:sp>
      <p:pic>
        <p:nvPicPr>
          <p:cNvPr id="380" name="Picture 1"/>
          <p:cNvPicPr/>
          <p:nvPr/>
        </p:nvPicPr>
        <p:blipFill>
          <a:blip r:embed="rId2"/>
          <a:stretch/>
        </p:blipFill>
        <p:spPr>
          <a:xfrm>
            <a:off x="704690" y="1559448"/>
            <a:ext cx="5387330" cy="3038194"/>
          </a:xfrm>
          <a:prstGeom prst="rect">
            <a:avLst/>
          </a:prstGeom>
          <a:ln w="0">
            <a:noFill/>
          </a:ln>
        </p:spPr>
      </p:pic>
      <p:sp>
        <p:nvSpPr>
          <p:cNvPr id="381" name="Прямоугольник 24"/>
          <p:cNvSpPr/>
          <p:nvPr/>
        </p:nvSpPr>
        <p:spPr>
          <a:xfrm rot="16200000">
            <a:off x="4810621" y="2960209"/>
            <a:ext cx="2511177" cy="30593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1681" tIns="40840" rIns="81681" bIns="4084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452" spc="-1">
                <a:solidFill>
                  <a:srgbClr val="0070C0"/>
                </a:solidFill>
                <a:latin typeface="Segoe UI"/>
                <a:ea typeface="Segoe UI"/>
              </a:rPr>
              <a:t>Physics Letters B 854:138725</a:t>
            </a:r>
            <a:endParaRPr lang="en-US" sz="1452" spc="-1">
              <a:latin typeface="Arial"/>
            </a:endParaRPr>
          </a:p>
        </p:txBody>
      </p:sp>
      <p:sp>
        <p:nvSpPr>
          <p:cNvPr id="382" name="TextBox 83"/>
          <p:cNvSpPr/>
          <p:nvPr/>
        </p:nvSpPr>
        <p:spPr>
          <a:xfrm>
            <a:off x="805439" y="4597642"/>
            <a:ext cx="5813377" cy="47822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6255" tIns="43127" rIns="86255" bIns="43127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271" spc="-1" dirty="0">
                <a:solidFill>
                  <a:srgbClr val="0070C0"/>
                </a:solidFill>
                <a:latin typeface="Segoe UI"/>
                <a:ea typeface="Segoe UI"/>
              </a:rPr>
              <a:t>Сечения рождения векторных </a:t>
            </a:r>
            <a:r>
              <a:rPr lang="ru-RU" sz="1271" spc="-1" dirty="0" err="1">
                <a:solidFill>
                  <a:srgbClr val="0070C0"/>
                </a:solidFill>
                <a:latin typeface="Segoe UI"/>
                <a:ea typeface="Segoe UI"/>
              </a:rPr>
              <a:t>бозоно</a:t>
            </a:r>
            <a:r>
              <a:rPr lang="en-US" sz="1271" spc="-1" dirty="0">
                <a:solidFill>
                  <a:srgbClr val="0070C0"/>
                </a:solidFill>
                <a:latin typeface="Segoe UI"/>
                <a:ea typeface="Segoe UI"/>
              </a:rPr>
              <a:t>d</a:t>
            </a:r>
            <a:r>
              <a:rPr lang="ru-RU" sz="1271" spc="-1" dirty="0">
                <a:solidFill>
                  <a:srgbClr val="0070C0"/>
                </a:solidFill>
                <a:latin typeface="Segoe UI"/>
                <a:ea typeface="Segoe UI"/>
              </a:rPr>
              <a:t> получены с помощью генератора </a:t>
            </a:r>
            <a:r>
              <a:rPr lang="en-US" sz="1271" spc="-1" dirty="0" err="1">
                <a:solidFill>
                  <a:srgbClr val="0070C0"/>
                </a:solidFill>
                <a:latin typeface="Segoe UI"/>
                <a:ea typeface="Segoe UI"/>
              </a:rPr>
              <a:t>ReneSNCe</a:t>
            </a:r>
            <a:endParaRPr lang="en-US" sz="1271" spc="-1" dirty="0">
              <a:solidFill>
                <a:srgbClr val="0070C0"/>
              </a:solidFill>
              <a:latin typeface="Arial"/>
            </a:endParaRPr>
          </a:p>
        </p:txBody>
      </p:sp>
      <p:pic>
        <p:nvPicPr>
          <p:cNvPr id="384" name="Picture 23"/>
          <p:cNvPicPr/>
          <p:nvPr/>
        </p:nvPicPr>
        <p:blipFill>
          <a:blip r:embed="rId3"/>
          <a:stretch/>
        </p:blipFill>
        <p:spPr>
          <a:xfrm>
            <a:off x="6995081" y="1598654"/>
            <a:ext cx="4391480" cy="4024570"/>
          </a:xfrm>
          <a:prstGeom prst="rect">
            <a:avLst/>
          </a:prstGeom>
          <a:ln w="0">
            <a:noFill/>
          </a:ln>
        </p:spPr>
      </p:pic>
      <p:sp>
        <p:nvSpPr>
          <p:cNvPr id="386" name="Прямоугольник 26"/>
          <p:cNvSpPr/>
          <p:nvPr/>
        </p:nvSpPr>
        <p:spPr>
          <a:xfrm rot="16200000">
            <a:off x="9947640" y="3474797"/>
            <a:ext cx="1486986" cy="30593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1681" tIns="40840" rIns="81681" bIns="4084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452" u="sng" spc="-1" dirty="0">
                <a:solidFill>
                  <a:srgbClr val="0000FF"/>
                </a:solidFill>
                <a:latin typeface="Calibri"/>
                <a:ea typeface="DejaVu Sans"/>
                <a:hlinkClick r:id="rId4"/>
              </a:rPr>
              <a:t>arXiv:2309.12986</a:t>
            </a:r>
            <a:endParaRPr lang="en-US" sz="1452" spc="-1" dirty="0">
              <a:latin typeface="Arial"/>
            </a:endParaRPr>
          </a:p>
        </p:txBody>
      </p:sp>
      <p:sp>
        <p:nvSpPr>
          <p:cNvPr id="387" name="Rectangle 386"/>
          <p:cNvSpPr/>
          <p:nvPr/>
        </p:nvSpPr>
        <p:spPr>
          <a:xfrm>
            <a:off x="7477978" y="91156"/>
            <a:ext cx="3819388" cy="45969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81" tIns="40840" rIns="81681" bIns="4084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271" spc="-1">
                <a:solidFill>
                  <a:srgbClr val="999999"/>
                </a:solidFill>
                <a:latin typeface="Segoe UI"/>
                <a:ea typeface="Segoe UI"/>
              </a:rPr>
              <a:t>L.Kalinovskaya, Y.Dydyshka, V. Yermolchyk, et. al</a:t>
            </a:r>
            <a:endParaRPr lang="en-US" sz="1271" spc="-1"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61499E-D29B-7356-F474-21DD07905B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9178" y="5762686"/>
            <a:ext cx="5387330" cy="55923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object 66"/>
          <p:cNvSpPr/>
          <p:nvPr/>
        </p:nvSpPr>
        <p:spPr>
          <a:xfrm>
            <a:off x="842240" y="529944"/>
            <a:ext cx="10505115" cy="99977"/>
          </a:xfrm>
          <a:custGeom>
            <a:avLst/>
            <a:gdLst/>
            <a:ahLst/>
            <a:cxnLst/>
            <a:rect l="l" t="t" r="r" b="b"/>
            <a:pathLst>
              <a:path w="11570335" h="100965">
                <a:moveTo>
                  <a:pt x="11570208" y="71628"/>
                </a:moveTo>
                <a:lnTo>
                  <a:pt x="0" y="71628"/>
                </a:lnTo>
                <a:lnTo>
                  <a:pt x="0" y="100584"/>
                </a:lnTo>
                <a:lnTo>
                  <a:pt x="11570208" y="100584"/>
                </a:lnTo>
                <a:lnTo>
                  <a:pt x="11570208" y="71628"/>
                </a:lnTo>
                <a:close/>
              </a:path>
              <a:path w="11570335" h="100965">
                <a:moveTo>
                  <a:pt x="11570208" y="0"/>
                </a:moveTo>
                <a:lnTo>
                  <a:pt x="0" y="0"/>
                </a:lnTo>
                <a:lnTo>
                  <a:pt x="0" y="28956"/>
                </a:lnTo>
                <a:lnTo>
                  <a:pt x="11570208" y="28956"/>
                </a:lnTo>
                <a:lnTo>
                  <a:pt x="11570208" y="0"/>
                </a:lnTo>
                <a:close/>
              </a:path>
            </a:pathLst>
          </a:custGeom>
          <a:solidFill>
            <a:srgbClr val="548DD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sz="1634"/>
          </a:p>
        </p:txBody>
      </p:sp>
      <p:sp>
        <p:nvSpPr>
          <p:cNvPr id="480" name="object 67"/>
          <p:cNvSpPr/>
          <p:nvPr/>
        </p:nvSpPr>
        <p:spPr>
          <a:xfrm>
            <a:off x="802707" y="109779"/>
            <a:ext cx="10482571" cy="30417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089" rIns="0" bIns="0" anchor="ctr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634" b="1" spc="-1">
                <a:solidFill>
                  <a:srgbClr val="5983B0"/>
                </a:solidFill>
                <a:latin typeface="Segoe UI"/>
                <a:ea typeface="DejaVu Sans"/>
              </a:rPr>
              <a:t>Calorimeter software</a:t>
            </a:r>
            <a:endParaRPr lang="en-US" sz="1634" spc="-1">
              <a:latin typeface="Arial"/>
            </a:endParaRPr>
          </a:p>
        </p:txBody>
      </p:sp>
      <p:sp>
        <p:nvSpPr>
          <p:cNvPr id="484" name="PlaceHolder 34"/>
          <p:cNvSpPr/>
          <p:nvPr/>
        </p:nvSpPr>
        <p:spPr>
          <a:xfrm>
            <a:off x="8856748" y="6474664"/>
            <a:ext cx="2513151" cy="36233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056" tIns="48028" rIns="96056" bIns="48028" anchor="ctr">
            <a:noAutofit/>
          </a:bodyPr>
          <a:lstStyle/>
          <a:p>
            <a:pPr algn="r">
              <a:tabLst>
                <a:tab pos="0" algn="l"/>
              </a:tabLst>
            </a:pPr>
            <a:fld id="{5EF9FBF3-D83E-4B92-808C-07608E8CCB09}" type="slidenum">
              <a:rPr lang="ru-RU" sz="2087" spc="-1">
                <a:solidFill>
                  <a:srgbClr val="8B8B8B"/>
                </a:solidFill>
                <a:latin typeface="Calibri"/>
                <a:ea typeface="DejaVu Sans"/>
              </a:rPr>
              <a:pPr algn="r">
                <a:tabLst>
                  <a:tab pos="0" algn="l"/>
                </a:tabLst>
              </a:pPr>
              <a:t>12</a:t>
            </a:fld>
            <a:endParaRPr lang="en-US" sz="2087" spc="-1">
              <a:latin typeface="Arial"/>
            </a:endParaRPr>
          </a:p>
        </p:txBody>
      </p:sp>
      <p:sp>
        <p:nvSpPr>
          <p:cNvPr id="485" name="Rectangle 484"/>
          <p:cNvSpPr/>
          <p:nvPr/>
        </p:nvSpPr>
        <p:spPr>
          <a:xfrm rot="16189800">
            <a:off x="9434394" y="1473846"/>
            <a:ext cx="2546803" cy="31365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81" tIns="40840" rIns="81681" bIns="4084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089" spc="-1">
                <a:solidFill>
                  <a:srgbClr val="000000"/>
                </a:solidFill>
                <a:latin typeface="Arial"/>
                <a:ea typeface="DejaVu Sans"/>
              </a:rPr>
              <a:t>Comput Softw Big Sci 6 (2022) 7</a:t>
            </a:r>
            <a:endParaRPr lang="en-US" sz="1089" spc="-1">
              <a:latin typeface="Arial"/>
            </a:endParaRPr>
          </a:p>
        </p:txBody>
      </p:sp>
      <p:pic>
        <p:nvPicPr>
          <p:cNvPr id="486" name="Picture 485"/>
          <p:cNvPicPr/>
          <p:nvPr/>
        </p:nvPicPr>
        <p:blipFill>
          <a:blip r:embed="rId2"/>
          <a:stretch/>
        </p:blipFill>
        <p:spPr>
          <a:xfrm>
            <a:off x="4318243" y="829876"/>
            <a:ext cx="3242396" cy="1968831"/>
          </a:xfrm>
          <a:prstGeom prst="rect">
            <a:avLst/>
          </a:prstGeom>
          <a:ln w="0">
            <a:noFill/>
          </a:ln>
        </p:spPr>
      </p:pic>
      <p:pic>
        <p:nvPicPr>
          <p:cNvPr id="487" name="Picture 486"/>
          <p:cNvPicPr/>
          <p:nvPr/>
        </p:nvPicPr>
        <p:blipFill>
          <a:blip r:embed="rId3"/>
          <a:stretch/>
        </p:blipFill>
        <p:spPr>
          <a:xfrm>
            <a:off x="7732168" y="829876"/>
            <a:ext cx="2780083" cy="2073709"/>
          </a:xfrm>
          <a:prstGeom prst="rect">
            <a:avLst/>
          </a:prstGeom>
          <a:ln w="0">
            <a:noFill/>
          </a:ln>
        </p:spPr>
      </p:pic>
      <p:sp>
        <p:nvSpPr>
          <p:cNvPr id="488" name="Rectangle 487"/>
          <p:cNvSpPr/>
          <p:nvPr/>
        </p:nvSpPr>
        <p:spPr>
          <a:xfrm>
            <a:off x="944831" y="862548"/>
            <a:ext cx="3111053" cy="173555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81" tIns="40840" rIns="81681" bIns="40840" anchor="t">
            <a:no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ru-RU" sz="1452" spc="-1" dirty="0">
                <a:solidFill>
                  <a:srgbClr val="000000"/>
                </a:solidFill>
                <a:latin typeface="Segoe UI"/>
                <a:ea typeface="Segoe UI"/>
              </a:rPr>
              <a:t>ОИЯИ внес вклад в развитие программы симуляции отклика калориметра в быстром </a:t>
            </a:r>
            <a:r>
              <a:rPr lang="ru-RU" sz="1452" spc="-1" dirty="0" err="1">
                <a:solidFill>
                  <a:srgbClr val="000000"/>
                </a:solidFill>
                <a:latin typeface="Segoe UI"/>
                <a:ea typeface="Segoe UI"/>
              </a:rPr>
              <a:t>монте-карло</a:t>
            </a:r>
            <a:r>
              <a:rPr lang="ru-RU" sz="1452" spc="-1" dirty="0">
                <a:solidFill>
                  <a:srgbClr val="000000"/>
                </a:solidFill>
                <a:latin typeface="Segoe UI"/>
                <a:ea typeface="Segoe UI"/>
              </a:rPr>
              <a:t> – </a:t>
            </a:r>
            <a:r>
              <a:rPr lang="en-US" sz="1452" spc="-1" dirty="0">
                <a:solidFill>
                  <a:srgbClr val="000000"/>
                </a:solidFill>
                <a:latin typeface="Segoe UI"/>
                <a:ea typeface="Segoe UI"/>
              </a:rPr>
              <a:t>Atlfast-3,</a:t>
            </a:r>
            <a:r>
              <a:rPr lang="ru-RU" sz="1452" spc="-1" dirty="0">
                <a:solidFill>
                  <a:srgbClr val="000000"/>
                </a:solidFill>
                <a:latin typeface="Segoe UI"/>
                <a:ea typeface="Segoe UI"/>
              </a:rPr>
              <a:t> более качественном по сравнению с </a:t>
            </a:r>
            <a:r>
              <a:rPr lang="en-US" sz="1452" spc="-1" dirty="0">
                <a:solidFill>
                  <a:srgbClr val="000000"/>
                </a:solidFill>
                <a:latin typeface="Segoe UI"/>
                <a:ea typeface="Segoe UI"/>
              </a:rPr>
              <a:t>AF2,</a:t>
            </a:r>
            <a:r>
              <a:rPr lang="ru-RU" sz="1452" spc="-1" dirty="0">
                <a:solidFill>
                  <a:srgbClr val="000000"/>
                </a:solidFill>
                <a:latin typeface="Segoe UI"/>
                <a:ea typeface="Segoe UI"/>
              </a:rPr>
              <a:t> при</a:t>
            </a:r>
            <a:r>
              <a:rPr lang="en-US" sz="1452" spc="-1" dirty="0">
                <a:solidFill>
                  <a:srgbClr val="000000"/>
                </a:solidFill>
                <a:latin typeface="Segoe UI"/>
                <a:ea typeface="Segoe UI"/>
              </a:rPr>
              <a:t> </a:t>
            </a:r>
            <a:r>
              <a:rPr lang="ru-RU" sz="1452" spc="-1" dirty="0">
                <a:solidFill>
                  <a:srgbClr val="000000"/>
                </a:solidFill>
                <a:latin typeface="Segoe UI"/>
                <a:ea typeface="Segoe UI"/>
              </a:rPr>
              <a:t>тех же затратах </a:t>
            </a:r>
            <a:r>
              <a:rPr lang="en-US" sz="1452" spc="-1" dirty="0">
                <a:solidFill>
                  <a:srgbClr val="000000"/>
                </a:solidFill>
                <a:latin typeface="Segoe UI"/>
                <a:ea typeface="Segoe UI"/>
              </a:rPr>
              <a:t>CPU </a:t>
            </a:r>
            <a:endParaRPr lang="en-US" sz="1452" spc="-1" dirty="0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endParaRPr lang="en-US" sz="1452" spc="-1" dirty="0">
              <a:latin typeface="Arial"/>
            </a:endParaRPr>
          </a:p>
        </p:txBody>
      </p:sp>
      <p:sp>
        <p:nvSpPr>
          <p:cNvPr id="489" name="Rectangle 488"/>
          <p:cNvSpPr/>
          <p:nvPr/>
        </p:nvSpPr>
        <p:spPr>
          <a:xfrm>
            <a:off x="7577955" y="98017"/>
            <a:ext cx="3739341" cy="54562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81" tIns="40840" rIns="81681" bIns="4084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089" spc="-1">
                <a:solidFill>
                  <a:srgbClr val="999999"/>
                </a:solidFill>
                <a:latin typeface="Segoe"/>
                <a:ea typeface="DejaVu Sans"/>
              </a:rPr>
              <a:t>E.Ramakoti, I.Yeletskikh, E.Khramov, A.Tropina, A.Didenko, V.Bobrovnikov</a:t>
            </a:r>
            <a:endParaRPr lang="en-US" sz="1089" spc="-1">
              <a:latin typeface="Arial"/>
            </a:endParaRPr>
          </a:p>
        </p:txBody>
      </p:sp>
      <p:sp>
        <p:nvSpPr>
          <p:cNvPr id="490" name="Rectangle 489"/>
          <p:cNvSpPr/>
          <p:nvPr/>
        </p:nvSpPr>
        <p:spPr>
          <a:xfrm>
            <a:off x="879976" y="3029083"/>
            <a:ext cx="3111053" cy="188780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81" tIns="40840" rIns="81681" bIns="40840" anchor="t">
            <a:no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ru-RU" sz="1452" spc="-1" dirty="0">
                <a:solidFill>
                  <a:srgbClr val="000000"/>
                </a:solidFill>
                <a:latin typeface="Segoe UI"/>
                <a:ea typeface="Segoe UI"/>
              </a:rPr>
              <a:t>Измерения на тестовом пучке </a:t>
            </a:r>
            <a:r>
              <a:rPr lang="en-US" sz="1452" spc="-1" dirty="0">
                <a:solidFill>
                  <a:srgbClr val="000000"/>
                </a:solidFill>
                <a:latin typeface="Segoe UI"/>
                <a:ea typeface="Segoe UI"/>
              </a:rPr>
              <a:t>SPS</a:t>
            </a:r>
            <a:r>
              <a:rPr lang="ru-RU" sz="1452" spc="-1" dirty="0">
                <a:solidFill>
                  <a:srgbClr val="000000"/>
                </a:solidFill>
                <a:latin typeface="Segoe UI"/>
                <a:ea typeface="Segoe UI"/>
              </a:rPr>
              <a:t> продольного и поперечного профиля адронного ливня и получение корректировочных поправок и оптимизация отбора событий из сравнения с </a:t>
            </a:r>
            <a:r>
              <a:rPr lang="ru-RU" sz="1452" spc="-1" dirty="0" err="1">
                <a:solidFill>
                  <a:srgbClr val="000000"/>
                </a:solidFill>
                <a:latin typeface="Segoe UI"/>
                <a:ea typeface="Segoe UI"/>
              </a:rPr>
              <a:t>монте-карло</a:t>
            </a:r>
            <a:r>
              <a:rPr lang="ru-RU" sz="1452" spc="-1" dirty="0">
                <a:solidFill>
                  <a:srgbClr val="000000"/>
                </a:solidFill>
                <a:latin typeface="Segoe UI"/>
                <a:ea typeface="Segoe UI"/>
              </a:rPr>
              <a:t> симуляцией отклика.</a:t>
            </a:r>
          </a:p>
          <a:p>
            <a:pPr algn="just">
              <a:lnSpc>
                <a:spcPct val="100000"/>
              </a:lnSpc>
              <a:buNone/>
            </a:pPr>
            <a:endParaRPr lang="en-US" sz="1452" spc="-1" dirty="0">
              <a:latin typeface="Arial"/>
            </a:endParaRPr>
          </a:p>
        </p:txBody>
      </p:sp>
      <p:pic>
        <p:nvPicPr>
          <p:cNvPr id="491" name="Picture 490"/>
          <p:cNvPicPr/>
          <p:nvPr/>
        </p:nvPicPr>
        <p:blipFill>
          <a:blip r:embed="rId4"/>
          <a:stretch/>
        </p:blipFill>
        <p:spPr>
          <a:xfrm>
            <a:off x="4387181" y="2931356"/>
            <a:ext cx="3097658" cy="2288039"/>
          </a:xfrm>
          <a:prstGeom prst="rect">
            <a:avLst/>
          </a:prstGeom>
          <a:ln w="0">
            <a:noFill/>
          </a:ln>
        </p:spPr>
      </p:pic>
      <p:sp>
        <p:nvSpPr>
          <p:cNvPr id="493" name="Rectangle 492"/>
          <p:cNvSpPr/>
          <p:nvPr/>
        </p:nvSpPr>
        <p:spPr>
          <a:xfrm>
            <a:off x="847794" y="5397369"/>
            <a:ext cx="6638025" cy="6986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81" tIns="40840" rIns="81681" bIns="40840" anchor="t">
            <a:no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ru-RU" sz="1452" spc="-1" dirty="0">
                <a:solidFill>
                  <a:srgbClr val="000000"/>
                </a:solidFill>
                <a:latin typeface="Segoe UI"/>
                <a:ea typeface="Segoe UI"/>
              </a:rPr>
              <a:t>В</a:t>
            </a:r>
            <a:r>
              <a:rPr lang="en-US" sz="1452" spc="-1" dirty="0">
                <a:solidFill>
                  <a:srgbClr val="000000"/>
                </a:solidFill>
                <a:latin typeface="Segoe UI"/>
                <a:ea typeface="Segoe UI"/>
              </a:rPr>
              <a:t> 2025</a:t>
            </a:r>
            <a:r>
              <a:rPr lang="ru-RU" sz="1452" spc="-1" dirty="0">
                <a:solidFill>
                  <a:srgbClr val="000000"/>
                </a:solidFill>
                <a:latin typeface="Segoe UI"/>
                <a:ea typeface="Segoe UI"/>
              </a:rPr>
              <a:t> мы получили грант «</a:t>
            </a:r>
            <a:r>
              <a:rPr lang="en-US" sz="1452" spc="-1" dirty="0">
                <a:solidFill>
                  <a:srgbClr val="000000"/>
                </a:solidFill>
                <a:latin typeface="Segoe UI"/>
                <a:ea typeface="Segoe UI"/>
              </a:rPr>
              <a:t>ATLAS software development grant</a:t>
            </a:r>
            <a:r>
              <a:rPr lang="ru-RU" sz="1452" spc="-1" dirty="0">
                <a:solidFill>
                  <a:srgbClr val="000000"/>
                </a:solidFill>
                <a:latin typeface="Segoe UI"/>
                <a:ea typeface="Segoe UI"/>
              </a:rPr>
              <a:t>» для создания программных продуктов по калибровке отклика детектора для электронов и идентификации электронов и фотонов.</a:t>
            </a:r>
            <a:endParaRPr lang="en-US" sz="1452" spc="-1" dirty="0">
              <a:latin typeface="Arial"/>
            </a:endParaRPr>
          </a:p>
        </p:txBody>
      </p:sp>
      <p:sp>
        <p:nvSpPr>
          <p:cNvPr id="494" name="Straight Connector 493"/>
          <p:cNvSpPr/>
          <p:nvPr/>
        </p:nvSpPr>
        <p:spPr>
          <a:xfrm>
            <a:off x="1119628" y="2599079"/>
            <a:ext cx="2697096" cy="327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sz="1634"/>
          </a:p>
        </p:txBody>
      </p:sp>
      <p:sp>
        <p:nvSpPr>
          <p:cNvPr id="495" name="Straight Connector 494"/>
          <p:cNvSpPr/>
          <p:nvPr/>
        </p:nvSpPr>
        <p:spPr>
          <a:xfrm>
            <a:off x="1086955" y="5284739"/>
            <a:ext cx="2697096" cy="327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sz="1634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25C066-4186-F482-4C98-CE59BDFB12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3522" y="2909563"/>
            <a:ext cx="2863668" cy="318615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PlaceHolder 1"/>
          <p:cNvSpPr>
            <a:spLocks noGrp="1"/>
          </p:cNvSpPr>
          <p:nvPr>
            <p:ph type="sldNum" idx="28"/>
          </p:nvPr>
        </p:nvSpPr>
        <p:spPr>
          <a:xfrm>
            <a:off x="8856421" y="6474664"/>
            <a:ext cx="2513151" cy="362335"/>
          </a:xfrm>
          <a:prstGeom prst="rect">
            <a:avLst/>
          </a:prstGeom>
          <a:noFill/>
          <a:ln w="0">
            <a:noFill/>
          </a:ln>
        </p:spPr>
        <p:txBody>
          <a:bodyPr lIns="96056" tIns="48028" rIns="96056" bIns="48028" anchor="ctr">
            <a:no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ru-RU" sz="2087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fld id="{9FBA7E13-C750-4D08-8C9D-DCA973625733}" type="slidenum">
              <a:rPr lang="ru-RU"/>
              <a:pPr/>
              <a:t>13</a:t>
            </a:fld>
            <a:endParaRPr lang="en-US">
              <a:latin typeface="Times New Roman"/>
            </a:endParaRPr>
          </a:p>
        </p:txBody>
      </p:sp>
      <p:sp>
        <p:nvSpPr>
          <p:cNvPr id="527" name="TextBox 22"/>
          <p:cNvSpPr/>
          <p:nvPr/>
        </p:nvSpPr>
        <p:spPr>
          <a:xfrm>
            <a:off x="180627" y="44761"/>
            <a:ext cx="2820348" cy="48799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6056" tIns="48028" rIns="96056" bIns="48028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541" b="1" spc="-1" dirty="0">
                <a:solidFill>
                  <a:srgbClr val="729FCF"/>
                </a:solidFill>
                <a:latin typeface="Segoe UI"/>
                <a:ea typeface="DejaVu Sans"/>
              </a:rPr>
              <a:t>        Conclusions</a:t>
            </a:r>
            <a:endParaRPr lang="en-US" sz="2541" spc="-1" dirty="0">
              <a:latin typeface="Arial"/>
            </a:endParaRPr>
          </a:p>
        </p:txBody>
      </p:sp>
      <p:sp>
        <p:nvSpPr>
          <p:cNvPr id="528" name="TextBox 77"/>
          <p:cNvSpPr/>
          <p:nvPr/>
        </p:nvSpPr>
        <p:spPr>
          <a:xfrm>
            <a:off x="1101004" y="661105"/>
            <a:ext cx="10268568" cy="569089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6056" tIns="48028" rIns="96056" bIns="48028" anchor="t">
            <a:sp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997" spc="-1" dirty="0">
                <a:latin typeface="Arial"/>
              </a:rPr>
              <a:t>В 2019–2025 годах мы продолжили участие в физической программе ATLAS: физика Хиггса, физика </a:t>
            </a:r>
            <a:r>
              <a:rPr lang="en-US" sz="1997" spc="-1" dirty="0">
                <a:latin typeface="Arial"/>
              </a:rPr>
              <a:t>C</a:t>
            </a:r>
            <a:r>
              <a:rPr lang="ru-RU" sz="1997" spc="-1" dirty="0">
                <a:latin typeface="Arial"/>
              </a:rPr>
              <a:t>M, B-физика, экзотика и т. д. С определяющим вкладом физиков ОИЯИ было получены несколько высококлассных результатов.</a:t>
            </a:r>
            <a:r>
              <a:rPr lang="en-US" sz="1997" spc="-1" dirty="0">
                <a:latin typeface="Arial"/>
              </a:rPr>
              <a:t> </a:t>
            </a:r>
            <a:r>
              <a:rPr lang="ru-RU" sz="1997" spc="-1" dirty="0">
                <a:latin typeface="Arial"/>
              </a:rPr>
              <a:t>Более детальные планы представлены в </a:t>
            </a:r>
            <a:r>
              <a:rPr lang="ru-RU" sz="1997" spc="-1" dirty="0">
                <a:solidFill>
                  <a:srgbClr val="0070C0"/>
                </a:solidFill>
                <a:latin typeface="Arial"/>
              </a:rPr>
              <a:t>дополнительных</a:t>
            </a:r>
            <a:r>
              <a:rPr lang="en-US" sz="1997" spc="-1" dirty="0">
                <a:latin typeface="Arial"/>
              </a:rPr>
              <a:t>-</a:t>
            </a:r>
            <a:r>
              <a:rPr lang="ru-RU" sz="1997" spc="-1" dirty="0">
                <a:latin typeface="Arial"/>
              </a:rPr>
              <a:t>слайдах.</a:t>
            </a:r>
            <a:endParaRPr lang="en-US" sz="1997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400" spc="-1" dirty="0">
              <a:latin typeface="Arial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997" spc="-1" dirty="0">
                <a:latin typeface="Arial"/>
              </a:rPr>
              <a:t>В последние годы мы пытались расширить свое участие в разработке программного обеспечения.</a:t>
            </a:r>
            <a:endParaRPr lang="en-US" sz="1997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400" spc="-1" dirty="0">
              <a:latin typeface="Arial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997" spc="-1" dirty="0">
                <a:latin typeface="Arial"/>
              </a:rPr>
              <a:t>Новые данные Run3 позволят повысить точность многих измерений (для физики Хиггса, адронных спектров в СМ процессах и др.)</a:t>
            </a:r>
            <a:endParaRPr lang="en-US" sz="1997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400" spc="-1" dirty="0">
              <a:latin typeface="Arial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997" spc="-1" dirty="0">
                <a:latin typeface="Arial"/>
              </a:rPr>
              <a:t>Еще больше ожиданий от статистики, полученной в R</a:t>
            </a:r>
            <a:r>
              <a:rPr lang="en-US" sz="1997" spc="-1" dirty="0">
                <a:latin typeface="Arial"/>
              </a:rPr>
              <a:t>UN</a:t>
            </a:r>
            <a:r>
              <a:rPr lang="ru-RU" sz="1997" spc="-1" dirty="0">
                <a:latin typeface="Arial"/>
              </a:rPr>
              <a:t>4 на высокой светимости </a:t>
            </a:r>
            <a:r>
              <a:rPr lang="en-US" sz="1997" spc="-1" dirty="0">
                <a:latin typeface="Arial"/>
              </a:rPr>
              <a:t>LHC</a:t>
            </a:r>
            <a:r>
              <a:rPr lang="ru-RU" sz="1997" spc="-1" dirty="0">
                <a:latin typeface="Arial"/>
              </a:rPr>
              <a:t>.</a:t>
            </a:r>
          </a:p>
          <a:p>
            <a:pPr>
              <a:lnSpc>
                <a:spcPct val="100000"/>
              </a:lnSpc>
            </a:pPr>
            <a:endParaRPr lang="ru-RU" sz="1200" spc="-1" dirty="0">
              <a:latin typeface="Arial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997" spc="-1" dirty="0">
                <a:latin typeface="Arial"/>
              </a:rPr>
              <a:t>Опыт анализа данных, разработки программного обеспечения и оборудования, полученный в ATLAS, используется в других проектах ОИЯИ (</a:t>
            </a:r>
            <a:r>
              <a:rPr lang="ru-RU" sz="1997" spc="-1" dirty="0" err="1">
                <a:latin typeface="Arial"/>
              </a:rPr>
              <a:t>Baikal</a:t>
            </a:r>
            <a:r>
              <a:rPr lang="ru-RU" sz="1997" spc="-1" dirty="0">
                <a:latin typeface="Arial"/>
              </a:rPr>
              <a:t>-GVD, MPD, SPD и т. д.).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997" spc="-1" dirty="0">
                <a:latin typeface="Arial"/>
              </a:rPr>
              <a:t>1</a:t>
            </a:r>
            <a:r>
              <a:rPr lang="en-US" sz="1997" spc="-1" dirty="0">
                <a:latin typeface="Arial"/>
              </a:rPr>
              <a:t>2</a:t>
            </a:r>
            <a:r>
              <a:rPr lang="ru-RU" sz="1997" spc="-1" dirty="0">
                <a:latin typeface="Arial"/>
              </a:rPr>
              <a:t> новых членов из других институтов активно работают над физическим анализом.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997" spc="-1" dirty="0">
                <a:latin typeface="Arial"/>
              </a:rPr>
              <a:t>Преодоление трудностей с приемом новых пользователей в ЦЕРН является одной из первоочередных задач на будущее.</a:t>
            </a:r>
            <a:endParaRPr lang="en-US" sz="1997" spc="-1" dirty="0">
              <a:latin typeface="Arial"/>
            </a:endParaRPr>
          </a:p>
        </p:txBody>
      </p:sp>
      <p:sp>
        <p:nvSpPr>
          <p:cNvPr id="531" name="object 63"/>
          <p:cNvSpPr/>
          <p:nvPr/>
        </p:nvSpPr>
        <p:spPr>
          <a:xfrm>
            <a:off x="841587" y="452511"/>
            <a:ext cx="10503481" cy="98344"/>
          </a:xfrm>
          <a:custGeom>
            <a:avLst/>
            <a:gdLst/>
            <a:ahLst/>
            <a:cxnLst/>
            <a:rect l="l" t="t" r="r" b="b"/>
            <a:pathLst>
              <a:path w="11570335" h="100965">
                <a:moveTo>
                  <a:pt x="11570208" y="71628"/>
                </a:moveTo>
                <a:lnTo>
                  <a:pt x="0" y="71628"/>
                </a:lnTo>
                <a:lnTo>
                  <a:pt x="0" y="100584"/>
                </a:lnTo>
                <a:lnTo>
                  <a:pt x="11570208" y="100584"/>
                </a:lnTo>
                <a:lnTo>
                  <a:pt x="11570208" y="71628"/>
                </a:lnTo>
                <a:close/>
              </a:path>
              <a:path w="11570335" h="100965">
                <a:moveTo>
                  <a:pt x="11570208" y="0"/>
                </a:moveTo>
                <a:lnTo>
                  <a:pt x="0" y="0"/>
                </a:lnTo>
                <a:lnTo>
                  <a:pt x="0" y="28956"/>
                </a:lnTo>
                <a:lnTo>
                  <a:pt x="11570208" y="28956"/>
                </a:lnTo>
                <a:lnTo>
                  <a:pt x="11570208" y="0"/>
                </a:lnTo>
                <a:close/>
              </a:path>
            </a:pathLst>
          </a:custGeom>
          <a:solidFill>
            <a:srgbClr val="548DD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sz="1634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2AC379-2C38-EAD6-39FB-57DA3514F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F585EC-62CC-4976-A913-2554241520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3" y="584781"/>
            <a:ext cx="3964298" cy="28487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8662D9-7E4B-4687-ADE9-CF438CE70A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139" y="584781"/>
            <a:ext cx="4072548" cy="29265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3E80E8-F86D-4332-8323-E2973FE4ED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584780"/>
            <a:ext cx="3732623" cy="26822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B66F87-7C4A-1929-8C63-AEBD15E051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822" y="3821232"/>
            <a:ext cx="7051742" cy="29730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2AB77F-06F4-7162-E144-7874F36814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9226" y="3738663"/>
            <a:ext cx="4101862" cy="30948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06824D-0F30-B709-1419-95E47966FE25}"/>
              </a:ext>
            </a:extLst>
          </p:cNvPr>
          <p:cNvSpPr txBox="1"/>
          <p:nvPr/>
        </p:nvSpPr>
        <p:spPr>
          <a:xfrm>
            <a:off x="4918244" y="82742"/>
            <a:ext cx="2423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LHC operation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008AF2-AF79-52E6-2096-A0C4C447FEDC}"/>
              </a:ext>
            </a:extLst>
          </p:cNvPr>
          <p:cNvSpPr txBox="1"/>
          <p:nvPr/>
        </p:nvSpPr>
        <p:spPr>
          <a:xfrm>
            <a:off x="4640059" y="3215443"/>
            <a:ext cx="29794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HL-LHC operation</a:t>
            </a:r>
          </a:p>
        </p:txBody>
      </p:sp>
    </p:spTree>
    <p:extLst>
      <p:ext uri="{BB962C8B-B14F-4D97-AF65-F5344CB8AC3E}">
        <p14:creationId xmlns:p14="http://schemas.microsoft.com/office/powerpoint/2010/main" val="40695335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34" y="1630667"/>
            <a:ext cx="3273953" cy="4339635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4075193" y="2535377"/>
            <a:ext cx="944381" cy="21347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2406" y="1002885"/>
            <a:ext cx="2094055" cy="2944117"/>
          </a:xfrm>
          <a:prstGeom prst="rect">
            <a:avLst/>
          </a:prstGeom>
          <a:effectLst>
            <a:outerShdw blurRad="50800" dist="152400" dir="1800000" algn="ctr" rotWithShape="0">
              <a:schemeClr val="bg2">
                <a:lumMod val="75000"/>
              </a:scheme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5830" y="1005514"/>
            <a:ext cx="2107877" cy="2944117"/>
          </a:xfrm>
          <a:prstGeom prst="rect">
            <a:avLst/>
          </a:prstGeom>
          <a:effectLst>
            <a:outerShdw blurRad="50800" dist="152400" dir="1800000" algn="ctr" rotWithShape="0">
              <a:schemeClr val="bg2">
                <a:lumMod val="75000"/>
              </a:scheme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3076" y="1015235"/>
            <a:ext cx="2098134" cy="2959620"/>
          </a:xfrm>
          <a:prstGeom prst="rect">
            <a:avLst/>
          </a:prstGeom>
          <a:effectLst>
            <a:outerShdw blurRad="50800" dist="152400" dir="1800000" algn="ctr" rotWithShape="0">
              <a:schemeClr val="bg2">
                <a:lumMod val="75000"/>
              </a:scheme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669313" y="659135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518301" y="692864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61055" y="672360"/>
            <a:ext cx="49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LAr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70627D7-6AA7-4802-874F-A28A1E6F8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3465-1554-4A85-A0A8-F391B4195FB5}" type="slidenum">
              <a:rPr lang="en-US" smtClean="0"/>
              <a:t>15</a:t>
            </a:fld>
            <a:endParaRPr lang="en-US"/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C595A894-B087-A1F8-FF21-3D5BB001FA8B}"/>
              </a:ext>
            </a:extLst>
          </p:cNvPr>
          <p:cNvSpPr/>
          <p:nvPr/>
        </p:nvSpPr>
        <p:spPr>
          <a:xfrm>
            <a:off x="9134566" y="4213213"/>
            <a:ext cx="3057434" cy="94425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1681" tIns="40840" rIns="81681" bIns="4084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400" b="1" spc="-1" dirty="0">
                <a:solidFill>
                  <a:srgbClr val="0070C0"/>
                </a:solidFill>
                <a:latin typeface="Segoe UI"/>
                <a:ea typeface="Segoe UI"/>
              </a:rPr>
              <a:t>TILE scintillator calorimeter:</a:t>
            </a:r>
            <a:endParaRPr lang="en-US" sz="1400" spc="-1" dirty="0">
              <a:solidFill>
                <a:srgbClr val="0070C0"/>
              </a:solidFill>
              <a:latin typeface="Arial"/>
            </a:endParaRPr>
          </a:p>
          <a:p>
            <a:pPr marL="259428" indent="-259428">
              <a:buClr>
                <a:srgbClr val="000000"/>
              </a:buClr>
              <a:buFont typeface="StarSymbol"/>
              <a:buChar char="-"/>
            </a:pPr>
            <a:r>
              <a:rPr lang="en-US" sz="1400" spc="-1" dirty="0" err="1">
                <a:solidFill>
                  <a:srgbClr val="0070C0"/>
                </a:solidFill>
                <a:latin typeface="Segoe UI"/>
                <a:ea typeface="Segoe UI"/>
              </a:rPr>
              <a:t>Min.bias</a:t>
            </a:r>
            <a:r>
              <a:rPr lang="en-US" sz="1400" spc="-1" dirty="0">
                <a:solidFill>
                  <a:srgbClr val="0070C0"/>
                </a:solidFill>
                <a:latin typeface="Segoe UI"/>
                <a:ea typeface="Segoe UI"/>
              </a:rPr>
              <a:t> trigger modules</a:t>
            </a:r>
            <a:endParaRPr lang="en-US" sz="1400" spc="-1" dirty="0">
              <a:solidFill>
                <a:srgbClr val="0070C0"/>
              </a:solidFill>
              <a:latin typeface="Arial"/>
            </a:endParaRPr>
          </a:p>
          <a:p>
            <a:pPr marL="259428" indent="-259428">
              <a:buClr>
                <a:srgbClr val="000000"/>
              </a:buClr>
              <a:buFont typeface="StarSymbol"/>
              <a:buChar char="-"/>
            </a:pPr>
            <a:r>
              <a:rPr lang="en-US" sz="1400" spc="-1" dirty="0">
                <a:solidFill>
                  <a:srgbClr val="0070C0"/>
                </a:solidFill>
                <a:latin typeface="Segoe UI"/>
                <a:ea typeface="Segoe UI"/>
              </a:rPr>
              <a:t>Development of new electronics for the readout Demonstrator</a:t>
            </a:r>
            <a:endParaRPr lang="en-US" sz="1400" spc="-1" dirty="0">
              <a:solidFill>
                <a:srgbClr val="0070C0"/>
              </a:solidFill>
              <a:latin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F061A7-7C83-F0AD-C233-792E43CDAA99}"/>
              </a:ext>
            </a:extLst>
          </p:cNvPr>
          <p:cNvSpPr txBox="1"/>
          <p:nvPr/>
        </p:nvSpPr>
        <p:spPr>
          <a:xfrm>
            <a:off x="5042763" y="4152582"/>
            <a:ext cx="384174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400" b="1" spc="-1" dirty="0">
                <a:solidFill>
                  <a:srgbClr val="0070C0"/>
                </a:solidFill>
                <a:latin typeface="Segoe UI"/>
                <a:ea typeface="Segoe UI"/>
              </a:rPr>
              <a:t>Muon Spectrometer – NSW project:</a:t>
            </a:r>
            <a:endParaRPr lang="en-US" sz="1400" spc="-1" dirty="0">
              <a:solidFill>
                <a:srgbClr val="0070C0"/>
              </a:solidFill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1400" spc="-1" dirty="0">
                <a:solidFill>
                  <a:srgbClr val="0070C0"/>
                </a:solidFill>
                <a:latin typeface="Segoe UI"/>
                <a:ea typeface="Segoe UI"/>
              </a:rPr>
              <a:t>- Infrastructure development</a:t>
            </a:r>
            <a:endParaRPr lang="en-US" sz="1400" spc="-1" dirty="0">
              <a:solidFill>
                <a:srgbClr val="0070C0"/>
              </a:solidFill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1400" spc="-1" dirty="0">
                <a:solidFill>
                  <a:srgbClr val="0070C0"/>
                </a:solidFill>
                <a:latin typeface="Segoe UI"/>
                <a:ea typeface="Segoe UI"/>
              </a:rPr>
              <a:t>- Production of large Micromegas quadruplets  </a:t>
            </a:r>
            <a:endParaRPr lang="en-US" sz="1400" spc="-1" dirty="0">
              <a:solidFill>
                <a:srgbClr val="0070C0"/>
              </a:solidFill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1400" spc="-1" dirty="0">
                <a:solidFill>
                  <a:srgbClr val="0070C0"/>
                </a:solidFill>
                <a:latin typeface="Segoe UI"/>
                <a:ea typeface="Segoe UI"/>
              </a:rPr>
              <a:t>- NSW assembly and commissioning</a:t>
            </a:r>
            <a:endParaRPr lang="en-US" sz="1400" spc="-1" dirty="0">
              <a:solidFill>
                <a:srgbClr val="0070C0"/>
              </a:solidFill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400" spc="-1" dirty="0">
              <a:latin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D56618-9B0D-8C26-AD88-8B410CC5BD71}"/>
              </a:ext>
            </a:extLst>
          </p:cNvPr>
          <p:cNvSpPr txBox="1"/>
          <p:nvPr/>
        </p:nvSpPr>
        <p:spPr>
          <a:xfrm>
            <a:off x="7068676" y="5383466"/>
            <a:ext cx="31760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400" b="1" spc="-1" dirty="0">
                <a:solidFill>
                  <a:srgbClr val="0070C0"/>
                </a:solidFill>
                <a:latin typeface="Segoe UI"/>
                <a:ea typeface="Segoe UI"/>
              </a:rPr>
              <a:t>Liquid Argon Calorimetry:</a:t>
            </a:r>
            <a:endParaRPr lang="en-US" sz="1400" spc="-1" dirty="0">
              <a:solidFill>
                <a:srgbClr val="0070C0"/>
              </a:solidFill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1400" spc="-1" dirty="0">
                <a:solidFill>
                  <a:srgbClr val="0070C0"/>
                </a:solidFill>
                <a:latin typeface="Segoe UI"/>
                <a:ea typeface="Segoe UI"/>
              </a:rPr>
              <a:t>- Design of </a:t>
            </a:r>
            <a:r>
              <a:rPr lang="en-US" sz="1400" spc="-1" dirty="0" err="1">
                <a:solidFill>
                  <a:srgbClr val="0070C0"/>
                </a:solidFill>
                <a:latin typeface="Segoe UI"/>
                <a:ea typeface="Segoe UI"/>
              </a:rPr>
              <a:t>baseplane</a:t>
            </a:r>
            <a:r>
              <a:rPr lang="en-US" sz="1400" spc="-1" dirty="0">
                <a:solidFill>
                  <a:srgbClr val="0070C0"/>
                </a:solidFill>
                <a:latin typeface="Segoe UI"/>
                <a:ea typeface="Segoe UI"/>
              </a:rPr>
              <a:t> and </a:t>
            </a:r>
            <a:r>
              <a:rPr lang="en-US" sz="1400" spc="-1" dirty="0" err="1">
                <a:solidFill>
                  <a:srgbClr val="0070C0"/>
                </a:solidFill>
                <a:latin typeface="Segoe UI"/>
                <a:ea typeface="Segoe UI"/>
              </a:rPr>
              <a:t>preshaper</a:t>
            </a:r>
            <a:endParaRPr lang="en-US" sz="1400" spc="-1" dirty="0">
              <a:solidFill>
                <a:srgbClr val="0070C0"/>
              </a:solidFill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1400" spc="-1" dirty="0">
                <a:solidFill>
                  <a:srgbClr val="0070C0"/>
                </a:solidFill>
                <a:latin typeface="Segoe UI"/>
                <a:ea typeface="Segoe UI"/>
              </a:rPr>
              <a:t>- Radiation tests and </a:t>
            </a:r>
            <a:endParaRPr lang="en-US" sz="1400" spc="-1" dirty="0">
              <a:solidFill>
                <a:srgbClr val="0070C0"/>
              </a:solidFill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1400" spc="-1" dirty="0">
                <a:solidFill>
                  <a:srgbClr val="0070C0"/>
                </a:solidFill>
                <a:latin typeface="Segoe UI"/>
                <a:ea typeface="Segoe UI"/>
              </a:rPr>
              <a:t>- Simulation of signal degradation</a:t>
            </a:r>
            <a:endParaRPr lang="en-US" sz="1400" spc="-1" dirty="0">
              <a:solidFill>
                <a:srgbClr val="0070C0"/>
              </a:solidFill>
              <a:latin typeface="Arial"/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D78C156F-9983-24DD-C504-5CD9BDE4AA12}"/>
              </a:ext>
            </a:extLst>
          </p:cNvPr>
          <p:cNvSpPr/>
          <p:nvPr/>
        </p:nvSpPr>
        <p:spPr>
          <a:xfrm>
            <a:off x="1254173" y="123381"/>
            <a:ext cx="9683653" cy="47348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1681" tIns="40840" rIns="81681" bIns="4084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541" spc="-1" dirty="0">
                <a:solidFill>
                  <a:srgbClr val="0070C0"/>
                </a:solidFill>
                <a:latin typeface="Calibri"/>
                <a:ea typeface="DejaVu Sans"/>
              </a:rPr>
              <a:t>Участие ОИЯИ в Фазе-1</a:t>
            </a:r>
            <a:r>
              <a:rPr lang="en-US" sz="2541" spc="-1" dirty="0">
                <a:solidFill>
                  <a:srgbClr val="0070C0"/>
                </a:solidFill>
                <a:latin typeface="Calibri"/>
                <a:ea typeface="DejaVu Sans"/>
              </a:rPr>
              <a:t> </a:t>
            </a:r>
            <a:r>
              <a:rPr lang="ru-RU" sz="2541" spc="-1" dirty="0">
                <a:solidFill>
                  <a:srgbClr val="0070C0"/>
                </a:solidFill>
                <a:latin typeface="Calibri"/>
                <a:ea typeface="DejaVu Sans"/>
              </a:rPr>
              <a:t>программы модернизации</a:t>
            </a:r>
            <a:r>
              <a:rPr lang="en-US" sz="2541" spc="-1" dirty="0">
                <a:solidFill>
                  <a:srgbClr val="0070C0"/>
                </a:solidFill>
                <a:latin typeface="Calibri"/>
                <a:ea typeface="DejaVu Sans"/>
              </a:rPr>
              <a:t> ATLAS (2013-2022)</a:t>
            </a:r>
            <a:endParaRPr lang="en-US" sz="2541" spc="-1" dirty="0">
              <a:solidFill>
                <a:srgbClr val="0070C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0102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F629E-123D-F242-93B8-5F62693931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44" y="1089609"/>
            <a:ext cx="7772400" cy="2048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7" y="3719514"/>
            <a:ext cx="4280008" cy="2819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3980" y="115714"/>
            <a:ext cx="8998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70C0"/>
                </a:solidFill>
              </a:rPr>
              <a:t>Фаза-1 модернизации мюонного спектрометра (</a:t>
            </a:r>
            <a:r>
              <a:rPr lang="en-US" sz="2800" dirty="0">
                <a:solidFill>
                  <a:srgbClr val="0070C0"/>
                </a:solidFill>
              </a:rPr>
              <a:t>NSW</a:t>
            </a:r>
            <a:r>
              <a:rPr lang="ru-RU" sz="2800" dirty="0">
                <a:solidFill>
                  <a:srgbClr val="0070C0"/>
                </a:solidFill>
              </a:rPr>
              <a:t>)</a:t>
            </a:r>
            <a:endParaRPr lang="en-US" sz="2800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2384FB-52B6-8F31-ABEB-99326515E8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9101925" y="938211"/>
            <a:ext cx="2874445" cy="23516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0116AD-67FE-CE54-1439-BA72EA7333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55617" y="3568118"/>
            <a:ext cx="5428137" cy="29813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F575B0-DD9C-F687-E559-A8A7C01FA5A5}"/>
              </a:ext>
            </a:extLst>
          </p:cNvPr>
          <p:cNvSpPr txBox="1"/>
          <p:nvPr/>
        </p:nvSpPr>
        <p:spPr>
          <a:xfrm>
            <a:off x="2169994" y="3244334"/>
            <a:ext cx="1342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>
                <a:solidFill>
                  <a:srgbClr val="0070C0"/>
                </a:solidFill>
              </a:rPr>
              <a:t>Мотивация</a:t>
            </a:r>
            <a:endParaRPr lang="en-US" u="sng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7A28C0-1233-0F3C-3B4A-3134C047DC99}"/>
              </a:ext>
            </a:extLst>
          </p:cNvPr>
          <p:cNvSpPr txBox="1"/>
          <p:nvPr/>
        </p:nvSpPr>
        <p:spPr>
          <a:xfrm>
            <a:off x="6716044" y="3244334"/>
            <a:ext cx="1898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>
                <a:solidFill>
                  <a:srgbClr val="0070C0"/>
                </a:solidFill>
              </a:rPr>
              <a:t>Инфраструктура</a:t>
            </a:r>
            <a:endParaRPr lang="en-US" u="sng" dirty="0">
              <a:solidFill>
                <a:srgbClr val="0070C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2D8AF3-125D-93E4-08D4-610424D3FD54}"/>
              </a:ext>
            </a:extLst>
          </p:cNvPr>
          <p:cNvSpPr txBox="1"/>
          <p:nvPr/>
        </p:nvSpPr>
        <p:spPr>
          <a:xfrm>
            <a:off x="9295858" y="400230"/>
            <a:ext cx="24865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u="sng" dirty="0">
                <a:solidFill>
                  <a:srgbClr val="0070C0"/>
                </a:solidFill>
              </a:rPr>
              <a:t>Обязательства ОИЯИ</a:t>
            </a:r>
            <a:r>
              <a:rPr lang="ru-RU" dirty="0">
                <a:solidFill>
                  <a:srgbClr val="0070C0"/>
                </a:solidFill>
              </a:rPr>
              <a:t>:</a:t>
            </a:r>
          </a:p>
          <a:p>
            <a:pPr algn="ctr"/>
            <a:r>
              <a:rPr lang="ru-RU" dirty="0">
                <a:solidFill>
                  <a:srgbClr val="0070C0"/>
                </a:solidFill>
              </a:rPr>
              <a:t>32 </a:t>
            </a:r>
            <a:r>
              <a:rPr lang="ru-RU" dirty="0" err="1">
                <a:solidFill>
                  <a:srgbClr val="0070C0"/>
                </a:solidFill>
              </a:rPr>
              <a:t>квадруплета</a:t>
            </a:r>
            <a:r>
              <a:rPr lang="en-US" dirty="0">
                <a:solidFill>
                  <a:srgbClr val="0070C0"/>
                </a:solidFill>
              </a:rPr>
              <a:t> LM2</a:t>
            </a:r>
          </a:p>
        </p:txBody>
      </p:sp>
    </p:spTree>
    <p:extLst>
      <p:ext uri="{BB962C8B-B14F-4D97-AF65-F5344CB8AC3E}">
        <p14:creationId xmlns:p14="http://schemas.microsoft.com/office/powerpoint/2010/main" val="33208243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" name="Picture 5"/>
          <p:cNvPicPr/>
          <p:nvPr/>
        </p:nvPicPr>
        <p:blipFill>
          <a:blip r:embed="rId2"/>
          <a:stretch/>
        </p:blipFill>
        <p:spPr>
          <a:xfrm>
            <a:off x="8378884" y="3650053"/>
            <a:ext cx="3149607" cy="2972523"/>
          </a:xfrm>
          <a:prstGeom prst="rect">
            <a:avLst/>
          </a:prstGeom>
          <a:ln w="0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5D433C-D1E4-936C-B871-FA0BB770B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09" y="709892"/>
            <a:ext cx="6260454" cy="2729849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D665AA00-2393-CF8B-4647-C15B8938075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8123984" y="235404"/>
            <a:ext cx="3404507" cy="3204337"/>
          </a:xfrm>
          <a:prstGeom prst="rect">
            <a:avLst/>
          </a:prstGeom>
          <a:ln w="0">
            <a:noFill/>
          </a:ln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5EFB2BB9-BC71-3889-F8F3-94B916CD0344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301616" y="3650053"/>
            <a:ext cx="5021011" cy="2972523"/>
          </a:xfrm>
          <a:prstGeom prst="rect">
            <a:avLst/>
          </a:prstGeom>
          <a:ln w="0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671A8B-E257-A725-48EF-0F779D306641}"/>
              </a:ext>
            </a:extLst>
          </p:cNvPr>
          <p:cNvSpPr txBox="1"/>
          <p:nvPr/>
        </p:nvSpPr>
        <p:spPr>
          <a:xfrm>
            <a:off x="429494" y="143071"/>
            <a:ext cx="7621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>
                <a:solidFill>
                  <a:srgbClr val="0070C0"/>
                </a:solidFill>
              </a:rPr>
              <a:t>Микромегас</a:t>
            </a:r>
            <a:r>
              <a:rPr lang="ru-RU" sz="2400" dirty="0">
                <a:solidFill>
                  <a:srgbClr val="0070C0"/>
                </a:solidFill>
              </a:rPr>
              <a:t> технология освоена в ОИЯИ. Результаты</a:t>
            </a:r>
            <a:r>
              <a:rPr lang="ru-RU" dirty="0"/>
              <a:t>.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D41930-8949-5E56-76A2-7B27624CD342}"/>
              </a:ext>
            </a:extLst>
          </p:cNvPr>
          <p:cNvSpPr txBox="1"/>
          <p:nvPr/>
        </p:nvSpPr>
        <p:spPr>
          <a:xfrm>
            <a:off x="5651832" y="4489983"/>
            <a:ext cx="24721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Эффективность </a:t>
            </a:r>
            <a:r>
              <a:rPr lang="en-US" dirty="0">
                <a:solidFill>
                  <a:srgbClr val="0070C0"/>
                </a:solidFill>
              </a:rPr>
              <a:t>&gt; </a:t>
            </a:r>
            <a:r>
              <a:rPr lang="ru-RU" dirty="0">
                <a:solidFill>
                  <a:srgbClr val="0070C0"/>
                </a:solidFill>
              </a:rPr>
              <a:t>95%</a:t>
            </a:r>
          </a:p>
          <a:p>
            <a:r>
              <a:rPr lang="ru-RU" dirty="0">
                <a:solidFill>
                  <a:srgbClr val="0070C0"/>
                </a:solidFill>
              </a:rPr>
              <a:t>Ложный триггер </a:t>
            </a:r>
            <a:r>
              <a:rPr lang="en-US" dirty="0">
                <a:solidFill>
                  <a:srgbClr val="0070C0"/>
                </a:solidFill>
              </a:rPr>
              <a:t>&lt; </a:t>
            </a:r>
            <a:r>
              <a:rPr lang="ru-RU" dirty="0">
                <a:solidFill>
                  <a:srgbClr val="0070C0"/>
                </a:solidFill>
              </a:rPr>
              <a:t>1%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5766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">
            <a:extLst>
              <a:ext uri="{FF2B5EF4-FFF2-40B4-BE49-F238E27FC236}">
                <a16:creationId xmlns:a16="http://schemas.microsoft.com/office/drawing/2014/main" id="{F4BE6C58-ABCB-2DF3-9BD0-391ECC78AA4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466" y="4810142"/>
            <a:ext cx="2490682" cy="1255816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F629E-123D-F242-93B8-5F62693931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age 3"/>
          <p:cNvPicPr>
            <a:picLocks noChangeAspect="1"/>
          </p:cNvPicPr>
          <p:nvPr/>
        </p:nvPicPr>
        <p:blipFill rotWithShape="1">
          <a:blip r:embed="rId3"/>
          <a:srcRect l="26966" t="16039" r="24604" b="7180"/>
          <a:stretch/>
        </p:blipFill>
        <p:spPr>
          <a:xfrm>
            <a:off x="5895065" y="921779"/>
            <a:ext cx="2433389" cy="3086251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01" y="377324"/>
            <a:ext cx="4570359" cy="3591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26421" y="553621"/>
            <a:ext cx="2227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Electron, E</a:t>
            </a:r>
            <a:r>
              <a:rPr lang="en-US" b="1" baseline="-25000" dirty="0">
                <a:solidFill>
                  <a:srgbClr val="FF0000"/>
                </a:solidFill>
              </a:rPr>
              <a:t>T </a:t>
            </a:r>
            <a:r>
              <a:rPr lang="en-US" b="1" dirty="0">
                <a:solidFill>
                  <a:srgbClr val="FF0000"/>
                </a:solidFill>
              </a:rPr>
              <a:t>=70GeV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ABCEC5-4B45-2B85-E3E7-92449CFDF372}"/>
              </a:ext>
            </a:extLst>
          </p:cNvPr>
          <p:cNvSpPr txBox="1"/>
          <p:nvPr/>
        </p:nvSpPr>
        <p:spPr>
          <a:xfrm>
            <a:off x="870796" y="115714"/>
            <a:ext cx="1002036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70C0"/>
                </a:solidFill>
              </a:rPr>
              <a:t>Фаза-1 модернизации </a:t>
            </a:r>
            <a:r>
              <a:rPr lang="ru-RU" sz="2800" dirty="0" err="1">
                <a:solidFill>
                  <a:srgbClr val="0070C0"/>
                </a:solidFill>
              </a:rPr>
              <a:t>жидкоаргоновых</a:t>
            </a:r>
            <a:r>
              <a:rPr lang="ru-RU" sz="2800" dirty="0">
                <a:solidFill>
                  <a:srgbClr val="0070C0"/>
                </a:solidFill>
              </a:rPr>
              <a:t> калориметров (</a:t>
            </a:r>
            <a:r>
              <a:rPr lang="en-US" sz="2800" dirty="0" err="1">
                <a:solidFill>
                  <a:srgbClr val="0070C0"/>
                </a:solidFill>
              </a:rPr>
              <a:t>LAr</a:t>
            </a:r>
            <a:r>
              <a:rPr lang="ru-RU" sz="2800" dirty="0">
                <a:solidFill>
                  <a:srgbClr val="0070C0"/>
                </a:solidFill>
              </a:rPr>
              <a:t>)</a:t>
            </a:r>
            <a:endParaRPr lang="en-US" sz="2800" dirty="0">
              <a:solidFill>
                <a:srgbClr val="0070C0"/>
              </a:solidFill>
            </a:endParaRPr>
          </a:p>
        </p:txBody>
      </p:sp>
      <p:pic>
        <p:nvPicPr>
          <p:cNvPr id="7" name="Image 4">
            <a:extLst>
              <a:ext uri="{FF2B5EF4-FFF2-40B4-BE49-F238E27FC236}">
                <a16:creationId xmlns:a16="http://schemas.microsoft.com/office/drawing/2014/main" id="{9864AE9F-11BF-B343-0F16-E9C7129413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16" t="8657" r="21060" b="9395"/>
          <a:stretch/>
        </p:blipFill>
        <p:spPr>
          <a:xfrm>
            <a:off x="8636600" y="647617"/>
            <a:ext cx="3405368" cy="36345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5BEB93-D7BE-4F24-D5A9-F3C432162189}"/>
              </a:ext>
            </a:extLst>
          </p:cNvPr>
          <p:cNvSpPr txBox="1"/>
          <p:nvPr/>
        </p:nvSpPr>
        <p:spPr>
          <a:xfrm>
            <a:off x="318921" y="4220937"/>
            <a:ext cx="249551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u="sng" dirty="0">
                <a:solidFill>
                  <a:srgbClr val="0070C0"/>
                </a:solidFill>
              </a:rPr>
              <a:t>Вклад ОИЯИ</a:t>
            </a:r>
            <a:r>
              <a:rPr lang="ru-RU" sz="2800" dirty="0">
                <a:solidFill>
                  <a:srgbClr val="0070C0"/>
                </a:solidFill>
              </a:rPr>
              <a:t>:</a:t>
            </a:r>
            <a:endParaRPr lang="en-US" sz="2800" dirty="0">
              <a:solidFill>
                <a:srgbClr val="0070C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061B9B-2231-0ED7-9687-DE20A93B30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318921" y="5593005"/>
            <a:ext cx="2495519" cy="9459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7370DB-D550-3BEE-E22C-0646E7C585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3292925" y="5395931"/>
            <a:ext cx="2713345" cy="11429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47A9886-19F6-9EE2-1320-9E94BDBF5513}"/>
              </a:ext>
            </a:extLst>
          </p:cNvPr>
          <p:cNvSpPr txBox="1"/>
          <p:nvPr/>
        </p:nvSpPr>
        <p:spPr>
          <a:xfrm>
            <a:off x="6096000" y="2608744"/>
            <a:ext cx="545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х10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D00414-9623-B354-7256-228091D3032A}"/>
              </a:ext>
            </a:extLst>
          </p:cNvPr>
          <p:cNvSpPr txBox="1"/>
          <p:nvPr/>
        </p:nvSpPr>
        <p:spPr>
          <a:xfrm>
            <a:off x="5705079" y="4197703"/>
            <a:ext cx="5265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</a:rPr>
              <a:t>Монте-Карло и облучение мини-модулей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4E7181-D7E6-266D-C52F-E4C6AAFAF8C1}"/>
              </a:ext>
            </a:extLst>
          </p:cNvPr>
          <p:cNvSpPr txBox="1"/>
          <p:nvPr/>
        </p:nvSpPr>
        <p:spPr>
          <a:xfrm>
            <a:off x="772825" y="4749600"/>
            <a:ext cx="17203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</a:rPr>
              <a:t>Разработка </a:t>
            </a:r>
          </a:p>
          <a:p>
            <a:pPr algn="ctr"/>
            <a:r>
              <a:rPr lang="ru-RU" dirty="0">
                <a:solidFill>
                  <a:srgbClr val="0070C0"/>
                </a:solidFill>
              </a:rPr>
              <a:t>базовой платы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9B11F6-E359-AEB8-A472-64FC1982406B}"/>
              </a:ext>
            </a:extLst>
          </p:cNvPr>
          <p:cNvSpPr txBox="1"/>
          <p:nvPr/>
        </p:nvSpPr>
        <p:spPr>
          <a:xfrm>
            <a:off x="3420235" y="4221719"/>
            <a:ext cx="22848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</a:rPr>
              <a:t>Разработка </a:t>
            </a:r>
          </a:p>
          <a:p>
            <a:pPr algn="ctr"/>
            <a:r>
              <a:rPr lang="ru-RU" dirty="0">
                <a:solidFill>
                  <a:srgbClr val="0070C0"/>
                </a:solidFill>
              </a:rPr>
              <a:t>предварительного формирователя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15" name="Picture 4" descr="C:\Users\cheplakov\Documents\ATLAS\Upgrade\HEC\plots\nonlinearity_SF2.png">
            <a:extLst>
              <a:ext uri="{FF2B5EF4-FFF2-40B4-BE49-F238E27FC236}">
                <a16:creationId xmlns:a16="http://schemas.microsoft.com/office/drawing/2014/main" id="{0F0423C5-9A0F-5C7B-7FC4-D3CB5573D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848" y="4517926"/>
            <a:ext cx="2540600" cy="111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5">
            <a:extLst>
              <a:ext uri="{FF2B5EF4-FFF2-40B4-BE49-F238E27FC236}">
                <a16:creationId xmlns:a16="http://schemas.microsoft.com/office/drawing/2014/main" id="{31E4CC2B-98E1-C1BB-709C-3FB9931FB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296" y="4482547"/>
            <a:ext cx="3200400" cy="2227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A3D7BE6-97E5-D85E-5000-7023F39D88CD}"/>
              </a:ext>
            </a:extLst>
          </p:cNvPr>
          <p:cNvSpPr txBox="1"/>
          <p:nvPr/>
        </p:nvSpPr>
        <p:spPr>
          <a:xfrm>
            <a:off x="10550089" y="4679794"/>
            <a:ext cx="1311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294162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HEC, 1200V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18" name="Рисунок 2">
            <a:extLst>
              <a:ext uri="{FF2B5EF4-FFF2-40B4-BE49-F238E27FC236}">
                <a16:creationId xmlns:a16="http://schemas.microsoft.com/office/drawing/2014/main" id="{6FA2A2B1-39A2-C601-6D23-4B3DAE6F6C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372" y="5693820"/>
            <a:ext cx="2540599" cy="1164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28858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C0DDF-4129-4A35-B443-C11733EB711F}" type="slidenum">
              <a:rPr lang="en-US" smtClean="0"/>
              <a:t>19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22830" y="3041784"/>
            <a:ext cx="5653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New </a:t>
            </a:r>
            <a:r>
              <a:rPr lang="en-US" b="1" dirty="0" err="1"/>
              <a:t>rad.hard</a:t>
            </a:r>
            <a:r>
              <a:rPr lang="en-US" b="1" dirty="0"/>
              <a:t>. scintillators (Kharkov, Ukraine):</a:t>
            </a:r>
          </a:p>
          <a:p>
            <a:r>
              <a:rPr lang="en-US" b="1" dirty="0"/>
              <a:t> UPS-923A (425nm)  and   “Green” (530nm) at IBR-2M</a:t>
            </a:r>
          </a:p>
        </p:txBody>
      </p:sp>
      <p:pic>
        <p:nvPicPr>
          <p:cNvPr id="13" name="Рисунок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466" y="986056"/>
            <a:ext cx="1837067" cy="1683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483" y="1005204"/>
            <a:ext cx="1822451" cy="160020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Стрелка вправо 15"/>
          <p:cNvSpPr/>
          <p:nvPr/>
        </p:nvSpPr>
        <p:spPr>
          <a:xfrm>
            <a:off x="2683233" y="1488812"/>
            <a:ext cx="578099" cy="339010"/>
          </a:xfrm>
          <a:prstGeom prst="rightArrow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08" y="3761499"/>
            <a:ext cx="6014120" cy="686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211" y="4555289"/>
            <a:ext cx="5135617" cy="170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 rot="16200000">
            <a:off x="98337" y="5170549"/>
            <a:ext cx="15458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optical activity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170509" y="6209734"/>
            <a:ext cx="9749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sample#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730" y="878919"/>
            <a:ext cx="3011273" cy="3939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065034" y="935147"/>
            <a:ext cx="1894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E3&amp;E4 geometry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659107" y="4010067"/>
            <a:ext cx="593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new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928731" y="4015469"/>
            <a:ext cx="487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old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0291128" y="2484923"/>
            <a:ext cx="1353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1.2&lt;│η│&lt;1.6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282351" y="3997458"/>
            <a:ext cx="1470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1.</a:t>
            </a:r>
            <a:r>
              <a:rPr lang="en-US" b="1" dirty="0">
                <a:solidFill>
                  <a:srgbClr val="FF0000"/>
                </a:solidFill>
              </a:rPr>
              <a:t>6</a:t>
            </a:r>
            <a:r>
              <a:rPr lang="ru-RU" b="1" dirty="0">
                <a:solidFill>
                  <a:srgbClr val="FF0000"/>
                </a:solidFill>
              </a:rPr>
              <a:t>&lt;│η│&lt;1.</a:t>
            </a:r>
            <a:r>
              <a:rPr lang="en-US" b="1" dirty="0">
                <a:solidFill>
                  <a:srgbClr val="FF0000"/>
                </a:solidFill>
              </a:rPr>
              <a:t>75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4107976" y="4766945"/>
            <a:ext cx="13648" cy="256269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804833" y="4448752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Run 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242461" y="5018747"/>
            <a:ext cx="928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(- 40%)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78C87E-455B-DD2F-384F-91CFA4B4BA8A}"/>
              </a:ext>
            </a:extLst>
          </p:cNvPr>
          <p:cNvSpPr txBox="1"/>
          <p:nvPr/>
        </p:nvSpPr>
        <p:spPr>
          <a:xfrm>
            <a:off x="870796" y="115714"/>
            <a:ext cx="1048300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70C0"/>
                </a:solidFill>
              </a:rPr>
              <a:t>Фаза-1 модернизации сцинтилляционного калориметра (</a:t>
            </a:r>
            <a:r>
              <a:rPr lang="en-US" sz="2800" dirty="0">
                <a:solidFill>
                  <a:srgbClr val="0070C0"/>
                </a:solidFill>
              </a:rPr>
              <a:t>Tile</a:t>
            </a:r>
            <a:r>
              <a:rPr lang="ru-RU" sz="2800" dirty="0">
                <a:solidFill>
                  <a:srgbClr val="0070C0"/>
                </a:solidFill>
              </a:rPr>
              <a:t>)</a:t>
            </a:r>
            <a:endParaRPr lang="en-US" sz="2800" dirty="0">
              <a:solidFill>
                <a:srgbClr val="0070C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3B609E-770C-52E4-19CE-66FE2EA5D8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01643" y="4760523"/>
            <a:ext cx="2743200" cy="2032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2371F4E-3702-0516-E2AB-E55465B1BCBD}"/>
              </a:ext>
            </a:extLst>
          </p:cNvPr>
          <p:cNvSpPr txBox="1"/>
          <p:nvPr/>
        </p:nvSpPr>
        <p:spPr>
          <a:xfrm>
            <a:off x="6862733" y="4926414"/>
            <a:ext cx="2177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TILE 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en-US" b="1" dirty="0">
                <a:solidFill>
                  <a:srgbClr val="0070C0"/>
                </a:solidFill>
              </a:rPr>
              <a:t>Demonstrator</a:t>
            </a:r>
          </a:p>
          <a:p>
            <a:r>
              <a:rPr lang="en-US" b="1" dirty="0">
                <a:solidFill>
                  <a:srgbClr val="0070C0"/>
                </a:solidFill>
              </a:rPr>
              <a:t>(</a:t>
            </a:r>
            <a:r>
              <a:rPr lang="ru-RU" b="1" dirty="0">
                <a:solidFill>
                  <a:srgbClr val="0070C0"/>
                </a:solidFill>
              </a:rPr>
              <a:t>Фаза-2)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516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Picture 148"/>
          <p:cNvPicPr/>
          <p:nvPr/>
        </p:nvPicPr>
        <p:blipFill>
          <a:blip r:embed="rId2"/>
          <a:stretch/>
        </p:blipFill>
        <p:spPr>
          <a:xfrm>
            <a:off x="6190845" y="620774"/>
            <a:ext cx="5196275" cy="2709047"/>
          </a:xfrm>
          <a:prstGeom prst="rect">
            <a:avLst/>
          </a:prstGeom>
          <a:ln w="0">
            <a:noFill/>
          </a:ln>
        </p:spPr>
      </p:pic>
      <p:sp>
        <p:nvSpPr>
          <p:cNvPr id="150" name="TextBox 53"/>
          <p:cNvSpPr/>
          <p:nvPr/>
        </p:nvSpPr>
        <p:spPr>
          <a:xfrm>
            <a:off x="3301574" y="37925"/>
            <a:ext cx="5578091" cy="48799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6056" tIns="48028" rIns="96056" bIns="48028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2541" spc="-1" dirty="0">
                <a:solidFill>
                  <a:srgbClr val="808080"/>
                </a:solidFill>
                <a:latin typeface="Segoe"/>
                <a:ea typeface="DejaVu Sans"/>
              </a:rPr>
              <a:t>JINR team in the ATLAS Collaboration</a:t>
            </a:r>
            <a:endParaRPr lang="en-US" sz="2541" spc="-1" dirty="0">
              <a:latin typeface="Arial"/>
            </a:endParaRPr>
          </a:p>
        </p:txBody>
      </p:sp>
      <p:sp>
        <p:nvSpPr>
          <p:cNvPr id="151" name="PlaceHolder 1"/>
          <p:cNvSpPr>
            <a:spLocks noGrp="1"/>
          </p:cNvSpPr>
          <p:nvPr>
            <p:ph type="sldNum" idx="14"/>
          </p:nvPr>
        </p:nvSpPr>
        <p:spPr>
          <a:xfrm>
            <a:off x="8432335" y="6356390"/>
            <a:ext cx="2513151" cy="362335"/>
          </a:xfrm>
          <a:prstGeom prst="rect">
            <a:avLst/>
          </a:prstGeom>
          <a:noFill/>
          <a:ln w="0">
            <a:noFill/>
          </a:ln>
        </p:spPr>
        <p:txBody>
          <a:bodyPr lIns="96056" tIns="48028" rIns="96056" bIns="48028" anchor="ctr">
            <a:no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ru-RU" sz="2178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fld id="{C6A0709F-762D-4A22-805D-41693DA0C814}" type="slidenum">
              <a:rPr lang="ru-RU"/>
              <a:pPr/>
              <a:t>2</a:t>
            </a:fld>
            <a:endParaRPr lang="en-US" dirty="0">
              <a:latin typeface="Times New Roman"/>
            </a:endParaRPr>
          </a:p>
        </p:txBody>
      </p:sp>
      <p:grpSp>
        <p:nvGrpSpPr>
          <p:cNvPr id="152" name="Группа 5"/>
          <p:cNvGrpSpPr/>
          <p:nvPr/>
        </p:nvGrpSpPr>
        <p:grpSpPr>
          <a:xfrm>
            <a:off x="844201" y="476362"/>
            <a:ext cx="10503154" cy="72532"/>
            <a:chOff x="153720" y="524880"/>
            <a:chExt cx="11572920" cy="79920"/>
          </a:xfrm>
        </p:grpSpPr>
        <p:sp>
          <p:nvSpPr>
            <p:cNvPr id="153" name="Прямая соединительная линия 4"/>
            <p:cNvSpPr/>
            <p:nvPr/>
          </p:nvSpPr>
          <p:spPr>
            <a:xfrm>
              <a:off x="153720" y="604440"/>
              <a:ext cx="11572920" cy="360"/>
            </a:xfrm>
            <a:prstGeom prst="line">
              <a:avLst/>
            </a:prstGeom>
            <a:ln w="19050">
              <a:solidFill>
                <a:srgbClr val="A6A6A6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en-US" sz="1634"/>
            </a:p>
          </p:txBody>
        </p:sp>
        <p:sp>
          <p:nvSpPr>
            <p:cNvPr id="154" name="Прямая соединительная линия 6"/>
            <p:cNvSpPr/>
            <p:nvPr/>
          </p:nvSpPr>
          <p:spPr>
            <a:xfrm>
              <a:off x="153720" y="524880"/>
              <a:ext cx="11572920" cy="360"/>
            </a:xfrm>
            <a:prstGeom prst="line">
              <a:avLst/>
            </a:prstGeom>
            <a:ln w="19050">
              <a:solidFill>
                <a:srgbClr val="A6A6A6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en-US" sz="1634"/>
            </a:p>
          </p:txBody>
        </p:sp>
      </p:grpSp>
      <p:pic>
        <p:nvPicPr>
          <p:cNvPr id="156" name="Picture 155"/>
          <p:cNvPicPr/>
          <p:nvPr/>
        </p:nvPicPr>
        <p:blipFill>
          <a:blip r:embed="rId3"/>
          <a:stretch/>
        </p:blipFill>
        <p:spPr>
          <a:xfrm>
            <a:off x="870664" y="611762"/>
            <a:ext cx="5130492" cy="2709374"/>
          </a:xfrm>
          <a:prstGeom prst="rect">
            <a:avLst/>
          </a:prstGeom>
          <a:ln w="0">
            <a:noFill/>
          </a:ln>
        </p:spPr>
      </p:pic>
      <p:sp>
        <p:nvSpPr>
          <p:cNvPr id="157" name="TextBox 55"/>
          <p:cNvSpPr/>
          <p:nvPr/>
        </p:nvSpPr>
        <p:spPr>
          <a:xfrm>
            <a:off x="1119628" y="3647859"/>
            <a:ext cx="10360166" cy="23315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6056" tIns="48028" rIns="96056" bIns="48028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452" b="1" spc="-1" dirty="0">
                <a:solidFill>
                  <a:srgbClr val="000000"/>
                </a:solidFill>
                <a:latin typeface="Calibri"/>
                <a:ea typeface="DejaVu Sans"/>
              </a:rPr>
              <a:t>DLNP</a:t>
            </a:r>
            <a:r>
              <a:rPr lang="en-US" sz="1452" spc="-1" dirty="0">
                <a:solidFill>
                  <a:srgbClr val="000000"/>
                </a:solidFill>
                <a:latin typeface="Calibri"/>
                <a:ea typeface="DejaVu Sans"/>
              </a:rPr>
              <a:t>: </a:t>
            </a:r>
            <a:r>
              <a:rPr lang="en-US" sz="1452" spc="-1" dirty="0" err="1">
                <a:solidFill>
                  <a:srgbClr val="000000"/>
                </a:solidFill>
                <a:latin typeface="Calibri"/>
                <a:ea typeface="DejaVu Sans"/>
              </a:rPr>
              <a:t>Atanov</a:t>
            </a:r>
            <a:r>
              <a:rPr lang="en-US" sz="1452" spc="-1" dirty="0">
                <a:solidFill>
                  <a:srgbClr val="000000"/>
                </a:solidFill>
                <a:latin typeface="Calibri"/>
                <a:ea typeface="DejaVu Sans"/>
              </a:rPr>
              <a:t> N., </a:t>
            </a:r>
            <a:r>
              <a:rPr lang="en-US" sz="1452" spc="-1" dirty="0" err="1">
                <a:solidFill>
                  <a:srgbClr val="000000"/>
                </a:solidFill>
                <a:latin typeface="Calibri"/>
                <a:ea typeface="DejaVu Sans"/>
              </a:rPr>
              <a:t>Atanova</a:t>
            </a:r>
            <a:r>
              <a:rPr lang="en-US" sz="1452" spc="-1" dirty="0">
                <a:solidFill>
                  <a:srgbClr val="000000"/>
                </a:solidFill>
                <a:latin typeface="Calibri"/>
                <a:ea typeface="DejaVu Sans"/>
              </a:rPr>
              <a:t> O., </a:t>
            </a:r>
            <a:r>
              <a:rPr lang="en-US" sz="1452" spc="-1" dirty="0" err="1">
                <a:solidFill>
                  <a:srgbClr val="000000"/>
                </a:solidFill>
                <a:latin typeface="Calibri"/>
                <a:ea typeface="DejaVu Sans"/>
              </a:rPr>
              <a:t>Batusov</a:t>
            </a:r>
            <a:r>
              <a:rPr lang="en-US" sz="1452" spc="-1" dirty="0">
                <a:solidFill>
                  <a:srgbClr val="000000"/>
                </a:solidFill>
                <a:latin typeface="Calibri"/>
                <a:ea typeface="DejaVu Sans"/>
              </a:rPr>
              <a:t> V., </a:t>
            </a:r>
            <a:r>
              <a:rPr lang="en-US" sz="1452" spc="-1" dirty="0" err="1">
                <a:solidFill>
                  <a:srgbClr val="000000"/>
                </a:solidFill>
                <a:latin typeface="Calibri"/>
                <a:ea typeface="DejaVu Sans"/>
              </a:rPr>
              <a:t>Bednyakov</a:t>
            </a:r>
            <a:r>
              <a:rPr lang="en-US" sz="1452" spc="-1" dirty="0">
                <a:solidFill>
                  <a:srgbClr val="000000"/>
                </a:solidFill>
                <a:latin typeface="Calibri"/>
                <a:ea typeface="DejaVu Sans"/>
              </a:rPr>
              <a:t> V., Boyko I., </a:t>
            </a:r>
            <a:r>
              <a:rPr lang="en-US" sz="1452" spc="-1" dirty="0" err="1">
                <a:solidFill>
                  <a:srgbClr val="000000"/>
                </a:solidFill>
                <a:latin typeface="Calibri"/>
                <a:ea typeface="DejaVu Sans"/>
              </a:rPr>
              <a:t>Chizhov</a:t>
            </a:r>
            <a:r>
              <a:rPr lang="en-US" sz="1452" spc="-1" dirty="0">
                <a:solidFill>
                  <a:srgbClr val="000000"/>
                </a:solidFill>
                <a:latin typeface="Calibri"/>
                <a:ea typeface="DejaVu Sans"/>
              </a:rPr>
              <a:t> M., Davydov Yu., </a:t>
            </a:r>
            <a:r>
              <a:rPr lang="en-US" sz="1452" spc="-1" dirty="0" err="1">
                <a:solidFill>
                  <a:srgbClr val="000000"/>
                </a:solidFill>
                <a:latin typeface="Calibri"/>
                <a:ea typeface="DejaVu Sans"/>
              </a:rPr>
              <a:t>Dedovich</a:t>
            </a:r>
            <a:r>
              <a:rPr lang="en-US" sz="1452" spc="-1" dirty="0">
                <a:solidFill>
                  <a:srgbClr val="000000"/>
                </a:solidFill>
                <a:latin typeface="Calibri"/>
                <a:ea typeface="DejaVu Sans"/>
              </a:rPr>
              <a:t> D., </a:t>
            </a:r>
            <a:r>
              <a:rPr lang="en-US" sz="1452" spc="-1" dirty="0" err="1">
                <a:solidFill>
                  <a:srgbClr val="000000"/>
                </a:solidFill>
                <a:latin typeface="Calibri"/>
                <a:ea typeface="DejaVu Sans"/>
              </a:rPr>
              <a:t>Demichev</a:t>
            </a:r>
            <a:r>
              <a:rPr lang="en-US" sz="1452" spc="-1" dirty="0">
                <a:solidFill>
                  <a:srgbClr val="000000"/>
                </a:solidFill>
                <a:latin typeface="Calibri"/>
                <a:ea typeface="DejaVu Sans"/>
              </a:rPr>
              <a:t> M., Didenko A., </a:t>
            </a:r>
            <a:r>
              <a:rPr lang="en-US" sz="1452" spc="-1" dirty="0" err="1">
                <a:solidFill>
                  <a:srgbClr val="000000"/>
                </a:solidFill>
                <a:latin typeface="Calibri"/>
                <a:ea typeface="DejaVu Sans"/>
              </a:rPr>
              <a:t>Dolovova</a:t>
            </a:r>
            <a:r>
              <a:rPr lang="en-US" sz="1452" spc="-1" dirty="0">
                <a:solidFill>
                  <a:srgbClr val="000000"/>
                </a:solidFill>
                <a:latin typeface="Calibri"/>
                <a:ea typeface="DejaVu Sans"/>
              </a:rPr>
              <a:t> O., </a:t>
            </a:r>
            <a:r>
              <a:rPr lang="en-US" sz="1452" spc="-1" dirty="0" err="1">
                <a:solidFill>
                  <a:srgbClr val="000000"/>
                </a:solidFill>
                <a:latin typeface="Calibri"/>
                <a:ea typeface="DejaVu Sans"/>
              </a:rPr>
              <a:t>Dydyshko</a:t>
            </a:r>
            <a:r>
              <a:rPr lang="en-US" sz="1452" spc="-1" dirty="0">
                <a:solidFill>
                  <a:srgbClr val="000000"/>
                </a:solidFill>
                <a:latin typeface="Calibri"/>
                <a:ea typeface="DejaVu Sans"/>
              </a:rPr>
              <a:t> Y., Elkin V., Ershova A., </a:t>
            </a:r>
            <a:r>
              <a:rPr lang="en-US" sz="1452" i="1" spc="-1" dirty="0">
                <a:solidFill>
                  <a:srgbClr val="FF0000"/>
                </a:solidFill>
                <a:latin typeface="Calibri"/>
                <a:ea typeface="DejaVu Sans"/>
              </a:rPr>
              <a:t>Filimonov S.</a:t>
            </a:r>
            <a:r>
              <a:rPr lang="en-US" sz="1452" spc="-1" dirty="0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r>
              <a:rPr lang="ru-RU" sz="1452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US" sz="1452" spc="-1" dirty="0">
                <a:solidFill>
                  <a:srgbClr val="000000"/>
                </a:solidFill>
                <a:latin typeface="Calibri"/>
                <a:ea typeface="DejaVu Sans"/>
              </a:rPr>
              <a:t>Gerasimov V., </a:t>
            </a:r>
            <a:r>
              <a:rPr lang="en-US" sz="1452" spc="-1" dirty="0" err="1">
                <a:solidFill>
                  <a:srgbClr val="000000"/>
                </a:solidFill>
                <a:latin typeface="Calibri"/>
                <a:ea typeface="DejaVu Sans"/>
              </a:rPr>
              <a:t>Gladilin</a:t>
            </a:r>
            <a:r>
              <a:rPr lang="en-US" sz="1452" spc="-1" dirty="0">
                <a:solidFill>
                  <a:srgbClr val="000000"/>
                </a:solidFill>
                <a:latin typeface="Calibri"/>
                <a:ea typeface="DejaVu Sans"/>
              </a:rPr>
              <a:t> L., Glagolev V., Gongadze A., Gongadze I., Gongadze L., </a:t>
            </a:r>
            <a:r>
              <a:rPr lang="en-US" sz="1452" spc="-1" dirty="0" err="1">
                <a:solidFill>
                  <a:srgbClr val="000000"/>
                </a:solidFill>
                <a:latin typeface="Calibri"/>
                <a:ea typeface="DejaVu Sans"/>
              </a:rPr>
              <a:t>Gostkin</a:t>
            </a:r>
            <a:r>
              <a:rPr lang="en-US" sz="1452" spc="-1" dirty="0">
                <a:solidFill>
                  <a:srgbClr val="000000"/>
                </a:solidFill>
                <a:latin typeface="Calibri"/>
                <a:ea typeface="DejaVu Sans"/>
              </a:rPr>
              <a:t> M., </a:t>
            </a:r>
            <a:r>
              <a:rPr lang="en-US" sz="1452" spc="-1" dirty="0" err="1">
                <a:solidFill>
                  <a:srgbClr val="000000"/>
                </a:solidFill>
                <a:latin typeface="Calibri"/>
                <a:ea typeface="DejaVu Sans"/>
              </a:rPr>
              <a:t>Gritsai</a:t>
            </a:r>
            <a:r>
              <a:rPr lang="en-US" sz="1452" spc="-1" dirty="0">
                <a:solidFill>
                  <a:srgbClr val="000000"/>
                </a:solidFill>
                <a:latin typeface="Calibri"/>
                <a:ea typeface="DejaVu Sans"/>
              </a:rPr>
              <a:t> K., Ivanov Y., </a:t>
            </a:r>
            <a:r>
              <a:rPr lang="en-US" sz="1452" spc="-1" dirty="0" err="1">
                <a:solidFill>
                  <a:srgbClr val="000000"/>
                </a:solidFill>
                <a:latin typeface="Calibri"/>
                <a:ea typeface="DejaVu Sans"/>
              </a:rPr>
              <a:t>Kalinovskaja</a:t>
            </a:r>
            <a:r>
              <a:rPr lang="en-US" sz="1452" spc="-1" dirty="0">
                <a:solidFill>
                  <a:srgbClr val="000000"/>
                </a:solidFill>
                <a:latin typeface="Calibri"/>
                <a:ea typeface="DejaVu Sans"/>
              </a:rPr>
              <a:t> L., Karpov S., Karpova Z., Kharchenko D., </a:t>
            </a:r>
            <a:r>
              <a:rPr lang="en-US" sz="1452" spc="-1" dirty="0" err="1">
                <a:solidFill>
                  <a:srgbClr val="000000"/>
                </a:solidFill>
                <a:latin typeface="Calibri"/>
                <a:ea typeface="DejaVu Sans"/>
              </a:rPr>
              <a:t>Kostyukhina</a:t>
            </a:r>
            <a:r>
              <a:rPr lang="en-US" sz="1452" spc="-1" dirty="0">
                <a:solidFill>
                  <a:srgbClr val="000000"/>
                </a:solidFill>
                <a:latin typeface="Calibri"/>
                <a:ea typeface="DejaVu Sans"/>
              </a:rPr>
              <a:t> I., </a:t>
            </a:r>
            <a:r>
              <a:rPr lang="en-US" sz="1452" spc="-1" dirty="0" err="1">
                <a:solidFill>
                  <a:srgbClr val="000000"/>
                </a:solidFill>
                <a:latin typeface="Calibri"/>
                <a:ea typeface="DejaVu Sans"/>
              </a:rPr>
              <a:t>Kruchonak</a:t>
            </a:r>
            <a:r>
              <a:rPr lang="en-US" sz="1452" spc="-1" dirty="0">
                <a:solidFill>
                  <a:srgbClr val="000000"/>
                </a:solidFill>
                <a:latin typeface="Calibri"/>
                <a:ea typeface="DejaVu Sans"/>
              </a:rPr>
              <a:t> U., </a:t>
            </a:r>
            <a:r>
              <a:rPr lang="en-US" sz="1452" i="1" spc="-1" dirty="0">
                <a:solidFill>
                  <a:srgbClr val="FF0000"/>
                </a:solidFill>
                <a:latin typeface="Calibri"/>
                <a:ea typeface="DejaVu Sans"/>
              </a:rPr>
              <a:t>Kuchinskaya O.</a:t>
            </a:r>
            <a:r>
              <a:rPr lang="en-US" sz="1452" spc="-1" dirty="0">
                <a:solidFill>
                  <a:srgbClr val="FF0000"/>
                </a:solidFill>
                <a:latin typeface="Calibri"/>
                <a:ea typeface="DejaVu Sans"/>
              </a:rPr>
              <a:t>, </a:t>
            </a:r>
            <a:r>
              <a:rPr lang="en-US" sz="1452" spc="-1" dirty="0" err="1">
                <a:solidFill>
                  <a:srgbClr val="000000"/>
                </a:solidFill>
                <a:latin typeface="Calibri"/>
                <a:ea typeface="DejaVu Sans"/>
              </a:rPr>
              <a:t>Koultchitski</a:t>
            </a:r>
            <a:r>
              <a:rPr lang="en-US" sz="1452" spc="-1" dirty="0">
                <a:solidFill>
                  <a:srgbClr val="000000"/>
                </a:solidFill>
                <a:latin typeface="Calibri"/>
                <a:ea typeface="DejaVu Sans"/>
              </a:rPr>
              <a:t>  Y., </a:t>
            </a:r>
            <a:r>
              <a:rPr lang="en-US" sz="1452" spc="-1" dirty="0" err="1">
                <a:solidFill>
                  <a:srgbClr val="000000"/>
                </a:solidFill>
                <a:latin typeface="Calibri"/>
                <a:ea typeface="DejaVu Sans"/>
              </a:rPr>
              <a:t>Lyabline</a:t>
            </a:r>
            <a:r>
              <a:rPr lang="en-US" sz="1452" spc="-1" dirty="0">
                <a:solidFill>
                  <a:srgbClr val="000000"/>
                </a:solidFill>
                <a:latin typeface="Calibri"/>
                <a:ea typeface="DejaVu Sans"/>
              </a:rPr>
              <a:t> M., </a:t>
            </a:r>
            <a:r>
              <a:rPr lang="en-US" sz="1452" spc="-1" dirty="0" err="1">
                <a:solidFill>
                  <a:srgbClr val="000000"/>
                </a:solidFill>
                <a:latin typeface="Calibri"/>
                <a:ea typeface="DejaVu Sans"/>
              </a:rPr>
              <a:t>Lyashko</a:t>
            </a:r>
            <a:r>
              <a:rPr lang="en-US" sz="1452" spc="-1" dirty="0">
                <a:solidFill>
                  <a:srgbClr val="000000"/>
                </a:solidFill>
                <a:latin typeface="Calibri"/>
                <a:ea typeface="DejaVu Sans"/>
              </a:rPr>
              <a:t> I., </a:t>
            </a:r>
            <a:r>
              <a:rPr lang="en-US" sz="1452" spc="-1" dirty="0" err="1">
                <a:solidFill>
                  <a:srgbClr val="000000"/>
                </a:solidFill>
                <a:latin typeface="Calibri"/>
                <a:ea typeface="DejaVu Sans"/>
              </a:rPr>
              <a:t>Lykasov</a:t>
            </a:r>
            <a:r>
              <a:rPr lang="en-US" sz="1452" spc="-1" dirty="0">
                <a:solidFill>
                  <a:srgbClr val="000000"/>
                </a:solidFill>
                <a:latin typeface="Calibri"/>
                <a:ea typeface="DejaVu Sans"/>
              </a:rPr>
              <a:t> G., </a:t>
            </a:r>
            <a:r>
              <a:rPr lang="en-US" sz="1452" spc="-1" dirty="0" err="1">
                <a:solidFill>
                  <a:srgbClr val="000000"/>
                </a:solidFill>
                <a:latin typeface="Calibri"/>
                <a:ea typeface="DejaVu Sans"/>
              </a:rPr>
              <a:t>Lyubushkin</a:t>
            </a:r>
            <a:r>
              <a:rPr lang="en-US" sz="1452" spc="-1" dirty="0">
                <a:solidFill>
                  <a:srgbClr val="000000"/>
                </a:solidFill>
                <a:latin typeface="Calibri"/>
                <a:ea typeface="DejaVu Sans"/>
              </a:rPr>
              <a:t> V., </a:t>
            </a:r>
            <a:r>
              <a:rPr lang="en-US" sz="1452" spc="-1" dirty="0" err="1">
                <a:solidFill>
                  <a:srgbClr val="000000"/>
                </a:solidFill>
                <a:latin typeface="Calibri"/>
                <a:ea typeface="DejaVu Sans"/>
              </a:rPr>
              <a:t>Lyubushkina</a:t>
            </a:r>
            <a:r>
              <a:rPr lang="en-US" sz="1452" spc="-1" dirty="0">
                <a:solidFill>
                  <a:srgbClr val="000000"/>
                </a:solidFill>
                <a:latin typeface="Calibri"/>
                <a:ea typeface="DejaVu Sans"/>
              </a:rPr>
              <a:t> T., </a:t>
            </a:r>
            <a:r>
              <a:rPr lang="en-US" sz="1452" spc="-1" dirty="0" err="1">
                <a:solidFill>
                  <a:srgbClr val="000000"/>
                </a:solidFill>
                <a:latin typeface="Calibri"/>
                <a:ea typeface="DejaVu Sans"/>
              </a:rPr>
              <a:t>Malyukov</a:t>
            </a:r>
            <a:r>
              <a:rPr lang="en-US" sz="1452" spc="-1" dirty="0">
                <a:solidFill>
                  <a:srgbClr val="000000"/>
                </a:solidFill>
                <a:latin typeface="Calibri"/>
                <a:ea typeface="DejaVu Sans"/>
              </a:rPr>
              <a:t> S., </a:t>
            </a:r>
            <a:r>
              <a:rPr lang="en-US" sz="1452" spc="-1" dirty="0" err="1">
                <a:solidFill>
                  <a:srgbClr val="000000"/>
                </a:solidFill>
                <a:latin typeface="Calibri"/>
                <a:ea typeface="DejaVu Sans"/>
              </a:rPr>
              <a:t>Minashvili</a:t>
            </a:r>
            <a:r>
              <a:rPr lang="en-US" sz="1452" spc="-1" dirty="0">
                <a:solidFill>
                  <a:srgbClr val="000000"/>
                </a:solidFill>
                <a:latin typeface="Calibri"/>
                <a:ea typeface="DejaVu Sans"/>
              </a:rPr>
              <a:t> I.(jr.), </a:t>
            </a:r>
            <a:r>
              <a:rPr lang="en-US" sz="1452" spc="-1" dirty="0" err="1">
                <a:solidFill>
                  <a:srgbClr val="000000"/>
                </a:solidFill>
                <a:latin typeface="Calibri"/>
                <a:ea typeface="DejaVu Sans"/>
              </a:rPr>
              <a:t>Nefedov</a:t>
            </a:r>
            <a:r>
              <a:rPr lang="en-US" sz="1452" spc="-1" dirty="0">
                <a:solidFill>
                  <a:srgbClr val="000000"/>
                </a:solidFill>
                <a:latin typeface="Calibri"/>
                <a:ea typeface="DejaVu Sans"/>
              </a:rPr>
              <a:t> Y., </a:t>
            </a:r>
            <a:r>
              <a:rPr lang="en-US" sz="1452" spc="-1" dirty="0" err="1">
                <a:solidFill>
                  <a:srgbClr val="000000"/>
                </a:solidFill>
                <a:latin typeface="Calibri"/>
                <a:ea typeface="DejaVu Sans"/>
              </a:rPr>
              <a:t>Plontikova</a:t>
            </a:r>
            <a:r>
              <a:rPr lang="en-US" sz="1452" spc="-1" dirty="0">
                <a:solidFill>
                  <a:srgbClr val="000000"/>
                </a:solidFill>
                <a:latin typeface="Calibri"/>
                <a:ea typeface="DejaVu Sans"/>
              </a:rPr>
              <a:t> E., </a:t>
            </a:r>
            <a:r>
              <a:rPr lang="en-US" sz="1452" spc="-1" dirty="0" err="1">
                <a:solidFill>
                  <a:srgbClr val="000000"/>
                </a:solidFill>
                <a:latin typeface="Calibri"/>
                <a:ea typeface="DejaVu Sans"/>
              </a:rPr>
              <a:t>Potrap</a:t>
            </a:r>
            <a:r>
              <a:rPr lang="en-US" sz="1452" spc="-1" dirty="0">
                <a:solidFill>
                  <a:srgbClr val="000000"/>
                </a:solidFill>
                <a:latin typeface="Calibri"/>
                <a:ea typeface="DejaVu Sans"/>
              </a:rPr>
              <a:t> I., Prokhorov A., </a:t>
            </a:r>
            <a:r>
              <a:rPr lang="en-US" sz="1452" i="1" spc="-1" dirty="0" err="1">
                <a:solidFill>
                  <a:srgbClr val="FF0000"/>
                </a:solidFill>
                <a:latin typeface="Calibri"/>
                <a:ea typeface="DejaVu Sans"/>
              </a:rPr>
              <a:t>Ramakoti</a:t>
            </a:r>
            <a:r>
              <a:rPr lang="en-US" sz="1452" i="1" spc="-1" dirty="0">
                <a:solidFill>
                  <a:srgbClr val="FF0000"/>
                </a:solidFill>
                <a:latin typeface="Calibri"/>
                <a:ea typeface="DejaVu Sans"/>
              </a:rPr>
              <a:t> E.</a:t>
            </a:r>
            <a:r>
              <a:rPr lang="en-US" sz="1452" spc="-1" dirty="0">
                <a:solidFill>
                  <a:srgbClr val="FF0000"/>
                </a:solidFill>
                <a:latin typeface="Calibri"/>
                <a:ea typeface="DejaVu Sans"/>
              </a:rPr>
              <a:t>, </a:t>
            </a:r>
            <a:r>
              <a:rPr lang="en-US" sz="1452" spc="-1" dirty="0">
                <a:solidFill>
                  <a:srgbClr val="000000"/>
                </a:solidFill>
                <a:latin typeface="Calibri"/>
                <a:ea typeface="DejaVu Sans"/>
              </a:rPr>
              <a:t>Romanov V., Rusakovich N., </a:t>
            </a:r>
            <a:r>
              <a:rPr lang="en-US" sz="1452" spc="-1" dirty="0" err="1">
                <a:solidFill>
                  <a:srgbClr val="000000"/>
                </a:solidFill>
                <a:latin typeface="Calibri"/>
                <a:ea typeface="DejaVu Sans"/>
              </a:rPr>
              <a:t>Sapronov</a:t>
            </a:r>
            <a:r>
              <a:rPr lang="en-US" sz="1452" spc="-1" dirty="0">
                <a:solidFill>
                  <a:srgbClr val="000000"/>
                </a:solidFill>
                <a:latin typeface="Calibri"/>
                <a:ea typeface="DejaVu Sans"/>
              </a:rPr>
              <a:t> A., </a:t>
            </a:r>
            <a:r>
              <a:rPr lang="en-US" sz="1452" spc="-1" dirty="0" err="1">
                <a:solidFill>
                  <a:srgbClr val="000000"/>
                </a:solidFill>
                <a:latin typeface="Calibri"/>
                <a:ea typeface="DejaVu Sans"/>
              </a:rPr>
              <a:t>Serochkin</a:t>
            </a:r>
            <a:r>
              <a:rPr lang="en-US" sz="1452" spc="-1" dirty="0">
                <a:solidFill>
                  <a:srgbClr val="000000"/>
                </a:solidFill>
                <a:latin typeface="Calibri"/>
                <a:ea typeface="DejaVu Sans"/>
              </a:rPr>
              <a:t> M., </a:t>
            </a:r>
            <a:r>
              <a:rPr lang="en-US" sz="1452" spc="-1" dirty="0" err="1">
                <a:solidFill>
                  <a:srgbClr val="000000"/>
                </a:solidFill>
                <a:latin typeface="Calibri"/>
                <a:ea typeface="DejaVu Sans"/>
              </a:rPr>
              <a:t>Shalyugin</a:t>
            </a:r>
            <a:r>
              <a:rPr lang="en-US" sz="1452" spc="-1" dirty="0">
                <a:solidFill>
                  <a:srgbClr val="000000"/>
                </a:solidFill>
                <a:latin typeface="Calibri"/>
                <a:ea typeface="DejaVu Sans"/>
              </a:rPr>
              <a:t> A., </a:t>
            </a:r>
            <a:r>
              <a:rPr lang="en-US" sz="1452" spc="-1" dirty="0" err="1">
                <a:solidFill>
                  <a:srgbClr val="000000"/>
                </a:solidFill>
                <a:latin typeface="Calibri"/>
                <a:ea typeface="DejaVu Sans"/>
              </a:rPr>
              <a:t>Shelkov</a:t>
            </a:r>
            <a:r>
              <a:rPr lang="en-US" sz="1452" spc="-1" dirty="0">
                <a:solidFill>
                  <a:srgbClr val="000000"/>
                </a:solidFill>
                <a:latin typeface="Calibri"/>
                <a:ea typeface="DejaVu Sans"/>
              </a:rPr>
              <a:t> G., </a:t>
            </a:r>
            <a:r>
              <a:rPr lang="en-US" sz="1452" spc="-1" dirty="0" err="1">
                <a:solidFill>
                  <a:srgbClr val="000000"/>
                </a:solidFill>
                <a:latin typeface="Calibri"/>
                <a:ea typeface="DejaVu Sans"/>
              </a:rPr>
              <a:t>Shiyakova</a:t>
            </a:r>
            <a:r>
              <a:rPr lang="en-US" sz="1452" spc="-1" dirty="0">
                <a:solidFill>
                  <a:srgbClr val="000000"/>
                </a:solidFill>
                <a:latin typeface="Calibri"/>
                <a:ea typeface="DejaVu Sans"/>
              </a:rPr>
              <a:t> M., </a:t>
            </a:r>
            <a:r>
              <a:rPr lang="en-US" sz="1452" i="1" spc="-1" dirty="0" err="1">
                <a:solidFill>
                  <a:srgbClr val="FF0000"/>
                </a:solidFill>
                <a:latin typeface="Calibri"/>
                <a:ea typeface="DejaVu Sans"/>
              </a:rPr>
              <a:t>Shreyber</a:t>
            </a:r>
            <a:r>
              <a:rPr lang="en-US" sz="1452" i="1" spc="-1" dirty="0">
                <a:solidFill>
                  <a:srgbClr val="FF0000"/>
                </a:solidFill>
                <a:latin typeface="Calibri"/>
                <a:ea typeface="DejaVu Sans"/>
              </a:rPr>
              <a:t> I.</a:t>
            </a:r>
            <a:r>
              <a:rPr lang="en-US" sz="1452" spc="-1" dirty="0">
                <a:solidFill>
                  <a:srgbClr val="FF0000"/>
                </a:solidFill>
                <a:latin typeface="Calibri"/>
                <a:ea typeface="DejaVu Sans"/>
              </a:rPr>
              <a:t>, </a:t>
            </a:r>
            <a:r>
              <a:rPr lang="en-US" sz="1452" i="1" spc="-1" dirty="0">
                <a:solidFill>
                  <a:srgbClr val="FF0000"/>
                </a:solidFill>
                <a:latin typeface="Calibri"/>
                <a:ea typeface="DejaVu Sans"/>
              </a:rPr>
              <a:t>Soldatov E</a:t>
            </a:r>
            <a:r>
              <a:rPr lang="en-US" sz="1452" i="1" spc="-1" dirty="0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  <a:r>
              <a:rPr lang="en-US" sz="1452" spc="-1" dirty="0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r>
              <a:rPr lang="en-US" sz="1452" spc="-1" dirty="0" err="1">
                <a:solidFill>
                  <a:srgbClr val="000000"/>
                </a:solidFill>
                <a:latin typeface="Calibri"/>
                <a:ea typeface="DejaVu Sans"/>
              </a:rPr>
              <a:t>Souslov</a:t>
            </a:r>
            <a:r>
              <a:rPr lang="en-US" sz="1452" spc="-1" dirty="0">
                <a:solidFill>
                  <a:srgbClr val="000000"/>
                </a:solidFill>
                <a:latin typeface="Calibri"/>
                <a:ea typeface="DejaVu Sans"/>
              </a:rPr>
              <a:t> I., </a:t>
            </a:r>
            <a:r>
              <a:rPr lang="en-US" sz="1452" spc="-1" dirty="0" err="1">
                <a:solidFill>
                  <a:srgbClr val="000000"/>
                </a:solidFill>
                <a:latin typeface="Calibri"/>
                <a:ea typeface="DejaVu Sans"/>
              </a:rPr>
              <a:t>Tropina</a:t>
            </a:r>
            <a:r>
              <a:rPr lang="en-US" sz="1452" spc="-1" dirty="0">
                <a:solidFill>
                  <a:srgbClr val="000000"/>
                </a:solidFill>
                <a:latin typeface="Calibri"/>
                <a:ea typeface="DejaVu Sans"/>
              </a:rPr>
              <a:t> A., </a:t>
            </a:r>
            <a:r>
              <a:rPr lang="en-US" sz="1452" spc="-1" dirty="0" err="1">
                <a:solidFill>
                  <a:srgbClr val="000000"/>
                </a:solidFill>
                <a:latin typeface="Calibri"/>
                <a:ea typeface="DejaVu Sans"/>
              </a:rPr>
              <a:t>Tsiareska</a:t>
            </a:r>
            <a:r>
              <a:rPr lang="en-US" sz="1452" spc="-1" dirty="0">
                <a:solidFill>
                  <a:srgbClr val="000000"/>
                </a:solidFill>
                <a:latin typeface="Calibri"/>
                <a:ea typeface="DejaVu Sans"/>
              </a:rPr>
              <a:t> P., Usubov Z., </a:t>
            </a:r>
            <a:r>
              <a:rPr lang="en-US" sz="1452" spc="-1" dirty="0" err="1">
                <a:solidFill>
                  <a:srgbClr val="000000"/>
                </a:solidFill>
                <a:latin typeface="Calibri"/>
                <a:ea typeface="DejaVu Sans"/>
              </a:rPr>
              <a:t>Vasyukov</a:t>
            </a:r>
            <a:r>
              <a:rPr lang="en-US" sz="1452" spc="-1" dirty="0">
                <a:solidFill>
                  <a:srgbClr val="000000"/>
                </a:solidFill>
                <a:latin typeface="Calibri"/>
                <a:ea typeface="DejaVu Sans"/>
              </a:rPr>
              <a:t> A., </a:t>
            </a:r>
            <a:r>
              <a:rPr lang="en-US" sz="1452" spc="-1" dirty="0" err="1">
                <a:solidFill>
                  <a:srgbClr val="000000"/>
                </a:solidFill>
                <a:latin typeface="Calibri"/>
                <a:ea typeface="DejaVu Sans"/>
              </a:rPr>
              <a:t>Yeletskikh</a:t>
            </a:r>
            <a:r>
              <a:rPr lang="en-US" sz="1452" spc="-1" dirty="0">
                <a:solidFill>
                  <a:srgbClr val="000000"/>
                </a:solidFill>
                <a:latin typeface="Calibri"/>
                <a:ea typeface="DejaVu Sans"/>
              </a:rPr>
              <a:t> I., </a:t>
            </a:r>
            <a:r>
              <a:rPr lang="en-US" sz="1452" spc="-1" dirty="0" err="1">
                <a:solidFill>
                  <a:srgbClr val="000000"/>
                </a:solidFill>
                <a:latin typeface="Calibri"/>
                <a:ea typeface="DejaVu Sans"/>
              </a:rPr>
              <a:t>Yermolchyk</a:t>
            </a:r>
            <a:r>
              <a:rPr lang="en-US" sz="1452" spc="-1" dirty="0">
                <a:solidFill>
                  <a:srgbClr val="000000"/>
                </a:solidFill>
                <a:latin typeface="Calibri"/>
                <a:ea typeface="DejaVu Sans"/>
              </a:rPr>
              <a:t> V</a:t>
            </a:r>
            <a:r>
              <a:rPr lang="en-US" sz="1452" i="1" spc="-1" dirty="0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  <a:r>
              <a:rPr lang="en-US" sz="1452" spc="-1" dirty="0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r>
              <a:rPr lang="en-US" sz="1452" spc="-1" dirty="0" err="1">
                <a:solidFill>
                  <a:srgbClr val="000000"/>
                </a:solidFill>
                <a:latin typeface="Calibri"/>
                <a:ea typeface="DejaVu Sans"/>
              </a:rPr>
              <a:t>Zhemchugov</a:t>
            </a:r>
            <a:r>
              <a:rPr lang="en-US" sz="1452" spc="-1" dirty="0">
                <a:solidFill>
                  <a:srgbClr val="000000"/>
                </a:solidFill>
                <a:latin typeface="Calibri"/>
                <a:ea typeface="DejaVu Sans"/>
              </a:rPr>
              <a:t> A.</a:t>
            </a:r>
            <a:endParaRPr lang="en-US" sz="1452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1452" b="1" spc="-1" dirty="0">
                <a:solidFill>
                  <a:srgbClr val="000000"/>
                </a:solidFill>
                <a:latin typeface="Calibri"/>
                <a:ea typeface="DejaVu Sans"/>
              </a:rPr>
              <a:t>LIT: </a:t>
            </a:r>
            <a:r>
              <a:rPr lang="en-US" sz="1452" spc="-1" dirty="0" err="1">
                <a:solidFill>
                  <a:srgbClr val="000000"/>
                </a:solidFill>
                <a:latin typeface="Calibri"/>
                <a:ea typeface="DejaVu Sans"/>
              </a:rPr>
              <a:t>Alexandrov</a:t>
            </a:r>
            <a:r>
              <a:rPr lang="en-US" sz="1452" spc="-1" dirty="0">
                <a:solidFill>
                  <a:srgbClr val="000000"/>
                </a:solidFill>
                <a:latin typeface="Calibri"/>
                <a:ea typeface="DejaVu Sans"/>
              </a:rPr>
              <a:t> E., </a:t>
            </a:r>
            <a:r>
              <a:rPr lang="en-US" sz="1452" spc="-1" dirty="0" err="1">
                <a:solidFill>
                  <a:srgbClr val="000000"/>
                </a:solidFill>
                <a:latin typeface="Calibri"/>
                <a:ea typeface="DejaVu Sans"/>
              </a:rPr>
              <a:t>Aleksandrov</a:t>
            </a:r>
            <a:r>
              <a:rPr lang="en-US" sz="1452" spc="-1" dirty="0">
                <a:solidFill>
                  <a:srgbClr val="000000"/>
                </a:solidFill>
                <a:latin typeface="Calibri"/>
                <a:ea typeface="DejaVu Sans"/>
              </a:rPr>
              <a:t> I., </a:t>
            </a:r>
            <a:r>
              <a:rPr lang="en-US" sz="1452" spc="-1" dirty="0" err="1">
                <a:solidFill>
                  <a:srgbClr val="000000"/>
                </a:solidFill>
                <a:latin typeface="Calibri"/>
                <a:ea typeface="DejaVu Sans"/>
              </a:rPr>
              <a:t>Gromova</a:t>
            </a:r>
            <a:r>
              <a:rPr lang="en-US" sz="1452" spc="-1" dirty="0">
                <a:solidFill>
                  <a:srgbClr val="000000"/>
                </a:solidFill>
                <a:latin typeface="Calibri"/>
                <a:ea typeface="DejaVu Sans"/>
              </a:rPr>
              <a:t> N., </a:t>
            </a:r>
            <a:r>
              <a:rPr lang="en-US" sz="1452" spc="-1" dirty="0" err="1">
                <a:solidFill>
                  <a:srgbClr val="000000"/>
                </a:solidFill>
                <a:latin typeface="Calibri"/>
                <a:ea typeface="DejaVu Sans"/>
              </a:rPr>
              <a:t>Iakovlev</a:t>
            </a:r>
            <a:r>
              <a:rPr lang="en-US" sz="1452" spc="-1" dirty="0">
                <a:solidFill>
                  <a:srgbClr val="000000"/>
                </a:solidFill>
                <a:latin typeface="Calibri"/>
                <a:ea typeface="DejaVu Sans"/>
              </a:rPr>
              <a:t> A., </a:t>
            </a:r>
            <a:r>
              <a:rPr lang="en-US" sz="1452" spc="-1" dirty="0" err="1">
                <a:solidFill>
                  <a:srgbClr val="000000"/>
                </a:solidFill>
                <a:latin typeface="Calibri"/>
                <a:ea typeface="DejaVu Sans"/>
              </a:rPr>
              <a:t>Kazymov</a:t>
            </a:r>
            <a:r>
              <a:rPr lang="en-US" sz="1452" spc="-1" dirty="0">
                <a:solidFill>
                  <a:srgbClr val="000000"/>
                </a:solidFill>
                <a:latin typeface="Calibri"/>
                <a:ea typeface="DejaVu Sans"/>
              </a:rPr>
              <a:t> A., </a:t>
            </a:r>
            <a:r>
              <a:rPr lang="en-US" sz="1452" spc="-1" dirty="0" err="1">
                <a:solidFill>
                  <a:srgbClr val="000000"/>
                </a:solidFill>
                <a:latin typeface="Calibri"/>
                <a:ea typeface="DejaVu Sans"/>
              </a:rPr>
              <a:t>Mineev</a:t>
            </a:r>
            <a:r>
              <a:rPr lang="en-US" sz="1452" spc="-1" dirty="0">
                <a:solidFill>
                  <a:srgbClr val="000000"/>
                </a:solidFill>
                <a:latin typeface="Calibri"/>
                <a:ea typeface="DejaVu Sans"/>
              </a:rPr>
              <a:t> M., </a:t>
            </a:r>
            <a:r>
              <a:rPr lang="en-US" sz="1452" spc="-1" dirty="0" err="1">
                <a:solidFill>
                  <a:srgbClr val="000000"/>
                </a:solidFill>
                <a:latin typeface="Calibri"/>
                <a:ea typeface="DejaVu Sans"/>
              </a:rPr>
              <a:t>Shigaev</a:t>
            </a:r>
            <a:r>
              <a:rPr lang="en-US" sz="1452" spc="-1" dirty="0">
                <a:solidFill>
                  <a:srgbClr val="000000"/>
                </a:solidFill>
                <a:latin typeface="Calibri"/>
                <a:ea typeface="DejaVu Sans"/>
              </a:rPr>
              <a:t> V., </a:t>
            </a:r>
            <a:r>
              <a:rPr lang="en-US" sz="1452" spc="-1" dirty="0" err="1">
                <a:solidFill>
                  <a:srgbClr val="000000"/>
                </a:solidFill>
                <a:latin typeface="Calibri"/>
                <a:ea typeface="DejaVu Sans"/>
              </a:rPr>
              <a:t>Zrelov</a:t>
            </a:r>
            <a:r>
              <a:rPr lang="en-US" sz="1452" spc="-1" dirty="0">
                <a:solidFill>
                  <a:srgbClr val="000000"/>
                </a:solidFill>
                <a:latin typeface="Calibri"/>
                <a:ea typeface="DejaVu Sans"/>
              </a:rPr>
              <a:t> P. </a:t>
            </a:r>
            <a:endParaRPr lang="en-US" sz="1452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1452" b="1" spc="-1" dirty="0">
                <a:solidFill>
                  <a:srgbClr val="000000"/>
                </a:solidFill>
                <a:latin typeface="Calibri"/>
                <a:ea typeface="DejaVu Sans"/>
              </a:rPr>
              <a:t>VBLHEP</a:t>
            </a:r>
            <a:r>
              <a:rPr lang="en-US" sz="1452" spc="-1" dirty="0">
                <a:solidFill>
                  <a:srgbClr val="000000"/>
                </a:solidFill>
                <a:latin typeface="Calibri"/>
                <a:ea typeface="DejaVu Sans"/>
              </a:rPr>
              <a:t>: Ahmadov F., </a:t>
            </a:r>
            <a:r>
              <a:rPr lang="en-US" sz="1452" i="1" spc="-1" dirty="0" err="1">
                <a:solidFill>
                  <a:srgbClr val="FF0000"/>
                </a:solidFill>
                <a:latin typeface="Calibri"/>
                <a:ea typeface="DejaVu Sans"/>
              </a:rPr>
              <a:t>Amirkhanov</a:t>
            </a:r>
            <a:r>
              <a:rPr lang="en-US" sz="1452" i="1" spc="-1" dirty="0">
                <a:solidFill>
                  <a:srgbClr val="FF0000"/>
                </a:solidFill>
                <a:latin typeface="Calibri"/>
                <a:ea typeface="DejaVu Sans"/>
              </a:rPr>
              <a:t> A.</a:t>
            </a:r>
            <a:r>
              <a:rPr lang="en-US" sz="1452" spc="-1" dirty="0">
                <a:solidFill>
                  <a:srgbClr val="FF0000"/>
                </a:solidFill>
                <a:latin typeface="Calibri"/>
                <a:ea typeface="DejaVu Sans"/>
              </a:rPr>
              <a:t>, </a:t>
            </a:r>
            <a:r>
              <a:rPr lang="en-US" sz="1452" i="1" spc="-1" dirty="0" err="1">
                <a:solidFill>
                  <a:srgbClr val="FF0000"/>
                </a:solidFill>
                <a:latin typeface="Calibri"/>
                <a:ea typeface="DejaVu Sans"/>
              </a:rPr>
              <a:t>Anisenkov</a:t>
            </a:r>
            <a:r>
              <a:rPr lang="en-US" sz="1452" i="1" spc="-1" dirty="0">
                <a:solidFill>
                  <a:srgbClr val="FF0000"/>
                </a:solidFill>
                <a:latin typeface="Calibri"/>
                <a:ea typeface="DejaVu Sans"/>
              </a:rPr>
              <a:t> A.</a:t>
            </a:r>
            <a:r>
              <a:rPr lang="en-US" sz="1452" spc="-1" dirty="0">
                <a:solidFill>
                  <a:srgbClr val="FF0000"/>
                </a:solidFill>
                <a:latin typeface="Calibri"/>
                <a:ea typeface="DejaVu Sans"/>
              </a:rPr>
              <a:t>, </a:t>
            </a:r>
            <a:r>
              <a:rPr lang="en-US" sz="1452" i="1" spc="-1" dirty="0" err="1">
                <a:solidFill>
                  <a:srgbClr val="FF0000"/>
                </a:solidFill>
                <a:latin typeface="Calibri"/>
                <a:ea typeface="DejaVu Sans"/>
              </a:rPr>
              <a:t>Bobrovnikov</a:t>
            </a:r>
            <a:r>
              <a:rPr lang="en-US" sz="1452" i="1" spc="-1" dirty="0">
                <a:solidFill>
                  <a:srgbClr val="FF0000"/>
                </a:solidFill>
                <a:latin typeface="Calibri"/>
                <a:ea typeface="DejaVu Sans"/>
              </a:rPr>
              <a:t> V.</a:t>
            </a:r>
            <a:r>
              <a:rPr lang="en-US" sz="1452" spc="-1" dirty="0">
                <a:solidFill>
                  <a:srgbClr val="FF0000"/>
                </a:solidFill>
                <a:latin typeface="Calibri"/>
                <a:ea typeface="DejaVu Sans"/>
              </a:rPr>
              <a:t>,  </a:t>
            </a:r>
            <a:r>
              <a:rPr lang="en-US" sz="1452" i="1" spc="-1" dirty="0" err="1">
                <a:solidFill>
                  <a:srgbClr val="FF0000"/>
                </a:solidFill>
                <a:latin typeface="Calibri"/>
                <a:ea typeface="DejaVu Sans"/>
              </a:rPr>
              <a:t>Buzykaev</a:t>
            </a:r>
            <a:r>
              <a:rPr lang="en-US" sz="1452" i="1" spc="-1" dirty="0">
                <a:solidFill>
                  <a:srgbClr val="FF0000"/>
                </a:solidFill>
                <a:latin typeface="Calibri"/>
                <a:ea typeface="DejaVu Sans"/>
              </a:rPr>
              <a:t> A.</a:t>
            </a:r>
            <a:r>
              <a:rPr lang="en-US" sz="1452" spc="-1" dirty="0">
                <a:solidFill>
                  <a:srgbClr val="FF0000"/>
                </a:solidFill>
                <a:latin typeface="Calibri"/>
                <a:ea typeface="DejaVu Sans"/>
              </a:rPr>
              <a:t>, </a:t>
            </a:r>
            <a:r>
              <a:rPr lang="en-US" sz="1452" spc="-1" dirty="0" err="1">
                <a:solidFill>
                  <a:srgbClr val="000000"/>
                </a:solidFill>
                <a:latin typeface="Calibri"/>
                <a:ea typeface="DejaVu Sans"/>
              </a:rPr>
              <a:t>Cheplakov</a:t>
            </a:r>
            <a:r>
              <a:rPr lang="en-US" sz="1452" spc="-1" dirty="0">
                <a:solidFill>
                  <a:srgbClr val="000000"/>
                </a:solidFill>
                <a:latin typeface="Calibri"/>
                <a:ea typeface="DejaVu Sans"/>
              </a:rPr>
              <a:t> A., </a:t>
            </a:r>
            <a:r>
              <a:rPr lang="en-US" sz="1452" spc="-1" dirty="0" err="1">
                <a:solidFill>
                  <a:srgbClr val="000000"/>
                </a:solidFill>
                <a:latin typeface="Calibri"/>
                <a:ea typeface="DejaVu Sans"/>
              </a:rPr>
              <a:t>Fillipov</a:t>
            </a:r>
            <a:r>
              <a:rPr lang="en-US" sz="1452" spc="-1" dirty="0">
                <a:solidFill>
                  <a:srgbClr val="000000"/>
                </a:solidFill>
                <a:latin typeface="Calibri"/>
                <a:ea typeface="DejaVu Sans"/>
              </a:rPr>
              <a:t> Y., </a:t>
            </a:r>
            <a:r>
              <a:rPr lang="en-US" sz="1452" spc="-1" dirty="0" err="1">
                <a:solidFill>
                  <a:srgbClr val="000000"/>
                </a:solidFill>
                <a:latin typeface="Calibri"/>
                <a:ea typeface="DejaVu Sans"/>
              </a:rPr>
              <a:t>Kukhtin</a:t>
            </a:r>
            <a:r>
              <a:rPr lang="en-US" sz="1452" spc="-1" dirty="0">
                <a:solidFill>
                  <a:srgbClr val="000000"/>
                </a:solidFill>
                <a:latin typeface="Calibri"/>
                <a:ea typeface="DejaVu Sans"/>
              </a:rPr>
              <a:t> V., </a:t>
            </a:r>
            <a:r>
              <a:rPr lang="en-US" sz="1452" spc="-1" dirty="0" err="1">
                <a:solidFill>
                  <a:srgbClr val="000000"/>
                </a:solidFill>
                <a:latin typeface="Calibri"/>
                <a:ea typeface="DejaVu Sans"/>
              </a:rPr>
              <a:t>Ladygin</a:t>
            </a:r>
            <a:r>
              <a:rPr lang="en-US" sz="1452" spc="-1" dirty="0">
                <a:solidFill>
                  <a:srgbClr val="000000"/>
                </a:solidFill>
                <a:latin typeface="Calibri"/>
                <a:ea typeface="DejaVu Sans"/>
              </a:rPr>
              <a:t> E., Makarov A., </a:t>
            </a:r>
            <a:r>
              <a:rPr lang="en-US" sz="1452" spc="-1" dirty="0" err="1">
                <a:solidFill>
                  <a:srgbClr val="000000"/>
                </a:solidFill>
                <a:latin typeface="Calibri"/>
                <a:ea typeface="DejaVu Sans"/>
              </a:rPr>
              <a:t>Manashova</a:t>
            </a:r>
            <a:r>
              <a:rPr lang="en-US" sz="1452" spc="-1" dirty="0">
                <a:solidFill>
                  <a:srgbClr val="000000"/>
                </a:solidFill>
                <a:latin typeface="Calibri"/>
                <a:ea typeface="DejaVu Sans"/>
              </a:rPr>
              <a:t> M., </a:t>
            </a:r>
            <a:r>
              <a:rPr lang="en-US" sz="1452" i="1" spc="-1" dirty="0" err="1">
                <a:solidFill>
                  <a:srgbClr val="FF0000"/>
                </a:solidFill>
                <a:latin typeface="Calibri"/>
                <a:ea typeface="DejaVu Sans"/>
              </a:rPr>
              <a:t>Maslennikov</a:t>
            </a:r>
            <a:r>
              <a:rPr lang="en-US" sz="1452" i="1" spc="-1" dirty="0">
                <a:solidFill>
                  <a:srgbClr val="FF0000"/>
                </a:solidFill>
                <a:latin typeface="Calibri"/>
                <a:ea typeface="DejaVu Sans"/>
              </a:rPr>
              <a:t> A.</a:t>
            </a:r>
            <a:r>
              <a:rPr lang="en-US" sz="1452" spc="-1" dirty="0">
                <a:solidFill>
                  <a:srgbClr val="FF0000"/>
                </a:solidFill>
                <a:latin typeface="Calibri"/>
                <a:ea typeface="DejaVu Sans"/>
              </a:rPr>
              <a:t>, </a:t>
            </a:r>
            <a:r>
              <a:rPr lang="en-US" sz="1452" i="1" spc="-1" dirty="0" err="1">
                <a:solidFill>
                  <a:srgbClr val="FF0000"/>
                </a:solidFill>
                <a:latin typeface="Calibri"/>
                <a:ea typeface="DejaVu Sans"/>
              </a:rPr>
              <a:t>Rezanova</a:t>
            </a:r>
            <a:r>
              <a:rPr lang="en-US" sz="1452" i="1" spc="-1" dirty="0">
                <a:solidFill>
                  <a:srgbClr val="FF0000"/>
                </a:solidFill>
                <a:latin typeface="Calibri"/>
                <a:ea typeface="DejaVu Sans"/>
              </a:rPr>
              <a:t> O.</a:t>
            </a:r>
            <a:r>
              <a:rPr lang="en-US" sz="1452" spc="-1" dirty="0">
                <a:solidFill>
                  <a:srgbClr val="FF0000"/>
                </a:solidFill>
                <a:latin typeface="Calibri"/>
                <a:ea typeface="DejaVu Sans"/>
              </a:rPr>
              <a:t>, </a:t>
            </a:r>
            <a:r>
              <a:rPr lang="en-US" sz="1452" spc="-1" dirty="0" err="1">
                <a:solidFill>
                  <a:srgbClr val="000000"/>
                </a:solidFill>
                <a:latin typeface="Calibri"/>
                <a:ea typeface="DejaVu Sans"/>
              </a:rPr>
              <a:t>Soloshenko</a:t>
            </a:r>
            <a:r>
              <a:rPr lang="en-US" sz="1452" spc="-1" dirty="0">
                <a:solidFill>
                  <a:srgbClr val="000000"/>
                </a:solidFill>
                <a:latin typeface="Calibri"/>
                <a:ea typeface="DejaVu Sans"/>
              </a:rPr>
              <a:t> A., </a:t>
            </a:r>
            <a:r>
              <a:rPr lang="en-US" sz="1452" spc="-1" dirty="0" err="1">
                <a:solidFill>
                  <a:srgbClr val="000000"/>
                </a:solidFill>
                <a:latin typeface="Calibri"/>
                <a:ea typeface="DejaVu Sans"/>
              </a:rPr>
              <a:t>Shaykhatdenov</a:t>
            </a:r>
            <a:r>
              <a:rPr lang="en-US" sz="1452" spc="-1" dirty="0">
                <a:solidFill>
                  <a:srgbClr val="000000"/>
                </a:solidFill>
                <a:latin typeface="Calibri"/>
                <a:ea typeface="DejaVu Sans"/>
              </a:rPr>
              <a:t> B</a:t>
            </a:r>
            <a:r>
              <a:rPr lang="en-US" sz="1452" spc="-1" dirty="0">
                <a:solidFill>
                  <a:srgbClr val="FF0000"/>
                </a:solidFill>
                <a:latin typeface="Calibri"/>
                <a:ea typeface="DejaVu Sans"/>
              </a:rPr>
              <a:t>., </a:t>
            </a:r>
            <a:r>
              <a:rPr lang="en-US" sz="1452" i="1" spc="-1" dirty="0" err="1">
                <a:solidFill>
                  <a:srgbClr val="FF0000"/>
                </a:solidFill>
                <a:latin typeface="Calibri"/>
                <a:ea typeface="DejaVu Sans"/>
              </a:rPr>
              <a:t>Snesarev</a:t>
            </a:r>
            <a:r>
              <a:rPr lang="en-US" sz="1452" i="1" spc="-1" dirty="0">
                <a:solidFill>
                  <a:srgbClr val="FF0000"/>
                </a:solidFill>
                <a:latin typeface="Calibri"/>
                <a:ea typeface="DejaVu Sans"/>
              </a:rPr>
              <a:t> A.</a:t>
            </a:r>
            <a:r>
              <a:rPr lang="en-US" sz="1452" spc="-1" dirty="0">
                <a:solidFill>
                  <a:srgbClr val="FF0000"/>
                </a:solidFill>
                <a:latin typeface="Calibri"/>
                <a:ea typeface="DejaVu Sans"/>
              </a:rPr>
              <a:t>, </a:t>
            </a:r>
            <a:r>
              <a:rPr lang="en-US" sz="1452" i="1" spc="-1" dirty="0">
                <a:solidFill>
                  <a:srgbClr val="FF0000"/>
                </a:solidFill>
                <a:latin typeface="Calibri"/>
                <a:ea typeface="DejaVu Sans"/>
              </a:rPr>
              <a:t>Tikhonov Yu</a:t>
            </a:r>
            <a:r>
              <a:rPr lang="en-US" sz="1452" i="1" spc="-1" dirty="0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  <a:r>
              <a:rPr lang="en-US" sz="1452" spc="-1" dirty="0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r>
              <a:rPr lang="en-US" sz="1452" spc="-1" dirty="0" err="1">
                <a:solidFill>
                  <a:srgbClr val="000000"/>
                </a:solidFill>
                <a:latin typeface="Calibri"/>
                <a:ea typeface="DejaVu Sans"/>
              </a:rPr>
              <a:t>Turtuvshin</a:t>
            </a:r>
            <a:r>
              <a:rPr lang="en-US" sz="1452" spc="-1" dirty="0">
                <a:solidFill>
                  <a:srgbClr val="000000"/>
                </a:solidFill>
                <a:latin typeface="Calibri"/>
                <a:ea typeface="DejaVu Sans"/>
              </a:rPr>
              <a:t> T., </a:t>
            </a:r>
            <a:r>
              <a:rPr lang="en-US" sz="1452" spc="-1" dirty="0" err="1">
                <a:solidFill>
                  <a:srgbClr val="000000"/>
                </a:solidFill>
                <a:latin typeface="Calibri"/>
                <a:ea typeface="DejaVu Sans"/>
              </a:rPr>
              <a:t>Zimin</a:t>
            </a:r>
            <a:r>
              <a:rPr lang="en-US" sz="1452" spc="-1" dirty="0">
                <a:solidFill>
                  <a:srgbClr val="000000"/>
                </a:solidFill>
                <a:latin typeface="Calibri"/>
                <a:ea typeface="DejaVu Sans"/>
              </a:rPr>
              <a:t> N.</a:t>
            </a:r>
            <a:endParaRPr lang="en-US" sz="1452" spc="-1" dirty="0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0D4ED4-5C75-4887-B074-93C1E289035C}"/>
              </a:ext>
            </a:extLst>
          </p:cNvPr>
          <p:cNvSpPr txBox="1"/>
          <p:nvPr/>
        </p:nvSpPr>
        <p:spPr>
          <a:xfrm>
            <a:off x="3435910" y="2545968"/>
            <a:ext cx="1512915" cy="2878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71" i="1" dirty="0">
                <a:solidFill>
                  <a:srgbClr val="FF0000"/>
                </a:solidFill>
              </a:rPr>
              <a:t>+13 Associated staff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496286-D37E-6A30-82E4-D99C02C82ACB}"/>
              </a:ext>
            </a:extLst>
          </p:cNvPr>
          <p:cNvSpPr txBox="1"/>
          <p:nvPr/>
        </p:nvSpPr>
        <p:spPr>
          <a:xfrm>
            <a:off x="3391934" y="5979439"/>
            <a:ext cx="6347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Основной персонал – 36</a:t>
            </a:r>
            <a:r>
              <a:rPr lang="en-US" dirty="0"/>
              <a:t>,5 FTE, </a:t>
            </a:r>
            <a:r>
              <a:rPr lang="ru-RU" dirty="0"/>
              <a:t>  ассоциированный – </a:t>
            </a:r>
            <a:r>
              <a:rPr lang="ru-RU" dirty="0">
                <a:solidFill>
                  <a:srgbClr val="FF0000"/>
                </a:solidFill>
              </a:rPr>
              <a:t>7</a:t>
            </a:r>
            <a:r>
              <a:rPr lang="ru-RU" dirty="0"/>
              <a:t> </a:t>
            </a:r>
            <a:r>
              <a:rPr lang="en-US" dirty="0"/>
              <a:t>FTE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31ADF12-93CE-1426-5B94-D18AFB495BA7}"/>
              </a:ext>
            </a:extLst>
          </p:cNvPr>
          <p:cNvSpPr/>
          <p:nvPr/>
        </p:nvSpPr>
        <p:spPr>
          <a:xfrm>
            <a:off x="9074499" y="5246255"/>
            <a:ext cx="789937" cy="21205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213DA6-51C8-9235-DE10-25ED7EEBD916}"/>
              </a:ext>
            </a:extLst>
          </p:cNvPr>
          <p:cNvSpPr txBox="1"/>
          <p:nvPr/>
        </p:nvSpPr>
        <p:spPr>
          <a:xfrm>
            <a:off x="10229488" y="692979"/>
            <a:ext cx="1562672" cy="2878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71" i="1" dirty="0">
                <a:solidFill>
                  <a:srgbClr val="FF0000"/>
                </a:solidFill>
              </a:rPr>
              <a:t>(incl.13 associated)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F629E-123D-F242-93B8-5F62693931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 descr="https://atlas.cern/sites/atlas-public.web.cern.ch/files/field/image/HL-LHC-t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844" y="992199"/>
            <a:ext cx="8668407" cy="572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9771712F-4FA1-413D-512B-B6295A05BCE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49" y="2819400"/>
            <a:ext cx="4419600" cy="12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790B58-D3CA-442A-516E-A8492C0B4EF0}"/>
              </a:ext>
            </a:extLst>
          </p:cNvPr>
          <p:cNvSpPr txBox="1"/>
          <p:nvPr/>
        </p:nvSpPr>
        <p:spPr>
          <a:xfrm>
            <a:off x="1668163" y="263437"/>
            <a:ext cx="9345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</a:rPr>
              <a:t>tt</a:t>
            </a:r>
            <a:r>
              <a:rPr lang="en-US" sz="2400" dirty="0">
                <a:solidFill>
                  <a:srgbClr val="0070C0"/>
                </a:solidFill>
              </a:rPr>
              <a:t> - </a:t>
            </a:r>
            <a:r>
              <a:rPr lang="ru-RU" sz="2400" dirty="0">
                <a:solidFill>
                  <a:srgbClr val="0070C0"/>
                </a:solidFill>
              </a:rPr>
              <a:t>событие в центральном трекере в условиях </a:t>
            </a:r>
            <a:r>
              <a:rPr lang="en-US" sz="2400" dirty="0">
                <a:solidFill>
                  <a:srgbClr val="0070C0"/>
                </a:solidFill>
              </a:rPr>
              <a:t>HL-LHC ( &lt;</a:t>
            </a:r>
            <a:r>
              <a:rPr lang="en-US" sz="2400" dirty="0">
                <a:solidFill>
                  <a:srgbClr val="0070C0"/>
                </a:solidFill>
                <a:sym typeface="Symbol" panose="05050102010706020507" pitchFamily="18" charset="2"/>
              </a:rPr>
              <a:t></a:t>
            </a:r>
            <a:r>
              <a:rPr lang="en-US" sz="2400" dirty="0">
                <a:solidFill>
                  <a:srgbClr val="0070C0"/>
                </a:solidFill>
              </a:rPr>
              <a:t>&gt;</a:t>
            </a:r>
            <a:r>
              <a:rPr lang="ru-RU" sz="2400" dirty="0">
                <a:solidFill>
                  <a:srgbClr val="0070C0"/>
                </a:solidFill>
              </a:rPr>
              <a:t> </a:t>
            </a:r>
            <a:r>
              <a:rPr lang="en-US" sz="2400" dirty="0">
                <a:solidFill>
                  <a:srgbClr val="0070C0"/>
                </a:solidFill>
              </a:rPr>
              <a:t>=</a:t>
            </a:r>
            <a:r>
              <a:rPr lang="ru-RU" sz="2400" dirty="0">
                <a:solidFill>
                  <a:srgbClr val="0070C0"/>
                </a:solidFill>
              </a:rPr>
              <a:t> </a:t>
            </a:r>
            <a:r>
              <a:rPr lang="en-US" sz="2400" dirty="0">
                <a:solidFill>
                  <a:srgbClr val="0070C0"/>
                </a:solidFill>
              </a:rPr>
              <a:t>200</a:t>
            </a:r>
            <a:r>
              <a:rPr lang="ru-RU" sz="2400" dirty="0">
                <a:solidFill>
                  <a:srgbClr val="0070C0"/>
                </a:solidFill>
              </a:rPr>
              <a:t> </a:t>
            </a:r>
            <a:r>
              <a:rPr lang="en-US" sz="2400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BC0791-00F2-E690-A84F-77D5F5BE1108}"/>
              </a:ext>
            </a:extLst>
          </p:cNvPr>
          <p:cNvSpPr txBox="1"/>
          <p:nvPr/>
        </p:nvSpPr>
        <p:spPr>
          <a:xfrm>
            <a:off x="1779373" y="78771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_</a:t>
            </a:r>
          </a:p>
        </p:txBody>
      </p:sp>
    </p:spTree>
    <p:extLst>
      <p:ext uri="{BB962C8B-B14F-4D97-AF65-F5344CB8AC3E}">
        <p14:creationId xmlns:p14="http://schemas.microsoft.com/office/powerpoint/2010/main" val="9444191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1652F4-23C9-7508-8806-88EEA9D3D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518"/>
            <a:ext cx="12192000" cy="64441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1BC0FD-FBA5-F139-976D-853E131526A1}"/>
              </a:ext>
            </a:extLst>
          </p:cNvPr>
          <p:cNvSpPr txBox="1"/>
          <p:nvPr/>
        </p:nvSpPr>
        <p:spPr>
          <a:xfrm>
            <a:off x="275768" y="197918"/>
            <a:ext cx="1039746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800" i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Схема основных обновлений детектора ATLAS для HL-LHC</a:t>
            </a:r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6898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8F5317-86F7-B42D-3D3F-D69AF5A84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F4A3AE-C7FE-6643-BBEF-D1980966E372}"/>
              </a:ext>
            </a:extLst>
          </p:cNvPr>
          <p:cNvSpPr txBox="1"/>
          <p:nvPr/>
        </p:nvSpPr>
        <p:spPr>
          <a:xfrm>
            <a:off x="125222" y="982462"/>
            <a:ext cx="5663564" cy="40780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spcAft>
                <a:spcPts val="600"/>
              </a:spcAft>
              <a:buNone/>
            </a:pP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Разработка и производство новых резистивных плоских камер (RPC) для мюонного спектрометра ATLAS. Это включает в себя, в частности:</a:t>
            </a:r>
            <a:endParaRPr lang="en-US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>
              <a:spcAft>
                <a:spcPts val="600"/>
              </a:spcAft>
              <a:buFont typeface="Symbol" panose="05050102010706020507" pitchFamily="18" charset="2"/>
              <a:buChar char=""/>
            </a:pP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Сборку и тестирование RPC синглетов;</a:t>
            </a:r>
            <a:endParaRPr lang="en-US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>
              <a:spcAft>
                <a:spcPts val="600"/>
              </a:spcAft>
              <a:buFont typeface="Symbol" panose="05050102010706020507" pitchFamily="18" charset="2"/>
              <a:buChar char=""/>
            </a:pP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Производство и тестирование </a:t>
            </a:r>
            <a:r>
              <a:rPr lang="ru-RU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стриповых</a:t>
            </a: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панелей;</a:t>
            </a:r>
            <a:endParaRPr lang="en-US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>
              <a:spcAft>
                <a:spcPts val="600"/>
              </a:spcAft>
              <a:buFont typeface="Symbol" panose="05050102010706020507" pitchFamily="18" charset="2"/>
              <a:buChar char=""/>
            </a:pP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Проектирование, производство, монтаж газовой системы;</a:t>
            </a:r>
            <a:endParaRPr lang="en-US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>
              <a:spcAft>
                <a:spcPts val="600"/>
              </a:spcAft>
              <a:buFont typeface="Symbol" panose="05050102010706020507" pitchFamily="18" charset="2"/>
              <a:buChar char=""/>
            </a:pP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Проектирование, производство и монтаж распределения электропитания;</a:t>
            </a:r>
            <a:endParaRPr lang="en-US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>
              <a:spcAft>
                <a:spcPts val="600"/>
              </a:spcAft>
              <a:buFont typeface="Symbol" panose="05050102010706020507" pitchFamily="18" charset="2"/>
              <a:buChar char=""/>
            </a:pP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Ввод детекторов в эксплуатацию на поверхности, монтаж в шахте и окончательный ввод в эксплуатацию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C9F0C3-1277-C9F5-D07A-9B9F4387A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33980" y="5060501"/>
            <a:ext cx="5663565" cy="17132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9AADBC-528D-7E23-9C17-6C8537C170C9}"/>
              </a:ext>
            </a:extLst>
          </p:cNvPr>
          <p:cNvSpPr txBox="1"/>
          <p:nvPr/>
        </p:nvSpPr>
        <p:spPr>
          <a:xfrm>
            <a:off x="257661" y="216023"/>
            <a:ext cx="18473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075852-9A5E-5F0E-F22D-F9FEA9C2F834}"/>
              </a:ext>
            </a:extLst>
          </p:cNvPr>
          <p:cNvSpPr txBox="1"/>
          <p:nvPr/>
        </p:nvSpPr>
        <p:spPr>
          <a:xfrm>
            <a:off x="233980" y="115714"/>
            <a:ext cx="8998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70C0"/>
                </a:solidFill>
              </a:rPr>
              <a:t>Фаза-</a:t>
            </a:r>
            <a:r>
              <a:rPr lang="en-US" sz="2800" dirty="0">
                <a:solidFill>
                  <a:srgbClr val="0070C0"/>
                </a:solidFill>
              </a:rPr>
              <a:t>2</a:t>
            </a:r>
            <a:r>
              <a:rPr lang="ru-RU" sz="2800" dirty="0">
                <a:solidFill>
                  <a:srgbClr val="0070C0"/>
                </a:solidFill>
              </a:rPr>
              <a:t> модернизации мюонного спектрометра (</a:t>
            </a:r>
            <a:r>
              <a:rPr lang="en-US" sz="2800" dirty="0">
                <a:solidFill>
                  <a:srgbClr val="0070C0"/>
                </a:solidFill>
              </a:rPr>
              <a:t>RPC</a:t>
            </a:r>
            <a:r>
              <a:rPr lang="ru-RU" sz="2800" dirty="0">
                <a:solidFill>
                  <a:srgbClr val="0070C0"/>
                </a:solidFill>
              </a:rPr>
              <a:t>)</a:t>
            </a:r>
            <a:endParaRPr lang="en-US" sz="2800" dirty="0">
              <a:solidFill>
                <a:srgbClr val="0070C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2CCE6D-0805-FE55-7EBA-A119A30D6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749" y="982462"/>
            <a:ext cx="4168883" cy="26460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0449E0-14F8-D0E8-9C1C-8967F5BEA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096000" y="2316295"/>
            <a:ext cx="4539923" cy="360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2286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69C9D4E-3A36-1229-707F-B9948C9764C3}"/>
              </a:ext>
            </a:extLst>
          </p:cNvPr>
          <p:cNvSpPr txBox="1"/>
          <p:nvPr/>
        </p:nvSpPr>
        <p:spPr>
          <a:xfrm>
            <a:off x="1036949" y="137299"/>
            <a:ext cx="9531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0070C0"/>
                </a:solidFill>
              </a:rPr>
              <a:t>Фаза-2</a:t>
            </a:r>
            <a:r>
              <a:rPr lang="en-GB" sz="2800" dirty="0">
                <a:solidFill>
                  <a:srgbClr val="0070C0"/>
                </a:solidFill>
              </a:rPr>
              <a:t> -</a:t>
            </a:r>
            <a:r>
              <a:rPr lang="ru-RU" sz="2800" dirty="0">
                <a:solidFill>
                  <a:srgbClr val="0070C0"/>
                </a:solidFill>
              </a:rPr>
              <a:t> </a:t>
            </a:r>
            <a:r>
              <a:rPr lang="ru-RU" sz="2800" dirty="0" err="1">
                <a:solidFill>
                  <a:srgbClr val="0070C0"/>
                </a:solidFill>
              </a:rPr>
              <a:t>Высокогранулярный</a:t>
            </a:r>
            <a:r>
              <a:rPr lang="ru-RU" sz="2800" dirty="0">
                <a:solidFill>
                  <a:srgbClr val="0070C0"/>
                </a:solidFill>
              </a:rPr>
              <a:t> </a:t>
            </a:r>
            <a:r>
              <a:rPr lang="ru-RU" sz="2800" dirty="0" err="1">
                <a:solidFill>
                  <a:srgbClr val="0070C0"/>
                </a:solidFill>
              </a:rPr>
              <a:t>временн</a:t>
            </a:r>
            <a:r>
              <a:rPr lang="el-GR" sz="2800" dirty="0">
                <a:solidFill>
                  <a:srgbClr val="0070C0"/>
                </a:solidFill>
              </a:rPr>
              <a:t>ό</a:t>
            </a:r>
            <a:r>
              <a:rPr lang="ru-RU" sz="2800" dirty="0">
                <a:solidFill>
                  <a:srgbClr val="0070C0"/>
                </a:solidFill>
              </a:rPr>
              <a:t>й детектор (</a:t>
            </a:r>
            <a:r>
              <a:rPr lang="en-GB" sz="2800" dirty="0">
                <a:solidFill>
                  <a:srgbClr val="0070C0"/>
                </a:solidFill>
              </a:rPr>
              <a:t>HGTD)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F49BE7-CF4F-A7A6-5835-02E0381EC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32419" y="1001251"/>
            <a:ext cx="5248910" cy="29324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4E382E-6D67-681A-D546-AD1CA00296C2}"/>
              </a:ext>
            </a:extLst>
          </p:cNvPr>
          <p:cNvSpPr txBox="1"/>
          <p:nvPr/>
        </p:nvSpPr>
        <p:spPr>
          <a:xfrm>
            <a:off x="5656744" y="791849"/>
            <a:ext cx="6278252" cy="2878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 algn="just">
              <a:lnSpc>
                <a:spcPts val="1200"/>
              </a:lnSpc>
              <a:spcAft>
                <a:spcPts val="800"/>
              </a:spcAft>
              <a:buNone/>
            </a:pPr>
            <a:r>
              <a:rPr lang="ru-RU" dirty="0"/>
              <a:t>Обязательства ОИЯИ:</a:t>
            </a:r>
          </a:p>
          <a:p>
            <a:pPr marL="742950" lvl="1" indent="-285750" algn="just">
              <a:lnSpc>
                <a:spcPts val="2160"/>
              </a:lnSpc>
              <a:buFont typeface="Symbol" panose="05050102010706020507" pitchFamily="18" charset="2"/>
              <a:buChar char=""/>
            </a:pPr>
            <a:r>
              <a:rPr lang="ru-RU" dirty="0"/>
              <a:t>Разработка и производство системы DCS;</a:t>
            </a:r>
          </a:p>
          <a:p>
            <a:pPr marL="742950" lvl="1" indent="-285750" algn="just">
              <a:lnSpc>
                <a:spcPts val="2160"/>
              </a:lnSpc>
              <a:buFont typeface="Symbol" panose="05050102010706020507" pitchFamily="18" charset="2"/>
              <a:buChar char=""/>
            </a:pPr>
            <a:r>
              <a:rPr lang="ru-RU" dirty="0"/>
              <a:t>Проектирование, разработка, производство и тестирование инструментального стенда для </a:t>
            </a:r>
            <a:r>
              <a:rPr lang="ru-RU" dirty="0" err="1"/>
              <a:t>полудиска</a:t>
            </a:r>
            <a:r>
              <a:rPr lang="ru-RU" dirty="0"/>
              <a:t>;</a:t>
            </a:r>
          </a:p>
          <a:p>
            <a:pPr marL="742950" lvl="1" indent="-285750" algn="just">
              <a:lnSpc>
                <a:spcPts val="2160"/>
              </a:lnSpc>
              <a:buFont typeface="Symbol" panose="05050102010706020507" pitchFamily="18" charset="2"/>
              <a:buChar char=""/>
            </a:pPr>
            <a:r>
              <a:rPr lang="ru-RU" dirty="0"/>
              <a:t>Проектирование, разработка, производство и тестирование приспособления для установки </a:t>
            </a:r>
            <a:r>
              <a:rPr lang="ru-RU" dirty="0" err="1"/>
              <a:t>полудиска</a:t>
            </a:r>
            <a:r>
              <a:rPr lang="ru-RU" dirty="0"/>
              <a:t>;</a:t>
            </a:r>
          </a:p>
          <a:p>
            <a:pPr marL="742950" lvl="1" indent="-285750" algn="just">
              <a:lnSpc>
                <a:spcPts val="2160"/>
              </a:lnSpc>
              <a:buFont typeface="Symbol" panose="05050102010706020507" pitchFamily="18" charset="2"/>
              <a:buChar char=""/>
            </a:pPr>
            <a:r>
              <a:rPr lang="ru-RU" dirty="0"/>
              <a:t>Участие в сеансах на испытательном пучке, сборке компонентов, монтажных и интеграционных работах.</a:t>
            </a:r>
          </a:p>
        </p:txBody>
      </p:sp>
      <p:pic>
        <p:nvPicPr>
          <p:cNvPr id="9" name="Picture 8" descr="A close up of a machine&#10;&#10;AI-generated content may be incorrect.">
            <a:extLst>
              <a:ext uri="{FF2B5EF4-FFF2-40B4-BE49-F238E27FC236}">
                <a16:creationId xmlns:a16="http://schemas.microsoft.com/office/drawing/2014/main" id="{68D49E2F-AB42-F7DE-CA64-D10CDFD11E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19" y="4274413"/>
            <a:ext cx="4221968" cy="2145241"/>
          </a:xfrm>
          <a:prstGeom prst="rect">
            <a:avLst/>
          </a:prstGeom>
          <a:noFill/>
        </p:spPr>
      </p:pic>
      <p:pic>
        <p:nvPicPr>
          <p:cNvPr id="10" name="Picture 9" descr="A two wooden figures working on a machine&#10;&#10;AI-generated content may be incorrect.">
            <a:extLst>
              <a:ext uri="{FF2B5EF4-FFF2-40B4-BE49-F238E27FC236}">
                <a16:creationId xmlns:a16="http://schemas.microsoft.com/office/drawing/2014/main" id="{292C4154-45CC-3AEC-FA3F-2E28E85AD2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671" y="4268159"/>
            <a:ext cx="2160640" cy="2146531"/>
          </a:xfrm>
          <a:prstGeom prst="rect">
            <a:avLst/>
          </a:prstGeom>
          <a:noFill/>
        </p:spPr>
      </p:pic>
      <p:pic>
        <p:nvPicPr>
          <p:cNvPr id="11" name="Picture 10" descr="A large circular metal frame&#10;&#10;AI-generated content may be incorrect.">
            <a:extLst>
              <a:ext uri="{FF2B5EF4-FFF2-40B4-BE49-F238E27FC236}">
                <a16:creationId xmlns:a16="http://schemas.microsoft.com/office/drawing/2014/main" id="{8AABC149-9E3B-A608-018A-D873479D64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443" y="4268159"/>
            <a:ext cx="2203553" cy="2146531"/>
          </a:xfrm>
          <a:prstGeom prst="rect">
            <a:avLst/>
          </a:prstGeom>
          <a:noFill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137768A-EFE7-838D-143F-F7EB12362FF8}"/>
              </a:ext>
            </a:extLst>
          </p:cNvPr>
          <p:cNvSpPr txBox="1"/>
          <p:nvPr/>
        </p:nvSpPr>
        <p:spPr>
          <a:xfrm>
            <a:off x="659878" y="6488668"/>
            <a:ext cx="107277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1600" i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Детали сервисов HGTD</a:t>
            </a:r>
            <a:r>
              <a:rPr lang="en-GB" sz="1600" i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:</a:t>
            </a:r>
            <a:r>
              <a:rPr lang="ru-RU" sz="1600" i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3</a:t>
            </a:r>
            <a:r>
              <a:rPr lang="en-GB" sz="1600" i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D-</a:t>
            </a:r>
            <a:r>
              <a:rPr lang="ru-RU" sz="1600" i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макет и прототип инструментального стенда </a:t>
            </a:r>
            <a:r>
              <a:rPr lang="ru-RU" sz="1600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полудиска</a:t>
            </a:r>
            <a:r>
              <a:rPr lang="ru-RU" sz="1600" i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HGTD</a:t>
            </a:r>
            <a:endParaRPr lang="ru-RU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2006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C1FA92-00E3-92C4-8347-DBD87B283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675024E-218B-70A9-0E0E-95677B1C8159}"/>
              </a:ext>
            </a:extLst>
          </p:cNvPr>
          <p:cNvSpPr txBox="1"/>
          <p:nvPr/>
        </p:nvSpPr>
        <p:spPr>
          <a:xfrm>
            <a:off x="5656744" y="791849"/>
            <a:ext cx="6278252" cy="2031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 algn="just">
              <a:lnSpc>
                <a:spcPts val="1200"/>
              </a:lnSpc>
              <a:spcAft>
                <a:spcPts val="800"/>
              </a:spcAft>
              <a:buNone/>
            </a:pPr>
            <a:r>
              <a:rPr lang="ru-RU" dirty="0"/>
              <a:t>Обязательства ОИЯИ:</a:t>
            </a:r>
          </a:p>
          <a:p>
            <a:pPr marL="742950" lvl="1" indent="-285750" algn="just">
              <a:lnSpc>
                <a:spcPts val="2160"/>
              </a:lnSpc>
              <a:buFont typeface="Symbol" panose="05050102010706020507" pitchFamily="18" charset="2"/>
              <a:buChar char=""/>
            </a:pPr>
            <a:r>
              <a:rPr lang="ru-RU" dirty="0"/>
              <a:t> Разработка и тестирование специализированных микросхем предусилителя-формирователя и предварительного формирователя для НЕС;</a:t>
            </a:r>
          </a:p>
          <a:p>
            <a:pPr marL="742950" lvl="1" indent="-285750" algn="just">
              <a:lnSpc>
                <a:spcPts val="2160"/>
              </a:lnSpc>
              <a:buFont typeface="Symbol" panose="05050102010706020507" pitchFamily="18" charset="2"/>
              <a:buChar char=""/>
            </a:pPr>
            <a:r>
              <a:rPr lang="ru-RU" dirty="0"/>
              <a:t>Производство и тестирование оптических патч-кордов;</a:t>
            </a:r>
          </a:p>
          <a:p>
            <a:pPr marL="742950" lvl="1" indent="-285750" algn="just">
              <a:lnSpc>
                <a:spcPts val="2160"/>
              </a:lnSpc>
              <a:buFont typeface="Symbol" panose="05050102010706020507" pitchFamily="18" charset="2"/>
              <a:buChar char=""/>
            </a:pPr>
            <a:r>
              <a:rPr lang="ru-RU" dirty="0"/>
              <a:t>Разработка и тестирование аналоговой схемы.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360665-F443-3EA1-9FDA-053C3DDB7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57004" y="791849"/>
            <a:ext cx="2179955" cy="12960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8ED37D-29DA-E48C-7F8C-DB31FE1EF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594924" y="759880"/>
            <a:ext cx="2903855" cy="13049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D0CD48-F400-2032-800F-3C581B0F0501}"/>
              </a:ext>
            </a:extLst>
          </p:cNvPr>
          <p:cNvSpPr txBox="1"/>
          <p:nvPr/>
        </p:nvSpPr>
        <p:spPr>
          <a:xfrm>
            <a:off x="626823" y="556243"/>
            <a:ext cx="44494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Тесты высокочастотных операционных усилителей </a:t>
            </a:r>
            <a:r>
              <a:rPr lang="en-GB" sz="1400" dirty="0"/>
              <a:t>LTDB</a:t>
            </a:r>
            <a:endParaRPr lang="ru-RU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08C91C-80E2-AC53-E6DF-987E4CCF8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79109" y="2588714"/>
            <a:ext cx="6023610" cy="18351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B3038F-9274-1C14-D16C-07C0806AAE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107333" y="4525549"/>
            <a:ext cx="2677213" cy="22404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795DF8-037C-75A9-8F3D-5656CE4C17C0}"/>
              </a:ext>
            </a:extLst>
          </p:cNvPr>
          <p:cNvSpPr txBox="1"/>
          <p:nvPr/>
        </p:nvSpPr>
        <p:spPr>
          <a:xfrm>
            <a:off x="966188" y="2252727"/>
            <a:ext cx="44494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Влияние пространственного заряда (тесты на </a:t>
            </a:r>
            <a:r>
              <a:rPr lang="en-GB" sz="1400" dirty="0"/>
              <a:t>SPS)</a:t>
            </a:r>
            <a:endParaRPr lang="ru-RU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BF5138-D910-7BCA-8876-CC9F192E4784}"/>
              </a:ext>
            </a:extLst>
          </p:cNvPr>
          <p:cNvSpPr txBox="1"/>
          <p:nvPr/>
        </p:nvSpPr>
        <p:spPr>
          <a:xfrm>
            <a:off x="1085818" y="48738"/>
            <a:ext cx="1002036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70C0"/>
                </a:solidFill>
              </a:rPr>
              <a:t>Фаза-</a:t>
            </a:r>
            <a:r>
              <a:rPr lang="en-US" sz="2800" dirty="0">
                <a:solidFill>
                  <a:srgbClr val="0070C0"/>
                </a:solidFill>
              </a:rPr>
              <a:t>2</a:t>
            </a:r>
            <a:r>
              <a:rPr lang="ru-RU" sz="2800" dirty="0">
                <a:solidFill>
                  <a:srgbClr val="0070C0"/>
                </a:solidFill>
              </a:rPr>
              <a:t> модернизации </a:t>
            </a:r>
            <a:r>
              <a:rPr lang="ru-RU" sz="2800" dirty="0" err="1">
                <a:solidFill>
                  <a:srgbClr val="0070C0"/>
                </a:solidFill>
              </a:rPr>
              <a:t>жидкоаргоновых</a:t>
            </a:r>
            <a:r>
              <a:rPr lang="ru-RU" sz="2800" dirty="0">
                <a:solidFill>
                  <a:srgbClr val="0070C0"/>
                </a:solidFill>
              </a:rPr>
              <a:t> калориметров (</a:t>
            </a:r>
            <a:r>
              <a:rPr lang="en-US" sz="2800" dirty="0" err="1">
                <a:solidFill>
                  <a:srgbClr val="0070C0"/>
                </a:solidFill>
              </a:rPr>
              <a:t>LAr</a:t>
            </a:r>
            <a:r>
              <a:rPr lang="ru-RU" sz="2800" dirty="0">
                <a:solidFill>
                  <a:srgbClr val="0070C0"/>
                </a:solidFill>
              </a:rPr>
              <a:t>)</a:t>
            </a:r>
            <a:endParaRPr lang="en-US" sz="2800" dirty="0">
              <a:solidFill>
                <a:srgbClr val="0070C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73AC54C-DAA3-BFA7-BD20-8E92A83549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4638" y="3800192"/>
            <a:ext cx="6278253" cy="29205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C21F9F-5781-D1CB-FEEE-A438013C85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7460" y="3592076"/>
            <a:ext cx="2760788" cy="2081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080B6C-71D3-A34D-3190-939013BDF0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075" y="3008732"/>
            <a:ext cx="1771742" cy="995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A close-up of a cable&#10;&#10;Description automatically generated with low confidence">
            <a:extLst>
              <a:ext uri="{FF2B5EF4-FFF2-40B4-BE49-F238E27FC236}">
                <a16:creationId xmlns:a16="http://schemas.microsoft.com/office/drawing/2014/main" id="{AF8AF9EF-DFCB-7D27-69C3-081B17B828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57480" y="3675370"/>
            <a:ext cx="1517904" cy="10953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9AE19B5-5937-8890-296D-1F3E40BE94E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891" y="4770765"/>
            <a:ext cx="2783853" cy="185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79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ABEA1D-8F9B-DAD1-6551-4810030F08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38AD15D-943B-4CD1-C351-F0E9DCDD4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8810625" y="4440355"/>
            <a:ext cx="2900680" cy="2251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6C77D7-44C3-997A-5959-B78FC4D518BD}"/>
              </a:ext>
            </a:extLst>
          </p:cNvPr>
          <p:cNvSpPr txBox="1"/>
          <p:nvPr/>
        </p:nvSpPr>
        <p:spPr>
          <a:xfrm>
            <a:off x="3460672" y="79136"/>
            <a:ext cx="39913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0070C0"/>
                </a:solidFill>
              </a:rPr>
              <a:t>Участие в проекте </a:t>
            </a:r>
            <a:r>
              <a:rPr lang="en-GB" sz="2800" dirty="0">
                <a:solidFill>
                  <a:srgbClr val="0070C0"/>
                </a:solidFill>
              </a:rPr>
              <a:t>NICA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37F61F-B5B4-FD5F-22D0-B626258D07F8}"/>
              </a:ext>
            </a:extLst>
          </p:cNvPr>
          <p:cNvSpPr txBox="1"/>
          <p:nvPr/>
        </p:nvSpPr>
        <p:spPr>
          <a:xfrm>
            <a:off x="228601" y="919362"/>
            <a:ext cx="609442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исследована устойчивость нового резистивного покрытия (DLC) к разрядам</a:t>
            </a:r>
            <a:r>
              <a:rPr lang="en-GB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</a:t>
            </a:r>
            <a:r>
              <a:rPr lang="ru-RU" sz="16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событий разряда при газовом усилении 4×10</a:t>
            </a:r>
            <a:r>
              <a:rPr lang="ru-RU" sz="16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без какого-либо видимого влияния на работу детектора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20ACED-7CED-EFA1-EE09-D2723A837B7F}"/>
              </a:ext>
            </a:extLst>
          </p:cNvPr>
          <p:cNvSpPr txBox="1"/>
          <p:nvPr/>
        </p:nvSpPr>
        <p:spPr>
          <a:xfrm>
            <a:off x="228601" y="584322"/>
            <a:ext cx="110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>
                <a:solidFill>
                  <a:srgbClr val="0070C0"/>
                </a:solidFill>
              </a:rPr>
              <a:t>ТРС </a:t>
            </a:r>
            <a:r>
              <a:rPr lang="en-GB" u="sng" dirty="0">
                <a:solidFill>
                  <a:srgbClr val="0070C0"/>
                </a:solidFill>
              </a:rPr>
              <a:t>MPD</a:t>
            </a:r>
            <a:endParaRPr lang="ru-RU" u="sng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AB7278-1094-D355-8E39-F18EE70B87FF}"/>
              </a:ext>
            </a:extLst>
          </p:cNvPr>
          <p:cNvSpPr txBox="1"/>
          <p:nvPr/>
        </p:nvSpPr>
        <p:spPr>
          <a:xfrm>
            <a:off x="272579" y="2255112"/>
            <a:ext cx="3386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>
                <a:solidFill>
                  <a:srgbClr val="0070C0"/>
                </a:solidFill>
              </a:rPr>
              <a:t>MCT SPD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en-GB" dirty="0"/>
              <a:t>(</a:t>
            </a:r>
            <a:r>
              <a:rPr lang="ru-RU" dirty="0"/>
              <a:t>на базе</a:t>
            </a:r>
            <a:r>
              <a:rPr lang="en-GB" dirty="0"/>
              <a:t> Micromegas)</a:t>
            </a:r>
            <a:r>
              <a:rPr lang="ru-RU" dirty="0"/>
              <a:t> </a:t>
            </a:r>
            <a:endParaRPr lang="ru-RU" u="sng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9C83E1-A473-7F6C-79E9-1DBCF421B725}"/>
              </a:ext>
            </a:extLst>
          </p:cNvPr>
          <p:cNvSpPr txBox="1"/>
          <p:nvPr/>
        </p:nvSpPr>
        <p:spPr>
          <a:xfrm>
            <a:off x="272579" y="2695575"/>
            <a:ext cx="609442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проведено моделировани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</a:t>
            </a:r>
            <a: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оптимизация газовой смеси,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</a:t>
            </a:r>
            <a: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ротестировано сопротивление разряда защитного слоя DLC, усовершенствована технология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построен первый цилиндрический прототип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испытано несколько прототипов различной конфигурации и определены основные параметры будущего детектора.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350260-E0C7-8EFB-15C7-F6810B5EE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72579" y="4440355"/>
            <a:ext cx="2883535" cy="20237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544B36-E18C-0A1D-F1E8-E120770A8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353769" y="4576762"/>
            <a:ext cx="2969260" cy="20669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03B7974-8C66-3226-0934-769F0D2D941C}"/>
              </a:ext>
            </a:extLst>
          </p:cNvPr>
          <p:cNvSpPr txBox="1"/>
          <p:nvPr/>
        </p:nvSpPr>
        <p:spPr>
          <a:xfrm>
            <a:off x="6648451" y="584322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>
                <a:solidFill>
                  <a:srgbClr val="0070C0"/>
                </a:solidFill>
              </a:rPr>
              <a:t>Т</a:t>
            </a:r>
            <a:r>
              <a:rPr lang="en-GB" u="sng" dirty="0">
                <a:solidFill>
                  <a:srgbClr val="0070C0"/>
                </a:solidFill>
              </a:rPr>
              <a:t>OF</a:t>
            </a:r>
            <a:r>
              <a:rPr lang="ru-RU" u="sng" dirty="0">
                <a:solidFill>
                  <a:srgbClr val="0070C0"/>
                </a:solidFill>
              </a:rPr>
              <a:t> </a:t>
            </a:r>
            <a:r>
              <a:rPr lang="en-GB" u="sng" dirty="0">
                <a:solidFill>
                  <a:srgbClr val="0070C0"/>
                </a:solidFill>
              </a:rPr>
              <a:t>SPD</a:t>
            </a:r>
            <a:endParaRPr lang="ru-RU" u="sng" dirty="0">
              <a:solidFill>
                <a:srgbClr val="0070C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AFB1F1-7493-C093-0953-A99AC396393B}"/>
              </a:ext>
            </a:extLst>
          </p:cNvPr>
          <p:cNvSpPr txBox="1"/>
          <p:nvPr/>
        </p:nvSpPr>
        <p:spPr>
          <a:xfrm>
            <a:off x="6648451" y="919362"/>
            <a:ext cx="553245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изготовлено четыре камеры </a:t>
            </a: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MRPC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разработана а</a:t>
            </a:r>
            <a: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налоговая электроника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проведены испытания на космике и на мюонном пучке У-70 (ИФВЭ Протвино)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получено временное разрешение </a:t>
            </a:r>
            <a:r>
              <a:rPr lang="en-GB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~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40 пикосекунд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5E9192D-98D6-E0D0-5BE7-C3C126602D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6686166" y="2543175"/>
            <a:ext cx="2512060" cy="251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8230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DD77DD-84A5-7F15-371A-298B86A17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1B6D37-D81D-AF67-1934-ECBFACCDD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657" y="1113829"/>
            <a:ext cx="5639343" cy="23151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EC90BC-FE25-CF55-545C-FA7EB39A9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002" y="3919339"/>
            <a:ext cx="5639343" cy="20946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5EC2B3-F91C-7074-0B85-7EAF8A518F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8920" y="0"/>
            <a:ext cx="4937760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B9F235A-3509-E488-0FFD-BC2D9F9FD0BE}"/>
              </a:ext>
            </a:extLst>
          </p:cNvPr>
          <p:cNvSpPr txBox="1"/>
          <p:nvPr/>
        </p:nvSpPr>
        <p:spPr>
          <a:xfrm>
            <a:off x="655320" y="476250"/>
            <a:ext cx="5501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Запрашиваемые ресурсы на период 2026 – 2030 гг.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1920970-3B8A-703C-47C1-6D021F2BD5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6775" y="6340552"/>
            <a:ext cx="1948127" cy="47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9920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640F38-31CD-D8F6-403F-60F1CD489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38100"/>
            <a:ext cx="80010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9888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3E190F-033D-109C-48FE-4AAA9E818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067837-A9FB-6B83-15C8-A36B9248D055}"/>
              </a:ext>
            </a:extLst>
          </p:cNvPr>
          <p:cNvSpPr txBox="1"/>
          <p:nvPr/>
        </p:nvSpPr>
        <p:spPr>
          <a:xfrm>
            <a:off x="2860979" y="1334530"/>
            <a:ext cx="6470041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4800" dirty="0">
                <a:solidFill>
                  <a:srgbClr val="0070C0"/>
                </a:solidFill>
              </a:rPr>
              <a:t>Спасибо за внимание!</a:t>
            </a:r>
            <a:endParaRPr lang="en-US" sz="4800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3C7121-5D49-A9E8-F3FF-FEF7BF911A94}"/>
              </a:ext>
            </a:extLst>
          </p:cNvPr>
          <p:cNvSpPr txBox="1"/>
          <p:nvPr/>
        </p:nvSpPr>
        <p:spPr>
          <a:xfrm>
            <a:off x="3025736" y="5107971"/>
            <a:ext cx="5965095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0070C0"/>
                </a:solidFill>
              </a:rPr>
              <a:t>Далее - дополнительные слайды (</a:t>
            </a:r>
            <a:r>
              <a:rPr lang="ru-RU" sz="2000" dirty="0" err="1">
                <a:solidFill>
                  <a:srgbClr val="0070C0"/>
                </a:solidFill>
              </a:rPr>
              <a:t>физ.программа</a:t>
            </a:r>
            <a:r>
              <a:rPr lang="ru-RU" sz="2000" dirty="0">
                <a:solidFill>
                  <a:srgbClr val="0070C0"/>
                </a:solidFill>
              </a:rPr>
              <a:t>)</a:t>
            </a:r>
            <a:endParaRPr lang="en-US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7064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F629E-123D-F242-93B8-5F62693931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488" y="1219200"/>
            <a:ext cx="4345112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942244" y="152400"/>
            <a:ext cx="8229600" cy="884238"/>
          </a:xfrm>
          <a:prstGeom prst="rect">
            <a:avLst/>
          </a:prstGeom>
        </p:spPr>
        <p:txBody>
          <a:bodyPr/>
          <a:lstStyle>
            <a:lvl1pPr algn="ctr" defTabSz="457039" rtl="0" eaLnBrk="1" latinLnBrk="0" hangingPunct="1">
              <a:spcBef>
                <a:spcPct val="0"/>
              </a:spcBef>
              <a:buNone/>
              <a:defRPr sz="3200" b="0" kern="1200">
                <a:solidFill>
                  <a:srgbClr val="7E0824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>
                <a:solidFill>
                  <a:schemeClr val="accent1"/>
                </a:solidFill>
              </a:rPr>
              <a:t>ATLAS Phase-II MoU for JINR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690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2C4903-05F7-F523-6646-4540CA6290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CCD652-41E5-7750-6D07-707EE6E75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1357"/>
            <a:ext cx="6068315" cy="2848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616215-08BB-D598-50C3-9E82C4020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8315" y="366532"/>
            <a:ext cx="5643564" cy="26431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274815-283C-9EDB-F18C-C2EB0B5B14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5" y="3429000"/>
            <a:ext cx="5629275" cy="2667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B5B7B9-8C3F-B4E6-5158-0F6007504E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3429000"/>
            <a:ext cx="5624513" cy="32385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5125F65-F924-F2CD-65EB-E8A1FD81B642}"/>
              </a:ext>
            </a:extLst>
          </p:cNvPr>
          <p:cNvSpPr txBox="1"/>
          <p:nvPr/>
        </p:nvSpPr>
        <p:spPr>
          <a:xfrm>
            <a:off x="3840782" y="2896195"/>
            <a:ext cx="4455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Около 40 публикаций за последние 5 лет</a:t>
            </a:r>
          </a:p>
          <a:p>
            <a:r>
              <a:rPr lang="ru-RU" dirty="0">
                <a:solidFill>
                  <a:srgbClr val="0070C0"/>
                </a:solidFill>
              </a:rPr>
              <a:t>с определяющим вкладом группы ОИЯИ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A85A2C-A2F3-5E54-150E-E981CFA5E198}"/>
              </a:ext>
            </a:extLst>
          </p:cNvPr>
          <p:cNvSpPr txBox="1"/>
          <p:nvPr/>
        </p:nvSpPr>
        <p:spPr>
          <a:xfrm>
            <a:off x="854566" y="6157364"/>
            <a:ext cx="3142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Ниже – несколько примеров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3768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793A93-2588-78C0-8CB3-5C2EFB09D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74" y="0"/>
            <a:ext cx="118940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118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E8FC7C-D59B-4156-8070-4CECC30E8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89"/>
            <a:ext cx="12192000" cy="634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4382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Box 86"/>
          <p:cNvSpPr/>
          <p:nvPr/>
        </p:nvSpPr>
        <p:spPr>
          <a:xfrm>
            <a:off x="1832537" y="174797"/>
            <a:ext cx="7762535" cy="5439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6056" tIns="48028" rIns="96056" bIns="48028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904" b="1" spc="-1">
                <a:solidFill>
                  <a:srgbClr val="808080"/>
                </a:solidFill>
                <a:latin typeface="Arial"/>
                <a:ea typeface="DejaVu Sans"/>
              </a:rPr>
              <a:t>Plans for the period of the project: physics</a:t>
            </a:r>
            <a:endParaRPr lang="en-US" sz="2904" spc="-1">
              <a:latin typeface="Arial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781143" y="708988"/>
            <a:ext cx="10544321" cy="5387984"/>
          </a:xfrm>
          <a:prstGeom prst="rect">
            <a:avLst/>
          </a:prstGeom>
          <a:noFill/>
          <a:ln w="0">
            <a:noFill/>
          </a:ln>
        </p:spPr>
        <p:txBody>
          <a:bodyPr lIns="81681" tIns="40840" rIns="81681" bIns="40840" anchor="t">
            <a:noAutofit/>
          </a:bodyPr>
          <a:lstStyle/>
          <a:p>
            <a:pPr marL="245379" indent="-245379" algn="just"/>
            <a:r>
              <a:rPr lang="en-US" sz="1271" spc="-1">
                <a:latin typeface="Segoe UI"/>
              </a:rPr>
              <a:t>1.  Поиск сигнала рождения бозона Хиггса в ассоциации с топ-кварком (Н.Гусейнов, И.Бойко, А.Диденко, О.Доловова, А.Тропина и др.) в канале распада бозона Хиггса на пару </a:t>
            </a:r>
            <a:r>
              <a:rPr lang="en-US" sz="1271" i="1" spc="-1">
                <a:latin typeface="Segoe UI"/>
              </a:rPr>
              <a:t>b</a:t>
            </a:r>
            <a:r>
              <a:rPr lang="en-US" sz="1271" spc="-1">
                <a:latin typeface="Segoe UI"/>
              </a:rPr>
              <a:t>-струй. В этом исследовании планируется получить и проанализировать данные, напрямую чувствительные к модулю и фазе константы связи бозона Хиггса и топ-кварка. Предсказываемая Стандартной моделью разность фаз между константами связи WH и tH обуславливает деструктивную интерференцию для различных вкладов в процесс рождения бозона Хиггса в ассоциации с топ кварком и приводит к подавлению сечения этого процесса. Возможные поправки к этой разности фаз от эффектов за рамками Стандартной модели могут привести к росту наблюдаемого сечения в несколько раз.</a:t>
            </a:r>
            <a:endParaRPr lang="en-US" sz="1271" spc="-1">
              <a:latin typeface="Arial"/>
            </a:endParaRPr>
          </a:p>
          <a:p>
            <a:pPr marL="245379" indent="-245379" algn="just"/>
            <a:r>
              <a:rPr lang="en-US" sz="1271" spc="-1">
                <a:latin typeface="Segoe UI"/>
              </a:rPr>
              <a:t>2.   Планируется участие сотрудников ОИЯИ в изучении рождения бозона Хиггса в процессе слияния глюонов и векторных бозонов (Е.Рамакоти). Как и в случае других измерений свойств бозона Хиггса, это измерение является важным тестом Стандартной модели и чувствительно к потенциальным отклонениям от её предсказаний.</a:t>
            </a:r>
            <a:endParaRPr lang="en-US" sz="1271" spc="-1">
              <a:latin typeface="Arial"/>
            </a:endParaRPr>
          </a:p>
          <a:p>
            <a:pPr marL="245379" indent="-245379" algn="just"/>
            <a:r>
              <a:rPr lang="en-US" sz="1271" spc="-1">
                <a:latin typeface="Segoe UI"/>
              </a:rPr>
              <a:t>3.    Продолжение исследований в рамках измерения сечений рождения бозона Хиггса в каналах рождения с калибровочными бозонами (Ф.Ахмадов). Ожидается, что новые данные позволят существенно уточнить проведенные ранее измерения, в частности, с лучшей точностью измерить величины констант связи бозона Хиггса с прелестными и очарованными кварками.</a:t>
            </a:r>
            <a:endParaRPr lang="en-US" sz="1271" spc="-1">
              <a:latin typeface="Arial"/>
            </a:endParaRPr>
          </a:p>
          <a:p>
            <a:pPr marL="245379" indent="-245379" algn="just"/>
            <a:r>
              <a:rPr lang="en-US" sz="1271" spc="-1">
                <a:latin typeface="Segoe UI"/>
              </a:rPr>
              <a:t>4.  Продолжение поисков физических проявлений ряда моделей за рамками Стандартной модели, в частности, поиск рождения квантовых черных дыр (QBH, Quantum Black Holes) в канале с лептоном и струей (С.Карпов, З.Карпова). Анализ новых данных АТЛАСа в этом канале позволит получить новые ограничения на параметры моделей, предсказывающих существование QBH, а также представляет из себя важный тест как применимости Стандартной модели в области энергий в несколько ТэВ, так и качества существующих методов моделирования;</a:t>
            </a:r>
            <a:endParaRPr lang="en-US" sz="1271" spc="-1">
              <a:latin typeface="Arial"/>
            </a:endParaRPr>
          </a:p>
          <a:p>
            <a:pPr marL="245379" indent="-245379" algn="just"/>
            <a:r>
              <a:rPr lang="en-US" sz="1271" spc="-1">
                <a:latin typeface="Segoe UI"/>
              </a:rPr>
              <a:t>5. Планируемое исследование свойств и спектров возбужденных </a:t>
            </a:r>
            <a:r>
              <a:rPr lang="en-US" sz="1271" i="1" spc="-1">
                <a:latin typeface="Segoe UI"/>
              </a:rPr>
              <a:t>Bс</a:t>
            </a:r>
            <a:r>
              <a:rPr lang="en-US" sz="1271" spc="-1">
                <a:latin typeface="Segoe UI"/>
              </a:rPr>
              <a:t>-мезонов (Любушкина) представляет значительный интерес с точки зрения понимания физики взаимодействия тяжелых кварков и их связанных состояний. </a:t>
            </a:r>
            <a:endParaRPr lang="en-US" sz="1271" spc="-1">
              <a:latin typeface="Arial"/>
            </a:endParaRPr>
          </a:p>
          <a:p>
            <a:pPr marL="245379" indent="-245379" algn="just"/>
            <a:r>
              <a:rPr lang="en-US" sz="1271" spc="-1">
                <a:latin typeface="Segoe UI"/>
              </a:rPr>
              <a:t>6.  Участие в измерение CP-нарушающей фазы в распадах Bs-мезонов (Любушкин). Источником нарушения  CP-инвариантности в распадах Bs→Jpsi,phi  являются эффекты интереренции прямого распада и распада, в котором происходят осцилляции между Bs и  anti-Bs мезонами. Стандартная модель предсказывает малую величину этой фазы (phi_s ~ -0.04), определяемую углами смешивания Каббибо-Кобаяши-Маскавы. Новые физические явления за рамками Стандартной модели могут вносить существенный вклад в наблюдаемую величину фазы  phi_s.  Дополнительный интерес к этим исследованиям связан с тем, что на текущий момент измерения фазы  phi_s, проведенные разными экспериментами, плохо согласуются между собой и требуют дальнейшего уточнения.</a:t>
            </a:r>
            <a:endParaRPr lang="en-US" sz="1271" spc="-1"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2"/>
          </p:nvPr>
        </p:nvSpPr>
        <p:spPr>
          <a:xfrm>
            <a:off x="8514720" y="7003800"/>
            <a:ext cx="2768760" cy="398880"/>
          </a:xfrm>
          <a:prstGeom prst="rect">
            <a:avLst/>
          </a:prstGeom>
          <a:noFill/>
          <a:ln w="0">
            <a:noFill/>
          </a:ln>
        </p:spPr>
        <p:txBody>
          <a:bodyPr lIns="105840" tIns="52920" rIns="105840" bIns="5292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36F39C-7377-4821-B855-B268C32881C1}" type="slidenum">
              <a:rPr lang="en-US" smtClean="0"/>
              <a:pPr/>
              <a:t>32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extBox 87"/>
          <p:cNvSpPr/>
          <p:nvPr/>
        </p:nvSpPr>
        <p:spPr>
          <a:xfrm>
            <a:off x="1832537" y="174797"/>
            <a:ext cx="7762535" cy="5439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6056" tIns="48028" rIns="96056" bIns="48028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904" b="1" spc="-1">
                <a:solidFill>
                  <a:srgbClr val="808080"/>
                </a:solidFill>
                <a:latin typeface="Arial"/>
                <a:ea typeface="DejaVu Sans"/>
              </a:rPr>
              <a:t>Plans for the period of the project: physics</a:t>
            </a:r>
            <a:endParaRPr lang="en-US" sz="2904" spc="-1">
              <a:latin typeface="Arial"/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781143" y="676316"/>
            <a:ext cx="10544321" cy="6145981"/>
          </a:xfrm>
          <a:prstGeom prst="rect">
            <a:avLst/>
          </a:prstGeom>
          <a:noFill/>
          <a:ln w="0">
            <a:noFill/>
          </a:ln>
        </p:spPr>
        <p:txBody>
          <a:bodyPr lIns="81681" tIns="40840" rIns="81681" bIns="40840" anchor="t">
            <a:noAutofit/>
          </a:bodyPr>
          <a:lstStyle/>
          <a:p>
            <a:pPr marL="245379" indent="-245379" algn="just"/>
            <a:r>
              <a:rPr lang="en-US" sz="1271" spc="-1">
                <a:latin typeface="Segoe UI"/>
              </a:rPr>
              <a:t>7. Продолжение работ по изучению свойств тетракварковых и пентакварковых состояний в распадах B-мезонов (Васюков, Гладилин, Елецких). В последнее время активно ведутся экспериментальные исследования тетракварковых (Zc, Zcs) и пентакварковых (Pc, Pcs)  состояний со скрытым очарованием. Вклад петакварковых состояний в цепочки распада Lambda_b-бариона впервые обнаружен в 2015 г. в эксперименте LHCb и подтвержден в данных установки ATLAS. Исследованиями состояний Zc, Zcs занимались несколько экспериментальных коллабораций, начиная с 2014 г. На текущий момент задача экспериментальных исследований этих состояний заключается в более точном измерении их параметров, достоверном определении их спинов и четностей, обнаружении новых каналов распада и новых состояний в спектрах, что может пролить свет на внутреннюю структуру пентакварков и тетракварков и особенности взаимодействий, ответственных за формирование их спектров.</a:t>
            </a:r>
            <a:endParaRPr lang="en-US" sz="1271" spc="-1">
              <a:latin typeface="Arial"/>
            </a:endParaRPr>
          </a:p>
          <a:p>
            <a:pPr marL="245379" indent="-245379" algn="just"/>
            <a:r>
              <a:rPr lang="en-US" sz="1271" spc="-1">
                <a:latin typeface="Segoe UI"/>
              </a:rPr>
              <a:t>8. Продолжение исследований совместного рождения пар чармониев, изучение свойств полностью очарованных тетракварковых состояний (Елецких, Диденко). В 2021-2022 гг. в трех основных экспериментах LHC был открыт спектр резонансов, лежащих вблизи порога рождения пар Jpsi-мезонов и системы Jpsi-Psi(2S)-мезонов. Существование этого спектра согласуется с гипотезой существования полностью очарованных тетракварков. Совершенствование методов моделирования изучаемых спектров, привлечение угловых распределений к анализу наблюдаемых сигналов и измерение их спина-четности являются актуальными экспериментальными задачами на ближайшее будущее. Поскольку точность этих  измерений напрямую связана со статистикой отобранных пар чармониев, анализ новых  данных установки ATLAS позволит существенно увеличить чувствительность измерений.</a:t>
            </a:r>
            <a:endParaRPr lang="en-US" sz="1271" spc="-1">
              <a:latin typeface="Arial"/>
            </a:endParaRPr>
          </a:p>
          <a:p>
            <a:pPr marL="245379" indent="-245379" algn="just"/>
            <a:r>
              <a:rPr lang="en-US" sz="1271" spc="-1">
                <a:latin typeface="Segoe UI"/>
              </a:rPr>
              <a:t>9.  Планируется измерение дифференциальных сечений рождения  B+-мезонов (Л.Гладилин). Это важная задача для понимания механизмов рождения и адронизации тяжелых мезонов.</a:t>
            </a:r>
            <a:endParaRPr lang="en-US" sz="1271" spc="-1">
              <a:latin typeface="Arial"/>
            </a:endParaRPr>
          </a:p>
          <a:p>
            <a:pPr marL="245379" indent="-245379" algn="just"/>
            <a:r>
              <a:rPr lang="en-US" sz="1271" spc="-1">
                <a:latin typeface="Segoe UI"/>
              </a:rPr>
              <a:t>10. Продолжение исследований структуры протона при энергиях LHC (Г.Лыкасов, А.Липатов), в частности, исследования вклада внутренного очарования в функции распределения партонов, а также исследования вклада поляризованных глюонов. Измерения дифференциальных спектров рождения векторных электрослабых бозонов в ассоциации с тяжелыми струями, измерения угловых распределений в процесса рождения тяжелых прелестных и очарованных адронов, а также тяжелых струй позволят извлечь параметры теоретических моделей для структуры протона, предложенных в ОИЯИ.</a:t>
            </a:r>
            <a:endParaRPr lang="en-US" sz="1271" spc="-1">
              <a:latin typeface="Arial"/>
            </a:endParaRPr>
          </a:p>
          <a:p>
            <a:pPr marL="245379" indent="-245379" algn="just"/>
            <a:r>
              <a:rPr lang="en-US" sz="1271" spc="-1">
                <a:latin typeface="Segoe UI"/>
              </a:rPr>
              <a:t>11. Поиск распада W-бозона в канале Jpsi,pi (Л.Гладилин);</a:t>
            </a:r>
            <a:endParaRPr lang="en-US" sz="1271" spc="-1">
              <a:latin typeface="Arial"/>
            </a:endParaRPr>
          </a:p>
          <a:p>
            <a:pPr marL="245379" indent="-245379" algn="just"/>
            <a:r>
              <a:rPr lang="en-US" sz="1271" spc="-1">
                <a:latin typeface="Segoe UI"/>
              </a:rPr>
              <a:t>12. Новые измерения дифференциальных сечений одиночного и парного рождения Z-бозонов (Е.Солдатов)</a:t>
            </a:r>
            <a:endParaRPr lang="en-US" sz="1271" spc="-1">
              <a:latin typeface="Arial"/>
            </a:endParaRPr>
          </a:p>
          <a:p>
            <a:pPr marL="245379" indent="-245379" algn="just"/>
            <a:r>
              <a:rPr lang="en-US" sz="1271" spc="-1">
                <a:latin typeface="Segoe UI"/>
              </a:rPr>
              <a:t>13. Продолжение участия в работах по контролю качества данных, контроль качества реконструкции различных типов объектов в детекторе (Е. Солдатов)</a:t>
            </a:r>
            <a:endParaRPr lang="en-US" sz="1271" spc="-1">
              <a:latin typeface="Arial"/>
            </a:endParaRPr>
          </a:p>
          <a:p>
            <a:pPr marL="245379" indent="-245379" algn="just"/>
            <a:r>
              <a:rPr lang="en-US" sz="1271" spc="-1">
                <a:latin typeface="Segoe UI"/>
              </a:rPr>
              <a:t>14. Продолжение работ по измерениям полных и дифференциальных сечений ассоциированного рождения W-бозонов и пар топ-кварков (Л.Масленников)</a:t>
            </a:r>
            <a:endParaRPr lang="en-US" sz="1271" spc="-1"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2"/>
          </p:nvPr>
        </p:nvSpPr>
        <p:spPr>
          <a:xfrm>
            <a:off x="8514720" y="7003800"/>
            <a:ext cx="2768760" cy="398880"/>
          </a:xfrm>
          <a:prstGeom prst="rect">
            <a:avLst/>
          </a:prstGeom>
          <a:noFill/>
          <a:ln w="0">
            <a:noFill/>
          </a:ln>
        </p:spPr>
        <p:txBody>
          <a:bodyPr lIns="105840" tIns="52920" rIns="105840" bIns="5292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36F39C-7377-4821-B855-B268C32881C1}" type="slidenum">
              <a:rPr lang="en-US" smtClean="0"/>
              <a:pPr/>
              <a:t>33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extBox 90"/>
          <p:cNvSpPr/>
          <p:nvPr/>
        </p:nvSpPr>
        <p:spPr>
          <a:xfrm>
            <a:off x="1760331" y="174797"/>
            <a:ext cx="7905073" cy="5439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6056" tIns="48028" rIns="96056" bIns="48028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904" b="1" spc="-1">
                <a:solidFill>
                  <a:srgbClr val="808080"/>
                </a:solidFill>
                <a:latin typeface="Arial"/>
                <a:ea typeface="DejaVu Sans"/>
              </a:rPr>
              <a:t>Plans for the period of the project: software</a:t>
            </a:r>
            <a:endParaRPr lang="en-US" sz="2904" spc="-1">
              <a:latin typeface="Arial"/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781143" y="774333"/>
            <a:ext cx="10544321" cy="4061490"/>
          </a:xfrm>
          <a:prstGeom prst="rect">
            <a:avLst/>
          </a:prstGeom>
          <a:noFill/>
          <a:ln w="0">
            <a:noFill/>
          </a:ln>
        </p:spPr>
        <p:txBody>
          <a:bodyPr lIns="81681" tIns="40840" rIns="81681" bIns="40840" anchor="t">
            <a:noAutofit/>
          </a:bodyPr>
          <a:lstStyle/>
          <a:p>
            <a:pPr marL="245379" indent="-245379" algn="just"/>
            <a:r>
              <a:rPr lang="en-US" sz="1271" spc="-1">
                <a:latin typeface="Segoe UI"/>
              </a:rPr>
              <a:t>1. Продолжение разработки Монте-Карло генератора ReneSANCe, в рамках которой планируется расчет поправок и уточнение моделирования ряда физических процессов, исследуемых на LHC. </a:t>
            </a:r>
            <a:endParaRPr lang="en-US" sz="1271" spc="-1">
              <a:latin typeface="Arial"/>
            </a:endParaRPr>
          </a:p>
          <a:p>
            <a:pPr marL="245379" indent="-245379" algn="just"/>
            <a:r>
              <a:rPr lang="en-US" sz="1271" spc="-1">
                <a:latin typeface="Segoe UI"/>
              </a:rPr>
              <a:t>2. Продолжение теоретических исследований структуры протона при энергиях LHC, в частности, вклада внутреннего очарования и вклада поперечно-полярированных глюонов в протоне в различные наблюдаемые экспериментально процессы; расчеты асимметрии в угловых распределениях в процессах рождения пар D-мезонов;</a:t>
            </a:r>
            <a:endParaRPr lang="en-US" sz="1271" spc="-1">
              <a:latin typeface="Arial"/>
            </a:endParaRPr>
          </a:p>
          <a:p>
            <a:pPr marL="245379" indent="-245379" algn="just"/>
            <a:r>
              <a:rPr lang="en-US" sz="1271" spc="-1">
                <a:latin typeface="Segoe UI"/>
              </a:rPr>
              <a:t>3. Продолжение работ по разработке и поддержке баз данных экспериментальных событий (Event Index, Event Picking). Эта база данных активно используется в ряде физических исследований, где требуется применение нестандартных алгоритмов реконструкции событий, например, в анализе возбужденных состояний  Вс-мезонов,  проводимого с определяющим вкладом сотрудников ОИЯИ; в рамках этих работ также решаются задачи контроля за целостностью и возможными повреждениями данных, дублированием событий, зарегистрированных разными триггерами и т.д.</a:t>
            </a:r>
            <a:endParaRPr lang="en-US" sz="1271" spc="-1">
              <a:latin typeface="Arial"/>
            </a:endParaRPr>
          </a:p>
          <a:p>
            <a:pPr marL="245379" indent="-245379" algn="just"/>
            <a:r>
              <a:rPr lang="en-US" sz="1271" spc="-1">
                <a:latin typeface="Segoe UI"/>
              </a:rPr>
              <a:t>4. Продолжение работ и открытие новых направлений по поддержке программного обеспечения системы калориметров АТЛАС, в частности, моделирования отклика калориметров, калибровки калориметров, участие в разработке и поддержке ПО баз данных состояния детектора;</a:t>
            </a:r>
            <a:endParaRPr lang="en-US" sz="1271" spc="-1">
              <a:latin typeface="Arial"/>
            </a:endParaRPr>
          </a:p>
          <a:p>
            <a:pPr marL="245379" indent="-245379" algn="just"/>
            <a:r>
              <a:rPr lang="en-US" sz="1271" spc="-1">
                <a:latin typeface="Segoe UI"/>
              </a:rPr>
              <a:t>5.   Продолжение поддержки ПО системы триггеров АТЛАС;</a:t>
            </a:r>
            <a:endParaRPr lang="en-US" sz="1271" spc="-1">
              <a:latin typeface="Arial"/>
            </a:endParaRPr>
          </a:p>
          <a:p>
            <a:pPr marL="245379" indent="-245379" algn="just"/>
            <a:r>
              <a:rPr lang="en-US" sz="1271" spc="-1">
                <a:latin typeface="Segoe UI"/>
              </a:rPr>
              <a:t>6. Разработка ряда утилит для статистического анализа данных, в частности, создание генератора псевдоданных, учитывающего особенности многомерного анализа наблюдаемых кинематических спектров;</a:t>
            </a:r>
            <a:endParaRPr lang="en-US" sz="1271" spc="-1">
              <a:latin typeface="Arial"/>
            </a:endParaRPr>
          </a:p>
          <a:p>
            <a:pPr marL="245379" indent="-245379" algn="just"/>
            <a:r>
              <a:rPr lang="en-US" sz="1271" spc="-1">
                <a:latin typeface="Segoe UI"/>
              </a:rPr>
              <a:t>7. Создание и тестирование программного обеспечения для мультивариантивного анализа данных, в частности, создание собственных математических моделей, алгоритмов обучения и контроля нейронных сетей, учитывающих особенности анализа экспериментальных данных физики высоких энергий.</a:t>
            </a:r>
            <a:endParaRPr lang="en-US" sz="1271" spc="-1">
              <a:latin typeface="Arial"/>
            </a:endParaRPr>
          </a:p>
          <a:p>
            <a:pPr marL="245379" indent="-245379" algn="just"/>
            <a:r>
              <a:rPr lang="en-US" sz="1271" spc="-1">
                <a:latin typeface="Segoe UI"/>
              </a:rPr>
              <a:t>8. Участие в системном администрировании системы триггирования событий и набора данных установки АТЛАС.</a:t>
            </a:r>
            <a:endParaRPr lang="en-US" sz="1271" spc="-1"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2"/>
          </p:nvPr>
        </p:nvSpPr>
        <p:spPr>
          <a:xfrm>
            <a:off x="8514720" y="7003800"/>
            <a:ext cx="2768760" cy="398880"/>
          </a:xfrm>
          <a:prstGeom prst="rect">
            <a:avLst/>
          </a:prstGeom>
          <a:noFill/>
          <a:ln w="0">
            <a:noFill/>
          </a:ln>
        </p:spPr>
        <p:txBody>
          <a:bodyPr lIns="105840" tIns="52920" rIns="105840" bIns="5292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36F39C-7377-4821-B855-B268C32881C1}" type="slidenum">
              <a:rPr lang="en-US" smtClean="0"/>
              <a:pPr/>
              <a:t>34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extBox 91"/>
          <p:cNvSpPr/>
          <p:nvPr/>
        </p:nvSpPr>
        <p:spPr>
          <a:xfrm>
            <a:off x="707631" y="174797"/>
            <a:ext cx="10035400" cy="5439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6056" tIns="48028" rIns="96056" bIns="48028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904" b="1" spc="-1">
                <a:solidFill>
                  <a:srgbClr val="808080"/>
                </a:solidFill>
                <a:latin typeface="Arial"/>
                <a:ea typeface="DejaVu Sans"/>
              </a:rPr>
              <a:t>Plans for the period of the project: detector exploitation</a:t>
            </a:r>
            <a:endParaRPr lang="en-US" sz="2904" spc="-1">
              <a:latin typeface="Arial"/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781143" y="774333"/>
            <a:ext cx="10544321" cy="2166498"/>
          </a:xfrm>
          <a:prstGeom prst="rect">
            <a:avLst/>
          </a:prstGeom>
          <a:noFill/>
          <a:ln w="0">
            <a:noFill/>
          </a:ln>
        </p:spPr>
        <p:txBody>
          <a:bodyPr lIns="81681" tIns="40840" rIns="81681" bIns="40840" anchor="t">
            <a:noAutofit/>
          </a:bodyPr>
          <a:lstStyle/>
          <a:p>
            <a:pPr marL="245379" indent="-245379" algn="just"/>
            <a:r>
              <a:rPr lang="en-US" sz="1271" spc="-1">
                <a:latin typeface="Segoe UI"/>
              </a:rPr>
              <a:t>1. Планируется продолжить участие в управлении работой адронного сцинтилляционного калориметра (И.Минашвили).</a:t>
            </a:r>
            <a:endParaRPr lang="en-US" sz="1271" spc="-1">
              <a:latin typeface="Arial"/>
            </a:endParaRPr>
          </a:p>
          <a:p>
            <a:pPr marL="245379" indent="-245379" algn="just"/>
            <a:r>
              <a:rPr lang="en-US" sz="1271" spc="-1">
                <a:latin typeface="Segoe UI"/>
              </a:rPr>
              <a:t>2. Планируется продолжить участие группы ОИЯИ в эксплуатационных работах жидко-аргонного калориметра. Обязательства ОИЯИ включают ремонт и введение в строй блоков электроники, мониторирование качества каналов считывания, участие в сменах дежурных экспертов и т.д.</a:t>
            </a:r>
            <a:endParaRPr lang="en-US" sz="1271" spc="-1">
              <a:latin typeface="Arial"/>
            </a:endParaRPr>
          </a:p>
          <a:p>
            <a:pPr marL="245379" indent="-245379" algn="just"/>
            <a:r>
              <a:rPr lang="en-US" sz="1271" spc="-1">
                <a:latin typeface="Segoe UI"/>
              </a:rPr>
              <a:t>3. В ближайшие годы сотрудники ОИЯИ будут продолжать работы по поддержке распределенных вычислений для эксперимента АТЛАС.</a:t>
            </a:r>
            <a:endParaRPr lang="en-US" sz="1271" spc="-1">
              <a:latin typeface="Arial"/>
            </a:endParaRPr>
          </a:p>
          <a:p>
            <a:pPr marL="245379" indent="-245379" algn="just"/>
            <a:r>
              <a:rPr lang="en-US" sz="1271" spc="-1">
                <a:latin typeface="Segoe UI"/>
              </a:rPr>
              <a:t>4.  ОИЯИ планирует продолжить участие в работах по обеспечению безопасности на установке. Сотрудники ОИЯИ (В.Батусов. И.Костюхина, М.Шиякова) будут выполнять работы в качестве реководителей смен по обеспечению безопасности (SLIMOS, Shift Leader in Matter of Safety). Таже они будут осуществлять работы по радиационной безопасности и контролю над соответствующим пропускным режимом в шахте установки АТЛАС.</a:t>
            </a:r>
            <a:endParaRPr lang="en-US" sz="1271" spc="-1"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2"/>
          </p:nvPr>
        </p:nvSpPr>
        <p:spPr>
          <a:xfrm>
            <a:off x="8514720" y="7003800"/>
            <a:ext cx="2768760" cy="398880"/>
          </a:xfrm>
          <a:prstGeom prst="rect">
            <a:avLst/>
          </a:prstGeom>
          <a:noFill/>
          <a:ln w="0">
            <a:noFill/>
          </a:ln>
        </p:spPr>
        <p:txBody>
          <a:bodyPr lIns="105840" tIns="52920" rIns="105840" bIns="5292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36F39C-7377-4821-B855-B268C32881C1}" type="slidenum">
              <a:rPr lang="en-US" smtClean="0"/>
              <a:pPr/>
              <a:t>35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142381-B7CA-02AC-5EC6-56C12342F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B08FE2-DF2D-4360-9B58-F1660E4E66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815" y="0"/>
            <a:ext cx="91343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17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object 17"/>
          <p:cNvSpPr/>
          <p:nvPr/>
        </p:nvSpPr>
        <p:spPr>
          <a:xfrm>
            <a:off x="841587" y="529944"/>
            <a:ext cx="10503481" cy="98344"/>
          </a:xfrm>
          <a:custGeom>
            <a:avLst/>
            <a:gdLst/>
            <a:ahLst/>
            <a:cxnLst/>
            <a:rect l="l" t="t" r="r" b="b"/>
            <a:pathLst>
              <a:path w="11570335" h="100965">
                <a:moveTo>
                  <a:pt x="11570208" y="71628"/>
                </a:moveTo>
                <a:lnTo>
                  <a:pt x="0" y="71628"/>
                </a:lnTo>
                <a:lnTo>
                  <a:pt x="0" y="100584"/>
                </a:lnTo>
                <a:lnTo>
                  <a:pt x="11570208" y="100584"/>
                </a:lnTo>
                <a:lnTo>
                  <a:pt x="11570208" y="71628"/>
                </a:lnTo>
                <a:close/>
              </a:path>
              <a:path w="11570335" h="100965">
                <a:moveTo>
                  <a:pt x="11570208" y="0"/>
                </a:moveTo>
                <a:lnTo>
                  <a:pt x="0" y="0"/>
                </a:lnTo>
                <a:lnTo>
                  <a:pt x="0" y="28956"/>
                </a:lnTo>
                <a:lnTo>
                  <a:pt x="11570208" y="28956"/>
                </a:lnTo>
                <a:lnTo>
                  <a:pt x="11570208" y="0"/>
                </a:lnTo>
                <a:close/>
              </a:path>
            </a:pathLst>
          </a:custGeom>
          <a:solidFill>
            <a:srgbClr val="548DD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sz="1634"/>
          </a:p>
        </p:txBody>
      </p:sp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840280" y="-305159"/>
            <a:ext cx="10480937" cy="1154638"/>
          </a:xfrm>
          <a:prstGeom prst="rect">
            <a:avLst/>
          </a:prstGeom>
          <a:noFill/>
          <a:ln w="0">
            <a:noFill/>
          </a:ln>
        </p:spPr>
        <p:txBody>
          <a:bodyPr lIns="0" tIns="12089" rIns="0" bIns="0" anchor="ctr">
            <a:noAutofit/>
          </a:bodyPr>
          <a:lstStyle/>
          <a:p>
            <a:pPr marL="12089">
              <a:lnSpc>
                <a:spcPct val="100000"/>
              </a:lnSpc>
              <a:spcBef>
                <a:spcPts val="95"/>
              </a:spcBef>
              <a:tabLst>
                <a:tab pos="0" algn="l"/>
              </a:tabLst>
            </a:pPr>
            <a:r>
              <a:rPr lang="ru-RU" sz="1634" b="1" spc="-1">
                <a:solidFill>
                  <a:srgbClr val="85A7D1"/>
                </a:solidFill>
                <a:latin typeface="Segoe UI"/>
                <a:ea typeface="Segoe UI"/>
              </a:rPr>
              <a:t>Measurements of WH and ZH production with Higgs boson decays into bottom quarks and direct constraints on the charm Yukawa coupling</a:t>
            </a:r>
            <a:endParaRPr lang="en-US" sz="1634" spc="-1">
              <a:latin typeface="Arial"/>
            </a:endParaRPr>
          </a:p>
        </p:txBody>
      </p:sp>
      <p:pic>
        <p:nvPicPr>
          <p:cNvPr id="195" name="Picture 194"/>
          <p:cNvPicPr/>
          <p:nvPr/>
        </p:nvPicPr>
        <p:blipFill>
          <a:blip r:embed="rId2"/>
          <a:stretch/>
        </p:blipFill>
        <p:spPr>
          <a:xfrm>
            <a:off x="887328" y="880844"/>
            <a:ext cx="4171595" cy="2829745"/>
          </a:xfrm>
          <a:prstGeom prst="rect">
            <a:avLst/>
          </a:prstGeom>
          <a:ln w="0">
            <a:noFill/>
          </a:ln>
        </p:spPr>
      </p:pic>
      <p:pic>
        <p:nvPicPr>
          <p:cNvPr id="196" name="Picture 195"/>
          <p:cNvPicPr/>
          <p:nvPr/>
        </p:nvPicPr>
        <p:blipFill>
          <a:blip r:embed="rId3"/>
          <a:stretch/>
        </p:blipFill>
        <p:spPr>
          <a:xfrm>
            <a:off x="5672835" y="992257"/>
            <a:ext cx="4572811" cy="4494724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196"/>
          <p:cNvPicPr/>
          <p:nvPr/>
        </p:nvPicPr>
        <p:blipFill>
          <a:blip r:embed="rId4"/>
          <a:stretch/>
        </p:blipFill>
        <p:spPr>
          <a:xfrm>
            <a:off x="5269006" y="5489594"/>
            <a:ext cx="5754240" cy="939328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197"/>
          <p:cNvPicPr/>
          <p:nvPr/>
        </p:nvPicPr>
        <p:blipFill>
          <a:blip r:embed="rId5"/>
          <a:stretch/>
        </p:blipFill>
        <p:spPr>
          <a:xfrm>
            <a:off x="1348334" y="4149378"/>
            <a:ext cx="3340086" cy="2694482"/>
          </a:xfrm>
          <a:prstGeom prst="rect">
            <a:avLst/>
          </a:prstGeom>
          <a:ln w="0">
            <a:noFill/>
          </a:ln>
        </p:spPr>
      </p:pic>
      <p:sp>
        <p:nvSpPr>
          <p:cNvPr id="199" name="TextBox 31"/>
          <p:cNvSpPr/>
          <p:nvPr/>
        </p:nvSpPr>
        <p:spPr>
          <a:xfrm>
            <a:off x="912160" y="3869377"/>
            <a:ext cx="3983076" cy="28266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6255" tIns="43127" rIns="86255" bIns="43127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271" spc="-1" dirty="0">
                <a:solidFill>
                  <a:srgbClr val="000000"/>
                </a:solidFill>
                <a:latin typeface="Segoe UI"/>
                <a:ea typeface="Segoe UI"/>
              </a:rPr>
              <a:t>Limit is set on </a:t>
            </a:r>
            <a:r>
              <a:rPr lang="en-US" sz="1271" i="1" spc="-1" dirty="0" err="1">
                <a:solidFill>
                  <a:srgbClr val="000000"/>
                </a:solidFill>
                <a:latin typeface="Segoe UI"/>
                <a:ea typeface="Segoe UI"/>
              </a:rPr>
              <a:t>H→cc</a:t>
            </a:r>
            <a:r>
              <a:rPr lang="en-US" sz="1271" spc="-1" dirty="0">
                <a:solidFill>
                  <a:srgbClr val="000000"/>
                </a:solidFill>
                <a:latin typeface="Segoe UI"/>
                <a:ea typeface="Segoe UI"/>
              </a:rPr>
              <a:t> signal strength relative to SM.</a:t>
            </a:r>
            <a:endParaRPr lang="en-US" sz="1271" spc="-1" dirty="0">
              <a:latin typeface="Arial"/>
            </a:endParaRPr>
          </a:p>
        </p:txBody>
      </p:sp>
      <p:sp>
        <p:nvSpPr>
          <p:cNvPr id="200" name="PlaceHolder 9"/>
          <p:cNvSpPr/>
          <p:nvPr/>
        </p:nvSpPr>
        <p:spPr>
          <a:xfrm>
            <a:off x="8856421" y="6474990"/>
            <a:ext cx="2513151" cy="36233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056" tIns="48028" rIns="96056" bIns="48028" anchor="ctr">
            <a:noAutofit/>
          </a:bodyPr>
          <a:lstStyle/>
          <a:p>
            <a:pPr algn="r">
              <a:tabLst>
                <a:tab pos="0" algn="l"/>
              </a:tabLst>
            </a:pPr>
            <a:fld id="{733FC693-6E6A-4F87-8238-EF79C770209E}" type="slidenum">
              <a:rPr lang="ru-RU" sz="2087" spc="-1">
                <a:solidFill>
                  <a:srgbClr val="8B8B8B"/>
                </a:solidFill>
                <a:latin typeface="Calibri"/>
                <a:ea typeface="DejaVu Sans"/>
              </a:rPr>
              <a:pPr algn="r">
                <a:tabLst>
                  <a:tab pos="0" algn="l"/>
                </a:tabLst>
              </a:pPr>
              <a:t>5</a:t>
            </a:fld>
            <a:endParaRPr lang="en-US" sz="2087" spc="-1">
              <a:latin typeface="Arial"/>
            </a:endParaRPr>
          </a:p>
        </p:txBody>
      </p:sp>
      <p:sp>
        <p:nvSpPr>
          <p:cNvPr id="201" name="Прямоугольник 10"/>
          <p:cNvSpPr/>
          <p:nvPr/>
        </p:nvSpPr>
        <p:spPr>
          <a:xfrm rot="16200000">
            <a:off x="9219711" y="2730284"/>
            <a:ext cx="3465926" cy="58543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1681" tIns="40840" rIns="81681" bIns="4084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634" spc="-1">
                <a:solidFill>
                  <a:srgbClr val="85A7D1"/>
                </a:solidFill>
                <a:latin typeface="Segoe UI"/>
                <a:ea typeface="Segoe UI"/>
              </a:rPr>
              <a:t>F.Ahmadov</a:t>
            </a:r>
            <a:endParaRPr lang="en-US" sz="1634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1634" spc="-1">
                <a:solidFill>
                  <a:srgbClr val="85A7D1"/>
                </a:solidFill>
                <a:latin typeface="Segoe UI"/>
                <a:ea typeface="Segoe UI"/>
              </a:rPr>
              <a:t>ArXiv:2410.19611, accepted by JHEP</a:t>
            </a:r>
            <a:endParaRPr lang="en-US" sz="1634" spc="-1">
              <a:latin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object 19"/>
          <p:cNvSpPr/>
          <p:nvPr/>
        </p:nvSpPr>
        <p:spPr>
          <a:xfrm>
            <a:off x="841587" y="529944"/>
            <a:ext cx="10503481" cy="98344"/>
          </a:xfrm>
          <a:custGeom>
            <a:avLst/>
            <a:gdLst/>
            <a:ahLst/>
            <a:cxnLst/>
            <a:rect l="l" t="t" r="r" b="b"/>
            <a:pathLst>
              <a:path w="11570335" h="100965">
                <a:moveTo>
                  <a:pt x="11570208" y="71628"/>
                </a:moveTo>
                <a:lnTo>
                  <a:pt x="0" y="71628"/>
                </a:lnTo>
                <a:lnTo>
                  <a:pt x="0" y="100584"/>
                </a:lnTo>
                <a:lnTo>
                  <a:pt x="11570208" y="100584"/>
                </a:lnTo>
                <a:lnTo>
                  <a:pt x="11570208" y="71628"/>
                </a:lnTo>
                <a:close/>
              </a:path>
              <a:path w="11570335" h="100965">
                <a:moveTo>
                  <a:pt x="11570208" y="0"/>
                </a:moveTo>
                <a:lnTo>
                  <a:pt x="0" y="0"/>
                </a:lnTo>
                <a:lnTo>
                  <a:pt x="0" y="28956"/>
                </a:lnTo>
                <a:lnTo>
                  <a:pt x="11570208" y="28956"/>
                </a:lnTo>
                <a:lnTo>
                  <a:pt x="11570208" y="0"/>
                </a:lnTo>
                <a:close/>
              </a:path>
            </a:pathLst>
          </a:custGeom>
          <a:solidFill>
            <a:srgbClr val="548DD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sz="1634"/>
          </a:p>
        </p:txBody>
      </p:sp>
      <p:sp>
        <p:nvSpPr>
          <p:cNvPr id="714" name="PlaceHolder 1"/>
          <p:cNvSpPr>
            <a:spLocks noGrp="1"/>
          </p:cNvSpPr>
          <p:nvPr>
            <p:ph type="title"/>
          </p:nvPr>
        </p:nvSpPr>
        <p:spPr>
          <a:xfrm>
            <a:off x="840280" y="-53909"/>
            <a:ext cx="10480937" cy="642010"/>
          </a:xfrm>
          <a:prstGeom prst="rect">
            <a:avLst/>
          </a:prstGeom>
          <a:noFill/>
          <a:ln w="0">
            <a:noFill/>
          </a:ln>
        </p:spPr>
        <p:txBody>
          <a:bodyPr lIns="0" tIns="12089" rIns="0" bIns="0" anchor="ctr">
            <a:noAutofit/>
          </a:bodyPr>
          <a:lstStyle/>
          <a:p>
            <a:pPr marL="12089">
              <a:lnSpc>
                <a:spcPct val="100000"/>
              </a:lnSpc>
              <a:spcBef>
                <a:spcPts val="95"/>
              </a:spcBef>
              <a:tabLst>
                <a:tab pos="0" algn="l"/>
              </a:tabLst>
            </a:pPr>
            <a:r>
              <a:rPr lang="ru-RU" sz="1634" b="1" spc="-1">
                <a:solidFill>
                  <a:srgbClr val="85A7D1"/>
                </a:solidFill>
                <a:latin typeface="Segoe UI"/>
                <a:ea typeface="Segoe UI"/>
              </a:rPr>
              <a:t>Measurements of WH and ZH production with Higgs boson decays into bottom quarks and direct constraints on the charm Yukawa coupling</a:t>
            </a:r>
            <a:endParaRPr lang="en-US" sz="1634" spc="-1">
              <a:latin typeface="Arial"/>
            </a:endParaRPr>
          </a:p>
        </p:txBody>
      </p:sp>
      <p:pic>
        <p:nvPicPr>
          <p:cNvPr id="716" name="Picture 715"/>
          <p:cNvPicPr/>
          <p:nvPr/>
        </p:nvPicPr>
        <p:blipFill>
          <a:blip r:embed="rId2"/>
          <a:stretch/>
        </p:blipFill>
        <p:spPr>
          <a:xfrm>
            <a:off x="1949503" y="1037345"/>
            <a:ext cx="8296143" cy="5502990"/>
          </a:xfrm>
          <a:prstGeom prst="rect">
            <a:avLst/>
          </a:prstGeom>
          <a:ln w="0">
            <a:noFill/>
          </a:ln>
        </p:spPr>
      </p:pic>
      <p:sp>
        <p:nvSpPr>
          <p:cNvPr id="720" name="PlaceHolder 12"/>
          <p:cNvSpPr/>
          <p:nvPr/>
        </p:nvSpPr>
        <p:spPr>
          <a:xfrm>
            <a:off x="8856421" y="6474990"/>
            <a:ext cx="2513151" cy="36233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056" tIns="48028" rIns="96056" bIns="48028" anchor="ctr">
            <a:noAutofit/>
          </a:bodyPr>
          <a:lstStyle/>
          <a:p>
            <a:pPr algn="r">
              <a:tabLst>
                <a:tab pos="0" algn="l"/>
              </a:tabLst>
            </a:pPr>
            <a:fld id="{9519FA9C-D048-44F5-A0D3-02B05AA7DBDA}" type="slidenum">
              <a:rPr lang="ru-RU" sz="2087" spc="-1">
                <a:solidFill>
                  <a:srgbClr val="8B8B8B"/>
                </a:solidFill>
                <a:latin typeface="Calibri"/>
                <a:ea typeface="DejaVu Sans"/>
              </a:rPr>
              <a:pPr algn="r">
                <a:tabLst>
                  <a:tab pos="0" algn="l"/>
                </a:tabLst>
              </a:pPr>
              <a:t>6</a:t>
            </a:fld>
            <a:endParaRPr lang="en-US" sz="2087" spc="-1">
              <a:latin typeface="Arial"/>
            </a:endParaRPr>
          </a:p>
        </p:txBody>
      </p:sp>
      <p:sp>
        <p:nvSpPr>
          <p:cNvPr id="721" name="Прямоугольник 11"/>
          <p:cNvSpPr/>
          <p:nvPr/>
        </p:nvSpPr>
        <p:spPr>
          <a:xfrm rot="16200000">
            <a:off x="9219711" y="3253040"/>
            <a:ext cx="3465926" cy="58543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1681" tIns="40840" rIns="81681" bIns="4084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634" spc="-1">
                <a:solidFill>
                  <a:srgbClr val="85A7D1"/>
                </a:solidFill>
                <a:latin typeface="Segoe UI"/>
                <a:ea typeface="Segoe UI"/>
              </a:rPr>
              <a:t>A.Ahmadov</a:t>
            </a:r>
            <a:endParaRPr lang="en-US" sz="1634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1634" spc="-1">
                <a:solidFill>
                  <a:srgbClr val="85A7D1"/>
                </a:solidFill>
                <a:latin typeface="Segoe UI"/>
                <a:ea typeface="Segoe UI"/>
              </a:rPr>
              <a:t>ArXiv:2410.19611, accepted by JHEP</a:t>
            </a:r>
            <a:endParaRPr lang="en-US" sz="1634" spc="-1">
              <a:latin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Rectangle 232"/>
          <p:cNvSpPr/>
          <p:nvPr/>
        </p:nvSpPr>
        <p:spPr>
          <a:xfrm rot="16172400">
            <a:off x="-977932" y="2105728"/>
            <a:ext cx="3733460" cy="33783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81" tIns="40840" rIns="81681" bIns="4084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452" spc="-1">
                <a:solidFill>
                  <a:srgbClr val="5983B0"/>
                </a:solidFill>
                <a:latin typeface="Arial"/>
                <a:ea typeface="DejaVu Sans"/>
              </a:rPr>
              <a:t>Phys. Rev. Lett. 131 (2023) 151902</a:t>
            </a:r>
            <a:endParaRPr lang="en-US" sz="1452" spc="-1">
              <a:latin typeface="Arial"/>
            </a:endParaRPr>
          </a:p>
        </p:txBody>
      </p:sp>
      <p:sp>
        <p:nvSpPr>
          <p:cNvPr id="234" name="PlaceHolder 8"/>
          <p:cNvSpPr/>
          <p:nvPr/>
        </p:nvSpPr>
        <p:spPr>
          <a:xfrm>
            <a:off x="840280" y="-53909"/>
            <a:ext cx="10480937" cy="6420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089" rIns="0" bIns="0" anchor="ctr">
            <a:noAutofit/>
          </a:bodyPr>
          <a:lstStyle/>
          <a:p>
            <a:pPr marL="12089">
              <a:spcBef>
                <a:spcPts val="95"/>
              </a:spcBef>
              <a:tabLst>
                <a:tab pos="0" algn="l"/>
              </a:tabLst>
            </a:pPr>
            <a:r>
              <a:rPr lang="ru-RU" sz="1634" b="1" spc="-1">
                <a:solidFill>
                  <a:srgbClr val="85A7D1"/>
                </a:solidFill>
                <a:latin typeface="Segoe UI"/>
                <a:ea typeface="Segoe UI"/>
              </a:rPr>
              <a:t>Resonant production of charmonia pairs: fully charmed tetraquarks</a:t>
            </a:r>
            <a:endParaRPr lang="en-US" sz="1634" spc="-1">
              <a:latin typeface="Arial"/>
            </a:endParaRPr>
          </a:p>
        </p:txBody>
      </p:sp>
      <p:sp>
        <p:nvSpPr>
          <p:cNvPr id="235" name="object 24"/>
          <p:cNvSpPr/>
          <p:nvPr/>
        </p:nvSpPr>
        <p:spPr>
          <a:xfrm>
            <a:off x="841587" y="529944"/>
            <a:ext cx="10503481" cy="98344"/>
          </a:xfrm>
          <a:custGeom>
            <a:avLst/>
            <a:gdLst/>
            <a:ahLst/>
            <a:cxnLst/>
            <a:rect l="l" t="t" r="r" b="b"/>
            <a:pathLst>
              <a:path w="11570335" h="100965">
                <a:moveTo>
                  <a:pt x="11570208" y="71628"/>
                </a:moveTo>
                <a:lnTo>
                  <a:pt x="0" y="71628"/>
                </a:lnTo>
                <a:lnTo>
                  <a:pt x="0" y="100584"/>
                </a:lnTo>
                <a:lnTo>
                  <a:pt x="11570208" y="100584"/>
                </a:lnTo>
                <a:lnTo>
                  <a:pt x="11570208" y="71628"/>
                </a:lnTo>
                <a:close/>
              </a:path>
              <a:path w="11570335" h="100965">
                <a:moveTo>
                  <a:pt x="11570208" y="0"/>
                </a:moveTo>
                <a:lnTo>
                  <a:pt x="0" y="0"/>
                </a:lnTo>
                <a:lnTo>
                  <a:pt x="0" y="28956"/>
                </a:lnTo>
                <a:lnTo>
                  <a:pt x="11570208" y="28956"/>
                </a:lnTo>
                <a:lnTo>
                  <a:pt x="11570208" y="0"/>
                </a:lnTo>
                <a:close/>
              </a:path>
            </a:pathLst>
          </a:custGeom>
          <a:solidFill>
            <a:srgbClr val="548DD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sz="1634"/>
          </a:p>
        </p:txBody>
      </p:sp>
      <p:pic>
        <p:nvPicPr>
          <p:cNvPr id="236" name="Picture 235"/>
          <p:cNvPicPr/>
          <p:nvPr/>
        </p:nvPicPr>
        <p:blipFill>
          <a:blip r:embed="rId2"/>
          <a:stretch/>
        </p:blipFill>
        <p:spPr>
          <a:xfrm>
            <a:off x="1021611" y="668148"/>
            <a:ext cx="3200902" cy="3076421"/>
          </a:xfrm>
          <a:prstGeom prst="rect">
            <a:avLst/>
          </a:prstGeom>
          <a:ln w="0">
            <a:noFill/>
          </a:ln>
        </p:spPr>
      </p:pic>
      <p:pic>
        <p:nvPicPr>
          <p:cNvPr id="237" name="Picture 236"/>
          <p:cNvPicPr/>
          <p:nvPr/>
        </p:nvPicPr>
        <p:blipFill>
          <a:blip r:embed="rId3"/>
          <a:stretch/>
        </p:blipFill>
        <p:spPr>
          <a:xfrm>
            <a:off x="1021611" y="3703402"/>
            <a:ext cx="3176398" cy="3052897"/>
          </a:xfrm>
          <a:prstGeom prst="rect">
            <a:avLst/>
          </a:prstGeom>
          <a:ln w="0">
            <a:noFill/>
          </a:ln>
        </p:spPr>
      </p:pic>
      <p:pic>
        <p:nvPicPr>
          <p:cNvPr id="238" name="Picture 237"/>
          <p:cNvPicPr/>
          <p:nvPr/>
        </p:nvPicPr>
        <p:blipFill>
          <a:blip r:embed="rId4"/>
          <a:stretch/>
        </p:blipFill>
        <p:spPr>
          <a:xfrm>
            <a:off x="4131358" y="829876"/>
            <a:ext cx="3626295" cy="2308949"/>
          </a:xfrm>
          <a:prstGeom prst="rect">
            <a:avLst/>
          </a:prstGeom>
          <a:ln w="0">
            <a:noFill/>
          </a:ln>
        </p:spPr>
      </p:pic>
      <p:pic>
        <p:nvPicPr>
          <p:cNvPr id="239" name="Picture 238"/>
          <p:cNvPicPr/>
          <p:nvPr/>
        </p:nvPicPr>
        <p:blipFill>
          <a:blip r:embed="rId5"/>
          <a:stretch/>
        </p:blipFill>
        <p:spPr>
          <a:xfrm>
            <a:off x="7690021" y="752442"/>
            <a:ext cx="3796191" cy="2773549"/>
          </a:xfrm>
          <a:prstGeom prst="rect">
            <a:avLst/>
          </a:prstGeom>
          <a:ln w="0">
            <a:noFill/>
          </a:ln>
        </p:spPr>
      </p:pic>
      <p:pic>
        <p:nvPicPr>
          <p:cNvPr id="240" name="Picture 239"/>
          <p:cNvPicPr/>
          <p:nvPr/>
        </p:nvPicPr>
        <p:blipFill>
          <a:blip r:embed="rId6"/>
          <a:stretch/>
        </p:blipFill>
        <p:spPr>
          <a:xfrm>
            <a:off x="4200296" y="3418499"/>
            <a:ext cx="5217108" cy="2042997"/>
          </a:xfrm>
          <a:prstGeom prst="rect">
            <a:avLst/>
          </a:prstGeom>
          <a:ln w="0">
            <a:noFill/>
          </a:ln>
        </p:spPr>
      </p:pic>
      <p:sp>
        <p:nvSpPr>
          <p:cNvPr id="241" name="Rectangle 240"/>
          <p:cNvSpPr/>
          <p:nvPr/>
        </p:nvSpPr>
        <p:spPr>
          <a:xfrm>
            <a:off x="4198989" y="5503644"/>
            <a:ext cx="7085635" cy="113438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81" tIns="40840" rIns="81681" bIns="40840" anchor="t">
            <a:no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452" spc="-1" dirty="0">
                <a:solidFill>
                  <a:srgbClr val="0070C0"/>
                </a:solidFill>
                <a:latin typeface="Segoe UI"/>
                <a:ea typeface="Segoe UI"/>
              </a:rPr>
              <a:t>Наблюдение четких резонансных сигналов для </a:t>
            </a:r>
            <a:r>
              <a:rPr lang="en-US" sz="1452" spc="-1" dirty="0">
                <a:solidFill>
                  <a:srgbClr val="0070C0"/>
                </a:solidFill>
                <a:latin typeface="Segoe UI"/>
                <a:ea typeface="Segoe UI"/>
              </a:rPr>
              <a:t>X-6900 </a:t>
            </a:r>
            <a:r>
              <a:rPr lang="ru-RU" sz="1452" spc="-1" dirty="0">
                <a:solidFill>
                  <a:srgbClr val="0070C0"/>
                </a:solidFill>
                <a:latin typeface="Segoe UI"/>
                <a:ea typeface="Segoe UI"/>
              </a:rPr>
              <a:t>может быть объяснено вкладом очарованных </a:t>
            </a:r>
            <a:r>
              <a:rPr lang="ru-RU" sz="1452" spc="-1" dirty="0" err="1">
                <a:solidFill>
                  <a:srgbClr val="0070C0"/>
                </a:solidFill>
                <a:latin typeface="Segoe UI"/>
                <a:ea typeface="Segoe UI"/>
              </a:rPr>
              <a:t>тетракварков</a:t>
            </a:r>
            <a:r>
              <a:rPr lang="ru-RU" sz="1452" spc="-1" dirty="0">
                <a:solidFill>
                  <a:srgbClr val="0070C0"/>
                </a:solidFill>
                <a:latin typeface="Segoe UI"/>
                <a:ea typeface="Segoe UI"/>
              </a:rPr>
              <a:t>.</a:t>
            </a:r>
            <a:endParaRPr lang="en-US" sz="1452" spc="-1" dirty="0">
              <a:solidFill>
                <a:srgbClr val="0070C0"/>
              </a:solidFill>
              <a:latin typeface="Arial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452" spc="-1" dirty="0">
                <a:solidFill>
                  <a:srgbClr val="000000"/>
                </a:solidFill>
                <a:latin typeface="Segoe UI"/>
                <a:ea typeface="Segoe UI"/>
              </a:rPr>
              <a:t>Подтверждение </a:t>
            </a:r>
            <a:r>
              <a:rPr lang="en-US" sz="1452" spc="-1" dirty="0">
                <a:solidFill>
                  <a:srgbClr val="000000"/>
                </a:solidFill>
                <a:latin typeface="Segoe UI"/>
                <a:ea typeface="Segoe UI"/>
              </a:rPr>
              <a:t>X-7200 </a:t>
            </a:r>
            <a:r>
              <a:rPr lang="ru-RU" sz="1452" spc="-1" dirty="0">
                <a:solidFill>
                  <a:srgbClr val="000000"/>
                </a:solidFill>
                <a:latin typeface="Segoe UI"/>
                <a:ea typeface="Segoe UI"/>
              </a:rPr>
              <a:t>требует большей статистики</a:t>
            </a:r>
            <a:r>
              <a:rPr lang="en-US" sz="1452" spc="-1" dirty="0">
                <a:solidFill>
                  <a:srgbClr val="000000"/>
                </a:solidFill>
                <a:latin typeface="Segoe UI"/>
                <a:ea typeface="Segoe UI"/>
              </a:rPr>
              <a:t>.</a:t>
            </a:r>
            <a:endParaRPr lang="en-US" sz="1452" spc="-1" dirty="0">
              <a:latin typeface="Arial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452" spc="-1" dirty="0">
                <a:solidFill>
                  <a:srgbClr val="000000"/>
                </a:solidFill>
                <a:latin typeface="Segoe UI"/>
              </a:rPr>
              <a:t>Спин-четность пока не изучены – требуется анализ угловых переменных</a:t>
            </a:r>
            <a:endParaRPr lang="en-US" sz="1452" spc="-1" dirty="0">
              <a:latin typeface="Arial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452" spc="-1" dirty="0">
                <a:solidFill>
                  <a:srgbClr val="000000"/>
                </a:solidFill>
                <a:latin typeface="Segoe UI"/>
              </a:rPr>
              <a:t>Продолжается поиск других каналов распада</a:t>
            </a:r>
            <a:endParaRPr lang="en-US" sz="1452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452" spc="-1" dirty="0">
              <a:latin typeface="Arial"/>
            </a:endParaRPr>
          </a:p>
        </p:txBody>
      </p:sp>
      <p:sp>
        <p:nvSpPr>
          <p:cNvPr id="242" name="Rectangle 241"/>
          <p:cNvSpPr/>
          <p:nvPr/>
        </p:nvSpPr>
        <p:spPr>
          <a:xfrm>
            <a:off x="9003773" y="30385"/>
            <a:ext cx="2488320" cy="45969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81" tIns="40840" rIns="81681" bIns="4084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271" spc="-1">
                <a:solidFill>
                  <a:srgbClr val="999999"/>
                </a:solidFill>
                <a:latin typeface="Segoe UI"/>
                <a:ea typeface="Segoe UI"/>
              </a:rPr>
              <a:t>      A.Didenko, I.Yeletskikh,</a:t>
            </a:r>
            <a:endParaRPr lang="en-US" sz="1271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1271" spc="-1">
                <a:solidFill>
                  <a:srgbClr val="999999"/>
                </a:solidFill>
                <a:latin typeface="Segoe UI"/>
                <a:ea typeface="Segoe UI"/>
              </a:rPr>
              <a:t>	L.Gladilin</a:t>
            </a:r>
            <a:endParaRPr lang="en-US" sz="1271" spc="-1">
              <a:latin typeface="Arial"/>
            </a:endParaRPr>
          </a:p>
        </p:txBody>
      </p:sp>
      <p:sp>
        <p:nvSpPr>
          <p:cNvPr id="243" name="PlaceHolder 26"/>
          <p:cNvSpPr/>
          <p:nvPr/>
        </p:nvSpPr>
        <p:spPr>
          <a:xfrm>
            <a:off x="8856748" y="6474664"/>
            <a:ext cx="2513151" cy="36233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056" tIns="48028" rIns="96056" bIns="48028" anchor="ctr">
            <a:noAutofit/>
          </a:bodyPr>
          <a:lstStyle/>
          <a:p>
            <a:pPr algn="r">
              <a:tabLst>
                <a:tab pos="0" algn="l"/>
              </a:tabLst>
            </a:pPr>
            <a:fld id="{7C2B56E7-E4AB-4CB3-A18A-EFEB289A43D5}" type="slidenum">
              <a:rPr lang="ru-RU" sz="2087" spc="-1">
                <a:solidFill>
                  <a:srgbClr val="8B8B8B"/>
                </a:solidFill>
                <a:latin typeface="Calibri"/>
                <a:ea typeface="DejaVu Sans"/>
              </a:rPr>
              <a:pPr algn="r">
                <a:tabLst>
                  <a:tab pos="0" algn="l"/>
                </a:tabLst>
              </a:pPr>
              <a:t>7</a:t>
            </a:fld>
            <a:endParaRPr lang="en-US" sz="2087" spc="-1"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object 42"/>
          <p:cNvSpPr/>
          <p:nvPr/>
        </p:nvSpPr>
        <p:spPr>
          <a:xfrm>
            <a:off x="841587" y="529944"/>
            <a:ext cx="10505115" cy="99977"/>
          </a:xfrm>
          <a:custGeom>
            <a:avLst/>
            <a:gdLst/>
            <a:ahLst/>
            <a:cxnLst/>
            <a:rect l="l" t="t" r="r" b="b"/>
            <a:pathLst>
              <a:path w="11570335" h="100965">
                <a:moveTo>
                  <a:pt x="11570208" y="71628"/>
                </a:moveTo>
                <a:lnTo>
                  <a:pt x="0" y="71628"/>
                </a:lnTo>
                <a:lnTo>
                  <a:pt x="0" y="100584"/>
                </a:lnTo>
                <a:lnTo>
                  <a:pt x="11570208" y="100584"/>
                </a:lnTo>
                <a:lnTo>
                  <a:pt x="11570208" y="71628"/>
                </a:lnTo>
                <a:close/>
              </a:path>
              <a:path w="11570335" h="100965">
                <a:moveTo>
                  <a:pt x="11570208" y="0"/>
                </a:moveTo>
                <a:lnTo>
                  <a:pt x="0" y="0"/>
                </a:lnTo>
                <a:lnTo>
                  <a:pt x="0" y="28956"/>
                </a:lnTo>
                <a:lnTo>
                  <a:pt x="11570208" y="28956"/>
                </a:lnTo>
                <a:lnTo>
                  <a:pt x="11570208" y="0"/>
                </a:lnTo>
                <a:close/>
              </a:path>
            </a:pathLst>
          </a:custGeom>
          <a:solidFill>
            <a:srgbClr val="548DD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sz="1634"/>
          </a:p>
        </p:txBody>
      </p:sp>
      <p:sp>
        <p:nvSpPr>
          <p:cNvPr id="332" name="PlaceHolder 1"/>
          <p:cNvSpPr>
            <a:spLocks noGrp="1"/>
          </p:cNvSpPr>
          <p:nvPr>
            <p:ph type="title"/>
          </p:nvPr>
        </p:nvSpPr>
        <p:spPr>
          <a:xfrm>
            <a:off x="816429" y="-305159"/>
            <a:ext cx="10482571" cy="1156272"/>
          </a:xfrm>
          <a:prstGeom prst="rect">
            <a:avLst/>
          </a:prstGeom>
          <a:noFill/>
          <a:ln w="0">
            <a:noFill/>
          </a:ln>
        </p:spPr>
        <p:txBody>
          <a:bodyPr lIns="0" tIns="12089" rIns="0" bIns="0" anchor="ctr">
            <a:noAutofit/>
          </a:bodyPr>
          <a:lstStyle/>
          <a:p>
            <a:pPr marL="12089">
              <a:lnSpc>
                <a:spcPct val="100000"/>
              </a:lnSpc>
              <a:spcBef>
                <a:spcPts val="95"/>
              </a:spcBef>
              <a:tabLst>
                <a:tab pos="0" algn="l"/>
              </a:tabLst>
            </a:pPr>
            <a:r>
              <a:rPr lang="en-US" sz="1634" b="1" spc="8">
                <a:solidFill>
                  <a:srgbClr val="85A7D1"/>
                </a:solidFill>
                <a:latin typeface="Segoe UI"/>
                <a:ea typeface="Segoe UI"/>
              </a:rPr>
              <a:t>Measurement of Z-boson + b-jets differential cross-sections</a:t>
            </a:r>
            <a:endParaRPr lang="en-US" sz="1634" spc="-1">
              <a:latin typeface="Arial"/>
            </a:endParaRPr>
          </a:p>
        </p:txBody>
      </p:sp>
      <p:sp>
        <p:nvSpPr>
          <p:cNvPr id="335" name="PlaceHolder 2"/>
          <p:cNvSpPr>
            <a:spLocks noGrp="1"/>
          </p:cNvSpPr>
          <p:nvPr>
            <p:ph type="sldNum" idx="19"/>
          </p:nvPr>
        </p:nvSpPr>
        <p:spPr>
          <a:xfrm>
            <a:off x="8432335" y="6421734"/>
            <a:ext cx="2514785" cy="363969"/>
          </a:xfrm>
          <a:prstGeom prst="rect">
            <a:avLst/>
          </a:prstGeom>
          <a:noFill/>
          <a:ln w="0">
            <a:noFill/>
          </a:ln>
        </p:spPr>
        <p:txBody>
          <a:bodyPr lIns="96056" tIns="48028" rIns="96056" bIns="48028" anchor="ctr">
            <a:no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ru-RU" sz="2178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fld id="{75520D75-27E1-4414-ABBA-BE04461D78A1}" type="slidenum">
              <a:rPr lang="ru-RU"/>
              <a:pPr/>
              <a:t>8</a:t>
            </a:fld>
            <a:endParaRPr lang="en-US">
              <a:latin typeface="Times New Roman"/>
            </a:endParaRPr>
          </a:p>
        </p:txBody>
      </p:sp>
      <p:pic>
        <p:nvPicPr>
          <p:cNvPr id="336" name="Picture 335"/>
          <p:cNvPicPr/>
          <p:nvPr/>
        </p:nvPicPr>
        <p:blipFill>
          <a:blip r:embed="rId2"/>
          <a:stretch/>
        </p:blipFill>
        <p:spPr>
          <a:xfrm>
            <a:off x="912159" y="746888"/>
            <a:ext cx="6015618" cy="2817003"/>
          </a:xfrm>
          <a:prstGeom prst="rect">
            <a:avLst/>
          </a:prstGeom>
          <a:ln w="0">
            <a:noFill/>
          </a:ln>
        </p:spPr>
      </p:pic>
      <p:pic>
        <p:nvPicPr>
          <p:cNvPr id="337" name="Picture 336"/>
          <p:cNvPicPr/>
          <p:nvPr/>
        </p:nvPicPr>
        <p:blipFill>
          <a:blip r:embed="rId3"/>
          <a:stretch/>
        </p:blipFill>
        <p:spPr>
          <a:xfrm>
            <a:off x="1119628" y="3650472"/>
            <a:ext cx="5808149" cy="2719640"/>
          </a:xfrm>
          <a:prstGeom prst="rect">
            <a:avLst/>
          </a:prstGeom>
          <a:ln w="0">
            <a:noFill/>
          </a:ln>
        </p:spPr>
      </p:pic>
      <p:sp>
        <p:nvSpPr>
          <p:cNvPr id="338" name="Rectangle 337"/>
          <p:cNvSpPr/>
          <p:nvPr/>
        </p:nvSpPr>
        <p:spPr>
          <a:xfrm rot="16195200">
            <a:off x="147628" y="4629007"/>
            <a:ext cx="1866240" cy="49073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81" tIns="40840" rIns="81681" bIns="4084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452" spc="-1">
                <a:solidFill>
                  <a:srgbClr val="5983B0"/>
                </a:solidFill>
                <a:latin typeface="Arial"/>
                <a:ea typeface="DejaVu Sans"/>
              </a:rPr>
              <a:t>JHEP 07 (2020) 044</a:t>
            </a:r>
            <a:endParaRPr lang="en-US" sz="1452" spc="-1">
              <a:latin typeface="Arial"/>
            </a:endParaRPr>
          </a:p>
        </p:txBody>
      </p:sp>
      <p:sp>
        <p:nvSpPr>
          <p:cNvPr id="339" name="Rectangle 338"/>
          <p:cNvSpPr/>
          <p:nvPr/>
        </p:nvSpPr>
        <p:spPr>
          <a:xfrm>
            <a:off x="8381039" y="128402"/>
            <a:ext cx="2903585" cy="45969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81" tIns="40840" rIns="81681" bIns="4084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271" spc="-1">
                <a:solidFill>
                  <a:srgbClr val="999999"/>
                </a:solidFill>
                <a:latin typeface="Segoe UI"/>
                <a:ea typeface="Segoe UI"/>
              </a:rPr>
              <a:t>S.Turchikhin, G.Lykasov</a:t>
            </a:r>
            <a:endParaRPr lang="en-US" sz="1271" spc="-1">
              <a:latin typeface="Arial"/>
            </a:endParaRPr>
          </a:p>
        </p:txBody>
      </p:sp>
      <p:pic>
        <p:nvPicPr>
          <p:cNvPr id="340" name="Picture 339"/>
          <p:cNvPicPr/>
          <p:nvPr/>
        </p:nvPicPr>
        <p:blipFill>
          <a:blip r:embed="rId4"/>
          <a:stretch/>
        </p:blipFill>
        <p:spPr>
          <a:xfrm>
            <a:off x="7343695" y="695266"/>
            <a:ext cx="3760905" cy="2623256"/>
          </a:xfrm>
          <a:prstGeom prst="rect">
            <a:avLst/>
          </a:prstGeom>
          <a:ln w="0">
            <a:noFill/>
          </a:ln>
        </p:spPr>
      </p:pic>
      <p:pic>
        <p:nvPicPr>
          <p:cNvPr id="341" name="Picture 340"/>
          <p:cNvPicPr/>
          <p:nvPr/>
        </p:nvPicPr>
        <p:blipFill>
          <a:blip r:embed="rId5"/>
          <a:stretch/>
        </p:blipFill>
        <p:spPr>
          <a:xfrm>
            <a:off x="7343695" y="3559644"/>
            <a:ext cx="3733460" cy="2603653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PlaceHolder 5"/>
          <p:cNvSpPr/>
          <p:nvPr/>
        </p:nvSpPr>
        <p:spPr>
          <a:xfrm>
            <a:off x="816756" y="0"/>
            <a:ext cx="10480937" cy="41428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089" rIns="0" bIns="0" anchor="ctr">
            <a:noAutofit/>
          </a:bodyPr>
          <a:lstStyle/>
          <a:p>
            <a:pPr marL="12089">
              <a:spcBef>
                <a:spcPts val="95"/>
              </a:spcBef>
              <a:tabLst>
                <a:tab pos="0" algn="l"/>
              </a:tabLst>
            </a:pPr>
            <a:r>
              <a:rPr lang="en-US" sz="1452" b="1" spc="-1">
                <a:solidFill>
                  <a:srgbClr val="85A7D1"/>
                </a:solidFill>
                <a:latin typeface="Segoe UI"/>
                <a:ea typeface="Segoe UI"/>
              </a:rPr>
              <a:t>Bose-Einstein correlations mesurements in MinBias stream </a:t>
            </a:r>
            <a:endParaRPr lang="en-US" sz="1452" spc="-1">
              <a:latin typeface="Arial"/>
            </a:endParaRPr>
          </a:p>
        </p:txBody>
      </p:sp>
      <p:sp>
        <p:nvSpPr>
          <p:cNvPr id="389" name="object 3"/>
          <p:cNvSpPr/>
          <p:nvPr/>
        </p:nvSpPr>
        <p:spPr>
          <a:xfrm>
            <a:off x="841587" y="452184"/>
            <a:ext cx="10503481" cy="98344"/>
          </a:xfrm>
          <a:custGeom>
            <a:avLst/>
            <a:gdLst/>
            <a:ahLst/>
            <a:cxnLst/>
            <a:rect l="l" t="t" r="r" b="b"/>
            <a:pathLst>
              <a:path w="11570335" h="100965">
                <a:moveTo>
                  <a:pt x="11570208" y="71628"/>
                </a:moveTo>
                <a:lnTo>
                  <a:pt x="0" y="71628"/>
                </a:lnTo>
                <a:lnTo>
                  <a:pt x="0" y="100584"/>
                </a:lnTo>
                <a:lnTo>
                  <a:pt x="11570208" y="100584"/>
                </a:lnTo>
                <a:lnTo>
                  <a:pt x="11570208" y="71628"/>
                </a:lnTo>
                <a:close/>
              </a:path>
              <a:path w="11570335" h="100965">
                <a:moveTo>
                  <a:pt x="11570208" y="0"/>
                </a:moveTo>
                <a:lnTo>
                  <a:pt x="0" y="0"/>
                </a:lnTo>
                <a:lnTo>
                  <a:pt x="0" y="28956"/>
                </a:lnTo>
                <a:lnTo>
                  <a:pt x="11570208" y="28956"/>
                </a:lnTo>
                <a:lnTo>
                  <a:pt x="11570208" y="0"/>
                </a:lnTo>
                <a:close/>
              </a:path>
            </a:pathLst>
          </a:custGeom>
          <a:solidFill>
            <a:srgbClr val="548DD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sz="1634"/>
          </a:p>
        </p:txBody>
      </p:sp>
      <p:pic>
        <p:nvPicPr>
          <p:cNvPr id="393" name="Picture 392"/>
          <p:cNvPicPr/>
          <p:nvPr/>
        </p:nvPicPr>
        <p:blipFill>
          <a:blip r:embed="rId2"/>
          <a:stretch/>
        </p:blipFill>
        <p:spPr>
          <a:xfrm>
            <a:off x="868051" y="557062"/>
            <a:ext cx="9957854" cy="3515209"/>
          </a:xfrm>
          <a:prstGeom prst="rect">
            <a:avLst/>
          </a:prstGeom>
          <a:ln w="0">
            <a:noFill/>
          </a:ln>
        </p:spPr>
      </p:pic>
      <p:pic>
        <p:nvPicPr>
          <p:cNvPr id="394" name="Picture 393"/>
          <p:cNvPicPr/>
          <p:nvPr/>
        </p:nvPicPr>
        <p:blipFill>
          <a:blip r:embed="rId3"/>
          <a:stretch/>
        </p:blipFill>
        <p:spPr>
          <a:xfrm>
            <a:off x="1027492" y="3859575"/>
            <a:ext cx="4104290" cy="2997681"/>
          </a:xfrm>
          <a:prstGeom prst="rect">
            <a:avLst/>
          </a:prstGeom>
          <a:ln w="0">
            <a:noFill/>
          </a:ln>
        </p:spPr>
      </p:pic>
      <p:sp>
        <p:nvSpPr>
          <p:cNvPr id="395" name="Rectangle 394"/>
          <p:cNvSpPr/>
          <p:nvPr/>
        </p:nvSpPr>
        <p:spPr>
          <a:xfrm>
            <a:off x="5301678" y="4117522"/>
            <a:ext cx="6015618" cy="104496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81" tIns="40840" rIns="81681" bIns="4084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271" spc="-1" dirty="0">
                <a:solidFill>
                  <a:srgbClr val="000000"/>
                </a:solidFill>
                <a:latin typeface="Segoe UI"/>
                <a:ea typeface="Segoe UI"/>
              </a:rPr>
              <a:t>Параметры Бозе-Эйнштейновских корреляций измерены для </a:t>
            </a:r>
            <a:r>
              <a:rPr lang="en-US" sz="1271" spc="-1" dirty="0">
                <a:solidFill>
                  <a:srgbClr val="000000"/>
                </a:solidFill>
                <a:latin typeface="Segoe UI"/>
                <a:ea typeface="Segoe UI"/>
              </a:rPr>
              <a:t>Min Bias </a:t>
            </a:r>
            <a:r>
              <a:rPr lang="ru-RU" sz="1271" spc="-1" dirty="0">
                <a:solidFill>
                  <a:srgbClr val="000000"/>
                </a:solidFill>
                <a:latin typeface="Segoe UI"/>
                <a:ea typeface="Segoe UI"/>
              </a:rPr>
              <a:t>и</a:t>
            </a:r>
            <a:r>
              <a:rPr lang="en-US" sz="1271" spc="-1" dirty="0">
                <a:solidFill>
                  <a:srgbClr val="000000"/>
                </a:solidFill>
                <a:latin typeface="Segoe UI"/>
                <a:ea typeface="Segoe UI"/>
              </a:rPr>
              <a:t> High Multiplicity </a:t>
            </a:r>
            <a:r>
              <a:rPr lang="ru-RU" sz="1271" spc="-1" dirty="0">
                <a:solidFill>
                  <a:srgbClr val="000000"/>
                </a:solidFill>
                <a:latin typeface="Segoe UI"/>
                <a:ea typeface="Segoe UI"/>
              </a:rPr>
              <a:t>триггеров</a:t>
            </a:r>
            <a:r>
              <a:rPr lang="en-US" sz="1271" spc="-1" dirty="0">
                <a:solidFill>
                  <a:srgbClr val="000000"/>
                </a:solidFill>
                <a:latin typeface="Segoe UI"/>
                <a:ea typeface="Segoe UI"/>
              </a:rPr>
              <a:t>.</a:t>
            </a:r>
            <a:endParaRPr lang="ru-RU" sz="1271" spc="-1" dirty="0">
              <a:solidFill>
                <a:srgbClr val="000000"/>
              </a:solidFill>
              <a:latin typeface="Segoe UI"/>
              <a:ea typeface="Segoe UI"/>
            </a:endParaRPr>
          </a:p>
          <a:p>
            <a:pPr>
              <a:lnSpc>
                <a:spcPct val="100000"/>
              </a:lnSpc>
              <a:buNone/>
            </a:pPr>
            <a:endParaRPr lang="ru-RU" sz="1271" spc="-1" dirty="0">
              <a:solidFill>
                <a:srgbClr val="000000"/>
              </a:solidFill>
              <a:latin typeface="Arial"/>
              <a:ea typeface="Segoe UI"/>
            </a:endParaRPr>
          </a:p>
          <a:p>
            <a:pPr>
              <a:lnSpc>
                <a:spcPct val="100000"/>
              </a:lnSpc>
              <a:buNone/>
            </a:pPr>
            <a:r>
              <a:rPr lang="ru-RU" sz="1271" spc="-1" dirty="0">
                <a:solidFill>
                  <a:srgbClr val="0070C0"/>
                </a:solidFill>
                <a:latin typeface="Segoe UI"/>
              </a:rPr>
              <a:t>Для событий с большой множественностью корреляционный радиус (размер источника) насыщается при величине</a:t>
            </a:r>
            <a:r>
              <a:rPr lang="en-US" sz="1271" spc="-1" dirty="0">
                <a:solidFill>
                  <a:srgbClr val="0070C0"/>
                </a:solidFill>
                <a:latin typeface="Segoe UI"/>
                <a:ea typeface="Segoe UI"/>
              </a:rPr>
              <a:t>:</a:t>
            </a:r>
            <a:endParaRPr lang="en-US" sz="1271" spc="-1" dirty="0">
              <a:solidFill>
                <a:srgbClr val="0070C0"/>
              </a:solidFill>
              <a:latin typeface="Arial"/>
            </a:endParaRPr>
          </a:p>
        </p:txBody>
      </p:sp>
      <p:pic>
        <p:nvPicPr>
          <p:cNvPr id="396" name="Picture 395"/>
          <p:cNvPicPr/>
          <p:nvPr/>
        </p:nvPicPr>
        <p:blipFill>
          <a:blip r:embed="rId4"/>
          <a:stretch/>
        </p:blipFill>
        <p:spPr>
          <a:xfrm>
            <a:off x="6691556" y="5270528"/>
            <a:ext cx="2574575" cy="367890"/>
          </a:xfrm>
          <a:prstGeom prst="rect">
            <a:avLst/>
          </a:prstGeom>
          <a:ln w="0">
            <a:noFill/>
          </a:ln>
        </p:spPr>
      </p:pic>
      <p:sp>
        <p:nvSpPr>
          <p:cNvPr id="397" name="Rectangle 396"/>
          <p:cNvSpPr/>
          <p:nvPr/>
        </p:nvSpPr>
        <p:spPr>
          <a:xfrm>
            <a:off x="5301678" y="5746463"/>
            <a:ext cx="3606932" cy="36789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81" tIns="40840" rIns="81681" bIns="4084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271" spc="-1" dirty="0">
                <a:solidFill>
                  <a:srgbClr val="000000"/>
                </a:solidFill>
                <a:latin typeface="Segoe UI"/>
                <a:ea typeface="Segoe UI"/>
              </a:rPr>
              <a:t>Аналогичный эффект виден и в данных </a:t>
            </a:r>
            <a:r>
              <a:rPr lang="en-US" sz="1271" spc="-1" dirty="0">
                <a:solidFill>
                  <a:srgbClr val="000000"/>
                </a:solidFill>
                <a:latin typeface="Segoe UI"/>
                <a:ea typeface="Segoe UI"/>
              </a:rPr>
              <a:t>CMS</a:t>
            </a:r>
            <a:endParaRPr lang="ru-RU" sz="1271" spc="-1" dirty="0">
              <a:solidFill>
                <a:srgbClr val="000000"/>
              </a:solidFill>
              <a:latin typeface="Segoe UI"/>
              <a:ea typeface="Segoe UI"/>
            </a:endParaRPr>
          </a:p>
        </p:txBody>
      </p:sp>
      <p:sp>
        <p:nvSpPr>
          <p:cNvPr id="398" name="Rectangle 397"/>
          <p:cNvSpPr/>
          <p:nvPr/>
        </p:nvSpPr>
        <p:spPr>
          <a:xfrm>
            <a:off x="7477978" y="91156"/>
            <a:ext cx="3819388" cy="45969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81" tIns="40840" rIns="81681" bIns="4084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271" spc="-1">
                <a:solidFill>
                  <a:srgbClr val="999999"/>
                </a:solidFill>
                <a:latin typeface="Segoe UI"/>
                <a:ea typeface="Segoe UI"/>
              </a:rPr>
              <a:t>Yu.Kultchitsky, P.Tsiareshka, E.Plotnikova</a:t>
            </a:r>
            <a:endParaRPr lang="en-US" sz="1271" spc="-1">
              <a:latin typeface="Arial"/>
            </a:endParaRPr>
          </a:p>
        </p:txBody>
      </p:sp>
      <p:sp>
        <p:nvSpPr>
          <p:cNvPr id="399" name="Rectangle 398"/>
          <p:cNvSpPr/>
          <p:nvPr/>
        </p:nvSpPr>
        <p:spPr>
          <a:xfrm rot="16186800">
            <a:off x="143380" y="1973732"/>
            <a:ext cx="1668246" cy="2104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81" tIns="40840" rIns="81681" bIns="4084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908" spc="-1">
                <a:solidFill>
                  <a:srgbClr val="000000"/>
                </a:solidFill>
                <a:latin typeface="Arial"/>
                <a:ea typeface="DejaVu Sans"/>
              </a:rPr>
              <a:t>Eur. Phys. J. C 82 (2022) 608</a:t>
            </a:r>
            <a:endParaRPr lang="en-US" sz="908" spc="-1">
              <a:latin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1952</TotalTime>
  <Words>2849</Words>
  <Application>Microsoft Office PowerPoint</Application>
  <PresentationFormat>Widescreen</PresentationFormat>
  <Paragraphs>214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Aptos</vt:lpstr>
      <vt:lpstr>Aptos Display</vt:lpstr>
      <vt:lpstr>Arial</vt:lpstr>
      <vt:lpstr>Calibri</vt:lpstr>
      <vt:lpstr>Comic Sans MS</vt:lpstr>
      <vt:lpstr>Segoe</vt:lpstr>
      <vt:lpstr>Segoe UI</vt:lpstr>
      <vt:lpstr>StarSymbol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Measurements of WH and ZH production with Higgs boson decays into bottom quarks and direct constraints on the charm Yukawa coupling</vt:lpstr>
      <vt:lpstr>Measurements of WH and ZH production with Higgs boson decays into bottom quarks and direct constraints on the charm Yukawa coupling</vt:lpstr>
      <vt:lpstr>PowerPoint Presentation</vt:lpstr>
      <vt:lpstr>Measurement of Z-boson + b-jets differential cross-sections</vt:lpstr>
      <vt:lpstr>PowerPoint Presentation</vt:lpstr>
      <vt:lpstr>Search for Quantum Black Holes in lepton+jet final states</vt:lpstr>
      <vt:lpstr>Development of ReneSANCe MC generator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Alexander Cheplakov</dc:creator>
  <cp:lastModifiedBy>Alexander Cheplakov</cp:lastModifiedBy>
  <cp:revision>33</cp:revision>
  <dcterms:created xsi:type="dcterms:W3CDTF">2025-03-25T12:58:15Z</dcterms:created>
  <dcterms:modified xsi:type="dcterms:W3CDTF">2025-05-15T09:45:08Z</dcterms:modified>
</cp:coreProperties>
</file>