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6169" r:id="rId1"/>
    <p:sldMasterId id="2147490448" r:id="rId2"/>
  </p:sldMasterIdLst>
  <p:notesMasterIdLst>
    <p:notesMasterId r:id="rId28"/>
  </p:notesMasterIdLst>
  <p:handoutMasterIdLst>
    <p:handoutMasterId r:id="rId29"/>
  </p:handoutMasterIdLst>
  <p:sldIdLst>
    <p:sldId id="3996" r:id="rId3"/>
    <p:sldId id="3986" r:id="rId4"/>
    <p:sldId id="3949" r:id="rId5"/>
    <p:sldId id="3987" r:id="rId6"/>
    <p:sldId id="3988" r:id="rId7"/>
    <p:sldId id="1481" r:id="rId8"/>
    <p:sldId id="1146" r:id="rId9"/>
    <p:sldId id="3990" r:id="rId10"/>
    <p:sldId id="3991" r:id="rId11"/>
    <p:sldId id="3993" r:id="rId12"/>
    <p:sldId id="3992" r:id="rId13"/>
    <p:sldId id="3995" r:id="rId14"/>
    <p:sldId id="3963" r:id="rId15"/>
    <p:sldId id="1996" r:id="rId16"/>
    <p:sldId id="3972" r:id="rId17"/>
    <p:sldId id="3938" r:id="rId18"/>
    <p:sldId id="2016" r:id="rId19"/>
    <p:sldId id="3975" r:id="rId20"/>
    <p:sldId id="3983" r:id="rId21"/>
    <p:sldId id="3946" r:id="rId22"/>
    <p:sldId id="3978" r:id="rId23"/>
    <p:sldId id="3980" r:id="rId24"/>
    <p:sldId id="3981" r:id="rId25"/>
    <p:sldId id="3997" r:id="rId26"/>
    <p:sldId id="1501" r:id="rId27"/>
  </p:sldIdLst>
  <p:sldSz cx="12192000" cy="6858000"/>
  <p:notesSz cx="6799263" cy="9929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essional" initials="" lastIdx="2" clrIdx="0"/>
  <p:cmAuthor id="2" name="Professional" initials="P" lastIdx="0" clrIdx="1">
    <p:extLst>
      <p:ext uri="{19B8F6BF-5375-455C-9EA6-DF929625EA0E}">
        <p15:presenceInfo xmlns:p15="http://schemas.microsoft.com/office/powerpoint/2012/main" userId="Professi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520E"/>
    <a:srgbClr val="D8E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34" autoAdjust="0"/>
    <p:restoredTop sz="95246" autoAdjust="0"/>
  </p:normalViewPr>
  <p:slideViewPr>
    <p:cSldViewPr snapToGrid="0" snapToObjects="1">
      <p:cViewPr varScale="1">
        <p:scale>
          <a:sx n="144" d="100"/>
          <a:sy n="144" d="100"/>
        </p:scale>
        <p:origin x="86" y="171"/>
      </p:cViewPr>
      <p:guideLst>
        <p:guide orient="horz" pos="254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3512" y="19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6B311779-0D22-4BFD-813F-27FD75ACC1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877" cy="47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>
            <a:lvl1pPr algn="l" defTabSz="919131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27C8B49B-EE43-45B6-9A3C-E056073293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87" y="0"/>
            <a:ext cx="2946876" cy="47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>
            <a:lvl1pPr algn="r" defTabSz="919131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1780" name="Rectangle 4">
            <a:extLst>
              <a:ext uri="{FF2B5EF4-FFF2-40B4-BE49-F238E27FC236}">
                <a16:creationId xmlns:a16="http://schemas.microsoft.com/office/drawing/2014/main" id="{44642324-A25A-4DD3-91B2-8A0ED8116B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0584"/>
            <a:ext cx="2946877" cy="54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l" defTabSz="919131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1781" name="Rectangle 5">
            <a:extLst>
              <a:ext uri="{FF2B5EF4-FFF2-40B4-BE49-F238E27FC236}">
                <a16:creationId xmlns:a16="http://schemas.microsoft.com/office/drawing/2014/main" id="{2AF4145C-BF0B-497C-8462-D3CFDA6846B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87" y="9400584"/>
            <a:ext cx="2946876" cy="54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r" defTabSz="918401">
              <a:defRPr sz="1300"/>
            </a:lvl1pPr>
          </a:lstStyle>
          <a:p>
            <a:fld id="{9C01EA6E-4E0F-4948-B74E-7131F544ED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92B46C2A-18FE-49FB-B030-73D874A8E1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643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" tIns="0" rIns="9192" bIns="0" numCol="1" anchor="t" anchorCtr="0" compatLnSpc="1">
            <a:prstTxWarp prst="textNoShape">
              <a:avLst/>
            </a:prstTxWarp>
          </a:bodyPr>
          <a:lstStyle>
            <a:lvl1pPr algn="l" defTabSz="919131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A3D6BEE6-5B32-4973-ACD1-003F2D0D29F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63506" y="1"/>
            <a:ext cx="2950055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" tIns="0" rIns="9192" bIns="0" numCol="1" anchor="t" anchorCtr="0" compatLnSpc="1">
            <a:prstTxWarp prst="textNoShape">
              <a:avLst/>
            </a:prstTxWarp>
          </a:bodyPr>
          <a:lstStyle>
            <a:lvl1pPr algn="r" defTabSz="919131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C800B5ED-D9E9-0146-B79B-7E0E7B52EE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613" y="774700"/>
            <a:ext cx="6662737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EF3524C9-D133-4E9F-A0A4-5C587645288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864" y="4743997"/>
            <a:ext cx="4988244" cy="44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" tIns="0" rIns="919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Щелчок правит образец текста</a:t>
            </a:r>
          </a:p>
          <a:p>
            <a:pPr lvl="1"/>
            <a:r>
              <a:rPr lang="en-GB" noProof="0"/>
              <a:t>Второй уровень</a:t>
            </a:r>
          </a:p>
          <a:p>
            <a:pPr lvl="2"/>
            <a:r>
              <a:rPr lang="en-GB" noProof="0"/>
              <a:t>Третий уровень</a:t>
            </a:r>
          </a:p>
          <a:p>
            <a:pPr lvl="3"/>
            <a:r>
              <a:rPr lang="en-GB" noProof="0"/>
              <a:t>Четвертый уровень</a:t>
            </a:r>
          </a:p>
          <a:p>
            <a:pPr lvl="4"/>
            <a:r>
              <a:rPr lang="en-GB" noProof="0"/>
              <a:t>Пятый уровень</a:t>
            </a:r>
          </a:p>
        </p:txBody>
      </p:sp>
      <p:sp>
        <p:nvSpPr>
          <p:cNvPr id="155654" name="Rectangle 6">
            <a:extLst>
              <a:ext uri="{FF2B5EF4-FFF2-40B4-BE49-F238E27FC236}">
                <a16:creationId xmlns:a16="http://schemas.microsoft.com/office/drawing/2014/main" id="{601F2055-1B73-49DD-8DCC-23BE9C3EE7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334"/>
            <a:ext cx="2951643" cy="5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" tIns="0" rIns="9192" bIns="0" numCol="1" anchor="b" anchorCtr="0" compatLnSpc="1">
            <a:prstTxWarp prst="textNoShape">
              <a:avLst/>
            </a:prstTxWarp>
          </a:bodyPr>
          <a:lstStyle>
            <a:lvl1pPr algn="l" defTabSz="919131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5655" name="Rectangle 7">
            <a:extLst>
              <a:ext uri="{FF2B5EF4-FFF2-40B4-BE49-F238E27FC236}">
                <a16:creationId xmlns:a16="http://schemas.microsoft.com/office/drawing/2014/main" id="{9DA658D9-5452-4164-B1AD-36E1B0186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506" y="9378334"/>
            <a:ext cx="2950055" cy="5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" tIns="0" rIns="9192" bIns="0" numCol="1" anchor="b" anchorCtr="0" compatLnSpc="1">
            <a:prstTxWarp prst="textNoShape">
              <a:avLst/>
            </a:prstTxWarp>
          </a:bodyPr>
          <a:lstStyle>
            <a:lvl1pPr algn="r" defTabSz="918401">
              <a:defRPr sz="1300"/>
            </a:lvl1pPr>
          </a:lstStyle>
          <a:p>
            <a:fld id="{ECD644A1-98D1-484E-A8F1-D15CD792CCF4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74700"/>
            <a:ext cx="6662737" cy="3748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76899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49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7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14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13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44935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10A68-77B3-0363-A757-C68D877FE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4CCCB762-6C46-2BB8-300A-61C85E549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F17BC385-B516-822F-1D2D-CF70CD727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FF60994C-5FFE-6009-89CE-444773488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15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4047047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16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3942351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17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1278025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C7C67-4BA3-EA38-6A87-42EF3590C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6412B51-8FF8-59F8-5A6F-C84BCB7E67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10A4D04-81C0-2B1D-B399-624122231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1E2A68-632F-4FC7-F61B-C1CB8CEA0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20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74113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D703F-6423-7CE5-0E24-876E88BCD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5D7150B-C0A4-8429-B575-2F155BF6B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892E2EE-D3DB-1943-F7AB-B0727655B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A2F41F-571F-05AD-5E14-E6E082062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21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59239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FA1D2-4BA3-B9D0-9615-BB0CA6605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D42E408-6688-2DD5-A18C-8F06BA23E4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2CF855B-BBFF-8333-09FA-DB3D699B3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08581C-2506-C2D3-350E-8DE54346E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22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802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2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2092938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BE98F-A882-A0EE-5752-7B8688A72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7FEE972-7102-8B5D-C51E-B533B37C1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5D44434-CBB1-5558-A316-704C2865E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F22F50-DF5F-4657-4E55-3B22515DA3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23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1155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3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428401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9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15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6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2656899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74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56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3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6337481"/>
      </p:ext>
    </p:extLst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1293000"/>
      </p:ext>
    </p:extLst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92684" y="-26988"/>
            <a:ext cx="3048000" cy="57499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84" y="-26988"/>
            <a:ext cx="8940800" cy="57499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9475005"/>
      </p:ext>
    </p:extLst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4" y="-26988"/>
            <a:ext cx="12192000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69563901"/>
      </p:ext>
    </p:extLst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4" y="-26988"/>
            <a:ext cx="12192000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12417" y="1196975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212417" y="3535401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6431611"/>
      </p:ext>
    </p:extLst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8684" y="-26988"/>
            <a:ext cx="12192000" cy="5749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10509266"/>
      </p:ext>
    </p:extLst>
  </p:cSld>
  <p:clrMapOvr>
    <a:masterClrMapping/>
  </p:clrMapOvr>
  <p:transition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85" indent="0" algn="ctr">
              <a:buNone/>
              <a:defRPr/>
            </a:lvl2pPr>
            <a:lvl3pPr marL="742969" indent="0" algn="ctr">
              <a:buNone/>
              <a:defRPr/>
            </a:lvl3pPr>
            <a:lvl4pPr marL="1114453" indent="0" algn="ctr">
              <a:buNone/>
              <a:defRPr/>
            </a:lvl4pPr>
            <a:lvl5pPr marL="1485937" indent="0" algn="ctr">
              <a:buNone/>
              <a:defRPr/>
            </a:lvl5pPr>
            <a:lvl6pPr marL="1857421" indent="0" algn="ctr">
              <a:buNone/>
              <a:defRPr/>
            </a:lvl6pPr>
            <a:lvl7pPr marL="2228906" indent="0" algn="ctr">
              <a:buNone/>
              <a:defRPr/>
            </a:lvl7pPr>
            <a:lvl8pPr marL="2600390" indent="0" algn="ctr">
              <a:buNone/>
              <a:defRPr/>
            </a:lvl8pPr>
            <a:lvl9pPr marL="297187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60484650"/>
      </p:ext>
    </p:extLst>
  </p:cSld>
  <p:clrMapOvr>
    <a:masterClrMapping/>
  </p:clrMapOvr>
  <p:transition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573" y="-26988"/>
            <a:ext cx="10552423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4996061"/>
      </p:ext>
    </p:extLst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2"/>
            <a:ext cx="103632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85" indent="0">
              <a:buNone/>
              <a:defRPr sz="1463"/>
            </a:lvl2pPr>
            <a:lvl3pPr marL="742969" indent="0">
              <a:buNone/>
              <a:defRPr sz="1300"/>
            </a:lvl3pPr>
            <a:lvl4pPr marL="1114453" indent="0">
              <a:buNone/>
              <a:defRPr sz="1138"/>
            </a:lvl4pPr>
            <a:lvl5pPr marL="1485937" indent="0">
              <a:buNone/>
              <a:defRPr sz="1138"/>
            </a:lvl5pPr>
            <a:lvl6pPr marL="1857421" indent="0">
              <a:buNone/>
              <a:defRPr sz="1138"/>
            </a:lvl6pPr>
            <a:lvl7pPr marL="2228906" indent="0">
              <a:buNone/>
              <a:defRPr sz="1138"/>
            </a:lvl7pPr>
            <a:lvl8pPr marL="2600390" indent="0">
              <a:buNone/>
              <a:defRPr sz="1138"/>
            </a:lvl8pPr>
            <a:lvl9pPr marL="2971874" indent="0">
              <a:buNone/>
              <a:defRPr sz="113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6050436"/>
      </p:ext>
    </p:extLst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196976"/>
            <a:ext cx="538480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53171"/>
      </p:ext>
    </p:extLst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85" indent="0">
              <a:buNone/>
              <a:defRPr sz="1625" b="1"/>
            </a:lvl2pPr>
            <a:lvl3pPr marL="742969" indent="0">
              <a:buNone/>
              <a:defRPr sz="1463" b="1"/>
            </a:lvl3pPr>
            <a:lvl4pPr marL="1114453" indent="0">
              <a:buNone/>
              <a:defRPr sz="1300" b="1"/>
            </a:lvl4pPr>
            <a:lvl5pPr marL="1485937" indent="0">
              <a:buNone/>
              <a:defRPr sz="1300" b="1"/>
            </a:lvl5pPr>
            <a:lvl6pPr marL="1857421" indent="0">
              <a:buNone/>
              <a:defRPr sz="1300" b="1"/>
            </a:lvl6pPr>
            <a:lvl7pPr marL="2228906" indent="0">
              <a:buNone/>
              <a:defRPr sz="1300" b="1"/>
            </a:lvl7pPr>
            <a:lvl8pPr marL="2600390" indent="0">
              <a:buNone/>
              <a:defRPr sz="1300" b="1"/>
            </a:lvl8pPr>
            <a:lvl9pPr marL="2971874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4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85" indent="0">
              <a:buNone/>
              <a:defRPr sz="1625" b="1"/>
            </a:lvl2pPr>
            <a:lvl3pPr marL="742969" indent="0">
              <a:buNone/>
              <a:defRPr sz="1463" b="1"/>
            </a:lvl3pPr>
            <a:lvl4pPr marL="1114453" indent="0">
              <a:buNone/>
              <a:defRPr sz="1300" b="1"/>
            </a:lvl4pPr>
            <a:lvl5pPr marL="1485937" indent="0">
              <a:buNone/>
              <a:defRPr sz="1300" b="1"/>
            </a:lvl5pPr>
            <a:lvl6pPr marL="1857421" indent="0">
              <a:buNone/>
              <a:defRPr sz="1300" b="1"/>
            </a:lvl6pPr>
            <a:lvl7pPr marL="2228906" indent="0">
              <a:buNone/>
              <a:defRPr sz="1300" b="1"/>
            </a:lvl7pPr>
            <a:lvl8pPr marL="2600390" indent="0">
              <a:buNone/>
              <a:defRPr sz="1300" b="1"/>
            </a:lvl8pPr>
            <a:lvl9pPr marL="2971874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1767001"/>
      </p:ext>
    </p:extLst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573" y="-26988"/>
            <a:ext cx="10552423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94565191"/>
      </p:ext>
    </p:extLst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0466875"/>
      </p:ext>
    </p:extLst>
  </p:cSld>
  <p:clrMapOvr>
    <a:masterClrMapping/>
  </p:clrMapOvr>
  <p:transition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552395"/>
      </p:ext>
    </p:extLst>
  </p:cSld>
  <p:clrMapOvr>
    <a:masterClrMapping/>
  </p:clrMapOvr>
  <p:transition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8" y="273092"/>
            <a:ext cx="6815666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85" indent="0">
              <a:buNone/>
              <a:defRPr sz="975"/>
            </a:lvl2pPr>
            <a:lvl3pPr marL="742969" indent="0">
              <a:buNone/>
              <a:defRPr sz="813"/>
            </a:lvl3pPr>
            <a:lvl4pPr marL="1114453" indent="0">
              <a:buNone/>
              <a:defRPr sz="731"/>
            </a:lvl4pPr>
            <a:lvl5pPr marL="1485937" indent="0">
              <a:buNone/>
              <a:defRPr sz="731"/>
            </a:lvl5pPr>
            <a:lvl6pPr marL="1857421" indent="0">
              <a:buNone/>
              <a:defRPr sz="731"/>
            </a:lvl6pPr>
            <a:lvl7pPr marL="2228906" indent="0">
              <a:buNone/>
              <a:defRPr sz="731"/>
            </a:lvl7pPr>
            <a:lvl8pPr marL="2600390" indent="0">
              <a:buNone/>
              <a:defRPr sz="731"/>
            </a:lvl8pPr>
            <a:lvl9pPr marL="2971874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4918329"/>
      </p:ext>
    </p:extLst>
  </p:cSld>
  <p:clrMapOvr>
    <a:masterClrMapping/>
  </p:clrMapOvr>
  <p:transition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85" indent="0">
              <a:buNone/>
              <a:defRPr sz="2275"/>
            </a:lvl2pPr>
            <a:lvl3pPr marL="742969" indent="0">
              <a:buNone/>
              <a:defRPr sz="1950"/>
            </a:lvl3pPr>
            <a:lvl4pPr marL="1114453" indent="0">
              <a:buNone/>
              <a:defRPr sz="1625"/>
            </a:lvl4pPr>
            <a:lvl5pPr marL="1485937" indent="0">
              <a:buNone/>
              <a:defRPr sz="1625"/>
            </a:lvl5pPr>
            <a:lvl6pPr marL="1857421" indent="0">
              <a:buNone/>
              <a:defRPr sz="1625"/>
            </a:lvl6pPr>
            <a:lvl7pPr marL="2228906" indent="0">
              <a:buNone/>
              <a:defRPr sz="1625"/>
            </a:lvl7pPr>
            <a:lvl8pPr marL="2600390" indent="0">
              <a:buNone/>
              <a:defRPr sz="1625"/>
            </a:lvl8pPr>
            <a:lvl9pPr marL="2971874" indent="0">
              <a:buNone/>
              <a:defRPr sz="162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85" indent="0">
              <a:buNone/>
              <a:defRPr sz="975"/>
            </a:lvl2pPr>
            <a:lvl3pPr marL="742969" indent="0">
              <a:buNone/>
              <a:defRPr sz="813"/>
            </a:lvl3pPr>
            <a:lvl4pPr marL="1114453" indent="0">
              <a:buNone/>
              <a:defRPr sz="731"/>
            </a:lvl4pPr>
            <a:lvl5pPr marL="1485937" indent="0">
              <a:buNone/>
              <a:defRPr sz="731"/>
            </a:lvl5pPr>
            <a:lvl6pPr marL="1857421" indent="0">
              <a:buNone/>
              <a:defRPr sz="731"/>
            </a:lvl6pPr>
            <a:lvl7pPr marL="2228906" indent="0">
              <a:buNone/>
              <a:defRPr sz="731"/>
            </a:lvl7pPr>
            <a:lvl8pPr marL="2600390" indent="0">
              <a:buNone/>
              <a:defRPr sz="731"/>
            </a:lvl8pPr>
            <a:lvl9pPr marL="2971874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9103864"/>
      </p:ext>
    </p:extLst>
  </p:cSld>
  <p:clrMapOvr>
    <a:masterClrMapping/>
  </p:clrMapOvr>
  <p:transition>
    <p:strips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90791338"/>
      </p:ext>
    </p:extLst>
  </p:cSld>
  <p:clrMapOvr>
    <a:masterClrMapping/>
  </p:clrMapOvr>
  <p:transition>
    <p:strips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92684" y="-26988"/>
            <a:ext cx="3048000" cy="57499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84" y="-26988"/>
            <a:ext cx="8940800" cy="57499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5217880"/>
      </p:ext>
    </p:extLst>
  </p:cSld>
  <p:clrMapOvr>
    <a:masterClrMapping/>
  </p:clrMapOvr>
  <p:transition>
    <p:strips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4" y="-26988"/>
            <a:ext cx="12192000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9765244"/>
      </p:ext>
    </p:extLst>
  </p:cSld>
  <p:clrMapOvr>
    <a:masterClrMapping/>
  </p:clrMapOvr>
  <p:transition>
    <p:strips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4" y="-26988"/>
            <a:ext cx="12192000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12417" y="1196975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212417" y="3535405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96205784"/>
      </p:ext>
    </p:extLst>
  </p:cSld>
  <p:clrMapOvr>
    <a:masterClrMapping/>
  </p:clrMapOvr>
  <p:transition>
    <p:strips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8684" y="-26988"/>
            <a:ext cx="12192000" cy="5749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0567192"/>
      </p:ext>
    </p:extLst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1778016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1969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48018953"/>
      </p:ext>
    </p:extLst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5605894"/>
      </p:ext>
    </p:extLst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55507797"/>
      </p:ext>
    </p:extLst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121004"/>
      </p:ext>
    </p:extLst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7" y="273088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0674472"/>
      </p:ext>
    </p:extLst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838412"/>
      </p:ext>
    </p:extLst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ADCD95-10E5-7242-A534-5D6DC76DD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848" y="-26988"/>
            <a:ext cx="12143153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65A008-AC8B-914F-BF2C-FC57BE47D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5231" y="11969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  Образец текста</a:t>
            </a:r>
          </a:p>
          <a:p>
            <a:pPr lvl="2"/>
            <a:r>
              <a:rPr lang="ru-RU" altLang="ru-RU"/>
              <a:t> Второй уровень</a:t>
            </a:r>
          </a:p>
          <a:p>
            <a:pPr lvl="3"/>
            <a:r>
              <a:rPr lang="ru-RU" altLang="ru-RU"/>
              <a:t> Третий уровень</a:t>
            </a:r>
          </a:p>
          <a:p>
            <a:pPr lvl="4"/>
            <a:r>
              <a:rPr lang="ru-RU" altLang="ru-RU"/>
              <a:t>  Четвертый уровень</a:t>
            </a:r>
          </a:p>
        </p:txBody>
      </p:sp>
      <p:pic>
        <p:nvPicPr>
          <p:cNvPr id="1028" name="Picture 8">
            <a:extLst>
              <a:ext uri="{FF2B5EF4-FFF2-40B4-BE49-F238E27FC236}">
                <a16:creationId xmlns:a16="http://schemas.microsoft.com/office/drawing/2014/main" id="{9277E66C-39D7-094B-98CB-0BDD66B63567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67893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9">
            <a:extLst>
              <a:ext uri="{FF2B5EF4-FFF2-40B4-BE49-F238E27FC236}">
                <a16:creationId xmlns:a16="http://schemas.microsoft.com/office/drawing/2014/main" id="{81D595E9-6183-2143-A820-C71B19EB810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97650"/>
            <a:ext cx="109728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 sz="1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054407-EA01-4395-BBB0-0E288835CF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3851" y="-3175"/>
            <a:ext cx="850334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34" r:id="rId1"/>
    <p:sldLayoutId id="2147490435" r:id="rId2"/>
    <p:sldLayoutId id="2147490436" r:id="rId3"/>
    <p:sldLayoutId id="2147490437" r:id="rId4"/>
    <p:sldLayoutId id="2147490438" r:id="rId5"/>
    <p:sldLayoutId id="2147490439" r:id="rId6"/>
    <p:sldLayoutId id="2147490440" r:id="rId7"/>
    <p:sldLayoutId id="2147490441" r:id="rId8"/>
    <p:sldLayoutId id="2147490442" r:id="rId9"/>
    <p:sldLayoutId id="2147490443" r:id="rId10"/>
    <p:sldLayoutId id="2147490444" r:id="rId11"/>
    <p:sldLayoutId id="2147490445" r:id="rId12"/>
    <p:sldLayoutId id="2147490446" r:id="rId13"/>
    <p:sldLayoutId id="2147490447" r:id="rId14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2" charset="2"/>
        <a:buChar char="P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ADCD95-10E5-7242-A534-5D6DC76DD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848" y="-26988"/>
            <a:ext cx="12143153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65A008-AC8B-914F-BF2C-FC57BE47D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5231" y="11969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  Образец текста</a:t>
            </a:r>
          </a:p>
          <a:p>
            <a:pPr lvl="2"/>
            <a:r>
              <a:rPr lang="ru-RU" altLang="ru-RU"/>
              <a:t> Второй уровень</a:t>
            </a:r>
          </a:p>
          <a:p>
            <a:pPr lvl="3"/>
            <a:r>
              <a:rPr lang="ru-RU" altLang="ru-RU"/>
              <a:t> Третий уровень</a:t>
            </a:r>
          </a:p>
          <a:p>
            <a:pPr lvl="4"/>
            <a:r>
              <a:rPr lang="ru-RU" altLang="ru-RU"/>
              <a:t>  Четвертый уровень</a:t>
            </a:r>
          </a:p>
        </p:txBody>
      </p:sp>
      <p:sp>
        <p:nvSpPr>
          <p:cNvPr id="1029" name="Line 9">
            <a:extLst>
              <a:ext uri="{FF2B5EF4-FFF2-40B4-BE49-F238E27FC236}">
                <a16:creationId xmlns:a16="http://schemas.microsoft.com/office/drawing/2014/main" id="{81D595E9-6183-2143-A820-C71B19EB810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97650"/>
            <a:ext cx="109728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 sz="975"/>
          </a:p>
        </p:txBody>
      </p:sp>
    </p:spTree>
    <p:extLst>
      <p:ext uri="{BB962C8B-B14F-4D97-AF65-F5344CB8AC3E}">
        <p14:creationId xmlns:p14="http://schemas.microsoft.com/office/powerpoint/2010/main" val="382794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49" r:id="rId1"/>
    <p:sldLayoutId id="2147490450" r:id="rId2"/>
    <p:sldLayoutId id="2147490451" r:id="rId3"/>
    <p:sldLayoutId id="2147490452" r:id="rId4"/>
    <p:sldLayoutId id="2147490453" r:id="rId5"/>
    <p:sldLayoutId id="2147490454" r:id="rId6"/>
    <p:sldLayoutId id="2147490455" r:id="rId7"/>
    <p:sldLayoutId id="2147490456" r:id="rId8"/>
    <p:sldLayoutId id="2147490457" r:id="rId9"/>
    <p:sldLayoutId id="2147490458" r:id="rId10"/>
    <p:sldLayoutId id="2147490459" r:id="rId11"/>
    <p:sldLayoutId id="2147490460" r:id="rId12"/>
    <p:sldLayoutId id="2147490461" r:id="rId13"/>
    <p:sldLayoutId id="2147490462" r:id="rId14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5pPr>
      <a:lvl6pPr marL="371485" algn="ctr" rtl="0" fontAlgn="base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6pPr>
      <a:lvl7pPr marL="742969" algn="ctr" rtl="0" fontAlgn="base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7pPr>
      <a:lvl8pPr marL="1114453" algn="ctr" rtl="0" fontAlgn="base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8pPr>
      <a:lvl9pPr marL="1485937" algn="ctr" rtl="0" fontAlgn="base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9pPr>
    </p:titleStyle>
    <p:bodyStyle>
      <a:lvl1pPr marL="278613" indent="-2786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03662" indent="-23217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275">
          <a:solidFill>
            <a:schemeClr val="tx1"/>
          </a:solidFill>
          <a:latin typeface="+mn-lt"/>
        </a:defRPr>
      </a:lvl2pPr>
      <a:lvl3pPr marL="928710" indent="-18574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950">
          <a:solidFill>
            <a:schemeClr val="tx1"/>
          </a:solidFill>
          <a:latin typeface="+mn-lt"/>
        </a:defRPr>
      </a:lvl3pPr>
      <a:lvl4pPr marL="1300195" indent="-185742" algn="l" rtl="0" eaLnBrk="0" fontAlgn="base" hangingPunct="0">
        <a:spcBef>
          <a:spcPct val="20000"/>
        </a:spcBef>
        <a:spcAft>
          <a:spcPct val="0"/>
        </a:spcAft>
        <a:buFont typeface="Wingdings 2" pitchFamily="2" charset="2"/>
        <a:buChar char="P"/>
        <a:defRPr sz="1625">
          <a:solidFill>
            <a:schemeClr val="tx1"/>
          </a:solidFill>
          <a:latin typeface="+mn-lt"/>
        </a:defRPr>
      </a:lvl4pPr>
      <a:lvl5pPr marL="1671680" indent="-18574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5pPr>
      <a:lvl6pPr marL="2043164" indent="-185742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6pPr>
      <a:lvl7pPr marL="2414648" indent="-185742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7pPr>
      <a:lvl8pPr marL="2786132" indent="-185742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8pPr>
      <a:lvl9pPr marL="3157616" indent="-185742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85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69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3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21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9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7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ki.cern.ch/twiki/bin/view/CMSPublic/DataQuality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hyperlink" Target="https://link.springer.com/article/10.1007/JHEP07(2021)20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Прямоугольник 1">
            <a:extLst>
              <a:ext uri="{FF2B5EF4-FFF2-40B4-BE49-F238E27FC236}">
                <a16:creationId xmlns:a16="http://schemas.microsoft.com/office/drawing/2014/main" id="{3299F9C3-BFAC-D64E-980C-45F253AB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088" y="1992705"/>
            <a:ext cx="6894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ru-RU" sz="2000" dirty="0">
                <a:solidFill>
                  <a:schemeClr val="accent2">
                    <a:lumMod val="75000"/>
                  </a:schemeClr>
                </a:solidFill>
              </a:rPr>
              <a:t>JINR Theme </a:t>
            </a:r>
            <a:r>
              <a:rPr lang="en-GB" altLang="ru-RU" sz="2000" dirty="0">
                <a:solidFill>
                  <a:schemeClr val="accent2">
                    <a:lumMod val="75000"/>
                  </a:schemeClr>
                </a:solidFill>
              </a:rPr>
              <a:t>02-1-1083-2009</a:t>
            </a:r>
            <a:endParaRPr lang="pt-BR" alt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1BA2452-E55C-4348-B592-49EF6384C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475" y="5888838"/>
            <a:ext cx="5225325" cy="584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600" dirty="0">
                <a:solidFill>
                  <a:srgbClr val="002060"/>
                </a:solidFill>
                <a:latin typeface="+mn-lt"/>
              </a:rPr>
              <a:t>Scientific and Technical Council of the LHEP JINR</a:t>
            </a:r>
          </a:p>
          <a:p>
            <a:pPr algn="ctr" eaLnBrk="1" hangingPunct="1"/>
            <a:r>
              <a:rPr lang="en-US" altLang="ru-RU" sz="1600" dirty="0">
                <a:solidFill>
                  <a:srgbClr val="002060"/>
                </a:solidFill>
                <a:latin typeface="+mn-lt"/>
              </a:rPr>
              <a:t>May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</a:rPr>
              <a:t>1</a:t>
            </a:r>
            <a:r>
              <a:rPr lang="en-US" altLang="ru-RU" sz="1600" dirty="0">
                <a:solidFill>
                  <a:srgbClr val="002060"/>
                </a:solidFill>
                <a:latin typeface="+mn-lt"/>
              </a:rPr>
              <a:t>5, </a:t>
            </a:r>
            <a:r>
              <a:rPr lang="en-GB" altLang="ru-RU" sz="1600" dirty="0">
                <a:solidFill>
                  <a:srgbClr val="002060"/>
                </a:solidFill>
                <a:latin typeface="+mn-lt"/>
              </a:rPr>
              <a:t>2025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E0278F6-0DFD-4C4B-9035-4C043C3AA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880" y="557150"/>
            <a:ext cx="10397521" cy="12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0"/>
              </a:spcBef>
            </a:pP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PingFang SC" charset="0"/>
              </a:rPr>
              <a:t>Physics Studies with the CMS experiment and the second phase of detector upgrade for operation in high luminosity conditions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PingFang SC" charset="0"/>
              </a:rPr>
              <a:t>(2026-2030)</a:t>
            </a:r>
            <a:endParaRPr lang="en-US" altLang="ru-RU" b="1" dirty="0">
              <a:solidFill>
                <a:srgbClr val="002060"/>
              </a:solidFill>
              <a:latin typeface="Arial" panose="020B0604020202020204" pitchFamily="34" charset="0"/>
              <a:cs typeface="PingFang SC" charset="0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A0D42F40-6107-4841-9419-652519369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875" y="4382854"/>
            <a:ext cx="86473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ru-RU" sz="2000" b="1" dirty="0">
                <a:solidFill>
                  <a:schemeClr val="accent2">
                    <a:lumMod val="75000"/>
                  </a:schemeClr>
                </a:solidFill>
              </a:rPr>
              <a:t>Current projects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altLang="ru-RU" sz="1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</a:rPr>
              <a:t>CMS</a:t>
            </a:r>
            <a:r>
              <a:rPr lang="en-US" altLang="ru-RU" sz="2000" dirty="0">
                <a:solidFill>
                  <a:schemeClr val="accent2">
                    <a:lumMod val="75000"/>
                  </a:schemeClr>
                </a:solidFill>
              </a:rPr>
              <a:t>. Physics research at the LHC. 02-1-1083-1-2010/2025 </a:t>
            </a:r>
          </a:p>
          <a:p>
            <a:pPr>
              <a:spcBef>
                <a:spcPts val="0"/>
              </a:spcBef>
              <a:buNone/>
            </a:pPr>
            <a:r>
              <a:rPr lang="pt-BR" altLang="ru-RU" sz="2000" dirty="0">
                <a:solidFill>
                  <a:schemeClr val="accent2">
                    <a:lumMod val="75000"/>
                  </a:schemeClr>
                </a:solidFill>
              </a:rPr>
              <a:t>CMS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ru-RU" sz="2000" dirty="0">
                <a:solidFill>
                  <a:schemeClr val="accent2">
                    <a:lumMod val="75000"/>
                  </a:schemeClr>
                </a:solidFill>
              </a:rPr>
              <a:t>detector upgrade</a:t>
            </a:r>
            <a:r>
              <a:rPr lang="pt-BR" altLang="ru-RU" sz="2000" dirty="0">
                <a:solidFill>
                  <a:schemeClr val="accent2">
                    <a:lumMod val="75000"/>
                  </a:schemeClr>
                </a:solidFill>
              </a:rPr>
              <a:t>. 02-1-1083-2-2010/2026  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D1663527-B17F-464D-BE8B-27C2F5E0A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950" y="2913924"/>
            <a:ext cx="4870650" cy="98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ru-RU" sz="1600" dirty="0">
                <a:solidFill>
                  <a:srgbClr val="002060"/>
                </a:solidFill>
                <a:latin typeface="+mn-lt"/>
              </a:rPr>
              <a:t>Project Leader: </a:t>
            </a:r>
            <a:r>
              <a:rPr lang="en-US" altLang="ru-RU" sz="1600" dirty="0" err="1">
                <a:solidFill>
                  <a:srgbClr val="002060"/>
                </a:solidFill>
                <a:latin typeface="+mn-lt"/>
              </a:rPr>
              <a:t>V.Yu</a:t>
            </a:r>
            <a:r>
              <a:rPr lang="en-US" altLang="ru-RU" sz="1600" dirty="0">
                <a:solidFill>
                  <a:srgbClr val="002060"/>
                </a:solidFill>
                <a:latin typeface="+mn-lt"/>
              </a:rPr>
              <a:t>. Karjavine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ru-RU" sz="1600" dirty="0">
                <a:solidFill>
                  <a:srgbClr val="002060"/>
                </a:solidFill>
                <a:latin typeface="+mn-lt"/>
              </a:rPr>
              <a:t>Project Deputy Leader: S.V. Shmatov</a:t>
            </a:r>
          </a:p>
          <a:p>
            <a:pPr eaLnBrk="1" hangingPunct="1">
              <a:spcBef>
                <a:spcPts val="600"/>
              </a:spcBef>
            </a:pPr>
            <a:r>
              <a:rPr lang="en-US" altLang="ru-RU" sz="1600" dirty="0">
                <a:solidFill>
                  <a:srgbClr val="002060"/>
                </a:solidFill>
                <a:latin typeface="+mn-lt"/>
              </a:rPr>
              <a:t>Project Scientific Leader:</a:t>
            </a:r>
            <a:r>
              <a:rPr lang="ru-RU" altLang="ru-RU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ru-RU" sz="1600" dirty="0">
                <a:solidFill>
                  <a:srgbClr val="002060"/>
                </a:solidFill>
                <a:latin typeface="+mn-lt"/>
              </a:rPr>
              <a:t>V.A. Matveev</a:t>
            </a:r>
            <a:endParaRPr lang="en-GB" altLang="ru-RU" sz="1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59125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4A89AD-22FB-4EFC-A32C-0FF225CDF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488" y="929844"/>
            <a:ext cx="7656262" cy="2726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953" y="23382"/>
            <a:ext cx="10786094" cy="6206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Higgs Boson as a Tool to Search for the New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BBDAAF5-20A3-8A18-7104-572A73BEFE6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10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217960-5185-498A-BEAB-C2D0AFB90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4874"/>
            <a:ext cx="2386123" cy="171502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EB6AB69-77AA-41EE-ACAC-FC5E222139E6}"/>
              </a:ext>
            </a:extLst>
          </p:cNvPr>
          <p:cNvSpPr/>
          <p:nvPr/>
        </p:nvSpPr>
        <p:spPr>
          <a:xfrm>
            <a:off x="108140" y="3779499"/>
            <a:ext cx="5538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“New“ physics objects </a:t>
            </a:r>
            <a:r>
              <a:rPr lang="en-US" sz="2000" dirty="0">
                <a:solidFill>
                  <a:srgbClr val="C00000"/>
                </a:solidFill>
                <a:latin typeface="+mj-lt"/>
                <a:sym typeface="Symbol" panose="05050102010706020507" pitchFamily="18" charset="2"/>
              </a:rPr>
              <a:t> new decay channels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!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30F19-E9C9-4D3F-BCCE-5C99DFC72C62}"/>
              </a:ext>
            </a:extLst>
          </p:cNvPr>
          <p:cNvSpPr txBox="1"/>
          <p:nvPr/>
        </p:nvSpPr>
        <p:spPr>
          <a:xfrm>
            <a:off x="0" y="4189407"/>
            <a:ext cx="69590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00048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  <a:latin typeface="+mj-lt"/>
                <a:sym typeface="Symbol" panose="05050102010706020507" pitchFamily="18" charset="2"/>
              </a:rPr>
              <a:t>combinations of physics objects </a:t>
            </a:r>
            <a:r>
              <a:rPr lang="ru-RU" sz="1600" dirty="0">
                <a:solidFill>
                  <a:srgbClr val="002060"/>
                </a:solidFill>
                <a:latin typeface="+mj-lt"/>
                <a:sym typeface="Symbol" panose="05050102010706020507" pitchFamily="18" charset="2"/>
              </a:rPr>
              <a:t>(</a:t>
            </a:r>
            <a:r>
              <a:rPr lang="en-US" sz="1600" dirty="0">
                <a:solidFill>
                  <a:srgbClr val="002060"/>
                </a:solidFill>
                <a:latin typeface="+mj-lt"/>
                <a:sym typeface="Symbol" panose="05050102010706020507" pitchFamily="18" charset="2"/>
              </a:rPr>
              <a:t>leptons/photons/jets)  and Missing Transverse Energy (MET)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9E22D4-4F45-4A47-BF86-3F51B569A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88" y="5184592"/>
            <a:ext cx="2034716" cy="12193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858C4D-8397-412E-B954-592C80EB21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9313" y="5142530"/>
            <a:ext cx="2057578" cy="120406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F0DD511-47EF-4B4E-AC7E-8EAEF3246DE5}"/>
              </a:ext>
            </a:extLst>
          </p:cNvPr>
          <p:cNvSpPr/>
          <p:nvPr/>
        </p:nvSpPr>
        <p:spPr>
          <a:xfrm>
            <a:off x="789619" y="4798786"/>
            <a:ext cx="3005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h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C00000"/>
                </a:solidFill>
              </a:rPr>
              <a:t>(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 </a:t>
            </a:r>
            <a:r>
              <a:rPr lang="en-US" sz="1600" dirty="0" err="1">
                <a:solidFill>
                  <a:srgbClr val="C00000"/>
                </a:solidFill>
                <a:sym typeface="Symbol" panose="05050102010706020507" pitchFamily="18" charset="2"/>
              </a:rPr>
              <a:t>bbar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) </a:t>
            </a:r>
            <a:r>
              <a:rPr lang="ru-RU" sz="1600" dirty="0">
                <a:solidFill>
                  <a:srgbClr val="C00000"/>
                </a:solidFill>
              </a:rPr>
              <a:t>+ </a:t>
            </a:r>
            <a:r>
              <a:rPr lang="en-US" sz="1600" dirty="0">
                <a:solidFill>
                  <a:srgbClr val="C00000"/>
                </a:solidFill>
              </a:rPr>
              <a:t>a (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) = </a:t>
            </a:r>
            <a:r>
              <a:rPr lang="en-US" sz="1600" dirty="0" err="1">
                <a:solidFill>
                  <a:srgbClr val="C00000"/>
                </a:solidFill>
                <a:sym typeface="Symbol" panose="05050102010706020507" pitchFamily="18" charset="2"/>
              </a:rPr>
              <a:t>bbar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 + MET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727C392-B19B-4F49-AD1C-50CB185C0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2995" y="5048100"/>
            <a:ext cx="1999474" cy="149229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3C62B92-F148-4429-ADFC-BF5B177FFE62}"/>
              </a:ext>
            </a:extLst>
          </p:cNvPr>
          <p:cNvSpPr/>
          <p:nvPr/>
        </p:nvSpPr>
        <p:spPr>
          <a:xfrm>
            <a:off x="5311681" y="4783980"/>
            <a:ext cx="2521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Z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+ </a:t>
            </a:r>
            <a:r>
              <a:rPr lang="en-US" sz="1600" dirty="0">
                <a:solidFill>
                  <a:srgbClr val="C00000"/>
                </a:solidFill>
              </a:rPr>
              <a:t>a (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) = Z ( </a:t>
            </a:r>
            <a:r>
              <a:rPr lang="en-US" sz="1600" dirty="0" err="1">
                <a:solidFill>
                  <a:srgbClr val="C00000"/>
                </a:solidFill>
                <a:sym typeface="Symbol" panose="05050102010706020507" pitchFamily="18" charset="2"/>
              </a:rPr>
              <a:t>ll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) + MET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BA4C743-1463-483E-B85D-5ED291A15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8538" y="5048100"/>
            <a:ext cx="1885203" cy="128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33168"/>
      </p:ext>
    </p:extLst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953" y="23382"/>
            <a:ext cx="10786094" cy="6206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Direct Search for </a:t>
            </a:r>
            <a:r>
              <a:rPr lang="en-US" altLang="ru-RU" sz="2800" b="1" dirty="0">
                <a:solidFill>
                  <a:srgbClr val="002060"/>
                </a:solidFill>
                <a:latin typeface="+mj-lt"/>
              </a:rPr>
              <a:t>Beyond the Standard Model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BBDAAF5-20A3-8A18-7104-572A73BEFE6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11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A04FED7-6EF0-45C3-A0B0-1D0DBF78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98" y="1464437"/>
            <a:ext cx="5648325" cy="4019550"/>
          </a:xfrm>
          <a:prstGeom prst="rect">
            <a:avLst/>
          </a:prstGeom>
        </p:spPr>
      </p:pic>
      <p:pic>
        <p:nvPicPr>
          <p:cNvPr id="37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D5298B5-41A2-473D-B9A4-E8CC9218B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8286" y="908194"/>
            <a:ext cx="4230761" cy="2520806"/>
          </a:xfrm>
          <a:prstGeom prst="rect">
            <a:avLst/>
          </a:prstGeom>
        </p:spPr>
      </p:pic>
      <p:sp>
        <p:nvSpPr>
          <p:cNvPr id="38" name="Прямоугольник 3">
            <a:extLst>
              <a:ext uri="{FF2B5EF4-FFF2-40B4-BE49-F238E27FC236}">
                <a16:creationId xmlns:a16="http://schemas.microsoft.com/office/drawing/2014/main" id="{2F476795-7DC4-4578-9C8D-97747CE83726}"/>
              </a:ext>
            </a:extLst>
          </p:cNvPr>
          <p:cNvSpPr/>
          <p:nvPr/>
        </p:nvSpPr>
        <p:spPr>
          <a:xfrm>
            <a:off x="7258286" y="3553125"/>
            <a:ext cx="4662430" cy="26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2060"/>
                </a:solidFill>
                <a:latin typeface="+mj-lt"/>
              </a:rPr>
              <a:t>a proper lifetime c</a:t>
            </a:r>
            <a:r>
              <a:rPr lang="el-GR" sz="1700" dirty="0">
                <a:solidFill>
                  <a:srgbClr val="002060"/>
                </a:solidFill>
                <a:latin typeface="+mj-lt"/>
              </a:rPr>
              <a:t>τ</a:t>
            </a:r>
            <a:r>
              <a:rPr lang="en-US" sz="1700" baseline="-25000" dirty="0">
                <a:solidFill>
                  <a:srgbClr val="002060"/>
                </a:solidFill>
                <a:latin typeface="+mj-lt"/>
              </a:rPr>
              <a:t>0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 is greater than or comparable to the characteristic size of the (sub)detectors</a:t>
            </a:r>
            <a:br>
              <a:rPr lang="en-US" sz="1700" dirty="0">
                <a:solidFill>
                  <a:srgbClr val="002060"/>
                </a:solidFill>
                <a:latin typeface="+mj-lt"/>
              </a:rPr>
            </a:br>
            <a:endParaRPr lang="en-US" sz="5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2060"/>
                </a:solidFill>
                <a:latin typeface="+mj-lt"/>
              </a:rPr>
              <a:t>small c</a:t>
            </a:r>
            <a:r>
              <a:rPr lang="el-GR" sz="1700" dirty="0">
                <a:solidFill>
                  <a:srgbClr val="002060"/>
                </a:solidFill>
                <a:latin typeface="+mj-lt"/>
              </a:rPr>
              <a:t>τ</a:t>
            </a:r>
            <a:r>
              <a:rPr lang="en-US" sz="1700" baseline="-25000" dirty="0">
                <a:solidFill>
                  <a:srgbClr val="002060"/>
                </a:solidFill>
                <a:latin typeface="+mj-lt"/>
              </a:rPr>
              <a:t>0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 that comparable to the inner tracker size, no displaced tracks </a:t>
            </a:r>
            <a:r>
              <a:rPr lang="en-US" sz="1700" dirty="0">
                <a:solidFill>
                  <a:srgbClr val="00206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“standard” prompt decay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5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2060"/>
                </a:solidFill>
                <a:latin typeface="+mj-lt"/>
              </a:rPr>
              <a:t>intermediate c</a:t>
            </a:r>
            <a:r>
              <a:rPr lang="el-GR" sz="1700" dirty="0">
                <a:solidFill>
                  <a:srgbClr val="002060"/>
                </a:solidFill>
                <a:latin typeface="+mj-lt"/>
              </a:rPr>
              <a:t>τ</a:t>
            </a:r>
            <a:r>
              <a:rPr lang="en-US" sz="1700" baseline="-25000" dirty="0">
                <a:solidFill>
                  <a:srgbClr val="002060"/>
                </a:solidFill>
                <a:latin typeface="+mj-lt"/>
              </a:rPr>
              <a:t>0 </a:t>
            </a:r>
            <a:r>
              <a:rPr lang="en-US" sz="1700" dirty="0">
                <a:solidFill>
                  <a:srgbClr val="002060"/>
                </a:solidFill>
                <a:latin typeface="+mj-lt"/>
                <a:sym typeface="Wingdings" panose="05000000000000000000" pitchFamily="2" charset="2"/>
              </a:rPr>
              <a:t> LLP</a:t>
            </a:r>
            <a:r>
              <a:rPr lang="en-US" sz="1700" baseline="-250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endParaRPr lang="en-US" sz="500" baseline="-250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2060"/>
                </a:solidFill>
                <a:latin typeface="+mj-lt"/>
              </a:rPr>
              <a:t>very large/infinite large c</a:t>
            </a:r>
            <a:r>
              <a:rPr lang="el-GR" sz="1700" dirty="0">
                <a:solidFill>
                  <a:srgbClr val="002060"/>
                </a:solidFill>
                <a:latin typeface="+mj-lt"/>
              </a:rPr>
              <a:t>τ</a:t>
            </a:r>
            <a:r>
              <a:rPr lang="en-US" sz="1700" baseline="-25000" dirty="0">
                <a:solidFill>
                  <a:srgbClr val="002060"/>
                </a:solidFill>
                <a:latin typeface="+mj-lt"/>
              </a:rPr>
              <a:t>0 </a:t>
            </a:r>
            <a:r>
              <a:rPr lang="en-US" sz="1700" dirty="0">
                <a:solidFill>
                  <a:srgbClr val="002060"/>
                </a:solidFill>
                <a:latin typeface="+mj-lt"/>
                <a:sym typeface="Wingdings" panose="05000000000000000000" pitchFamily="2" charset="2"/>
              </a:rPr>
              <a:t> stable particles, “standard” MET s</a:t>
            </a:r>
            <a:r>
              <a:rPr lang="en-US" dirty="0">
                <a:solidFill>
                  <a:srgbClr val="002060"/>
                </a:solidFill>
                <a:latin typeface="+mj-lt"/>
                <a:sym typeface="Wingdings" panose="05000000000000000000" pitchFamily="2" charset="2"/>
              </a:rPr>
              <a:t>ignatures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1D6E757-0183-4750-A7EB-2CF6146F3857}"/>
              </a:ext>
            </a:extLst>
          </p:cNvPr>
          <p:cNvSpPr/>
          <p:nvPr/>
        </p:nvSpPr>
        <p:spPr>
          <a:xfrm>
            <a:off x="282310" y="5555551"/>
            <a:ext cx="67521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+mn-lt"/>
              </a:rPr>
              <a:t>L</a:t>
            </a:r>
            <a:r>
              <a:rPr lang="en-US" sz="1700" dirty="0">
                <a:solidFill>
                  <a:srgbClr val="002060"/>
                </a:solidFill>
                <a:latin typeface="+mn-lt"/>
              </a:rPr>
              <a:t>LPs may have decay lengths up to several meters, hence traveling through the inner detector layers without leaving any trace </a:t>
            </a:r>
            <a:endParaRPr lang="ru-RU" sz="17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056F0D0-EA4F-4D86-9CAF-15186B1F7362}"/>
              </a:ext>
            </a:extLst>
          </p:cNvPr>
          <p:cNvSpPr/>
          <p:nvPr/>
        </p:nvSpPr>
        <p:spPr>
          <a:xfrm>
            <a:off x="282310" y="760290"/>
            <a:ext cx="3977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New (unconventional) topologies!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12648"/>
      </p:ext>
    </p:extLst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953" y="23382"/>
            <a:ext cx="10786094" cy="6206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New Algorithms and Selection Methods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BBDAAF5-20A3-8A18-7104-572A73BEFE6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12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C43D629C-A421-4A09-8362-DF9E254CE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13" y="708321"/>
            <a:ext cx="11870236" cy="538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25000"/>
              </a:spcBef>
              <a:buClr>
                <a:schemeClr val="tx1"/>
              </a:buClr>
            </a:pPr>
            <a:r>
              <a:rPr lang="en-US" altLang="ru-RU" sz="2000" b="1" dirty="0">
                <a:solidFill>
                  <a:srgbClr val="002060"/>
                </a:solidFill>
                <a:latin typeface="+mj-lt"/>
              </a:rPr>
              <a:t>Muon reconstruction and Selection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high-momentum muons reconstruction and triggering, including AI methods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muon tracks </a:t>
            </a:r>
            <a:r>
              <a:rPr lang="en-US" altLang="ru-RU" sz="1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reco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for </a:t>
            </a:r>
            <a:r>
              <a:rPr lang="en-US" altLang="ru-RU" sz="1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HGCal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testing and study of an efficiency of </a:t>
            </a:r>
            <a:r>
              <a:rPr lang="en-US" altLang="ru-RU" sz="1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HGCal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sensor elements  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Hits and track segments in Cathode Strip Chambers, CSC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ru-RU" sz="1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altLang="ru-RU" sz="2000" b="1" dirty="0" err="1">
                <a:solidFill>
                  <a:srgbClr val="002060"/>
                </a:solidFill>
                <a:latin typeface="+mn-lt"/>
              </a:rPr>
              <a:t>HGCal</a:t>
            </a:r>
            <a:r>
              <a:rPr lang="en-US" altLang="ru-RU" sz="2000" b="1" dirty="0">
                <a:solidFill>
                  <a:srgbClr val="002060"/>
                </a:solidFill>
                <a:latin typeface="+mn-lt"/>
              </a:rPr>
              <a:t> based algorithms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particle-flow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algorithms for reconstruction of energy flows (information </a:t>
            </a:r>
          </a:p>
          <a:p>
            <a:pPr>
              <a:spcBef>
                <a:spcPts val="300"/>
              </a:spcBef>
              <a:buClr>
                <a:schemeClr val="tx1"/>
              </a:buClr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from all detector systems) 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  <a:sym typeface="Symbol" panose="05050102010706020507" pitchFamily="18" charset="2"/>
              </a:rPr>
              <a:t> MET </a:t>
            </a:r>
            <a:r>
              <a:rPr lang="en-US" altLang="ru-RU" sz="1800" dirty="0" err="1">
                <a:solidFill>
                  <a:schemeClr val="accent2">
                    <a:lumMod val="50000"/>
                  </a:schemeClr>
                </a:solidFill>
                <a:latin typeface="+mn-lt"/>
                <a:sym typeface="Symbol" panose="05050102010706020507" pitchFamily="18" charset="2"/>
              </a:rPr>
              <a:t>reco</a:t>
            </a:r>
            <a:endParaRPr lang="en-US" altLang="ru-RU" sz="1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jet structure, charged particle multiplicity inside jets </a:t>
            </a:r>
          </a:p>
          <a:p>
            <a:pPr marL="0" indent="0">
              <a:spcBef>
                <a:spcPts val="1200"/>
              </a:spcBef>
              <a:buClr>
                <a:schemeClr val="tx1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2000" b="1" dirty="0">
                <a:solidFill>
                  <a:srgbClr val="002060"/>
                </a:solidFill>
                <a:latin typeface="+mn-lt"/>
              </a:rPr>
              <a:t>Simulation of Physics Processes and Detector Facility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data cards of model parameters for the number of physics generators (EGM, dark matter scenarios, extended Higgs sector, Drell-Yan production, </a:t>
            </a:r>
            <a:r>
              <a:rPr lang="en-US" altLang="ru-RU" sz="18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etc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)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full chains of MC mass production 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HGCal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test facilities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HGCal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working release in CMSSW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endParaRPr lang="en-US" altLang="ru-RU" sz="18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0" name="Рисунок 9" descr="Изображение выглядит как снимок экрана, График, линия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E5F272E-2EDF-432D-8646-0974487FD5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932" y="1933946"/>
            <a:ext cx="3745865" cy="1853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337962"/>
      </p:ext>
    </p:extLst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11820194" y="65956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D9BE05B6-9662-184A-8BAC-F640E7749C15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13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9EEB4BF-22EE-453A-99EA-FB94C9FB2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45" y="14122"/>
            <a:ext cx="10679289" cy="59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17375E"/>
                </a:solidFill>
                <a:latin typeface="+mn-lt"/>
              </a:rPr>
              <a:t>JINR in WLCG/CMS Computing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A5704A31-2C43-AAB1-8878-486E5F7EA406}"/>
              </a:ext>
            </a:extLst>
          </p:cNvPr>
          <p:cNvSpPr txBox="1"/>
          <p:nvPr/>
        </p:nvSpPr>
        <p:spPr>
          <a:xfrm>
            <a:off x="71707" y="814013"/>
            <a:ext cx="5275208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J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INR grid Tier-1 and Tier-2 centers extensively used for processing and storing CMS data, ensuring 100% availability and reliability of services. </a:t>
            </a:r>
            <a:endParaRPr lang="en-RU" kern="100" dirty="0">
              <a:solidFill>
                <a:schemeClr val="accent6">
                  <a:lumMod val="50000"/>
                </a:schemeClr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0000" indent="-1800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ore than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2.1 billion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events were successfully processed by JINR Tier-1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2024. 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ue circle with different colored numbers&#10;&#10;Description automatically generated">
            <a:extLst>
              <a:ext uri="{FF2B5EF4-FFF2-40B4-BE49-F238E27FC236}">
                <a16:creationId xmlns:a16="http://schemas.microsoft.com/office/drawing/2014/main" id="{FE7DBA3B-C0BC-B964-FDF5-ECDDCB9F5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729" y="814013"/>
            <a:ext cx="3288294" cy="2319439"/>
          </a:xfrm>
          <a:prstGeom prst="rect">
            <a:avLst/>
          </a:prstGeom>
        </p:spPr>
      </p:pic>
      <p:pic>
        <p:nvPicPr>
          <p:cNvPr id="19" name="Picture 18" descr="A pie chart with numbers and text&#10;&#10;Description automatically generated">
            <a:extLst>
              <a:ext uri="{FF2B5EF4-FFF2-40B4-BE49-F238E27FC236}">
                <a16:creationId xmlns:a16="http://schemas.microsoft.com/office/drawing/2014/main" id="{E302AECA-F2CB-C493-DA35-D90A18BBFA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7052" y="620161"/>
            <a:ext cx="2704104" cy="22189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B1D458-9A90-418F-9B54-9A5AE89C5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63" y="3527718"/>
            <a:ext cx="9980615" cy="23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287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05DC3AC-3D7C-234A-8589-65B878B6D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0539" y="2189519"/>
            <a:ext cx="10752962" cy="397123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ru-RU" sz="2000" b="1" dirty="0">
                <a:solidFill>
                  <a:srgbClr val="17375E"/>
                </a:solidFill>
              </a:rPr>
              <a:t>Participation in High Granularity Calorimeter (</a:t>
            </a:r>
            <a:r>
              <a:rPr lang="en-US" altLang="ru-RU" sz="2000" b="1" dirty="0" err="1">
                <a:solidFill>
                  <a:srgbClr val="17375E"/>
                </a:solidFill>
              </a:rPr>
              <a:t>HGCal</a:t>
            </a:r>
            <a:r>
              <a:rPr lang="en-US" altLang="ru-RU" sz="2000" b="1" dirty="0">
                <a:solidFill>
                  <a:srgbClr val="17375E"/>
                </a:solidFill>
              </a:rPr>
              <a:t>) project.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x-none" sz="2000" dirty="0">
                <a:solidFill>
                  <a:schemeClr val="accent2">
                    <a:lumMod val="50000"/>
                  </a:schemeClr>
                </a:solidFill>
              </a:rPr>
              <a:t>De</a:t>
            </a:r>
            <a:r>
              <a:rPr lang="en-US" altLang="x-none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sign and construction of the HGCAL silicon and scintillator cassettes test facility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x-none" sz="2000" dirty="0">
                <a:solidFill>
                  <a:schemeClr val="accent2">
                    <a:lumMod val="50000"/>
                  </a:schemeClr>
                </a:solidFill>
              </a:rPr>
              <a:t>Development of the </a:t>
            </a:r>
            <a:r>
              <a:rPr lang="en-US" altLang="x-none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HGCAL </a:t>
            </a:r>
            <a:r>
              <a:rPr lang="en-US" altLang="x-none" sz="2000" dirty="0">
                <a:solidFill>
                  <a:schemeClr val="accent2">
                    <a:lumMod val="50000"/>
                  </a:schemeClr>
                </a:solidFill>
              </a:rPr>
              <a:t>LV power supply system prototype  </a:t>
            </a:r>
            <a:endParaRPr lang="en-US" altLang="ru-RU" sz="2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ru-RU" sz="2000" b="1" dirty="0">
                <a:solidFill>
                  <a:srgbClr val="17375E"/>
                </a:solidFill>
              </a:rPr>
              <a:t>Participation in the Endcap Muon system upgrade.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ru-RU" sz="2000" dirty="0">
                <a:solidFill>
                  <a:schemeClr val="accent2">
                    <a:lumMod val="50000"/>
                  </a:schemeClr>
                </a:solidFill>
              </a:rPr>
              <a:t>Cathode Strip Chambers upgrade and maintenance during LS3 long shutdown period. 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ru-RU" sz="2000" dirty="0">
                <a:solidFill>
                  <a:schemeClr val="accent2">
                    <a:lumMod val="50000"/>
                  </a:schemeClr>
                </a:solidFill>
              </a:rPr>
              <a:t>Design and construction of the new ME1/1 Patch Panel.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ru-RU" sz="2000" dirty="0">
                <a:solidFill>
                  <a:schemeClr val="accent2">
                    <a:lumMod val="50000"/>
                  </a:schemeClr>
                </a:solidFill>
              </a:rPr>
              <a:t>Design and construction of new tooling for ME1/1 CSC assembly and installation</a:t>
            </a:r>
            <a:endParaRPr lang="en-US" altLang="ru-RU" sz="2000" b="1" dirty="0">
              <a:solidFill>
                <a:srgbClr val="17375E"/>
              </a:solidFill>
            </a:endParaRP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ru-RU" sz="2000" dirty="0">
                <a:solidFill>
                  <a:schemeClr val="accent2">
                    <a:lumMod val="50000"/>
                  </a:schemeClr>
                </a:solidFill>
              </a:rPr>
              <a:t>CSC longevity study and searches for eco friendly gas mixtures R&amp;D.</a:t>
            </a:r>
          </a:p>
        </p:txBody>
      </p:sp>
      <p:sp>
        <p:nvSpPr>
          <p:cNvPr id="28675" name="Номер слайда 5">
            <a:extLst>
              <a:ext uri="{FF2B5EF4-FFF2-40B4-BE49-F238E27FC236}">
                <a16:creationId xmlns:a16="http://schemas.microsoft.com/office/drawing/2014/main" id="{CBC5DEE6-6C91-4B08-B18C-030F46F85EC8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311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14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6546B-BA3D-C81F-E353-3C534C6853DF}"/>
              </a:ext>
            </a:extLst>
          </p:cNvPr>
          <p:cNvSpPr txBox="1"/>
          <p:nvPr/>
        </p:nvSpPr>
        <p:spPr>
          <a:xfrm>
            <a:off x="576141" y="1037445"/>
            <a:ext cx="114182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CMS Phase-2 upgrade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task: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reliable work of detectors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in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High Luminosity LHC operation mode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(HL-LHC)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at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energy 13.6 TeV and instantaneous luminosity L= 5-7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sym typeface="Symbol" panose="05050102010706020507" pitchFamily="18" charset="2"/>
              </a:rPr>
              <a:t>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10</a:t>
            </a:r>
            <a:r>
              <a:rPr kumimoji="0" lang="ru-RU" sz="2000" i="0" u="none" strike="noStrike" kern="120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34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с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m</a:t>
            </a:r>
            <a:r>
              <a:rPr kumimoji="0" lang="en-GB" sz="2000" i="0" u="none" strike="noStrike" kern="120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-2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с</a:t>
            </a:r>
            <a:r>
              <a:rPr kumimoji="0" lang="ru-RU" sz="2000" i="0" u="none" strike="noStrike" kern="120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-1</a:t>
            </a:r>
            <a:endParaRPr lang="en-US" sz="2000" baseline="30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68423-17E6-0B8F-C0A9-9092930A02C1}"/>
              </a:ext>
            </a:extLst>
          </p:cNvPr>
          <p:cNvSpPr txBox="1"/>
          <p:nvPr/>
        </p:nvSpPr>
        <p:spPr>
          <a:xfrm>
            <a:off x="1875367" y="70037"/>
            <a:ext cx="8734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ru-RU" sz="2800" b="1" dirty="0">
                <a:solidFill>
                  <a:srgbClr val="002060"/>
                </a:solidFill>
                <a:latin typeface="+mj-lt"/>
              </a:rPr>
              <a:t>JINR contribution to CMS Phase 2 Upgrade</a:t>
            </a:r>
          </a:p>
        </p:txBody>
      </p:sp>
    </p:spTree>
    <p:extLst>
      <p:ext uri="{BB962C8B-B14F-4D97-AF65-F5344CB8AC3E}">
        <p14:creationId xmlns:p14="http://schemas.microsoft.com/office/powerpoint/2010/main" val="427718766"/>
      </p:ext>
    </p:extLst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575FD-F6A3-CEBD-5CCE-0E10FF14B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C8F61BE3-D5F4-C885-0A82-A17576BF0103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15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8C3D745F-6B53-3CE6-8AC1-30DAF5522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811" y="10518"/>
            <a:ext cx="10517451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New LS3 Schedule</a:t>
            </a:r>
            <a:endParaRPr lang="en-US" altLang="ru-RU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E1ED64-F5DD-5851-AF38-9F12A77BCA78}"/>
              </a:ext>
            </a:extLst>
          </p:cNvPr>
          <p:cNvGrpSpPr/>
          <p:nvPr/>
        </p:nvGrpSpPr>
        <p:grpSpPr>
          <a:xfrm>
            <a:off x="26220" y="857442"/>
            <a:ext cx="12139560" cy="5490698"/>
            <a:chOff x="40508" y="843154"/>
            <a:chExt cx="12139560" cy="5490698"/>
          </a:xfrm>
        </p:grpSpPr>
        <p:pic>
          <p:nvPicPr>
            <p:cNvPr id="5" name="Picture 4" descr="A screenshot of a document&#10;&#10;Description automatically generated">
              <a:extLst>
                <a:ext uri="{FF2B5EF4-FFF2-40B4-BE49-F238E27FC236}">
                  <a16:creationId xmlns:a16="http://schemas.microsoft.com/office/drawing/2014/main" id="{9B432649-1824-9556-6252-320884B7A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508" y="843154"/>
              <a:ext cx="12139560" cy="381457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E4926E-361B-479A-FCDA-EFE1E62278E9}"/>
                </a:ext>
              </a:extLst>
            </p:cNvPr>
            <p:cNvSpPr txBox="1"/>
            <p:nvPr/>
          </p:nvSpPr>
          <p:spPr>
            <a:xfrm>
              <a:off x="892968" y="4902691"/>
              <a:ext cx="7222331" cy="1431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+mj-lt"/>
                </a:rPr>
                <a:t>Three identified risks for CMS</a:t>
              </a:r>
            </a:p>
            <a:p>
              <a:pPr>
                <a:spcBef>
                  <a:spcPts val="600"/>
                </a:spcBef>
              </a:pPr>
              <a:r>
                <a:rPr lang="th-TH" sz="1800" b="1" dirty="0">
                  <a:solidFill>
                    <a:srgbClr val="C60013"/>
                  </a:solidFill>
                  <a:effectLst/>
                  <a:latin typeface="+mj-lt"/>
                  <a:cs typeface="Thonburi" pitchFamily="2" charset="-34"/>
                </a:rPr>
                <a:t>๏ </a:t>
              </a:r>
              <a:r>
                <a:rPr lang="en-GB" sz="1800" dirty="0">
                  <a:solidFill>
                    <a:srgbClr val="C60013"/>
                  </a:solidFill>
                  <a:effectLst/>
                  <a:latin typeface="+mj-lt"/>
                </a:rPr>
                <a:t>readiness of detectors</a:t>
              </a:r>
              <a:r>
                <a:rPr lang="en-GB" sz="1800" dirty="0">
                  <a:solidFill>
                    <a:srgbClr val="1E1F52"/>
                  </a:solidFill>
                  <a:effectLst/>
                  <a:latin typeface="+mj-lt"/>
                </a:rPr>
                <a:t> for installation</a:t>
              </a:r>
              <a:endParaRPr lang="en-GB" sz="1800" dirty="0">
                <a:solidFill>
                  <a:srgbClr val="C60013"/>
                </a:solidFill>
                <a:effectLst/>
                <a:latin typeface="+mj-lt"/>
              </a:endParaRPr>
            </a:p>
            <a:p>
              <a:pPr>
                <a:spcBef>
                  <a:spcPts val="600"/>
                </a:spcBef>
              </a:pPr>
              <a:r>
                <a:rPr lang="th-TH" sz="1800" b="1" dirty="0">
                  <a:solidFill>
                    <a:srgbClr val="C60013"/>
                  </a:solidFill>
                  <a:effectLst/>
                  <a:latin typeface="+mj-lt"/>
                  <a:cs typeface="Thonburi" pitchFamily="2" charset="-34"/>
                </a:rPr>
                <a:t>๏ </a:t>
              </a:r>
              <a:r>
                <a:rPr lang="en-GB" sz="1800" dirty="0">
                  <a:solidFill>
                    <a:srgbClr val="C60013"/>
                  </a:solidFill>
                  <a:effectLst/>
                  <a:latin typeface="+mj-lt"/>
                </a:rPr>
                <a:t>readiness of infrastructures</a:t>
              </a:r>
              <a:r>
                <a:rPr lang="en-GB" sz="1800" dirty="0">
                  <a:solidFill>
                    <a:srgbClr val="1E1F52"/>
                  </a:solidFill>
                  <a:effectLst/>
                  <a:latin typeface="+mj-lt"/>
                </a:rPr>
                <a:t> to commission the detectors</a:t>
              </a:r>
              <a:endParaRPr lang="en-GB" sz="1800" dirty="0">
                <a:solidFill>
                  <a:srgbClr val="C60013"/>
                </a:solidFill>
                <a:effectLst/>
                <a:latin typeface="+mj-lt"/>
              </a:endParaRPr>
            </a:p>
            <a:p>
              <a:pPr>
                <a:spcBef>
                  <a:spcPts val="600"/>
                </a:spcBef>
              </a:pPr>
              <a:r>
                <a:rPr lang="th-TH" sz="1800" b="1" dirty="0">
                  <a:solidFill>
                    <a:srgbClr val="C60013"/>
                  </a:solidFill>
                  <a:effectLst/>
                  <a:latin typeface="+mj-lt"/>
                  <a:cs typeface="Thonburi" pitchFamily="2" charset="-34"/>
                </a:rPr>
                <a:t>๏ </a:t>
              </a:r>
              <a:r>
                <a:rPr lang="en-GB" sz="1800" dirty="0">
                  <a:solidFill>
                    <a:srgbClr val="C60013"/>
                  </a:solidFill>
                  <a:effectLst/>
                  <a:latin typeface="+mj-lt"/>
                </a:rPr>
                <a:t>very dense LS3 program</a:t>
              </a:r>
              <a:r>
                <a:rPr lang="en-GB" sz="1800" dirty="0">
                  <a:solidFill>
                    <a:srgbClr val="1E1F52"/>
                  </a:solidFill>
                  <a:effectLst/>
                  <a:latin typeface="+mj-lt"/>
                </a:rPr>
                <a:t> and with high person-power needs</a:t>
              </a:r>
            </a:p>
          </p:txBody>
        </p:sp>
        <p:pic>
          <p:nvPicPr>
            <p:cNvPr id="7" name="Picture 6" descr="A row of colored rectangular objects&#10;&#10;Description automatically generated with medium confidence">
              <a:extLst>
                <a:ext uri="{FF2B5EF4-FFF2-40B4-BE49-F238E27FC236}">
                  <a16:creationId xmlns:a16="http://schemas.microsoft.com/office/drawing/2014/main" id="{437E8A31-1F27-768F-A2F6-DCD164F74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8665" y="4281212"/>
              <a:ext cx="22352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1783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62" y="-5996"/>
            <a:ext cx="1059542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17375E"/>
                </a:solidFill>
                <a:latin typeface="+mj-lt"/>
              </a:rPr>
              <a:t>Setup for </a:t>
            </a:r>
            <a:r>
              <a:rPr lang="en-US" altLang="ru-RU" sz="2800" b="1" dirty="0" err="1">
                <a:solidFill>
                  <a:srgbClr val="17375E"/>
                </a:solidFill>
                <a:latin typeface="+mj-lt"/>
              </a:rPr>
              <a:t>HGCal</a:t>
            </a:r>
            <a:r>
              <a:rPr lang="en-US" altLang="ru-RU" sz="2800" b="1" dirty="0">
                <a:solidFill>
                  <a:srgbClr val="17375E"/>
                </a:solidFill>
                <a:latin typeface="+mj-lt"/>
              </a:rPr>
              <a:t> Cassettes Testing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E5C382-39DD-0EEE-3B1F-A95D62C7F7DE}"/>
              </a:ext>
            </a:extLst>
          </p:cNvPr>
          <p:cNvSpPr txBox="1"/>
          <p:nvPr/>
        </p:nvSpPr>
        <p:spPr>
          <a:xfrm>
            <a:off x="2507590" y="6276686"/>
            <a:ext cx="8401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+mn-lt"/>
              </a:rPr>
              <a:t>Plan to have the test facility is ready for operation by the middle of 2025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095D049-0FE2-1CA5-C0D7-3DE03F689F2C}"/>
              </a:ext>
            </a:extLst>
          </p:cNvPr>
          <p:cNvSpPr txBox="1">
            <a:spLocks/>
          </p:cNvSpPr>
          <p:nvPr/>
        </p:nvSpPr>
        <p:spPr bwMode="auto">
          <a:xfrm>
            <a:off x="148090" y="3723671"/>
            <a:ext cx="2781097" cy="2206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296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Test setup includes:</a:t>
            </a:r>
          </a:p>
          <a:p>
            <a:pPr marL="216000" indent="-216000" defTabSz="91429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sym typeface="Arial"/>
              </a:rPr>
              <a:t>Racks for cassettes </a:t>
            </a:r>
          </a:p>
          <a:p>
            <a:pPr marL="0" indent="0" defTabSz="914296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sym typeface="Arial"/>
              </a:rPr>
              <a:t>    (inside cold rooms)  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16000" indent="-216000" defTabSz="91429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Supporting frames for cassettes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sym typeface="Arial"/>
              </a:rPr>
              <a:t> 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16000" indent="-216000" defTabSz="91429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Scintillation trigger planes </a:t>
            </a:r>
          </a:p>
          <a:p>
            <a:pPr marL="0" indent="0" defTabSz="914296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n-US" altLang="ru-RU" sz="1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on </a:t>
            </a: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top and bottom of rooms)</a:t>
            </a:r>
          </a:p>
          <a:p>
            <a:pPr marL="216000" indent="-216000" defTabSz="91429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Readout electronics  </a:t>
            </a:r>
            <a:r>
              <a:rPr lang="en-US" altLang="ru-RU" sz="1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0FE104-A216-1488-511D-67EB785F1D5B}"/>
              </a:ext>
            </a:extLst>
          </p:cNvPr>
          <p:cNvSpPr txBox="1"/>
          <p:nvPr/>
        </p:nvSpPr>
        <p:spPr>
          <a:xfrm>
            <a:off x="5656498" y="550704"/>
            <a:ext cx="5686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ru-RU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Commissioning of the scintillation trigger planes.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AA02B9-151F-E6B5-AB23-809E98FB27CE}"/>
              </a:ext>
            </a:extLst>
          </p:cNvPr>
          <p:cNvSpPr txBox="1"/>
          <p:nvPr/>
        </p:nvSpPr>
        <p:spPr>
          <a:xfrm>
            <a:off x="508417" y="663846"/>
            <a:ext cx="45560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296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>
                <a:solidFill>
                  <a:srgbClr val="002060"/>
                </a:solidFill>
                <a:latin typeface="+mn-lt"/>
              </a:rPr>
              <a:t>2 </a:t>
            </a:r>
            <a:r>
              <a:rPr lang="en-US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Cold rooms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 were assembled at SX5 CERN</a:t>
            </a:r>
            <a:r>
              <a:rPr lang="en-US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Рисунок 10" descr="Изображение выглядит как в помещении, пол, стена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5968E676-000F-0473-36E5-87F1BC7704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610" y="987168"/>
            <a:ext cx="3611962" cy="259145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293BF99-3474-AE82-052D-DD6E3E8EA6E1}"/>
              </a:ext>
            </a:extLst>
          </p:cNvPr>
          <p:cNvGrpSpPr/>
          <p:nvPr/>
        </p:nvGrpSpPr>
        <p:grpSpPr>
          <a:xfrm>
            <a:off x="2857590" y="3500643"/>
            <a:ext cx="1943874" cy="2643308"/>
            <a:chOff x="0" y="3413206"/>
            <a:chExt cx="1943874" cy="2643308"/>
          </a:xfrm>
        </p:grpSpPr>
        <p:pic>
          <p:nvPicPr>
            <p:cNvPr id="19" name="Рисунок 18" descr="Изображение выглядит как текст, снимок экрана, контейнер&#10;&#10;Автоматически созданное описание">
              <a:extLst>
                <a:ext uri="{FF2B5EF4-FFF2-40B4-BE49-F238E27FC236}">
                  <a16:creationId xmlns:a16="http://schemas.microsoft.com/office/drawing/2014/main" id="{83300673-536A-5CE6-D010-F60E9B214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194" y="3850480"/>
              <a:ext cx="1800680" cy="220603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27E294-D0F3-FE40-3735-64AFCCBF9B57}"/>
                </a:ext>
              </a:extLst>
            </p:cNvPr>
            <p:cNvSpPr txBox="1"/>
            <p:nvPr/>
          </p:nvSpPr>
          <p:spPr>
            <a:xfrm>
              <a:off x="0" y="3413206"/>
              <a:ext cx="194387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Cassette on the supporting frame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39E5D3-3F33-26A9-F71A-278D982761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162" y="1040384"/>
            <a:ext cx="4236186" cy="2388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604DCB-866B-4D53-EB35-E314F3416E06}"/>
              </a:ext>
            </a:extLst>
          </p:cNvPr>
          <p:cNvSpPr txBox="1"/>
          <p:nvPr/>
        </p:nvSpPr>
        <p:spPr>
          <a:xfrm>
            <a:off x="5344711" y="3931128"/>
            <a:ext cx="354469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Plane efficiency of ~98%.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 plane time resolution  ~0.9 ns.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Time resolution of 2 planes ~3ns.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385BB-939B-5BA6-3F2A-5AAB715B1E13}"/>
              </a:ext>
            </a:extLst>
          </p:cNvPr>
          <p:cNvSpPr txBox="1"/>
          <p:nvPr/>
        </p:nvSpPr>
        <p:spPr>
          <a:xfrm>
            <a:off x="5344711" y="5040202"/>
            <a:ext cx="64075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Triggers frequency in the fourfold coincidence mode: 130-160 Hz  </a:t>
            </a:r>
          </a:p>
          <a:p>
            <a:pPr algn="just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    - corresponds to ~3000 triggers per 1cm</a:t>
            </a:r>
            <a:r>
              <a:rPr lang="en-US" sz="1600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in 10 days </a:t>
            </a:r>
          </a:p>
          <a:p>
            <a:pPr algn="just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    - matches with the simulation: 10 days cassettes test cycle</a:t>
            </a:r>
          </a:p>
          <a:p>
            <a:pPr algn="just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      required minimum 1000 triggers per 1cm</a:t>
            </a:r>
            <a:r>
              <a:rPr lang="en-US" sz="1600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A151576-840D-74F1-AC30-D3937F63699E}"/>
              </a:ext>
            </a:extLst>
          </p:cNvPr>
          <p:cNvGrpSpPr/>
          <p:nvPr/>
        </p:nvGrpSpPr>
        <p:grpSpPr>
          <a:xfrm>
            <a:off x="9115394" y="998293"/>
            <a:ext cx="2632214" cy="1863804"/>
            <a:chOff x="8967345" y="998293"/>
            <a:chExt cx="2632214" cy="1863804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19270C5-07D5-17EA-DEBA-4982F9425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7345" y="998293"/>
              <a:ext cx="2632214" cy="186380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B57F18-85D3-4E1C-F207-9B9345510DF2}"/>
                </a:ext>
              </a:extLst>
            </p:cNvPr>
            <p:cNvSpPr txBox="1"/>
            <p:nvPr/>
          </p:nvSpPr>
          <p:spPr>
            <a:xfrm>
              <a:off x="9120002" y="1930195"/>
              <a:ext cx="11952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σ</a:t>
              </a:r>
              <a:r>
                <a:rPr lang="en-US" baseline="-25000" dirty="0"/>
                <a:t>1 plane</a:t>
              </a:r>
              <a:r>
                <a:rPr lang="en-US" dirty="0"/>
                <a:t>~0.9 ns </a:t>
              </a:r>
              <a:endParaRPr lang="ru-RU" dirty="0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C8D2639-3A48-D90E-893F-E396619CE876}"/>
              </a:ext>
            </a:extLst>
          </p:cNvPr>
          <p:cNvGrpSpPr/>
          <p:nvPr/>
        </p:nvGrpSpPr>
        <p:grpSpPr>
          <a:xfrm>
            <a:off x="9118673" y="3013433"/>
            <a:ext cx="2632214" cy="1795809"/>
            <a:chOff x="8970624" y="2996015"/>
            <a:chExt cx="2632214" cy="179580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6CA05ACE-4355-363F-3EBD-FA6CBD5CA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0624" y="2996015"/>
              <a:ext cx="2632214" cy="179580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196BD6-FC63-9562-6DFD-CCB25A7DD25F}"/>
                </a:ext>
              </a:extLst>
            </p:cNvPr>
            <p:cNvSpPr txBox="1"/>
            <p:nvPr/>
          </p:nvSpPr>
          <p:spPr>
            <a:xfrm>
              <a:off x="9227524" y="3977697"/>
              <a:ext cx="11952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σ</a:t>
              </a:r>
              <a:r>
                <a:rPr lang="en-US" baseline="-25000" dirty="0"/>
                <a:t>2 plane</a:t>
              </a:r>
              <a:r>
                <a:rPr lang="en-US" dirty="0"/>
                <a:t>~2.4 ns </a:t>
              </a:r>
              <a:endParaRPr lang="ru-RU" dirty="0"/>
            </a:p>
          </p:txBody>
        </p:sp>
      </p:grp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id="{2AB1F763-D5D2-834E-E2C5-7A44D26124A7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16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712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5F70578-252C-DAB7-7DFA-2598AA62CF89}"/>
              </a:ext>
            </a:extLst>
          </p:cNvPr>
          <p:cNvCxnSpPr>
            <a:cxnSpLocks/>
          </p:cNvCxnSpPr>
          <p:nvPr/>
        </p:nvCxnSpPr>
        <p:spPr bwMode="auto">
          <a:xfrm>
            <a:off x="3595926" y="3921068"/>
            <a:ext cx="451978" cy="355577"/>
          </a:xfrm>
          <a:prstGeom prst="straightConnector1">
            <a:avLst/>
          </a:prstGeom>
          <a:ln w="2540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yellow metal frame on a cardboard surface&#10;&#10;Description automatically generated">
            <a:extLst>
              <a:ext uri="{FF2B5EF4-FFF2-40B4-BE49-F238E27FC236}">
                <a16:creationId xmlns:a16="http://schemas.microsoft.com/office/drawing/2014/main" id="{03D1AE0C-A49D-0DFF-029D-864E48028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177" y="4235531"/>
            <a:ext cx="6498409" cy="2318350"/>
          </a:xfrm>
          <a:prstGeom prst="rect">
            <a:avLst/>
          </a:prstGeom>
        </p:spPr>
      </p:pic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56" y="23118"/>
            <a:ext cx="11283501" cy="57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ME1/1 Preparation to the Phase-2 CSC Upgrade in LS3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512514-E47D-F8A5-DBCC-4D6AAAC49729}"/>
              </a:ext>
            </a:extLst>
          </p:cNvPr>
          <p:cNvGrpSpPr/>
          <p:nvPr/>
        </p:nvGrpSpPr>
        <p:grpSpPr>
          <a:xfrm>
            <a:off x="3808620" y="737824"/>
            <a:ext cx="8185736" cy="2984928"/>
            <a:chOff x="3693937" y="565100"/>
            <a:chExt cx="8185736" cy="2984928"/>
          </a:xfrm>
        </p:grpSpPr>
        <p:pic>
          <p:nvPicPr>
            <p:cNvPr id="4" name="Picture 3" descr="A grey metal piece with many metal pipes&#10;&#10;Description automatically generated with medium confidence">
              <a:extLst>
                <a:ext uri="{FF2B5EF4-FFF2-40B4-BE49-F238E27FC236}">
                  <a16:creationId xmlns:a16="http://schemas.microsoft.com/office/drawing/2014/main" id="{83C76B2B-6A86-02AE-D786-2707CBE0E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3937" y="1112706"/>
              <a:ext cx="4211452" cy="2410021"/>
            </a:xfrm>
            <a:prstGeom prst="rect">
              <a:avLst/>
            </a:prstGeom>
          </p:spPr>
        </p:pic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6C324FEF-2D11-DE84-7B41-910B90E43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451" y="565100"/>
              <a:ext cx="2737007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q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 2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 dirty="0">
                  <a:solidFill>
                    <a:schemeClr val="accent6">
                      <a:lumMod val="50000"/>
                    </a:schemeClr>
                  </a:solidFill>
                </a:rPr>
                <a:t>ME1/1 Patch panel</a:t>
              </a:r>
              <a:endParaRPr lang="ru-RU" altLang="ru-RU" sz="2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FA25FC-D79E-98F0-AA77-03EAD4C60B0C}"/>
                </a:ext>
              </a:extLst>
            </p:cNvPr>
            <p:cNvSpPr txBox="1"/>
            <p:nvPr/>
          </p:nvSpPr>
          <p:spPr>
            <a:xfrm>
              <a:off x="8204284" y="922260"/>
              <a:ext cx="14736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ru-RU" sz="1800" i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Prototype</a:t>
              </a:r>
              <a:endParaRPr lang="en-RU" sz="1800" dirty="0">
                <a:latin typeface="+mn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EBC1C1-AFA4-BBEA-FB96-855451C0BE48}"/>
                </a:ext>
              </a:extLst>
            </p:cNvPr>
            <p:cNvSpPr txBox="1"/>
            <p:nvPr/>
          </p:nvSpPr>
          <p:spPr>
            <a:xfrm>
              <a:off x="5096840" y="877294"/>
              <a:ext cx="14736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3d model</a:t>
              </a:r>
              <a:endParaRPr lang="en-RU" sz="1800" dirty="0">
                <a:latin typeface="+mn-lt"/>
              </a:endParaRPr>
            </a:p>
          </p:txBody>
        </p:sp>
        <p:pic>
          <p:nvPicPr>
            <p:cNvPr id="18" name="Picture 17" descr="A close-up of a circuit board&#10;&#10;Description automatically generated">
              <a:extLst>
                <a:ext uri="{FF2B5EF4-FFF2-40B4-BE49-F238E27FC236}">
                  <a16:creationId xmlns:a16="http://schemas.microsoft.com/office/drawing/2014/main" id="{F2724887-4E43-FA38-42CE-987AB0A95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5831" y="1267838"/>
              <a:ext cx="4013842" cy="228219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7B5E8D2-B32C-B7B6-7314-A002BE6AE72C}"/>
              </a:ext>
            </a:extLst>
          </p:cNvPr>
          <p:cNvSpPr txBox="1"/>
          <p:nvPr/>
        </p:nvSpPr>
        <p:spPr>
          <a:xfrm>
            <a:off x="34063" y="1435597"/>
            <a:ext cx="4013841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252000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x-none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ME1/1 Patch Panel </a:t>
            </a:r>
            <a:r>
              <a:rPr lang="en-US" altLang="x-none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redesigned to fit more rigid envelope for endcap detectors cables and services in the CMS Phase-2 configuration</a:t>
            </a:r>
            <a:endParaRPr lang="en-US" altLang="x-none" sz="1800" dirty="0">
              <a:solidFill>
                <a:schemeClr val="accent6">
                  <a:lumMod val="75000"/>
                </a:schemeClr>
              </a:solidFill>
              <a:latin typeface="+mn-lt"/>
              <a:cs typeface="Arial Narrow" panose="020B0604020202020204" pitchFamily="34" charset="0"/>
            </a:endParaRPr>
          </a:p>
          <a:p>
            <a:pPr marL="252000" indent="-252000"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Arial Narrow" panose="020B0604020202020204" pitchFamily="34" charset="0"/>
              </a:rPr>
              <a:t>80% parts for 36</a:t>
            </a:r>
            <a:r>
              <a:rPr lang="en-US" sz="18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 Narrow" panose="020B0604020202020204" pitchFamily="34" charset="0"/>
              </a:rPr>
              <a:t> ME1/1 PP have been constructed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5F9852-DB5F-50B4-F5ED-BD2BA167BE7C}"/>
              </a:ext>
            </a:extLst>
          </p:cNvPr>
          <p:cNvSpPr txBox="1"/>
          <p:nvPr/>
        </p:nvSpPr>
        <p:spPr>
          <a:xfrm>
            <a:off x="4735966" y="3838898"/>
            <a:ext cx="2518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Loading machines </a:t>
            </a:r>
            <a:endParaRPr lang="en-RU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600C9-6EB6-5D59-9990-3B4F049EACC3}"/>
              </a:ext>
            </a:extLst>
          </p:cNvPr>
          <p:cNvSpPr txBox="1"/>
          <p:nvPr/>
        </p:nvSpPr>
        <p:spPr>
          <a:xfrm>
            <a:off x="237862" y="4282164"/>
            <a:ext cx="43595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252000">
              <a:buFont typeface="Wingdings" panose="05000000000000000000" pitchFamily="2" charset="2"/>
              <a:buChar char="ü"/>
            </a:pPr>
            <a:r>
              <a:rPr lang="en-US" alt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ME1/1 two loading machines </a:t>
            </a:r>
            <a:r>
              <a:rPr lang="en-US" altLang="ru-RU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for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 Narrow" panose="020B0604020202020204" pitchFamily="34" charset="0"/>
              </a:rPr>
              <a:t>extraction/installation of ME1/1 CSCs </a:t>
            </a:r>
            <a:r>
              <a:rPr lang="en-US" altLang="ru-RU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were constructed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E0825195-76B0-0D59-212B-FDC6581967C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17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2100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CD903-1E30-0F0E-4C75-81CACB2D5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37C65C-4EFF-60E0-DA4E-3F6CF82A44A4}"/>
              </a:ext>
            </a:extLst>
          </p:cNvPr>
          <p:cNvSpPr txBox="1"/>
          <p:nvPr/>
        </p:nvSpPr>
        <p:spPr>
          <a:xfrm>
            <a:off x="673099" y="24549"/>
            <a:ext cx="10629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Cathode Strip Chamber Longevity Study @ GIF++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58896-F270-9B2F-F784-005C4732E3E6}"/>
              </a:ext>
            </a:extLst>
          </p:cNvPr>
          <p:cNvSpPr txBox="1"/>
          <p:nvPr/>
        </p:nvSpPr>
        <p:spPr>
          <a:xfrm>
            <a:off x="5825352" y="5770094"/>
            <a:ext cx="445288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rgbClr val="C00000"/>
                </a:solidFill>
                <a:latin typeface="+mj-lt"/>
              </a:rPr>
              <a:t>No aging effects observed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so far</a:t>
            </a:r>
            <a:endParaRPr kumimoji="0" lang="en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7D604A-FF69-3E21-FD73-B316250391D9}"/>
              </a:ext>
            </a:extLst>
          </p:cNvPr>
          <p:cNvSpPr txBox="1"/>
          <p:nvPr/>
        </p:nvSpPr>
        <p:spPr>
          <a:xfrm>
            <a:off x="747733" y="642349"/>
            <a:ext cx="94819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Irradiation setup: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ME1/1 and ME2/1 CSCs exposed with the 12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TBq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137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Cs gamma source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at the GIF++ Facility (HV-ON on 4 layers and HV-OFF on 2 layers kept as reference).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B4AB46-78EB-53D2-837F-C7B4C4DCC6CC}"/>
              </a:ext>
            </a:extLst>
          </p:cNvPr>
          <p:cNvGrpSpPr/>
          <p:nvPr/>
        </p:nvGrpSpPr>
        <p:grpSpPr>
          <a:xfrm>
            <a:off x="84484" y="1983392"/>
            <a:ext cx="4119277" cy="3400844"/>
            <a:chOff x="279749" y="1195226"/>
            <a:chExt cx="3984989" cy="25510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78D34E-528F-12A6-E99F-20BA9E1298E1}"/>
                </a:ext>
              </a:extLst>
            </p:cNvPr>
            <p:cNvSpPr txBox="1"/>
            <p:nvPr/>
          </p:nvSpPr>
          <p:spPr>
            <a:xfrm>
              <a:off x="1917778" y="3376922"/>
              <a:ext cx="23469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2023 Test Beam at GIF++</a:t>
              </a:r>
              <a:endParaRPr lang="en-RU" dirty="0">
                <a:solidFill>
                  <a:schemeClr val="bg1"/>
                </a:solidFill>
              </a:endParaRPr>
            </a:p>
          </p:txBody>
        </p:sp>
        <p:pic>
          <p:nvPicPr>
            <p:cNvPr id="5" name="Picture 4" descr="A machine in a factory&#10;&#10;Description automatically generated">
              <a:extLst>
                <a:ext uri="{FF2B5EF4-FFF2-40B4-BE49-F238E27FC236}">
                  <a16:creationId xmlns:a16="http://schemas.microsoft.com/office/drawing/2014/main" id="{8BCF18F6-F38C-C647-D77D-8702B3D0F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4"/>
            <a:stretch/>
          </p:blipFill>
          <p:spPr>
            <a:xfrm>
              <a:off x="279749" y="1195226"/>
              <a:ext cx="3864073" cy="237436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22ECEE-C21C-C4AF-793A-BD9E1A7A0552}"/>
                </a:ext>
              </a:extLst>
            </p:cNvPr>
            <p:cNvSpPr txBox="1"/>
            <p:nvPr/>
          </p:nvSpPr>
          <p:spPr>
            <a:xfrm>
              <a:off x="3534122" y="1606220"/>
              <a:ext cx="730616" cy="396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baseline="30000" dirty="0">
                  <a:solidFill>
                    <a:schemeClr val="bg1"/>
                  </a:solidFill>
                </a:rPr>
                <a:t>137</a:t>
              </a:r>
              <a:r>
                <a:rPr lang="en-US" sz="1800" b="1" dirty="0">
                  <a:solidFill>
                    <a:schemeClr val="bg1"/>
                  </a:solidFill>
                </a:rPr>
                <a:t>Cs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59D011-4486-0D1A-3F45-4E18F5E38448}"/>
                </a:ext>
              </a:extLst>
            </p:cNvPr>
            <p:cNvSpPr txBox="1"/>
            <p:nvPr/>
          </p:nvSpPr>
          <p:spPr>
            <a:xfrm>
              <a:off x="2016830" y="1893400"/>
              <a:ext cx="883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ME1/1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D21E55-9D16-6A4D-2E03-ABB30B7DC804}"/>
                </a:ext>
              </a:extLst>
            </p:cNvPr>
            <p:cNvSpPr txBox="1"/>
            <p:nvPr/>
          </p:nvSpPr>
          <p:spPr>
            <a:xfrm>
              <a:off x="766964" y="2101408"/>
              <a:ext cx="883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ME2/1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FB78BD-D906-A750-8BDF-78218D7F4AE1}"/>
              </a:ext>
            </a:extLst>
          </p:cNvPr>
          <p:cNvSpPr txBox="1"/>
          <p:nvPr/>
        </p:nvSpPr>
        <p:spPr>
          <a:xfrm>
            <a:off x="2336736" y="6129083"/>
            <a:ext cx="9645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i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The slight degradation of the ME1/1 resolution in period III (2023-2024) is to be investigated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A6FE1B-F009-3AFC-607D-1AD931358B34}"/>
              </a:ext>
            </a:extLst>
          </p:cNvPr>
          <p:cNvSpPr txBox="1"/>
          <p:nvPr/>
        </p:nvSpPr>
        <p:spPr>
          <a:xfrm>
            <a:off x="4140208" y="1302623"/>
            <a:ext cx="81352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CSCs spatial resolution as a function of the accumulated charge</a:t>
            </a:r>
          </a:p>
        </p:txBody>
      </p:sp>
      <p:pic>
        <p:nvPicPr>
          <p:cNvPr id="19" name="Picture 18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FF773B5A-EC9E-CD6A-8ADB-666EA448E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553" y="1657070"/>
            <a:ext cx="4119278" cy="4012283"/>
          </a:xfrm>
          <a:prstGeom prst="rect">
            <a:avLst/>
          </a:prstGeom>
        </p:spPr>
      </p:pic>
      <p:pic>
        <p:nvPicPr>
          <p:cNvPr id="21" name="Picture 20" descr="A graph of a number of red and blue points&#10;&#10;Description automatically generated">
            <a:extLst>
              <a:ext uri="{FF2B5EF4-FFF2-40B4-BE49-F238E27FC236}">
                <a16:creationId xmlns:a16="http://schemas.microsoft.com/office/drawing/2014/main" id="{A36B3780-FEB5-A1AA-4828-A8BA9880F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93" y="1689312"/>
            <a:ext cx="4136351" cy="40115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711D6C6-F2D7-5DE9-A453-AE4F81907CD5}"/>
              </a:ext>
            </a:extLst>
          </p:cNvPr>
          <p:cNvSpPr txBox="1"/>
          <p:nvPr/>
        </p:nvSpPr>
        <p:spPr>
          <a:xfrm>
            <a:off x="469448" y="5222901"/>
            <a:ext cx="35981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ME CSCs irradiation setup at GIF++ </a:t>
            </a:r>
            <a:endParaRPr lang="en-RU" sz="1600" dirty="0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F94DD59F-BB5E-A1B7-DF84-2FF9E349280C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18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96370"/>
      </p:ext>
    </p:extLst>
  </p:cSld>
  <p:clrMapOvr>
    <a:masterClrMapping/>
  </p:clrMapOvr>
  <p:transition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47CDE-895A-8D8B-00C1-4A78D5675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8EC9A51-D9B2-D6FE-02EF-EF9E00F41A22}"/>
              </a:ext>
            </a:extLst>
          </p:cNvPr>
          <p:cNvSpPr txBox="1"/>
          <p:nvPr/>
        </p:nvSpPr>
        <p:spPr>
          <a:xfrm>
            <a:off x="7935684" y="4149697"/>
            <a:ext cx="4180113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Test of the Mini-CSC Gas mixer.</a:t>
            </a:r>
          </a:p>
          <a:p>
            <a:pPr algn="just">
              <a:spcBef>
                <a:spcPts val="600"/>
              </a:spcBef>
            </a:pPr>
            <a:r>
              <a:rPr lang="en-US" sz="1800" baseline="30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109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Cd spectra measured with mini-CSC with Ar+CO</a:t>
            </a:r>
            <a:r>
              <a:rPr lang="en-US" sz="1800" baseline="-25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(40/60) gas mixture  industrially premixed in cylinder (pink) and produced by  the Mini-CSC Gas mixer (grey). </a:t>
            </a:r>
          </a:p>
          <a:p>
            <a:pPr algn="just"/>
            <a:r>
              <a:rPr lang="en-US" sz="1800" dirty="0">
                <a:solidFill>
                  <a:srgbClr val="FF0000"/>
                </a:solidFill>
                <a:latin typeface="+mn-lt"/>
              </a:rPr>
              <a:t>The plot shows a good  match of the spectra.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2A7502-0FA7-BBFC-36E3-1A33C607E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2340" y="1231767"/>
            <a:ext cx="3896855" cy="27859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30418D-7C2B-E21C-ED4A-DC740B72C9FF}"/>
              </a:ext>
            </a:extLst>
          </p:cNvPr>
          <p:cNvSpPr txBox="1"/>
          <p:nvPr/>
        </p:nvSpPr>
        <p:spPr>
          <a:xfrm>
            <a:off x="588999" y="-30367"/>
            <a:ext cx="109011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CSC Parameters Study with new gas mixtures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DA9FE-CCC1-3936-4F68-0C59F83B4B8A}"/>
              </a:ext>
            </a:extLst>
          </p:cNvPr>
          <p:cNvSpPr txBox="1"/>
          <p:nvPr/>
        </p:nvSpPr>
        <p:spPr>
          <a:xfrm>
            <a:off x="165675" y="1389318"/>
            <a:ext cx="47389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Six 2-layer mini-CSCs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with sensitive area (30 x 30 cm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) were constructed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study the CSC operation with the new gas mixtures.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BAF523E2-524E-AFF2-E533-FA6E63C4F3BB}"/>
              </a:ext>
            </a:extLst>
          </p:cNvPr>
          <p:cNvSpPr txBox="1">
            <a:spLocks/>
          </p:cNvSpPr>
          <p:nvPr/>
        </p:nvSpPr>
        <p:spPr bwMode="auto">
          <a:xfrm>
            <a:off x="11719439" y="6490085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fld id="{38935FDD-C814-9B44-AEA2-3F7FD88E3F5D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t>19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E525F5-7B3D-E14B-61FD-2CA320D6B149}"/>
              </a:ext>
            </a:extLst>
          </p:cNvPr>
          <p:cNvSpPr txBox="1"/>
          <p:nvPr/>
        </p:nvSpPr>
        <p:spPr>
          <a:xfrm>
            <a:off x="207903" y="5038488"/>
            <a:ext cx="49845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Aging Studies planned: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recuperated CF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4 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produced at the CMS recuperation factory @ P5: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with HFO1234ze (C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H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4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) 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as 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potential CF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4 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alternative (GWP&lt;1).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8FB659-72DB-5789-77E6-74B1B18B3A45}"/>
              </a:ext>
            </a:extLst>
          </p:cNvPr>
          <p:cNvSpPr txBox="1"/>
          <p:nvPr/>
        </p:nvSpPr>
        <p:spPr>
          <a:xfrm>
            <a:off x="545795" y="634563"/>
            <a:ext cx="10643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Motivation: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CSC use CF4 to protect anode wire from Si deposits, 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it’s Global Warning Potential (GWP) is too high: ~ 7000 x CO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</a:t>
            </a:r>
            <a:endParaRPr kumimoji="0" lang="en-RU" sz="1800" b="0" i="0" u="none" strike="noStrike" kern="1200" cap="none" spc="0" normalizeH="0" baseline="-2500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copper plate with wires and a yellow sign&#10;&#10;Description automatically generated">
            <a:extLst>
              <a:ext uri="{FF2B5EF4-FFF2-40B4-BE49-F238E27FC236}">
                <a16:creationId xmlns:a16="http://schemas.microsoft.com/office/drawing/2014/main" id="{303EB374-887F-B86D-596A-248B08315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85" y="2393192"/>
            <a:ext cx="3493864" cy="262039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5FD5F19-03FF-77EB-0E1F-8DA9BEF91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1967" y="2483824"/>
            <a:ext cx="2554761" cy="35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FF714F-76A6-3E87-932A-269AD6CF23C8}"/>
              </a:ext>
            </a:extLst>
          </p:cNvPr>
          <p:cNvSpPr txBox="1"/>
          <p:nvPr/>
        </p:nvSpPr>
        <p:spPr>
          <a:xfrm>
            <a:off x="5176157" y="1203341"/>
            <a:ext cx="26183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Mini-CSC Gas mixer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for four component gas mixtures production has been constructed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81928"/>
      </p:ext>
    </p:extLst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A5224650-5120-4644-AB77-B097A71FA541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38" y="0"/>
            <a:ext cx="1066235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17375E"/>
                </a:solidFill>
                <a:latin typeface="+mn-lt"/>
              </a:rPr>
              <a:t>JINR in CMS</a:t>
            </a:r>
            <a:endParaRPr lang="en-US" altLang="ru-RU" sz="2800" b="1" dirty="0">
              <a:solidFill>
                <a:srgbClr val="17375E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F640B98-9FCB-424A-A237-93F11BBDB55A}"/>
              </a:ext>
            </a:extLst>
          </p:cNvPr>
          <p:cNvSpPr/>
          <p:nvPr/>
        </p:nvSpPr>
        <p:spPr>
          <a:xfrm>
            <a:off x="184935" y="1067504"/>
            <a:ext cx="6575461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JINR researchers have been actively involved in the CMS project </a:t>
            </a:r>
          </a:p>
          <a:p>
            <a:r>
              <a:rPr lang="en-US" sz="170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during </a:t>
            </a:r>
            <a:r>
              <a:rPr lang="en-US" sz="1700" b="1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more then 30 years</a:t>
            </a:r>
            <a:endParaRPr lang="en-US" sz="1700" dirty="0">
              <a:solidFill>
                <a:srgbClr val="002060"/>
              </a:solidFill>
              <a:latin typeface="+mn-lt"/>
              <a:ea typeface="MS PGothic" panose="020B0600070205080204" pitchFamily="34" charset="-128"/>
            </a:endParaRPr>
          </a:p>
          <a:p>
            <a:pPr marL="432000" indent="-216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carrying out the </a:t>
            </a:r>
            <a:r>
              <a:rPr lang="en-US" sz="1700" b="1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CMS physics research program </a:t>
            </a:r>
          </a:p>
          <a:p>
            <a:pPr marL="432000" indent="-216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creating detectors for the CMS endcap region</a:t>
            </a:r>
            <a:r>
              <a:rPr lang="en-US" sz="170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, including design, construction, and operation </a:t>
            </a:r>
          </a:p>
          <a:p>
            <a:pPr marL="432000" indent="-216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maintaining the efficient operation </a:t>
            </a:r>
            <a:r>
              <a:rPr lang="en-US" sz="170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of the detector and participating in experimental data taking</a:t>
            </a:r>
          </a:p>
          <a:p>
            <a:pPr algn="just">
              <a:spcBef>
                <a:spcPts val="600"/>
              </a:spcBef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The main contribution of JINR was focused on </a:t>
            </a:r>
          </a:p>
          <a:p>
            <a:pPr marL="432000" indent="-216000" algn="just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Endcap 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Hadron Calorimeter (HCAL)</a:t>
            </a:r>
          </a:p>
          <a:p>
            <a:pPr marL="432000" indent="-216000" algn="just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Forward Muon Station (ME1/1)</a:t>
            </a:r>
          </a:p>
          <a:p>
            <a:pPr lvl="0" algn="just">
              <a:spcBef>
                <a:spcPts val="1800"/>
              </a:spcBef>
              <a:defRPr/>
            </a:pPr>
            <a:r>
              <a:rPr lang="en-US" sz="1700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Two LHC technical long 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stops</a:t>
            </a:r>
          </a:p>
          <a:p>
            <a:pPr marL="432000" marR="0" lvl="0" indent="-21600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2013–2015 (Long Stop 1, LS1)</a:t>
            </a:r>
          </a:p>
          <a:p>
            <a:pPr marL="432000" marR="0" lvl="0" indent="-21600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2019–2022 (Long Stop 2, LS2)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70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dedicated to </a:t>
            </a:r>
            <a:r>
              <a:rPr lang="en-US" sz="1700" b="1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CMS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upgrade 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- 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ensuring efficient operation of all systems at </a:t>
            </a:r>
            <a:r>
              <a:rPr lang="en-US" sz="1700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the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 LHC luminosity up to </a:t>
            </a:r>
            <a:r>
              <a:rPr lang="ru-RU" sz="1700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2</a:t>
            </a:r>
            <a:r>
              <a:rPr lang="ru-RU" sz="1700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  <a:sym typeface="Symbol" panose="05050102010706020507" pitchFamily="18" charset="2"/>
              </a:rPr>
              <a:t>10</a:t>
            </a:r>
            <a:r>
              <a:rPr lang="ru-RU" sz="1700" baseline="30000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34</a:t>
            </a:r>
            <a:r>
              <a:rPr lang="ru-RU" sz="1700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 </a:t>
            </a:r>
            <a:r>
              <a:rPr lang="en-US" sz="1700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cm</a:t>
            </a:r>
            <a:r>
              <a:rPr lang="ru-RU" sz="1700" baseline="30000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−2</a:t>
            </a:r>
            <a:r>
              <a:rPr lang="en-US" sz="1700" baseline="30000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s</a:t>
            </a:r>
            <a:r>
              <a:rPr lang="ru-RU" sz="1700" baseline="30000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−1</a:t>
            </a:r>
            <a:r>
              <a:rPr lang="ru-RU" sz="1700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 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with a design value of proton-proton collision energy up to 13.6 TeV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16000" lvl="1"/>
            <a:endParaRPr lang="ru-RU" sz="1700" dirty="0">
              <a:solidFill>
                <a:srgbClr val="002060"/>
              </a:solidFill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0FE7FC-2FF4-41D6-B52C-32BFEDFBA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904" y="3031643"/>
            <a:ext cx="5221397" cy="311678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30AFDE2-69C7-43A0-8D2D-62A4ECB16429}"/>
              </a:ext>
            </a:extLst>
          </p:cNvPr>
          <p:cNvSpPr/>
          <p:nvPr/>
        </p:nvSpPr>
        <p:spPr>
          <a:xfrm>
            <a:off x="7220035" y="620713"/>
            <a:ext cx="45766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The research program  was performed within </a:t>
            </a:r>
            <a:r>
              <a:rPr lang="en-US" sz="1600" b="1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RDMS Collaboration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, bringing together physicists from more than twenty institutes from Russia and member states of Joint Institute for Nuclear Research</a:t>
            </a:r>
          </a:p>
          <a:p>
            <a:pPr algn="ctr"/>
            <a:endParaRPr lang="ru-RU" sz="1600" dirty="0">
              <a:solidFill>
                <a:srgbClr val="C00000"/>
              </a:solidFill>
              <a:latin typeface="+mn-lt"/>
              <a:ea typeface="MS PGothic" panose="020B0600070205080204" pitchFamily="34" charset="-128"/>
            </a:endParaRP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This days: JINR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+ 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Armenia, Belarus, Georgia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, 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Uzbekistan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DMS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)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+ 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associated personal from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SINP MSU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, 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INR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MEPhI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, 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MIPT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, 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LPI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, 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NSU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, 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TSU</a:t>
            </a:r>
            <a:endParaRPr lang="ru-RU" sz="1600" dirty="0">
              <a:solidFill>
                <a:srgbClr val="C00000"/>
              </a:solidFill>
              <a:latin typeface="+mn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931658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0D11F-B78F-CAA1-4E7D-347546991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FE76B76A-59C2-7F26-B382-E0A64A724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88" y="0"/>
            <a:ext cx="10707623" cy="6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Plan for 2025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B45C3B1-DF07-42D7-7514-13242ECA3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490" y="804114"/>
            <a:ext cx="11517017" cy="524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2575" indent="-282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3200" b="1">
                <a:solidFill>
                  <a:srgbClr val="3333CC"/>
                </a:solidFill>
                <a:latin typeface="Arial" panose="020B0604020202020204" pitchFamily="34" charset="0"/>
                <a:cs typeface="PingFang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800">
                <a:solidFill>
                  <a:srgbClr val="FF3300"/>
                </a:solidFill>
                <a:latin typeface="Arial" panose="020B0604020202020204" pitchFamily="34" charset="0"/>
                <a:cs typeface="PingFang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FF00FF"/>
                </a:solidFill>
                <a:latin typeface="Arial" panose="020B0604020202020204" pitchFamily="34" charset="0"/>
                <a:cs typeface="PingFang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9pPr>
          </a:lstStyle>
          <a:p>
            <a:pPr marL="0" indent="-3240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Continue RUN-2 and RUN-3 data analysis.</a:t>
            </a:r>
          </a:p>
          <a:p>
            <a:pPr marL="324000" indent="1800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Dimuons, Z + MET, </a:t>
            </a:r>
            <a:r>
              <a:rPr lang="en-US" altLang="ru-RU" sz="2000" b="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bbar</a:t>
            </a: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+ MET, dimuons + MET to search for the new physics and test the SM.</a:t>
            </a:r>
          </a:p>
          <a:p>
            <a:pPr marL="324000" indent="1800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Continue optimization of the hadronization model for the q/g jet fractions measurement.</a:t>
            </a:r>
          </a:p>
          <a:p>
            <a:pPr marL="180000" indent="-324000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Participation in 2025 RUN-3 data taking within JINR responsibilities.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	- Participation in shifts.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   - Detectors operation and maintenance.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   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Detectors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performance study.</a:t>
            </a:r>
            <a:endParaRPr lang="en-US" altLang="ru-RU" sz="20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0" indent="-177750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Participation in Phase</a:t>
            </a:r>
            <a:r>
              <a:rPr lang="ru-RU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-</a:t>
            </a: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2 HGCAL project.</a:t>
            </a:r>
          </a:p>
          <a:p>
            <a:pPr marL="36000" indent="0">
              <a:spcBef>
                <a:spcPts val="300"/>
              </a:spcBef>
              <a:buClr>
                <a:srgbClr val="002060"/>
              </a:buClr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  - Launching of the HGCAL cassettes test facility</a:t>
            </a: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. </a:t>
            </a:r>
            <a:endParaRPr lang="ru-RU" altLang="ru-RU" sz="2000" b="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36000" indent="0">
              <a:spcBef>
                <a:spcPts val="0"/>
              </a:spcBef>
              <a:buClr>
                <a:srgbClr val="002060"/>
              </a:buClr>
            </a:pPr>
            <a:r>
              <a:rPr lang="ru-RU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  - </a:t>
            </a: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Powering of the cassette's assembly facilities</a:t>
            </a:r>
            <a:r>
              <a:rPr lang="ru-RU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.</a:t>
            </a:r>
            <a:endParaRPr lang="en-US" altLang="ru-RU" sz="2000" b="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0" indent="-162900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Participation in Phase</a:t>
            </a:r>
            <a:r>
              <a:rPr lang="ru-RU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-</a:t>
            </a: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2 upgrade of Muon Endcap System. </a:t>
            </a:r>
          </a:p>
          <a:p>
            <a:pPr marL="324000" indent="-180000">
              <a:spcBef>
                <a:spcPts val="300"/>
              </a:spcBef>
              <a:buClr>
                <a:srgbClr val="002060"/>
              </a:buClr>
              <a:buFontTx/>
              <a:buChar char="-"/>
            </a:pPr>
            <a:r>
              <a:rPr lang="en-US" altLang="ru-RU" sz="2000" b="0" dirty="0">
                <a:solidFill>
                  <a:schemeClr val="accent6">
                    <a:lumMod val="50000"/>
                  </a:schemeClr>
                </a:solidFill>
              </a:rPr>
              <a:t>Preparation to the ME1/1 CSC upgrade during LS3.  </a:t>
            </a:r>
            <a:endParaRPr lang="en-US" altLang="ru-RU" sz="2000" b="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324000" indent="-180000">
              <a:spcBef>
                <a:spcPts val="300"/>
              </a:spcBef>
              <a:buClr>
                <a:srgbClr val="002060"/>
              </a:buClr>
              <a:buFontTx/>
              <a:buChar char="-"/>
            </a:pP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Continue of the CSC detectors ageing effects study at GIF ++ facility.</a:t>
            </a:r>
          </a:p>
          <a:p>
            <a:pPr marL="324000" indent="-180000">
              <a:spcBef>
                <a:spcPts val="300"/>
              </a:spcBef>
              <a:buClr>
                <a:srgbClr val="002060"/>
              </a:buClr>
              <a:buFontTx/>
              <a:buChar char="-"/>
            </a:pP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Development and test of algorithms for reconstruction of the muon track segments.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2CC45465-6721-5611-F800-3E5D9D13EAB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20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152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F6DEF-5FED-D6D2-1583-8FA9BA749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FC677617-9CFD-3AE6-AEE7-1506D8BA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88" y="0"/>
            <a:ext cx="10707623" cy="6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Staffing resources 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F7D5978B-B59E-78B5-2F95-8B6BDF923607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21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4676B-0F7D-4408-A91C-BF5A5AD9301A}"/>
              </a:ext>
            </a:extLst>
          </p:cNvPr>
          <p:cNvSpPr txBox="1"/>
          <p:nvPr/>
        </p:nvSpPr>
        <p:spPr>
          <a:xfrm>
            <a:off x="801328" y="661098"/>
            <a:ext cx="11535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Arial Narrow" panose="020B0604020202020204" pitchFamily="34" charset="0"/>
              </a:rPr>
              <a:t>LHEP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– 32 (23.3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FTE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), 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Arial Narrow" panose="020B0604020202020204" pitchFamily="34" charset="0"/>
              </a:rPr>
              <a:t>LIT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– 22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10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FTE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), 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Arial Narrow" panose="020B0604020202020204" pitchFamily="34" charset="0"/>
              </a:rPr>
              <a:t>LTP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– 5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9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FTE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),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JINR Management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– 1 (0.1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FTE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) 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6450C6F-3585-2049-B073-BA524E5A2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755793"/>
              </p:ext>
            </p:extLst>
          </p:nvPr>
        </p:nvGraphicFramePr>
        <p:xfrm>
          <a:off x="2820537" y="1260733"/>
          <a:ext cx="6158605" cy="2349564"/>
        </p:xfrm>
        <a:graphic>
          <a:graphicData uri="http://schemas.openxmlformats.org/drawingml/2006/table">
            <a:tbl>
              <a:tblPr/>
              <a:tblGrid>
                <a:gridCol w="693594">
                  <a:extLst>
                    <a:ext uri="{9D8B030D-6E8A-4147-A177-3AD203B41FA5}">
                      <a16:colId xmlns:a16="http://schemas.microsoft.com/office/drawing/2014/main" val="3671654861"/>
                    </a:ext>
                  </a:extLst>
                </a:gridCol>
                <a:gridCol w="1841971">
                  <a:extLst>
                    <a:ext uri="{9D8B030D-6E8A-4147-A177-3AD203B41FA5}">
                      <a16:colId xmlns:a16="http://schemas.microsoft.com/office/drawing/2014/main" val="1857368363"/>
                    </a:ext>
                  </a:extLst>
                </a:gridCol>
                <a:gridCol w="1957010">
                  <a:extLst>
                    <a:ext uri="{9D8B030D-6E8A-4147-A177-3AD203B41FA5}">
                      <a16:colId xmlns:a16="http://schemas.microsoft.com/office/drawing/2014/main" val="1484250257"/>
                    </a:ext>
                  </a:extLst>
                </a:gridCol>
                <a:gridCol w="1666030">
                  <a:extLst>
                    <a:ext uri="{9D8B030D-6E8A-4147-A177-3AD203B41FA5}">
                      <a16:colId xmlns:a16="http://schemas.microsoft.com/office/drawing/2014/main" val="4078685021"/>
                    </a:ext>
                  </a:extLst>
                </a:gridCol>
              </a:tblGrid>
              <a:tr h="4486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№№</a:t>
                      </a:r>
                      <a:br>
                        <a:rPr lang="ru-RU" sz="16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</a:br>
                      <a:r>
                        <a:rPr lang="ru-RU" sz="16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п/п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Category 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f employees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Core staff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Amount of FTE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Associated Personnel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Amount of FTE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595611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1.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scientific </a:t>
                      </a:r>
                      <a:r>
                        <a:rPr lang="ru-RU" sz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staff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24,5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15,2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59449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2.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engineers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7,9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7156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3.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professionals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2,5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25446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4.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employees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1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92559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5.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workers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u="none" strike="noStrike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287938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u="none" strike="noStrike" kern="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 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Total</a:t>
                      </a:r>
                      <a:r>
                        <a:rPr lang="en-US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: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34,5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15,2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085687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99CAD63-62D9-98C7-0B13-E57FFB86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377798"/>
              </p:ext>
            </p:extLst>
          </p:nvPr>
        </p:nvGraphicFramePr>
        <p:xfrm>
          <a:off x="132128" y="3913692"/>
          <a:ext cx="11841432" cy="2418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6483">
                  <a:extLst>
                    <a:ext uri="{9D8B030D-6E8A-4147-A177-3AD203B41FA5}">
                      <a16:colId xmlns:a16="http://schemas.microsoft.com/office/drawing/2014/main" val="1703761056"/>
                    </a:ext>
                  </a:extLst>
                </a:gridCol>
                <a:gridCol w="9844949">
                  <a:extLst>
                    <a:ext uri="{9D8B030D-6E8A-4147-A177-3AD203B41FA5}">
                      <a16:colId xmlns:a16="http://schemas.microsoft.com/office/drawing/2014/main" val="2637284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LHEP: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Aleksakhin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V.Yu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., Afanasyev S.V.,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Budkovsky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D.V., Bunin P.D., Golunov A.O., Gorbunov I.N., Gorbunov N.V., Golova N.S., Ershov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Yu.V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., Kamenev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A.Yu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. 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Karzhavin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V.Yu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., Kilchakovskaya S.V.,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Kobylets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L.G. Kozlov D. N., Kurenkov A.M.,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Kutinova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O.V., Lanev A.V., Makankin A.M., Malakhov A.I.,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Milnov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G.D., Perelygin V.V.,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Sakulin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D.G., Smirnov V.A., Sukhov E.V., Ustinov V.V., Shalaev V.V., Shulga S.G., Zarubin A.V., Zhizhin I.A., Zaitsev A.A.</a:t>
                      </a:r>
                      <a:endParaRPr kumimoji="0" lang="ru-RU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45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LIT: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r"/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S.V. Shmatov, V.V.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Korenkov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A.O.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Golunov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A.G.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Dolbilov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I.A.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Kashunin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A.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Khvedelidze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O.L. Kodolova,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Yu.V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 Korsakov, V.V.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Mitsyn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A.N.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Moibenko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A.N. Nikitenko, N.N.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Voytishin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G.A.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Ososkov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 D.A. Oleynik, V.V.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Palchik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A.Sh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Petrosyan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   R. Semenov, I.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Satyshev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K.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Slizhevsky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T.A.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Strizh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E.N.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Tolochko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V.V.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Trofimov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615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LTP: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Kazakov D.I., Kozlov G.A., Savina M.V., Teryaev O.V., Zykunov V.A.</a:t>
                      </a:r>
                      <a:endParaRPr kumimoji="0" lang="en-US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67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 JINR Management: 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Matveev V.A.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4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3663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8B239-DB93-948C-9296-3C820C459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0C994842-8F9F-9ABC-BF0E-AA2C3C311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996" y="-45720"/>
            <a:ext cx="10707623" cy="6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Cost estimate of the Project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F001B97A-E04E-9F58-8DDF-A0A6008AFBAB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22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DE776E-028A-299F-F479-698D14E1306E}"/>
              </a:ext>
            </a:extLst>
          </p:cNvPr>
          <p:cNvSpPr txBox="1"/>
          <p:nvPr/>
        </p:nvSpPr>
        <p:spPr>
          <a:xfrm>
            <a:off x="753290" y="799123"/>
            <a:ext cx="11147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Based on the official commitments of JINR</a:t>
            </a:r>
            <a:r>
              <a:rPr lang="en-US" sz="2000" dirty="0">
                <a:solidFill>
                  <a:schemeClr val="accent4"/>
                </a:solidFill>
              </a:rPr>
              <a:t>: MoU on the creation of the CMS detector (CERN-RRB-2024-039) and the corresponding addendums: Addendum No. 10 (CERN-MoU-2024-010), Addendum No. 13 (CERN-MoU-2019-008), Addendum No. 14 (CERN-MoU-2019-009), Addendum No. 15 (CERN-MoU-2019-036). </a:t>
            </a:r>
            <a:endParaRPr lang="ru-RU" sz="2000" dirty="0">
              <a:solidFill>
                <a:schemeClr val="accent4"/>
              </a:solidFill>
            </a:endParaRPr>
          </a:p>
          <a:p>
            <a:r>
              <a:rPr lang="en-US" sz="2000" dirty="0">
                <a:solidFill>
                  <a:schemeClr val="accent4"/>
                </a:solidFill>
              </a:rPr>
              <a:t>MOU on the participation of JINR in the </a:t>
            </a:r>
            <a:r>
              <a:rPr lang="en-US" sz="2000" dirty="0" err="1">
                <a:solidFill>
                  <a:schemeClr val="accent4"/>
                </a:solidFill>
              </a:rPr>
              <a:t>HGCal</a:t>
            </a:r>
            <a:r>
              <a:rPr lang="en-US" sz="2000" dirty="0">
                <a:solidFill>
                  <a:schemeClr val="accent4"/>
                </a:solidFill>
              </a:rPr>
              <a:t> CMS project (CMS2020-010).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F6E023-5D65-E5A3-1ABA-C217ED89D44F}"/>
              </a:ext>
            </a:extLst>
          </p:cNvPr>
          <p:cNvSpPr txBox="1"/>
          <p:nvPr/>
        </p:nvSpPr>
        <p:spPr>
          <a:xfrm>
            <a:off x="789410" y="2156600"/>
            <a:ext cx="10660401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US" sz="2400" b="1" kern="1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Main cost items</a:t>
            </a:r>
          </a:p>
          <a:p>
            <a:pPr lvl="0" algn="just">
              <a:spcAft>
                <a:spcPts val="0"/>
              </a:spcAft>
            </a:pPr>
            <a:r>
              <a:rPr lang="en-US" sz="1800" b="1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Common funds</a:t>
            </a:r>
            <a:endParaRPr lang="ru-RU" sz="1800" b="1" kern="100" dirty="0">
              <a:solidFill>
                <a:schemeClr val="accent4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Category A payment (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M&amp;O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cat. 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A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) 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for 24 authors:  </a:t>
            </a:r>
            <a:r>
              <a:rPr lang="ru-RU" sz="18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260 </a:t>
            </a:r>
            <a:r>
              <a:rPr lang="ru-RU" sz="1800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8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800" kern="100" dirty="0">
                <a:solidFill>
                  <a:srgbClr val="C00000"/>
                </a:solidFill>
                <a:latin typeface="+mn-lt"/>
                <a:ea typeface="Aptos" panose="020B0004020202020204" pitchFamily="34" charset="0"/>
              </a:rPr>
              <a:t>per year 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Category B payment (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M&amp;O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cat. B): </a:t>
            </a:r>
            <a:r>
              <a:rPr lang="ru-RU" sz="18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73 </a:t>
            </a:r>
            <a:r>
              <a:rPr lang="ru-RU" sz="1800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8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800" kern="100" dirty="0">
                <a:solidFill>
                  <a:srgbClr val="C00000"/>
                </a:solidFill>
                <a:latin typeface="+mn-lt"/>
                <a:ea typeface="Aptos" panose="020B0004020202020204" pitchFamily="34" charset="0"/>
              </a:rPr>
              <a:t>per year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D</a:t>
            </a:r>
            <a:r>
              <a:rPr lang="en-US" sz="1800" b="1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eliverables</a:t>
            </a:r>
            <a:endParaRPr lang="ru-RU" sz="1800" kern="100" dirty="0">
              <a:solidFill>
                <a:schemeClr val="accent4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Equipment deliverables cost: </a:t>
            </a:r>
            <a:r>
              <a:rPr lang="ru-RU" sz="18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962 </a:t>
            </a:r>
            <a:r>
              <a:rPr lang="ru-RU" sz="1800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en-US" sz="1800" kern="100" dirty="0">
                <a:solidFill>
                  <a:srgbClr val="C00000"/>
                </a:solidFill>
                <a:latin typeface="+mn-lt"/>
                <a:ea typeface="Aptos" panose="020B0004020202020204" pitchFamily="34" charset="0"/>
              </a:rPr>
              <a:t> 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(</a:t>
            </a:r>
            <a:r>
              <a:rPr lang="ru-RU" sz="18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792 </a:t>
            </a:r>
            <a:r>
              <a:rPr lang="ru-RU" sz="1800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en-US" sz="1800" kern="100" dirty="0">
                <a:solidFill>
                  <a:srgbClr val="C00000"/>
                </a:solidFill>
                <a:latin typeface="+mn-lt"/>
                <a:ea typeface="Aptos" panose="020B0004020202020204" pitchFamily="34" charset="0"/>
              </a:rPr>
              <a:t> </a:t>
            </a:r>
            <a:r>
              <a:rPr lang="en-US" sz="18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for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Front-</a:t>
            </a:r>
            <a:r>
              <a:rPr lang="ru-RU" sz="18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end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ru-RU" sz="18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tileboards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and DAQ 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-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contribution to HGCAL </a:t>
            </a:r>
            <a:r>
              <a:rPr lang="ru-RU" sz="18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C</a:t>
            </a:r>
            <a:r>
              <a:rPr lang="en-US" sz="1800" kern="100" dirty="0">
                <a:solidFill>
                  <a:srgbClr val="C00000"/>
                </a:solidFill>
                <a:latin typeface="+mn-lt"/>
                <a:ea typeface="Aptos" panose="020B0004020202020204" pitchFamily="34" charset="0"/>
              </a:rPr>
              <a:t>ORE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8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and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HV cables production for ME1/1 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CSC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s 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–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8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I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n-</a:t>
            </a:r>
            <a:r>
              <a:rPr lang="en-US" sz="18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K</a:t>
            </a:r>
            <a:r>
              <a:rPr lang="ru-RU" sz="18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ind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category B contribution)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sz="18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Materials cost for Phase-2 upgrade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of the muon system and HGCAL: 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500 </a:t>
            </a:r>
            <a:r>
              <a:rPr lang="ru-RU" sz="18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(80 </a:t>
            </a:r>
            <a:r>
              <a:rPr lang="ru-RU" sz="18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в год).</a:t>
            </a:r>
            <a:endParaRPr lang="en-US" sz="1800" kern="100" dirty="0">
              <a:solidFill>
                <a:schemeClr val="accent4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Visits</a:t>
            </a:r>
            <a:endParaRPr lang="ru-RU" sz="1800" b="1" kern="100" dirty="0">
              <a:solidFill>
                <a:schemeClr val="accent4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sz="18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Visits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expenses for 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5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years: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ru-RU" sz="18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3450 </a:t>
            </a:r>
            <a:r>
              <a:rPr lang="ru-RU" sz="1800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8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(690 </a:t>
            </a:r>
            <a:r>
              <a:rPr lang="ru-RU" sz="18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8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per year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). 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Including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ru-RU" sz="18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565 </a:t>
            </a:r>
            <a:r>
              <a:rPr lang="ru-RU" sz="1800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-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will be accounted as In-Kind CORE for the HGCAL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, 1070 </a:t>
            </a:r>
            <a:r>
              <a:rPr lang="ru-RU" sz="18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- will be accounted as I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n-</a:t>
            </a:r>
            <a:r>
              <a:rPr lang="en-US" sz="18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K</a:t>
            </a:r>
            <a:r>
              <a:rPr lang="ru-RU" sz="18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ind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category B </a:t>
            </a:r>
            <a:r>
              <a:rPr lang="en-US" sz="18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and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825 </a:t>
            </a:r>
            <a:r>
              <a:rPr lang="ru-RU" sz="18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– upgrade works 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(2460 </a:t>
            </a:r>
            <a:r>
              <a:rPr lang="ru-RU" sz="18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in total</a:t>
            </a:r>
            <a:r>
              <a:rPr lang="ru-RU" sz="18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).</a:t>
            </a:r>
            <a:endParaRPr lang="en-US" sz="1800" kern="100" dirty="0">
              <a:solidFill>
                <a:schemeClr val="accent4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ru-RU" sz="1800" b="1" dirty="0">
                <a:solidFill>
                  <a:schemeClr val="accent4"/>
                </a:solidFill>
                <a:latin typeface="+mn-lt"/>
              </a:rPr>
              <a:t>Full estimated cost </a:t>
            </a:r>
            <a:r>
              <a:rPr lang="en-US" sz="1800" b="1" dirty="0">
                <a:solidFill>
                  <a:schemeClr val="accent4"/>
                </a:solidFill>
                <a:latin typeface="+mn-lt"/>
              </a:rPr>
              <a:t>o</a:t>
            </a:r>
            <a:r>
              <a:rPr lang="ru-RU" sz="1800" b="1" dirty="0">
                <a:solidFill>
                  <a:schemeClr val="accent4"/>
                </a:solidFill>
                <a:latin typeface="+mn-lt"/>
              </a:rPr>
              <a:t>f </a:t>
            </a:r>
            <a:r>
              <a:rPr lang="ru-RU" sz="1800" b="1" dirty="0" err="1">
                <a:solidFill>
                  <a:schemeClr val="accent4"/>
                </a:solidFill>
                <a:latin typeface="+mn-lt"/>
              </a:rPr>
              <a:t>the</a:t>
            </a:r>
            <a:r>
              <a:rPr lang="ru-RU" sz="1800" b="1" dirty="0">
                <a:solidFill>
                  <a:schemeClr val="accent4"/>
                </a:solidFill>
                <a:latin typeface="+mn-lt"/>
              </a:rPr>
              <a:t> project</a:t>
            </a:r>
            <a:r>
              <a:rPr lang="en-US" sz="1800" b="1" dirty="0">
                <a:solidFill>
                  <a:schemeClr val="accent4"/>
                </a:solidFill>
                <a:latin typeface="+mn-lt"/>
              </a:rPr>
              <a:t>: </a:t>
            </a:r>
            <a:r>
              <a:rPr lang="ru-RU" sz="1800" b="1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6577 </a:t>
            </a:r>
            <a:r>
              <a:rPr lang="ru-RU" sz="1800" b="1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kUSD</a:t>
            </a:r>
            <a:r>
              <a:rPr lang="ru-RU" sz="1800" b="1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b="1" kern="100" dirty="0">
              <a:solidFill>
                <a:schemeClr val="accent4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sz="1800" b="1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Full amount of contribution in </a:t>
            </a:r>
            <a:r>
              <a:rPr lang="ru-RU" sz="1800" b="1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CORE</a:t>
            </a:r>
            <a:r>
              <a:rPr lang="en-US" sz="1800" b="1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:</a:t>
            </a:r>
            <a:r>
              <a:rPr lang="en-US" sz="1800" b="1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 </a:t>
            </a:r>
            <a:r>
              <a:rPr lang="ru-RU" sz="1800" b="1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1357 </a:t>
            </a:r>
            <a:r>
              <a:rPr lang="ru-RU" sz="1800" b="1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800" b="1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.</a:t>
            </a:r>
            <a:endParaRPr lang="ru-RU" sz="1800" kern="100" dirty="0">
              <a:solidFill>
                <a:schemeClr val="accent4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735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B1802-07B7-4E11-C160-8CA737913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B49E8D8D-5BB0-4233-D3C7-F4E74D5C3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734" y="1220471"/>
            <a:ext cx="4392118" cy="241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Proposed schedule. </a:t>
            </a:r>
          </a:p>
          <a:p>
            <a:pPr algn="ctr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Required resources. 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and 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Cost estimate 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EF6B3655-4458-F46F-25C8-BE57DB81E5D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23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0A708E1-1DD4-26A4-5AC6-9DAD727FEA60}"/>
              </a:ext>
            </a:extLst>
          </p:cNvPr>
          <p:cNvGrpSpPr/>
          <p:nvPr/>
        </p:nvGrpSpPr>
        <p:grpSpPr>
          <a:xfrm>
            <a:off x="4302374" y="14212"/>
            <a:ext cx="7904616" cy="6813808"/>
            <a:chOff x="3658584" y="134910"/>
            <a:chExt cx="7885176" cy="660406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6F3E284-4766-347E-EB52-0AB266AA8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9021" y="134910"/>
              <a:ext cx="7855299" cy="255378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228295F-39D3-8192-49EE-CDD8A6401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8584" y="2628730"/>
              <a:ext cx="7885176" cy="4110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7240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рукописный текст, письмо, чернил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756685D-C4C7-6C17-8995-64482E9EF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9900" y="129502"/>
            <a:ext cx="5823406" cy="65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3916"/>
      </p:ext>
    </p:extLst>
  </p:cSld>
  <p:clrMapOvr>
    <a:masterClrMapping/>
  </p:clrMapOvr>
  <p:transition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05DC3AC-3D7C-234A-8589-65B878B6D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1984" y="924134"/>
            <a:ext cx="11211338" cy="599598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sz="3400" dirty="0">
                <a:solidFill>
                  <a:srgbClr val="C00000"/>
                </a:solidFill>
                <a:latin typeface="+mj-lt"/>
              </a:rPr>
              <a:t>We ask LHEP Scientific Council to support the project</a:t>
            </a:r>
          </a:p>
          <a:p>
            <a:pPr marL="0" indent="0" algn="ctr">
              <a:buNone/>
            </a:pPr>
            <a:endParaRPr lang="en-US" altLang="ru-RU" sz="1600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altLang="ru-RU" sz="3400" dirty="0">
                <a:solidFill>
                  <a:srgbClr val="002060"/>
                </a:solidFill>
                <a:latin typeface="+mj-lt"/>
              </a:rPr>
              <a:t>The Physics Studies with the CMS experiment and the second phase of detector upgrade for operation in high luminosity conditions.</a:t>
            </a:r>
          </a:p>
          <a:p>
            <a:pPr marL="0" indent="0" algn="ctr">
              <a:buNone/>
            </a:pPr>
            <a:endParaRPr lang="en-US" altLang="ru-RU" sz="1600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altLang="ru-RU" sz="3400" dirty="0">
                <a:solidFill>
                  <a:srgbClr val="C00000"/>
                </a:solidFill>
                <a:latin typeface="+mj-lt"/>
              </a:rPr>
              <a:t>for 2026-2030</a:t>
            </a:r>
            <a:endParaRPr lang="ru-RU" altLang="ru-RU" sz="3400" dirty="0">
              <a:solidFill>
                <a:srgbClr val="C00000"/>
              </a:solidFill>
              <a:latin typeface="+mj-lt"/>
            </a:endParaRPr>
          </a:p>
          <a:p>
            <a:pPr marL="0" indent="0" algn="ctr">
              <a:buNone/>
            </a:pPr>
            <a:endParaRPr lang="en-US" altLang="ru-RU" sz="2600" dirty="0">
              <a:solidFill>
                <a:srgbClr val="008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altLang="ru-RU" sz="3600" dirty="0">
                <a:solidFill>
                  <a:srgbClr val="C00000"/>
                </a:solidFill>
                <a:latin typeface="+mj-lt"/>
              </a:rPr>
              <a:t>Thank you for your attention</a:t>
            </a:r>
            <a:r>
              <a:rPr lang="ru-RU" altLang="ru-RU" sz="3600" dirty="0">
                <a:solidFill>
                  <a:srgbClr val="C00000"/>
                </a:solidFill>
                <a:latin typeface="+mj-lt"/>
              </a:rPr>
              <a:t>!!!</a:t>
            </a:r>
          </a:p>
          <a:p>
            <a:pPr marL="0" indent="0" algn="ctr">
              <a:buNone/>
            </a:pPr>
            <a:endParaRPr lang="ru-RU" altLang="ru-RU" sz="44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28675" name="Номер слайда 5">
            <a:extLst>
              <a:ext uri="{FF2B5EF4-FFF2-40B4-BE49-F238E27FC236}">
                <a16:creationId xmlns:a16="http://schemas.microsoft.com/office/drawing/2014/main" id="{CBC5DEE6-6C91-4B08-B18C-030F46F85EC8}"/>
              </a:ext>
            </a:extLst>
          </p:cNvPr>
          <p:cNvSpPr txBox="1">
            <a:spLocks/>
          </p:cNvSpPr>
          <p:nvPr/>
        </p:nvSpPr>
        <p:spPr bwMode="auto">
          <a:xfrm>
            <a:off x="10272714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25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A5224650-5120-4644-AB77-B097A71FA541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3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51" y="0"/>
            <a:ext cx="10662355" cy="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JINR Publications in 2020-2025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AC2EF-30E1-4EE1-A01C-AA3C054ACB6F}"/>
              </a:ext>
            </a:extLst>
          </p:cNvPr>
          <p:cNvSpPr txBox="1"/>
          <p:nvPr/>
        </p:nvSpPr>
        <p:spPr>
          <a:xfrm>
            <a:off x="7504455" y="959985"/>
            <a:ext cx="45100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CMS publications statistics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13</a:t>
            </a:r>
            <a:r>
              <a:rPr lang="ru-RU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73</a:t>
            </a:r>
            <a:r>
              <a:rPr lang="en-US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papers </a:t>
            </a:r>
            <a:r>
              <a:rPr lang="en-US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based on collision data (RUN-1/RUN-2/RUN3) submitted so far.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30</a:t>
            </a:r>
            <a:r>
              <a:rPr lang="en-US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papers published so far in 202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5</a:t>
            </a:r>
            <a:endParaRPr lang="en-US" sz="18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8" name="Picture 8" descr="A graph of different colored circles&#10;&#10;Description automatically generated">
            <a:extLst>
              <a:ext uri="{FF2B5EF4-FFF2-40B4-BE49-F238E27FC236}">
                <a16:creationId xmlns:a16="http://schemas.microsoft.com/office/drawing/2014/main" id="{AB6810D4-6EC2-4A1D-A134-29C47B77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798" y="2473273"/>
            <a:ext cx="4119205" cy="36869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1C4B4E-EE9B-4E78-ABA6-B5EF8A5FFBDB}"/>
              </a:ext>
            </a:extLst>
          </p:cNvPr>
          <p:cNvSpPr txBox="1"/>
          <p:nvPr/>
        </p:nvSpPr>
        <p:spPr>
          <a:xfrm>
            <a:off x="298540" y="1001412"/>
            <a:ext cx="7172222" cy="4855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full list of CMS collaboration publications for 2010-2025, authored by JINR representatives (40 authors for this days), includes </a:t>
            </a:r>
            <a:r>
              <a:rPr lang="ru-RU" sz="18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425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scientific CMS papers. 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JINR physicists made a defining contribution to the preparation of 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en-US" sz="18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scientific papers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including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432000" lvl="1" indent="-252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14 CMS papers in refereed journal</a:t>
            </a:r>
          </a:p>
          <a:p>
            <a:pPr marL="432000" lvl="1" indent="-252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45 paper in refereed journals </a:t>
            </a:r>
          </a:p>
          <a:p>
            <a:pPr marL="432000" lvl="1" indent="-252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5 chapters in monographs</a:t>
            </a:r>
          </a:p>
          <a:p>
            <a:pPr marL="216000" indent="-216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results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of the work were presented in more than 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reports at various conferences, workshops, and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seminars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32000" lvl="1" indent="-2520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LHCP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(2020,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ICHEP (2020),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Сессия-конференция СЯФ ОФН РАН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(2020, 2024, 2025), Lomonosov Conference on Elementary Particle Physics (2021, 2023), NUCLEUS (2021, 2022, 2024), PANIC (2021), QFTHEP (2022), GRID (2021), CHEP-Yerevan (2023), LHC Days in Split (2024),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Ломоносовские чтения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(2024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), SILAFAE (2024),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etc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216000" indent="-216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doctoral dissertations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 candidate dissertation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84CAFC7-B5F2-4957-A759-691570EF73CA}"/>
              </a:ext>
            </a:extLst>
          </p:cNvPr>
          <p:cNvSpPr/>
          <p:nvPr/>
        </p:nvSpPr>
        <p:spPr>
          <a:xfrm>
            <a:off x="248996" y="6025048"/>
            <a:ext cx="7128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~40</a:t>
            </a:r>
            <a:r>
              <a:rPr lang="ru-RU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talks by young scientists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4158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диаграмма, График, лин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3EB665-665D-4A6E-0C02-FB04E10B79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744" y="3246419"/>
            <a:ext cx="3660005" cy="2745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953" y="23382"/>
            <a:ext cx="10786094" cy="6206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LHC Timeline and Data That We Have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BBDAAF5-20A3-8A18-7104-572A73BEFE6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4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A6C2E8-D5BD-488E-90DB-E062DB3566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028" y="667833"/>
            <a:ext cx="3695592" cy="2578586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7960069-7480-2F72-EBC5-7CAF9341674F}"/>
              </a:ext>
            </a:extLst>
          </p:cNvPr>
          <p:cNvGrpSpPr/>
          <p:nvPr/>
        </p:nvGrpSpPr>
        <p:grpSpPr>
          <a:xfrm>
            <a:off x="495685" y="687376"/>
            <a:ext cx="6493304" cy="3281825"/>
            <a:chOff x="362889" y="698758"/>
            <a:chExt cx="6493304" cy="328182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CEA5D46-DAD6-4BE4-B160-AFE54DB0A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889" y="698758"/>
              <a:ext cx="6483280" cy="2788390"/>
            </a:xfrm>
            <a:prstGeom prst="rect">
              <a:avLst/>
            </a:prstGeom>
          </p:spPr>
        </p:pic>
        <p:sp>
          <p:nvSpPr>
            <p:cNvPr id="9" name="Стрелка: вправо 8">
              <a:extLst>
                <a:ext uri="{FF2B5EF4-FFF2-40B4-BE49-F238E27FC236}">
                  <a16:creationId xmlns:a16="http://schemas.microsoft.com/office/drawing/2014/main" id="{B0F04BCD-E233-4CCC-8DAD-F5EF4BE42C7D}"/>
                </a:ext>
              </a:extLst>
            </p:cNvPr>
            <p:cNvSpPr/>
            <p:nvPr/>
          </p:nvSpPr>
          <p:spPr>
            <a:xfrm rot="16200000">
              <a:off x="4416132" y="3439221"/>
              <a:ext cx="288032" cy="28803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BC2E5B-6AFE-48F3-9A9E-C6D1164CC0E6}"/>
                </a:ext>
              </a:extLst>
            </p:cNvPr>
            <p:cNvSpPr txBox="1"/>
            <p:nvPr/>
          </p:nvSpPr>
          <p:spPr>
            <a:xfrm>
              <a:off x="4092829" y="3703584"/>
              <a:ext cx="941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We are here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4D0A371-8ACB-4CC4-9439-708E46FE641E}"/>
                </a:ext>
              </a:extLst>
            </p:cNvPr>
            <p:cNvSpPr/>
            <p:nvPr/>
          </p:nvSpPr>
          <p:spPr>
            <a:xfrm>
              <a:off x="1566760" y="3452113"/>
              <a:ext cx="182319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1400" baseline="-250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</a:t>
              </a:r>
              <a:r>
                <a:rPr lang="en-US" sz="1400" baseline="-25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2.1×10</a:t>
              </a:r>
              <a:r>
                <a:rPr lang="en-US" sz="1400" baseline="30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34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cm</a:t>
              </a:r>
              <a:r>
                <a:rPr lang="en-US" sz="1400" baseline="30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−2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lang="en-US" sz="1400" baseline="30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−1</a:t>
              </a:r>
              <a:endParaRPr lang="ru-RU" sz="14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745F6FB-7557-453E-87D2-3619E4814661}"/>
                </a:ext>
              </a:extLst>
            </p:cNvPr>
            <p:cNvSpPr/>
            <p:nvPr/>
          </p:nvSpPr>
          <p:spPr>
            <a:xfrm>
              <a:off x="5033002" y="3422195"/>
              <a:ext cx="182319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1400" baseline="-250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iinst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7.5×10</a:t>
              </a:r>
              <a:r>
                <a:rPr lang="en-US" sz="1400" baseline="30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34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cm</a:t>
              </a:r>
              <a:r>
                <a:rPr lang="en-US" sz="1400" baseline="30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−2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lang="en-US" sz="1400" baseline="30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−1</a:t>
              </a:r>
              <a:endParaRPr lang="ru-RU" sz="1400" baseline="30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6755CAB-AB0B-4F04-A17D-323FFFF5D244}"/>
              </a:ext>
            </a:extLst>
          </p:cNvPr>
          <p:cNvSpPr txBox="1"/>
          <p:nvPr/>
        </p:nvSpPr>
        <p:spPr>
          <a:xfrm>
            <a:off x="8553104" y="2018665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  <a:latin typeface="+mj-lt"/>
                <a:sym typeface="Symbol" panose="05050102010706020507" pitchFamily="18" charset="2"/>
              </a:rPr>
              <a:t>  3</a:t>
            </a:r>
            <a:r>
              <a:rPr lang="en-US" sz="1800" dirty="0">
                <a:solidFill>
                  <a:srgbClr val="C00000"/>
                </a:solidFill>
                <a:latin typeface="+mj-lt"/>
                <a:sym typeface="Symbol" panose="05050102010706020507" pitchFamily="18" charset="2"/>
              </a:rPr>
              <a:t>9</a:t>
            </a:r>
            <a:r>
              <a:rPr lang="ru-RU" sz="1800" dirty="0">
                <a:solidFill>
                  <a:srgbClr val="C00000"/>
                </a:solidFill>
                <a:latin typeface="+mj-lt"/>
                <a:sym typeface="Symbol" panose="05050102010706020507" pitchFamily="18" charset="2"/>
              </a:rPr>
              <a:t>0 </a:t>
            </a:r>
            <a:r>
              <a:rPr lang="en-US" sz="1800" dirty="0">
                <a:solidFill>
                  <a:srgbClr val="C00000"/>
                </a:solidFill>
                <a:latin typeface="+mj-lt"/>
                <a:sym typeface="Symbol" panose="05050102010706020507" pitchFamily="18" charset="2"/>
              </a:rPr>
              <a:t>fb</a:t>
            </a:r>
            <a:r>
              <a:rPr lang="en-US" sz="1800" baseline="30000" dirty="0">
                <a:solidFill>
                  <a:srgbClr val="C00000"/>
                </a:solidFill>
                <a:latin typeface="+mj-lt"/>
                <a:sym typeface="Symbol" panose="05050102010706020507" pitchFamily="18" charset="2"/>
              </a:rPr>
              <a:t>-1</a:t>
            </a:r>
            <a:endParaRPr lang="ru-RU" sz="1800" baseline="30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10FFAC8-E8E2-48DE-AC3A-0819C62ACFFE}"/>
              </a:ext>
            </a:extLst>
          </p:cNvPr>
          <p:cNvSpPr/>
          <p:nvPr/>
        </p:nvSpPr>
        <p:spPr>
          <a:xfrm>
            <a:off x="8445174" y="6120205"/>
            <a:ext cx="341213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CMS Data Quality Information </a:t>
            </a:r>
            <a:endParaRPr lang="en-US" dirty="0">
              <a:solidFill>
                <a:srgbClr val="C00000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hlinkClick r:id="rId6"/>
              </a:rPr>
              <a:t>https://twiki.cern.ch/twiki/bin/view/CMSPublic/DataQuality</a:t>
            </a:r>
            <a:r>
              <a:rPr lang="en-US" dirty="0"/>
              <a:t>   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A71E9EE-87E1-425E-9428-E76A57561CE0}"/>
              </a:ext>
            </a:extLst>
          </p:cNvPr>
          <p:cNvSpPr/>
          <p:nvPr/>
        </p:nvSpPr>
        <p:spPr>
          <a:xfrm>
            <a:off x="86754" y="3866607"/>
            <a:ext cx="863030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+mj-lt"/>
              </a:rPr>
              <a:t>CMS Dataset RUN2</a:t>
            </a:r>
          </a:p>
          <a:p>
            <a:pPr marL="57600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~16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3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 fb</a:t>
            </a:r>
            <a:r>
              <a:rPr lang="ru-RU" sz="1400" baseline="30000" dirty="0">
                <a:solidFill>
                  <a:srgbClr val="002060"/>
                </a:solidFill>
                <a:latin typeface="+mj-lt"/>
              </a:rPr>
              <a:t>-1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o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f proton-proton collisions 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@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 13 </a:t>
            </a:r>
            <a:r>
              <a:rPr lang="ru-RU" sz="1400" dirty="0" err="1">
                <a:solidFill>
                  <a:srgbClr val="002060"/>
                </a:solidFill>
                <a:latin typeface="+mj-lt"/>
              </a:rPr>
              <a:t>TeV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is delivered</a:t>
            </a:r>
          </a:p>
          <a:p>
            <a:pPr marL="57600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2060"/>
                </a:solidFill>
                <a:latin typeface="+mj-lt"/>
              </a:rPr>
              <a:t>151.78 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fb</a:t>
            </a:r>
            <a:r>
              <a:rPr lang="ru-RU" sz="1400" baseline="30000" dirty="0">
                <a:solidFill>
                  <a:srgbClr val="002060"/>
                </a:solidFill>
                <a:latin typeface="+mj-lt"/>
              </a:rPr>
              <a:t>-1</a:t>
            </a:r>
            <a:r>
              <a:rPr lang="en-US" sz="1400" baseline="30000" dirty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is recorded by CMS (data-taking efficiency ~93% )</a:t>
            </a:r>
            <a:endParaRPr lang="en-US" sz="500" dirty="0">
              <a:solidFill>
                <a:srgbClr val="002060"/>
              </a:solidFill>
              <a:latin typeface="+mj-lt"/>
            </a:endParaRP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+mj-lt"/>
              </a:rPr>
              <a:t>CMS Dataset RUN3</a:t>
            </a:r>
          </a:p>
          <a:p>
            <a:pPr marL="576000" lvl="1" indent="-216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196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.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35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fb</a:t>
            </a:r>
            <a:r>
              <a:rPr lang="ru-RU" sz="1400" baseline="30000" dirty="0">
                <a:solidFill>
                  <a:srgbClr val="002060"/>
                </a:solidFill>
                <a:latin typeface="+mj-lt"/>
              </a:rPr>
              <a:t>-1</a:t>
            </a:r>
            <a:r>
              <a:rPr lang="en-US" sz="1400" baseline="30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is already delivered @ 13.6 </a:t>
            </a:r>
            <a:r>
              <a:rPr lang="en-US" sz="1400" dirty="0" err="1">
                <a:solidFill>
                  <a:srgbClr val="002060"/>
                </a:solidFill>
                <a:latin typeface="+mj-lt"/>
              </a:rPr>
              <a:t>TeV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 during the RUN3 </a:t>
            </a:r>
          </a:p>
          <a:p>
            <a:pPr marL="576000" lvl="1" indent="-216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180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.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84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fb</a:t>
            </a:r>
            <a:r>
              <a:rPr lang="ru-RU" sz="1400" baseline="30000" dirty="0">
                <a:solidFill>
                  <a:srgbClr val="002060"/>
                </a:solidFill>
                <a:latin typeface="+mj-lt"/>
              </a:rPr>
              <a:t>-1</a:t>
            </a:r>
            <a:r>
              <a:rPr lang="en-US" sz="1400" baseline="30000" dirty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is recorded by CMS (data-taking efficiency ~92% )</a:t>
            </a:r>
          </a:p>
          <a:p>
            <a:pPr marL="576000" lvl="1" indent="-216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2060"/>
                </a:solidFill>
                <a:latin typeface="+mj-lt"/>
              </a:rPr>
              <a:t>number of pp interactions per beam crossing (PU): </a:t>
            </a:r>
            <a:r>
              <a:rPr lang="el-GR" sz="1400" dirty="0">
                <a:solidFill>
                  <a:srgbClr val="002060"/>
                </a:solidFill>
                <a:latin typeface="+mj-lt"/>
                <a:sym typeface="Symbol" panose="05050102010706020507" pitchFamily="18" charset="2"/>
              </a:rPr>
              <a:t></a:t>
            </a:r>
            <a:r>
              <a:rPr lang="en-US" sz="1400" dirty="0">
                <a:solidFill>
                  <a:srgbClr val="002060"/>
                </a:solidFill>
                <a:latin typeface="+mj-lt"/>
                <a:sym typeface="Symbol" panose="05050102010706020507" pitchFamily="18" charset="2"/>
              </a:rPr>
              <a:t> = 5</a:t>
            </a:r>
            <a:r>
              <a:rPr lang="ru-RU" sz="1400" dirty="0">
                <a:solidFill>
                  <a:srgbClr val="002060"/>
                </a:solidFill>
                <a:latin typeface="+mj-lt"/>
                <a:sym typeface="Symbol" panose="05050102010706020507" pitchFamily="18" charset="2"/>
              </a:rPr>
              <a:t>7</a:t>
            </a:r>
            <a:r>
              <a:rPr lang="en-US" sz="1400" dirty="0">
                <a:solidFill>
                  <a:srgbClr val="002060"/>
                </a:solidFill>
                <a:latin typeface="+mj-lt"/>
                <a:sym typeface="Symbol" panose="05050102010706020507" pitchFamily="18" charset="2"/>
              </a:rPr>
              <a:t> for 202</a:t>
            </a:r>
            <a:r>
              <a:rPr lang="ru-RU" sz="1400" dirty="0">
                <a:solidFill>
                  <a:srgbClr val="002060"/>
                </a:solidFill>
                <a:latin typeface="+mj-lt"/>
                <a:sym typeface="Symbol" panose="05050102010706020507" pitchFamily="18" charset="2"/>
              </a:rPr>
              <a:t>4</a:t>
            </a:r>
            <a:endParaRPr lang="en-US" sz="500" dirty="0">
              <a:solidFill>
                <a:srgbClr val="002060"/>
              </a:solidFill>
              <a:latin typeface="+mj-lt"/>
            </a:endParaRPr>
          </a:p>
          <a:p>
            <a:pPr marL="216000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~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260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fb</a:t>
            </a:r>
            <a:r>
              <a:rPr lang="ru-RU" sz="1600" baseline="30000" dirty="0">
                <a:solidFill>
                  <a:srgbClr val="002060"/>
                </a:solidFill>
                <a:latin typeface="+mn-lt"/>
              </a:rPr>
              <a:t>-1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it is expected @ 13.6 </a:t>
            </a:r>
            <a:r>
              <a:rPr lang="en-US" sz="1600" dirty="0" err="1">
                <a:solidFill>
                  <a:srgbClr val="002060"/>
                </a:solidFill>
                <a:latin typeface="+mn-lt"/>
              </a:rPr>
              <a:t>TeV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for the end of the RUN3 (450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fb</a:t>
            </a:r>
            <a:r>
              <a:rPr lang="ru-RU" sz="1600" baseline="30000" dirty="0">
                <a:solidFill>
                  <a:srgbClr val="002060"/>
                </a:solidFill>
                <a:latin typeface="+mn-lt"/>
              </a:rPr>
              <a:t>-1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in total for RUN1/2/3)</a:t>
            </a:r>
          </a:p>
          <a:p>
            <a:pPr marL="216000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+mn-lt"/>
              </a:rPr>
              <a:t>pPb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en-US" sz="1600" dirty="0" err="1">
                <a:solidFill>
                  <a:srgbClr val="002060"/>
                </a:solidFill>
                <a:latin typeface="+mn-lt"/>
              </a:rPr>
              <a:t>PbPb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Runs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5021449"/>
      </p:ext>
    </p:extLst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953" y="23382"/>
            <a:ext cx="10786094" cy="6206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Goals and Tasks of the Project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BBDAAF5-20A3-8A18-7104-572A73BEFE6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5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C43D629C-A421-4A09-8362-DF9E254CE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86" y="789821"/>
            <a:ext cx="11008505" cy="558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+mj-lt"/>
              </a:rPr>
              <a:t>The main goals of the project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marL="432000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development and implementation of a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research program for precision testing of the Standard Model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(SM) and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searches for new physics beyond SM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(BSM)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  <a:p>
            <a:pPr marL="432000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maintenance and upgrade of the CMS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experiment to ensure its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efficient operation in HL–LHC mode,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including participation in the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construction of High Granularity Calorimeter (</a:t>
            </a:r>
            <a:r>
              <a:rPr lang="en-US" sz="1800" dirty="0" err="1">
                <a:solidFill>
                  <a:srgbClr val="C00000"/>
                </a:solidFill>
                <a:latin typeface="+mj-lt"/>
              </a:rPr>
              <a:t>HGCal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)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and of the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CMS endcap forward muon station ME1/1</a:t>
            </a:r>
            <a:endParaRPr lang="ru-RU" sz="1800" dirty="0">
              <a:solidFill>
                <a:srgbClr val="C00000"/>
              </a:solidFill>
              <a:latin typeface="+mj-lt"/>
            </a:endParaRPr>
          </a:p>
          <a:p>
            <a:pPr indent="270510">
              <a:buNone/>
            </a:pPr>
            <a:endParaRPr lang="en-US" b="1" dirty="0">
              <a:solidFill>
                <a:srgbClr val="000000"/>
              </a:solidFill>
              <a:latin typeface="+mn-lt"/>
            </a:endParaRPr>
          </a:p>
          <a:p>
            <a:pPr>
              <a:buNone/>
            </a:pPr>
            <a:r>
              <a:rPr lang="en-US" sz="2000" b="1" dirty="0">
                <a:solidFill>
                  <a:srgbClr val="002060"/>
                </a:solidFill>
                <a:latin typeface="+mj-lt"/>
              </a:rPr>
              <a:t>Main five tasks which are define the project structure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marL="432000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development and realization of the CMS physics research program focused on searches for new physics beyond the Standard Model, studies of Higgs boson properties, and other SM tests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  <a:p>
            <a:pPr marL="432000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CMS detector upgrades for HL–LHC operation, including participation in the construction of the High-Granularity Calorimeter (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HGCal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) and upgrade of the CMS Endcap Muon system detector</a:t>
            </a:r>
          </a:p>
          <a:p>
            <a:pPr marL="432000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investigation of detectors performances, providing of the control their operational reliability and data taking quality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  <a:p>
            <a:pPr marL="432000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development of methods and algorithms for physical object reconstruction and event selection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  <a:p>
            <a:pPr marL="432000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development of software for the distributed data processing and analysis system based on grid technologies, ensuring reliable and uninterrupted operation of JINR grid infrastructure for the CMS experiment (Tier-1 and Tier-2 centers)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5611422"/>
      </p:ext>
    </p:extLst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A5224650-5120-4644-AB77-B097A71FA541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6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38" y="-25689"/>
            <a:ext cx="1066235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17375E"/>
                </a:solidFill>
                <a:latin typeface="+mn-lt"/>
              </a:rPr>
              <a:t>JINR Team Obligations</a:t>
            </a:r>
            <a:endParaRPr lang="en-US" altLang="ru-RU" sz="2800" b="1" dirty="0">
              <a:solidFill>
                <a:srgbClr val="17375E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96396-3E30-6EE3-ABD6-8D787EC008DC}"/>
              </a:ext>
            </a:extLst>
          </p:cNvPr>
          <p:cNvSpPr txBox="1"/>
          <p:nvPr/>
        </p:nvSpPr>
        <p:spPr>
          <a:xfrm>
            <a:off x="193427" y="4663392"/>
            <a:ext cx="5080974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JINR EPR 2024 results </a:t>
            </a:r>
          </a:p>
          <a:p>
            <a:pPr lvl="1">
              <a:spcBef>
                <a:spcPts val="300"/>
              </a:spcBef>
            </a:pPr>
            <a:r>
              <a:rPr lang="en-US" sz="1700" dirty="0">
                <a:solidFill>
                  <a:srgbClr val="FF0000"/>
                </a:solidFill>
                <a:effectLst/>
                <a:latin typeface="+mn-lt"/>
                <a:cs typeface="Calibri" panose="020F0502020204030204" pitchFamily="34" charset="0"/>
              </a:rPr>
              <a:t>Work Due</a:t>
            </a:r>
            <a:r>
              <a:rPr lang="en-US" sz="17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: 96.91, </a:t>
            </a:r>
            <a:r>
              <a:rPr lang="en-US" sz="1700" dirty="0">
                <a:solidFill>
                  <a:srgbClr val="FF0000"/>
                </a:solidFill>
                <a:effectLst/>
                <a:latin typeface="+mn-lt"/>
                <a:cs typeface="Calibri" panose="020F0502020204030204" pitchFamily="34" charset="0"/>
              </a:rPr>
              <a:t>Work + Shifts</a:t>
            </a:r>
            <a:r>
              <a:rPr lang="en-US" sz="17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: 109.88</a:t>
            </a:r>
          </a:p>
          <a:p>
            <a:pPr lvl="1">
              <a:spcBef>
                <a:spcPts val="600"/>
              </a:spcBef>
            </a:pPr>
            <a:r>
              <a:rPr lang="en-US" sz="1700" dirty="0">
                <a:solidFill>
                  <a:srgbClr val="002060"/>
                </a:solidFill>
                <a:effectLst/>
                <a:latin typeface="+mn-lt"/>
                <a:cs typeface="Calibri" panose="020F0502020204030204" pitchFamily="34" charset="0"/>
              </a:rPr>
              <a:t>Central Shifts – 11.55, 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EPR</a:t>
            </a:r>
            <a:r>
              <a:rPr lang="en-US" sz="17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Shifts</a:t>
            </a:r>
            <a:r>
              <a:rPr lang="en-US" sz="1700" dirty="0">
                <a:solidFill>
                  <a:srgbClr val="002060"/>
                </a:solidFill>
                <a:cs typeface="Calibri" panose="020F0502020204030204" pitchFamily="34" charset="0"/>
              </a:rPr>
              <a:t> –  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6.881</a:t>
            </a:r>
          </a:p>
          <a:p>
            <a:pPr lvl="1">
              <a:spcBef>
                <a:spcPts val="600"/>
              </a:spcBef>
            </a:pPr>
            <a:r>
              <a:rPr lang="en-US" sz="17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EPR Works – 103.0</a:t>
            </a:r>
          </a:p>
          <a:p>
            <a:pPr lvl="1">
              <a:spcBef>
                <a:spcPts val="600"/>
              </a:spcBef>
            </a:pPr>
            <a:r>
              <a:rPr lang="en-US" sz="1700" dirty="0">
                <a:solidFill>
                  <a:srgbClr val="002060"/>
                </a:solidFill>
                <a:effectLst/>
                <a:latin typeface="+mn-lt"/>
                <a:cs typeface="Calibri" panose="020F0502020204030204" pitchFamily="34" charset="0"/>
              </a:rPr>
              <a:t>Ratio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done/expected: 1.13</a:t>
            </a:r>
            <a:endParaRPr lang="en-US" sz="1700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3E3474-F45B-4521-A607-6EAB5568F6A6}"/>
              </a:ext>
            </a:extLst>
          </p:cNvPr>
          <p:cNvSpPr txBox="1"/>
          <p:nvPr/>
        </p:nvSpPr>
        <p:spPr>
          <a:xfrm>
            <a:off x="987371" y="609411"/>
            <a:ext cx="10093495" cy="174663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ru-RU" sz="20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Participants: </a:t>
            </a:r>
            <a:r>
              <a:rPr lang="en-US" altLang="ru-RU" sz="20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60</a:t>
            </a: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from JINR; </a:t>
            </a:r>
            <a:r>
              <a:rPr lang="en-US" altLang="ru-RU" sz="20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12</a:t>
            </a: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from </a:t>
            </a:r>
            <a:r>
              <a:rPr lang="en-GB" altLang="ru-RU" sz="2000" dirty="0">
                <a:solidFill>
                  <a:srgbClr val="002060"/>
                </a:solidFill>
                <a:latin typeface="+mn-lt"/>
              </a:rPr>
              <a:t>JINR member-states (DMS)</a:t>
            </a:r>
            <a:r>
              <a:rPr lang="en-US" altLang="ru-RU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altLang="ru-RU" sz="2000" dirty="0">
                <a:solidFill>
                  <a:srgbClr val="C00000"/>
                </a:solidFill>
                <a:latin typeface="+mn-lt"/>
              </a:rPr>
              <a:t>20</a:t>
            </a:r>
            <a:r>
              <a:rPr lang="en-US" altLang="ru-RU" sz="2000" dirty="0">
                <a:solidFill>
                  <a:srgbClr val="002060"/>
                </a:solidFill>
                <a:latin typeface="+mn-lt"/>
              </a:rPr>
              <a:t> members </a:t>
            </a:r>
          </a:p>
          <a:p>
            <a:pPr>
              <a:spcBef>
                <a:spcPts val="0"/>
              </a:spcBef>
            </a:pPr>
            <a:r>
              <a:rPr lang="en-US" altLang="ru-RU" sz="2000" dirty="0">
                <a:solidFill>
                  <a:srgbClr val="002060"/>
                </a:solidFill>
                <a:latin typeface="+mn-lt"/>
              </a:rPr>
              <a:t>   of JINR associated personnel </a:t>
            </a:r>
            <a:endParaRPr lang="en-US" altLang="ru-RU" sz="2000" dirty="0">
              <a:solidFill>
                <a:srgbClr val="C00000"/>
              </a:solidFill>
              <a:latin typeface="+mn-lt"/>
              <a:cs typeface="Calibri" panose="020F0502020204030204" pitchFamily="34" charset="0"/>
            </a:endParaRPr>
          </a:p>
          <a:p>
            <a:pPr marL="216000" indent="-216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11</a:t>
            </a: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altLang="ru-RU" sz="20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young researchers</a:t>
            </a: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: 6 PhD Students from JINR, </a:t>
            </a:r>
            <a:r>
              <a:rPr lang="ru-RU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5</a:t>
            </a: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PhD Students from DMS.</a:t>
            </a:r>
            <a:endParaRPr lang="ru-RU" altLang="ru-RU" sz="20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216000" indent="-216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altLang="ru-RU" sz="2000" b="1" dirty="0">
                <a:solidFill>
                  <a:srgbClr val="002060"/>
                </a:solidFill>
                <a:latin typeface="+mn-lt"/>
                <a:cs typeface="Arial Narrow" panose="020B0604020202020204" pitchFamily="34" charset="0"/>
              </a:rPr>
              <a:t>Authors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: </a:t>
            </a:r>
            <a:r>
              <a:rPr lang="en-GB" altLang="ru-RU" sz="2000" dirty="0">
                <a:solidFill>
                  <a:srgbClr val="C00000"/>
                </a:solidFill>
                <a:latin typeface="+mn-lt"/>
                <a:cs typeface="Arial Narrow" panose="020B0604020202020204" pitchFamily="34" charset="0"/>
              </a:rPr>
              <a:t>2</a:t>
            </a:r>
            <a:r>
              <a:rPr lang="ru-RU" altLang="ru-RU" sz="2000" dirty="0">
                <a:solidFill>
                  <a:srgbClr val="C00000"/>
                </a:solidFill>
                <a:latin typeface="+mn-lt"/>
                <a:cs typeface="Arial Narrow" panose="020B0604020202020204" pitchFamily="34" charset="0"/>
              </a:rPr>
              <a:t>3</a:t>
            </a:r>
            <a:r>
              <a:rPr lang="en-US" altLang="ru-RU" sz="2000" b="1" dirty="0">
                <a:solidFill>
                  <a:srgbClr val="002060"/>
                </a:solidFill>
                <a:latin typeface="+mn-lt"/>
                <a:cs typeface="Arial Narrow" panose="020B0604020202020204" pitchFamily="34" charset="0"/>
              </a:rPr>
              <a:t> </a:t>
            </a:r>
            <a:r>
              <a:rPr lang="en-US" altLang="ru-RU" sz="2000" dirty="0">
                <a:solidFill>
                  <a:srgbClr val="002060"/>
                </a:solidFill>
                <a:latin typeface="+mn-lt"/>
                <a:cs typeface="Arial Narrow" panose="020B0604020202020204" pitchFamily="34" charset="0"/>
              </a:rPr>
              <a:t>from JINR and </a:t>
            </a:r>
            <a:r>
              <a:rPr lang="en-GB" altLang="ru-RU" sz="2000" dirty="0">
                <a:solidFill>
                  <a:srgbClr val="C00000"/>
                </a:solidFill>
                <a:latin typeface="+mn-lt"/>
                <a:cs typeface="Arial Narrow" panose="020B0604020202020204" pitchFamily="34" charset="0"/>
              </a:rPr>
              <a:t>3</a:t>
            </a:r>
            <a:r>
              <a:rPr lang="ru-RU" altLang="ru-RU" sz="2000" dirty="0">
                <a:solidFill>
                  <a:srgbClr val="002060"/>
                </a:solidFill>
                <a:latin typeface="+mn-lt"/>
                <a:cs typeface="Arial Narrow" panose="020B0604020202020204" pitchFamily="34" charset="0"/>
              </a:rPr>
              <a:t> </a:t>
            </a:r>
            <a:r>
              <a:rPr lang="en-GB" alt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 Narrow" panose="020B0604020202020204" pitchFamily="34" charset="0"/>
              </a:rPr>
              <a:t>from DMS (21 paid by JINR and </a:t>
            </a:r>
            <a:r>
              <a:rPr lang="ru-RU" altLang="ru-RU" sz="2000" dirty="0">
                <a:solidFill>
                  <a:srgbClr val="C00000"/>
                </a:solidFill>
                <a:latin typeface="+mn-lt"/>
                <a:cs typeface="Arial Narrow" panose="020B0604020202020204" pitchFamily="34" charset="0"/>
              </a:rPr>
              <a:t>5</a:t>
            </a:r>
            <a:r>
              <a:rPr lang="en-GB" alt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 Narrow" panose="020B0604020202020204" pitchFamily="34" charset="0"/>
              </a:rPr>
              <a:t> unpaid </a:t>
            </a:r>
            <a:r>
              <a:rPr lang="en-GB" altLang="ru-RU" sz="2000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Arial Narrow" panose="020B0604020202020204" pitchFamily="34" charset="0"/>
              </a:rPr>
              <a:t>PhSt</a:t>
            </a:r>
            <a:r>
              <a:rPr lang="en-GB" alt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 Narrow" panose="020B0604020202020204" pitchFamily="34" charset="0"/>
              </a:rPr>
              <a:t>. ), </a:t>
            </a:r>
          </a:p>
          <a:p>
            <a:pPr>
              <a:spcBef>
                <a:spcPts val="0"/>
              </a:spcBef>
            </a:pPr>
            <a:r>
              <a:rPr lang="en-GB" alt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 Narrow" panose="020B0604020202020204" pitchFamily="34" charset="0"/>
              </a:rPr>
              <a:t>    </a:t>
            </a:r>
            <a:r>
              <a:rPr lang="en-GB" altLang="ru-RU" sz="2000" dirty="0">
                <a:solidFill>
                  <a:srgbClr val="C00000"/>
                </a:solidFill>
                <a:latin typeface="+mn-lt"/>
                <a:cs typeface="Arial Narrow" panose="020B0604020202020204" pitchFamily="34" charset="0"/>
              </a:rPr>
              <a:t>19</a:t>
            </a:r>
            <a:r>
              <a:rPr lang="en-GB" alt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 Narrow" panose="020B0604020202020204" pitchFamily="34" charset="0"/>
              </a:rPr>
              <a:t> </a:t>
            </a:r>
            <a:r>
              <a:rPr lang="en-GB" altLang="ru-RU" sz="2000" dirty="0">
                <a:solidFill>
                  <a:srgbClr val="002060"/>
                </a:solidFill>
                <a:latin typeface="+mn-lt"/>
              </a:rPr>
              <a:t>of </a:t>
            </a:r>
            <a:r>
              <a:rPr lang="en-US" altLang="ru-RU" sz="2000" dirty="0">
                <a:solidFill>
                  <a:srgbClr val="002060"/>
                </a:solidFill>
                <a:latin typeface="+mn-lt"/>
              </a:rPr>
              <a:t>JINR associated personnel (unpaid by JINR)</a:t>
            </a:r>
            <a:endParaRPr lang="en-US" altLang="ru-RU" sz="2000" dirty="0">
              <a:solidFill>
                <a:schemeClr val="accent6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3D78410-F689-4A0F-9E05-DD7909EDF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1" y="2599257"/>
            <a:ext cx="5553512" cy="190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180000" lvl="1" indent="-1692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ru-RU" sz="1800" b="1" dirty="0">
                <a:solidFill>
                  <a:srgbClr val="002060"/>
                </a:solidFill>
                <a:latin typeface="+mn-lt"/>
              </a:rPr>
              <a:t>JINR team obligations in 2025</a:t>
            </a:r>
          </a:p>
          <a:p>
            <a:pPr marL="432000" lvl="2" indent="-216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Detectors maintenance and operation</a:t>
            </a:r>
          </a:p>
          <a:p>
            <a:pPr marL="432000" lvl="2" indent="-216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JINR Tier-1 and Tier-2 centers robust operation</a:t>
            </a:r>
          </a:p>
          <a:p>
            <a:pPr marL="432000" lvl="2" indent="-216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sz="1700" dirty="0">
                <a:solidFill>
                  <a:srgbClr val="002060"/>
                </a:solidFill>
                <a:latin typeface="+mn-lt"/>
              </a:rPr>
              <a:t>Experimental Physics responsibilities (</a:t>
            </a:r>
            <a:r>
              <a:rPr lang="en-US" sz="1700" dirty="0">
                <a:solidFill>
                  <a:srgbClr val="C00000"/>
                </a:solidFill>
                <a:latin typeface="+mn-lt"/>
              </a:rPr>
              <a:t>EPR</a:t>
            </a:r>
            <a:r>
              <a:rPr lang="en-US" sz="1700" dirty="0">
                <a:solidFill>
                  <a:srgbClr val="002060"/>
                </a:solidFill>
                <a:latin typeface="+mn-lt"/>
              </a:rPr>
              <a:t>), due for an author is 4.0 months tasks (including shifts), </a:t>
            </a:r>
            <a:r>
              <a:rPr lang="en-US" sz="1700" dirty="0">
                <a:solidFill>
                  <a:srgbClr val="FF0000"/>
                </a:solidFill>
                <a:latin typeface="+mn-lt"/>
              </a:rPr>
              <a:t>165.5</a:t>
            </a:r>
            <a:r>
              <a:rPr lang="en-US" sz="1700" dirty="0">
                <a:solidFill>
                  <a:srgbClr val="002060"/>
                </a:solidFill>
                <a:latin typeface="+mn-lt"/>
              </a:rPr>
              <a:t> FTE-months in 2025, </a:t>
            </a: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central shifts – 9.51</a:t>
            </a:r>
            <a:endParaRPr lang="en-US" altLang="ru-RU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C044BBF-8048-418D-9F80-0E6F30E65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167" y="2420488"/>
            <a:ext cx="6752979" cy="416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Participation in CMS upgrade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Phase1 upgrade of HCAL and Endcap Muon system</a:t>
            </a:r>
          </a:p>
          <a:p>
            <a:pPr marL="800100" lvl="2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Phase2: Construction of the High Granularity Calorimeter. Endcap</a:t>
            </a:r>
            <a:r>
              <a:rPr lang="ru-RU" altLang="ru-RU" sz="17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Muon system upgrade.</a:t>
            </a:r>
          </a:p>
          <a:p>
            <a:pPr marL="342900" lvl="1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Participation in physics analysis and software development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CMS duties executed by JINR physicists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 </a:t>
            </a:r>
            <a:endParaRPr lang="ru-RU" altLang="ru-RU" sz="18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800100" lvl="2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HCAL Technical Coordination </a:t>
            </a:r>
          </a:p>
          <a:p>
            <a:pPr marL="800100" lvl="2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sz="1700" dirty="0">
                <a:solidFill>
                  <a:srgbClr val="002060"/>
                </a:solidFill>
                <a:latin typeface="+mn-lt"/>
              </a:rPr>
              <a:t>Co-convening the CMS Generator group </a:t>
            </a: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	</a:t>
            </a:r>
          </a:p>
          <a:p>
            <a:pPr marL="800100" lvl="2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CMS data managers for Tier-1 and Tier-2 sites.</a:t>
            </a:r>
          </a:p>
          <a:p>
            <a:pPr marL="800100" lvl="2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sz="1700" dirty="0">
                <a:solidFill>
                  <a:srgbClr val="002060"/>
                </a:solidFill>
                <a:latin typeface="+mn-lt"/>
              </a:rPr>
              <a:t>Deputy Chairman of the CMS Conference Committee</a:t>
            </a:r>
          </a:p>
          <a:p>
            <a:pPr marL="800100" lvl="2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Participation in Analysis  Review  Committee  (ARC) 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     and Institutional publication review (IR).</a:t>
            </a:r>
          </a:p>
          <a:p>
            <a:pPr marL="800100" lvl="2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Members of institution and  collaboration boards.</a:t>
            </a:r>
          </a:p>
        </p:txBody>
      </p:sp>
    </p:spTree>
    <p:extLst>
      <p:ext uri="{BB962C8B-B14F-4D97-AF65-F5344CB8AC3E}">
        <p14:creationId xmlns:p14="http://schemas.microsoft.com/office/powerpoint/2010/main" val="774465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953" y="23382"/>
            <a:ext cx="10786094" cy="6206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JINR areas of activity </a:t>
            </a:r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in the CMS physics analysis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BBDAAF5-20A3-8A18-7104-572A73BEFE6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7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C43D629C-A421-4A09-8362-DF9E254CE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13" y="708321"/>
            <a:ext cx="11870236" cy="580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25000"/>
              </a:spcBef>
              <a:buClr>
                <a:schemeClr val="tx1"/>
              </a:buClr>
            </a:pPr>
            <a:r>
              <a:rPr lang="en-US" altLang="ru-RU" sz="2000" b="1" dirty="0">
                <a:solidFill>
                  <a:srgbClr val="002060"/>
                </a:solidFill>
                <a:latin typeface="+mj-lt"/>
              </a:rPr>
              <a:t>Searching for Physics Beyond the Standard Model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C00000"/>
                </a:solidFill>
                <a:latin typeface="+mj-lt"/>
              </a:rPr>
              <a:t>Channels with a pair of leptons 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(extended gauge models, scenarios with additional spatial dimensions, models with dark matter, testing of lepton universality, search for LFV processes, etc.)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C00000"/>
                </a:solidFill>
                <a:latin typeface="+mj-lt"/>
              </a:rPr>
              <a:t>Channels with a pair of leptons/b-quarks and missing transverse energy ET </a:t>
            </a:r>
          </a:p>
          <a:p>
            <a:pPr>
              <a:spcBef>
                <a:spcPts val="300"/>
              </a:spcBef>
              <a:buClr>
                <a:schemeClr val="tx1"/>
              </a:buClr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(dark matter, extended Higgs sector)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C00000"/>
                </a:solidFill>
                <a:latin typeface="+mj-lt"/>
              </a:rPr>
              <a:t>Multiple jet/lepton/photon production 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(microscopic black hole scenarios)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altLang="ru-RU" sz="2000" b="1" dirty="0">
                <a:solidFill>
                  <a:srgbClr val="002060"/>
                </a:solidFill>
                <a:latin typeface="+mn-lt"/>
              </a:rPr>
              <a:t>Testing the predictions of the Standard Model (EWK and QCD processes)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Precision measurements of the characteristics of the </a:t>
            </a:r>
            <a:r>
              <a:rPr lang="en-US" altLang="ru-RU" sz="1800" dirty="0">
                <a:solidFill>
                  <a:srgbClr val="C00000"/>
                </a:solidFill>
                <a:latin typeface="+mn-lt"/>
              </a:rPr>
              <a:t>Drell-Yan process </a:t>
            </a:r>
          </a:p>
          <a:p>
            <a:pPr>
              <a:spcBef>
                <a:spcPts val="300"/>
              </a:spcBef>
              <a:buClr>
                <a:schemeClr val="tx1"/>
              </a:buClr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(cross-sections, angular characteristics)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Discovery and study of the </a:t>
            </a:r>
            <a:r>
              <a:rPr lang="en-US" altLang="ru-RU" sz="1800" dirty="0">
                <a:solidFill>
                  <a:srgbClr val="C00000"/>
                </a:solidFill>
                <a:latin typeface="+mn-lt"/>
              </a:rPr>
              <a:t>properties of the Higgs boson 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(4l, 2b)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Study of the </a:t>
            </a:r>
            <a:r>
              <a:rPr lang="en-US" altLang="ru-RU" sz="1800" dirty="0">
                <a:solidFill>
                  <a:srgbClr val="C00000"/>
                </a:solidFill>
                <a:latin typeface="+mn-lt"/>
              </a:rPr>
              <a:t>characteristics of QCD jets 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(cross-sections, fragmentation functions, etc.) 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B-physics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altLang="ru-RU" sz="2000" b="1" dirty="0">
                <a:solidFill>
                  <a:srgbClr val="002060"/>
                </a:solidFill>
                <a:latin typeface="+mn-lt"/>
              </a:rPr>
              <a:t>Heavy Ion Physics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Multiple particle production</a:t>
            </a:r>
          </a:p>
          <a:p>
            <a:pPr marL="0" indent="0">
              <a:spcBef>
                <a:spcPts val="1200"/>
              </a:spcBef>
              <a:buClr>
                <a:schemeClr val="tx1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2000" b="1" dirty="0">
                <a:solidFill>
                  <a:srgbClr val="002060"/>
                </a:solidFill>
                <a:latin typeface="+mn-lt"/>
              </a:rPr>
              <a:t>Algorithms and Software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Development of algorithms for high-momentum muons reconstruction. Muon hit reconstruction and segment builder.</a:t>
            </a:r>
          </a:p>
        </p:txBody>
      </p:sp>
      <p:pic>
        <p:nvPicPr>
          <p:cNvPr id="6" name="Picture 2" descr="http://www.fnal.gov/pub/today/archive/archive_2014/images/beyond-standard-model-mug.jpg">
            <a:extLst>
              <a:ext uri="{FF2B5EF4-FFF2-40B4-BE49-F238E27FC236}">
                <a16:creationId xmlns:a16="http://schemas.microsoft.com/office/drawing/2014/main" id="{205EA772-1225-4147-BDEA-1EBBD2294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6337" y="1505920"/>
            <a:ext cx="3035663" cy="213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069940"/>
      </p:ext>
    </p:extLst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953" y="23382"/>
            <a:ext cx="10786094" cy="6206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Searches for Heavy Resonances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BBDAAF5-20A3-8A18-7104-572A73BEFE6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8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BB94DF-52F4-479F-89D4-462A98A8A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93" y="1392108"/>
            <a:ext cx="2892175" cy="2810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B6DB099A-EDE6-49AA-9DD0-FBBF9AA8E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4" y="623928"/>
            <a:ext cx="635721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002060"/>
                </a:solidFill>
                <a:latin typeface="+mj-lt"/>
                <a:ea typeface="Arial" charset="0"/>
                <a:cs typeface="Arial" charset="0"/>
                <a:sym typeface="Symbol" charset="0"/>
              </a:rPr>
              <a:t>New Physics (Z/Z</a:t>
            </a:r>
            <a:r>
              <a:rPr lang="en-US" sz="1800" baseline="-25000" dirty="0">
                <a:solidFill>
                  <a:srgbClr val="002060"/>
                </a:solidFill>
                <a:latin typeface="+mj-lt"/>
                <a:ea typeface="Arial" charset="0"/>
                <a:cs typeface="Arial" charset="0"/>
                <a:sym typeface="Symbol" charset="0"/>
              </a:rPr>
              <a:t>KK</a:t>
            </a:r>
            <a:r>
              <a:rPr lang="en-US" sz="1800" dirty="0">
                <a:solidFill>
                  <a:srgbClr val="002060"/>
                </a:solidFill>
                <a:latin typeface="+mj-lt"/>
                <a:ea typeface="Arial" charset="0"/>
                <a:cs typeface="Arial" charset="0"/>
                <a:sym typeface="Symbol" charset="0"/>
              </a:rPr>
              <a:t>/G</a:t>
            </a:r>
            <a:r>
              <a:rPr lang="en-US" sz="1800" baseline="-25000" dirty="0">
                <a:solidFill>
                  <a:srgbClr val="002060"/>
                </a:solidFill>
                <a:latin typeface="+mj-lt"/>
                <a:ea typeface="Arial" charset="0"/>
                <a:cs typeface="Arial" charset="0"/>
                <a:sym typeface="Symbol" charset="0"/>
              </a:rPr>
              <a:t>KK</a:t>
            </a:r>
            <a:r>
              <a:rPr lang="en-US" sz="1800" dirty="0">
                <a:solidFill>
                  <a:srgbClr val="002060"/>
                </a:solidFill>
                <a:latin typeface="+mj-lt"/>
                <a:ea typeface="Arial" charset="0"/>
                <a:cs typeface="Arial" charset="0"/>
                <a:sym typeface="Symbol" charset="0"/>
              </a:rPr>
              <a:t>) contributions to SM processes</a:t>
            </a:r>
            <a:endParaRPr lang="ru-RU" sz="1800" dirty="0">
              <a:solidFill>
                <a:srgbClr val="002060"/>
              </a:solidFill>
              <a:latin typeface="+mj-lt"/>
              <a:ea typeface="Arial" charset="0"/>
              <a:cs typeface="Arial" charset="0"/>
              <a:sym typeface="Symbol" charset="0"/>
            </a:endParaRPr>
          </a:p>
        </p:txBody>
      </p:sp>
      <p:pic>
        <p:nvPicPr>
          <p:cNvPr id="8" name="Picture 2" descr="http://cms-results.web.cern.ch/cms-results/public-results/publications/EXO-19-019/CMS-EXO-19-019_Figure_008-c.png">
            <a:extLst>
              <a:ext uri="{FF2B5EF4-FFF2-40B4-BE49-F238E27FC236}">
                <a16:creationId xmlns:a16="http://schemas.microsoft.com/office/drawing/2014/main" id="{D0D46777-F09F-462A-ADD5-C2C14D53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746" y="1412655"/>
            <a:ext cx="3633185" cy="2569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2129CE-9EFF-4C05-B173-814EC6564972}"/>
              </a:ext>
            </a:extLst>
          </p:cNvPr>
          <p:cNvSpPr txBox="1"/>
          <p:nvPr/>
        </p:nvSpPr>
        <p:spPr>
          <a:xfrm>
            <a:off x="200472" y="1053554"/>
            <a:ext cx="2278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Dileptons, full RUN2 data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5D694A-6B12-47E0-B4A9-336563D72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466" y="4032754"/>
            <a:ext cx="3560787" cy="2518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FE2212-EA7B-4051-8E94-183A295557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2" y="4289023"/>
            <a:ext cx="3024965" cy="2214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45D31C-9111-41D0-BD7C-C69538A121FE}"/>
              </a:ext>
            </a:extLst>
          </p:cNvPr>
          <p:cNvSpPr txBox="1"/>
          <p:nvPr/>
        </p:nvSpPr>
        <p:spPr>
          <a:xfrm>
            <a:off x="3726492" y="2777856"/>
            <a:ext cx="12207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RS1 graviton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F2D86F-88D6-461F-8C03-0A6B8E09BB6E}"/>
              </a:ext>
            </a:extLst>
          </p:cNvPr>
          <p:cNvSpPr txBox="1"/>
          <p:nvPr/>
        </p:nvSpPr>
        <p:spPr>
          <a:xfrm>
            <a:off x="632683" y="5226856"/>
            <a:ext cx="8962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Z’ boson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F08EA6-8C34-4D9E-90B4-DD7A76300349}"/>
              </a:ext>
            </a:extLst>
          </p:cNvPr>
          <p:cNvSpPr txBox="1"/>
          <p:nvPr/>
        </p:nvSpPr>
        <p:spPr>
          <a:xfrm>
            <a:off x="4674680" y="4284306"/>
            <a:ext cx="20435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Lepton flavor universality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A839F6C-04E6-430C-8F62-1437F732EB42}"/>
              </a:ext>
            </a:extLst>
          </p:cNvPr>
          <p:cNvSpPr/>
          <p:nvPr/>
        </p:nvSpPr>
        <p:spPr>
          <a:xfrm>
            <a:off x="3305615" y="104935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en-US" sz="1600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 07 (2021) 208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1A9FEB-AB25-4F16-BC22-A17000DBFC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342" y="1401616"/>
            <a:ext cx="3715798" cy="2413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4588FD0-D3D5-4136-B92F-F9B18306E7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873" y="3845995"/>
            <a:ext cx="3469174" cy="2129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50BA998-A755-4A86-9550-8325EA10F0FE}"/>
              </a:ext>
            </a:extLst>
          </p:cNvPr>
          <p:cNvSpPr/>
          <p:nvPr/>
        </p:nvSpPr>
        <p:spPr>
          <a:xfrm>
            <a:off x="9418550" y="1063062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PLB 826 (2022) 136888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F46A78F-165D-489D-9E8C-D0A9ED4AA4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0888" y="600434"/>
            <a:ext cx="3128729" cy="5906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A05E53-1D9E-4F42-ABAF-8C1D65DD2F18}"/>
              </a:ext>
            </a:extLst>
          </p:cNvPr>
          <p:cNvSpPr txBox="1"/>
          <p:nvPr/>
        </p:nvSpPr>
        <p:spPr>
          <a:xfrm>
            <a:off x="10139662" y="2166110"/>
            <a:ext cx="1610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</a:t>
            </a:r>
            <a:r>
              <a:rPr lang="en-US" sz="1600" dirty="0">
                <a:solidFill>
                  <a:srgbClr val="C00000"/>
                </a:solidFill>
              </a:rPr>
              <a:t>, full RUN2 data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D695C5-594A-40A3-8730-8A824C79B47C}"/>
              </a:ext>
            </a:extLst>
          </p:cNvPr>
          <p:cNvSpPr/>
          <p:nvPr/>
        </p:nvSpPr>
        <p:spPr>
          <a:xfrm>
            <a:off x="7071573" y="6005727"/>
            <a:ext cx="499015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en-US" sz="1600" dirty="0">
                <a:solidFill>
                  <a:srgbClr val="002060"/>
                </a:solidFill>
              </a:rPr>
              <a:t>B</a:t>
            </a:r>
            <a:r>
              <a:rPr lang="ru-RU" sz="1600" dirty="0">
                <a:solidFill>
                  <a:srgbClr val="002060"/>
                </a:solidFill>
              </a:rPr>
              <a:t>enchmark heavy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scalar (vector) triplet bosons with masses between 0.75 (1.15) and 1.40 (1.36) TeV are excluded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at 95% CL</a:t>
            </a:r>
          </a:p>
        </p:txBody>
      </p:sp>
    </p:spTree>
    <p:extLst>
      <p:ext uri="{BB962C8B-B14F-4D97-AF65-F5344CB8AC3E}">
        <p14:creationId xmlns:p14="http://schemas.microsoft.com/office/powerpoint/2010/main" val="2457894403"/>
      </p:ext>
    </p:extLst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953" y="23382"/>
            <a:ext cx="10786094" cy="6206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Reinterpretation: Dark Matter Searches in Dijets+Dileptons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BBDAAF5-20A3-8A18-7104-572A73BEFE6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9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pic>
        <p:nvPicPr>
          <p:cNvPr id="20" name="Picture 35">
            <a:extLst>
              <a:ext uri="{FF2B5EF4-FFF2-40B4-BE49-F238E27FC236}">
                <a16:creationId xmlns:a16="http://schemas.microsoft.com/office/drawing/2014/main" id="{D87F22A1-884A-48BB-8290-A9D919870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013" y="1924235"/>
            <a:ext cx="3730737" cy="2260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CF9EF19-6E84-4046-BB82-224E57FAF213}"/>
              </a:ext>
            </a:extLst>
          </p:cNvPr>
          <p:cNvSpPr/>
          <p:nvPr/>
        </p:nvSpPr>
        <p:spPr>
          <a:xfrm>
            <a:off x="111507" y="650154"/>
            <a:ext cx="9836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+mj-lt"/>
              </a:rPr>
              <a:t>We consider a model that assumes the existence of a single DM particle that interacts with the SM particles through a spin-1 mediator, which can be either a vector or axial-vector boson.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1A11FAFB-4F72-46DD-89B9-383F8159E974}"/>
              </a:ext>
            </a:extLst>
          </p:cNvPr>
          <p:cNvSpPr txBox="1"/>
          <p:nvPr/>
        </p:nvSpPr>
        <p:spPr>
          <a:xfrm>
            <a:off x="407285" y="1253055"/>
            <a:ext cx="8997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</a:rPr>
              <a:t>vector mediator with small couplings to leptons, </a:t>
            </a:r>
            <a:r>
              <a:rPr lang="nb-NO" sz="1600" dirty="0">
                <a:solidFill>
                  <a:srgbClr val="002060"/>
                </a:solidFill>
              </a:rPr>
              <a:t>g</a:t>
            </a:r>
            <a:r>
              <a:rPr lang="nb-NO" sz="1600" baseline="-25000" dirty="0">
                <a:solidFill>
                  <a:srgbClr val="002060"/>
                </a:solidFill>
              </a:rPr>
              <a:t>DM</a:t>
            </a:r>
            <a:r>
              <a:rPr lang="nb-NO" sz="1600" dirty="0">
                <a:solidFill>
                  <a:srgbClr val="002060"/>
                </a:solidFill>
              </a:rPr>
              <a:t> = 1.0, g</a:t>
            </a:r>
            <a:r>
              <a:rPr lang="nb-NO" sz="1600" baseline="-25000" dirty="0">
                <a:solidFill>
                  <a:srgbClr val="002060"/>
                </a:solidFill>
              </a:rPr>
              <a:t>q</a:t>
            </a:r>
            <a:r>
              <a:rPr lang="nb-NO" sz="1600" dirty="0">
                <a:solidFill>
                  <a:srgbClr val="002060"/>
                </a:solidFill>
              </a:rPr>
              <a:t> = 0.1, g</a:t>
            </a:r>
            <a:r>
              <a:rPr lang="nb-NO" sz="1600" baseline="-25000" dirty="0">
                <a:solidFill>
                  <a:srgbClr val="002060"/>
                </a:solidFill>
              </a:rPr>
              <a:t>l</a:t>
            </a:r>
            <a:r>
              <a:rPr lang="nb-NO" sz="1600" dirty="0">
                <a:solidFill>
                  <a:srgbClr val="002060"/>
                </a:solidFill>
              </a:rPr>
              <a:t> = 0.01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</a:rPr>
              <a:t>axial-vector mediator with equal couplings to quark and leptons: g</a:t>
            </a:r>
            <a:r>
              <a:rPr lang="en-US" sz="1600" baseline="-25000" dirty="0">
                <a:solidFill>
                  <a:srgbClr val="002060"/>
                </a:solidFill>
              </a:rPr>
              <a:t>DM</a:t>
            </a:r>
            <a:r>
              <a:rPr lang="en-US" sz="1600" dirty="0">
                <a:solidFill>
                  <a:srgbClr val="002060"/>
                </a:solidFill>
              </a:rPr>
              <a:t> = 1.0, g</a:t>
            </a:r>
            <a:r>
              <a:rPr lang="en-US" sz="1600" baseline="-25000" dirty="0">
                <a:solidFill>
                  <a:srgbClr val="002060"/>
                </a:solidFill>
              </a:rPr>
              <a:t>q </a:t>
            </a:r>
            <a:r>
              <a:rPr lang="en-US" sz="1600" dirty="0">
                <a:solidFill>
                  <a:srgbClr val="002060"/>
                </a:solidFill>
              </a:rPr>
              <a:t>= g</a:t>
            </a:r>
            <a:r>
              <a:rPr lang="en-US" sz="1600" baseline="-25000" dirty="0">
                <a:solidFill>
                  <a:srgbClr val="002060"/>
                </a:solidFill>
              </a:rPr>
              <a:t>l</a:t>
            </a:r>
            <a:r>
              <a:rPr lang="en-US" sz="1600" dirty="0">
                <a:solidFill>
                  <a:srgbClr val="002060"/>
                </a:solidFill>
              </a:rPr>
              <a:t>= 0.1</a:t>
            </a:r>
          </a:p>
        </p:txBody>
      </p:sp>
      <p:pic>
        <p:nvPicPr>
          <p:cNvPr id="23" name="Picture 9">
            <a:extLst>
              <a:ext uri="{FF2B5EF4-FFF2-40B4-BE49-F238E27FC236}">
                <a16:creationId xmlns:a16="http://schemas.microsoft.com/office/drawing/2014/main" id="{854BAE16-C79C-4B65-B91E-67D10CB7E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65" y="1915094"/>
            <a:ext cx="3950827" cy="2270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BAF1D3A-D793-44A5-836C-1FAFD429B78C}"/>
              </a:ext>
            </a:extLst>
          </p:cNvPr>
          <p:cNvGrpSpPr/>
          <p:nvPr/>
        </p:nvGrpSpPr>
        <p:grpSpPr>
          <a:xfrm>
            <a:off x="10063300" y="758815"/>
            <a:ext cx="1937782" cy="1572188"/>
            <a:chOff x="540339" y="4200849"/>
            <a:chExt cx="2070781" cy="1819673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1D94E78B-3025-4E33-A09D-F8CBFC7C5C75}"/>
                </a:ext>
              </a:extLst>
            </p:cNvPr>
            <p:cNvGrpSpPr/>
            <p:nvPr/>
          </p:nvGrpSpPr>
          <p:grpSpPr>
            <a:xfrm>
              <a:off x="540339" y="4200849"/>
              <a:ext cx="2070781" cy="1819673"/>
              <a:chOff x="9646962" y="416424"/>
              <a:chExt cx="2213140" cy="1982386"/>
            </a:xfrm>
          </p:grpSpPr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E4C80321-CDC1-4144-8F22-D54B4FAA33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46962" y="416424"/>
                <a:ext cx="2213140" cy="1982386"/>
              </a:xfrm>
              <a:prstGeom prst="rect">
                <a:avLst/>
              </a:prstGeom>
            </p:spPr>
          </p:pic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B9CC6AA0-F5CF-4E84-AFC3-9F4F70B6FBEB}"/>
                  </a:ext>
                </a:extLst>
              </p:cNvPr>
              <p:cNvSpPr/>
              <p:nvPr/>
            </p:nvSpPr>
            <p:spPr>
              <a:xfrm>
                <a:off x="11009280" y="1269566"/>
                <a:ext cx="271989" cy="3265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rtl="0"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45EE50D5-B9A8-495E-8493-A38549658D95}"/>
                  </a:ext>
                </a:extLst>
              </p:cNvPr>
              <p:cNvSpPr/>
              <p:nvPr/>
            </p:nvSpPr>
            <p:spPr>
              <a:xfrm>
                <a:off x="10176388" y="1278531"/>
                <a:ext cx="303352" cy="317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rtl="0"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F31470-0A07-4B18-8AA4-B282D452019D}"/>
                  </a:ext>
                </a:extLst>
              </p:cNvPr>
              <p:cNvSpPr txBox="1"/>
              <p:nvPr/>
            </p:nvSpPr>
            <p:spPr>
              <a:xfrm>
                <a:off x="11249532" y="1222951"/>
                <a:ext cx="363457" cy="380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rtl="0"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g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q</a:t>
                </a:r>
                <a:endParaRPr lang="ru-RU" baseline="-2500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500B25-6731-4E9B-B810-815B99834F7C}"/>
                  </a:ext>
                </a:extLst>
              </p:cNvPr>
              <p:cNvSpPr txBox="1"/>
              <p:nvPr/>
            </p:nvSpPr>
            <p:spPr>
              <a:xfrm>
                <a:off x="9815185" y="1231911"/>
                <a:ext cx="363457" cy="380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rtl="0"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g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q</a:t>
                </a:r>
                <a:endParaRPr lang="ru-RU" baseline="-2500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48A526-F5D9-420F-AB41-A459626400D8}"/>
                </a:ext>
              </a:extLst>
            </p:cNvPr>
            <p:cNvSpPr txBox="1"/>
            <p:nvPr/>
          </p:nvSpPr>
          <p:spPr>
            <a:xfrm>
              <a:off x="1228205" y="4349639"/>
              <a:ext cx="622428" cy="348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V/VA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endParaRPr lang="ru-RU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32" name="Picture 11">
            <a:extLst>
              <a:ext uri="{FF2B5EF4-FFF2-40B4-BE49-F238E27FC236}">
                <a16:creationId xmlns:a16="http://schemas.microsoft.com/office/drawing/2014/main" id="{68FE2CD3-AF33-4A20-9782-441A690E6C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60" y="4237752"/>
            <a:ext cx="3950826" cy="2270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37">
            <a:extLst>
              <a:ext uri="{FF2B5EF4-FFF2-40B4-BE49-F238E27FC236}">
                <a16:creationId xmlns:a16="http://schemas.microsoft.com/office/drawing/2014/main" id="{A234B9FF-5B01-46A9-B28C-F542DD234F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962" y="4237752"/>
            <a:ext cx="3950827" cy="2271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Arrow: Right 5">
            <a:extLst>
              <a:ext uri="{FF2B5EF4-FFF2-40B4-BE49-F238E27FC236}">
                <a16:creationId xmlns:a16="http://schemas.microsoft.com/office/drawing/2014/main" id="{FB5395F2-7F95-4C7C-9B3D-ED283386563B}"/>
              </a:ext>
            </a:extLst>
          </p:cNvPr>
          <p:cNvSpPr/>
          <p:nvPr/>
        </p:nvSpPr>
        <p:spPr>
          <a:xfrm>
            <a:off x="5126895" y="4118228"/>
            <a:ext cx="216024" cy="479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10043"/>
      </p:ext>
    </p:extLst>
  </p:cSld>
  <p:clrMapOvr>
    <a:masterClrMapping/>
  </p:clrMapOvr>
  <p:transition>
    <p:strips dir="ru"/>
  </p:transition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80567</TotalTime>
  <Words>3234</Words>
  <Application>Microsoft Office PowerPoint</Application>
  <PresentationFormat>Широкоэкранный</PresentationFormat>
  <Paragraphs>349</Paragraphs>
  <Slides>25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Comic Sans MS</vt:lpstr>
      <vt:lpstr>Symbol</vt:lpstr>
      <vt:lpstr>Times New Roman</vt:lpstr>
      <vt:lpstr>Wingdings</vt:lpstr>
      <vt:lpstr>Wingdings 2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LHC Timeline and Data That We Have</vt:lpstr>
      <vt:lpstr>Goals and Tasks of the Project </vt:lpstr>
      <vt:lpstr>Презентация PowerPoint</vt:lpstr>
      <vt:lpstr>JINR areas of activity in the CMS physics analysis</vt:lpstr>
      <vt:lpstr>Searches for Heavy Resonances</vt:lpstr>
      <vt:lpstr>Reinterpretation: Dark Matter Searches in Dijets+Dileptons</vt:lpstr>
      <vt:lpstr>Higgs Boson as a Tool to Search for the New</vt:lpstr>
      <vt:lpstr>Direct Search for Beyond the Standard Model</vt:lpstr>
      <vt:lpstr>New Algorithms and Selection Methods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Vladimir Karjavine</dc:creator>
  <cp:lastModifiedBy>Vladimir Karjavine</cp:lastModifiedBy>
  <cp:revision>4920</cp:revision>
  <cp:lastPrinted>2025-05-14T08:14:29Z</cp:lastPrinted>
  <dcterms:created xsi:type="dcterms:W3CDTF">2001-03-08T08:59:42Z</dcterms:created>
  <dcterms:modified xsi:type="dcterms:W3CDTF">2025-05-14T08:33:58Z</dcterms:modified>
</cp:coreProperties>
</file>