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8" r:id="rId2"/>
    <p:sldId id="259" r:id="rId3"/>
    <p:sldId id="284" r:id="rId4"/>
    <p:sldId id="257" r:id="rId5"/>
    <p:sldId id="260" r:id="rId6"/>
    <p:sldId id="286" r:id="rId7"/>
    <p:sldId id="285" r:id="rId8"/>
    <p:sldId id="283" r:id="rId9"/>
    <p:sldId id="275" r:id="rId10"/>
    <p:sldId id="261" r:id="rId11"/>
    <p:sldId id="269" r:id="rId12"/>
    <p:sldId id="262" r:id="rId13"/>
    <p:sldId id="273" r:id="rId14"/>
    <p:sldId id="354" r:id="rId15"/>
    <p:sldId id="355" r:id="rId16"/>
    <p:sldId id="333" r:id="rId17"/>
    <p:sldId id="272" r:id="rId18"/>
    <p:sldId id="282" r:id="rId19"/>
    <p:sldId id="267" r:id="rId20"/>
    <p:sldId id="270" r:id="rId21"/>
    <p:sldId id="271" r:id="rId22"/>
    <p:sldId id="280" r:id="rId23"/>
    <p:sldId id="281" r:id="rId24"/>
    <p:sldId id="264" r:id="rId25"/>
    <p:sldId id="265" r:id="rId26"/>
    <p:sldId id="356" r:id="rId27"/>
    <p:sldId id="338" r:id="rId28"/>
    <p:sldId id="357" r:id="rId29"/>
    <p:sldId id="339" r:id="rId30"/>
    <p:sldId id="340" r:id="rId31"/>
    <p:sldId id="341" r:id="rId32"/>
    <p:sldId id="353" r:id="rId33"/>
    <p:sldId id="278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BCEA73F-B5A4-4D01-9A7D-360404426588}">
          <p14:sldIdLst>
            <p14:sldId id="258"/>
            <p14:sldId id="259"/>
            <p14:sldId id="284"/>
            <p14:sldId id="257"/>
            <p14:sldId id="260"/>
            <p14:sldId id="286"/>
            <p14:sldId id="285"/>
            <p14:sldId id="283"/>
            <p14:sldId id="275"/>
            <p14:sldId id="261"/>
            <p14:sldId id="269"/>
            <p14:sldId id="262"/>
            <p14:sldId id="273"/>
            <p14:sldId id="354"/>
            <p14:sldId id="355"/>
            <p14:sldId id="333"/>
            <p14:sldId id="272"/>
            <p14:sldId id="282"/>
            <p14:sldId id="267"/>
            <p14:sldId id="270"/>
            <p14:sldId id="271"/>
            <p14:sldId id="280"/>
            <p14:sldId id="281"/>
            <p14:sldId id="264"/>
            <p14:sldId id="265"/>
            <p14:sldId id="356"/>
            <p14:sldId id="338"/>
            <p14:sldId id="357"/>
            <p14:sldId id="339"/>
            <p14:sldId id="340"/>
            <p14:sldId id="341"/>
            <p14:sldId id="353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92" autoAdjust="0"/>
  </p:normalViewPr>
  <p:slideViewPr>
    <p:cSldViewPr snapToGrid="0" showGuides="1">
      <p:cViewPr varScale="1">
        <p:scale>
          <a:sx n="73" d="100"/>
          <a:sy n="73" d="100"/>
        </p:scale>
        <p:origin x="41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742EE4-7141-4E7A-B792-CC48D84FA9B9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5F5913-6018-4DDA-A32F-9DAB434D52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4567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FFDFE-78BC-4CA2-83A7-AEEACBC21DE3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239A2-0DC7-4E88-BE59-E7C4FF0B03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47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181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20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679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8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078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781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6702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99035-01E6-058A-C0DD-82DAF7B05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8D4C2D-0FCD-7C6F-E8C9-12F40C8E2C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F6ECE949-008A-9350-5611-0D1C5B62AC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55BE63-69CC-22E3-6646-7D9FD6247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070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2921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22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4239A2-0DC7-4E88-BE59-E7C4FF0B031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8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635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F587-800C-D8B1-619B-645D86426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7384D14-3588-9211-D682-45F9F7C66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3898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B21248-C70F-C994-D63A-98506CE38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497808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309D81-FB5A-F674-C106-ECAAEBA37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73D9A9-5545-603E-212C-86E4585653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AA9BED0C-7045-7A68-94D7-B8BE68BE96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3662299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437-D242-5751-74C5-F41DE461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5468-029B-B27C-2CFD-87C2432C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F1338A-DF59-4A28-172E-3F14A15AB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96229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437-D242-5751-74C5-F41DE461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5468-029B-B27C-2CFD-87C2432C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F1338A-DF59-4A28-172E-3F14A15AB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3972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437-D242-5751-74C5-F41DE461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5468-029B-B27C-2CFD-87C2432C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F1338A-DF59-4A28-172E-3F14A15AB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74498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A8437-D242-5751-74C5-F41DE461E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5468-029B-B27C-2CFD-87C2432CA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EF1338A-DF59-4A28-172E-3F14A15ABE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09085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7E861-5FE1-4D75-7854-E1F4CD73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CC14E-9B23-A9EA-102E-E2BCF3215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EE30C97-686A-0248-F537-ADF10C410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96485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346D7-0B49-6BEB-15FB-88626EF5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E94B5-FBC7-EC62-C0FB-0DDB205A6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A33475-6A81-FB7C-8F5E-E04F649BA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12429F4-02CC-53EB-66E8-34B3F794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39128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AF40D-7C42-5C7B-2A0C-47F5BF797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11F2D-8944-19A9-C05D-E4B574DC6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B8E21-41AF-6BCA-D915-7B88D8974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2D729D-6A6C-7CA9-44D6-DC147CDF9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A43D75-92C5-B4FB-5593-BE5F81585A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DC16086-92FC-50DE-3744-AE810EFF6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0019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E13EBC-657D-184A-6A43-F46FD2B66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2E06C-1E9A-1742-0FD9-FF95EBD48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834ED-8046-71D6-68CF-CF7A47F4B1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543261" y="6566162"/>
            <a:ext cx="1621077" cy="2586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5011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8" r:id="rId5"/>
    <p:sldLayoutId id="2147483659" r:id="rId6"/>
    <p:sldLayoutId id="2147483651" r:id="rId7"/>
    <p:sldLayoutId id="2147483652" r:id="rId8"/>
    <p:sldLayoutId id="2147483653" r:id="rId9"/>
    <p:sldLayoutId id="2147483654" r:id="rId10"/>
    <p:sldLayoutId id="214748365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75909" y="5635487"/>
            <a:ext cx="351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Докладчик: Четвериков Сергей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04252" y="27531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B683C-AC1B-AC85-D9F9-9CBB965D90EA}"/>
              </a:ext>
            </a:extLst>
          </p:cNvPr>
          <p:cNvSpPr txBox="1">
            <a:spLocks/>
          </p:cNvSpPr>
          <p:nvPr/>
        </p:nvSpPr>
        <p:spPr>
          <a:xfrm>
            <a:off x="708991" y="2164108"/>
            <a:ext cx="10515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Статус и состояние работ по созданию специализированной станции СИЯЭТ (SHINE) для прикладных исследований в области ядерной энергетики на пучках ускорительного комплекса NICA ОИЯИ</a:t>
            </a:r>
            <a:endParaRPr lang="x-none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19884" y="5635487"/>
            <a:ext cx="1426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Минск 2025</a:t>
            </a:r>
          </a:p>
        </p:txBody>
      </p:sp>
    </p:spTree>
    <p:extLst>
      <p:ext uri="{BB962C8B-B14F-4D97-AF65-F5344CB8AC3E}">
        <p14:creationId xmlns:p14="http://schemas.microsoft.com/office/powerpoint/2010/main" val="3902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678F64-74D2-9799-3885-0BF20C4A4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Этапы строительства</a:t>
            </a:r>
            <a:endParaRPr lang="x-none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307" y="1005014"/>
            <a:ext cx="7748714" cy="568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481" y="444844"/>
            <a:ext cx="7873132" cy="59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517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2" y="3329997"/>
            <a:ext cx="4573449" cy="343008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13" y="0"/>
            <a:ext cx="4513001" cy="338475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4" y="3384750"/>
            <a:ext cx="4500446" cy="33753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114" y="-1"/>
            <a:ext cx="4513002" cy="3384751"/>
          </a:xfrm>
          <a:prstGeom prst="rect">
            <a:avLst/>
          </a:prstGeom>
        </p:spPr>
      </p:pic>
      <p:sp>
        <p:nvSpPr>
          <p:cNvPr id="8" name="AutoShape 2" descr="IMG_20230628_115609.jpg (4000×3000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32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6782" y="-358309"/>
            <a:ext cx="3403301" cy="4537734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74" y="3660777"/>
            <a:ext cx="5739205" cy="271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blob:https://web.telegram.org/26e036a1-c35d-4f2b-9564-0d96234375a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356" y="3660777"/>
            <a:ext cx="5739205" cy="271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63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EF41D5-7B20-CD8D-21C6-3A6D1B38AC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18" y="241041"/>
            <a:ext cx="4159380" cy="31195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75471C-E817-5C32-5435-453D6CE2C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26" y="241040"/>
            <a:ext cx="4159380" cy="31195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2C2E65-94B6-1612-AF87-D4FCA8C9C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529" y="3445943"/>
            <a:ext cx="4228021" cy="31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57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2D16DC-E970-3ADA-67DC-91BD44D4E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1899C5A-B593-17B1-3D47-0B21025BD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5444" y="2309327"/>
            <a:ext cx="5189893" cy="389242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94F699-5F48-84E0-213F-B411956F0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9" y="1629747"/>
            <a:ext cx="5455299" cy="409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38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Пучковые системы станции СИЯЭТ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диагностики и контроля параметров пучков: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Файберный сцинтилляционный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годоскоп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Пропорциональная газовая камера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Секционная ионизационная камера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Сцинтилляционный детектор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Детектор профиля пучка на основе люминофорных плёнок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Блоки усиления, оцифровки и передачи данных в систему сбора и передачи данных Станции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позиционирования устройств дистанционного ввода/вывода в пучок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низковольтного и высоковольтного питания детекторов и ионизационных камер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газового обеспечения работы детекторов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62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0785"/>
            <a:ext cx="9151776" cy="13299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Тестирование систем позиционирования пучковой диагностики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96" y="2164870"/>
            <a:ext cx="4589477" cy="3370218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368" y="1996919"/>
            <a:ext cx="7330836" cy="34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03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Стойка сбора данных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837" y="809372"/>
            <a:ext cx="2725480" cy="57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9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Многоканальный </a:t>
            </a:r>
            <a:r>
              <a:rPr lang="ru-RU" dirty="0" err="1"/>
              <a:t>файберный</a:t>
            </a:r>
            <a:r>
              <a:rPr lang="ru-RU" dirty="0"/>
              <a:t> детектор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229" y="1896633"/>
            <a:ext cx="4667901" cy="3258005"/>
          </a:xfrm>
          <a:prstGeom prst="rect">
            <a:avLst/>
          </a:prstGeom>
        </p:spPr>
      </p:pic>
      <p:pic>
        <p:nvPicPr>
          <p:cNvPr id="5" name="Объект 4" descr="C:\Users\User\Downloads\20220801_111639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r="14247" b="15238"/>
          <a:stretch/>
        </p:blipFill>
        <p:spPr bwMode="auto">
          <a:xfrm rot="10800000">
            <a:off x="7866130" y="1896634"/>
            <a:ext cx="4008887" cy="320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281" y="1896633"/>
            <a:ext cx="31880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/>
              <a:t>Файберный </a:t>
            </a:r>
            <a:r>
              <a:rPr lang="ru-RU"/>
              <a:t>сцинтилляционный годоскоп предназначен для измерения плотности потока пучка ионов при настройке пучка для экспериментов, для измерения временного профиля пучка и контроля стабильности тока пучка во времени, а также для измерения профиля пучка в плоскости, перпендикулярной оси пучка.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071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BB683C-AC1B-AC85-D9F9-9CBB965D9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900" dirty="0"/>
              <a:t>NICA</a:t>
            </a:r>
            <a:r>
              <a:rPr lang="ru-RU" sz="1900" dirty="0"/>
              <a:t/>
            </a:r>
            <a:br>
              <a:rPr lang="ru-RU" sz="1900" dirty="0"/>
            </a:br>
            <a:r>
              <a:rPr lang="ru-RU" altLang="ru-RU" sz="2000" dirty="0">
                <a:solidFill>
                  <a:srgbClr val="000000"/>
                </a:solidFill>
                <a:latin typeface="Roboto"/>
              </a:rPr>
              <a:t> (</a:t>
            </a:r>
            <a:r>
              <a:rPr lang="ru-RU" altLang="ru-RU" sz="2000" dirty="0" err="1">
                <a:solidFill>
                  <a:srgbClr val="000000"/>
                </a:solidFill>
                <a:latin typeface="Roboto"/>
              </a:rPr>
              <a:t>Nuclotron-based</a:t>
            </a:r>
            <a:r>
              <a:rPr lang="ru-RU" altLang="ru-RU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Roboto"/>
              </a:rPr>
              <a:t>Ion</a:t>
            </a:r>
            <a:r>
              <a:rPr lang="ru-RU" altLang="ru-RU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Roboto"/>
              </a:rPr>
              <a:t>Collider</a:t>
            </a:r>
            <a:r>
              <a:rPr lang="ru-RU" altLang="ru-RU" sz="2000" dirty="0">
                <a:solidFill>
                  <a:srgbClr val="000000"/>
                </a:solidFill>
                <a:latin typeface="Roboto"/>
              </a:rPr>
              <a:t> </a:t>
            </a:r>
            <a:r>
              <a:rPr lang="ru-RU" altLang="ru-RU" sz="2000" dirty="0" err="1">
                <a:solidFill>
                  <a:srgbClr val="000000"/>
                </a:solidFill>
                <a:latin typeface="Roboto"/>
              </a:rPr>
              <a:t>fAсility</a:t>
            </a:r>
            <a:r>
              <a:rPr lang="ru-RU" altLang="ru-RU" sz="2000" dirty="0">
                <a:solidFill>
                  <a:srgbClr val="000000"/>
                </a:solidFill>
                <a:latin typeface="Roboto"/>
              </a:rPr>
              <a:t>)</a:t>
            </a:r>
            <a:r>
              <a:rPr lang="en-US" sz="1900" dirty="0"/>
              <a:t/>
            </a:r>
            <a:br>
              <a:rPr lang="en-US" sz="1900" dirty="0"/>
            </a:br>
            <a:endParaRPr lang="x-none" sz="1900" dirty="0"/>
          </a:p>
        </p:txBody>
      </p:sp>
      <p:pic>
        <p:nvPicPr>
          <p:cNvPr id="1026" name="Picture 2" descr="C:\Users\Komnata 114-1\Downloads\photo1692601825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596" y="1825625"/>
            <a:ext cx="77468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38200" y="-198582"/>
            <a:ext cx="32701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9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 </a:t>
            </a:r>
            <a:r>
              <a:rPr kumimoji="0" lang="ru-RU" altLang="ru-R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>      </a:t>
            </a:r>
          </a:p>
        </p:txBody>
      </p:sp>
      <p:sp>
        <p:nvSpPr>
          <p:cNvPr id="4" name="AutoShape 2" descr="Red Heart"/>
          <p:cNvSpPr>
            <a:spLocks noChangeAspect="1" noChangeArrowheads="1"/>
          </p:cNvSpPr>
          <p:nvPr/>
        </p:nvSpPr>
        <p:spPr bwMode="auto">
          <a:xfrm>
            <a:off x="42863" y="-523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Red Heart"/>
          <p:cNvSpPr>
            <a:spLocks noChangeAspect="1" noChangeArrowheads="1"/>
          </p:cNvSpPr>
          <p:nvPr/>
        </p:nvSpPr>
        <p:spPr bwMode="auto">
          <a:xfrm>
            <a:off x="195263" y="1000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Red Heart"/>
          <p:cNvSpPr>
            <a:spLocks noChangeAspect="1" noChangeArrowheads="1"/>
          </p:cNvSpPr>
          <p:nvPr/>
        </p:nvSpPr>
        <p:spPr bwMode="auto">
          <a:xfrm>
            <a:off x="347663" y="2524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28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Ионизационная камера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4923"/>
          <a:stretch/>
        </p:blipFill>
        <p:spPr>
          <a:xfrm>
            <a:off x="3270421" y="1980073"/>
            <a:ext cx="3319614" cy="3596421"/>
          </a:xfrm>
          <a:prstGeom prst="rect">
            <a:avLst/>
          </a:prstGeom>
        </p:spPr>
      </p:pic>
      <p:pic>
        <p:nvPicPr>
          <p:cNvPr id="5" name="Объект 4" descr="G:\ПРИКЛАДНЫЕ ИССЛЕДОВАНИЯ 2022\СОДИТ 2022\июль2022\20220801_095550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28915"/>
          <a:stretch/>
        </p:blipFill>
        <p:spPr bwMode="auto">
          <a:xfrm>
            <a:off x="7123802" y="1980073"/>
            <a:ext cx="4319908" cy="35332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519" y="2069628"/>
            <a:ext cx="311390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Ионизационная камера </a:t>
            </a:r>
            <a:r>
              <a:rPr lang="ru-RU" dirty="0"/>
              <a:t>предназначена для измерения абсолютной интенсивности выведенного пучка, падающего на мишень, и контроля стабильности положения среднего пучка в процессе облучения</a:t>
            </a:r>
          </a:p>
        </p:txBody>
      </p:sp>
    </p:spTree>
    <p:extLst>
      <p:ext uri="{BB962C8B-B14F-4D97-AF65-F5344CB8AC3E}">
        <p14:creationId xmlns:p14="http://schemas.microsoft.com/office/powerpoint/2010/main" val="2026406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Сцинтилляционный детектор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2" y="1686396"/>
            <a:ext cx="2276793" cy="4629796"/>
          </a:xfrm>
          <a:prstGeom prst="rect">
            <a:avLst/>
          </a:prstGeom>
        </p:spPr>
      </p:pic>
      <p:pic>
        <p:nvPicPr>
          <p:cNvPr id="5122" name="Picture 2" descr="C:\Users\Komnata 114-1\Desktop\9d6b1e30-68b4-4a3a-8c25-6f9bdb6d3fd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210" y="1647774"/>
            <a:ext cx="5762891" cy="272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Komnata 114-1\Desktop\0403f552-1d12-4eba-89fb-decffb5a2b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755" y="1647774"/>
            <a:ext cx="2347538" cy="495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20778" y="4547286"/>
            <a:ext cx="61948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Сцинтилляционный детектор</a:t>
            </a:r>
            <a:r>
              <a:rPr lang="ru-RU" dirty="0"/>
              <a:t> предназначен для калибровки ионизационных камер и измерения абсолютной интенсивности от единиц до 10</a:t>
            </a:r>
            <a:r>
              <a:rPr lang="en-US" baseline="30000" dirty="0"/>
              <a:t>7</a:t>
            </a:r>
            <a:r>
              <a:rPr lang="ru-RU" dirty="0"/>
              <a:t> частиц/с. Также сцинтилляционный детектор используется для измерения временной структуры выведенного пучка в процессе настройки требуемого режима вывода пучка на мишень.</a:t>
            </a:r>
          </a:p>
        </p:txBody>
      </p:sp>
    </p:spTree>
    <p:extLst>
      <p:ext uri="{BB962C8B-B14F-4D97-AF65-F5344CB8AC3E}">
        <p14:creationId xmlns:p14="http://schemas.microsoft.com/office/powerpoint/2010/main" val="3037904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021" y="846674"/>
            <a:ext cx="10515600" cy="1325563"/>
          </a:xfrm>
        </p:spPr>
        <p:txBody>
          <a:bodyPr/>
          <a:lstStyle/>
          <a:p>
            <a:r>
              <a:rPr lang="ru-RU" dirty="0"/>
              <a:t>Сцинтилляционные детекторы</a:t>
            </a:r>
            <a:br>
              <a:rPr lang="ru-RU" dirty="0"/>
            </a:br>
            <a:r>
              <a:rPr lang="ru-RU" dirty="0"/>
              <a:t>на основе ФЭУ-87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50" y="3369275"/>
            <a:ext cx="6348028" cy="30053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442" y="846674"/>
            <a:ext cx="2669623" cy="563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425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ТПС-тонкопленочные пробойные счетчики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13" y="2562269"/>
            <a:ext cx="5905287" cy="279578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52" y="2562269"/>
            <a:ext cx="5905287" cy="279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93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>Система позиционирования больших мишеней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288" y="1472147"/>
            <a:ext cx="3149702" cy="419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664" y="1892887"/>
            <a:ext cx="5404922" cy="4058849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/>
          <a:srcRect t="16190"/>
          <a:stretch/>
        </p:blipFill>
        <p:spPr>
          <a:xfrm>
            <a:off x="3393990" y="1773069"/>
            <a:ext cx="3311610" cy="403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78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00" y="660246"/>
            <a:ext cx="5115639" cy="12955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69" y="2039734"/>
            <a:ext cx="5409291" cy="4056969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8" y="2039734"/>
            <a:ext cx="5452503" cy="408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27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F54241-D847-1F2C-7DFC-1AFC757D8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F8D27-C0E5-84B5-5C18-321B5882E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измерения результатов  взаимодействия пучков с мишенями на станции СИЯЭТ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104309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термометрии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Датчики температуры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Подсистема сбора, первичной обработки и передачи данных в подсистему хранения данных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калибровки измерительных каналов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термометрии имеет встроенные аппаратные и программные средства для связи с системой синхронизации с целью синхронизации процесса измерений с циклом работы ускорителя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Нуклотрон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28617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98207-F08A-EBC3-E866-852F44147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418E7EE-FFB4-4B91-36BD-4B59B7E83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1366" y="1690688"/>
            <a:ext cx="3263503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8E87810-53C5-C401-32AE-A68BD458C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6030" y="1690688"/>
            <a:ext cx="3384680" cy="451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55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измерения результатов облучения на основе активационного анализа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 гамма-излучения на основе охлаждаемого ОЧГ детектора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охлаждения ОЧГ детектора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пассивной защиты ОЧГ детектора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прецизионного позиционирования пороговых детекторов с точностью 0,1 мм по вертикали и горизонтали относительно чувствительной области ОЧГ детектора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Набора пороговых детекторов (200 шт.)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Компьютера управления и сбора данных с ОЧГ детектора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Специальное программное обеспечение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1536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4A91F04A-8735-71C7-9044-5A6726BB3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22901" y="1048933"/>
            <a:ext cx="84296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">
            <a:extLst>
              <a:ext uri="{FF2B5EF4-FFF2-40B4-BE49-F238E27FC236}">
                <a16:creationId xmlns:a16="http://schemas.microsoft.com/office/drawing/2014/main" id="{D5F98B63-26FE-BF97-8A59-4E6E4225A58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58760"/>
          <a:stretch/>
        </p:blipFill>
        <p:spPr bwMode="auto">
          <a:xfrm>
            <a:off x="303245" y="2070597"/>
            <a:ext cx="2487593" cy="4641321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51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 гамма-излучения на основе охлаждаемого ОЧГ детектора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Спектрометр гамма-излучения на основе охлаждаемого ОЧГ детектора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измерения результатов облучения на основе активационного анализа</a:t>
            </a:r>
            <a:endParaRPr lang="ru-RU" sz="1800" dirty="0"/>
          </a:p>
        </p:txBody>
      </p:sp>
      <p:pic>
        <p:nvPicPr>
          <p:cNvPr id="9" name="Рисунок 8" descr="D:\2024\СИЯЭТ\фото\IMG_20240327_1441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t="26143"/>
          <a:stretch/>
        </p:blipFill>
        <p:spPr bwMode="auto">
          <a:xfrm>
            <a:off x="2297038" y="2505787"/>
            <a:ext cx="7315200" cy="38625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8934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с системой подсветки, позиционирования и перемещения образца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камера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 управления и сбора данных с цифровой камеры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Образцы для трекового анализа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Программное обеспечение для анализа изображений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736A26-5A51-919B-E140-733F9186221E}"/>
              </a:ext>
            </a:extLst>
          </p:cNvPr>
          <p:cNvSpPr txBox="1"/>
          <p:nvPr/>
        </p:nvSpPr>
        <p:spPr>
          <a:xfrm>
            <a:off x="522513" y="295766"/>
            <a:ext cx="86961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измерения результатов облучения на основе трекового анализа:</a:t>
            </a:r>
          </a:p>
        </p:txBody>
      </p:sp>
    </p:spTree>
    <p:extLst>
      <p:ext uri="{BB962C8B-B14F-4D97-AF65-F5344CB8AC3E}">
        <p14:creationId xmlns:p14="http://schemas.microsoft.com/office/powerpoint/2010/main" val="21977396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Микроскоп с системой подсветки, позиционирования и перемещения образца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Picture 2" descr="D:\флэшки\прозрачная\фотогафии\03_20_14лвэ\P10403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98055" y="1352783"/>
            <a:ext cx="5142005" cy="289709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4" t="8312" r="19350" b="3813"/>
          <a:stretch/>
        </p:blipFill>
        <p:spPr>
          <a:xfrm>
            <a:off x="5395571" y="3429000"/>
            <a:ext cx="2790487" cy="2760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04" y="1352783"/>
            <a:ext cx="2889896" cy="5140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41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30" y="365125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Заключение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965620" y="1490514"/>
            <a:ext cx="65820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Привлекательность и актуальность СИЯЭТ </a:t>
            </a:r>
          </a:p>
          <a:p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Экспериментальное изучения </a:t>
            </a:r>
            <a:r>
              <a:rPr lang="en-US" kern="50" dirty="0">
                <a:latin typeface="Times New Roman" panose="02020603050405020304" pitchFamily="18" charset="0"/>
                <a:ea typeface="DejaVu LGC Sans"/>
              </a:rPr>
              <a:t>ADS</a:t>
            </a: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 концепции ядерной энергетики</a:t>
            </a:r>
          </a:p>
          <a:p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решение проблем безопасности эксплуатации таких систем,  </a:t>
            </a:r>
          </a:p>
          <a:p>
            <a:pPr marL="285750" indent="-285750">
              <a:buFontTx/>
              <a:buChar char="-"/>
            </a:pP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возможность дожигания (</a:t>
            </a:r>
            <a:r>
              <a:rPr lang="ru-RU" kern="50" dirty="0" err="1">
                <a:latin typeface="Times New Roman" panose="02020603050405020304" pitchFamily="18" charset="0"/>
                <a:ea typeface="DejaVu LGC Sans"/>
              </a:rPr>
              <a:t>трансмутации</a:t>
            </a: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) радиоактивных отходов (минорных  актинидов), более коротким, по сравнению с реакторами на быстрых нейтронах, циклом наработки делящихся материалов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65620" y="3550835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kern="50" dirty="0">
              <a:latin typeface="Times New Roman" panose="02020603050405020304" pitchFamily="18" charset="0"/>
              <a:ea typeface="DejaVu LGC Sans"/>
            </a:endParaRPr>
          </a:p>
          <a:p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Принимая во внимание успешные эксперименты по облучению урановой мишени "Квинта" на выведенных пучках </a:t>
            </a:r>
            <a:r>
              <a:rPr lang="ru-RU" kern="50" dirty="0" err="1">
                <a:latin typeface="Times New Roman" panose="02020603050405020304" pitchFamily="18" charset="0"/>
                <a:ea typeface="DejaVu LGC Sans"/>
              </a:rPr>
              <a:t>Нуклотрона</a:t>
            </a: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 ЛФВЭ ОИЯИ в коллаборации "</a:t>
            </a:r>
            <a:r>
              <a:rPr lang="ru-RU" kern="50" dirty="0" err="1">
                <a:latin typeface="Times New Roman" panose="02020603050405020304" pitchFamily="18" charset="0"/>
                <a:ea typeface="DejaVu LGC Sans"/>
              </a:rPr>
              <a:t>Энергия+Трансмутация</a:t>
            </a: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", представляется важным продолжить эти эксперименты с пучками протонов и легких ядер в диапазоне энергий 0.5-4 ГэВ/нуклон. Первые эксперименты с пучками углерода указывают на необходимость развития и уточнения моделей для описания экспериментально наблюдаемого усиления жесткой части нейтронного спектра.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9992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C659DB-3350-0B5E-9031-AC062BB7A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СИЯЭТ - Станция для исследований в области ядерной энергетики </a:t>
            </a:r>
            <a:r>
              <a:rPr lang="x-none" dirty="0"/>
              <a:t/>
            </a:r>
            <a:br>
              <a:rPr lang="x-none" dirty="0"/>
            </a:b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2C2FBA-6F65-13C1-FCC7-BBBCFACA3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Экспериментальная станция СИЯЭТ представляет собой установку по облучению </a:t>
            </a:r>
            <a:r>
              <a:rPr lang="ru-RU" dirty="0" err="1"/>
              <a:t>релятивисткими</a:t>
            </a:r>
            <a:r>
              <a:rPr lang="ru-RU" dirty="0"/>
              <a:t> пучками протонов и легких ионов с энергией 0,3-4,5 ГэВ/нуклон тяжелых мишеней на канале медленного вывода пучков </a:t>
            </a:r>
            <a:r>
              <a:rPr lang="ru-RU" dirty="0" err="1"/>
              <a:t>Нуклотрона</a:t>
            </a:r>
            <a:r>
              <a:rPr lang="ru-RU" dirty="0"/>
              <a:t>-М ВП1.5 ГэВ/нуклон. Планируемые на станции исследования являются логическим продолжением работ, проводимых в ЛФВЭ на протяжении 30-40 лет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68005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414D6-61B6-381B-CF7E-0DD4CB18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Энергия+трансмутация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7C34E-28B1-E8A5-93AB-13957C34E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err="1"/>
              <a:t>Трансмутация</a:t>
            </a:r>
            <a:r>
              <a:rPr lang="ru-RU" b="1" dirty="0"/>
              <a:t> </a:t>
            </a:r>
            <a:r>
              <a:rPr lang="ru-RU" dirty="0"/>
              <a:t>— это превращение одного химического элемента или изотопа в другой. Поскольку любой элемент (или его изотоп) определяется количеством протонов(и нейтронов) в ядре его атомов, ядерная </a:t>
            </a:r>
            <a:r>
              <a:rPr lang="ru-RU" dirty="0" err="1"/>
              <a:t>трансмутация</a:t>
            </a:r>
            <a:r>
              <a:rPr lang="ru-RU" dirty="0"/>
              <a:t> это любой процесс, где это число (массовое или зарядовое) изменяется.</a:t>
            </a:r>
          </a:p>
          <a:p>
            <a:pPr marL="0" indent="0">
              <a:buNone/>
            </a:pPr>
            <a:r>
              <a:rPr lang="ru-RU" dirty="0"/>
              <a:t>   </a:t>
            </a:r>
            <a:r>
              <a:rPr lang="ru-RU" dirty="0" err="1"/>
              <a:t>Трансмутация</a:t>
            </a:r>
            <a:r>
              <a:rPr lang="ru-RU" dirty="0"/>
              <a:t> происходит либо с помощью ядерных   реакций (в которых внешняя частица реагирует с ядром), либо посредством радиоактивного распада.</a:t>
            </a:r>
          </a:p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77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01C0C5FC-6E94-C55A-7F62-62B1A53E7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39" y="103415"/>
            <a:ext cx="8266360" cy="424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EFC03F-E478-519D-5B9F-A93C69BC975A}"/>
              </a:ext>
            </a:extLst>
          </p:cNvPr>
          <p:cNvSpPr/>
          <p:nvPr/>
        </p:nvSpPr>
        <p:spPr>
          <a:xfrm>
            <a:off x="808653" y="4428930"/>
            <a:ext cx="104771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Привлекательность и актуальность изучения возможностей создания </a:t>
            </a:r>
            <a:r>
              <a:rPr lang="en-US" kern="50" dirty="0">
                <a:latin typeface="Times New Roman" panose="02020603050405020304" pitchFamily="18" charset="0"/>
                <a:ea typeface="DejaVu LGC Sans"/>
              </a:rPr>
              <a:t>ADS</a:t>
            </a: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-систем обусловлена рядом преимуществ:  </a:t>
            </a:r>
          </a:p>
          <a:p>
            <a:pPr marL="285750" indent="-285750">
              <a:buFontTx/>
              <a:buChar char="-"/>
            </a:pP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решение проблем безопасности эксплуатации таких систем,  </a:t>
            </a:r>
          </a:p>
          <a:p>
            <a:pPr marL="285750" indent="-285750">
              <a:buFontTx/>
              <a:buChar char="-"/>
            </a:pP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возможность дожигания (</a:t>
            </a:r>
            <a:r>
              <a:rPr lang="ru-RU" kern="50" dirty="0" err="1">
                <a:latin typeface="Times New Roman" panose="02020603050405020304" pitchFamily="18" charset="0"/>
                <a:ea typeface="DejaVu LGC Sans"/>
              </a:rPr>
              <a:t>трансмутации</a:t>
            </a:r>
            <a:r>
              <a:rPr lang="ru-RU" kern="50" dirty="0">
                <a:latin typeface="Times New Roman" panose="02020603050405020304" pitchFamily="18" charset="0"/>
                <a:ea typeface="DejaVu LGC Sans"/>
              </a:rPr>
              <a:t>) радиоактивных отходов (минорных  актинидов), более коротким, по сравнению с реакторами на быстрых нейтронах, циклом наработки делящихся материалов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45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>
            <a:extLst>
              <a:ext uri="{FF2B5EF4-FFF2-40B4-BE49-F238E27FC236}">
                <a16:creationId xmlns:a16="http://schemas.microsoft.com/office/drawing/2014/main" id="{44146BCE-FBD6-E712-82A0-6B216A8C2B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3171463"/>
              </p:ext>
            </p:extLst>
          </p:nvPr>
        </p:nvGraphicFramePr>
        <p:xfrm>
          <a:off x="6195526" y="2675889"/>
          <a:ext cx="4689475" cy="3489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4220870" imgH="3215030" progId="Origin50.Graph">
                  <p:embed/>
                </p:oleObj>
              </mc:Choice>
              <mc:Fallback>
                <p:oleObj r:id="rId3" imgW="4220870" imgH="3215030" progId="Origin50.Graph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91" t="3960" r="3224" b="4808"/>
                      <a:stretch>
                        <a:fillRect/>
                      </a:stretch>
                    </p:blipFill>
                    <p:spPr bwMode="auto">
                      <a:xfrm>
                        <a:off x="6195526" y="2675889"/>
                        <a:ext cx="4689475" cy="3489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E7D19C33-BEEF-A140-B081-A5CEF5E1C30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" y="2214824"/>
            <a:ext cx="3130236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CDF6E53-DC04-6F63-634C-386700096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74" y="211495"/>
            <a:ext cx="72453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3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80442"/>
          </a:xfrm>
        </p:spPr>
        <p:txBody>
          <a:bodyPr>
            <a:noAutofit/>
          </a:bodyPr>
          <a:lstStyle/>
          <a:p>
            <a:r>
              <a:rPr lang="ru-RU" sz="2000" dirty="0"/>
              <a:t>На рисунке представлены результаты моделирования полного числа образовавшихся в мишени нейтронов (слева) и числа делений природного урана (справа), нормированные на один ион пучка,  в зависимости от массового числа ионов пучка для набора энергий в диапазоне  0.3-10 ГэВ/нуклон.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FE0E12-3770-A83E-19FB-109FD19E2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741822"/>
              </p:ext>
            </p:extLst>
          </p:nvPr>
        </p:nvGraphicFramePr>
        <p:xfrm>
          <a:off x="418069" y="2347785"/>
          <a:ext cx="5032159" cy="3561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Graph" r:id="rId3" imgW="2139453" imgH="1512000" progId="Origin50.Graph">
                  <p:embed/>
                </p:oleObj>
              </mc:Choice>
              <mc:Fallback>
                <p:oleObj name="Graph" r:id="rId3" imgW="2139453" imgH="1512000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069" y="2347785"/>
                        <a:ext cx="5032159" cy="35618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9575569"/>
              </p:ext>
            </p:extLst>
          </p:nvPr>
        </p:nvGraphicFramePr>
        <p:xfrm>
          <a:off x="6180240" y="2347786"/>
          <a:ext cx="4885235" cy="3454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Graph" r:id="rId5" imgW="2139453" imgH="1512000" progId="Origin50.Graph">
                  <p:embed/>
                </p:oleObj>
              </mc:Choice>
              <mc:Fallback>
                <p:oleObj name="Graph" r:id="rId5" imgW="2139453" imgH="1512000" progId="Origin50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0240" y="2347786"/>
                        <a:ext cx="4885235" cy="34541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1339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Зона пучкового облучения мишени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61"/>
          <a:stretch/>
        </p:blipFill>
        <p:spPr>
          <a:xfrm>
            <a:off x="429875" y="1331355"/>
            <a:ext cx="4945741" cy="3191218"/>
          </a:xfrm>
        </p:spPr>
      </p:pic>
      <p:sp>
        <p:nvSpPr>
          <p:cNvPr id="6" name="TextBox 5"/>
          <p:cNvSpPr txBox="1"/>
          <p:nvPr/>
        </p:nvSpPr>
        <p:spPr>
          <a:xfrm>
            <a:off x="5792179" y="1331355"/>
            <a:ext cx="6292728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Станция пучкового облучения мишени является основным составным элементом станции «СИЯЭТ» для проведения прикладных и фундаментальных исследований в области ядерной энергетики на выведенных пучках ускорительного комплекса NICА и состоит из следующих компонентов: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глубоко-подкритической гомогенной мишени;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ускорителя заряженных частиц: протонов, легких и средний ионов;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оболочки мишени, выполняющую роль поглотителя или отражателя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системы радиационного контроля зоны облучения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системы управления защиты .Облучаемая гомогенная мишень состоит, как показано на рисунке из двух частей: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-центральной части мишени в качестве внешнего источника нейтрона в результате </a:t>
            </a:r>
            <a:r>
              <a:rPr lang="ru-RU" sz="1600" dirty="0" err="1"/>
              <a:t>электроядерного</a:t>
            </a:r>
            <a:r>
              <a:rPr lang="ru-RU" sz="1600" dirty="0"/>
              <a:t> механизма; </a:t>
            </a:r>
          </a:p>
          <a:p>
            <a:pPr marL="285750" indent="-285750">
              <a:buFontTx/>
              <a:buChar char="-"/>
            </a:pPr>
            <a:r>
              <a:rPr lang="ru-RU" sz="1600" dirty="0"/>
              <a:t>-Активной части мишени. В </a:t>
            </a:r>
            <a:r>
              <a:rPr lang="ru-RU" sz="1600" dirty="0" smtClean="0"/>
              <a:t>зоне</a:t>
            </a:r>
            <a:r>
              <a:rPr lang="ru-RU" sz="1600" dirty="0" smtClean="0"/>
              <a:t> </a:t>
            </a:r>
            <a:r>
              <a:rPr lang="ru-RU" sz="1600" dirty="0"/>
              <a:t>пучкового облучения могут быть использованы мишени, показанные в таблице.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951" y="4737976"/>
            <a:ext cx="5115639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30061</TotalTime>
  <Words>761</Words>
  <Application>Microsoft Office PowerPoint</Application>
  <PresentationFormat>Широкоэкранный</PresentationFormat>
  <Paragraphs>90</Paragraphs>
  <Slides>33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41" baseType="lpstr">
      <vt:lpstr>Arial</vt:lpstr>
      <vt:lpstr>Calibri</vt:lpstr>
      <vt:lpstr>DejaVu LGC Sans</vt:lpstr>
      <vt:lpstr>Roboto</vt:lpstr>
      <vt:lpstr>Times New Roman</vt:lpstr>
      <vt:lpstr>Office Theme</vt:lpstr>
      <vt:lpstr>Origin50.Graph</vt:lpstr>
      <vt:lpstr>Graph</vt:lpstr>
      <vt:lpstr>Презентация PowerPoint</vt:lpstr>
      <vt:lpstr>NICA  (Nuclotron-based Ion Collider fAсility) </vt:lpstr>
      <vt:lpstr>Презентация PowerPoint</vt:lpstr>
      <vt:lpstr>  СИЯЭТ - Станция для исследований в области ядерной энергетики  </vt:lpstr>
      <vt:lpstr>Энергия+трансмутация</vt:lpstr>
      <vt:lpstr>Презентация PowerPoint</vt:lpstr>
      <vt:lpstr>Презентация PowerPoint</vt:lpstr>
      <vt:lpstr>На рисунке представлены результаты моделирования полного числа образовавшихся в мишени нейтронов (слева) и числа делений природного урана (справа), нормированные на один ион пучка,  в зависимости от массового числа ионов пучка для набора энергий в диапазоне  0.3-10 ГэВ/нуклон. </vt:lpstr>
      <vt:lpstr>Зона пучкового облучения мишени</vt:lpstr>
      <vt:lpstr>Этапы строительства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Пучковые системы станции СИЯЭТ</vt:lpstr>
      <vt:lpstr>Тестирование систем позиционирования пучковой диагностики</vt:lpstr>
      <vt:lpstr>Стойка сбора данных</vt:lpstr>
      <vt:lpstr>Многоканальный файберный детектор</vt:lpstr>
      <vt:lpstr>Ионизационная камера</vt:lpstr>
      <vt:lpstr>Сцинтилляционный детектор </vt:lpstr>
      <vt:lpstr>Сцинтилляционные детекторы на основе ФЭУ-87</vt:lpstr>
      <vt:lpstr>ТПС-тонкопленочные пробойные счетчики</vt:lpstr>
      <vt:lpstr> Система позиционирования больших мишеней</vt:lpstr>
      <vt:lpstr>Презентация PowerPoint</vt:lpstr>
      <vt:lpstr>           Системы измерения результатов  взаимодействия пучков с мишенями на станции СИЯЭТ</vt:lpstr>
      <vt:lpstr>Система термометрии</vt:lpstr>
      <vt:lpstr>Презентация PowerPoint</vt:lpstr>
      <vt:lpstr>Система измерения результатов облучения на основе активационного анализа</vt:lpstr>
      <vt:lpstr>Спектрометр гамма-излучения на основе охлаждаемого ОЧГ детектора</vt:lpstr>
      <vt:lpstr>Презентация PowerPoint</vt:lpstr>
      <vt:lpstr>Микроскоп с системой подсветки, позиционирования и перемещения образца 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Svetlana</cp:lastModifiedBy>
  <cp:revision>60</cp:revision>
  <dcterms:created xsi:type="dcterms:W3CDTF">2023-02-16T16:29:07Z</dcterms:created>
  <dcterms:modified xsi:type="dcterms:W3CDTF">2025-08-27T06:45:52Z</dcterms:modified>
</cp:coreProperties>
</file>