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33"/>
  </p:notesMasterIdLst>
  <p:sldIdLst>
    <p:sldId id="935" r:id="rId2"/>
    <p:sldId id="932" r:id="rId3"/>
    <p:sldId id="930" r:id="rId4"/>
    <p:sldId id="956" r:id="rId5"/>
    <p:sldId id="946" r:id="rId6"/>
    <p:sldId id="936" r:id="rId7"/>
    <p:sldId id="947" r:id="rId8"/>
    <p:sldId id="937" r:id="rId9"/>
    <p:sldId id="948" r:id="rId10"/>
    <p:sldId id="934" r:id="rId11"/>
    <p:sldId id="955" r:id="rId12"/>
    <p:sldId id="958" r:id="rId13"/>
    <p:sldId id="300" r:id="rId14"/>
    <p:sldId id="938" r:id="rId15"/>
    <p:sldId id="267" r:id="rId16"/>
    <p:sldId id="957" r:id="rId17"/>
    <p:sldId id="949" r:id="rId18"/>
    <p:sldId id="268" r:id="rId19"/>
    <p:sldId id="950" r:id="rId20"/>
    <p:sldId id="261" r:id="rId21"/>
    <p:sldId id="953" r:id="rId22"/>
    <p:sldId id="954" r:id="rId23"/>
    <p:sldId id="951" r:id="rId24"/>
    <p:sldId id="959" r:id="rId25"/>
    <p:sldId id="293" r:id="rId26"/>
    <p:sldId id="939" r:id="rId27"/>
    <p:sldId id="960" r:id="rId28"/>
    <p:sldId id="961" r:id="rId29"/>
    <p:sldId id="952" r:id="rId30"/>
    <p:sldId id="931" r:id="rId31"/>
    <p:sldId id="29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snapToGrid="0">
      <p:cViewPr varScale="1">
        <p:scale>
          <a:sx n="95" d="100"/>
          <a:sy n="95" d="100"/>
        </p:scale>
        <p:origin x="6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5D9C7-FF6B-4940-812B-A8533953128D}" type="datetimeFigureOut">
              <a:rPr lang="en-US" smtClean="0"/>
              <a:t>8/27/2025</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A64CD-9DB8-4AA1-B919-73A36D1636C1}" type="slidenum">
              <a:rPr lang="en-US" smtClean="0"/>
              <a:t>‹#›</a:t>
            </a:fld>
            <a:endParaRPr lang="en-US"/>
          </a:p>
        </p:txBody>
      </p:sp>
    </p:spTree>
    <p:extLst>
      <p:ext uri="{BB962C8B-B14F-4D97-AF65-F5344CB8AC3E}">
        <p14:creationId xmlns:p14="http://schemas.microsoft.com/office/powerpoint/2010/main" val="474572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E7E3369-F508-4876-93D8-FF7A8C7539BA}" type="slidenum">
              <a:rPr lang="ru-RU" smtClean="0"/>
              <a:t>3</a:t>
            </a:fld>
            <a:endParaRPr lang="ru-RU"/>
          </a:p>
        </p:txBody>
      </p:sp>
    </p:spTree>
    <p:extLst>
      <p:ext uri="{BB962C8B-B14F-4D97-AF65-F5344CB8AC3E}">
        <p14:creationId xmlns:p14="http://schemas.microsoft.com/office/powerpoint/2010/main" val="371160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E7E3369-F508-4876-93D8-FF7A8C7539BA}" type="slidenum">
              <a:rPr lang="ru-RU" smtClean="0"/>
              <a:t>4</a:t>
            </a:fld>
            <a:endParaRPr lang="ru-RU"/>
          </a:p>
        </p:txBody>
      </p:sp>
    </p:spTree>
    <p:extLst>
      <p:ext uri="{BB962C8B-B14F-4D97-AF65-F5344CB8AC3E}">
        <p14:creationId xmlns:p14="http://schemas.microsoft.com/office/powerpoint/2010/main" val="3935052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E7E3369-F508-4876-93D8-FF7A8C7539BA}" type="slidenum">
              <a:rPr lang="ru-RU" smtClean="0"/>
              <a:t>6</a:t>
            </a:fld>
            <a:endParaRPr lang="ru-RU"/>
          </a:p>
        </p:txBody>
      </p:sp>
    </p:spTree>
    <p:extLst>
      <p:ext uri="{BB962C8B-B14F-4D97-AF65-F5344CB8AC3E}">
        <p14:creationId xmlns:p14="http://schemas.microsoft.com/office/powerpoint/2010/main" val="132153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E7E3369-F508-4876-93D8-FF7A8C7539BA}" type="slidenum">
              <a:rPr lang="ru-RU" smtClean="0"/>
              <a:t>8</a:t>
            </a:fld>
            <a:endParaRPr lang="ru-RU"/>
          </a:p>
        </p:txBody>
      </p:sp>
    </p:spTree>
    <p:extLst>
      <p:ext uri="{BB962C8B-B14F-4D97-AF65-F5344CB8AC3E}">
        <p14:creationId xmlns:p14="http://schemas.microsoft.com/office/powerpoint/2010/main" val="332889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p:cNvSpPr>
            <a:spLocks noGrp="1" noRot="1" noChangeAspect="1" noTextEdit="1"/>
          </p:cNvSpPr>
          <p:nvPr>
            <p:ph type="sldImg"/>
          </p:nvPr>
        </p:nvSpPr>
        <p:spPr>
          <a:xfrm>
            <a:off x="-225425" y="809625"/>
            <a:ext cx="7212013" cy="4057650"/>
          </a:xfrm>
          <a:ln/>
        </p:spPr>
      </p:sp>
      <p:sp>
        <p:nvSpPr>
          <p:cNvPr id="60419" name="Заметки 2"/>
          <p:cNvSpPr>
            <a:spLocks noGrp="1"/>
          </p:cNvSpPr>
          <p:nvPr>
            <p:ph type="body" idx="1"/>
          </p:nvPr>
        </p:nvSpPr>
        <p:spPr>
          <a:noFill/>
        </p:spPr>
        <p:txBody>
          <a:bodyPr/>
          <a:lstStyle/>
          <a:p>
            <a:endParaRPr lang="ru-RU" altLang="ru-RU" dirty="0"/>
          </a:p>
          <a:p>
            <a:endParaRPr lang="ru-RU" altLang="ru-RU" dirty="0"/>
          </a:p>
        </p:txBody>
      </p:sp>
      <p:sp>
        <p:nvSpPr>
          <p:cNvPr id="60420" name="Номер слайда 4"/>
          <p:cNvSpPr>
            <a:spLocks noGrp="1"/>
          </p:cNvSpPr>
          <p:nvPr>
            <p:ph type="sldNum" sz="quarter" idx="5"/>
          </p:nvPr>
        </p:nvSpPr>
        <p:spPr>
          <a:noFill/>
        </p:spPr>
        <p:txBody>
          <a:bodyPr/>
          <a:lstStyle>
            <a:lvl1pPr>
              <a:defRPr sz="4400" b="1">
                <a:solidFill>
                  <a:schemeClr val="tx1"/>
                </a:solidFill>
                <a:latin typeface="Comic Sans MS" panose="030F0702030302020204" pitchFamily="66" charset="0"/>
              </a:defRPr>
            </a:lvl1pPr>
            <a:lvl2pPr marL="744287" indent="-286264">
              <a:defRPr sz="4400" b="1">
                <a:solidFill>
                  <a:schemeClr val="tx1"/>
                </a:solidFill>
                <a:latin typeface="Comic Sans MS" panose="030F0702030302020204" pitchFamily="66" charset="0"/>
              </a:defRPr>
            </a:lvl2pPr>
            <a:lvl3pPr marL="1145057" indent="-229011">
              <a:defRPr sz="4400" b="1">
                <a:solidFill>
                  <a:schemeClr val="tx1"/>
                </a:solidFill>
                <a:latin typeface="Comic Sans MS" panose="030F0702030302020204" pitchFamily="66" charset="0"/>
              </a:defRPr>
            </a:lvl3pPr>
            <a:lvl4pPr marL="1603080" indent="-229011">
              <a:defRPr sz="4400" b="1">
                <a:solidFill>
                  <a:schemeClr val="tx1"/>
                </a:solidFill>
                <a:latin typeface="Comic Sans MS" panose="030F0702030302020204" pitchFamily="66" charset="0"/>
              </a:defRPr>
            </a:lvl4pPr>
            <a:lvl5pPr marL="2061103" indent="-229011">
              <a:defRPr sz="4400" b="1">
                <a:solidFill>
                  <a:schemeClr val="tx1"/>
                </a:solidFill>
                <a:latin typeface="Comic Sans MS" panose="030F0702030302020204" pitchFamily="66" charset="0"/>
              </a:defRPr>
            </a:lvl5pPr>
            <a:lvl6pPr marL="2519126" indent="-229011" eaLnBrk="0" fontAlgn="base" hangingPunct="0">
              <a:spcBef>
                <a:spcPct val="0"/>
              </a:spcBef>
              <a:spcAft>
                <a:spcPct val="0"/>
              </a:spcAft>
              <a:defRPr sz="4400" b="1">
                <a:solidFill>
                  <a:schemeClr val="tx1"/>
                </a:solidFill>
                <a:latin typeface="Comic Sans MS" panose="030F0702030302020204" pitchFamily="66" charset="0"/>
              </a:defRPr>
            </a:lvl6pPr>
            <a:lvl7pPr marL="2977149" indent="-229011" eaLnBrk="0" fontAlgn="base" hangingPunct="0">
              <a:spcBef>
                <a:spcPct val="0"/>
              </a:spcBef>
              <a:spcAft>
                <a:spcPct val="0"/>
              </a:spcAft>
              <a:defRPr sz="4400" b="1">
                <a:solidFill>
                  <a:schemeClr val="tx1"/>
                </a:solidFill>
                <a:latin typeface="Comic Sans MS" panose="030F0702030302020204" pitchFamily="66" charset="0"/>
              </a:defRPr>
            </a:lvl7pPr>
            <a:lvl8pPr marL="3435172" indent="-229011" eaLnBrk="0" fontAlgn="base" hangingPunct="0">
              <a:spcBef>
                <a:spcPct val="0"/>
              </a:spcBef>
              <a:spcAft>
                <a:spcPct val="0"/>
              </a:spcAft>
              <a:defRPr sz="4400" b="1">
                <a:solidFill>
                  <a:schemeClr val="tx1"/>
                </a:solidFill>
                <a:latin typeface="Comic Sans MS" panose="030F0702030302020204" pitchFamily="66" charset="0"/>
              </a:defRPr>
            </a:lvl8pPr>
            <a:lvl9pPr marL="3893195" indent="-229011" eaLnBrk="0" fontAlgn="base" hangingPunct="0">
              <a:spcBef>
                <a:spcPct val="0"/>
              </a:spcBef>
              <a:spcAft>
                <a:spcPct val="0"/>
              </a:spcAft>
              <a:defRPr sz="4400" b="1">
                <a:solidFill>
                  <a:schemeClr val="tx1"/>
                </a:solidFill>
                <a:latin typeface="Comic Sans MS" panose="030F0702030302020204" pitchFamily="66" charset="0"/>
              </a:defRPr>
            </a:lvl9pPr>
          </a:lstStyle>
          <a:p>
            <a:pPr defTabSz="916046" fontAlgn="base">
              <a:spcBef>
                <a:spcPct val="0"/>
              </a:spcBef>
              <a:spcAft>
                <a:spcPct val="0"/>
              </a:spcAft>
              <a:defRPr/>
            </a:pPr>
            <a:fld id="{CAF3A247-274B-417B-A0CD-CD6A20F8CD82}" type="slidenum">
              <a:rPr lang="ru-RU" altLang="ru-RU" sz="1200" b="0">
                <a:solidFill>
                  <a:srgbClr val="000000"/>
                </a:solidFill>
                <a:latin typeface="Calibri" panose="020F0502020204030204" pitchFamily="34" charset="0"/>
              </a:rPr>
              <a:pPr defTabSz="916046" fontAlgn="base">
                <a:spcBef>
                  <a:spcPct val="0"/>
                </a:spcBef>
                <a:spcAft>
                  <a:spcPct val="0"/>
                </a:spcAft>
                <a:defRPr/>
              </a:pPr>
              <a:t>10</a:t>
            </a:fld>
            <a:endParaRPr lang="ru-RU" altLang="ru-RU"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79696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p:cNvSpPr>
            <a:spLocks noGrp="1" noRot="1" noChangeAspect="1" noTextEdit="1"/>
          </p:cNvSpPr>
          <p:nvPr>
            <p:ph type="sldImg"/>
          </p:nvPr>
        </p:nvSpPr>
        <p:spPr>
          <a:xfrm>
            <a:off x="-225425" y="809625"/>
            <a:ext cx="7212013" cy="4057650"/>
          </a:xfrm>
          <a:ln/>
        </p:spPr>
      </p:sp>
      <p:sp>
        <p:nvSpPr>
          <p:cNvPr id="60419" name="Заметки 2"/>
          <p:cNvSpPr>
            <a:spLocks noGrp="1"/>
          </p:cNvSpPr>
          <p:nvPr>
            <p:ph type="body" idx="1"/>
          </p:nvPr>
        </p:nvSpPr>
        <p:spPr>
          <a:noFill/>
        </p:spPr>
        <p:txBody>
          <a:bodyPr/>
          <a:lstStyle/>
          <a:p>
            <a:endParaRPr lang="ru-RU" altLang="ru-RU" dirty="0"/>
          </a:p>
          <a:p>
            <a:endParaRPr lang="ru-RU" altLang="ru-RU" dirty="0"/>
          </a:p>
        </p:txBody>
      </p:sp>
      <p:sp>
        <p:nvSpPr>
          <p:cNvPr id="60420" name="Номер слайда 4"/>
          <p:cNvSpPr>
            <a:spLocks noGrp="1"/>
          </p:cNvSpPr>
          <p:nvPr>
            <p:ph type="sldNum" sz="quarter" idx="5"/>
          </p:nvPr>
        </p:nvSpPr>
        <p:spPr>
          <a:noFill/>
        </p:spPr>
        <p:txBody>
          <a:bodyPr/>
          <a:lstStyle>
            <a:lvl1pPr>
              <a:defRPr sz="4400" b="1">
                <a:solidFill>
                  <a:schemeClr val="tx1"/>
                </a:solidFill>
                <a:latin typeface="Comic Sans MS" panose="030F0702030302020204" pitchFamily="66" charset="0"/>
              </a:defRPr>
            </a:lvl1pPr>
            <a:lvl2pPr marL="744287" indent="-286264">
              <a:defRPr sz="4400" b="1">
                <a:solidFill>
                  <a:schemeClr val="tx1"/>
                </a:solidFill>
                <a:latin typeface="Comic Sans MS" panose="030F0702030302020204" pitchFamily="66" charset="0"/>
              </a:defRPr>
            </a:lvl2pPr>
            <a:lvl3pPr marL="1145057" indent="-229011">
              <a:defRPr sz="4400" b="1">
                <a:solidFill>
                  <a:schemeClr val="tx1"/>
                </a:solidFill>
                <a:latin typeface="Comic Sans MS" panose="030F0702030302020204" pitchFamily="66" charset="0"/>
              </a:defRPr>
            </a:lvl3pPr>
            <a:lvl4pPr marL="1603080" indent="-229011">
              <a:defRPr sz="4400" b="1">
                <a:solidFill>
                  <a:schemeClr val="tx1"/>
                </a:solidFill>
                <a:latin typeface="Comic Sans MS" panose="030F0702030302020204" pitchFamily="66" charset="0"/>
              </a:defRPr>
            </a:lvl4pPr>
            <a:lvl5pPr marL="2061103" indent="-229011">
              <a:defRPr sz="4400" b="1">
                <a:solidFill>
                  <a:schemeClr val="tx1"/>
                </a:solidFill>
                <a:latin typeface="Comic Sans MS" panose="030F0702030302020204" pitchFamily="66" charset="0"/>
              </a:defRPr>
            </a:lvl5pPr>
            <a:lvl6pPr marL="2519126" indent="-229011" eaLnBrk="0" fontAlgn="base" hangingPunct="0">
              <a:spcBef>
                <a:spcPct val="0"/>
              </a:spcBef>
              <a:spcAft>
                <a:spcPct val="0"/>
              </a:spcAft>
              <a:defRPr sz="4400" b="1">
                <a:solidFill>
                  <a:schemeClr val="tx1"/>
                </a:solidFill>
                <a:latin typeface="Comic Sans MS" panose="030F0702030302020204" pitchFamily="66" charset="0"/>
              </a:defRPr>
            </a:lvl6pPr>
            <a:lvl7pPr marL="2977149" indent="-229011" eaLnBrk="0" fontAlgn="base" hangingPunct="0">
              <a:spcBef>
                <a:spcPct val="0"/>
              </a:spcBef>
              <a:spcAft>
                <a:spcPct val="0"/>
              </a:spcAft>
              <a:defRPr sz="4400" b="1">
                <a:solidFill>
                  <a:schemeClr val="tx1"/>
                </a:solidFill>
                <a:latin typeface="Comic Sans MS" panose="030F0702030302020204" pitchFamily="66" charset="0"/>
              </a:defRPr>
            </a:lvl7pPr>
            <a:lvl8pPr marL="3435172" indent="-229011" eaLnBrk="0" fontAlgn="base" hangingPunct="0">
              <a:spcBef>
                <a:spcPct val="0"/>
              </a:spcBef>
              <a:spcAft>
                <a:spcPct val="0"/>
              </a:spcAft>
              <a:defRPr sz="4400" b="1">
                <a:solidFill>
                  <a:schemeClr val="tx1"/>
                </a:solidFill>
                <a:latin typeface="Comic Sans MS" panose="030F0702030302020204" pitchFamily="66" charset="0"/>
              </a:defRPr>
            </a:lvl8pPr>
            <a:lvl9pPr marL="3893195" indent="-229011" eaLnBrk="0" fontAlgn="base" hangingPunct="0">
              <a:spcBef>
                <a:spcPct val="0"/>
              </a:spcBef>
              <a:spcAft>
                <a:spcPct val="0"/>
              </a:spcAft>
              <a:defRPr sz="4400" b="1">
                <a:solidFill>
                  <a:schemeClr val="tx1"/>
                </a:solidFill>
                <a:latin typeface="Comic Sans MS" panose="030F0702030302020204" pitchFamily="66" charset="0"/>
              </a:defRPr>
            </a:lvl9pPr>
          </a:lstStyle>
          <a:p>
            <a:pPr defTabSz="916046" fontAlgn="base">
              <a:spcBef>
                <a:spcPct val="0"/>
              </a:spcBef>
              <a:spcAft>
                <a:spcPct val="0"/>
              </a:spcAft>
              <a:defRPr/>
            </a:pPr>
            <a:fld id="{CAF3A247-274B-417B-A0CD-CD6A20F8CD82}" type="slidenum">
              <a:rPr lang="ru-RU" altLang="ru-RU" sz="1200" b="0">
                <a:solidFill>
                  <a:srgbClr val="000000"/>
                </a:solidFill>
                <a:latin typeface="Calibri" panose="020F0502020204030204" pitchFamily="34" charset="0"/>
              </a:rPr>
              <a:pPr defTabSz="916046" fontAlgn="base">
                <a:spcBef>
                  <a:spcPct val="0"/>
                </a:spcBef>
                <a:spcAft>
                  <a:spcPct val="0"/>
                </a:spcAft>
                <a:defRPr/>
              </a:pPr>
              <a:t>11</a:t>
            </a:fld>
            <a:endParaRPr lang="ru-RU" altLang="ru-RU"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89146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C30A64CD-9DB8-4AA1-B919-73A36D1636C1}" type="slidenum">
              <a:rPr lang="en-US" smtClean="0"/>
              <a:t>20</a:t>
            </a:fld>
            <a:endParaRPr lang="en-US"/>
          </a:p>
        </p:txBody>
      </p:sp>
    </p:spTree>
    <p:extLst>
      <p:ext uri="{BB962C8B-B14F-4D97-AF65-F5344CB8AC3E}">
        <p14:creationId xmlns:p14="http://schemas.microsoft.com/office/powerpoint/2010/main" val="1910273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C30A64CD-9DB8-4AA1-B919-73A36D1636C1}" type="slidenum">
              <a:rPr lang="en-US" smtClean="0"/>
              <a:t>21</a:t>
            </a:fld>
            <a:endParaRPr lang="en-US"/>
          </a:p>
        </p:txBody>
      </p:sp>
    </p:spTree>
    <p:extLst>
      <p:ext uri="{BB962C8B-B14F-4D97-AF65-F5344CB8AC3E}">
        <p14:creationId xmlns:p14="http://schemas.microsoft.com/office/powerpoint/2010/main" val="3213262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C30A64CD-9DB8-4AA1-B919-73A36D1636C1}" type="slidenum">
              <a:rPr lang="en-US" smtClean="0"/>
              <a:t>22</a:t>
            </a:fld>
            <a:endParaRPr lang="en-US"/>
          </a:p>
        </p:txBody>
      </p:sp>
    </p:spTree>
    <p:extLst>
      <p:ext uri="{BB962C8B-B14F-4D97-AF65-F5344CB8AC3E}">
        <p14:creationId xmlns:p14="http://schemas.microsoft.com/office/powerpoint/2010/main" val="224703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D94711-0474-4147-9671-04546ECC992E}" type="datetimeFigureOut">
              <a:rPr lang="ru-RU" smtClean="0"/>
              <a:t>27.08.2025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1335941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D94711-0474-4147-9671-04546ECC992E}" type="datetimeFigureOut">
              <a:rPr lang="ru-RU" smtClean="0"/>
              <a:t>27.08.2025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221009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D94711-0474-4147-9671-04546ECC992E}" type="datetimeFigureOut">
              <a:rPr lang="ru-RU" smtClean="0"/>
              <a:t>27.08.2025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336775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D94711-0474-4147-9671-04546ECC992E}" type="datetimeFigureOut">
              <a:rPr lang="ru-RU" smtClean="0"/>
              <a:t>27.08.2025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322917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94711-0474-4147-9671-04546ECC992E}" type="datetimeFigureOut">
              <a:rPr lang="ru-RU" smtClean="0"/>
              <a:t>27.08.2025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274620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D94711-0474-4147-9671-04546ECC992E}" type="datetimeFigureOut">
              <a:rPr lang="ru-RU" smtClean="0"/>
              <a:t>27.08.2025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194472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D94711-0474-4147-9671-04546ECC992E}" type="datetimeFigureOut">
              <a:rPr lang="ru-RU" smtClean="0"/>
              <a:t>27.08.2025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381426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D94711-0474-4147-9671-04546ECC992E}" type="datetimeFigureOut">
              <a:rPr lang="ru-RU" smtClean="0"/>
              <a:t>27.08.2025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320421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94711-0474-4147-9671-04546ECC992E}" type="datetimeFigureOut">
              <a:rPr lang="ru-RU" smtClean="0"/>
              <a:t>27.08.2025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273223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D94711-0474-4147-9671-04546ECC992E}" type="datetimeFigureOut">
              <a:rPr lang="ru-RU" smtClean="0"/>
              <a:t>27.08.2025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223645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D94711-0474-4147-9671-04546ECC992E}" type="datetimeFigureOut">
              <a:rPr lang="ru-RU" smtClean="0"/>
              <a:t>27.08.2025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8F61F7-DB71-47C9-81A9-3F34B679B100}" type="slidenum">
              <a:rPr lang="ru-RU" smtClean="0"/>
              <a:t>‹#›</a:t>
            </a:fld>
            <a:endParaRPr lang="ru-RU"/>
          </a:p>
        </p:txBody>
      </p:sp>
    </p:spTree>
    <p:extLst>
      <p:ext uri="{BB962C8B-B14F-4D97-AF65-F5344CB8AC3E}">
        <p14:creationId xmlns:p14="http://schemas.microsoft.com/office/powerpoint/2010/main" val="293042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94711-0474-4147-9671-04546ECC992E}" type="datetimeFigureOut">
              <a:rPr lang="ru-RU" smtClean="0"/>
              <a:t>27.08.2025</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F61F7-DB71-47C9-81A9-3F34B679B100}" type="slidenum">
              <a:rPr lang="ru-RU" smtClean="0"/>
              <a:t>‹#›</a:t>
            </a:fld>
            <a:endParaRPr lang="ru-RU"/>
          </a:p>
        </p:txBody>
      </p:sp>
    </p:spTree>
    <p:extLst>
      <p:ext uri="{BB962C8B-B14F-4D97-AF65-F5344CB8AC3E}">
        <p14:creationId xmlns:p14="http://schemas.microsoft.com/office/powerpoint/2010/main" val="80505406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shikhada@jinr.ru"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2.png"/><Relationship Id="rId7" Type="http://schemas.openxmlformats.org/officeDocument/2006/relationships/image" Target="../media/image19.emf"/><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image" Target="../media/image13.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Abdullah_Actual%20Problems%20of%20Microworld%20Physics.pptx"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Abdullah_Actual%20Problems%20of%20Microworld%20Physics.pptx" TargetMode="External"/><Relationship Id="rId3" Type="http://schemas.openxmlformats.org/officeDocument/2006/relationships/image" Target="../media/image6.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arxiv.org/pdf/2501.05897v2" TargetMode="External"/><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Abdullah_Actual%20Problems%20of%20Microworld%20Physics.pptx" TargetMode="External"/><Relationship Id="rId4" Type="http://schemas.openxmlformats.org/officeDocument/2006/relationships/image" Target="../media/image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merSTM@gmail.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1"/>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SAMAABAdAAD4NAAAGCQAABAAAAAmAAAACAAAAP//////////"/>
              </a:ext>
            </a:extLst>
          </p:cNvSpPr>
          <p:nvPr/>
        </p:nvSpPr>
        <p:spPr>
          <a:xfrm>
            <a:off x="2074163" y="5091447"/>
            <a:ext cx="8077200" cy="1143000"/>
          </a:xfrm>
          <a:prstGeom prst="rect">
            <a:avLst/>
          </a:prstGeom>
          <a:noFill/>
          <a:ln>
            <a:noFill/>
          </a:ln>
          <a:effectLst/>
        </p:spPr>
        <p:txBody>
          <a:bodyPr vert="horz" wrap="square" lIns="91440" tIns="45720" rIns="91440" bIns="45720" numCol="1" spcCol="215900" anchor="t"/>
          <a:lstStyle/>
          <a:p>
            <a:pPr marL="438785" indent="-320040">
              <a:buClr>
                <a:schemeClr val="accent1"/>
              </a:buClr>
              <a:buSzPts val="2560"/>
              <a:buFont typeface="Wingdings 2" charset="2"/>
              <a:buChar char=""/>
              <a:defRPr lang="en-us"/>
            </a:pPr>
            <a:endParaRPr sz="3200" noProof="1"/>
          </a:p>
        </p:txBody>
      </p:sp>
      <p:sp>
        <p:nvSpPr>
          <p:cNvPr id="5" name="Rectangle 8"/>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42993" y="153537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2400" b="1" kern="50" dirty="0" err="1">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XVI</a:t>
            </a:r>
            <a:r>
              <a:rPr lang="en-US" sz="2400" b="1" kern="50" baseline="30000" dirty="0" err="1">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a:t>
            </a:r>
            <a:r>
              <a:rPr lang="en-US" sz="24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International School-Conference </a:t>
            </a:r>
          </a:p>
          <a:p>
            <a:pPr algn="ctr">
              <a:lnSpc>
                <a:spcPct val="107000"/>
              </a:lnSpc>
            </a:pPr>
            <a:r>
              <a:rPr lang="en-US" sz="24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"Actual Problems of Microworld Physics"</a:t>
            </a:r>
          </a:p>
          <a:p>
            <a:pPr algn="ctr">
              <a:lnSpc>
                <a:spcPct val="107000"/>
              </a:lnSpc>
            </a:pPr>
            <a:r>
              <a:rPr lang="en-US" sz="24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(Minsk, Belarus, August 24 – 31, 2025)</a:t>
            </a:r>
          </a:p>
          <a:p>
            <a:pPr algn="ctr">
              <a:lnSpc>
                <a:spcPct val="107000"/>
              </a:lnSpc>
            </a:pPr>
            <a:endParaRPr lang="en-US" sz="24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lnSpc>
                <a:spcPct val="107000"/>
              </a:lnSpc>
            </a:pPr>
            <a:endParaRPr lang="en-US" sz="2400" b="1" i="1" dirty="0">
              <a:solidFill>
                <a:srgbClr val="C00000"/>
              </a:solidFill>
              <a:effectLst>
                <a:outerShdw blurRad="38100" dist="38100" dir="2700000" algn="tl">
                  <a:srgbClr val="000000">
                    <a:alpha val="43137"/>
                  </a:srgbClr>
                </a:outerShdw>
              </a:effectLst>
            </a:endParaRPr>
          </a:p>
          <a:p>
            <a:pPr algn="ctr">
              <a:defRPr lang="en-us"/>
            </a:pPr>
            <a:endParaRPr lang="en-us" sz="2000" b="1" i="1" dirty="0">
              <a:solidFill>
                <a:srgbClr val="C00000"/>
              </a:solidFill>
              <a:effectLst>
                <a:outerShdw blurRad="38100" dist="38100" dir="2700000" algn="tl">
                  <a:srgbClr val="000000">
                    <a:alpha val="43137"/>
                  </a:srgbClr>
                </a:outerShdw>
              </a:effectLst>
            </a:endParaRPr>
          </a:p>
          <a:p>
            <a:pPr algn="ctr">
              <a:defRPr lang="en-us"/>
            </a:pPr>
            <a:endParaRPr lang="en-us" sz="2000" b="1" i="1" dirty="0">
              <a:solidFill>
                <a:srgbClr val="C00000"/>
              </a:solidFill>
              <a:effectLst>
                <a:outerShdw blurRad="38100" dist="38100" dir="2700000" algn="tl">
                  <a:srgbClr val="000000">
                    <a:alpha val="43137"/>
                  </a:srgbClr>
                </a:outerShdw>
              </a:effectLst>
            </a:endParaRPr>
          </a:p>
          <a:p>
            <a:pPr algn="ctr">
              <a:defRPr lang="en-us"/>
            </a:pPr>
            <a:endParaRPr lang="en-US" sz="2000" b="1" i="1" dirty="0">
              <a:solidFill>
                <a:srgbClr val="C00000"/>
              </a:solidFill>
              <a:effectLst>
                <a:outerShdw blurRad="38100" dist="38100" dir="2700000" algn="tl">
                  <a:srgbClr val="000000">
                    <a:alpha val="43137"/>
                  </a:srgbClr>
                </a:outerShdw>
              </a:effectLst>
            </a:endParaRPr>
          </a:p>
          <a:p>
            <a:pPr algn="ctr">
              <a:defRPr lang="en-us"/>
            </a:pPr>
            <a:endParaRPr lang="en-US" sz="2000" b="1" i="1" dirty="0">
              <a:solidFill>
                <a:srgbClr val="C00000"/>
              </a:solidFill>
              <a:effectLst>
                <a:outerShdw blurRad="38100" dist="38100" dir="2700000" algn="tl">
                  <a:srgbClr val="000000">
                    <a:alpha val="43137"/>
                  </a:srgbClr>
                </a:outerShdw>
              </a:effectLst>
            </a:endParaRPr>
          </a:p>
          <a:p>
            <a:pPr algn="ctr">
              <a:defRPr lang="en-us"/>
            </a:pPr>
            <a:r>
              <a:rPr lang="en-us" sz="2400" b="1" dirty="0"/>
              <a:t>Abdullah Mohammad </a:t>
            </a:r>
            <a:r>
              <a:rPr lang="en-us" sz="2400" b="1" dirty="0" err="1"/>
              <a:t>Shehada</a:t>
            </a:r>
            <a:r>
              <a:rPr lang="en-us" sz="2400" b="1" dirty="0"/>
              <a:t> </a:t>
            </a:r>
            <a:endParaRPr lang="en-US" sz="2400" b="1" dirty="0"/>
          </a:p>
          <a:p>
            <a:pPr algn="ctr">
              <a:defRPr lang="en-us"/>
            </a:pPr>
            <a:r>
              <a:rPr lang="en-US" sz="2400" b="1" dirty="0">
                <a:solidFill>
                  <a:srgbClr val="C00000"/>
                </a:solidFill>
              </a:rPr>
              <a:t>On behalf of the MONUMENT collaboration </a:t>
            </a:r>
          </a:p>
          <a:p>
            <a:pPr algn="ctr">
              <a:defRPr lang="en-us"/>
            </a:pPr>
            <a:r>
              <a:rPr lang="en-US" sz="1600" b="1" dirty="0">
                <a:solidFill>
                  <a:srgbClr val="002060"/>
                </a:solidFill>
                <a:effectLst>
                  <a:outerShdw blurRad="38100" dist="38100" dir="2700000" algn="tl">
                    <a:srgbClr val="000000">
                      <a:alpha val="43137"/>
                    </a:srgbClr>
                  </a:outerShdw>
                </a:effectLst>
              </a:rPr>
              <a:t>Laboratory of Nuclear problems, Joint Institute For Nuclear Research (JINR), Russia.</a:t>
            </a:r>
          </a:p>
          <a:p>
            <a:pPr algn="ctr">
              <a:defRPr lang="en-us"/>
            </a:pPr>
            <a:r>
              <a:rPr lang="fr-fr" sz="1600" b="1" dirty="0">
                <a:solidFill>
                  <a:srgbClr val="00B0F0"/>
                </a:solidFill>
                <a:hlinkClick r:id="rId2">
                  <a:extLst>
                    <a:ext uri="{A12FA001-AC4F-418D-AE19-62706E023703}">
                      <ahyp:hlinkClr xmlns:ahyp="http://schemas.microsoft.com/office/drawing/2018/hyperlinkcolor" val="tx"/>
                    </a:ext>
                  </a:extLst>
                </a:hlinkClick>
              </a:rPr>
              <a:t>shikhada@jinr.ru</a:t>
            </a:r>
            <a:endParaRPr lang="en-us" sz="1600" b="1" i="1" dirty="0">
              <a:solidFill>
                <a:srgbClr val="00B0F0"/>
              </a:solidFill>
            </a:endParaRPr>
          </a:p>
          <a:p>
            <a:pPr algn="ctr">
              <a:defRPr lang="en-us"/>
            </a:pPr>
            <a:r>
              <a:rPr lang="fr-FR" sz="1600" b="1" u="sng" dirty="0"/>
              <a:t>27.08.2025</a:t>
            </a:r>
          </a:p>
        </p:txBody>
      </p:sp>
      <p:pic>
        <p:nvPicPr>
          <p:cNvPr id="1026" name="Picture 2" descr="JINR – International Year of Basic Sciences for Development">
            <a:extLst>
              <a:ext uri="{FF2B5EF4-FFF2-40B4-BE49-F238E27FC236}">
                <a16:creationId xmlns:a16="http://schemas.microsoft.com/office/drawing/2014/main" id="{D63C9EEE-409D-86E1-89E0-A5CD0DCD76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13" t="18182" r="11013" b="13636"/>
          <a:stretch/>
        </p:blipFill>
        <p:spPr bwMode="auto">
          <a:xfrm>
            <a:off x="10256135" y="136151"/>
            <a:ext cx="1525480" cy="134601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DF7DEB1B-7B10-3381-27FE-DA1C3DE6F604}"/>
              </a:ext>
            </a:extLst>
          </p:cNvPr>
          <p:cNvSpPr txBox="1">
            <a:spLocks/>
          </p:cNvSpPr>
          <p:nvPr/>
        </p:nvSpPr>
        <p:spPr>
          <a:xfrm>
            <a:off x="199464" y="2788861"/>
            <a:ext cx="11793071" cy="10950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n-US" sz="3200" dirty="0">
                <a:latin typeface="Book Antiqua" panose="02040602050305030304" pitchFamily="18" charset="0"/>
              </a:rPr>
              <a:t>Monte-Carlo simulations and Nuclear Spectroscopy for Muon Capture Experiments</a:t>
            </a:r>
          </a:p>
          <a:p>
            <a:pPr algn="ctr">
              <a:lnSpc>
                <a:spcPct val="160000"/>
              </a:lnSpc>
            </a:pPr>
            <a:endParaRPr lang="ru-RU" sz="3200" dirty="0">
              <a:latin typeface="Book Antiqua" panose="02040602050305030304" pitchFamily="18" charset="0"/>
            </a:endParaRPr>
          </a:p>
        </p:txBody>
      </p:sp>
      <p:sp>
        <p:nvSpPr>
          <p:cNvPr id="6" name="Title 6">
            <a:extLst>
              <a:ext uri="{FF2B5EF4-FFF2-40B4-BE49-F238E27FC236}">
                <a16:creationId xmlns:a16="http://schemas.microsoft.com/office/drawing/2014/main" id="{39524926-79AF-4A80-BDFF-8961BB1E9B3B}"/>
              </a:ext>
            </a:extLst>
          </p:cNvPr>
          <p:cNvSpPr txBox="1">
            <a:spLocks/>
          </p:cNvSpPr>
          <p:nvPr/>
        </p:nvSpPr>
        <p:spPr>
          <a:xfrm>
            <a:off x="216228" y="6484477"/>
            <a:ext cx="11793071" cy="32490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00" b="1" dirty="0">
                <a:latin typeface="Cambria Math" panose="02040503050406030204" pitchFamily="18" charset="0"/>
                <a:ea typeface="Cambria Math" panose="02040503050406030204" pitchFamily="18" charset="0"/>
                <a:cs typeface="Cascadia Mono" panose="020B0609020000020004" pitchFamily="49" charset="0"/>
              </a:rPr>
              <a:t>                            Abdullah </a:t>
            </a:r>
            <a:r>
              <a:rPr lang="en-US" sz="1100" b="1" dirty="0" err="1">
                <a:latin typeface="Cambria Math" panose="02040503050406030204" pitchFamily="18" charset="0"/>
                <a:ea typeface="Cambria Math" panose="02040503050406030204" pitchFamily="18" charset="0"/>
                <a:cs typeface="Cascadia Mono" panose="020B0609020000020004" pitchFamily="49" charset="0"/>
              </a:rPr>
              <a:t>Shehada</a:t>
            </a:r>
            <a:r>
              <a:rPr lang="en-US" sz="1100" b="1" dirty="0">
                <a:latin typeface="Cambria Math" panose="02040503050406030204" pitchFamily="18" charset="0"/>
                <a:ea typeface="Cambria Math" panose="02040503050406030204" pitchFamily="18" charset="0"/>
                <a:cs typeface="Cascadia Mono" panose="020B0609020000020004" pitchFamily="49" charset="0"/>
              </a:rPr>
              <a:t> </a:t>
            </a:r>
            <a:r>
              <a:rPr lang="en-US" sz="1100" dirty="0">
                <a:solidFill>
                  <a:srgbClr val="FFFFFF"/>
                </a:solidFill>
                <a:latin typeface="Arial"/>
                <a:cs typeface="Arial"/>
              </a:rPr>
              <a:t>On</a:t>
            </a:r>
            <a:r>
              <a:rPr lang="en-US" sz="1100" spc="-135" dirty="0">
                <a:solidFill>
                  <a:srgbClr val="FFFFFF"/>
                </a:solidFill>
                <a:latin typeface="Arial"/>
                <a:cs typeface="Arial"/>
              </a:rPr>
              <a:t> </a:t>
            </a:r>
            <a:r>
              <a:rPr lang="en-US" sz="1100" spc="-35" dirty="0">
                <a:solidFill>
                  <a:srgbClr val="FFFFFF"/>
                </a:solidFill>
                <a:latin typeface="Arial"/>
                <a:cs typeface="Arial"/>
              </a:rPr>
              <a:t>behalf</a:t>
            </a:r>
            <a:r>
              <a:rPr lang="en-US" sz="1100" spc="-105" dirty="0">
                <a:solidFill>
                  <a:srgbClr val="FFFFFF"/>
                </a:solidFill>
                <a:latin typeface="Arial"/>
                <a:cs typeface="Arial"/>
              </a:rPr>
              <a:t> </a:t>
            </a:r>
            <a:r>
              <a:rPr lang="en-US" sz="1100" dirty="0">
                <a:solidFill>
                  <a:srgbClr val="FFFFFF"/>
                </a:solidFill>
                <a:latin typeface="Arial"/>
                <a:cs typeface="Arial"/>
              </a:rPr>
              <a:t>of</a:t>
            </a:r>
            <a:r>
              <a:rPr lang="en-US" sz="1100" spc="-105" dirty="0">
                <a:solidFill>
                  <a:srgbClr val="FFFFFF"/>
                </a:solidFill>
                <a:latin typeface="Arial"/>
                <a:cs typeface="Arial"/>
              </a:rPr>
              <a:t> </a:t>
            </a:r>
            <a:r>
              <a:rPr lang="en-US" sz="1100" dirty="0">
                <a:solidFill>
                  <a:srgbClr val="FFFFFF"/>
                </a:solidFill>
                <a:latin typeface="Arial"/>
                <a:cs typeface="Arial"/>
              </a:rPr>
              <a:t>the</a:t>
            </a:r>
            <a:r>
              <a:rPr lang="en-US" sz="1100" spc="-105" dirty="0">
                <a:solidFill>
                  <a:srgbClr val="FFFFFF"/>
                </a:solidFill>
                <a:latin typeface="Arial"/>
                <a:cs typeface="Arial"/>
              </a:rPr>
              <a:t> </a:t>
            </a:r>
            <a:r>
              <a:rPr lang="en-US" sz="1100" spc="-70" dirty="0">
                <a:solidFill>
                  <a:srgbClr val="FFFFFF"/>
                </a:solidFill>
                <a:latin typeface="Arial"/>
                <a:cs typeface="Arial"/>
              </a:rPr>
              <a:t>MONUMENT </a:t>
            </a:r>
            <a:r>
              <a:rPr lang="en-US" sz="1100" spc="-20" dirty="0">
                <a:solidFill>
                  <a:srgbClr val="FFFFFF"/>
                </a:solidFill>
                <a:latin typeface="Arial"/>
                <a:cs typeface="Arial"/>
              </a:rPr>
              <a:t>collaboration</a:t>
            </a:r>
            <a:r>
              <a:rPr lang="en-US" sz="1100" b="1" dirty="0">
                <a:latin typeface="Cambria Math" panose="02040503050406030204" pitchFamily="18" charset="0"/>
                <a:ea typeface="Cambria Math" panose="02040503050406030204" pitchFamily="18" charset="0"/>
                <a:cs typeface="Cascadia Mono" panose="020B0609020000020004" pitchFamily="49" charset="0"/>
              </a:rPr>
              <a:t> | Actual Problems of Microworld Physics | 24-31 August 2025                                                                                                              </a:t>
            </a:r>
            <a:r>
              <a:rPr lang="en-US" sz="1400" b="1" dirty="0">
                <a:latin typeface="Cambria Math" panose="02040503050406030204" pitchFamily="18" charset="0"/>
                <a:ea typeface="Cambria Math" panose="02040503050406030204" pitchFamily="18" charset="0"/>
                <a:cs typeface="Cascadia Mono" panose="020B0609020000020004" pitchFamily="49" charset="0"/>
              </a:rPr>
              <a:t>1</a:t>
            </a:r>
            <a:br>
              <a:rPr lang="en-US" sz="1100" b="1" dirty="0">
                <a:latin typeface="Cambria Math" panose="02040503050406030204" pitchFamily="18" charset="0"/>
                <a:ea typeface="Cambria Math" panose="02040503050406030204" pitchFamily="18" charset="0"/>
                <a:cs typeface="Cascadia Mono" panose="020B0609020000020004" pitchFamily="49" charset="0"/>
              </a:rPr>
            </a:br>
            <a:endParaRPr lang="ru-RU" sz="1100" b="1" dirty="0">
              <a:latin typeface="Cambria Math" panose="02040503050406030204" pitchFamily="18" charset="0"/>
              <a:ea typeface="Cambria Math" panose="02040503050406030204" pitchFamily="18" charset="0"/>
              <a:cs typeface="Cascadia Mono" panose="020B0609020000020004" pitchFamily="49" charset="0"/>
            </a:endParaRPr>
          </a:p>
        </p:txBody>
      </p:sp>
      <p:pic>
        <p:nvPicPr>
          <p:cNvPr id="7" name="Picture 6">
            <a:extLst>
              <a:ext uri="{FF2B5EF4-FFF2-40B4-BE49-F238E27FC236}">
                <a16:creationId xmlns:a16="http://schemas.microsoft.com/office/drawing/2014/main" id="{879C23F3-330A-4F7F-ACDA-84F0A19C5869}"/>
              </a:ext>
            </a:extLst>
          </p:cNvPr>
          <p:cNvPicPr>
            <a:picLocks noChangeAspect="1"/>
          </p:cNvPicPr>
          <p:nvPr/>
        </p:nvPicPr>
        <p:blipFill>
          <a:blip r:embed="rId4"/>
          <a:stretch>
            <a:fillRect/>
          </a:stretch>
        </p:blipFill>
        <p:spPr>
          <a:xfrm>
            <a:off x="134470" y="6234447"/>
            <a:ext cx="638801" cy="562145"/>
          </a:xfrm>
          <a:prstGeom prst="rect">
            <a:avLst/>
          </a:prstGeom>
        </p:spPr>
      </p:pic>
      <p:sp>
        <p:nvSpPr>
          <p:cNvPr id="9" name="Rectangle 5">
            <a:extLst>
              <a:ext uri="{FF2B5EF4-FFF2-40B4-BE49-F238E27FC236}">
                <a16:creationId xmlns:a16="http://schemas.microsoft.com/office/drawing/2014/main" id="{54B81CD0-5C5D-495B-AF40-D59376FFBDA3}"/>
              </a:ext>
            </a:extLst>
          </p:cNvPr>
          <p:cNvSpPr>
            <a:spLocks noChangeArrowheads="1"/>
          </p:cNvSpPr>
          <p:nvPr/>
        </p:nvSpPr>
        <p:spPr bwMode="auto">
          <a:xfrm>
            <a:off x="4508500" y="370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B5A4048D-922B-7076-C26B-E03493B2261F}"/>
              </a:ext>
            </a:extLst>
          </p:cNvPr>
          <p:cNvPicPr>
            <a:picLocks noChangeAspect="1"/>
          </p:cNvPicPr>
          <p:nvPr/>
        </p:nvPicPr>
        <p:blipFill>
          <a:blip r:embed="rId5"/>
          <a:stretch>
            <a:fillRect/>
          </a:stretch>
        </p:blipFill>
        <p:spPr>
          <a:xfrm>
            <a:off x="393696" y="179364"/>
            <a:ext cx="1284035" cy="1521419"/>
          </a:xfrm>
          <a:prstGeom prst="rect">
            <a:avLst/>
          </a:prstGeom>
        </p:spPr>
      </p:pic>
      <p:pic>
        <p:nvPicPr>
          <p:cNvPr id="12" name="Picture 11">
            <a:extLst>
              <a:ext uri="{FF2B5EF4-FFF2-40B4-BE49-F238E27FC236}">
                <a16:creationId xmlns:a16="http://schemas.microsoft.com/office/drawing/2014/main" id="{0092E8D3-B8BF-5936-1F22-E912CD8FC93A}"/>
              </a:ext>
            </a:extLst>
          </p:cNvPr>
          <p:cNvPicPr>
            <a:picLocks noChangeAspect="1"/>
          </p:cNvPicPr>
          <p:nvPr/>
        </p:nvPicPr>
        <p:blipFill>
          <a:blip r:embed="rId6"/>
          <a:stretch>
            <a:fillRect/>
          </a:stretch>
        </p:blipFill>
        <p:spPr>
          <a:xfrm>
            <a:off x="4593603" y="136153"/>
            <a:ext cx="2447277" cy="1221206"/>
          </a:xfrm>
          <a:prstGeom prst="rect">
            <a:avLst/>
          </a:prstGeom>
        </p:spPr>
      </p:pic>
      <p:sp>
        <p:nvSpPr>
          <p:cNvPr id="13" name="TextBox 12">
            <a:extLst>
              <a:ext uri="{FF2B5EF4-FFF2-40B4-BE49-F238E27FC236}">
                <a16:creationId xmlns:a16="http://schemas.microsoft.com/office/drawing/2014/main" id="{DB1FE5F3-9D68-798B-A377-3C1F070AD662}"/>
              </a:ext>
            </a:extLst>
          </p:cNvPr>
          <p:cNvSpPr txBox="1"/>
          <p:nvPr/>
        </p:nvSpPr>
        <p:spPr>
          <a:xfrm>
            <a:off x="11789371" y="6440053"/>
            <a:ext cx="301686" cy="369332"/>
          </a:xfrm>
          <a:prstGeom prst="rect">
            <a:avLst/>
          </a:prstGeom>
          <a:solidFill>
            <a:schemeClr val="bg1"/>
          </a:solidFill>
        </p:spPr>
        <p:txBody>
          <a:bodyPr wrap="none" rtlCol="0">
            <a:spAutoFit/>
          </a:bodyPr>
          <a:lstStyle/>
          <a:p>
            <a:r>
              <a:rPr lang="en-US" dirty="0"/>
              <a:t>1</a:t>
            </a:r>
          </a:p>
        </p:txBody>
      </p:sp>
    </p:spTree>
    <p:extLst>
      <p:ext uri="{BB962C8B-B14F-4D97-AF65-F5344CB8AC3E}">
        <p14:creationId xmlns:p14="http://schemas.microsoft.com/office/powerpoint/2010/main" val="3454084259"/>
      </p:ext>
    </p:extLst>
  </p:cSld>
  <p:clrMapOvr>
    <a:masterClrMapping/>
  </p:clrMapOvr>
  <mc:AlternateContent xmlns:mc="http://schemas.openxmlformats.org/markup-compatibility/2006" xmlns:p14="http://schemas.microsoft.com/office/powerpoint/2010/main">
    <mc:Choice Requires="p14">
      <p:transition p14:dur="0" advTm="27393">
        <p:extLst mod="1">
          <p:ext uri="smNativeData">
            <pr:smNativeData xmlns:p15="http://schemas.microsoft.com/office/powerpoint/2012/main" xmlns:pr="smNativeData" xmlns="smNativeData" val="ilPnZQAAAAAgAwAAAAAAAAcAAAADAAAAAWsAAAAAAAABAAAAAQAAAAAAAAAAAAAAAAAAAAAAAAAAAAAA"/>
          </p:ext>
        </p:extLst>
      </p:transition>
    </mc:Choice>
    <mc:Fallback xmlns="">
      <p:transition advTm="27393">
        <p:extLst mod="1">
          <p:ext uri="smNativeData">
            <pr:smNativeData xmlns="smNativeData" xmlns:pr="smNativeData" xmlns:p15="http://schemas.microsoft.com/office/powerpoint/2012/main" xmlns:p14="http://schemas.microsoft.com/office/powerpoint/2010/main" val="ilPnZQAAAAAgAwAAAAAAAAcAAAADAAAAAWsAAAAAAAABAAAAAQAAAAAAAAAAAAAAAAAAAAAAAAAAAAAA"/>
          </p:ext>
        </p:extLs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119670" y="-268377"/>
            <a:ext cx="10174939" cy="1323630"/>
          </a:xfrm>
          <a:prstGeom prst="rect">
            <a:avLst/>
          </a:prstGeom>
        </p:spPr>
        <p:txBody>
          <a:bodyPr wrap="square" lIns="91416" tIns="45719" rIns="91416" bIns="45719">
            <a:spAutoFit/>
          </a:bodyPr>
          <a:lstStyle/>
          <a:p>
            <a:pPr defTabSz="914105" eaLnBrk="0" fontAlgn="base" hangingPunct="0">
              <a:spcBef>
                <a:spcPct val="0"/>
              </a:spcBef>
              <a:spcAft>
                <a:spcPct val="0"/>
              </a:spcAft>
              <a:defRPr/>
            </a:pPr>
            <a:br>
              <a:rPr lang="en-US" sz="2667" b="1" dirty="0">
                <a:solidFill>
                  <a:prstClr val="black"/>
                </a:solidFill>
                <a:latin typeface="Book Antiqua" panose="02040602050305030304" pitchFamily="18" charset="0"/>
              </a:rPr>
            </a:br>
            <a:r>
              <a:rPr lang="en-US" sz="2667" b="1" dirty="0">
                <a:solidFill>
                  <a:srgbClr val="002060"/>
                </a:solidFill>
                <a:latin typeface="Book Antiqua" panose="02040602050305030304" pitchFamily="18" charset="0"/>
                <a:cs typeface="Times New Roman" panose="02020603050405020304" pitchFamily="18" charset="0"/>
              </a:rPr>
              <a:t>MONUMENT experiment @ </a:t>
            </a:r>
            <a:r>
              <a:rPr lang="en-US" sz="2667" b="1" dirty="0">
                <a:solidFill>
                  <a:srgbClr val="002060"/>
                </a:solidFill>
                <a:latin typeface="Symbol" panose="05050102010706020507" pitchFamily="18" charset="2"/>
                <a:cs typeface="Times New Roman" panose="02020603050405020304" pitchFamily="18" charset="0"/>
              </a:rPr>
              <a:t>p</a:t>
            </a:r>
            <a:r>
              <a:rPr lang="en-US" sz="2667" b="1" dirty="0">
                <a:solidFill>
                  <a:srgbClr val="002060"/>
                </a:solidFill>
                <a:latin typeface="Book Antiqua" panose="02040602050305030304" pitchFamily="18" charset="0"/>
                <a:cs typeface="Times New Roman" panose="02020603050405020304" pitchFamily="18" charset="0"/>
              </a:rPr>
              <a:t>E1 beamline (PSI, Switzerland)</a:t>
            </a:r>
          </a:p>
          <a:p>
            <a:pPr defTabSz="914105" eaLnBrk="0" fontAlgn="base" hangingPunct="0">
              <a:spcBef>
                <a:spcPct val="0"/>
              </a:spcBef>
              <a:spcAft>
                <a:spcPct val="0"/>
              </a:spcAft>
              <a:defRPr/>
            </a:pPr>
            <a:endParaRPr lang="ru-RU" sz="2667" b="1" dirty="0">
              <a:solidFill>
                <a:srgbClr val="002060"/>
              </a:solidFill>
              <a:latin typeface="Book Antiqua" panose="02040602050305030304" pitchFamily="18" charset="0"/>
            </a:endParaRPr>
          </a:p>
        </p:txBody>
      </p:sp>
      <p:graphicFrame>
        <p:nvGraphicFramePr>
          <p:cNvPr id="31" name="Таблица 11"/>
          <p:cNvGraphicFramePr>
            <a:graphicFrameLocks noGrp="1"/>
          </p:cNvGraphicFramePr>
          <p:nvPr>
            <p:extLst>
              <p:ext uri="{D42A27DB-BD31-4B8C-83A1-F6EECF244321}">
                <p14:modId xmlns:p14="http://schemas.microsoft.com/office/powerpoint/2010/main" val="1891856518"/>
              </p:ext>
            </p:extLst>
          </p:nvPr>
        </p:nvGraphicFramePr>
        <p:xfrm>
          <a:off x="6695984" y="3686106"/>
          <a:ext cx="5361546" cy="2781140"/>
        </p:xfrm>
        <a:graphic>
          <a:graphicData uri="http://schemas.openxmlformats.org/drawingml/2006/table">
            <a:tbl>
              <a:tblPr firstRow="1" bandRow="1"/>
              <a:tblGrid>
                <a:gridCol w="2492276">
                  <a:extLst>
                    <a:ext uri="{9D8B030D-6E8A-4147-A177-3AD203B41FA5}">
                      <a16:colId xmlns:a16="http://schemas.microsoft.com/office/drawing/2014/main" val="20001"/>
                    </a:ext>
                  </a:extLst>
                </a:gridCol>
                <a:gridCol w="1399057">
                  <a:extLst>
                    <a:ext uri="{9D8B030D-6E8A-4147-A177-3AD203B41FA5}">
                      <a16:colId xmlns:a16="http://schemas.microsoft.com/office/drawing/2014/main" val="20002"/>
                    </a:ext>
                  </a:extLst>
                </a:gridCol>
                <a:gridCol w="1470213">
                  <a:extLst>
                    <a:ext uri="{9D8B030D-6E8A-4147-A177-3AD203B41FA5}">
                      <a16:colId xmlns:a16="http://schemas.microsoft.com/office/drawing/2014/main" val="20003"/>
                    </a:ext>
                  </a:extLst>
                </a:gridCol>
              </a:tblGrid>
              <a:tr h="365760">
                <a:tc>
                  <a:txBody>
                    <a:bodyPr/>
                    <a:lstStyle/>
                    <a:p>
                      <a:pPr marL="0" marR="0" lvl="0" indent="0" algn="ctr" defTabSz="914400">
                        <a:lnSpc>
                          <a:spcPct val="100000"/>
                        </a:lnSpc>
                        <a:spcBef>
                          <a:spcPts val="0"/>
                        </a:spcBef>
                        <a:spcAft>
                          <a:spcPts val="0"/>
                        </a:spcAft>
                        <a:buClrTx/>
                        <a:buSzTx/>
                        <a:buFontTx/>
                        <a:buNone/>
                        <a:defRPr/>
                      </a:pPr>
                      <a:r>
                        <a:rPr lang="en-US" sz="1200" b="1" u="none" strike="noStrike" cap="none" dirty="0">
                          <a:ln>
                            <a:noFill/>
                          </a:ln>
                          <a:latin typeface="Georgia" panose="02040502050405020303" pitchFamily="18" charset="0"/>
                          <a:cs typeface="Corbel"/>
                        </a:rPr>
                        <a:t>Purpose</a:t>
                      </a:r>
                      <a:endParaRPr lang="el-GR" sz="1200" b="1" i="0" u="none" strike="noStrike" cap="none" dirty="0">
                        <a:ln>
                          <a:noFill/>
                        </a:ln>
                        <a:solidFill>
                          <a:schemeClr val="tx1"/>
                        </a:solidFill>
                        <a:latin typeface="Georgia" panose="02040502050405020303" pitchFamily="18" charset="0"/>
                        <a:cs typeface="Corbel"/>
                      </a:endParaRPr>
                    </a:p>
                  </a:txBody>
                  <a:tcPr marL="0" marR="0" marT="0" marB="0" anchor="ctr">
                    <a:solidFill>
                      <a:schemeClr val="accent3">
                        <a:lumMod val="60000"/>
                        <a:lumOff val="40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1" u="none" strike="noStrike" cap="none" dirty="0">
                          <a:ln>
                            <a:noFill/>
                          </a:ln>
                          <a:solidFill>
                            <a:schemeClr val="tx1">
                              <a:lumMod val="95000"/>
                              <a:lumOff val="5000"/>
                            </a:schemeClr>
                          </a:solidFill>
                          <a:latin typeface="Georgia" panose="02040502050405020303" pitchFamily="18" charset="0"/>
                          <a:cs typeface="Corbel"/>
                        </a:rPr>
                        <a:t>OMC targets (enrichment)</a:t>
                      </a:r>
                      <a:endParaRPr lang="el-GR" sz="1200" b="1" i="0" u="none" strike="noStrike" cap="none" dirty="0">
                        <a:ln>
                          <a:noFill/>
                        </a:ln>
                        <a:solidFill>
                          <a:schemeClr val="tx1">
                            <a:lumMod val="95000"/>
                            <a:lumOff val="5000"/>
                          </a:schemeClr>
                        </a:solidFill>
                        <a:latin typeface="Georgia" panose="02040502050405020303" pitchFamily="18" charset="0"/>
                        <a:cs typeface="Corbel"/>
                      </a:endParaRPr>
                    </a:p>
                  </a:txBody>
                  <a:tcPr marL="0" marR="0" marT="0" marB="0" anchor="ctr">
                    <a:solidFill>
                      <a:schemeClr val="accent3">
                        <a:lumMod val="60000"/>
                        <a:lumOff val="40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1" i="0" u="none" strike="noStrike" cap="none" dirty="0">
                          <a:ln>
                            <a:noFill/>
                          </a:ln>
                          <a:solidFill>
                            <a:schemeClr val="tx1">
                              <a:lumMod val="95000"/>
                              <a:lumOff val="5000"/>
                            </a:schemeClr>
                          </a:solidFill>
                          <a:latin typeface="Georgia" panose="02040502050405020303" pitchFamily="18" charset="0"/>
                          <a:cs typeface="Corbel"/>
                        </a:rPr>
                        <a:t>Year/Status</a:t>
                      </a:r>
                      <a:endParaRPr lang="el-GR" sz="1200" b="1" i="0" u="none" strike="noStrike" cap="none" dirty="0">
                        <a:ln>
                          <a:noFill/>
                        </a:ln>
                        <a:solidFill>
                          <a:schemeClr val="tx1">
                            <a:lumMod val="95000"/>
                            <a:lumOff val="5000"/>
                          </a:schemeClr>
                        </a:solidFill>
                        <a:latin typeface="Georgia" panose="02040502050405020303" pitchFamily="18" charset="0"/>
                        <a:cs typeface="Corbel"/>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00"/>
                  </a:ext>
                </a:extLst>
              </a:tr>
              <a:tr h="4209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200" b="0" u="none" strike="noStrike" cap="none" normalizeH="0" baseline="0" dirty="0">
                          <a:ln>
                            <a:noFill/>
                          </a:ln>
                          <a:effectLst/>
                          <a:latin typeface="Georgia" panose="02040502050405020303" pitchFamily="18" charset="0"/>
                          <a:cs typeface="Georgia"/>
                        </a:rPr>
                        <a:t>experimental input for DBD NME calculations</a:t>
                      </a:r>
                      <a:endParaRPr kumimoji="0" lang="ru-RU" altLang="ru-RU" sz="1200" b="0" i="0" u="none" strike="noStrike" cap="none" normalizeH="0" baseline="0" dirty="0">
                        <a:ln>
                          <a:noFill/>
                        </a:ln>
                        <a:solidFill>
                          <a:schemeClr val="bg2">
                            <a:lumMod val="25000"/>
                          </a:schemeClr>
                        </a:solidFill>
                        <a:effectLst/>
                        <a:latin typeface="Georgia" panose="02040502050405020303" pitchFamily="18" charset="0"/>
                        <a:cs typeface="Georgia"/>
                      </a:endParaRPr>
                    </a:p>
                  </a:txBody>
                  <a:tcPr marL="0" marR="0" marT="0" marB="0" anchor="ctr">
                    <a:solidFill>
                      <a:schemeClr val="accent3">
                        <a:lumMod val="60000"/>
                        <a:lumOff val="40000"/>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0" i="0" u="none" strike="noStrike" cap="none" baseline="30000" dirty="0">
                          <a:ln>
                            <a:noFill/>
                          </a:ln>
                          <a:solidFill>
                            <a:srgbClr val="101010"/>
                          </a:solidFill>
                          <a:latin typeface="Georgia" panose="02040502050405020303" pitchFamily="18" charset="0"/>
                          <a:ea typeface="ＭＳ Ｐゴシック"/>
                          <a:cs typeface="Corbel"/>
                        </a:rPr>
                        <a:t>76</a:t>
                      </a:r>
                      <a:r>
                        <a:rPr lang="en-US" sz="1200" b="0" i="0" u="none" strike="noStrike" cap="none" dirty="0">
                          <a:ln>
                            <a:noFill/>
                          </a:ln>
                          <a:solidFill>
                            <a:srgbClr val="101010"/>
                          </a:solidFill>
                          <a:latin typeface="Georgia" panose="02040502050405020303" pitchFamily="18" charset="0"/>
                          <a:ea typeface="ＭＳ Ｐゴシック"/>
                          <a:cs typeface="Corbel"/>
                        </a:rPr>
                        <a:t>Se</a:t>
                      </a:r>
                      <a:r>
                        <a:rPr lang="ru-RU" sz="1200" b="0" i="0" u="none" strike="noStrike" cap="none" dirty="0">
                          <a:ln>
                            <a:noFill/>
                          </a:ln>
                          <a:solidFill>
                            <a:srgbClr val="101010"/>
                          </a:solidFill>
                          <a:latin typeface="Georgia" panose="02040502050405020303" pitchFamily="18" charset="0"/>
                          <a:ea typeface="ＭＳ Ｐゴシック"/>
                          <a:cs typeface="Corbel"/>
                        </a:rPr>
                        <a:t> (9</a:t>
                      </a:r>
                      <a:r>
                        <a:rPr lang="en-US" sz="1200" b="0" i="0" u="none" strike="noStrike" cap="none" dirty="0">
                          <a:ln>
                            <a:noFill/>
                          </a:ln>
                          <a:solidFill>
                            <a:srgbClr val="101010"/>
                          </a:solidFill>
                          <a:latin typeface="Georgia" panose="02040502050405020303" pitchFamily="18" charset="0"/>
                          <a:ea typeface="ＭＳ Ｐゴシック"/>
                          <a:cs typeface="Corbel"/>
                        </a:rPr>
                        <a:t>9.97%</a:t>
                      </a:r>
                      <a:r>
                        <a:rPr lang="ru-RU" sz="1200" b="0" i="0" u="none" strike="noStrike" cap="none" dirty="0">
                          <a:ln>
                            <a:noFill/>
                          </a:ln>
                          <a:solidFill>
                            <a:srgbClr val="101010"/>
                          </a:solidFill>
                          <a:latin typeface="Georgia" panose="02040502050405020303" pitchFamily="18" charset="0"/>
                          <a:ea typeface="ＭＳ Ｐゴシック"/>
                          <a:cs typeface="Corbel"/>
                        </a:rPr>
                        <a:t>)</a:t>
                      </a:r>
                    </a:p>
                  </a:txBody>
                  <a:tcPr marL="0" marR="0" marT="0" marB="0" anchor="ctr">
                    <a:solidFill>
                      <a:schemeClr val="accent3">
                        <a:lumMod val="60000"/>
                        <a:lumOff val="40000"/>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1" i="0" u="none" strike="noStrike" cap="none" dirty="0">
                          <a:ln>
                            <a:noFill/>
                          </a:ln>
                          <a:solidFill>
                            <a:srgbClr val="C00000"/>
                          </a:solidFill>
                          <a:latin typeface="Georgia" panose="02040502050405020303" pitchFamily="18" charset="0"/>
                          <a:ea typeface="ＭＳ Ｐゴシック"/>
                          <a:cs typeface="Corbel"/>
                        </a:rPr>
                        <a:t>2021</a:t>
                      </a:r>
                      <a:r>
                        <a:rPr lang="en-US" sz="1200" b="0" i="0" u="none" strike="noStrike" cap="none" baseline="0" dirty="0">
                          <a:ln>
                            <a:noFill/>
                          </a:ln>
                          <a:solidFill>
                            <a:srgbClr val="C00000"/>
                          </a:solidFill>
                          <a:latin typeface="Georgia" panose="02040502050405020303" pitchFamily="18" charset="0"/>
                          <a:ea typeface="ＭＳ Ｐゴシック"/>
                          <a:cs typeface="Corbel"/>
                        </a:rPr>
                        <a:t> / analysis and publication</a:t>
                      </a:r>
                      <a:endParaRPr lang="ru-RU" sz="1200" b="0" i="0" u="none" strike="noStrike" cap="none" dirty="0">
                        <a:ln>
                          <a:noFill/>
                        </a:ln>
                        <a:solidFill>
                          <a:srgbClr val="C00000"/>
                        </a:solidFill>
                        <a:latin typeface="Georgia" panose="02040502050405020303" pitchFamily="18" charset="0"/>
                        <a:ea typeface="ＭＳ Ｐゴシック"/>
                        <a:cs typeface="Corbel"/>
                      </a:endParaRPr>
                    </a:p>
                  </a:txBody>
                  <a:tcPr marL="0" marR="0" marT="0" marB="0" anchor="ctr">
                    <a:solidFill>
                      <a:schemeClr val="accent3">
                        <a:lumMod val="60000"/>
                        <a:lumOff val="40000"/>
                        <a:alpha val="46000"/>
                      </a:schemeClr>
                    </a:solidFill>
                  </a:tcPr>
                </a:tc>
                <a:extLst>
                  <a:ext uri="{0D108BD9-81ED-4DB2-BD59-A6C34878D82A}">
                    <a16:rowId xmlns:a16="http://schemas.microsoft.com/office/drawing/2014/main" val="2041999016"/>
                  </a:ext>
                </a:extLst>
              </a:tr>
              <a:tr h="4209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200" b="0" u="none" strike="noStrike" cap="none" normalizeH="0" baseline="0" dirty="0">
                          <a:ln>
                            <a:noFill/>
                          </a:ln>
                          <a:effectLst/>
                          <a:latin typeface="Georgia" panose="02040502050405020303" pitchFamily="18" charset="0"/>
                          <a:cs typeface="Georgia"/>
                        </a:rPr>
                        <a:t>experimental input for DBD NME calculations</a:t>
                      </a:r>
                      <a:endParaRPr kumimoji="0" lang="ru-RU" altLang="ru-RU" sz="1200" b="0" i="0" u="none" strike="noStrike" cap="none" normalizeH="0" baseline="0" dirty="0">
                        <a:ln>
                          <a:noFill/>
                        </a:ln>
                        <a:solidFill>
                          <a:schemeClr val="bg2">
                            <a:lumMod val="25000"/>
                          </a:schemeClr>
                        </a:solidFill>
                        <a:effectLst/>
                        <a:latin typeface="Georgia" panose="02040502050405020303" pitchFamily="18" charset="0"/>
                        <a:cs typeface="Georgia"/>
                      </a:endParaRPr>
                    </a:p>
                  </a:txBody>
                  <a:tcPr marL="0" marR="0" marT="0" marB="0" anchor="ctr">
                    <a:solidFill>
                      <a:schemeClr val="accent3">
                        <a:lumMod val="60000"/>
                        <a:lumOff val="40000"/>
                        <a:alpha val="4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30000" dirty="0">
                          <a:ln>
                            <a:noFill/>
                          </a:ln>
                          <a:solidFill>
                            <a:srgbClr val="101010"/>
                          </a:solidFill>
                          <a:latin typeface="Georgia" panose="02040502050405020303" pitchFamily="18" charset="0"/>
                          <a:ea typeface="ＭＳ Ｐゴシック"/>
                          <a:cs typeface="Corbel"/>
                        </a:rPr>
                        <a:t>136</a:t>
                      </a:r>
                      <a:r>
                        <a:rPr lang="en-US" sz="1200" b="0" i="0" u="none" strike="noStrike" cap="none" dirty="0">
                          <a:ln>
                            <a:noFill/>
                          </a:ln>
                          <a:solidFill>
                            <a:srgbClr val="101010"/>
                          </a:solidFill>
                          <a:latin typeface="Georgia" panose="02040502050405020303" pitchFamily="18" charset="0"/>
                          <a:ea typeface="ＭＳ Ｐゴシック"/>
                          <a:cs typeface="Corbel"/>
                        </a:rPr>
                        <a:t>Ba </a:t>
                      </a:r>
                      <a:r>
                        <a:rPr lang="ru-RU" sz="1200" b="0" i="0" u="none" strike="noStrike" cap="none" dirty="0">
                          <a:ln>
                            <a:noFill/>
                          </a:ln>
                          <a:solidFill>
                            <a:srgbClr val="101010"/>
                          </a:solidFill>
                          <a:latin typeface="Georgia" panose="02040502050405020303" pitchFamily="18" charset="0"/>
                          <a:ea typeface="ＭＳ Ｐゴシック"/>
                          <a:cs typeface="Corbel"/>
                        </a:rPr>
                        <a:t>(9</a:t>
                      </a:r>
                      <a:r>
                        <a:rPr lang="en-US" sz="1200" b="0" i="0" u="none" strike="noStrike" cap="none" dirty="0">
                          <a:ln>
                            <a:noFill/>
                          </a:ln>
                          <a:solidFill>
                            <a:srgbClr val="101010"/>
                          </a:solidFill>
                          <a:latin typeface="Georgia" panose="02040502050405020303" pitchFamily="18" charset="0"/>
                          <a:ea typeface="ＭＳ Ｐゴシック"/>
                          <a:cs typeface="Corbel"/>
                        </a:rPr>
                        <a:t>5.27%</a:t>
                      </a:r>
                      <a:r>
                        <a:rPr lang="ru-RU" sz="1200" b="0" i="0" u="none" strike="noStrike" cap="none" dirty="0">
                          <a:ln>
                            <a:noFill/>
                          </a:ln>
                          <a:solidFill>
                            <a:srgbClr val="101010"/>
                          </a:solidFill>
                          <a:latin typeface="Georgia" panose="02040502050405020303" pitchFamily="18" charset="0"/>
                          <a:ea typeface="ＭＳ Ｐゴシック"/>
                          <a:cs typeface="Corbel"/>
                        </a:rPr>
                        <a:t>)</a:t>
                      </a:r>
                    </a:p>
                  </a:txBody>
                  <a:tcPr marL="0" marR="0" marT="0" marB="0" anchor="ctr">
                    <a:solidFill>
                      <a:schemeClr val="accent3">
                        <a:lumMod val="60000"/>
                        <a:lumOff val="40000"/>
                        <a:alpha val="4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ln>
                            <a:noFill/>
                          </a:ln>
                          <a:solidFill>
                            <a:srgbClr val="C00000"/>
                          </a:solidFill>
                          <a:latin typeface="Georgia" panose="02040502050405020303" pitchFamily="18" charset="0"/>
                          <a:ea typeface="ＭＳ Ｐゴシック"/>
                          <a:cs typeface="Corbel"/>
                        </a:rPr>
                        <a:t>2021</a:t>
                      </a:r>
                      <a:r>
                        <a:rPr lang="en-US" sz="1200" b="0" i="0" u="none" strike="noStrike" cap="none" dirty="0">
                          <a:ln>
                            <a:noFill/>
                          </a:ln>
                          <a:solidFill>
                            <a:srgbClr val="C00000"/>
                          </a:solidFill>
                          <a:latin typeface="Georgia" panose="02040502050405020303" pitchFamily="18" charset="0"/>
                          <a:ea typeface="ＭＳ Ｐゴシック"/>
                          <a:cs typeface="Corbel"/>
                        </a:rPr>
                        <a:t> / </a:t>
                      </a:r>
                      <a:r>
                        <a:rPr lang="en-US" sz="1200" b="0" i="0" u="none" strike="noStrike" cap="none" baseline="0" dirty="0">
                          <a:ln>
                            <a:noFill/>
                          </a:ln>
                          <a:solidFill>
                            <a:srgbClr val="C00000"/>
                          </a:solidFill>
                          <a:latin typeface="Georgia" panose="02040502050405020303" pitchFamily="18" charset="0"/>
                          <a:ea typeface="ＭＳ Ｐゴシック"/>
                          <a:cs typeface="Corbel"/>
                        </a:rPr>
                        <a:t>analysis and publication</a:t>
                      </a:r>
                      <a:endParaRPr lang="ru-RU" sz="1200" b="0" i="0" u="none" strike="noStrike" cap="none" dirty="0">
                        <a:ln>
                          <a:noFill/>
                        </a:ln>
                        <a:solidFill>
                          <a:srgbClr val="C00000"/>
                        </a:solidFill>
                        <a:latin typeface="Georgia" panose="02040502050405020303" pitchFamily="18" charset="0"/>
                        <a:ea typeface="ＭＳ Ｐゴシック"/>
                        <a:cs typeface="Corbel"/>
                      </a:endParaRPr>
                    </a:p>
                  </a:txBody>
                  <a:tcPr marL="0" marR="0" marT="0" marB="0" anchor="ctr">
                    <a:solidFill>
                      <a:schemeClr val="accent3">
                        <a:lumMod val="60000"/>
                        <a:lumOff val="40000"/>
                        <a:alpha val="46000"/>
                      </a:schemeClr>
                    </a:solidFill>
                  </a:tcPr>
                </a:tc>
                <a:extLst>
                  <a:ext uri="{0D108BD9-81ED-4DB2-BD59-A6C34878D82A}">
                    <a16:rowId xmlns:a16="http://schemas.microsoft.com/office/drawing/2014/main" val="3623979602"/>
                  </a:ext>
                </a:extLst>
              </a:tr>
              <a:tr h="4209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200" b="0" u="none" strike="noStrike" cap="none" normalizeH="0" baseline="0" dirty="0">
                          <a:ln>
                            <a:noFill/>
                          </a:ln>
                          <a:effectLst/>
                          <a:latin typeface="Georgia" panose="02040502050405020303" pitchFamily="18" charset="0"/>
                          <a:cs typeface="Georgia"/>
                        </a:rPr>
                        <a:t>experimental input for astrophysics investigations with SN</a:t>
                      </a:r>
                      <a:endParaRPr kumimoji="0" lang="ru-RU" altLang="ru-RU" sz="1200" b="0" i="0" u="none" strike="noStrike" cap="none" normalizeH="0" baseline="0" dirty="0">
                        <a:ln>
                          <a:noFill/>
                        </a:ln>
                        <a:solidFill>
                          <a:schemeClr val="bg2">
                            <a:lumMod val="25000"/>
                          </a:schemeClr>
                        </a:solidFill>
                        <a:effectLst/>
                        <a:latin typeface="Georgia" panose="02040502050405020303" pitchFamily="18" charset="0"/>
                        <a:cs typeface="Georgia"/>
                      </a:endParaRPr>
                    </a:p>
                  </a:txBody>
                  <a:tcPr marL="0" marR="0" marT="0" marB="0" anchor="ctr">
                    <a:solidFill>
                      <a:schemeClr val="accent3">
                        <a:lumMod val="60000"/>
                        <a:lumOff val="40000"/>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0" i="0" u="none" strike="noStrike" cap="none" baseline="30000" dirty="0">
                          <a:ln>
                            <a:noFill/>
                          </a:ln>
                          <a:solidFill>
                            <a:srgbClr val="101010"/>
                          </a:solidFill>
                          <a:latin typeface="Georgia" panose="02040502050405020303" pitchFamily="18" charset="0"/>
                          <a:ea typeface="ＭＳ Ｐゴシック"/>
                          <a:cs typeface="Corbel"/>
                        </a:rPr>
                        <a:t>100</a:t>
                      </a:r>
                      <a:r>
                        <a:rPr lang="en-US" sz="1200" b="0" i="0" u="none" strike="noStrike" cap="none" dirty="0">
                          <a:ln>
                            <a:noFill/>
                          </a:ln>
                          <a:solidFill>
                            <a:srgbClr val="101010"/>
                          </a:solidFill>
                          <a:latin typeface="Georgia" panose="02040502050405020303" pitchFamily="18" charset="0"/>
                          <a:ea typeface="ＭＳ Ｐゴシック"/>
                          <a:cs typeface="Corbel"/>
                        </a:rPr>
                        <a:t>Mo</a:t>
                      </a:r>
                      <a:r>
                        <a:rPr lang="ru-RU" sz="1200" b="0" i="0" u="none" strike="noStrike" cap="none" dirty="0">
                          <a:ln>
                            <a:noFill/>
                          </a:ln>
                          <a:solidFill>
                            <a:srgbClr val="101010"/>
                          </a:solidFill>
                          <a:latin typeface="Georgia" panose="02040502050405020303" pitchFamily="18" charset="0"/>
                          <a:ea typeface="ＭＳ Ｐゴシック"/>
                          <a:cs typeface="Corbel"/>
                        </a:rPr>
                        <a:t> (9</a:t>
                      </a:r>
                      <a:r>
                        <a:rPr lang="en-US" sz="1200" b="0" i="0" u="none" strike="noStrike" cap="none" dirty="0">
                          <a:ln>
                            <a:noFill/>
                          </a:ln>
                          <a:solidFill>
                            <a:srgbClr val="101010"/>
                          </a:solidFill>
                          <a:latin typeface="Georgia" panose="02040502050405020303" pitchFamily="18" charset="0"/>
                          <a:ea typeface="ＭＳ Ｐゴシック"/>
                          <a:cs typeface="Corbel"/>
                        </a:rPr>
                        <a:t>7.3%</a:t>
                      </a:r>
                      <a:r>
                        <a:rPr lang="ru-RU" sz="1200" b="0" i="0" u="none" strike="noStrike" cap="none" dirty="0">
                          <a:ln>
                            <a:noFill/>
                          </a:ln>
                          <a:solidFill>
                            <a:srgbClr val="101010"/>
                          </a:solidFill>
                          <a:latin typeface="Georgia" panose="02040502050405020303" pitchFamily="18" charset="0"/>
                          <a:ea typeface="ＭＳ Ｐゴシック"/>
                          <a:cs typeface="Corbel"/>
                        </a:rPr>
                        <a:t>)</a:t>
                      </a:r>
                    </a:p>
                  </a:txBody>
                  <a:tcPr marL="0" marR="0" marT="0" marB="0" anchor="ctr">
                    <a:solidFill>
                      <a:schemeClr val="accent3">
                        <a:lumMod val="60000"/>
                        <a:lumOff val="40000"/>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1" i="0" u="none" strike="noStrike" cap="none" dirty="0">
                          <a:ln>
                            <a:noFill/>
                          </a:ln>
                          <a:solidFill>
                            <a:schemeClr val="accent2">
                              <a:lumMod val="50000"/>
                            </a:schemeClr>
                          </a:solidFill>
                          <a:latin typeface="Georgia" panose="02040502050405020303" pitchFamily="18" charset="0"/>
                          <a:ea typeface="ＭＳ Ｐゴシック"/>
                          <a:cs typeface="Corbel"/>
                        </a:rPr>
                        <a:t>2022</a:t>
                      </a:r>
                      <a:r>
                        <a:rPr lang="en-US" sz="1200" b="0" i="0" u="none" strike="noStrike" cap="none" baseline="0" dirty="0">
                          <a:ln>
                            <a:noFill/>
                          </a:ln>
                          <a:solidFill>
                            <a:schemeClr val="accent2">
                              <a:lumMod val="50000"/>
                            </a:schemeClr>
                          </a:solidFill>
                          <a:latin typeface="Georgia" panose="02040502050405020303" pitchFamily="18" charset="0"/>
                          <a:ea typeface="ＭＳ Ｐゴシック"/>
                          <a:cs typeface="Corbel"/>
                        </a:rPr>
                        <a:t> / started data analysis</a:t>
                      </a:r>
                      <a:endParaRPr lang="ru-RU" sz="1200" b="0" i="0" u="none" strike="noStrike" cap="none" dirty="0">
                        <a:ln>
                          <a:noFill/>
                        </a:ln>
                        <a:solidFill>
                          <a:schemeClr val="accent2">
                            <a:lumMod val="50000"/>
                          </a:schemeClr>
                        </a:solidFill>
                        <a:latin typeface="Georgia" panose="02040502050405020303" pitchFamily="18" charset="0"/>
                        <a:ea typeface="ＭＳ Ｐゴシック"/>
                        <a:cs typeface="Corbel"/>
                      </a:endParaRPr>
                    </a:p>
                  </a:txBody>
                  <a:tcPr marL="0" marR="0" marT="0" marB="0" anchor="ctr">
                    <a:solidFill>
                      <a:schemeClr val="accent3">
                        <a:lumMod val="60000"/>
                        <a:lumOff val="40000"/>
                        <a:alpha val="46000"/>
                      </a:schemeClr>
                    </a:solidFill>
                  </a:tcPr>
                </a:tc>
                <a:extLst>
                  <a:ext uri="{0D108BD9-81ED-4DB2-BD59-A6C34878D82A}">
                    <a16:rowId xmlns:a16="http://schemas.microsoft.com/office/drawing/2014/main" val="720798321"/>
                  </a:ext>
                </a:extLst>
              </a:tr>
              <a:tr h="420965">
                <a:tc>
                  <a:txBody>
                    <a:bodyPr/>
                    <a:lstStyle/>
                    <a:p>
                      <a:pPr marL="0" marR="0" lvl="0" indent="0" algn="ctr" defTabSz="914400">
                        <a:lnSpc>
                          <a:spcPct val="100000"/>
                        </a:lnSpc>
                        <a:spcBef>
                          <a:spcPts val="0"/>
                        </a:spcBef>
                        <a:spcAft>
                          <a:spcPts val="0"/>
                        </a:spcAft>
                        <a:buClrTx/>
                        <a:buSzTx/>
                        <a:buFontTx/>
                        <a:buNone/>
                        <a:defRPr/>
                      </a:pPr>
                      <a:r>
                        <a:rPr lang="en-US" sz="1200" b="0" i="0" u="none" strike="noStrike" cap="none" dirty="0">
                          <a:ln>
                            <a:noFill/>
                          </a:ln>
                          <a:solidFill>
                            <a:schemeClr val="tx1"/>
                          </a:solidFill>
                          <a:latin typeface="Georgia" panose="02040502050405020303" pitchFamily="18" charset="0"/>
                          <a:ea typeface="ＭＳ Ｐゴシック"/>
                          <a:cs typeface="Corbel"/>
                        </a:rPr>
                        <a:t>Nuclear</a:t>
                      </a:r>
                      <a:r>
                        <a:rPr lang="en-US" sz="1200" b="0" i="0" u="none" strike="noStrike" cap="none" baseline="0" dirty="0">
                          <a:ln>
                            <a:noFill/>
                          </a:ln>
                          <a:solidFill>
                            <a:schemeClr val="tx1"/>
                          </a:solidFill>
                          <a:latin typeface="Georgia" panose="02040502050405020303" pitchFamily="18" charset="0"/>
                          <a:ea typeface="ＭＳ Ｐゴシック"/>
                          <a:cs typeface="Corbel"/>
                        </a:rPr>
                        <a:t> spectroscopy</a:t>
                      </a:r>
                      <a:r>
                        <a:rPr lang="en-US" sz="1200" b="0" i="0" u="none" strike="noStrike" cap="none" dirty="0">
                          <a:ln>
                            <a:noFill/>
                          </a:ln>
                          <a:solidFill>
                            <a:schemeClr val="tx1"/>
                          </a:solidFill>
                          <a:latin typeface="Georgia" panose="02040502050405020303" pitchFamily="18" charset="0"/>
                          <a:ea typeface="ＭＳ Ｐゴシック"/>
                          <a:cs typeface="Corbel"/>
                        </a:rPr>
                        <a:t>, total cap. rates, yields</a:t>
                      </a:r>
                    </a:p>
                  </a:txBody>
                  <a:tcPr marL="0" marR="0" marT="0" marB="0" anchor="ctr">
                    <a:solidFill>
                      <a:schemeClr val="accent3">
                        <a:lumMod val="60000"/>
                        <a:lumOff val="40000"/>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0" i="0" u="none" strike="noStrike" cap="none" baseline="30000" dirty="0" err="1">
                          <a:ln>
                            <a:noFill/>
                          </a:ln>
                          <a:solidFill>
                            <a:srgbClr val="101010"/>
                          </a:solidFill>
                          <a:latin typeface="Georgia" panose="02040502050405020303" pitchFamily="18" charset="0"/>
                          <a:ea typeface="ＭＳ Ｐゴシック"/>
                          <a:cs typeface="Corbel"/>
                        </a:rPr>
                        <a:t>nat</a:t>
                      </a:r>
                      <a:r>
                        <a:rPr lang="en-US" sz="1200" b="0" i="0" u="none" strike="noStrike" cap="none" dirty="0" err="1">
                          <a:ln>
                            <a:noFill/>
                          </a:ln>
                          <a:solidFill>
                            <a:srgbClr val="101010"/>
                          </a:solidFill>
                          <a:latin typeface="Georgia" panose="02040502050405020303" pitchFamily="18" charset="0"/>
                          <a:ea typeface="ＭＳ Ｐゴシック"/>
                          <a:cs typeface="Corbel"/>
                        </a:rPr>
                        <a:t>Mo</a:t>
                      </a:r>
                      <a:r>
                        <a:rPr lang="en-US" sz="1200" b="0" i="0" u="none" strike="noStrike" cap="none" dirty="0">
                          <a:ln>
                            <a:noFill/>
                          </a:ln>
                          <a:solidFill>
                            <a:srgbClr val="101010"/>
                          </a:solidFill>
                          <a:latin typeface="Georgia" panose="02040502050405020303" pitchFamily="18" charset="0"/>
                          <a:ea typeface="ＭＳ Ｐゴシック"/>
                          <a:cs typeface="Corbel"/>
                        </a:rPr>
                        <a:t> </a:t>
                      </a:r>
                      <a:endParaRPr lang="ru-RU" sz="1200" b="0" i="0" u="none" strike="noStrike" cap="none" dirty="0">
                        <a:ln>
                          <a:noFill/>
                        </a:ln>
                        <a:solidFill>
                          <a:srgbClr val="101010"/>
                        </a:solidFill>
                        <a:latin typeface="Georgia" panose="02040502050405020303" pitchFamily="18" charset="0"/>
                        <a:ea typeface="ＭＳ Ｐゴシック"/>
                        <a:cs typeface="Corbel"/>
                      </a:endParaRPr>
                    </a:p>
                  </a:txBody>
                  <a:tcPr marL="0" marR="0" marT="0" marB="0" anchor="ctr">
                    <a:solidFill>
                      <a:schemeClr val="accent3">
                        <a:lumMod val="60000"/>
                        <a:lumOff val="40000"/>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1" i="0" u="none" strike="noStrike" cap="none" dirty="0">
                          <a:ln>
                            <a:noFill/>
                          </a:ln>
                          <a:solidFill>
                            <a:schemeClr val="accent2">
                              <a:lumMod val="50000"/>
                            </a:schemeClr>
                          </a:solidFill>
                          <a:latin typeface="Georgia" panose="02040502050405020303" pitchFamily="18" charset="0"/>
                          <a:ea typeface="ＭＳ Ｐゴシック"/>
                          <a:cs typeface="Corbel"/>
                        </a:rPr>
                        <a:t>2022</a:t>
                      </a:r>
                      <a:r>
                        <a:rPr lang="en-US" sz="1200" b="0" i="0" u="none" strike="noStrike" cap="none" dirty="0">
                          <a:ln>
                            <a:noFill/>
                          </a:ln>
                          <a:solidFill>
                            <a:schemeClr val="accent2">
                              <a:lumMod val="50000"/>
                            </a:schemeClr>
                          </a:solidFill>
                          <a:latin typeface="Georgia" panose="02040502050405020303" pitchFamily="18" charset="0"/>
                          <a:ea typeface="ＭＳ Ｐゴシック"/>
                          <a:cs typeface="Corbel"/>
                        </a:rPr>
                        <a:t> / started data analysis</a:t>
                      </a:r>
                      <a:endParaRPr lang="ru-RU" sz="1200" b="0" i="0" u="none" strike="noStrike" cap="none" dirty="0">
                        <a:ln>
                          <a:noFill/>
                        </a:ln>
                        <a:solidFill>
                          <a:schemeClr val="accent2">
                            <a:lumMod val="50000"/>
                          </a:schemeClr>
                        </a:solidFill>
                        <a:latin typeface="Georgia" panose="02040502050405020303" pitchFamily="18" charset="0"/>
                        <a:ea typeface="ＭＳ Ｐゴシック"/>
                        <a:cs typeface="Corbel"/>
                      </a:endParaRPr>
                    </a:p>
                  </a:txBody>
                  <a:tcPr marL="0" marR="0" marT="0" marB="0" anchor="ctr">
                    <a:solidFill>
                      <a:schemeClr val="accent3">
                        <a:lumMod val="60000"/>
                        <a:lumOff val="40000"/>
                        <a:alpha val="46000"/>
                      </a:schemeClr>
                    </a:solidFill>
                  </a:tcPr>
                </a:tc>
                <a:extLst>
                  <a:ext uri="{0D108BD9-81ED-4DB2-BD59-A6C34878D82A}">
                    <a16:rowId xmlns:a16="http://schemas.microsoft.com/office/drawing/2014/main" val="3441030369"/>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testing nuclear shell model (SM) calculations</a:t>
                      </a:r>
                      <a:endParaRPr kumimoji="0" lang="ru-RU" altLang="ru-RU" sz="1200" b="0" i="0" u="none" strike="noStrike" cap="none" normalizeH="0" baseline="0" dirty="0">
                        <a:ln>
                          <a:noFill/>
                        </a:ln>
                        <a:solidFill>
                          <a:schemeClr val="bg2">
                            <a:lumMod val="25000"/>
                          </a:schemeClr>
                        </a:solidFill>
                        <a:effectLst/>
                        <a:latin typeface="Georgia" panose="02040502050405020303" pitchFamily="18" charset="0"/>
                        <a:cs typeface="Georgia"/>
                      </a:endParaRPr>
                    </a:p>
                  </a:txBody>
                  <a:tcPr marL="0" marR="0" marT="0" marB="0" anchor="ctr">
                    <a:solidFill>
                      <a:schemeClr val="bg2">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0" i="0" u="none" strike="noStrike" cap="none" baseline="30000" dirty="0">
                          <a:ln>
                            <a:noFill/>
                          </a:ln>
                          <a:solidFill>
                            <a:srgbClr val="101010"/>
                          </a:solidFill>
                          <a:latin typeface="Georgia" panose="02040502050405020303" pitchFamily="18" charset="0"/>
                          <a:ea typeface="ＭＳ Ｐゴシック"/>
                          <a:cs typeface="Corbel"/>
                        </a:rPr>
                        <a:t>48</a:t>
                      </a:r>
                      <a:r>
                        <a:rPr lang="en-US" sz="1200" b="0" i="0" u="none" strike="noStrike" cap="none" dirty="0">
                          <a:ln>
                            <a:noFill/>
                          </a:ln>
                          <a:solidFill>
                            <a:srgbClr val="101010"/>
                          </a:solidFill>
                          <a:latin typeface="Georgia" panose="02040502050405020303" pitchFamily="18" charset="0"/>
                          <a:ea typeface="ＭＳ Ｐゴシック"/>
                          <a:cs typeface="Corbel"/>
                        </a:rPr>
                        <a:t>Ti (99.9%) </a:t>
                      </a:r>
                      <a:endParaRPr lang="ru-RU" sz="1200" b="0" i="0" u="none" strike="noStrike" cap="none" dirty="0">
                        <a:ln>
                          <a:noFill/>
                        </a:ln>
                        <a:solidFill>
                          <a:srgbClr val="101010"/>
                        </a:solidFill>
                        <a:latin typeface="Georgia" panose="02040502050405020303" pitchFamily="18" charset="0"/>
                        <a:ea typeface="ＭＳ Ｐゴシック"/>
                        <a:cs typeface="Corbel"/>
                      </a:endParaRPr>
                    </a:p>
                  </a:txBody>
                  <a:tcPr marL="0" marR="0" marT="0" marB="0" anchor="ctr">
                    <a:solidFill>
                      <a:schemeClr val="bg2">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1" i="0" u="none" strike="noStrike" cap="none" dirty="0">
                          <a:ln>
                            <a:noFill/>
                          </a:ln>
                          <a:solidFill>
                            <a:schemeClr val="accent2">
                              <a:lumMod val="50000"/>
                            </a:schemeClr>
                          </a:solidFill>
                          <a:latin typeface="Georgia" panose="02040502050405020303" pitchFamily="18" charset="0"/>
                          <a:ea typeface="ＭＳ Ｐゴシック"/>
                          <a:cs typeface="Corbel"/>
                        </a:rPr>
                        <a:t>2023</a:t>
                      </a:r>
                      <a:r>
                        <a:rPr lang="en-US" sz="1200" b="0" i="0" u="none" strike="noStrike" cap="none" baseline="0" dirty="0">
                          <a:ln>
                            <a:noFill/>
                          </a:ln>
                          <a:solidFill>
                            <a:schemeClr val="accent2">
                              <a:lumMod val="50000"/>
                            </a:schemeClr>
                          </a:solidFill>
                          <a:latin typeface="Georgia" panose="02040502050405020303" pitchFamily="18" charset="0"/>
                          <a:ea typeface="ＭＳ Ｐゴシック"/>
                          <a:cs typeface="Corbel"/>
                        </a:rPr>
                        <a:t> / started data analysis</a:t>
                      </a:r>
                      <a:endParaRPr lang="ru-RU" sz="1200" b="0" i="0" u="none" strike="noStrike" cap="none" dirty="0">
                        <a:ln>
                          <a:noFill/>
                        </a:ln>
                        <a:solidFill>
                          <a:schemeClr val="accent2">
                            <a:lumMod val="50000"/>
                          </a:schemeClr>
                        </a:solidFill>
                        <a:latin typeface="Georgia" panose="02040502050405020303" pitchFamily="18" charset="0"/>
                        <a:ea typeface="ＭＳ Ｐゴシック"/>
                        <a:cs typeface="Corbel"/>
                      </a:endParaRPr>
                    </a:p>
                  </a:txBody>
                  <a:tcPr marL="0" marR="0" marT="0" marB="0" anchor="ctr">
                    <a:solidFill>
                      <a:schemeClr val="bg2">
                        <a:alpha val="46000"/>
                      </a:schemeClr>
                    </a:solidFill>
                  </a:tcPr>
                </a:tc>
                <a:extLst>
                  <a:ext uri="{0D108BD9-81ED-4DB2-BD59-A6C34878D82A}">
                    <a16:rowId xmlns:a16="http://schemas.microsoft.com/office/drawing/2014/main" val="10002"/>
                  </a:ext>
                </a:extLst>
              </a:tr>
              <a:tr h="3657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200" b="0" u="none" strike="noStrike" cap="none" normalizeH="0" baseline="0" dirty="0">
                          <a:ln>
                            <a:noFill/>
                          </a:ln>
                          <a:effectLst/>
                          <a:latin typeface="Georgia" panose="02040502050405020303" pitchFamily="18" charset="0"/>
                          <a:cs typeface="Georgia"/>
                        </a:rPr>
                        <a:t>experimental input for DBD NME calculations, ab-initio calculations</a:t>
                      </a:r>
                      <a:endParaRPr kumimoji="0" lang="ru-RU" altLang="ru-RU" sz="1200" b="0" i="0" u="none" strike="noStrike" cap="none" normalizeH="0" baseline="0" dirty="0">
                        <a:ln>
                          <a:noFill/>
                        </a:ln>
                        <a:solidFill>
                          <a:schemeClr val="bg2">
                            <a:lumMod val="25000"/>
                          </a:schemeClr>
                        </a:solidFill>
                        <a:effectLst/>
                        <a:latin typeface="Georgia" panose="02040502050405020303" pitchFamily="18" charset="0"/>
                        <a:cs typeface="Georgia"/>
                      </a:endParaRPr>
                    </a:p>
                  </a:txBody>
                  <a:tcPr marL="0" marR="0" marT="0" marB="0" anchor="ctr">
                    <a:solidFill>
                      <a:schemeClr val="accent6">
                        <a:lumMod val="40000"/>
                        <a:lumOff val="60000"/>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0" i="0" u="none" strike="noStrike" cap="none" baseline="30000" dirty="0">
                          <a:ln>
                            <a:noFill/>
                          </a:ln>
                          <a:solidFill>
                            <a:srgbClr val="101010"/>
                          </a:solidFill>
                          <a:latin typeface="Georgia" panose="02040502050405020303" pitchFamily="18" charset="0"/>
                          <a:ea typeface="ＭＳ Ｐゴシック"/>
                          <a:cs typeface="Corbel"/>
                        </a:rPr>
                        <a:t>96</a:t>
                      </a:r>
                      <a:r>
                        <a:rPr lang="en-US" sz="1200" b="0" i="0" u="none" strike="noStrike" cap="none" dirty="0">
                          <a:ln>
                            <a:noFill/>
                          </a:ln>
                          <a:solidFill>
                            <a:srgbClr val="101010"/>
                          </a:solidFill>
                          <a:latin typeface="Georgia" panose="02040502050405020303" pitchFamily="18" charset="0"/>
                          <a:ea typeface="ＭＳ Ｐゴシック"/>
                          <a:cs typeface="Corbel"/>
                        </a:rPr>
                        <a:t>Mo, </a:t>
                      </a:r>
                      <a:r>
                        <a:rPr lang="en-US" sz="1200" b="0" i="0" u="none" strike="noStrike" cap="none" baseline="30000" dirty="0">
                          <a:ln>
                            <a:noFill/>
                          </a:ln>
                          <a:solidFill>
                            <a:srgbClr val="101010"/>
                          </a:solidFill>
                          <a:latin typeface="Georgia" panose="02040502050405020303" pitchFamily="18" charset="0"/>
                          <a:ea typeface="ＭＳ Ｐゴシック"/>
                          <a:cs typeface="Corbel"/>
                        </a:rPr>
                        <a:t>12</a:t>
                      </a:r>
                      <a:r>
                        <a:rPr lang="en-US" sz="1200" b="0" i="0" u="none" strike="noStrike" cap="none" dirty="0">
                          <a:ln>
                            <a:noFill/>
                          </a:ln>
                          <a:solidFill>
                            <a:srgbClr val="101010"/>
                          </a:solidFill>
                          <a:latin typeface="Georgia" panose="02040502050405020303" pitchFamily="18" charset="0"/>
                          <a:ea typeface="ＭＳ Ｐゴシック"/>
                          <a:cs typeface="Corbel"/>
                        </a:rPr>
                        <a:t>C, </a:t>
                      </a:r>
                      <a:r>
                        <a:rPr lang="en-US" sz="1200" b="0" i="0" u="none" strike="noStrike" cap="none" baseline="30000" dirty="0">
                          <a:ln>
                            <a:noFill/>
                          </a:ln>
                          <a:solidFill>
                            <a:srgbClr val="101010"/>
                          </a:solidFill>
                          <a:latin typeface="Georgia" panose="02040502050405020303" pitchFamily="18" charset="0"/>
                          <a:ea typeface="ＭＳ Ｐゴシック"/>
                          <a:cs typeface="Corbel"/>
                        </a:rPr>
                        <a:t>13</a:t>
                      </a:r>
                      <a:r>
                        <a:rPr lang="en-US" sz="1200" b="0" i="0" u="none" strike="noStrike" cap="none" dirty="0">
                          <a:ln>
                            <a:noFill/>
                          </a:ln>
                          <a:solidFill>
                            <a:srgbClr val="101010"/>
                          </a:solidFill>
                          <a:latin typeface="Georgia" panose="02040502050405020303" pitchFamily="18" charset="0"/>
                          <a:ea typeface="ＭＳ Ｐゴシック"/>
                          <a:cs typeface="Corbel"/>
                        </a:rPr>
                        <a:t>C,</a:t>
                      </a:r>
                      <a:r>
                        <a:rPr lang="en-US" sz="1200" b="0" i="0" u="none" strike="noStrike" cap="none" baseline="0" dirty="0">
                          <a:ln>
                            <a:noFill/>
                          </a:ln>
                          <a:solidFill>
                            <a:srgbClr val="101010"/>
                          </a:solidFill>
                          <a:latin typeface="Georgia" panose="02040502050405020303" pitchFamily="18" charset="0"/>
                          <a:ea typeface="ＭＳ Ｐゴシック"/>
                          <a:cs typeface="Corbel"/>
                        </a:rPr>
                        <a:t> </a:t>
                      </a:r>
                      <a:r>
                        <a:rPr lang="en-US" sz="1200" b="0" i="0" u="none" strike="noStrike" cap="none" baseline="30000" dirty="0">
                          <a:ln>
                            <a:noFill/>
                          </a:ln>
                          <a:solidFill>
                            <a:srgbClr val="101010"/>
                          </a:solidFill>
                          <a:latin typeface="Georgia" panose="02040502050405020303" pitchFamily="18" charset="0"/>
                          <a:ea typeface="ＭＳ Ｐゴシック"/>
                          <a:cs typeface="Corbel"/>
                        </a:rPr>
                        <a:t>56</a:t>
                      </a:r>
                      <a:r>
                        <a:rPr lang="en-US" sz="1200" b="0" i="0" u="none" strike="noStrike" cap="none" baseline="0" dirty="0">
                          <a:ln>
                            <a:noFill/>
                          </a:ln>
                          <a:solidFill>
                            <a:srgbClr val="101010"/>
                          </a:solidFill>
                          <a:latin typeface="Georgia" panose="02040502050405020303" pitchFamily="18" charset="0"/>
                          <a:ea typeface="ＭＳ Ｐゴシック"/>
                          <a:cs typeface="Corbel"/>
                        </a:rPr>
                        <a:t>Fe</a:t>
                      </a:r>
                      <a:endParaRPr lang="ru-RU" sz="1200" b="0" i="0" u="none" strike="noStrike" cap="none" dirty="0">
                        <a:ln>
                          <a:noFill/>
                        </a:ln>
                        <a:solidFill>
                          <a:srgbClr val="101010"/>
                        </a:solidFill>
                        <a:latin typeface="Georgia" panose="02040502050405020303" pitchFamily="18" charset="0"/>
                        <a:ea typeface="ＭＳ Ｐゴシック"/>
                        <a:cs typeface="Corbel"/>
                      </a:endParaRPr>
                    </a:p>
                  </a:txBody>
                  <a:tcPr marL="0" marR="0" marT="0" marB="0" anchor="ctr">
                    <a:solidFill>
                      <a:schemeClr val="accent6">
                        <a:lumMod val="40000"/>
                        <a:lumOff val="60000"/>
                        <a:alpha val="46000"/>
                      </a:schemeClr>
                    </a:solidFill>
                  </a:tcPr>
                </a:tc>
                <a:tc>
                  <a:txBody>
                    <a:bodyPr/>
                    <a:lstStyle/>
                    <a:p>
                      <a:pPr marL="0" marR="0" lvl="0" indent="0" algn="ctr" defTabSz="914400">
                        <a:lnSpc>
                          <a:spcPct val="100000"/>
                        </a:lnSpc>
                        <a:spcBef>
                          <a:spcPts val="0"/>
                        </a:spcBef>
                        <a:spcAft>
                          <a:spcPts val="0"/>
                        </a:spcAft>
                        <a:buClrTx/>
                        <a:buSzTx/>
                        <a:buFontTx/>
                        <a:buNone/>
                        <a:defRPr/>
                      </a:pPr>
                      <a:r>
                        <a:rPr lang="en-US" sz="1200" b="1" i="0" u="none" strike="noStrike" cap="none" dirty="0">
                          <a:ln>
                            <a:noFill/>
                          </a:ln>
                          <a:solidFill>
                            <a:schemeClr val="accent6">
                              <a:lumMod val="50000"/>
                            </a:schemeClr>
                          </a:solidFill>
                          <a:latin typeface="Georgia" panose="02040502050405020303" pitchFamily="18" charset="0"/>
                          <a:ea typeface="ＭＳ Ｐゴシック"/>
                          <a:cs typeface="Corbel"/>
                        </a:rPr>
                        <a:t>2026-2028</a:t>
                      </a:r>
                      <a:r>
                        <a:rPr lang="en-US" sz="1200" b="0" i="0" u="none" strike="noStrike" cap="none" baseline="0" dirty="0">
                          <a:ln>
                            <a:noFill/>
                          </a:ln>
                          <a:solidFill>
                            <a:schemeClr val="accent6">
                              <a:lumMod val="50000"/>
                            </a:schemeClr>
                          </a:solidFill>
                          <a:latin typeface="Georgia" panose="02040502050405020303" pitchFamily="18" charset="0"/>
                          <a:ea typeface="ＭＳ Ｐゴシック"/>
                          <a:cs typeface="Corbel"/>
                        </a:rPr>
                        <a:t> / in preparation</a:t>
                      </a:r>
                      <a:endParaRPr lang="ru-RU" sz="1200" b="0" i="0" u="none" strike="noStrike" cap="none" dirty="0">
                        <a:ln>
                          <a:noFill/>
                        </a:ln>
                        <a:solidFill>
                          <a:schemeClr val="accent6">
                            <a:lumMod val="50000"/>
                          </a:schemeClr>
                        </a:solidFill>
                        <a:latin typeface="Georgia" panose="02040502050405020303" pitchFamily="18" charset="0"/>
                        <a:ea typeface="ＭＳ Ｐゴシック"/>
                        <a:cs typeface="Corbel"/>
                      </a:endParaRPr>
                    </a:p>
                  </a:txBody>
                  <a:tcPr marL="0" marR="0" marT="0" marB="0" anchor="ctr">
                    <a:solidFill>
                      <a:schemeClr val="accent6">
                        <a:lumMod val="40000"/>
                        <a:lumOff val="60000"/>
                        <a:alpha val="46000"/>
                      </a:schemeClr>
                    </a:solidFill>
                  </a:tcPr>
                </a:tc>
                <a:extLst>
                  <a:ext uri="{0D108BD9-81ED-4DB2-BD59-A6C34878D82A}">
                    <a16:rowId xmlns:a16="http://schemas.microsoft.com/office/drawing/2014/main" val="4152763685"/>
                  </a:ext>
                </a:extLst>
              </a:tr>
            </a:tbl>
          </a:graphicData>
        </a:graphic>
      </p:graphicFrame>
      <p:pic>
        <p:nvPicPr>
          <p:cNvPr id="3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39" y="29589"/>
            <a:ext cx="1076789" cy="549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 descr="unnamed.jpg"/>
          <p:cNvPicPr>
            <a:picLocks noChangeAspect="1"/>
          </p:cNvPicPr>
          <p:nvPr/>
        </p:nvPicPr>
        <p:blipFill>
          <a:blip r:embed="rId4" cstate="print"/>
          <a:stretch/>
        </p:blipFill>
        <p:spPr bwMode="auto">
          <a:xfrm>
            <a:off x="10668219" y="57266"/>
            <a:ext cx="1437469" cy="665379"/>
          </a:xfrm>
          <a:prstGeom prst="rect">
            <a:avLst/>
          </a:prstGeom>
        </p:spPr>
      </p:pic>
      <p:sp>
        <p:nvSpPr>
          <p:cNvPr id="10" name="Номер слайда 9"/>
          <p:cNvSpPr>
            <a:spLocks noGrp="1"/>
          </p:cNvSpPr>
          <p:nvPr>
            <p:ph type="sldNum" sz="quarter" idx="12"/>
          </p:nvPr>
        </p:nvSpPr>
        <p:spPr>
          <a:xfrm>
            <a:off x="9280731" y="6340800"/>
            <a:ext cx="2743200" cy="365125"/>
          </a:xfrm>
        </p:spPr>
        <p:txBody>
          <a:bodyPr/>
          <a:lstStyle/>
          <a:p>
            <a:pPr>
              <a:defRPr/>
            </a:pPr>
            <a:fld id="{EEC2E2E9-E011-4634-805F-1AEF7AA7D9FE}" type="slidenum">
              <a:rPr lang="ru-RU" altLang="ru-RU">
                <a:solidFill>
                  <a:prstClr val="black">
                    <a:tint val="75000"/>
                  </a:prstClr>
                </a:solidFill>
              </a:rPr>
              <a:pPr>
                <a:defRPr/>
              </a:pPr>
              <a:t>10</a:t>
            </a:fld>
            <a:endParaRPr lang="ru-RU" altLang="ru-RU" dirty="0">
              <a:solidFill>
                <a:prstClr val="black">
                  <a:tint val="75000"/>
                </a:prstClr>
              </a:solidFill>
            </a:endParaRPr>
          </a:p>
        </p:txBody>
      </p:sp>
      <p:cxnSp>
        <p:nvCxnSpPr>
          <p:cNvPr id="11" name="Прямая соединительная линия 10"/>
          <p:cNvCxnSpPr/>
          <p:nvPr/>
        </p:nvCxnSpPr>
        <p:spPr>
          <a:xfrm>
            <a:off x="0" y="740701"/>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Рисунок 9"/>
          <p:cNvPicPr>
            <a:picLocks noChangeAspect="1"/>
          </p:cNvPicPr>
          <p:nvPr/>
        </p:nvPicPr>
        <p:blipFill>
          <a:blip r:embed="rId5"/>
          <a:stretch/>
        </p:blipFill>
        <p:spPr bwMode="auto">
          <a:xfrm>
            <a:off x="530117" y="808918"/>
            <a:ext cx="4135565" cy="2189600"/>
          </a:xfrm>
          <a:prstGeom prst="rect">
            <a:avLst/>
          </a:prstGeom>
          <a:noFill/>
          <a:ln>
            <a:noFill/>
          </a:ln>
        </p:spPr>
      </p:pic>
      <p:pic>
        <p:nvPicPr>
          <p:cNvPr id="13" name="Рисунок 12">
            <a:extLst>
              <a:ext uri="{FF2B5EF4-FFF2-40B4-BE49-F238E27FC236}">
                <a16:creationId xmlns:a16="http://schemas.microsoft.com/office/drawing/2014/main" id="{47610B18-82B0-454C-B2ED-319C65DBCD66}"/>
              </a:ext>
            </a:extLst>
          </p:cNvPr>
          <p:cNvPicPr>
            <a:picLocks noChangeAspect="1"/>
          </p:cNvPicPr>
          <p:nvPr/>
        </p:nvPicPr>
        <p:blipFill rotWithShape="1">
          <a:blip r:embed="rId6"/>
          <a:srcRect l="1705" t="50069" r="35549"/>
          <a:stretch/>
        </p:blipFill>
        <p:spPr>
          <a:xfrm>
            <a:off x="325180" y="3030939"/>
            <a:ext cx="5978285" cy="3421117"/>
          </a:xfrm>
          <a:prstGeom prst="rect">
            <a:avLst/>
          </a:prstGeom>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8905" y="808918"/>
            <a:ext cx="2609120" cy="2653616"/>
          </a:xfrm>
          <a:prstGeom prst="rect">
            <a:avLst/>
          </a:prstGeom>
        </p:spPr>
      </p:pic>
      <p:pic>
        <p:nvPicPr>
          <p:cNvPr id="15" name="Picture 14">
            <a:extLst>
              <a:ext uri="{FF2B5EF4-FFF2-40B4-BE49-F238E27FC236}">
                <a16:creationId xmlns:a16="http://schemas.microsoft.com/office/drawing/2014/main" id="{10B2BD83-C743-42F6-BB00-D2238EC966E6}"/>
              </a:ext>
            </a:extLst>
          </p:cNvPr>
          <p:cNvPicPr>
            <a:picLocks noChangeAspect="1"/>
          </p:cNvPicPr>
          <p:nvPr/>
        </p:nvPicPr>
        <p:blipFill>
          <a:blip r:embed="rId8"/>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90ACB60B-CF57-6392-5913-67174BB69C41}"/>
              </a:ext>
            </a:extLst>
          </p:cNvPr>
          <p:cNvPicPr>
            <a:picLocks noChangeAspect="1"/>
          </p:cNvPicPr>
          <p:nvPr/>
        </p:nvPicPr>
        <p:blipFill>
          <a:blip r:embed="rId9"/>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6CDE3636-EB72-35A8-F523-4A3CC224A73C}"/>
              </a:ext>
            </a:extLst>
          </p:cNvPr>
          <p:cNvSpPr txBox="1"/>
          <p:nvPr/>
        </p:nvSpPr>
        <p:spPr>
          <a:xfrm>
            <a:off x="11773296" y="6440416"/>
            <a:ext cx="418704" cy="369332"/>
          </a:xfrm>
          <a:prstGeom prst="rect">
            <a:avLst/>
          </a:prstGeom>
          <a:solidFill>
            <a:schemeClr val="bg1"/>
          </a:solidFill>
        </p:spPr>
        <p:txBody>
          <a:bodyPr wrap="none" rtlCol="0">
            <a:spAutoFit/>
          </a:bodyPr>
          <a:lstStyle/>
          <a:p>
            <a:r>
              <a:rPr lang="en-US" dirty="0"/>
              <a:t>10</a:t>
            </a:r>
          </a:p>
        </p:txBody>
      </p:sp>
      <p:pic>
        <p:nvPicPr>
          <p:cNvPr id="6" name="Picture 5">
            <a:extLst>
              <a:ext uri="{FF2B5EF4-FFF2-40B4-BE49-F238E27FC236}">
                <a16:creationId xmlns:a16="http://schemas.microsoft.com/office/drawing/2014/main" id="{E9060D41-4282-45B1-8B48-8E46578682BA}"/>
              </a:ext>
            </a:extLst>
          </p:cNvPr>
          <p:cNvPicPr>
            <a:picLocks noChangeAspect="1"/>
          </p:cNvPicPr>
          <p:nvPr/>
        </p:nvPicPr>
        <p:blipFill>
          <a:blip r:embed="rId10"/>
          <a:stretch>
            <a:fillRect/>
          </a:stretch>
        </p:blipFill>
        <p:spPr>
          <a:xfrm>
            <a:off x="7653927" y="754555"/>
            <a:ext cx="3418403" cy="2860169"/>
          </a:xfrm>
          <a:prstGeom prst="rect">
            <a:avLst/>
          </a:prstGeom>
        </p:spPr>
      </p:pic>
      <p:sp>
        <p:nvSpPr>
          <p:cNvPr id="17" name="TextBox 16">
            <a:extLst>
              <a:ext uri="{FF2B5EF4-FFF2-40B4-BE49-F238E27FC236}">
                <a16:creationId xmlns:a16="http://schemas.microsoft.com/office/drawing/2014/main" id="{44BCD08B-19CE-467D-BAB4-4E268D58AB10}"/>
              </a:ext>
            </a:extLst>
          </p:cNvPr>
          <p:cNvSpPr txBox="1"/>
          <p:nvPr/>
        </p:nvSpPr>
        <p:spPr>
          <a:xfrm>
            <a:off x="10696841" y="1182729"/>
            <a:ext cx="1408847" cy="1754326"/>
          </a:xfrm>
          <a:prstGeom prst="rect">
            <a:avLst/>
          </a:prstGeom>
          <a:noFill/>
        </p:spPr>
        <p:txBody>
          <a:bodyPr wrap="square" rtlCol="0">
            <a:spAutoFit/>
          </a:bodyPr>
          <a:lstStyle/>
          <a:p>
            <a:r>
              <a:rPr lang="en-US" b="1" dirty="0">
                <a:solidFill>
                  <a:srgbClr val="FF0000"/>
                </a:solidFill>
              </a:rPr>
              <a:t>These </a:t>
            </a:r>
            <a:r>
              <a:rPr lang="en-US" b="1" dirty="0" err="1">
                <a:solidFill>
                  <a:srgbClr val="FF0000"/>
                </a:solidFill>
              </a:rPr>
              <a:t>Pions</a:t>
            </a:r>
            <a:r>
              <a:rPr lang="en-US" b="1" dirty="0">
                <a:solidFill>
                  <a:srgbClr val="FF0000"/>
                </a:solidFill>
              </a:rPr>
              <a:t> Produce Muon-Beam</a:t>
            </a:r>
          </a:p>
          <a:p>
            <a:r>
              <a:rPr lang="en-US" b="1" dirty="0">
                <a:solidFill>
                  <a:srgbClr val="FF0000"/>
                </a:solidFill>
              </a:rPr>
              <a:t>With momentum:</a:t>
            </a:r>
          </a:p>
          <a:p>
            <a:r>
              <a:rPr lang="en-US" b="1" dirty="0">
                <a:solidFill>
                  <a:srgbClr val="FF0000"/>
                </a:solidFill>
              </a:rPr>
              <a:t>33-40 MeV/c</a:t>
            </a:r>
            <a:endParaRPr lang="ru-RU" b="1" dirty="0">
              <a:solidFill>
                <a:srgbClr val="FF0000"/>
              </a:solidFill>
            </a:endParaRPr>
          </a:p>
        </p:txBody>
      </p:sp>
    </p:spTree>
    <p:extLst>
      <p:ext uri="{BB962C8B-B14F-4D97-AF65-F5344CB8AC3E}">
        <p14:creationId xmlns:p14="http://schemas.microsoft.com/office/powerpoint/2010/main" val="241823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119670" y="-268377"/>
            <a:ext cx="10174939" cy="1323630"/>
          </a:xfrm>
          <a:prstGeom prst="rect">
            <a:avLst/>
          </a:prstGeom>
        </p:spPr>
        <p:txBody>
          <a:bodyPr wrap="square" lIns="91416" tIns="45719" rIns="91416" bIns="45719">
            <a:spAutoFit/>
          </a:bodyPr>
          <a:lstStyle/>
          <a:p>
            <a:pPr defTabSz="914105" eaLnBrk="0" fontAlgn="base" hangingPunct="0">
              <a:spcBef>
                <a:spcPct val="0"/>
              </a:spcBef>
              <a:spcAft>
                <a:spcPct val="0"/>
              </a:spcAft>
              <a:defRPr/>
            </a:pPr>
            <a:br>
              <a:rPr lang="en-US" sz="2667" b="1" dirty="0">
                <a:solidFill>
                  <a:prstClr val="black"/>
                </a:solidFill>
                <a:latin typeface="Book Antiqua" panose="02040602050305030304" pitchFamily="18" charset="0"/>
              </a:rPr>
            </a:br>
            <a:r>
              <a:rPr lang="en-US" sz="2667" b="1" dirty="0">
                <a:solidFill>
                  <a:srgbClr val="002060"/>
                </a:solidFill>
                <a:latin typeface="Book Antiqua" panose="02040602050305030304" pitchFamily="18" charset="0"/>
                <a:cs typeface="Times New Roman" panose="02020603050405020304" pitchFamily="18" charset="0"/>
              </a:rPr>
              <a:t>MONUMENT experiment @ </a:t>
            </a:r>
            <a:r>
              <a:rPr lang="en-US" sz="2667" b="1" dirty="0">
                <a:solidFill>
                  <a:srgbClr val="002060"/>
                </a:solidFill>
                <a:latin typeface="Symbol" panose="05050102010706020507" pitchFamily="18" charset="2"/>
                <a:cs typeface="Times New Roman" panose="02020603050405020304" pitchFamily="18" charset="0"/>
              </a:rPr>
              <a:t>p</a:t>
            </a:r>
            <a:r>
              <a:rPr lang="en-US" sz="2667" b="1" dirty="0">
                <a:solidFill>
                  <a:srgbClr val="002060"/>
                </a:solidFill>
                <a:latin typeface="Book Antiqua" panose="02040602050305030304" pitchFamily="18" charset="0"/>
                <a:cs typeface="Times New Roman" panose="02020603050405020304" pitchFamily="18" charset="0"/>
              </a:rPr>
              <a:t>E1 beamline (PSI, Switzerland)</a:t>
            </a:r>
          </a:p>
          <a:p>
            <a:pPr defTabSz="914105" eaLnBrk="0" fontAlgn="base" hangingPunct="0">
              <a:spcBef>
                <a:spcPct val="0"/>
              </a:spcBef>
              <a:spcAft>
                <a:spcPct val="0"/>
              </a:spcAft>
              <a:defRPr/>
            </a:pPr>
            <a:endParaRPr lang="ru-RU" sz="2667" b="1" dirty="0">
              <a:solidFill>
                <a:srgbClr val="002060"/>
              </a:solidFill>
              <a:latin typeface="Book Antiqua" panose="02040602050305030304" pitchFamily="18" charset="0"/>
            </a:endParaRPr>
          </a:p>
        </p:txBody>
      </p:sp>
      <p:pic>
        <p:nvPicPr>
          <p:cNvPr id="3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39" y="29589"/>
            <a:ext cx="1076789" cy="549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 descr="unnamed.jpg"/>
          <p:cNvPicPr>
            <a:picLocks noChangeAspect="1"/>
          </p:cNvPicPr>
          <p:nvPr/>
        </p:nvPicPr>
        <p:blipFill>
          <a:blip r:embed="rId4" cstate="print"/>
          <a:stretch/>
        </p:blipFill>
        <p:spPr bwMode="auto">
          <a:xfrm>
            <a:off x="10668219" y="57266"/>
            <a:ext cx="1437469" cy="665379"/>
          </a:xfrm>
          <a:prstGeom prst="rect">
            <a:avLst/>
          </a:prstGeom>
        </p:spPr>
      </p:pic>
      <p:sp>
        <p:nvSpPr>
          <p:cNvPr id="10" name="Номер слайда 9"/>
          <p:cNvSpPr>
            <a:spLocks noGrp="1"/>
          </p:cNvSpPr>
          <p:nvPr>
            <p:ph type="sldNum" sz="quarter" idx="12"/>
          </p:nvPr>
        </p:nvSpPr>
        <p:spPr>
          <a:xfrm>
            <a:off x="9280731" y="6340800"/>
            <a:ext cx="2743200" cy="365125"/>
          </a:xfrm>
        </p:spPr>
        <p:txBody>
          <a:bodyPr/>
          <a:lstStyle/>
          <a:p>
            <a:pPr>
              <a:defRPr/>
            </a:pPr>
            <a:fld id="{EEC2E2E9-E011-4634-805F-1AEF7AA7D9FE}" type="slidenum">
              <a:rPr lang="ru-RU" altLang="ru-RU">
                <a:solidFill>
                  <a:prstClr val="black">
                    <a:tint val="75000"/>
                  </a:prstClr>
                </a:solidFill>
              </a:rPr>
              <a:pPr>
                <a:defRPr/>
              </a:pPr>
              <a:t>11</a:t>
            </a:fld>
            <a:endParaRPr lang="ru-RU" altLang="ru-RU" dirty="0">
              <a:solidFill>
                <a:prstClr val="black">
                  <a:tint val="75000"/>
                </a:prstClr>
              </a:solidFill>
            </a:endParaRPr>
          </a:p>
        </p:txBody>
      </p:sp>
      <p:cxnSp>
        <p:nvCxnSpPr>
          <p:cNvPr id="11" name="Прямая соединительная линия 10"/>
          <p:cNvCxnSpPr/>
          <p:nvPr/>
        </p:nvCxnSpPr>
        <p:spPr>
          <a:xfrm>
            <a:off x="0" y="740701"/>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0B2BD83-C743-42F6-BB00-D2238EC966E6}"/>
              </a:ext>
            </a:extLst>
          </p:cNvPr>
          <p:cNvPicPr>
            <a:picLocks noChangeAspect="1"/>
          </p:cNvPicPr>
          <p:nvPr/>
        </p:nvPicPr>
        <p:blipFill>
          <a:blip r:embed="rId5"/>
          <a:stretch>
            <a:fillRect/>
          </a:stretch>
        </p:blipFill>
        <p:spPr>
          <a:xfrm>
            <a:off x="134470" y="6234447"/>
            <a:ext cx="638801" cy="562145"/>
          </a:xfrm>
          <a:prstGeom prst="rect">
            <a:avLst/>
          </a:prstGeom>
        </p:spPr>
      </p:pic>
      <p:pic>
        <p:nvPicPr>
          <p:cNvPr id="9" name="Picture 8">
            <a:extLst>
              <a:ext uri="{FF2B5EF4-FFF2-40B4-BE49-F238E27FC236}">
                <a16:creationId xmlns:a16="http://schemas.microsoft.com/office/drawing/2014/main" id="{2F3F8E07-CFDD-AD98-C8E6-F742D3C6DC7E}"/>
              </a:ext>
            </a:extLst>
          </p:cNvPr>
          <p:cNvPicPr>
            <a:picLocks noChangeAspect="1"/>
          </p:cNvPicPr>
          <p:nvPr/>
        </p:nvPicPr>
        <p:blipFill>
          <a:blip r:embed="rId6"/>
          <a:stretch>
            <a:fillRect/>
          </a:stretch>
        </p:blipFill>
        <p:spPr>
          <a:xfrm>
            <a:off x="8030347" y="3486014"/>
            <a:ext cx="4161653" cy="2779403"/>
          </a:xfrm>
          <a:prstGeom prst="rect">
            <a:avLst/>
          </a:prstGeom>
        </p:spPr>
      </p:pic>
      <p:sp>
        <p:nvSpPr>
          <p:cNvPr id="17" name="TextBox 16">
            <a:extLst>
              <a:ext uri="{FF2B5EF4-FFF2-40B4-BE49-F238E27FC236}">
                <a16:creationId xmlns:a16="http://schemas.microsoft.com/office/drawing/2014/main" id="{911E3AB3-41D4-5134-6001-D27559ACAE10}"/>
              </a:ext>
            </a:extLst>
          </p:cNvPr>
          <p:cNvSpPr txBox="1"/>
          <p:nvPr/>
        </p:nvSpPr>
        <p:spPr>
          <a:xfrm>
            <a:off x="8902961" y="3698863"/>
            <a:ext cx="1639062" cy="369332"/>
          </a:xfrm>
          <a:prstGeom prst="rect">
            <a:avLst/>
          </a:prstGeom>
          <a:noFill/>
        </p:spPr>
        <p:txBody>
          <a:bodyPr wrap="square">
            <a:spAutoFit/>
          </a:bodyPr>
          <a:lstStyle/>
          <a:p>
            <a:r>
              <a:rPr lang="en-US" dirty="0"/>
              <a:t>Surface muons</a:t>
            </a:r>
          </a:p>
        </p:txBody>
      </p:sp>
      <p:sp>
        <p:nvSpPr>
          <p:cNvPr id="19" name="TextBox 18">
            <a:extLst>
              <a:ext uri="{FF2B5EF4-FFF2-40B4-BE49-F238E27FC236}">
                <a16:creationId xmlns:a16="http://schemas.microsoft.com/office/drawing/2014/main" id="{7184EC8F-7284-C524-EE08-F4168BC1D80B}"/>
              </a:ext>
            </a:extLst>
          </p:cNvPr>
          <p:cNvSpPr txBox="1"/>
          <p:nvPr/>
        </p:nvSpPr>
        <p:spPr>
          <a:xfrm>
            <a:off x="10093491" y="4837438"/>
            <a:ext cx="1675638" cy="369332"/>
          </a:xfrm>
          <a:prstGeom prst="rect">
            <a:avLst/>
          </a:prstGeom>
          <a:noFill/>
        </p:spPr>
        <p:txBody>
          <a:bodyPr wrap="square">
            <a:spAutoFit/>
          </a:bodyPr>
          <a:lstStyle/>
          <a:p>
            <a:r>
              <a:rPr lang="en-US" dirty="0"/>
              <a:t>Cloud muons</a:t>
            </a:r>
          </a:p>
        </p:txBody>
      </p:sp>
      <p:sp>
        <p:nvSpPr>
          <p:cNvPr id="21" name="TextBox 20">
            <a:extLst>
              <a:ext uri="{FF2B5EF4-FFF2-40B4-BE49-F238E27FC236}">
                <a16:creationId xmlns:a16="http://schemas.microsoft.com/office/drawing/2014/main" id="{8C148328-9BB2-11CB-E83D-9EB94AC73E91}"/>
              </a:ext>
            </a:extLst>
          </p:cNvPr>
          <p:cNvSpPr txBox="1"/>
          <p:nvPr/>
        </p:nvSpPr>
        <p:spPr>
          <a:xfrm>
            <a:off x="7085629" y="758758"/>
            <a:ext cx="5106369" cy="2062103"/>
          </a:xfrm>
          <a:prstGeom prst="rect">
            <a:avLst/>
          </a:prstGeom>
          <a:noFill/>
        </p:spPr>
        <p:txBody>
          <a:bodyPr wrap="square">
            <a:spAutoFit/>
          </a:bodyPr>
          <a:lstStyle/>
          <a:p>
            <a:pPr marL="285750" indent="-285750" algn="just">
              <a:buFont typeface="Arial" panose="020B0604020202020204" pitchFamily="34" charset="0"/>
              <a:buChar char="•"/>
            </a:pPr>
            <a:r>
              <a:rPr lang="en-US" sz="1600" dirty="0"/>
              <a:t>Single pion production at 290 MeV proton energy (LAB)</a:t>
            </a:r>
          </a:p>
          <a:p>
            <a:pPr marL="285750" indent="-285750" algn="just">
              <a:buFont typeface="Arial" panose="020B0604020202020204" pitchFamily="34" charset="0"/>
              <a:buChar char="•"/>
            </a:pPr>
            <a:r>
              <a:rPr lang="en-US" sz="1600" dirty="0"/>
              <a:t> Low-energy muon beam lines typically tuned to surface </a:t>
            </a:r>
            <a:r>
              <a:rPr lang="el-GR" sz="1600" dirty="0"/>
              <a:t>μ+ </a:t>
            </a:r>
            <a:r>
              <a:rPr lang="en-US" sz="1600" dirty="0"/>
              <a:t>at ~ 28 MeV/c</a:t>
            </a:r>
          </a:p>
          <a:p>
            <a:pPr marL="285750" indent="-285750" algn="just">
              <a:buFont typeface="Arial" panose="020B0604020202020204" pitchFamily="34" charset="0"/>
              <a:buChar char="•"/>
            </a:pPr>
            <a:r>
              <a:rPr lang="en-US" sz="1600" dirty="0"/>
              <a:t> Note: surface </a:t>
            </a:r>
            <a:r>
              <a:rPr lang="el-GR" sz="1600" dirty="0"/>
              <a:t>μ —&gt; </a:t>
            </a:r>
            <a:r>
              <a:rPr lang="en-US" sz="1600" dirty="0"/>
              <a:t>polarized positively charged</a:t>
            </a:r>
          </a:p>
          <a:p>
            <a:pPr algn="just"/>
            <a:r>
              <a:rPr lang="en-US" sz="1600" dirty="0"/>
              <a:t>muons (spin antiparallel to the momentum)</a:t>
            </a:r>
          </a:p>
          <a:p>
            <a:pPr marL="285750" indent="-285750" algn="just">
              <a:buFont typeface="Arial" panose="020B0604020202020204" pitchFamily="34" charset="0"/>
              <a:buChar char="•"/>
            </a:pPr>
            <a:r>
              <a:rPr lang="en-US" sz="1600" dirty="0"/>
              <a:t> Contribution from cloud muons at similar momentum</a:t>
            </a:r>
          </a:p>
          <a:p>
            <a:pPr algn="just"/>
            <a:r>
              <a:rPr lang="en-US" sz="1600" dirty="0"/>
              <a:t>about 100x smaller</a:t>
            </a:r>
          </a:p>
          <a:p>
            <a:pPr marL="285750" indent="-285750" algn="just">
              <a:buFont typeface="Arial" panose="020B0604020202020204" pitchFamily="34" charset="0"/>
              <a:buChar char="•"/>
            </a:pPr>
            <a:r>
              <a:rPr lang="en-US" sz="1600" b="1" dirty="0"/>
              <a:t> Negative muons only available as cloud muons</a:t>
            </a:r>
          </a:p>
        </p:txBody>
      </p:sp>
      <p:pic>
        <p:nvPicPr>
          <p:cNvPr id="25" name="Picture 24">
            <a:extLst>
              <a:ext uri="{FF2B5EF4-FFF2-40B4-BE49-F238E27FC236}">
                <a16:creationId xmlns:a16="http://schemas.microsoft.com/office/drawing/2014/main" id="{523F5E89-887C-132C-23D3-D6A17CA98BEE}"/>
              </a:ext>
            </a:extLst>
          </p:cNvPr>
          <p:cNvPicPr>
            <a:picLocks noChangeAspect="1"/>
          </p:cNvPicPr>
          <p:nvPr/>
        </p:nvPicPr>
        <p:blipFill>
          <a:blip r:embed="rId7"/>
          <a:stretch>
            <a:fillRect/>
          </a:stretch>
        </p:blipFill>
        <p:spPr>
          <a:xfrm>
            <a:off x="8084" y="1176316"/>
            <a:ext cx="3018513" cy="2226154"/>
          </a:xfrm>
          <a:prstGeom prst="rect">
            <a:avLst/>
          </a:prstGeom>
        </p:spPr>
      </p:pic>
      <p:pic>
        <p:nvPicPr>
          <p:cNvPr id="27" name="Picture 26">
            <a:extLst>
              <a:ext uri="{FF2B5EF4-FFF2-40B4-BE49-F238E27FC236}">
                <a16:creationId xmlns:a16="http://schemas.microsoft.com/office/drawing/2014/main" id="{F09BE065-76E3-DE25-1C38-3B5BE26C9DA7}"/>
              </a:ext>
            </a:extLst>
          </p:cNvPr>
          <p:cNvPicPr>
            <a:picLocks noChangeAspect="1"/>
          </p:cNvPicPr>
          <p:nvPr/>
        </p:nvPicPr>
        <p:blipFill>
          <a:blip r:embed="rId8"/>
          <a:stretch>
            <a:fillRect/>
          </a:stretch>
        </p:blipFill>
        <p:spPr>
          <a:xfrm>
            <a:off x="3283101" y="758758"/>
            <a:ext cx="3242693" cy="2150296"/>
          </a:xfrm>
          <a:prstGeom prst="rect">
            <a:avLst/>
          </a:prstGeom>
        </p:spPr>
      </p:pic>
      <p:pic>
        <p:nvPicPr>
          <p:cNvPr id="29" name="Picture 28">
            <a:extLst>
              <a:ext uri="{FF2B5EF4-FFF2-40B4-BE49-F238E27FC236}">
                <a16:creationId xmlns:a16="http://schemas.microsoft.com/office/drawing/2014/main" id="{8C667583-5F6B-B8B8-BD11-53DCAE6A8AE1}"/>
              </a:ext>
            </a:extLst>
          </p:cNvPr>
          <p:cNvPicPr>
            <a:picLocks noChangeAspect="1"/>
          </p:cNvPicPr>
          <p:nvPr/>
        </p:nvPicPr>
        <p:blipFill>
          <a:blip r:embed="rId9"/>
          <a:stretch>
            <a:fillRect/>
          </a:stretch>
        </p:blipFill>
        <p:spPr>
          <a:xfrm>
            <a:off x="1573316" y="3030117"/>
            <a:ext cx="3160879" cy="1239008"/>
          </a:xfrm>
          <a:prstGeom prst="rect">
            <a:avLst/>
          </a:prstGeom>
        </p:spPr>
      </p:pic>
      <p:pic>
        <p:nvPicPr>
          <p:cNvPr id="32" name="Picture 31">
            <a:extLst>
              <a:ext uri="{FF2B5EF4-FFF2-40B4-BE49-F238E27FC236}">
                <a16:creationId xmlns:a16="http://schemas.microsoft.com/office/drawing/2014/main" id="{4F51BE4F-133A-4FE6-172B-E5118AEF02C5}"/>
              </a:ext>
            </a:extLst>
          </p:cNvPr>
          <p:cNvPicPr>
            <a:picLocks noChangeAspect="1"/>
          </p:cNvPicPr>
          <p:nvPr/>
        </p:nvPicPr>
        <p:blipFill>
          <a:blip r:embed="rId10"/>
          <a:stretch>
            <a:fillRect/>
          </a:stretch>
        </p:blipFill>
        <p:spPr>
          <a:xfrm>
            <a:off x="-96021" y="4424581"/>
            <a:ext cx="5045763" cy="2018305"/>
          </a:xfrm>
          <a:prstGeom prst="rect">
            <a:avLst/>
          </a:prstGeom>
        </p:spPr>
      </p:pic>
      <p:sp>
        <p:nvSpPr>
          <p:cNvPr id="36" name="Rectangle: Rounded Corners 35">
            <a:extLst>
              <a:ext uri="{FF2B5EF4-FFF2-40B4-BE49-F238E27FC236}">
                <a16:creationId xmlns:a16="http://schemas.microsoft.com/office/drawing/2014/main" id="{9B120236-7F03-7B57-8E0B-3A9987AE49F2}"/>
              </a:ext>
            </a:extLst>
          </p:cNvPr>
          <p:cNvSpPr/>
          <p:nvPr/>
        </p:nvSpPr>
        <p:spPr>
          <a:xfrm>
            <a:off x="6897626" y="740701"/>
            <a:ext cx="5273239" cy="243726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2589C68-513F-56A1-6F80-33B2FA5A0160}"/>
              </a:ext>
            </a:extLst>
          </p:cNvPr>
          <p:cNvPicPr>
            <a:picLocks noChangeAspect="1"/>
          </p:cNvPicPr>
          <p:nvPr/>
        </p:nvPicPr>
        <p:blipFill>
          <a:blip r:embed="rId11"/>
          <a:stretch>
            <a:fillRect/>
          </a:stretch>
        </p:blipFill>
        <p:spPr>
          <a:xfrm>
            <a:off x="773271" y="6403510"/>
            <a:ext cx="11418729" cy="512108"/>
          </a:xfrm>
          <a:prstGeom prst="rect">
            <a:avLst/>
          </a:prstGeom>
        </p:spPr>
      </p:pic>
      <p:sp>
        <p:nvSpPr>
          <p:cNvPr id="38" name="TextBox 37">
            <a:extLst>
              <a:ext uri="{FF2B5EF4-FFF2-40B4-BE49-F238E27FC236}">
                <a16:creationId xmlns:a16="http://schemas.microsoft.com/office/drawing/2014/main" id="{4649DE97-7621-3104-8888-96828E89ECFE}"/>
              </a:ext>
            </a:extLst>
          </p:cNvPr>
          <p:cNvSpPr txBox="1"/>
          <p:nvPr/>
        </p:nvSpPr>
        <p:spPr>
          <a:xfrm>
            <a:off x="11773296" y="6440128"/>
            <a:ext cx="418704" cy="369332"/>
          </a:xfrm>
          <a:prstGeom prst="rect">
            <a:avLst/>
          </a:prstGeom>
          <a:solidFill>
            <a:schemeClr val="bg1"/>
          </a:solidFill>
        </p:spPr>
        <p:txBody>
          <a:bodyPr wrap="none" rtlCol="0">
            <a:spAutoFit/>
          </a:bodyPr>
          <a:lstStyle/>
          <a:p>
            <a:r>
              <a:rPr lang="en-US" dirty="0"/>
              <a:t>11</a:t>
            </a:r>
          </a:p>
        </p:txBody>
      </p:sp>
      <p:pic>
        <p:nvPicPr>
          <p:cNvPr id="2" name="Picture 1">
            <a:extLst>
              <a:ext uri="{FF2B5EF4-FFF2-40B4-BE49-F238E27FC236}">
                <a16:creationId xmlns:a16="http://schemas.microsoft.com/office/drawing/2014/main" id="{D492EC67-00B8-4E32-9F5D-6D0B29651989}"/>
              </a:ext>
            </a:extLst>
          </p:cNvPr>
          <p:cNvPicPr>
            <a:picLocks noChangeAspect="1"/>
          </p:cNvPicPr>
          <p:nvPr/>
        </p:nvPicPr>
        <p:blipFill>
          <a:blip r:embed="rId12"/>
          <a:stretch>
            <a:fillRect/>
          </a:stretch>
        </p:blipFill>
        <p:spPr>
          <a:xfrm>
            <a:off x="4694976" y="2885852"/>
            <a:ext cx="3255546" cy="3554276"/>
          </a:xfrm>
          <a:prstGeom prst="rect">
            <a:avLst/>
          </a:prstGeom>
        </p:spPr>
      </p:pic>
    </p:spTree>
    <p:extLst>
      <p:ext uri="{BB962C8B-B14F-4D97-AF65-F5344CB8AC3E}">
        <p14:creationId xmlns:p14="http://schemas.microsoft.com/office/powerpoint/2010/main" val="426747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76697C74-6023-03F8-73F0-26C0107669BE}"/>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3F2984DB-7897-8E3C-8BA7-5978DD57C54C}"/>
              </a:ext>
            </a:extLst>
          </p:cNvPr>
          <p:cNvSpPr txBox="1"/>
          <p:nvPr/>
        </p:nvSpPr>
        <p:spPr>
          <a:xfrm>
            <a:off x="11773296" y="6427260"/>
            <a:ext cx="418704" cy="369332"/>
          </a:xfrm>
          <a:prstGeom prst="rect">
            <a:avLst/>
          </a:prstGeom>
          <a:solidFill>
            <a:schemeClr val="bg1"/>
          </a:solidFill>
        </p:spPr>
        <p:txBody>
          <a:bodyPr wrap="none" rtlCol="0">
            <a:spAutoFit/>
          </a:bodyPr>
          <a:lstStyle/>
          <a:p>
            <a:r>
              <a:rPr lang="en-US" dirty="0"/>
              <a:t>12</a:t>
            </a:r>
          </a:p>
        </p:txBody>
      </p:sp>
      <p:sp>
        <p:nvSpPr>
          <p:cNvPr id="10" name="TextBox 9">
            <a:extLst>
              <a:ext uri="{FF2B5EF4-FFF2-40B4-BE49-F238E27FC236}">
                <a16:creationId xmlns:a16="http://schemas.microsoft.com/office/drawing/2014/main" id="{D252B71D-5B5E-42C0-AC39-DC3E8422C6DB}"/>
              </a:ext>
            </a:extLst>
          </p:cNvPr>
          <p:cNvSpPr txBox="1"/>
          <p:nvPr/>
        </p:nvSpPr>
        <p:spPr>
          <a:xfrm>
            <a:off x="63795" y="595407"/>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Short Theoretical introduction.</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Advantages of using Monte-Carlo codes like MCNP6.</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Steps for Monte-Carlo Simulations.</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MONUMENT experiment and Muon-Beam Profile.</a:t>
            </a:r>
          </a:p>
          <a:p>
            <a:pPr marL="457200" indent="-457200">
              <a:lnSpc>
                <a:spcPct val="150000"/>
              </a:lnSpc>
              <a:buClr>
                <a:srgbClr val="0070C0"/>
              </a:buClr>
              <a:buFont typeface="Wingdings" panose="05000000000000000000" pitchFamily="2" charset="2"/>
              <a:buChar char="Ø"/>
            </a:pPr>
            <a:r>
              <a:rPr lang="en-US" dirty="0"/>
              <a:t>Monte-Carlo Simulation of MONUMENT experiment.</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Induced Secondary Particles.</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Calibration Sources.</a:t>
            </a:r>
          </a:p>
          <a:p>
            <a:pPr marL="457200" indent="-457200">
              <a:lnSpc>
                <a:spcPct val="150000"/>
              </a:lnSpc>
              <a:buClr>
                <a:srgbClr val="0070C0"/>
              </a:buClr>
              <a:buFont typeface="Wingdings" panose="05000000000000000000" pitchFamily="2" charset="2"/>
              <a:buChar char="Ø"/>
            </a:pPr>
            <a:r>
              <a:rPr lang="en-US" dirty="0">
                <a:solidFill>
                  <a:schemeClr val="bg1"/>
                </a:solidFill>
              </a:rPr>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solidFill>
                  <a:schemeClr val="bg1"/>
                </a:solidFill>
              </a:rPr>
              <a:t>More for Near Future.</a:t>
            </a:r>
          </a:p>
        </p:txBody>
      </p:sp>
    </p:spTree>
    <p:extLst>
      <p:ext uri="{BB962C8B-B14F-4D97-AF65-F5344CB8AC3E}">
        <p14:creationId xmlns:p14="http://schemas.microsoft.com/office/powerpoint/2010/main" val="1960281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E44FA2-72E7-60CD-6E0E-F5057B06AD6A}"/>
              </a:ext>
            </a:extLst>
          </p:cNvPr>
          <p:cNvPicPr>
            <a:picLocks noChangeAspect="1"/>
          </p:cNvPicPr>
          <p:nvPr/>
        </p:nvPicPr>
        <p:blipFill>
          <a:blip r:embed="rId2"/>
          <a:stretch>
            <a:fillRect/>
          </a:stretch>
        </p:blipFill>
        <p:spPr>
          <a:xfrm>
            <a:off x="7082954" y="232401"/>
            <a:ext cx="1916734" cy="3268147"/>
          </a:xfrm>
          <a:prstGeom prst="rect">
            <a:avLst/>
          </a:prstGeom>
        </p:spPr>
      </p:pic>
      <p:pic>
        <p:nvPicPr>
          <p:cNvPr id="3" name="Picture 2">
            <a:extLst>
              <a:ext uri="{FF2B5EF4-FFF2-40B4-BE49-F238E27FC236}">
                <a16:creationId xmlns:a16="http://schemas.microsoft.com/office/drawing/2014/main" id="{289EFC99-10D3-B457-EBAA-DF600B97F9CB}"/>
              </a:ext>
            </a:extLst>
          </p:cNvPr>
          <p:cNvPicPr>
            <a:picLocks noChangeAspect="1"/>
          </p:cNvPicPr>
          <p:nvPr/>
        </p:nvPicPr>
        <p:blipFill>
          <a:blip r:embed="rId3"/>
          <a:stretch>
            <a:fillRect/>
          </a:stretch>
        </p:blipFill>
        <p:spPr>
          <a:xfrm>
            <a:off x="3918800" y="250315"/>
            <a:ext cx="3119860" cy="3232320"/>
          </a:xfrm>
          <a:prstGeom prst="rect">
            <a:avLst/>
          </a:prstGeom>
        </p:spPr>
      </p:pic>
      <p:pic>
        <p:nvPicPr>
          <p:cNvPr id="4" name="Picture 3">
            <a:extLst>
              <a:ext uri="{FF2B5EF4-FFF2-40B4-BE49-F238E27FC236}">
                <a16:creationId xmlns:a16="http://schemas.microsoft.com/office/drawing/2014/main" id="{E91E65F9-3FD5-04AE-0939-3C6148A90DEA}"/>
              </a:ext>
            </a:extLst>
          </p:cNvPr>
          <p:cNvPicPr>
            <a:picLocks noChangeAspect="1"/>
          </p:cNvPicPr>
          <p:nvPr/>
        </p:nvPicPr>
        <p:blipFill>
          <a:blip r:embed="rId4"/>
          <a:stretch>
            <a:fillRect/>
          </a:stretch>
        </p:blipFill>
        <p:spPr>
          <a:xfrm>
            <a:off x="149563" y="237567"/>
            <a:ext cx="3680649" cy="3232319"/>
          </a:xfrm>
          <a:prstGeom prst="rect">
            <a:avLst/>
          </a:prstGeom>
        </p:spPr>
      </p:pic>
      <p:pic>
        <p:nvPicPr>
          <p:cNvPr id="5" name="Picture 4">
            <a:extLst>
              <a:ext uri="{FF2B5EF4-FFF2-40B4-BE49-F238E27FC236}">
                <a16:creationId xmlns:a16="http://schemas.microsoft.com/office/drawing/2014/main" id="{249C13EB-0168-E37F-4496-C5BC81AEB1B9}"/>
              </a:ext>
            </a:extLst>
          </p:cNvPr>
          <p:cNvPicPr>
            <a:picLocks noChangeAspect="1"/>
          </p:cNvPicPr>
          <p:nvPr/>
        </p:nvPicPr>
        <p:blipFill>
          <a:blip r:embed="rId5"/>
          <a:stretch>
            <a:fillRect/>
          </a:stretch>
        </p:blipFill>
        <p:spPr>
          <a:xfrm>
            <a:off x="5241844" y="3531664"/>
            <a:ext cx="3682220" cy="2827798"/>
          </a:xfrm>
          <a:prstGeom prst="rect">
            <a:avLst/>
          </a:prstGeom>
        </p:spPr>
      </p:pic>
      <p:pic>
        <p:nvPicPr>
          <p:cNvPr id="6" name="Picture 5">
            <a:extLst>
              <a:ext uri="{FF2B5EF4-FFF2-40B4-BE49-F238E27FC236}">
                <a16:creationId xmlns:a16="http://schemas.microsoft.com/office/drawing/2014/main" id="{363715E8-4864-5AD9-24A5-4B87469401DD}"/>
              </a:ext>
            </a:extLst>
          </p:cNvPr>
          <p:cNvPicPr>
            <a:picLocks noChangeAspect="1"/>
          </p:cNvPicPr>
          <p:nvPr/>
        </p:nvPicPr>
        <p:blipFill>
          <a:blip r:embed="rId6"/>
          <a:stretch>
            <a:fillRect/>
          </a:stretch>
        </p:blipFill>
        <p:spPr>
          <a:xfrm>
            <a:off x="136629" y="3506166"/>
            <a:ext cx="4771998" cy="2853296"/>
          </a:xfrm>
          <a:prstGeom prst="rect">
            <a:avLst/>
          </a:prstGeom>
        </p:spPr>
      </p:pic>
      <p:sp>
        <p:nvSpPr>
          <p:cNvPr id="7" name="TextBox 6">
            <a:extLst>
              <a:ext uri="{FF2B5EF4-FFF2-40B4-BE49-F238E27FC236}">
                <a16:creationId xmlns:a16="http://schemas.microsoft.com/office/drawing/2014/main" id="{67B0A7AD-8F12-F8BE-D000-044E85AE169C}"/>
              </a:ext>
            </a:extLst>
          </p:cNvPr>
          <p:cNvSpPr txBox="1"/>
          <p:nvPr/>
        </p:nvSpPr>
        <p:spPr>
          <a:xfrm>
            <a:off x="9043983" y="0"/>
            <a:ext cx="3059428" cy="7263527"/>
          </a:xfrm>
          <a:prstGeom prst="rect">
            <a:avLst/>
          </a:prstGeom>
          <a:noFill/>
        </p:spPr>
        <p:txBody>
          <a:bodyPr wrap="square" rtlCol="0">
            <a:spAutoFit/>
          </a:bodyPr>
          <a:lstStyle/>
          <a:p>
            <a:pPr algn="just"/>
            <a:r>
              <a:rPr lang="en-US" sz="1400" dirty="0">
                <a:solidFill>
                  <a:srgbClr val="C00000"/>
                </a:solidFill>
              </a:rPr>
              <a:t>Geometry of MONUMENT-Experiment described in the MCNP-input file and generated using Phig3D-PHITS program.</a:t>
            </a:r>
          </a:p>
          <a:p>
            <a:pPr algn="just"/>
            <a:endParaRPr lang="en-US" sz="1400" dirty="0"/>
          </a:p>
          <a:p>
            <a:pPr algn="just"/>
            <a:r>
              <a:rPr lang="en-US" sz="1400" b="1" u="sng" dirty="0"/>
              <a:t>The following codes and programs were used to obtain the geometry:</a:t>
            </a:r>
          </a:p>
          <a:p>
            <a:pPr algn="just"/>
            <a:endParaRPr lang="en-US" sz="1400" u="sng" dirty="0"/>
          </a:p>
          <a:p>
            <a:pPr marL="285750" indent="-285750" algn="just">
              <a:buFontTx/>
              <a:buChar char="-"/>
            </a:pPr>
            <a:r>
              <a:rPr lang="en-US" sz="1400" b="1" dirty="0">
                <a:solidFill>
                  <a:srgbClr val="0070C0"/>
                </a:solidFill>
              </a:rPr>
              <a:t>MCNP6</a:t>
            </a:r>
            <a:r>
              <a:rPr lang="en-US" sz="1400" dirty="0"/>
              <a:t> (Monte Carlo N-Particle Transport is a general-purpose, continuous-energy, generalized-geometry, time-dependent, Monte Carlo radiation transport code designed to track many particle types over broad ranges of energies and is developed by Los Alamos National Laboratory. )</a:t>
            </a:r>
          </a:p>
          <a:p>
            <a:pPr marL="285750" indent="-285750" algn="just">
              <a:buFontTx/>
              <a:buChar char="-"/>
            </a:pPr>
            <a:endParaRPr lang="en-US" sz="1400" dirty="0"/>
          </a:p>
          <a:p>
            <a:pPr marL="285750" indent="-285750" algn="just">
              <a:buFontTx/>
              <a:buChar char="-"/>
            </a:pPr>
            <a:r>
              <a:rPr lang="en-US" sz="1400" b="1" dirty="0">
                <a:solidFill>
                  <a:srgbClr val="0070C0"/>
                </a:solidFill>
              </a:rPr>
              <a:t>Phig3D-PHITS</a:t>
            </a:r>
            <a:r>
              <a:rPr lang="en-US" sz="1400" dirty="0"/>
              <a:t> (Particle and Heavy Ion Transport code System) is a general purpose Monte Carlo particle transport simulation code developed under collaboration between JAEA, RIST, KEK and several other institutes)</a:t>
            </a:r>
          </a:p>
          <a:p>
            <a:pPr marL="285750" indent="-285750" algn="just">
              <a:buFontTx/>
              <a:buChar char="-"/>
            </a:pPr>
            <a:endParaRPr lang="en-US" sz="1400" dirty="0"/>
          </a:p>
          <a:p>
            <a:pPr marL="285750" indent="-285750" algn="just">
              <a:buFontTx/>
              <a:buChar char="-"/>
            </a:pPr>
            <a:r>
              <a:rPr lang="en-US" sz="1400" b="1" dirty="0" err="1">
                <a:solidFill>
                  <a:srgbClr val="0070C0"/>
                </a:solidFill>
              </a:rPr>
              <a:t>TopMC</a:t>
            </a:r>
            <a:r>
              <a:rPr lang="en-US" sz="1400" dirty="0"/>
              <a:t> (Multi-Functional Program for Neutronics Calculation, Nuclear Design and Safety Evaluation, which has been developing by FDS Consortium, China)</a:t>
            </a:r>
          </a:p>
          <a:p>
            <a:endParaRPr lang="en-US" dirty="0"/>
          </a:p>
        </p:txBody>
      </p:sp>
      <p:pic>
        <p:nvPicPr>
          <p:cNvPr id="9" name="Picture 8">
            <a:extLst>
              <a:ext uri="{FF2B5EF4-FFF2-40B4-BE49-F238E27FC236}">
                <a16:creationId xmlns:a16="http://schemas.microsoft.com/office/drawing/2014/main" id="{7620BE07-B1EE-4767-B8EC-F336F13F2FBB}"/>
              </a:ext>
            </a:extLst>
          </p:cNvPr>
          <p:cNvPicPr>
            <a:picLocks noChangeAspect="1"/>
          </p:cNvPicPr>
          <p:nvPr/>
        </p:nvPicPr>
        <p:blipFill>
          <a:blip r:embed="rId7"/>
          <a:stretch>
            <a:fillRect/>
          </a:stretch>
        </p:blipFill>
        <p:spPr>
          <a:xfrm>
            <a:off x="134470" y="6234447"/>
            <a:ext cx="638801" cy="562145"/>
          </a:xfrm>
          <a:prstGeom prst="rect">
            <a:avLst/>
          </a:prstGeom>
        </p:spPr>
      </p:pic>
      <p:pic>
        <p:nvPicPr>
          <p:cNvPr id="10" name="Picture 9">
            <a:extLst>
              <a:ext uri="{FF2B5EF4-FFF2-40B4-BE49-F238E27FC236}">
                <a16:creationId xmlns:a16="http://schemas.microsoft.com/office/drawing/2014/main" id="{AB355A81-6263-A0A3-A825-B473BC5377DF}"/>
              </a:ext>
            </a:extLst>
          </p:cNvPr>
          <p:cNvPicPr>
            <a:picLocks noChangeAspect="1"/>
          </p:cNvPicPr>
          <p:nvPr/>
        </p:nvPicPr>
        <p:blipFill>
          <a:blip r:embed="rId8"/>
          <a:stretch>
            <a:fillRect/>
          </a:stretch>
        </p:blipFill>
        <p:spPr>
          <a:xfrm>
            <a:off x="773271" y="6403510"/>
            <a:ext cx="11418729" cy="512108"/>
          </a:xfrm>
          <a:prstGeom prst="rect">
            <a:avLst/>
          </a:prstGeom>
        </p:spPr>
      </p:pic>
      <p:sp>
        <p:nvSpPr>
          <p:cNvPr id="11" name="TextBox 10">
            <a:extLst>
              <a:ext uri="{FF2B5EF4-FFF2-40B4-BE49-F238E27FC236}">
                <a16:creationId xmlns:a16="http://schemas.microsoft.com/office/drawing/2014/main" id="{FF8E1A4D-4667-D41D-1F75-B808C0D99D1C}"/>
              </a:ext>
            </a:extLst>
          </p:cNvPr>
          <p:cNvSpPr txBox="1"/>
          <p:nvPr/>
        </p:nvSpPr>
        <p:spPr>
          <a:xfrm>
            <a:off x="11773296" y="6434228"/>
            <a:ext cx="418704" cy="369332"/>
          </a:xfrm>
          <a:prstGeom prst="rect">
            <a:avLst/>
          </a:prstGeom>
          <a:solidFill>
            <a:schemeClr val="bg1"/>
          </a:solidFill>
        </p:spPr>
        <p:txBody>
          <a:bodyPr wrap="none" rtlCol="0">
            <a:spAutoFit/>
          </a:bodyPr>
          <a:lstStyle/>
          <a:p>
            <a:r>
              <a:rPr lang="en-US" dirty="0"/>
              <a:t>13</a:t>
            </a:r>
          </a:p>
        </p:txBody>
      </p:sp>
    </p:spTree>
    <p:extLst>
      <p:ext uri="{BB962C8B-B14F-4D97-AF65-F5344CB8AC3E}">
        <p14:creationId xmlns:p14="http://schemas.microsoft.com/office/powerpoint/2010/main" val="242440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73FB453-BFF5-D73F-EEB5-7CA78ADCE241}"/>
              </a:ext>
            </a:extLst>
          </p:cNvPr>
          <p:cNvSpPr txBox="1"/>
          <p:nvPr/>
        </p:nvSpPr>
        <p:spPr>
          <a:xfrm>
            <a:off x="3344256" y="1398271"/>
            <a:ext cx="425116" cy="369332"/>
          </a:xfrm>
          <a:prstGeom prst="rect">
            <a:avLst/>
          </a:prstGeom>
          <a:noFill/>
        </p:spPr>
        <p:txBody>
          <a:bodyPr wrap="none" rtlCol="0">
            <a:spAutoFit/>
          </a:bodyPr>
          <a:lstStyle/>
          <a:p>
            <a:r>
              <a:rPr lang="en-US" dirty="0">
                <a:solidFill>
                  <a:schemeClr val="bg1"/>
                </a:solidFill>
              </a:rPr>
              <a:t>C1</a:t>
            </a:r>
          </a:p>
        </p:txBody>
      </p:sp>
      <p:sp>
        <p:nvSpPr>
          <p:cNvPr id="11" name="TextBox 10">
            <a:extLst>
              <a:ext uri="{FF2B5EF4-FFF2-40B4-BE49-F238E27FC236}">
                <a16:creationId xmlns:a16="http://schemas.microsoft.com/office/drawing/2014/main" id="{71B0A8FD-50BC-8D83-585E-B5BE584F8CFB}"/>
              </a:ext>
            </a:extLst>
          </p:cNvPr>
          <p:cNvSpPr txBox="1"/>
          <p:nvPr/>
        </p:nvSpPr>
        <p:spPr>
          <a:xfrm>
            <a:off x="2639139" y="1398271"/>
            <a:ext cx="425116" cy="369332"/>
          </a:xfrm>
          <a:prstGeom prst="rect">
            <a:avLst/>
          </a:prstGeom>
          <a:noFill/>
        </p:spPr>
        <p:txBody>
          <a:bodyPr wrap="none" rtlCol="0">
            <a:spAutoFit/>
          </a:bodyPr>
          <a:lstStyle/>
          <a:p>
            <a:r>
              <a:rPr lang="en-US" dirty="0">
                <a:solidFill>
                  <a:schemeClr val="bg1"/>
                </a:solidFill>
              </a:rPr>
              <a:t>C2</a:t>
            </a:r>
          </a:p>
        </p:txBody>
      </p:sp>
      <p:sp>
        <p:nvSpPr>
          <p:cNvPr id="12" name="TextBox 11">
            <a:extLst>
              <a:ext uri="{FF2B5EF4-FFF2-40B4-BE49-F238E27FC236}">
                <a16:creationId xmlns:a16="http://schemas.microsoft.com/office/drawing/2014/main" id="{B5592FAF-BB45-4345-7FD2-3B92EBEFF60D}"/>
              </a:ext>
            </a:extLst>
          </p:cNvPr>
          <p:cNvSpPr txBox="1"/>
          <p:nvPr/>
        </p:nvSpPr>
        <p:spPr>
          <a:xfrm>
            <a:off x="749891" y="1491167"/>
            <a:ext cx="764697" cy="369332"/>
          </a:xfrm>
          <a:prstGeom prst="rect">
            <a:avLst/>
          </a:prstGeom>
          <a:noFill/>
        </p:spPr>
        <p:txBody>
          <a:bodyPr wrap="none" rtlCol="0">
            <a:spAutoFit/>
          </a:bodyPr>
          <a:lstStyle/>
          <a:p>
            <a:r>
              <a:rPr lang="en-US" dirty="0">
                <a:solidFill>
                  <a:schemeClr val="bg1"/>
                </a:solidFill>
              </a:rPr>
              <a:t>Target</a:t>
            </a:r>
          </a:p>
        </p:txBody>
      </p:sp>
      <p:sp>
        <p:nvSpPr>
          <p:cNvPr id="13" name="TextBox 12">
            <a:extLst>
              <a:ext uri="{FF2B5EF4-FFF2-40B4-BE49-F238E27FC236}">
                <a16:creationId xmlns:a16="http://schemas.microsoft.com/office/drawing/2014/main" id="{7E5CC502-89D8-8158-7808-EAE5AE8D2703}"/>
              </a:ext>
            </a:extLst>
          </p:cNvPr>
          <p:cNvSpPr txBox="1"/>
          <p:nvPr/>
        </p:nvSpPr>
        <p:spPr>
          <a:xfrm>
            <a:off x="1301465" y="606240"/>
            <a:ext cx="1337674" cy="369332"/>
          </a:xfrm>
          <a:prstGeom prst="rect">
            <a:avLst/>
          </a:prstGeom>
          <a:noFill/>
        </p:spPr>
        <p:txBody>
          <a:bodyPr wrap="none" rtlCol="0">
            <a:spAutoFit/>
          </a:bodyPr>
          <a:lstStyle/>
          <a:p>
            <a:r>
              <a:rPr lang="en-US" dirty="0">
                <a:solidFill>
                  <a:schemeClr val="bg1"/>
                </a:solidFill>
              </a:rPr>
              <a:t>Ge-Detector</a:t>
            </a:r>
          </a:p>
        </p:txBody>
      </p:sp>
      <p:sp>
        <p:nvSpPr>
          <p:cNvPr id="14" name="TextBox 13">
            <a:extLst>
              <a:ext uri="{FF2B5EF4-FFF2-40B4-BE49-F238E27FC236}">
                <a16:creationId xmlns:a16="http://schemas.microsoft.com/office/drawing/2014/main" id="{4EA4C25C-C38B-36FB-EF37-A0D540EDC1B1}"/>
              </a:ext>
            </a:extLst>
          </p:cNvPr>
          <p:cNvSpPr txBox="1"/>
          <p:nvPr/>
        </p:nvSpPr>
        <p:spPr>
          <a:xfrm>
            <a:off x="1435392" y="2484834"/>
            <a:ext cx="1337674" cy="369332"/>
          </a:xfrm>
          <a:prstGeom prst="rect">
            <a:avLst/>
          </a:prstGeom>
          <a:noFill/>
        </p:spPr>
        <p:txBody>
          <a:bodyPr wrap="none" rtlCol="0">
            <a:spAutoFit/>
          </a:bodyPr>
          <a:lstStyle/>
          <a:p>
            <a:r>
              <a:rPr lang="en-US" dirty="0">
                <a:solidFill>
                  <a:schemeClr val="bg1"/>
                </a:solidFill>
              </a:rPr>
              <a:t>Ge-Detector</a:t>
            </a:r>
          </a:p>
        </p:txBody>
      </p:sp>
      <p:pic>
        <p:nvPicPr>
          <p:cNvPr id="16" name="Picture 15">
            <a:extLst>
              <a:ext uri="{FF2B5EF4-FFF2-40B4-BE49-F238E27FC236}">
                <a16:creationId xmlns:a16="http://schemas.microsoft.com/office/drawing/2014/main" id="{25DEAFB9-C0E7-6088-1DDC-6B610C8EF42B}"/>
              </a:ext>
            </a:extLst>
          </p:cNvPr>
          <p:cNvPicPr>
            <a:picLocks noChangeAspect="1"/>
          </p:cNvPicPr>
          <p:nvPr/>
        </p:nvPicPr>
        <p:blipFill>
          <a:blip r:embed="rId2"/>
          <a:stretch>
            <a:fillRect/>
          </a:stretch>
        </p:blipFill>
        <p:spPr>
          <a:xfrm>
            <a:off x="-76200" y="42421"/>
            <a:ext cx="5114813" cy="3873932"/>
          </a:xfrm>
          <a:prstGeom prst="rect">
            <a:avLst/>
          </a:prstGeom>
        </p:spPr>
      </p:pic>
      <p:pic>
        <p:nvPicPr>
          <p:cNvPr id="17" name="Picture 16">
            <a:extLst>
              <a:ext uri="{FF2B5EF4-FFF2-40B4-BE49-F238E27FC236}">
                <a16:creationId xmlns:a16="http://schemas.microsoft.com/office/drawing/2014/main" id="{5E9F97BC-388F-45DE-A5A9-DCBB4B77DBC7}"/>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19" name="Рисунок 6">
            <a:extLst>
              <a:ext uri="{FF2B5EF4-FFF2-40B4-BE49-F238E27FC236}">
                <a16:creationId xmlns:a16="http://schemas.microsoft.com/office/drawing/2014/main" id="{6AD93403-CA72-4A5F-AD20-F280BC9F4493}"/>
              </a:ext>
            </a:extLst>
          </p:cNvPr>
          <p:cNvPicPr>
            <a:picLocks noChangeAspect="1"/>
          </p:cNvPicPr>
          <p:nvPr/>
        </p:nvPicPr>
        <p:blipFill>
          <a:blip r:embed="rId4"/>
          <a:stretch>
            <a:fillRect/>
          </a:stretch>
        </p:blipFill>
        <p:spPr>
          <a:xfrm>
            <a:off x="6730844" y="2833521"/>
            <a:ext cx="5243062" cy="3548175"/>
          </a:xfrm>
          <a:prstGeom prst="rect">
            <a:avLst/>
          </a:prstGeom>
        </p:spPr>
      </p:pic>
      <p:sp>
        <p:nvSpPr>
          <p:cNvPr id="20" name="TextBox 19">
            <a:extLst>
              <a:ext uri="{FF2B5EF4-FFF2-40B4-BE49-F238E27FC236}">
                <a16:creationId xmlns:a16="http://schemas.microsoft.com/office/drawing/2014/main" id="{6C17008C-5A7A-470E-BCE9-54A9BE7AB229}"/>
              </a:ext>
            </a:extLst>
          </p:cNvPr>
          <p:cNvSpPr txBox="1"/>
          <p:nvPr/>
        </p:nvSpPr>
        <p:spPr>
          <a:xfrm>
            <a:off x="3819632" y="5011312"/>
            <a:ext cx="2745567" cy="923330"/>
          </a:xfrm>
          <a:prstGeom prst="rect">
            <a:avLst/>
          </a:prstGeom>
          <a:noFill/>
        </p:spPr>
        <p:txBody>
          <a:bodyPr wrap="square" rtlCol="0">
            <a:spAutoFit/>
          </a:bodyPr>
          <a:lstStyle/>
          <a:p>
            <a:pPr algn="just"/>
            <a:r>
              <a:rPr lang="en-US" dirty="0">
                <a:solidFill>
                  <a:srgbClr val="C00000"/>
                </a:solidFill>
              </a:rPr>
              <a:t>The stopping power for muons in C1, C2 for 1 mm thickness = 1.5 MeV</a:t>
            </a:r>
          </a:p>
        </p:txBody>
      </p:sp>
      <p:sp>
        <p:nvSpPr>
          <p:cNvPr id="21" name="TextBox 20">
            <a:extLst>
              <a:ext uri="{FF2B5EF4-FFF2-40B4-BE49-F238E27FC236}">
                <a16:creationId xmlns:a16="http://schemas.microsoft.com/office/drawing/2014/main" id="{B3B3362D-0D5F-4085-B5A2-FED9CAD65889}"/>
              </a:ext>
            </a:extLst>
          </p:cNvPr>
          <p:cNvSpPr txBox="1"/>
          <p:nvPr/>
        </p:nvSpPr>
        <p:spPr>
          <a:xfrm>
            <a:off x="7384075" y="4023455"/>
            <a:ext cx="3753317" cy="307777"/>
          </a:xfrm>
          <a:prstGeom prst="rect">
            <a:avLst/>
          </a:prstGeom>
          <a:noFill/>
        </p:spPr>
        <p:txBody>
          <a:bodyPr wrap="square">
            <a:spAutoFit/>
          </a:bodyPr>
          <a:lstStyle/>
          <a:p>
            <a:r>
              <a:rPr lang="en-US" sz="1400" b="1" dirty="0">
                <a:solidFill>
                  <a:srgbClr val="C00000"/>
                </a:solidFill>
                <a:hlinkClick r:id="rId5" action="ppaction://hlinkpres?slideindex=1&amp;slidetitle="/>
              </a:rPr>
              <a:t>http://dx.doi.org/10.1103/PhysRevD.98.030001</a:t>
            </a:r>
            <a:endParaRPr lang="en-US" sz="1400" b="1" dirty="0">
              <a:solidFill>
                <a:srgbClr val="C00000"/>
              </a:solidFill>
            </a:endParaRPr>
          </a:p>
        </p:txBody>
      </p:sp>
      <p:sp>
        <p:nvSpPr>
          <p:cNvPr id="3" name="TextBox 2">
            <a:extLst>
              <a:ext uri="{FF2B5EF4-FFF2-40B4-BE49-F238E27FC236}">
                <a16:creationId xmlns:a16="http://schemas.microsoft.com/office/drawing/2014/main" id="{4D287DA3-528C-896E-719F-350B98A0BFB6}"/>
              </a:ext>
            </a:extLst>
          </p:cNvPr>
          <p:cNvSpPr txBox="1"/>
          <p:nvPr/>
        </p:nvSpPr>
        <p:spPr>
          <a:xfrm>
            <a:off x="5280766" y="292954"/>
            <a:ext cx="6708801" cy="2540567"/>
          </a:xfrm>
          <a:prstGeom prst="rect">
            <a:avLst/>
          </a:prstGeom>
          <a:noFill/>
        </p:spPr>
        <p:txBody>
          <a:bodyPr wrap="square">
            <a:spAutoFit/>
          </a:bodyPr>
          <a:lstStyle/>
          <a:p>
            <a:pPr algn="just">
              <a:lnSpc>
                <a:spcPct val="150000"/>
              </a:lnSpc>
            </a:pPr>
            <a:r>
              <a:rPr lang="en-US" b="1" dirty="0">
                <a:solidFill>
                  <a:srgbClr val="0070C0"/>
                </a:solidFill>
              </a:rPr>
              <a:t>The muon trigger system combined with the target unit consists of:</a:t>
            </a:r>
          </a:p>
          <a:p>
            <a:pPr algn="just">
              <a:lnSpc>
                <a:spcPct val="150000"/>
              </a:lnSpc>
            </a:pPr>
            <a:r>
              <a:rPr lang="en-US" dirty="0"/>
              <a:t>• An active muon veto counter </a:t>
            </a:r>
            <a:r>
              <a:rPr lang="en-US" b="1" dirty="0">
                <a:solidFill>
                  <a:srgbClr val="0070C0"/>
                </a:solidFill>
              </a:rPr>
              <a:t>C0</a:t>
            </a:r>
            <a:r>
              <a:rPr lang="en-US" dirty="0"/>
              <a:t> (10 mm thickness), placed at the entrance of the target enclosure;</a:t>
            </a:r>
          </a:p>
          <a:p>
            <a:pPr algn="just">
              <a:lnSpc>
                <a:spcPct val="150000"/>
              </a:lnSpc>
            </a:pPr>
            <a:r>
              <a:rPr lang="en-US" dirty="0"/>
              <a:t>• Two thin (0.5 mm) pass-through counters </a:t>
            </a:r>
            <a:r>
              <a:rPr lang="en-US" b="1" dirty="0">
                <a:solidFill>
                  <a:srgbClr val="0070C0"/>
                </a:solidFill>
              </a:rPr>
              <a:t>C1</a:t>
            </a:r>
            <a:r>
              <a:rPr lang="en-US" dirty="0"/>
              <a:t> and </a:t>
            </a:r>
            <a:r>
              <a:rPr lang="en-US" b="1" dirty="0">
                <a:solidFill>
                  <a:srgbClr val="0070C0"/>
                </a:solidFill>
              </a:rPr>
              <a:t>C2</a:t>
            </a:r>
            <a:r>
              <a:rPr lang="en-US" dirty="0"/>
              <a:t> ;</a:t>
            </a:r>
          </a:p>
          <a:p>
            <a:pPr algn="just">
              <a:lnSpc>
                <a:spcPct val="150000"/>
              </a:lnSpc>
            </a:pPr>
            <a:r>
              <a:rPr lang="en-US" dirty="0"/>
              <a:t>• The actual target volume surrounded by a cup-like counter </a:t>
            </a:r>
            <a:r>
              <a:rPr lang="en-US" b="1" dirty="0">
                <a:solidFill>
                  <a:srgbClr val="0070C0"/>
                </a:solidFill>
              </a:rPr>
              <a:t>C3</a:t>
            </a:r>
            <a:r>
              <a:rPr lang="en-US" dirty="0"/>
              <a:t> .</a:t>
            </a:r>
          </a:p>
          <a:p>
            <a:pPr algn="just">
              <a:lnSpc>
                <a:spcPct val="150000"/>
              </a:lnSpc>
            </a:pPr>
            <a:r>
              <a:rPr lang="en-US" dirty="0"/>
              <a:t>The four muon counters are defining 𝜇-stop trigger</a:t>
            </a:r>
          </a:p>
        </p:txBody>
      </p:sp>
      <p:sp>
        <p:nvSpPr>
          <p:cNvPr id="4" name="Rectangle: Rounded Corners 3">
            <a:extLst>
              <a:ext uri="{FF2B5EF4-FFF2-40B4-BE49-F238E27FC236}">
                <a16:creationId xmlns:a16="http://schemas.microsoft.com/office/drawing/2014/main" id="{88AF0BB4-42A5-0F96-4B54-D524C621124C}"/>
              </a:ext>
            </a:extLst>
          </p:cNvPr>
          <p:cNvSpPr/>
          <p:nvPr/>
        </p:nvSpPr>
        <p:spPr>
          <a:xfrm>
            <a:off x="5038613" y="212520"/>
            <a:ext cx="7108768" cy="28974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2A7238E5-4584-F2BD-78A7-21BD5113E8A3}"/>
              </a:ext>
            </a:extLst>
          </p:cNvPr>
          <p:cNvSpPr/>
          <p:nvPr/>
        </p:nvSpPr>
        <p:spPr>
          <a:xfrm>
            <a:off x="3788781" y="4906237"/>
            <a:ext cx="2768588" cy="113348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4B2077-AB91-C34A-0713-1B08A25DC927}"/>
              </a:ext>
            </a:extLst>
          </p:cNvPr>
          <p:cNvSpPr txBox="1"/>
          <p:nvPr/>
        </p:nvSpPr>
        <p:spPr>
          <a:xfrm>
            <a:off x="0" y="4101801"/>
            <a:ext cx="4377538" cy="646331"/>
          </a:xfrm>
          <a:prstGeom prst="rect">
            <a:avLst/>
          </a:prstGeom>
          <a:noFill/>
        </p:spPr>
        <p:txBody>
          <a:bodyPr wrap="square">
            <a:spAutoFit/>
          </a:bodyPr>
          <a:lstStyle/>
          <a:p>
            <a:pPr algn="ctr"/>
            <a:r>
              <a:rPr lang="en-US" dirty="0"/>
              <a:t>The Target Assembly with the </a:t>
            </a:r>
          </a:p>
          <a:p>
            <a:pPr algn="ctr"/>
            <a:r>
              <a:rPr lang="en-US" dirty="0"/>
              <a:t>scintillation counters </a:t>
            </a:r>
            <a:r>
              <a:rPr lang="en-US" b="1" dirty="0"/>
              <a:t>C0</a:t>
            </a:r>
            <a:r>
              <a:rPr lang="en-US" dirty="0"/>
              <a:t>, </a:t>
            </a:r>
            <a:r>
              <a:rPr lang="en-US" b="1" dirty="0"/>
              <a:t>C1</a:t>
            </a:r>
            <a:r>
              <a:rPr lang="en-US" dirty="0"/>
              <a:t>, </a:t>
            </a:r>
            <a:r>
              <a:rPr lang="en-US" b="1" dirty="0"/>
              <a:t>C2</a:t>
            </a:r>
            <a:r>
              <a:rPr lang="en-US" dirty="0"/>
              <a:t> and </a:t>
            </a:r>
            <a:r>
              <a:rPr lang="en-US" b="1" dirty="0"/>
              <a:t>C3</a:t>
            </a:r>
          </a:p>
        </p:txBody>
      </p:sp>
      <p:pic>
        <p:nvPicPr>
          <p:cNvPr id="7" name="Picture 6">
            <a:extLst>
              <a:ext uri="{FF2B5EF4-FFF2-40B4-BE49-F238E27FC236}">
                <a16:creationId xmlns:a16="http://schemas.microsoft.com/office/drawing/2014/main" id="{1BF247D3-282C-6392-5F96-5EF891A919D3}"/>
              </a:ext>
            </a:extLst>
          </p:cNvPr>
          <p:cNvPicPr>
            <a:picLocks noChangeAspect="1"/>
          </p:cNvPicPr>
          <p:nvPr/>
        </p:nvPicPr>
        <p:blipFill>
          <a:blip r:embed="rId6"/>
          <a:stretch>
            <a:fillRect/>
          </a:stretch>
        </p:blipFill>
        <p:spPr>
          <a:xfrm>
            <a:off x="773271" y="6403510"/>
            <a:ext cx="11418729" cy="512108"/>
          </a:xfrm>
          <a:prstGeom prst="rect">
            <a:avLst/>
          </a:prstGeom>
        </p:spPr>
      </p:pic>
      <p:sp>
        <p:nvSpPr>
          <p:cNvPr id="8" name="TextBox 7">
            <a:extLst>
              <a:ext uri="{FF2B5EF4-FFF2-40B4-BE49-F238E27FC236}">
                <a16:creationId xmlns:a16="http://schemas.microsoft.com/office/drawing/2014/main" id="{E482D90B-0F5E-6993-EDFF-8E671CAA95E1}"/>
              </a:ext>
            </a:extLst>
          </p:cNvPr>
          <p:cNvSpPr txBox="1"/>
          <p:nvPr/>
        </p:nvSpPr>
        <p:spPr>
          <a:xfrm>
            <a:off x="11764554" y="6427260"/>
            <a:ext cx="418704" cy="369332"/>
          </a:xfrm>
          <a:prstGeom prst="rect">
            <a:avLst/>
          </a:prstGeom>
          <a:solidFill>
            <a:schemeClr val="bg1"/>
          </a:solidFill>
        </p:spPr>
        <p:txBody>
          <a:bodyPr wrap="none" rtlCol="0">
            <a:spAutoFit/>
          </a:bodyPr>
          <a:lstStyle/>
          <a:p>
            <a:r>
              <a:rPr lang="en-US" dirty="0"/>
              <a:t>14</a:t>
            </a:r>
          </a:p>
        </p:txBody>
      </p:sp>
    </p:spTree>
    <p:extLst>
      <p:ext uri="{BB962C8B-B14F-4D97-AF65-F5344CB8AC3E}">
        <p14:creationId xmlns:p14="http://schemas.microsoft.com/office/powerpoint/2010/main" val="3828718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AFECFC-11FB-42E0-96D7-93F5630F4CB9}"/>
              </a:ext>
            </a:extLst>
          </p:cNvPr>
          <p:cNvSpPr txBox="1"/>
          <p:nvPr/>
        </p:nvSpPr>
        <p:spPr>
          <a:xfrm>
            <a:off x="5425676" y="5233327"/>
            <a:ext cx="6393888" cy="1200329"/>
          </a:xfrm>
          <a:prstGeom prst="rect">
            <a:avLst/>
          </a:prstGeom>
          <a:noFill/>
        </p:spPr>
        <p:txBody>
          <a:bodyPr wrap="square" rtlCol="0">
            <a:spAutoFit/>
          </a:bodyPr>
          <a:lstStyle/>
          <a:p>
            <a:pPr algn="just"/>
            <a:r>
              <a:rPr lang="en-US" dirty="0"/>
              <a:t>The muons decreases in numbers after </a:t>
            </a:r>
            <a:r>
              <a:rPr lang="en-US" b="1" dirty="0"/>
              <a:t>C2</a:t>
            </a:r>
            <a:r>
              <a:rPr lang="en-US" dirty="0"/>
              <a:t> by about </a:t>
            </a:r>
            <a:r>
              <a:rPr lang="en-US" dirty="0">
                <a:solidFill>
                  <a:srgbClr val="FF0000"/>
                </a:solidFill>
              </a:rPr>
              <a:t>22%</a:t>
            </a:r>
            <a:r>
              <a:rPr lang="en-US" dirty="0"/>
              <a:t> (</a:t>
            </a:r>
            <a:r>
              <a:rPr lang="en-US" dirty="0">
                <a:solidFill>
                  <a:srgbClr val="FF0000"/>
                </a:solidFill>
              </a:rPr>
              <a:t>8.1%</a:t>
            </a:r>
            <a:r>
              <a:rPr lang="en-US" dirty="0"/>
              <a:t> from the free Muon Decay-on-Flight, and </a:t>
            </a:r>
            <a:r>
              <a:rPr lang="en-US" dirty="0">
                <a:solidFill>
                  <a:srgbClr val="FF0000"/>
                </a:solidFill>
              </a:rPr>
              <a:t>13.9%</a:t>
            </a:r>
            <a:r>
              <a:rPr lang="en-US" dirty="0"/>
              <a:t> lost in the materials before Target), and the muon-energy was shifted by scattering.</a:t>
            </a:r>
          </a:p>
        </p:txBody>
      </p:sp>
      <p:sp>
        <p:nvSpPr>
          <p:cNvPr id="9" name="TextBox 8">
            <a:extLst>
              <a:ext uri="{FF2B5EF4-FFF2-40B4-BE49-F238E27FC236}">
                <a16:creationId xmlns:a16="http://schemas.microsoft.com/office/drawing/2014/main" id="{A73FB453-BFF5-D73F-EEB5-7CA78ADCE241}"/>
              </a:ext>
            </a:extLst>
          </p:cNvPr>
          <p:cNvSpPr txBox="1"/>
          <p:nvPr/>
        </p:nvSpPr>
        <p:spPr>
          <a:xfrm>
            <a:off x="3344256" y="1398271"/>
            <a:ext cx="425116" cy="369332"/>
          </a:xfrm>
          <a:prstGeom prst="rect">
            <a:avLst/>
          </a:prstGeom>
          <a:noFill/>
        </p:spPr>
        <p:txBody>
          <a:bodyPr wrap="none" rtlCol="0">
            <a:spAutoFit/>
          </a:bodyPr>
          <a:lstStyle/>
          <a:p>
            <a:r>
              <a:rPr lang="en-US" dirty="0">
                <a:solidFill>
                  <a:schemeClr val="bg1"/>
                </a:solidFill>
              </a:rPr>
              <a:t>C1</a:t>
            </a:r>
          </a:p>
        </p:txBody>
      </p:sp>
      <p:sp>
        <p:nvSpPr>
          <p:cNvPr id="11" name="TextBox 10">
            <a:extLst>
              <a:ext uri="{FF2B5EF4-FFF2-40B4-BE49-F238E27FC236}">
                <a16:creationId xmlns:a16="http://schemas.microsoft.com/office/drawing/2014/main" id="{71B0A8FD-50BC-8D83-585E-B5BE584F8CFB}"/>
              </a:ext>
            </a:extLst>
          </p:cNvPr>
          <p:cNvSpPr txBox="1"/>
          <p:nvPr/>
        </p:nvSpPr>
        <p:spPr>
          <a:xfrm>
            <a:off x="2639139" y="1398271"/>
            <a:ext cx="425116" cy="369332"/>
          </a:xfrm>
          <a:prstGeom prst="rect">
            <a:avLst/>
          </a:prstGeom>
          <a:noFill/>
        </p:spPr>
        <p:txBody>
          <a:bodyPr wrap="none" rtlCol="0">
            <a:spAutoFit/>
          </a:bodyPr>
          <a:lstStyle/>
          <a:p>
            <a:r>
              <a:rPr lang="en-US" dirty="0">
                <a:solidFill>
                  <a:schemeClr val="bg1"/>
                </a:solidFill>
              </a:rPr>
              <a:t>C2</a:t>
            </a:r>
          </a:p>
        </p:txBody>
      </p:sp>
      <p:sp>
        <p:nvSpPr>
          <p:cNvPr id="12" name="TextBox 11">
            <a:extLst>
              <a:ext uri="{FF2B5EF4-FFF2-40B4-BE49-F238E27FC236}">
                <a16:creationId xmlns:a16="http://schemas.microsoft.com/office/drawing/2014/main" id="{B5592FAF-BB45-4345-7FD2-3B92EBEFF60D}"/>
              </a:ext>
            </a:extLst>
          </p:cNvPr>
          <p:cNvSpPr txBox="1"/>
          <p:nvPr/>
        </p:nvSpPr>
        <p:spPr>
          <a:xfrm>
            <a:off x="749891" y="1491167"/>
            <a:ext cx="764697" cy="369332"/>
          </a:xfrm>
          <a:prstGeom prst="rect">
            <a:avLst/>
          </a:prstGeom>
          <a:noFill/>
        </p:spPr>
        <p:txBody>
          <a:bodyPr wrap="none" rtlCol="0">
            <a:spAutoFit/>
          </a:bodyPr>
          <a:lstStyle/>
          <a:p>
            <a:r>
              <a:rPr lang="en-US" dirty="0">
                <a:solidFill>
                  <a:schemeClr val="bg1"/>
                </a:solidFill>
              </a:rPr>
              <a:t>Target</a:t>
            </a:r>
          </a:p>
        </p:txBody>
      </p:sp>
      <p:sp>
        <p:nvSpPr>
          <p:cNvPr id="13" name="TextBox 12">
            <a:extLst>
              <a:ext uri="{FF2B5EF4-FFF2-40B4-BE49-F238E27FC236}">
                <a16:creationId xmlns:a16="http://schemas.microsoft.com/office/drawing/2014/main" id="{7E5CC502-89D8-8158-7808-EAE5AE8D2703}"/>
              </a:ext>
            </a:extLst>
          </p:cNvPr>
          <p:cNvSpPr txBox="1"/>
          <p:nvPr/>
        </p:nvSpPr>
        <p:spPr>
          <a:xfrm>
            <a:off x="1301465" y="606240"/>
            <a:ext cx="1337674" cy="369332"/>
          </a:xfrm>
          <a:prstGeom prst="rect">
            <a:avLst/>
          </a:prstGeom>
          <a:noFill/>
        </p:spPr>
        <p:txBody>
          <a:bodyPr wrap="none" rtlCol="0">
            <a:spAutoFit/>
          </a:bodyPr>
          <a:lstStyle/>
          <a:p>
            <a:r>
              <a:rPr lang="en-US" dirty="0">
                <a:solidFill>
                  <a:schemeClr val="bg1"/>
                </a:solidFill>
              </a:rPr>
              <a:t>Ge-Detector</a:t>
            </a:r>
          </a:p>
        </p:txBody>
      </p:sp>
      <p:sp>
        <p:nvSpPr>
          <p:cNvPr id="14" name="TextBox 13">
            <a:extLst>
              <a:ext uri="{FF2B5EF4-FFF2-40B4-BE49-F238E27FC236}">
                <a16:creationId xmlns:a16="http://schemas.microsoft.com/office/drawing/2014/main" id="{4EA4C25C-C38B-36FB-EF37-A0D540EDC1B1}"/>
              </a:ext>
            </a:extLst>
          </p:cNvPr>
          <p:cNvSpPr txBox="1"/>
          <p:nvPr/>
        </p:nvSpPr>
        <p:spPr>
          <a:xfrm>
            <a:off x="1435392" y="2484834"/>
            <a:ext cx="1337674" cy="369332"/>
          </a:xfrm>
          <a:prstGeom prst="rect">
            <a:avLst/>
          </a:prstGeom>
          <a:noFill/>
        </p:spPr>
        <p:txBody>
          <a:bodyPr wrap="none" rtlCol="0">
            <a:spAutoFit/>
          </a:bodyPr>
          <a:lstStyle/>
          <a:p>
            <a:r>
              <a:rPr lang="en-US" dirty="0">
                <a:solidFill>
                  <a:schemeClr val="bg1"/>
                </a:solidFill>
              </a:rPr>
              <a:t>Ge-Detector</a:t>
            </a:r>
          </a:p>
        </p:txBody>
      </p:sp>
      <p:pic>
        <p:nvPicPr>
          <p:cNvPr id="3" name="Picture 2">
            <a:extLst>
              <a:ext uri="{FF2B5EF4-FFF2-40B4-BE49-F238E27FC236}">
                <a16:creationId xmlns:a16="http://schemas.microsoft.com/office/drawing/2014/main" id="{C82EE8BE-B6BB-F3B8-3CFD-1516DDBE75EF}"/>
              </a:ext>
            </a:extLst>
          </p:cNvPr>
          <p:cNvPicPr>
            <a:picLocks noChangeAspect="1"/>
          </p:cNvPicPr>
          <p:nvPr/>
        </p:nvPicPr>
        <p:blipFill>
          <a:blip r:embed="rId2"/>
          <a:stretch>
            <a:fillRect/>
          </a:stretch>
        </p:blipFill>
        <p:spPr>
          <a:xfrm>
            <a:off x="0" y="991"/>
            <a:ext cx="4767485" cy="2853175"/>
          </a:xfrm>
          <a:prstGeom prst="rect">
            <a:avLst/>
          </a:prstGeom>
        </p:spPr>
      </p:pic>
      <p:pic>
        <p:nvPicPr>
          <p:cNvPr id="17" name="Picture 16">
            <a:extLst>
              <a:ext uri="{FF2B5EF4-FFF2-40B4-BE49-F238E27FC236}">
                <a16:creationId xmlns:a16="http://schemas.microsoft.com/office/drawing/2014/main" id="{5E9F97BC-388F-45DE-A5A9-DCBB4B77DBC7}"/>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4" name="Picture 3">
            <a:extLst>
              <a:ext uri="{FF2B5EF4-FFF2-40B4-BE49-F238E27FC236}">
                <a16:creationId xmlns:a16="http://schemas.microsoft.com/office/drawing/2014/main" id="{62F87F6C-3F4E-A75D-5BF7-BD30E885E94E}"/>
              </a:ext>
            </a:extLst>
          </p:cNvPr>
          <p:cNvPicPr>
            <a:picLocks noChangeAspect="1"/>
          </p:cNvPicPr>
          <p:nvPr/>
        </p:nvPicPr>
        <p:blipFill>
          <a:blip r:embed="rId4"/>
          <a:stretch>
            <a:fillRect/>
          </a:stretch>
        </p:blipFill>
        <p:spPr>
          <a:xfrm>
            <a:off x="5080249" y="-63472"/>
            <a:ext cx="6918972" cy="5296799"/>
          </a:xfrm>
          <a:prstGeom prst="rect">
            <a:avLst/>
          </a:prstGeom>
        </p:spPr>
      </p:pic>
      <p:pic>
        <p:nvPicPr>
          <p:cNvPr id="25" name="Picture 24">
            <a:extLst>
              <a:ext uri="{FF2B5EF4-FFF2-40B4-BE49-F238E27FC236}">
                <a16:creationId xmlns:a16="http://schemas.microsoft.com/office/drawing/2014/main" id="{F0FD568F-3F2C-AA59-64E0-309CDFE2E812}"/>
              </a:ext>
            </a:extLst>
          </p:cNvPr>
          <p:cNvPicPr>
            <a:picLocks noChangeAspect="1"/>
          </p:cNvPicPr>
          <p:nvPr/>
        </p:nvPicPr>
        <p:blipFill>
          <a:blip r:embed="rId5"/>
          <a:stretch>
            <a:fillRect/>
          </a:stretch>
        </p:blipFill>
        <p:spPr>
          <a:xfrm>
            <a:off x="61123" y="2941632"/>
            <a:ext cx="4675281" cy="3310128"/>
          </a:xfrm>
          <a:prstGeom prst="rect">
            <a:avLst/>
          </a:prstGeom>
        </p:spPr>
      </p:pic>
      <p:pic>
        <p:nvPicPr>
          <p:cNvPr id="26" name="Picture 25">
            <a:extLst>
              <a:ext uri="{FF2B5EF4-FFF2-40B4-BE49-F238E27FC236}">
                <a16:creationId xmlns:a16="http://schemas.microsoft.com/office/drawing/2014/main" id="{5E4AD167-87F3-C3B5-CB46-621A9042E21E}"/>
              </a:ext>
            </a:extLst>
          </p:cNvPr>
          <p:cNvPicPr>
            <a:picLocks noChangeAspect="1"/>
          </p:cNvPicPr>
          <p:nvPr/>
        </p:nvPicPr>
        <p:blipFill>
          <a:blip r:embed="rId6"/>
          <a:stretch>
            <a:fillRect/>
          </a:stretch>
        </p:blipFill>
        <p:spPr>
          <a:xfrm>
            <a:off x="773271" y="6403510"/>
            <a:ext cx="11418729" cy="512108"/>
          </a:xfrm>
          <a:prstGeom prst="rect">
            <a:avLst/>
          </a:prstGeom>
        </p:spPr>
      </p:pic>
      <p:sp>
        <p:nvSpPr>
          <p:cNvPr id="27" name="TextBox 26">
            <a:extLst>
              <a:ext uri="{FF2B5EF4-FFF2-40B4-BE49-F238E27FC236}">
                <a16:creationId xmlns:a16="http://schemas.microsoft.com/office/drawing/2014/main" id="{A3E2ACA6-53F1-CADE-D725-4DF297F85291}"/>
              </a:ext>
            </a:extLst>
          </p:cNvPr>
          <p:cNvSpPr txBox="1"/>
          <p:nvPr/>
        </p:nvSpPr>
        <p:spPr>
          <a:xfrm>
            <a:off x="11789869" y="6422016"/>
            <a:ext cx="418704" cy="369332"/>
          </a:xfrm>
          <a:prstGeom prst="rect">
            <a:avLst/>
          </a:prstGeom>
          <a:solidFill>
            <a:schemeClr val="bg1"/>
          </a:solidFill>
        </p:spPr>
        <p:txBody>
          <a:bodyPr wrap="none" rtlCol="0">
            <a:spAutoFit/>
          </a:bodyPr>
          <a:lstStyle/>
          <a:p>
            <a:r>
              <a:rPr lang="en-US" dirty="0"/>
              <a:t>15</a:t>
            </a:r>
          </a:p>
        </p:txBody>
      </p:sp>
      <p:sp>
        <p:nvSpPr>
          <p:cNvPr id="2" name="TextBox 1">
            <a:extLst>
              <a:ext uri="{FF2B5EF4-FFF2-40B4-BE49-F238E27FC236}">
                <a16:creationId xmlns:a16="http://schemas.microsoft.com/office/drawing/2014/main" id="{C47068CD-4C2E-42C1-ADD8-46FF09BCFF4F}"/>
              </a:ext>
            </a:extLst>
          </p:cNvPr>
          <p:cNvSpPr txBox="1"/>
          <p:nvPr/>
        </p:nvSpPr>
        <p:spPr>
          <a:xfrm>
            <a:off x="5876260" y="3544030"/>
            <a:ext cx="1541897" cy="369332"/>
          </a:xfrm>
          <a:prstGeom prst="rect">
            <a:avLst/>
          </a:prstGeom>
          <a:solidFill>
            <a:schemeClr val="bg1"/>
          </a:solidFill>
          <a:ln>
            <a:solidFill>
              <a:schemeClr val="accent1"/>
            </a:solidFill>
          </a:ln>
        </p:spPr>
        <p:txBody>
          <a:bodyPr wrap="none" rtlCol="0">
            <a:spAutoFit/>
          </a:bodyPr>
          <a:lstStyle/>
          <a:p>
            <a:r>
              <a:rPr lang="en-GB" dirty="0"/>
              <a:t>MC simulation</a:t>
            </a:r>
            <a:endParaRPr lang="ru-RU" dirty="0"/>
          </a:p>
        </p:txBody>
      </p:sp>
    </p:spTree>
    <p:extLst>
      <p:ext uri="{BB962C8B-B14F-4D97-AF65-F5344CB8AC3E}">
        <p14:creationId xmlns:p14="http://schemas.microsoft.com/office/powerpoint/2010/main" val="2739098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73FB453-BFF5-D73F-EEB5-7CA78ADCE241}"/>
              </a:ext>
            </a:extLst>
          </p:cNvPr>
          <p:cNvSpPr txBox="1"/>
          <p:nvPr/>
        </p:nvSpPr>
        <p:spPr>
          <a:xfrm>
            <a:off x="3344256" y="1398271"/>
            <a:ext cx="425116" cy="369332"/>
          </a:xfrm>
          <a:prstGeom prst="rect">
            <a:avLst/>
          </a:prstGeom>
          <a:noFill/>
        </p:spPr>
        <p:txBody>
          <a:bodyPr wrap="none" rtlCol="0">
            <a:spAutoFit/>
          </a:bodyPr>
          <a:lstStyle/>
          <a:p>
            <a:r>
              <a:rPr lang="en-US" dirty="0">
                <a:solidFill>
                  <a:schemeClr val="bg1"/>
                </a:solidFill>
              </a:rPr>
              <a:t>C1</a:t>
            </a:r>
          </a:p>
        </p:txBody>
      </p:sp>
      <p:sp>
        <p:nvSpPr>
          <p:cNvPr id="11" name="TextBox 10">
            <a:extLst>
              <a:ext uri="{FF2B5EF4-FFF2-40B4-BE49-F238E27FC236}">
                <a16:creationId xmlns:a16="http://schemas.microsoft.com/office/drawing/2014/main" id="{71B0A8FD-50BC-8D83-585E-B5BE584F8CFB}"/>
              </a:ext>
            </a:extLst>
          </p:cNvPr>
          <p:cNvSpPr txBox="1"/>
          <p:nvPr/>
        </p:nvSpPr>
        <p:spPr>
          <a:xfrm>
            <a:off x="2639139" y="1398271"/>
            <a:ext cx="425116" cy="369332"/>
          </a:xfrm>
          <a:prstGeom prst="rect">
            <a:avLst/>
          </a:prstGeom>
          <a:noFill/>
        </p:spPr>
        <p:txBody>
          <a:bodyPr wrap="none" rtlCol="0">
            <a:spAutoFit/>
          </a:bodyPr>
          <a:lstStyle/>
          <a:p>
            <a:r>
              <a:rPr lang="en-US" dirty="0">
                <a:solidFill>
                  <a:schemeClr val="bg1"/>
                </a:solidFill>
              </a:rPr>
              <a:t>C2</a:t>
            </a:r>
          </a:p>
        </p:txBody>
      </p:sp>
      <p:sp>
        <p:nvSpPr>
          <p:cNvPr id="12" name="TextBox 11">
            <a:extLst>
              <a:ext uri="{FF2B5EF4-FFF2-40B4-BE49-F238E27FC236}">
                <a16:creationId xmlns:a16="http://schemas.microsoft.com/office/drawing/2014/main" id="{B5592FAF-BB45-4345-7FD2-3B92EBEFF60D}"/>
              </a:ext>
            </a:extLst>
          </p:cNvPr>
          <p:cNvSpPr txBox="1"/>
          <p:nvPr/>
        </p:nvSpPr>
        <p:spPr>
          <a:xfrm>
            <a:off x="749891" y="1491167"/>
            <a:ext cx="764697" cy="369332"/>
          </a:xfrm>
          <a:prstGeom prst="rect">
            <a:avLst/>
          </a:prstGeom>
          <a:noFill/>
        </p:spPr>
        <p:txBody>
          <a:bodyPr wrap="none" rtlCol="0">
            <a:spAutoFit/>
          </a:bodyPr>
          <a:lstStyle/>
          <a:p>
            <a:r>
              <a:rPr lang="en-US" dirty="0">
                <a:solidFill>
                  <a:schemeClr val="bg1"/>
                </a:solidFill>
              </a:rPr>
              <a:t>Target</a:t>
            </a:r>
          </a:p>
        </p:txBody>
      </p:sp>
      <p:sp>
        <p:nvSpPr>
          <p:cNvPr id="13" name="TextBox 12">
            <a:extLst>
              <a:ext uri="{FF2B5EF4-FFF2-40B4-BE49-F238E27FC236}">
                <a16:creationId xmlns:a16="http://schemas.microsoft.com/office/drawing/2014/main" id="{7E5CC502-89D8-8158-7808-EAE5AE8D2703}"/>
              </a:ext>
            </a:extLst>
          </p:cNvPr>
          <p:cNvSpPr txBox="1"/>
          <p:nvPr/>
        </p:nvSpPr>
        <p:spPr>
          <a:xfrm>
            <a:off x="1301465" y="606240"/>
            <a:ext cx="1337674" cy="369332"/>
          </a:xfrm>
          <a:prstGeom prst="rect">
            <a:avLst/>
          </a:prstGeom>
          <a:noFill/>
        </p:spPr>
        <p:txBody>
          <a:bodyPr wrap="none" rtlCol="0">
            <a:spAutoFit/>
          </a:bodyPr>
          <a:lstStyle/>
          <a:p>
            <a:r>
              <a:rPr lang="en-US" dirty="0">
                <a:solidFill>
                  <a:schemeClr val="bg1"/>
                </a:solidFill>
              </a:rPr>
              <a:t>Ge-Detector</a:t>
            </a:r>
          </a:p>
        </p:txBody>
      </p:sp>
      <p:sp>
        <p:nvSpPr>
          <p:cNvPr id="14" name="TextBox 13">
            <a:extLst>
              <a:ext uri="{FF2B5EF4-FFF2-40B4-BE49-F238E27FC236}">
                <a16:creationId xmlns:a16="http://schemas.microsoft.com/office/drawing/2014/main" id="{4EA4C25C-C38B-36FB-EF37-A0D540EDC1B1}"/>
              </a:ext>
            </a:extLst>
          </p:cNvPr>
          <p:cNvSpPr txBox="1"/>
          <p:nvPr/>
        </p:nvSpPr>
        <p:spPr>
          <a:xfrm>
            <a:off x="1435392" y="2484834"/>
            <a:ext cx="1337674" cy="369332"/>
          </a:xfrm>
          <a:prstGeom prst="rect">
            <a:avLst/>
          </a:prstGeom>
          <a:noFill/>
        </p:spPr>
        <p:txBody>
          <a:bodyPr wrap="none" rtlCol="0">
            <a:spAutoFit/>
          </a:bodyPr>
          <a:lstStyle/>
          <a:p>
            <a:r>
              <a:rPr lang="en-US" dirty="0">
                <a:solidFill>
                  <a:schemeClr val="bg1"/>
                </a:solidFill>
              </a:rPr>
              <a:t>Ge-Detector</a:t>
            </a:r>
          </a:p>
        </p:txBody>
      </p:sp>
      <p:pic>
        <p:nvPicPr>
          <p:cNvPr id="17" name="Picture 16">
            <a:extLst>
              <a:ext uri="{FF2B5EF4-FFF2-40B4-BE49-F238E27FC236}">
                <a16:creationId xmlns:a16="http://schemas.microsoft.com/office/drawing/2014/main" id="{5E9F97BC-388F-45DE-A5A9-DCBB4B77DBC7}"/>
              </a:ext>
            </a:extLst>
          </p:cNvPr>
          <p:cNvPicPr>
            <a:picLocks noChangeAspect="1"/>
          </p:cNvPicPr>
          <p:nvPr/>
        </p:nvPicPr>
        <p:blipFill>
          <a:blip r:embed="rId2"/>
          <a:stretch>
            <a:fillRect/>
          </a:stretch>
        </p:blipFill>
        <p:spPr>
          <a:xfrm>
            <a:off x="134470" y="6234447"/>
            <a:ext cx="638801" cy="562145"/>
          </a:xfrm>
          <a:prstGeom prst="rect">
            <a:avLst/>
          </a:prstGeom>
        </p:spPr>
      </p:pic>
      <p:pic>
        <p:nvPicPr>
          <p:cNvPr id="7" name="Picture 6">
            <a:extLst>
              <a:ext uri="{FF2B5EF4-FFF2-40B4-BE49-F238E27FC236}">
                <a16:creationId xmlns:a16="http://schemas.microsoft.com/office/drawing/2014/main" id="{3B11CC5A-56D7-D21B-EC61-F35930F713A4}"/>
              </a:ext>
            </a:extLst>
          </p:cNvPr>
          <p:cNvPicPr>
            <a:picLocks noChangeAspect="1"/>
          </p:cNvPicPr>
          <p:nvPr/>
        </p:nvPicPr>
        <p:blipFill>
          <a:blip r:embed="rId3"/>
          <a:stretch>
            <a:fillRect/>
          </a:stretch>
        </p:blipFill>
        <p:spPr>
          <a:xfrm>
            <a:off x="0" y="-135376"/>
            <a:ext cx="4466571" cy="3419371"/>
          </a:xfrm>
          <a:prstGeom prst="rect">
            <a:avLst/>
          </a:prstGeom>
        </p:spPr>
      </p:pic>
      <p:pic>
        <p:nvPicPr>
          <p:cNvPr id="10" name="Picture 9">
            <a:extLst>
              <a:ext uri="{FF2B5EF4-FFF2-40B4-BE49-F238E27FC236}">
                <a16:creationId xmlns:a16="http://schemas.microsoft.com/office/drawing/2014/main" id="{493C4729-116B-6106-FC17-B1E0B85661D7}"/>
              </a:ext>
            </a:extLst>
          </p:cNvPr>
          <p:cNvPicPr>
            <a:picLocks noChangeAspect="1"/>
          </p:cNvPicPr>
          <p:nvPr/>
        </p:nvPicPr>
        <p:blipFill>
          <a:blip r:embed="rId4"/>
          <a:stretch>
            <a:fillRect/>
          </a:stretch>
        </p:blipFill>
        <p:spPr>
          <a:xfrm>
            <a:off x="20376" y="2854166"/>
            <a:ext cx="4456356" cy="3411551"/>
          </a:xfrm>
          <a:prstGeom prst="rect">
            <a:avLst/>
          </a:prstGeom>
        </p:spPr>
      </p:pic>
      <p:pic>
        <p:nvPicPr>
          <p:cNvPr id="18" name="Picture 17">
            <a:extLst>
              <a:ext uri="{FF2B5EF4-FFF2-40B4-BE49-F238E27FC236}">
                <a16:creationId xmlns:a16="http://schemas.microsoft.com/office/drawing/2014/main" id="{D9C370BE-2575-0340-23F5-41A07045064E}"/>
              </a:ext>
            </a:extLst>
          </p:cNvPr>
          <p:cNvPicPr>
            <a:picLocks noChangeAspect="1"/>
          </p:cNvPicPr>
          <p:nvPr/>
        </p:nvPicPr>
        <p:blipFill>
          <a:blip r:embed="rId5"/>
          <a:stretch>
            <a:fillRect/>
          </a:stretch>
        </p:blipFill>
        <p:spPr>
          <a:xfrm>
            <a:off x="7814834" y="-120659"/>
            <a:ext cx="4524253" cy="3463529"/>
          </a:xfrm>
          <a:prstGeom prst="rect">
            <a:avLst/>
          </a:prstGeom>
        </p:spPr>
      </p:pic>
      <p:sp>
        <p:nvSpPr>
          <p:cNvPr id="20" name="TextBox 19">
            <a:extLst>
              <a:ext uri="{FF2B5EF4-FFF2-40B4-BE49-F238E27FC236}">
                <a16:creationId xmlns:a16="http://schemas.microsoft.com/office/drawing/2014/main" id="{2A276F77-F934-A99B-CA22-1A0D07C1913B}"/>
              </a:ext>
            </a:extLst>
          </p:cNvPr>
          <p:cNvSpPr txBox="1"/>
          <p:nvPr/>
        </p:nvSpPr>
        <p:spPr>
          <a:xfrm>
            <a:off x="4736187" y="3046114"/>
            <a:ext cx="7191354" cy="646331"/>
          </a:xfrm>
          <a:prstGeom prst="rect">
            <a:avLst/>
          </a:prstGeom>
          <a:noFill/>
        </p:spPr>
        <p:txBody>
          <a:bodyPr wrap="square">
            <a:spAutoFit/>
          </a:bodyPr>
          <a:lstStyle/>
          <a:p>
            <a:pPr algn="just"/>
            <a:r>
              <a:rPr lang="en-US" sz="1200" b="1" dirty="0">
                <a:solidFill>
                  <a:srgbClr val="C00000"/>
                </a:solidFill>
              </a:rPr>
              <a:t>The two Electrons spectra are different for three tightly-coupled reasons</a:t>
            </a:r>
            <a:r>
              <a:rPr lang="en-US" sz="1200" dirty="0"/>
              <a:t>: the Michel spectrum in the muon rest frame, the Lorentz boost to the lab, and the downstream, on-axis detector geometry (distance/acceptance). MCNP6 is showing all three at work:</a:t>
            </a:r>
          </a:p>
        </p:txBody>
      </p:sp>
      <p:sp>
        <p:nvSpPr>
          <p:cNvPr id="24" name="TextBox 23">
            <a:extLst>
              <a:ext uri="{FF2B5EF4-FFF2-40B4-BE49-F238E27FC236}">
                <a16:creationId xmlns:a16="http://schemas.microsoft.com/office/drawing/2014/main" id="{AA5ADFDD-0157-6298-04B4-5FB9F2AA9FA0}"/>
              </a:ext>
            </a:extLst>
          </p:cNvPr>
          <p:cNvSpPr txBox="1"/>
          <p:nvPr/>
        </p:nvSpPr>
        <p:spPr>
          <a:xfrm>
            <a:off x="4624174" y="3614011"/>
            <a:ext cx="7214666" cy="461665"/>
          </a:xfrm>
          <a:prstGeom prst="rect">
            <a:avLst/>
          </a:prstGeom>
          <a:noFill/>
        </p:spPr>
        <p:txBody>
          <a:bodyPr wrap="square">
            <a:spAutoFit/>
          </a:bodyPr>
          <a:lstStyle/>
          <a:p>
            <a:pPr algn="just"/>
            <a:r>
              <a:rPr lang="en-US" sz="1200" dirty="0"/>
              <a:t>1) Start from the same rest-frame physics For an unpolarized muon at rest, the electron energy follows the Michel spectrum​ the electron energy in the muon rest frame:</a:t>
            </a:r>
          </a:p>
        </p:txBody>
      </p:sp>
      <p:pic>
        <p:nvPicPr>
          <p:cNvPr id="27" name="Picture 26">
            <a:extLst>
              <a:ext uri="{FF2B5EF4-FFF2-40B4-BE49-F238E27FC236}">
                <a16:creationId xmlns:a16="http://schemas.microsoft.com/office/drawing/2014/main" id="{9435C945-DD25-6C07-3E90-46191153BFBC}"/>
              </a:ext>
            </a:extLst>
          </p:cNvPr>
          <p:cNvPicPr>
            <a:picLocks noChangeAspect="1"/>
          </p:cNvPicPr>
          <p:nvPr/>
        </p:nvPicPr>
        <p:blipFill>
          <a:blip r:embed="rId6"/>
          <a:stretch>
            <a:fillRect/>
          </a:stretch>
        </p:blipFill>
        <p:spPr>
          <a:xfrm>
            <a:off x="4920739" y="4395617"/>
            <a:ext cx="3435864" cy="517369"/>
          </a:xfrm>
          <a:prstGeom prst="rect">
            <a:avLst/>
          </a:prstGeom>
        </p:spPr>
      </p:pic>
      <p:sp>
        <p:nvSpPr>
          <p:cNvPr id="29" name="TextBox 28">
            <a:extLst>
              <a:ext uri="{FF2B5EF4-FFF2-40B4-BE49-F238E27FC236}">
                <a16:creationId xmlns:a16="http://schemas.microsoft.com/office/drawing/2014/main" id="{BAE0FFE3-5E81-7DE2-DBA4-D923CDFE0A53}"/>
              </a:ext>
            </a:extLst>
          </p:cNvPr>
          <p:cNvSpPr txBox="1"/>
          <p:nvPr/>
        </p:nvSpPr>
        <p:spPr>
          <a:xfrm>
            <a:off x="4624174" y="4075447"/>
            <a:ext cx="7254957" cy="276999"/>
          </a:xfrm>
          <a:prstGeom prst="rect">
            <a:avLst/>
          </a:prstGeom>
          <a:noFill/>
        </p:spPr>
        <p:txBody>
          <a:bodyPr wrap="square">
            <a:spAutoFit/>
          </a:bodyPr>
          <a:lstStyle/>
          <a:p>
            <a:r>
              <a:rPr lang="en-US" sz="1200" dirty="0"/>
              <a:t>2) A moving muon boosts energies and collimates angles If the muon moves with 𝛽, 𝛾 the lab energy is:</a:t>
            </a:r>
          </a:p>
        </p:txBody>
      </p:sp>
      <p:pic>
        <p:nvPicPr>
          <p:cNvPr id="31" name="Picture 30">
            <a:extLst>
              <a:ext uri="{FF2B5EF4-FFF2-40B4-BE49-F238E27FC236}">
                <a16:creationId xmlns:a16="http://schemas.microsoft.com/office/drawing/2014/main" id="{FA58F8D3-A534-FBE3-EA72-88B8F7EF4B2D}"/>
              </a:ext>
            </a:extLst>
          </p:cNvPr>
          <p:cNvPicPr>
            <a:picLocks noChangeAspect="1"/>
          </p:cNvPicPr>
          <p:nvPr/>
        </p:nvPicPr>
        <p:blipFill>
          <a:blip r:embed="rId7"/>
          <a:stretch>
            <a:fillRect/>
          </a:stretch>
        </p:blipFill>
        <p:spPr>
          <a:xfrm>
            <a:off x="9003344" y="4441636"/>
            <a:ext cx="1653159" cy="428596"/>
          </a:xfrm>
          <a:prstGeom prst="rect">
            <a:avLst/>
          </a:prstGeom>
        </p:spPr>
      </p:pic>
      <p:pic>
        <p:nvPicPr>
          <p:cNvPr id="33" name="Picture 32">
            <a:extLst>
              <a:ext uri="{FF2B5EF4-FFF2-40B4-BE49-F238E27FC236}">
                <a16:creationId xmlns:a16="http://schemas.microsoft.com/office/drawing/2014/main" id="{58A49C10-3F93-F0B6-39AE-0C14D4581491}"/>
              </a:ext>
            </a:extLst>
          </p:cNvPr>
          <p:cNvPicPr>
            <a:picLocks noChangeAspect="1"/>
          </p:cNvPicPr>
          <p:nvPr/>
        </p:nvPicPr>
        <p:blipFill>
          <a:blip r:embed="rId8"/>
          <a:stretch>
            <a:fillRect/>
          </a:stretch>
        </p:blipFill>
        <p:spPr>
          <a:xfrm>
            <a:off x="4903291" y="4905019"/>
            <a:ext cx="6340936" cy="1624402"/>
          </a:xfrm>
          <a:prstGeom prst="rect">
            <a:avLst/>
          </a:prstGeom>
        </p:spPr>
      </p:pic>
      <p:sp>
        <p:nvSpPr>
          <p:cNvPr id="34" name="Rectangle: Rounded Corners 33">
            <a:extLst>
              <a:ext uri="{FF2B5EF4-FFF2-40B4-BE49-F238E27FC236}">
                <a16:creationId xmlns:a16="http://schemas.microsoft.com/office/drawing/2014/main" id="{C1B22460-9C4F-FA3A-18C4-4D500F9E43DF}"/>
              </a:ext>
            </a:extLst>
          </p:cNvPr>
          <p:cNvSpPr/>
          <p:nvPr/>
        </p:nvSpPr>
        <p:spPr>
          <a:xfrm>
            <a:off x="4506222" y="3056021"/>
            <a:ext cx="7650534" cy="141735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138E06E-4FFF-87CC-E03F-A77A66ED5193}"/>
              </a:ext>
            </a:extLst>
          </p:cNvPr>
          <p:cNvSpPr/>
          <p:nvPr/>
        </p:nvSpPr>
        <p:spPr>
          <a:xfrm>
            <a:off x="8864262" y="4481642"/>
            <a:ext cx="1965960" cy="4209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CECE1CD4-576F-3B51-AD3D-358094669441}"/>
              </a:ext>
            </a:extLst>
          </p:cNvPr>
          <p:cNvSpPr/>
          <p:nvPr/>
        </p:nvSpPr>
        <p:spPr>
          <a:xfrm>
            <a:off x="4894159" y="4462235"/>
            <a:ext cx="3526096" cy="44145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C0B96B0-D5C0-6CCB-36CC-9A0FC9679DC8}"/>
              </a:ext>
            </a:extLst>
          </p:cNvPr>
          <p:cNvSpPr txBox="1"/>
          <p:nvPr/>
        </p:nvSpPr>
        <p:spPr>
          <a:xfrm>
            <a:off x="684534" y="344121"/>
            <a:ext cx="842413" cy="261610"/>
          </a:xfrm>
          <a:prstGeom prst="rect">
            <a:avLst/>
          </a:prstGeom>
          <a:solidFill>
            <a:schemeClr val="bg1"/>
          </a:solidFill>
          <a:ln>
            <a:solidFill>
              <a:schemeClr val="accent1">
                <a:shade val="15000"/>
              </a:schemeClr>
            </a:solidFill>
          </a:ln>
        </p:spPr>
        <p:txBody>
          <a:bodyPr wrap="square" rtlCol="0">
            <a:spAutoFit/>
          </a:bodyPr>
          <a:lstStyle/>
          <a:p>
            <a:r>
              <a:rPr lang="en-US" sz="1100" dirty="0"/>
              <a:t>In Vacuum </a:t>
            </a:r>
          </a:p>
        </p:txBody>
      </p:sp>
      <p:sp>
        <p:nvSpPr>
          <p:cNvPr id="38" name="TextBox 37">
            <a:extLst>
              <a:ext uri="{FF2B5EF4-FFF2-40B4-BE49-F238E27FC236}">
                <a16:creationId xmlns:a16="http://schemas.microsoft.com/office/drawing/2014/main" id="{BB8BD67C-1798-7320-E127-451DF8CBC23D}"/>
              </a:ext>
            </a:extLst>
          </p:cNvPr>
          <p:cNvSpPr txBox="1"/>
          <p:nvPr/>
        </p:nvSpPr>
        <p:spPr>
          <a:xfrm>
            <a:off x="684534" y="3318246"/>
            <a:ext cx="842413" cy="261610"/>
          </a:xfrm>
          <a:prstGeom prst="rect">
            <a:avLst/>
          </a:prstGeom>
          <a:solidFill>
            <a:schemeClr val="bg1"/>
          </a:solidFill>
          <a:ln>
            <a:solidFill>
              <a:schemeClr val="accent1">
                <a:shade val="15000"/>
              </a:schemeClr>
            </a:solidFill>
          </a:ln>
        </p:spPr>
        <p:txBody>
          <a:bodyPr wrap="square" rtlCol="0">
            <a:spAutoFit/>
          </a:bodyPr>
          <a:lstStyle/>
          <a:p>
            <a:r>
              <a:rPr lang="en-US" sz="1100" dirty="0"/>
              <a:t>In Vacuum </a:t>
            </a:r>
          </a:p>
        </p:txBody>
      </p:sp>
      <p:sp>
        <p:nvSpPr>
          <p:cNvPr id="39" name="TextBox 38">
            <a:extLst>
              <a:ext uri="{FF2B5EF4-FFF2-40B4-BE49-F238E27FC236}">
                <a16:creationId xmlns:a16="http://schemas.microsoft.com/office/drawing/2014/main" id="{19C38B9B-4501-6455-ADFD-F88AA6434E31}"/>
              </a:ext>
            </a:extLst>
          </p:cNvPr>
          <p:cNvSpPr txBox="1"/>
          <p:nvPr/>
        </p:nvSpPr>
        <p:spPr>
          <a:xfrm>
            <a:off x="8296789" y="605731"/>
            <a:ext cx="842413" cy="261610"/>
          </a:xfrm>
          <a:prstGeom prst="rect">
            <a:avLst/>
          </a:prstGeom>
          <a:solidFill>
            <a:schemeClr val="bg1"/>
          </a:solidFill>
          <a:ln>
            <a:solidFill>
              <a:schemeClr val="accent1">
                <a:shade val="15000"/>
              </a:schemeClr>
            </a:solidFill>
          </a:ln>
        </p:spPr>
        <p:txBody>
          <a:bodyPr wrap="square" rtlCol="0">
            <a:spAutoFit/>
          </a:bodyPr>
          <a:lstStyle/>
          <a:p>
            <a:r>
              <a:rPr lang="en-US" sz="1100" dirty="0"/>
              <a:t>In Vacuum </a:t>
            </a:r>
          </a:p>
        </p:txBody>
      </p:sp>
      <p:sp>
        <p:nvSpPr>
          <p:cNvPr id="42" name="TextBox 41">
            <a:extLst>
              <a:ext uri="{FF2B5EF4-FFF2-40B4-BE49-F238E27FC236}">
                <a16:creationId xmlns:a16="http://schemas.microsoft.com/office/drawing/2014/main" id="{1302F1FE-FB52-59D1-6854-AF84E7EE0E39}"/>
              </a:ext>
            </a:extLst>
          </p:cNvPr>
          <p:cNvSpPr txBox="1"/>
          <p:nvPr/>
        </p:nvSpPr>
        <p:spPr>
          <a:xfrm>
            <a:off x="4385272" y="294054"/>
            <a:ext cx="3290469" cy="461665"/>
          </a:xfrm>
          <a:prstGeom prst="rect">
            <a:avLst/>
          </a:prstGeom>
          <a:noFill/>
        </p:spPr>
        <p:txBody>
          <a:bodyPr wrap="square">
            <a:spAutoFit/>
          </a:bodyPr>
          <a:lstStyle/>
          <a:p>
            <a:pPr algn="just"/>
            <a:r>
              <a:rPr lang="en-US" sz="1200" dirty="0"/>
              <a:t>The probability a muon does </a:t>
            </a:r>
            <a:r>
              <a:rPr lang="en-US" sz="1200" b="1" dirty="0"/>
              <a:t>not</a:t>
            </a:r>
            <a:r>
              <a:rPr lang="en-US" sz="1200" dirty="0"/>
              <a:t> decay during the flight is (</a:t>
            </a:r>
            <a:r>
              <a:rPr lang="en-US" sz="1200" i="1" dirty="0">
                <a:solidFill>
                  <a:srgbClr val="C00000"/>
                </a:solidFill>
              </a:rPr>
              <a:t>Lorentz factor </a:t>
            </a:r>
            <a:r>
              <a:rPr lang="el-GR" sz="1200" i="1" dirty="0">
                <a:solidFill>
                  <a:srgbClr val="C00000"/>
                </a:solidFill>
              </a:rPr>
              <a:t>γ≈1.04</a:t>
            </a:r>
            <a:r>
              <a:rPr lang="en-US" sz="1200" dirty="0"/>
              <a:t>):</a:t>
            </a:r>
          </a:p>
        </p:txBody>
      </p:sp>
      <p:pic>
        <p:nvPicPr>
          <p:cNvPr id="44" name="Picture 43">
            <a:extLst>
              <a:ext uri="{FF2B5EF4-FFF2-40B4-BE49-F238E27FC236}">
                <a16:creationId xmlns:a16="http://schemas.microsoft.com/office/drawing/2014/main" id="{8922D9A3-2795-A26B-546F-6AC52B489C47}"/>
              </a:ext>
            </a:extLst>
          </p:cNvPr>
          <p:cNvPicPr>
            <a:picLocks noChangeAspect="1"/>
          </p:cNvPicPr>
          <p:nvPr/>
        </p:nvPicPr>
        <p:blipFill>
          <a:blip r:embed="rId9"/>
          <a:stretch>
            <a:fillRect/>
          </a:stretch>
        </p:blipFill>
        <p:spPr>
          <a:xfrm>
            <a:off x="5232024" y="728501"/>
            <a:ext cx="1596963" cy="491955"/>
          </a:xfrm>
          <a:prstGeom prst="rect">
            <a:avLst/>
          </a:prstGeom>
        </p:spPr>
      </p:pic>
      <p:pic>
        <p:nvPicPr>
          <p:cNvPr id="46" name="Picture 45">
            <a:extLst>
              <a:ext uri="{FF2B5EF4-FFF2-40B4-BE49-F238E27FC236}">
                <a16:creationId xmlns:a16="http://schemas.microsoft.com/office/drawing/2014/main" id="{3A49DE74-DD8B-047C-0B75-B300556B4AF9}"/>
              </a:ext>
            </a:extLst>
          </p:cNvPr>
          <p:cNvPicPr>
            <a:picLocks noChangeAspect="1"/>
          </p:cNvPicPr>
          <p:nvPr/>
        </p:nvPicPr>
        <p:blipFill>
          <a:blip r:embed="rId10"/>
          <a:stretch>
            <a:fillRect/>
          </a:stretch>
        </p:blipFill>
        <p:spPr>
          <a:xfrm>
            <a:off x="4414730" y="1244351"/>
            <a:ext cx="3055665" cy="491955"/>
          </a:xfrm>
          <a:prstGeom prst="rect">
            <a:avLst/>
          </a:prstGeom>
        </p:spPr>
      </p:pic>
      <p:sp>
        <p:nvSpPr>
          <p:cNvPr id="48" name="TextBox 47">
            <a:extLst>
              <a:ext uri="{FF2B5EF4-FFF2-40B4-BE49-F238E27FC236}">
                <a16:creationId xmlns:a16="http://schemas.microsoft.com/office/drawing/2014/main" id="{8FD00C4C-6DDB-AE46-B573-CA22373534C9}"/>
              </a:ext>
            </a:extLst>
          </p:cNvPr>
          <p:cNvSpPr txBox="1"/>
          <p:nvPr/>
        </p:nvSpPr>
        <p:spPr>
          <a:xfrm>
            <a:off x="4385272" y="1873579"/>
            <a:ext cx="3340159" cy="646331"/>
          </a:xfrm>
          <a:prstGeom prst="rect">
            <a:avLst/>
          </a:prstGeom>
          <a:noFill/>
        </p:spPr>
        <p:txBody>
          <a:bodyPr wrap="square">
            <a:spAutoFit/>
          </a:bodyPr>
          <a:lstStyle/>
          <a:p>
            <a:pPr algn="just"/>
            <a:r>
              <a:rPr lang="en-US" sz="1200" dirty="0"/>
              <a:t>So </a:t>
            </a:r>
            <a:r>
              <a:rPr lang="en-US" sz="1200" b="1" dirty="0"/>
              <a:t>≈ 91.9%</a:t>
            </a:r>
            <a:r>
              <a:rPr lang="en-US" sz="1200" dirty="0"/>
              <a:t> of the muons survive to the target; </a:t>
            </a:r>
          </a:p>
          <a:p>
            <a:pPr algn="just"/>
            <a:r>
              <a:rPr lang="en-US" sz="1200" b="1" dirty="0"/>
              <a:t>≈ 8.1%</a:t>
            </a:r>
            <a:r>
              <a:rPr lang="en-US" sz="1200" dirty="0"/>
              <a:t> decay in flight (</a:t>
            </a:r>
            <a:r>
              <a:rPr lang="en-US" sz="1200" i="1" dirty="0">
                <a:solidFill>
                  <a:srgbClr val="C00000"/>
                </a:solidFill>
              </a:rPr>
              <a:t>In agreement with MCNP result</a:t>
            </a:r>
            <a:r>
              <a:rPr lang="en-US" sz="1200" dirty="0"/>
              <a:t>)</a:t>
            </a:r>
          </a:p>
        </p:txBody>
      </p:sp>
      <p:sp>
        <p:nvSpPr>
          <p:cNvPr id="49" name="Rectangle: Rounded Corners 48">
            <a:extLst>
              <a:ext uri="{FF2B5EF4-FFF2-40B4-BE49-F238E27FC236}">
                <a16:creationId xmlns:a16="http://schemas.microsoft.com/office/drawing/2014/main" id="{68A6129B-B213-A31B-3886-3B9FAC533233}"/>
              </a:ext>
            </a:extLst>
          </p:cNvPr>
          <p:cNvSpPr/>
          <p:nvPr/>
        </p:nvSpPr>
        <p:spPr>
          <a:xfrm>
            <a:off x="4339053" y="88679"/>
            <a:ext cx="3464206" cy="26709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AC38F5C4-4DCA-7425-6517-B72C0C78A5F7}"/>
              </a:ext>
            </a:extLst>
          </p:cNvPr>
          <p:cNvSpPr txBox="1"/>
          <p:nvPr/>
        </p:nvSpPr>
        <p:spPr>
          <a:xfrm>
            <a:off x="5163349" y="4892542"/>
            <a:ext cx="3027708" cy="261610"/>
          </a:xfrm>
          <a:prstGeom prst="rect">
            <a:avLst/>
          </a:prstGeom>
          <a:noFill/>
        </p:spPr>
        <p:txBody>
          <a:bodyPr wrap="square">
            <a:spAutoFit/>
          </a:bodyPr>
          <a:lstStyle/>
          <a:p>
            <a:r>
              <a:rPr lang="en-US" sz="1100" i="1" dirty="0">
                <a:solidFill>
                  <a:srgbClr val="C00000"/>
                </a:solidFill>
              </a:rPr>
              <a:t>PDG “Muon Decay Parameters” (2020), Eq. 58.3</a:t>
            </a:r>
          </a:p>
        </p:txBody>
      </p:sp>
      <p:sp>
        <p:nvSpPr>
          <p:cNvPr id="53" name="TextBox 52">
            <a:extLst>
              <a:ext uri="{FF2B5EF4-FFF2-40B4-BE49-F238E27FC236}">
                <a16:creationId xmlns:a16="http://schemas.microsoft.com/office/drawing/2014/main" id="{AE281345-EC38-268E-6941-33DF9DB72C1A}"/>
              </a:ext>
            </a:extLst>
          </p:cNvPr>
          <p:cNvSpPr txBox="1"/>
          <p:nvPr/>
        </p:nvSpPr>
        <p:spPr>
          <a:xfrm>
            <a:off x="8617616" y="4877385"/>
            <a:ext cx="2804759" cy="261610"/>
          </a:xfrm>
          <a:prstGeom prst="rect">
            <a:avLst/>
          </a:prstGeom>
          <a:noFill/>
        </p:spPr>
        <p:txBody>
          <a:bodyPr wrap="square">
            <a:spAutoFit/>
          </a:bodyPr>
          <a:lstStyle/>
          <a:p>
            <a:r>
              <a:rPr lang="en-US" sz="1100" i="1" dirty="0">
                <a:solidFill>
                  <a:srgbClr val="C00000"/>
                </a:solidFill>
              </a:rPr>
              <a:t>Jackson Classical Electrodynamics </a:t>
            </a:r>
            <a:r>
              <a:rPr lang="en-US" sz="1100" dirty="0">
                <a:solidFill>
                  <a:srgbClr val="C00000"/>
                </a:solidFill>
              </a:rPr>
              <a:t>(3rd ed.)</a:t>
            </a:r>
          </a:p>
        </p:txBody>
      </p:sp>
      <p:pic>
        <p:nvPicPr>
          <p:cNvPr id="54" name="Picture 53">
            <a:extLst>
              <a:ext uri="{FF2B5EF4-FFF2-40B4-BE49-F238E27FC236}">
                <a16:creationId xmlns:a16="http://schemas.microsoft.com/office/drawing/2014/main" id="{231BF8CD-138F-0396-D91C-17132318DF0C}"/>
              </a:ext>
            </a:extLst>
          </p:cNvPr>
          <p:cNvPicPr>
            <a:picLocks noChangeAspect="1"/>
          </p:cNvPicPr>
          <p:nvPr/>
        </p:nvPicPr>
        <p:blipFill>
          <a:blip r:embed="rId11"/>
          <a:stretch>
            <a:fillRect/>
          </a:stretch>
        </p:blipFill>
        <p:spPr>
          <a:xfrm>
            <a:off x="773271" y="6485864"/>
            <a:ext cx="11418729" cy="512108"/>
          </a:xfrm>
          <a:prstGeom prst="rect">
            <a:avLst/>
          </a:prstGeom>
        </p:spPr>
      </p:pic>
      <p:sp>
        <p:nvSpPr>
          <p:cNvPr id="55" name="TextBox 54">
            <a:extLst>
              <a:ext uri="{FF2B5EF4-FFF2-40B4-BE49-F238E27FC236}">
                <a16:creationId xmlns:a16="http://schemas.microsoft.com/office/drawing/2014/main" id="{FEC93A07-EE1A-A608-22D0-862ED326B8FE}"/>
              </a:ext>
            </a:extLst>
          </p:cNvPr>
          <p:cNvSpPr txBox="1"/>
          <p:nvPr/>
        </p:nvSpPr>
        <p:spPr>
          <a:xfrm>
            <a:off x="11763036" y="6485864"/>
            <a:ext cx="418704" cy="369332"/>
          </a:xfrm>
          <a:prstGeom prst="rect">
            <a:avLst/>
          </a:prstGeom>
          <a:solidFill>
            <a:schemeClr val="bg1"/>
          </a:solidFill>
        </p:spPr>
        <p:txBody>
          <a:bodyPr wrap="none" rtlCol="0">
            <a:spAutoFit/>
          </a:bodyPr>
          <a:lstStyle/>
          <a:p>
            <a:r>
              <a:rPr lang="en-US" dirty="0"/>
              <a:t>16</a:t>
            </a:r>
          </a:p>
        </p:txBody>
      </p:sp>
      <p:sp>
        <p:nvSpPr>
          <p:cNvPr id="32" name="TextBox 31">
            <a:extLst>
              <a:ext uri="{FF2B5EF4-FFF2-40B4-BE49-F238E27FC236}">
                <a16:creationId xmlns:a16="http://schemas.microsoft.com/office/drawing/2014/main" id="{C508740A-71C8-4E6C-B2EA-142073BBFF38}"/>
              </a:ext>
            </a:extLst>
          </p:cNvPr>
          <p:cNvSpPr txBox="1"/>
          <p:nvPr/>
        </p:nvSpPr>
        <p:spPr>
          <a:xfrm>
            <a:off x="8331490" y="986777"/>
            <a:ext cx="1103133" cy="276999"/>
          </a:xfrm>
          <a:prstGeom prst="rect">
            <a:avLst/>
          </a:prstGeom>
          <a:solidFill>
            <a:schemeClr val="bg1"/>
          </a:solidFill>
          <a:ln>
            <a:solidFill>
              <a:schemeClr val="accent1"/>
            </a:solidFill>
          </a:ln>
        </p:spPr>
        <p:txBody>
          <a:bodyPr wrap="square" rtlCol="0">
            <a:spAutoFit/>
          </a:bodyPr>
          <a:lstStyle/>
          <a:p>
            <a:r>
              <a:rPr lang="en-GB" sz="1200" dirty="0"/>
              <a:t>MC simulation</a:t>
            </a:r>
            <a:endParaRPr lang="ru-RU" sz="1200" dirty="0"/>
          </a:p>
        </p:txBody>
      </p:sp>
      <p:sp>
        <p:nvSpPr>
          <p:cNvPr id="40" name="TextBox 39">
            <a:extLst>
              <a:ext uri="{FF2B5EF4-FFF2-40B4-BE49-F238E27FC236}">
                <a16:creationId xmlns:a16="http://schemas.microsoft.com/office/drawing/2014/main" id="{74226DFB-382E-4D96-9C72-2A9714BBA242}"/>
              </a:ext>
            </a:extLst>
          </p:cNvPr>
          <p:cNvSpPr txBox="1"/>
          <p:nvPr/>
        </p:nvSpPr>
        <p:spPr>
          <a:xfrm>
            <a:off x="578316" y="1040165"/>
            <a:ext cx="1103133" cy="276999"/>
          </a:xfrm>
          <a:prstGeom prst="rect">
            <a:avLst/>
          </a:prstGeom>
          <a:solidFill>
            <a:schemeClr val="bg1"/>
          </a:solidFill>
          <a:ln>
            <a:solidFill>
              <a:schemeClr val="accent1"/>
            </a:solidFill>
          </a:ln>
        </p:spPr>
        <p:txBody>
          <a:bodyPr wrap="square" rtlCol="0">
            <a:spAutoFit/>
          </a:bodyPr>
          <a:lstStyle/>
          <a:p>
            <a:r>
              <a:rPr lang="en-GB" sz="1200" dirty="0"/>
              <a:t>MC simulation</a:t>
            </a:r>
            <a:endParaRPr lang="ru-RU" sz="1200" dirty="0"/>
          </a:p>
        </p:txBody>
      </p:sp>
      <p:sp>
        <p:nvSpPr>
          <p:cNvPr id="41" name="TextBox 40">
            <a:extLst>
              <a:ext uri="{FF2B5EF4-FFF2-40B4-BE49-F238E27FC236}">
                <a16:creationId xmlns:a16="http://schemas.microsoft.com/office/drawing/2014/main" id="{DE941A86-C1D8-4BD4-B02E-2BAB8C00316F}"/>
              </a:ext>
            </a:extLst>
          </p:cNvPr>
          <p:cNvSpPr txBox="1"/>
          <p:nvPr/>
        </p:nvSpPr>
        <p:spPr>
          <a:xfrm>
            <a:off x="578316" y="4023698"/>
            <a:ext cx="1103133" cy="276999"/>
          </a:xfrm>
          <a:prstGeom prst="rect">
            <a:avLst/>
          </a:prstGeom>
          <a:solidFill>
            <a:schemeClr val="bg1"/>
          </a:solidFill>
          <a:ln>
            <a:solidFill>
              <a:schemeClr val="accent1"/>
            </a:solidFill>
          </a:ln>
        </p:spPr>
        <p:txBody>
          <a:bodyPr wrap="square" rtlCol="0">
            <a:spAutoFit/>
          </a:bodyPr>
          <a:lstStyle/>
          <a:p>
            <a:r>
              <a:rPr lang="en-GB" sz="1200" dirty="0"/>
              <a:t>MC simulation</a:t>
            </a:r>
            <a:endParaRPr lang="ru-RU" sz="1200" dirty="0"/>
          </a:p>
        </p:txBody>
      </p:sp>
    </p:spTree>
    <p:extLst>
      <p:ext uri="{BB962C8B-B14F-4D97-AF65-F5344CB8AC3E}">
        <p14:creationId xmlns:p14="http://schemas.microsoft.com/office/powerpoint/2010/main" val="3766192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7CA3FC7C-83EA-8044-A5CA-7DF43F117280}"/>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7488012C-E544-C371-760F-0D929914394D}"/>
              </a:ext>
            </a:extLst>
          </p:cNvPr>
          <p:cNvSpPr txBox="1"/>
          <p:nvPr/>
        </p:nvSpPr>
        <p:spPr>
          <a:xfrm>
            <a:off x="11773296" y="6427260"/>
            <a:ext cx="418704" cy="369332"/>
          </a:xfrm>
          <a:prstGeom prst="rect">
            <a:avLst/>
          </a:prstGeom>
          <a:solidFill>
            <a:schemeClr val="bg1"/>
          </a:solidFill>
        </p:spPr>
        <p:txBody>
          <a:bodyPr wrap="none" rtlCol="0">
            <a:spAutoFit/>
          </a:bodyPr>
          <a:lstStyle/>
          <a:p>
            <a:r>
              <a:rPr lang="en-US" dirty="0"/>
              <a:t>17</a:t>
            </a:r>
          </a:p>
        </p:txBody>
      </p:sp>
      <p:sp>
        <p:nvSpPr>
          <p:cNvPr id="9" name="TextBox 8">
            <a:extLst>
              <a:ext uri="{FF2B5EF4-FFF2-40B4-BE49-F238E27FC236}">
                <a16:creationId xmlns:a16="http://schemas.microsoft.com/office/drawing/2014/main" id="{9F96FA61-4ED0-4319-A048-625A3BB081E6}"/>
              </a:ext>
            </a:extLst>
          </p:cNvPr>
          <p:cNvSpPr txBox="1"/>
          <p:nvPr/>
        </p:nvSpPr>
        <p:spPr>
          <a:xfrm>
            <a:off x="63795" y="595407"/>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Short Theoretical introduction.</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Advantages of using Monte-Carlo codes like MCNP6.</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Steps for Monte-Carlo Simulations.</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MONUMENT experiment and Muon-Beam Profile.</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Monte-Carlo Simulation of MONUMENT experiment. </a:t>
            </a:r>
          </a:p>
          <a:p>
            <a:pPr marL="457200" indent="-457200">
              <a:lnSpc>
                <a:spcPct val="150000"/>
              </a:lnSpc>
              <a:buClr>
                <a:srgbClr val="0070C0"/>
              </a:buClr>
              <a:buFont typeface="Wingdings" panose="05000000000000000000" pitchFamily="2" charset="2"/>
              <a:buChar char="Ø"/>
            </a:pPr>
            <a:r>
              <a:rPr lang="en-US" dirty="0"/>
              <a:t>Simulations of the Calibration Sources.</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Induced Secondary Particles.</a:t>
            </a:r>
          </a:p>
          <a:p>
            <a:pPr marL="457200" indent="-457200">
              <a:lnSpc>
                <a:spcPct val="150000"/>
              </a:lnSpc>
              <a:buClr>
                <a:srgbClr val="0070C0"/>
              </a:buClr>
              <a:buFont typeface="Wingdings" panose="05000000000000000000" pitchFamily="2" charset="2"/>
              <a:buChar char="Ø"/>
            </a:pPr>
            <a:r>
              <a:rPr lang="en-US" dirty="0">
                <a:solidFill>
                  <a:schemeClr val="bg1"/>
                </a:solidFill>
              </a:rPr>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solidFill>
                  <a:schemeClr val="bg1"/>
                </a:solidFill>
              </a:rPr>
              <a:t>More for Near Future.</a:t>
            </a:r>
          </a:p>
        </p:txBody>
      </p:sp>
    </p:spTree>
    <p:extLst>
      <p:ext uri="{BB962C8B-B14F-4D97-AF65-F5344CB8AC3E}">
        <p14:creationId xmlns:p14="http://schemas.microsoft.com/office/powerpoint/2010/main" val="2899243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25CB8F5-212A-195D-90E3-3C3DF709EEA2}"/>
              </a:ext>
            </a:extLst>
          </p:cNvPr>
          <p:cNvPicPr>
            <a:picLocks noChangeAspect="1"/>
          </p:cNvPicPr>
          <p:nvPr/>
        </p:nvPicPr>
        <p:blipFill>
          <a:blip r:embed="rId2"/>
          <a:stretch>
            <a:fillRect/>
          </a:stretch>
        </p:blipFill>
        <p:spPr>
          <a:xfrm>
            <a:off x="0" y="-303238"/>
            <a:ext cx="5069675" cy="3881075"/>
          </a:xfrm>
          <a:prstGeom prst="rect">
            <a:avLst/>
          </a:prstGeom>
        </p:spPr>
      </p:pic>
      <p:pic>
        <p:nvPicPr>
          <p:cNvPr id="19" name="Picture 18">
            <a:extLst>
              <a:ext uri="{FF2B5EF4-FFF2-40B4-BE49-F238E27FC236}">
                <a16:creationId xmlns:a16="http://schemas.microsoft.com/office/drawing/2014/main" id="{EA4E2810-D4E8-9E17-2C5E-76EC1BDBC1C2}"/>
              </a:ext>
            </a:extLst>
          </p:cNvPr>
          <p:cNvPicPr>
            <a:picLocks noChangeAspect="1"/>
          </p:cNvPicPr>
          <p:nvPr/>
        </p:nvPicPr>
        <p:blipFill>
          <a:blip r:embed="rId3"/>
          <a:stretch>
            <a:fillRect/>
          </a:stretch>
        </p:blipFill>
        <p:spPr>
          <a:xfrm>
            <a:off x="-1" y="3123482"/>
            <a:ext cx="5069675" cy="3881075"/>
          </a:xfrm>
          <a:prstGeom prst="rect">
            <a:avLst/>
          </a:prstGeom>
        </p:spPr>
      </p:pic>
      <p:sp>
        <p:nvSpPr>
          <p:cNvPr id="21" name="TextBox 20">
            <a:extLst>
              <a:ext uri="{FF2B5EF4-FFF2-40B4-BE49-F238E27FC236}">
                <a16:creationId xmlns:a16="http://schemas.microsoft.com/office/drawing/2014/main" id="{197271A6-60EF-B61A-8B4F-C1FF45337DCF}"/>
              </a:ext>
            </a:extLst>
          </p:cNvPr>
          <p:cNvSpPr txBox="1"/>
          <p:nvPr/>
        </p:nvSpPr>
        <p:spPr>
          <a:xfrm>
            <a:off x="5155592" y="256554"/>
            <a:ext cx="6982756" cy="705258"/>
          </a:xfrm>
          <a:prstGeom prst="rect">
            <a:avLst/>
          </a:prstGeom>
          <a:noFill/>
        </p:spPr>
        <p:txBody>
          <a:bodyPr wrap="square">
            <a:spAutoFit/>
          </a:bodyPr>
          <a:lstStyle/>
          <a:p>
            <a:pPr algn="just">
              <a:lnSpc>
                <a:spcPct val="150000"/>
              </a:lnSpc>
            </a:pPr>
            <a:r>
              <a:rPr lang="en-US" sz="1400" b="1" dirty="0">
                <a:solidFill>
                  <a:srgbClr val="FF0000"/>
                </a:solidFill>
              </a:rPr>
              <a:t>Agreement</a:t>
            </a:r>
            <a:r>
              <a:rPr lang="en-US" sz="1400" dirty="0"/>
              <a:t>: </a:t>
            </a:r>
            <a:r>
              <a:rPr lang="en-US" sz="1400" b="1" u="sng" dirty="0"/>
              <a:t>Very close</a:t>
            </a:r>
            <a:r>
              <a:rPr lang="en-US" sz="1400" dirty="0"/>
              <a:t>, small deviations at low energies (&lt;200 keV) likely due to electronic noise, detector threshold effects, or incomplete modeling of scattering in nearby structures.</a:t>
            </a:r>
          </a:p>
        </p:txBody>
      </p:sp>
      <p:sp>
        <p:nvSpPr>
          <p:cNvPr id="23" name="TextBox 22">
            <a:extLst>
              <a:ext uri="{FF2B5EF4-FFF2-40B4-BE49-F238E27FC236}">
                <a16:creationId xmlns:a16="http://schemas.microsoft.com/office/drawing/2014/main" id="{621F22D9-5CC9-AD02-E9C1-29F5CB26158F}"/>
              </a:ext>
            </a:extLst>
          </p:cNvPr>
          <p:cNvSpPr txBox="1"/>
          <p:nvPr/>
        </p:nvSpPr>
        <p:spPr>
          <a:xfrm>
            <a:off x="5241509" y="1017759"/>
            <a:ext cx="6810919" cy="3936912"/>
          </a:xfrm>
          <a:prstGeom prst="rect">
            <a:avLst/>
          </a:prstGeom>
          <a:noFill/>
        </p:spPr>
        <p:txBody>
          <a:bodyPr wrap="square">
            <a:spAutoFit/>
          </a:bodyPr>
          <a:lstStyle/>
          <a:p>
            <a:pPr algn="just">
              <a:lnSpc>
                <a:spcPct val="150000"/>
              </a:lnSpc>
            </a:pPr>
            <a:r>
              <a:rPr lang="en-US" sz="1400" b="1" dirty="0">
                <a:solidFill>
                  <a:srgbClr val="0070C0"/>
                </a:solidFill>
              </a:rPr>
              <a:t>What the Comparison Tells us</a:t>
            </a:r>
          </a:p>
          <a:p>
            <a:pPr algn="just">
              <a:lnSpc>
                <a:spcPct val="150000"/>
              </a:lnSpc>
              <a:buFont typeface="Arial" panose="020B0604020202020204" pitchFamily="34" charset="0"/>
              <a:buChar char="•"/>
            </a:pPr>
            <a:r>
              <a:rPr lang="en-US" sz="1400" b="1" dirty="0">
                <a:solidFill>
                  <a:srgbClr val="00B050"/>
                </a:solidFill>
              </a:rPr>
              <a:t> MCNP6 is accurately modeling:</a:t>
            </a:r>
          </a:p>
          <a:p>
            <a:pPr marL="742950" lvl="1" indent="-285750" algn="just">
              <a:lnSpc>
                <a:spcPct val="150000"/>
              </a:lnSpc>
              <a:buFont typeface="Arial" panose="020B0604020202020204" pitchFamily="34" charset="0"/>
              <a:buChar char="•"/>
            </a:pPr>
            <a:r>
              <a:rPr lang="en-US" sz="1400" dirty="0"/>
              <a:t>Detector geometry and material response.</a:t>
            </a:r>
          </a:p>
          <a:p>
            <a:pPr marL="742950" lvl="1" indent="-285750" algn="just">
              <a:lnSpc>
                <a:spcPct val="150000"/>
              </a:lnSpc>
              <a:buFont typeface="Arial" panose="020B0604020202020204" pitchFamily="34" charset="0"/>
              <a:buChar char="•"/>
            </a:pPr>
            <a:r>
              <a:rPr lang="en-US" sz="1400" dirty="0"/>
              <a:t>Photon transport and interaction physics.</a:t>
            </a:r>
          </a:p>
          <a:p>
            <a:pPr marL="742950" lvl="1" indent="-285750" algn="just">
              <a:lnSpc>
                <a:spcPct val="150000"/>
              </a:lnSpc>
              <a:buFont typeface="Arial" panose="020B0604020202020204" pitchFamily="34" charset="0"/>
              <a:buChar char="•"/>
            </a:pPr>
            <a:r>
              <a:rPr lang="en-US" sz="1400" dirty="0"/>
              <a:t>Energy resolution (a </a:t>
            </a:r>
            <a:r>
              <a:rPr lang="en-US" sz="1400" b="1" i="1" dirty="0">
                <a:solidFill>
                  <a:srgbClr val="7030A0"/>
                </a:solidFill>
              </a:rPr>
              <a:t>Gaussian Energy Broadening function (GEB) </a:t>
            </a:r>
            <a:r>
              <a:rPr lang="en-US" sz="1400" dirty="0"/>
              <a:t>was applied).</a:t>
            </a:r>
          </a:p>
          <a:p>
            <a:pPr algn="just">
              <a:lnSpc>
                <a:spcPct val="150000"/>
              </a:lnSpc>
              <a:buFont typeface="Arial" panose="020B0604020202020204" pitchFamily="34" charset="0"/>
              <a:buChar char="•"/>
            </a:pPr>
            <a:r>
              <a:rPr lang="en-US" sz="1400" b="1" dirty="0">
                <a:solidFill>
                  <a:srgbClr val="00B050"/>
                </a:solidFill>
              </a:rPr>
              <a:t> Deviations mainly arise from:</a:t>
            </a:r>
          </a:p>
          <a:p>
            <a:pPr marL="742950" lvl="1" indent="-285750" algn="just">
              <a:lnSpc>
                <a:spcPct val="150000"/>
              </a:lnSpc>
              <a:buFont typeface="Arial" panose="020B0604020202020204" pitchFamily="34" charset="0"/>
              <a:buChar char="•"/>
            </a:pPr>
            <a:r>
              <a:rPr lang="en-US" sz="1400" dirty="0"/>
              <a:t>Detector geometry (real detector housing, Endcap distance, real value of active volume, … </a:t>
            </a:r>
            <a:r>
              <a:rPr lang="en-US" sz="1400" i="1" dirty="0">
                <a:solidFill>
                  <a:srgbClr val="FF0000"/>
                </a:solidFill>
              </a:rPr>
              <a:t>maybe not accurate as shown in the detector certificate</a:t>
            </a:r>
            <a:r>
              <a:rPr lang="en-US" sz="1400" dirty="0"/>
              <a:t>!.</a:t>
            </a:r>
          </a:p>
          <a:p>
            <a:pPr marL="742950" lvl="1" indent="-285750" algn="just">
              <a:lnSpc>
                <a:spcPct val="150000"/>
              </a:lnSpc>
              <a:buFont typeface="Arial" panose="020B0604020202020204" pitchFamily="34" charset="0"/>
              <a:buChar char="•"/>
            </a:pPr>
            <a:r>
              <a:rPr lang="en-US" sz="1400" dirty="0"/>
              <a:t>Pile-up and dead time in experiment not included in MCNP (</a:t>
            </a:r>
            <a:r>
              <a:rPr lang="en-US" sz="1400" b="1" i="1" dirty="0">
                <a:solidFill>
                  <a:srgbClr val="7030A0"/>
                </a:solidFill>
              </a:rPr>
              <a:t>can be simulated later</a:t>
            </a:r>
            <a:r>
              <a:rPr lang="en-US" sz="1400" dirty="0"/>
              <a:t>)</a:t>
            </a:r>
          </a:p>
          <a:p>
            <a:pPr marL="742950" lvl="1" indent="-285750" algn="just">
              <a:lnSpc>
                <a:spcPct val="150000"/>
              </a:lnSpc>
              <a:buFont typeface="Arial" panose="020B0604020202020204" pitchFamily="34" charset="0"/>
              <a:buChar char="•"/>
            </a:pPr>
            <a:r>
              <a:rPr lang="en-US" sz="1400" dirty="0"/>
              <a:t>Statistical fluctuations (both measurement and simulation).</a:t>
            </a:r>
          </a:p>
          <a:p>
            <a:pPr marL="742950" lvl="1" indent="-285750" algn="just">
              <a:lnSpc>
                <a:spcPct val="150000"/>
              </a:lnSpc>
              <a:buFont typeface="Arial" panose="020B0604020202020204" pitchFamily="34" charset="0"/>
              <a:buChar char="•"/>
            </a:pPr>
            <a:r>
              <a:rPr lang="en-US" sz="1400" dirty="0"/>
              <a:t>Coincidence summing effects (very relevant for Eu-152) (</a:t>
            </a:r>
            <a:r>
              <a:rPr lang="en-US" sz="1400" b="1" i="1" dirty="0">
                <a:solidFill>
                  <a:srgbClr val="7030A0"/>
                </a:solidFill>
              </a:rPr>
              <a:t>can be simulated later</a:t>
            </a:r>
            <a:r>
              <a:rPr lang="en-US" sz="1400" dirty="0"/>
              <a:t>).</a:t>
            </a:r>
          </a:p>
        </p:txBody>
      </p:sp>
      <p:sp>
        <p:nvSpPr>
          <p:cNvPr id="25" name="TextBox 24">
            <a:extLst>
              <a:ext uri="{FF2B5EF4-FFF2-40B4-BE49-F238E27FC236}">
                <a16:creationId xmlns:a16="http://schemas.microsoft.com/office/drawing/2014/main" id="{77790A38-1AFD-0EC2-2748-B888A66C614A}"/>
              </a:ext>
            </a:extLst>
          </p:cNvPr>
          <p:cNvSpPr txBox="1"/>
          <p:nvPr/>
        </p:nvSpPr>
        <p:spPr>
          <a:xfrm>
            <a:off x="5241509" y="5064020"/>
            <a:ext cx="6810919" cy="1028423"/>
          </a:xfrm>
          <a:prstGeom prst="rect">
            <a:avLst/>
          </a:prstGeom>
          <a:noFill/>
        </p:spPr>
        <p:txBody>
          <a:bodyPr wrap="square">
            <a:spAutoFit/>
          </a:bodyPr>
          <a:lstStyle/>
          <a:p>
            <a:pPr>
              <a:lnSpc>
                <a:spcPct val="150000"/>
              </a:lnSpc>
            </a:pPr>
            <a:r>
              <a:rPr lang="en-US" sz="1400" b="1" dirty="0">
                <a:solidFill>
                  <a:srgbClr val="FF0000"/>
                </a:solidFill>
              </a:rPr>
              <a:t>Together</a:t>
            </a:r>
            <a:r>
              <a:rPr lang="en-US" sz="1400" dirty="0"/>
              <a:t>, these calibration checks give confidence that MCNP6 setup can reliably model γ-ray transport and detector response, which is crucial before applying it to more complex muonic x-ray and capture studies.</a:t>
            </a:r>
          </a:p>
        </p:txBody>
      </p:sp>
      <p:sp>
        <p:nvSpPr>
          <p:cNvPr id="26" name="Rectangle: Rounded Corners 25">
            <a:extLst>
              <a:ext uri="{FF2B5EF4-FFF2-40B4-BE49-F238E27FC236}">
                <a16:creationId xmlns:a16="http://schemas.microsoft.com/office/drawing/2014/main" id="{646C14FC-4BE4-8F44-4106-512843DA3492}"/>
              </a:ext>
            </a:extLst>
          </p:cNvPr>
          <p:cNvSpPr/>
          <p:nvPr/>
        </p:nvSpPr>
        <p:spPr>
          <a:xfrm>
            <a:off x="5155592" y="256553"/>
            <a:ext cx="6982756" cy="7148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193E343-8F00-412A-D5C9-1909596190C8}"/>
              </a:ext>
            </a:extLst>
          </p:cNvPr>
          <p:cNvSpPr/>
          <p:nvPr/>
        </p:nvSpPr>
        <p:spPr>
          <a:xfrm>
            <a:off x="5155592" y="5001008"/>
            <a:ext cx="6810919" cy="123786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D54D987-A287-9710-2107-B0338BEFCD79}"/>
              </a:ext>
            </a:extLst>
          </p:cNvPr>
          <p:cNvSpPr txBox="1"/>
          <p:nvPr/>
        </p:nvSpPr>
        <p:spPr>
          <a:xfrm>
            <a:off x="11761047" y="6488668"/>
            <a:ext cx="418704" cy="369332"/>
          </a:xfrm>
          <a:prstGeom prst="rect">
            <a:avLst/>
          </a:prstGeom>
          <a:solidFill>
            <a:schemeClr val="bg1"/>
          </a:solidFill>
        </p:spPr>
        <p:txBody>
          <a:bodyPr wrap="none" rtlCol="0">
            <a:spAutoFit/>
          </a:bodyPr>
          <a:lstStyle/>
          <a:p>
            <a:r>
              <a:rPr lang="en-US" dirty="0"/>
              <a:t>18</a:t>
            </a:r>
          </a:p>
        </p:txBody>
      </p:sp>
    </p:spTree>
    <p:extLst>
      <p:ext uri="{BB962C8B-B14F-4D97-AF65-F5344CB8AC3E}">
        <p14:creationId xmlns:p14="http://schemas.microsoft.com/office/powerpoint/2010/main" val="2139503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40A55F09-1291-D97D-7544-0DF5D9171605}"/>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DAE37BD8-2653-69E1-7AD1-4B6CAE447453}"/>
              </a:ext>
            </a:extLst>
          </p:cNvPr>
          <p:cNvSpPr txBox="1"/>
          <p:nvPr/>
        </p:nvSpPr>
        <p:spPr>
          <a:xfrm>
            <a:off x="11773296" y="6427260"/>
            <a:ext cx="418704" cy="369332"/>
          </a:xfrm>
          <a:prstGeom prst="rect">
            <a:avLst/>
          </a:prstGeom>
          <a:solidFill>
            <a:schemeClr val="bg1"/>
          </a:solidFill>
        </p:spPr>
        <p:txBody>
          <a:bodyPr wrap="none" rtlCol="0">
            <a:spAutoFit/>
          </a:bodyPr>
          <a:lstStyle/>
          <a:p>
            <a:r>
              <a:rPr lang="en-US" dirty="0"/>
              <a:t>19</a:t>
            </a:r>
          </a:p>
        </p:txBody>
      </p:sp>
      <p:sp>
        <p:nvSpPr>
          <p:cNvPr id="9" name="TextBox 8">
            <a:extLst>
              <a:ext uri="{FF2B5EF4-FFF2-40B4-BE49-F238E27FC236}">
                <a16:creationId xmlns:a16="http://schemas.microsoft.com/office/drawing/2014/main" id="{8B13DCE5-0D2A-47F7-A09B-90E62B115390}"/>
              </a:ext>
            </a:extLst>
          </p:cNvPr>
          <p:cNvSpPr txBox="1"/>
          <p:nvPr/>
        </p:nvSpPr>
        <p:spPr>
          <a:xfrm>
            <a:off x="63795" y="595407"/>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Short Theoretical introduction.</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Advantages of using Monte-Carlo codes like MCNP6.</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Steps for Monte-Carlo Simulations.</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MONUMENT experiment and Muon-Beam Profile.</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Monte-Carlo Simulation of MONUMENT experiment. </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Simulations of the Calibration Sources.</a:t>
            </a:r>
          </a:p>
          <a:p>
            <a:pPr marL="457200" indent="-457200">
              <a:lnSpc>
                <a:spcPct val="150000"/>
              </a:lnSpc>
              <a:buClr>
                <a:srgbClr val="0070C0"/>
              </a:buClr>
              <a:buFont typeface="Wingdings" panose="05000000000000000000" pitchFamily="2" charset="2"/>
              <a:buChar char="Ø"/>
            </a:pPr>
            <a:r>
              <a:rPr lang="en-US" dirty="0"/>
              <a:t>Simulations of the Induced Secondary Particles.</a:t>
            </a:r>
          </a:p>
          <a:p>
            <a:pPr marL="457200" indent="-457200">
              <a:lnSpc>
                <a:spcPct val="150000"/>
              </a:lnSpc>
              <a:buClr>
                <a:srgbClr val="0070C0"/>
              </a:buClr>
              <a:buFont typeface="Wingdings" panose="05000000000000000000" pitchFamily="2" charset="2"/>
              <a:buChar char="Ø"/>
            </a:pPr>
            <a:r>
              <a:rPr lang="en-US" dirty="0">
                <a:solidFill>
                  <a:schemeClr val="bg1"/>
                </a:solidFill>
              </a:rPr>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solidFill>
                  <a:schemeClr val="bg1"/>
                </a:solidFill>
              </a:rPr>
              <a:t>More for Near Future.</a:t>
            </a:r>
          </a:p>
        </p:txBody>
      </p:sp>
    </p:spTree>
    <p:extLst>
      <p:ext uri="{BB962C8B-B14F-4D97-AF65-F5344CB8AC3E}">
        <p14:creationId xmlns:p14="http://schemas.microsoft.com/office/powerpoint/2010/main" val="420127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a:p>
        </p:txBody>
      </p:sp>
      <p:sp>
        <p:nvSpPr>
          <p:cNvPr id="4" name="TextBox 3">
            <a:extLst>
              <a:ext uri="{FF2B5EF4-FFF2-40B4-BE49-F238E27FC236}">
                <a16:creationId xmlns:a16="http://schemas.microsoft.com/office/drawing/2014/main" id="{2B376942-0E28-2100-726B-E942E7B8CD36}"/>
              </a:ext>
            </a:extLst>
          </p:cNvPr>
          <p:cNvSpPr txBox="1"/>
          <p:nvPr/>
        </p:nvSpPr>
        <p:spPr>
          <a:xfrm>
            <a:off x="63795" y="524497"/>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t>Short Theoretical introduction.</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Advantages of using Monte-Carlo codes like MCNP6.</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Steps for Monte-Carlo Simulations.</a:t>
            </a:r>
          </a:p>
          <a:p>
            <a:pPr marL="457200" indent="-457200">
              <a:lnSpc>
                <a:spcPct val="150000"/>
              </a:lnSpc>
              <a:buClr>
                <a:srgbClr val="0070C0"/>
              </a:buClr>
              <a:buFont typeface="Wingdings" panose="05000000000000000000" pitchFamily="2" charset="2"/>
              <a:buChar char="Ø"/>
            </a:pPr>
            <a:r>
              <a:rPr lang="en-US" dirty="0">
                <a:solidFill>
                  <a:schemeClr val="bg1"/>
                </a:solidFill>
              </a:rPr>
              <a:t>MONUMENT experiment and Muon-Beam Profile.</a:t>
            </a:r>
          </a:p>
          <a:p>
            <a:pPr marL="457200" indent="-457200">
              <a:lnSpc>
                <a:spcPct val="150000"/>
              </a:lnSpc>
              <a:buClr>
                <a:srgbClr val="0070C0"/>
              </a:buClr>
              <a:buFont typeface="Wingdings" panose="05000000000000000000" pitchFamily="2" charset="2"/>
              <a:buChar char="Ø"/>
            </a:pPr>
            <a:r>
              <a:rPr lang="en-US" dirty="0">
                <a:solidFill>
                  <a:schemeClr val="bg1"/>
                </a:solidFill>
              </a:rPr>
              <a:t>Monte-Carlo Simulation of MONUMENT experiment.</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Induced Secondary Particles.</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Calibration Sources.</a:t>
            </a:r>
          </a:p>
          <a:p>
            <a:pPr marL="457200" indent="-457200">
              <a:lnSpc>
                <a:spcPct val="150000"/>
              </a:lnSpc>
              <a:buClr>
                <a:srgbClr val="0070C0"/>
              </a:buClr>
              <a:buFont typeface="Wingdings" panose="05000000000000000000" pitchFamily="2" charset="2"/>
              <a:buChar char="Ø"/>
            </a:pPr>
            <a:r>
              <a:rPr lang="en-US" dirty="0">
                <a:solidFill>
                  <a:schemeClr val="bg1"/>
                </a:solidFill>
              </a:rPr>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solidFill>
                  <a:schemeClr val="bg1"/>
                </a:solidFill>
              </a:rPr>
              <a:t>More for Near Future.</a:t>
            </a:r>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5" name="Picture 4">
            <a:extLst>
              <a:ext uri="{FF2B5EF4-FFF2-40B4-BE49-F238E27FC236}">
                <a16:creationId xmlns:a16="http://schemas.microsoft.com/office/drawing/2014/main" id="{C5627AFC-D7F2-AB98-E6E5-87F775A3F0F3}"/>
              </a:ext>
            </a:extLst>
          </p:cNvPr>
          <p:cNvPicPr>
            <a:picLocks noChangeAspect="1"/>
          </p:cNvPicPr>
          <p:nvPr/>
        </p:nvPicPr>
        <p:blipFill>
          <a:blip r:embed="rId4"/>
          <a:stretch>
            <a:fillRect/>
          </a:stretch>
        </p:blipFill>
        <p:spPr>
          <a:xfrm>
            <a:off x="773271" y="6356350"/>
            <a:ext cx="11418729" cy="512108"/>
          </a:xfrm>
          <a:prstGeom prst="rect">
            <a:avLst/>
          </a:prstGeom>
        </p:spPr>
      </p:pic>
      <p:sp>
        <p:nvSpPr>
          <p:cNvPr id="9" name="TextBox 8">
            <a:extLst>
              <a:ext uri="{FF2B5EF4-FFF2-40B4-BE49-F238E27FC236}">
                <a16:creationId xmlns:a16="http://schemas.microsoft.com/office/drawing/2014/main" id="{53512CCF-CAE0-0E28-E252-B3A00FE0F378}"/>
              </a:ext>
            </a:extLst>
          </p:cNvPr>
          <p:cNvSpPr txBox="1"/>
          <p:nvPr/>
        </p:nvSpPr>
        <p:spPr>
          <a:xfrm>
            <a:off x="11890314" y="6356350"/>
            <a:ext cx="301686" cy="369332"/>
          </a:xfrm>
          <a:prstGeom prst="rect">
            <a:avLst/>
          </a:prstGeom>
          <a:solidFill>
            <a:schemeClr val="bg1"/>
          </a:solidFill>
        </p:spPr>
        <p:txBody>
          <a:bodyPr wrap="none" rtlCol="0">
            <a:spAutoFit/>
          </a:bodyPr>
          <a:lstStyle/>
          <a:p>
            <a:r>
              <a:rPr lang="en-US" dirty="0"/>
              <a:t>2</a:t>
            </a:r>
          </a:p>
        </p:txBody>
      </p:sp>
    </p:spTree>
    <p:extLst>
      <p:ext uri="{BB962C8B-B14F-4D97-AF65-F5344CB8AC3E}">
        <p14:creationId xmlns:p14="http://schemas.microsoft.com/office/powerpoint/2010/main" val="2743496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F7FAB4-388B-2F0E-CC99-B9EF23EDC0B7}"/>
              </a:ext>
            </a:extLst>
          </p:cNvPr>
          <p:cNvSpPr txBox="1"/>
          <p:nvPr/>
        </p:nvSpPr>
        <p:spPr>
          <a:xfrm>
            <a:off x="216229" y="29764"/>
            <a:ext cx="11793070" cy="646331"/>
          </a:xfrm>
          <a:prstGeom prst="rect">
            <a:avLst/>
          </a:prstGeom>
          <a:noFill/>
          <a:ln>
            <a:solidFill>
              <a:schemeClr val="accent1"/>
            </a:solidFill>
          </a:ln>
        </p:spPr>
        <p:txBody>
          <a:bodyPr wrap="square" rtlCol="0">
            <a:spAutoFit/>
          </a:bodyPr>
          <a:lstStyle/>
          <a:p>
            <a:pPr algn="just"/>
            <a:r>
              <a:rPr lang="en-US" dirty="0"/>
              <a:t>Secondary induced-particles can interact with all parts of the experiment and induce isotopes mainly  important at Target and Detector, and can have considerable contributions of background.</a:t>
            </a:r>
          </a:p>
        </p:txBody>
      </p:sp>
      <p:pic>
        <p:nvPicPr>
          <p:cNvPr id="8" name="Picture 7">
            <a:extLst>
              <a:ext uri="{FF2B5EF4-FFF2-40B4-BE49-F238E27FC236}">
                <a16:creationId xmlns:a16="http://schemas.microsoft.com/office/drawing/2014/main" id="{C3248D34-0589-409F-9F90-401958578987}"/>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10" name="Picture 9">
            <a:extLst>
              <a:ext uri="{FF2B5EF4-FFF2-40B4-BE49-F238E27FC236}">
                <a16:creationId xmlns:a16="http://schemas.microsoft.com/office/drawing/2014/main" id="{2E2660C1-0398-863C-438B-D9E10DC1D623}"/>
              </a:ext>
            </a:extLst>
          </p:cNvPr>
          <p:cNvPicPr>
            <a:picLocks noChangeAspect="1"/>
          </p:cNvPicPr>
          <p:nvPr/>
        </p:nvPicPr>
        <p:blipFill>
          <a:blip r:embed="rId4"/>
          <a:stretch>
            <a:fillRect/>
          </a:stretch>
        </p:blipFill>
        <p:spPr>
          <a:xfrm>
            <a:off x="0" y="757317"/>
            <a:ext cx="7182902" cy="5498850"/>
          </a:xfrm>
          <a:prstGeom prst="rect">
            <a:avLst/>
          </a:prstGeom>
        </p:spPr>
      </p:pic>
      <p:sp>
        <p:nvSpPr>
          <p:cNvPr id="12" name="TextBox 11">
            <a:extLst>
              <a:ext uri="{FF2B5EF4-FFF2-40B4-BE49-F238E27FC236}">
                <a16:creationId xmlns:a16="http://schemas.microsoft.com/office/drawing/2014/main" id="{F2A066D9-FAA2-A2AF-16D7-5460C25A8A4F}"/>
              </a:ext>
            </a:extLst>
          </p:cNvPr>
          <p:cNvSpPr txBox="1"/>
          <p:nvPr/>
        </p:nvSpPr>
        <p:spPr>
          <a:xfrm>
            <a:off x="7048432" y="704776"/>
            <a:ext cx="5143568" cy="5547481"/>
          </a:xfrm>
          <a:prstGeom prst="rect">
            <a:avLst/>
          </a:prstGeom>
          <a:noFill/>
        </p:spPr>
        <p:txBody>
          <a:bodyPr wrap="square">
            <a:spAutoFit/>
          </a:bodyPr>
          <a:lstStyle/>
          <a:p>
            <a:pPr algn="just"/>
            <a:r>
              <a:rPr lang="en-US" sz="1400" b="1" dirty="0">
                <a:solidFill>
                  <a:srgbClr val="0070C0"/>
                </a:solidFill>
                <a:latin typeface="Times New Roman" panose="02020603050405020304" pitchFamily="18" charset="0"/>
                <a:cs typeface="Times New Roman" panose="02020603050405020304" pitchFamily="18" charset="0"/>
              </a:rPr>
              <a:t>Real physics shaping the spectra:</a:t>
            </a:r>
          </a:p>
          <a:p>
            <a:pPr marL="285750" indent="-285750" algn="just">
              <a:lnSpc>
                <a:spcPct val="150000"/>
              </a:lnSpc>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inside </a:t>
            </a:r>
            <a:r>
              <a:rPr lang="en-US" sz="1400" b="1" dirty="0" err="1">
                <a:latin typeface="Times New Roman" panose="02020603050405020304" pitchFamily="18" charset="0"/>
                <a:cs typeface="Times New Roman" panose="02020603050405020304" pitchFamily="18" charset="0"/>
              </a:rPr>
              <a:t>BaCO</a:t>
            </a:r>
            <a:r>
              <a:rPr lang="en-US" sz="1400" b="1" dirty="0">
                <a:latin typeface="Times New Roman" panose="02020603050405020304" pitchFamily="18" charset="0"/>
                <a:cs typeface="Times New Roman" panose="02020603050405020304" pitchFamily="18" charset="0"/>
              </a:rPr>
              <a:t>₃_Target</a:t>
            </a:r>
            <a:r>
              <a:rPr lang="en-US" sz="1400" dirty="0">
                <a:latin typeface="Times New Roman" panose="02020603050405020304" pitchFamily="18" charset="0"/>
                <a:cs typeface="Times New Roman" panose="02020603050405020304" pitchFamily="18" charset="0"/>
              </a:rPr>
              <a:t>: decay-in-orbit (DIO) continuum up to ~</a:t>
            </a:r>
            <a:r>
              <a:rPr lang="en-US" sz="1400" dirty="0">
                <a:highlight>
                  <a:srgbClr val="00FF00"/>
                </a:highlight>
                <a:latin typeface="Times New Roman" panose="02020603050405020304" pitchFamily="18" charset="0"/>
                <a:cs typeface="Times New Roman" panose="02020603050405020304" pitchFamily="18" charset="0"/>
              </a:rPr>
              <a:t>52.8 MeV </a:t>
            </a:r>
            <a:r>
              <a:rPr lang="en-US" sz="1400" dirty="0">
                <a:latin typeface="Times New Roman" panose="02020603050405020304" pitchFamily="18" charset="0"/>
                <a:cs typeface="Times New Roman" panose="02020603050405020304" pitchFamily="18" charset="0"/>
              </a:rPr>
              <a:t>(slightly smeared by binding/recoil) + low-energy electrons from capture de-excitation (conversion/Auger/Compton) → the steep &lt;1 MeV rise. in plastics/Mylar/air: mainly DIO electrons that were born or propagated there, softened by ionization losses and multiple scattering. Differences between “In target / around target / C0-C3 / behind C3 / detector” are just how many μ⁻ stop/decay in each place and how those electrons survive to the tally plane.</a:t>
            </a:r>
          </a:p>
          <a:p>
            <a:pPr marL="285750" indent="-285750" algn="just">
              <a:buFont typeface="Wingdings" panose="05000000000000000000" pitchFamily="2" charset="2"/>
              <a:buChar char="q"/>
            </a:pPr>
            <a:endParaRPr lang="en-US" sz="1400" dirty="0">
              <a:latin typeface="Times New Roman" panose="02020603050405020304" pitchFamily="18" charset="0"/>
              <a:cs typeface="Times New Roman" panose="02020603050405020304" pitchFamily="18" charset="0"/>
            </a:endParaRPr>
          </a:p>
          <a:p>
            <a:pPr algn="just"/>
            <a:r>
              <a:rPr lang="en-US" sz="1400" b="1" dirty="0">
                <a:solidFill>
                  <a:srgbClr val="0070C0"/>
                </a:solidFill>
                <a:latin typeface="Times New Roman" panose="02020603050405020304" pitchFamily="18" charset="0"/>
                <a:cs typeface="Times New Roman" panose="02020603050405020304" pitchFamily="18" charset="0"/>
              </a:rPr>
              <a:t>Code/transport texture on top of that (the little teeth/ripples):</a:t>
            </a:r>
          </a:p>
          <a:p>
            <a:pPr marL="285750" indent="-285750" algn="just">
              <a:lnSpc>
                <a:spcPct val="150000"/>
              </a:lnSpc>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MCNP6 uses condensed-history charged-particle transport. When the step size and soft–hard split (production cut for δ-rays) change with energy, one can get small, quasi-periodic notches in finely binned spectra. Those aren’t cross-section resonances; they’re numerical/acceptance aliasing and will diminish if we tighten transport parameters or widen bins slightly.</a:t>
            </a:r>
          </a:p>
        </p:txBody>
      </p:sp>
      <p:pic>
        <p:nvPicPr>
          <p:cNvPr id="13" name="Picture 12">
            <a:extLst>
              <a:ext uri="{FF2B5EF4-FFF2-40B4-BE49-F238E27FC236}">
                <a16:creationId xmlns:a16="http://schemas.microsoft.com/office/drawing/2014/main" id="{329882F3-C560-AA8B-8BFA-C5C7FA646530}"/>
              </a:ext>
            </a:extLst>
          </p:cNvPr>
          <p:cNvPicPr>
            <a:picLocks noChangeAspect="1"/>
          </p:cNvPicPr>
          <p:nvPr/>
        </p:nvPicPr>
        <p:blipFill>
          <a:blip r:embed="rId5"/>
          <a:stretch>
            <a:fillRect/>
          </a:stretch>
        </p:blipFill>
        <p:spPr>
          <a:xfrm>
            <a:off x="773271" y="6485209"/>
            <a:ext cx="11418729" cy="512108"/>
          </a:xfrm>
          <a:prstGeom prst="rect">
            <a:avLst/>
          </a:prstGeom>
        </p:spPr>
      </p:pic>
      <p:sp>
        <p:nvSpPr>
          <p:cNvPr id="14" name="TextBox 13">
            <a:extLst>
              <a:ext uri="{FF2B5EF4-FFF2-40B4-BE49-F238E27FC236}">
                <a16:creationId xmlns:a16="http://schemas.microsoft.com/office/drawing/2014/main" id="{05929A17-7CD8-A041-79C7-B5920824AAC8}"/>
              </a:ext>
            </a:extLst>
          </p:cNvPr>
          <p:cNvSpPr txBox="1"/>
          <p:nvPr/>
        </p:nvSpPr>
        <p:spPr>
          <a:xfrm>
            <a:off x="11799947" y="6486057"/>
            <a:ext cx="418704" cy="369332"/>
          </a:xfrm>
          <a:prstGeom prst="rect">
            <a:avLst/>
          </a:prstGeom>
          <a:solidFill>
            <a:schemeClr val="bg1"/>
          </a:solidFill>
        </p:spPr>
        <p:txBody>
          <a:bodyPr wrap="none" rtlCol="0">
            <a:spAutoFit/>
          </a:bodyPr>
          <a:lstStyle/>
          <a:p>
            <a:r>
              <a:rPr lang="en-US" dirty="0"/>
              <a:t>20</a:t>
            </a:r>
          </a:p>
        </p:txBody>
      </p:sp>
      <p:sp>
        <p:nvSpPr>
          <p:cNvPr id="9" name="TextBox 8">
            <a:extLst>
              <a:ext uri="{FF2B5EF4-FFF2-40B4-BE49-F238E27FC236}">
                <a16:creationId xmlns:a16="http://schemas.microsoft.com/office/drawing/2014/main" id="{F2D13D9A-DB4B-4409-BE6A-A12F41B13DEB}"/>
              </a:ext>
            </a:extLst>
          </p:cNvPr>
          <p:cNvSpPr txBox="1"/>
          <p:nvPr/>
        </p:nvSpPr>
        <p:spPr>
          <a:xfrm>
            <a:off x="4128085" y="1497140"/>
            <a:ext cx="1103133" cy="276999"/>
          </a:xfrm>
          <a:prstGeom prst="rect">
            <a:avLst/>
          </a:prstGeom>
          <a:solidFill>
            <a:schemeClr val="bg1"/>
          </a:solidFill>
          <a:ln>
            <a:solidFill>
              <a:schemeClr val="accent1"/>
            </a:solidFill>
          </a:ln>
        </p:spPr>
        <p:txBody>
          <a:bodyPr wrap="square" rtlCol="0">
            <a:spAutoFit/>
          </a:bodyPr>
          <a:lstStyle/>
          <a:p>
            <a:r>
              <a:rPr lang="en-GB" sz="1200" dirty="0"/>
              <a:t>MC simulation</a:t>
            </a:r>
            <a:endParaRPr lang="ru-RU" sz="1200" dirty="0"/>
          </a:p>
        </p:txBody>
      </p:sp>
    </p:spTree>
    <p:extLst>
      <p:ext uri="{BB962C8B-B14F-4D97-AF65-F5344CB8AC3E}">
        <p14:creationId xmlns:p14="http://schemas.microsoft.com/office/powerpoint/2010/main" val="3409477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F7FAB4-388B-2F0E-CC99-B9EF23EDC0B7}"/>
              </a:ext>
            </a:extLst>
          </p:cNvPr>
          <p:cNvSpPr txBox="1"/>
          <p:nvPr/>
        </p:nvSpPr>
        <p:spPr>
          <a:xfrm>
            <a:off x="216229" y="41803"/>
            <a:ext cx="11793070" cy="646331"/>
          </a:xfrm>
          <a:prstGeom prst="rect">
            <a:avLst/>
          </a:prstGeom>
          <a:noFill/>
          <a:ln>
            <a:solidFill>
              <a:schemeClr val="accent1"/>
            </a:solidFill>
          </a:ln>
        </p:spPr>
        <p:txBody>
          <a:bodyPr wrap="square" rtlCol="0">
            <a:spAutoFit/>
          </a:bodyPr>
          <a:lstStyle/>
          <a:p>
            <a:pPr algn="just"/>
            <a:r>
              <a:rPr lang="en-US" dirty="0"/>
              <a:t>Secondary induced-particles can interact with all parts of the experiment and induce isotopes mainly  important at Target and Detector, and can have considerable contributions of background.</a:t>
            </a:r>
          </a:p>
        </p:txBody>
      </p:sp>
      <p:pic>
        <p:nvPicPr>
          <p:cNvPr id="8" name="Picture 7">
            <a:extLst>
              <a:ext uri="{FF2B5EF4-FFF2-40B4-BE49-F238E27FC236}">
                <a16:creationId xmlns:a16="http://schemas.microsoft.com/office/drawing/2014/main" id="{C3248D34-0589-409F-9F90-401958578987}"/>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1ADF3AE6-C96A-649F-82B2-A8DFD4038C71}"/>
              </a:ext>
            </a:extLst>
          </p:cNvPr>
          <p:cNvPicPr>
            <a:picLocks noChangeAspect="1"/>
          </p:cNvPicPr>
          <p:nvPr/>
        </p:nvPicPr>
        <p:blipFill>
          <a:blip r:embed="rId4"/>
          <a:stretch>
            <a:fillRect/>
          </a:stretch>
        </p:blipFill>
        <p:spPr>
          <a:xfrm>
            <a:off x="0" y="783095"/>
            <a:ext cx="7222131" cy="5528882"/>
          </a:xfrm>
          <a:prstGeom prst="rect">
            <a:avLst/>
          </a:prstGeom>
        </p:spPr>
      </p:pic>
      <p:sp>
        <p:nvSpPr>
          <p:cNvPr id="5" name="TextBox 4">
            <a:extLst>
              <a:ext uri="{FF2B5EF4-FFF2-40B4-BE49-F238E27FC236}">
                <a16:creationId xmlns:a16="http://schemas.microsoft.com/office/drawing/2014/main" id="{D2CF206D-D984-95BC-B58D-3A33F85A912D}"/>
              </a:ext>
            </a:extLst>
          </p:cNvPr>
          <p:cNvSpPr txBox="1"/>
          <p:nvPr/>
        </p:nvSpPr>
        <p:spPr>
          <a:xfrm>
            <a:off x="7107175" y="540581"/>
            <a:ext cx="4950355" cy="5693866"/>
          </a:xfrm>
          <a:prstGeom prst="rect">
            <a:avLst/>
          </a:prstGeom>
          <a:noFill/>
        </p:spPr>
        <p:txBody>
          <a:bodyPr wrap="square">
            <a:spAutoFit/>
          </a:bodyPr>
          <a:lstStyle/>
          <a:p>
            <a:pPr algn="just"/>
            <a:endParaRPr lang="en-US" sz="1400" b="1" dirty="0">
              <a:solidFill>
                <a:srgbClr val="0070C0"/>
              </a:solidFill>
              <a:latin typeface="Times New Roman" panose="02020603050405020304" pitchFamily="18" charset="0"/>
              <a:cs typeface="Times New Roman" panose="02020603050405020304" pitchFamily="18" charset="0"/>
            </a:endParaRPr>
          </a:p>
          <a:p>
            <a:pPr algn="just"/>
            <a:r>
              <a:rPr lang="en-US" sz="1400" b="1" dirty="0">
                <a:solidFill>
                  <a:srgbClr val="0070C0"/>
                </a:solidFill>
                <a:latin typeface="Times New Roman" panose="02020603050405020304" pitchFamily="18" charset="0"/>
                <a:cs typeface="Times New Roman" panose="02020603050405020304" pitchFamily="18" charset="0"/>
              </a:rPr>
              <a:t>Physics mechanisms producing neutrons from stopped μ⁻</a:t>
            </a:r>
          </a:p>
          <a:p>
            <a:pPr marL="342900" indent="-342900" algn="just">
              <a:buAutoNum type="arabicPeriod"/>
            </a:pPr>
            <a:r>
              <a:rPr lang="en-US" sz="1400" dirty="0">
                <a:latin typeface="Times New Roman" panose="02020603050405020304" pitchFamily="18" charset="0"/>
                <a:cs typeface="Times New Roman" panose="02020603050405020304" pitchFamily="18" charset="0"/>
              </a:rPr>
              <a:t>Muon nuclear capture (dominant in heavy nuclei like Ba): Reaction: </a:t>
            </a:r>
            <a:r>
              <a:rPr lang="en-US" sz="1400" dirty="0">
                <a:highlight>
                  <a:srgbClr val="00FF00"/>
                </a:highlight>
                <a:latin typeface="Times New Roman" panose="02020603050405020304" pitchFamily="18" charset="0"/>
                <a:cs typeface="Times New Roman" panose="02020603050405020304" pitchFamily="18" charset="0"/>
              </a:rPr>
              <a:t>𝜇</a:t>
            </a:r>
            <a:r>
              <a:rPr lang="en-US" sz="1400" baseline="30000" dirty="0">
                <a:highlight>
                  <a:srgbClr val="00FF00"/>
                </a:highlight>
                <a:latin typeface="Times New Roman" panose="02020603050405020304" pitchFamily="18" charset="0"/>
                <a:cs typeface="Times New Roman" panose="02020603050405020304" pitchFamily="18" charset="0"/>
              </a:rPr>
              <a:t>− </a:t>
            </a:r>
            <a:r>
              <a:rPr lang="en-US" sz="1400" dirty="0">
                <a:highlight>
                  <a:srgbClr val="00FF00"/>
                </a:highlight>
                <a:latin typeface="Times New Roman" panose="02020603050405020304" pitchFamily="18" charset="0"/>
                <a:cs typeface="Times New Roman" panose="02020603050405020304" pitchFamily="18" charset="0"/>
              </a:rPr>
              <a:t>+ (𝐴,𝑍)  →  𝜈</a:t>
            </a:r>
            <a:r>
              <a:rPr lang="en-US" sz="1400" baseline="-25000" dirty="0">
                <a:highlight>
                  <a:srgbClr val="00FF00"/>
                </a:highlight>
                <a:latin typeface="Times New Roman" panose="02020603050405020304" pitchFamily="18" charset="0"/>
                <a:cs typeface="Times New Roman" panose="02020603050405020304" pitchFamily="18" charset="0"/>
              </a:rPr>
              <a:t>𝜇 </a:t>
            </a:r>
            <a:r>
              <a:rPr lang="en-US" sz="1400" dirty="0">
                <a:highlight>
                  <a:srgbClr val="00FF00"/>
                </a:highlight>
                <a:latin typeface="Times New Roman" panose="02020603050405020304" pitchFamily="18" charset="0"/>
                <a:cs typeface="Times New Roman" panose="02020603050405020304" pitchFamily="18" charset="0"/>
              </a:rPr>
              <a:t>+ (𝐴,𝑍−1)</a:t>
            </a:r>
            <a:r>
              <a:rPr lang="en-US" sz="1400" baseline="30000" dirty="0">
                <a:highlight>
                  <a:srgbClr val="00FF00"/>
                </a:highlight>
                <a:latin typeface="Times New Roman" panose="02020603050405020304" pitchFamily="18" charset="0"/>
                <a:cs typeface="Times New Roman" panose="02020603050405020304" pitchFamily="18" charset="0"/>
              </a:rPr>
              <a:t>*</a:t>
            </a:r>
            <a:r>
              <a:rPr lang="en-US" sz="1400" dirty="0">
                <a:highlight>
                  <a:srgbClr val="00FF00"/>
                </a:highlight>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The daughter nucleus is highly excited (~15–20 MeV typical excitation energy). De-excitation occurs by emission of neutrons, protons, deuterons, alphas, and </a:t>
            </a:r>
            <a:r>
              <a:rPr lang="en-US" sz="1400" dirty="0" err="1">
                <a:latin typeface="Times New Roman" panose="02020603050405020304" pitchFamily="18" charset="0"/>
                <a:cs typeface="Times New Roman" panose="02020603050405020304" pitchFamily="18" charset="0"/>
              </a:rPr>
              <a:t>γ’s</a:t>
            </a:r>
            <a:r>
              <a:rPr lang="en-US" sz="1400" dirty="0">
                <a:latin typeface="Times New Roman" panose="02020603050405020304" pitchFamily="18" charset="0"/>
                <a:cs typeface="Times New Roman" panose="02020603050405020304" pitchFamily="18" charset="0"/>
              </a:rPr>
              <a:t>, but neutrons dominate because they are uncharged and have the lowest emission barrier. This is the main source of the broad continuum we see from ~1 MeV </a:t>
            </a:r>
            <a:r>
              <a:rPr lang="en-US" sz="1400" dirty="0">
                <a:highlight>
                  <a:srgbClr val="00FF00"/>
                </a:highlight>
                <a:latin typeface="Times New Roman" panose="02020603050405020304" pitchFamily="18" charset="0"/>
                <a:cs typeface="Times New Roman" panose="02020603050405020304" pitchFamily="18" charset="0"/>
              </a:rPr>
              <a:t>up to ~30–40 MeV</a:t>
            </a:r>
            <a:r>
              <a:rPr lang="en-US" sz="1400" dirty="0">
                <a:latin typeface="Times New Roman" panose="02020603050405020304" pitchFamily="18" charset="0"/>
                <a:cs typeface="Times New Roman" panose="02020603050405020304" pitchFamily="18" charset="0"/>
              </a:rPr>
              <a:t>.</a:t>
            </a:r>
          </a:p>
          <a:p>
            <a:pPr marL="342900" indent="-342900" algn="just">
              <a:buAutoNum type="arabicPeriod"/>
            </a:pPr>
            <a:endParaRPr lang="en-US" sz="1400" dirty="0">
              <a:latin typeface="Times New Roman" panose="02020603050405020304" pitchFamily="18" charset="0"/>
              <a:cs typeface="Times New Roman" panose="02020603050405020304" pitchFamily="18" charset="0"/>
            </a:endParaRPr>
          </a:p>
          <a:p>
            <a:pPr marL="342900" indent="-342900" algn="just">
              <a:buAutoNum type="arabicPeriod"/>
            </a:pPr>
            <a:r>
              <a:rPr lang="en-US" sz="1400" dirty="0">
                <a:latin typeface="Times New Roman" panose="02020603050405020304" pitchFamily="18" charset="0"/>
                <a:cs typeface="Times New Roman" panose="02020603050405020304" pitchFamily="18" charset="0"/>
              </a:rPr>
              <a:t>Muon-induced fission-like or pre-equilibrium processes (less likely in Ba but possible): The nuclear excitation can also lead to </a:t>
            </a:r>
            <a:r>
              <a:rPr lang="en-US" sz="1400" dirty="0">
                <a:highlight>
                  <a:srgbClr val="00FF00"/>
                </a:highlight>
                <a:latin typeface="Times New Roman" panose="02020603050405020304" pitchFamily="18" charset="0"/>
                <a:cs typeface="Times New Roman" panose="02020603050405020304" pitchFamily="18" charset="0"/>
              </a:rPr>
              <a:t>multi-nucleon emission (2n, np, etc.), which broadens the high-energy neutron tail.</a:t>
            </a:r>
          </a:p>
          <a:p>
            <a:pPr marL="342900" indent="-342900" algn="just">
              <a:buAutoNum type="arabicPeriod"/>
            </a:pPr>
            <a:endParaRPr lang="en-US" sz="1400" dirty="0">
              <a:latin typeface="Times New Roman" panose="02020603050405020304" pitchFamily="18" charset="0"/>
              <a:cs typeface="Times New Roman" panose="02020603050405020304" pitchFamily="18" charset="0"/>
            </a:endParaRPr>
          </a:p>
          <a:p>
            <a:pPr marL="342900" indent="-342900" algn="just">
              <a:buAutoNum type="arabicPeriod"/>
            </a:pPr>
            <a:r>
              <a:rPr lang="en-US" sz="1400" dirty="0">
                <a:latin typeface="Times New Roman" panose="02020603050405020304" pitchFamily="18" charset="0"/>
                <a:cs typeface="Times New Roman" panose="02020603050405020304" pitchFamily="18" charset="0"/>
              </a:rPr>
              <a:t>Muon decay in orbit (DIO): Normally produces only an electron and neutrinos, not neutrons. But the electron can induce bremsstrahlung → low-energy neutrons. Contribution is small compared to capture, but </a:t>
            </a:r>
            <a:r>
              <a:rPr lang="en-US" sz="1400" dirty="0">
                <a:highlight>
                  <a:srgbClr val="00FF00"/>
                </a:highlight>
                <a:latin typeface="Times New Roman" panose="02020603050405020304" pitchFamily="18" charset="0"/>
                <a:cs typeface="Times New Roman" panose="02020603050405020304" pitchFamily="18" charset="0"/>
              </a:rPr>
              <a:t>sub-MeV neutrons can partly come from this secondary channel</a:t>
            </a:r>
            <a:r>
              <a:rPr lang="en-US" sz="1400" dirty="0">
                <a:latin typeface="Times New Roman" panose="02020603050405020304" pitchFamily="18" charset="0"/>
                <a:cs typeface="Times New Roman" panose="02020603050405020304" pitchFamily="18" charset="0"/>
              </a:rPr>
              <a:t>.</a:t>
            </a:r>
          </a:p>
          <a:p>
            <a:pPr marL="342900" indent="-342900" algn="just">
              <a:buAutoNum type="arabicPeriod"/>
            </a:pPr>
            <a:endParaRPr lang="en-US" sz="1400" dirty="0">
              <a:latin typeface="Times New Roman" panose="02020603050405020304" pitchFamily="18" charset="0"/>
              <a:cs typeface="Times New Roman" panose="02020603050405020304" pitchFamily="18" charset="0"/>
            </a:endParaRPr>
          </a:p>
          <a:p>
            <a:pPr marL="342900" indent="-342900" algn="just">
              <a:buAutoNum type="arabicPeriod"/>
            </a:pPr>
            <a:r>
              <a:rPr lang="en-US" sz="1400" dirty="0">
                <a:latin typeface="Times New Roman" panose="02020603050405020304" pitchFamily="18" charset="0"/>
                <a:cs typeface="Times New Roman" panose="02020603050405020304" pitchFamily="18" charset="0"/>
              </a:rPr>
              <a:t>Secondary reactions in other materials (C0, C1, Mylar, etc.): Fast neutrons emitted in the target can scatter and degrade in surrounding materials. We’ll see this as flattened, softer distributions in “around target / behind C3 / detector” curves.</a:t>
            </a:r>
          </a:p>
        </p:txBody>
      </p:sp>
      <p:pic>
        <p:nvPicPr>
          <p:cNvPr id="11" name="Picture 10">
            <a:extLst>
              <a:ext uri="{FF2B5EF4-FFF2-40B4-BE49-F238E27FC236}">
                <a16:creationId xmlns:a16="http://schemas.microsoft.com/office/drawing/2014/main" id="{5936EAEC-FB8E-17A6-DFDD-9E8A065CAA27}"/>
              </a:ext>
            </a:extLst>
          </p:cNvPr>
          <p:cNvPicPr>
            <a:picLocks noChangeAspect="1"/>
          </p:cNvPicPr>
          <p:nvPr/>
        </p:nvPicPr>
        <p:blipFill>
          <a:blip r:embed="rId5"/>
          <a:stretch>
            <a:fillRect/>
          </a:stretch>
        </p:blipFill>
        <p:spPr>
          <a:xfrm>
            <a:off x="773271" y="6403510"/>
            <a:ext cx="11418729" cy="512108"/>
          </a:xfrm>
          <a:prstGeom prst="rect">
            <a:avLst/>
          </a:prstGeom>
        </p:spPr>
      </p:pic>
      <p:sp>
        <p:nvSpPr>
          <p:cNvPr id="12" name="TextBox 11">
            <a:extLst>
              <a:ext uri="{FF2B5EF4-FFF2-40B4-BE49-F238E27FC236}">
                <a16:creationId xmlns:a16="http://schemas.microsoft.com/office/drawing/2014/main" id="{DC64E002-D2C9-5571-F93B-0C23F58E6B2F}"/>
              </a:ext>
            </a:extLst>
          </p:cNvPr>
          <p:cNvSpPr txBox="1"/>
          <p:nvPr/>
        </p:nvSpPr>
        <p:spPr>
          <a:xfrm>
            <a:off x="11773296" y="6403510"/>
            <a:ext cx="418704" cy="369332"/>
          </a:xfrm>
          <a:prstGeom prst="rect">
            <a:avLst/>
          </a:prstGeom>
          <a:solidFill>
            <a:schemeClr val="bg1"/>
          </a:solidFill>
        </p:spPr>
        <p:txBody>
          <a:bodyPr wrap="none" rtlCol="0">
            <a:spAutoFit/>
          </a:bodyPr>
          <a:lstStyle/>
          <a:p>
            <a:r>
              <a:rPr lang="en-US" dirty="0"/>
              <a:t>21</a:t>
            </a:r>
          </a:p>
        </p:txBody>
      </p:sp>
      <p:sp>
        <p:nvSpPr>
          <p:cNvPr id="9" name="TextBox 8">
            <a:extLst>
              <a:ext uri="{FF2B5EF4-FFF2-40B4-BE49-F238E27FC236}">
                <a16:creationId xmlns:a16="http://schemas.microsoft.com/office/drawing/2014/main" id="{74711A88-EEA8-45FB-8DA2-20853A44BCE1}"/>
              </a:ext>
            </a:extLst>
          </p:cNvPr>
          <p:cNvSpPr txBox="1"/>
          <p:nvPr/>
        </p:nvSpPr>
        <p:spPr>
          <a:xfrm>
            <a:off x="1328178" y="1504228"/>
            <a:ext cx="1103133" cy="276999"/>
          </a:xfrm>
          <a:prstGeom prst="rect">
            <a:avLst/>
          </a:prstGeom>
          <a:solidFill>
            <a:schemeClr val="bg1"/>
          </a:solidFill>
          <a:ln>
            <a:solidFill>
              <a:schemeClr val="accent1"/>
            </a:solidFill>
          </a:ln>
        </p:spPr>
        <p:txBody>
          <a:bodyPr wrap="square" rtlCol="0">
            <a:spAutoFit/>
          </a:bodyPr>
          <a:lstStyle/>
          <a:p>
            <a:r>
              <a:rPr lang="en-GB" sz="1200" dirty="0"/>
              <a:t>MC simulation</a:t>
            </a:r>
            <a:endParaRPr lang="ru-RU" sz="1200" dirty="0"/>
          </a:p>
        </p:txBody>
      </p:sp>
    </p:spTree>
    <p:extLst>
      <p:ext uri="{BB962C8B-B14F-4D97-AF65-F5344CB8AC3E}">
        <p14:creationId xmlns:p14="http://schemas.microsoft.com/office/powerpoint/2010/main" val="488598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F7FAB4-388B-2F0E-CC99-B9EF23EDC0B7}"/>
              </a:ext>
            </a:extLst>
          </p:cNvPr>
          <p:cNvSpPr txBox="1"/>
          <p:nvPr/>
        </p:nvSpPr>
        <p:spPr>
          <a:xfrm>
            <a:off x="216229" y="48615"/>
            <a:ext cx="11793070" cy="646331"/>
          </a:xfrm>
          <a:prstGeom prst="rect">
            <a:avLst/>
          </a:prstGeom>
          <a:noFill/>
          <a:ln>
            <a:solidFill>
              <a:schemeClr val="accent1"/>
            </a:solidFill>
          </a:ln>
        </p:spPr>
        <p:txBody>
          <a:bodyPr wrap="square" rtlCol="0">
            <a:spAutoFit/>
          </a:bodyPr>
          <a:lstStyle/>
          <a:p>
            <a:pPr algn="just"/>
            <a:r>
              <a:rPr lang="en-US" dirty="0"/>
              <a:t>Secondary induced-particles can interact with all parts of the experiment and induce isotopes mainly  important at Target and Detector, and can have considerable contributions of background.</a:t>
            </a:r>
          </a:p>
        </p:txBody>
      </p:sp>
      <p:pic>
        <p:nvPicPr>
          <p:cNvPr id="8" name="Picture 7">
            <a:extLst>
              <a:ext uri="{FF2B5EF4-FFF2-40B4-BE49-F238E27FC236}">
                <a16:creationId xmlns:a16="http://schemas.microsoft.com/office/drawing/2014/main" id="{C3248D34-0589-409F-9F90-401958578987}"/>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3BA176C0-F113-70A2-F88F-1C978C5ECE24}"/>
              </a:ext>
            </a:extLst>
          </p:cNvPr>
          <p:cNvPicPr>
            <a:picLocks noChangeAspect="1"/>
          </p:cNvPicPr>
          <p:nvPr/>
        </p:nvPicPr>
        <p:blipFill>
          <a:blip r:embed="rId4"/>
          <a:stretch>
            <a:fillRect/>
          </a:stretch>
        </p:blipFill>
        <p:spPr>
          <a:xfrm>
            <a:off x="-38082" y="703632"/>
            <a:ext cx="7296914" cy="5586132"/>
          </a:xfrm>
          <a:prstGeom prst="rect">
            <a:avLst/>
          </a:prstGeom>
        </p:spPr>
      </p:pic>
      <p:sp>
        <p:nvSpPr>
          <p:cNvPr id="5" name="TextBox 4">
            <a:extLst>
              <a:ext uri="{FF2B5EF4-FFF2-40B4-BE49-F238E27FC236}">
                <a16:creationId xmlns:a16="http://schemas.microsoft.com/office/drawing/2014/main" id="{C5D01E58-60DE-3F01-29D3-91EC6998ED3C}"/>
              </a:ext>
            </a:extLst>
          </p:cNvPr>
          <p:cNvSpPr txBox="1"/>
          <p:nvPr/>
        </p:nvSpPr>
        <p:spPr>
          <a:xfrm>
            <a:off x="7191375" y="703632"/>
            <a:ext cx="4991125" cy="5762924"/>
          </a:xfrm>
          <a:prstGeom prst="rect">
            <a:avLst/>
          </a:prstGeom>
          <a:noFill/>
        </p:spPr>
        <p:txBody>
          <a:bodyPr wrap="square">
            <a:spAutoFit/>
          </a:bodyPr>
          <a:lstStyle/>
          <a:p>
            <a:pPr algn="just"/>
            <a:r>
              <a:rPr lang="en-US" sz="1400" b="1" dirty="0">
                <a:solidFill>
                  <a:srgbClr val="0070C0"/>
                </a:solidFill>
                <a:latin typeface="Times New Roman" panose="02020603050405020304" pitchFamily="18" charset="0"/>
                <a:cs typeface="Times New Roman" panose="02020603050405020304" pitchFamily="18" charset="0"/>
              </a:rPr>
              <a:t>Origins of protons from muon interactions:</a:t>
            </a:r>
          </a:p>
          <a:p>
            <a:pPr algn="just"/>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When a negative muon stops in matter and reaches the </a:t>
            </a:r>
          </a:p>
          <a:p>
            <a:pPr algn="just">
              <a:lnSpc>
                <a:spcPct val="150000"/>
              </a:lnSpc>
            </a:pPr>
            <a:r>
              <a:rPr lang="en-US" sz="1400" b="1" dirty="0">
                <a:solidFill>
                  <a:srgbClr val="0070C0"/>
                </a:solidFill>
                <a:latin typeface="Times New Roman" panose="02020603050405020304" pitchFamily="18" charset="0"/>
                <a:cs typeface="Times New Roman" panose="02020603050405020304" pitchFamily="18" charset="0"/>
              </a:rPr>
              <a:t>1s-orbit</a:t>
            </a:r>
            <a:r>
              <a:rPr lang="en-US" sz="1400" dirty="0">
                <a:latin typeface="Times New Roman" panose="02020603050405020304" pitchFamily="18" charset="0"/>
                <a:cs typeface="Times New Roman" panose="02020603050405020304" pitchFamily="18" charset="0"/>
              </a:rPr>
              <a:t>, two main processes happen:</a:t>
            </a:r>
          </a:p>
          <a:p>
            <a:pPr algn="just"/>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b="1" dirty="0">
                <a:solidFill>
                  <a:srgbClr val="C00000"/>
                </a:solidFill>
                <a:latin typeface="Times New Roman" panose="02020603050405020304" pitchFamily="18" charset="0"/>
                <a:cs typeface="Times New Roman" panose="02020603050405020304" pitchFamily="18" charset="0"/>
              </a:rPr>
              <a:t>Muon Decay in Orbit (DIO): </a:t>
            </a:r>
          </a:p>
          <a:p>
            <a:pPr algn="just">
              <a:lnSpc>
                <a:spcPct val="150000"/>
              </a:lnSpc>
            </a:pPr>
            <a:r>
              <a:rPr lang="en-US" sz="1400" dirty="0">
                <a:highlight>
                  <a:srgbClr val="00FF00"/>
                </a:highlight>
                <a:latin typeface="Times New Roman" panose="02020603050405020304" pitchFamily="18" charset="0"/>
                <a:cs typeface="Times New Roman" panose="02020603050405020304" pitchFamily="18" charset="0"/>
              </a:rPr>
              <a:t>𝜇</a:t>
            </a:r>
            <a:r>
              <a:rPr lang="en-US" sz="1400" baseline="30000" dirty="0">
                <a:highlight>
                  <a:srgbClr val="00FF00"/>
                </a:highlight>
                <a:latin typeface="Times New Roman" panose="02020603050405020304" pitchFamily="18" charset="0"/>
                <a:cs typeface="Times New Roman" panose="02020603050405020304" pitchFamily="18" charset="0"/>
              </a:rPr>
              <a:t>− </a:t>
            </a:r>
            <a:r>
              <a:rPr lang="en-US" sz="1400" dirty="0">
                <a:highlight>
                  <a:srgbClr val="00FF00"/>
                </a:highlight>
                <a:latin typeface="Times New Roman" panose="02020603050405020304" pitchFamily="18" charset="0"/>
                <a:cs typeface="Times New Roman" panose="02020603050405020304" pitchFamily="18" charset="0"/>
              </a:rPr>
              <a:t>→ 𝑒</a:t>
            </a:r>
            <a:r>
              <a:rPr lang="en-US" sz="1400" baseline="30000" dirty="0">
                <a:highlight>
                  <a:srgbClr val="00FF00"/>
                </a:highlight>
                <a:latin typeface="Times New Roman" panose="02020603050405020304" pitchFamily="18" charset="0"/>
                <a:cs typeface="Times New Roman" panose="02020603050405020304" pitchFamily="18" charset="0"/>
              </a:rPr>
              <a:t>− </a:t>
            </a:r>
            <a:r>
              <a:rPr lang="en-US" sz="1400" dirty="0">
                <a:highlight>
                  <a:srgbClr val="00FF00"/>
                </a:highlight>
                <a:latin typeface="Times New Roman" panose="02020603050405020304" pitchFamily="18" charset="0"/>
                <a:cs typeface="Times New Roman" panose="02020603050405020304" pitchFamily="18" charset="0"/>
              </a:rPr>
              <a:t>+ 𝜈</a:t>
            </a:r>
            <a:r>
              <a:rPr lang="en-US" sz="1400" baseline="30000" dirty="0">
                <a:highlight>
                  <a:srgbClr val="00FF00"/>
                </a:highlight>
                <a:latin typeface="Times New Roman" panose="02020603050405020304" pitchFamily="18" charset="0"/>
                <a:cs typeface="Times New Roman" panose="02020603050405020304" pitchFamily="18" charset="0"/>
              </a:rPr>
              <a:t>ˉ</a:t>
            </a:r>
            <a:r>
              <a:rPr lang="en-US" sz="1400" baseline="-25000" dirty="0">
                <a:highlight>
                  <a:srgbClr val="00FF00"/>
                </a:highlight>
                <a:latin typeface="Times New Roman" panose="02020603050405020304" pitchFamily="18" charset="0"/>
                <a:cs typeface="Times New Roman" panose="02020603050405020304" pitchFamily="18" charset="0"/>
              </a:rPr>
              <a:t>𝑒</a:t>
            </a:r>
            <a:r>
              <a:rPr lang="en-US" sz="1400" dirty="0">
                <a:highlight>
                  <a:srgbClr val="00FF00"/>
                </a:highlight>
                <a:latin typeface="Times New Roman" panose="02020603050405020304" pitchFamily="18" charset="0"/>
                <a:cs typeface="Times New Roman" panose="02020603050405020304" pitchFamily="18" charset="0"/>
              </a:rPr>
              <a:t>+ 𝜈</a:t>
            </a:r>
            <a:r>
              <a:rPr lang="en-US" sz="1400" baseline="-25000" dirty="0">
                <a:highlight>
                  <a:srgbClr val="00FF00"/>
                </a:highlight>
                <a:latin typeface="Times New Roman" panose="02020603050405020304" pitchFamily="18" charset="0"/>
                <a:cs typeface="Times New Roman" panose="02020603050405020304" pitchFamily="18" charset="0"/>
              </a:rPr>
              <a:t>𝜇</a:t>
            </a:r>
            <a:r>
              <a:rPr lang="en-US" sz="1400" dirty="0">
                <a:highlight>
                  <a:srgbClr val="00FF00"/>
                </a:highlight>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This process does not directly produce protons. But the energetic decay electron can induce secondary ionization, delta-rays, or knock-on protons in light materials (like C, O, Mylar). Contribution: small, low-energy protons (a few MeV max).</a:t>
            </a:r>
          </a:p>
          <a:p>
            <a:pPr algn="just"/>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b="1" dirty="0">
                <a:solidFill>
                  <a:srgbClr val="C00000"/>
                </a:solidFill>
                <a:latin typeface="Times New Roman" panose="02020603050405020304" pitchFamily="18" charset="0"/>
                <a:cs typeface="Times New Roman" panose="02020603050405020304" pitchFamily="18" charset="0"/>
              </a:rPr>
              <a:t>Muon Nuclear Capture (dominant in Ba): </a:t>
            </a:r>
          </a:p>
          <a:p>
            <a:pPr algn="just">
              <a:lnSpc>
                <a:spcPct val="150000"/>
              </a:lnSpc>
            </a:pPr>
            <a:r>
              <a:rPr lang="en-US" sz="1400" dirty="0">
                <a:highlight>
                  <a:srgbClr val="00FF00"/>
                </a:highlight>
                <a:latin typeface="Times New Roman" panose="02020603050405020304" pitchFamily="18" charset="0"/>
                <a:cs typeface="Times New Roman" panose="02020603050405020304" pitchFamily="18" charset="0"/>
              </a:rPr>
              <a:t>𝜇</a:t>
            </a:r>
            <a:r>
              <a:rPr lang="en-US" sz="1400" baseline="30000" dirty="0">
                <a:highlight>
                  <a:srgbClr val="00FF00"/>
                </a:highlight>
                <a:latin typeface="Times New Roman" panose="02020603050405020304" pitchFamily="18" charset="0"/>
                <a:cs typeface="Times New Roman" panose="02020603050405020304" pitchFamily="18" charset="0"/>
              </a:rPr>
              <a:t>− </a:t>
            </a:r>
            <a:r>
              <a:rPr lang="en-US" sz="1400" dirty="0">
                <a:highlight>
                  <a:srgbClr val="00FF00"/>
                </a:highlight>
                <a:latin typeface="Times New Roman" panose="02020603050405020304" pitchFamily="18" charset="0"/>
                <a:cs typeface="Times New Roman" panose="02020603050405020304" pitchFamily="18" charset="0"/>
              </a:rPr>
              <a:t>+ 𝑝 → 𝑛 + 𝜈</a:t>
            </a:r>
            <a:r>
              <a:rPr lang="en-US" sz="1400" baseline="-25000" dirty="0">
                <a:highlight>
                  <a:srgbClr val="00FF00"/>
                </a:highlight>
                <a:latin typeface="Times New Roman" panose="02020603050405020304" pitchFamily="18" charset="0"/>
                <a:cs typeface="Times New Roman" panose="02020603050405020304" pitchFamily="18" charset="0"/>
              </a:rPr>
              <a:t>𝜇</a:t>
            </a:r>
            <a:r>
              <a:rPr lang="en-US" sz="1400" dirty="0">
                <a:highlight>
                  <a:srgbClr val="00FF00"/>
                </a:highlight>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Converts a proton in the nucleus into a neutron. The residual nucleus is left highly excited, often above particle emission threshold. It then de-excites by emitting: Neutrons (dominant, as you saw in your neutron spectrum), Protons, Deuterons, tritons, alphas, gammas (smaller fractions). These emitted protons are called muon-induced nuclear evaporation products.</a:t>
            </a:r>
          </a:p>
        </p:txBody>
      </p:sp>
      <p:pic>
        <p:nvPicPr>
          <p:cNvPr id="11" name="Picture 10">
            <a:extLst>
              <a:ext uri="{FF2B5EF4-FFF2-40B4-BE49-F238E27FC236}">
                <a16:creationId xmlns:a16="http://schemas.microsoft.com/office/drawing/2014/main" id="{81C302DC-15F9-8247-D4D3-89A47FBA7FE7}"/>
              </a:ext>
            </a:extLst>
          </p:cNvPr>
          <p:cNvPicPr>
            <a:picLocks noChangeAspect="1"/>
          </p:cNvPicPr>
          <p:nvPr/>
        </p:nvPicPr>
        <p:blipFill>
          <a:blip r:embed="rId5"/>
          <a:stretch>
            <a:fillRect/>
          </a:stretch>
        </p:blipFill>
        <p:spPr>
          <a:xfrm>
            <a:off x="773271" y="6403510"/>
            <a:ext cx="11418729" cy="512108"/>
          </a:xfrm>
          <a:prstGeom prst="rect">
            <a:avLst/>
          </a:prstGeom>
        </p:spPr>
      </p:pic>
      <p:sp>
        <p:nvSpPr>
          <p:cNvPr id="12" name="TextBox 11">
            <a:extLst>
              <a:ext uri="{FF2B5EF4-FFF2-40B4-BE49-F238E27FC236}">
                <a16:creationId xmlns:a16="http://schemas.microsoft.com/office/drawing/2014/main" id="{2E613EC5-481A-89E6-E663-B4D0EB7FBDF9}"/>
              </a:ext>
            </a:extLst>
          </p:cNvPr>
          <p:cNvSpPr txBox="1"/>
          <p:nvPr/>
        </p:nvSpPr>
        <p:spPr>
          <a:xfrm>
            <a:off x="11755844" y="6440053"/>
            <a:ext cx="418704" cy="369332"/>
          </a:xfrm>
          <a:prstGeom prst="rect">
            <a:avLst/>
          </a:prstGeom>
          <a:solidFill>
            <a:schemeClr val="bg1"/>
          </a:solidFill>
        </p:spPr>
        <p:txBody>
          <a:bodyPr wrap="none" rtlCol="0">
            <a:spAutoFit/>
          </a:bodyPr>
          <a:lstStyle/>
          <a:p>
            <a:r>
              <a:rPr lang="en-US" dirty="0"/>
              <a:t>22</a:t>
            </a:r>
          </a:p>
        </p:txBody>
      </p:sp>
      <p:sp>
        <p:nvSpPr>
          <p:cNvPr id="9" name="TextBox 8">
            <a:extLst>
              <a:ext uri="{FF2B5EF4-FFF2-40B4-BE49-F238E27FC236}">
                <a16:creationId xmlns:a16="http://schemas.microsoft.com/office/drawing/2014/main" id="{0C4375AD-C693-450F-91EF-A1AC37714A40}"/>
              </a:ext>
            </a:extLst>
          </p:cNvPr>
          <p:cNvSpPr txBox="1"/>
          <p:nvPr/>
        </p:nvSpPr>
        <p:spPr>
          <a:xfrm>
            <a:off x="5878914" y="1362461"/>
            <a:ext cx="1103133" cy="276999"/>
          </a:xfrm>
          <a:prstGeom prst="rect">
            <a:avLst/>
          </a:prstGeom>
          <a:solidFill>
            <a:schemeClr val="bg1"/>
          </a:solidFill>
          <a:ln>
            <a:solidFill>
              <a:schemeClr val="accent1"/>
            </a:solidFill>
          </a:ln>
        </p:spPr>
        <p:txBody>
          <a:bodyPr wrap="square" rtlCol="0">
            <a:spAutoFit/>
          </a:bodyPr>
          <a:lstStyle/>
          <a:p>
            <a:r>
              <a:rPr lang="en-GB" sz="1200" dirty="0"/>
              <a:t>MC simulation</a:t>
            </a:r>
            <a:endParaRPr lang="ru-RU" sz="1200" dirty="0"/>
          </a:p>
        </p:txBody>
      </p:sp>
    </p:spTree>
    <p:extLst>
      <p:ext uri="{BB962C8B-B14F-4D97-AF65-F5344CB8AC3E}">
        <p14:creationId xmlns:p14="http://schemas.microsoft.com/office/powerpoint/2010/main" val="403824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dirty="0"/>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1B6BE6B0-9C65-D223-14EB-BAD92B28A8DB}"/>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067E7BF3-B02B-964A-B3FF-9A96B2BD85D2}"/>
              </a:ext>
            </a:extLst>
          </p:cNvPr>
          <p:cNvSpPr txBox="1"/>
          <p:nvPr/>
        </p:nvSpPr>
        <p:spPr>
          <a:xfrm>
            <a:off x="11773296" y="6443753"/>
            <a:ext cx="418704" cy="369332"/>
          </a:xfrm>
          <a:prstGeom prst="rect">
            <a:avLst/>
          </a:prstGeom>
          <a:solidFill>
            <a:schemeClr val="bg1"/>
          </a:solidFill>
        </p:spPr>
        <p:txBody>
          <a:bodyPr wrap="none" rtlCol="0">
            <a:spAutoFit/>
          </a:bodyPr>
          <a:lstStyle/>
          <a:p>
            <a:r>
              <a:rPr lang="en-US" dirty="0"/>
              <a:t>23</a:t>
            </a:r>
          </a:p>
        </p:txBody>
      </p:sp>
      <p:sp>
        <p:nvSpPr>
          <p:cNvPr id="9" name="TextBox 8">
            <a:extLst>
              <a:ext uri="{FF2B5EF4-FFF2-40B4-BE49-F238E27FC236}">
                <a16:creationId xmlns:a16="http://schemas.microsoft.com/office/drawing/2014/main" id="{0AF12C64-41E0-4808-B864-D7C78CD70D89}"/>
              </a:ext>
            </a:extLst>
          </p:cNvPr>
          <p:cNvSpPr txBox="1"/>
          <p:nvPr/>
        </p:nvSpPr>
        <p:spPr>
          <a:xfrm>
            <a:off x="63795" y="595407"/>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Short Theoretical introduction.</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Advantages of using Monte-Carlo codes like MCNP6.</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Steps for Monte-Carlo Simulations.</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MONUMENT experiment and Muon-Beam Profile.</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Monte-Carlo Simulation of MONUMENT experiment. </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Simulations of the Calibration Sources.</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Simulations of the Induced Secondary Particles.</a:t>
            </a:r>
          </a:p>
          <a:p>
            <a:pPr marL="457200" indent="-457200">
              <a:lnSpc>
                <a:spcPct val="150000"/>
              </a:lnSpc>
              <a:buClr>
                <a:srgbClr val="0070C0"/>
              </a:buClr>
              <a:buFont typeface="Wingdings" panose="05000000000000000000" pitchFamily="2" charset="2"/>
              <a:buChar char="Ø"/>
            </a:pPr>
            <a:r>
              <a:rPr lang="en-US" dirty="0"/>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solidFill>
                  <a:schemeClr val="bg1"/>
                </a:solidFill>
              </a:rPr>
              <a:t>More for Near Future.</a:t>
            </a:r>
          </a:p>
        </p:txBody>
      </p:sp>
    </p:spTree>
    <p:extLst>
      <p:ext uri="{BB962C8B-B14F-4D97-AF65-F5344CB8AC3E}">
        <p14:creationId xmlns:p14="http://schemas.microsoft.com/office/powerpoint/2010/main" val="2553691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DF877F9-19B6-43A1-9364-0ED75E22C1F2}"/>
              </a:ext>
            </a:extLst>
          </p:cNvPr>
          <p:cNvPicPr>
            <a:picLocks noChangeAspect="1"/>
          </p:cNvPicPr>
          <p:nvPr/>
        </p:nvPicPr>
        <p:blipFill>
          <a:blip r:embed="rId2"/>
          <a:stretch>
            <a:fillRect/>
          </a:stretch>
        </p:blipFill>
        <p:spPr>
          <a:xfrm>
            <a:off x="432430" y="3221587"/>
            <a:ext cx="4571922" cy="3498919"/>
          </a:xfrm>
          <a:prstGeom prst="rect">
            <a:avLst/>
          </a:prstGeom>
          <a:solidFill>
            <a:schemeClr val="bg1"/>
          </a:solidFill>
          <a:ln>
            <a:solidFill>
              <a:schemeClr val="accent1"/>
            </a:solidFill>
          </a:ln>
        </p:spPr>
      </p:pic>
      <p:pic>
        <p:nvPicPr>
          <p:cNvPr id="9" name="Picture 8">
            <a:extLst>
              <a:ext uri="{FF2B5EF4-FFF2-40B4-BE49-F238E27FC236}">
                <a16:creationId xmlns:a16="http://schemas.microsoft.com/office/drawing/2014/main" id="{A9EBF5C0-448C-419A-8D34-8B23AD41459A}"/>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2" name="Picture 1">
            <a:extLst>
              <a:ext uri="{FF2B5EF4-FFF2-40B4-BE49-F238E27FC236}">
                <a16:creationId xmlns:a16="http://schemas.microsoft.com/office/drawing/2014/main" id="{7BFB4D24-50D2-640F-D572-8642B83D2103}"/>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716182C9-F1C4-F86D-B758-60D917A91784}"/>
              </a:ext>
            </a:extLst>
          </p:cNvPr>
          <p:cNvSpPr txBox="1"/>
          <p:nvPr/>
        </p:nvSpPr>
        <p:spPr>
          <a:xfrm>
            <a:off x="11773296" y="6427260"/>
            <a:ext cx="418704" cy="369332"/>
          </a:xfrm>
          <a:prstGeom prst="rect">
            <a:avLst/>
          </a:prstGeom>
          <a:solidFill>
            <a:schemeClr val="bg1"/>
          </a:solidFill>
        </p:spPr>
        <p:txBody>
          <a:bodyPr wrap="none" rtlCol="0">
            <a:spAutoFit/>
          </a:bodyPr>
          <a:lstStyle/>
          <a:p>
            <a:r>
              <a:rPr lang="en-US" dirty="0"/>
              <a:t>24</a:t>
            </a:r>
          </a:p>
        </p:txBody>
      </p:sp>
      <p:sp>
        <p:nvSpPr>
          <p:cNvPr id="10" name="TextBox 9">
            <a:extLst>
              <a:ext uri="{FF2B5EF4-FFF2-40B4-BE49-F238E27FC236}">
                <a16:creationId xmlns:a16="http://schemas.microsoft.com/office/drawing/2014/main" id="{48ADF743-8643-48DC-BC39-881846312375}"/>
              </a:ext>
            </a:extLst>
          </p:cNvPr>
          <p:cNvSpPr txBox="1"/>
          <p:nvPr/>
        </p:nvSpPr>
        <p:spPr>
          <a:xfrm>
            <a:off x="5230975" y="4140141"/>
            <a:ext cx="6751673" cy="2092881"/>
          </a:xfrm>
          <a:prstGeom prst="rect">
            <a:avLst/>
          </a:prstGeom>
          <a:solidFill>
            <a:schemeClr val="bg1"/>
          </a:solidFill>
          <a:ln>
            <a:solidFill>
              <a:schemeClr val="accent1"/>
            </a:solidFill>
          </a:ln>
        </p:spPr>
        <p:txBody>
          <a:bodyPr wrap="square" rtlCol="0">
            <a:spAutoFit/>
          </a:bodyPr>
          <a:lstStyle/>
          <a:p>
            <a:r>
              <a:rPr lang="en-US" dirty="0">
                <a:solidFill>
                  <a:srgbClr val="00B0F0"/>
                </a:solidFill>
              </a:rPr>
              <a:t>The MCNP events: In the Energy Range [0, 10 MeV]</a:t>
            </a:r>
          </a:p>
          <a:p>
            <a:r>
              <a:rPr lang="en-US" dirty="0"/>
              <a:t>MC spectrum events = 1.21 x 10</a:t>
            </a:r>
            <a:r>
              <a:rPr lang="en-US" baseline="30000" dirty="0"/>
              <a:t>9</a:t>
            </a:r>
          </a:p>
          <a:p>
            <a:r>
              <a:rPr lang="en-US" dirty="0"/>
              <a:t>MC Natural Background events = 1.04 x 10</a:t>
            </a:r>
            <a:r>
              <a:rPr lang="en-US" baseline="30000" dirty="0"/>
              <a:t>8</a:t>
            </a:r>
          </a:p>
          <a:p>
            <a:r>
              <a:rPr lang="en-US" dirty="0"/>
              <a:t>MC Induced Background events = 3.18 x 10</a:t>
            </a:r>
            <a:r>
              <a:rPr lang="en-US" baseline="30000" dirty="0"/>
              <a:t>8</a:t>
            </a:r>
          </a:p>
          <a:p>
            <a:r>
              <a:rPr lang="en-US" sz="1100" dirty="0"/>
              <a:t>(</a:t>
            </a:r>
            <a:r>
              <a:rPr lang="en-US" sz="1100" i="1" dirty="0"/>
              <a:t>not included in the spectrum</a:t>
            </a:r>
            <a:r>
              <a:rPr lang="en-US" sz="1100" dirty="0"/>
              <a:t>)</a:t>
            </a:r>
          </a:p>
          <a:p>
            <a:endParaRPr lang="en-US" sz="1100" dirty="0"/>
          </a:p>
          <a:p>
            <a:r>
              <a:rPr lang="en-US" dirty="0">
                <a:solidFill>
                  <a:srgbClr val="00B0F0"/>
                </a:solidFill>
              </a:rPr>
              <a:t>MC Sum Events (180 hours) =</a:t>
            </a:r>
            <a:r>
              <a:rPr lang="en-US" dirty="0">
                <a:solidFill>
                  <a:srgbClr val="00B050"/>
                </a:solidFill>
              </a:rPr>
              <a:t> </a:t>
            </a:r>
            <a:r>
              <a:rPr lang="en-US" b="1" dirty="0">
                <a:solidFill>
                  <a:srgbClr val="00B050"/>
                </a:solidFill>
              </a:rPr>
              <a:t>1.632 x 10</a:t>
            </a:r>
            <a:r>
              <a:rPr lang="en-US" b="1" baseline="30000" dirty="0">
                <a:solidFill>
                  <a:srgbClr val="00B050"/>
                </a:solidFill>
              </a:rPr>
              <a:t>9</a:t>
            </a:r>
            <a:endParaRPr lang="en-US" b="1" dirty="0">
              <a:solidFill>
                <a:srgbClr val="00B050"/>
              </a:solidFill>
            </a:endParaRPr>
          </a:p>
          <a:p>
            <a:r>
              <a:rPr lang="en-US" dirty="0">
                <a:solidFill>
                  <a:srgbClr val="00B0F0"/>
                </a:solidFill>
              </a:rPr>
              <a:t>Exp. Events (180 hours) = </a:t>
            </a:r>
            <a:r>
              <a:rPr lang="en-US" b="1" dirty="0">
                <a:solidFill>
                  <a:srgbClr val="00B050"/>
                </a:solidFill>
              </a:rPr>
              <a:t>1.627 x 10</a:t>
            </a:r>
            <a:r>
              <a:rPr lang="en-US" b="1" baseline="30000" dirty="0">
                <a:solidFill>
                  <a:srgbClr val="00B050"/>
                </a:solidFill>
              </a:rPr>
              <a:t>9</a:t>
            </a:r>
            <a:endParaRPr lang="en-US" b="1" dirty="0">
              <a:solidFill>
                <a:srgbClr val="00B050"/>
              </a:solidFill>
            </a:endParaRPr>
          </a:p>
        </p:txBody>
      </p:sp>
      <p:pic>
        <p:nvPicPr>
          <p:cNvPr id="11" name="Picture 10">
            <a:extLst>
              <a:ext uri="{FF2B5EF4-FFF2-40B4-BE49-F238E27FC236}">
                <a16:creationId xmlns:a16="http://schemas.microsoft.com/office/drawing/2014/main" id="{6319A203-7B6F-4E7F-9F19-76F78F8EC1AF}"/>
              </a:ext>
            </a:extLst>
          </p:cNvPr>
          <p:cNvPicPr>
            <a:picLocks noChangeAspect="1"/>
          </p:cNvPicPr>
          <p:nvPr/>
        </p:nvPicPr>
        <p:blipFill>
          <a:blip r:embed="rId5"/>
          <a:stretch>
            <a:fillRect/>
          </a:stretch>
        </p:blipFill>
        <p:spPr>
          <a:xfrm>
            <a:off x="0" y="2"/>
            <a:ext cx="5436783" cy="3314402"/>
          </a:xfrm>
          <a:prstGeom prst="rect">
            <a:avLst/>
          </a:prstGeom>
        </p:spPr>
      </p:pic>
      <p:pic>
        <p:nvPicPr>
          <p:cNvPr id="7" name="Picture 6">
            <a:extLst>
              <a:ext uri="{FF2B5EF4-FFF2-40B4-BE49-F238E27FC236}">
                <a16:creationId xmlns:a16="http://schemas.microsoft.com/office/drawing/2014/main" id="{E540D243-516F-4656-B339-D41B35DB6D6F}"/>
              </a:ext>
            </a:extLst>
          </p:cNvPr>
          <p:cNvPicPr>
            <a:picLocks noChangeAspect="1"/>
          </p:cNvPicPr>
          <p:nvPr/>
        </p:nvPicPr>
        <p:blipFill>
          <a:blip r:embed="rId6"/>
          <a:stretch>
            <a:fillRect/>
          </a:stretch>
        </p:blipFill>
        <p:spPr>
          <a:xfrm>
            <a:off x="6900530" y="0"/>
            <a:ext cx="5287926" cy="4046882"/>
          </a:xfrm>
          <a:prstGeom prst="rect">
            <a:avLst/>
          </a:prstGeom>
          <a:solidFill>
            <a:schemeClr val="bg1"/>
          </a:solidFill>
          <a:ln>
            <a:solidFill>
              <a:schemeClr val="accent1"/>
            </a:solidFill>
          </a:ln>
        </p:spPr>
      </p:pic>
      <p:sp>
        <p:nvSpPr>
          <p:cNvPr id="12" name="TextBox 11">
            <a:extLst>
              <a:ext uri="{FF2B5EF4-FFF2-40B4-BE49-F238E27FC236}">
                <a16:creationId xmlns:a16="http://schemas.microsoft.com/office/drawing/2014/main" id="{430900A6-1157-4ED3-B0D1-B77DF40446F9}"/>
              </a:ext>
            </a:extLst>
          </p:cNvPr>
          <p:cNvSpPr txBox="1"/>
          <p:nvPr/>
        </p:nvSpPr>
        <p:spPr>
          <a:xfrm>
            <a:off x="7626133" y="337656"/>
            <a:ext cx="706027" cy="369332"/>
          </a:xfrm>
          <a:prstGeom prst="rect">
            <a:avLst/>
          </a:prstGeom>
          <a:solidFill>
            <a:schemeClr val="bg1"/>
          </a:solidFill>
          <a:ln>
            <a:solidFill>
              <a:schemeClr val="accent1"/>
            </a:solidFill>
          </a:ln>
        </p:spPr>
        <p:txBody>
          <a:bodyPr wrap="none" rtlCol="0">
            <a:spAutoFit/>
          </a:bodyPr>
          <a:lstStyle/>
          <a:p>
            <a:r>
              <a:rPr lang="en-GB" dirty="0"/>
              <a:t>Det-3</a:t>
            </a:r>
            <a:endParaRPr lang="ru-RU" dirty="0"/>
          </a:p>
        </p:txBody>
      </p:sp>
      <p:sp>
        <p:nvSpPr>
          <p:cNvPr id="13" name="TextBox 12">
            <a:extLst>
              <a:ext uri="{FF2B5EF4-FFF2-40B4-BE49-F238E27FC236}">
                <a16:creationId xmlns:a16="http://schemas.microsoft.com/office/drawing/2014/main" id="{36B55BBA-D303-44F7-8F5C-A8A38E3D7290}"/>
              </a:ext>
            </a:extLst>
          </p:cNvPr>
          <p:cNvSpPr txBox="1"/>
          <p:nvPr/>
        </p:nvSpPr>
        <p:spPr>
          <a:xfrm>
            <a:off x="8332160" y="337656"/>
            <a:ext cx="1462260" cy="369332"/>
          </a:xfrm>
          <a:prstGeom prst="rect">
            <a:avLst/>
          </a:prstGeom>
          <a:solidFill>
            <a:schemeClr val="bg1"/>
          </a:solidFill>
          <a:ln>
            <a:solidFill>
              <a:schemeClr val="accent1"/>
            </a:solidFill>
          </a:ln>
        </p:spPr>
        <p:txBody>
          <a:bodyPr wrap="none" rtlCol="0">
            <a:spAutoFit/>
          </a:bodyPr>
          <a:lstStyle/>
          <a:p>
            <a:r>
              <a:rPr lang="en-GB" dirty="0"/>
              <a:t>MC Spectrum</a:t>
            </a:r>
            <a:endParaRPr lang="ru-RU" dirty="0"/>
          </a:p>
        </p:txBody>
      </p:sp>
      <p:sp>
        <p:nvSpPr>
          <p:cNvPr id="14" name="TextBox 13">
            <a:extLst>
              <a:ext uri="{FF2B5EF4-FFF2-40B4-BE49-F238E27FC236}">
                <a16:creationId xmlns:a16="http://schemas.microsoft.com/office/drawing/2014/main" id="{1754428F-E324-4341-A30C-70BDFF091914}"/>
              </a:ext>
            </a:extLst>
          </p:cNvPr>
          <p:cNvSpPr txBox="1"/>
          <p:nvPr/>
        </p:nvSpPr>
        <p:spPr>
          <a:xfrm>
            <a:off x="1750984" y="495627"/>
            <a:ext cx="2090829" cy="369332"/>
          </a:xfrm>
          <a:prstGeom prst="rect">
            <a:avLst/>
          </a:prstGeom>
          <a:solidFill>
            <a:schemeClr val="bg1"/>
          </a:solidFill>
          <a:ln>
            <a:solidFill>
              <a:schemeClr val="accent1"/>
            </a:solidFill>
          </a:ln>
        </p:spPr>
        <p:txBody>
          <a:bodyPr wrap="none" rtlCol="0">
            <a:spAutoFit/>
          </a:bodyPr>
          <a:lstStyle/>
          <a:p>
            <a:r>
              <a:rPr lang="en-GB" dirty="0"/>
              <a:t>Measured Spectrum</a:t>
            </a:r>
            <a:endParaRPr lang="ru-RU" dirty="0"/>
          </a:p>
        </p:txBody>
      </p:sp>
      <p:sp>
        <p:nvSpPr>
          <p:cNvPr id="16" name="Callout: Right Arrow 15">
            <a:extLst>
              <a:ext uri="{FF2B5EF4-FFF2-40B4-BE49-F238E27FC236}">
                <a16:creationId xmlns:a16="http://schemas.microsoft.com/office/drawing/2014/main" id="{96285139-0095-43ED-A1BD-F8B9C2AECD8D}"/>
              </a:ext>
            </a:extLst>
          </p:cNvPr>
          <p:cNvSpPr/>
          <p:nvPr/>
        </p:nvSpPr>
        <p:spPr>
          <a:xfrm>
            <a:off x="5153443" y="2262016"/>
            <a:ext cx="2658383" cy="455843"/>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More Statistics needed, more time</a:t>
            </a:r>
            <a:endParaRPr lang="ru-RU" sz="1200" dirty="0">
              <a:solidFill>
                <a:schemeClr val="tx1"/>
              </a:solidFill>
            </a:endParaRPr>
          </a:p>
        </p:txBody>
      </p:sp>
    </p:spTree>
    <p:extLst>
      <p:ext uri="{BB962C8B-B14F-4D97-AF65-F5344CB8AC3E}">
        <p14:creationId xmlns:p14="http://schemas.microsoft.com/office/powerpoint/2010/main" val="3145108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16B59B-D113-26C7-865E-640F6D18E9A7}"/>
              </a:ext>
            </a:extLst>
          </p:cNvPr>
          <p:cNvPicPr>
            <a:picLocks noChangeAspect="1"/>
          </p:cNvPicPr>
          <p:nvPr/>
        </p:nvPicPr>
        <p:blipFill>
          <a:blip r:embed="rId2"/>
          <a:stretch>
            <a:fillRect/>
          </a:stretch>
        </p:blipFill>
        <p:spPr>
          <a:xfrm>
            <a:off x="905256" y="4822"/>
            <a:ext cx="9688181" cy="6858000"/>
          </a:xfrm>
          <a:prstGeom prst="rect">
            <a:avLst/>
          </a:prstGeom>
        </p:spPr>
      </p:pic>
      <p:sp>
        <p:nvSpPr>
          <p:cNvPr id="4" name="TextBox 3">
            <a:extLst>
              <a:ext uri="{FF2B5EF4-FFF2-40B4-BE49-F238E27FC236}">
                <a16:creationId xmlns:a16="http://schemas.microsoft.com/office/drawing/2014/main" id="{F5748E4B-0B77-0CCD-5A4D-6FF414FB72B1}"/>
              </a:ext>
            </a:extLst>
          </p:cNvPr>
          <p:cNvSpPr txBox="1"/>
          <p:nvPr/>
        </p:nvSpPr>
        <p:spPr>
          <a:xfrm>
            <a:off x="2266327" y="1083814"/>
            <a:ext cx="3401567" cy="1384995"/>
          </a:xfrm>
          <a:prstGeom prst="rect">
            <a:avLst/>
          </a:prstGeom>
          <a:noFill/>
          <a:ln>
            <a:solidFill>
              <a:schemeClr val="accent1"/>
            </a:solidFill>
          </a:ln>
        </p:spPr>
        <p:txBody>
          <a:bodyPr wrap="square" rtlCol="0">
            <a:spAutoFit/>
          </a:bodyPr>
          <a:lstStyle/>
          <a:p>
            <a:pPr algn="just"/>
            <a:r>
              <a:rPr lang="en-US" sz="1400" b="1" dirty="0">
                <a:solidFill>
                  <a:srgbClr val="FF0000"/>
                </a:solidFill>
              </a:rPr>
              <a:t>608.2 keV </a:t>
            </a:r>
            <a:r>
              <a:rPr lang="en-US" sz="1400" b="1" dirty="0"/>
              <a:t>(most probable not (or not all events) from Cs-135 or Xe-135 ?! ,  but from other-nuclear-interaction induced-gammas (MCNP), and may also from Ga-74, from 608.54 keV peak of (n, n’)2</a:t>
            </a:r>
            <a:r>
              <a:rPr lang="en-US" sz="1400" b="1" baseline="30000" dirty="0"/>
              <a:t>nd</a:t>
            </a:r>
            <a:r>
              <a:rPr lang="en-US" sz="1400" b="1" dirty="0"/>
              <a:t> level-gamma, and some from </a:t>
            </a:r>
            <a:r>
              <a:rPr lang="en-US" sz="1400" b="1" dirty="0" err="1"/>
              <a:t>Bkg</a:t>
            </a:r>
            <a:r>
              <a:rPr lang="en-US" sz="1400" b="1" dirty="0"/>
              <a:t> (609.31 keV Bi-214))</a:t>
            </a:r>
          </a:p>
        </p:txBody>
      </p:sp>
      <p:cxnSp>
        <p:nvCxnSpPr>
          <p:cNvPr id="6" name="Straight Arrow Connector 5">
            <a:extLst>
              <a:ext uri="{FF2B5EF4-FFF2-40B4-BE49-F238E27FC236}">
                <a16:creationId xmlns:a16="http://schemas.microsoft.com/office/drawing/2014/main" id="{9379DADB-AEA8-A743-B13B-AA95893B1D15}"/>
              </a:ext>
            </a:extLst>
          </p:cNvPr>
          <p:cNvCxnSpPr>
            <a:cxnSpLocks/>
          </p:cNvCxnSpPr>
          <p:nvPr/>
        </p:nvCxnSpPr>
        <p:spPr>
          <a:xfrm flipH="1">
            <a:off x="2610935" y="2468809"/>
            <a:ext cx="1200728" cy="754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9EBF5C0-448C-419A-8D34-8B23AD41459A}"/>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2" name="Picture 1">
            <a:extLst>
              <a:ext uri="{FF2B5EF4-FFF2-40B4-BE49-F238E27FC236}">
                <a16:creationId xmlns:a16="http://schemas.microsoft.com/office/drawing/2014/main" id="{7BFB4D24-50D2-640F-D572-8642B83D2103}"/>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716182C9-F1C4-F86D-B758-60D917A91784}"/>
              </a:ext>
            </a:extLst>
          </p:cNvPr>
          <p:cNvSpPr txBox="1"/>
          <p:nvPr/>
        </p:nvSpPr>
        <p:spPr>
          <a:xfrm>
            <a:off x="11773296" y="6427260"/>
            <a:ext cx="418704" cy="369332"/>
          </a:xfrm>
          <a:prstGeom prst="rect">
            <a:avLst/>
          </a:prstGeom>
          <a:solidFill>
            <a:schemeClr val="bg1"/>
          </a:solidFill>
        </p:spPr>
        <p:txBody>
          <a:bodyPr wrap="none" rtlCol="0">
            <a:spAutoFit/>
          </a:bodyPr>
          <a:lstStyle/>
          <a:p>
            <a:r>
              <a:rPr lang="en-US" dirty="0"/>
              <a:t>25</a:t>
            </a:r>
          </a:p>
        </p:txBody>
      </p:sp>
    </p:spTree>
    <p:extLst>
      <p:ext uri="{BB962C8B-B14F-4D97-AF65-F5344CB8AC3E}">
        <p14:creationId xmlns:p14="http://schemas.microsoft.com/office/powerpoint/2010/main" val="4133978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F77F3A-E4B9-451B-A8CE-380CD3B5B96C}"/>
              </a:ext>
            </a:extLst>
          </p:cNvPr>
          <p:cNvPicPr>
            <a:picLocks noChangeAspect="1"/>
          </p:cNvPicPr>
          <p:nvPr/>
        </p:nvPicPr>
        <p:blipFill>
          <a:blip r:embed="rId2"/>
          <a:stretch>
            <a:fillRect/>
          </a:stretch>
        </p:blipFill>
        <p:spPr>
          <a:xfrm>
            <a:off x="943104" y="27954"/>
            <a:ext cx="10305791" cy="6407888"/>
          </a:xfrm>
          <a:prstGeom prst="rect">
            <a:avLst/>
          </a:prstGeom>
        </p:spPr>
      </p:pic>
      <p:pic>
        <p:nvPicPr>
          <p:cNvPr id="9" name="Picture 8">
            <a:extLst>
              <a:ext uri="{FF2B5EF4-FFF2-40B4-BE49-F238E27FC236}">
                <a16:creationId xmlns:a16="http://schemas.microsoft.com/office/drawing/2014/main" id="{A9EBF5C0-448C-419A-8D34-8B23AD41459A}"/>
              </a:ext>
            </a:extLst>
          </p:cNvPr>
          <p:cNvPicPr>
            <a:picLocks noChangeAspect="1"/>
          </p:cNvPicPr>
          <p:nvPr/>
        </p:nvPicPr>
        <p:blipFill>
          <a:blip r:embed="rId3"/>
          <a:stretch>
            <a:fillRect/>
          </a:stretch>
        </p:blipFill>
        <p:spPr>
          <a:xfrm>
            <a:off x="134470" y="6234447"/>
            <a:ext cx="638801" cy="562145"/>
          </a:xfrm>
          <a:prstGeom prst="rect">
            <a:avLst/>
          </a:prstGeom>
        </p:spPr>
      </p:pic>
      <p:sp>
        <p:nvSpPr>
          <p:cNvPr id="11" name="TextBox 10">
            <a:extLst>
              <a:ext uri="{FF2B5EF4-FFF2-40B4-BE49-F238E27FC236}">
                <a16:creationId xmlns:a16="http://schemas.microsoft.com/office/drawing/2014/main" id="{52DC7B8D-BC1C-4E37-89FE-7C666F148952}"/>
              </a:ext>
            </a:extLst>
          </p:cNvPr>
          <p:cNvSpPr txBox="1"/>
          <p:nvPr/>
        </p:nvSpPr>
        <p:spPr>
          <a:xfrm>
            <a:off x="4213141" y="2130375"/>
            <a:ext cx="1309013" cy="307777"/>
          </a:xfrm>
          <a:prstGeom prst="rect">
            <a:avLst/>
          </a:prstGeom>
          <a:noFill/>
          <a:ln>
            <a:solidFill>
              <a:schemeClr val="accent1"/>
            </a:solidFill>
          </a:ln>
        </p:spPr>
        <p:txBody>
          <a:bodyPr wrap="none" rtlCol="0">
            <a:spAutoFit/>
          </a:bodyPr>
          <a:lstStyle/>
          <a:p>
            <a:r>
              <a:rPr lang="en-US" sz="1400" dirty="0"/>
              <a:t>434 keV (Ba-M)</a:t>
            </a:r>
          </a:p>
        </p:txBody>
      </p:sp>
      <p:sp>
        <p:nvSpPr>
          <p:cNvPr id="12" name="TextBox 11">
            <a:extLst>
              <a:ext uri="{FF2B5EF4-FFF2-40B4-BE49-F238E27FC236}">
                <a16:creationId xmlns:a16="http://schemas.microsoft.com/office/drawing/2014/main" id="{C4CF028C-9376-43D2-BC20-8AE6F9769C1C}"/>
              </a:ext>
            </a:extLst>
          </p:cNvPr>
          <p:cNvSpPr txBox="1"/>
          <p:nvPr/>
        </p:nvSpPr>
        <p:spPr>
          <a:xfrm>
            <a:off x="5850456" y="2130375"/>
            <a:ext cx="1309013" cy="307777"/>
          </a:xfrm>
          <a:prstGeom prst="rect">
            <a:avLst/>
          </a:prstGeom>
          <a:noFill/>
          <a:ln>
            <a:solidFill>
              <a:schemeClr val="accent1"/>
            </a:solidFill>
          </a:ln>
        </p:spPr>
        <p:txBody>
          <a:bodyPr wrap="none" rtlCol="0">
            <a:spAutoFit/>
          </a:bodyPr>
          <a:lstStyle/>
          <a:p>
            <a:r>
              <a:rPr lang="en-US" sz="1400" dirty="0"/>
              <a:t>441 keV (Ba-M)</a:t>
            </a:r>
          </a:p>
        </p:txBody>
      </p:sp>
      <p:cxnSp>
        <p:nvCxnSpPr>
          <p:cNvPr id="13" name="Straight Arrow Connector 12">
            <a:extLst>
              <a:ext uri="{FF2B5EF4-FFF2-40B4-BE49-F238E27FC236}">
                <a16:creationId xmlns:a16="http://schemas.microsoft.com/office/drawing/2014/main" id="{5770CB97-0A3C-453E-833C-AFA72F4BF35D}"/>
              </a:ext>
            </a:extLst>
          </p:cNvPr>
          <p:cNvCxnSpPr>
            <a:cxnSpLocks/>
          </p:cNvCxnSpPr>
          <p:nvPr/>
        </p:nvCxnSpPr>
        <p:spPr>
          <a:xfrm flipH="1" flipV="1">
            <a:off x="5691987" y="1315482"/>
            <a:ext cx="548051" cy="8148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3D7B4B9-E4F4-4D93-9AEF-ADBAA61A5E32}"/>
              </a:ext>
            </a:extLst>
          </p:cNvPr>
          <p:cNvCxnSpPr>
            <a:cxnSpLocks/>
          </p:cNvCxnSpPr>
          <p:nvPr/>
        </p:nvCxnSpPr>
        <p:spPr>
          <a:xfrm flipV="1">
            <a:off x="5061480" y="1133276"/>
            <a:ext cx="0" cy="9970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6117C94-49AA-4E6C-8F0D-236DA1E25865}"/>
              </a:ext>
            </a:extLst>
          </p:cNvPr>
          <p:cNvSpPr txBox="1"/>
          <p:nvPr/>
        </p:nvSpPr>
        <p:spPr>
          <a:xfrm>
            <a:off x="2481011" y="27954"/>
            <a:ext cx="2244436" cy="1384995"/>
          </a:xfrm>
          <a:prstGeom prst="rect">
            <a:avLst/>
          </a:prstGeom>
          <a:noFill/>
          <a:ln>
            <a:solidFill>
              <a:schemeClr val="accent1"/>
            </a:solidFill>
          </a:ln>
        </p:spPr>
        <p:txBody>
          <a:bodyPr wrap="square" rtlCol="0">
            <a:spAutoFit/>
          </a:bodyPr>
          <a:lstStyle/>
          <a:p>
            <a:r>
              <a:rPr lang="en-US" sz="1400" b="1" dirty="0"/>
              <a:t>408 keV </a:t>
            </a:r>
            <a:r>
              <a:rPr lang="en-US" sz="1400" dirty="0"/>
              <a:t>(not just from Cs-135, but also from other </a:t>
            </a:r>
            <a:r>
              <a:rPr lang="el-GR" sz="1400" dirty="0"/>
              <a:t>γ</a:t>
            </a:r>
            <a:r>
              <a:rPr lang="en-US" sz="1400" dirty="0"/>
              <a:t> from nuclear-reaction like (n, </a:t>
            </a:r>
            <a:r>
              <a:rPr lang="en-US" sz="1400" dirty="0" err="1"/>
              <a:t>xn</a:t>
            </a:r>
            <a:r>
              <a:rPr lang="en-US" sz="1400" dirty="0"/>
              <a:t>’) and some from 409.8 keV; Pa-234 and 409.46 keV; AC-228)</a:t>
            </a:r>
          </a:p>
        </p:txBody>
      </p:sp>
      <p:cxnSp>
        <p:nvCxnSpPr>
          <p:cNvPr id="16" name="Straight Arrow Connector 15">
            <a:extLst>
              <a:ext uri="{FF2B5EF4-FFF2-40B4-BE49-F238E27FC236}">
                <a16:creationId xmlns:a16="http://schemas.microsoft.com/office/drawing/2014/main" id="{602F5373-AFD5-46CF-B595-633293CB8BE0}"/>
              </a:ext>
            </a:extLst>
          </p:cNvPr>
          <p:cNvCxnSpPr>
            <a:cxnSpLocks/>
          </p:cNvCxnSpPr>
          <p:nvPr/>
        </p:nvCxnSpPr>
        <p:spPr>
          <a:xfrm flipH="1">
            <a:off x="2750371" y="1412949"/>
            <a:ext cx="652048" cy="3403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0C6EB15-AB9F-CC3E-E1CA-6423F8FB0A3D}"/>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4" name="TextBox 3">
            <a:extLst>
              <a:ext uri="{FF2B5EF4-FFF2-40B4-BE49-F238E27FC236}">
                <a16:creationId xmlns:a16="http://schemas.microsoft.com/office/drawing/2014/main" id="{ABDBBEEB-43D9-824F-8F43-3B7B70719A5F}"/>
              </a:ext>
            </a:extLst>
          </p:cNvPr>
          <p:cNvSpPr txBox="1"/>
          <p:nvPr/>
        </p:nvSpPr>
        <p:spPr>
          <a:xfrm>
            <a:off x="11773296" y="6442309"/>
            <a:ext cx="418704" cy="369332"/>
          </a:xfrm>
          <a:prstGeom prst="rect">
            <a:avLst/>
          </a:prstGeom>
          <a:solidFill>
            <a:schemeClr val="bg1"/>
          </a:solidFill>
        </p:spPr>
        <p:txBody>
          <a:bodyPr wrap="none" rtlCol="0">
            <a:spAutoFit/>
          </a:bodyPr>
          <a:lstStyle/>
          <a:p>
            <a:r>
              <a:rPr lang="en-US" dirty="0"/>
              <a:t>26</a:t>
            </a:r>
          </a:p>
        </p:txBody>
      </p:sp>
    </p:spTree>
    <p:extLst>
      <p:ext uri="{BB962C8B-B14F-4D97-AF65-F5344CB8AC3E}">
        <p14:creationId xmlns:p14="http://schemas.microsoft.com/office/powerpoint/2010/main" val="2806728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C983C2-7C26-432B-AE76-F562C37A211B}"/>
              </a:ext>
            </a:extLst>
          </p:cNvPr>
          <p:cNvPicPr>
            <a:picLocks noChangeAspect="1"/>
          </p:cNvPicPr>
          <p:nvPr/>
        </p:nvPicPr>
        <p:blipFill>
          <a:blip r:embed="rId2"/>
          <a:stretch>
            <a:fillRect/>
          </a:stretch>
        </p:blipFill>
        <p:spPr>
          <a:xfrm>
            <a:off x="-62774" y="4419781"/>
            <a:ext cx="3930663" cy="2438218"/>
          </a:xfrm>
          <a:prstGeom prst="rect">
            <a:avLst/>
          </a:prstGeom>
        </p:spPr>
      </p:pic>
      <p:pic>
        <p:nvPicPr>
          <p:cNvPr id="4" name="Picture 3">
            <a:extLst>
              <a:ext uri="{FF2B5EF4-FFF2-40B4-BE49-F238E27FC236}">
                <a16:creationId xmlns:a16="http://schemas.microsoft.com/office/drawing/2014/main" id="{A8A6CD07-4334-4F1E-87F8-3EB08106D9C3}"/>
              </a:ext>
            </a:extLst>
          </p:cNvPr>
          <p:cNvPicPr>
            <a:picLocks noChangeAspect="1"/>
          </p:cNvPicPr>
          <p:nvPr/>
        </p:nvPicPr>
        <p:blipFill>
          <a:blip r:embed="rId3"/>
          <a:stretch>
            <a:fillRect/>
          </a:stretch>
        </p:blipFill>
        <p:spPr>
          <a:xfrm>
            <a:off x="7859451" y="4131117"/>
            <a:ext cx="4219344" cy="2715311"/>
          </a:xfrm>
          <a:prstGeom prst="rect">
            <a:avLst/>
          </a:prstGeom>
        </p:spPr>
      </p:pic>
      <p:pic>
        <p:nvPicPr>
          <p:cNvPr id="3" name="Picture 2">
            <a:extLst>
              <a:ext uri="{FF2B5EF4-FFF2-40B4-BE49-F238E27FC236}">
                <a16:creationId xmlns:a16="http://schemas.microsoft.com/office/drawing/2014/main" id="{5FF80F35-B6F1-4844-B557-58BA98174642}"/>
              </a:ext>
            </a:extLst>
          </p:cNvPr>
          <p:cNvPicPr>
            <a:picLocks noChangeAspect="1"/>
          </p:cNvPicPr>
          <p:nvPr/>
        </p:nvPicPr>
        <p:blipFill rotWithShape="1">
          <a:blip r:embed="rId4"/>
          <a:srcRect l="7437" t="10721" r="12653" b="8326"/>
          <a:stretch/>
        </p:blipFill>
        <p:spPr>
          <a:xfrm>
            <a:off x="4624850" y="516047"/>
            <a:ext cx="7485321" cy="3615070"/>
          </a:xfrm>
          <a:prstGeom prst="rect">
            <a:avLst/>
          </a:prstGeom>
          <a:solidFill>
            <a:schemeClr val="bg1"/>
          </a:solidFill>
          <a:ln>
            <a:solidFill>
              <a:schemeClr val="accent1"/>
            </a:solidFill>
          </a:ln>
        </p:spPr>
      </p:pic>
      <p:sp>
        <p:nvSpPr>
          <p:cNvPr id="5" name="TextBox 4">
            <a:extLst>
              <a:ext uri="{FF2B5EF4-FFF2-40B4-BE49-F238E27FC236}">
                <a16:creationId xmlns:a16="http://schemas.microsoft.com/office/drawing/2014/main" id="{716182C9-F1C4-F86D-B758-60D917A91784}"/>
              </a:ext>
            </a:extLst>
          </p:cNvPr>
          <p:cNvSpPr txBox="1"/>
          <p:nvPr/>
        </p:nvSpPr>
        <p:spPr>
          <a:xfrm>
            <a:off x="11773296" y="6427260"/>
            <a:ext cx="418704" cy="369332"/>
          </a:xfrm>
          <a:prstGeom prst="rect">
            <a:avLst/>
          </a:prstGeom>
          <a:solidFill>
            <a:schemeClr val="bg1"/>
          </a:solidFill>
        </p:spPr>
        <p:txBody>
          <a:bodyPr wrap="none" rtlCol="0">
            <a:spAutoFit/>
          </a:bodyPr>
          <a:lstStyle/>
          <a:p>
            <a:r>
              <a:rPr lang="en-US" dirty="0"/>
              <a:t>27</a:t>
            </a:r>
          </a:p>
        </p:txBody>
      </p:sp>
      <p:pic>
        <p:nvPicPr>
          <p:cNvPr id="8" name="Picture 7">
            <a:extLst>
              <a:ext uri="{FF2B5EF4-FFF2-40B4-BE49-F238E27FC236}">
                <a16:creationId xmlns:a16="http://schemas.microsoft.com/office/drawing/2014/main" id="{9CF0AE10-18D9-4C4B-8EFA-94A2515BFF39}"/>
              </a:ext>
            </a:extLst>
          </p:cNvPr>
          <p:cNvPicPr>
            <a:picLocks noChangeAspect="1"/>
          </p:cNvPicPr>
          <p:nvPr/>
        </p:nvPicPr>
        <p:blipFill rotWithShape="1">
          <a:blip r:embed="rId5"/>
          <a:srcRect r="26980" b="1385"/>
          <a:stretch/>
        </p:blipFill>
        <p:spPr>
          <a:xfrm>
            <a:off x="-27697" y="582245"/>
            <a:ext cx="4415406" cy="3711948"/>
          </a:xfrm>
          <a:prstGeom prst="rect">
            <a:avLst/>
          </a:prstGeom>
        </p:spPr>
      </p:pic>
      <p:pic>
        <p:nvPicPr>
          <p:cNvPr id="10" name="Picture 9">
            <a:extLst>
              <a:ext uri="{FF2B5EF4-FFF2-40B4-BE49-F238E27FC236}">
                <a16:creationId xmlns:a16="http://schemas.microsoft.com/office/drawing/2014/main" id="{C23653EF-A8B0-440B-A6F1-019429C65E42}"/>
              </a:ext>
            </a:extLst>
          </p:cNvPr>
          <p:cNvPicPr>
            <a:picLocks noChangeAspect="1"/>
          </p:cNvPicPr>
          <p:nvPr/>
        </p:nvPicPr>
        <p:blipFill>
          <a:blip r:embed="rId6"/>
          <a:stretch>
            <a:fillRect/>
          </a:stretch>
        </p:blipFill>
        <p:spPr>
          <a:xfrm>
            <a:off x="3867889" y="4131117"/>
            <a:ext cx="4062797" cy="2726882"/>
          </a:xfrm>
          <a:prstGeom prst="rect">
            <a:avLst/>
          </a:prstGeom>
        </p:spPr>
      </p:pic>
      <p:sp>
        <p:nvSpPr>
          <p:cNvPr id="12" name="TextBox 11">
            <a:extLst>
              <a:ext uri="{FF2B5EF4-FFF2-40B4-BE49-F238E27FC236}">
                <a16:creationId xmlns:a16="http://schemas.microsoft.com/office/drawing/2014/main" id="{820A835C-0F39-4851-8CCA-8B9F65EDCD9D}"/>
              </a:ext>
            </a:extLst>
          </p:cNvPr>
          <p:cNvSpPr txBox="1"/>
          <p:nvPr/>
        </p:nvSpPr>
        <p:spPr>
          <a:xfrm>
            <a:off x="3390019" y="21127"/>
            <a:ext cx="4540667" cy="369332"/>
          </a:xfrm>
          <a:prstGeom prst="rect">
            <a:avLst/>
          </a:prstGeom>
          <a:solidFill>
            <a:schemeClr val="bg1"/>
          </a:solidFill>
          <a:ln>
            <a:solidFill>
              <a:schemeClr val="accent1"/>
            </a:solidFill>
          </a:ln>
        </p:spPr>
        <p:txBody>
          <a:bodyPr wrap="none" rtlCol="0">
            <a:spAutoFit/>
          </a:bodyPr>
          <a:lstStyle/>
          <a:p>
            <a:r>
              <a:rPr lang="en-GB" b="1" dirty="0">
                <a:solidFill>
                  <a:srgbClr val="00B050"/>
                </a:solidFill>
                <a:latin typeface="Times New Roman" panose="02020603050405020304" pitchFamily="18" charset="0"/>
                <a:cs typeface="Times New Roman" panose="02020603050405020304" pitchFamily="18" charset="0"/>
              </a:rPr>
              <a:t>MC simulations of the Isotopes Productions </a:t>
            </a:r>
            <a:endParaRPr lang="ru-RU"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378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EBF5C0-448C-419A-8D34-8B23AD41459A}"/>
              </a:ext>
            </a:extLst>
          </p:cNvPr>
          <p:cNvPicPr>
            <a:picLocks noChangeAspect="1"/>
          </p:cNvPicPr>
          <p:nvPr/>
        </p:nvPicPr>
        <p:blipFill>
          <a:blip r:embed="rId2"/>
          <a:stretch>
            <a:fillRect/>
          </a:stretch>
        </p:blipFill>
        <p:spPr>
          <a:xfrm>
            <a:off x="134470" y="6234447"/>
            <a:ext cx="638801" cy="562145"/>
          </a:xfrm>
          <a:prstGeom prst="rect">
            <a:avLst/>
          </a:prstGeom>
        </p:spPr>
      </p:pic>
      <p:pic>
        <p:nvPicPr>
          <p:cNvPr id="2" name="Picture 1">
            <a:extLst>
              <a:ext uri="{FF2B5EF4-FFF2-40B4-BE49-F238E27FC236}">
                <a16:creationId xmlns:a16="http://schemas.microsoft.com/office/drawing/2014/main" id="{7BFB4D24-50D2-640F-D572-8642B83D2103}"/>
              </a:ext>
            </a:extLst>
          </p:cNvPr>
          <p:cNvPicPr>
            <a:picLocks noChangeAspect="1"/>
          </p:cNvPicPr>
          <p:nvPr/>
        </p:nvPicPr>
        <p:blipFill>
          <a:blip r:embed="rId3"/>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716182C9-F1C4-F86D-B758-60D917A91784}"/>
              </a:ext>
            </a:extLst>
          </p:cNvPr>
          <p:cNvSpPr txBox="1"/>
          <p:nvPr/>
        </p:nvSpPr>
        <p:spPr>
          <a:xfrm>
            <a:off x="11773296" y="6427260"/>
            <a:ext cx="418704" cy="369332"/>
          </a:xfrm>
          <a:prstGeom prst="rect">
            <a:avLst/>
          </a:prstGeom>
          <a:solidFill>
            <a:schemeClr val="bg1"/>
          </a:solidFill>
        </p:spPr>
        <p:txBody>
          <a:bodyPr wrap="none" rtlCol="0">
            <a:spAutoFit/>
          </a:bodyPr>
          <a:lstStyle/>
          <a:p>
            <a:r>
              <a:rPr lang="en-US" dirty="0"/>
              <a:t>28</a:t>
            </a:r>
          </a:p>
        </p:txBody>
      </p:sp>
      <p:pic>
        <p:nvPicPr>
          <p:cNvPr id="10" name="Picture 9">
            <a:extLst>
              <a:ext uri="{FF2B5EF4-FFF2-40B4-BE49-F238E27FC236}">
                <a16:creationId xmlns:a16="http://schemas.microsoft.com/office/drawing/2014/main" id="{B271C0CB-C566-4E58-A4DF-E32BE7D39FB4}"/>
              </a:ext>
            </a:extLst>
          </p:cNvPr>
          <p:cNvPicPr>
            <a:picLocks noChangeAspect="1"/>
          </p:cNvPicPr>
          <p:nvPr/>
        </p:nvPicPr>
        <p:blipFill>
          <a:blip r:embed="rId4"/>
          <a:stretch>
            <a:fillRect/>
          </a:stretch>
        </p:blipFill>
        <p:spPr>
          <a:xfrm>
            <a:off x="0" y="744279"/>
            <a:ext cx="9278867" cy="5490168"/>
          </a:xfrm>
          <a:prstGeom prst="rect">
            <a:avLst/>
          </a:prstGeom>
        </p:spPr>
      </p:pic>
      <p:sp>
        <p:nvSpPr>
          <p:cNvPr id="11" name="TextBox 10">
            <a:extLst>
              <a:ext uri="{FF2B5EF4-FFF2-40B4-BE49-F238E27FC236}">
                <a16:creationId xmlns:a16="http://schemas.microsoft.com/office/drawing/2014/main" id="{4BDFA423-155F-4245-B011-539E38FE9ABF}"/>
              </a:ext>
            </a:extLst>
          </p:cNvPr>
          <p:cNvSpPr txBox="1"/>
          <p:nvPr/>
        </p:nvSpPr>
        <p:spPr>
          <a:xfrm>
            <a:off x="2138912" y="4787285"/>
            <a:ext cx="2716623" cy="369332"/>
          </a:xfrm>
          <a:prstGeom prst="rect">
            <a:avLst/>
          </a:prstGeom>
          <a:noFill/>
          <a:ln>
            <a:solidFill>
              <a:schemeClr val="accent1"/>
            </a:solidFill>
          </a:ln>
        </p:spPr>
        <p:txBody>
          <a:bodyPr wrap="square" rtlCol="0">
            <a:spAutoFit/>
          </a:bodyPr>
          <a:lstStyle/>
          <a:p>
            <a:r>
              <a:rPr lang="en-US" dirty="0">
                <a:solidFill>
                  <a:srgbClr val="C00000"/>
                </a:solidFill>
              </a:rPr>
              <a:t>511keV, Events = 8 x 10</a:t>
            </a:r>
            <a:r>
              <a:rPr lang="en-US" baseline="30000" dirty="0">
                <a:solidFill>
                  <a:srgbClr val="C00000"/>
                </a:solidFill>
              </a:rPr>
              <a:t>6</a:t>
            </a:r>
          </a:p>
        </p:txBody>
      </p:sp>
      <p:cxnSp>
        <p:nvCxnSpPr>
          <p:cNvPr id="12" name="Straight Arrow Connector 11">
            <a:extLst>
              <a:ext uri="{FF2B5EF4-FFF2-40B4-BE49-F238E27FC236}">
                <a16:creationId xmlns:a16="http://schemas.microsoft.com/office/drawing/2014/main" id="{388AD5F9-B270-42DC-8C5E-63BD153E4615}"/>
              </a:ext>
            </a:extLst>
          </p:cNvPr>
          <p:cNvCxnSpPr>
            <a:cxnSpLocks/>
          </p:cNvCxnSpPr>
          <p:nvPr/>
        </p:nvCxnSpPr>
        <p:spPr>
          <a:xfrm flipH="1">
            <a:off x="1525645" y="5004391"/>
            <a:ext cx="607955" cy="2059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6DF6B869-3B0D-4707-8489-2806148DE375}"/>
              </a:ext>
            </a:extLst>
          </p:cNvPr>
          <p:cNvPicPr>
            <a:picLocks noChangeAspect="1"/>
          </p:cNvPicPr>
          <p:nvPr/>
        </p:nvPicPr>
        <p:blipFill>
          <a:blip r:embed="rId5"/>
          <a:stretch>
            <a:fillRect/>
          </a:stretch>
        </p:blipFill>
        <p:spPr>
          <a:xfrm>
            <a:off x="3290226" y="1300665"/>
            <a:ext cx="5801939" cy="3432921"/>
          </a:xfrm>
          <a:prstGeom prst="rect">
            <a:avLst/>
          </a:prstGeom>
        </p:spPr>
      </p:pic>
      <p:sp>
        <p:nvSpPr>
          <p:cNvPr id="15" name="TextBox 14">
            <a:extLst>
              <a:ext uri="{FF2B5EF4-FFF2-40B4-BE49-F238E27FC236}">
                <a16:creationId xmlns:a16="http://schemas.microsoft.com/office/drawing/2014/main" id="{C41FE567-E89D-4088-9E05-B4876DC6EAE4}"/>
              </a:ext>
            </a:extLst>
          </p:cNvPr>
          <p:cNvSpPr txBox="1"/>
          <p:nvPr/>
        </p:nvSpPr>
        <p:spPr>
          <a:xfrm>
            <a:off x="4855534" y="2401790"/>
            <a:ext cx="1804595" cy="646331"/>
          </a:xfrm>
          <a:prstGeom prst="rect">
            <a:avLst/>
          </a:prstGeom>
          <a:noFill/>
          <a:ln>
            <a:solidFill>
              <a:schemeClr val="accent1"/>
            </a:solidFill>
          </a:ln>
        </p:spPr>
        <p:txBody>
          <a:bodyPr wrap="square" rtlCol="0">
            <a:spAutoFit/>
          </a:bodyPr>
          <a:lstStyle/>
          <a:p>
            <a:r>
              <a:rPr lang="en-US" dirty="0">
                <a:solidFill>
                  <a:srgbClr val="00B050"/>
                </a:solidFill>
              </a:rPr>
              <a:t>1.16 MeV, Events = 1.5 x 10</a:t>
            </a:r>
            <a:r>
              <a:rPr lang="en-US" baseline="30000" dirty="0">
                <a:solidFill>
                  <a:srgbClr val="00B050"/>
                </a:solidFill>
              </a:rPr>
              <a:t>3</a:t>
            </a:r>
          </a:p>
        </p:txBody>
      </p:sp>
      <p:cxnSp>
        <p:nvCxnSpPr>
          <p:cNvPr id="16" name="Straight Arrow Connector 15">
            <a:extLst>
              <a:ext uri="{FF2B5EF4-FFF2-40B4-BE49-F238E27FC236}">
                <a16:creationId xmlns:a16="http://schemas.microsoft.com/office/drawing/2014/main" id="{BD9E3FDA-0E23-4EAA-A9AD-C6A34ED358BE}"/>
              </a:ext>
            </a:extLst>
          </p:cNvPr>
          <p:cNvCxnSpPr>
            <a:cxnSpLocks/>
          </p:cNvCxnSpPr>
          <p:nvPr/>
        </p:nvCxnSpPr>
        <p:spPr>
          <a:xfrm flipH="1">
            <a:off x="4639433" y="3055428"/>
            <a:ext cx="905687" cy="8678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6D9E850-D9E2-4243-A037-770AB7CE8976}"/>
              </a:ext>
            </a:extLst>
          </p:cNvPr>
          <p:cNvSpPr txBox="1"/>
          <p:nvPr/>
        </p:nvSpPr>
        <p:spPr>
          <a:xfrm>
            <a:off x="6894327" y="2636840"/>
            <a:ext cx="1373779" cy="646331"/>
          </a:xfrm>
          <a:prstGeom prst="rect">
            <a:avLst/>
          </a:prstGeom>
          <a:noFill/>
          <a:ln>
            <a:solidFill>
              <a:schemeClr val="accent1"/>
            </a:solidFill>
          </a:ln>
        </p:spPr>
        <p:txBody>
          <a:bodyPr wrap="square" rtlCol="0">
            <a:spAutoFit/>
          </a:bodyPr>
          <a:lstStyle/>
          <a:p>
            <a:r>
              <a:rPr lang="en-US" dirty="0">
                <a:solidFill>
                  <a:srgbClr val="00B050"/>
                </a:solidFill>
              </a:rPr>
              <a:t>2.313 MeV, Events = 63</a:t>
            </a:r>
            <a:endParaRPr lang="en-US" baseline="30000" dirty="0">
              <a:solidFill>
                <a:srgbClr val="00B050"/>
              </a:solidFill>
            </a:endParaRPr>
          </a:p>
        </p:txBody>
      </p:sp>
      <p:cxnSp>
        <p:nvCxnSpPr>
          <p:cNvPr id="18" name="Straight Arrow Connector 17">
            <a:extLst>
              <a:ext uri="{FF2B5EF4-FFF2-40B4-BE49-F238E27FC236}">
                <a16:creationId xmlns:a16="http://schemas.microsoft.com/office/drawing/2014/main" id="{9764357D-0564-4A4D-A9D5-C56B5FFDA277}"/>
              </a:ext>
            </a:extLst>
          </p:cNvPr>
          <p:cNvCxnSpPr>
            <a:cxnSpLocks/>
          </p:cNvCxnSpPr>
          <p:nvPr/>
        </p:nvCxnSpPr>
        <p:spPr>
          <a:xfrm flipH="1">
            <a:off x="5387163" y="3283171"/>
            <a:ext cx="1507164" cy="10708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80051CA-2B9E-4E6C-AA21-589D9886B28C}"/>
              </a:ext>
            </a:extLst>
          </p:cNvPr>
          <p:cNvSpPr txBox="1"/>
          <p:nvPr/>
        </p:nvSpPr>
        <p:spPr>
          <a:xfrm>
            <a:off x="9343938" y="602136"/>
            <a:ext cx="2848062" cy="5632311"/>
          </a:xfrm>
          <a:prstGeom prst="rect">
            <a:avLst/>
          </a:prstGeom>
          <a:noFill/>
        </p:spPr>
        <p:txBody>
          <a:bodyPr wrap="square">
            <a:spAutoFit/>
          </a:bodyPr>
          <a:lstStyle/>
          <a:p>
            <a:pPr algn="just"/>
            <a:r>
              <a:rPr lang="en-US" dirty="0">
                <a:solidFill>
                  <a:srgbClr val="FF0000"/>
                </a:solidFill>
              </a:rPr>
              <a:t>High-energy Michel electrons from muon decay</a:t>
            </a:r>
            <a:r>
              <a:rPr lang="en-US" dirty="0"/>
              <a:t> (up to 53 MeV) produce bremsstrahlung photons, some exceeding 11 MeV, leading to pair production. </a:t>
            </a:r>
          </a:p>
          <a:p>
            <a:pPr algn="just"/>
            <a:endParaRPr lang="en-US" dirty="0"/>
          </a:p>
          <a:p>
            <a:pPr algn="just"/>
            <a:r>
              <a:rPr lang="en-US" dirty="0"/>
              <a:t>Positrons with kinetic energies around 5-10 MeV can annihilate, producing photons up to 6-7 MeV. </a:t>
            </a:r>
          </a:p>
          <a:p>
            <a:pPr algn="just"/>
            <a:endParaRPr lang="en-US" dirty="0"/>
          </a:p>
          <a:p>
            <a:pPr algn="just"/>
            <a:r>
              <a:rPr lang="en-US" dirty="0">
                <a:solidFill>
                  <a:srgbClr val="FF0000"/>
                </a:solidFill>
              </a:rPr>
              <a:t>MCNP6 can simulate this chain:</a:t>
            </a:r>
          </a:p>
          <a:p>
            <a:pPr algn="just"/>
            <a:r>
              <a:rPr lang="en-US" dirty="0"/>
              <a:t>1- Muon decay to electrons.</a:t>
            </a:r>
          </a:p>
          <a:p>
            <a:pPr algn="just"/>
            <a:r>
              <a:rPr lang="en-US" dirty="0"/>
              <a:t>2- Bremsstrahlung photon emission.</a:t>
            </a:r>
          </a:p>
          <a:p>
            <a:pPr algn="just"/>
            <a:r>
              <a:rPr lang="en-US" dirty="0"/>
              <a:t>3- Pair production.</a:t>
            </a:r>
          </a:p>
          <a:p>
            <a:pPr algn="just"/>
            <a:r>
              <a:rPr lang="en-US" dirty="0"/>
              <a:t>4- Two-photon annihilation with boosted energies.</a:t>
            </a:r>
          </a:p>
        </p:txBody>
      </p:sp>
      <p:sp>
        <p:nvSpPr>
          <p:cNvPr id="24" name="TextBox 23">
            <a:extLst>
              <a:ext uri="{FF2B5EF4-FFF2-40B4-BE49-F238E27FC236}">
                <a16:creationId xmlns:a16="http://schemas.microsoft.com/office/drawing/2014/main" id="{F98BD6F9-3184-46B6-9377-F4F2B5BC027D}"/>
              </a:ext>
            </a:extLst>
          </p:cNvPr>
          <p:cNvSpPr txBox="1"/>
          <p:nvPr/>
        </p:nvSpPr>
        <p:spPr>
          <a:xfrm>
            <a:off x="2765687" y="33862"/>
            <a:ext cx="6165149" cy="369332"/>
          </a:xfrm>
          <a:prstGeom prst="rect">
            <a:avLst/>
          </a:prstGeom>
          <a:solidFill>
            <a:schemeClr val="bg1"/>
          </a:solidFill>
          <a:ln>
            <a:solidFill>
              <a:schemeClr val="accent1"/>
            </a:solidFill>
          </a:ln>
        </p:spPr>
        <p:txBody>
          <a:bodyPr wrap="none" rtlCol="0">
            <a:spAutoFit/>
          </a:bodyPr>
          <a:lstStyle/>
          <a:p>
            <a:r>
              <a:rPr lang="en-GB" b="1" dirty="0">
                <a:solidFill>
                  <a:srgbClr val="00B050"/>
                </a:solidFill>
                <a:latin typeface="Times New Roman" panose="02020603050405020304" pitchFamily="18" charset="0"/>
                <a:cs typeface="Times New Roman" panose="02020603050405020304" pitchFamily="18" charset="0"/>
              </a:rPr>
              <a:t>Example of from where some (unexpected !) Gamma-Peaks !</a:t>
            </a:r>
            <a:endParaRPr lang="ru-RU" b="1" dirty="0">
              <a:solidFill>
                <a:srgbClr val="00B05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C8BE45F-AC09-45A6-9BCF-E85092CD30BE}"/>
              </a:ext>
            </a:extLst>
          </p:cNvPr>
          <p:cNvSpPr txBox="1"/>
          <p:nvPr/>
        </p:nvSpPr>
        <p:spPr>
          <a:xfrm>
            <a:off x="1667228" y="1484277"/>
            <a:ext cx="1557927" cy="369332"/>
          </a:xfrm>
          <a:prstGeom prst="rect">
            <a:avLst/>
          </a:prstGeom>
          <a:solidFill>
            <a:schemeClr val="bg1"/>
          </a:solidFill>
          <a:ln>
            <a:solidFill>
              <a:schemeClr val="accent1"/>
            </a:solidFill>
          </a:ln>
        </p:spPr>
        <p:txBody>
          <a:bodyPr wrap="none" rtlCol="0">
            <a:spAutoFit/>
          </a:bodyPr>
          <a:lstStyle/>
          <a:p>
            <a:r>
              <a:rPr lang="en-GB" dirty="0"/>
              <a:t>MC Simulation</a:t>
            </a:r>
            <a:endParaRPr lang="ru-RU" dirty="0"/>
          </a:p>
        </p:txBody>
      </p:sp>
    </p:spTree>
    <p:extLst>
      <p:ext uri="{BB962C8B-B14F-4D97-AF65-F5344CB8AC3E}">
        <p14:creationId xmlns:p14="http://schemas.microsoft.com/office/powerpoint/2010/main" val="2782929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C1F326D4-6CDD-733C-1F4D-F98F2EEAEC9B}"/>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286243F7-1958-FEB5-B801-CCB5F6EFC587}"/>
              </a:ext>
            </a:extLst>
          </p:cNvPr>
          <p:cNvSpPr txBox="1"/>
          <p:nvPr/>
        </p:nvSpPr>
        <p:spPr>
          <a:xfrm>
            <a:off x="11773296" y="6434228"/>
            <a:ext cx="418704" cy="369332"/>
          </a:xfrm>
          <a:prstGeom prst="rect">
            <a:avLst/>
          </a:prstGeom>
          <a:solidFill>
            <a:schemeClr val="bg1"/>
          </a:solidFill>
        </p:spPr>
        <p:txBody>
          <a:bodyPr wrap="none" rtlCol="0">
            <a:spAutoFit/>
          </a:bodyPr>
          <a:lstStyle/>
          <a:p>
            <a:r>
              <a:rPr lang="en-US" dirty="0"/>
              <a:t>29</a:t>
            </a:r>
          </a:p>
        </p:txBody>
      </p:sp>
      <p:sp>
        <p:nvSpPr>
          <p:cNvPr id="9" name="TextBox 8">
            <a:extLst>
              <a:ext uri="{FF2B5EF4-FFF2-40B4-BE49-F238E27FC236}">
                <a16:creationId xmlns:a16="http://schemas.microsoft.com/office/drawing/2014/main" id="{049338BE-66A2-4A35-8CD0-57BFAD90294D}"/>
              </a:ext>
            </a:extLst>
          </p:cNvPr>
          <p:cNvSpPr txBox="1"/>
          <p:nvPr/>
        </p:nvSpPr>
        <p:spPr>
          <a:xfrm>
            <a:off x="63795" y="602375"/>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Short Theoretical introduction.</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Advantages of using Monte-Carlo codes like MCNP6.</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Steps for Monte-Carlo Simulations.</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MONUMENT experiment and Muon-Beam Profile.</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Monte-Carlo Simulation of MONUMENT experiment. </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Simulations of the Calibration Sources.</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Induced Secondary Particles.</a:t>
            </a:r>
          </a:p>
          <a:p>
            <a:pPr marL="457200" indent="-457200">
              <a:lnSpc>
                <a:spcPct val="150000"/>
              </a:lnSpc>
              <a:buClr>
                <a:srgbClr val="0070C0"/>
              </a:buClr>
              <a:buFont typeface="Wingdings" panose="05000000000000000000" pitchFamily="2" charset="2"/>
              <a:buChar char="Ø"/>
            </a:pPr>
            <a:r>
              <a:rPr lang="en-US" dirty="0">
                <a:solidFill>
                  <a:schemeClr val="bg1"/>
                </a:solidFill>
              </a:rPr>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t>More for Near Future.</a:t>
            </a:r>
          </a:p>
        </p:txBody>
      </p:sp>
    </p:spTree>
    <p:extLst>
      <p:ext uri="{BB962C8B-B14F-4D97-AF65-F5344CB8AC3E}">
        <p14:creationId xmlns:p14="http://schemas.microsoft.com/office/powerpoint/2010/main" val="322393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62FC68-5A4F-4A49-996A-556C20D24533}"/>
              </a:ext>
            </a:extLst>
          </p:cNvPr>
          <p:cNvSpPr>
            <a:spLocks noGrp="1"/>
          </p:cNvSpPr>
          <p:nvPr>
            <p:ph type="title"/>
          </p:nvPr>
        </p:nvSpPr>
        <p:spPr>
          <a:xfrm>
            <a:off x="983433" y="539044"/>
            <a:ext cx="9700491" cy="496136"/>
          </a:xfrm>
        </p:spPr>
        <p:txBody>
          <a:bodyPr>
            <a:normAutofit fontScale="90000"/>
          </a:bodyPr>
          <a:lstStyle/>
          <a:p>
            <a:pPr algn="ctr"/>
            <a:r>
              <a:rPr lang="en-US" dirty="0">
                <a:latin typeface="Book Antiqua" panose="02040602050305030304" pitchFamily="18" charset="0"/>
              </a:rPr>
              <a:t>Motivation</a:t>
            </a:r>
            <a:endParaRPr lang="ru-RU" dirty="0">
              <a:latin typeface="Book Antiqua" panose="02040602050305030304" pitchFamily="18" charset="0"/>
            </a:endParaRPr>
          </a:p>
        </p:txBody>
      </p:sp>
      <p:sp>
        <p:nvSpPr>
          <p:cNvPr id="3" name="Объект 2">
            <a:extLst>
              <a:ext uri="{FF2B5EF4-FFF2-40B4-BE49-F238E27FC236}">
                <a16:creationId xmlns:a16="http://schemas.microsoft.com/office/drawing/2014/main" id="{A797D6A1-BB30-443D-9A35-E7D66BF21DD5}"/>
              </a:ext>
            </a:extLst>
          </p:cNvPr>
          <p:cNvSpPr>
            <a:spLocks noGrp="1"/>
          </p:cNvSpPr>
          <p:nvPr>
            <p:ph idx="1"/>
          </p:nvPr>
        </p:nvSpPr>
        <p:spPr>
          <a:xfrm>
            <a:off x="692967" y="1127821"/>
            <a:ext cx="10515600" cy="4351338"/>
          </a:xfrm>
        </p:spPr>
        <p:txBody>
          <a:bodyPr/>
          <a:lstStyle/>
          <a:p>
            <a:pPr lvl="1">
              <a:buClr>
                <a:srgbClr val="336699"/>
              </a:buClr>
            </a:pPr>
            <a:r>
              <a:rPr lang="en-US" sz="2000" dirty="0">
                <a:effectLst/>
                <a:latin typeface="Book Antiqua" panose="02040602050305030304" pitchFamily="18" charset="0"/>
                <a:ea typeface="Arial" panose="020B0604020202020204" pitchFamily="34" charset="0"/>
              </a:rPr>
              <a:t>Verification of the accuracy of theoretical calculations of nuclear matrix elements (including for 0νββ-decay)</a:t>
            </a:r>
          </a:p>
          <a:p>
            <a:pPr lvl="1">
              <a:buClr>
                <a:srgbClr val="336699"/>
              </a:buClr>
            </a:pPr>
            <a:r>
              <a:rPr lang="en-US" sz="2000" dirty="0">
                <a:effectLst/>
                <a:latin typeface="Book Antiqua" panose="02040602050305030304" pitchFamily="18" charset="0"/>
                <a:ea typeface="Arial" panose="020B0604020202020204" pitchFamily="34" charset="0"/>
              </a:rPr>
              <a:t>Verification of the suppression of the parameter </a:t>
            </a:r>
            <a:r>
              <a:rPr lang="en-US" sz="2000" dirty="0" err="1">
                <a:effectLst/>
                <a:latin typeface="Book Antiqua" panose="02040602050305030304" pitchFamily="18" charset="0"/>
                <a:ea typeface="Arial" panose="020B0604020202020204" pitchFamily="34" charset="0"/>
              </a:rPr>
              <a:t>g</a:t>
            </a:r>
            <a:r>
              <a:rPr lang="en-US" sz="2000" baseline="-25000" dirty="0" err="1">
                <a:effectLst/>
                <a:latin typeface="Book Antiqua" panose="02040602050305030304" pitchFamily="18" charset="0"/>
                <a:ea typeface="Arial" panose="020B0604020202020204" pitchFamily="34" charset="0"/>
              </a:rPr>
              <a:t>A</a:t>
            </a:r>
            <a:endParaRPr lang="en-US" sz="2000" baseline="-25000" dirty="0">
              <a:effectLst/>
              <a:latin typeface="Book Antiqua" panose="02040602050305030304" pitchFamily="18" charset="0"/>
              <a:ea typeface="Arial" panose="020B0604020202020204" pitchFamily="34" charset="0"/>
            </a:endParaRPr>
          </a:p>
          <a:p>
            <a:pPr lvl="1">
              <a:buClr>
                <a:srgbClr val="336699"/>
              </a:buClr>
            </a:pPr>
            <a:endParaRPr lang="en-US" sz="2000" baseline="-25000" dirty="0">
              <a:effectLst/>
              <a:latin typeface="Book Antiqua" panose="02040602050305030304" pitchFamily="18" charset="0"/>
              <a:ea typeface="Arial" panose="020B0604020202020204" pitchFamily="34" charset="0"/>
            </a:endParaRPr>
          </a:p>
          <a:p>
            <a:pPr lvl="1">
              <a:buClr>
                <a:srgbClr val="336699"/>
              </a:buClr>
            </a:pPr>
            <a:endParaRPr lang="en-US" sz="2000" dirty="0">
              <a:effectLst/>
              <a:latin typeface="Book Antiqua" panose="02040602050305030304" pitchFamily="18" charset="0"/>
              <a:ea typeface="Arial" panose="020B0604020202020204" pitchFamily="34" charset="0"/>
            </a:endParaRPr>
          </a:p>
          <a:p>
            <a:pPr lvl="1">
              <a:buClr>
                <a:srgbClr val="336699"/>
              </a:buClr>
            </a:pPr>
            <a:r>
              <a:rPr lang="en-US" sz="2000" dirty="0">
                <a:effectLst/>
                <a:latin typeface="Book Antiqua" panose="02040602050305030304" pitchFamily="18" charset="0"/>
                <a:ea typeface="Arial" panose="020B0604020202020204" pitchFamily="34" charset="0"/>
              </a:rPr>
              <a:t>Obtaining total and partial rates of ordinary muon capture (OMC</a:t>
            </a:r>
            <a:endParaRPr lang="en-US" sz="2000" dirty="0">
              <a:latin typeface="Book Antiqua" panose="02040602050305030304" pitchFamily="18" charset="0"/>
              <a:ea typeface="Arial" panose="020B0604020202020204" pitchFamily="34" charset="0"/>
            </a:endParaRPr>
          </a:p>
          <a:p>
            <a:pPr lvl="1">
              <a:buClr>
                <a:srgbClr val="336699"/>
              </a:buClr>
            </a:pPr>
            <a:r>
              <a:rPr lang="en-US" sz="2000" dirty="0">
                <a:effectLst/>
                <a:latin typeface="Book Antiqua" panose="02040602050305030304" pitchFamily="18" charset="0"/>
                <a:ea typeface="Arial" panose="020B0604020202020204" pitchFamily="34" charset="0"/>
              </a:rPr>
              <a:t>Filling the atlas of meso-X-ray </a:t>
            </a:r>
            <a:r>
              <a:rPr lang="en-US" sz="2000" dirty="0">
                <a:latin typeface="Book Antiqua" panose="02040602050305030304" pitchFamily="18" charset="0"/>
                <a:ea typeface="Arial" panose="020B0604020202020204" pitchFamily="34" charset="0"/>
              </a:rPr>
              <a:t>spectra </a:t>
            </a:r>
            <a:r>
              <a:rPr lang="en-US" sz="1400" i="1" dirty="0">
                <a:solidFill>
                  <a:srgbClr val="FF0000"/>
                </a:solidFill>
                <a:latin typeface="Book Antiqua" panose="02040602050305030304" pitchFamily="18" charset="0"/>
              </a:rPr>
              <a:t>(https://muxrays.jinr.ru/index.html)</a:t>
            </a:r>
          </a:p>
          <a:p>
            <a:pPr lvl="1">
              <a:buClr>
                <a:srgbClr val="336699"/>
              </a:buClr>
            </a:pPr>
            <a:r>
              <a:rPr lang="en-US" sz="2000" dirty="0">
                <a:effectLst/>
                <a:latin typeface="Book Antiqua" panose="02040602050305030304" pitchFamily="18" charset="0"/>
                <a:ea typeface="Arial" panose="020B0604020202020204" pitchFamily="34" charset="0"/>
              </a:rPr>
              <a:t>Using OMC to study the astrophysical properties of neutrinos (100Mo)</a:t>
            </a:r>
            <a:endParaRPr lang="ru-RU" dirty="0"/>
          </a:p>
        </p:txBody>
      </p:sp>
      <p:sp>
        <p:nvSpPr>
          <p:cNvPr id="5" name="Прямоугольник 4">
            <a:extLst>
              <a:ext uri="{FF2B5EF4-FFF2-40B4-BE49-F238E27FC236}">
                <a16:creationId xmlns:a16="http://schemas.microsoft.com/office/drawing/2014/main" id="{DE3FC30C-4117-4D94-9CA2-87A6417ED3D1}"/>
              </a:ext>
            </a:extLst>
          </p:cNvPr>
          <p:cNvSpPr/>
          <p:nvPr/>
        </p:nvSpPr>
        <p:spPr>
          <a:xfrm>
            <a:off x="1632287" y="4075739"/>
            <a:ext cx="9631135" cy="2369880"/>
          </a:xfrm>
          <a:prstGeom prst="rect">
            <a:avLst/>
          </a:prstGeom>
          <a:solidFill>
            <a:schemeClr val="bg1"/>
          </a:solidFill>
          <a:ln>
            <a:solidFill>
              <a:srgbClr val="336699"/>
            </a:solidFill>
          </a:ln>
        </p:spPr>
        <p:txBody>
          <a:bodyPr wrap="square">
            <a:spAutoFit/>
          </a:bodyPr>
          <a:lstStyle/>
          <a:p>
            <a:pPr>
              <a:defRPr/>
            </a:pPr>
            <a:r>
              <a:rPr lang="en-US" altLang="ru-RU" sz="2000" dirty="0">
                <a:solidFill>
                  <a:schemeClr val="accent1">
                    <a:lumMod val="75000"/>
                  </a:schemeClr>
                </a:solidFill>
                <a:latin typeface="Book Antiqua" panose="02040602050305030304" pitchFamily="18" charset="0"/>
                <a:cs typeface="Times New Roman" panose="02020603050405020304" pitchFamily="18" charset="0"/>
              </a:rPr>
              <a:t>				</a:t>
            </a:r>
            <a:r>
              <a:rPr lang="el-GR" sz="2400" i="1" dirty="0">
                <a:latin typeface="Book Antiqua" panose="02040602050305030304" pitchFamily="18" charset="0"/>
                <a:cs typeface="Times New Roman" panose="02020603050405020304" pitchFamily="18" charset="0"/>
              </a:rPr>
              <a:t>​</a:t>
            </a:r>
            <a:r>
              <a:rPr lang="en-US" altLang="ru-RU" sz="2000" dirty="0">
                <a:solidFill>
                  <a:schemeClr val="accent1">
                    <a:lumMod val="75000"/>
                  </a:schemeClr>
                </a:solidFill>
                <a:latin typeface="Symbol" panose="05050102010706020507" pitchFamily="18" charset="2"/>
                <a:cs typeface="Arial" panose="020B0604020202020204" pitchFamily="34" charset="0"/>
              </a:rPr>
              <a:t>m</a:t>
            </a:r>
            <a:r>
              <a:rPr lang="ru-RU" altLang="ru-RU" sz="2000" baseline="30000" dirty="0">
                <a:solidFill>
                  <a:schemeClr val="accent1">
                    <a:lumMod val="75000"/>
                  </a:schemeClr>
                </a:solidFill>
                <a:latin typeface="Book Antiqua" panose="02040602050305030304" pitchFamily="18" charset="0"/>
                <a:cs typeface="Arial" panose="020B0604020202020204" pitchFamily="34" charset="0"/>
              </a:rPr>
              <a:t>- </a:t>
            </a:r>
            <a:r>
              <a:rPr lang="ru-RU" altLang="ru-RU" sz="2000" dirty="0">
                <a:solidFill>
                  <a:schemeClr val="accent1">
                    <a:lumMod val="75000"/>
                  </a:schemeClr>
                </a:solidFill>
                <a:latin typeface="Book Antiqua" panose="02040602050305030304" pitchFamily="18" charset="0"/>
                <a:cs typeface="Arial" panose="020B0604020202020204" pitchFamily="34" charset="0"/>
              </a:rPr>
              <a:t> </a:t>
            </a:r>
            <a:r>
              <a:rPr lang="en-US" altLang="ru-RU" sz="2000" dirty="0">
                <a:solidFill>
                  <a:schemeClr val="accent1">
                    <a:lumMod val="75000"/>
                  </a:schemeClr>
                </a:solidFill>
                <a:latin typeface="Book Antiqua" panose="02040602050305030304" pitchFamily="18" charset="0"/>
                <a:cs typeface="Times New Roman" panose="02020603050405020304" pitchFamily="18" charset="0"/>
                <a:sym typeface="Symbol" panose="05050102010706020507" pitchFamily="18" charset="2"/>
              </a:rPr>
              <a:t> e- + </a:t>
            </a:r>
            <a:r>
              <a:rPr lang="en-US" altLang="ru-RU" sz="2000" dirty="0">
                <a:solidFill>
                  <a:schemeClr val="accent1">
                    <a:lumMod val="75000"/>
                  </a:schemeClr>
                </a:solidFill>
                <a:latin typeface="Symbol" panose="05050102010706020507" pitchFamily="18" charset="2"/>
                <a:cs typeface="Arial" panose="020B0604020202020204" pitchFamily="34" charset="0"/>
                <a:sym typeface="Symbol" panose="05050102010706020507" pitchFamily="18" charset="2"/>
              </a:rPr>
              <a:t>n</a:t>
            </a:r>
            <a:r>
              <a:rPr lang="en-US" altLang="ru-RU" sz="2000" baseline="-25000" dirty="0">
                <a:solidFill>
                  <a:schemeClr val="accent1">
                    <a:lumMod val="75000"/>
                  </a:schemeClr>
                </a:solidFill>
                <a:cs typeface="Arial" panose="020B0604020202020204" pitchFamily="34" charset="0"/>
                <a:sym typeface="Symbol" panose="05050102010706020507" pitchFamily="18" charset="2"/>
              </a:rPr>
              <a:t>e</a:t>
            </a:r>
            <a:r>
              <a:rPr lang="en-US" altLang="ru-RU" sz="2000" dirty="0">
                <a:solidFill>
                  <a:schemeClr val="accent1">
                    <a:lumMod val="75000"/>
                  </a:schemeClr>
                </a:solidFill>
                <a:latin typeface="Book Antiqua" panose="02040602050305030304" pitchFamily="18" charset="0"/>
                <a:cs typeface="Times New Roman" panose="02020603050405020304" pitchFamily="18" charset="0"/>
                <a:sym typeface="Symbol" panose="05050102010706020507" pitchFamily="18" charset="2"/>
              </a:rPr>
              <a:t>+ </a:t>
            </a:r>
            <a:r>
              <a:rPr lang="en-US" altLang="ru-RU" sz="2000" dirty="0">
                <a:solidFill>
                  <a:schemeClr val="accent1">
                    <a:lumMod val="75000"/>
                  </a:schemeClr>
                </a:solidFill>
                <a:latin typeface="Symbol" panose="05050102010706020507" pitchFamily="18" charset="2"/>
                <a:cs typeface="Arial" panose="020B0604020202020204" pitchFamily="34" charset="0"/>
                <a:sym typeface="Symbol" panose="05050102010706020507" pitchFamily="18" charset="2"/>
              </a:rPr>
              <a:t>n</a:t>
            </a:r>
            <a:r>
              <a:rPr lang="en-US" altLang="ru-RU" sz="2000" baseline="-25000" dirty="0">
                <a:solidFill>
                  <a:schemeClr val="accent1">
                    <a:lumMod val="75000"/>
                  </a:schemeClr>
                </a:solidFill>
                <a:latin typeface="Symbol" panose="05050102010706020507" pitchFamily="18" charset="2"/>
                <a:cs typeface="Arial" panose="020B0604020202020204" pitchFamily="34" charset="0"/>
                <a:sym typeface="Symbol" panose="05050102010706020507" pitchFamily="18" charset="2"/>
              </a:rPr>
              <a:t>m</a:t>
            </a:r>
            <a:endParaRPr lang="en-US" altLang="ru-RU" sz="2000" dirty="0">
              <a:solidFill>
                <a:schemeClr val="accent1">
                  <a:lumMod val="75000"/>
                </a:schemeClr>
              </a:solidFill>
              <a:latin typeface="Book Antiqua" panose="02040602050305030304" pitchFamily="18" charset="0"/>
              <a:cs typeface="Times New Roman" panose="02020603050405020304" pitchFamily="18" charset="0"/>
            </a:endParaRPr>
          </a:p>
          <a:p>
            <a:pPr>
              <a:defRPr/>
            </a:pPr>
            <a:r>
              <a:rPr lang="en-US" altLang="ru-RU" sz="2000" dirty="0">
                <a:solidFill>
                  <a:schemeClr val="accent1">
                    <a:lumMod val="75000"/>
                  </a:schemeClr>
                </a:solidFill>
                <a:latin typeface="Book Antiqua" panose="02040602050305030304" pitchFamily="18" charset="0"/>
                <a:cs typeface="Times New Roman" panose="02020603050405020304" pitchFamily="18" charset="0"/>
              </a:rPr>
              <a:t>                                                          </a:t>
            </a:r>
            <a:r>
              <a:rPr lang="ru-RU" altLang="ru-RU" sz="2000" dirty="0">
                <a:latin typeface="Book Antiqua" panose="02040602050305030304" pitchFamily="18" charset="0"/>
                <a:cs typeface="Times New Roman" panose="02020603050405020304" pitchFamily="18" charset="0"/>
              </a:rPr>
              <a:t>(</a:t>
            </a:r>
            <a:r>
              <a:rPr lang="en-US" altLang="ru-RU" sz="2000" i="1" dirty="0">
                <a:latin typeface="Book Antiqua" panose="02040602050305030304" pitchFamily="18" charset="0"/>
                <a:cs typeface="Times New Roman" panose="02020603050405020304" pitchFamily="18" charset="0"/>
              </a:rPr>
              <a:t>A, Z</a:t>
            </a:r>
            <a:r>
              <a:rPr lang="en-US" altLang="ru-RU" sz="2000" dirty="0">
                <a:latin typeface="Book Antiqua" panose="02040602050305030304" pitchFamily="18" charset="0"/>
                <a:cs typeface="Times New Roman" panose="02020603050405020304" pitchFamily="18" charset="0"/>
              </a:rPr>
              <a:t>) + </a:t>
            </a:r>
            <a:r>
              <a:rPr lang="en-US" altLang="ru-RU" sz="2000" dirty="0">
                <a:latin typeface="Symbol" panose="05050102010706020507" pitchFamily="18" charset="2"/>
                <a:cs typeface="Arial" panose="020B0604020202020204" pitchFamily="34" charset="0"/>
              </a:rPr>
              <a:t>m</a:t>
            </a:r>
            <a:r>
              <a:rPr lang="ru-RU" altLang="ru-RU" sz="2000" baseline="30000" dirty="0">
                <a:latin typeface="Book Antiqua" panose="02040602050305030304" pitchFamily="18" charset="0"/>
                <a:cs typeface="Arial" panose="020B0604020202020204" pitchFamily="34" charset="0"/>
              </a:rPr>
              <a:t>- </a:t>
            </a:r>
            <a:r>
              <a:rPr lang="ru-RU" altLang="ru-RU" sz="2000" dirty="0">
                <a:latin typeface="Book Antiqua" panose="02040602050305030304" pitchFamily="18" charset="0"/>
                <a:cs typeface="Arial" panose="020B0604020202020204" pitchFamily="34" charset="0"/>
              </a:rPr>
              <a:t> </a:t>
            </a:r>
            <a:r>
              <a:rPr lang="en-US" altLang="ru-RU" sz="2000" dirty="0">
                <a:latin typeface="Book Antiqua" panose="02040602050305030304" pitchFamily="18" charset="0"/>
                <a:cs typeface="Times New Roman" panose="02020603050405020304" pitchFamily="18" charset="0"/>
                <a:sym typeface="Symbol" panose="05050102010706020507" pitchFamily="18" charset="2"/>
              </a:rPr>
              <a:t>   (</a:t>
            </a:r>
            <a:r>
              <a:rPr lang="en-US" altLang="ru-RU" sz="2000" i="1" dirty="0">
                <a:latin typeface="Book Antiqua" panose="02040602050305030304" pitchFamily="18" charset="0"/>
                <a:cs typeface="Times New Roman" panose="02020603050405020304" pitchFamily="18" charset="0"/>
                <a:sym typeface="Symbol" panose="05050102010706020507" pitchFamily="18" charset="2"/>
              </a:rPr>
              <a:t>A, Z-1</a:t>
            </a:r>
            <a:r>
              <a:rPr lang="en-US" altLang="ru-RU" sz="2000" dirty="0">
                <a:latin typeface="Book Antiqua" panose="02040602050305030304" pitchFamily="18" charset="0"/>
                <a:cs typeface="Times New Roman" panose="02020603050405020304" pitchFamily="18" charset="0"/>
                <a:sym typeface="Symbol" panose="05050102010706020507" pitchFamily="18" charset="2"/>
              </a:rPr>
              <a:t>)* + </a:t>
            </a:r>
            <a:r>
              <a:rPr lang="en-US" altLang="ru-RU" sz="2000" dirty="0">
                <a:latin typeface="Symbol" panose="05050102010706020507" pitchFamily="18" charset="2"/>
                <a:cs typeface="Arial" panose="020B0604020202020204" pitchFamily="34" charset="0"/>
                <a:sym typeface="Symbol" panose="05050102010706020507" pitchFamily="18" charset="2"/>
              </a:rPr>
              <a:t>n</a:t>
            </a:r>
            <a:r>
              <a:rPr lang="en-US" altLang="ru-RU" sz="2000" baseline="-25000" dirty="0">
                <a:latin typeface="Symbol" panose="05050102010706020507" pitchFamily="18" charset="2"/>
                <a:cs typeface="Arial" panose="020B0604020202020204" pitchFamily="34" charset="0"/>
                <a:sym typeface="Symbol" panose="05050102010706020507" pitchFamily="18" charset="2"/>
              </a:rPr>
              <a:t>m</a:t>
            </a:r>
            <a:endParaRPr lang="en-US" altLang="ru-RU" sz="2000" dirty="0">
              <a:latin typeface="Book Antiqua" panose="02040602050305030304" pitchFamily="18" charset="0"/>
              <a:cs typeface="Times New Roman" panose="02020603050405020304" pitchFamily="18" charset="0"/>
              <a:sym typeface="Symbol" panose="05050102010706020507" pitchFamily="18" charset="2"/>
            </a:endParaRPr>
          </a:p>
          <a:p>
            <a:pPr eaLnBrk="0" fontAlgn="base" hangingPunct="0">
              <a:spcBef>
                <a:spcPct val="0"/>
              </a:spcBef>
              <a:spcAft>
                <a:spcPct val="0"/>
              </a:spcAft>
              <a:defRPr/>
            </a:pPr>
            <a:r>
              <a:rPr lang="en-US" altLang="ru-RU" sz="2000" dirty="0">
                <a:latin typeface="Book Antiqua" panose="02040602050305030304" pitchFamily="18" charset="0"/>
                <a:cs typeface="Times New Roman" panose="02020603050405020304" pitchFamily="18" charset="0"/>
                <a:sym typeface="Symbol" panose="05050102010706020507" pitchFamily="18" charset="2"/>
              </a:rPr>
              <a:t>						</a:t>
            </a:r>
            <a:r>
              <a:rPr lang="ru-RU" altLang="ru-RU" sz="2000" baseline="-25000" dirty="0">
                <a:latin typeface="Book Antiqua" panose="02040602050305030304" pitchFamily="18" charset="0"/>
                <a:cs typeface="Arial" panose="020B0604020202020204" pitchFamily="34" charset="0"/>
                <a:sym typeface="Symbol" panose="05050102010706020507" pitchFamily="18" charset="2"/>
              </a:rPr>
              <a:t> </a:t>
            </a:r>
            <a:r>
              <a:rPr lang="en-US" sz="2000" dirty="0">
                <a:latin typeface="Book Antiqua" panose="02040602050305030304" pitchFamily="18" charset="0"/>
                <a:cs typeface="Times New Roman" panose="02020603050405020304" pitchFamily="18" charset="0"/>
              </a:rPr>
              <a:t>(</a:t>
            </a:r>
            <a:r>
              <a:rPr lang="en-US" sz="2000" i="1" dirty="0">
                <a:latin typeface="Book Antiqua" panose="02040602050305030304" pitchFamily="18" charset="0"/>
                <a:cs typeface="Times New Roman" panose="02020603050405020304" pitchFamily="18" charset="0"/>
              </a:rPr>
              <a:t>A, Z-1</a:t>
            </a:r>
            <a:r>
              <a:rPr lang="en-US" sz="2000" dirty="0">
                <a:latin typeface="Book Antiqua" panose="02040602050305030304" pitchFamily="18" charset="0"/>
                <a:cs typeface="Times New Roman" panose="02020603050405020304" pitchFamily="18" charset="0"/>
              </a:rPr>
              <a:t>) + </a:t>
            </a:r>
            <a:r>
              <a:rPr lang="el-GR" sz="2000" dirty="0">
                <a:latin typeface="Book Antiqua" panose="02040602050305030304" pitchFamily="18" charset="0"/>
                <a:cs typeface="Times New Roman" panose="02020603050405020304" pitchFamily="18" charset="0"/>
              </a:rPr>
              <a:t>γ</a:t>
            </a:r>
            <a:r>
              <a:rPr lang="ru-RU" sz="2000" dirty="0">
                <a:latin typeface="Book Antiqua" panose="02040602050305030304" pitchFamily="18" charset="0"/>
                <a:cs typeface="Times New Roman" panose="02020603050405020304" pitchFamily="18" charset="0"/>
              </a:rPr>
              <a:t>      </a:t>
            </a:r>
            <a:r>
              <a:rPr lang="en-US" sz="2000" dirty="0">
                <a:latin typeface="Book Antiqua" panose="02040602050305030304" pitchFamily="18" charset="0"/>
                <a:cs typeface="Times New Roman" panose="02020603050405020304" pitchFamily="18" charset="0"/>
              </a:rPr>
              <a:t> </a:t>
            </a:r>
            <a:r>
              <a:rPr lang="en-US" sz="2000" dirty="0">
                <a:solidFill>
                  <a:schemeClr val="accent1">
                    <a:lumMod val="75000"/>
                  </a:schemeClr>
                </a:solidFill>
                <a:latin typeface="Book Antiqua" panose="02040602050305030304" pitchFamily="18" charset="0"/>
                <a:cs typeface="Times New Roman" panose="02020603050405020304" pitchFamily="18" charset="0"/>
              </a:rPr>
              <a:t>           </a:t>
            </a:r>
            <a:endParaRPr lang="en-US" sz="2000" i="1" dirty="0">
              <a:solidFill>
                <a:schemeClr val="accent1">
                  <a:lumMod val="75000"/>
                </a:schemeClr>
              </a:solidFill>
              <a:latin typeface="Book Antiqua" panose="02040602050305030304" pitchFamily="18" charset="0"/>
              <a:cs typeface="Times New Roman" panose="02020603050405020304" pitchFamily="18" charset="0"/>
            </a:endParaRPr>
          </a:p>
          <a:p>
            <a:pPr>
              <a:defRPr/>
            </a:pPr>
            <a:r>
              <a:rPr lang="en-US" altLang="ru-RU" sz="2000" dirty="0">
                <a:latin typeface="Book Antiqua" panose="02040602050305030304" pitchFamily="18" charset="0"/>
                <a:cs typeface="Times New Roman" panose="02020603050405020304" pitchFamily="18" charset="0"/>
                <a:sym typeface="Symbol" panose="05050102010706020507" pitchFamily="18" charset="2"/>
              </a:rPr>
              <a:t>              	                                            	               </a:t>
            </a:r>
            <a:r>
              <a:rPr lang="ru-RU" altLang="ru-RU" sz="2000" baseline="-25000" dirty="0">
                <a:latin typeface="Book Antiqua" panose="02040602050305030304" pitchFamily="18" charset="0"/>
                <a:cs typeface="Arial" panose="020B0604020202020204" pitchFamily="34" charset="0"/>
                <a:sym typeface="Symbol" panose="05050102010706020507" pitchFamily="18" charset="2"/>
              </a:rPr>
              <a:t> </a:t>
            </a:r>
            <a:r>
              <a:rPr lang="en-US" sz="2000" dirty="0">
                <a:latin typeface="Book Antiqua" panose="02040602050305030304" pitchFamily="18" charset="0"/>
                <a:cs typeface="Times New Roman" panose="02020603050405020304" pitchFamily="18" charset="0"/>
              </a:rPr>
              <a:t>(</a:t>
            </a:r>
            <a:r>
              <a:rPr lang="en-US" sz="2000" i="1" dirty="0">
                <a:latin typeface="Book Antiqua" panose="02040602050305030304" pitchFamily="18" charset="0"/>
                <a:cs typeface="Times New Roman" panose="02020603050405020304" pitchFamily="18" charset="0"/>
              </a:rPr>
              <a:t>A-1, Z-1</a:t>
            </a:r>
            <a:r>
              <a:rPr lang="en-US" sz="2000" dirty="0">
                <a:latin typeface="Book Antiqua" panose="02040602050305030304" pitchFamily="18" charset="0"/>
                <a:cs typeface="Times New Roman" panose="02020603050405020304" pitchFamily="18" charset="0"/>
              </a:rPr>
              <a:t>) + </a:t>
            </a:r>
            <a:r>
              <a:rPr lang="el-GR" sz="2000" dirty="0">
                <a:latin typeface="Book Antiqua" panose="02040602050305030304" pitchFamily="18" charset="0"/>
                <a:cs typeface="Times New Roman" panose="02020603050405020304" pitchFamily="18" charset="0"/>
              </a:rPr>
              <a:t>γ</a:t>
            </a:r>
            <a:r>
              <a:rPr lang="en-US" sz="2000" dirty="0">
                <a:latin typeface="Book Antiqua" panose="02040602050305030304" pitchFamily="18" charset="0"/>
                <a:cs typeface="Times New Roman" panose="02020603050405020304" pitchFamily="18" charset="0"/>
              </a:rPr>
              <a:t> +n</a:t>
            </a:r>
            <a:r>
              <a:rPr lang="ru-RU" sz="2000" dirty="0">
                <a:latin typeface="Book Antiqua" panose="02040602050305030304" pitchFamily="18" charset="0"/>
                <a:cs typeface="Times New Roman" panose="02020603050405020304" pitchFamily="18" charset="0"/>
              </a:rPr>
              <a:t> </a:t>
            </a:r>
            <a:endParaRPr lang="en-US" sz="2000" dirty="0">
              <a:latin typeface="Book Antiqua" panose="02040602050305030304" pitchFamily="18" charset="0"/>
              <a:cs typeface="Times New Roman" panose="02020603050405020304" pitchFamily="18" charset="0"/>
            </a:endParaRPr>
          </a:p>
          <a:p>
            <a:pPr>
              <a:defRPr/>
            </a:pPr>
            <a:r>
              <a:rPr lang="ru-RU" sz="2000" dirty="0">
                <a:latin typeface="Book Antiqua" panose="02040602050305030304" pitchFamily="18" charset="0"/>
                <a:cs typeface="Times New Roman" panose="02020603050405020304" pitchFamily="18" charset="0"/>
              </a:rPr>
              <a:t>     </a:t>
            </a:r>
            <a:r>
              <a:rPr lang="en-US" sz="2000" dirty="0">
                <a:latin typeface="Book Antiqua" panose="02040602050305030304" pitchFamily="18" charset="0"/>
                <a:cs typeface="Times New Roman" panose="02020603050405020304" pitchFamily="18" charset="0"/>
              </a:rPr>
              <a:t>      </a:t>
            </a:r>
            <a:r>
              <a:rPr lang="en-US" altLang="ru-RU" sz="2000" dirty="0">
                <a:latin typeface="Book Antiqua" panose="02040602050305030304" pitchFamily="18" charset="0"/>
                <a:cs typeface="Times New Roman" panose="02020603050405020304" pitchFamily="18" charset="0"/>
                <a:sym typeface="Symbol" panose="05050102010706020507" pitchFamily="18" charset="2"/>
              </a:rPr>
              <a:t>				               	 </a:t>
            </a:r>
            <a:r>
              <a:rPr lang="ru-RU" altLang="ru-RU" sz="2000" baseline="-25000" dirty="0">
                <a:latin typeface="Book Antiqua" panose="02040602050305030304" pitchFamily="18" charset="0"/>
                <a:cs typeface="Arial" panose="020B0604020202020204" pitchFamily="34" charset="0"/>
                <a:sym typeface="Symbol" panose="05050102010706020507" pitchFamily="18" charset="2"/>
              </a:rPr>
              <a:t> </a:t>
            </a:r>
            <a:r>
              <a:rPr lang="en-US" sz="2000" dirty="0">
                <a:latin typeface="Book Antiqua" panose="02040602050305030304" pitchFamily="18" charset="0"/>
                <a:cs typeface="Times New Roman" panose="02020603050405020304" pitchFamily="18" charset="0"/>
              </a:rPr>
              <a:t>(</a:t>
            </a:r>
            <a:r>
              <a:rPr lang="en-US" sz="2000" i="1" dirty="0">
                <a:latin typeface="Book Antiqua" panose="02040602050305030304" pitchFamily="18" charset="0"/>
                <a:cs typeface="Times New Roman" panose="02020603050405020304" pitchFamily="18" charset="0"/>
              </a:rPr>
              <a:t>A-2, Z-1</a:t>
            </a:r>
            <a:r>
              <a:rPr lang="en-US" sz="2000" dirty="0">
                <a:latin typeface="Book Antiqua" panose="02040602050305030304" pitchFamily="18" charset="0"/>
                <a:cs typeface="Times New Roman" panose="02020603050405020304" pitchFamily="18" charset="0"/>
              </a:rPr>
              <a:t>) + </a:t>
            </a:r>
            <a:r>
              <a:rPr lang="el-GR" sz="2000" dirty="0">
                <a:latin typeface="Book Antiqua" panose="02040602050305030304" pitchFamily="18" charset="0"/>
                <a:cs typeface="Times New Roman" panose="02020603050405020304" pitchFamily="18" charset="0"/>
              </a:rPr>
              <a:t>γ</a:t>
            </a:r>
            <a:r>
              <a:rPr lang="ru-RU" sz="2000" dirty="0">
                <a:latin typeface="Book Antiqua" panose="02040602050305030304" pitchFamily="18" charset="0"/>
                <a:cs typeface="Times New Roman" panose="02020603050405020304" pitchFamily="18" charset="0"/>
              </a:rPr>
              <a:t> </a:t>
            </a:r>
            <a:r>
              <a:rPr lang="en-US" sz="2000" dirty="0">
                <a:latin typeface="Book Antiqua" panose="02040602050305030304" pitchFamily="18" charset="0"/>
                <a:cs typeface="Times New Roman" panose="02020603050405020304" pitchFamily="18" charset="0"/>
              </a:rPr>
              <a:t>+ 2n</a:t>
            </a:r>
            <a:r>
              <a:rPr lang="ru-RU" sz="2000" dirty="0">
                <a:latin typeface="Book Antiqua" panose="02040602050305030304" pitchFamily="18" charset="0"/>
                <a:cs typeface="Times New Roman" panose="02020603050405020304" pitchFamily="18" charset="0"/>
              </a:rPr>
              <a:t>     </a:t>
            </a:r>
            <a:r>
              <a:rPr lang="en-US" sz="2000" dirty="0">
                <a:latin typeface="Book Antiqua" panose="02040602050305030304" pitchFamily="18" charset="0"/>
                <a:cs typeface="Times New Roman" panose="02020603050405020304" pitchFamily="18" charset="0"/>
              </a:rPr>
              <a:t>    				</a:t>
            </a:r>
            <a:r>
              <a:rPr lang="en-US" altLang="ru-RU" sz="2000" dirty="0">
                <a:latin typeface="Book Antiqua" panose="02040602050305030304" pitchFamily="18" charset="0"/>
                <a:cs typeface="Times New Roman" panose="02020603050405020304" pitchFamily="18" charset="0"/>
                <a:sym typeface="Symbol" panose="05050102010706020507" pitchFamily="18" charset="2"/>
              </a:rPr>
              <a:t>		 </a:t>
            </a:r>
            <a:r>
              <a:rPr lang="ru-RU" altLang="ru-RU" sz="2000" baseline="-25000" dirty="0">
                <a:latin typeface="Book Antiqua" panose="02040602050305030304" pitchFamily="18" charset="0"/>
                <a:cs typeface="Arial" panose="020B0604020202020204" pitchFamily="34" charset="0"/>
                <a:sym typeface="Symbol" panose="05050102010706020507" pitchFamily="18" charset="2"/>
              </a:rPr>
              <a:t> </a:t>
            </a:r>
            <a:r>
              <a:rPr lang="en-US" sz="2000" dirty="0">
                <a:latin typeface="Book Antiqua" panose="02040602050305030304" pitchFamily="18" charset="0"/>
                <a:cs typeface="Times New Roman" panose="02020603050405020304" pitchFamily="18" charset="0"/>
              </a:rPr>
              <a:t>(</a:t>
            </a:r>
            <a:r>
              <a:rPr lang="en-US" sz="2000" i="1" dirty="0">
                <a:latin typeface="Book Antiqua" panose="02040602050305030304" pitchFamily="18" charset="0"/>
                <a:cs typeface="Times New Roman" panose="02020603050405020304" pitchFamily="18" charset="0"/>
              </a:rPr>
              <a:t>A-1, Z-2</a:t>
            </a:r>
            <a:r>
              <a:rPr lang="en-US" sz="2000" dirty="0">
                <a:latin typeface="Book Antiqua" panose="02040602050305030304" pitchFamily="18" charset="0"/>
                <a:cs typeface="Times New Roman" panose="02020603050405020304" pitchFamily="18" charset="0"/>
              </a:rPr>
              <a:t>) + </a:t>
            </a:r>
            <a:r>
              <a:rPr lang="el-GR" sz="2000" dirty="0">
                <a:latin typeface="Book Antiqua" panose="02040602050305030304" pitchFamily="18" charset="0"/>
                <a:cs typeface="Times New Roman" panose="02020603050405020304" pitchFamily="18" charset="0"/>
              </a:rPr>
              <a:t>γ</a:t>
            </a:r>
            <a:r>
              <a:rPr lang="ru-RU" sz="2000" dirty="0">
                <a:latin typeface="Book Antiqua" panose="02040602050305030304" pitchFamily="18" charset="0"/>
                <a:cs typeface="Times New Roman" panose="02020603050405020304" pitchFamily="18" charset="0"/>
              </a:rPr>
              <a:t> </a:t>
            </a:r>
            <a:r>
              <a:rPr lang="en-US" sz="2000" dirty="0">
                <a:latin typeface="Book Antiqua" panose="02040602050305030304" pitchFamily="18" charset="0"/>
                <a:cs typeface="Times New Roman" panose="02020603050405020304" pitchFamily="18" charset="0"/>
              </a:rPr>
              <a:t>+ n + p</a:t>
            </a:r>
            <a:r>
              <a:rPr lang="ru-RU" sz="2000" dirty="0">
                <a:latin typeface="Book Antiqua" panose="02040602050305030304" pitchFamily="18" charset="0"/>
                <a:cs typeface="Times New Roman" panose="02020603050405020304" pitchFamily="18" charset="0"/>
              </a:rPr>
              <a:t> </a:t>
            </a:r>
            <a:r>
              <a:rPr lang="en-US" sz="2000" dirty="0">
                <a:latin typeface="Book Antiqua" panose="02040602050305030304" pitchFamily="18" charset="0"/>
                <a:cs typeface="Times New Roman" panose="02020603050405020304" pitchFamily="18" charset="0"/>
              </a:rPr>
              <a:t>   </a:t>
            </a:r>
            <a:r>
              <a:rPr lang="ru-RU" altLang="ru-RU" sz="2000" dirty="0">
                <a:solidFill>
                  <a:srgbClr val="212121">
                    <a:lumMod val="50000"/>
                  </a:srgbClr>
                </a:solidFill>
                <a:latin typeface="Book Antiqua" panose="02040602050305030304" pitchFamily="18" charset="0"/>
                <a:cs typeface="Times New Roman" panose="02020603050405020304" pitchFamily="18" charset="0"/>
                <a:sym typeface="Symbol" panose="05050102010706020507" pitchFamily="18" charset="2"/>
              </a:rPr>
              <a:t>	</a:t>
            </a:r>
            <a:endParaRPr lang="en-US" sz="2400" i="1" dirty="0">
              <a:latin typeface="Book Antiqua" panose="02040602050305030304" pitchFamily="18" charset="0"/>
              <a:cs typeface="Times New Roman" panose="02020603050405020304" pitchFamily="18" charset="0"/>
            </a:endParaRPr>
          </a:p>
          <a:p>
            <a:pPr>
              <a:defRPr/>
            </a:pPr>
            <a:endParaRPr lang="en-US" sz="2400" i="1" dirty="0">
              <a:latin typeface="Book Antiqua" panose="02040602050305030304" pitchFamily="18" charset="0"/>
              <a:cs typeface="Times New Roman" panose="02020603050405020304" pitchFamily="18" charset="0"/>
            </a:endParaRPr>
          </a:p>
        </p:txBody>
      </p:sp>
      <p:grpSp>
        <p:nvGrpSpPr>
          <p:cNvPr id="6" name="Группа 5">
            <a:extLst>
              <a:ext uri="{FF2B5EF4-FFF2-40B4-BE49-F238E27FC236}">
                <a16:creationId xmlns:a16="http://schemas.microsoft.com/office/drawing/2014/main" id="{64529F63-5B13-4454-8BDD-FC7ABE6C46C2}"/>
              </a:ext>
            </a:extLst>
          </p:cNvPr>
          <p:cNvGrpSpPr/>
          <p:nvPr/>
        </p:nvGrpSpPr>
        <p:grpSpPr>
          <a:xfrm>
            <a:off x="1406673" y="4075739"/>
            <a:ext cx="3673439" cy="2484904"/>
            <a:chOff x="631489" y="1124744"/>
            <a:chExt cx="3457415" cy="2279497"/>
          </a:xfrm>
        </p:grpSpPr>
        <p:grpSp>
          <p:nvGrpSpPr>
            <p:cNvPr id="7" name="Группа 6">
              <a:extLst>
                <a:ext uri="{FF2B5EF4-FFF2-40B4-BE49-F238E27FC236}">
                  <a16:creationId xmlns:a16="http://schemas.microsoft.com/office/drawing/2014/main" id="{619B5FC1-145D-4AA8-B021-32499A686F1B}"/>
                </a:ext>
              </a:extLst>
            </p:cNvPr>
            <p:cNvGrpSpPr/>
            <p:nvPr/>
          </p:nvGrpSpPr>
          <p:grpSpPr>
            <a:xfrm>
              <a:off x="704528" y="1124744"/>
              <a:ext cx="3384376" cy="2279497"/>
              <a:chOff x="6033121" y="1187624"/>
              <a:chExt cx="2952328" cy="1881336"/>
            </a:xfrm>
          </p:grpSpPr>
          <p:grpSp>
            <p:nvGrpSpPr>
              <p:cNvPr id="9" name="Группа 8">
                <a:extLst>
                  <a:ext uri="{FF2B5EF4-FFF2-40B4-BE49-F238E27FC236}">
                    <a16:creationId xmlns:a16="http://schemas.microsoft.com/office/drawing/2014/main" id="{1AF3DBDA-AA06-421A-A7D1-B656A814BF5B}"/>
                  </a:ext>
                </a:extLst>
              </p:cNvPr>
              <p:cNvGrpSpPr/>
              <p:nvPr/>
            </p:nvGrpSpPr>
            <p:grpSpPr>
              <a:xfrm>
                <a:off x="6033121" y="1187624"/>
                <a:ext cx="2952328" cy="1881336"/>
                <a:chOff x="80215" y="1989413"/>
                <a:chExt cx="5400600" cy="3240360"/>
              </a:xfrm>
            </p:grpSpPr>
            <p:grpSp>
              <p:nvGrpSpPr>
                <p:cNvPr id="11" name="Группа 10">
                  <a:extLst>
                    <a:ext uri="{FF2B5EF4-FFF2-40B4-BE49-F238E27FC236}">
                      <a16:creationId xmlns:a16="http://schemas.microsoft.com/office/drawing/2014/main" id="{521CDADB-3136-43B9-A444-DE4B606FEB3D}"/>
                    </a:ext>
                  </a:extLst>
                </p:cNvPr>
                <p:cNvGrpSpPr/>
                <p:nvPr/>
              </p:nvGrpSpPr>
              <p:grpSpPr>
                <a:xfrm>
                  <a:off x="80215" y="1989413"/>
                  <a:ext cx="5400600" cy="3240360"/>
                  <a:chOff x="80215" y="1989413"/>
                  <a:chExt cx="5400600" cy="3240360"/>
                </a:xfrm>
              </p:grpSpPr>
              <p:pic>
                <p:nvPicPr>
                  <p:cNvPr id="15" name="Рисунок 14" descr="Изображение выглядит как текст, карта&#10;&#10;Автоматически созданное описание">
                    <a:extLst>
                      <a:ext uri="{FF2B5EF4-FFF2-40B4-BE49-F238E27FC236}">
                        <a16:creationId xmlns:a16="http://schemas.microsoft.com/office/drawing/2014/main" id="{13B2B1B6-DA90-49A2-B642-0933DAB26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 y="1989413"/>
                    <a:ext cx="5400600" cy="3240360"/>
                  </a:xfrm>
                  <a:prstGeom prst="rect">
                    <a:avLst/>
                  </a:prstGeom>
                </p:spPr>
              </p:pic>
              <p:sp>
                <p:nvSpPr>
                  <p:cNvPr id="16" name="Овал 15">
                    <a:extLst>
                      <a:ext uri="{FF2B5EF4-FFF2-40B4-BE49-F238E27FC236}">
                        <a16:creationId xmlns:a16="http://schemas.microsoft.com/office/drawing/2014/main" id="{D7A2B8EB-5BB0-4008-B3AA-3724FB924900}"/>
                      </a:ext>
                    </a:extLst>
                  </p:cNvPr>
                  <p:cNvSpPr/>
                  <p:nvPr/>
                </p:nvSpPr>
                <p:spPr>
                  <a:xfrm>
                    <a:off x="2015816" y="3111262"/>
                    <a:ext cx="1169355" cy="7749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2" name="Группа 11">
                  <a:extLst>
                    <a:ext uri="{FF2B5EF4-FFF2-40B4-BE49-F238E27FC236}">
                      <a16:creationId xmlns:a16="http://schemas.microsoft.com/office/drawing/2014/main" id="{90D78888-42C4-46F2-8558-678C0744D7BF}"/>
                    </a:ext>
                  </a:extLst>
                </p:cNvPr>
                <p:cNvGrpSpPr/>
                <p:nvPr/>
              </p:nvGrpSpPr>
              <p:grpSpPr>
                <a:xfrm>
                  <a:off x="2000672" y="3573016"/>
                  <a:ext cx="1056046" cy="278812"/>
                  <a:chOff x="3104866" y="1309374"/>
                  <a:chExt cx="1056046" cy="278812"/>
                </a:xfrm>
              </p:grpSpPr>
              <p:sp>
                <p:nvSpPr>
                  <p:cNvPr id="13" name="Полилиния 19">
                    <a:extLst>
                      <a:ext uri="{FF2B5EF4-FFF2-40B4-BE49-F238E27FC236}">
                        <a16:creationId xmlns:a16="http://schemas.microsoft.com/office/drawing/2014/main" id="{FA165C34-8E6F-4D90-8BC6-80CBCD66CDDF}"/>
                      </a:ext>
                    </a:extLst>
                  </p:cNvPr>
                  <p:cNvSpPr/>
                  <p:nvPr/>
                </p:nvSpPr>
                <p:spPr>
                  <a:xfrm>
                    <a:off x="3110035" y="1484784"/>
                    <a:ext cx="1050877" cy="103402"/>
                  </a:xfrm>
                  <a:custGeom>
                    <a:avLst/>
                    <a:gdLst>
                      <a:gd name="connsiteX0" fmla="*/ 0 w 1050877"/>
                      <a:gd name="connsiteY0" fmla="*/ 0 h 103402"/>
                      <a:gd name="connsiteX1" fmla="*/ 163773 w 1050877"/>
                      <a:gd name="connsiteY1" fmla="*/ 54591 h 103402"/>
                      <a:gd name="connsiteX2" fmla="*/ 245659 w 1050877"/>
                      <a:gd name="connsiteY2" fmla="*/ 61415 h 103402"/>
                      <a:gd name="connsiteX3" fmla="*/ 477671 w 1050877"/>
                      <a:gd name="connsiteY3" fmla="*/ 102358 h 103402"/>
                      <a:gd name="connsiteX4" fmla="*/ 709683 w 1050877"/>
                      <a:gd name="connsiteY4" fmla="*/ 88710 h 103402"/>
                      <a:gd name="connsiteX5" fmla="*/ 989462 w 1050877"/>
                      <a:gd name="connsiteY5" fmla="*/ 61415 h 103402"/>
                      <a:gd name="connsiteX6" fmla="*/ 1050877 w 1050877"/>
                      <a:gd name="connsiteY6" fmla="*/ 40943 h 10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877" h="103402">
                        <a:moveTo>
                          <a:pt x="0" y="0"/>
                        </a:moveTo>
                        <a:cubicBezTo>
                          <a:pt x="61415" y="22177"/>
                          <a:pt x="122830" y="44355"/>
                          <a:pt x="163773" y="54591"/>
                        </a:cubicBezTo>
                        <a:cubicBezTo>
                          <a:pt x="204716" y="64827"/>
                          <a:pt x="193343" y="53454"/>
                          <a:pt x="245659" y="61415"/>
                        </a:cubicBezTo>
                        <a:cubicBezTo>
                          <a:pt x="297975" y="69376"/>
                          <a:pt x="400334" y="97809"/>
                          <a:pt x="477671" y="102358"/>
                        </a:cubicBezTo>
                        <a:cubicBezTo>
                          <a:pt x="555008" y="106907"/>
                          <a:pt x="624385" y="95534"/>
                          <a:pt x="709683" y="88710"/>
                        </a:cubicBezTo>
                        <a:cubicBezTo>
                          <a:pt x="794981" y="81886"/>
                          <a:pt x="932596" y="69376"/>
                          <a:pt x="989462" y="61415"/>
                        </a:cubicBezTo>
                        <a:cubicBezTo>
                          <a:pt x="1046328" y="53454"/>
                          <a:pt x="1048602" y="47198"/>
                          <a:pt x="1050877" y="40943"/>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20">
                    <a:extLst>
                      <a:ext uri="{FF2B5EF4-FFF2-40B4-BE49-F238E27FC236}">
                        <a16:creationId xmlns:a16="http://schemas.microsoft.com/office/drawing/2014/main" id="{CFDC5670-1031-418C-A0F3-2880551EE151}"/>
                      </a:ext>
                    </a:extLst>
                  </p:cNvPr>
                  <p:cNvSpPr/>
                  <p:nvPr/>
                </p:nvSpPr>
                <p:spPr>
                  <a:xfrm>
                    <a:off x="3104866" y="1309374"/>
                    <a:ext cx="1050877" cy="103402"/>
                  </a:xfrm>
                  <a:custGeom>
                    <a:avLst/>
                    <a:gdLst>
                      <a:gd name="connsiteX0" fmla="*/ 0 w 1050877"/>
                      <a:gd name="connsiteY0" fmla="*/ 0 h 103402"/>
                      <a:gd name="connsiteX1" fmla="*/ 163773 w 1050877"/>
                      <a:gd name="connsiteY1" fmla="*/ 54591 h 103402"/>
                      <a:gd name="connsiteX2" fmla="*/ 245659 w 1050877"/>
                      <a:gd name="connsiteY2" fmla="*/ 61415 h 103402"/>
                      <a:gd name="connsiteX3" fmla="*/ 477671 w 1050877"/>
                      <a:gd name="connsiteY3" fmla="*/ 102358 h 103402"/>
                      <a:gd name="connsiteX4" fmla="*/ 709683 w 1050877"/>
                      <a:gd name="connsiteY4" fmla="*/ 88710 h 103402"/>
                      <a:gd name="connsiteX5" fmla="*/ 989462 w 1050877"/>
                      <a:gd name="connsiteY5" fmla="*/ 61415 h 103402"/>
                      <a:gd name="connsiteX6" fmla="*/ 1050877 w 1050877"/>
                      <a:gd name="connsiteY6" fmla="*/ 40943 h 10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877" h="103402">
                        <a:moveTo>
                          <a:pt x="0" y="0"/>
                        </a:moveTo>
                        <a:cubicBezTo>
                          <a:pt x="61415" y="22177"/>
                          <a:pt x="122830" y="44355"/>
                          <a:pt x="163773" y="54591"/>
                        </a:cubicBezTo>
                        <a:cubicBezTo>
                          <a:pt x="204716" y="64827"/>
                          <a:pt x="193343" y="53454"/>
                          <a:pt x="245659" y="61415"/>
                        </a:cubicBezTo>
                        <a:cubicBezTo>
                          <a:pt x="297975" y="69376"/>
                          <a:pt x="400334" y="97809"/>
                          <a:pt x="477671" y="102358"/>
                        </a:cubicBezTo>
                        <a:cubicBezTo>
                          <a:pt x="555008" y="106907"/>
                          <a:pt x="624385" y="95534"/>
                          <a:pt x="709683" y="88710"/>
                        </a:cubicBezTo>
                        <a:cubicBezTo>
                          <a:pt x="794981" y="81886"/>
                          <a:pt x="932596" y="69376"/>
                          <a:pt x="989462" y="61415"/>
                        </a:cubicBezTo>
                        <a:cubicBezTo>
                          <a:pt x="1046328" y="53454"/>
                          <a:pt x="1048602" y="47198"/>
                          <a:pt x="1050877" y="40943"/>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10" name="Овал 9">
                <a:extLst>
                  <a:ext uri="{FF2B5EF4-FFF2-40B4-BE49-F238E27FC236}">
                    <a16:creationId xmlns:a16="http://schemas.microsoft.com/office/drawing/2014/main" id="{6FA0897C-2BDC-4065-BC9F-57A44F5ED258}"/>
                  </a:ext>
                </a:extLst>
              </p:cNvPr>
              <p:cNvSpPr/>
              <p:nvPr/>
            </p:nvSpPr>
            <p:spPr>
              <a:xfrm>
                <a:off x="6969224" y="1623766"/>
                <a:ext cx="864096" cy="792088"/>
              </a:xfrm>
              <a:prstGeom prst="ellipse">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ook Antiqua" panose="02040602050305030304" pitchFamily="18" charset="0"/>
                  </a:rPr>
                  <a:t>nucleus</a:t>
                </a:r>
                <a:endParaRPr lang="ru-RU" sz="1100" dirty="0">
                  <a:solidFill>
                    <a:schemeClr val="tx1"/>
                  </a:solidFill>
                  <a:latin typeface="Book Antiqua" panose="02040602050305030304" pitchFamily="18" charset="0"/>
                </a:endParaRPr>
              </a:p>
            </p:txBody>
          </p:sp>
        </p:grpSp>
        <p:sp>
          <p:nvSpPr>
            <p:cNvPr id="8" name="Прямоугольник 7">
              <a:extLst>
                <a:ext uri="{FF2B5EF4-FFF2-40B4-BE49-F238E27FC236}">
                  <a16:creationId xmlns:a16="http://schemas.microsoft.com/office/drawing/2014/main" id="{CE8071DF-E739-4FA8-8BE1-484471F560E1}"/>
                </a:ext>
              </a:extLst>
            </p:cNvPr>
            <p:cNvSpPr/>
            <p:nvPr/>
          </p:nvSpPr>
          <p:spPr>
            <a:xfrm>
              <a:off x="631489" y="3048635"/>
              <a:ext cx="1343077" cy="282336"/>
            </a:xfrm>
            <a:prstGeom prst="rect">
              <a:avLst/>
            </a:prstGeom>
          </p:spPr>
          <p:txBody>
            <a:bodyPr wrap="none">
              <a:spAutoFit/>
            </a:bodyPr>
            <a:lstStyle/>
            <a:p>
              <a:r>
                <a:rPr lang="en-US" sz="1400" i="1" dirty="0">
                  <a:solidFill>
                    <a:prstClr val="black"/>
                  </a:solidFill>
                  <a:latin typeface="Book Antiqua" panose="02040602050305030304" pitchFamily="18" charset="0"/>
                </a:rPr>
                <a:t>m</a:t>
              </a:r>
              <a:r>
                <a:rPr lang="en-US" sz="1400" i="1" baseline="-25000" dirty="0">
                  <a:solidFill>
                    <a:prstClr val="black"/>
                  </a:solidFill>
                  <a:latin typeface="Symbol" panose="05050102010706020507" pitchFamily="18" charset="2"/>
                </a:rPr>
                <a:t>m</a:t>
              </a:r>
              <a:r>
                <a:rPr lang="en-US" sz="1400" dirty="0">
                  <a:solidFill>
                    <a:prstClr val="black"/>
                  </a:solidFill>
                  <a:latin typeface="Book Antiqua" panose="02040602050305030304" pitchFamily="18" charset="0"/>
                </a:rPr>
                <a:t> = 10</a:t>
              </a:r>
              <a:r>
                <a:rPr lang="ru-RU" sz="1400" dirty="0">
                  <a:solidFill>
                    <a:prstClr val="black"/>
                  </a:solidFill>
                  <a:latin typeface="Book Antiqua" panose="02040602050305030304" pitchFamily="18" charset="0"/>
                </a:rPr>
                <a:t>5</a:t>
              </a:r>
              <a:r>
                <a:rPr lang="en-US" sz="1400" dirty="0">
                  <a:solidFill>
                    <a:prstClr val="black"/>
                  </a:solidFill>
                  <a:latin typeface="Book Antiqua" panose="02040602050305030304" pitchFamily="18" charset="0"/>
                </a:rPr>
                <a:t>,7 MeV</a:t>
              </a:r>
              <a:endParaRPr lang="ru-RU" sz="1400" dirty="0"/>
            </a:p>
          </p:txBody>
        </p:sp>
      </p:grpSp>
      <p:sp>
        <p:nvSpPr>
          <p:cNvPr id="17" name="Прямоугольник 16">
            <a:extLst>
              <a:ext uri="{FF2B5EF4-FFF2-40B4-BE49-F238E27FC236}">
                <a16:creationId xmlns:a16="http://schemas.microsoft.com/office/drawing/2014/main" id="{5188F1EF-F3D9-4DCE-9866-60E1D47C65BB}"/>
              </a:ext>
            </a:extLst>
          </p:cNvPr>
          <p:cNvSpPr/>
          <p:nvPr/>
        </p:nvSpPr>
        <p:spPr>
          <a:xfrm>
            <a:off x="8405521" y="4129185"/>
            <a:ext cx="531763"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latin typeface="Book Antiqua" panose="02040602050305030304" pitchFamily="18" charset="0"/>
            </a:endParaRPr>
          </a:p>
        </p:txBody>
      </p:sp>
      <p:sp>
        <p:nvSpPr>
          <p:cNvPr id="18" name="TextBox 17">
            <a:extLst>
              <a:ext uri="{FF2B5EF4-FFF2-40B4-BE49-F238E27FC236}">
                <a16:creationId xmlns:a16="http://schemas.microsoft.com/office/drawing/2014/main" id="{ACE4D6F0-50C2-4A2A-BDAA-876883A71CA5}"/>
              </a:ext>
            </a:extLst>
          </p:cNvPr>
          <p:cNvSpPr txBox="1"/>
          <p:nvPr/>
        </p:nvSpPr>
        <p:spPr>
          <a:xfrm>
            <a:off x="7677265" y="4129185"/>
            <a:ext cx="1165837" cy="338554"/>
          </a:xfrm>
          <a:prstGeom prst="rect">
            <a:avLst/>
          </a:prstGeom>
          <a:noFill/>
        </p:spPr>
        <p:txBody>
          <a:bodyPr wrap="square" rtlCol="0">
            <a:spAutoFit/>
          </a:bodyPr>
          <a:lstStyle/>
          <a:p>
            <a:r>
              <a:rPr lang="en-US" sz="1600" dirty="0" err="1">
                <a:solidFill>
                  <a:srgbClr val="003399"/>
                </a:solidFill>
                <a:latin typeface="Symbol" panose="05050102010706020507" pitchFamily="18" charset="2"/>
              </a:rPr>
              <a:t>t</a:t>
            </a:r>
            <a:r>
              <a:rPr lang="en-US" sz="1600" baseline="-25000" dirty="0" err="1">
                <a:solidFill>
                  <a:srgbClr val="003399"/>
                </a:solidFill>
                <a:latin typeface="+mj-lt"/>
              </a:rPr>
              <a:t>dec</a:t>
            </a:r>
            <a:r>
              <a:rPr lang="en-US" sz="1600" dirty="0">
                <a:solidFill>
                  <a:srgbClr val="003399"/>
                </a:solidFill>
                <a:latin typeface="Symbol" panose="05050102010706020507" pitchFamily="18" charset="2"/>
              </a:rPr>
              <a:t> = 2.2m</a:t>
            </a:r>
            <a:r>
              <a:rPr lang="en-US" sz="1600" dirty="0">
                <a:solidFill>
                  <a:srgbClr val="003399"/>
                </a:solidFill>
              </a:rPr>
              <a:t>s</a:t>
            </a:r>
            <a:endParaRPr lang="ru-RU" sz="1600" dirty="0">
              <a:solidFill>
                <a:srgbClr val="003399"/>
              </a:solidFill>
            </a:endParaRPr>
          </a:p>
        </p:txBody>
      </p:sp>
      <p:sp>
        <p:nvSpPr>
          <p:cNvPr id="19" name="TextBox 18">
            <a:extLst>
              <a:ext uri="{FF2B5EF4-FFF2-40B4-BE49-F238E27FC236}">
                <a16:creationId xmlns:a16="http://schemas.microsoft.com/office/drawing/2014/main" id="{2C03B5B1-619F-CA07-14EA-195AB780E384}"/>
              </a:ext>
            </a:extLst>
          </p:cNvPr>
          <p:cNvSpPr txBox="1"/>
          <p:nvPr/>
        </p:nvSpPr>
        <p:spPr>
          <a:xfrm>
            <a:off x="1632288" y="102410"/>
            <a:ext cx="9051636" cy="369332"/>
          </a:xfrm>
          <a:prstGeom prst="rect">
            <a:avLst/>
          </a:prstGeom>
          <a:solidFill>
            <a:schemeClr val="bg1"/>
          </a:solidFill>
          <a:ln w="19050">
            <a:solidFill>
              <a:srgbClr val="00B0F0"/>
            </a:solidFill>
          </a:ln>
        </p:spPr>
        <p:txBody>
          <a:bodyPr wrap="square">
            <a:spAutoFit/>
          </a:bodyPr>
          <a:lstStyle/>
          <a:p>
            <a:r>
              <a:rPr lang="en-US" b="1" dirty="0">
                <a:solidFill>
                  <a:srgbClr val="C00000"/>
                </a:solidFill>
                <a:latin typeface="Book Antiqua" panose="02040602050305030304" pitchFamily="18" charset="0"/>
              </a:rPr>
              <a:t>MONUMENT</a:t>
            </a:r>
            <a:r>
              <a:rPr lang="en-US" dirty="0">
                <a:latin typeface="Book Antiqua" panose="02040602050305030304" pitchFamily="18" charset="0"/>
              </a:rPr>
              <a:t>: </a:t>
            </a:r>
            <a:r>
              <a:rPr lang="en-US" sz="1800" b="1" dirty="0">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M</a:t>
            </a:r>
            <a:r>
              <a:rPr lang="en-US" sz="1800" dirty="0">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uon </a:t>
            </a:r>
            <a:r>
              <a:rPr lang="en-US" sz="1800" b="1" dirty="0">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O</a:t>
            </a:r>
            <a:r>
              <a:rPr lang="en-US" sz="1800" dirty="0">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rdinary capture for the </a:t>
            </a:r>
            <a:r>
              <a:rPr lang="en-US" sz="1800" b="1" dirty="0" err="1">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NU</a:t>
            </a:r>
            <a:r>
              <a:rPr lang="en-US" sz="1800" dirty="0" err="1">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clear</a:t>
            </a:r>
            <a:r>
              <a:rPr lang="en-US" sz="1800" dirty="0">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 </a:t>
            </a:r>
            <a:r>
              <a:rPr lang="en-US" sz="1800" b="1" dirty="0">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M</a:t>
            </a:r>
            <a:r>
              <a:rPr lang="en-US" sz="1800" dirty="0">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atrix </a:t>
            </a:r>
            <a:r>
              <a:rPr lang="en-US" sz="1800" dirty="0" err="1">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elem</a:t>
            </a:r>
            <a:r>
              <a:rPr lang="en-US" sz="1800" b="1" dirty="0" err="1">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ENT</a:t>
            </a:r>
            <a:r>
              <a:rPr lang="en-US" sz="1800" dirty="0" err="1">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s</a:t>
            </a:r>
            <a:endParaRPr lang="en-US" dirty="0"/>
          </a:p>
        </p:txBody>
      </p:sp>
      <p:pic>
        <p:nvPicPr>
          <p:cNvPr id="20" name="Picture 19">
            <a:extLst>
              <a:ext uri="{FF2B5EF4-FFF2-40B4-BE49-F238E27FC236}">
                <a16:creationId xmlns:a16="http://schemas.microsoft.com/office/drawing/2014/main" id="{56C3AAD5-58A2-CC27-DEE8-E0DFF43BDB52}"/>
              </a:ext>
            </a:extLst>
          </p:cNvPr>
          <p:cNvPicPr>
            <a:picLocks noChangeAspect="1"/>
          </p:cNvPicPr>
          <p:nvPr/>
        </p:nvPicPr>
        <p:blipFill>
          <a:blip r:embed="rId4"/>
          <a:stretch>
            <a:fillRect/>
          </a:stretch>
        </p:blipFill>
        <p:spPr>
          <a:xfrm>
            <a:off x="9779601" y="1662906"/>
            <a:ext cx="1719432" cy="1710748"/>
          </a:xfrm>
          <a:prstGeom prst="rect">
            <a:avLst/>
          </a:prstGeom>
        </p:spPr>
      </p:pic>
      <p:sp>
        <p:nvSpPr>
          <p:cNvPr id="23" name="TextBox 22">
            <a:extLst>
              <a:ext uri="{FF2B5EF4-FFF2-40B4-BE49-F238E27FC236}">
                <a16:creationId xmlns:a16="http://schemas.microsoft.com/office/drawing/2014/main" id="{ADA2651D-7771-4323-16ED-30718222755D}"/>
              </a:ext>
            </a:extLst>
          </p:cNvPr>
          <p:cNvSpPr txBox="1">
            <a:spLocks noRot="1" noChangeAspect="1" noMove="1" noResize="1" noEditPoints="1" noAdjustHandles="1" noChangeArrowheads="1" noChangeShapeType="1" noTextEdit="1"/>
          </p:cNvSpPr>
          <p:nvPr/>
        </p:nvSpPr>
        <p:spPr>
          <a:xfrm>
            <a:off x="983433" y="1988840"/>
            <a:ext cx="8193359" cy="529440"/>
          </a:xfrm>
          <a:prstGeom prst="rect">
            <a:avLst/>
          </a:prstGeom>
          <a:blipFill>
            <a:blip r:embed="rId5"/>
            <a:stretch>
              <a:fillRect/>
            </a:stretch>
          </a:blipFill>
        </p:spPr>
        <p:txBody>
          <a:bodyPr/>
          <a:lstStyle/>
          <a:p>
            <a:pPr eaLnBrk="0" fontAlgn="base" hangingPunct="0">
              <a:spcBef>
                <a:spcPct val="0"/>
              </a:spcBef>
              <a:spcAft>
                <a:spcPct val="0"/>
              </a:spcAft>
              <a:defRPr/>
            </a:pPr>
            <a:r>
              <a:rPr lang="ru-RU" sz="4400" b="1">
                <a:noFill/>
                <a:latin typeface="Comic Sans MS" panose="030F0702030302020204" pitchFamily="66" charset="0"/>
              </a:rPr>
              <a:t> </a:t>
            </a:r>
          </a:p>
        </p:txBody>
      </p:sp>
      <p:pic>
        <p:nvPicPr>
          <p:cNvPr id="25" name="Picture 24">
            <a:extLst>
              <a:ext uri="{FF2B5EF4-FFF2-40B4-BE49-F238E27FC236}">
                <a16:creationId xmlns:a16="http://schemas.microsoft.com/office/drawing/2014/main" id="{3C2EE28E-7EE7-4ACA-BAD1-DD31B014C5E9}"/>
              </a:ext>
            </a:extLst>
          </p:cNvPr>
          <p:cNvPicPr>
            <a:picLocks noChangeAspect="1"/>
          </p:cNvPicPr>
          <p:nvPr/>
        </p:nvPicPr>
        <p:blipFill>
          <a:blip r:embed="rId6"/>
          <a:stretch>
            <a:fillRect/>
          </a:stretch>
        </p:blipFill>
        <p:spPr>
          <a:xfrm>
            <a:off x="134470" y="6234447"/>
            <a:ext cx="638801" cy="562145"/>
          </a:xfrm>
          <a:prstGeom prst="rect">
            <a:avLst/>
          </a:prstGeom>
        </p:spPr>
      </p:pic>
      <p:pic>
        <p:nvPicPr>
          <p:cNvPr id="4" name="Picture 3">
            <a:extLst>
              <a:ext uri="{FF2B5EF4-FFF2-40B4-BE49-F238E27FC236}">
                <a16:creationId xmlns:a16="http://schemas.microsoft.com/office/drawing/2014/main" id="{237CE205-B085-9BEA-20F6-D442168A23FC}"/>
              </a:ext>
            </a:extLst>
          </p:cNvPr>
          <p:cNvPicPr>
            <a:picLocks noChangeAspect="1"/>
          </p:cNvPicPr>
          <p:nvPr/>
        </p:nvPicPr>
        <p:blipFill>
          <a:blip r:embed="rId7"/>
          <a:stretch>
            <a:fillRect/>
          </a:stretch>
        </p:blipFill>
        <p:spPr>
          <a:xfrm>
            <a:off x="773271" y="6403510"/>
            <a:ext cx="11418729" cy="512108"/>
          </a:xfrm>
          <a:prstGeom prst="rect">
            <a:avLst/>
          </a:prstGeom>
        </p:spPr>
      </p:pic>
      <p:sp>
        <p:nvSpPr>
          <p:cNvPr id="21" name="TextBox 20">
            <a:extLst>
              <a:ext uri="{FF2B5EF4-FFF2-40B4-BE49-F238E27FC236}">
                <a16:creationId xmlns:a16="http://schemas.microsoft.com/office/drawing/2014/main" id="{A1B21FF0-DD9A-D0F9-74B3-D4B90DD7F404}"/>
              </a:ext>
            </a:extLst>
          </p:cNvPr>
          <p:cNvSpPr txBox="1"/>
          <p:nvPr/>
        </p:nvSpPr>
        <p:spPr>
          <a:xfrm>
            <a:off x="11890314" y="6427260"/>
            <a:ext cx="301686" cy="369332"/>
          </a:xfrm>
          <a:prstGeom prst="rect">
            <a:avLst/>
          </a:prstGeom>
          <a:solidFill>
            <a:schemeClr val="bg1"/>
          </a:solidFill>
        </p:spPr>
        <p:txBody>
          <a:bodyPr wrap="none" rtlCol="0">
            <a:spAutoFit/>
          </a:bodyPr>
          <a:lstStyle/>
          <a:p>
            <a:r>
              <a:rPr lang="en-US" dirty="0"/>
              <a:t>3</a:t>
            </a:r>
          </a:p>
        </p:txBody>
      </p:sp>
      <p:sp>
        <p:nvSpPr>
          <p:cNvPr id="22" name="Rectangle 21">
            <a:extLst>
              <a:ext uri="{FF2B5EF4-FFF2-40B4-BE49-F238E27FC236}">
                <a16:creationId xmlns:a16="http://schemas.microsoft.com/office/drawing/2014/main" id="{0097953D-944F-4BD6-9152-D1B0B6773352}"/>
              </a:ext>
            </a:extLst>
          </p:cNvPr>
          <p:cNvSpPr/>
          <p:nvPr/>
        </p:nvSpPr>
        <p:spPr>
          <a:xfrm>
            <a:off x="4349137" y="3743169"/>
            <a:ext cx="2969082" cy="307777"/>
          </a:xfrm>
          <a:prstGeom prst="rect">
            <a:avLst/>
          </a:prstGeom>
        </p:spPr>
        <p:txBody>
          <a:bodyPr wrap="none">
            <a:spAutoFit/>
          </a:bodyPr>
          <a:lstStyle/>
          <a:p>
            <a:pPr lvl="1" algn="ctr">
              <a:buClr>
                <a:srgbClr val="336699"/>
              </a:buClr>
            </a:pPr>
            <a:r>
              <a:rPr lang="en-US" sz="1400" i="1" dirty="0">
                <a:solidFill>
                  <a:srgbClr val="FF0000"/>
                </a:solidFill>
                <a:latin typeface="Book Antiqua" panose="02040602050305030304" pitchFamily="18" charset="0"/>
                <a:ea typeface="Arial" panose="020B0604020202020204" pitchFamily="34" charset="0"/>
                <a:hlinkClick r:id="rId8" action="ppaction://hlinkpres?slideindex=1&amp;slidetitle="/>
              </a:rPr>
              <a:t>(10.1103/PhysRevC.99.024327</a:t>
            </a:r>
            <a:r>
              <a:rPr lang="en-US" sz="1400" i="1" dirty="0">
                <a:solidFill>
                  <a:srgbClr val="0070C0"/>
                </a:solidFill>
                <a:latin typeface="Book Antiqua" panose="02040602050305030304" pitchFamily="18" charset="0"/>
                <a:ea typeface="Arial" panose="020B0604020202020204" pitchFamily="34" charset="0"/>
              </a:rPr>
              <a:t>)</a:t>
            </a:r>
          </a:p>
        </p:txBody>
      </p:sp>
    </p:spTree>
    <p:extLst>
      <p:ext uri="{BB962C8B-B14F-4D97-AF65-F5344CB8AC3E}">
        <p14:creationId xmlns:p14="http://schemas.microsoft.com/office/powerpoint/2010/main" val="222672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72AAB9-A85C-0305-5063-CAF47D0E676F}"/>
              </a:ext>
            </a:extLst>
          </p:cNvPr>
          <p:cNvSpPr txBox="1"/>
          <p:nvPr/>
        </p:nvSpPr>
        <p:spPr>
          <a:xfrm>
            <a:off x="462189" y="-45720"/>
            <a:ext cx="10503524" cy="6647974"/>
          </a:xfrm>
          <a:prstGeom prst="rect">
            <a:avLst/>
          </a:prstGeom>
          <a:noFill/>
        </p:spPr>
        <p:txBody>
          <a:bodyPr wrap="square" rtlCol="0">
            <a:spAutoFit/>
          </a:bodyPr>
          <a:lstStyle/>
          <a:p>
            <a:pPr algn="ctr"/>
            <a:r>
              <a:rPr lang="en-US" sz="2400" b="1" dirty="0">
                <a:solidFill>
                  <a:srgbClr val="0070C0"/>
                </a:solidFill>
              </a:rPr>
              <a:t>More for Near-Future:</a:t>
            </a:r>
          </a:p>
          <a:p>
            <a:pPr algn="just"/>
            <a:endParaRPr lang="en-US" sz="2400" b="1" dirty="0">
              <a:solidFill>
                <a:srgbClr val="0070C0"/>
              </a:solidFill>
            </a:endParaRPr>
          </a:p>
          <a:p>
            <a:pPr marL="285750" indent="-285750" algn="just">
              <a:lnSpc>
                <a:spcPct val="150000"/>
              </a:lnSpc>
              <a:buFont typeface="Wingdings" panose="05000000000000000000" pitchFamily="2" charset="2"/>
              <a:buChar char="q"/>
            </a:pPr>
            <a:r>
              <a:rPr lang="en-US" sz="1600" b="1" dirty="0">
                <a:latin typeface="Arial" panose="020B0604020202020204" pitchFamily="34" charset="0"/>
                <a:cs typeface="Arial" panose="020B0604020202020204" pitchFamily="34" charset="0"/>
              </a:rPr>
              <a:t>Allow more physics and MCNP6 tallies to be incorporated into pulses:</a:t>
            </a:r>
          </a:p>
          <a:p>
            <a:pPr marL="742950" lvl="1" indent="-285750"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All previous and on-going simulations are Time-independent, and it is very important to do the simulations with </a:t>
            </a:r>
            <a:r>
              <a:rPr lang="en-US" sz="1600" b="1" dirty="0">
                <a:solidFill>
                  <a:srgbClr val="C00000"/>
                </a:solidFill>
                <a:latin typeface="Arial" panose="020B0604020202020204" pitchFamily="34" charset="0"/>
                <a:cs typeface="Arial" panose="020B0604020202020204" pitchFamily="34" charset="0"/>
              </a:rPr>
              <a:t>Time-Dependent</a:t>
            </a:r>
            <a:r>
              <a:rPr lang="en-US" sz="1600" dirty="0">
                <a:solidFill>
                  <a:srgbClr val="C0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which is available in MCNP6 code:</a:t>
            </a:r>
            <a:r>
              <a:rPr lang="en-US" sz="1600" i="0" u="none" strike="noStrike" baseline="0" dirty="0">
                <a:latin typeface="Arial" panose="020B0604020202020204" pitchFamily="34" charset="0"/>
                <a:cs typeface="Arial" panose="020B0604020202020204" pitchFamily="34" charset="0"/>
              </a:rPr>
              <a:t> Time binning; </a:t>
            </a:r>
            <a:r>
              <a:rPr lang="en-US" sz="1600" dirty="0">
                <a:latin typeface="Arial" panose="020B0604020202020204" pitchFamily="34" charset="0"/>
                <a:cs typeface="Arial" panose="020B0604020202020204" pitchFamily="34" charset="0"/>
              </a:rPr>
              <a:t>Time</a:t>
            </a:r>
            <a:r>
              <a:rPr lang="en-US" sz="1600" i="0" u="none" strike="noStrike" baseline="0" dirty="0">
                <a:latin typeface="Arial" panose="020B0604020202020204" pitchFamily="34" charset="0"/>
                <a:cs typeface="Arial" panose="020B0604020202020204" pitchFamily="34" charset="0"/>
              </a:rPr>
              <a:t> Triggering.</a:t>
            </a:r>
          </a:p>
          <a:p>
            <a:pPr marL="742950" lvl="1" indent="-285750" algn="just">
              <a:lnSpc>
                <a:spcPct val="150000"/>
              </a:lnSpc>
              <a:buFont typeface="Arial" panose="020B0604020202020204" pitchFamily="34" charset="0"/>
              <a:buChar char="•"/>
            </a:pPr>
            <a:r>
              <a:rPr lang="en-US" sz="1600" i="0" u="none" strike="noStrike" baseline="0" dirty="0">
                <a:latin typeface="Arial" panose="020B0604020202020204" pitchFamily="34" charset="0"/>
                <a:cs typeface="Arial" panose="020B0604020202020204" pitchFamily="34" charset="0"/>
              </a:rPr>
              <a:t>Coincidence/Anti-Coincidence between many detectors.</a:t>
            </a:r>
          </a:p>
          <a:p>
            <a:pPr marL="742950" lvl="1" indent="-285750" algn="just">
              <a:lnSpc>
                <a:spcPct val="150000"/>
              </a:lnSpc>
              <a:buFont typeface="Arial" panose="020B0604020202020204" pitchFamily="34" charset="0"/>
              <a:buChar char="•"/>
            </a:pPr>
            <a:r>
              <a:rPr lang="en-US" sz="1600" b="1" i="0" u="none" strike="noStrike" baseline="0" dirty="0">
                <a:solidFill>
                  <a:srgbClr val="C00000"/>
                </a:solidFill>
                <a:latin typeface="Arial" panose="020B0604020202020204" pitchFamily="34" charset="0"/>
                <a:cs typeface="Arial" panose="020B0604020202020204" pitchFamily="34" charset="0"/>
              </a:rPr>
              <a:t>Coincidence-Summing</a:t>
            </a:r>
            <a:r>
              <a:rPr lang="en-US" sz="1600" i="0" u="none" strike="noStrike" baseline="0" dirty="0">
                <a:latin typeface="Arial" panose="020B0604020202020204" pitchFamily="34" charset="0"/>
                <a:cs typeface="Arial" panose="020B0604020202020204" pitchFamily="34" charset="0"/>
              </a:rPr>
              <a:t> Peaks.</a:t>
            </a:r>
          </a:p>
          <a:p>
            <a:pPr marL="742950" lvl="1" indent="-285750" algn="just">
              <a:lnSpc>
                <a:spcPct val="150000"/>
              </a:lnSpc>
              <a:buFont typeface="Arial" panose="020B0604020202020204" pitchFamily="34" charset="0"/>
              <a:buChar char="•"/>
            </a:pPr>
            <a:r>
              <a:rPr lang="en-US" sz="1600" b="1" dirty="0">
                <a:solidFill>
                  <a:srgbClr val="C00000"/>
                </a:solidFill>
                <a:latin typeface="Arial" panose="020B0604020202020204" pitchFamily="34" charset="0"/>
                <a:cs typeface="Arial" panose="020B0604020202020204" pitchFamily="34" charset="0"/>
              </a:rPr>
              <a:t>D</a:t>
            </a:r>
            <a:r>
              <a:rPr lang="en-US" sz="1600" b="1" i="0" u="none" strike="noStrike" baseline="0" dirty="0">
                <a:solidFill>
                  <a:srgbClr val="C00000"/>
                </a:solidFill>
                <a:latin typeface="Arial" panose="020B0604020202020204" pitchFamily="34" charset="0"/>
                <a:cs typeface="Arial" panose="020B0604020202020204" pitchFamily="34" charset="0"/>
              </a:rPr>
              <a:t>elayed particles </a:t>
            </a:r>
            <a:r>
              <a:rPr lang="en-US" sz="1600" i="0" u="none" strike="noStrike" baseline="0" dirty="0">
                <a:latin typeface="Arial" panose="020B0604020202020204" pitchFamily="34" charset="0"/>
                <a:cs typeface="Arial" panose="020B0604020202020204" pitchFamily="34" charset="0"/>
              </a:rPr>
              <a:t>production.</a:t>
            </a:r>
          </a:p>
          <a:p>
            <a:pPr marL="742950" lvl="1" indent="-285750"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Detailed exploring muonic X-ray production – </a:t>
            </a:r>
            <a:r>
              <a:rPr lang="en-US" sz="1600" b="1" dirty="0">
                <a:latin typeface="Arial" panose="020B0604020202020204" pitchFamily="34" charset="0"/>
                <a:cs typeface="Arial" panose="020B0604020202020204" pitchFamily="34" charset="0"/>
              </a:rPr>
              <a:t>MUON/RURP codes </a:t>
            </a:r>
            <a:r>
              <a:rPr lang="en-US" sz="1600" dirty="0">
                <a:latin typeface="Arial" panose="020B0604020202020204" pitchFamily="34" charset="0"/>
                <a:cs typeface="Arial" panose="020B0604020202020204" pitchFamily="34" charset="0"/>
              </a:rPr>
              <a:t>included with MCNP6 code.</a:t>
            </a:r>
          </a:p>
          <a:p>
            <a:pPr marL="742950" lvl="1" indent="-285750"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Nuclear resonance fluorescence.</a:t>
            </a:r>
          </a:p>
          <a:p>
            <a:pPr marL="742950" lvl="1" indent="-285750"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Micro/macro beam pulse option – nesting of time distributions provides accurate beam modeling.</a:t>
            </a:r>
          </a:p>
          <a:p>
            <a:pPr marL="742950" lvl="1" indent="-285750"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ROC curve tally option – generates </a:t>
            </a:r>
            <a:r>
              <a:rPr lang="en-US" sz="1600" b="1" dirty="0">
                <a:solidFill>
                  <a:srgbClr val="C00000"/>
                </a:solidFill>
                <a:latin typeface="Arial" panose="020B0604020202020204" pitchFamily="34" charset="0"/>
                <a:cs typeface="Arial" panose="020B0604020202020204" pitchFamily="34" charset="0"/>
              </a:rPr>
              <a:t>ROC</a:t>
            </a:r>
            <a:r>
              <a:rPr lang="en-US" sz="1600" dirty="0">
                <a:latin typeface="Arial" panose="020B0604020202020204" pitchFamily="34" charset="0"/>
                <a:cs typeface="Arial" panose="020B0604020202020204" pitchFamily="34" charset="0"/>
              </a:rPr>
              <a:t> (Receiver Operator Characteristic) curves from signal &amp; noise tallies using batches of samples.</a:t>
            </a:r>
          </a:p>
          <a:p>
            <a:pPr marL="742950" lvl="1" indent="-285750"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The possibility of optimizing the </a:t>
            </a:r>
            <a:r>
              <a:rPr lang="en-US" sz="1600" b="1" dirty="0">
                <a:solidFill>
                  <a:srgbClr val="C00000"/>
                </a:solidFill>
                <a:latin typeface="Arial" panose="020B0604020202020204" pitchFamily="34" charset="0"/>
                <a:cs typeface="Arial" panose="020B0604020202020204" pitchFamily="34" charset="0"/>
              </a:rPr>
              <a:t>Beam-profile</a:t>
            </a:r>
            <a:r>
              <a:rPr lang="en-US" sz="1600" dirty="0">
                <a:solidFill>
                  <a:srgbClr val="C0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and</a:t>
            </a:r>
            <a:r>
              <a:rPr lang="en-US" sz="1600" dirty="0">
                <a:solidFill>
                  <a:srgbClr val="C00000"/>
                </a:solidFill>
                <a:latin typeface="Arial" panose="020B0604020202020204" pitchFamily="34" charset="0"/>
                <a:cs typeface="Arial" panose="020B0604020202020204" pitchFamily="34" charset="0"/>
              </a:rPr>
              <a:t> </a:t>
            </a:r>
            <a:r>
              <a:rPr lang="en-US" sz="1600" b="1" dirty="0">
                <a:solidFill>
                  <a:srgbClr val="C00000"/>
                </a:solidFill>
                <a:latin typeface="Arial" panose="020B0604020202020204" pitchFamily="34" charset="0"/>
                <a:cs typeface="Arial" panose="020B0604020202020204" pitchFamily="34" charset="0"/>
              </a:rPr>
              <a:t>Target</a:t>
            </a:r>
            <a:r>
              <a:rPr lang="en-US" sz="1600" dirty="0">
                <a:solidFill>
                  <a:srgbClr val="C0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get the same gamma-intensities with less secondary particles which decrease the background, and maybe also with less Target-material used in the experiments and therefor decreasing the costs !.</a:t>
            </a:r>
          </a:p>
          <a:p>
            <a:pPr marL="285750" indent="-285750" algn="just">
              <a:lnSpc>
                <a:spcPct val="150000"/>
              </a:lnSpc>
              <a:buFont typeface="Wingdings" panose="05000000000000000000" pitchFamily="2" charset="2"/>
              <a:buChar char="q"/>
            </a:pPr>
            <a:r>
              <a:rPr lang="en-US" sz="1600" dirty="0">
                <a:latin typeface="Arial" panose="020B0604020202020204" pitchFamily="34" charset="0"/>
                <a:cs typeface="Arial" panose="020B0604020202020204" pitchFamily="34" charset="0"/>
              </a:rPr>
              <a:t>Start doing simulations for other Targets: </a:t>
            </a:r>
            <a:r>
              <a:rPr lang="en-US" sz="1600" b="1" dirty="0">
                <a:solidFill>
                  <a:srgbClr val="C00000"/>
                </a:solidFill>
                <a:latin typeface="Arial" panose="020B0604020202020204" pitchFamily="34" charset="0"/>
                <a:cs typeface="Arial" panose="020B0604020202020204" pitchFamily="34" charset="0"/>
              </a:rPr>
              <a:t>Mo-100, Se-76, Ti-48 </a:t>
            </a:r>
            <a:r>
              <a:rPr lang="en-US" sz="1600" dirty="0">
                <a:solidFill>
                  <a:srgbClr val="C00000"/>
                </a:solidFill>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EF50E967-84F5-463B-B1D7-EAA37DE0F9AD}"/>
              </a:ext>
            </a:extLst>
          </p:cNvPr>
          <p:cNvPicPr>
            <a:picLocks noChangeAspect="1"/>
          </p:cNvPicPr>
          <p:nvPr/>
        </p:nvPicPr>
        <p:blipFill>
          <a:blip r:embed="rId2"/>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92E19730-E80F-03E4-3E26-DF0A1F27C429}"/>
              </a:ext>
            </a:extLst>
          </p:cNvPr>
          <p:cNvPicPr>
            <a:picLocks noChangeAspect="1"/>
          </p:cNvPicPr>
          <p:nvPr/>
        </p:nvPicPr>
        <p:blipFill>
          <a:blip r:embed="rId3"/>
          <a:stretch>
            <a:fillRect/>
          </a:stretch>
        </p:blipFill>
        <p:spPr>
          <a:xfrm>
            <a:off x="773271" y="6403510"/>
            <a:ext cx="11418729" cy="512108"/>
          </a:xfrm>
          <a:prstGeom prst="rect">
            <a:avLst/>
          </a:prstGeom>
        </p:spPr>
      </p:pic>
      <p:sp>
        <p:nvSpPr>
          <p:cNvPr id="6" name="TextBox 5">
            <a:extLst>
              <a:ext uri="{FF2B5EF4-FFF2-40B4-BE49-F238E27FC236}">
                <a16:creationId xmlns:a16="http://schemas.microsoft.com/office/drawing/2014/main" id="{BDF36BA5-AD59-204C-ED72-F5A772CA8440}"/>
              </a:ext>
            </a:extLst>
          </p:cNvPr>
          <p:cNvSpPr txBox="1"/>
          <p:nvPr/>
        </p:nvSpPr>
        <p:spPr>
          <a:xfrm>
            <a:off x="11773296" y="6427260"/>
            <a:ext cx="418704" cy="369332"/>
          </a:xfrm>
          <a:prstGeom prst="rect">
            <a:avLst/>
          </a:prstGeom>
          <a:solidFill>
            <a:schemeClr val="bg1"/>
          </a:solidFill>
        </p:spPr>
        <p:txBody>
          <a:bodyPr wrap="none" rtlCol="0">
            <a:spAutoFit/>
          </a:bodyPr>
          <a:lstStyle/>
          <a:p>
            <a:r>
              <a:rPr lang="en-US" dirty="0"/>
              <a:t>30</a:t>
            </a:r>
          </a:p>
        </p:txBody>
      </p:sp>
    </p:spTree>
    <p:extLst>
      <p:ext uri="{BB962C8B-B14F-4D97-AF65-F5344CB8AC3E}">
        <p14:creationId xmlns:p14="http://schemas.microsoft.com/office/powerpoint/2010/main" val="227548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D3A6C-E78F-7020-7CE3-1D3DBF495447}"/>
              </a:ext>
            </a:extLst>
          </p:cNvPr>
          <p:cNvSpPr txBox="1"/>
          <p:nvPr/>
        </p:nvSpPr>
        <p:spPr>
          <a:xfrm>
            <a:off x="3620654" y="2318328"/>
            <a:ext cx="4950691" cy="1200329"/>
          </a:xfrm>
          <a:prstGeom prst="rect">
            <a:avLst/>
          </a:prstGeom>
          <a:noFill/>
          <a:ln>
            <a:noFill/>
          </a:ln>
        </p:spPr>
        <p:txBody>
          <a:bodyPr wrap="square" rtlCol="0">
            <a:spAutoFit/>
          </a:bodyPr>
          <a:lstStyle/>
          <a:p>
            <a:pPr algn="ctr"/>
            <a:r>
              <a:rPr lang="en-US" sz="3600" b="1" dirty="0"/>
              <a:t>THANK YOU FOR YOUR ATTENTION </a:t>
            </a:r>
          </a:p>
        </p:txBody>
      </p:sp>
      <p:sp>
        <p:nvSpPr>
          <p:cNvPr id="4" name="Oval 3">
            <a:extLst>
              <a:ext uri="{FF2B5EF4-FFF2-40B4-BE49-F238E27FC236}">
                <a16:creationId xmlns:a16="http://schemas.microsoft.com/office/drawing/2014/main" id="{2C6F69DD-1310-ED5A-696B-020DFD1DE935}"/>
              </a:ext>
            </a:extLst>
          </p:cNvPr>
          <p:cNvSpPr/>
          <p:nvPr/>
        </p:nvSpPr>
        <p:spPr>
          <a:xfrm>
            <a:off x="5338618" y="4230255"/>
            <a:ext cx="1727200" cy="96058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3B085B-5452-DC27-A3F8-23CC3A2DE82F}"/>
              </a:ext>
            </a:extLst>
          </p:cNvPr>
          <p:cNvSpPr txBox="1"/>
          <p:nvPr/>
        </p:nvSpPr>
        <p:spPr>
          <a:xfrm flipH="1">
            <a:off x="5734493" y="4479712"/>
            <a:ext cx="1259260" cy="461665"/>
          </a:xfrm>
          <a:prstGeom prst="rect">
            <a:avLst/>
          </a:prstGeom>
          <a:noFill/>
        </p:spPr>
        <p:txBody>
          <a:bodyPr wrap="square" rtlCol="0">
            <a:spAutoFit/>
          </a:bodyPr>
          <a:lstStyle/>
          <a:p>
            <a:r>
              <a:rPr lang="en-US" sz="2400" b="1" dirty="0"/>
              <a:t>Q &amp; A</a:t>
            </a:r>
          </a:p>
        </p:txBody>
      </p:sp>
      <p:pic>
        <p:nvPicPr>
          <p:cNvPr id="6" name="Picture 5">
            <a:extLst>
              <a:ext uri="{FF2B5EF4-FFF2-40B4-BE49-F238E27FC236}">
                <a16:creationId xmlns:a16="http://schemas.microsoft.com/office/drawing/2014/main" id="{AFC4E0FE-7D80-4F0A-9C90-840A848276A0}"/>
              </a:ext>
            </a:extLst>
          </p:cNvPr>
          <p:cNvPicPr>
            <a:picLocks noChangeAspect="1"/>
          </p:cNvPicPr>
          <p:nvPr/>
        </p:nvPicPr>
        <p:blipFill>
          <a:blip r:embed="rId2"/>
          <a:stretch>
            <a:fillRect/>
          </a:stretch>
        </p:blipFill>
        <p:spPr>
          <a:xfrm>
            <a:off x="8761227" y="1958355"/>
            <a:ext cx="2766159" cy="2752189"/>
          </a:xfrm>
          <a:prstGeom prst="rect">
            <a:avLst/>
          </a:prstGeom>
        </p:spPr>
      </p:pic>
    </p:spTree>
    <p:extLst>
      <p:ext uri="{BB962C8B-B14F-4D97-AF65-F5344CB8AC3E}">
        <p14:creationId xmlns:p14="http://schemas.microsoft.com/office/powerpoint/2010/main" val="4152204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62FC68-5A4F-4A49-996A-556C20D24533}"/>
              </a:ext>
            </a:extLst>
          </p:cNvPr>
          <p:cNvSpPr>
            <a:spLocks noGrp="1"/>
          </p:cNvSpPr>
          <p:nvPr>
            <p:ph type="title"/>
          </p:nvPr>
        </p:nvSpPr>
        <p:spPr>
          <a:xfrm>
            <a:off x="983433" y="539044"/>
            <a:ext cx="9700491" cy="496136"/>
          </a:xfrm>
        </p:spPr>
        <p:txBody>
          <a:bodyPr>
            <a:normAutofit fontScale="90000"/>
          </a:bodyPr>
          <a:lstStyle/>
          <a:p>
            <a:pPr algn="ctr"/>
            <a:r>
              <a:rPr lang="en-US" dirty="0">
                <a:latin typeface="Book Antiqua" panose="02040602050305030304" pitchFamily="18" charset="0"/>
              </a:rPr>
              <a:t>Motivation</a:t>
            </a:r>
            <a:endParaRPr lang="ru-RU" dirty="0">
              <a:latin typeface="Book Antiqua" panose="02040602050305030304" pitchFamily="18" charset="0"/>
            </a:endParaRPr>
          </a:p>
        </p:txBody>
      </p:sp>
      <p:sp>
        <p:nvSpPr>
          <p:cNvPr id="17" name="Прямоугольник 16">
            <a:extLst>
              <a:ext uri="{FF2B5EF4-FFF2-40B4-BE49-F238E27FC236}">
                <a16:creationId xmlns:a16="http://schemas.microsoft.com/office/drawing/2014/main" id="{5188F1EF-F3D9-4DCE-9866-60E1D47C65BB}"/>
              </a:ext>
            </a:extLst>
          </p:cNvPr>
          <p:cNvSpPr/>
          <p:nvPr/>
        </p:nvSpPr>
        <p:spPr>
          <a:xfrm>
            <a:off x="8405521" y="4129185"/>
            <a:ext cx="531763"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latin typeface="Book Antiqua" panose="02040602050305030304" pitchFamily="18" charset="0"/>
            </a:endParaRPr>
          </a:p>
        </p:txBody>
      </p:sp>
      <p:sp>
        <p:nvSpPr>
          <p:cNvPr id="19" name="TextBox 18">
            <a:extLst>
              <a:ext uri="{FF2B5EF4-FFF2-40B4-BE49-F238E27FC236}">
                <a16:creationId xmlns:a16="http://schemas.microsoft.com/office/drawing/2014/main" id="{2C03B5B1-619F-CA07-14EA-195AB780E384}"/>
              </a:ext>
            </a:extLst>
          </p:cNvPr>
          <p:cNvSpPr txBox="1"/>
          <p:nvPr/>
        </p:nvSpPr>
        <p:spPr>
          <a:xfrm>
            <a:off x="1632288" y="102410"/>
            <a:ext cx="9051636" cy="369332"/>
          </a:xfrm>
          <a:prstGeom prst="rect">
            <a:avLst/>
          </a:prstGeom>
          <a:solidFill>
            <a:schemeClr val="bg1"/>
          </a:solidFill>
          <a:ln w="19050">
            <a:solidFill>
              <a:srgbClr val="00B0F0"/>
            </a:solidFill>
          </a:ln>
        </p:spPr>
        <p:txBody>
          <a:bodyPr wrap="square">
            <a:spAutoFit/>
          </a:bodyPr>
          <a:lstStyle/>
          <a:p>
            <a:r>
              <a:rPr lang="en-US" b="1" dirty="0">
                <a:solidFill>
                  <a:srgbClr val="C00000"/>
                </a:solidFill>
                <a:latin typeface="Book Antiqua" panose="02040602050305030304" pitchFamily="18" charset="0"/>
              </a:rPr>
              <a:t>MONUMENT</a:t>
            </a:r>
            <a:r>
              <a:rPr lang="en-US" dirty="0">
                <a:latin typeface="Book Antiqua" panose="02040602050305030304" pitchFamily="18" charset="0"/>
              </a:rPr>
              <a:t>: </a:t>
            </a:r>
            <a:r>
              <a:rPr lang="en-US" sz="1800" b="1" dirty="0">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M</a:t>
            </a:r>
            <a:r>
              <a:rPr lang="en-US" sz="1800" dirty="0">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uon </a:t>
            </a:r>
            <a:r>
              <a:rPr lang="en-US" sz="1800" b="1" dirty="0">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O</a:t>
            </a:r>
            <a:r>
              <a:rPr lang="en-US" sz="1800" dirty="0">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rdinary capture for the </a:t>
            </a:r>
            <a:r>
              <a:rPr lang="en-US" sz="1800" b="1" dirty="0" err="1">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NU</a:t>
            </a:r>
            <a:r>
              <a:rPr lang="en-US" sz="1800" dirty="0" err="1">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clear</a:t>
            </a:r>
            <a:r>
              <a:rPr lang="en-US" sz="1800" dirty="0">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 </a:t>
            </a:r>
            <a:r>
              <a:rPr lang="en-US" sz="1800" b="1" dirty="0">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M</a:t>
            </a:r>
            <a:r>
              <a:rPr lang="en-US" sz="1800" dirty="0">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atrix </a:t>
            </a:r>
            <a:r>
              <a:rPr lang="en-US" sz="1800" dirty="0" err="1">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elem</a:t>
            </a:r>
            <a:r>
              <a:rPr lang="en-US" sz="1800" b="1" dirty="0" err="1">
                <a:solidFill>
                  <a:srgbClr val="C00000"/>
                </a:solidFill>
                <a:effectLst/>
                <a:latin typeface="Book Antiqua" panose="02040602050305030304" pitchFamily="18" charset="0"/>
                <a:ea typeface="Times New Roman" panose="02020603050405020304" pitchFamily="18" charset="0"/>
                <a:cs typeface="Times New Roman" panose="02020603050405020304" pitchFamily="18" charset="0"/>
              </a:rPr>
              <a:t>ENT</a:t>
            </a:r>
            <a:r>
              <a:rPr lang="en-US" sz="1800" dirty="0" err="1">
                <a:solidFill>
                  <a:srgbClr val="0D0D0D"/>
                </a:solidFill>
                <a:effectLst/>
                <a:latin typeface="Book Antiqua" panose="02040602050305030304" pitchFamily="18" charset="0"/>
                <a:ea typeface="Times New Roman" panose="02020603050405020304" pitchFamily="18" charset="0"/>
                <a:cs typeface="Times New Roman" panose="02020603050405020304" pitchFamily="18" charset="0"/>
              </a:rPr>
              <a:t>s</a:t>
            </a:r>
            <a:endParaRPr lang="en-US" dirty="0"/>
          </a:p>
        </p:txBody>
      </p:sp>
      <p:pic>
        <p:nvPicPr>
          <p:cNvPr id="25" name="Picture 24">
            <a:extLst>
              <a:ext uri="{FF2B5EF4-FFF2-40B4-BE49-F238E27FC236}">
                <a16:creationId xmlns:a16="http://schemas.microsoft.com/office/drawing/2014/main" id="{3C2EE28E-7EE7-4ACA-BAD1-DD31B014C5E9}"/>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28" name="Picture 27">
            <a:extLst>
              <a:ext uri="{FF2B5EF4-FFF2-40B4-BE49-F238E27FC236}">
                <a16:creationId xmlns:a16="http://schemas.microsoft.com/office/drawing/2014/main" id="{0DB2C31D-DA7A-DB8E-CBDC-1EEA083367ED}"/>
              </a:ext>
            </a:extLst>
          </p:cNvPr>
          <p:cNvPicPr>
            <a:picLocks noChangeAspect="1"/>
          </p:cNvPicPr>
          <p:nvPr/>
        </p:nvPicPr>
        <p:blipFill>
          <a:blip r:embed="rId4"/>
          <a:stretch>
            <a:fillRect/>
          </a:stretch>
        </p:blipFill>
        <p:spPr>
          <a:xfrm>
            <a:off x="216228" y="665848"/>
            <a:ext cx="3934610" cy="4025005"/>
          </a:xfrm>
          <a:prstGeom prst="rect">
            <a:avLst/>
          </a:prstGeom>
        </p:spPr>
      </p:pic>
      <p:sp>
        <p:nvSpPr>
          <p:cNvPr id="30" name="TextBox 29">
            <a:extLst>
              <a:ext uri="{FF2B5EF4-FFF2-40B4-BE49-F238E27FC236}">
                <a16:creationId xmlns:a16="http://schemas.microsoft.com/office/drawing/2014/main" id="{B3D9846C-783D-576C-623D-121DEF2951C6}"/>
              </a:ext>
            </a:extLst>
          </p:cNvPr>
          <p:cNvSpPr txBox="1"/>
          <p:nvPr/>
        </p:nvSpPr>
        <p:spPr>
          <a:xfrm>
            <a:off x="773271" y="6062462"/>
            <a:ext cx="3445002" cy="307777"/>
          </a:xfrm>
          <a:prstGeom prst="rect">
            <a:avLst/>
          </a:prstGeom>
          <a:noFill/>
        </p:spPr>
        <p:txBody>
          <a:bodyPr wrap="square">
            <a:spAutoFit/>
          </a:bodyPr>
          <a:lstStyle/>
          <a:p>
            <a:r>
              <a:rPr lang="en-US" sz="1400" i="1" dirty="0">
                <a:hlinkClick r:id="rId5" action="ppaction://hlinkpres?slideindex=1&amp;slidetitle="/>
              </a:rPr>
              <a:t>10.1140/</a:t>
            </a:r>
            <a:r>
              <a:rPr lang="en-US" sz="1400" i="1" dirty="0" err="1">
                <a:hlinkClick r:id="rId5" action="ppaction://hlinkpres?slideindex=1&amp;slidetitle="/>
              </a:rPr>
              <a:t>epjp</a:t>
            </a:r>
            <a:r>
              <a:rPr lang="en-US" sz="1400" i="1" dirty="0">
                <a:hlinkClick r:id="rId5" action="ppaction://hlinkpres?slideindex=1&amp;slidetitle="/>
              </a:rPr>
              <a:t>/s13360-020-00777-y</a:t>
            </a:r>
            <a:endParaRPr lang="en-US" sz="1400" i="1" dirty="0"/>
          </a:p>
        </p:txBody>
      </p:sp>
      <p:sp>
        <p:nvSpPr>
          <p:cNvPr id="32" name="TextBox 31">
            <a:extLst>
              <a:ext uri="{FF2B5EF4-FFF2-40B4-BE49-F238E27FC236}">
                <a16:creationId xmlns:a16="http://schemas.microsoft.com/office/drawing/2014/main" id="{02DADD50-89D7-FDB0-D64D-A391EB2B1BA6}"/>
              </a:ext>
            </a:extLst>
          </p:cNvPr>
          <p:cNvSpPr txBox="1"/>
          <p:nvPr/>
        </p:nvSpPr>
        <p:spPr>
          <a:xfrm>
            <a:off x="216228" y="4749885"/>
            <a:ext cx="4166803" cy="1200329"/>
          </a:xfrm>
          <a:prstGeom prst="rect">
            <a:avLst/>
          </a:prstGeom>
          <a:noFill/>
        </p:spPr>
        <p:txBody>
          <a:bodyPr wrap="square">
            <a:spAutoFit/>
          </a:bodyPr>
          <a:lstStyle/>
          <a:p>
            <a:pPr algn="just"/>
            <a:r>
              <a:rPr lang="en-US" dirty="0">
                <a:solidFill>
                  <a:srgbClr val="131413"/>
                </a:solidFill>
                <a:latin typeface="Times-Roman"/>
              </a:rPr>
              <a:t>T</a:t>
            </a:r>
            <a:r>
              <a:rPr lang="en-US" sz="1800" b="0" i="0" u="none" strike="noStrike" baseline="0" dirty="0">
                <a:solidFill>
                  <a:srgbClr val="131413"/>
                </a:solidFill>
                <a:latin typeface="Times-Roman"/>
              </a:rPr>
              <a:t>he mean lifetime of negative muons inside a material of atomic number </a:t>
            </a:r>
            <a:r>
              <a:rPr lang="en-US" sz="1800" b="0" i="1" u="none" strike="noStrike" baseline="0" dirty="0">
                <a:solidFill>
                  <a:srgbClr val="131413"/>
                </a:solidFill>
                <a:latin typeface="Times-Italic"/>
              </a:rPr>
              <a:t>Z </a:t>
            </a:r>
            <a:r>
              <a:rPr lang="en-US" sz="1800" b="0" i="0" u="none" strike="noStrike" baseline="0" dirty="0">
                <a:solidFill>
                  <a:srgbClr val="131413"/>
                </a:solidFill>
                <a:latin typeface="Times-Roman"/>
              </a:rPr>
              <a:t>and the corresponding percentage of remaining ordinary muon decays.</a:t>
            </a:r>
            <a:endParaRPr lang="en-US" dirty="0"/>
          </a:p>
        </p:txBody>
      </p:sp>
      <p:sp>
        <p:nvSpPr>
          <p:cNvPr id="33" name="Rectangle: Rounded Corners 32">
            <a:extLst>
              <a:ext uri="{FF2B5EF4-FFF2-40B4-BE49-F238E27FC236}">
                <a16:creationId xmlns:a16="http://schemas.microsoft.com/office/drawing/2014/main" id="{27713BD5-0CDD-BB1C-B47B-D927854203FF}"/>
              </a:ext>
            </a:extLst>
          </p:cNvPr>
          <p:cNvSpPr/>
          <p:nvPr/>
        </p:nvSpPr>
        <p:spPr>
          <a:xfrm>
            <a:off x="48860" y="4712974"/>
            <a:ext cx="4501538" cy="132736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639290A-B383-E1DE-010E-7A9AF2306A34}"/>
              </a:ext>
            </a:extLst>
          </p:cNvPr>
          <p:cNvSpPr txBox="1"/>
          <p:nvPr/>
        </p:nvSpPr>
        <p:spPr>
          <a:xfrm>
            <a:off x="5490019" y="1168478"/>
            <a:ext cx="6094476" cy="646331"/>
          </a:xfrm>
          <a:prstGeom prst="rect">
            <a:avLst/>
          </a:prstGeom>
          <a:noFill/>
        </p:spPr>
        <p:txBody>
          <a:bodyPr wrap="square">
            <a:spAutoFit/>
          </a:bodyPr>
          <a:lstStyle/>
          <a:p>
            <a:pPr algn="just"/>
            <a:r>
              <a:rPr lang="en-US" dirty="0"/>
              <a:t>The capture rate of the muon capture reaction varies depending on the nucleus forming the muonic atom</a:t>
            </a:r>
          </a:p>
        </p:txBody>
      </p:sp>
      <p:sp>
        <p:nvSpPr>
          <p:cNvPr id="39" name="TextBox 38">
            <a:extLst>
              <a:ext uri="{FF2B5EF4-FFF2-40B4-BE49-F238E27FC236}">
                <a16:creationId xmlns:a16="http://schemas.microsoft.com/office/drawing/2014/main" id="{87B319DE-F02B-40E3-47B9-029BD2CEDC85}"/>
              </a:ext>
            </a:extLst>
          </p:cNvPr>
          <p:cNvSpPr txBox="1"/>
          <p:nvPr/>
        </p:nvSpPr>
        <p:spPr>
          <a:xfrm>
            <a:off x="5448825" y="2676747"/>
            <a:ext cx="6094476" cy="923330"/>
          </a:xfrm>
          <a:prstGeom prst="rect">
            <a:avLst/>
          </a:prstGeom>
          <a:noFill/>
        </p:spPr>
        <p:txBody>
          <a:bodyPr wrap="square">
            <a:spAutoFit/>
          </a:bodyPr>
          <a:lstStyle/>
          <a:p>
            <a:pPr algn="just"/>
            <a:r>
              <a:rPr lang="en-US" b="0" i="0" dirty="0">
                <a:solidFill>
                  <a:srgbClr val="000000"/>
                </a:solidFill>
                <a:effectLst/>
                <a:latin typeface="rival-sans"/>
              </a:rPr>
              <a:t>where </a:t>
            </a:r>
            <a:r>
              <a:rPr lang="en-US" b="1" i="1" dirty="0" err="1">
                <a:solidFill>
                  <a:srgbClr val="FF0000"/>
                </a:solidFill>
              </a:rPr>
              <a:t>τ</a:t>
            </a:r>
            <a:r>
              <a:rPr lang="en-US" b="1" i="1" baseline="-25000" dirty="0" err="1">
                <a:solidFill>
                  <a:srgbClr val="FF0000"/>
                </a:solidFill>
              </a:rPr>
              <a:t>μ</a:t>
            </a:r>
            <a:r>
              <a:rPr lang="en-US" b="0" i="0" dirty="0">
                <a:solidFill>
                  <a:srgbClr val="000000"/>
                </a:solidFill>
                <a:effectLst/>
                <a:latin typeface="rival-sans"/>
              </a:rPr>
              <a:t> is the lifetime of the muon ~  2.2 </a:t>
            </a:r>
            <a:r>
              <a:rPr lang="en-US" dirty="0" err="1"/>
              <a:t>μ</a:t>
            </a:r>
            <a:r>
              <a:rPr lang="en-US" b="0" i="0" dirty="0" err="1">
                <a:solidFill>
                  <a:srgbClr val="000000"/>
                </a:solidFill>
                <a:effectLst/>
                <a:latin typeface="rival-sans"/>
              </a:rPr>
              <a:t>s</a:t>
            </a:r>
            <a:r>
              <a:rPr lang="en-US" b="0" i="0" dirty="0">
                <a:solidFill>
                  <a:srgbClr val="000000"/>
                </a:solidFill>
                <a:effectLst/>
                <a:latin typeface="rival-sans"/>
              </a:rPr>
              <a:t>, and </a:t>
            </a:r>
            <a:r>
              <a:rPr lang="en-US" i="1" dirty="0">
                <a:solidFill>
                  <a:srgbClr val="FF0000"/>
                </a:solidFill>
              </a:rPr>
              <a:t>Q</a:t>
            </a:r>
            <a:r>
              <a:rPr lang="en-US" b="0" i="1" dirty="0">
                <a:solidFill>
                  <a:srgbClr val="FF0000"/>
                </a:solidFill>
                <a:effectLst/>
                <a:latin typeface="rival-sans"/>
              </a:rPr>
              <a:t> is a Huff factor</a:t>
            </a:r>
            <a:r>
              <a:rPr lang="en-US" b="0" i="0" dirty="0">
                <a:solidFill>
                  <a:srgbClr val="000000"/>
                </a:solidFill>
                <a:effectLst/>
                <a:latin typeface="rival-sans"/>
              </a:rPr>
              <a:t>, which takes into account a reduction in the muon decay rate due to the atomic binding energy</a:t>
            </a:r>
            <a:endParaRPr lang="en-US" dirty="0"/>
          </a:p>
        </p:txBody>
      </p:sp>
      <p:sp>
        <p:nvSpPr>
          <p:cNvPr id="41" name="TextBox 40">
            <a:extLst>
              <a:ext uri="{FF2B5EF4-FFF2-40B4-BE49-F238E27FC236}">
                <a16:creationId xmlns:a16="http://schemas.microsoft.com/office/drawing/2014/main" id="{FC0540B3-0212-E514-F9F7-C2E5B1683C82}"/>
              </a:ext>
            </a:extLst>
          </p:cNvPr>
          <p:cNvSpPr txBox="1"/>
          <p:nvPr/>
        </p:nvSpPr>
        <p:spPr>
          <a:xfrm>
            <a:off x="5501578" y="3719258"/>
            <a:ext cx="5807886" cy="369332"/>
          </a:xfrm>
          <a:prstGeom prst="rect">
            <a:avLst/>
          </a:prstGeom>
          <a:noFill/>
        </p:spPr>
        <p:txBody>
          <a:bodyPr wrap="square">
            <a:spAutoFit/>
          </a:bodyPr>
          <a:lstStyle/>
          <a:p>
            <a:r>
              <a:rPr lang="en-US" b="0" i="0" dirty="0">
                <a:solidFill>
                  <a:srgbClr val="000000"/>
                </a:solidFill>
                <a:effectLst/>
                <a:latin typeface="rival-sans"/>
              </a:rPr>
              <a:t>The capture rate can be expressed by </a:t>
            </a:r>
            <a:r>
              <a:rPr lang="en-US" b="0" i="0" dirty="0" err="1">
                <a:solidFill>
                  <a:srgbClr val="000000"/>
                </a:solidFill>
                <a:effectLst/>
                <a:highlight>
                  <a:srgbClr val="00FF00"/>
                </a:highlight>
                <a:latin typeface="rival-sans"/>
              </a:rPr>
              <a:t>Primakoff</a:t>
            </a:r>
            <a:r>
              <a:rPr lang="en-US" b="0" i="0" dirty="0">
                <a:solidFill>
                  <a:srgbClr val="000000"/>
                </a:solidFill>
                <a:effectLst/>
                <a:highlight>
                  <a:srgbClr val="00FF00"/>
                </a:highlight>
                <a:latin typeface="rival-sans"/>
              </a:rPr>
              <a:t> formula</a:t>
            </a:r>
            <a:r>
              <a:rPr lang="en-US" b="0" i="0" dirty="0">
                <a:solidFill>
                  <a:srgbClr val="000000"/>
                </a:solidFill>
                <a:effectLst/>
                <a:latin typeface="rival-sans"/>
              </a:rPr>
              <a:t>:</a:t>
            </a:r>
            <a:endParaRPr lang="en-US" dirty="0"/>
          </a:p>
        </p:txBody>
      </p:sp>
      <p:pic>
        <p:nvPicPr>
          <p:cNvPr id="43" name="Picture 42">
            <a:extLst>
              <a:ext uri="{FF2B5EF4-FFF2-40B4-BE49-F238E27FC236}">
                <a16:creationId xmlns:a16="http://schemas.microsoft.com/office/drawing/2014/main" id="{20C4DEC4-567F-2A65-EB9F-71A799190118}"/>
              </a:ext>
            </a:extLst>
          </p:cNvPr>
          <p:cNvPicPr>
            <a:picLocks noChangeAspect="1"/>
          </p:cNvPicPr>
          <p:nvPr/>
        </p:nvPicPr>
        <p:blipFill>
          <a:blip r:embed="rId6"/>
          <a:stretch>
            <a:fillRect/>
          </a:stretch>
        </p:blipFill>
        <p:spPr>
          <a:xfrm>
            <a:off x="7426366" y="1811943"/>
            <a:ext cx="2139394" cy="841335"/>
          </a:xfrm>
          <a:prstGeom prst="rect">
            <a:avLst/>
          </a:prstGeom>
        </p:spPr>
      </p:pic>
      <p:pic>
        <p:nvPicPr>
          <p:cNvPr id="45" name="Picture 44">
            <a:extLst>
              <a:ext uri="{FF2B5EF4-FFF2-40B4-BE49-F238E27FC236}">
                <a16:creationId xmlns:a16="http://schemas.microsoft.com/office/drawing/2014/main" id="{37878606-728C-AC5D-11CB-A2511E547945}"/>
              </a:ext>
            </a:extLst>
          </p:cNvPr>
          <p:cNvPicPr>
            <a:picLocks noChangeAspect="1"/>
          </p:cNvPicPr>
          <p:nvPr/>
        </p:nvPicPr>
        <p:blipFill>
          <a:blip r:embed="rId7"/>
          <a:stretch>
            <a:fillRect/>
          </a:stretch>
        </p:blipFill>
        <p:spPr>
          <a:xfrm>
            <a:off x="5733771" y="4075657"/>
            <a:ext cx="4779854" cy="911713"/>
          </a:xfrm>
          <a:prstGeom prst="rect">
            <a:avLst/>
          </a:prstGeom>
        </p:spPr>
      </p:pic>
      <p:sp>
        <p:nvSpPr>
          <p:cNvPr id="47" name="TextBox 46">
            <a:extLst>
              <a:ext uri="{FF2B5EF4-FFF2-40B4-BE49-F238E27FC236}">
                <a16:creationId xmlns:a16="http://schemas.microsoft.com/office/drawing/2014/main" id="{9608FB98-60F1-BB37-02B5-0443AF5BB6E9}"/>
              </a:ext>
            </a:extLst>
          </p:cNvPr>
          <p:cNvSpPr txBox="1"/>
          <p:nvPr/>
        </p:nvSpPr>
        <p:spPr>
          <a:xfrm>
            <a:off x="5392209" y="4945357"/>
            <a:ext cx="6364362" cy="646331"/>
          </a:xfrm>
          <a:prstGeom prst="rect">
            <a:avLst/>
          </a:prstGeom>
          <a:noFill/>
        </p:spPr>
        <p:txBody>
          <a:bodyPr wrap="square">
            <a:spAutoFit/>
          </a:bodyPr>
          <a:lstStyle/>
          <a:p>
            <a:r>
              <a:rPr lang="en-US" b="0" i="0" dirty="0">
                <a:solidFill>
                  <a:srgbClr val="000000"/>
                </a:solidFill>
                <a:effectLst/>
                <a:latin typeface="rival-sans"/>
              </a:rPr>
              <a:t>The parameters </a:t>
            </a:r>
            <a:r>
              <a:rPr lang="en-US" dirty="0"/>
              <a:t>X1</a:t>
            </a:r>
            <a:r>
              <a:rPr lang="en-US" b="0" i="0" dirty="0">
                <a:solidFill>
                  <a:srgbClr val="000000"/>
                </a:solidFill>
                <a:effectLst/>
                <a:latin typeface="rival-sans"/>
              </a:rPr>
              <a:t> and </a:t>
            </a:r>
            <a:r>
              <a:rPr lang="en-US" dirty="0"/>
              <a:t>X2</a:t>
            </a:r>
            <a:r>
              <a:rPr lang="en-US" b="0" i="0" dirty="0">
                <a:solidFill>
                  <a:srgbClr val="000000"/>
                </a:solidFill>
                <a:effectLst/>
                <a:latin typeface="rival-sans"/>
              </a:rPr>
              <a:t> are coefficients obtained from a global fit of the experimental data, where </a:t>
            </a:r>
            <a:r>
              <a:rPr lang="en-US" dirty="0"/>
              <a:t>X</a:t>
            </a:r>
            <a:r>
              <a:rPr lang="en-US" baseline="-25000" dirty="0"/>
              <a:t>1</a:t>
            </a:r>
            <a:r>
              <a:rPr lang="en-US" dirty="0"/>
              <a:t>= 170​ s</a:t>
            </a:r>
            <a:r>
              <a:rPr lang="en-US" baseline="30000" dirty="0"/>
              <a:t>−1</a:t>
            </a:r>
            <a:r>
              <a:rPr lang="en-US" b="0" i="0" dirty="0">
                <a:solidFill>
                  <a:srgbClr val="000000"/>
                </a:solidFill>
                <a:effectLst/>
                <a:latin typeface="rival-sans"/>
              </a:rPr>
              <a:t> and </a:t>
            </a:r>
            <a:r>
              <a:rPr lang="en-US" dirty="0"/>
              <a:t>X</a:t>
            </a:r>
            <a:r>
              <a:rPr lang="en-US" baseline="-25000" dirty="0"/>
              <a:t>2</a:t>
            </a:r>
            <a:r>
              <a:rPr lang="en-US" dirty="0"/>
              <a:t>= 3.125</a:t>
            </a:r>
          </a:p>
        </p:txBody>
      </p:sp>
      <p:sp>
        <p:nvSpPr>
          <p:cNvPr id="49" name="TextBox 48">
            <a:extLst>
              <a:ext uri="{FF2B5EF4-FFF2-40B4-BE49-F238E27FC236}">
                <a16:creationId xmlns:a16="http://schemas.microsoft.com/office/drawing/2014/main" id="{7365DCE9-F968-793E-CD51-6A175A2CB1DA}"/>
              </a:ext>
            </a:extLst>
          </p:cNvPr>
          <p:cNvSpPr txBox="1"/>
          <p:nvPr/>
        </p:nvSpPr>
        <p:spPr>
          <a:xfrm>
            <a:off x="6386540" y="5765548"/>
            <a:ext cx="3722296" cy="307777"/>
          </a:xfrm>
          <a:prstGeom prst="rect">
            <a:avLst/>
          </a:prstGeom>
          <a:noFill/>
        </p:spPr>
        <p:txBody>
          <a:bodyPr wrap="square">
            <a:spAutoFit/>
          </a:bodyPr>
          <a:lstStyle/>
          <a:p>
            <a:r>
              <a:rPr lang="en-US" sz="1400" i="1" dirty="0">
                <a:hlinkClick r:id="rId8"/>
              </a:rPr>
              <a:t>https://arxiv.org/pdf/2501.05897v2</a:t>
            </a:r>
            <a:endParaRPr lang="en-US" sz="1400" i="1" dirty="0"/>
          </a:p>
        </p:txBody>
      </p:sp>
      <p:sp>
        <p:nvSpPr>
          <p:cNvPr id="50" name="Rectangle: Rounded Corners 49">
            <a:extLst>
              <a:ext uri="{FF2B5EF4-FFF2-40B4-BE49-F238E27FC236}">
                <a16:creationId xmlns:a16="http://schemas.microsoft.com/office/drawing/2014/main" id="{5E705D67-4990-EE37-5B62-9FB89AD42C4E}"/>
              </a:ext>
            </a:extLst>
          </p:cNvPr>
          <p:cNvSpPr/>
          <p:nvPr/>
        </p:nvSpPr>
        <p:spPr>
          <a:xfrm>
            <a:off x="5407630" y="1093053"/>
            <a:ext cx="6176865" cy="74113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4CC34C9E-A0A4-F9A8-5CE3-EEA217B85131}"/>
              </a:ext>
            </a:extLst>
          </p:cNvPr>
          <p:cNvSpPr/>
          <p:nvPr/>
        </p:nvSpPr>
        <p:spPr>
          <a:xfrm>
            <a:off x="5448825" y="2642904"/>
            <a:ext cx="6135670" cy="95717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D083896F-118E-1E62-CDB9-D01D3D6E6DE1}"/>
              </a:ext>
            </a:extLst>
          </p:cNvPr>
          <p:cNvPicPr>
            <a:picLocks noChangeAspect="1"/>
          </p:cNvPicPr>
          <p:nvPr/>
        </p:nvPicPr>
        <p:blipFill>
          <a:blip r:embed="rId9"/>
          <a:stretch>
            <a:fillRect/>
          </a:stretch>
        </p:blipFill>
        <p:spPr>
          <a:xfrm>
            <a:off x="773271" y="6403510"/>
            <a:ext cx="11418729" cy="512108"/>
          </a:xfrm>
          <a:prstGeom prst="rect">
            <a:avLst/>
          </a:prstGeom>
        </p:spPr>
      </p:pic>
      <p:sp>
        <p:nvSpPr>
          <p:cNvPr id="53" name="TextBox 52">
            <a:extLst>
              <a:ext uri="{FF2B5EF4-FFF2-40B4-BE49-F238E27FC236}">
                <a16:creationId xmlns:a16="http://schemas.microsoft.com/office/drawing/2014/main" id="{70FA2F97-B276-C2C8-9E8F-4A096F3A816B}"/>
              </a:ext>
            </a:extLst>
          </p:cNvPr>
          <p:cNvSpPr txBox="1"/>
          <p:nvPr/>
        </p:nvSpPr>
        <p:spPr>
          <a:xfrm>
            <a:off x="11890314" y="6439204"/>
            <a:ext cx="301686" cy="369332"/>
          </a:xfrm>
          <a:prstGeom prst="rect">
            <a:avLst/>
          </a:prstGeom>
          <a:solidFill>
            <a:schemeClr val="bg1"/>
          </a:solidFill>
        </p:spPr>
        <p:txBody>
          <a:bodyPr wrap="none" rtlCol="0">
            <a:spAutoFit/>
          </a:bodyPr>
          <a:lstStyle/>
          <a:p>
            <a:r>
              <a:rPr lang="en-US" dirty="0"/>
              <a:t>4</a:t>
            </a:r>
          </a:p>
        </p:txBody>
      </p:sp>
    </p:spTree>
    <p:extLst>
      <p:ext uri="{BB962C8B-B14F-4D97-AF65-F5344CB8AC3E}">
        <p14:creationId xmlns:p14="http://schemas.microsoft.com/office/powerpoint/2010/main" val="1522122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CE4B3955-E591-4916-97F1-4D9A1143EB15}"/>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FCB4FD2B-AA14-3904-F2E3-7978EDC90A53}"/>
              </a:ext>
            </a:extLst>
          </p:cNvPr>
          <p:cNvSpPr txBox="1"/>
          <p:nvPr/>
        </p:nvSpPr>
        <p:spPr>
          <a:xfrm>
            <a:off x="11890314" y="6427260"/>
            <a:ext cx="301686" cy="369332"/>
          </a:xfrm>
          <a:prstGeom prst="rect">
            <a:avLst/>
          </a:prstGeom>
          <a:solidFill>
            <a:schemeClr val="bg1"/>
          </a:solidFill>
        </p:spPr>
        <p:txBody>
          <a:bodyPr wrap="none" rtlCol="0">
            <a:spAutoFit/>
          </a:bodyPr>
          <a:lstStyle/>
          <a:p>
            <a:r>
              <a:rPr lang="en-US" dirty="0"/>
              <a:t>5</a:t>
            </a:r>
          </a:p>
        </p:txBody>
      </p:sp>
      <p:sp>
        <p:nvSpPr>
          <p:cNvPr id="9" name="TextBox 8">
            <a:extLst>
              <a:ext uri="{FF2B5EF4-FFF2-40B4-BE49-F238E27FC236}">
                <a16:creationId xmlns:a16="http://schemas.microsoft.com/office/drawing/2014/main" id="{E3018281-17A4-483D-861D-88D85B4F6AC0}"/>
              </a:ext>
            </a:extLst>
          </p:cNvPr>
          <p:cNvSpPr txBox="1"/>
          <p:nvPr/>
        </p:nvSpPr>
        <p:spPr>
          <a:xfrm>
            <a:off x="134470" y="595407"/>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Short Theoretical introduction.</a:t>
            </a:r>
          </a:p>
          <a:p>
            <a:pPr marL="457200" indent="-457200">
              <a:lnSpc>
                <a:spcPct val="150000"/>
              </a:lnSpc>
              <a:buClr>
                <a:srgbClr val="0070C0"/>
              </a:buClr>
              <a:buFont typeface="Wingdings" panose="05000000000000000000" pitchFamily="2" charset="2"/>
              <a:buChar char="Ø"/>
            </a:pPr>
            <a:r>
              <a:rPr lang="en-US" dirty="0"/>
              <a:t>Advantages of using Monte-Carlo codes like MCNP6.</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Steps for Monte-Carlo Simulations.</a:t>
            </a:r>
          </a:p>
          <a:p>
            <a:pPr marL="457200" indent="-457200">
              <a:lnSpc>
                <a:spcPct val="150000"/>
              </a:lnSpc>
              <a:buClr>
                <a:srgbClr val="0070C0"/>
              </a:buClr>
              <a:buFont typeface="Wingdings" panose="05000000000000000000" pitchFamily="2" charset="2"/>
              <a:buChar char="Ø"/>
            </a:pPr>
            <a:r>
              <a:rPr lang="en-US" dirty="0">
                <a:solidFill>
                  <a:schemeClr val="bg1"/>
                </a:solidFill>
              </a:rPr>
              <a:t>MONUMENT experiment and Muon-Beam Profile.</a:t>
            </a:r>
          </a:p>
          <a:p>
            <a:pPr marL="457200" indent="-457200">
              <a:lnSpc>
                <a:spcPct val="150000"/>
              </a:lnSpc>
              <a:buClr>
                <a:srgbClr val="0070C0"/>
              </a:buClr>
              <a:buFont typeface="Wingdings" panose="05000000000000000000" pitchFamily="2" charset="2"/>
              <a:buChar char="Ø"/>
            </a:pPr>
            <a:r>
              <a:rPr lang="en-US" dirty="0">
                <a:solidFill>
                  <a:schemeClr val="bg1"/>
                </a:solidFill>
              </a:rPr>
              <a:t>Monte-Carlo Simulation of MONUMENT experiment.</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Induced Secondary Particles.</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Calibration Sources.</a:t>
            </a:r>
          </a:p>
          <a:p>
            <a:pPr marL="457200" indent="-457200">
              <a:lnSpc>
                <a:spcPct val="150000"/>
              </a:lnSpc>
              <a:buClr>
                <a:srgbClr val="0070C0"/>
              </a:buClr>
              <a:buFont typeface="Wingdings" panose="05000000000000000000" pitchFamily="2" charset="2"/>
              <a:buChar char="Ø"/>
            </a:pPr>
            <a:r>
              <a:rPr lang="en-US" dirty="0">
                <a:solidFill>
                  <a:schemeClr val="bg1"/>
                </a:solidFill>
              </a:rPr>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solidFill>
                  <a:schemeClr val="bg1"/>
                </a:solidFill>
              </a:rPr>
              <a:t>More for Near Future.</a:t>
            </a:r>
          </a:p>
        </p:txBody>
      </p:sp>
    </p:spTree>
    <p:extLst>
      <p:ext uri="{BB962C8B-B14F-4D97-AF65-F5344CB8AC3E}">
        <p14:creationId xmlns:p14="http://schemas.microsoft.com/office/powerpoint/2010/main" val="282337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5188F1EF-F3D9-4DCE-9866-60E1D47C65BB}"/>
              </a:ext>
            </a:extLst>
          </p:cNvPr>
          <p:cNvSpPr/>
          <p:nvPr/>
        </p:nvSpPr>
        <p:spPr>
          <a:xfrm>
            <a:off x="8405521" y="4129185"/>
            <a:ext cx="531763"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latin typeface="Book Antiqua" panose="02040602050305030304" pitchFamily="18" charset="0"/>
            </a:endParaRPr>
          </a:p>
        </p:txBody>
      </p:sp>
      <p:sp>
        <p:nvSpPr>
          <p:cNvPr id="27" name="TextBox 26">
            <a:extLst>
              <a:ext uri="{FF2B5EF4-FFF2-40B4-BE49-F238E27FC236}">
                <a16:creationId xmlns:a16="http://schemas.microsoft.com/office/drawing/2014/main" id="{6B6E20AF-2364-EC28-E160-68E5958D498D}"/>
              </a:ext>
            </a:extLst>
          </p:cNvPr>
          <p:cNvSpPr txBox="1"/>
          <p:nvPr/>
        </p:nvSpPr>
        <p:spPr>
          <a:xfrm>
            <a:off x="453870" y="1009683"/>
            <a:ext cx="10003536" cy="1223154"/>
          </a:xfrm>
          <a:prstGeom prst="rect">
            <a:avLst/>
          </a:prstGeom>
          <a:noFill/>
        </p:spPr>
        <p:txBody>
          <a:bodyPr wrap="square">
            <a:noAutofit/>
          </a:bodyPr>
          <a:lstStyle/>
          <a:p>
            <a:pPr marL="285750" indent="-285750" algn="just">
              <a:lnSpc>
                <a:spcPct val="150000"/>
              </a:lnSpc>
              <a:buFont typeface="Wingdings" panose="05000000000000000000" pitchFamily="2" charset="2"/>
              <a:buChar char="q"/>
            </a:pPr>
            <a:r>
              <a:rPr lang="en-US" sz="1600" dirty="0">
                <a:latin typeface="Arial" panose="020B0604020202020204" pitchFamily="34" charset="0"/>
                <a:cs typeface="Arial" panose="020B0604020202020204" pitchFamily="34" charset="0"/>
              </a:rPr>
              <a:t>In general, Monte Carlo Transport Codes like </a:t>
            </a:r>
            <a:r>
              <a:rPr lang="en-US" sz="1600" i="1" dirty="0">
                <a:latin typeface="Arial" panose="020B0604020202020204" pitchFamily="34" charset="0"/>
                <a:cs typeface="Arial" panose="020B0604020202020204" pitchFamily="34" charset="0"/>
              </a:rPr>
              <a:t>MCNP6</a:t>
            </a:r>
            <a:r>
              <a:rPr lang="en-US" sz="1600" dirty="0">
                <a:latin typeface="Arial" panose="020B0604020202020204" pitchFamily="34" charset="0"/>
                <a:cs typeface="Arial" panose="020B0604020202020204" pitchFamily="34" charset="0"/>
              </a:rPr>
              <a:t> plays a pivotal role in simulating and optimizing experiments. Its ability to model particle interactions, complex geometries, and detector systems makes it an indispensable tool for researchers in this field.</a:t>
            </a:r>
          </a:p>
          <a:p>
            <a:pPr algn="just">
              <a:lnSpc>
                <a:spcPct val="150000"/>
              </a:lnSpc>
            </a:pPr>
            <a:endParaRPr lang="en-US" sz="1600" dirty="0"/>
          </a:p>
        </p:txBody>
      </p:sp>
      <p:sp>
        <p:nvSpPr>
          <p:cNvPr id="28" name="Заголовок 1">
            <a:extLst>
              <a:ext uri="{FF2B5EF4-FFF2-40B4-BE49-F238E27FC236}">
                <a16:creationId xmlns:a16="http://schemas.microsoft.com/office/drawing/2014/main" id="{0615B130-AB9B-02CB-EBEA-A81536189118}"/>
              </a:ext>
            </a:extLst>
          </p:cNvPr>
          <p:cNvSpPr>
            <a:spLocks noGrp="1"/>
          </p:cNvSpPr>
          <p:nvPr>
            <p:ph type="title"/>
          </p:nvPr>
        </p:nvSpPr>
        <p:spPr>
          <a:xfrm>
            <a:off x="1088065" y="250966"/>
            <a:ext cx="9700491" cy="496136"/>
          </a:xfrm>
          <a:ln>
            <a:solidFill>
              <a:schemeClr val="accent1"/>
            </a:solidFill>
          </a:ln>
        </p:spPr>
        <p:txBody>
          <a:bodyPr>
            <a:normAutofit/>
          </a:bodyPr>
          <a:lstStyle/>
          <a:p>
            <a:pPr algn="ctr"/>
            <a:r>
              <a:rPr lang="en-US" sz="2400" dirty="0">
                <a:solidFill>
                  <a:srgbClr val="C00000"/>
                </a:solidFill>
                <a:latin typeface="Book Antiqua" panose="02040602050305030304" pitchFamily="18" charset="0"/>
              </a:rPr>
              <a:t>Advantages of using Monte-Carlo codes like MCNP6</a:t>
            </a:r>
            <a:endParaRPr lang="ru-RU" sz="2400" dirty="0">
              <a:solidFill>
                <a:srgbClr val="C00000"/>
              </a:solidFill>
              <a:latin typeface="Book Antiqua" panose="02040602050305030304" pitchFamily="18" charset="0"/>
            </a:endParaRPr>
          </a:p>
        </p:txBody>
      </p:sp>
      <p:pic>
        <p:nvPicPr>
          <p:cNvPr id="7" name="Picture 6">
            <a:extLst>
              <a:ext uri="{FF2B5EF4-FFF2-40B4-BE49-F238E27FC236}">
                <a16:creationId xmlns:a16="http://schemas.microsoft.com/office/drawing/2014/main" id="{DF2C0E1F-8582-4A76-8F08-91A13DE7729B}"/>
              </a:ext>
            </a:extLst>
          </p:cNvPr>
          <p:cNvPicPr>
            <a:picLocks noChangeAspect="1"/>
          </p:cNvPicPr>
          <p:nvPr/>
        </p:nvPicPr>
        <p:blipFill>
          <a:blip r:embed="rId3"/>
          <a:stretch>
            <a:fillRect/>
          </a:stretch>
        </p:blipFill>
        <p:spPr>
          <a:xfrm>
            <a:off x="134470" y="6234447"/>
            <a:ext cx="638801" cy="562145"/>
          </a:xfrm>
          <a:prstGeom prst="rect">
            <a:avLst/>
          </a:prstGeom>
        </p:spPr>
      </p:pic>
      <p:sp>
        <p:nvSpPr>
          <p:cNvPr id="8" name="TextBox 7">
            <a:extLst>
              <a:ext uri="{FF2B5EF4-FFF2-40B4-BE49-F238E27FC236}">
                <a16:creationId xmlns:a16="http://schemas.microsoft.com/office/drawing/2014/main" id="{48B27FC0-E7B4-4B8B-894D-C6121A2EE0E3}"/>
              </a:ext>
            </a:extLst>
          </p:cNvPr>
          <p:cNvSpPr txBox="1"/>
          <p:nvPr/>
        </p:nvSpPr>
        <p:spPr>
          <a:xfrm>
            <a:off x="453870" y="2486558"/>
            <a:ext cx="10003536" cy="745822"/>
          </a:xfrm>
          <a:prstGeom prst="rect">
            <a:avLst/>
          </a:prstGeom>
          <a:noFill/>
        </p:spPr>
        <p:txBody>
          <a:bodyPr wrap="square">
            <a:noAutofit/>
          </a:bodyPr>
          <a:lstStyle/>
          <a:p>
            <a:pPr marL="285750" indent="-285750" algn="just">
              <a:lnSpc>
                <a:spcPct val="150000"/>
              </a:lnSpc>
              <a:buFont typeface="Wingdings" panose="05000000000000000000" pitchFamily="2" charset="2"/>
              <a:buChar char="q"/>
            </a:pPr>
            <a:r>
              <a:rPr lang="en-US" sz="1600" dirty="0">
                <a:latin typeface="Arial" panose="020B0604020202020204" pitchFamily="34" charset="0"/>
                <a:cs typeface="Arial" panose="020B0604020202020204" pitchFamily="34" charset="0"/>
              </a:rPr>
              <a:t>MCNP6 facilitates the simulation of muon transport, capture, and decay within target materials.</a:t>
            </a:r>
          </a:p>
          <a:p>
            <a:pPr algn="just">
              <a:lnSpc>
                <a:spcPct val="150000"/>
              </a:lnSpc>
            </a:pPr>
            <a:endParaRPr lang="en-US" sz="1600" dirty="0"/>
          </a:p>
        </p:txBody>
      </p:sp>
      <p:sp>
        <p:nvSpPr>
          <p:cNvPr id="9" name="TextBox 8">
            <a:extLst>
              <a:ext uri="{FF2B5EF4-FFF2-40B4-BE49-F238E27FC236}">
                <a16:creationId xmlns:a16="http://schemas.microsoft.com/office/drawing/2014/main" id="{3E487F4C-C482-4893-968F-CF52915A78C4}"/>
              </a:ext>
            </a:extLst>
          </p:cNvPr>
          <p:cNvSpPr txBox="1"/>
          <p:nvPr/>
        </p:nvSpPr>
        <p:spPr>
          <a:xfrm>
            <a:off x="453870" y="3228754"/>
            <a:ext cx="10003536" cy="1223154"/>
          </a:xfrm>
          <a:prstGeom prst="rect">
            <a:avLst/>
          </a:prstGeom>
          <a:noFill/>
        </p:spPr>
        <p:txBody>
          <a:bodyPr wrap="square">
            <a:noAutofit/>
          </a:bodyPr>
          <a:lstStyle/>
          <a:p>
            <a:pPr marL="285750" indent="-285750" algn="just">
              <a:lnSpc>
                <a:spcPct val="150000"/>
              </a:lnSpc>
              <a:buFont typeface="Wingdings" panose="05000000000000000000" pitchFamily="2" charset="2"/>
              <a:buChar char="q"/>
            </a:pPr>
            <a:r>
              <a:rPr lang="en-US" sz="1600" dirty="0">
                <a:latin typeface="Arial" panose="020B0604020202020204" pitchFamily="34" charset="0"/>
                <a:cs typeface="Arial" panose="020B0604020202020204" pitchFamily="34" charset="0"/>
              </a:rPr>
              <a:t>Additionally, </a:t>
            </a:r>
            <a:r>
              <a:rPr lang="en-US" sz="1600" i="1" dirty="0">
                <a:latin typeface="Arial" panose="020B0604020202020204" pitchFamily="34" charset="0"/>
                <a:cs typeface="Arial" panose="020B0604020202020204" pitchFamily="34" charset="0"/>
              </a:rPr>
              <a:t>MCNP6</a:t>
            </a:r>
            <a:r>
              <a:rPr lang="en-US" sz="1600" dirty="0">
                <a:latin typeface="Arial" panose="020B0604020202020204" pitchFamily="34" charset="0"/>
                <a:cs typeface="Arial" panose="020B0604020202020204" pitchFamily="34" charset="0"/>
              </a:rPr>
              <a:t> enables the design and optimization of experimental setups by simulating detector responses, energy deposition, background radiation which can be suppressed (including natural background, Compton, Bremsstrahlung and other background-induced radiations when the beam is on), ensuring accurate measurements and reducing systematic uncertainties.</a:t>
            </a:r>
          </a:p>
          <a:p>
            <a:pPr algn="just">
              <a:lnSpc>
                <a:spcPct val="150000"/>
              </a:lnSpc>
            </a:pPr>
            <a:endParaRPr lang="en-US" sz="1600" dirty="0"/>
          </a:p>
        </p:txBody>
      </p:sp>
      <p:sp>
        <p:nvSpPr>
          <p:cNvPr id="10" name="TextBox 9">
            <a:extLst>
              <a:ext uri="{FF2B5EF4-FFF2-40B4-BE49-F238E27FC236}">
                <a16:creationId xmlns:a16="http://schemas.microsoft.com/office/drawing/2014/main" id="{15C6DC81-CA15-410E-8232-CC2B1D029DFE}"/>
              </a:ext>
            </a:extLst>
          </p:cNvPr>
          <p:cNvSpPr txBox="1"/>
          <p:nvPr/>
        </p:nvSpPr>
        <p:spPr>
          <a:xfrm>
            <a:off x="453870" y="4962282"/>
            <a:ext cx="10003536" cy="1223154"/>
          </a:xfrm>
          <a:prstGeom prst="rect">
            <a:avLst/>
          </a:prstGeom>
          <a:noFill/>
        </p:spPr>
        <p:txBody>
          <a:bodyPr wrap="square">
            <a:noAutofit/>
          </a:bodyPr>
          <a:lstStyle/>
          <a:p>
            <a:pPr marL="285750" indent="-285750" algn="just">
              <a:lnSpc>
                <a:spcPct val="150000"/>
              </a:lnSpc>
              <a:buFont typeface="Wingdings" panose="05000000000000000000" pitchFamily="2" charset="2"/>
              <a:buChar char="q"/>
            </a:pPr>
            <a:r>
              <a:rPr lang="en-US" sz="1600" dirty="0">
                <a:latin typeface="Arial" panose="020B0604020202020204" pitchFamily="34" charset="0"/>
                <a:cs typeface="Arial" panose="020B0604020202020204" pitchFamily="34" charset="0"/>
              </a:rPr>
              <a:t>The code is also valuable for studying rare phenomena, such as nuclear recoil effects and isotopic shifts, and for separating contributions from different nuclear isotopes in complex samples. Its versatility and accuracy make </a:t>
            </a:r>
            <a:r>
              <a:rPr lang="en-US" sz="1600" i="1" dirty="0">
                <a:latin typeface="Arial" panose="020B0604020202020204" pitchFamily="34" charset="0"/>
                <a:cs typeface="Arial" panose="020B0604020202020204" pitchFamily="34" charset="0"/>
              </a:rPr>
              <a:t>MCNP6</a:t>
            </a:r>
            <a:r>
              <a:rPr lang="en-US" sz="1600" dirty="0">
                <a:latin typeface="Arial" panose="020B0604020202020204" pitchFamily="34" charset="0"/>
                <a:cs typeface="Arial" panose="020B0604020202020204" pitchFamily="34" charset="0"/>
              </a:rPr>
              <a:t> an essential tool for advancing muonic X-ray experiments.</a:t>
            </a:r>
          </a:p>
          <a:p>
            <a:pPr algn="just">
              <a:lnSpc>
                <a:spcPct val="150000"/>
              </a:lnSpc>
            </a:pPr>
            <a:endParaRPr lang="en-US" sz="1600" dirty="0"/>
          </a:p>
        </p:txBody>
      </p:sp>
      <p:pic>
        <p:nvPicPr>
          <p:cNvPr id="2" name="Picture 1">
            <a:extLst>
              <a:ext uri="{FF2B5EF4-FFF2-40B4-BE49-F238E27FC236}">
                <a16:creationId xmlns:a16="http://schemas.microsoft.com/office/drawing/2014/main" id="{DB7F336B-DE70-A61C-7367-124CE432A603}"/>
              </a:ext>
            </a:extLst>
          </p:cNvPr>
          <p:cNvPicPr>
            <a:picLocks noChangeAspect="1"/>
          </p:cNvPicPr>
          <p:nvPr/>
        </p:nvPicPr>
        <p:blipFill>
          <a:blip r:embed="rId4"/>
          <a:stretch>
            <a:fillRect/>
          </a:stretch>
        </p:blipFill>
        <p:spPr>
          <a:xfrm>
            <a:off x="773271" y="6440053"/>
            <a:ext cx="11418729" cy="512108"/>
          </a:xfrm>
          <a:prstGeom prst="rect">
            <a:avLst/>
          </a:prstGeom>
        </p:spPr>
      </p:pic>
      <p:sp>
        <p:nvSpPr>
          <p:cNvPr id="3" name="TextBox 2">
            <a:extLst>
              <a:ext uri="{FF2B5EF4-FFF2-40B4-BE49-F238E27FC236}">
                <a16:creationId xmlns:a16="http://schemas.microsoft.com/office/drawing/2014/main" id="{42BD22B5-AF13-7BA0-F565-D633A09C481A}"/>
              </a:ext>
            </a:extLst>
          </p:cNvPr>
          <p:cNvSpPr txBox="1"/>
          <p:nvPr/>
        </p:nvSpPr>
        <p:spPr>
          <a:xfrm>
            <a:off x="11890314" y="6441206"/>
            <a:ext cx="301686" cy="369332"/>
          </a:xfrm>
          <a:prstGeom prst="rect">
            <a:avLst/>
          </a:prstGeom>
          <a:solidFill>
            <a:schemeClr val="bg1"/>
          </a:solidFill>
        </p:spPr>
        <p:txBody>
          <a:bodyPr wrap="none" rtlCol="0">
            <a:spAutoFit/>
          </a:bodyPr>
          <a:lstStyle/>
          <a:p>
            <a:r>
              <a:rPr lang="en-US" dirty="0"/>
              <a:t>6</a:t>
            </a:r>
          </a:p>
        </p:txBody>
      </p:sp>
    </p:spTree>
    <p:extLst>
      <p:ext uri="{BB962C8B-B14F-4D97-AF65-F5344CB8AC3E}">
        <p14:creationId xmlns:p14="http://schemas.microsoft.com/office/powerpoint/2010/main" val="19865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EA3630D8-37B2-332A-93EC-A02D26500B9E}"/>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3183E1D3-C003-7EB8-C7F8-4593AC6B1A2B}"/>
              </a:ext>
            </a:extLst>
          </p:cNvPr>
          <p:cNvSpPr txBox="1"/>
          <p:nvPr/>
        </p:nvSpPr>
        <p:spPr>
          <a:xfrm>
            <a:off x="11890314" y="6427260"/>
            <a:ext cx="301686" cy="369332"/>
          </a:xfrm>
          <a:prstGeom prst="rect">
            <a:avLst/>
          </a:prstGeom>
          <a:solidFill>
            <a:schemeClr val="bg1"/>
          </a:solidFill>
        </p:spPr>
        <p:txBody>
          <a:bodyPr wrap="none" rtlCol="0">
            <a:spAutoFit/>
          </a:bodyPr>
          <a:lstStyle/>
          <a:p>
            <a:r>
              <a:rPr lang="en-US" dirty="0"/>
              <a:t>7</a:t>
            </a:r>
          </a:p>
        </p:txBody>
      </p:sp>
      <p:sp>
        <p:nvSpPr>
          <p:cNvPr id="9" name="TextBox 8">
            <a:extLst>
              <a:ext uri="{FF2B5EF4-FFF2-40B4-BE49-F238E27FC236}">
                <a16:creationId xmlns:a16="http://schemas.microsoft.com/office/drawing/2014/main" id="{D303FE7B-81AB-4EF1-B93F-20419AD6E476}"/>
              </a:ext>
            </a:extLst>
          </p:cNvPr>
          <p:cNvSpPr txBox="1"/>
          <p:nvPr/>
        </p:nvSpPr>
        <p:spPr>
          <a:xfrm>
            <a:off x="63795" y="595407"/>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Short Theoretical introduction.</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Advantages of using Monte-Carlo codes like MCNP6.</a:t>
            </a:r>
          </a:p>
          <a:p>
            <a:pPr marL="457200" indent="-457200">
              <a:lnSpc>
                <a:spcPct val="150000"/>
              </a:lnSpc>
              <a:buClr>
                <a:srgbClr val="0070C0"/>
              </a:buClr>
              <a:buFont typeface="Wingdings" panose="05000000000000000000" pitchFamily="2" charset="2"/>
              <a:buChar char="Ø"/>
            </a:pPr>
            <a:r>
              <a:rPr lang="en-US" dirty="0"/>
              <a:t>Steps for Monte-Carlo Simulations.</a:t>
            </a:r>
          </a:p>
          <a:p>
            <a:pPr marL="457200" indent="-457200">
              <a:lnSpc>
                <a:spcPct val="150000"/>
              </a:lnSpc>
              <a:buClr>
                <a:srgbClr val="0070C0"/>
              </a:buClr>
              <a:buFont typeface="Wingdings" panose="05000000000000000000" pitchFamily="2" charset="2"/>
              <a:buChar char="Ø"/>
            </a:pPr>
            <a:r>
              <a:rPr lang="en-US" dirty="0">
                <a:solidFill>
                  <a:schemeClr val="bg1"/>
                </a:solidFill>
              </a:rPr>
              <a:t>MONUMENT experiment and Muon-Beam Profile.</a:t>
            </a:r>
          </a:p>
          <a:p>
            <a:pPr marL="457200" indent="-457200">
              <a:lnSpc>
                <a:spcPct val="150000"/>
              </a:lnSpc>
              <a:buClr>
                <a:srgbClr val="0070C0"/>
              </a:buClr>
              <a:buFont typeface="Wingdings" panose="05000000000000000000" pitchFamily="2" charset="2"/>
              <a:buChar char="Ø"/>
            </a:pPr>
            <a:r>
              <a:rPr lang="en-US" dirty="0">
                <a:solidFill>
                  <a:schemeClr val="bg1"/>
                </a:solidFill>
              </a:rPr>
              <a:t>Monte-Carlo Simulation of MONUMENT experiment.</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Induced Secondary Particles.</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Calibration Sources.</a:t>
            </a:r>
          </a:p>
          <a:p>
            <a:pPr marL="457200" indent="-457200">
              <a:lnSpc>
                <a:spcPct val="150000"/>
              </a:lnSpc>
              <a:buClr>
                <a:srgbClr val="0070C0"/>
              </a:buClr>
              <a:buFont typeface="Wingdings" panose="05000000000000000000" pitchFamily="2" charset="2"/>
              <a:buChar char="Ø"/>
            </a:pPr>
            <a:r>
              <a:rPr lang="en-US" dirty="0">
                <a:solidFill>
                  <a:schemeClr val="bg1"/>
                </a:solidFill>
              </a:rPr>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solidFill>
                  <a:schemeClr val="bg1"/>
                </a:solidFill>
              </a:rPr>
              <a:t>More for Near Future.</a:t>
            </a:r>
          </a:p>
        </p:txBody>
      </p:sp>
    </p:spTree>
    <p:extLst>
      <p:ext uri="{BB962C8B-B14F-4D97-AF65-F5344CB8AC3E}">
        <p14:creationId xmlns:p14="http://schemas.microsoft.com/office/powerpoint/2010/main" val="802628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5188F1EF-F3D9-4DCE-9866-60E1D47C65BB}"/>
              </a:ext>
            </a:extLst>
          </p:cNvPr>
          <p:cNvSpPr/>
          <p:nvPr/>
        </p:nvSpPr>
        <p:spPr>
          <a:xfrm>
            <a:off x="8405521" y="4129185"/>
            <a:ext cx="531763"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latin typeface="Book Antiqua" panose="02040602050305030304" pitchFamily="18" charset="0"/>
            </a:endParaRPr>
          </a:p>
        </p:txBody>
      </p:sp>
      <p:sp>
        <p:nvSpPr>
          <p:cNvPr id="27" name="TextBox 26">
            <a:extLst>
              <a:ext uri="{FF2B5EF4-FFF2-40B4-BE49-F238E27FC236}">
                <a16:creationId xmlns:a16="http://schemas.microsoft.com/office/drawing/2014/main" id="{6B6E20AF-2364-EC28-E160-68E5958D498D}"/>
              </a:ext>
            </a:extLst>
          </p:cNvPr>
          <p:cNvSpPr txBox="1"/>
          <p:nvPr/>
        </p:nvSpPr>
        <p:spPr>
          <a:xfrm>
            <a:off x="453870" y="913616"/>
            <a:ext cx="10003536" cy="1476875"/>
          </a:xfrm>
          <a:prstGeom prst="rect">
            <a:avLst/>
          </a:prstGeom>
          <a:noFill/>
        </p:spPr>
        <p:txBody>
          <a:bodyPr wrap="square">
            <a:noAutofit/>
          </a:bodyPr>
          <a:lstStyle/>
          <a:p>
            <a:pPr algn="just">
              <a:lnSpc>
                <a:spcPct val="150000"/>
              </a:lnSpc>
            </a:pPr>
            <a:r>
              <a:rPr lang="en-US" sz="1600" dirty="0">
                <a:latin typeface="Arial" panose="020B0604020202020204" pitchFamily="34" charset="0"/>
                <a:cs typeface="Arial" panose="020B0604020202020204" pitchFamily="34" charset="0"/>
              </a:rPr>
              <a:t>1. The geometry and materials of all components of the MONUMENT experiment have been written and  constructed employing many codes and </a:t>
            </a:r>
            <a:r>
              <a:rPr lang="en-US" sz="1600" dirty="0" err="1">
                <a:latin typeface="Arial" panose="020B0604020202020204" pitchFamily="34" charset="0"/>
                <a:cs typeface="Arial" panose="020B0604020202020204" pitchFamily="34" charset="0"/>
              </a:rPr>
              <a:t>softwares</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MCNP6</a:t>
            </a:r>
            <a:r>
              <a:rPr lang="en-US" sz="1600" dirty="0">
                <a:latin typeface="Arial" panose="020B0604020202020204" pitchFamily="34" charset="0"/>
                <a:cs typeface="Arial" panose="020B0604020202020204" pitchFamily="34" charset="0"/>
              </a:rPr>
              <a:t> + </a:t>
            </a:r>
            <a:r>
              <a:rPr lang="en-US" sz="1600" b="1" dirty="0">
                <a:latin typeface="Arial" panose="020B0604020202020204" pitchFamily="34" charset="0"/>
                <a:cs typeface="Arial" panose="020B0604020202020204" pitchFamily="34" charset="0"/>
              </a:rPr>
              <a:t>Phig3D-PHITS</a:t>
            </a:r>
            <a:r>
              <a:rPr lang="en-US" sz="1600" dirty="0">
                <a:latin typeface="Arial" panose="020B0604020202020204" pitchFamily="34" charset="0"/>
                <a:cs typeface="Arial" panose="020B0604020202020204" pitchFamily="34" charset="0"/>
              </a:rPr>
              <a:t> + </a:t>
            </a:r>
            <a:r>
              <a:rPr lang="en-US" sz="1600" b="1" dirty="0" err="1">
                <a:latin typeface="Arial" panose="020B0604020202020204" pitchFamily="34" charset="0"/>
                <a:cs typeface="Arial" panose="020B0604020202020204" pitchFamily="34" charset="0"/>
              </a:rPr>
              <a:t>TopMC</a:t>
            </a:r>
            <a:r>
              <a:rPr lang="en-US" sz="1600" dirty="0">
                <a:latin typeface="Arial" panose="020B0604020202020204" pitchFamily="34" charset="0"/>
                <a:cs typeface="Arial" panose="020B0604020202020204" pitchFamily="34" charset="0"/>
              </a:rPr>
              <a:t>. As a beginning, simulations were applied to the experiment carried out in 2021 at PSI using </a:t>
            </a:r>
            <a:r>
              <a:rPr lang="en-US" sz="1600" b="1" dirty="0">
                <a:latin typeface="Arial" panose="020B0604020202020204" pitchFamily="34" charset="0"/>
                <a:cs typeface="Arial" panose="020B0604020202020204" pitchFamily="34" charset="0"/>
              </a:rPr>
              <a:t>BaCO3</a:t>
            </a:r>
            <a:r>
              <a:rPr lang="en-US" sz="1600" dirty="0">
                <a:latin typeface="Arial" panose="020B0604020202020204" pitchFamily="34" charset="0"/>
                <a:cs typeface="Arial" panose="020B0604020202020204" pitchFamily="34" charset="0"/>
              </a:rPr>
              <a:t> target with ~95% enrichment of Ba-136.</a:t>
            </a:r>
          </a:p>
          <a:p>
            <a:pPr marL="285750" indent="-285750" algn="just">
              <a:lnSpc>
                <a:spcPct val="150000"/>
              </a:lnSpc>
              <a:buFont typeface="Wingdings" panose="05000000000000000000" pitchFamily="2" charset="2"/>
              <a:buChar char="q"/>
            </a:pPr>
            <a:endParaRPr lang="en-US" sz="1600" dirty="0">
              <a:latin typeface="Arial" panose="020B0604020202020204" pitchFamily="34" charset="0"/>
              <a:cs typeface="Arial" panose="020B0604020202020204" pitchFamily="34" charset="0"/>
            </a:endParaRPr>
          </a:p>
          <a:p>
            <a:pPr algn="just">
              <a:lnSpc>
                <a:spcPct val="150000"/>
              </a:lnSpc>
            </a:pPr>
            <a:endParaRPr lang="en-US" sz="1600" dirty="0"/>
          </a:p>
        </p:txBody>
      </p:sp>
      <p:sp>
        <p:nvSpPr>
          <p:cNvPr id="28" name="Заголовок 1">
            <a:extLst>
              <a:ext uri="{FF2B5EF4-FFF2-40B4-BE49-F238E27FC236}">
                <a16:creationId xmlns:a16="http://schemas.microsoft.com/office/drawing/2014/main" id="{0615B130-AB9B-02CB-EBEA-A81536189118}"/>
              </a:ext>
            </a:extLst>
          </p:cNvPr>
          <p:cNvSpPr>
            <a:spLocks noGrp="1"/>
          </p:cNvSpPr>
          <p:nvPr>
            <p:ph type="title"/>
          </p:nvPr>
        </p:nvSpPr>
        <p:spPr>
          <a:xfrm>
            <a:off x="1088065" y="250966"/>
            <a:ext cx="9700491" cy="496136"/>
          </a:xfrm>
          <a:ln>
            <a:solidFill>
              <a:schemeClr val="accent1"/>
            </a:solidFill>
          </a:ln>
        </p:spPr>
        <p:txBody>
          <a:bodyPr>
            <a:normAutofit/>
          </a:bodyPr>
          <a:lstStyle/>
          <a:p>
            <a:pPr algn="ctr"/>
            <a:r>
              <a:rPr lang="en-US" sz="2400" dirty="0">
                <a:solidFill>
                  <a:srgbClr val="C00000"/>
                </a:solidFill>
                <a:latin typeface="Book Antiqua" panose="02040602050305030304" pitchFamily="18" charset="0"/>
              </a:rPr>
              <a:t>Steps for Monte-Carlo Simulations</a:t>
            </a:r>
            <a:endParaRPr lang="ru-RU" sz="2400" dirty="0">
              <a:solidFill>
                <a:srgbClr val="C00000"/>
              </a:solidFill>
              <a:latin typeface="Book Antiqua" panose="02040602050305030304" pitchFamily="18" charset="0"/>
            </a:endParaRPr>
          </a:p>
        </p:txBody>
      </p:sp>
      <p:pic>
        <p:nvPicPr>
          <p:cNvPr id="7" name="Picture 6">
            <a:extLst>
              <a:ext uri="{FF2B5EF4-FFF2-40B4-BE49-F238E27FC236}">
                <a16:creationId xmlns:a16="http://schemas.microsoft.com/office/drawing/2014/main" id="{DF2C0E1F-8582-4A76-8F08-91A13DE7729B}"/>
              </a:ext>
            </a:extLst>
          </p:cNvPr>
          <p:cNvPicPr>
            <a:picLocks noChangeAspect="1"/>
          </p:cNvPicPr>
          <p:nvPr/>
        </p:nvPicPr>
        <p:blipFill>
          <a:blip r:embed="rId3"/>
          <a:stretch>
            <a:fillRect/>
          </a:stretch>
        </p:blipFill>
        <p:spPr>
          <a:xfrm>
            <a:off x="134470" y="6234447"/>
            <a:ext cx="638801" cy="562145"/>
          </a:xfrm>
          <a:prstGeom prst="rect">
            <a:avLst/>
          </a:prstGeom>
        </p:spPr>
      </p:pic>
      <p:sp>
        <p:nvSpPr>
          <p:cNvPr id="8" name="TextBox 7">
            <a:extLst>
              <a:ext uri="{FF2B5EF4-FFF2-40B4-BE49-F238E27FC236}">
                <a16:creationId xmlns:a16="http://schemas.microsoft.com/office/drawing/2014/main" id="{48B27FC0-E7B4-4B8B-894D-C6121A2EE0E3}"/>
              </a:ext>
            </a:extLst>
          </p:cNvPr>
          <p:cNvSpPr txBox="1"/>
          <p:nvPr/>
        </p:nvSpPr>
        <p:spPr>
          <a:xfrm>
            <a:off x="453870" y="2632485"/>
            <a:ext cx="10003536" cy="1536873"/>
          </a:xfrm>
          <a:prstGeom prst="rect">
            <a:avLst/>
          </a:prstGeom>
          <a:noFill/>
        </p:spPr>
        <p:txBody>
          <a:bodyPr wrap="square">
            <a:noAutofit/>
          </a:bodyPr>
          <a:lstStyle/>
          <a:p>
            <a:pPr algn="just">
              <a:lnSpc>
                <a:spcPct val="150000"/>
              </a:lnSpc>
            </a:pPr>
            <a:r>
              <a:rPr lang="en-US" sz="1600" dirty="0">
                <a:latin typeface="Arial" panose="020B0604020202020204" pitchFamily="34" charset="0"/>
                <a:cs typeface="Arial" panose="020B0604020202020204" pitchFamily="34" charset="0"/>
              </a:rPr>
              <a:t>2. The full input-files for Monte-Carlo code MCNP6 have been written for different calculations: muon-beam profile simulations; simulations to get all generated-particles during the muon-irradiation; simulations of the background (terrestrial background); the cosmic-rays background; simulations of the generated isotopes in the Target and the Detector and their gamma-intensities; and other related simulations.</a:t>
            </a:r>
          </a:p>
          <a:p>
            <a:pPr algn="just">
              <a:lnSpc>
                <a:spcPct val="150000"/>
              </a:lnSpc>
            </a:pPr>
            <a:endParaRPr lang="en-US" sz="1600" dirty="0">
              <a:latin typeface="Arial" panose="020B0604020202020204" pitchFamily="34" charset="0"/>
              <a:cs typeface="Arial" panose="020B0604020202020204" pitchFamily="34" charset="0"/>
            </a:endParaRPr>
          </a:p>
          <a:p>
            <a:pPr algn="just">
              <a:lnSpc>
                <a:spcPct val="150000"/>
              </a:lnSpc>
            </a:pPr>
            <a:endParaRPr lang="en-US" sz="1600" dirty="0"/>
          </a:p>
        </p:txBody>
      </p:sp>
      <p:sp>
        <p:nvSpPr>
          <p:cNvPr id="9" name="TextBox 8">
            <a:extLst>
              <a:ext uri="{FF2B5EF4-FFF2-40B4-BE49-F238E27FC236}">
                <a16:creationId xmlns:a16="http://schemas.microsoft.com/office/drawing/2014/main" id="{3E487F4C-C482-4893-968F-CF52915A78C4}"/>
              </a:ext>
            </a:extLst>
          </p:cNvPr>
          <p:cNvSpPr txBox="1"/>
          <p:nvPr/>
        </p:nvSpPr>
        <p:spPr>
          <a:xfrm>
            <a:off x="453870" y="4313542"/>
            <a:ext cx="10003536" cy="1014587"/>
          </a:xfrm>
          <a:prstGeom prst="rect">
            <a:avLst/>
          </a:prstGeom>
          <a:noFill/>
        </p:spPr>
        <p:txBody>
          <a:bodyPr wrap="square">
            <a:noAutofit/>
          </a:bodyPr>
          <a:lstStyle/>
          <a:p>
            <a:pPr algn="just">
              <a:lnSpc>
                <a:spcPct val="150000"/>
              </a:lnSpc>
            </a:pPr>
            <a:r>
              <a:rPr lang="en-US" sz="1600" dirty="0">
                <a:latin typeface="Arial" panose="020B0604020202020204" pitchFamily="34" charset="0"/>
                <a:cs typeface="Arial" panose="020B0604020202020204" pitchFamily="34" charset="0"/>
              </a:rPr>
              <a:t>3. Getting results (mentioned in the previous paragraph) after processing the data resulting from simulations. The simulated results were compared with the experimental ones.</a:t>
            </a:r>
          </a:p>
          <a:p>
            <a:pPr algn="just">
              <a:lnSpc>
                <a:spcPct val="150000"/>
              </a:lnSpc>
            </a:pPr>
            <a:endParaRPr lang="en-US" sz="1600" dirty="0"/>
          </a:p>
        </p:txBody>
      </p:sp>
      <p:sp>
        <p:nvSpPr>
          <p:cNvPr id="10" name="TextBox 9">
            <a:extLst>
              <a:ext uri="{FF2B5EF4-FFF2-40B4-BE49-F238E27FC236}">
                <a16:creationId xmlns:a16="http://schemas.microsoft.com/office/drawing/2014/main" id="{15C6DC81-CA15-410E-8232-CC2B1D029DFE}"/>
              </a:ext>
            </a:extLst>
          </p:cNvPr>
          <p:cNvSpPr txBox="1"/>
          <p:nvPr/>
        </p:nvSpPr>
        <p:spPr>
          <a:xfrm>
            <a:off x="453870" y="5296461"/>
            <a:ext cx="10003536" cy="937986"/>
          </a:xfrm>
          <a:prstGeom prst="rect">
            <a:avLst/>
          </a:prstGeom>
          <a:noFill/>
        </p:spPr>
        <p:txBody>
          <a:bodyPr wrap="square">
            <a:noAutofit/>
          </a:bodyPr>
          <a:lstStyle/>
          <a:p>
            <a:pPr algn="just">
              <a:lnSpc>
                <a:spcPct val="150000"/>
              </a:lnSpc>
            </a:pPr>
            <a:r>
              <a:rPr lang="en-US" sz="1600" dirty="0"/>
              <a:t>4. </a:t>
            </a:r>
            <a:r>
              <a:rPr lang="en-US" sz="1600" dirty="0">
                <a:latin typeface="Arial" panose="020B0604020202020204" pitchFamily="34" charset="0"/>
                <a:cs typeface="Arial" panose="020B0604020202020204" pitchFamily="34" charset="0"/>
              </a:rPr>
              <a:t>Conducting the simulations using MCNP6 code on the JINR Cluster and Cloud with more Cores and RAMs resources to accelerate simulations (not all types of simulations!). </a:t>
            </a:r>
          </a:p>
          <a:p>
            <a:pPr algn="just">
              <a:lnSpc>
                <a:spcPct val="150000"/>
              </a:lnSpc>
            </a:pPr>
            <a:endParaRPr lang="en-US" sz="1600" dirty="0"/>
          </a:p>
        </p:txBody>
      </p:sp>
      <p:pic>
        <p:nvPicPr>
          <p:cNvPr id="2" name="Picture 1">
            <a:extLst>
              <a:ext uri="{FF2B5EF4-FFF2-40B4-BE49-F238E27FC236}">
                <a16:creationId xmlns:a16="http://schemas.microsoft.com/office/drawing/2014/main" id="{F1EFF307-4B45-EFF7-5674-8CC98BF33992}"/>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3" name="TextBox 2">
            <a:extLst>
              <a:ext uri="{FF2B5EF4-FFF2-40B4-BE49-F238E27FC236}">
                <a16:creationId xmlns:a16="http://schemas.microsoft.com/office/drawing/2014/main" id="{B5F60B7B-A6B6-B171-482D-461928023762}"/>
              </a:ext>
            </a:extLst>
          </p:cNvPr>
          <p:cNvSpPr txBox="1"/>
          <p:nvPr/>
        </p:nvSpPr>
        <p:spPr>
          <a:xfrm>
            <a:off x="11890314" y="6427260"/>
            <a:ext cx="301686" cy="369332"/>
          </a:xfrm>
          <a:prstGeom prst="rect">
            <a:avLst/>
          </a:prstGeom>
          <a:solidFill>
            <a:schemeClr val="bg1"/>
          </a:solidFill>
        </p:spPr>
        <p:txBody>
          <a:bodyPr wrap="none" rtlCol="0">
            <a:spAutoFit/>
          </a:bodyPr>
          <a:lstStyle/>
          <a:p>
            <a:r>
              <a:rPr lang="en-US" dirty="0"/>
              <a:t>8</a:t>
            </a:r>
          </a:p>
        </p:txBody>
      </p:sp>
    </p:spTree>
    <p:extLst>
      <p:ext uri="{BB962C8B-B14F-4D97-AF65-F5344CB8AC3E}">
        <p14:creationId xmlns:p14="http://schemas.microsoft.com/office/powerpoint/2010/main" val="29936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8B32-8608-2547-F5A3-FB7A8ACAD625}"/>
              </a:ext>
            </a:extLst>
          </p:cNvPr>
          <p:cNvSpPr>
            <a:spLocks noGrp="1"/>
          </p:cNvSpPr>
          <p:nvPr>
            <p:ph type="dt" sz="half" idx="10"/>
          </p:nvPr>
        </p:nvSpPr>
        <p:spPr/>
        <p:txBody>
          <a:bodyPr/>
          <a:lstStyle/>
          <a:p>
            <a:pPr>
              <a:defRPr lang="en-us"/>
            </a:pPr>
            <a:fld id="{13EF43B1-FFFE-BAB5-B057-09E00D19465C}" type="datetime1">
              <a:rPr lang="en-US" smtClean="0"/>
              <a:t>8/27/2025</a:t>
            </a:fld>
            <a:endParaRPr lang="en-US"/>
          </a:p>
        </p:txBody>
      </p:sp>
      <p:sp>
        <p:nvSpPr>
          <p:cNvPr id="6" name="Rectangle 8">
            <a:extLst>
              <a:ext uri="{FF2B5EF4-FFF2-40B4-BE49-F238E27FC236}">
                <a16:creationId xmlns:a16="http://schemas.microsoft.com/office/drawing/2014/main" id="{CA3270C4-BB44-904F-BBD7-766FB68F32B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ilPnZR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1N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1NTWA8zMzADAwP8Af39/AAAAAAAAAAAAAAAAAAAAAAAAAAAAIQAAABgAAAAUAAAAAAAAAHANAABAOAAAiB0AABAgAAAmAAAACAAAAP//////////"/>
              </a:ext>
            </a:extLst>
          </p:cNvSpPr>
          <p:nvPr/>
        </p:nvSpPr>
        <p:spPr>
          <a:xfrm>
            <a:off x="1637414" y="0"/>
            <a:ext cx="9144000" cy="523328"/>
          </a:xfrm>
          <a:prstGeom prst="rect">
            <a:avLst/>
          </a:prstGeom>
          <a:noFill/>
          <a:ln>
            <a:noFill/>
          </a:ln>
          <a:effectLst/>
        </p:spPr>
        <p:txBody>
          <a:bodyPr vert="horz" wrap="square" lIns="91440" tIns="45720" rIns="91440" bIns="45720" numCol="1" spcCol="215900" anchor="t"/>
          <a:lstStyle/>
          <a:p>
            <a:pPr algn="ctr">
              <a:lnSpc>
                <a:spcPct val="107000"/>
              </a:lnSpc>
            </a:pPr>
            <a:r>
              <a:rPr lang="en-US" sz="4400" b="1" kern="50" dirty="0">
                <a:ln w="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List of contents </a:t>
            </a:r>
            <a:r>
              <a:rPr lang="en-US" sz="1200" b="1" kern="5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defRPr lang="en-us"/>
            </a:pPr>
            <a:endParaRPr lang="en-us" sz="1600" b="1" i="1" dirty="0">
              <a:solidFill>
                <a:srgbClr val="00B0F0"/>
              </a:solidFill>
            </a:endParaRPr>
          </a:p>
          <a:p>
            <a:pPr algn="ctr">
              <a:defRPr lang="en-us"/>
            </a:pPr>
            <a:endParaRPr lang="en-US" sz="1600" b="1" i="1" dirty="0">
              <a:solidFill>
                <a:srgbClr val="00B0F0"/>
              </a:solidFill>
              <a:hlinkClick r:id="rId2"/>
            </a:endParaRPr>
          </a:p>
          <a:p>
            <a:pPr algn="ctr">
              <a:defRPr lang="en-us"/>
            </a:pPr>
            <a:endParaRPr lang="en-US" sz="1600" b="1" i="1" dirty="0">
              <a:solidFill>
                <a:srgbClr val="00B0F0"/>
              </a:solidFill>
              <a:hlinkClick r:id="rId2"/>
            </a:endParaRPr>
          </a:p>
          <a:p>
            <a:pPr algn="ctr">
              <a:defRPr lang="en-us"/>
            </a:pPr>
            <a:endParaRPr lang="fr-fr" sz="1600" b="1" dirty="0"/>
          </a:p>
          <a:p>
            <a:pPr algn="ctr">
              <a:defRPr lang="en-us"/>
            </a:pPr>
            <a:endParaRPr lang="fr-fr" sz="1600" b="1" dirty="0"/>
          </a:p>
          <a:p>
            <a:pPr algn="ctr">
              <a:defRPr lang="en-us"/>
            </a:pPr>
            <a:endParaRPr lang="fr-fr" sz="1600" b="1" dirty="0"/>
          </a:p>
          <a:p>
            <a:pPr algn="ctr">
              <a:defRPr lang="en-us"/>
            </a:pPr>
            <a:endParaRPr lang="fr-fr" sz="1600" b="1" u="sng" dirty="0"/>
          </a:p>
          <a:p>
            <a:pPr algn="ctr">
              <a:defRPr lang="en-us"/>
            </a:pPr>
            <a:endParaRPr lang="en-us" sz="1600" b="1" dirty="0"/>
          </a:p>
        </p:txBody>
      </p:sp>
      <p:pic>
        <p:nvPicPr>
          <p:cNvPr id="8" name="Picture 7">
            <a:extLst>
              <a:ext uri="{FF2B5EF4-FFF2-40B4-BE49-F238E27FC236}">
                <a16:creationId xmlns:a16="http://schemas.microsoft.com/office/drawing/2014/main" id="{87625074-2009-4B23-A764-2666250F8C0F}"/>
              </a:ext>
            </a:extLst>
          </p:cNvPr>
          <p:cNvPicPr>
            <a:picLocks noChangeAspect="1"/>
          </p:cNvPicPr>
          <p:nvPr/>
        </p:nvPicPr>
        <p:blipFill>
          <a:blip r:embed="rId3"/>
          <a:stretch>
            <a:fillRect/>
          </a:stretch>
        </p:blipFill>
        <p:spPr>
          <a:xfrm>
            <a:off x="134470" y="6234447"/>
            <a:ext cx="638801" cy="562145"/>
          </a:xfrm>
          <a:prstGeom prst="rect">
            <a:avLst/>
          </a:prstGeom>
        </p:spPr>
      </p:pic>
      <p:pic>
        <p:nvPicPr>
          <p:cNvPr id="3" name="Picture 2">
            <a:extLst>
              <a:ext uri="{FF2B5EF4-FFF2-40B4-BE49-F238E27FC236}">
                <a16:creationId xmlns:a16="http://schemas.microsoft.com/office/drawing/2014/main" id="{337D5211-6606-E728-6AC4-30A0ACEA4AFF}"/>
              </a:ext>
            </a:extLst>
          </p:cNvPr>
          <p:cNvPicPr>
            <a:picLocks noChangeAspect="1"/>
          </p:cNvPicPr>
          <p:nvPr/>
        </p:nvPicPr>
        <p:blipFill>
          <a:blip r:embed="rId4"/>
          <a:stretch>
            <a:fillRect/>
          </a:stretch>
        </p:blipFill>
        <p:spPr>
          <a:xfrm>
            <a:off x="773271" y="6403510"/>
            <a:ext cx="11418729" cy="512108"/>
          </a:xfrm>
          <a:prstGeom prst="rect">
            <a:avLst/>
          </a:prstGeom>
        </p:spPr>
      </p:pic>
      <p:sp>
        <p:nvSpPr>
          <p:cNvPr id="5" name="TextBox 4">
            <a:extLst>
              <a:ext uri="{FF2B5EF4-FFF2-40B4-BE49-F238E27FC236}">
                <a16:creationId xmlns:a16="http://schemas.microsoft.com/office/drawing/2014/main" id="{30D4D5DB-0CF6-48E9-CB25-6DFAF6C6AE19}"/>
              </a:ext>
            </a:extLst>
          </p:cNvPr>
          <p:cNvSpPr txBox="1"/>
          <p:nvPr/>
        </p:nvSpPr>
        <p:spPr>
          <a:xfrm>
            <a:off x="11890314" y="6427260"/>
            <a:ext cx="301686" cy="369332"/>
          </a:xfrm>
          <a:prstGeom prst="rect">
            <a:avLst/>
          </a:prstGeom>
          <a:solidFill>
            <a:schemeClr val="bg1"/>
          </a:solidFill>
        </p:spPr>
        <p:txBody>
          <a:bodyPr wrap="none" rtlCol="0">
            <a:spAutoFit/>
          </a:bodyPr>
          <a:lstStyle/>
          <a:p>
            <a:r>
              <a:rPr lang="en-US" dirty="0"/>
              <a:t>9</a:t>
            </a:r>
          </a:p>
        </p:txBody>
      </p:sp>
      <p:sp>
        <p:nvSpPr>
          <p:cNvPr id="9" name="TextBox 8">
            <a:extLst>
              <a:ext uri="{FF2B5EF4-FFF2-40B4-BE49-F238E27FC236}">
                <a16:creationId xmlns:a16="http://schemas.microsoft.com/office/drawing/2014/main" id="{7F7A589C-6D73-4DB2-BDEB-0B9131D975B7}"/>
              </a:ext>
            </a:extLst>
          </p:cNvPr>
          <p:cNvSpPr txBox="1"/>
          <p:nvPr/>
        </p:nvSpPr>
        <p:spPr>
          <a:xfrm>
            <a:off x="63795" y="595407"/>
            <a:ext cx="12064409" cy="5831853"/>
          </a:xfrm>
          <a:prstGeom prst="rect">
            <a:avLst/>
          </a:prstGeom>
          <a:noFill/>
        </p:spPr>
        <p:txBody>
          <a:bodyPr wrap="square">
            <a:spAutoFit/>
          </a:bodyPr>
          <a:lstStyle>
            <a:lvl1pPr rtl="0">
              <a:buClr>
                <a:srgbClr val="FF0000"/>
              </a:buClr>
              <a:defRPr sz="2800" b="1" kern="50">
                <a:ln w="0"/>
                <a:solidFill>
                  <a:srgbClr val="C00000"/>
                </a:solidFill>
                <a:effectLst>
                  <a:outerShdw blurRad="38100" dist="38100" dir="2700000" algn="tl">
                    <a:srgbClr val="000000">
                      <a:alpha val="43137"/>
                    </a:srgbClr>
                  </a:outerShdw>
                </a:effectLst>
                <a:latin typeface="Times New Roman" panose="02020603050405020304" pitchFamily="18" charset="0"/>
              </a:defRPr>
            </a:lvl1pPr>
          </a:lstStyle>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Short Theoretical introduction.</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Advantages of using Monte-Carlo codes like MCNP6.</a:t>
            </a:r>
          </a:p>
          <a:p>
            <a:pPr marL="457200" indent="-457200">
              <a:lnSpc>
                <a:spcPct val="150000"/>
              </a:lnSpc>
              <a:buClr>
                <a:srgbClr val="0070C0"/>
              </a:buClr>
              <a:buFont typeface="Wingdings" panose="05000000000000000000" pitchFamily="2" charset="2"/>
              <a:buChar char="Ø"/>
            </a:pPr>
            <a:r>
              <a:rPr lang="en-US" dirty="0">
                <a:solidFill>
                  <a:schemeClr val="bg1"/>
                </a:solidFill>
                <a:latin typeface="Book Antiqua" panose="02040602050305030304" pitchFamily="18" charset="0"/>
              </a:rPr>
              <a:t>Steps for Monte-Carlo Simulations.</a:t>
            </a:r>
          </a:p>
          <a:p>
            <a:pPr marL="457200" indent="-457200">
              <a:lnSpc>
                <a:spcPct val="150000"/>
              </a:lnSpc>
              <a:buClr>
                <a:srgbClr val="0070C0"/>
              </a:buClr>
              <a:buFont typeface="Wingdings" panose="05000000000000000000" pitchFamily="2" charset="2"/>
              <a:buChar char="Ø"/>
            </a:pPr>
            <a:r>
              <a:rPr lang="en-US" dirty="0"/>
              <a:t>MONUMENT experiment and Muon-Beam Profile.</a:t>
            </a:r>
          </a:p>
          <a:p>
            <a:pPr marL="457200" indent="-457200">
              <a:lnSpc>
                <a:spcPct val="150000"/>
              </a:lnSpc>
              <a:buClr>
                <a:srgbClr val="0070C0"/>
              </a:buClr>
              <a:buFont typeface="Wingdings" panose="05000000000000000000" pitchFamily="2" charset="2"/>
              <a:buChar char="Ø"/>
            </a:pPr>
            <a:r>
              <a:rPr lang="en-US" dirty="0">
                <a:solidFill>
                  <a:schemeClr val="bg1"/>
                </a:solidFill>
              </a:rPr>
              <a:t>Monte-Carlo Simulation of MONUMENT experiment.</a:t>
            </a:r>
            <a:endParaRPr lang="en-US" dirty="0"/>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Induced Secondary Particles.</a:t>
            </a:r>
          </a:p>
          <a:p>
            <a:pPr marL="457200" indent="-457200">
              <a:lnSpc>
                <a:spcPct val="150000"/>
              </a:lnSpc>
              <a:buClr>
                <a:srgbClr val="0070C0"/>
              </a:buClr>
              <a:buFont typeface="Wingdings" panose="05000000000000000000" pitchFamily="2" charset="2"/>
              <a:buChar char="Ø"/>
            </a:pPr>
            <a:r>
              <a:rPr lang="en-US" dirty="0">
                <a:solidFill>
                  <a:schemeClr val="bg1"/>
                </a:solidFill>
              </a:rPr>
              <a:t>Simulations of the Calibration Sources.</a:t>
            </a:r>
          </a:p>
          <a:p>
            <a:pPr marL="457200" indent="-457200">
              <a:lnSpc>
                <a:spcPct val="150000"/>
              </a:lnSpc>
              <a:buClr>
                <a:srgbClr val="0070C0"/>
              </a:buClr>
              <a:buFont typeface="Wingdings" panose="05000000000000000000" pitchFamily="2" charset="2"/>
              <a:buChar char="Ø"/>
            </a:pPr>
            <a:r>
              <a:rPr lang="en-US" dirty="0">
                <a:solidFill>
                  <a:schemeClr val="bg1"/>
                </a:solidFill>
              </a:rPr>
              <a:t>Separating Spectrum into its Components and Isotopes Production.</a:t>
            </a:r>
          </a:p>
          <a:p>
            <a:pPr marL="457200" indent="-457200">
              <a:lnSpc>
                <a:spcPct val="150000"/>
              </a:lnSpc>
              <a:buClr>
                <a:srgbClr val="0070C0"/>
              </a:buClr>
              <a:buFont typeface="Wingdings" panose="05000000000000000000" pitchFamily="2" charset="2"/>
              <a:buChar char="Ø"/>
            </a:pPr>
            <a:r>
              <a:rPr lang="en-US" dirty="0">
                <a:solidFill>
                  <a:schemeClr val="bg1"/>
                </a:solidFill>
              </a:rPr>
              <a:t>More for Near Future.</a:t>
            </a:r>
          </a:p>
        </p:txBody>
      </p:sp>
    </p:spTree>
    <p:extLst>
      <p:ext uri="{BB962C8B-B14F-4D97-AF65-F5344CB8AC3E}">
        <p14:creationId xmlns:p14="http://schemas.microsoft.com/office/powerpoint/2010/main" val="26326513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39675</TotalTime>
  <Words>3367</Words>
  <Application>Microsoft Office PowerPoint</Application>
  <PresentationFormat>Widescreen</PresentationFormat>
  <Paragraphs>421</Paragraphs>
  <Slides>31</Slides>
  <Notes>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ＭＳ Ｐゴシック</vt:lpstr>
      <vt:lpstr>Arial</vt:lpstr>
      <vt:lpstr>Book Antiqua</vt:lpstr>
      <vt:lpstr>Calibri</vt:lpstr>
      <vt:lpstr>Calibri Light</vt:lpstr>
      <vt:lpstr>Cambria Math</vt:lpstr>
      <vt:lpstr>Cascadia Mono</vt:lpstr>
      <vt:lpstr>Comic Sans MS</vt:lpstr>
      <vt:lpstr>Corbel</vt:lpstr>
      <vt:lpstr>Georgia</vt:lpstr>
      <vt:lpstr>rival-sans</vt:lpstr>
      <vt:lpstr>Symbol</vt:lpstr>
      <vt:lpstr>Times New Roman</vt:lpstr>
      <vt:lpstr>Times-Italic</vt:lpstr>
      <vt:lpstr>Times-Roman</vt:lpstr>
      <vt:lpstr>Wingdings</vt:lpstr>
      <vt:lpstr>Wingdings 2</vt:lpstr>
      <vt:lpstr>Office Theme</vt:lpstr>
      <vt:lpstr>PowerPoint Presentation</vt:lpstr>
      <vt:lpstr>PowerPoint Presentation</vt:lpstr>
      <vt:lpstr>Motivation</vt:lpstr>
      <vt:lpstr>Motivation</vt:lpstr>
      <vt:lpstr>PowerPoint Presentation</vt:lpstr>
      <vt:lpstr>Advantages of using Monte-Carlo codes like MCNP6</vt:lpstr>
      <vt:lpstr>PowerPoint Presentation</vt:lpstr>
      <vt:lpstr>Steps for Monte-Carlo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Shihada Abdullah</cp:lastModifiedBy>
  <cp:revision>333</cp:revision>
  <dcterms:created xsi:type="dcterms:W3CDTF">2024-10-21T07:19:59Z</dcterms:created>
  <dcterms:modified xsi:type="dcterms:W3CDTF">2025-08-26T22:39:18Z</dcterms:modified>
</cp:coreProperties>
</file>