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322" r:id="rId4"/>
    <p:sldId id="299" r:id="rId5"/>
    <p:sldId id="265" r:id="rId6"/>
    <p:sldId id="336" r:id="rId7"/>
    <p:sldId id="334" r:id="rId8"/>
    <p:sldId id="267" r:id="rId9"/>
    <p:sldId id="326" r:id="rId10"/>
    <p:sldId id="332" r:id="rId11"/>
    <p:sldId id="328" r:id="rId12"/>
    <p:sldId id="333" r:id="rId13"/>
    <p:sldId id="340" r:id="rId14"/>
    <p:sldId id="341" r:id="rId15"/>
    <p:sldId id="338" r:id="rId16"/>
    <p:sldId id="337" r:id="rId17"/>
    <p:sldId id="339" r:id="rId18"/>
    <p:sldId id="308" r:id="rId19"/>
    <p:sldId id="343" r:id="rId20"/>
    <p:sldId id="34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3028-05D1-1344-7A14-09B4F211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8493C0-8CAD-4578-8BDA-09683639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C57AD-635D-B381-F98E-DEEEF47D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C8650-49C9-9E10-6CC1-6E33CB8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04094-16B8-98C4-6F32-A1F8687B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0B109-956E-7FBE-6170-386D16F2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9F18AD-65D0-6DD1-A35D-A2DE0785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12055-7DF5-9CBB-D024-08E35DFB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89062-B11E-612D-53A0-B309C421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AC38C-8AF3-FBEE-7B7E-45B7453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8B6AD-6221-C611-FF3C-4D5C9071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686596-E0B0-345D-72EB-FE8E693E0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5F4CC-5B1A-C684-CC0A-AF8E5550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30024-2ADD-4B09-23FF-9C90560E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40C81-B83E-22A9-C161-E100E2CB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3371-5FC2-8481-39B1-E79422F7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E1FD4-44EF-86FC-7D2C-608A100C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51ACE-06D4-D15C-3B95-768FD01F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3D8A1-FD34-77AA-49FA-BC3BA273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FA986-78B1-0999-9317-4FE3508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25BA1-1C82-992B-BC74-2D300489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ABC51-8AD1-AE83-489C-9FA7E941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D05DC-2A4E-6FFB-7A36-A27BB7BF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38D1E-42CB-883E-8829-6F6BA75F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41AFF-E58B-634B-C448-3D1A510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68901-781E-62FE-336C-1FD52E0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53B7B-3E12-11D1-DFDF-E4B8FEFE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BB942-E2D3-3F70-FDFA-45C4E621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ECCB5-CBB1-89FA-00C5-B5355008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04563-8938-D4D4-6471-833C044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247D5-CE28-D26B-78AC-5B3900BF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A0EE-BFC4-3817-240F-D29A3EF4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66200-E697-84DD-BF58-F7AF7269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97F8D-9B2F-7073-952C-65FDA8C9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73989-5BE3-2D9B-A401-DB14376CF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BF841E-ED53-EA57-5004-FC22912B5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637DB3-F9AB-92F9-F2A8-014F3C9F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D0D09C-6863-DB3F-A2D5-AA4675C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4DBB35-7D33-9754-F741-E6A20F13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59D4B-BE30-5D37-57C0-78F05CE0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01658A-ED7D-AFD2-D7AD-955DB3C6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1A1450-3DB8-ABC3-3EBA-224F9BB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92768-F874-41EC-FB95-E990DDF3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6F5EA8-8271-1495-C197-A067DF9D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C61022-1E40-33E5-C118-03FAF8ED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77D2A2-6EEB-9139-C920-33EF930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9C6FA-AB80-B959-5008-0BA67435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A9B6E-6135-8F08-7BCB-0DC19C92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1A246-BA54-AED2-CCB0-9B703F8B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13D5E-62E9-2F18-91CB-8F3D0151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F83F8-B840-8964-B821-6BA01567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474C7-9C47-6E24-8774-C1AD0D6C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7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79A53-DE6C-BF4F-521E-54297E30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A7E243-1403-FD96-7851-3D1A215AF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AFE00-6ACF-490B-BCA0-935E1A83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B684A-5074-F0C3-0C68-FC474A7F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5E2D5-1314-CBAE-DC06-4D57733F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02EA1-558E-6922-E219-F9F9633F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E9D8-478F-C90C-3659-8CE75828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4FEF2-3628-881D-61F0-3B559ACD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1BA62-9F5D-FDA9-E596-41BAAA218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9DA0-10BC-45F8-A79E-32A920E3924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BB5B3-0E52-CBE5-D544-22FB629F1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6AECF-7C2D-24DE-8B10-5041B45E9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038B-B78E-DC8B-D021-6D8546FC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23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Liberation Sans"/>
              </a:rPr>
              <a:t>Analysis of </a:t>
            </a:r>
            <a:r>
              <a:rPr lang="en-US" b="1" dirty="0" err="1">
                <a:solidFill>
                  <a:schemeClr val="accent1"/>
                </a:solidFill>
                <a:latin typeface="Liberation Sans"/>
              </a:rPr>
              <a:t>hypernuclei</a:t>
            </a:r>
            <a:r>
              <a:rPr lang="en-US" b="1" dirty="0">
                <a:solidFill>
                  <a:schemeClr val="accent1"/>
                </a:solidFill>
                <a:latin typeface="Liberation Sans"/>
              </a:rPr>
              <a:t> and strange particles in the BM@N experiment</a:t>
            </a:r>
            <a:endParaRPr lang="ru-RU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70F6D-191C-0368-0CC7-4535BECE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6747" cy="1082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8C0F3-7CA2-0A59-A348-D0D669C2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0"/>
            <a:ext cx="2476715" cy="157747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1223B7D-8595-DDE5-18E9-ED43FB5C50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5412535"/>
            <a:ext cx="9144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XVI-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SCHOOL-CONFERENCE "THE ACTUAL PROBLEMS OF MICROWORLD PHYSICS" Minsk, Belarus, 24 – 31 August, 2025</a:t>
            </a:r>
            <a:br>
              <a:rPr lang="en-US" b="0" i="0" dirty="0">
                <a:solidFill>
                  <a:srgbClr val="222222"/>
                </a:solidFill>
                <a:effectLst/>
                <a:latin typeface="Google Sans"/>
              </a:rPr>
            </a:br>
            <a:endParaRPr lang="en-US" i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A65E-2556-3774-3303-6BDCC85515D9}"/>
              </a:ext>
            </a:extLst>
          </p:cNvPr>
          <p:cNvSpPr txBox="1"/>
          <p:nvPr/>
        </p:nvSpPr>
        <p:spPr>
          <a:xfrm>
            <a:off x="4347662" y="4089542"/>
            <a:ext cx="349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ctr" eaLnBrk="1" hangingPunct="1">
              <a:buNone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Ramin Barak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C32398-00C7-A6FF-8CFD-0D0F3A3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E2B93-2A9F-B2D0-0021-88BE45D54B2B}"/>
              </a:ext>
            </a:extLst>
          </p:cNvPr>
          <p:cNvSpPr txBox="1"/>
          <p:nvPr/>
        </p:nvSpPr>
        <p:spPr>
          <a:xfrm>
            <a:off x="3992698" y="4550760"/>
            <a:ext cx="42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 behalf of the BM@N Collaboration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68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074F0E4-8493-DCE0-20E5-34F23B6A55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6"/>
                <a:ext cx="10515600" cy="98326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sz="2700" dirty="0"/>
                  <a:t>Preliminary phase space analysis</a:t>
                </a:r>
                <a:endParaRPr lang="ru-RU" sz="27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074F0E4-8493-DCE0-20E5-34F23B6A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6"/>
                <a:ext cx="10515600" cy="983262"/>
              </a:xfrm>
              <a:blipFill>
                <a:blip r:embed="rId2"/>
                <a:stretch>
                  <a:fillRect t="-16770" b="-1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FECD5DB-46C7-4169-D301-13C760E0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916C0-4223-F321-621F-ED6628B85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80"/>
            <a:ext cx="12192000" cy="5875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15192-41DA-7C7C-705C-CBE96190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465"/>
            <a:ext cx="5956941" cy="2880181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764E137-2372-D66C-51A3-28ED5B5D7947}"/>
              </a:ext>
            </a:extLst>
          </p:cNvPr>
          <p:cNvCxnSpPr/>
          <p:nvPr/>
        </p:nvCxnSpPr>
        <p:spPr>
          <a:xfrm flipV="1">
            <a:off x="3774145" y="2033419"/>
            <a:ext cx="2725271" cy="8068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8DEBB3-F4E3-727C-3E13-BA493476C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9" y="3419233"/>
            <a:ext cx="3621740" cy="19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46FE413-4639-4C6A-9FC0-7088D957FB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2925"/>
                <a:ext cx="10515600" cy="73478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sz="2700" dirty="0"/>
                  <a:t>Preliminary phase space analysis</a:t>
                </a:r>
                <a:endParaRPr lang="ru-RU" sz="27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46FE413-4639-4C6A-9FC0-7088D957F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2925"/>
                <a:ext cx="10515600" cy="734781"/>
              </a:xfrm>
              <a:blipFill>
                <a:blip r:embed="rId2"/>
                <a:stretch>
                  <a:fillRect t="-38843" b="-34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71EF8A-1D10-8DE4-D7C6-31FAA5402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" y="1829755"/>
            <a:ext cx="6131859" cy="28995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BC9C69-E144-16A6-3067-85D7E527B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6" y="1723462"/>
            <a:ext cx="5836024" cy="3112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782E11-CB60-C3FF-5B7B-051B4627E60D}"/>
              </a:ext>
            </a:extLst>
          </p:cNvPr>
          <p:cNvSpPr txBox="1"/>
          <p:nvPr/>
        </p:nvSpPr>
        <p:spPr>
          <a:xfrm>
            <a:off x="2193542" y="1460423"/>
            <a:ext cx="18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case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719D9-5ACF-7556-1304-01FD087D7905}"/>
              </a:ext>
            </a:extLst>
          </p:cNvPr>
          <p:cNvSpPr txBox="1"/>
          <p:nvPr/>
        </p:nvSpPr>
        <p:spPr>
          <a:xfrm>
            <a:off x="8110251" y="1460423"/>
            <a:ext cx="25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 case (DCM-SMM [3].)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48C99-BD06-0D53-BD3D-76BC63E3BB2D}"/>
                  </a:ext>
                </a:extLst>
              </p:cNvPr>
              <p:cNvSpPr txBox="1"/>
              <p:nvPr/>
            </p:nvSpPr>
            <p:spPr>
              <a:xfrm>
                <a:off x="7319682" y="5055390"/>
                <a:ext cx="3603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So far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were added to each event in an artificial manner.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48C99-BD06-0D53-BD3D-76BC63E3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82" y="5055390"/>
                <a:ext cx="3603811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747EF6-30B7-8AD6-7E57-C7868A25ECD2}"/>
              </a:ext>
            </a:extLst>
          </p:cNvPr>
          <p:cNvSpPr txBox="1"/>
          <p:nvPr/>
        </p:nvSpPr>
        <p:spPr>
          <a:xfrm>
            <a:off x="206189" y="559130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Baznat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Botvina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Musulmanbekov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Toneev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Zhezher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 Monte-Carlo Generator of Heavy Ion Collisions DCM-SMM, Physics of Particles and Nuclei Letters 17, 3, 303-324 (2020)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1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FE498D4C-366A-47A0-76B7-26FB34743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"/>
                <a:ext cx="10515600" cy="9832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sz="2700" dirty="0"/>
                  <a:t>Preliminary phase space analysis</a:t>
                </a:r>
                <a:endParaRPr lang="ru-RU" sz="2700" dirty="0"/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FE498D4C-366A-47A0-76B7-26FB34743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"/>
                <a:ext cx="10515600" cy="983262"/>
              </a:xfrm>
              <a:prstGeom prst="rect">
                <a:avLst/>
              </a:prstGeom>
              <a:blipFill>
                <a:blip r:embed="rId2"/>
                <a:stretch>
                  <a:fillRect t="-22360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F1C28-447A-7854-38FC-9DEE25533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976"/>
            <a:ext cx="6185649" cy="27757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3B68BD-230C-0216-8DAB-ED87E6E14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9" y="1344976"/>
            <a:ext cx="5970494" cy="27215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FDAB10-C9A7-9921-1E8E-F43E219AD826}"/>
                  </a:ext>
                </a:extLst>
              </p:cNvPr>
              <p:cNvSpPr txBox="1"/>
              <p:nvPr/>
            </p:nvSpPr>
            <p:spPr>
              <a:xfrm>
                <a:off x="1391364" y="4935070"/>
                <a:ext cx="3502305" cy="456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𝑟𝑒𝑐𝑜𝑛𝑠𝑡𝑟𝑢𝑐𝑡𝑒𝑑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𝑔𝑒𝑛𝑒𝑟𝑎𝑡𝑒𝑑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∗</m:t>
                    </m:r>
                  </m:oMath>
                </a14:m>
                <a:r>
                  <a:rPr lang="en-US" dirty="0"/>
                  <a:t> 100 %</a:t>
                </a:r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FDAB10-C9A7-9921-1E8E-F43E219AD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64" y="4935070"/>
                <a:ext cx="3502305" cy="456856"/>
              </a:xfrm>
              <a:prstGeom prst="rect">
                <a:avLst/>
              </a:prstGeom>
              <a:blipFill>
                <a:blip r:embed="rId5"/>
                <a:stretch>
                  <a:fillRect l="-3130" t="-4000" r="-3130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F8CFF-2AC3-0102-96F5-F72E1400B7A8}"/>
                  </a:ext>
                </a:extLst>
              </p:cNvPr>
              <p:cNvSpPr txBox="1"/>
              <p:nvPr/>
            </p:nvSpPr>
            <p:spPr>
              <a:xfrm>
                <a:off x="5638800" y="2873188"/>
                <a:ext cx="2345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F8CFF-2AC3-0102-96F5-F72E1400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73188"/>
                <a:ext cx="2345194" cy="276999"/>
              </a:xfrm>
              <a:prstGeom prst="rect">
                <a:avLst/>
              </a:prstGeom>
              <a:blipFill>
                <a:blip r:embed="rId6"/>
                <a:stretch>
                  <a:fillRect l="-1818" r="-2338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7911EC-A6CB-E06D-C157-F6987667011E}"/>
                  </a:ext>
                </a:extLst>
              </p:cNvPr>
              <p:cNvSpPr txBox="1"/>
              <p:nvPr/>
            </p:nvSpPr>
            <p:spPr>
              <a:xfrm>
                <a:off x="7603384" y="4823733"/>
                <a:ext cx="289162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7911EC-A6CB-E06D-C157-F6987667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84" y="4823733"/>
                <a:ext cx="2891625" cy="390748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8A7B-03AE-214F-9644-507C7F78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EA08191-F701-9140-3251-B0666E11C1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ru-RU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 </a:t>
                </a:r>
                <a:r>
                  <a:rPr lang="ru-RU" kern="100" dirty="0" err="1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processing</a:t>
                </a:r>
                <a:r>
                  <a:rPr lang="ru-RU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100" dirty="0" err="1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procedure</a:t>
                </a:r>
                <a:r>
                  <a:rPr lang="en-US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mtClean="0">
                        <a:solidFill>
                          <a:schemeClr val="accent1"/>
                        </a:solidFill>
                      </a:rPr>
                      <m:t>Ξ</m:t>
                    </m:r>
                    <m:r>
                      <m:rPr>
                        <m:nor/>
                      </m:rPr>
                      <a:rPr lang="el-GR" baseline="30000" smtClean="0">
                        <a:solidFill>
                          <a:schemeClr val="accent1"/>
                        </a:solidFill>
                      </a:rPr>
                      <m:t>−</m:t>
                    </m:r>
                  </m:oMath>
                </a14:m>
                <a:r>
                  <a:rPr lang="en-US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EA08191-F701-9140-3251-B0666E11C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7B4342-9761-C37C-7A76-C228894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0" y="1325563"/>
            <a:ext cx="10272220" cy="43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4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1DE539A-4310-5DF1-0B95-534E6694A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6"/>
                <a:ext cx="10515600" cy="779604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accent1"/>
                        </a:solidFill>
                      </a:rPr>
                      <m:t>Ξ</m:t>
                    </m:r>
                    <m:r>
                      <m:rPr>
                        <m:nor/>
                      </m:rPr>
                      <a:rPr lang="el-GR" baseline="30000">
                        <a:solidFill>
                          <a:schemeClr val="accent1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1DE539A-4310-5DF1-0B95-534E6694A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6"/>
                <a:ext cx="10515600" cy="779604"/>
              </a:xfrm>
              <a:blipFill>
                <a:blip r:embed="rId2"/>
                <a:stretch>
                  <a:fillRect t="-19531" b="-32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2313B9-8464-B7AE-0271-9F971AE0D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7" y="1081087"/>
            <a:ext cx="6838950" cy="4695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2FDF2-BC84-7A5C-7CC1-83957CD7E1DE}"/>
                  </a:ext>
                </a:extLst>
              </p:cNvPr>
              <p:cNvSpPr txBox="1"/>
              <p:nvPr/>
            </p:nvSpPr>
            <p:spPr>
              <a:xfrm>
                <a:off x="7714129" y="1772022"/>
                <a:ext cx="3639671" cy="3141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Constraints applied: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dca1 </a:t>
                </a:r>
                <a:r>
                  <a:rPr lang="ru-RU" dirty="0"/>
                  <a:t>&gt;</a:t>
                </a:r>
                <a:r>
                  <a:rPr lang="en-US" dirty="0"/>
                  <a:t> </a:t>
                </a:r>
                <a:r>
                  <a:rPr lang="ru-RU" dirty="0"/>
                  <a:t>4</a:t>
                </a:r>
                <a:r>
                  <a:rPr lang="en-US" dirty="0"/>
                  <a:t>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dca2 &gt; 14.0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dca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&lt; 0.4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dca</m:t>
                        </m:r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m:rPr>
                            <m:nor/>
                          </m:rPr>
                          <a:rPr lang="el-GR">
                            <a:solidFill>
                              <a:schemeClr val="tx1"/>
                            </a:solidFill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l-GR" baseline="30000">
                            <a:solidFill>
                              <a:schemeClr val="tx1"/>
                            </a:solidFill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&lt; 0.5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dca</m:t>
                        </m:r>
                      </m:e>
                      <m:sub>
                        <m:r>
                          <m:rPr>
                            <m:nor/>
                          </m:rPr>
                          <a:rPr lang="el-GR"/>
                          <m:t>Ξ</m:t>
                        </m:r>
                        <m:r>
                          <m:rPr>
                            <m:nor/>
                          </m:rPr>
                          <a:rPr lang="el-GR" baseline="30000"/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&lt; 6.0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angle &lt; 0.03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(abs(xi.massL-1.1157)&lt;0.00625)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Certain constraints regarding fake hits and reflection (mentioned on the back-up slides)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2FDF2-BC84-7A5C-7CC1-83957CD7E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29" y="1772022"/>
                <a:ext cx="3639671" cy="3141886"/>
              </a:xfrm>
              <a:prstGeom prst="rect">
                <a:avLst/>
              </a:prstGeom>
              <a:blipFill>
                <a:blip r:embed="rId4"/>
                <a:stretch>
                  <a:fillRect l="-1338" t="-1165" r="-1505" b="-2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28E105-4C9A-65FD-9968-FCFEF0B4470E}"/>
              </a:ext>
            </a:extLst>
          </p:cNvPr>
          <p:cNvSpPr txBox="1"/>
          <p:nvPr/>
        </p:nvSpPr>
        <p:spPr>
          <a:xfrm>
            <a:off x="484094" y="6445624"/>
            <a:ext cx="5731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[4]. V. </a:t>
            </a:r>
            <a:r>
              <a:rPr lang="en-US" dirty="0" err="1"/>
              <a:t>Vasendina</a:t>
            </a:r>
            <a:r>
              <a:rPr lang="en-US" dirty="0"/>
              <a:t>, A. Zinchenko (JINR), BM@N collaboration.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72184-E253-377B-0053-29F4E44A9831}"/>
              </a:ext>
            </a:extLst>
          </p:cNvPr>
          <p:cNvSpPr txBox="1"/>
          <p:nvPr/>
        </p:nvSpPr>
        <p:spPr>
          <a:xfrm>
            <a:off x="4666129" y="5592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[4].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6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8EFCD44-BC27-C239-E012-398F0EB998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ru-RU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 </a:t>
                </a:r>
                <a:r>
                  <a:rPr lang="ru-RU" kern="100" dirty="0" err="1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processing</a:t>
                </a:r>
                <a:r>
                  <a:rPr lang="ru-RU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kern="100" dirty="0" err="1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procedure</a:t>
                </a:r>
                <a:r>
                  <a:rPr lang="en-US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8EFCD44-BC27-C239-E012-398F0EB99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0A7A2-4711-B63F-1B89-A5BE4DAE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63" y="953197"/>
            <a:ext cx="7465074" cy="5174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E91DD-27B5-17ED-AD70-B348BC163F2D}"/>
              </a:ext>
            </a:extLst>
          </p:cNvPr>
          <p:cNvSpPr txBox="1"/>
          <p:nvPr/>
        </p:nvSpPr>
        <p:spPr>
          <a:xfrm>
            <a:off x="9607162" y="575534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[5].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E4C50-3F0A-4031-7D93-84EEF9B365CA}"/>
              </a:ext>
            </a:extLst>
          </p:cNvPr>
          <p:cNvSpPr txBox="1"/>
          <p:nvPr/>
        </p:nvSpPr>
        <p:spPr>
          <a:xfrm>
            <a:off x="582705" y="6124673"/>
            <a:ext cx="114658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[5]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S. Merts (JINR), E. </a:t>
            </a:r>
            <a:r>
              <a:rPr lang="en-US" dirty="0"/>
              <a:t>Konstantinova (JINR), (2025, May 15), </a:t>
            </a:r>
            <a:r>
              <a:rPr lang="en-US" i="1" dirty="0"/>
              <a:t>Status of </a:t>
            </a:r>
            <a:r>
              <a:rPr lang="en-US" i="1" dirty="0" err="1"/>
              <a:t>hypernuclei</a:t>
            </a:r>
            <a:r>
              <a:rPr lang="en-US" i="1" dirty="0"/>
              <a:t> signal reconstruction in </a:t>
            </a:r>
            <a:r>
              <a:rPr lang="en-US" i="1" dirty="0" err="1"/>
              <a:t>Xe+CsI</a:t>
            </a:r>
            <a:r>
              <a:rPr lang="en-US" i="1" dirty="0"/>
              <a:t> Collisions in the BM@N experiment</a:t>
            </a:r>
            <a:r>
              <a:rPr lang="en-US" i="1" dirty="0">
                <a:cs typeface="Arial" panose="020B0604020202020204" pitchFamily="34" charset="0"/>
              </a:rPr>
              <a:t>, https://indico.jinr.ru/event/5284/contributions/31168/attachments/22219/39231/merts.pdf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2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5CFEF6C-56CD-5D26-97B9-06430EDB16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770965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5CFEF6C-56CD-5D26-97B9-06430EDB1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770965"/>
              </a:xfrm>
              <a:blipFill>
                <a:blip r:embed="rId2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1F681-1979-8AB1-2116-418298E7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36" y="985432"/>
            <a:ext cx="4953691" cy="5801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D3347-56D7-EFF7-6740-D2B497BE00DD}"/>
              </a:ext>
            </a:extLst>
          </p:cNvPr>
          <p:cNvSpPr txBox="1"/>
          <p:nvPr/>
        </p:nvSpPr>
        <p:spPr>
          <a:xfrm>
            <a:off x="6717851" y="1101446"/>
            <a:ext cx="471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cases were considered: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available experimental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Events starting from a certain run.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669C-2057-6B79-F346-FF995FF13348}"/>
              </a:ext>
            </a:extLst>
          </p:cNvPr>
          <p:cNvSpPr txBox="1"/>
          <p:nvPr/>
        </p:nvSpPr>
        <p:spPr>
          <a:xfrm>
            <a:off x="4484789" y="585811"/>
            <a:ext cx="322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Experimental data</a:t>
            </a:r>
            <a:endParaRPr lang="ru-RU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1B0CB-0DCA-418F-7321-36DDF5B69E66}"/>
                  </a:ext>
                </a:extLst>
              </p:cNvPr>
              <p:cNvSpPr txBox="1"/>
              <p:nvPr/>
            </p:nvSpPr>
            <p:spPr>
              <a:xfrm>
                <a:off x="8331145" y="3105834"/>
                <a:ext cx="2958439" cy="383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Constraints applied: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4.0 cm &lt;= path &lt;= 14.0 cm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2.0 &lt;= dca2 &lt;= 20.0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 &lt;= dca12 &lt;= 20.0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 &lt;= dca0 &lt;= 10.0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dirty="0"/>
                  <a:t> &lt;=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He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&lt;= 20.0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dirty="0"/>
                  <a:t> &lt;=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&lt;= 20.0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14.0 &lt;=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&lt;= 20.0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1B0CB-0DCA-418F-7321-36DDF5B6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45" y="3105834"/>
                <a:ext cx="2958439" cy="3830279"/>
              </a:xfrm>
              <a:prstGeom prst="rect">
                <a:avLst/>
              </a:prstGeom>
              <a:blipFill>
                <a:blip r:embed="rId4"/>
                <a:stretch>
                  <a:fillRect l="-1856" t="-795" r="-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194277E-33D6-98B0-FFBD-99BF13EFDFBC}"/>
              </a:ext>
            </a:extLst>
          </p:cNvPr>
          <p:cNvSpPr txBox="1"/>
          <p:nvPr/>
        </p:nvSpPr>
        <p:spPr>
          <a:xfrm>
            <a:off x="5871339" y="388619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[5].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26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9635C7B3-8F8D-4406-DAB7-ADE38DED2C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770965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9635C7B3-8F8D-4406-DAB7-ADE38DED2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770965"/>
              </a:xfrm>
              <a:blipFill>
                <a:blip r:embed="rId2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373579-7F93-41C3-E76E-403BA356338D}"/>
              </a:ext>
            </a:extLst>
          </p:cNvPr>
          <p:cNvSpPr txBox="1"/>
          <p:nvPr/>
        </p:nvSpPr>
        <p:spPr>
          <a:xfrm>
            <a:off x="5301936" y="594776"/>
            <a:ext cx="158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MC data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CE44DF-6F0E-F243-2E8E-F2237BB7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7" y="851409"/>
            <a:ext cx="3935885" cy="5325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B0D8A0-AD8D-B286-D4A8-CFD9F6D714E9}"/>
                  </a:ext>
                </a:extLst>
              </p:cNvPr>
              <p:cNvSpPr txBox="1"/>
              <p:nvPr/>
            </p:nvSpPr>
            <p:spPr>
              <a:xfrm>
                <a:off x="5970494" y="1559859"/>
                <a:ext cx="5992153" cy="94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Two data sets were generated by means of DCM-SMM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1e6 events, each one containing 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1e6 events, each tenth event containing 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B0D8A0-AD8D-B286-D4A8-CFD9F6D71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94" y="1559859"/>
                <a:ext cx="5992153" cy="947695"/>
              </a:xfrm>
              <a:prstGeom prst="rect">
                <a:avLst/>
              </a:prstGeom>
              <a:blipFill>
                <a:blip r:embed="rId4"/>
                <a:stretch>
                  <a:fillRect l="-814" t="-3871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2D72B3-257C-F2C9-72A8-4CDE071342FE}"/>
                  </a:ext>
                </a:extLst>
              </p:cNvPr>
              <p:cNvSpPr txBox="1"/>
              <p:nvPr/>
            </p:nvSpPr>
            <p:spPr>
              <a:xfrm>
                <a:off x="5970494" y="2887862"/>
                <a:ext cx="6096000" cy="272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Constraints applied: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0.5 cm &lt;= path &lt;= 50.0 cm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0.01</a:t>
                </a:r>
                <a:r>
                  <a:rPr lang="ru-RU" dirty="0"/>
                  <a:t> </a:t>
                </a:r>
                <a:r>
                  <a:rPr lang="en-US" dirty="0"/>
                  <a:t>&lt;= dca2 &lt;= 100.0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 &lt;= dca12 &lt;= 8.0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0.0 &lt;= dca0 &lt;= 1.8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dirty="0"/>
                  <a:t> &lt;=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He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&lt;= 10.0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dirty="0"/>
                  <a:t> &lt;=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&lt;= 1.6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4.0 &lt;=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en-US" dirty="0"/>
                  <a:t>&lt;= 21.0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2D72B3-257C-F2C9-72A8-4CDE07134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94" y="2887862"/>
                <a:ext cx="6096000" cy="2722284"/>
              </a:xfrm>
              <a:prstGeom prst="rect">
                <a:avLst/>
              </a:prstGeom>
              <a:blipFill>
                <a:blip r:embed="rId5"/>
                <a:stretch>
                  <a:fillRect l="-800" t="-1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1059526-22F7-9C93-49D7-C1AD4F40737B}"/>
              </a:ext>
            </a:extLst>
          </p:cNvPr>
          <p:cNvSpPr txBox="1"/>
          <p:nvPr/>
        </p:nvSpPr>
        <p:spPr>
          <a:xfrm>
            <a:off x="4500282" y="351416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[5].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9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future work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m:rPr>
                        <m:nor/>
                      </m:rPr>
                      <a:rPr lang="en-US" dirty="0" smtClean="0"/>
                      <m:t>ambda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hyperon</m:t>
                    </m:r>
                    <m:r>
                      <m:rPr>
                        <m:nor/>
                      </m:rPr>
                      <a:rPr lang="en-US" dirty="0" smtClean="0"/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l-GR"/>
                      <m:t>Ξ</m:t>
                    </m:r>
                    <m:r>
                      <m:rPr>
                        <m:nor/>
                      </m:rPr>
                      <a:rPr lang="el-GR" baseline="30000"/>
                      <m:t>−</m:t>
                    </m:r>
                    <m:r>
                      <m:rPr>
                        <m:nor/>
                      </m:rPr>
                      <a:rPr lang="en-US" b="0" i="0" baseline="30000" smtClean="0"/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</a:rPr>
                      <m:t> </m:t>
                    </m:r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signals were optimized by assuming relevant constraints. </a:t>
                </a:r>
              </a:p>
              <a:p>
                <a:r>
                  <a:rPr lang="en-US" dirty="0"/>
                  <a:t>Phase space analysis was initiated in case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/>
                      <m:t>(1020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Applying necessary changes to MC data in order to achieve a closer approximation to experimental data for all the four particles presented .</a:t>
                </a:r>
              </a:p>
              <a:p>
                <a:r>
                  <a:rPr lang="en-US" dirty="0"/>
                  <a:t>Continuation of the phase space analysis.</a:t>
                </a:r>
              </a:p>
              <a:p>
                <a:r>
                  <a:rPr lang="en-US" dirty="0"/>
                  <a:t>Estimation of the 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each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four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particles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combining the results from the experimental case and MC case (reconstruction efficiency), derivation of the cross-section.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  <a:blipFill>
                <a:blip r:embed="rId2"/>
                <a:stretch>
                  <a:fillRect l="-928" t="-1681" r="-1565" b="-2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AA4D8-0745-283F-1C48-9C56E6BC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5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9117-D86B-8742-BC39-8BAD2914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 very much for your attention!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4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9154A4-3C8E-252D-9F20-F186D8CE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7" y="0"/>
            <a:ext cx="1110226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BM@N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NICA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01143D8-D4AC-C83B-AEAB-AE2457CC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925"/>
            <a:ext cx="10515600" cy="2057146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Collisions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elementary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stationary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GeV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baryonic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equation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symmetric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asymmetric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phenomena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DFE2-74EE-8685-C834-E8C91EFE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8" y="2828909"/>
            <a:ext cx="6279508" cy="3274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63A25-2EA4-B201-F36C-5548A237C00C}"/>
              </a:ext>
            </a:extLst>
          </p:cNvPr>
          <p:cNvSpPr txBox="1"/>
          <p:nvPr/>
        </p:nvSpPr>
        <p:spPr>
          <a:xfrm>
            <a:off x="2076052" y="5954229"/>
            <a:ext cx="3490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1A24C-853F-9005-4314-3BDE06EE21AF}"/>
              </a:ext>
            </a:extLst>
          </p:cNvPr>
          <p:cNvSpPr txBox="1"/>
          <p:nvPr/>
        </p:nvSpPr>
        <p:spPr>
          <a:xfrm>
            <a:off x="7820036" y="6193818"/>
            <a:ext cx="297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BM@N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F38B7C-156D-6E87-60BB-196A1C8C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31" y="3204551"/>
            <a:ext cx="5766574" cy="27211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0CF7D1-7231-D713-04B3-6848C060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8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661C2-98C6-F1AD-59E8-30F1A831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Back-up</a:t>
            </a:r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A00AD7-B125-6139-A95B-576622987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Additional constraints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tx1"/>
                        </a:solidFill>
                      </a:rPr>
                      <m:t>Ξ</m:t>
                    </m:r>
                    <m:r>
                      <m:rPr>
                        <m:nor/>
                      </m:rPr>
                      <a:rPr lang="el-GR" baseline="30000">
                        <a:solidFill>
                          <a:schemeClr val="tx1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:</a:t>
                </a:r>
              </a:p>
              <a:p>
                <a:r>
                  <a:rPr lang="ru-RU" dirty="0" err="1"/>
                  <a:t>tmvas</a:t>
                </a:r>
                <a:r>
                  <a:rPr lang="ru-RU" dirty="0"/>
                  <a:t>[0]&gt;0&amp;&amp;</a:t>
                </a:r>
                <a:r>
                  <a:rPr lang="ru-RU" dirty="0" err="1"/>
                  <a:t>tmvas</a:t>
                </a:r>
                <a:r>
                  <a:rPr lang="ru-RU" dirty="0"/>
                  <a:t>[1]&gt;0&amp;&amp;</a:t>
                </a:r>
                <a:r>
                  <a:rPr lang="ru-RU" dirty="0" err="1"/>
                  <a:t>tmvas</a:t>
                </a:r>
                <a:r>
                  <a:rPr lang="ru-RU" dirty="0"/>
                  <a:t>[2]&gt;-0.1</a:t>
                </a:r>
                <a:r>
                  <a:rPr lang="en-US" dirty="0"/>
                  <a:t> (to deal with fake hits from the three final products of decay)</a:t>
                </a:r>
              </a:p>
              <a:p>
                <a:r>
                  <a:rPr lang="en-US" dirty="0"/>
                  <a:t>(abs(xi.mass3-1.1157)&gt;abs(xi.massL-1.1157)) (to deal with the reflection)</a:t>
                </a:r>
                <a:endParaRPr lang="ru-RU" dirty="0"/>
              </a:p>
              <a:p>
                <a:endParaRPr lang="ru-RU" dirty="0"/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A00AD7-B125-6139-A95B-576622987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5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D0F9-C22A-A443-9A51-10F1EEA6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97" y="-81564"/>
            <a:ext cx="10515600" cy="7464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16E9F-A6C9-BE64-F669-C70F30A7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31" y="1237002"/>
            <a:ext cx="10515600" cy="3678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0F6B1-D36A-5328-FE5D-2EA719B1AE41}"/>
              </a:ext>
            </a:extLst>
          </p:cNvPr>
          <p:cNvSpPr txBox="1"/>
          <p:nvPr/>
        </p:nvSpPr>
        <p:spPr>
          <a:xfrm>
            <a:off x="7082209" y="5338601"/>
            <a:ext cx="510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J. Phys. G: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Part. Phys. 32, S373-S380 (2006) DOI: 10.1088/0954-3899/32/12/S46.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E21A56-87CF-5CB6-5DA4-1C0756A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ACA8E-4CC5-2C58-C053-77F3CF14DEAA}"/>
              </a:ext>
            </a:extLst>
          </p:cNvPr>
          <p:cNvSpPr txBox="1"/>
          <p:nvPr/>
        </p:nvSpPr>
        <p:spPr>
          <a:xfrm>
            <a:off x="830803" y="412907"/>
            <a:ext cx="109367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are strange particles and </a:t>
            </a:r>
            <a:r>
              <a:rPr lang="en-US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hypernuclei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interesting to study?</a:t>
            </a:r>
            <a:endParaRPr lang="ru-RU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D4D09-307B-3BA7-D7D6-7B601CD5C986}"/>
                  </a:ext>
                </a:extLst>
              </p:cNvPr>
              <p:cNvSpPr txBox="1"/>
              <p:nvPr/>
            </p:nvSpPr>
            <p:spPr>
              <a:xfrm>
                <a:off x="911946" y="844661"/>
                <a:ext cx="107744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i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is expected to have a small cross-section for interactions with other non-strange particles, and its life time is relatively long (∼41 </a:t>
                </a:r>
                <a:r>
                  <a:rPr lang="en-US" dirty="0" err="1"/>
                  <a:t>fm</a:t>
                </a:r>
                <a:r>
                  <a:rPr lang="en-US" dirty="0"/>
                  <a:t>/c), it may keep information of the early stage of the system’s evolution [1].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AD4D09-307B-3BA7-D7D6-7B601CD5C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46" y="844661"/>
                <a:ext cx="10774490" cy="923330"/>
              </a:xfrm>
              <a:prstGeom prst="rect">
                <a:avLst/>
              </a:prstGeom>
              <a:blipFill>
                <a:blip r:embed="rId2"/>
                <a:stretch>
                  <a:fillRect l="-509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905A20-6FE4-66C4-6D3A-DFEECEF6AB28}"/>
                  </a:ext>
                </a:extLst>
              </p:cNvPr>
              <p:cNvSpPr txBox="1"/>
              <p:nvPr/>
            </p:nvSpPr>
            <p:spPr>
              <a:xfrm>
                <a:off x="911946" y="5210618"/>
                <a:ext cx="5977983" cy="1051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Study of symmetric matter EOS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3 –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0.16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Elliptic flow of protons, mesons and hyperons.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Sub-threshold production of strange mesons and hyperons.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905A20-6FE4-66C4-6D3A-DFEECEF6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46" y="5210618"/>
                <a:ext cx="5977983" cy="1051313"/>
              </a:xfrm>
              <a:prstGeom prst="rect">
                <a:avLst/>
              </a:prstGeom>
              <a:blipFill>
                <a:blip r:embed="rId4"/>
                <a:stretch>
                  <a:fillRect l="-918" r="-1020" b="-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8A3D315-D5C1-1373-F477-2B7B875BF3C8}"/>
              </a:ext>
            </a:extLst>
          </p:cNvPr>
          <p:cNvSpPr txBox="1"/>
          <p:nvPr/>
        </p:nvSpPr>
        <p:spPr>
          <a:xfrm>
            <a:off x="715813" y="6223335"/>
            <a:ext cx="806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EoS</a:t>
            </a:r>
            <a:r>
              <a:rPr lang="en-US" dirty="0"/>
              <a:t>: relation between density, pressure, temperature, energy and isospin asymmetry EA(</a:t>
            </a:r>
            <a:r>
              <a:rPr lang="el-GR" i="1" dirty="0"/>
              <a:t>ρ, δ</a:t>
            </a:r>
            <a:r>
              <a:rPr lang="el-GR" dirty="0"/>
              <a:t>) = </a:t>
            </a:r>
            <a:r>
              <a:rPr lang="en-US" dirty="0"/>
              <a:t>EA(</a:t>
            </a:r>
            <a:r>
              <a:rPr lang="el-GR" i="1" dirty="0"/>
              <a:t>ρ, </a:t>
            </a:r>
            <a:r>
              <a:rPr lang="el-GR" dirty="0"/>
              <a:t>0) + </a:t>
            </a:r>
            <a:r>
              <a:rPr lang="en-US" dirty="0" err="1"/>
              <a:t>Esym</a:t>
            </a:r>
            <a:r>
              <a:rPr lang="en-US" dirty="0"/>
              <a:t>(</a:t>
            </a:r>
            <a:r>
              <a:rPr lang="el-GR" i="1" dirty="0"/>
              <a:t>ρ</a:t>
            </a:r>
            <a:r>
              <a:rPr lang="el-GR" dirty="0"/>
              <a:t>) </a:t>
            </a:r>
            <a:r>
              <a:rPr lang="el-GR" i="1" dirty="0"/>
              <a:t>・ δ</a:t>
            </a:r>
            <a:r>
              <a:rPr lang="el-GR" dirty="0"/>
              <a:t>2</a:t>
            </a:r>
            <a:r>
              <a:rPr lang="en-US" dirty="0"/>
              <a:t>, where </a:t>
            </a:r>
            <a:r>
              <a:rPr lang="el-GR" i="1" dirty="0"/>
              <a:t>δ </a:t>
            </a:r>
            <a:r>
              <a:rPr lang="el-GR" dirty="0"/>
              <a:t>= (</a:t>
            </a:r>
            <a:r>
              <a:rPr lang="el-GR" i="1" dirty="0"/>
              <a:t>ρ</a:t>
            </a:r>
            <a:r>
              <a:rPr lang="en-US" dirty="0"/>
              <a:t>n </a:t>
            </a:r>
            <a:r>
              <a:rPr lang="en-US" i="1" dirty="0"/>
              <a:t>− </a:t>
            </a:r>
            <a:r>
              <a:rPr lang="el-GR" i="1" dirty="0"/>
              <a:t>ρ</a:t>
            </a:r>
            <a:r>
              <a:rPr lang="en-US" dirty="0"/>
              <a:t>p)/</a:t>
            </a:r>
            <a:r>
              <a:rPr lang="el-GR" i="1" dirty="0"/>
              <a:t>ρ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C6C936-849E-C9C4-0FB8-C20A7BC9C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44" y="2260185"/>
            <a:ext cx="9455294" cy="30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6F8E-BA68-FC67-E1C1-3E3A8728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00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Observation of strange particle (lambda hyperon,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/>
                      <m:t>Ξ</m:t>
                    </m:r>
                    <m:r>
                      <m:rPr>
                        <m:nor/>
                      </m:rPr>
                      <a:rPr lang="el-GR" baseline="30000"/>
                      <m:t>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/>
                  <a:t>and </a:t>
                </a:r>
                <a:r>
                  <a:rPr lang="en-US" dirty="0" err="1"/>
                  <a:t>hypernuclei</a:t>
                </a:r>
                <a:r>
                  <a:rPr lang="en-US" dirty="0"/>
                  <a:t> signals in the experimental data.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001"/>
                <a:ext cx="10515600" cy="4351338"/>
              </a:xfrm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95012-A3D5-2880-B177-B99FBABD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6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BF80-B948-7C83-6C79-0705458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Data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BE5595-13F2-1ED5-6379-CE9C12D18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3113929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Experimental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obtained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session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at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beginning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2023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with a beam energy of 3.8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AGeV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CsI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target and Xe beam.</a:t>
                </a:r>
              </a:p>
              <a:p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Lambda hyperons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about 2 million experimental events were analyzed.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44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44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bout 450 million experimental events were analyzed.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smtClean="0">
                        <a:solidFill>
                          <a:schemeClr val="tx1"/>
                        </a:solidFill>
                      </a:rPr>
                      <m:t>Ξ</m:t>
                    </m:r>
                    <m:r>
                      <m:rPr>
                        <m:nor/>
                      </m:rPr>
                      <a:rPr lang="el-GR" sz="4400" baseline="30000" smtClean="0">
                        <a:solidFill>
                          <a:schemeClr val="tx1"/>
                        </a:solidFill>
                      </a:rPr>
                      <m:t>−</m:t>
                    </m:r>
                  </m:oMath>
                </a14:m>
                <a:r>
                  <a:rPr lang="en-US" sz="4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about 10 million events were analyzed.</a:t>
                </a:r>
              </a:p>
              <a:p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Hypernuclei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two cases were considered, about 500 million and 225 million events respectively.</a:t>
                </a:r>
              </a:p>
              <a:p>
                <a:endParaRPr lang="ru-RU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BE5595-13F2-1ED5-6379-CE9C12D18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3113929"/>
              </a:xfrm>
              <a:blipFill>
                <a:blip r:embed="rId2"/>
                <a:stretch>
                  <a:fillRect l="-812" t="-4697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6A594-148B-E2E7-1646-C604727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7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8B13457-044E-AE4D-5C2D-116D2434DF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72860"/>
                <a:ext cx="10515600" cy="778323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 </a:t>
                </a:r>
                <a:r>
                  <a:rPr lang="ru-RU" sz="4900" kern="1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processing</a:t>
                </a:r>
                <a:r>
                  <a:rPr lang="ru-RU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900" kern="1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procedure</a:t>
                </a:r>
                <a:r>
                  <a:rPr lang="en-US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54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54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5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5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sz="4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8B13457-044E-AE4D-5C2D-116D2434D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72860"/>
                <a:ext cx="10515600" cy="778323"/>
              </a:xfrm>
              <a:blipFill>
                <a:blip r:embed="rId2"/>
                <a:stretch>
                  <a:fillRect t="-5512" b="-63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564"/>
                <a:ext cx="10515600" cy="3181381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Reconstruction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tracks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was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carried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out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err="1"/>
                  <a:t>Mathematical</a:t>
                </a:r>
                <a:r>
                  <a:rPr lang="ru-RU" dirty="0"/>
                  <a:t> </a:t>
                </a:r>
                <a:r>
                  <a:rPr lang="ru-RU" dirty="0" err="1"/>
                  <a:t>algorithms</a:t>
                </a:r>
                <a:r>
                  <a:rPr lang="ru-RU" dirty="0"/>
                  <a:t> </a:t>
                </a:r>
                <a:r>
                  <a:rPr lang="en-US" dirty="0"/>
                  <a:t>were </a:t>
                </a:r>
                <a:r>
                  <a:rPr lang="ru-RU" dirty="0" err="1"/>
                  <a:t>developed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implemented</a:t>
                </a:r>
                <a:r>
                  <a:rPr lang="ru-RU" dirty="0"/>
                  <a:t> </a:t>
                </a:r>
                <a:r>
                  <a:rPr lang="ru-RU" dirty="0" err="1"/>
                  <a:t>to</a:t>
                </a:r>
                <a:r>
                  <a:rPr lang="ru-RU" dirty="0"/>
                  <a:t> </a:t>
                </a:r>
                <a:r>
                  <a:rPr lang="ru-RU" dirty="0" err="1"/>
                  <a:t>search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:r>
                  <a:rPr lang="en-US" dirty="0"/>
                  <a:t> </a:t>
                </a:r>
                <a:r>
                  <a:rPr lang="el-GR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decays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shuffling pairs of particles with different signs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 of invariant mass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imposing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geometric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restrictions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each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</a:t>
                </a:r>
                <a:endParaRPr lang="ru-RU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564"/>
                <a:ext cx="10515600" cy="3181381"/>
              </a:xfrm>
              <a:blipFill>
                <a:blip r:embed="rId3"/>
                <a:stretch>
                  <a:fillRect l="-1043" t="-2495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E1086-E07F-E3C3-A9D0-3EA39D4A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4" y="3014273"/>
            <a:ext cx="6326251" cy="3355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FDA63-A0A7-B7D8-E72F-2E8A5C70D542}"/>
              </a:ext>
            </a:extLst>
          </p:cNvPr>
          <p:cNvSpPr txBox="1"/>
          <p:nvPr/>
        </p:nvSpPr>
        <p:spPr>
          <a:xfrm>
            <a:off x="7529907" y="627203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topology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C9916-8A85-39A2-3A50-22BA0E4689E7}"/>
              </a:ext>
            </a:extLst>
          </p:cNvPr>
          <p:cNvSpPr txBox="1"/>
          <p:nvPr/>
        </p:nvSpPr>
        <p:spPr>
          <a:xfrm>
            <a:off x="349087" y="2893394"/>
            <a:ext cx="4473925" cy="564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 –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primary vertex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Path –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traveled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Λ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decay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DCA0 –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projection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momentum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DCA1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shortest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DCA2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shortest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π-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DCA12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π-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decay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dirty="0"/>
            </a:b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CB63A91-4A61-94E6-4447-AE5A956CE47B}"/>
              </a:ext>
            </a:extLst>
          </p:cNvPr>
          <p:cNvCxnSpPr>
            <a:cxnSpLocks/>
          </p:cNvCxnSpPr>
          <p:nvPr/>
        </p:nvCxnSpPr>
        <p:spPr>
          <a:xfrm>
            <a:off x="2501152" y="1703293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A231E17-58D9-401F-2C68-382F16E4308B}"/>
              </a:ext>
            </a:extLst>
          </p:cNvPr>
          <p:cNvCxnSpPr>
            <a:cxnSpLocks/>
          </p:cNvCxnSpPr>
          <p:nvPr/>
        </p:nvCxnSpPr>
        <p:spPr>
          <a:xfrm>
            <a:off x="5105398" y="1703293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09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92AB165-2390-F312-C33F-310F9D0349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7220"/>
                <a:ext cx="10515600" cy="79132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:r>
                  <a:rPr lang="en-US" dirty="0">
                    <a:solidFill>
                      <a:schemeClr val="accent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lambda hyperons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92AB165-2390-F312-C33F-310F9D034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7220"/>
                <a:ext cx="10515600" cy="791322"/>
              </a:xfrm>
              <a:blipFill>
                <a:blip r:embed="rId2"/>
                <a:stretch>
                  <a:fillRect t="-15385" b="-3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951A32-36D8-E9B5-DA2C-9DD4F5A18AD3}"/>
              </a:ext>
            </a:extLst>
          </p:cNvPr>
          <p:cNvSpPr txBox="1"/>
          <p:nvPr/>
        </p:nvSpPr>
        <p:spPr>
          <a:xfrm>
            <a:off x="5988423" y="432131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[4].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5364C-64F8-5941-7567-217EE7E29F64}"/>
              </a:ext>
            </a:extLst>
          </p:cNvPr>
          <p:cNvSpPr txBox="1"/>
          <p:nvPr/>
        </p:nvSpPr>
        <p:spPr>
          <a:xfrm>
            <a:off x="0" y="6488668"/>
            <a:ext cx="448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 A. Zinchenko (JINR), BM@N collaboration.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16223D-555E-1EE1-6973-A194E1A1C5A8}"/>
                  </a:ext>
                </a:extLst>
              </p:cNvPr>
              <p:cNvSpPr txBox="1"/>
              <p:nvPr/>
            </p:nvSpPr>
            <p:spPr>
              <a:xfrm>
                <a:off x="5856851" y="4401309"/>
                <a:ext cx="6096000" cy="227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Constraints applied: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path &gt; 5.2 cm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dca1 &gt; 3.3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dca2 &gt; 6.0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dca</m:t>
                        </m:r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&lt; 4.3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&gt; 0.1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&gt; 0.05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16223D-555E-1EE1-6973-A194E1A1C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851" y="4401309"/>
                <a:ext cx="6096000" cy="2277547"/>
              </a:xfrm>
              <a:prstGeom prst="rect">
                <a:avLst/>
              </a:prstGeom>
              <a:blipFill>
                <a:blip r:embed="rId3"/>
                <a:stretch>
                  <a:fillRect t="-1337" b="-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818C5F-D323-244B-FC41-C0D673BA0E66}"/>
                  </a:ext>
                </a:extLst>
              </p:cNvPr>
              <p:cNvSpPr txBox="1"/>
              <p:nvPr/>
            </p:nvSpPr>
            <p:spPr>
              <a:xfrm>
                <a:off x="419100" y="4303507"/>
                <a:ext cx="6096000" cy="2375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Constraints applied: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path &gt; 2.3 cm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dca1 &gt; 5.8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/>
                  <a:t>dca2 &gt; 5.8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dca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dirty="0"/>
                  <a:t> &lt; 5.0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&gt; 0.1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&gt; 0.1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818C5F-D323-244B-FC41-C0D673BA0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303507"/>
                <a:ext cx="6096000" cy="2375202"/>
              </a:xfrm>
              <a:prstGeom prst="rect">
                <a:avLst/>
              </a:prstGeom>
              <a:blipFill>
                <a:blip r:embed="rId4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FDB4F2-D814-45BA-2E04-8466323B5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" y="780740"/>
            <a:ext cx="5686261" cy="39043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F9CA54-2013-59C2-6E3A-0D868AF05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21" y="798670"/>
            <a:ext cx="5686261" cy="3904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56FDF-37FC-3070-DB01-BE9F10B2E13E}"/>
              </a:ext>
            </a:extLst>
          </p:cNvPr>
          <p:cNvSpPr txBox="1"/>
          <p:nvPr/>
        </p:nvSpPr>
        <p:spPr>
          <a:xfrm>
            <a:off x="6087940" y="45059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3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8B13457-044E-AE4D-5C2D-116D2434DF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52637"/>
                <a:ext cx="10515600" cy="778323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 </a:t>
                </a:r>
                <a:r>
                  <a:rPr lang="ru-RU" sz="4900" kern="1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processing</a:t>
                </a:r>
                <a:r>
                  <a:rPr lang="ru-RU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900" kern="1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procedure</a:t>
                </a:r>
                <a:r>
                  <a:rPr lang="en-US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5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5400">
                        <a:solidFill>
                          <a:schemeClr val="accent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z="5400">
                        <a:solidFill>
                          <a:schemeClr val="accent1"/>
                        </a:solidFill>
                      </a:rPr>
                      <m:t>)</m:t>
                    </m:r>
                  </m:oMath>
                </a14:m>
                <a:r>
                  <a:rPr lang="en-US" sz="4900" kern="1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sz="49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8B13457-044E-AE4D-5C2D-116D2434D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52637"/>
                <a:ext cx="10515600" cy="778323"/>
              </a:xfrm>
              <a:blipFill>
                <a:blip r:embed="rId2"/>
                <a:stretch>
                  <a:fillRect b="-55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Reconstruction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tracks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was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carried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out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dirty="0">
                    <a:cs typeface="Arial" panose="020B0604020202020204" pitchFamily="34" charset="0"/>
                  </a:rPr>
                  <a:t> </a:t>
                </a:r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ru-RU" dirty="0" err="1"/>
                  <a:t>Mathematical</a:t>
                </a:r>
                <a:r>
                  <a:rPr lang="ru-RU" dirty="0"/>
                  <a:t> </a:t>
                </a:r>
                <a:r>
                  <a:rPr lang="ru-RU" dirty="0" err="1"/>
                  <a:t>algorithms</a:t>
                </a:r>
                <a:r>
                  <a:rPr lang="ru-RU" dirty="0"/>
                  <a:t> </a:t>
                </a:r>
                <a:r>
                  <a:rPr lang="en-US" dirty="0"/>
                  <a:t>were </a:t>
                </a:r>
                <a:r>
                  <a:rPr lang="ru-RU" dirty="0" err="1"/>
                  <a:t>developed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implemented</a:t>
                </a:r>
                <a:r>
                  <a:rPr lang="ru-RU" dirty="0"/>
                  <a:t> </a:t>
                </a:r>
                <a:r>
                  <a:rPr lang="ru-RU" dirty="0" err="1"/>
                  <a:t>to</a:t>
                </a:r>
                <a:r>
                  <a:rPr lang="ru-RU" dirty="0"/>
                  <a:t> </a:t>
                </a:r>
                <a:r>
                  <a:rPr lang="ru-RU" dirty="0" err="1"/>
                  <a:t>search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shuffling pairs of particles with different signs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 of invariant mass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imposing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geometric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restrictions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each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</a:t>
                </a:r>
                <a:endParaRPr lang="ru-RU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  <a:blipFill>
                <a:blip r:embed="rId3"/>
                <a:stretch>
                  <a:fillRect l="-1043" t="-3257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DA63-A0A7-B7D8-E72F-2E8A5C70D542}"/>
                  </a:ext>
                </a:extLst>
              </p:cNvPr>
              <p:cNvSpPr txBox="1"/>
              <p:nvPr/>
            </p:nvSpPr>
            <p:spPr>
              <a:xfrm>
                <a:off x="4486380" y="6055877"/>
                <a:ext cx="2874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Event topology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FDA63-A0A7-B7D8-E72F-2E8A5C70D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80" y="6055877"/>
                <a:ext cx="2874505" cy="400110"/>
              </a:xfrm>
              <a:prstGeom prst="rect">
                <a:avLst/>
              </a:prstGeom>
              <a:blipFill>
                <a:blip r:embed="rId4"/>
                <a:stretch>
                  <a:fillRect l="-2335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063A38-1205-257C-9ACB-03F6FA977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682" y="3293241"/>
            <a:ext cx="3581900" cy="276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E3E7E-E98C-9C38-A55D-45DFA05BEF51}"/>
                  </a:ext>
                </a:extLst>
              </p:cNvPr>
              <p:cNvSpPr txBox="1"/>
              <p:nvPr/>
            </p:nvSpPr>
            <p:spPr>
              <a:xfrm>
                <a:off x="761137" y="3428647"/>
                <a:ext cx="3380509" cy="315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/>
                  <a:t>DCA12 –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between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decay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1800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restrictions employed: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Constraints on the squared masses of the two products of decay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E3E7E-E98C-9C38-A55D-45DFA05BE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37" y="3428647"/>
                <a:ext cx="3380509" cy="3150606"/>
              </a:xfrm>
              <a:prstGeom prst="rect">
                <a:avLst/>
              </a:prstGeom>
              <a:blipFill>
                <a:blip r:embed="rId6"/>
                <a:stretch>
                  <a:fillRect l="-1625" t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3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9683279-20BD-6CE1-4756-3F3D7D2835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75270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9683279-20BD-6CE1-4756-3F3D7D283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752709"/>
              </a:xfrm>
              <a:blipFill>
                <a:blip r:embed="rId2"/>
                <a:stretch>
                  <a:fillRect t="-21951" b="-35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04E74B-1F85-5FF8-0DB8-6548245D7D4B}"/>
              </a:ext>
            </a:extLst>
          </p:cNvPr>
          <p:cNvSpPr txBox="1"/>
          <p:nvPr/>
        </p:nvSpPr>
        <p:spPr>
          <a:xfrm>
            <a:off x="802846" y="661480"/>
            <a:ext cx="469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Following situation with regards to constraints on the squared mass was considered: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924B7-EE5B-5691-01DD-592F079F9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" y="1403670"/>
            <a:ext cx="5951241" cy="35463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FF011F-A1F2-2AFE-D7A7-EA1B17172D7B}"/>
              </a:ext>
            </a:extLst>
          </p:cNvPr>
          <p:cNvSpPr txBox="1"/>
          <p:nvPr/>
        </p:nvSpPr>
        <p:spPr>
          <a:xfrm>
            <a:off x="1684709" y="4950045"/>
            <a:ext cx="33899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Additional constraint used :</a:t>
            </a:r>
          </a:p>
          <a:p>
            <a:pPr algn="ctr"/>
            <a:r>
              <a:rPr lang="en-US" sz="2000" dirty="0"/>
              <a:t>0.0 cm &lt;= dca12 &lt;= 1.0 cm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4D004-E9DD-C403-620B-9181D9ACF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871"/>
            <a:ext cx="6096000" cy="28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6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1321</Words>
  <Application>Microsoft Office PowerPoint</Application>
  <PresentationFormat>Широкоэкранный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Google Sans</vt:lpstr>
      <vt:lpstr>Liberation Sans</vt:lpstr>
      <vt:lpstr>Тема Office</vt:lpstr>
      <vt:lpstr>Analysis of hypernuclei and strange particles in the BM@N experiment</vt:lpstr>
      <vt:lpstr>BM@N experiment at the NICA complex</vt:lpstr>
      <vt:lpstr>Introduction</vt:lpstr>
      <vt:lpstr>Goal</vt:lpstr>
      <vt:lpstr>Data</vt:lpstr>
      <vt:lpstr> Data processing procedure (Λ and K_S^0)</vt:lpstr>
      <vt:lpstr>Results (lambda hyperons and K_S^0)</vt:lpstr>
      <vt:lpstr> Data processing procedure (φ"(1020)")</vt:lpstr>
      <vt:lpstr>Results (φ"(1020)")</vt:lpstr>
      <vt:lpstr>Results (φ"(1020)") Preliminary phase space analysis</vt:lpstr>
      <vt:lpstr>Results (φ"(1020)") Preliminary phase space analysis</vt:lpstr>
      <vt:lpstr>Презентация PowerPoint</vt:lpstr>
      <vt:lpstr>Data processing procedure ("Ξ-")</vt:lpstr>
      <vt:lpstr>Results ("Ξ-")</vt:lpstr>
      <vt:lpstr>Data processing procedure ((_Λ^3)H)</vt:lpstr>
      <vt:lpstr>Results ((_Λ^3)H)</vt:lpstr>
      <vt:lpstr>Results ((_Λ^3)H)</vt:lpstr>
      <vt:lpstr>Conclusion and future work</vt:lpstr>
      <vt:lpstr>Thank you very much for your attention!</vt:lpstr>
      <vt:lpstr>Back-up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 meson signal observation in the BM@N experiment</dc:title>
  <dc:creator>ramin.k.barak@gmail.com</dc:creator>
  <cp:lastModifiedBy>ramin.k.barak@gmail.com</cp:lastModifiedBy>
  <cp:revision>137</cp:revision>
  <dcterms:created xsi:type="dcterms:W3CDTF">2024-10-07T09:55:43Z</dcterms:created>
  <dcterms:modified xsi:type="dcterms:W3CDTF">2025-08-27T08:18:21Z</dcterms:modified>
</cp:coreProperties>
</file>