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4" r:id="rId4"/>
    <p:sldId id="279" r:id="rId5"/>
    <p:sldId id="262" r:id="rId6"/>
    <p:sldId id="281" r:id="rId7"/>
    <p:sldId id="268" r:id="rId8"/>
    <p:sldId id="257" r:id="rId9"/>
    <p:sldId id="284" r:id="rId10"/>
    <p:sldId id="267" r:id="rId11"/>
    <p:sldId id="271" r:id="rId12"/>
    <p:sldId id="282" r:id="rId13"/>
    <p:sldId id="264" r:id="rId14"/>
    <p:sldId id="273" r:id="rId15"/>
    <p:sldId id="276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0F8"/>
    <a:srgbClr val="F8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575" autoAdjust="0"/>
  </p:normalViewPr>
  <p:slideViewPr>
    <p:cSldViewPr snapToGrid="0">
      <p:cViewPr>
        <p:scale>
          <a:sx n="100" d="100"/>
          <a:sy n="100" d="100"/>
        </p:scale>
        <p:origin x="9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C8A3-EB5D-4D8D-B218-3ACDBAAC44A7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C961-4051-4431-8D5C-258B3FFCB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8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78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9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3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5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0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3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5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/>
              <a:t>BDF (</a:t>
            </a:r>
            <a:r>
              <a:rPr lang="ru-RU" b="0" i="0" dirty="0" err="1" smtClean="0"/>
              <a:t>Backward</a:t>
            </a:r>
            <a:r>
              <a:rPr lang="ru-RU" b="0" i="0" dirty="0" smtClean="0"/>
              <a:t> </a:t>
            </a:r>
            <a:r>
              <a:rPr lang="ru-RU" b="0" i="0" dirty="0" err="1" smtClean="0"/>
              <a:t>Differentiation</a:t>
            </a:r>
            <a:r>
              <a:rPr lang="ru-RU" b="0" i="0" dirty="0" smtClean="0"/>
              <a:t> </a:t>
            </a:r>
            <a:r>
              <a:rPr lang="ru-RU" b="0" i="0" dirty="0" err="1" smtClean="0"/>
              <a:t>Formula</a:t>
            </a:r>
            <a:r>
              <a:rPr lang="ru-RU" b="0" i="0" dirty="0" smtClean="0"/>
              <a:t>, метод обратных дифференцирующих формул)</a:t>
            </a:r>
          </a:p>
          <a:p>
            <a:r>
              <a:rPr lang="ru-RU" dirty="0" smtClean="0"/>
              <a:t>Применяется, если уравнения становятся жёсткими (например, при резких изменениях n или в анизотропных средах).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Указать элементы</a:t>
            </a: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2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5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Марки моторов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 диапазон вращения</a:t>
            </a: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C961-4051-4431-8D5C-258B3FFCB4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2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8D26-FA2E-44BF-83D1-9423EE7D5606}" type="datetime1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E19A-03BE-4C8C-84E8-90B03EBB9FF4}" type="datetime1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5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730F-FB07-411E-AD7A-760359650E22}" type="datetime1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5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D2CA-700A-49D5-B487-50155B606A6C}" type="datetime1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2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01BB-D369-4AAB-ACB7-218D92DF9DFF}" type="datetime1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B6A6-90D2-4207-A01A-E1563C53D39D}" type="datetime1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4E52-70DE-403F-A682-EB21934356BD}" type="datetime1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9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4E4E-288A-4DFA-8764-6D3A4CD9C8ED}" type="datetime1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0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19AB-1815-4848-AF22-3D3FF654BD8E}" type="datetime1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4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6B35-A7F7-4587-82B0-1C6227198386}" type="datetime1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455-57D9-42B0-958E-E8AF7182751B}" type="datetime1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9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085D-D0B4-4DD3-B6CA-F816E2635BB2}" type="datetime1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780B-904A-4489-91BF-0A3FFDAD8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emf"/><Relationship Id="rId10" Type="http://schemas.openxmlformats.org/officeDocument/2006/relationships/image" Target="../media/image27.e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watch?v=qnAeO-Hv7Kk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FD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33803" y="2317342"/>
            <a:ext cx="9259954" cy="157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000" dirty="0" smtClean="0"/>
              <a:t>Ionization of the drift gas volume of the TPC detector by UV nanosecond laser pulses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021" y="6225499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Minsk</a:t>
            </a:r>
            <a:r>
              <a:rPr lang="ru-RU" sz="2300" dirty="0" smtClean="0"/>
              <a:t>, </a:t>
            </a:r>
            <a:r>
              <a:rPr lang="en-US" sz="2300" dirty="0" smtClean="0"/>
              <a:t>2025</a:t>
            </a:r>
            <a:endParaRPr lang="ru-RU" sz="2300" dirty="0"/>
          </a:p>
        </p:txBody>
      </p:sp>
      <p:pic>
        <p:nvPicPr>
          <p:cNvPr id="12290" name="Picture 2" descr="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53"/>
            <a:ext cx="2059911" cy="205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бъединенный институт ядерных исследований (ОИЯИ) | Атомная энергия 2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12" y="257431"/>
            <a:ext cx="2772538" cy="15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56515" y="4909730"/>
            <a:ext cx="4235485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S</a:t>
            </a:r>
            <a:r>
              <a:rPr lang="ru-RU" sz="2200" dirty="0" err="1" smtClean="0"/>
              <a:t>peaker</a:t>
            </a:r>
            <a:r>
              <a:rPr lang="ru-RU" sz="2200" dirty="0" smtClean="0"/>
              <a:t>: </a:t>
            </a:r>
            <a:r>
              <a:rPr lang="en-US" sz="2200" dirty="0" smtClean="0"/>
              <a:t>Julia </a:t>
            </a:r>
            <a:r>
              <a:rPr lang="en-US" sz="2200" dirty="0" err="1" smtClean="0"/>
              <a:t>Shafarevich</a:t>
            </a:r>
            <a:endParaRPr lang="en-US" sz="8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Supervisor: Alexander</a:t>
            </a:r>
            <a:r>
              <a:rPr lang="ru-RU" sz="2200" dirty="0" smtClean="0"/>
              <a:t> </a:t>
            </a:r>
            <a:r>
              <a:rPr lang="en-US" sz="2200" dirty="0" err="1" smtClean="0"/>
              <a:t>Fedotov</a:t>
            </a:r>
            <a:endParaRPr lang="en-US" sz="2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997757" y="3957131"/>
            <a:ext cx="6809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Julia </a:t>
            </a:r>
            <a:r>
              <a:rPr lang="en-US" dirty="0" err="1"/>
              <a:t>Shafarevich</a:t>
            </a:r>
            <a:r>
              <a:rPr lang="en-US" dirty="0"/>
              <a:t>, Alexander </a:t>
            </a:r>
            <a:r>
              <a:rPr lang="en-US" dirty="0" err="1"/>
              <a:t>Fedotov</a:t>
            </a:r>
            <a:r>
              <a:rPr lang="en-US" dirty="0"/>
              <a:t>, Sergey </a:t>
            </a:r>
            <a:r>
              <a:rPr lang="en-US" dirty="0" err="1"/>
              <a:t>Movchan</a:t>
            </a:r>
            <a:r>
              <a:rPr lang="en-US" dirty="0"/>
              <a:t>, Julia </a:t>
            </a:r>
            <a:r>
              <a:rPr lang="en-US" dirty="0" err="1"/>
              <a:t>Fedotova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5117696" cy="793820"/>
          </a:xfrm>
        </p:spPr>
        <p:txBody>
          <a:bodyPr>
            <a:normAutofit/>
          </a:bodyPr>
          <a:lstStyle/>
          <a:p>
            <a:r>
              <a:rPr lang="en-US" dirty="0"/>
              <a:t>Angle alignment error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6620" y="803868"/>
            <a:ext cx="511769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56562" y="5325156"/>
            <a:ext cx="10106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Dependence of the number of beams injected into the working gas volume of the TPC on the angle adjustment error for the mirror </a:t>
            </a:r>
            <a:r>
              <a:rPr lang="en-US" sz="2800" dirty="0" smtClean="0"/>
              <a:t>M</a:t>
            </a:r>
            <a:r>
              <a:rPr lang="ru-RU" sz="2800" dirty="0" smtClean="0"/>
              <a:t>2</a:t>
            </a:r>
            <a:r>
              <a:rPr lang="en-US" sz="2800" dirty="0" smtClean="0"/>
              <a:t> a) </a:t>
            </a:r>
            <a:r>
              <a:rPr lang="en-US" sz="2800" dirty="0"/>
              <a:t>x-axis, </a:t>
            </a:r>
            <a:r>
              <a:rPr lang="en-US" sz="2800" dirty="0" smtClean="0"/>
              <a:t>b</a:t>
            </a:r>
            <a:r>
              <a:rPr lang="en-US" sz="2800" dirty="0"/>
              <a:t>) </a:t>
            </a:r>
            <a:r>
              <a:rPr lang="en-US" sz="2800" dirty="0" smtClean="0"/>
              <a:t>z-axis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67672" y="478919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2873" y="478919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10</a:t>
            </a:fld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03810"/>
              </p:ext>
            </p:extLst>
          </p:nvPr>
        </p:nvGraphicFramePr>
        <p:xfrm>
          <a:off x="336620" y="1420520"/>
          <a:ext cx="5873261" cy="347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6" name="Graph" r:id="rId4" imgW="12682393" imgH="7502333" progId="Origin95.Graph">
                  <p:embed/>
                </p:oleObj>
              </mc:Choice>
              <mc:Fallback>
                <p:oleObj name="Graph" r:id="rId4" imgW="12682393" imgH="750233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620" y="1420520"/>
                        <a:ext cx="5873261" cy="3474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27441"/>
              </p:ext>
            </p:extLst>
          </p:nvPr>
        </p:nvGraphicFramePr>
        <p:xfrm>
          <a:off x="6062744" y="1420521"/>
          <a:ext cx="5873261" cy="347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" name="Graph" r:id="rId6" imgW="12682393" imgH="7502333" progId="Origin95.Graph">
                  <p:embed/>
                </p:oleObj>
              </mc:Choice>
              <mc:Fallback>
                <p:oleObj name="Graph" r:id="rId6" imgW="12682393" imgH="750233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2744" y="1420521"/>
                        <a:ext cx="5873261" cy="3474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2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5133738" cy="793820"/>
          </a:xfrm>
        </p:spPr>
        <p:txBody>
          <a:bodyPr>
            <a:normAutofit/>
          </a:bodyPr>
          <a:lstStyle/>
          <a:p>
            <a:r>
              <a:rPr lang="en-US" dirty="0"/>
              <a:t>Angle alignment error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6620" y="803868"/>
            <a:ext cx="513373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67672" y="478919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2873" y="478919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3341" y="5338044"/>
            <a:ext cx="11145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Dependence of the number of beams injected into the working gas volume of the TPC on the angle adjustment error for the mirror </a:t>
            </a:r>
            <a:r>
              <a:rPr lang="en-US" sz="2800" dirty="0" smtClean="0">
                <a:ea typeface="Aptos"/>
              </a:rPr>
              <a:t>M</a:t>
            </a:r>
            <a:r>
              <a:rPr lang="ru-RU" sz="2800" dirty="0" smtClean="0">
                <a:ea typeface="Aptos"/>
              </a:rPr>
              <a:t>4</a:t>
            </a:r>
            <a:r>
              <a:rPr lang="en-US" sz="2800" dirty="0" smtClean="0">
                <a:ea typeface="Aptos"/>
              </a:rPr>
              <a:t>.1- M</a:t>
            </a:r>
            <a:r>
              <a:rPr lang="ru-RU" sz="2800" dirty="0" smtClean="0">
                <a:ea typeface="Aptos"/>
              </a:rPr>
              <a:t>4</a:t>
            </a:r>
            <a:r>
              <a:rPr lang="en-US" sz="2800" dirty="0" smtClean="0">
                <a:ea typeface="Aptos"/>
              </a:rPr>
              <a:t>.4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  <a:r>
              <a:rPr lang="en-US" sz="2800" dirty="0">
                <a:solidFill>
                  <a:prstClr val="black"/>
                </a:solidFill>
              </a:rPr>
              <a:t>) x-axis, </a:t>
            </a:r>
            <a:r>
              <a:rPr lang="en-US" sz="2800" dirty="0" smtClean="0">
                <a:solidFill>
                  <a:prstClr val="black"/>
                </a:solidFill>
              </a:rPr>
              <a:t>b</a:t>
            </a:r>
            <a:r>
              <a:rPr lang="en-US" sz="2800" dirty="0">
                <a:solidFill>
                  <a:prstClr val="black"/>
                </a:solidFill>
              </a:rPr>
              <a:t>) z-axis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11</a:t>
            </a:fld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23455"/>
              </p:ext>
            </p:extLst>
          </p:nvPr>
        </p:nvGraphicFramePr>
        <p:xfrm>
          <a:off x="-80872" y="1393999"/>
          <a:ext cx="5968721" cy="353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" name="Graph" r:id="rId3" imgW="12682393" imgH="7502333" progId="Origin95.Graph">
                  <p:embed/>
                </p:oleObj>
              </mc:Choice>
              <mc:Fallback>
                <p:oleObj name="Graph" r:id="rId3" imgW="12682393" imgH="750233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0872" y="1393999"/>
                        <a:ext cx="5968721" cy="3531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44629"/>
              </p:ext>
            </p:extLst>
          </p:nvPr>
        </p:nvGraphicFramePr>
        <p:xfrm>
          <a:off x="5887849" y="1349579"/>
          <a:ext cx="6118888" cy="361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" name="Graph" r:id="rId5" imgW="12682393" imgH="7502333" progId="Origin95.Graph">
                  <p:embed/>
                </p:oleObj>
              </mc:Choice>
              <mc:Fallback>
                <p:oleObj name="Graph" r:id="rId5" imgW="12682393" imgH="750233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7849" y="1349579"/>
                        <a:ext cx="6118888" cy="3619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83188"/>
              </p:ext>
            </p:extLst>
          </p:nvPr>
        </p:nvGraphicFramePr>
        <p:xfrm>
          <a:off x="3618305" y="3296160"/>
          <a:ext cx="4031232" cy="308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1" name="Graph" r:id="rId4" imgW="9802272" imgH="7502333" progId="Origin95.Graph">
                  <p:embed/>
                </p:oleObj>
              </mc:Choice>
              <mc:Fallback>
                <p:oleObj name="Graph" r:id="rId4" imgW="9802272" imgH="750233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8305" y="3296160"/>
                        <a:ext cx="4031232" cy="308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4042876" cy="793820"/>
          </a:xfrm>
        </p:spPr>
        <p:txBody>
          <a:bodyPr>
            <a:normAutofit/>
          </a:bodyPr>
          <a:lstStyle/>
          <a:p>
            <a:r>
              <a:rPr lang="en-US" dirty="0" smtClean="0"/>
              <a:t>Ionization model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336620" y="803868"/>
            <a:ext cx="404287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utoShape 2" descr="Flash-lamp pumped nanosecond Nd:YAG lasers NL300 series – EKSP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700594" y="3652107"/>
            <a:ext cx="44045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Dependence of the number of generated ionization electrons on the impurity concentration for 1,2,4 - </a:t>
            </a:r>
            <a:r>
              <a:rPr lang="en-US" sz="1600" dirty="0" err="1"/>
              <a:t>trimethylbenzene</a:t>
            </a:r>
            <a:r>
              <a:rPr lang="en-US" sz="1600" dirty="0"/>
              <a:t> and p - xylene at a pulse duration of 5 ns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468644"/>
            <a:ext cx="2743200" cy="365125"/>
          </a:xfrm>
        </p:spPr>
        <p:txBody>
          <a:bodyPr/>
          <a:lstStyle/>
          <a:p>
            <a:fld id="{72B2780B-904A-4489-91BF-0A3FFDAD874B}" type="slidenum">
              <a:rPr lang="ru-RU" sz="2000" smtClean="0"/>
              <a:t>12</a:t>
            </a:fld>
            <a:endParaRPr lang="ru-RU" sz="20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800006"/>
              </p:ext>
            </p:extLst>
          </p:nvPr>
        </p:nvGraphicFramePr>
        <p:xfrm>
          <a:off x="31221" y="3226935"/>
          <a:ext cx="4082290" cy="312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2" name="Graph" r:id="rId6" imgW="9802272" imgH="7502333" progId="Origin95.Graph">
                  <p:embed/>
                </p:oleObj>
              </mc:Choice>
              <mc:Fallback>
                <p:oleObj name="Graph" r:id="rId6" imgW="9802272" imgH="7502333" progId="Origin95.Graph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21" y="3226935"/>
                        <a:ext cx="4082290" cy="3124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207" y="582710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47691" y="582496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221" y="6257164"/>
            <a:ext cx="7758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Dependence of the number of generated ionization electrons on the impurity concentration for a) 1,2,4 – </a:t>
            </a:r>
            <a:r>
              <a:rPr lang="en-US" sz="1600" dirty="0" err="1" smtClean="0"/>
              <a:t>trimethylbenzene</a:t>
            </a:r>
            <a:r>
              <a:rPr lang="en-US" sz="1600" dirty="0" smtClean="0"/>
              <a:t>, b) p - xylene at a pulse duration of 5 ns and 7 ns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36620" y="2684550"/>
                <a:ext cx="3031856" cy="504562"/>
              </a:xfrm>
              <a:prstGeom prst="rect">
                <a:avLst/>
              </a:prstGeom>
              <a:solidFill>
                <a:srgbClr val="EBE0F8"/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ru-RU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0" y="2684550"/>
                <a:ext cx="3031856" cy="5045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3727886" y="2721387"/>
            <a:ext cx="2813591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200" i="1" dirty="0">
                <a:ea typeface="Times New Roman" panose="02020603050405020304" pitchFamily="18" charset="0"/>
              </a:rPr>
              <a:t>N</a:t>
            </a:r>
            <a:r>
              <a:rPr lang="ru-RU" sz="2200" i="1" baseline="-25000" dirty="0">
                <a:ea typeface="Times New Roman" panose="02020603050405020304" pitchFamily="18" charset="0"/>
              </a:rPr>
              <a:t>0</a:t>
            </a:r>
            <a:r>
              <a:rPr lang="ru-RU" sz="2200" i="1" dirty="0">
                <a:ea typeface="Times New Roman" panose="02020603050405020304" pitchFamily="18" charset="0"/>
              </a:rPr>
              <a:t> </a:t>
            </a:r>
            <a:r>
              <a:rPr lang="ru-RU" sz="22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⁓</a:t>
            </a:r>
            <a:r>
              <a:rPr lang="ru-RU" sz="2200" i="1" dirty="0" smtClean="0"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ea typeface="Times New Roman" panose="02020603050405020304" pitchFamily="18" charset="0"/>
              </a:rPr>
              <a:t>10</a:t>
            </a:r>
            <a:r>
              <a:rPr lang="ru-RU" sz="2200" baseline="30000" dirty="0" smtClean="0">
                <a:ea typeface="Times New Roman" panose="02020603050405020304" pitchFamily="18" charset="0"/>
              </a:rPr>
              <a:t>20</a:t>
            </a:r>
            <a:r>
              <a:rPr lang="ru-RU" sz="2200" dirty="0" smtClean="0"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ea typeface="Times New Roman" panose="02020603050405020304" pitchFamily="18" charset="0"/>
              </a:rPr>
              <a:t>molecule</a:t>
            </a:r>
            <a:r>
              <a:rPr lang="ru-RU" sz="2200" dirty="0" smtClean="0">
                <a:ea typeface="Times New Roman" panose="02020603050405020304" pitchFamily="18" charset="0"/>
              </a:rPr>
              <a:t>/</a:t>
            </a:r>
            <a:r>
              <a:rPr lang="en-US" sz="2200" dirty="0" smtClean="0">
                <a:ea typeface="Times New Roman" panose="02020603050405020304" pitchFamily="18" charset="0"/>
              </a:rPr>
              <a:t>m</a:t>
            </a:r>
            <a:r>
              <a:rPr lang="ru-RU" sz="2200" baseline="30000" dirty="0" smtClean="0">
                <a:ea typeface="Times New Roman" panose="02020603050405020304" pitchFamily="18" charset="0"/>
              </a:rPr>
              <a:t>3</a:t>
            </a:r>
            <a:endParaRPr lang="ru-RU" sz="2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1490"/>
              </p:ext>
            </p:extLst>
          </p:nvPr>
        </p:nvGraphicFramePr>
        <p:xfrm>
          <a:off x="336620" y="954158"/>
          <a:ext cx="6204857" cy="1530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588">
                  <a:extLst>
                    <a:ext uri="{9D8B030D-6E8A-4147-A177-3AD203B41FA5}">
                      <a16:colId xmlns:a16="http://schemas.microsoft.com/office/drawing/2014/main" val="3128157354"/>
                    </a:ext>
                  </a:extLst>
                </a:gridCol>
                <a:gridCol w="1709843">
                  <a:extLst>
                    <a:ext uri="{9D8B030D-6E8A-4147-A177-3AD203B41FA5}">
                      <a16:colId xmlns:a16="http://schemas.microsoft.com/office/drawing/2014/main" val="3701957045"/>
                    </a:ext>
                  </a:extLst>
                </a:gridCol>
                <a:gridCol w="2579426">
                  <a:extLst>
                    <a:ext uri="{9D8B030D-6E8A-4147-A177-3AD203B41FA5}">
                      <a16:colId xmlns:a16="http://schemas.microsoft.com/office/drawing/2014/main" val="721196828"/>
                    </a:ext>
                  </a:extLst>
                </a:gridCol>
              </a:tblGrid>
              <a:tr h="6073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Impurity</a:t>
                      </a:r>
                      <a:endParaRPr lang="ru-RU" sz="1800" dirty="0"/>
                    </a:p>
                  </a:txBody>
                  <a:tcPr anchor="ctr">
                    <a:solidFill>
                      <a:srgbClr val="EB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err="1" smtClean="0"/>
                        <a:t>Ionisation</a:t>
                      </a:r>
                      <a:r>
                        <a:rPr lang="en-US" sz="1800" dirty="0" smtClean="0"/>
                        <a:t> energy,</a:t>
                      </a:r>
                      <a:r>
                        <a:rPr lang="en-US" sz="1800" baseline="0" dirty="0" smtClean="0"/>
                        <a:t> eV</a:t>
                      </a:r>
                      <a:endParaRPr lang="ru-RU" sz="1800" dirty="0"/>
                    </a:p>
                  </a:txBody>
                  <a:tcPr anchor="ctr">
                    <a:solidFill>
                      <a:srgbClr val="EB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Absolute cross-section of two-photon absorption</a:t>
                      </a:r>
                      <a:endParaRPr lang="ru-RU" sz="1800" dirty="0"/>
                    </a:p>
                  </a:txBody>
                  <a:tcPr anchor="ctr">
                    <a:solidFill>
                      <a:srgbClr val="EB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490704"/>
                  </a:ext>
                </a:extLst>
              </a:tr>
              <a:tr h="54959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1,</a:t>
                      </a:r>
                      <a:r>
                        <a:rPr lang="en-US" sz="1800" baseline="0" dirty="0" smtClean="0"/>
                        <a:t> 2, 3 - </a:t>
                      </a:r>
                      <a:r>
                        <a:rPr lang="en-US" sz="1800" baseline="0" dirty="0" err="1" smtClean="0"/>
                        <a:t>trimethylbenzene</a:t>
                      </a:r>
                      <a:endParaRPr lang="ru-RU" sz="1800" dirty="0"/>
                    </a:p>
                  </a:txBody>
                  <a:tcPr anchor="ctr">
                    <a:solidFill>
                      <a:srgbClr val="EB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8,27</a:t>
                      </a:r>
                      <a:endParaRPr lang="ru-RU" sz="1800" dirty="0"/>
                    </a:p>
                  </a:txBody>
                  <a:tcPr anchor="ctr">
                    <a:solidFill>
                      <a:srgbClr val="F8F1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2,8∙10⁻²⁷</a:t>
                      </a:r>
                      <a:endParaRPr lang="ru-RU" sz="1800" dirty="0"/>
                    </a:p>
                  </a:txBody>
                  <a:tcPr anchor="ctr">
                    <a:solidFill>
                      <a:srgbClr val="F8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37935"/>
                  </a:ext>
                </a:extLst>
              </a:tr>
              <a:tr h="31773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p-xylene</a:t>
                      </a:r>
                      <a:endParaRPr lang="ru-RU" sz="1800" dirty="0"/>
                    </a:p>
                  </a:txBody>
                  <a:tcPr anchor="ctr">
                    <a:solidFill>
                      <a:srgbClr val="EBE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8,44</a:t>
                      </a:r>
                      <a:endParaRPr lang="ru-RU" sz="1800" dirty="0"/>
                    </a:p>
                  </a:txBody>
                  <a:tcPr anchor="ctr">
                    <a:solidFill>
                      <a:srgbClr val="F8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5,8∙10⁻²⁷</a:t>
                      </a:r>
                      <a:endParaRPr lang="ru-RU" sz="1800" dirty="0" smtClean="0"/>
                    </a:p>
                  </a:txBody>
                  <a:tcPr anchor="ctr">
                    <a:solidFill>
                      <a:srgbClr val="F8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46704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55013"/>
              </p:ext>
            </p:extLst>
          </p:nvPr>
        </p:nvGraphicFramePr>
        <p:xfrm>
          <a:off x="7254116" y="-115046"/>
          <a:ext cx="5093459" cy="389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" name="Graph" r:id="rId9" imgW="9802272" imgH="7502333" progId="Origin95.Graph">
                  <p:embed/>
                </p:oleObj>
              </mc:Choice>
              <mc:Fallback>
                <p:oleObj name="Graph" r:id="rId9" imgW="9802272" imgH="750233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4116" y="-115046"/>
                        <a:ext cx="5093459" cy="3898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27231" y="4789264"/>
            <a:ext cx="4147228" cy="16158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Number of </a:t>
            </a:r>
            <a:r>
              <a:rPr lang="en-US" sz="2000" dirty="0" err="1"/>
              <a:t>ionisation</a:t>
            </a:r>
            <a:r>
              <a:rPr lang="en-US" sz="2000" dirty="0"/>
              <a:t> electrons along a single </a:t>
            </a:r>
            <a:r>
              <a:rPr lang="en-US" sz="2000" dirty="0" smtClean="0"/>
              <a:t>beam:</a:t>
            </a:r>
            <a:endParaRPr lang="ru-RU" sz="2000" dirty="0"/>
          </a:p>
          <a:p>
            <a:pPr algn="just"/>
            <a:endParaRPr lang="ru-RU" sz="1000" dirty="0"/>
          </a:p>
          <a:p>
            <a:pPr algn="just"/>
            <a:r>
              <a:rPr lang="en-US" sz="2000" dirty="0" smtClean="0"/>
              <a:t>1</a:t>
            </a:r>
            <a:r>
              <a:rPr lang="en-US" sz="2000" dirty="0"/>
              <a:t>, 2, 3 </a:t>
            </a:r>
            <a:r>
              <a:rPr lang="en-US" sz="2000" dirty="0" smtClean="0"/>
              <a:t>– </a:t>
            </a:r>
            <a:r>
              <a:rPr lang="en-US" sz="2000" dirty="0" err="1" smtClean="0"/>
              <a:t>trimethylbenzene</a:t>
            </a:r>
            <a:r>
              <a:rPr lang="ru-RU" sz="2000" dirty="0" smtClean="0"/>
              <a:t> </a:t>
            </a:r>
            <a:r>
              <a:rPr lang="ru-RU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⁓</a:t>
            </a:r>
            <a:r>
              <a:rPr lang="ru-RU" sz="2000" i="1" dirty="0"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</a:rPr>
              <a:t>200</a:t>
            </a:r>
            <a:r>
              <a:rPr lang="ru-RU" sz="2000" baseline="30000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ea typeface="Times New Roman" panose="02020603050405020304" pitchFamily="18" charset="0"/>
              </a:rPr>
              <a:t> 300</a:t>
            </a:r>
          </a:p>
          <a:p>
            <a:pPr algn="just"/>
            <a:endParaRPr lang="ru-RU" sz="900" dirty="0" smtClean="0"/>
          </a:p>
          <a:p>
            <a:pPr algn="just"/>
            <a:r>
              <a:rPr lang="en-US" sz="2000" dirty="0" smtClean="0"/>
              <a:t>p-xylene</a:t>
            </a:r>
            <a:r>
              <a:rPr lang="ru-RU" sz="2000" dirty="0" smtClean="0"/>
              <a:t> </a:t>
            </a:r>
            <a:r>
              <a:rPr lang="ru-RU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⁓</a:t>
            </a:r>
            <a:r>
              <a:rPr lang="ru-RU" sz="2000" i="1" dirty="0"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</a:rPr>
              <a:t>400</a:t>
            </a:r>
            <a:r>
              <a:rPr lang="ru-RU" sz="2000" baseline="30000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ea typeface="Times New Roman" panose="02020603050405020304" pitchFamily="18" charset="0"/>
              </a:rPr>
              <a:t> 600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35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DFF5325-1649-40F3-A7B2-5679CF5FD401}"/>
              </a:ext>
            </a:extLst>
          </p:cNvPr>
          <p:cNvSpPr txBox="1">
            <a:spLocks/>
          </p:cNvSpPr>
          <p:nvPr/>
        </p:nvSpPr>
        <p:spPr>
          <a:xfrm>
            <a:off x="432872" y="43635"/>
            <a:ext cx="6718150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079CD1B-60A5-44FC-95C8-1D0F903CA257}"/>
              </a:ext>
            </a:extLst>
          </p:cNvPr>
          <p:cNvCxnSpPr>
            <a:cxnSpLocks/>
          </p:cNvCxnSpPr>
          <p:nvPr/>
        </p:nvCxnSpPr>
        <p:spPr>
          <a:xfrm>
            <a:off x="432872" y="837455"/>
            <a:ext cx="643457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32872" y="1352057"/>
            <a:ext cx="11502455" cy="461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model of ultraviolet laser pulse propagation (</a:t>
            </a:r>
            <a:r>
              <a:rPr lang="en-US" sz="2400" i="1" dirty="0"/>
              <a:t>λ</a:t>
            </a:r>
            <a:r>
              <a:rPr lang="en-US" sz="2400" dirty="0"/>
              <a:t> = 266 nm, </a:t>
            </a:r>
            <a:r>
              <a:rPr lang="ru-RU" sz="2400" i="1" dirty="0">
                <a:ea typeface="Calibri" panose="020F0502020204030204" pitchFamily="34" charset="0"/>
              </a:rPr>
              <a:t>τ</a:t>
            </a:r>
            <a:r>
              <a:rPr lang="en-US" sz="2400" i="1" baseline="-25000" dirty="0">
                <a:ea typeface="Calibri" panose="020F0502020204030204" pitchFamily="34" charset="0"/>
              </a:rPr>
              <a:t>p</a:t>
            </a:r>
            <a:r>
              <a:rPr lang="en-US" sz="2400" dirty="0" smtClean="0"/>
              <a:t> </a:t>
            </a:r>
            <a:r>
              <a:rPr lang="en-US" sz="2400" dirty="0"/>
              <a:t>= 5-7 ns, </a:t>
            </a:r>
            <a:r>
              <a:rPr lang="en-US" sz="2400" i="1" dirty="0" smtClean="0"/>
              <a:t>d</a:t>
            </a:r>
            <a:r>
              <a:rPr lang="en-US" sz="2400" dirty="0" smtClean="0"/>
              <a:t> = 20 </a:t>
            </a:r>
            <a:r>
              <a:rPr lang="en-US" sz="2400" dirty="0"/>
              <a:t>mm) in the optical chain of the calibration system has been developed based on the ray tracing </a:t>
            </a:r>
            <a:r>
              <a:rPr lang="en-US" sz="2400" dirty="0" smtClean="0"/>
              <a:t>method</a:t>
            </a:r>
            <a:r>
              <a:rPr lang="ru-RU" sz="2400" dirty="0" smtClean="0"/>
              <a:t>;</a:t>
            </a:r>
            <a:endParaRPr lang="ru-RU" sz="2400" dirty="0"/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permissible deviation from the ideal alignment angles for mirror </a:t>
            </a:r>
            <a:r>
              <a:rPr lang="en-US" sz="2400" dirty="0" smtClean="0"/>
              <a:t>M</a:t>
            </a:r>
            <a:r>
              <a:rPr lang="ru-RU" sz="24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i="1" dirty="0" smtClean="0"/>
              <a:t>Δ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dirty="0" smtClean="0"/>
              <a:t>ₓ</a:t>
            </a:r>
            <a:r>
              <a:rPr lang="en-US" sz="2400" dirty="0" smtClean="0"/>
              <a:t> </a:t>
            </a:r>
            <a:r>
              <a:rPr lang="en-US" sz="2400" dirty="0"/>
              <a:t>≤ ±</a:t>
            </a:r>
            <a:r>
              <a:rPr lang="en-US" sz="2400" dirty="0" smtClean="0"/>
              <a:t>0.01° and </a:t>
            </a:r>
            <a:r>
              <a:rPr lang="en-US" sz="2400" i="1" dirty="0" smtClean="0"/>
              <a:t>Δ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dirty="0" smtClean="0"/>
              <a:t>z</a:t>
            </a:r>
            <a:r>
              <a:rPr lang="en-US" sz="2400" dirty="0" smtClean="0"/>
              <a:t> </a:t>
            </a:r>
            <a:r>
              <a:rPr lang="en-US" sz="2400" dirty="0"/>
              <a:t>≤ ±</a:t>
            </a:r>
            <a:r>
              <a:rPr lang="en-US" sz="2400" dirty="0" smtClean="0"/>
              <a:t>0.02°; </a:t>
            </a:r>
            <a:r>
              <a:rPr lang="en-US" sz="2400" dirty="0"/>
              <a:t>for mirrors </a:t>
            </a:r>
            <a:r>
              <a:rPr lang="en-US" sz="2400" dirty="0" smtClean="0"/>
              <a:t>M</a:t>
            </a:r>
            <a:r>
              <a:rPr lang="ru-RU" sz="2400" dirty="0" smtClean="0"/>
              <a:t>4</a:t>
            </a:r>
            <a:r>
              <a:rPr lang="en-US" sz="2400" dirty="0" smtClean="0"/>
              <a:t>.1 – M</a:t>
            </a:r>
            <a:r>
              <a:rPr lang="ru-RU" sz="2400" dirty="0" smtClean="0"/>
              <a:t>4</a:t>
            </a:r>
            <a:r>
              <a:rPr lang="en-US" sz="2400" dirty="0" smtClean="0"/>
              <a:t>.4 </a:t>
            </a:r>
            <a:r>
              <a:rPr lang="en-US" sz="2400" dirty="0" smtClean="0">
                <a:cs typeface="Times New Roman" panose="02020603050405020304" pitchFamily="18" charset="0"/>
              </a:rPr>
              <a:t>–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en-US" sz="2400" i="1" dirty="0" smtClean="0"/>
              <a:t>Δ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dirty="0" smtClean="0"/>
              <a:t>ₓ</a:t>
            </a:r>
            <a:r>
              <a:rPr lang="en-US" sz="2400" dirty="0" smtClean="0"/>
              <a:t> </a:t>
            </a:r>
            <a:r>
              <a:rPr lang="en-US" sz="2400" dirty="0"/>
              <a:t>≤ ±</a:t>
            </a:r>
            <a:r>
              <a:rPr lang="en-US" sz="2400" dirty="0" smtClean="0"/>
              <a:t>0.01° </a:t>
            </a:r>
            <a:r>
              <a:rPr lang="en-US" sz="2400" dirty="0"/>
              <a:t>and </a:t>
            </a:r>
            <a:r>
              <a:rPr lang="en-US" sz="2400" i="1" dirty="0" smtClean="0"/>
              <a:t>Δ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dirty="0" smtClean="0"/>
              <a:t>z</a:t>
            </a:r>
            <a:r>
              <a:rPr lang="en-US" sz="2400" dirty="0" smtClean="0"/>
              <a:t> </a:t>
            </a:r>
            <a:r>
              <a:rPr lang="en-US" sz="2400" dirty="0"/>
              <a:t>≤ ±</a:t>
            </a:r>
            <a:r>
              <a:rPr lang="en-US" sz="2400" dirty="0" smtClean="0"/>
              <a:t>0.02°, </a:t>
            </a:r>
            <a:r>
              <a:rPr lang="en-US" sz="2400" dirty="0"/>
              <a:t>respectively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model of the two-photon ionization process in the </a:t>
            </a:r>
            <a:r>
              <a:rPr lang="en-US" sz="2400" dirty="0" err="1"/>
              <a:t>Ar</a:t>
            </a:r>
            <a:r>
              <a:rPr lang="en-US" sz="2400" dirty="0"/>
              <a:t> - CH₂ gas mixture with the addition of an organic impurity has been </a:t>
            </a:r>
            <a:r>
              <a:rPr lang="en-US" sz="2400" dirty="0" smtClean="0"/>
              <a:t>constructed.</a:t>
            </a:r>
            <a:r>
              <a:rPr lang="ru-RU" sz="2400" dirty="0"/>
              <a:t> </a:t>
            </a:r>
            <a:r>
              <a:rPr lang="en-US" sz="2400" dirty="0" smtClean="0"/>
              <a:t>It </a:t>
            </a:r>
            <a:r>
              <a:rPr lang="en-US" sz="2400" dirty="0"/>
              <a:t>was determined that the introduction of </a:t>
            </a:r>
            <a:r>
              <a:rPr lang="en-US" sz="2400" dirty="0" err="1"/>
              <a:t>trimethibenzene</a:t>
            </a:r>
            <a:r>
              <a:rPr lang="en-US" sz="2400" dirty="0"/>
              <a:t> and p-xylene in the amount of 1:10,000 allows for the generation of </a:t>
            </a:r>
            <a:r>
              <a:rPr lang="ru-RU" sz="2400" dirty="0" smtClean="0">
                <a:ea typeface="Calibri" panose="020F0502020204030204" pitchFamily="34" charset="0"/>
              </a:rPr>
              <a:t>10</a:t>
            </a:r>
            <a:r>
              <a:rPr lang="en-US" sz="2400" baseline="30000" dirty="0">
                <a:ea typeface="Calibri" panose="020F0502020204030204" pitchFamily="34" charset="0"/>
              </a:rPr>
              <a:t>5</a:t>
            </a:r>
            <a:r>
              <a:rPr lang="ru-RU" sz="2400" dirty="0" smtClean="0">
                <a:ea typeface="Calibri" panose="020F0502020204030204" pitchFamily="34" charset="0"/>
              </a:rPr>
              <a:t>- 10</a:t>
            </a:r>
            <a:r>
              <a:rPr lang="en-US" sz="2400" baseline="30000" smtClean="0">
                <a:ea typeface="Calibri" panose="020F0502020204030204" pitchFamily="34" charset="0"/>
              </a:rPr>
              <a:t>6</a:t>
            </a:r>
            <a:r>
              <a:rPr lang="ru-RU" sz="2400" smtClean="0">
                <a:ea typeface="Calibri" panose="020F0502020204030204" pitchFamily="34" charset="0"/>
              </a:rPr>
              <a:t> </a:t>
            </a:r>
            <a:r>
              <a:rPr lang="en-US" sz="2400" dirty="0" smtClean="0"/>
              <a:t>electrons </a:t>
            </a:r>
            <a:r>
              <a:rPr lang="en-US" sz="2400" dirty="0"/>
              <a:t>in the working gas volume, which is sufficient for reconstructing tracks in the </a:t>
            </a:r>
            <a:r>
              <a:rPr lang="en-US" sz="2400" dirty="0" smtClean="0"/>
              <a:t>detector</a:t>
            </a:r>
            <a:r>
              <a:rPr lang="ru-RU" sz="2400" dirty="0" smtClean="0"/>
              <a:t>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13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69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6016" y="2990531"/>
            <a:ext cx="555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 </a:t>
            </a:r>
            <a:r>
              <a:rPr lang="en-US" sz="4000" dirty="0" smtClean="0"/>
              <a:t>for</a:t>
            </a:r>
            <a:r>
              <a:rPr lang="ru-RU" sz="4000" dirty="0" smtClean="0"/>
              <a:t> </a:t>
            </a:r>
            <a:r>
              <a:rPr lang="en-US" sz="4000" dirty="0" smtClean="0"/>
              <a:t>attention</a:t>
            </a:r>
            <a:r>
              <a:rPr lang="ru-RU" sz="4000" dirty="0" smtClean="0"/>
              <a:t>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192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2"/>
          <a:srcRect l="9605" t="1086"/>
          <a:stretch/>
        </p:blipFill>
        <p:spPr bwMode="auto">
          <a:xfrm>
            <a:off x="786063" y="971767"/>
            <a:ext cx="4315175" cy="3937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13787" t="4573" r="412" b="3968"/>
          <a:stretch/>
        </p:blipFill>
        <p:spPr bwMode="auto">
          <a:xfrm>
            <a:off x="6497053" y="750928"/>
            <a:ext cx="4057248" cy="4378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6063" y="54158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Aptos"/>
              </a:rPr>
              <a:t>Распространение лазерного луча внутри большого </a:t>
            </a:r>
            <a:r>
              <a:rPr lang="ru-RU" dirty="0" err="1">
                <a:latin typeface="Times New Roman" panose="02020603050405020304" pitchFamily="18" charset="0"/>
                <a:ea typeface="Aptos"/>
              </a:rPr>
              <a:t>бимсплитера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8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6B38B6-6EEB-4F18-8060-B12DB096A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84" y="1001587"/>
            <a:ext cx="10515600" cy="12822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Изменения профиля луча на выходе из делителя при отклонении зеркала на входе в </a:t>
            </a:r>
            <a:r>
              <a:rPr lang="en-US" dirty="0"/>
              <a:t>TPC </a:t>
            </a:r>
            <a:r>
              <a:rPr lang="ru-RU" dirty="0"/>
              <a:t>на 0.1°, 0.2°, 0.3°</a:t>
            </a:r>
            <a:endParaRPr lang="LID4096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DFF5325-1649-40F3-A7B2-5679CF5FD401}"/>
              </a:ext>
            </a:extLst>
          </p:cNvPr>
          <p:cNvSpPr txBox="1">
            <a:spLocks/>
          </p:cNvSpPr>
          <p:nvPr/>
        </p:nvSpPr>
        <p:spPr>
          <a:xfrm>
            <a:off x="336620" y="10048"/>
            <a:ext cx="9121530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влияния нарушения юстировки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079CD1B-60A5-44FC-95C8-1D0F903CA257}"/>
              </a:ext>
            </a:extLst>
          </p:cNvPr>
          <p:cNvCxnSpPr>
            <a:cxnSpLocks/>
          </p:cNvCxnSpPr>
          <p:nvPr/>
        </p:nvCxnSpPr>
        <p:spPr>
          <a:xfrm>
            <a:off x="336620" y="803868"/>
            <a:ext cx="906543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BFD5FE-F50B-483F-BFA2-D7E98246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31" y="1919144"/>
            <a:ext cx="3848433" cy="23773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20100A-D06F-43ED-BD5D-6020FC9F3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21" y="1907962"/>
            <a:ext cx="3769335" cy="2388490"/>
          </a:xfrm>
          <a:prstGeom prst="rect">
            <a:avLst/>
          </a:prstGeom>
        </p:spPr>
      </p:pic>
      <p:sp>
        <p:nvSpPr>
          <p:cNvPr id="22" name="Объект 2">
            <a:extLst>
              <a:ext uri="{FF2B5EF4-FFF2-40B4-BE49-F238E27FC236}">
                <a16:creationId xmlns:a16="http://schemas.microsoft.com/office/drawing/2014/main" id="{BD5E18B6-2119-487A-9F31-CFB36FB111E4}"/>
              </a:ext>
            </a:extLst>
          </p:cNvPr>
          <p:cNvSpPr txBox="1">
            <a:spLocks/>
          </p:cNvSpPr>
          <p:nvPr/>
        </p:nvSpPr>
        <p:spPr>
          <a:xfrm>
            <a:off x="106618" y="2654210"/>
            <a:ext cx="3961678" cy="156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Интенсивность сильнее теряют верхние каналы делителя с большим количеством элементов</a:t>
            </a:r>
            <a:endParaRPr lang="LID4096" sz="2400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ABD12D9A-23AA-4C2B-8764-ABA2E8A31409}"/>
              </a:ext>
            </a:extLst>
          </p:cNvPr>
          <p:cNvSpPr txBox="1">
            <a:spLocks/>
          </p:cNvSpPr>
          <p:nvPr/>
        </p:nvSpPr>
        <p:spPr>
          <a:xfrm>
            <a:off x="106618" y="5233958"/>
            <a:ext cx="3332199" cy="149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Нижние каналы теряют интенсивность меньше</a:t>
            </a:r>
            <a:endParaRPr lang="LID4096" sz="24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A33D4A-8B43-4A0C-BD83-B08BBCF6D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931" y="4388141"/>
            <a:ext cx="3848432" cy="24218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D6AB5B-FE14-42C2-8B61-53BE4F93B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520" y="4390045"/>
            <a:ext cx="3769335" cy="24020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3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2550960" cy="793820"/>
          </a:xfrm>
        </p:spPr>
        <p:txBody>
          <a:bodyPr>
            <a:normAutofit/>
          </a:bodyPr>
          <a:lstStyle/>
          <a:p>
            <a:r>
              <a:rPr lang="en-US" dirty="0" smtClean="0"/>
              <a:t>Relevance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336620" y="803868"/>
            <a:ext cx="25509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2</a:t>
            </a:fld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" r="1197"/>
          <a:stretch/>
        </p:blipFill>
        <p:spPr>
          <a:xfrm>
            <a:off x="619064" y="2742860"/>
            <a:ext cx="5093947" cy="34289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5834" y="6154191"/>
            <a:ext cx="47004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L</a:t>
            </a:r>
            <a:r>
              <a:rPr lang="ru-RU" sz="2200" dirty="0" err="1" smtClean="0"/>
              <a:t>aser</a:t>
            </a:r>
            <a:r>
              <a:rPr lang="ru-RU" sz="2200" dirty="0" smtClean="0"/>
              <a:t> </a:t>
            </a:r>
            <a:r>
              <a:rPr lang="ru-RU" sz="2200" dirty="0" err="1"/>
              <a:t>calibration</a:t>
            </a:r>
            <a:r>
              <a:rPr lang="ru-RU" sz="2200" dirty="0"/>
              <a:t> </a:t>
            </a:r>
            <a:r>
              <a:rPr lang="ru-RU" sz="2200" dirty="0" err="1"/>
              <a:t>system</a:t>
            </a:r>
            <a:r>
              <a:rPr lang="ru-RU" sz="2200" dirty="0"/>
              <a:t> </a:t>
            </a:r>
            <a:r>
              <a:rPr lang="ru-RU" sz="2200" dirty="0" smtClean="0"/>
              <a:t>TPC</a:t>
            </a:r>
            <a:r>
              <a:rPr lang="en-US" sz="2200" dirty="0" smtClean="0"/>
              <a:t> design (MPD, NICA)</a:t>
            </a:r>
            <a:endParaRPr lang="ru-RU" sz="22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343" t="703" r="642" b="271"/>
          <a:stretch/>
        </p:blipFill>
        <p:spPr>
          <a:xfrm>
            <a:off x="6188239" y="449897"/>
            <a:ext cx="5660189" cy="40996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970336" y="455490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/>
              <a:t>Comparison of laser pulse characteristics </a:t>
            </a:r>
            <a:r>
              <a:rPr lang="en-US" sz="2200" dirty="0" smtClean="0"/>
              <a:t>in </a:t>
            </a:r>
            <a:r>
              <a:rPr lang="en-US" sz="2200" dirty="0"/>
              <a:t>3 experiments</a:t>
            </a:r>
            <a:endParaRPr lang="ru-RU" sz="2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88240" y="5521146"/>
            <a:ext cx="5660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Almost all TPC laser calibration systems use an </a:t>
            </a:r>
            <a:r>
              <a:rPr lang="en-US" sz="2400" dirty="0" err="1"/>
              <a:t>Nd:YAG</a:t>
            </a:r>
            <a:r>
              <a:rPr lang="en-US" sz="2400" dirty="0"/>
              <a:t> laser to generate the UV laser beam.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8716" y="803868"/>
            <a:ext cx="5851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To ensure measurement </a:t>
            </a:r>
            <a:r>
              <a:rPr lang="en-US" sz="2400" dirty="0" smtClean="0"/>
              <a:t>accuracy</a:t>
            </a:r>
            <a:r>
              <a:rPr lang="ru-RU" sz="2400" dirty="0" smtClean="0"/>
              <a:t> </a:t>
            </a:r>
            <a:r>
              <a:rPr lang="en-US" sz="2400" dirty="0" smtClean="0"/>
              <a:t>calibration </a:t>
            </a:r>
            <a:r>
              <a:rPr lang="en-US" sz="2400" dirty="0"/>
              <a:t>of the TPC is necessary. This makes it possible to correct deviations caused by </a:t>
            </a:r>
            <a:r>
              <a:rPr lang="en-US" sz="2400" dirty="0" err="1"/>
              <a:t>inhomogeneities</a:t>
            </a:r>
            <a:r>
              <a:rPr lang="en-US" sz="2400" dirty="0"/>
              <a:t> of the electric and magnetic fields, temperature fluctuations.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61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4074959" cy="793820"/>
          </a:xfrm>
        </p:spPr>
        <p:txBody>
          <a:bodyPr>
            <a:normAutofit fontScale="90000"/>
          </a:bodyPr>
          <a:lstStyle/>
          <a:p>
            <a:r>
              <a:rPr lang="ru" dirty="0" smtClean="0"/>
              <a:t>Research objective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336620" y="803868"/>
            <a:ext cx="40749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46667" y="2788887"/>
            <a:ext cx="348140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346667" y="1995067"/>
            <a:ext cx="3481401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dirty="0" smtClean="0"/>
              <a:t>Research</a:t>
            </a:r>
            <a:r>
              <a:rPr lang="en-US" dirty="0"/>
              <a:t> tasks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6619" y="917385"/>
            <a:ext cx="10555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Investigate ray propagation </a:t>
            </a:r>
            <a:r>
              <a:rPr lang="en-US" sz="2800" dirty="0" smtClean="0"/>
              <a:t>and</a:t>
            </a:r>
            <a:r>
              <a:rPr lang="ru-RU" sz="2800" dirty="0" smtClean="0"/>
              <a:t> </a:t>
            </a:r>
            <a:r>
              <a:rPr lang="en-US" sz="2800" dirty="0" smtClean="0"/>
              <a:t>impurity </a:t>
            </a:r>
            <a:r>
              <a:rPr lang="en-US" sz="2800" dirty="0"/>
              <a:t>ionization in the working gas volume </a:t>
            </a:r>
            <a:r>
              <a:rPr lang="en-US" sz="2800" dirty="0" smtClean="0"/>
              <a:t>of TPC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6667" y="2912462"/>
            <a:ext cx="11566623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Creation</a:t>
            </a:r>
            <a:r>
              <a:rPr lang="ru-RU" sz="2800" dirty="0" smtClean="0"/>
              <a:t> </a:t>
            </a:r>
            <a:r>
              <a:rPr lang="en-US" sz="2800" dirty="0" smtClean="0"/>
              <a:t>ray tracing</a:t>
            </a:r>
            <a:r>
              <a:rPr lang="ru-RU" sz="2800" dirty="0" smtClean="0"/>
              <a:t> </a:t>
            </a:r>
            <a:r>
              <a:rPr lang="ru-RU" sz="2800" dirty="0" err="1"/>
              <a:t>model</a:t>
            </a:r>
            <a:r>
              <a:rPr lang="ru-RU" sz="2800" dirty="0"/>
              <a:t> </a:t>
            </a:r>
            <a:r>
              <a:rPr lang="ru-RU" sz="2800" dirty="0" err="1" smtClean="0"/>
              <a:t>of</a:t>
            </a:r>
            <a:r>
              <a:rPr lang="ru-RU" sz="2800" dirty="0" smtClean="0"/>
              <a:t> a </a:t>
            </a:r>
            <a:r>
              <a:rPr lang="ru-RU" sz="2800" dirty="0" err="1" smtClean="0"/>
              <a:t>laser</a:t>
            </a:r>
            <a:r>
              <a:rPr lang="en-US" sz="2800" dirty="0" smtClean="0"/>
              <a:t> pulse propagation in TPC</a:t>
            </a:r>
            <a:r>
              <a:rPr lang="ru-RU" sz="2800" dirty="0" smtClean="0"/>
              <a:t> </a:t>
            </a:r>
            <a:r>
              <a:rPr lang="ru-RU" sz="2800" dirty="0" err="1"/>
              <a:t>calibration</a:t>
            </a:r>
            <a:r>
              <a:rPr lang="ru-RU" sz="2800" dirty="0"/>
              <a:t> </a:t>
            </a:r>
            <a:r>
              <a:rPr lang="ru-RU" sz="2800" dirty="0" err="1" smtClean="0"/>
              <a:t>system</a:t>
            </a:r>
            <a:r>
              <a:rPr lang="ru-RU" sz="2800" dirty="0" smtClean="0"/>
              <a:t>;</a:t>
            </a:r>
            <a:endParaRPr lang="en-US" sz="28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Adjustment </a:t>
            </a:r>
            <a:r>
              <a:rPr lang="en-US" sz="2800" dirty="0"/>
              <a:t>of the optical elements in the model and determination of the threshold rotation angles of the adjustable mirrors necessary for proper system </a:t>
            </a:r>
            <a:r>
              <a:rPr lang="en-US" sz="2800" dirty="0" smtClean="0"/>
              <a:t>functioning</a:t>
            </a:r>
            <a:r>
              <a:rPr lang="ru-RU" sz="2800" dirty="0" smtClean="0"/>
              <a:t>;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Estimation of the ionization electron concentration in the working gas volume resulting from impurity interactions under laser </a:t>
            </a:r>
            <a:r>
              <a:rPr lang="en-US" sz="2800" dirty="0" smtClean="0"/>
              <a:t>irradiation.</a:t>
            </a:r>
            <a:endParaRPr lang="ru-RU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61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6619" y="10048"/>
            <a:ext cx="4139127" cy="793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description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336620" y="803868"/>
            <a:ext cx="413912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utoShape 2" descr="Flash-lamp pumped nanosecond Nd:YAG lasers NL300 series – EKSP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45113"/>
            <a:ext cx="6463830" cy="4233353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60375" y="5441001"/>
            <a:ext cx="401537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Electrons of ionization drift to the pad plane</a:t>
            </a:r>
            <a:endParaRPr lang="ru-RU" sz="2400" dirty="0" smtClean="0"/>
          </a:p>
        </p:txBody>
      </p:sp>
      <p:pic>
        <p:nvPicPr>
          <p:cNvPr id="49" name="Рисунок 48"/>
          <p:cNvPicPr/>
          <p:nvPr/>
        </p:nvPicPr>
        <p:blipFill>
          <a:blip r:embed="rId4"/>
          <a:stretch>
            <a:fillRect/>
          </a:stretch>
        </p:blipFill>
        <p:spPr>
          <a:xfrm>
            <a:off x="7610659" y="1139978"/>
            <a:ext cx="3743141" cy="4188323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7127671" y="5453370"/>
            <a:ext cx="48447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Schematic representation of a portion of the pad plane segmented by electrodes in the TPC of the NICA </a:t>
            </a:r>
            <a:r>
              <a:rPr lang="en-US" sz="2000" dirty="0" smtClean="0"/>
              <a:t>experiment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91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4652476" cy="793820"/>
          </a:xfrm>
        </p:spPr>
        <p:txBody>
          <a:bodyPr>
            <a:normAutofit/>
          </a:bodyPr>
          <a:lstStyle/>
          <a:p>
            <a:r>
              <a:rPr lang="en-US" dirty="0" smtClean="0"/>
              <a:t>Ray tracing method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36620" y="803868"/>
            <a:ext cx="465247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EF68AE-3CB3-45FB-8D39-EFAD908ADCB2}"/>
              </a:ext>
            </a:extLst>
          </p:cNvPr>
          <p:cNvSpPr txBox="1"/>
          <p:nvPr/>
        </p:nvSpPr>
        <p:spPr>
          <a:xfrm>
            <a:off x="288493" y="900717"/>
            <a:ext cx="275193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/>
              <a:t>Gaussian beam</a:t>
            </a:r>
            <a:endParaRPr lang="ru-RU" sz="3000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AECB624A-37AC-4315-B88A-63F2D280C0E2}"/>
              </a:ext>
            </a:extLst>
          </p:cNvPr>
          <p:cNvSpPr/>
          <p:nvPr/>
        </p:nvSpPr>
        <p:spPr>
          <a:xfrm>
            <a:off x="3213543" y="923281"/>
            <a:ext cx="858532" cy="508870"/>
          </a:xfrm>
          <a:prstGeom prst="rightArrow">
            <a:avLst/>
          </a:prstGeom>
          <a:solidFill>
            <a:srgbClr val="EBE0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A9423-9D93-4E47-8488-C3DE7DBEBFA8}"/>
              </a:ext>
            </a:extLst>
          </p:cNvPr>
          <p:cNvSpPr txBox="1"/>
          <p:nvPr/>
        </p:nvSpPr>
        <p:spPr>
          <a:xfrm>
            <a:off x="4452914" y="918240"/>
            <a:ext cx="380631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Set of discrete beams</a:t>
            </a:r>
            <a:endParaRPr lang="ru-RU" sz="3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FA43E-1E07-4410-9A9C-4A607B271E38}"/>
              </a:ext>
            </a:extLst>
          </p:cNvPr>
          <p:cNvSpPr txBox="1"/>
          <p:nvPr/>
        </p:nvSpPr>
        <p:spPr>
          <a:xfrm>
            <a:off x="8259227" y="4916177"/>
            <a:ext cx="3493875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Approximate representation of a Gaussian beam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5</a:t>
            </a:fld>
            <a:endParaRPr lang="ru-RU" sz="2000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4496" t="2760" r="593" b="1657"/>
          <a:stretch/>
        </p:blipFill>
        <p:spPr bwMode="auto">
          <a:xfrm>
            <a:off x="8564545" y="1056578"/>
            <a:ext cx="2991853" cy="3835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18089"/>
              </p:ext>
            </p:extLst>
          </p:nvPr>
        </p:nvGraphicFramePr>
        <p:xfrm>
          <a:off x="590904" y="1536022"/>
          <a:ext cx="1847139" cy="198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6" imgW="921342" imgH="989607" progId="Equation.DSMT4">
                  <p:embed/>
                </p:oleObj>
              </mc:Choice>
              <mc:Fallback>
                <p:oleObj name="Equation" r:id="rId6" imgW="921342" imgH="989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904" y="1536022"/>
                        <a:ext cx="1847139" cy="198408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040426" y="1525974"/>
                <a:ext cx="4150901" cy="195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2600" i="1" dirty="0">
                    <a:ea typeface="Calibri" panose="020F0502020204030204" pitchFamily="34" charset="0"/>
                  </a:rPr>
                  <a:t>ω</a:t>
                </a:r>
                <a:r>
                  <a:rPr lang="ru-RU" sz="2600" dirty="0">
                    <a:ea typeface="Calibri" panose="020F0502020204030204" pitchFamily="34" charset="0"/>
                  </a:rPr>
                  <a:t> </a:t>
                </a:r>
                <a:r>
                  <a:rPr lang="ru-RU" sz="2600" dirty="0" smtClean="0">
                    <a:ea typeface="Calibri" panose="020F0502020204030204" pitchFamily="34" charset="0"/>
                  </a:rPr>
                  <a:t>–</a:t>
                </a:r>
                <a:r>
                  <a:rPr lang="en-US" sz="2600" dirty="0">
                    <a:ea typeface="Calibri" panose="020F0502020204030204" pitchFamily="34" charset="0"/>
                  </a:rPr>
                  <a:t> angular frequency</a:t>
                </a:r>
                <a:r>
                  <a:rPr lang="ru-RU" sz="2600" dirty="0" smtClean="0">
                    <a:ea typeface="Calibri" panose="020F0502020204030204" pitchFamily="34" charset="0"/>
                  </a:rPr>
                  <a:t>;</a:t>
                </a:r>
                <a:endParaRPr lang="en-US" sz="2600" dirty="0" smtClean="0">
                  <a:ea typeface="Calibri" panose="020F050202020403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ru-RU" sz="2600" i="1" dirty="0" smtClean="0">
                    <a:ea typeface="Calibri" panose="020F0502020204030204" pitchFamily="34" charset="0"/>
                  </a:rPr>
                  <a:t>t</a:t>
                </a:r>
                <a:r>
                  <a:rPr lang="ru-RU" sz="2600" dirty="0" smtClean="0">
                    <a:ea typeface="Calibri" panose="020F0502020204030204" pitchFamily="34" charset="0"/>
                  </a:rPr>
                  <a:t> –</a:t>
                </a:r>
                <a:r>
                  <a:rPr lang="en-US" sz="2600" dirty="0" smtClean="0">
                    <a:ea typeface="Calibri" panose="020F0502020204030204" pitchFamily="34" charset="0"/>
                  </a:rPr>
                  <a:t> time</a:t>
                </a:r>
                <a:r>
                  <a:rPr lang="ru-RU" sz="2600" dirty="0" smtClean="0">
                    <a:ea typeface="Calibri" panose="020F0502020204030204" pitchFamily="34" charset="0"/>
                  </a:rPr>
                  <a:t>;</a:t>
                </a:r>
                <a:endParaRPr lang="en-US" sz="2600" dirty="0" smtClean="0">
                  <a:ea typeface="Calibri" panose="020F0502020204030204" pitchFamily="34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sz="2600" dirty="0">
                    <a:ea typeface="Calibri" panose="020F0502020204030204" pitchFamily="34" charset="0"/>
                  </a:rPr>
                  <a:t> </a:t>
                </a:r>
                <a:r>
                  <a:rPr lang="ru-RU" sz="2600" dirty="0" smtClean="0">
                    <a:ea typeface="Calibri" panose="020F0502020204030204" pitchFamily="34" charset="0"/>
                  </a:rPr>
                  <a:t>– </a:t>
                </a:r>
                <a:r>
                  <a:rPr lang="en-US" sz="2600" dirty="0"/>
                  <a:t>wave vector</a:t>
                </a:r>
                <a:r>
                  <a:rPr lang="ru-RU" sz="2600" dirty="0" smtClean="0">
                    <a:ea typeface="Calibri" panose="020F0502020204030204" pitchFamily="34" charset="0"/>
                  </a:rPr>
                  <a:t>;</a:t>
                </a:r>
                <a:endParaRPr lang="en-US" sz="2600" dirty="0" smtClean="0">
                  <a:ea typeface="Calibri" panose="020F0502020204030204" pitchFamily="34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600" dirty="0">
                    <a:ea typeface="Calibri" panose="020F0502020204030204" pitchFamily="34" charset="0"/>
                  </a:rPr>
                  <a:t> </a:t>
                </a:r>
                <a:r>
                  <a:rPr lang="ru-RU" sz="2600" dirty="0">
                    <a:ea typeface="Calibri" panose="020F0502020204030204" pitchFamily="34" charset="0"/>
                  </a:rPr>
                  <a:t>–</a:t>
                </a:r>
                <a:r>
                  <a:rPr lang="en-US" sz="2600" dirty="0">
                    <a:ea typeface="Calibri" panose="020F0502020204030204" pitchFamily="34" charset="0"/>
                  </a:rPr>
                  <a:t> </a:t>
                </a:r>
                <a:r>
                  <a:rPr lang="en-US" sz="2600" dirty="0"/>
                  <a:t>position vector</a:t>
                </a:r>
                <a:r>
                  <a:rPr lang="en-US" sz="2600" dirty="0" smtClean="0">
                    <a:ea typeface="Calibri" panose="020F0502020204030204" pitchFamily="34" charset="0"/>
                  </a:rPr>
                  <a:t>.</a:t>
                </a:r>
                <a:endParaRPr lang="ru-RU" sz="2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426" y="1525974"/>
                <a:ext cx="4150901" cy="1957331"/>
              </a:xfrm>
              <a:prstGeom prst="rect">
                <a:avLst/>
              </a:prstGeom>
              <a:blipFill>
                <a:blip r:embed="rId8"/>
                <a:stretch>
                  <a:fillRect l="-2643" t="-935" b="-74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590904" y="3751431"/>
            <a:ext cx="7112475" cy="2970044"/>
          </a:xfrm>
          <a:prstGeom prst="rect">
            <a:avLst/>
          </a:prstGeom>
          <a:solidFill>
            <a:srgbClr val="EBE0F8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err="1"/>
              <a:t>The</a:t>
            </a:r>
            <a:r>
              <a:rPr lang="ru-RU" sz="2200" dirty="0"/>
              <a:t> </a:t>
            </a:r>
            <a:r>
              <a:rPr lang="ru-RU" sz="2200" dirty="0" err="1"/>
              <a:t>Time-Dependent</a:t>
            </a:r>
            <a:r>
              <a:rPr lang="ru-RU" sz="2200" dirty="0"/>
              <a:t> </a:t>
            </a:r>
            <a:r>
              <a:rPr lang="ru-RU" sz="2200" dirty="0" err="1"/>
              <a:t>Solver</a:t>
            </a:r>
            <a:r>
              <a:rPr lang="ru-RU" sz="2200" dirty="0"/>
              <a:t> </a:t>
            </a:r>
            <a:r>
              <a:rPr lang="ru-RU" sz="2200" dirty="0" err="1"/>
              <a:t>is</a:t>
            </a:r>
            <a:r>
              <a:rPr lang="ru-RU" sz="2200" dirty="0"/>
              <a:t> </a:t>
            </a:r>
            <a:r>
              <a:rPr lang="ru-RU" sz="2200" dirty="0" err="1"/>
              <a:t>applied</a:t>
            </a:r>
            <a:r>
              <a:rPr lang="ru-RU" sz="2200" dirty="0"/>
              <a:t> </a:t>
            </a:r>
            <a:r>
              <a:rPr lang="ru-RU" sz="2200" dirty="0" err="1" smtClean="0"/>
              <a:t>to</a:t>
            </a:r>
            <a:r>
              <a:rPr lang="ru-RU" sz="2200" dirty="0" smtClean="0"/>
              <a:t> ODE. </a:t>
            </a:r>
            <a:r>
              <a:rPr lang="ru-RU" sz="2200" dirty="0" err="1"/>
              <a:t>This</a:t>
            </a:r>
            <a:r>
              <a:rPr lang="ru-RU" sz="2200" dirty="0"/>
              <a:t> </a:t>
            </a:r>
            <a:r>
              <a:rPr lang="ru-RU" sz="2200" dirty="0" err="1"/>
              <a:t>allows</a:t>
            </a:r>
            <a:r>
              <a:rPr lang="ru-RU" sz="2200" dirty="0"/>
              <a:t> </a:t>
            </a:r>
            <a:r>
              <a:rPr lang="ru-RU" sz="2200" dirty="0" err="1" smtClean="0"/>
              <a:t>to</a:t>
            </a:r>
            <a:r>
              <a:rPr lang="ru-RU" sz="2200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/>
              <a:t>Set</a:t>
            </a:r>
            <a:r>
              <a:rPr lang="ru-RU" sz="2200" dirty="0" smtClean="0"/>
              <a:t> </a:t>
            </a:r>
            <a:r>
              <a:rPr lang="ru-RU" sz="2200" dirty="0" err="1"/>
              <a:t>the</a:t>
            </a:r>
            <a:r>
              <a:rPr lang="ru-RU" sz="2200" dirty="0"/>
              <a:t> </a:t>
            </a:r>
            <a:r>
              <a:rPr lang="ru-RU" sz="2200" dirty="0" err="1"/>
              <a:t>time</a:t>
            </a:r>
            <a:r>
              <a:rPr lang="ru-RU" sz="2200" dirty="0"/>
              <a:t> </a:t>
            </a:r>
            <a:r>
              <a:rPr lang="ru-RU" sz="2200" dirty="0" err="1" smtClean="0"/>
              <a:t>step</a:t>
            </a:r>
            <a:r>
              <a:rPr lang="ru-RU" sz="2200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/>
              <a:t>Stop</a:t>
            </a:r>
            <a:r>
              <a:rPr lang="ru-RU" sz="2200" dirty="0" smtClean="0"/>
              <a:t> </a:t>
            </a:r>
            <a:r>
              <a:rPr lang="ru-RU" sz="2200" dirty="0" err="1"/>
              <a:t>the</a:t>
            </a:r>
            <a:r>
              <a:rPr lang="ru-RU" sz="2200" dirty="0"/>
              <a:t> </a:t>
            </a:r>
            <a:r>
              <a:rPr lang="ru-RU" sz="2200" dirty="0" err="1"/>
              <a:t>calculation</a:t>
            </a:r>
            <a:r>
              <a:rPr lang="ru-RU" sz="2200" dirty="0"/>
              <a:t> </a:t>
            </a:r>
            <a:r>
              <a:rPr lang="ru-RU" sz="2200" dirty="0" err="1"/>
              <a:t>under</a:t>
            </a:r>
            <a:r>
              <a:rPr lang="ru-RU" sz="2200" dirty="0"/>
              <a:t> </a:t>
            </a:r>
            <a:r>
              <a:rPr lang="ru-RU" sz="2200" dirty="0" err="1"/>
              <a:t>specified</a:t>
            </a:r>
            <a:r>
              <a:rPr lang="ru-RU" sz="2200" dirty="0"/>
              <a:t> </a:t>
            </a:r>
            <a:r>
              <a:rPr lang="ru-RU" sz="2200" dirty="0" err="1"/>
              <a:t>conditions</a:t>
            </a:r>
            <a:r>
              <a:rPr lang="ru-RU" sz="2200" dirty="0"/>
              <a:t> (</a:t>
            </a:r>
            <a:r>
              <a:rPr lang="ru-RU" sz="2200" dirty="0" err="1"/>
              <a:t>boundary</a:t>
            </a:r>
            <a:r>
              <a:rPr lang="ru-RU" sz="2200" dirty="0"/>
              <a:t>, </a:t>
            </a:r>
            <a:r>
              <a:rPr lang="ru-RU" sz="2200" dirty="0" err="1"/>
              <a:t>beam</a:t>
            </a:r>
            <a:r>
              <a:rPr lang="ru-RU" sz="2200" dirty="0"/>
              <a:t> </a:t>
            </a:r>
            <a:r>
              <a:rPr lang="ru-RU" sz="2200" dirty="0" err="1"/>
              <a:t>attenuation</a:t>
            </a:r>
            <a:r>
              <a:rPr lang="ru-RU" sz="2200" dirty="0"/>
              <a:t>, </a:t>
            </a:r>
            <a:r>
              <a:rPr lang="ru-RU" sz="2200" dirty="0" err="1"/>
              <a:t>etc</a:t>
            </a:r>
            <a:r>
              <a:rPr lang="ru-RU" sz="2200" dirty="0" smtClean="0"/>
              <a:t>.);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/>
              <a:t>Use</a:t>
            </a:r>
            <a:r>
              <a:rPr lang="ru-RU" sz="2200" dirty="0" smtClean="0"/>
              <a:t> </a:t>
            </a:r>
            <a:r>
              <a:rPr lang="ru-RU" sz="2200" dirty="0" err="1"/>
              <a:t>implicit</a:t>
            </a:r>
            <a:r>
              <a:rPr lang="ru-RU" sz="2200" dirty="0"/>
              <a:t> </a:t>
            </a:r>
            <a:r>
              <a:rPr lang="ru-RU" sz="2200" dirty="0" err="1"/>
              <a:t>or</a:t>
            </a:r>
            <a:r>
              <a:rPr lang="ru-RU" sz="2200" dirty="0"/>
              <a:t> </a:t>
            </a:r>
            <a:r>
              <a:rPr lang="ru-RU" sz="2200" dirty="0" err="1"/>
              <a:t>explicit</a:t>
            </a:r>
            <a:r>
              <a:rPr lang="ru-RU" sz="2200" dirty="0"/>
              <a:t> </a:t>
            </a:r>
            <a:r>
              <a:rPr lang="ru-RU" sz="2200" dirty="0" err="1"/>
              <a:t>methods</a:t>
            </a:r>
            <a:r>
              <a:rPr lang="ru-RU" sz="2200" dirty="0"/>
              <a:t> </a:t>
            </a:r>
            <a:r>
              <a:rPr lang="ru-RU" sz="2200" dirty="0" err="1"/>
              <a:t>for</a:t>
            </a:r>
            <a:r>
              <a:rPr lang="ru-RU" sz="2200" dirty="0"/>
              <a:t> </a:t>
            </a:r>
            <a:r>
              <a:rPr lang="ru-RU" sz="2200" dirty="0" err="1" smtClean="0"/>
              <a:t>solving</a:t>
            </a:r>
            <a:r>
              <a:rPr lang="ru-RU" sz="2200" dirty="0" smtClean="0"/>
              <a:t> (</a:t>
            </a:r>
            <a:r>
              <a:rPr lang="en-US" sz="2200" dirty="0" err="1" smtClean="0"/>
              <a:t>Runge</a:t>
            </a:r>
            <a:r>
              <a:rPr lang="ru-RU" sz="2200" dirty="0" smtClean="0"/>
              <a:t>-</a:t>
            </a:r>
            <a:r>
              <a:rPr lang="en-US" sz="2200" dirty="0" err="1" smtClean="0"/>
              <a:t>Kutta</a:t>
            </a:r>
            <a:r>
              <a:rPr lang="en-US" sz="2200" dirty="0"/>
              <a:t>, </a:t>
            </a:r>
            <a:r>
              <a:rPr lang="en-US" sz="2200" dirty="0" smtClean="0"/>
              <a:t>Euler, </a:t>
            </a:r>
            <a:r>
              <a:rPr lang="ru-RU" sz="2200" dirty="0" smtClean="0"/>
              <a:t>BDF</a:t>
            </a:r>
            <a:r>
              <a:rPr lang="en-US" sz="2200" dirty="0" smtClean="0"/>
              <a:t>)</a:t>
            </a:r>
            <a:r>
              <a:rPr lang="ru-RU" sz="2200" dirty="0" smtClean="0"/>
              <a:t>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229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3"/>
          <a:stretch>
            <a:fillRect/>
          </a:stretch>
        </p:blipFill>
        <p:spPr>
          <a:xfrm>
            <a:off x="172861" y="1090459"/>
            <a:ext cx="6444177" cy="4829711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3834327" cy="793820"/>
          </a:xfrm>
        </p:spPr>
        <p:txBody>
          <a:bodyPr>
            <a:normAutofit/>
          </a:bodyPr>
          <a:lstStyle/>
          <a:p>
            <a:r>
              <a:rPr lang="en-US" dirty="0" smtClean="0"/>
              <a:t>Optical scheme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36620" y="803868"/>
            <a:ext cx="38343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51113" y="6009862"/>
            <a:ext cx="6312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Optical</a:t>
            </a:r>
            <a:r>
              <a:rPr lang="ru-RU" sz="2400" dirty="0"/>
              <a:t> </a:t>
            </a:r>
            <a:r>
              <a:rPr lang="ru-RU" sz="2400" dirty="0" err="1"/>
              <a:t>scheme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laser</a:t>
            </a:r>
            <a:r>
              <a:rPr lang="ru-RU" sz="2400" dirty="0"/>
              <a:t> </a:t>
            </a:r>
            <a:r>
              <a:rPr lang="ru-RU" sz="2400" dirty="0" err="1"/>
              <a:t>calibration</a:t>
            </a:r>
            <a:r>
              <a:rPr lang="ru-RU" sz="2400" dirty="0"/>
              <a:t> </a:t>
            </a:r>
            <a:r>
              <a:rPr lang="ru-RU" sz="2400" dirty="0" err="1" smtClean="0"/>
              <a:t>system</a:t>
            </a:r>
            <a:r>
              <a:rPr lang="en-US" sz="2400" dirty="0" smtClean="0"/>
              <a:t> of the TPC of the MPD NICA experiment</a:t>
            </a:r>
            <a:r>
              <a:rPr lang="ru-RU" sz="2400" dirty="0" smtClean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AutoCAD</a:t>
            </a:r>
            <a:endParaRPr lang="ru-RU" sz="2400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2508" t="5355" r="919" b="594"/>
          <a:stretch/>
        </p:blipFill>
        <p:spPr bwMode="auto">
          <a:xfrm>
            <a:off x="6919317" y="1294612"/>
            <a:ext cx="5046830" cy="4074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70779" y="5453148"/>
            <a:ext cx="444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Laser calibration system geometry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6</a:t>
            </a:fld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23163" y="44575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054" y="112254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C1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0281" y="112742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C2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3829" y="113675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C3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63056" y="113675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C4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12469" y="129461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C1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886940" y="311752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C2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647817" y="343446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C3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9020035" y="145766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352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3834327" cy="793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Optical elements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36620" y="803868"/>
            <a:ext cx="38343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22150" y="5130888"/>
            <a:ext cx="5226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a) </a:t>
            </a:r>
            <a:r>
              <a:rPr lang="en-US" sz="2400" dirty="0" err="1" smtClean="0"/>
              <a:t>Micromirrors</a:t>
            </a:r>
            <a:r>
              <a:rPr lang="en-US" sz="2400" dirty="0" smtClean="0"/>
              <a:t> in the bundle;</a:t>
            </a:r>
          </a:p>
          <a:p>
            <a:pPr algn="ctr"/>
            <a:r>
              <a:rPr lang="en-US" sz="2400" dirty="0" smtClean="0"/>
              <a:t>b) Reflection </a:t>
            </a:r>
            <a:r>
              <a:rPr lang="en-US" sz="2400" dirty="0"/>
              <a:t>of laser beams from a band of micro-mirrors into the working gas volume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05545" y="4536686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a)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98190" y="4607669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b) </a:t>
            </a:r>
            <a:endParaRPr lang="ru-RU" sz="2800" dirty="0"/>
          </a:p>
        </p:txBody>
      </p:sp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>
            <a:off x="726457" y="975928"/>
            <a:ext cx="2306587" cy="269771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/>
          <a:stretch>
            <a:fillRect/>
          </a:stretch>
        </p:blipFill>
        <p:spPr>
          <a:xfrm>
            <a:off x="3680702" y="985138"/>
            <a:ext cx="2162698" cy="2760665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 rotWithShape="1">
          <a:blip r:embed="rId5"/>
          <a:srcRect l="8776" t="7259" r="8545" b="9256"/>
          <a:stretch/>
        </p:blipFill>
        <p:spPr bwMode="auto">
          <a:xfrm>
            <a:off x="792327" y="3745803"/>
            <a:ext cx="2240717" cy="2770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1265" y="315042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77" y="3213373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80501" y="5992754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95349" y="3927072"/>
            <a:ext cx="2864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The trajectories </a:t>
            </a:r>
            <a:r>
              <a:rPr lang="en-US" sz="2200" dirty="0"/>
              <a:t>of a laser beam through various optical elements: </a:t>
            </a:r>
          </a:p>
          <a:p>
            <a:pPr marL="457200" indent="-457200" algn="just">
              <a:buAutoNum type="alphaLcParenR"/>
            </a:pPr>
            <a:r>
              <a:rPr lang="en-US" sz="2200" dirty="0" smtClean="0"/>
              <a:t>a </a:t>
            </a:r>
            <a:r>
              <a:rPr lang="en-US" sz="2200" dirty="0"/>
              <a:t>fully reflective </a:t>
            </a:r>
            <a:r>
              <a:rPr lang="en-US" sz="2200" dirty="0" smtClean="0"/>
              <a:t>mirror,</a:t>
            </a:r>
          </a:p>
          <a:p>
            <a:pPr algn="just"/>
            <a:r>
              <a:rPr lang="en-US" sz="2200" dirty="0" smtClean="0"/>
              <a:t>b) a translucent mirror, </a:t>
            </a:r>
          </a:p>
          <a:p>
            <a:pPr algn="just"/>
            <a:r>
              <a:rPr lang="en-US" sz="2200" dirty="0" smtClean="0"/>
              <a:t>c)  a prism</a:t>
            </a:r>
            <a:endParaRPr lang="ru-RU" sz="2200" dirty="0"/>
          </a:p>
        </p:txBody>
      </p:sp>
      <p:pic>
        <p:nvPicPr>
          <p:cNvPr id="29" name="Рисунок 28"/>
          <p:cNvPicPr/>
          <p:nvPr/>
        </p:nvPicPr>
        <p:blipFill rotWithShape="1">
          <a:blip r:embed="rId6"/>
          <a:srcRect l="9239" t="6563"/>
          <a:stretch/>
        </p:blipFill>
        <p:spPr bwMode="auto">
          <a:xfrm>
            <a:off x="6807503" y="657807"/>
            <a:ext cx="2408645" cy="3774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7"/>
          <a:stretch>
            <a:fillRect/>
          </a:stretch>
        </p:blipFill>
        <p:spPr>
          <a:xfrm>
            <a:off x="9364752" y="657807"/>
            <a:ext cx="2201606" cy="37743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7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2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6620" y="1163670"/>
            <a:ext cx="2977097" cy="1415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>
                <a:cs typeface="Times New Roman" panose="02020603050405020304" pitchFamily="18" charset="0"/>
              </a:rPr>
              <a:t>d</a:t>
            </a:r>
            <a:r>
              <a:rPr lang="en-US" sz="2800" dirty="0">
                <a:cs typeface="Times New Roman" panose="02020603050405020304" pitchFamily="18" charset="0"/>
              </a:rPr>
              <a:t> = 20 </a:t>
            </a:r>
            <a:r>
              <a:rPr lang="en-US" sz="2800" dirty="0" smtClean="0">
                <a:cs typeface="Times New Roman" panose="02020603050405020304" pitchFamily="18" charset="0"/>
              </a:rPr>
              <a:t>mm</a:t>
            </a:r>
            <a:endParaRPr lang="ru-RU" sz="2800" dirty="0">
              <a:cs typeface="Times New Roman" panose="02020603050405020304" pitchFamily="18" charset="0"/>
            </a:endParaRPr>
          </a:p>
          <a:p>
            <a:r>
              <a:rPr lang="el-GR" sz="2800" i="1" dirty="0">
                <a:cs typeface="Times New Roman" panose="02020603050405020304" pitchFamily="18" charset="0"/>
              </a:rPr>
              <a:t>λ</a:t>
            </a:r>
            <a:r>
              <a:rPr lang="en-US" sz="2800" dirty="0">
                <a:cs typeface="Times New Roman" panose="02020603050405020304" pitchFamily="18" charset="0"/>
              </a:rPr>
              <a:t> = 266 </a:t>
            </a:r>
            <a:r>
              <a:rPr lang="en-US" sz="2800" dirty="0" smtClean="0">
                <a:cs typeface="Times New Roman" panose="02020603050405020304" pitchFamily="18" charset="0"/>
              </a:rPr>
              <a:t>nm</a:t>
            </a:r>
            <a:endParaRPr lang="en-US" sz="28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cs typeface="Times New Roman" panose="02020603050405020304" pitchFamily="18" charset="0"/>
              </a:rPr>
              <a:t>I</a:t>
            </a:r>
            <a:r>
              <a:rPr lang="en-US" sz="1100" i="1" dirty="0">
                <a:cs typeface="Times New Roman" panose="02020603050405020304" pitchFamily="18" charset="0"/>
              </a:rPr>
              <a:t>0</a:t>
            </a:r>
            <a:r>
              <a:rPr lang="en-US" sz="2800" dirty="0">
                <a:cs typeface="Times New Roman" panose="02020603050405020304" pitchFamily="18" charset="0"/>
              </a:rPr>
              <a:t> = 8,49∙10</a:t>
            </a:r>
            <a:r>
              <a:rPr lang="ru-RU" sz="2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cs typeface="Times New Roman" panose="02020603050405020304" pitchFamily="18" charset="0"/>
              </a:rPr>
              <a:t> W</a:t>
            </a:r>
            <a:r>
              <a:rPr lang="ru-RU" sz="2800" dirty="0" smtClean="0"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cs typeface="Times New Roman" panose="02020603050405020304" pitchFamily="18" charset="0"/>
              </a:rPr>
              <a:t>m</a:t>
            </a:r>
            <a:r>
              <a:rPr lang="ru-RU" sz="2800" baseline="30000" dirty="0" smtClean="0">
                <a:ea typeface="Calibri" panose="020F0502020204030204" pitchFamily="34" charset="0"/>
              </a:rPr>
              <a:t>2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2600011" cy="79382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8381" y="803868"/>
            <a:ext cx="260001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6620" y="3440576"/>
            <a:ext cx="2965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 model </a:t>
            </a:r>
            <a:r>
              <a:rPr lang="en-US" sz="2400" dirty="0" smtClean="0"/>
              <a:t>of beam</a:t>
            </a:r>
            <a:r>
              <a:rPr lang="ru-RU" sz="2400" dirty="0" smtClean="0"/>
              <a:t> </a:t>
            </a:r>
            <a:r>
              <a:rPr lang="en-US" sz="2400" dirty="0" smtClean="0"/>
              <a:t>propagation inside the calibration system of TPC</a:t>
            </a:r>
            <a:r>
              <a:rPr lang="en-US" sz="2400" dirty="0"/>
              <a:t> of the MPD NICA experiment</a:t>
            </a:r>
            <a:r>
              <a:rPr lang="en-US" sz="2400" dirty="0">
                <a:ea typeface="Aptos"/>
              </a:rPr>
              <a:t> in </a:t>
            </a:r>
            <a:r>
              <a:rPr lang="en-US" sz="2400" dirty="0"/>
              <a:t>Comsol Multiphysics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8</a:t>
            </a:fld>
            <a:endParaRPr lang="ru-RU" sz="2000" dirty="0"/>
          </a:p>
        </p:txBody>
      </p:sp>
      <p:pic>
        <p:nvPicPr>
          <p:cNvPr id="6" name="Untitl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9973" y="1476848"/>
            <a:ext cx="8316695" cy="4272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6620" y="6287509"/>
            <a:ext cx="4966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www.youtube.com/watch?v=qnAeO-Hv7Kk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t="19134" r="5833" b="18587"/>
          <a:stretch/>
        </p:blipFill>
        <p:spPr>
          <a:xfrm>
            <a:off x="3577771" y="1521731"/>
            <a:ext cx="8055430" cy="41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6620" y="10048"/>
            <a:ext cx="3834327" cy="793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Adjusting mirrors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36620" y="803868"/>
            <a:ext cx="38343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/>
          <p:nvPr/>
        </p:nvPicPr>
        <p:blipFill rotWithShape="1">
          <a:blip r:embed="rId3"/>
          <a:srcRect l="2508" t="5355" r="919" b="594"/>
          <a:stretch/>
        </p:blipFill>
        <p:spPr bwMode="auto">
          <a:xfrm>
            <a:off x="336620" y="1143167"/>
            <a:ext cx="5652198" cy="5036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754" y="6259810"/>
            <a:ext cx="444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Laser calibration system geometry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780B-904A-4489-91BF-0A3FFDAD874B}" type="slidenum">
              <a:rPr lang="ru-RU" sz="2000" smtClean="0"/>
              <a:t>9</a:t>
            </a:fld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716" y="3606291"/>
            <a:ext cx="2429989" cy="26535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831" y="406958"/>
            <a:ext cx="3719758" cy="2547226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9" idx="1"/>
          </p:cNvCxnSpPr>
          <p:nvPr/>
        </p:nvCxnSpPr>
        <p:spPr>
          <a:xfrm flipH="1" flipV="1">
            <a:off x="2592475" y="4501662"/>
            <a:ext cx="5307241" cy="43138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1"/>
          </p:cNvCxnSpPr>
          <p:nvPr/>
        </p:nvCxnSpPr>
        <p:spPr>
          <a:xfrm flipH="1">
            <a:off x="1668026" y="1680571"/>
            <a:ext cx="5586805" cy="50606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609919" y="6259809"/>
            <a:ext cx="30095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Adjusting mirror M1.1</a:t>
            </a:r>
            <a:endParaRPr lang="en-US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158163" y="2952812"/>
            <a:ext cx="39130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Adjusting mirrors</a:t>
            </a:r>
            <a:r>
              <a:rPr lang="ru-RU" sz="2400" dirty="0" smtClean="0"/>
              <a:t> </a:t>
            </a:r>
            <a:r>
              <a:rPr lang="en-US" sz="2400" dirty="0" smtClean="0"/>
              <a:t>M2.1 - M2.4</a:t>
            </a:r>
            <a:endParaRPr lang="en-US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151851" y="456371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994444" y="2266714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ru-RU" dirty="0" smtClean="0"/>
              <a:t>4</a:t>
            </a:r>
            <a:r>
              <a:rPr lang="en-US" dirty="0" smtClean="0"/>
              <a:t>.1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94444" y="4635981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990699" y="4156706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124637" y="2076792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ru-RU" dirty="0"/>
              <a:t>4</a:t>
            </a:r>
            <a:r>
              <a:rPr lang="en-US" dirty="0" smtClean="0"/>
              <a:t>.</a:t>
            </a:r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2825433" y="3900479"/>
            <a:ext cx="5074283" cy="100203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264812" y="3813856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ru-RU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8026</TotalTime>
  <Words>945</Words>
  <Application>Microsoft Office PowerPoint</Application>
  <PresentationFormat>Широкоэкранный</PresentationFormat>
  <Paragraphs>144</Paragraphs>
  <Slides>16</Slides>
  <Notes>12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Cambria Math</vt:lpstr>
      <vt:lpstr>Times New Roman</vt:lpstr>
      <vt:lpstr>Тема Office</vt:lpstr>
      <vt:lpstr>Equation</vt:lpstr>
      <vt:lpstr>Graph</vt:lpstr>
      <vt:lpstr>Презентация PowerPoint</vt:lpstr>
      <vt:lpstr>Relevance</vt:lpstr>
      <vt:lpstr>Research objective</vt:lpstr>
      <vt:lpstr>System description</vt:lpstr>
      <vt:lpstr>Ray tracing method</vt:lpstr>
      <vt:lpstr>Optical scheme</vt:lpstr>
      <vt:lpstr>Optical elements</vt:lpstr>
      <vt:lpstr>Simulation</vt:lpstr>
      <vt:lpstr>Adjusting mirrors</vt:lpstr>
      <vt:lpstr>Angle alignment error</vt:lpstr>
      <vt:lpstr>Angle alignment error</vt:lpstr>
      <vt:lpstr>Ionization model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378</cp:revision>
  <dcterms:created xsi:type="dcterms:W3CDTF">2025-04-23T22:24:52Z</dcterms:created>
  <dcterms:modified xsi:type="dcterms:W3CDTF">2025-08-27T10:40:46Z</dcterms:modified>
</cp:coreProperties>
</file>