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5"/>
  </p:notesMasterIdLst>
  <p:sldIdLst>
    <p:sldId id="256" r:id="rId2"/>
    <p:sldId id="257" r:id="rId3"/>
    <p:sldId id="292" r:id="rId4"/>
    <p:sldId id="259" r:id="rId5"/>
    <p:sldId id="258" r:id="rId6"/>
    <p:sldId id="261" r:id="rId7"/>
    <p:sldId id="285" r:id="rId8"/>
    <p:sldId id="264" r:id="rId9"/>
    <p:sldId id="283" r:id="rId10"/>
    <p:sldId id="280" r:id="rId11"/>
    <p:sldId id="281" r:id="rId12"/>
    <p:sldId id="289" r:id="rId13"/>
    <p:sldId id="291" r:id="rId14"/>
    <p:sldId id="277" r:id="rId15"/>
    <p:sldId id="275" r:id="rId16"/>
    <p:sldId id="276" r:id="rId17"/>
    <p:sldId id="279" r:id="rId18"/>
    <p:sldId id="286" r:id="rId19"/>
    <p:sldId id="273" r:id="rId20"/>
    <p:sldId id="287" r:id="rId21"/>
    <p:sldId id="293" r:id="rId22"/>
    <p:sldId id="284" r:id="rId23"/>
    <p:sldId id="282" r:id="rId24"/>
    <p:sldId id="288" r:id="rId25"/>
    <p:sldId id="263" r:id="rId26"/>
    <p:sldId id="268" r:id="rId27"/>
    <p:sldId id="267" r:id="rId28"/>
    <p:sldId id="260" r:id="rId29"/>
    <p:sldId id="266" r:id="rId30"/>
    <p:sldId id="270" r:id="rId31"/>
    <p:sldId id="271" r:id="rId32"/>
    <p:sldId id="278" r:id="rId33"/>
    <p:sldId id="26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tor Krylov" initials="VK" lastIdx="1" clrIdx="0">
    <p:extLst>
      <p:ext uri="{19B8F6BF-5375-455C-9EA6-DF929625EA0E}">
        <p15:presenceInfo xmlns:p15="http://schemas.microsoft.com/office/powerpoint/2012/main" userId="ea1a09dcb66862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73381" autoAdjust="0"/>
  </p:normalViewPr>
  <p:slideViewPr>
    <p:cSldViewPr snapToGrid="0">
      <p:cViewPr>
        <p:scale>
          <a:sx n="75" d="100"/>
          <a:sy n="75" d="100"/>
        </p:scale>
        <p:origin x="1258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CPU cycles per operation</a:t>
            </a:r>
          </a:p>
          <a:p>
            <a:pPr>
              <a:defRPr/>
            </a:pPr>
            <a:r>
              <a:rPr lang="en-US" dirty="0"/>
              <a:t>(less is better)</a:t>
            </a:r>
          </a:p>
        </c:rich>
      </c:tx>
      <c:layout>
        <c:manualLayout>
          <c:xMode val="edge"/>
          <c:yMode val="edge"/>
          <c:x val="0.20660365447643098"/>
          <c:y val="3.6014211232058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 cycles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A55-4827-8E9F-91C3E86374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Pogocache</c:v>
                </c:pt>
                <c:pt idx="1">
                  <c:v>Memcache</c:v>
                </c:pt>
                <c:pt idx="2">
                  <c:v>Garnet</c:v>
                </c:pt>
                <c:pt idx="3">
                  <c:v>Dragonfly</c:v>
                </c:pt>
                <c:pt idx="4">
                  <c:v>Valkey</c:v>
                </c:pt>
                <c:pt idx="5">
                  <c:v>Redis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6968</c:v>
                </c:pt>
                <c:pt idx="1">
                  <c:v>13400</c:v>
                </c:pt>
                <c:pt idx="2">
                  <c:v>13396</c:v>
                </c:pt>
                <c:pt idx="3">
                  <c:v>14384</c:v>
                </c:pt>
                <c:pt idx="4">
                  <c:v>15751</c:v>
                </c:pt>
                <c:pt idx="5">
                  <c:v>11799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5-4827-8E9F-91C3E86374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31"/>
        <c:axId val="859015808"/>
        <c:axId val="859016768"/>
      </c:barChart>
      <c:catAx>
        <c:axId val="85901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016768"/>
        <c:crosses val="autoZero"/>
        <c:auto val="1"/>
        <c:lblAlgn val="ctr"/>
        <c:lblOffset val="100"/>
        <c:noMultiLvlLbl val="0"/>
      </c:catAx>
      <c:valAx>
        <c:axId val="8590167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5901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Duration per query,</a:t>
            </a:r>
            <a:r>
              <a:rPr lang="en-US" baseline="0" dirty="0"/>
              <a:t> </a:t>
            </a:r>
            <a:r>
              <a:rPr lang="en-US" dirty="0"/>
              <a:t>µs </a:t>
            </a:r>
          </a:p>
          <a:p>
            <a:pPr>
              <a:defRPr/>
            </a:pPr>
            <a:r>
              <a:rPr lang="en-US" dirty="0"/>
              <a:t>(less is better)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Duration per querie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CDC-4962-80F4-6DF19B93F6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Pogocache</c:v>
                </c:pt>
                <c:pt idx="1">
                  <c:v>Memcache</c:v>
                </c:pt>
                <c:pt idx="2">
                  <c:v>Garnet</c:v>
                </c:pt>
                <c:pt idx="3">
                  <c:v>Dragonfly</c:v>
                </c:pt>
                <c:pt idx="4">
                  <c:v>Valkey</c:v>
                </c:pt>
                <c:pt idx="5">
                  <c:v>Redis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111</c:v>
                </c:pt>
                <c:pt idx="1">
                  <c:v>191</c:v>
                </c:pt>
                <c:pt idx="2">
                  <c:v>231</c:v>
                </c:pt>
                <c:pt idx="3">
                  <c:v>255</c:v>
                </c:pt>
                <c:pt idx="4">
                  <c:v>263</c:v>
                </c:pt>
                <c:pt idx="5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5-4827-8E9F-91C3E86374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31"/>
        <c:axId val="859015808"/>
        <c:axId val="859016768"/>
      </c:barChart>
      <c:catAx>
        <c:axId val="85901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016768"/>
        <c:crosses val="autoZero"/>
        <c:auto val="1"/>
        <c:lblAlgn val="ctr"/>
        <c:lblOffset val="100"/>
        <c:noMultiLvlLbl val="0"/>
      </c:catAx>
      <c:valAx>
        <c:axId val="8590167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5901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Queries per second</a:t>
            </a:r>
          </a:p>
          <a:p>
            <a:pPr>
              <a:defRPr/>
            </a:pPr>
            <a:r>
              <a:rPr lang="en-US" dirty="0"/>
              <a:t>(more is better)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Queries per second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84-410D-A32F-A6FC3F812E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91E9DD5-C510-4187-91C5-C0D2FFFE6515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B84-410D-A32F-A6FC3F812E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A0BB149-2FA0-4C0C-978F-C73D298C748D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B84-410D-A32F-A6FC3F812E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41D944E-67EA-4DD5-A0F3-092D3C70C5C6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B84-410D-A32F-A6FC3F812E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C0D78C1-713D-4ED2-81AE-A6EDF19E5E0D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B84-410D-A32F-A6FC3F812E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A37A9A3-78C7-4A61-B023-5AFBF1C2CA64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B84-410D-A32F-A6FC3F812EF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7F1EB8C-5E45-416B-A20B-5D554175BB2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4-410D-A32F-A6FC3F812E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Pogocache</c:v>
                </c:pt>
                <c:pt idx="1">
                  <c:v>Memcache</c:v>
                </c:pt>
                <c:pt idx="2">
                  <c:v>Garnet</c:v>
                </c:pt>
                <c:pt idx="3">
                  <c:v>Dragonfly</c:v>
                </c:pt>
                <c:pt idx="4">
                  <c:v>Valkey</c:v>
                </c:pt>
                <c:pt idx="5">
                  <c:v>Redis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3.14</c:v>
                </c:pt>
                <c:pt idx="1">
                  <c:v>2.6</c:v>
                </c:pt>
                <c:pt idx="2">
                  <c:v>1.54</c:v>
                </c:pt>
                <c:pt idx="3">
                  <c:v>1.41</c:v>
                </c:pt>
                <c:pt idx="4">
                  <c:v>1.33</c:v>
                </c:pt>
                <c:pt idx="5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5-4827-8E9F-91C3E86374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31"/>
        <c:axId val="859015808"/>
        <c:axId val="859016768"/>
      </c:barChart>
      <c:catAx>
        <c:axId val="85901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016768"/>
        <c:crosses val="autoZero"/>
        <c:auto val="1"/>
        <c:lblAlgn val="ctr"/>
        <c:lblOffset val="100"/>
        <c:noMultiLvlLbl val="0"/>
      </c:catAx>
      <c:valAx>
        <c:axId val="8590167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5901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3D90A-3DD2-4D28-BEBC-E2C1540AA3B3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DDAF6-DA40-42FD-8118-CB9CB1518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4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8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Malamute is a messaging broker and a protocol for enterprise messaging. Malamute helps to connect the pieces in a distributed software system. Before we explain what Malamute does, and why, let's discuss the different kinds of data we most often send around a distributed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00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микросервисы это архитектурное решение которое позволяет</a:t>
            </a:r>
            <a:r>
              <a:rPr lang="en-US" dirty="0"/>
              <a:t> </a:t>
            </a:r>
            <a:r>
              <a:rPr lang="ru-RU" dirty="0"/>
              <a:t>разбить общую сложную задачу на мелкие независимые фрагменты, которые обмениваются данными друг с другом с помощью быстрых протоколов передачи данных.</a:t>
            </a:r>
          </a:p>
          <a:p>
            <a:r>
              <a:rPr lang="ru-RU" dirty="0"/>
              <a:t>Эта технология позволяет разрабатывать, тестировать и развертывать сервисы независимо друг от друга что значительно упрощает процесс разработки, отладки и тестирования больших и емких программных проектов.</a:t>
            </a:r>
          </a:p>
          <a:p>
            <a:r>
              <a:rPr lang="ru-RU" dirty="0"/>
              <a:t>По сравнению с монолитным приложением которое состоит из большого количества библиотек и функций, которые часто плохо совместимы друг с другом микросервисы работают каждый с минимальным набором необходимых библиотек и исходного кода, который редко превышает несколько сотен строчек кода для выполнения конкретной определенной задачи.</a:t>
            </a:r>
          </a:p>
          <a:p>
            <a:r>
              <a:rPr lang="ru-RU" dirty="0"/>
              <a:t>Тем не менее эта технология накладывает дополнительные условия и некоторые сложности связанные с архитектурными решениями, менеджментом распределенных систем и меж-сервисными коммуникациями по сравнению с монолитной архитектурой.</a:t>
            </a:r>
          </a:p>
          <a:p>
            <a:r>
              <a:rPr lang="ru-RU" dirty="0"/>
              <a:t>Но несмотря на это технология микросервисов все больше находит своих последователей и успещно развивается в том числе и в области экспериментальной физики.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DevOps </a:t>
            </a:r>
            <a:r>
              <a:rPr lang="ru-RU" dirty="0"/>
              <a:t>это философия, набор соответствующих практик и инструментов которые комбинируют разработку программного обеспечения и информационных технологий, чтобы улучшить процесс написания программ и их менеджмента.</a:t>
            </a:r>
          </a:p>
          <a:p>
            <a:r>
              <a:rPr lang="ru-RU" dirty="0"/>
              <a:t>Основные направления деятельности</a:t>
            </a:r>
            <a:r>
              <a:rPr lang="en-US" dirty="0"/>
              <a:t> </a:t>
            </a:r>
            <a:r>
              <a:rPr lang="ru-RU" dirty="0"/>
              <a:t>и активность </a:t>
            </a:r>
            <a:r>
              <a:rPr lang="en-US" dirty="0"/>
              <a:t>DevOps</a:t>
            </a:r>
            <a:r>
              <a:rPr lang="ru-RU" dirty="0"/>
              <a:t>:</a:t>
            </a:r>
          </a:p>
          <a:p>
            <a:r>
              <a:rPr lang="en-US" dirty="0"/>
              <a:t>	CI/CD pip</a:t>
            </a:r>
            <a:r>
              <a:rPr lang="ru-RU" dirty="0"/>
              <a:t>е</a:t>
            </a:r>
            <a:r>
              <a:rPr lang="en-US" dirty="0"/>
              <a:t>line</a:t>
            </a:r>
          </a:p>
          <a:p>
            <a:r>
              <a:rPr lang="en-US" dirty="0"/>
              <a:t>	</a:t>
            </a:r>
            <a:r>
              <a:rPr lang="ru-RU" dirty="0"/>
              <a:t>Облачная инфроструктура</a:t>
            </a:r>
          </a:p>
          <a:p>
            <a:r>
              <a:rPr lang="ru-RU" dirty="0"/>
              <a:t>	Автоматизация тестирования и различных проверок</a:t>
            </a:r>
          </a:p>
          <a:p>
            <a:r>
              <a:rPr lang="ru-RU" dirty="0"/>
              <a:t>	Конфигурация менеджмента</a:t>
            </a:r>
          </a:p>
          <a:p>
            <a:r>
              <a:rPr lang="ru-RU" dirty="0"/>
              <a:t>Некоторые и этих практик позволяют ускорять и автоматизировать разработку программного продукта другие облегчают фазу тестирования и развертывания систем внесения изменений в новых версиях..</a:t>
            </a:r>
          </a:p>
          <a:p>
            <a:r>
              <a:rPr lang="ru-RU" dirty="0"/>
              <a:t>На рисунке представлены последовательность и непрерывность процесса разработм и поддержки программных комплексов.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CI/CD </a:t>
            </a:r>
            <a:r>
              <a:rPr lang="ru-RU" dirty="0"/>
              <a:t>включает в себя несколько стадий или процессов при разработке программного продукта</a:t>
            </a:r>
          </a:p>
          <a:p>
            <a:r>
              <a:rPr lang="en-US" dirty="0"/>
              <a:t>CI/CD </a:t>
            </a:r>
            <a:r>
              <a:rPr lang="ru-RU" dirty="0"/>
              <a:t>это подход в разработке программного обеспечения, который объединяет следующие практики: </a:t>
            </a:r>
          </a:p>
          <a:p>
            <a:r>
              <a:rPr lang="ru-RU" dirty="0"/>
              <a:t>	</a:t>
            </a:r>
            <a:r>
              <a:rPr lang="en-US" dirty="0"/>
              <a:t>CI - </a:t>
            </a:r>
            <a:r>
              <a:rPr lang="en-US" sz="12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12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</a:t>
            </a:r>
            <a:r>
              <a:rPr lang="en-US" sz="12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</a:t>
            </a:r>
            <a:r>
              <a:rPr lang="en-US" sz="12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ntegration</a:t>
            </a:r>
            <a:r>
              <a:rPr lang="ru-RU" sz="12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/>
              <a:t>непрерывная интеграция</a:t>
            </a:r>
            <a:endParaRPr lang="en-US" dirty="0"/>
          </a:p>
          <a:p>
            <a:r>
              <a:rPr lang="ru-RU" dirty="0"/>
              <a:t>Разработчики часто (несколько раз в день) кладут изменения в общий репозиторий.</a:t>
            </a:r>
          </a:p>
          <a:p>
            <a:r>
              <a:rPr lang="ru-RU" dirty="0"/>
              <a:t>После каждого коммита автоматически запускаются сборка и тесты.</a:t>
            </a:r>
          </a:p>
          <a:p>
            <a:r>
              <a:rPr lang="ru-RU" dirty="0"/>
              <a:t>Цель — быстро выявлять ошибки, интегрировать код без конфликтов и поддерживать проект в рабочем состоянии.</a:t>
            </a:r>
          </a:p>
          <a:p>
            <a:r>
              <a:rPr lang="ru-RU" dirty="0"/>
              <a:t>	</a:t>
            </a:r>
            <a:r>
              <a:rPr lang="en-US" dirty="0"/>
              <a:t>CD — Continuous Delivery</a:t>
            </a:r>
            <a:endParaRPr lang="ru-RU" dirty="0"/>
          </a:p>
          <a:p>
            <a:r>
              <a:rPr lang="ru-RU" dirty="0"/>
              <a:t>Любой код который прошел </a:t>
            </a:r>
            <a:r>
              <a:rPr lang="en-US" dirty="0"/>
              <a:t>CI</a:t>
            </a:r>
            <a:r>
              <a:rPr lang="ru-RU" dirty="0"/>
              <a:t> процесс автоматически доставляется в тестовую среду для дополнительной проверки и тестирования</a:t>
            </a:r>
          </a:p>
          <a:p>
            <a:r>
              <a:rPr lang="ru-RU" dirty="0"/>
              <a:t>Цель – всегда быть готовым для развертывания в экспериментальной среде.</a:t>
            </a:r>
          </a:p>
          <a:p>
            <a:r>
              <a:rPr lang="ru-RU" dirty="0"/>
              <a:t>	</a:t>
            </a:r>
            <a:r>
              <a:rPr lang="en-US" dirty="0"/>
              <a:t>CD — </a:t>
            </a:r>
            <a:r>
              <a:rPr lang="en-US" b="0" dirty="0"/>
              <a:t>Continuous Deployment </a:t>
            </a:r>
            <a:endParaRPr lang="ru-RU" b="0" dirty="0"/>
          </a:p>
          <a:p>
            <a:r>
              <a:rPr lang="ru-RU" b="0" dirty="0"/>
              <a:t>Код прошедший обе предыдущие стадии разработки автоматически запускается.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2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Традиционная монолитное программное обеспечение имеет только один путь для реализации и при неготовности хотя бы одного функционального фрагмента конечный продукт находится в стадии разработки.</a:t>
            </a:r>
          </a:p>
          <a:p>
            <a:r>
              <a:rPr lang="ru-RU" dirty="0"/>
              <a:t>Если следовать философии </a:t>
            </a:r>
            <a:r>
              <a:rPr lang="en-US" dirty="0"/>
              <a:t>microservices </a:t>
            </a:r>
            <a:r>
              <a:rPr lang="ru-RU" dirty="0"/>
              <a:t>при готовности даже одиночного функционального фрагмента он сразу доставляется и программный продукт получает обновленный код без ожидания.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8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 микросервисы представляю собой архитектурное решение в котором программный продукт разбивается на мелкие независимые функциональные фрагменты каждый из которых нацелен на выполнение конретной задачи который работает в собственном отдельном процессе и может взаимодействовать с другими микросервисами для обмена данными.</a:t>
            </a:r>
          </a:p>
          <a:p>
            <a:r>
              <a:rPr lang="ru-RU" dirty="0"/>
              <a:t>Для того чтобы управлять разработкой и управлением микроссерсисами необходима платформа </a:t>
            </a:r>
            <a:r>
              <a:rPr lang="en-US" dirty="0"/>
              <a:t>Docker.</a:t>
            </a:r>
          </a:p>
          <a:p>
            <a:r>
              <a:rPr lang="ru-RU" dirty="0"/>
              <a:t>Микросервисы упаковываются в так называемые </a:t>
            </a:r>
            <a:r>
              <a:rPr lang="en-US" dirty="0"/>
              <a:t>Docker containers </a:t>
            </a:r>
            <a:r>
              <a:rPr lang="ru-RU" dirty="0"/>
              <a:t>которые и полностью готовы к независимому развертыванию и масштабированию в любой программной среде.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Docker </a:t>
            </a:r>
            <a:r>
              <a:rPr lang="ru-RU" dirty="0"/>
              <a:t>является относительно новой технологией которая полностью следует философии</a:t>
            </a:r>
            <a:r>
              <a:rPr lang="ru-RU" b="0" dirty="0"/>
              <a:t> </a:t>
            </a:r>
            <a:r>
              <a:rPr lang="en-US" sz="12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DevOps</a:t>
            </a:r>
            <a:r>
              <a:rPr lang="ru-RU" sz="12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ru-RU" sz="12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Впервые Докер как эко-система появилась в 2013 году и включала в себя основные инструменты для разработки и функционирования всех аспектов разработки контейнеров и их развертывания в рабочей среде.</a:t>
            </a:r>
          </a:p>
          <a:p>
            <a:r>
              <a:rPr lang="ru-RU" sz="12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Контейнеры – это стандартизованные и выполняемые компоненты которые комбинируют исходный код с операционной системой и необходимыми библиотеками и предназначены для выполнения в любом окружении как отдельный процесс.</a:t>
            </a:r>
          </a:p>
          <a:p>
            <a:r>
              <a:rPr lang="ru-RU" sz="12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Каждый контейнер выглядит как отдельная линукс система со своей файловой системой и мнинмальным набором необходимых библиотек.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85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7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DDAF6-DA40-42FD-8118-CB9CB1518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0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77F8-E55C-4A09-8425-D25499E18E80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11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8E11-C819-4090-B8E7-067D74A49D32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0DA2-6C3D-4694-87AC-C9FD382FFE39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0E6A-4FE4-4EB9-A87E-D7880D5AFD6D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6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0C3E-EEAA-4155-8274-ECAC38683FDB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5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5A2C-A317-480F-AB11-6F369DB40E5C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7B99-8F7C-43F4-9C2C-A0FC56C41C5E}" type="datetime1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2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896-C578-4AF8-9705-E2E18E34F64A}" type="datetime1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7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FCEB-8AEF-4285-926D-20916C40E685}" type="datetime1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D086773-8AFC-4AFC-8515-96713FED2811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2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D2E0-E922-440C-91ED-70A4FA0D9277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FEEC751-9467-4386-AC2D-6883BEE3452D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19FB21A-CD4E-487A-8098-2DC8F9076DF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58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s://mpd-edsrv.jinr.r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pd-edsrv.jinr.ru/" TargetMode="External"/><Relationship Id="rId3" Type="http://schemas.openxmlformats.org/officeDocument/2006/relationships/image" Target="../media/image18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454B-4760-4B2E-E6BD-306D28AC5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929" y="910218"/>
            <a:ext cx="10829365" cy="341489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abriola" panose="04040605051002020D02" pitchFamily="82" charset="0"/>
                <a:cs typeface="Segoe UI" panose="020B0502040204020203" pitchFamily="34" charset="0"/>
              </a:rPr>
              <a:t>“Microservices for event data handling in modern HEP experiments”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B383F-355E-3CA6-D098-1D98FDE7D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b="1" dirty="0" err="1">
                <a:latin typeface="Gabriola" panose="04040605051002020D02" pitchFamily="82" charset="0"/>
                <a:cs typeface="Segoe UI" panose="020B0502040204020203" pitchFamily="34" charset="0"/>
              </a:rPr>
              <a:t>V.Krylov</a:t>
            </a:r>
            <a:endParaRPr lang="en-US" b="1" dirty="0">
              <a:latin typeface="Gabriola" panose="04040605051002020D02" pitchFamily="82" charset="0"/>
              <a:cs typeface="Segoe UI" panose="020B0502040204020203" pitchFamily="34" charset="0"/>
            </a:endParaRPr>
          </a:p>
          <a:p>
            <a:pPr algn="r"/>
            <a:r>
              <a:rPr lang="en-US" b="1" dirty="0">
                <a:latin typeface="Gabriola" panose="04040605051002020D02" pitchFamily="82" charset="0"/>
                <a:cs typeface="Segoe UI" panose="020B0502040204020203" pitchFamily="34" charset="0"/>
              </a:rPr>
              <a:t>JINR/LHEP</a:t>
            </a:r>
          </a:p>
          <a:p>
            <a:pPr algn="r"/>
            <a:endParaRPr lang="en-US" b="1" dirty="0">
              <a:latin typeface="Gabriola" panose="04040605051002020D02" pitchFamily="82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1D884-5C7A-7568-D296-695CE6ED676E}"/>
              </a:ext>
            </a:extLst>
          </p:cNvPr>
          <p:cNvSpPr txBox="1"/>
          <p:nvPr/>
        </p:nvSpPr>
        <p:spPr>
          <a:xfrm>
            <a:off x="1192695" y="133379"/>
            <a:ext cx="9806609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XVI-</a:t>
            </a:r>
            <a:r>
              <a:rPr lang="en-US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</a:t>
            </a:r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International School-Conference "The Actual Problems of Microworld Physics“</a:t>
            </a:r>
          </a:p>
          <a:p>
            <a:pPr algn="r"/>
            <a:r>
              <a:rPr lang="en-US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Minsk, Belarus, 24 – 31  August, 2025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6A4C2EDA-B7D9-8591-114B-FC95F858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3" y="188187"/>
            <a:ext cx="492397" cy="5367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17991-1849-3B23-1178-4B7705C41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A172C-5626-5209-868B-656F2E74E258}"/>
              </a:ext>
            </a:extLst>
          </p:cNvPr>
          <p:cNvSpPr txBox="1"/>
          <p:nvPr/>
        </p:nvSpPr>
        <p:spPr>
          <a:xfrm>
            <a:off x="143312" y="6424800"/>
            <a:ext cx="276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Email: kryman@jinr.ru</a:t>
            </a:r>
          </a:p>
        </p:txBody>
      </p:sp>
    </p:spTree>
    <p:extLst>
      <p:ext uri="{BB962C8B-B14F-4D97-AF65-F5344CB8AC3E}">
        <p14:creationId xmlns:p14="http://schemas.microsoft.com/office/powerpoint/2010/main" val="170078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09D9-CDF1-BF2D-383A-38AB02DB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MPD Detector</a:t>
            </a:r>
            <a:r>
              <a:rPr lang="ru-RU" b="1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Event Visualization</a:t>
            </a:r>
          </a:p>
        </p:txBody>
      </p:sp>
      <p:pic>
        <p:nvPicPr>
          <p:cNvPr id="5" name="Content Placeholder 4" descr="A blue machine with colorful streaks of light coming out of it&#10;&#10;AI-generated content may be incorrect.">
            <a:extLst>
              <a:ext uri="{FF2B5EF4-FFF2-40B4-BE49-F238E27FC236}">
                <a16:creationId xmlns:a16="http://schemas.microsoft.com/office/drawing/2014/main" id="{532A2E29-04CE-A368-61BB-0109B823B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9" y="1798106"/>
            <a:ext cx="6961948" cy="45243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B3A41-A3EA-62DA-C059-660412968BA0}"/>
              </a:ext>
            </a:extLst>
          </p:cNvPr>
          <p:cNvSpPr txBox="1"/>
          <p:nvPr/>
        </p:nvSpPr>
        <p:spPr>
          <a:xfrm>
            <a:off x="7817332" y="2489404"/>
            <a:ext cx="3948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MPD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TOF - Time of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TPC - Time Projector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ECAL - Electromagnetic Calorimeter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FFD – Fast Forward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FHCAL - Forward Hadron Calorimeter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AA2FF8-E05A-F340-E9BA-A5FFCCCAD64E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688345" y="2182495"/>
            <a:ext cx="1216584" cy="30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78972A-DAF5-4AED-EE0C-5217C085AA8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688344" y="5606303"/>
            <a:ext cx="1714530" cy="175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B2A2B3-CB74-9CCC-5CD7-86F84CDBEDD0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898571" y="4500605"/>
            <a:ext cx="1676839" cy="1474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7733DD-7AA9-0315-7A1B-1E3F9C464EE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88344" y="3253581"/>
            <a:ext cx="1216585" cy="46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F5550AA-C7A7-741A-36EA-395035EB9A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575410" y="5799911"/>
            <a:ext cx="1399463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Yoke Barrel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18DA6D-6B5F-D798-8AA1-6C45429ADCB2}"/>
              </a:ext>
            </a:extLst>
          </p:cNvPr>
          <p:cNvSpPr/>
          <p:nvPr/>
        </p:nvSpPr>
        <p:spPr>
          <a:xfrm>
            <a:off x="230969" y="2007076"/>
            <a:ext cx="1457376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Cryostat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C095DD-BA25-8E06-701D-A78CE0AB2495}"/>
              </a:ext>
            </a:extLst>
          </p:cNvPr>
          <p:cNvSpPr/>
          <p:nvPr/>
        </p:nvSpPr>
        <p:spPr>
          <a:xfrm>
            <a:off x="230967" y="3078162"/>
            <a:ext cx="1457377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Pipe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2A53E7-52DD-5D9A-B705-CDB001BDEC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30968" y="2576228"/>
            <a:ext cx="1457376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Solenoid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CBE78B-4DF9-62BD-DDC0-571C9D9996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30967" y="5606303"/>
            <a:ext cx="1457377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Yoke Cradles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5EF3B3-56BF-3F77-C66D-4D917C5EE9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30968" y="4181044"/>
            <a:ext cx="1457377" cy="350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Magnet Poles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8104A2E-96D4-24F8-B055-C5FDA2CCB7AC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688345" y="4060263"/>
            <a:ext cx="919651" cy="29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954D51-BD15-D567-870A-2BB4F03CBA9A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688344" y="2542641"/>
            <a:ext cx="1530091" cy="209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705B5AA-013C-F283-FFEA-FF15A26C9A22}"/>
              </a:ext>
            </a:extLst>
          </p:cNvPr>
          <p:cNvCxnSpPr>
            <a:cxnSpLocks/>
          </p:cNvCxnSpPr>
          <p:nvPr/>
        </p:nvCxnSpPr>
        <p:spPr>
          <a:xfrm flipH="1">
            <a:off x="4295890" y="3253581"/>
            <a:ext cx="3493837" cy="68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E340412-3EE3-E644-F782-D1ABBA8048CB}"/>
              </a:ext>
            </a:extLst>
          </p:cNvPr>
          <p:cNvCxnSpPr>
            <a:cxnSpLocks/>
          </p:cNvCxnSpPr>
          <p:nvPr/>
        </p:nvCxnSpPr>
        <p:spPr>
          <a:xfrm flipH="1" flipV="1">
            <a:off x="3997234" y="2880977"/>
            <a:ext cx="3792493" cy="4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2E05E58-803B-98EF-32B9-8E548DE1BDA4}"/>
              </a:ext>
            </a:extLst>
          </p:cNvPr>
          <p:cNvCxnSpPr>
            <a:cxnSpLocks/>
          </p:cNvCxnSpPr>
          <p:nvPr/>
        </p:nvCxnSpPr>
        <p:spPr>
          <a:xfrm flipH="1">
            <a:off x="4970417" y="3531928"/>
            <a:ext cx="28469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2B4CC7F-DDCE-B2D3-AA60-A1A3498216FD}"/>
              </a:ext>
            </a:extLst>
          </p:cNvPr>
          <p:cNvCxnSpPr>
            <a:cxnSpLocks/>
          </p:cNvCxnSpPr>
          <p:nvPr/>
        </p:nvCxnSpPr>
        <p:spPr>
          <a:xfrm flipH="1" flipV="1">
            <a:off x="3860074" y="3629933"/>
            <a:ext cx="3957258" cy="156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36CD7F9-56C3-FBBF-12CF-36FA4F592E77}"/>
              </a:ext>
            </a:extLst>
          </p:cNvPr>
          <p:cNvCxnSpPr>
            <a:cxnSpLocks/>
          </p:cNvCxnSpPr>
          <p:nvPr/>
        </p:nvCxnSpPr>
        <p:spPr>
          <a:xfrm flipH="1" flipV="1">
            <a:off x="3218435" y="3847399"/>
            <a:ext cx="4598897" cy="212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E9DEC0A-9B07-C2D7-F59E-76931AD4B523}"/>
              </a:ext>
            </a:extLst>
          </p:cNvPr>
          <p:cNvSpPr txBox="1"/>
          <p:nvPr/>
        </p:nvSpPr>
        <p:spPr>
          <a:xfrm>
            <a:off x="0" y="6415602"/>
            <a:ext cx="752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Web address of a prototype of the event display: </a:t>
            </a:r>
            <a:r>
              <a:rPr lang="en-US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https://mpd-edsrv.jinr.ru/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5" name="Picture 84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B25EC944-0718-BE76-F2BB-47F7E51D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" y="31286"/>
            <a:ext cx="1530091" cy="800674"/>
          </a:xfrm>
          <a:prstGeom prst="rect">
            <a:avLst/>
          </a:prstGeom>
        </p:spPr>
      </p:pic>
      <p:sp>
        <p:nvSpPr>
          <p:cNvPr id="86" name="Slide Number Placeholder 85">
            <a:extLst>
              <a:ext uri="{FF2B5EF4-FFF2-40B4-BE49-F238E27FC236}">
                <a16:creationId xmlns:a16="http://schemas.microsoft.com/office/drawing/2014/main" id="{C5599189-D12B-EC32-DD27-409FF128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xelated cubes on a black background">
            <a:extLst>
              <a:ext uri="{FF2B5EF4-FFF2-40B4-BE49-F238E27FC236}">
                <a16:creationId xmlns:a16="http://schemas.microsoft.com/office/drawing/2014/main" id="{B136B68E-DC82-D7AD-A277-1E3C2ADFA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34" y="4109604"/>
            <a:ext cx="4017076" cy="2148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ED07F-011D-CE61-2736-5CC43164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Main MPD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3EAD0-DAAB-9F6A-E3BC-61BEBB77036C}"/>
              </a:ext>
            </a:extLst>
          </p:cNvPr>
          <p:cNvSpPr txBox="1"/>
          <p:nvPr/>
        </p:nvSpPr>
        <p:spPr>
          <a:xfrm>
            <a:off x="7209399" y="4360526"/>
            <a:ext cx="81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FHCAL</a:t>
            </a:r>
          </a:p>
        </p:txBody>
      </p:sp>
      <p:pic>
        <p:nvPicPr>
          <p:cNvPr id="16" name="Picture 15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9536D973-5C12-2C57-3BF4-1DC9374D7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" y="-5628"/>
            <a:ext cx="1530091" cy="800674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C931EF2-5F71-B36F-5F74-230521E9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 descr="A close-up of a wire spool&#10;&#10;AI-generated content may be incorrect.">
            <a:extLst>
              <a:ext uri="{FF2B5EF4-FFF2-40B4-BE49-F238E27FC236}">
                <a16:creationId xmlns:a16="http://schemas.microsoft.com/office/drawing/2014/main" id="{20DA804D-A2C2-BDC2-6BC1-B3E16EF29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60" y="1782481"/>
            <a:ext cx="5182023" cy="2588090"/>
          </a:xfrm>
        </p:spPr>
      </p:pic>
      <p:pic>
        <p:nvPicPr>
          <p:cNvPr id="9" name="Picture 8" descr="A colorful explosion of a square object&#10;&#10;AI-generated content may be incorrect.">
            <a:extLst>
              <a:ext uri="{FF2B5EF4-FFF2-40B4-BE49-F238E27FC236}">
                <a16:creationId xmlns:a16="http://schemas.microsoft.com/office/drawing/2014/main" id="{0A3C819D-195E-E73A-4CA7-D48610CF9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28" y="3045103"/>
            <a:ext cx="3539884" cy="1892907"/>
          </a:xfrm>
          <a:prstGeom prst="rect">
            <a:avLst/>
          </a:prstGeom>
        </p:spPr>
      </p:pic>
      <p:pic>
        <p:nvPicPr>
          <p:cNvPr id="7" name="Picture 6" descr="A close-up of a metal pipe&#10;&#10;AI-generated content may be incorrect.">
            <a:extLst>
              <a:ext uri="{FF2B5EF4-FFF2-40B4-BE49-F238E27FC236}">
                <a16:creationId xmlns:a16="http://schemas.microsoft.com/office/drawing/2014/main" id="{B5A3A9F8-D421-8017-B5C8-671950DC1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7" y="3045103"/>
            <a:ext cx="3540518" cy="1978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AB827-2883-FEC7-43DE-E7649C7E041C}"/>
              </a:ext>
            </a:extLst>
          </p:cNvPr>
          <p:cNvSpPr txBox="1"/>
          <p:nvPr/>
        </p:nvSpPr>
        <p:spPr>
          <a:xfrm>
            <a:off x="3827417" y="3045103"/>
            <a:ext cx="5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FC6BE-53B8-5A00-155D-AB9EE4881080}"/>
              </a:ext>
            </a:extLst>
          </p:cNvPr>
          <p:cNvSpPr txBox="1"/>
          <p:nvPr/>
        </p:nvSpPr>
        <p:spPr>
          <a:xfrm>
            <a:off x="8252600" y="1759373"/>
            <a:ext cx="5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2FD6D-36B1-BEBE-5221-C0FA9970D293}"/>
              </a:ext>
            </a:extLst>
          </p:cNvPr>
          <p:cNvSpPr txBox="1"/>
          <p:nvPr/>
        </p:nvSpPr>
        <p:spPr>
          <a:xfrm>
            <a:off x="10953206" y="3076526"/>
            <a:ext cx="7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49E94-5CAC-57EB-A07B-7AB4C35330E6}"/>
              </a:ext>
            </a:extLst>
          </p:cNvPr>
          <p:cNvSpPr txBox="1"/>
          <p:nvPr/>
        </p:nvSpPr>
        <p:spPr>
          <a:xfrm>
            <a:off x="-1" y="6415602"/>
            <a:ext cx="802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Web address of a prototype of the event display: </a:t>
            </a:r>
            <a:r>
              <a:rPr lang="en-US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https://mpd-edsrv.jinr.ru/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9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3238-201D-55B4-12F4-32D25AC7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TPC Sector Digits before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8EDDB-76D0-5B87-E2E8-6C928F17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5080BD-0631-8954-3DEB-7E0169259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739" y="2098109"/>
            <a:ext cx="5554157" cy="422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57AC5-8DDF-26E1-7D99-F6A3362FF8E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35536" y="1737361"/>
            <a:ext cx="6047278" cy="42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4A6D6E23-56D4-1DA5-565E-B0CFF59C0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" y="-5628"/>
            <a:ext cx="1530091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AF0F-9515-0DC3-4FF3-818EA3DE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Online TPC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0E371-5F16-A6CB-F38C-7FA75AA7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13</a:t>
            </a:fld>
            <a:endParaRPr lang="en-US"/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E442CA50-F595-D355-5D7B-CC9F9E8E2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97280" y="1814948"/>
            <a:ext cx="4998720" cy="40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7FDF88-CF3B-48AF-1E58-2B6D2718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41630" y="1814948"/>
            <a:ext cx="5500648" cy="425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196BD31-3159-4BFC-EFFA-D6733D781C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60220" y="3960572"/>
            <a:ext cx="4580301" cy="232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0D6C5AAB-BDD7-2BD7-36BF-3683A4865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" y="-5628"/>
            <a:ext cx="1530091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53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5679-EC2C-A9C5-0096-217201A9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MPD Microservice Event Handling</a:t>
            </a:r>
          </a:p>
        </p:txBody>
      </p:sp>
      <p:pic>
        <p:nvPicPr>
          <p:cNvPr id="5" name="Picture 4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9D773040-FB32-3D23-11A4-4649DF47B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" y="0"/>
            <a:ext cx="1530091" cy="800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1E90A-6406-48DA-3C46-3E6D82B6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AF3E2-EAB3-66C4-4690-FE4B61AEB02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13220" y="1838675"/>
            <a:ext cx="7626520" cy="45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294-13A3-DEEC-C867-D7B5C1E3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31BFD-9366-1995-0038-5A146CAAE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64" y="59797"/>
            <a:ext cx="1171909" cy="6260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7148D-79F2-D7F1-A677-AD437B09DA92}"/>
              </a:ext>
            </a:extLst>
          </p:cNvPr>
          <p:cNvSpPr txBox="1"/>
          <p:nvPr/>
        </p:nvSpPr>
        <p:spPr>
          <a:xfrm>
            <a:off x="1255173" y="1990822"/>
            <a:ext cx="9398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(also spelled </a:t>
            </a:r>
            <a:r>
              <a:rPr lang="en-US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ØMQ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0MQ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en-US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) is a high-performance asynchronous messaging library, aimed at use in distributed or concurrent applications.</a:t>
            </a:r>
          </a:p>
          <a:p>
            <a:pPr>
              <a:spcBef>
                <a:spcPts val="600"/>
              </a:spcBef>
            </a:pPr>
            <a:r>
              <a:rPr lang="en-US" b="1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supports common messaging patterns (</a:t>
            </a:r>
            <a:r>
              <a:rPr lang="en-US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pub/sub, request/reply, client/server and others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) over a variety of transports (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tcp</a:t>
            </a:r>
            <a:r>
              <a:rPr lang="en-US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ipc</a:t>
            </a:r>
            <a:r>
              <a:rPr lang="en-US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in-process, multicast, </a:t>
            </a:r>
            <a:r>
              <a:rPr lang="en-US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websocket</a:t>
            </a:r>
            <a:r>
              <a:rPr lang="en-US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more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…) </a:t>
            </a:r>
          </a:p>
          <a:p>
            <a:pPr>
              <a:spcBef>
                <a:spcPts val="600"/>
              </a:spcBef>
            </a:pP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philosophy of </a:t>
            </a:r>
            <a:r>
              <a:rPr lang="en-US" b="1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starts with the zero. The zero is for zero broker (</a:t>
            </a:r>
            <a:r>
              <a:rPr lang="en-US" b="1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brokerless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), zero latency, zero cost (it’s free), and zero administration. </a:t>
            </a:r>
          </a:p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62F294-669B-5A88-4B38-A0662E1967FD}"/>
              </a:ext>
            </a:extLst>
          </p:cNvPr>
          <p:cNvSpPr/>
          <p:nvPr/>
        </p:nvSpPr>
        <p:spPr>
          <a:xfrm>
            <a:off x="1320799" y="4451929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494F0-8E56-F574-BED6-ACBC8594D778}"/>
              </a:ext>
            </a:extLst>
          </p:cNvPr>
          <p:cNvSpPr/>
          <p:nvPr/>
        </p:nvSpPr>
        <p:spPr>
          <a:xfrm>
            <a:off x="2700866" y="4459627"/>
            <a:ext cx="1227667" cy="5672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C++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975B2A-C2BA-E7A3-59BE-CE2860F6CDB4}"/>
              </a:ext>
            </a:extLst>
          </p:cNvPr>
          <p:cNvSpPr/>
          <p:nvPr/>
        </p:nvSpPr>
        <p:spPr>
          <a:xfrm>
            <a:off x="4086013" y="4459627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C#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1753F7-6CD1-262B-6416-272BBA94C858}"/>
              </a:ext>
            </a:extLst>
          </p:cNvPr>
          <p:cNvSpPr/>
          <p:nvPr/>
        </p:nvSpPr>
        <p:spPr>
          <a:xfrm>
            <a:off x="5466080" y="4483489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Erlang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ADDEA7-8E59-79BC-1F7A-E9FF233541F0}"/>
              </a:ext>
            </a:extLst>
          </p:cNvPr>
          <p:cNvSpPr/>
          <p:nvPr/>
        </p:nvSpPr>
        <p:spPr>
          <a:xfrm>
            <a:off x="6851227" y="4483489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FE6D83-CEED-54E5-79D8-1E8D21A20B21}"/>
              </a:ext>
            </a:extLst>
          </p:cNvPr>
          <p:cNvSpPr/>
          <p:nvPr/>
        </p:nvSpPr>
        <p:spPr>
          <a:xfrm>
            <a:off x="8224524" y="4459627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Java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87F606-88F9-0E5A-EDE1-CEFB7418FCF0}"/>
              </a:ext>
            </a:extLst>
          </p:cNvPr>
          <p:cNvSpPr/>
          <p:nvPr/>
        </p:nvSpPr>
        <p:spPr>
          <a:xfrm>
            <a:off x="9602901" y="4451929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Node.js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109F8A-EB38-6B25-2529-D1AF3D3941B2}"/>
              </a:ext>
            </a:extLst>
          </p:cNvPr>
          <p:cNvSpPr/>
          <p:nvPr/>
        </p:nvSpPr>
        <p:spPr>
          <a:xfrm>
            <a:off x="2700865" y="5445612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5E3DD9-0FDC-3B17-6941-2E805DA32958}"/>
              </a:ext>
            </a:extLst>
          </p:cNvPr>
          <p:cNvSpPr/>
          <p:nvPr/>
        </p:nvSpPr>
        <p:spPr>
          <a:xfrm>
            <a:off x="4080932" y="5419442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Python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43E265-6351-0C31-A225-A7DFDC07C8D9}"/>
              </a:ext>
            </a:extLst>
          </p:cNvPr>
          <p:cNvSpPr/>
          <p:nvPr/>
        </p:nvSpPr>
        <p:spPr>
          <a:xfrm>
            <a:off x="6846146" y="5419442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Rust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44E9CD1-77A6-7B86-F3CE-93E2E357C75F}"/>
              </a:ext>
            </a:extLst>
          </p:cNvPr>
          <p:cNvSpPr/>
          <p:nvPr/>
        </p:nvSpPr>
        <p:spPr>
          <a:xfrm>
            <a:off x="5455916" y="5408690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Ruby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74FBD0-8993-7A06-BF5B-5CC216014907}"/>
              </a:ext>
            </a:extLst>
          </p:cNvPr>
          <p:cNvSpPr/>
          <p:nvPr/>
        </p:nvSpPr>
        <p:spPr>
          <a:xfrm>
            <a:off x="9624073" y="5414066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Other…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68B625-DB81-62C0-1AE7-DAED8A59ABD9}"/>
              </a:ext>
            </a:extLst>
          </p:cNvPr>
          <p:cNvSpPr/>
          <p:nvPr/>
        </p:nvSpPr>
        <p:spPr>
          <a:xfrm>
            <a:off x="1320798" y="5445612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34FFB4-91C1-5DD9-4B18-07CC19DDEDE3}"/>
              </a:ext>
            </a:extLst>
          </p:cNvPr>
          <p:cNvSpPr/>
          <p:nvPr/>
        </p:nvSpPr>
        <p:spPr>
          <a:xfrm>
            <a:off x="8236376" y="5419442"/>
            <a:ext cx="1227667" cy="567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F#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56A4BD-6349-245A-4A35-B827D445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B93E-9688-1AF0-383D-9AB9390E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Messaging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7E538-628F-1090-B9F8-B962C16F5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68" y="59798"/>
            <a:ext cx="1210732" cy="6467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0ED51-0FC3-407B-82A6-9B63A0E0FA9B}"/>
              </a:ext>
            </a:extLst>
          </p:cNvPr>
          <p:cNvSpPr txBox="1"/>
          <p:nvPr/>
        </p:nvSpPr>
        <p:spPr>
          <a:xfrm>
            <a:off x="1097280" y="1871032"/>
            <a:ext cx="102739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Request-Reply </a:t>
            </a:r>
            <a:r>
              <a:rPr lang="en-US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(REQ/REP)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which connects a set of clients to a set of services. This is a remote procedure call and task distribution pattern.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Publish-Subscribe </a:t>
            </a:r>
            <a:r>
              <a:rPr lang="en-US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(PUB/SUB)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which connects a set of publishers to a set of subscribers. This is a data distribution pattern.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PIPELINE</a:t>
            </a:r>
            <a:r>
              <a:rPr lang="en-US" i="0" u="none" strike="noStrike" dirty="0"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(Push/Pool)</a:t>
            </a:r>
            <a:r>
              <a:rPr lang="en-US" b="0" i="0" dirty="0"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, which connects nodes in a fan-out/fan-in pattern that can have multiple steps and loops. This is a parallel task distribution and collection pattern.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WebSocket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(ZWS), which 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is starting after successful </a:t>
            </a:r>
            <a:r>
              <a:rPr lang="en-US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WebSockets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handshake between the client and the server. ZWS message are binary </a:t>
            </a:r>
            <a:r>
              <a:rPr lang="en-US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websocket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messages (the message opcode must be binary).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Exclusive Pair </a:t>
            </a:r>
            <a:r>
              <a:rPr lang="en-US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(EXPAIR)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which connects two sockets exclusively. This is a pattern for connecting two threads in a process, not to be confused with “normal” pairs of sockets.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Radio-Dish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which used for one-to-many distribution of data from a single publisher to multiple subscribers in a fan out fashion </a:t>
            </a:r>
            <a:r>
              <a:rPr lang="en-US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(draft state).</a:t>
            </a:r>
            <a:endParaRPr lang="en-US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and more …</a:t>
            </a:r>
            <a:endParaRPr lang="en-US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971F6-8E66-ACF6-F172-7ED8869C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9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D08A-AE9F-EF4C-4736-384D9854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TPC Docker Event Processing</a:t>
            </a:r>
          </a:p>
        </p:txBody>
      </p:sp>
      <p:pic>
        <p:nvPicPr>
          <p:cNvPr id="36" name="Picture 35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A5813BF9-6CE5-BD03-17E7-013987205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" y="0"/>
            <a:ext cx="1530091" cy="800674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C410911-2649-B456-87AA-30331532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group of circular shapes with red and yellow lines&#10;&#10;AI-generated content may be incorrect.">
            <a:extLst>
              <a:ext uri="{FF2B5EF4-FFF2-40B4-BE49-F238E27FC236}">
                <a16:creationId xmlns:a16="http://schemas.microsoft.com/office/drawing/2014/main" id="{B89B6D38-A3BC-46D7-E83D-AA650F08D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46" y="1838284"/>
            <a:ext cx="1845053" cy="12287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E77340-A96A-67E9-CC3F-D960A2753ADE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930884" y="2397980"/>
            <a:ext cx="320062" cy="65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B9026CB-3D68-6918-94F8-2122931EF109}"/>
              </a:ext>
            </a:extLst>
          </p:cNvPr>
          <p:cNvSpPr txBox="1"/>
          <p:nvPr/>
        </p:nvSpPr>
        <p:spPr>
          <a:xfrm>
            <a:off x="2995683" y="2259480"/>
            <a:ext cx="93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TPC sectors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2948CB-BDD7-E3EC-B0A8-AEBE3F62A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68" y="3990025"/>
            <a:ext cx="2202688" cy="2261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98D9EA-AC90-BE6C-A6A0-75286B546D2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41956" y="1838284"/>
            <a:ext cx="8571679" cy="47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96C3-96B8-C6D4-EB7C-F1E3F4F3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Microservices Orchestration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0204-8280-20EB-0136-D3923C15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894" y="2134492"/>
            <a:ext cx="9925785" cy="4023360"/>
          </a:xfrm>
        </p:spPr>
        <p:txBody>
          <a:bodyPr/>
          <a:lstStyle/>
          <a:p>
            <a:pPr algn="just"/>
            <a:r>
              <a:rPr lang="en-US" sz="2000" b="1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2000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also known as </a:t>
            </a:r>
            <a:r>
              <a:rPr lang="en-US" sz="2000" b="1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K8s</a:t>
            </a:r>
            <a:r>
              <a:rPr lang="en-US" sz="2000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20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the most popular container orchestration 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platform</a:t>
            </a:r>
            <a:r>
              <a:rPr lang="en-US" sz="20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providing automation for deployment, scaling, and </a:t>
            </a:r>
            <a:r>
              <a:rPr lang="en-US" sz="2000" i="0" dirty="0">
                <a:solidFill>
                  <a:srgbClr val="21252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managing complex,</a:t>
            </a:r>
            <a:r>
              <a:rPr lang="en-US" sz="20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0" dirty="0">
                <a:solidFill>
                  <a:srgbClr val="21252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multi-container workloads</a:t>
            </a:r>
            <a:r>
              <a:rPr lang="en-US" sz="20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000" i="0" dirty="0">
              <a:solidFill>
                <a:srgbClr val="21252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b="1" i="0" dirty="0"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Docker Compose </a:t>
            </a:r>
            <a:r>
              <a:rPr lang="en-US" b="0" i="0" dirty="0"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is a simple tool for defining and running multi-container applications. It is the key to unlocking a streamlined and efficient development and deployment experience.</a:t>
            </a:r>
          </a:p>
          <a:p>
            <a:pPr algn="just"/>
            <a:r>
              <a:rPr lang="en-US" b="1" i="0" dirty="0">
                <a:solidFill>
                  <a:srgbClr val="14141B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Apache Mesos</a:t>
            </a:r>
            <a:r>
              <a:rPr lang="en-US" b="0" i="0" dirty="0">
                <a:solidFill>
                  <a:srgbClr val="14141B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an open-source platform that allows organizations to manage and orchestrate distributed systems and applications. It’s a powerful microservice orchestration tool that can deploy and manage complex microservice architectures in a highly efficient and scalable way.</a:t>
            </a:r>
            <a:endParaRPr lang="en-US" b="1" i="0" dirty="0">
              <a:solidFill>
                <a:srgbClr val="14141B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b="1" i="0" dirty="0">
                <a:solidFill>
                  <a:srgbClr val="14141B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Netflix Conductor </a:t>
            </a:r>
            <a:r>
              <a:rPr lang="en-US" b="0" i="0" dirty="0">
                <a:solidFill>
                  <a:srgbClr val="14141B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is an open-source microservice orchestration engine that provides a workflow and coordination service for microservices-based applications. 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867C-35D9-BDE8-9987-45ED8E91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18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361022-3C08-26C7-384C-952BF8A29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2736535" cy="4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18D35D80-5909-0842-FDBA-B06EF575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4" y="2285582"/>
            <a:ext cx="5550105" cy="3570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D7105-144F-0194-571D-83B578BF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506" y="286603"/>
            <a:ext cx="10003162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i="1" u="sng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Valkey</a:t>
            </a:r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in-memory key-value database for caching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ABA91-6312-1D3F-A665-F99F9189E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736700"/>
            <a:ext cx="11211339" cy="831205"/>
          </a:xfrm>
        </p:spPr>
        <p:txBody>
          <a:bodyPr>
            <a:normAutofit/>
          </a:bodyPr>
          <a:lstStyle/>
          <a:p>
            <a:r>
              <a:rPr lang="en-US" sz="1600" b="1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Valkey</a:t>
            </a:r>
            <a:r>
              <a:rPr lang="en-US" sz="16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an open source (BSD-3 Clause </a:t>
            </a: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sz="16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icense) high-performance key-value datastore that supports a variety of workloads such as caching, message queues, and can act as a primary database. It is 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 open-source fork of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Redis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version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7.2.4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en-US" sz="1600" i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2F01968-93E9-7C54-4445-296E3174C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96" y="682605"/>
            <a:ext cx="1621410" cy="55365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BE8215-E25C-A7B0-45F4-F5CAF4889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" y="22462"/>
            <a:ext cx="1775187" cy="604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5AF584-67A1-3C2B-67F1-1A86ECF4F786}"/>
              </a:ext>
            </a:extLst>
          </p:cNvPr>
          <p:cNvSpPr txBox="1"/>
          <p:nvPr/>
        </p:nvSpPr>
        <p:spPr>
          <a:xfrm>
            <a:off x="6126479" y="2971678"/>
            <a:ext cx="55501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of them both are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 in-memory data structure that stores all the data served from memory and uses disk for storage.</a:t>
            </a:r>
            <a:r>
              <a:rPr lang="en-US" sz="16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They offer a unique data model and high performance that supports various data structures like string, list, sets, hash, which it uses as a database cache or message broker. It is also called like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Data Structure Server</a:t>
            </a:r>
            <a:r>
              <a:rPr lang="en-US" sz="16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D5F896-EC33-0BD2-232B-9FA7217E7AA8}"/>
              </a:ext>
            </a:extLst>
          </p:cNvPr>
          <p:cNvSpPr txBox="1"/>
          <p:nvPr/>
        </p:nvSpPr>
        <p:spPr>
          <a:xfrm>
            <a:off x="1986662" y="5244882"/>
            <a:ext cx="3657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(R&amp;D DevHands: https://habr.com/ru/articles/849264/)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FE5FE-B8D8-A0DA-D45F-3DDFB9E7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A16B2-E4D6-6F64-BD13-0A683F522AEF}"/>
              </a:ext>
            </a:extLst>
          </p:cNvPr>
          <p:cNvSpPr txBox="1"/>
          <p:nvPr/>
        </p:nvSpPr>
        <p:spPr>
          <a:xfrm>
            <a:off x="887801" y="5883111"/>
            <a:ext cx="10648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Redis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which stands for </a:t>
            </a:r>
            <a:r>
              <a:rPr lang="en-US" sz="1100" b="1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</a:t>
            </a:r>
            <a:r>
              <a:rPr lang="en-US" sz="1100" b="0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mote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</a:t>
            </a:r>
            <a:r>
              <a:rPr lang="en-US" sz="1100" b="0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ctionary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erver, </a:t>
            </a:r>
            <a:r>
              <a:rPr lang="en-US" sz="11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is an open-source (before April 2024!), key-value, NoSQL database. At the moment </a:t>
            </a:r>
            <a:r>
              <a:rPr lang="en-US" sz="11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Redis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has dual license  agreement </a:t>
            </a:r>
            <a:r>
              <a:rPr lang="ru-RU" sz="11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sz="1100" b="0" i="0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Server Side Public License</a:t>
            </a:r>
            <a:r>
              <a:rPr lang="fr-FR" sz="1100" b="0" i="0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r>
              <a:rPr lang="en-US" sz="1100" b="0" i="0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(SSPL) and own license like</a:t>
            </a:r>
            <a:r>
              <a:rPr lang="en-US" sz="11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fr-FR" sz="1100" b="0" i="0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Redis Source </a:t>
            </a:r>
            <a:r>
              <a:rPr lang="fr-FR" sz="1100" b="0" i="0" strike="noStrike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Available</a:t>
            </a:r>
            <a:r>
              <a:rPr lang="fr-FR" sz="1100" b="0" i="0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License»</a:t>
            </a:r>
            <a:r>
              <a:rPr lang="fr-FR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(RSAL) and </a:t>
            </a:r>
            <a:r>
              <a:rPr lang="fr-FR" sz="1100" b="1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forbidden</a:t>
            </a:r>
            <a:r>
              <a:rPr lang="fr-FR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to use in </a:t>
            </a:r>
            <a:r>
              <a:rPr lang="fr-FR" sz="1100" b="1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Russia</a:t>
            </a:r>
            <a:r>
              <a:rPr lang="fr-FR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100" b="0" i="0" dirty="0" err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owing</a:t>
            </a:r>
            <a:r>
              <a:rPr lang="fr-FR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to sanctions </a:t>
            </a:r>
            <a:r>
              <a:rPr lang="en-US" sz="11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</a:t>
            </a:r>
            <a:r>
              <a:rPr lang="fr-FR" sz="11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2024.</a:t>
            </a:r>
            <a:endParaRPr lang="en-US" sz="1100" i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9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A0BB-80E7-A1AC-5F56-A0174E808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What the microservices 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FDC4-5465-67B9-F39A-254D09290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b="1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- also known as the </a:t>
            </a:r>
            <a:r>
              <a:rPr lang="en-US" b="1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microservice</a:t>
            </a:r>
            <a:r>
              <a:rPr lang="en-US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architecture - is an architectural pattern that </a:t>
            </a:r>
            <a:r>
              <a:rPr lang="en-US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organizes an application into a collection of loosely coupled, fine-grained services that communicate through lightweight protocols.</a:t>
            </a:r>
          </a:p>
          <a:p>
            <a:pPr algn="just"/>
            <a:r>
              <a:rPr lang="en-US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This pattern is characterized by the ability to develop and deploy services independently, improving modularity, scalability, and adaptability.</a:t>
            </a:r>
          </a:p>
          <a:p>
            <a:pPr algn="just"/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 contrast to the traditional monolithic approach of a large, tightly coupled application,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provide a </a:t>
            </a:r>
            <a:r>
              <a:rPr lang="en-US" sz="20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cloud-native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architectural framework.</a:t>
            </a:r>
            <a:endParaRPr lang="en-US" b="0" i="0" dirty="0">
              <a:solidFill>
                <a:srgbClr val="20212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However, it introduces additional complexity, particularly in managing distributed systems and inter-service communication, making the initial implementation more challenging compared to a</a:t>
            </a:r>
            <a:r>
              <a:rPr lang="en-US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b="1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monolithic</a:t>
            </a:r>
            <a:r>
              <a:rPr lang="en-US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architecture</a:t>
            </a:r>
            <a:r>
              <a:rPr lang="en-US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Microservices-based applications have been a game changer. This approach to building applications comes with its own set of tools, technologies and best practices. It has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compelling advantages that are now indispensable!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A67FEB2-5647-9566-B2D3-832A83F8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08" y="72662"/>
            <a:ext cx="1191550" cy="11944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5E751-429D-D8E6-90F6-9DAABAB9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39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698F9B-BC89-B499-9AA3-56C10FF8D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0" y="1833602"/>
            <a:ext cx="7563496" cy="3559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81786-C89B-BF96-0F44-4A51AB84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070" y="286603"/>
            <a:ext cx="996961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Quality Assurance Histograms for TPC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83A23-C858-2802-BAC5-963A6137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20</a:t>
            </a:fld>
            <a:endParaRPr lang="en-US"/>
          </a:p>
        </p:txBody>
      </p:sp>
      <p:pic>
        <p:nvPicPr>
          <p:cNvPr id="17" name="Content Placeholder 16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7B59F70D-3D5A-F375-4131-AE0CD9A24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6888" r="3113"/>
          <a:stretch>
            <a:fillRect/>
          </a:stretch>
        </p:blipFill>
        <p:spPr>
          <a:xfrm>
            <a:off x="4087115" y="2927396"/>
            <a:ext cx="7162070" cy="3323091"/>
          </a:xfrm>
          <a:ln>
            <a:solidFill>
              <a:schemeClr val="tx1"/>
            </a:solidFill>
          </a:ln>
        </p:spPr>
      </p:pic>
      <p:pic>
        <p:nvPicPr>
          <p:cNvPr id="3" name="Picture 2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8988A791-B960-82C4-1785-F5207D95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" y="0"/>
            <a:ext cx="1530091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65EA-C7B6-C2A0-2BD2-9C0656EE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7AEA6-B137-E2F8-B356-9E8FA838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408751-7E22-9A51-AD96-BAADBF0ED2E7}"/>
              </a:ext>
            </a:extLst>
          </p:cNvPr>
          <p:cNvSpPr txBox="1">
            <a:spLocks/>
          </p:cNvSpPr>
          <p:nvPr/>
        </p:nvSpPr>
        <p:spPr>
          <a:xfrm>
            <a:off x="1066800" y="2341488"/>
            <a:ext cx="10058400" cy="36188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contrast to the traditional </a:t>
            </a:r>
            <a:r>
              <a:rPr lang="en-US" sz="2400" b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monolithic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approach of a large, tightly coupled application,</a:t>
            </a: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the 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a tiny </a:t>
            </a:r>
            <a:r>
              <a:rPr lang="en-US" sz="2400" b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cloud-native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architectural framework.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of the hundreds </a:t>
            </a:r>
            <a:r>
              <a:rPr lang="en-US" sz="2400" b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 controlled just by one </a:t>
            </a:r>
            <a:r>
              <a:rPr lang="en-US" sz="2400" dirty="0">
                <a:solidFill>
                  <a:srgbClr val="001D3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container orchestration 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 </a:t>
            </a:r>
            <a:r>
              <a:rPr lang="ru-RU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400" i="1" u="sng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Docker Compose </a:t>
            </a:r>
            <a:r>
              <a:rPr lang="en-US" sz="2400" i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Kubernetes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At the moment we are ready to implement the new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Microservice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architecture based on the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platform for online event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MPD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data handler. </a:t>
            </a:r>
          </a:p>
        </p:txBody>
      </p:sp>
    </p:spTree>
    <p:extLst>
      <p:ext uri="{BB962C8B-B14F-4D97-AF65-F5344CB8AC3E}">
        <p14:creationId xmlns:p14="http://schemas.microsoft.com/office/powerpoint/2010/main" val="257805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1187-7A9D-8C42-72B4-0BEAE9DF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Thank you for your attention!</a:t>
            </a:r>
          </a:p>
        </p:txBody>
      </p:sp>
      <p:pic>
        <p:nvPicPr>
          <p:cNvPr id="8" name="Содержимое 5" descr="hugeupload.gif">
            <a:extLst>
              <a:ext uri="{FF2B5EF4-FFF2-40B4-BE49-F238E27FC236}">
                <a16:creationId xmlns:a16="http://schemas.microsoft.com/office/drawing/2014/main" id="{777D0A4E-FB2C-D5DE-63B1-7D2FCB5DD9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3170" y="2283809"/>
            <a:ext cx="4339472" cy="32546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73086-D94D-859D-CE6F-9D8F2EA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9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Top Corners Rounded 49">
            <a:extLst>
              <a:ext uri="{FF2B5EF4-FFF2-40B4-BE49-F238E27FC236}">
                <a16:creationId xmlns:a16="http://schemas.microsoft.com/office/drawing/2014/main" id="{8676BA0E-AD82-E268-DAFC-4145B3052E6E}"/>
              </a:ext>
            </a:extLst>
          </p:cNvPr>
          <p:cNvSpPr/>
          <p:nvPr/>
        </p:nvSpPr>
        <p:spPr>
          <a:xfrm>
            <a:off x="4537317" y="1963918"/>
            <a:ext cx="1895743" cy="657279"/>
          </a:xfrm>
          <a:prstGeom prst="round2Same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u="sng" dirty="0"/>
              <a:t>Producer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58604B-7360-49F4-ABEB-4B98DAD6338B}"/>
              </a:ext>
            </a:extLst>
          </p:cNvPr>
          <p:cNvSpPr/>
          <p:nvPr/>
        </p:nvSpPr>
        <p:spPr>
          <a:xfrm>
            <a:off x="4777010" y="2351939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13BD2-43C6-7EA0-0474-45012B59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>
                <a:latin typeface="Gadugi" panose="020B0502040204020203" pitchFamily="34" charset="0"/>
                <a:ea typeface="Gadugi" panose="020B0502040204020203" pitchFamily="34" charset="0"/>
              </a:rPr>
              <a:t>ZeroMQ</a:t>
            </a: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 Messaging Pattern Topology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DF9B41-0AEE-AEDA-1BB4-599BACC51126}"/>
              </a:ext>
            </a:extLst>
          </p:cNvPr>
          <p:cNvSpPr/>
          <p:nvPr/>
        </p:nvSpPr>
        <p:spPr>
          <a:xfrm>
            <a:off x="4537317" y="2929423"/>
            <a:ext cx="1895744" cy="87114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Router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ECDB7-F588-BF45-638C-41A93B83FE4D}"/>
              </a:ext>
            </a:extLst>
          </p:cNvPr>
          <p:cNvSpPr/>
          <p:nvPr/>
        </p:nvSpPr>
        <p:spPr>
          <a:xfrm>
            <a:off x="4777010" y="2933634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PULL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FCC91D-4AC3-314B-FC3E-02E558843609}"/>
              </a:ext>
            </a:extLst>
          </p:cNvPr>
          <p:cNvCxnSpPr>
            <a:cxnSpLocks/>
            <a:stCxn id="47" idx="2"/>
            <a:endCxn id="53" idx="0"/>
          </p:cNvCxnSpPr>
          <p:nvPr/>
        </p:nvCxnSpPr>
        <p:spPr>
          <a:xfrm>
            <a:off x="5167691" y="2617895"/>
            <a:ext cx="0" cy="31573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0A98B2FF-58BC-237D-976A-299ABEF5D897}"/>
              </a:ext>
            </a:extLst>
          </p:cNvPr>
          <p:cNvSpPr/>
          <p:nvPr/>
        </p:nvSpPr>
        <p:spPr>
          <a:xfrm>
            <a:off x="5558372" y="2933634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SUB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7C2AAAB-74BC-2E37-8060-3F8547D3B456}"/>
              </a:ext>
            </a:extLst>
          </p:cNvPr>
          <p:cNvSpPr/>
          <p:nvPr/>
        </p:nvSpPr>
        <p:spPr>
          <a:xfrm>
            <a:off x="4703827" y="3534613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80A144-BDEB-A678-D0BA-230472BB294C}"/>
              </a:ext>
            </a:extLst>
          </p:cNvPr>
          <p:cNvSpPr/>
          <p:nvPr/>
        </p:nvSpPr>
        <p:spPr>
          <a:xfrm>
            <a:off x="5489387" y="3534611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89B587-A1F6-A19A-54C3-F6853B58E56B}"/>
              </a:ext>
            </a:extLst>
          </p:cNvPr>
          <p:cNvSpPr/>
          <p:nvPr/>
        </p:nvSpPr>
        <p:spPr>
          <a:xfrm>
            <a:off x="5558372" y="2351939"/>
            <a:ext cx="781362" cy="2659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PUB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B836EFB-FD8C-3FB3-96FF-ED3A5C1241C7}"/>
              </a:ext>
            </a:extLst>
          </p:cNvPr>
          <p:cNvCxnSpPr>
            <a:stCxn id="70" idx="2"/>
            <a:endCxn id="56" idx="0"/>
          </p:cNvCxnSpPr>
          <p:nvPr/>
        </p:nvCxnSpPr>
        <p:spPr>
          <a:xfrm>
            <a:off x="5949053" y="2617895"/>
            <a:ext cx="0" cy="31573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36F87A6-EFF2-AA51-BDE3-F67C853845DB}"/>
              </a:ext>
            </a:extLst>
          </p:cNvPr>
          <p:cNvSpPr/>
          <p:nvPr/>
        </p:nvSpPr>
        <p:spPr>
          <a:xfrm>
            <a:off x="2496106" y="4255128"/>
            <a:ext cx="1895744" cy="84740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Sector: 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A6AB500-16A9-F6AC-9459-6F825FB058EB}"/>
              </a:ext>
            </a:extLst>
          </p:cNvPr>
          <p:cNvSpPr/>
          <p:nvPr/>
        </p:nvSpPr>
        <p:spPr>
          <a:xfrm>
            <a:off x="2662616" y="425512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PULL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75A1531-E667-F0CE-DE06-E48DC6FF0979}"/>
              </a:ext>
            </a:extLst>
          </p:cNvPr>
          <p:cNvSpPr/>
          <p:nvPr/>
        </p:nvSpPr>
        <p:spPr>
          <a:xfrm>
            <a:off x="3443978" y="425512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SUB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C0DDFC-2B02-334D-A14E-2794042CF5A2}"/>
              </a:ext>
            </a:extLst>
          </p:cNvPr>
          <p:cNvSpPr/>
          <p:nvPr/>
        </p:nvSpPr>
        <p:spPr>
          <a:xfrm>
            <a:off x="2662616" y="4831897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98CC979-CA87-BBC7-A70A-76C3CDDD6298}"/>
              </a:ext>
            </a:extLst>
          </p:cNvPr>
          <p:cNvSpPr/>
          <p:nvPr/>
        </p:nvSpPr>
        <p:spPr>
          <a:xfrm>
            <a:off x="3443978" y="4831897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PUB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DC542088-4D95-75EB-B57A-9751C7DBB2A5}"/>
              </a:ext>
            </a:extLst>
          </p:cNvPr>
          <p:cNvCxnSpPr>
            <a:stCxn id="57" idx="2"/>
            <a:endCxn id="77" idx="0"/>
          </p:cNvCxnSpPr>
          <p:nvPr/>
        </p:nvCxnSpPr>
        <p:spPr>
          <a:xfrm rot="5400000">
            <a:off x="3846624" y="3007243"/>
            <a:ext cx="454559" cy="204121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18DB2EE-EA39-705C-DB4D-E6B3B159CB54}"/>
              </a:ext>
            </a:extLst>
          </p:cNvPr>
          <p:cNvSpPr/>
          <p:nvPr/>
        </p:nvSpPr>
        <p:spPr>
          <a:xfrm>
            <a:off x="4539763" y="4260846"/>
            <a:ext cx="1895744" cy="847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Sector: 1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C2A87E3-49B6-CF8F-978A-15FC6F729BB6}"/>
              </a:ext>
            </a:extLst>
          </p:cNvPr>
          <p:cNvSpPr/>
          <p:nvPr/>
        </p:nvSpPr>
        <p:spPr>
          <a:xfrm>
            <a:off x="4706273" y="4260845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PULL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69CA703-9FFE-A318-5C5D-FEC4AE6C4126}"/>
              </a:ext>
            </a:extLst>
          </p:cNvPr>
          <p:cNvSpPr/>
          <p:nvPr/>
        </p:nvSpPr>
        <p:spPr>
          <a:xfrm>
            <a:off x="5487635" y="4260845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SUB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2ECD82B-110B-5343-09A8-18CAEA32681A}"/>
              </a:ext>
            </a:extLst>
          </p:cNvPr>
          <p:cNvSpPr/>
          <p:nvPr/>
        </p:nvSpPr>
        <p:spPr>
          <a:xfrm>
            <a:off x="4703827" y="4842548"/>
            <a:ext cx="783804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9151B7-E705-3364-FD76-15B643360E3F}"/>
              </a:ext>
            </a:extLst>
          </p:cNvPr>
          <p:cNvSpPr/>
          <p:nvPr/>
        </p:nvSpPr>
        <p:spPr>
          <a:xfrm>
            <a:off x="5485189" y="483923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PUB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97D86AA-03E4-0F99-B9E5-13211D7349A5}"/>
              </a:ext>
            </a:extLst>
          </p:cNvPr>
          <p:cNvSpPr/>
          <p:nvPr/>
        </p:nvSpPr>
        <p:spPr>
          <a:xfrm>
            <a:off x="6878328" y="4255129"/>
            <a:ext cx="1895744" cy="847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Sector: 23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556CCD-774A-49C5-968D-8E3661CDC93D}"/>
              </a:ext>
            </a:extLst>
          </p:cNvPr>
          <p:cNvSpPr/>
          <p:nvPr/>
        </p:nvSpPr>
        <p:spPr>
          <a:xfrm>
            <a:off x="7044838" y="425512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PULL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3BDF34F-C846-6DAC-AC8A-FBE75A8A05EE}"/>
              </a:ext>
            </a:extLst>
          </p:cNvPr>
          <p:cNvSpPr/>
          <p:nvPr/>
        </p:nvSpPr>
        <p:spPr>
          <a:xfrm>
            <a:off x="7826200" y="425512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SUB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82BF15F-88DE-B72C-443E-479110DF06F8}"/>
              </a:ext>
            </a:extLst>
          </p:cNvPr>
          <p:cNvSpPr/>
          <p:nvPr/>
        </p:nvSpPr>
        <p:spPr>
          <a:xfrm>
            <a:off x="7044838" y="483923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FAC9F37-6708-5EA6-BB66-42E7F19A9B6A}"/>
              </a:ext>
            </a:extLst>
          </p:cNvPr>
          <p:cNvSpPr/>
          <p:nvPr/>
        </p:nvSpPr>
        <p:spPr>
          <a:xfrm>
            <a:off x="7826200" y="483923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3EA6B6C-59CD-B82B-7F23-B8D496895EEB}"/>
              </a:ext>
            </a:extLst>
          </p:cNvPr>
          <p:cNvSpPr txBox="1"/>
          <p:nvPr/>
        </p:nvSpPr>
        <p:spPr>
          <a:xfrm>
            <a:off x="5977512" y="2591099"/>
            <a:ext cx="11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KILL signal</a:t>
            </a:r>
          </a:p>
        </p:txBody>
      </p: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3FBBD6D3-FA2E-76E3-60F4-3F8BB52CFC83}"/>
              </a:ext>
            </a:extLst>
          </p:cNvPr>
          <p:cNvCxnSpPr>
            <a:stCxn id="48" idx="2"/>
            <a:endCxn id="78" idx="0"/>
          </p:cNvCxnSpPr>
          <p:nvPr/>
        </p:nvCxnSpPr>
        <p:spPr>
          <a:xfrm rot="5400000">
            <a:off x="4630084" y="3005143"/>
            <a:ext cx="454561" cy="2045409"/>
          </a:xfrm>
          <a:prstGeom prst="bentConnector3">
            <a:avLst>
              <a:gd name="adj1" fmla="val 26159"/>
            </a:avLst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D4DE0844-FA65-19ED-9CF2-B1049ED7A224}"/>
              </a:ext>
            </a:extLst>
          </p:cNvPr>
          <p:cNvCxnSpPr>
            <a:stCxn id="57" idx="2"/>
            <a:endCxn id="86" idx="0"/>
          </p:cNvCxnSpPr>
          <p:nvPr/>
        </p:nvCxnSpPr>
        <p:spPr>
          <a:xfrm rot="16200000" flipH="1">
            <a:off x="4865593" y="4029484"/>
            <a:ext cx="460276" cy="244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89F3AE40-04E2-7174-52BA-343E60C79AB5}"/>
              </a:ext>
            </a:extLst>
          </p:cNvPr>
          <p:cNvCxnSpPr>
            <a:stCxn id="57" idx="2"/>
            <a:endCxn id="92" idx="0"/>
          </p:cNvCxnSpPr>
          <p:nvPr/>
        </p:nvCxnSpPr>
        <p:spPr>
          <a:xfrm rot="16200000" flipH="1">
            <a:off x="6037734" y="2857342"/>
            <a:ext cx="454559" cy="234101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4DB76E30-A036-48E9-941C-DA425931E750}"/>
              </a:ext>
            </a:extLst>
          </p:cNvPr>
          <p:cNvCxnSpPr>
            <a:cxnSpLocks/>
            <a:endCxn id="87" idx="0"/>
          </p:cNvCxnSpPr>
          <p:nvPr/>
        </p:nvCxnSpPr>
        <p:spPr>
          <a:xfrm rot="5400000">
            <a:off x="5719590" y="4102116"/>
            <a:ext cx="317456" cy="3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89223846-699F-8360-7079-F9AF133270C6}"/>
              </a:ext>
            </a:extLst>
          </p:cNvPr>
          <p:cNvCxnSpPr>
            <a:stCxn id="48" idx="2"/>
            <a:endCxn id="93" idx="0"/>
          </p:cNvCxnSpPr>
          <p:nvPr/>
        </p:nvCxnSpPr>
        <p:spPr>
          <a:xfrm rot="16200000" flipH="1">
            <a:off x="6821194" y="2859440"/>
            <a:ext cx="454561" cy="2336813"/>
          </a:xfrm>
          <a:prstGeom prst="bentConnector3">
            <a:avLst>
              <a:gd name="adj1" fmla="val 26159"/>
            </a:avLst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0747EB3-71B5-8E53-614D-77F36E52C13C}"/>
              </a:ext>
            </a:extLst>
          </p:cNvPr>
          <p:cNvSpPr/>
          <p:nvPr/>
        </p:nvSpPr>
        <p:spPr>
          <a:xfrm>
            <a:off x="4539764" y="5553919"/>
            <a:ext cx="1895743" cy="64295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u="sng" dirty="0"/>
              <a:t>Aggregator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8718B69-66A3-F30C-6BD0-1EBE613A764E}"/>
              </a:ext>
            </a:extLst>
          </p:cNvPr>
          <p:cNvSpPr/>
          <p:nvPr/>
        </p:nvSpPr>
        <p:spPr>
          <a:xfrm>
            <a:off x="4703827" y="5553918"/>
            <a:ext cx="781362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PULL</a:t>
            </a:r>
          </a:p>
        </p:txBody>
      </p: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9413A07C-0594-8875-DC76-90774021FCF6}"/>
              </a:ext>
            </a:extLst>
          </p:cNvPr>
          <p:cNvCxnSpPr>
            <a:cxnSpLocks/>
            <a:stCxn id="88" idx="2"/>
            <a:endCxn id="118" idx="0"/>
          </p:cNvCxnSpPr>
          <p:nvPr/>
        </p:nvCxnSpPr>
        <p:spPr>
          <a:xfrm rot="5400000">
            <a:off x="4872412" y="5330601"/>
            <a:ext cx="445414" cy="122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B3434D8-1E4F-4F62-670D-E7EBAD8EE6B3}"/>
              </a:ext>
            </a:extLst>
          </p:cNvPr>
          <p:cNvSpPr/>
          <p:nvPr/>
        </p:nvSpPr>
        <p:spPr>
          <a:xfrm>
            <a:off x="5488152" y="5553918"/>
            <a:ext cx="783833" cy="265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SUB</a:t>
            </a:r>
          </a:p>
        </p:txBody>
      </p:sp>
      <p:cxnSp>
        <p:nvCxnSpPr>
          <p:cNvPr id="165" name="Connector: Elbow 164">
            <a:extLst>
              <a:ext uri="{FF2B5EF4-FFF2-40B4-BE49-F238E27FC236}">
                <a16:creationId xmlns:a16="http://schemas.microsoft.com/office/drawing/2014/main" id="{FFA40DE2-BAED-194B-CABD-5963479C3274}"/>
              </a:ext>
            </a:extLst>
          </p:cNvPr>
          <p:cNvCxnSpPr>
            <a:cxnSpLocks/>
            <a:stCxn id="80" idx="2"/>
            <a:endCxn id="95" idx="2"/>
          </p:cNvCxnSpPr>
          <p:nvPr/>
        </p:nvCxnSpPr>
        <p:spPr>
          <a:xfrm rot="16200000" flipH="1">
            <a:off x="6022100" y="2910412"/>
            <a:ext cx="7341" cy="4382222"/>
          </a:xfrm>
          <a:prstGeom prst="bentConnector3">
            <a:avLst>
              <a:gd name="adj1" fmla="val 1873260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C14E76B-15B3-76A0-DE91-532889F4BD37}"/>
              </a:ext>
            </a:extLst>
          </p:cNvPr>
          <p:cNvCxnSpPr>
            <a:cxnSpLocks/>
          </p:cNvCxnSpPr>
          <p:nvPr/>
        </p:nvCxnSpPr>
        <p:spPr>
          <a:xfrm>
            <a:off x="6530803" y="4711023"/>
            <a:ext cx="265756" cy="0"/>
          </a:xfrm>
          <a:prstGeom prst="line">
            <a:avLst/>
          </a:prstGeom>
          <a:ln w="41275" cap="rnd" cmpd="sng">
            <a:solidFill>
              <a:schemeClr val="tx1"/>
            </a:solidFill>
            <a:prstDash val="sysDot"/>
            <a:round/>
          </a:ln>
          <a:effectLst>
            <a:reflection endPos="54000" dist="50800" dir="5400000" sy="-100000" algn="bl" rotWithShape="0"/>
          </a:effectLst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Graphic 183">
            <a:extLst>
              <a:ext uri="{FF2B5EF4-FFF2-40B4-BE49-F238E27FC236}">
                <a16:creationId xmlns:a16="http://schemas.microsoft.com/office/drawing/2014/main" id="{6A5CA5C0-1A25-3F16-AB9B-B97D6CF7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73" y="92124"/>
            <a:ext cx="1151096" cy="614886"/>
          </a:xfrm>
          <a:prstGeom prst="rect">
            <a:avLst/>
          </a:prstGeom>
        </p:spPr>
      </p:pic>
      <p:cxnSp>
        <p:nvCxnSpPr>
          <p:cNvPr id="214" name="Connector: Elbow 213">
            <a:extLst>
              <a:ext uri="{FF2B5EF4-FFF2-40B4-BE49-F238E27FC236}">
                <a16:creationId xmlns:a16="http://schemas.microsoft.com/office/drawing/2014/main" id="{D6260059-52FE-45D9-2AAC-9D6069831497}"/>
              </a:ext>
            </a:extLst>
          </p:cNvPr>
          <p:cNvCxnSpPr>
            <a:stCxn id="79" idx="2"/>
          </p:cNvCxnSpPr>
          <p:nvPr/>
        </p:nvCxnSpPr>
        <p:spPr>
          <a:xfrm rot="16200000" flipH="1">
            <a:off x="3958210" y="4192939"/>
            <a:ext cx="231385" cy="2041211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nector: Elbow 219">
            <a:extLst>
              <a:ext uri="{FF2B5EF4-FFF2-40B4-BE49-F238E27FC236}">
                <a16:creationId xmlns:a16="http://schemas.microsoft.com/office/drawing/2014/main" id="{8ED664A0-45A6-AF29-AD99-9824E4685017}"/>
              </a:ext>
            </a:extLst>
          </p:cNvPr>
          <p:cNvCxnSpPr>
            <a:stCxn id="94" idx="2"/>
          </p:cNvCxnSpPr>
          <p:nvPr/>
        </p:nvCxnSpPr>
        <p:spPr>
          <a:xfrm rot="5400000">
            <a:off x="6152993" y="4046710"/>
            <a:ext cx="224043" cy="2341011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Block Arc 232">
            <a:extLst>
              <a:ext uri="{FF2B5EF4-FFF2-40B4-BE49-F238E27FC236}">
                <a16:creationId xmlns:a16="http://schemas.microsoft.com/office/drawing/2014/main" id="{060B9F6E-F683-21D1-97C0-C57683928D43}"/>
              </a:ext>
            </a:extLst>
          </p:cNvPr>
          <p:cNvSpPr/>
          <p:nvPr/>
        </p:nvSpPr>
        <p:spPr>
          <a:xfrm>
            <a:off x="6762179" y="4570770"/>
            <a:ext cx="622978" cy="570664"/>
          </a:xfrm>
          <a:prstGeom prst="blockArc">
            <a:avLst>
              <a:gd name="adj1" fmla="val 14414856"/>
              <a:gd name="adj2" fmla="val 17974179"/>
              <a:gd name="adj3" fmla="val 3798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34" name="Block Arc 233">
            <a:extLst>
              <a:ext uri="{FF2B5EF4-FFF2-40B4-BE49-F238E27FC236}">
                <a16:creationId xmlns:a16="http://schemas.microsoft.com/office/drawing/2014/main" id="{A6A9B56C-17E5-BFBC-ADB6-782B1B973A5D}"/>
              </a:ext>
            </a:extLst>
          </p:cNvPr>
          <p:cNvSpPr/>
          <p:nvPr/>
        </p:nvSpPr>
        <p:spPr>
          <a:xfrm>
            <a:off x="4421157" y="4570770"/>
            <a:ext cx="622978" cy="570664"/>
          </a:xfrm>
          <a:prstGeom prst="blockArc">
            <a:avLst>
              <a:gd name="adj1" fmla="val 14414856"/>
              <a:gd name="adj2" fmla="val 17974179"/>
              <a:gd name="adj3" fmla="val 3798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Block Arc 234">
            <a:extLst>
              <a:ext uri="{FF2B5EF4-FFF2-40B4-BE49-F238E27FC236}">
                <a16:creationId xmlns:a16="http://schemas.microsoft.com/office/drawing/2014/main" id="{EE5DAC18-F643-1B73-8392-B3B581B14500}"/>
              </a:ext>
            </a:extLst>
          </p:cNvPr>
          <p:cNvSpPr/>
          <p:nvPr/>
        </p:nvSpPr>
        <p:spPr>
          <a:xfrm>
            <a:off x="2379946" y="4570770"/>
            <a:ext cx="622978" cy="570664"/>
          </a:xfrm>
          <a:prstGeom prst="blockArc">
            <a:avLst>
              <a:gd name="adj1" fmla="val 14414856"/>
              <a:gd name="adj2" fmla="val 17974179"/>
              <a:gd name="adj3" fmla="val 3798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231A3576-C072-DD4D-2762-4BA050DB54A8}"/>
              </a:ext>
            </a:extLst>
          </p:cNvPr>
          <p:cNvCxnSpPr>
            <a:endCxn id="135" idx="0"/>
          </p:cNvCxnSpPr>
          <p:nvPr/>
        </p:nvCxnSpPr>
        <p:spPr>
          <a:xfrm>
            <a:off x="5878316" y="5105194"/>
            <a:ext cx="1753" cy="44872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Slide Number Placeholder 242">
            <a:extLst>
              <a:ext uri="{FF2B5EF4-FFF2-40B4-BE49-F238E27FC236}">
                <a16:creationId xmlns:a16="http://schemas.microsoft.com/office/drawing/2014/main" id="{137D3F12-B709-6692-EDA1-E7314DF8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0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FFF3-02C9-B083-3A94-030C258F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7E2CD-2E80-4DB4-0660-5D49CBD90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 contrast to the traditional 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monolithic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approach of a large, tightly coupled application,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the 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sz="2400" b="1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icroservices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provide a tiny 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cloud-native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architectural framework.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of the hundreds </a:t>
            </a:r>
            <a:r>
              <a:rPr lang="en-US" sz="2400" b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 controlled just by one </a:t>
            </a:r>
            <a:r>
              <a:rPr lang="en-US" sz="2400" dirty="0">
                <a:solidFill>
                  <a:srgbClr val="001D3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container orchestration 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 </a:t>
            </a:r>
            <a:r>
              <a:rPr lang="ru-RU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400" i="1" u="sng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Docker Compose </a:t>
            </a:r>
            <a:r>
              <a:rPr lang="en-US" sz="2400" i="1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Kubernetes</a:t>
            </a:r>
            <a:r>
              <a:rPr lang="en-US" sz="2400" dirty="0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At the moment we are ready to implement the new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Microservice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architecture based on the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platform for online event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MPD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data handler.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If the event processing time on our computing resources will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be longer then expected we return back to hand made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code based on 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ZeroMQ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library only, without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platform.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294D5-3870-0C24-1EEE-ED46C001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9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D3CC-237E-C008-12FB-DA990C14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Orchestration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85FEE-6429-D38D-7115-0380FFAC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89870" cy="4240742"/>
          </a:xfrm>
        </p:spPr>
        <p:txBody>
          <a:bodyPr>
            <a:noAutofit/>
          </a:bodyPr>
          <a:lstStyle/>
          <a:p>
            <a:r>
              <a:rPr lang="en-US" sz="1600" b="1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1600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also known as </a:t>
            </a:r>
            <a:r>
              <a:rPr lang="en-US" sz="1600" b="1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K8s</a:t>
            </a:r>
            <a:r>
              <a:rPr lang="en-US" sz="1600" i="0" dirty="0">
                <a:solidFill>
                  <a:srgbClr val="47474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6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the most popular container orchestration </a:t>
            </a:r>
            <a:r>
              <a:rPr lang="en-US" sz="16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platform</a:t>
            </a:r>
            <a:r>
              <a:rPr lang="en-US" sz="16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providing automation for deployment, scaling, and </a:t>
            </a:r>
            <a:r>
              <a:rPr lang="en-US" sz="1600" i="0" dirty="0">
                <a:solidFill>
                  <a:srgbClr val="21252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managing complex,</a:t>
            </a:r>
            <a:r>
              <a:rPr lang="en-US" sz="16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0" dirty="0">
                <a:solidFill>
                  <a:srgbClr val="21252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multi-container workloads</a:t>
            </a:r>
            <a:r>
              <a:rPr lang="en-US" sz="160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600" i="0" dirty="0">
              <a:solidFill>
                <a:srgbClr val="21252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provides you with: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Service discovery, </a:t>
            </a:r>
            <a:r>
              <a:rPr lang="en-US" sz="1600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  <a:cs typeface="Segoe UI" panose="020B0502040204020203" pitchFamily="34" charset="0"/>
              </a:rPr>
              <a:t>l</a:t>
            </a:r>
            <a:r>
              <a:rPr lang="en-US" sz="1600" b="0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</a:rPr>
              <a:t>oad balancing and scalability</a:t>
            </a:r>
            <a:endParaRPr lang="en-US" sz="1600" i="0" dirty="0">
              <a:solidFill>
                <a:srgbClr val="22222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Storage orchestration </a:t>
            </a:r>
            <a:endParaRPr lang="en-US" sz="160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Automated rollouts and rollbacks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Automatic bin packing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Self-healing </a:t>
            </a:r>
            <a:r>
              <a:rPr lang="en-US" sz="1600" b="0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</a:rPr>
              <a:t>for high availability</a:t>
            </a:r>
            <a:endParaRPr lang="en-US" sz="160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Designed for extensibility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and more…</a:t>
            </a:r>
          </a:p>
          <a:p>
            <a:pPr marL="201168" lvl="1" indent="0">
              <a:spcBef>
                <a:spcPts val="600"/>
              </a:spcBef>
              <a:buNone/>
            </a:pP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name 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originates from Greek, meaning helmsman. </a:t>
            </a:r>
          </a:p>
          <a:p>
            <a:pPr marL="201168" lvl="1" indent="0">
              <a:spcBef>
                <a:spcPts val="600"/>
              </a:spcBef>
              <a:buNone/>
            </a:pPr>
            <a:r>
              <a:rPr lang="en-US" sz="1600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K8s</a:t>
            </a:r>
            <a:r>
              <a:rPr lang="en-US" sz="160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as an abbreviation results from counting the eight letters between the "K" and the "s". </a:t>
            </a:r>
          </a:p>
          <a:p>
            <a:pPr marL="201168" lvl="1" indent="0">
              <a:spcBef>
                <a:spcPts val="600"/>
              </a:spcBef>
              <a:buNone/>
            </a:pPr>
            <a:r>
              <a:rPr lang="en-US" sz="16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Developed by Google and released in 2014,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1600" b="1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16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became one of the fastest-growing projects in open source software's history. 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FD8788-6FB4-F9A2-32F8-0FF8126D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2736535" cy="4837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91589-9BB4-4020-66A7-EC4AB9B7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4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504E-6999-6F45-6C41-88C49F64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K0s vs K3s vs K8s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5019-1A40-2E04-A907-2D8BF4F66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09901"/>
          </a:xfrm>
        </p:spPr>
        <p:txBody>
          <a:bodyPr>
            <a:normAutofit fontScale="77500" lnSpcReduction="20000"/>
          </a:bodyPr>
          <a:lstStyle/>
          <a:p>
            <a:pPr marL="201168" lvl="1" indent="0">
              <a:lnSpc>
                <a:spcPct val="110000"/>
              </a:lnSpc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K0s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K3s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K8s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three different orchestration systems used to deploy and manage containers. 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K0s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a container native platform based on distributed systems, such as Apache Kafka.</a:t>
            </a:r>
          </a:p>
          <a:p>
            <a:pPr marL="687388" lvl="1" indent="-225425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has a strong focus on stream processing and data-driven applications.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87388" lvl="1" indent="-225425">
              <a:buFont typeface="Courier New" panose="02070309020205020404" pitchFamily="49" charset="0"/>
              <a:buChar char="o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K0s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was developed by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Google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is used in many of its products.</a:t>
            </a:r>
          </a:p>
          <a:p>
            <a:pPr marL="688975" lvl="1" indent="-231775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container-native platform was engineered to efficiently run containerized applications in a distributed computing environment. It can manage millions of containers and provide a reliable and scalable platform to handle enterprise-level workloads.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K3s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a hybrid container orchestration platform that developed by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CoreOS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688975" lvl="1" indent="-231775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is a lightweight platform that can deploy and run containers in any environment.</a:t>
            </a:r>
          </a:p>
          <a:p>
            <a:pPr marL="688975" lvl="1" indent="-2317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designed to run on bare metal, virtual machines or top of other cloud platforms </a:t>
            </a:r>
          </a:p>
          <a:p>
            <a:pPr marL="688975" lvl="1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Amazon Web Services</a:t>
            </a:r>
            <a:r>
              <a:rPr lang="en-US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(AWS) and Google Cloud Platform (GCP).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K8s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the most popular general-purpose container orchestration platform and the standard for modern containerized applications. It allows users to deploy and manage applications in various environments, including on-premise and cloud-based.</a:t>
            </a:r>
          </a:p>
          <a:p>
            <a:pPr marL="201168" lvl="1" indent="0">
              <a:lnSpc>
                <a:spcPct val="160000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choice between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K0s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K3s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K8s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depends on the user’s specific requirements.</a:t>
            </a:r>
          </a:p>
          <a:p>
            <a:pPr marL="201168" lvl="1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all provide similar functionality, so the main difference is in their design, deployment, and installation. 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EB5689A-640C-0669-6C97-B5690E03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33" y="49095"/>
            <a:ext cx="865305" cy="8401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1FBDC-AD7F-E952-EF92-E02FC936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B1C8-DA46-087C-21C7-943216C2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What Kubernetes is not?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B9B62-0E5A-0113-6C97-8920A17B0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Does not limit the types of applications supported</a:t>
            </a:r>
            <a:endParaRPr lang="en-US" sz="200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Does not deploy source code and does not build your application.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Does not provide application-level services, such as middleware, data-processing frameworks, databases, caches nor cluster storage systems as built-in services.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Does not dictate logging, monitoring, or alerting solutions.</a:t>
            </a:r>
            <a:endParaRPr lang="en-US" sz="200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Does not provide nor adopt any comprehensive machine configuration, maintenance, management, or self-healing systems.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Additionally, </a:t>
            </a:r>
            <a:r>
              <a:rPr lang="en-US" sz="2000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not a mere orchestration system. In fact, it eliminates the need for orchestration.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80F086-D3FA-26E0-F8C2-CEA48100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33" y="49095"/>
            <a:ext cx="865305" cy="8401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B1C13-E42C-F156-1F0D-4DF8198A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6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35C84-2895-59B3-28D4-079DFFEF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 common pitfalls of CI/CD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A20D5-5E1D-11C4-F1E1-A93D4499D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C0C0C"/>
                </a:solidFill>
                <a:effectLst/>
                <a:latin typeface="carbona-variable"/>
              </a:rPr>
              <a:t>Balancing the frequency of running continuous integration jobs and resource utilization</a:t>
            </a:r>
          </a:p>
          <a:p>
            <a:r>
              <a:rPr lang="en-US" b="0" i="0" dirty="0">
                <a:solidFill>
                  <a:srgbClr val="0C0C0C"/>
                </a:solidFill>
                <a:effectLst/>
                <a:latin typeface="carbona-variable"/>
              </a:rPr>
              <a:t>Lack of coordination between continuous integration and continuous delivery</a:t>
            </a:r>
          </a:p>
          <a:p>
            <a:r>
              <a:rPr lang="en-US" b="0" i="0" dirty="0">
                <a:solidFill>
                  <a:srgbClr val="0C0C0C"/>
                </a:solidFill>
                <a:effectLst/>
                <a:latin typeface="carbona-variable"/>
              </a:rPr>
              <a:t>Lack of meaningful dashboards and metrics</a:t>
            </a:r>
          </a:p>
          <a:p>
            <a:r>
              <a:rPr lang="en-US" b="0" i="0" dirty="0">
                <a:solidFill>
                  <a:srgbClr val="0C0C0C"/>
                </a:solidFill>
                <a:effectLst/>
                <a:latin typeface="carbona-variable"/>
              </a:rPr>
              <a:t>Confusing continuous deployment for continuous delivery</a:t>
            </a:r>
          </a:p>
          <a:p>
            <a:r>
              <a:rPr lang="en-US" b="0" i="0" dirty="0">
                <a:solidFill>
                  <a:srgbClr val="0C0C0C"/>
                </a:solidFill>
                <a:effectLst/>
                <a:latin typeface="carbona-variable"/>
              </a:rPr>
              <a:t>Automating the wrong processes first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28904-1D88-9307-B270-D720D1DA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8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06ED-7C86-44AE-55B5-DE65F7F9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181828"/>
            <a:ext cx="10936605" cy="1450757"/>
          </a:xfrm>
        </p:spPr>
        <p:txBody>
          <a:bodyPr>
            <a:normAutofit/>
          </a:bodyPr>
          <a:lstStyle/>
          <a:p>
            <a:r>
              <a:rPr lang="en-US" sz="4400" b="1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Historical context for Kubernetes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7157EE-B783-7B88-C7C1-532F3D4E9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963" y="2004409"/>
            <a:ext cx="10058400" cy="370643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AD4AB-5205-42D1-705F-F96A0E30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EC40-B7ED-7E22-6895-E31EA3E3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Simulation vs Experiment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CA23A-751F-0800-9875-34F13CCE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295840-60B4-C4F5-9A8D-8F162AADF329}"/>
              </a:ext>
            </a:extLst>
          </p:cNvPr>
          <p:cNvGrpSpPr/>
          <p:nvPr/>
        </p:nvGrpSpPr>
        <p:grpSpPr>
          <a:xfrm>
            <a:off x="2642992" y="2060338"/>
            <a:ext cx="6626201" cy="3733267"/>
            <a:chOff x="1158120" y="2035799"/>
            <a:chExt cx="7386840" cy="445824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531A79-7414-F73A-AE83-47C55D9CF1DF}"/>
                </a:ext>
              </a:extLst>
            </p:cNvPr>
            <p:cNvSpPr/>
            <p:nvPr/>
          </p:nvSpPr>
          <p:spPr>
            <a:xfrm>
              <a:off x="1158120" y="2035799"/>
              <a:ext cx="3693600" cy="445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A933">
                <a:alpha val="1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12" tIns="40806" rIns="81612" bIns="40806" anchor="ctr" anchorCtr="0" compatLnSpc="0">
              <a:noAutofit/>
            </a:bodyPr>
            <a:lstStyle/>
            <a:p>
              <a:pPr hangingPunct="0"/>
              <a:endParaRPr lang="en-US" sz="1632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F8EF592-BCC8-9B7C-21C8-74AB82882E6D}"/>
                </a:ext>
              </a:extLst>
            </p:cNvPr>
            <p:cNvSpPr/>
            <p:nvPr/>
          </p:nvSpPr>
          <p:spPr>
            <a:xfrm>
              <a:off x="4851720" y="2035799"/>
              <a:ext cx="3693240" cy="445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CC">
                <a:alpha val="29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12" tIns="40806" rIns="81612" bIns="40806" anchor="ctr" anchorCtr="0" compatLnSpc="0">
              <a:noAutofit/>
            </a:bodyPr>
            <a:lstStyle/>
            <a:p>
              <a:pPr hangingPunct="0"/>
              <a:endParaRPr lang="en-US" sz="1632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</p:grp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8F0E5B42-2A9C-AB6B-4DF5-B91E0B5020AB}"/>
              </a:ext>
            </a:extLst>
          </p:cNvPr>
          <p:cNvSpPr/>
          <p:nvPr/>
        </p:nvSpPr>
        <p:spPr>
          <a:xfrm>
            <a:off x="2809089" y="5780089"/>
            <a:ext cx="629432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none"/>
            <a:tailEnd type="triangle"/>
          </a:ln>
        </p:spPr>
        <p:txBody>
          <a:bodyPr vert="horz" wrap="none" lIns="94670" tIns="53864" rIns="94670" bIns="53864" anchor="ctr" anchorCtr="0" compatLnSpc="0"/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687BEF42-38CE-41E7-AC23-C5C4CEAF478C}"/>
              </a:ext>
            </a:extLst>
          </p:cNvPr>
          <p:cNvSpPr/>
          <p:nvPr/>
        </p:nvSpPr>
        <p:spPr>
          <a:xfrm flipH="1" flipV="1">
            <a:off x="2642992" y="1927481"/>
            <a:ext cx="0" cy="3852608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triangle"/>
            <a:tailEnd type="none"/>
          </a:ln>
        </p:spPr>
        <p:txBody>
          <a:bodyPr vert="horz" wrap="none" lIns="94670" tIns="53864" rIns="94670" bIns="53864" anchor="ctr" anchorCtr="0" compatLnSpc="0"/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A2E5CF-89DE-CCC5-A3E5-C84D28094B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43765" y="1987151"/>
            <a:ext cx="4018906" cy="37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3866FD-2BE3-5AD1-0EDF-A55BA9BC8627}"/>
              </a:ext>
            </a:extLst>
          </p:cNvPr>
          <p:cNvSpPr txBox="1"/>
          <p:nvPr/>
        </p:nvSpPr>
        <p:spPr>
          <a:xfrm rot="16200000">
            <a:off x="952891" y="3451115"/>
            <a:ext cx="2693091" cy="64596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3600" dirty="0">
                <a:solidFill>
                  <a:srgbClr val="A7074B"/>
                </a:solidFill>
                <a:effectLst>
                  <a:outerShdw dist="17961" dir="2700000">
                    <a:scrgbClr r="0" g="0" b="0"/>
                  </a:outerShdw>
                </a:effectLst>
                <a:latin typeface="DejaVu Math TeX Gyre" pitchFamily="18"/>
                <a:ea typeface="Noto Sans CJK SC Regular" pitchFamily="2"/>
                <a:cs typeface="FreeSans" pitchFamily="2"/>
              </a:rPr>
              <a:t>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3146D-353C-447A-CB3B-27558EA29C17}"/>
              </a:ext>
            </a:extLst>
          </p:cNvPr>
          <p:cNvSpPr txBox="1"/>
          <p:nvPr/>
        </p:nvSpPr>
        <p:spPr>
          <a:xfrm>
            <a:off x="4633647" y="5689710"/>
            <a:ext cx="2622425" cy="64596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12" tIns="40806" rIns="81612" bIns="40806" anchorCtr="0" compatLnSpc="0">
            <a:spAutoFit/>
          </a:bodyPr>
          <a:lstStyle/>
          <a:p>
            <a:pPr algn="ctr" hangingPunct="0">
              <a:defRPr sz="1800"/>
            </a:pPr>
            <a:r>
              <a:rPr lang="en-US" sz="3600" dirty="0">
                <a:solidFill>
                  <a:srgbClr val="A7074B"/>
                </a:solidFill>
                <a:effectLst>
                  <a:outerShdw dist="17961" dir="2700000">
                    <a:scrgbClr r="0" g="0" b="0"/>
                  </a:outerShdw>
                </a:effectLst>
                <a:latin typeface="DejaVu Math TeX Gyre" pitchFamily="18"/>
                <a:ea typeface="Noto Sans CJK SC Regular" pitchFamily="2"/>
                <a:cs typeface="FreeSans" pitchFamily="2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1CA93-C4FE-C442-DA27-51FE947B85F2}"/>
              </a:ext>
            </a:extLst>
          </p:cNvPr>
          <p:cNvSpPr txBox="1"/>
          <p:nvPr/>
        </p:nvSpPr>
        <p:spPr>
          <a:xfrm>
            <a:off x="3695930" y="1759338"/>
            <a:ext cx="1234598" cy="323116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b="1" dirty="0">
                <a:latin typeface="Liberation Sans Narrow" pitchFamily="34"/>
                <a:ea typeface="Noto Sans CJK SC Regular" pitchFamily="2"/>
                <a:cs typeface="FreeSans" pitchFamily="2"/>
              </a:rPr>
              <a:t>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B02D48-5953-6F51-B4BE-FD1FFB32CF63}"/>
              </a:ext>
            </a:extLst>
          </p:cNvPr>
          <p:cNvSpPr txBox="1"/>
          <p:nvPr/>
        </p:nvSpPr>
        <p:spPr>
          <a:xfrm>
            <a:off x="6725108" y="1765488"/>
            <a:ext cx="1304617" cy="323116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b="1" dirty="0">
                <a:latin typeface="Liberation Sans Narrow" pitchFamily="34"/>
                <a:ea typeface="Noto Sans CJK SC Regular" pitchFamily="2"/>
                <a:cs typeface="FreeSans" pitchFamily="2"/>
              </a:rPr>
              <a:t>Experiment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FA1C1-E1BD-A6A7-D4AC-6BB989B2ED54}"/>
              </a:ext>
            </a:extLst>
          </p:cNvPr>
          <p:cNvSpPr txBox="1"/>
          <p:nvPr/>
        </p:nvSpPr>
        <p:spPr>
          <a:xfrm>
            <a:off x="9480269" y="3719984"/>
            <a:ext cx="739206" cy="33792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dirty="0">
                <a:effectLst>
                  <a:outerShdw dist="17961" dir="2700000">
                    <a:scrgbClr r="0" g="0" b="0"/>
                  </a:outerShdw>
                </a:effectLst>
                <a:latin typeface="Noto Sans Condensed SemiBold" pitchFamily="34"/>
                <a:ea typeface="Noto Sans CJK SC Regular" pitchFamily="2"/>
                <a:cs typeface="FreeSans" pitchFamily="2"/>
              </a:rPr>
              <a:t>Offline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53AD0-E1CD-6CF3-5539-FFFB3EA7B906}"/>
              </a:ext>
            </a:extLst>
          </p:cNvPr>
          <p:cNvSpPr txBox="1"/>
          <p:nvPr/>
        </p:nvSpPr>
        <p:spPr>
          <a:xfrm>
            <a:off x="9492047" y="4285907"/>
            <a:ext cx="723497" cy="33792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dirty="0">
                <a:effectLst>
                  <a:outerShdw dist="17961" dir="2700000">
                    <a:scrgbClr r="0" g="0" b="0"/>
                  </a:outerShdw>
                </a:effectLst>
                <a:latin typeface="Noto Sans Condensed SemiBold" pitchFamily="34"/>
                <a:ea typeface="Noto Sans CJK SC Regular" pitchFamily="2"/>
                <a:cs typeface="FreeSans" pitchFamily="2"/>
              </a:rPr>
              <a:t>Online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EA1445-FCE2-5B2E-40AE-A661AFF4E258}"/>
              </a:ext>
            </a:extLst>
          </p:cNvPr>
          <p:cNvSpPr txBox="1"/>
          <p:nvPr/>
        </p:nvSpPr>
        <p:spPr>
          <a:xfrm>
            <a:off x="5593267" y="5427933"/>
            <a:ext cx="724267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digits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CE7E37-F6B1-7D6E-7526-0D678903EFD4}"/>
              </a:ext>
            </a:extLst>
          </p:cNvPr>
          <p:cNvSpPr/>
          <p:nvPr/>
        </p:nvSpPr>
        <p:spPr>
          <a:xfrm>
            <a:off x="5862319" y="5380884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4353721-9D28-5138-5A0F-2E0F61F94D46}"/>
              </a:ext>
            </a:extLst>
          </p:cNvPr>
          <p:cNvSpPr/>
          <p:nvPr/>
        </p:nvSpPr>
        <p:spPr>
          <a:xfrm>
            <a:off x="6385941" y="4942394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B07545-0E21-9F96-AAD3-CC61462458A9}"/>
              </a:ext>
            </a:extLst>
          </p:cNvPr>
          <p:cNvSpPr/>
          <p:nvPr/>
        </p:nvSpPr>
        <p:spPr>
          <a:xfrm>
            <a:off x="5282186" y="4942394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83E32D-AC04-7142-3767-47B75EFB6E13}"/>
              </a:ext>
            </a:extLst>
          </p:cNvPr>
          <p:cNvSpPr/>
          <p:nvPr/>
        </p:nvSpPr>
        <p:spPr>
          <a:xfrm>
            <a:off x="6666311" y="4430997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6963E7E-F350-D32A-D9BA-B56CBF77D4FA}"/>
              </a:ext>
            </a:extLst>
          </p:cNvPr>
          <p:cNvSpPr/>
          <p:nvPr/>
        </p:nvSpPr>
        <p:spPr>
          <a:xfrm>
            <a:off x="5021564" y="4430997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D3350-F01D-781B-DEBA-9262980F2238}"/>
              </a:ext>
            </a:extLst>
          </p:cNvPr>
          <p:cNvSpPr txBox="1"/>
          <p:nvPr/>
        </p:nvSpPr>
        <p:spPr>
          <a:xfrm>
            <a:off x="7509848" y="2058512"/>
            <a:ext cx="1867143" cy="323116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b="1" i="1" dirty="0">
                <a:latin typeface="Liberation Sans Narrow" pitchFamily="34"/>
                <a:ea typeface="Noto Sans CJK SC Regular" pitchFamily="2"/>
                <a:cs typeface="FreeSans" pitchFamily="2"/>
              </a:rPr>
              <a:t>Physics Analysis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3FCE08-2D92-3A0F-2AA7-B7D84092AD09}"/>
              </a:ext>
            </a:extLst>
          </p:cNvPr>
          <p:cNvSpPr txBox="1"/>
          <p:nvPr/>
        </p:nvSpPr>
        <p:spPr>
          <a:xfrm>
            <a:off x="2619111" y="2058314"/>
            <a:ext cx="1385601" cy="323116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1632" b="1" i="1" dirty="0">
                <a:latin typeface="Liberation Sans Narrow" pitchFamily="34"/>
                <a:ea typeface="Noto Sans CJK SC Regular" pitchFamily="2"/>
                <a:cs typeface="FreeSans" pitchFamily="2"/>
              </a:rPr>
              <a:t>Monte-Carlo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31A2924-CE3C-F135-5D34-6481B0989707}"/>
              </a:ext>
            </a:extLst>
          </p:cNvPr>
          <p:cNvSpPr/>
          <p:nvPr/>
        </p:nvSpPr>
        <p:spPr>
          <a:xfrm>
            <a:off x="6960700" y="3608259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D6CD54F-7A5C-AE85-4A15-2901AA46A177}"/>
              </a:ext>
            </a:extLst>
          </p:cNvPr>
          <p:cNvSpPr/>
          <p:nvPr/>
        </p:nvSpPr>
        <p:spPr>
          <a:xfrm>
            <a:off x="4721585" y="3608259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348135-6A1D-97F7-12B7-9D605826BD88}"/>
              </a:ext>
            </a:extLst>
          </p:cNvPr>
          <p:cNvSpPr txBox="1"/>
          <p:nvPr/>
        </p:nvSpPr>
        <p:spPr>
          <a:xfrm>
            <a:off x="7110673" y="3493440"/>
            <a:ext cx="997162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tracking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2E9E7-7392-B6A3-29E3-8DB10D83A003}"/>
              </a:ext>
            </a:extLst>
          </p:cNvPr>
          <p:cNvSpPr txBox="1"/>
          <p:nvPr/>
        </p:nvSpPr>
        <p:spPr>
          <a:xfrm>
            <a:off x="3651743" y="3493440"/>
            <a:ext cx="997162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tracking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69C4908-4E50-9E76-A833-B5C844DA9282}"/>
              </a:ext>
            </a:extLst>
          </p:cNvPr>
          <p:cNvSpPr/>
          <p:nvPr/>
        </p:nvSpPr>
        <p:spPr>
          <a:xfrm>
            <a:off x="7181738" y="2816508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7E63263-E689-640A-A266-D66D230AB574}"/>
              </a:ext>
            </a:extLst>
          </p:cNvPr>
          <p:cNvSpPr/>
          <p:nvPr/>
        </p:nvSpPr>
        <p:spPr>
          <a:xfrm>
            <a:off x="4489646" y="2814021"/>
            <a:ext cx="165836" cy="1658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61141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A8AA5C-11C1-782A-CE92-8E7B809324F8}"/>
              </a:ext>
            </a:extLst>
          </p:cNvPr>
          <p:cNvSpPr txBox="1"/>
          <p:nvPr/>
        </p:nvSpPr>
        <p:spPr>
          <a:xfrm>
            <a:off x="7347574" y="2660469"/>
            <a:ext cx="1464726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particle PIDs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EE3746-FD81-798E-4F93-48B63A4DCDCD}"/>
              </a:ext>
            </a:extLst>
          </p:cNvPr>
          <p:cNvSpPr txBox="1"/>
          <p:nvPr/>
        </p:nvSpPr>
        <p:spPr>
          <a:xfrm>
            <a:off x="6678814" y="4831400"/>
            <a:ext cx="1178878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clustering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EBBF7-B34A-0EB5-BAF2-55D167D32B0C}"/>
              </a:ext>
            </a:extLst>
          </p:cNvPr>
          <p:cNvSpPr txBox="1"/>
          <p:nvPr/>
        </p:nvSpPr>
        <p:spPr>
          <a:xfrm>
            <a:off x="3918640" y="4832920"/>
            <a:ext cx="1178878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clustering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66E3C8-656A-1157-BC32-15B194DFAD57}"/>
              </a:ext>
            </a:extLst>
          </p:cNvPr>
          <p:cNvSpPr txBox="1"/>
          <p:nvPr/>
        </p:nvSpPr>
        <p:spPr>
          <a:xfrm>
            <a:off x="6901602" y="4318295"/>
            <a:ext cx="1490950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detector hits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0AB7A6-DCBA-769C-8CEE-544EBB730AB9}"/>
              </a:ext>
            </a:extLst>
          </p:cNvPr>
          <p:cNvSpPr txBox="1"/>
          <p:nvPr/>
        </p:nvSpPr>
        <p:spPr>
          <a:xfrm>
            <a:off x="3451401" y="4316161"/>
            <a:ext cx="1490950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detector hits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480807-9673-DD06-432C-02F7E028484A}"/>
              </a:ext>
            </a:extLst>
          </p:cNvPr>
          <p:cNvSpPr txBox="1"/>
          <p:nvPr/>
        </p:nvSpPr>
        <p:spPr>
          <a:xfrm>
            <a:off x="3455413" y="2686572"/>
            <a:ext cx="1051856" cy="395508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>
              <a:defRPr sz="1800"/>
            </a:pPr>
            <a:r>
              <a:rPr lang="en-US" sz="2000" dirty="0">
                <a:latin typeface="Noto Sans Condensed SemiBold" pitchFamily="34"/>
                <a:ea typeface="Noto Sans CJK SC Regular" pitchFamily="2"/>
                <a:cs typeface="FreeSans" pitchFamily="2"/>
              </a:rPr>
              <a:t>particles</a:t>
            </a:r>
          </a:p>
        </p:txBody>
      </p:sp>
      <p:sp>
        <p:nvSpPr>
          <p:cNvPr id="39" name="Straight Connector 38">
            <a:extLst>
              <a:ext uri="{FF2B5EF4-FFF2-40B4-BE49-F238E27FC236}">
                <a16:creationId xmlns:a16="http://schemas.microsoft.com/office/drawing/2014/main" id="{5BC41898-AB12-8D45-C68A-4924D83659B0}"/>
              </a:ext>
            </a:extLst>
          </p:cNvPr>
          <p:cNvSpPr/>
          <p:nvPr/>
        </p:nvSpPr>
        <p:spPr>
          <a:xfrm flipV="1">
            <a:off x="5942420" y="4164954"/>
            <a:ext cx="4649380" cy="13911"/>
          </a:xfrm>
          <a:prstGeom prst="line">
            <a:avLst/>
          </a:prstGeom>
          <a:noFill/>
          <a:ln w="38160">
            <a:solidFill>
              <a:srgbClr val="158466"/>
            </a:solidFill>
            <a:prstDash val="dash"/>
          </a:ln>
        </p:spPr>
        <p:txBody>
          <a:bodyPr vert="horz" wrap="none" lIns="98587" tIns="57781" rIns="98587" bIns="57781" anchor="ctr" anchorCtr="0" compatLnSpc="0"/>
          <a:lstStyle/>
          <a:p>
            <a:pPr hangingPunct="0"/>
            <a:endParaRPr lang="en-US" sz="1632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50" name="Picture 49" descr="A logo with black letters and red dots&#10;&#10;AI-generated content may be incorrect.">
            <a:extLst>
              <a:ext uri="{FF2B5EF4-FFF2-40B4-BE49-F238E27FC236}">
                <a16:creationId xmlns:a16="http://schemas.microsoft.com/office/drawing/2014/main" id="{A68A2783-09F7-6E8A-E41D-71286CA18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" y="-5628"/>
            <a:ext cx="1530091" cy="800674"/>
          </a:xfrm>
          <a:prstGeom prst="rect">
            <a:avLst/>
          </a:prstGeom>
        </p:spPr>
      </p:pic>
      <p:sp>
        <p:nvSpPr>
          <p:cNvPr id="51" name="Arc 50">
            <a:extLst>
              <a:ext uri="{FF2B5EF4-FFF2-40B4-BE49-F238E27FC236}">
                <a16:creationId xmlns:a16="http://schemas.microsoft.com/office/drawing/2014/main" id="{DB824A0C-1A0B-0737-240D-9BAE050D5120}"/>
              </a:ext>
            </a:extLst>
          </p:cNvPr>
          <p:cNvSpPr/>
          <p:nvPr/>
        </p:nvSpPr>
        <p:spPr>
          <a:xfrm rot="5400000">
            <a:off x="5392407" y="3962835"/>
            <a:ext cx="1083143" cy="945067"/>
          </a:xfrm>
          <a:prstGeom prst="arc">
            <a:avLst>
              <a:gd name="adj1" fmla="val 17145141"/>
              <a:gd name="adj2" fmla="val 4359071"/>
            </a:avLst>
          </a:prstGeom>
          <a:ln w="444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49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002C-DCE0-BC52-2332-0A274508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Integrating Memcached for High Performance Data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8FD0B-3737-80A1-EE62-15B010787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6649"/>
          </a:xfrm>
        </p:spPr>
        <p:txBody>
          <a:bodyPr>
            <a:noAutofit/>
          </a:bodyPr>
          <a:lstStyle/>
          <a:p>
            <a:pPr marL="112713" indent="-112713"/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 modern distributed systems and microservices architectures demand </a:t>
            </a:r>
            <a:r>
              <a:rPr lang="en-US" sz="180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low-latency, high-throughput data access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to maintain performance and user experience. </a:t>
            </a:r>
          </a:p>
          <a:p>
            <a:pPr marL="112713" indent="-112713"/>
            <a:r>
              <a:rPr lang="en-US" sz="18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an in-memory 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key-value store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is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 high-performance, distributed memory object caching system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widely adopted as a caching layer to accelerate data retrieval and reduce load on backend databases.</a:t>
            </a:r>
          </a:p>
          <a:p>
            <a:pPr marL="112713" indent="-112713">
              <a:spcBef>
                <a:spcPts val="600"/>
              </a:spcBef>
            </a:pPr>
            <a:r>
              <a:rPr lang="en-US" sz="18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will helps you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Reducing database hits: 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Frequently accessed data is cached in memory, minimizing expensive database queries.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Improving response times: 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Cached data access is orders of magnitude faster than disk-based storage.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Enhancing scalability: 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Caching offloads backend services, allowing better horizontal scaling.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0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Integrating </a:t>
            </a:r>
            <a:r>
              <a:rPr lang="en-US" sz="1800" b="1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sz="1800" b="0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en-US" sz="1800" b="1" dirty="0">
                <a:solidFill>
                  <a:srgbClr val="1D1D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sz="1800" b="1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icroservices</a:t>
            </a:r>
            <a:r>
              <a:rPr lang="en-US" sz="1800" b="0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 powerful approach to optimize data access performance in distributed applications. </a:t>
            </a:r>
            <a:r>
              <a:rPr lang="en-US" sz="180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was originally developed by Brad Fitzpatrick for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LiveJournal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in 2003 and </a:t>
            </a:r>
            <a:r>
              <a:rPr lang="en-US" sz="1800" i="0" dirty="0">
                <a:solidFill>
                  <a:srgbClr val="1D1D1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has </a:t>
            </a:r>
            <a:r>
              <a:rPr lang="en-US" sz="1800" i="0" dirty="0">
                <a:solidFill>
                  <a:srgbClr val="1F2328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BSD 3-Clause License</a:t>
            </a:r>
            <a:r>
              <a:rPr lang="en-US" sz="180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800" b="0" i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0ADA5D-AEF0-D2F7-4CDE-A2F7F86AF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2"/>
            <a:ext cx="1595598" cy="7977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CBA58-93D0-CCB1-62F7-026FB0A1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5024-4852-F266-2149-E07FCC1A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Best Practices for Memcached Integration in Microservices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1309-4EEE-92B4-C278-7FAF72A24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01168" lvl="1" indent="0"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Integrating Memcached with microservices is a powerful approach to optimize data access performance in distributed applications:</a:t>
            </a:r>
            <a:endParaRPr lang="en-US" b="1" i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Use asynchronous cache population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 avoid blocking service responses on cache writes; consider background refresh tasks.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Secure your Memcached cluster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 since </a:t>
            </a: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does not provide built-in authentication, restrict network access using firewall rules and VPNs.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Automate scaling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 use container orchestration platforms like </a:t>
            </a: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Kubernetes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operators to automate scaling and failover.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1D1D1F"/>
                </a:solidFill>
                <a:effectLst/>
                <a:latin typeface="Helvetica Neue"/>
              </a:rPr>
              <a:t>Data Loss on Node Failure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i="0" dirty="0">
                <a:solidFill>
                  <a:srgbClr val="1D1D1F"/>
                </a:solidFill>
                <a:effectLst/>
                <a:latin typeface="Helvetica Neue"/>
              </a:rPr>
              <a:t>Memcached</a:t>
            </a:r>
            <a:r>
              <a:rPr lang="en-US" b="0" i="0" dirty="0">
                <a:solidFill>
                  <a:srgbClr val="1D1D1F"/>
                </a:solidFill>
                <a:effectLst/>
                <a:latin typeface="Helvetica Neue"/>
              </a:rPr>
              <a:t> is an in-memory cache without persistence. To mitigate loss, consider replicating sessions to a persistent store or using a distributed cache like </a:t>
            </a:r>
            <a:r>
              <a:rPr lang="en-US" b="1" i="0" dirty="0">
                <a:solidFill>
                  <a:srgbClr val="1D1D1F"/>
                </a:solidFill>
                <a:effectLst/>
                <a:latin typeface="Helvetica Neue"/>
              </a:rPr>
              <a:t>Redis</a:t>
            </a:r>
            <a:r>
              <a:rPr lang="en-US" b="0" i="0" dirty="0">
                <a:solidFill>
                  <a:srgbClr val="1D1D1F"/>
                </a:solidFill>
                <a:effectLst/>
                <a:latin typeface="Helvetica Neue"/>
              </a:rPr>
              <a:t> with persistence features.</a:t>
            </a:r>
            <a:endParaRPr lang="en-US" b="0" i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Memcached empowers your microservices to deliver high throughput and low latency, essential for modern high-performance systems. </a:t>
            </a:r>
          </a:p>
          <a:p>
            <a:pPr marL="201168" lvl="1" indent="0">
              <a:buNone/>
            </a:pPr>
            <a:r>
              <a:rPr lang="en-US" b="0" i="0" dirty="0">
                <a:solidFill>
                  <a:srgbClr val="1D1D1F"/>
                </a:solidFill>
                <a:effectLst/>
                <a:latin typeface="Helvetica Neue"/>
              </a:rPr>
              <a:t>In modern web architectures, </a:t>
            </a:r>
            <a:r>
              <a:rPr lang="en-US" b="1" i="0" dirty="0">
                <a:solidFill>
                  <a:srgbClr val="1D1D1F"/>
                </a:solidFill>
                <a:effectLst/>
                <a:latin typeface="Helvetica Neue"/>
              </a:rPr>
              <a:t>scalable session management</a:t>
            </a:r>
            <a:r>
              <a:rPr lang="en-US" b="0" i="0" dirty="0">
                <a:solidFill>
                  <a:srgbClr val="1D1D1F"/>
                </a:solidFill>
                <a:effectLst/>
                <a:latin typeface="Helvetica Neue"/>
              </a:rPr>
              <a:t> is critical for delivering seamless user experiences across distributed environments.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CF8306-4F8E-EF68-B23A-B1519768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738" y="122738"/>
            <a:ext cx="570733" cy="5707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581FD-A4E0-616C-2B33-BD015512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8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141C-7B7B-0138-35DE-AFC3604E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</a:rPr>
              <a:t>Pogocache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 caching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FDBAA-19AA-12AA-2B41-409C70E14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83" y="1845733"/>
            <a:ext cx="10964443" cy="44691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Pogocache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is fast caching software built from scratch with a focus on low latency and CPU efficiency and published </a:t>
            </a:r>
            <a:r>
              <a:rPr lang="en-US" sz="180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by </a:t>
            </a:r>
            <a:r>
              <a:rPr lang="en-US" sz="1600" i="1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Josh Baker </a:t>
            </a:r>
            <a:r>
              <a:rPr lang="en-US" sz="160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(https://github.com/tidwall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) in July 2025 (current release v1.0.2)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. 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i="0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Pogocache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is faster than </a:t>
            </a:r>
            <a:r>
              <a:rPr lang="en-US" sz="1800" b="0" i="1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Memcache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US" sz="1800" b="0" i="1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Valkey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US" sz="1800" b="0" i="1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Redis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US" sz="1800" b="0" i="1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Dragonfly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and </a:t>
            </a:r>
            <a:r>
              <a:rPr lang="en-US" sz="1800" b="0" i="1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Garnet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. It has the lowest latency per request, providing the quickest response times. </a:t>
            </a:r>
            <a:r>
              <a:rPr lang="en-US" sz="1800" b="1" i="0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Pogocache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stores entries (key-value pairs) in a sharded </a:t>
            </a:r>
            <a:r>
              <a:rPr lang="en-US" sz="1800" b="0" i="0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hashmap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.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Optionally instead of running </a:t>
            </a:r>
            <a:r>
              <a:rPr lang="en-US" sz="1800" b="1" i="0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Pogocache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as a server-based program, the self-contained </a:t>
            </a:r>
            <a:r>
              <a:rPr lang="en-US" sz="1800" b="0" i="1" dirty="0" err="1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pogocache.c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file can be compiled into existing software, bypassing the network and directly accessing the cache programmatically.</a:t>
            </a:r>
            <a:endParaRPr lang="en-US" sz="18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448F455-CAFA-A36A-0D92-7AC3E1411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794897"/>
              </p:ext>
            </p:extLst>
          </p:nvPr>
        </p:nvGraphicFramePr>
        <p:xfrm>
          <a:off x="554383" y="3886406"/>
          <a:ext cx="3825667" cy="238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DC27BF8-5BE4-1B7B-351A-EB6B88F173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271688"/>
              </p:ext>
            </p:extLst>
          </p:nvPr>
        </p:nvGraphicFramePr>
        <p:xfrm>
          <a:off x="4380051" y="3886406"/>
          <a:ext cx="3759677" cy="238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3E2AF1A-2821-651C-F4A5-72FA9AEFE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820346"/>
              </p:ext>
            </p:extLst>
          </p:nvPr>
        </p:nvGraphicFramePr>
        <p:xfrm>
          <a:off x="8139729" y="3886405"/>
          <a:ext cx="3379098" cy="238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B7AE917-D100-A50A-E59D-C09B9FBEA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" y="35081"/>
            <a:ext cx="3770832" cy="2862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BE0D8-10A8-2134-3257-43D75D00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63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13F1-CB4C-9BE0-A252-03E4C632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heart made of small pieces&#10;&#10;AI-generated content may be incorrect.">
            <a:extLst>
              <a:ext uri="{FF2B5EF4-FFF2-40B4-BE49-F238E27FC236}">
                <a16:creationId xmlns:a16="http://schemas.microsoft.com/office/drawing/2014/main" id="{D5CE0A4A-0089-E385-6CB7-FA0FCDC31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80" y="1626057"/>
            <a:ext cx="6295103" cy="402272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E3A39-9B43-ABC1-E307-4FD01D88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7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CE5E52-3167-9DF9-D94F-7B97903B0C46}"/>
              </a:ext>
            </a:extLst>
          </p:cNvPr>
          <p:cNvSpPr txBox="1"/>
          <p:nvPr/>
        </p:nvSpPr>
        <p:spPr>
          <a:xfrm>
            <a:off x="1097280" y="1684751"/>
            <a:ext cx="1018992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DevOps</a:t>
            </a:r>
            <a:r>
              <a:rPr lang="en-US" sz="2000" dirty="0"/>
              <a:t> is a philosophy, set of practices, and tools that combine software development (</a:t>
            </a:r>
            <a:r>
              <a:rPr lang="en-US" sz="2000" b="1" dirty="0"/>
              <a:t>Dev</a:t>
            </a:r>
            <a:r>
              <a:rPr lang="en-US" sz="2000" dirty="0"/>
              <a:t>) and IT operations (</a:t>
            </a:r>
            <a:r>
              <a:rPr lang="en-US" sz="2000" b="1" dirty="0"/>
              <a:t>Ops</a:t>
            </a:r>
            <a:r>
              <a:rPr lang="en-US" sz="2000" dirty="0"/>
              <a:t>) to improve software deployment and management.</a:t>
            </a:r>
          </a:p>
          <a:p>
            <a:r>
              <a:rPr lang="en-US" sz="2000" b="1" dirty="0"/>
              <a:t>DevOps </a:t>
            </a:r>
            <a:r>
              <a:rPr lang="en-US" sz="2000" dirty="0"/>
              <a:t>may be one of the haziest terms in software development, but most of us agree that four basic activities make </a:t>
            </a:r>
            <a:r>
              <a:rPr lang="en-US" sz="2000" b="1" dirty="0"/>
              <a:t>DevOps </a:t>
            </a:r>
            <a:r>
              <a:rPr lang="en-US" sz="2000" dirty="0"/>
              <a:t>what it is:</a:t>
            </a:r>
          </a:p>
          <a:p>
            <a:endParaRPr lang="en-US" sz="2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CI/CD</a:t>
            </a:r>
            <a:r>
              <a:rPr lang="en-US" sz="2400" dirty="0"/>
              <a:t> pipelines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Cloud infrastructure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Test automation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Configuration management</a:t>
            </a:r>
          </a:p>
          <a:p>
            <a:endParaRPr lang="en-US" sz="2000" dirty="0"/>
          </a:p>
          <a:p>
            <a:r>
              <a:rPr lang="en-US" sz="2000" dirty="0"/>
              <a:t>Some of these practices help accelerate, automate, and improve a specific phase. Others span several phases, helping teams create seamless processes that help improve productivity.</a:t>
            </a:r>
          </a:p>
          <a:p>
            <a:r>
              <a:rPr lang="en-US" sz="2000" dirty="0"/>
              <a:t>It brings both developers and operations together to form a smaller and active product development cycle. </a:t>
            </a:r>
            <a:r>
              <a:rPr lang="en-US" sz="2000" b="1" dirty="0"/>
              <a:t>DevOps</a:t>
            </a:r>
            <a:r>
              <a:rPr lang="en-US" sz="2000" dirty="0"/>
              <a:t> is a practice that every product should follow!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D2D71-8555-7047-0F8D-47FF4C58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634532" cy="1153726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DevOps solution and CI/CD pipelines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77FA25-14E4-A283-CA21-21AA94A4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6649" y="2716695"/>
            <a:ext cx="4357646" cy="20181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E90E2-580A-FB4C-5BB0-340FEF86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5C5E-48A5-8830-378D-9B615FBD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CI/CD </a:t>
            </a:r>
            <a:r>
              <a:rPr lang="en-US" sz="4400" b="1" dirty="0">
                <a:solidFill>
                  <a:srgbClr val="161616"/>
                </a:solidFill>
                <a:latin typeface="Segoe UI" panose="020B0502040204020203" pitchFamily="34" charset="0"/>
              </a:rPr>
              <a:t>pipeline </a:t>
            </a:r>
            <a:r>
              <a:rPr lang="en-US" sz="4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for microservices architectures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3CCD5-1387-FD69-F1A1-6D777A42D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2021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 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ntegration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400" b="1" dirty="0">
                <a:solidFill>
                  <a:srgbClr val="2021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 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elivery and 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eployment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ntegration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 Code changes are frequently merged into the main branch. Automated build and test processes ensure that code in the main branch is always production-quality.  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CI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helps to catch bugs early in the development cycle, which makes them less expensive to fix.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D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elivery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 Any code changes that pass the 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CI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process are automatically published to a production-like environment. The goal is that your code should always be </a:t>
            </a:r>
            <a:r>
              <a:rPr lang="en-US" sz="2400" b="0" i="1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ready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400" b="0" i="1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to deploy 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into production.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ontinuous</a:t>
            </a:r>
            <a:r>
              <a:rPr lang="en-US" sz="24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D</a:t>
            </a:r>
            <a:r>
              <a:rPr lang="en-US" sz="240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eployment.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Code changes that pass the previous two steps are automatically deployed </a:t>
            </a:r>
            <a:r>
              <a:rPr lang="en-US" sz="2400" b="0" i="1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into production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5D482-486B-424A-2EEE-C31D0607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466C-AA2E-7E85-65C1-6A3AACD3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161616"/>
                </a:solidFill>
                <a:latin typeface="Segoe UI" panose="020B0502040204020203" pitchFamily="34" charset="0"/>
              </a:rPr>
              <a:t>A</a:t>
            </a:r>
            <a:r>
              <a:rPr lang="it-IT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robust CI/CD pipeline matters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36715-60C9-14FD-9B95-54D3B16A6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705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In a traditional </a:t>
            </a:r>
            <a:r>
              <a:rPr 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monolithic</a:t>
            </a:r>
            <a:r>
              <a:rPr 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application, there is a single build pipeline whose output is the application executable. </a:t>
            </a:r>
          </a:p>
          <a:p>
            <a:endParaRPr lang="en-US" dirty="0">
              <a:solidFill>
                <a:srgbClr val="161616"/>
              </a:solidFill>
              <a:latin typeface="Segoe UI" panose="020B0502040204020203" pitchFamily="34" charset="0"/>
            </a:endParaRPr>
          </a:p>
          <a:p>
            <a:endParaRPr lang="en-US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en-US" dirty="0">
              <a:solidFill>
                <a:srgbClr val="161616"/>
              </a:solidFill>
              <a:latin typeface="Segoe UI" panose="020B0502040204020203" pitchFamily="34" charset="0"/>
            </a:endParaRPr>
          </a:p>
          <a:p>
            <a:endParaRPr lang="en-US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en-US" dirty="0">
              <a:solidFill>
                <a:srgbClr val="161616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r>
              <a:rPr 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Following the </a:t>
            </a:r>
            <a:r>
              <a:rPr 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microservices</a:t>
            </a:r>
            <a:r>
              <a:rPr 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philosophy, there should never be a long release train where every team has to get in line.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E5590-4E56-D645-FEF4-3E1DE899D8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33286"/>
            <a:ext cx="10140954" cy="22019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3FA0-E308-821E-D765-CDC75BCE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4F92-EA23-5BEE-AE1A-7732A52F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Microservices and Dockers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624EE-2CB9-7CB4-B8C7-9FDEF5C8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5" y="2086892"/>
            <a:ext cx="10210997" cy="4023360"/>
          </a:xfrm>
        </p:spPr>
        <p:txBody>
          <a:bodyPr/>
          <a:lstStyle/>
          <a:p>
            <a:pPr algn="just"/>
            <a:r>
              <a:rPr lang="en-US" b="1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Microservices</a:t>
            </a:r>
            <a:r>
              <a:rPr lang="en-US" b="0" i="0" dirty="0">
                <a:solidFill>
                  <a:srgbClr val="001D35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represent an architectural approach where an application is structured as a collection of small, independently deployable services. Each microservice focuses on a specific capability, runs in its own process, and communicates with other services via APIs.</a:t>
            </a:r>
          </a:p>
          <a:p>
            <a:pPr algn="just"/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Microservice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 software design pattern, while </a:t>
            </a:r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 tool for implementing and managing containerized applications.</a:t>
            </a:r>
          </a:p>
          <a:p>
            <a:pPr algn="just"/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 platform for developing, shipping, and running applications using containerization.</a:t>
            </a:r>
          </a:p>
          <a:p>
            <a:pPr algn="just"/>
            <a:r>
              <a:rPr lang="en-US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often used to deploy microservices. Each microservice can be packaged into its own Docker container, providing isolation and simplifying deployment and scaling.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29106-BD8E-2941-DA5F-7A2D03C5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CD6D87D-0D76-20F3-02FD-607FD16A4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1" y="25234"/>
            <a:ext cx="2199101" cy="5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7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F78E-9AC6-CFF0-CD98-FDBEC7AD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286603"/>
            <a:ext cx="10450830" cy="1450757"/>
          </a:xfrm>
        </p:spPr>
        <p:txBody>
          <a:bodyPr>
            <a:noAutofit/>
          </a:bodyPr>
          <a:lstStyle/>
          <a:p>
            <a:pPr algn="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Docker Ecosystem</a:t>
            </a:r>
            <a:r>
              <a:rPr lang="en-US" sz="44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Containerization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9849-C98B-454D-C4F7-9A6431F5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845734"/>
            <a:ext cx="10807700" cy="4434416"/>
          </a:xfrm>
        </p:spPr>
        <p:txBody>
          <a:bodyPr>
            <a:normAutofit/>
          </a:bodyPr>
          <a:lstStyle/>
          <a:p>
            <a:pPr marL="201168" lvl="1" indent="0" algn="just">
              <a:buNone/>
            </a:pPr>
            <a:r>
              <a:rPr lang="en-US" sz="2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0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 relatively new technology, but it’s already well underway in </a:t>
            </a:r>
            <a:r>
              <a:rPr lang="en-US" sz="2000" b="1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DevOps</a:t>
            </a:r>
            <a:r>
              <a:rPr lang="en-US" sz="20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01168" lvl="1" indent="0" algn="just">
              <a:buNone/>
            </a:pPr>
            <a:r>
              <a:rPr lang="en-US" sz="2000" b="0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b="0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ecosystem has grown quite a bit since </a:t>
            </a:r>
            <a:r>
              <a:rPr lang="en-US" sz="2000" b="1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 Engine </a:t>
            </a:r>
            <a:r>
              <a:rPr lang="en-US" sz="2000" b="0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launched in </a:t>
            </a:r>
            <a:r>
              <a:rPr lang="en-US" sz="2000" b="1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2013</a:t>
            </a:r>
            <a:r>
              <a:rPr lang="en-US" sz="2000" b="0" i="0" dirty="0">
                <a:solidFill>
                  <a:srgbClr val="4A4C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and now it includes tooling and frameworks to serve almost every aspect of container-based development and deployment.</a:t>
            </a:r>
          </a:p>
          <a:p>
            <a:pPr marL="201168" lvl="1" indent="0" algn="just">
              <a:buNone/>
            </a:pPr>
            <a:r>
              <a:rPr lang="en-US" sz="2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Docker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is an open-source platform that enables developers to build, deploy, run, update and manage containers.</a:t>
            </a:r>
          </a:p>
          <a:p>
            <a:pPr marL="201168" lvl="1" indent="0" algn="just">
              <a:buNone/>
            </a:pP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Containers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are standardized, executable components that combine application source code with the operating system libraries and dependencies required to run that code in any environment.</a:t>
            </a:r>
          </a:p>
          <a:p>
            <a:pPr marL="201168" lvl="1" indent="0" algn="just">
              <a:buNone/>
            </a:pPr>
            <a:r>
              <a:rPr lang="en-US" sz="2000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Containers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simplify the development and delivery of distributed applications. They have become increasingly popular as organizations shift to </a:t>
            </a:r>
            <a:r>
              <a:rPr lang="en-US" sz="2000" i="0" u="none" strike="noStrike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cloud-native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development and hybrid </a:t>
            </a:r>
            <a:r>
              <a:rPr lang="en-US" sz="2000" dirty="0" err="1">
                <a:solidFill>
                  <a:srgbClr val="1616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multicloud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environments. 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 algn="just">
              <a:buNone/>
            </a:pPr>
            <a:r>
              <a:rPr lang="en-US" sz="20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Each container is like a 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separate Linux system</a:t>
            </a:r>
            <a:r>
              <a:rPr lang="en-US" sz="2000" b="0" i="0" dirty="0">
                <a:solidFill>
                  <a:srgbClr val="343F4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so you have a complete operating system running within a single machine.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9A65F-E6A3-DFD3-01B2-B87441CE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3AAFEB39-BA71-D53A-DF67-7F612FFB9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1" y="25234"/>
            <a:ext cx="2199101" cy="5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5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0AD4-5CDF-E672-EB03-42839108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10520" cy="14507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Examples of 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CERN's use Docker in experiments</a:t>
            </a:r>
            <a:endParaRPr lang="en-US" sz="3600" b="1" dirty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892D4-47A4-2CD7-F273-8848B86BC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CERN: </a:t>
            </a:r>
            <a:r>
              <a:rPr lang="en-US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At CERN we provide base Docker images for the supported Linux distributions. They can be found in both CERN's Docker registry or on </a:t>
            </a:r>
            <a:r>
              <a:rPr lang="en-US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https://hub.docker.com/u/cern</a:t>
            </a:r>
            <a:r>
              <a:rPr lang="en-US" i="0" dirty="0">
                <a:solidFill>
                  <a:schemeClr val="bg2">
                    <a:lumMod val="50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. </a:t>
            </a:r>
            <a:r>
              <a:rPr lang="en-US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These images can be used as the base for your own images, by extending its content with all your requirements.</a:t>
            </a:r>
            <a:endParaRPr lang="en-US" b="1" i="0" dirty="0">
              <a:solidFill>
                <a:schemeClr val="tx1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CMS: 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The CMS experiment provides guides and resources for running CMS analysis code using Docker, including mounting local file areas for data sharing. (</a:t>
            </a:r>
            <a:r>
              <a:rPr lang="en-US" b="0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https://opendata.cern.ch/docs/cms-guide-docker)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ATLAS:</a:t>
            </a:r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The 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ATLAS utilizes Docker for distributing its analysis software (Athena) and provides base images for analyses, published on CERN's GitLab container registry. (</a:t>
            </a:r>
            <a:r>
              <a:rPr lang="en-US" b="0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https://atlas</a:t>
            </a:r>
            <a:r>
              <a:rPr lang="en-US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‑</a:t>
            </a:r>
            <a:r>
              <a:rPr lang="en-US" b="0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software.docs.cern.ch/athena/containers/intro-docker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DELPHI:</a:t>
            </a:r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The DELPHI experiment uses Docker containers to run its legacy software stack, including CERNLIB applications. (</a:t>
            </a:r>
            <a:r>
              <a:rPr lang="en-US" b="0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https://opendata.cern.ch/docs/delphi-guide-docker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ALICE</a:t>
            </a:r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: 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CERN's ALICE experiment utilizes Docker containers to facilitate the execution of Grid jobs and provide a consistent software environment across various computing sites. (</a:t>
            </a:r>
            <a:r>
              <a:rPr lang="en-US" b="0" i="0" dirty="0">
                <a:solidFill>
                  <a:srgbClr val="0070C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https://github.com/aphecetche/docker-alice-online</a:t>
            </a:r>
            <a:r>
              <a:rPr lang="en-US" b="0" i="0" dirty="0">
                <a:solidFill>
                  <a:schemeClr val="tx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and more…</a:t>
            </a:r>
          </a:p>
        </p:txBody>
      </p:sp>
      <p:pic>
        <p:nvPicPr>
          <p:cNvPr id="7" name="Picture 6" descr="A logo with blue text&#10;&#10;AI-generated content may be incorrect.">
            <a:extLst>
              <a:ext uri="{FF2B5EF4-FFF2-40B4-BE49-F238E27FC236}">
                <a16:creationId xmlns:a16="http://schemas.microsoft.com/office/drawing/2014/main" id="{8B9B62B8-D38F-5C08-DA4A-76EDCD50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61" y="-4865"/>
            <a:ext cx="1565562" cy="823810"/>
          </a:xfrm>
          <a:prstGeom prst="rect">
            <a:avLst/>
          </a:prstGeom>
        </p:spPr>
      </p:pic>
      <p:pic>
        <p:nvPicPr>
          <p:cNvPr id="9" name="Picture 8" descr="A colorful circle with red lines&#10;&#10;AI-generated content may be incorrect.">
            <a:extLst>
              <a:ext uri="{FF2B5EF4-FFF2-40B4-BE49-F238E27FC236}">
                <a16:creationId xmlns:a16="http://schemas.microsoft.com/office/drawing/2014/main" id="{D075AB69-A19D-3387-03DB-211EE135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67" y="114095"/>
            <a:ext cx="704850" cy="704850"/>
          </a:xfrm>
          <a:prstGeom prst="rect">
            <a:avLst/>
          </a:prstGeom>
        </p:spPr>
      </p:pic>
      <p:pic>
        <p:nvPicPr>
          <p:cNvPr id="11" name="Picture 10" descr="A blue logo with text&#10;&#10;AI-generated content may be incorrect.">
            <a:extLst>
              <a:ext uri="{FF2B5EF4-FFF2-40B4-BE49-F238E27FC236}">
                <a16:creationId xmlns:a16="http://schemas.microsoft.com/office/drawing/2014/main" id="{9F02C591-A893-0A09-62EF-E06CADCA2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3" y="131295"/>
            <a:ext cx="704850" cy="692515"/>
          </a:xfrm>
          <a:prstGeom prst="rect">
            <a:avLst/>
          </a:prstGeom>
        </p:spPr>
      </p:pic>
      <p:pic>
        <p:nvPicPr>
          <p:cNvPr id="13" name="Picture 12" descr="A dolphin with stars and a ring&#10;&#10;AI-generated content may be incorrect.">
            <a:extLst>
              <a:ext uri="{FF2B5EF4-FFF2-40B4-BE49-F238E27FC236}">
                <a16:creationId xmlns:a16="http://schemas.microsoft.com/office/drawing/2014/main" id="{0E0F6579-EB11-E6C4-ACC1-CE9610669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23" y="131295"/>
            <a:ext cx="549937" cy="592605"/>
          </a:xfrm>
          <a:prstGeom prst="rect">
            <a:avLst/>
          </a:prstGeom>
        </p:spPr>
      </p:pic>
      <p:pic>
        <p:nvPicPr>
          <p:cNvPr id="15" name="Picture 14" descr="A logo with a red and black background&#10;&#10;AI-generated content may be incorrect.">
            <a:extLst>
              <a:ext uri="{FF2B5EF4-FFF2-40B4-BE49-F238E27FC236}">
                <a16:creationId xmlns:a16="http://schemas.microsoft.com/office/drawing/2014/main" id="{F834D750-A25D-49FE-6D33-A49034985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30" y="131295"/>
            <a:ext cx="438966" cy="5926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0A6FD3D-9A85-F256-6CE9-E63A8BAE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21A-CD4E-487A-8098-2DC8F9076D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885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5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EC32ED7-664D-4EDB-B71C-88CB3001BE3A}">
  <we:reference id="wa200000113" version="1.0.0.0" store="ru-RU" storeType="OMEX"/>
  <we:alternateReferences>
    <we:reference id="WA200000113" version="1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74080B2-7A1F-4C27-A717-2785EF054DBE}">
  <we:reference id="wa104381909" version="3.12.0.0" store="en-US" storeType="OMEX"/>
  <we:alternateReferences>
    <we:reference id="WA104381909" version="3.12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85553</TotalTime>
  <Words>3539</Words>
  <Application>Microsoft Office PowerPoint</Application>
  <PresentationFormat>Widescreen</PresentationFormat>
  <Paragraphs>332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carbona-variable</vt:lpstr>
      <vt:lpstr>Courier New</vt:lpstr>
      <vt:lpstr>DejaVu Math TeX Gyre</vt:lpstr>
      <vt:lpstr>Gabriola</vt:lpstr>
      <vt:lpstr>Gadugi</vt:lpstr>
      <vt:lpstr>Helvetica Neue</vt:lpstr>
      <vt:lpstr>IBM Plex Sans</vt:lpstr>
      <vt:lpstr>Liberation Sans</vt:lpstr>
      <vt:lpstr>Liberation Sans Narrow</vt:lpstr>
      <vt:lpstr>Noto Sans Condensed SemiBold</vt:lpstr>
      <vt:lpstr>Roboto</vt:lpstr>
      <vt:lpstr>Segoe UI</vt:lpstr>
      <vt:lpstr>Retrospect</vt:lpstr>
      <vt:lpstr>“Microservices for event data handling in modern HEP experiments”</vt:lpstr>
      <vt:lpstr>What the microservices are?</vt:lpstr>
      <vt:lpstr>Simulation vs Experiment Chain</vt:lpstr>
      <vt:lpstr>DevOps solution and CI/CD pipelines</vt:lpstr>
      <vt:lpstr>CI/CD pipeline for microservices architectures</vt:lpstr>
      <vt:lpstr>A robust CI/CD pipeline matters</vt:lpstr>
      <vt:lpstr>Microservices and Dockers</vt:lpstr>
      <vt:lpstr>Docker Ecosystem and Containerization</vt:lpstr>
      <vt:lpstr>Examples of CERN's use Docker in experiments</vt:lpstr>
      <vt:lpstr>MPD Detector Event Visualization</vt:lpstr>
      <vt:lpstr>Main MPD Detectors</vt:lpstr>
      <vt:lpstr>TPC Sector Digits before Clustering</vt:lpstr>
      <vt:lpstr>Online TPC Clustering</vt:lpstr>
      <vt:lpstr>MPD Microservice Event Handling</vt:lpstr>
      <vt:lpstr>ZeroMQ</vt:lpstr>
      <vt:lpstr>ZeroMQ Messaging Patterns</vt:lpstr>
      <vt:lpstr>TPC Docker Event Processing</vt:lpstr>
      <vt:lpstr>Microservices Orchestration Platforms</vt:lpstr>
      <vt:lpstr>Valkey: in-memory key-value database for caching</vt:lpstr>
      <vt:lpstr>Quality Assurance Histograms for TPC run</vt:lpstr>
      <vt:lpstr>Summary</vt:lpstr>
      <vt:lpstr>Thank you for your attention!</vt:lpstr>
      <vt:lpstr>ZeroMQ Messaging Pattern Topology</vt:lpstr>
      <vt:lpstr>Summary</vt:lpstr>
      <vt:lpstr>Kubernetes Orchestration</vt:lpstr>
      <vt:lpstr>K0s vs K3s vs K8s</vt:lpstr>
      <vt:lpstr>What Kubernetes is not?</vt:lpstr>
      <vt:lpstr>5 common pitfalls of CI/CD</vt:lpstr>
      <vt:lpstr>Historical context for Kubernetes</vt:lpstr>
      <vt:lpstr>Integrating Memcached for High Performance Data Access</vt:lpstr>
      <vt:lpstr>Best Practices for Memcached Integration in Microservices</vt:lpstr>
      <vt:lpstr>Pogocache caching software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Kryman</dc:creator>
  <cp:lastModifiedBy>Viktor Krylov</cp:lastModifiedBy>
  <cp:revision>111</cp:revision>
  <dcterms:created xsi:type="dcterms:W3CDTF">2025-06-13T19:53:48Z</dcterms:created>
  <dcterms:modified xsi:type="dcterms:W3CDTF">2025-08-29T09:58:54Z</dcterms:modified>
</cp:coreProperties>
</file>