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</p:sldMasterIdLst>
  <p:notesMasterIdLst>
    <p:notesMasterId r:id="rId40"/>
  </p:notesMasterIdLst>
  <p:sldIdLst>
    <p:sldId id="276" r:id="rId3"/>
    <p:sldId id="296" r:id="rId4"/>
    <p:sldId id="297" r:id="rId5"/>
    <p:sldId id="280" r:id="rId6"/>
    <p:sldId id="278" r:id="rId7"/>
    <p:sldId id="279" r:id="rId8"/>
    <p:sldId id="281" r:id="rId9"/>
    <p:sldId id="282" r:id="rId10"/>
    <p:sldId id="283" r:id="rId11"/>
    <p:sldId id="298" r:id="rId12"/>
    <p:sldId id="285" r:id="rId13"/>
    <p:sldId id="284" r:id="rId14"/>
    <p:sldId id="301" r:id="rId15"/>
    <p:sldId id="300" r:id="rId16"/>
    <p:sldId id="257" r:id="rId17"/>
    <p:sldId id="294" r:id="rId18"/>
    <p:sldId id="258" r:id="rId19"/>
    <p:sldId id="295" r:id="rId20"/>
    <p:sldId id="270" r:id="rId21"/>
    <p:sldId id="271" r:id="rId22"/>
    <p:sldId id="293" r:id="rId23"/>
    <p:sldId id="261" r:id="rId24"/>
    <p:sldId id="262" r:id="rId25"/>
    <p:sldId id="263" r:id="rId26"/>
    <p:sldId id="268" r:id="rId27"/>
    <p:sldId id="266" r:id="rId28"/>
    <p:sldId id="264" r:id="rId29"/>
    <p:sldId id="265" r:id="rId30"/>
    <p:sldId id="299" r:id="rId31"/>
    <p:sldId id="291" r:id="rId32"/>
    <p:sldId id="292" r:id="rId33"/>
    <p:sldId id="286" r:id="rId34"/>
    <p:sldId id="287" r:id="rId35"/>
    <p:sldId id="267" r:id="rId36"/>
    <p:sldId id="288" r:id="rId37"/>
    <p:sldId id="289" r:id="rId38"/>
    <p:sldId id="277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883" autoAdjust="0"/>
    <p:restoredTop sz="94660"/>
  </p:normalViewPr>
  <p:slideViewPr>
    <p:cSldViewPr>
      <p:cViewPr varScale="1">
        <p:scale>
          <a:sx n="111" d="100"/>
          <a:sy n="111" d="100"/>
        </p:scale>
        <p:origin x="-161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FA281C-87E2-4D78-B4B3-4F2A67D9842A}" type="datetimeFigureOut">
              <a:rPr lang="ru-RU" smtClean="0"/>
              <a:pPr/>
              <a:t>29.08.2025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E876EF-2396-4231-B787-07EA765D3C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32655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876EF-2396-4231-B787-07EA765D3C91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82880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876EF-2396-4231-B787-07EA765D3C91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82880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876EF-2396-4231-B787-07EA765D3C91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82880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F71CF-E5DF-461A-88D4-92CE9552FE28}" type="datetimeFigureOut">
              <a:rPr lang="ru-RU" smtClean="0"/>
              <a:pPr/>
              <a:t>29.08.2025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BBADE-907C-4D48-85D1-3C32C0CD3A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F71CF-E5DF-461A-88D4-92CE9552FE28}" type="datetimeFigureOut">
              <a:rPr lang="ru-RU" smtClean="0"/>
              <a:pPr/>
              <a:t>29.08.2025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BBADE-907C-4D48-85D1-3C32C0CD3A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F71CF-E5DF-461A-88D4-92CE9552FE28}" type="datetimeFigureOut">
              <a:rPr lang="ru-RU" smtClean="0"/>
              <a:pPr/>
              <a:t>29.08.2025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BBADE-907C-4D48-85D1-3C32C0CD3A8D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F71CF-E5DF-461A-88D4-92CE9552FE28}" type="datetimeFigureOut">
              <a:rPr lang="ru-RU" smtClean="0"/>
              <a:pPr/>
              <a:t>29.08.2025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BBADE-907C-4D48-85D1-3C32C0CD3A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503095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F71CF-E5DF-461A-88D4-92CE9552FE28}" type="datetimeFigureOut">
              <a:rPr lang="ru-RU" smtClean="0"/>
              <a:pPr/>
              <a:t>29.08.2025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BBADE-907C-4D48-85D1-3C32C0CD3A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47838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F71CF-E5DF-461A-88D4-92CE9552FE28}" type="datetimeFigureOut">
              <a:rPr lang="ru-RU" smtClean="0"/>
              <a:pPr/>
              <a:t>29.08.2025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BBADE-907C-4D48-85D1-3C32C0CD3A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696999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F71CF-E5DF-461A-88D4-92CE9552FE28}" type="datetimeFigureOut">
              <a:rPr lang="ru-RU" smtClean="0"/>
              <a:pPr/>
              <a:t>29.08.2025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BBADE-907C-4D48-85D1-3C32C0CD3A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31765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F71CF-E5DF-461A-88D4-92CE9552FE28}" type="datetimeFigureOut">
              <a:rPr lang="ru-RU" smtClean="0"/>
              <a:pPr/>
              <a:t>29.08.2025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BBADE-907C-4D48-85D1-3C32C0CD3A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38021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F71CF-E5DF-461A-88D4-92CE9552FE28}" type="datetimeFigureOut">
              <a:rPr lang="ru-RU" smtClean="0"/>
              <a:pPr/>
              <a:t>29.08.2025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BBADE-907C-4D48-85D1-3C32C0CD3A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792755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F71CF-E5DF-461A-88D4-92CE9552FE28}" type="datetimeFigureOut">
              <a:rPr lang="ru-RU" smtClean="0"/>
              <a:pPr/>
              <a:t>29.08.2025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BBADE-907C-4D48-85D1-3C32C0CD3A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916461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F71CF-E5DF-461A-88D4-92CE9552FE28}" type="datetimeFigureOut">
              <a:rPr lang="ru-RU" smtClean="0"/>
              <a:pPr/>
              <a:t>29.08.2025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BBADE-907C-4D48-85D1-3C32C0CD3A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33105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F71CF-E5DF-461A-88D4-92CE9552FE28}" type="datetimeFigureOut">
              <a:rPr lang="ru-RU" smtClean="0"/>
              <a:pPr/>
              <a:t>29.08.2025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BBADE-907C-4D48-85D1-3C32C0CD3A8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F71CF-E5DF-461A-88D4-92CE9552FE28}" type="datetimeFigureOut">
              <a:rPr lang="ru-RU" smtClean="0"/>
              <a:pPr/>
              <a:t>29.08.2025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BBADE-907C-4D48-85D1-3C32C0CD3A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93916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F71CF-E5DF-461A-88D4-92CE9552FE28}" type="datetimeFigureOut">
              <a:rPr lang="ru-RU" smtClean="0"/>
              <a:pPr/>
              <a:t>29.08.2025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BBADE-907C-4D48-85D1-3C32C0CD3A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574112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F71CF-E5DF-461A-88D4-92CE9552FE28}" type="datetimeFigureOut">
              <a:rPr lang="ru-RU" smtClean="0"/>
              <a:pPr/>
              <a:t>29.08.2025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BBADE-907C-4D48-85D1-3C32C0CD3A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59079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F71CF-E5DF-461A-88D4-92CE9552FE28}" type="datetimeFigureOut">
              <a:rPr lang="ru-RU" smtClean="0"/>
              <a:pPr/>
              <a:t>29.08.2025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BBADE-907C-4D48-85D1-3C32C0CD3A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F71CF-E5DF-461A-88D4-92CE9552FE28}" type="datetimeFigureOut">
              <a:rPr lang="ru-RU" smtClean="0"/>
              <a:pPr/>
              <a:t>29.08.2025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BBADE-907C-4D48-85D1-3C32C0CD3A8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F71CF-E5DF-461A-88D4-92CE9552FE28}" type="datetimeFigureOut">
              <a:rPr lang="ru-RU" smtClean="0"/>
              <a:pPr/>
              <a:t>29.08.2025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BBADE-907C-4D48-85D1-3C32C0CD3A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F71CF-E5DF-461A-88D4-92CE9552FE28}" type="datetimeFigureOut">
              <a:rPr lang="ru-RU" smtClean="0"/>
              <a:pPr/>
              <a:t>29.08.2025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BBADE-907C-4D48-85D1-3C32C0CD3A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F71CF-E5DF-461A-88D4-92CE9552FE28}" type="datetimeFigureOut">
              <a:rPr lang="ru-RU" smtClean="0"/>
              <a:pPr/>
              <a:t>29.08.2025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BBADE-907C-4D48-85D1-3C32C0CD3A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F71CF-E5DF-461A-88D4-92CE9552FE28}" type="datetimeFigureOut">
              <a:rPr lang="ru-RU" smtClean="0"/>
              <a:pPr/>
              <a:t>29.08.2025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BBADE-907C-4D48-85D1-3C32C0CD3A8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F71CF-E5DF-461A-88D4-92CE9552FE28}" type="datetimeFigureOut">
              <a:rPr lang="ru-RU" smtClean="0"/>
              <a:pPr/>
              <a:t>29.08.2025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BBADE-907C-4D48-85D1-3C32C0CD3A8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E07F71CF-E5DF-461A-88D4-92CE9552FE28}" type="datetimeFigureOut">
              <a:rPr lang="ru-RU" smtClean="0"/>
              <a:pPr/>
              <a:t>29.08.2025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A73BBADE-907C-4D48-85D1-3C32C0CD3A8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F71CF-E5DF-461A-88D4-92CE9552FE28}" type="datetimeFigureOut">
              <a:rPr lang="ru-RU" smtClean="0"/>
              <a:pPr/>
              <a:t>29.08.2025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3BBADE-907C-4D48-85D1-3C32C0CD3A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4345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 txBox="1">
            <a:spLocks/>
          </p:cNvSpPr>
          <p:nvPr/>
        </p:nvSpPr>
        <p:spPr>
          <a:xfrm>
            <a:off x="395536" y="1988840"/>
            <a:ext cx="8352928" cy="2376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GB" sz="4000" b="1" dirty="0"/>
              <a:t>Some modifications of 16-channel and development of 32-channel readout electronics boards for the straw tracker of the COMET</a:t>
            </a:r>
            <a:r>
              <a:rPr lang="ru-RU" sz="4000" b="1" dirty="0"/>
              <a:t> </a:t>
            </a:r>
            <a:r>
              <a:rPr lang="en-GB" sz="4000" b="1" dirty="0"/>
              <a:t>experiment</a:t>
            </a:r>
            <a:endParaRPr lang="ru-RU" sz="4000" b="1" dirty="0"/>
          </a:p>
        </p:txBody>
      </p:sp>
      <p:sp>
        <p:nvSpPr>
          <p:cNvPr id="8" name="Объект 1"/>
          <p:cNvSpPr txBox="1">
            <a:spLocks/>
          </p:cNvSpPr>
          <p:nvPr/>
        </p:nvSpPr>
        <p:spPr>
          <a:xfrm>
            <a:off x="251520" y="5445224"/>
            <a:ext cx="8640960" cy="122413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Kovalenko Maxim,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Ponariadov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Vladimir, H</a:t>
            </a:r>
            <a:r>
              <a:rPr lang="en-GB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arunovich</a:t>
            </a:r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Anna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Evtoukhovitch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Petr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en-GB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Kokhnyuk</a:t>
            </a:r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Daria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529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DAA4519-FC39-493B-A73D-4C2FF19A8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minimize high-speed communication channels, a ROESTI connection is used in a chain of boards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14A9AEBC-A93C-45B4-9CBB-2CF58CC24E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3294" y="1600200"/>
            <a:ext cx="7957411" cy="4525963"/>
          </a:xfrm>
        </p:spPr>
      </p:pic>
    </p:spTree>
    <p:extLst>
      <p:ext uri="{BB962C8B-B14F-4D97-AF65-F5344CB8AC3E}">
        <p14:creationId xmlns:p14="http://schemas.microsoft.com/office/powerpoint/2010/main" xmlns="" val="144033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879759F-85AD-4265-9F1F-2E5ED0008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7154"/>
            <a:ext cx="9144000" cy="492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790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FAFFFC7-9A1D-4809-9274-C30F00532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82" y="3263057"/>
            <a:ext cx="5034668" cy="354944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DD0704F-EDBC-4102-AFC8-1D4291566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45502"/>
            <a:ext cx="5688632" cy="39463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0A10865-D3B1-4764-8DEF-4158D20AAA28}"/>
              </a:ext>
            </a:extLst>
          </p:cNvPr>
          <p:cNvSpPr txBox="1"/>
          <p:nvPr/>
        </p:nvSpPr>
        <p:spPr>
          <a:xfrm>
            <a:off x="5473340" y="3991843"/>
            <a:ext cx="324036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Very dense packaging of reading electronics for 480 strow!!!!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330E46A-F683-4AFA-AC8B-3BFCADB4534C}"/>
              </a:ext>
            </a:extLst>
          </p:cNvPr>
          <p:cNvSpPr txBox="1"/>
          <p:nvPr/>
        </p:nvSpPr>
        <p:spPr>
          <a:xfrm>
            <a:off x="122715" y="592289"/>
            <a:ext cx="322514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/>
              <a:t>Tracker with a coordinate grid of 240 x 240 strow tubes, D=10mm.</a:t>
            </a:r>
            <a:endParaRPr lang="ru-RU" sz="2400" b="1" dirty="0"/>
          </a:p>
          <a:p>
            <a:r>
              <a:rPr lang="en-GB" sz="2400" b="1" dirty="0"/>
              <a:t>30 electronic reading boards ROESTI (16 channels )</a:t>
            </a:r>
          </a:p>
        </p:txBody>
      </p:sp>
    </p:spTree>
    <p:extLst>
      <p:ext uri="{BB962C8B-B14F-4D97-AF65-F5344CB8AC3E}">
        <p14:creationId xmlns:p14="http://schemas.microsoft.com/office/powerpoint/2010/main" xmlns="" val="12512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6B37340C-6E71-49AC-9B54-D85E85700F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6" y="548680"/>
            <a:ext cx="8572357" cy="4857403"/>
          </a:xfrm>
        </p:spPr>
      </p:pic>
    </p:spTree>
    <p:extLst>
      <p:ext uri="{BB962C8B-B14F-4D97-AF65-F5344CB8AC3E}">
        <p14:creationId xmlns:p14="http://schemas.microsoft.com/office/powerpoint/2010/main" xmlns="" val="124830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B07C1FA-8072-46D4-A49F-14095B9695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Рабочее совещание Международной коллаборации по проведению эксперимента COMET с 16 по 20 мая 2016 года на физическом факультете БГУ</a:t>
            </a:r>
            <a:endParaRPr lang="en-GB" sz="2400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9A9EE28B-1BB6-4D05-AB4B-1ABAF9A71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4000" dirty="0"/>
              <a:t>Начало работ в БГУ</a:t>
            </a:r>
            <a:endParaRPr lang="en-GB" sz="40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AE76FD4-05CF-4D20-911B-2EF7F7A4E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526" y="3001040"/>
            <a:ext cx="2562476" cy="28335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A0248C2-04EB-4AAA-89E3-071DB9CAB93A}"/>
              </a:ext>
            </a:extLst>
          </p:cNvPr>
          <p:cNvSpPr txBox="1"/>
          <p:nvPr/>
        </p:nvSpPr>
        <p:spPr>
          <a:xfrm>
            <a:off x="3635896" y="3005496"/>
            <a:ext cx="464701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/>
              <a:t>Satoshi </a:t>
            </a:r>
            <a:r>
              <a:rPr lang="en-GB" sz="3200" dirty="0" err="1"/>
              <a:t>Mihara</a:t>
            </a:r>
            <a:endParaRPr lang="en-GB" sz="3200" dirty="0"/>
          </a:p>
          <a:p>
            <a:r>
              <a:rPr lang="en-GB" sz="3200" dirty="0"/>
              <a:t>Professor (Full) at High Energy Accelerator Research Organization</a:t>
            </a:r>
          </a:p>
        </p:txBody>
      </p:sp>
    </p:spTree>
    <p:extLst>
      <p:ext uri="{BB962C8B-B14F-4D97-AF65-F5344CB8AC3E}">
        <p14:creationId xmlns:p14="http://schemas.microsoft.com/office/powerpoint/2010/main" xmlns="" val="297447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83568" y="1484784"/>
            <a:ext cx="7776864" cy="4968552"/>
          </a:xfrm>
        </p:spPr>
        <p:txBody>
          <a:bodyPr>
            <a:normAutofit fontScale="92500" lnSpcReduction="10000"/>
          </a:bodyPr>
          <a:lstStyle/>
          <a:p>
            <a:pPr marL="18288" indent="0">
              <a:buNone/>
            </a:pPr>
            <a:r>
              <a:rPr lang="en-US" dirty="0"/>
              <a:t>•	BSU received ORCAD project of the ROESTI with comments and wishes for changes from the Japanese side.</a:t>
            </a:r>
          </a:p>
          <a:p>
            <a:pPr marL="18288" indent="0">
              <a:buNone/>
            </a:pPr>
            <a:r>
              <a:rPr lang="en-US" dirty="0"/>
              <a:t>•	BSU, for its part, proposed some changes in ROESTI circuit  and board design.</a:t>
            </a:r>
          </a:p>
          <a:p>
            <a:pPr marL="18288" indent="0">
              <a:buNone/>
            </a:pPr>
            <a:r>
              <a:rPr lang="en-US" dirty="0"/>
              <a:t>•	The changes do not concern the functionality of ROESTI board.</a:t>
            </a:r>
          </a:p>
          <a:p>
            <a:pPr marL="18288" indent="0">
              <a:buNone/>
            </a:pPr>
            <a:r>
              <a:rPr lang="en-US" dirty="0"/>
              <a:t>•	After agreement with the Japanese side BSU has developed the PCB design with all the changes and additions.</a:t>
            </a:r>
          </a:p>
          <a:p>
            <a:pPr marL="18288" indent="0">
              <a:buNone/>
            </a:pPr>
            <a:r>
              <a:rPr lang="en-US" dirty="0"/>
              <a:t>•	The PCB project has been recreated on the  base of saving the input-output and power connectors topology.</a:t>
            </a:r>
          </a:p>
          <a:p>
            <a:pPr marL="18288" indent="0">
              <a:buNone/>
            </a:pPr>
            <a:r>
              <a:rPr lang="en-US" dirty="0"/>
              <a:t>•	Only PCB power supply of 5-36 volt is maintained.</a:t>
            </a:r>
          </a:p>
          <a:p>
            <a:pPr marL="18288" indent="0">
              <a:buNone/>
            </a:pPr>
            <a:r>
              <a:rPr lang="en-US" dirty="0"/>
              <a:t>•	The work now is  completed. </a:t>
            </a:r>
          </a:p>
          <a:p>
            <a:pPr marL="18288" indent="0">
              <a:buNone/>
            </a:pPr>
            <a:r>
              <a:rPr lang="en-US" dirty="0"/>
              <a:t>•	Compliance ROESTI-M with the  ROESTI  functionality has to be considered.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404664"/>
            <a:ext cx="7543800" cy="9144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Production and testing the</a:t>
            </a:r>
            <a:r>
              <a:rPr lang="ru-RU" sz="3600" dirty="0">
                <a:solidFill>
                  <a:schemeClr val="tx1"/>
                </a:solidFill>
              </a:rPr>
              <a:t> </a:t>
            </a:r>
            <a:r>
              <a:rPr lang="en-US" sz="3600" dirty="0">
                <a:solidFill>
                  <a:schemeClr val="tx1"/>
                </a:solidFill>
              </a:rPr>
              <a:t>ROESTI-16 slightly modified</a:t>
            </a:r>
            <a:r>
              <a:rPr lang="ru-RU" sz="3600" dirty="0">
                <a:solidFill>
                  <a:schemeClr val="tx1"/>
                </a:solidFill>
              </a:rPr>
              <a:t> (2018 )</a:t>
            </a:r>
          </a:p>
        </p:txBody>
      </p:sp>
    </p:spTree>
    <p:extLst>
      <p:ext uri="{BB962C8B-B14F-4D97-AF65-F5344CB8AC3E}">
        <p14:creationId xmlns:p14="http://schemas.microsoft.com/office/powerpoint/2010/main" xmlns="" val="206849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/>
          <p:cNvSpPr/>
          <p:nvPr/>
        </p:nvSpPr>
        <p:spPr>
          <a:xfrm>
            <a:off x="4186809" y="1604772"/>
            <a:ext cx="1062990" cy="14538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8" name="Прямоугольник: скругленные углы 7"/>
          <p:cNvSpPr/>
          <p:nvPr/>
        </p:nvSpPr>
        <p:spPr>
          <a:xfrm>
            <a:off x="5560122" y="3630794"/>
            <a:ext cx="2900934" cy="17556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xmlns="" id="{56A6376F-2867-BDEE-FB23-8022005ED57C}"/>
              </a:ext>
            </a:extLst>
          </p:cNvPr>
          <p:cNvGrpSpPr/>
          <p:nvPr/>
        </p:nvGrpSpPr>
        <p:grpSpPr>
          <a:xfrm>
            <a:off x="846963" y="2729484"/>
            <a:ext cx="1062990" cy="1378458"/>
            <a:chOff x="1129284" y="2496312"/>
            <a:chExt cx="1417320" cy="1837944"/>
          </a:xfrm>
        </p:grpSpPr>
        <p:sp>
          <p:nvSpPr>
            <p:cNvPr id="2" name="Прямоугольник: скругленные углы 1"/>
            <p:cNvSpPr/>
            <p:nvPr/>
          </p:nvSpPr>
          <p:spPr>
            <a:xfrm>
              <a:off x="1129284" y="2496312"/>
              <a:ext cx="1417320" cy="1837944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155135" y="2947787"/>
              <a:ext cx="1355043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ASD</a:t>
              </a:r>
              <a:endParaRPr lang="ru-RU" sz="13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3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Protection scheme</a:t>
              </a:r>
            </a:p>
          </p:txBody>
        </p:sp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xmlns="" id="{887F4F47-6213-08DB-7028-67E8497B9954}"/>
              </a:ext>
            </a:extLst>
          </p:cNvPr>
          <p:cNvGrpSpPr/>
          <p:nvPr/>
        </p:nvGrpSpPr>
        <p:grpSpPr>
          <a:xfrm>
            <a:off x="2539607" y="2739771"/>
            <a:ext cx="1035558" cy="1378458"/>
            <a:chOff x="3384753" y="2490479"/>
            <a:chExt cx="1380744" cy="1837944"/>
          </a:xfrm>
        </p:grpSpPr>
        <p:sp>
          <p:nvSpPr>
            <p:cNvPr id="3" name="Прямоугольник: скругленные углы 2"/>
            <p:cNvSpPr/>
            <p:nvPr/>
          </p:nvSpPr>
          <p:spPr>
            <a:xfrm>
              <a:off x="3384753" y="2490479"/>
              <a:ext cx="1380744" cy="183794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458100" y="2928464"/>
              <a:ext cx="1268344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ASD</a:t>
              </a:r>
              <a:br>
                <a:rPr lang="en-US" sz="13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13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&amp;</a:t>
              </a:r>
              <a:br>
                <a:rPr lang="en-US" sz="13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13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Trigger</a:t>
              </a:r>
              <a:endParaRPr lang="ru-RU" sz="13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204819" y="1746944"/>
            <a:ext cx="104497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</a:t>
            </a:r>
            <a:b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Single-ended-to-differential converters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xmlns="" id="{CCFBDEFD-DED3-A0C0-2142-1B9E2751392B}"/>
              </a:ext>
            </a:extLst>
          </p:cNvPr>
          <p:cNvGrpSpPr/>
          <p:nvPr/>
        </p:nvGrpSpPr>
        <p:grpSpPr>
          <a:xfrm>
            <a:off x="5870444" y="1604773"/>
            <a:ext cx="1062963" cy="1453895"/>
            <a:chOff x="7827261" y="996696"/>
            <a:chExt cx="1371603" cy="1293577"/>
          </a:xfrm>
        </p:grpSpPr>
        <p:sp>
          <p:nvSpPr>
            <p:cNvPr id="6" name="Прямоугольник: скругленные углы 5"/>
            <p:cNvSpPr/>
            <p:nvPr/>
          </p:nvSpPr>
          <p:spPr>
            <a:xfrm>
              <a:off x="7827264" y="996696"/>
              <a:ext cx="1371600" cy="129357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827261" y="1474208"/>
              <a:ext cx="1371599" cy="328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DRS4</a:t>
              </a:r>
              <a:endParaRPr lang="ru-RU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xmlns="" id="{85EBBEF6-AEB2-FEF8-96AF-992CAE8B2EF4}"/>
              </a:ext>
            </a:extLst>
          </p:cNvPr>
          <p:cNvGrpSpPr/>
          <p:nvPr/>
        </p:nvGrpSpPr>
        <p:grpSpPr>
          <a:xfrm>
            <a:off x="7317484" y="1604772"/>
            <a:ext cx="1001272" cy="1453896"/>
            <a:chOff x="9756643" y="996696"/>
            <a:chExt cx="1335029" cy="1938528"/>
          </a:xfrm>
        </p:grpSpPr>
        <p:sp>
          <p:nvSpPr>
            <p:cNvPr id="7" name="Прямоугольник: скругленные углы 6"/>
            <p:cNvSpPr/>
            <p:nvPr/>
          </p:nvSpPr>
          <p:spPr>
            <a:xfrm>
              <a:off x="9756648" y="996696"/>
              <a:ext cx="1335024" cy="193852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756643" y="1706388"/>
              <a:ext cx="133502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ADC</a:t>
              </a:r>
              <a:endParaRPr lang="ru-RU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Прямоугольник: скругленные углы 16"/>
          <p:cNvSpPr/>
          <p:nvPr/>
        </p:nvSpPr>
        <p:spPr>
          <a:xfrm>
            <a:off x="2530602" y="4666228"/>
            <a:ext cx="1044563" cy="795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cxnSp>
        <p:nvCxnSpPr>
          <p:cNvPr id="19" name="Прямая со стрелкой 18"/>
          <p:cNvCxnSpPr>
            <a:cxnSpLocks/>
          </p:cNvCxnSpPr>
          <p:nvPr/>
        </p:nvCxnSpPr>
        <p:spPr>
          <a:xfrm flipV="1">
            <a:off x="3034265" y="4107942"/>
            <a:ext cx="0" cy="55828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615145" y="4821618"/>
            <a:ext cx="88448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Voltage</a:t>
            </a:r>
            <a:endParaRPr lang="ru-RU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626887" y="3840625"/>
            <a:ext cx="28341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FPGA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Ethernet 1G to PC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LVDS Aurora 10/8B to other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board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xmlns="" id="{99C71E7A-A1CC-3E87-F8A2-B1A1CB134280}"/>
              </a:ext>
            </a:extLst>
          </p:cNvPr>
          <p:cNvCxnSpPr>
            <a:cxnSpLocks/>
          </p:cNvCxnSpPr>
          <p:nvPr/>
        </p:nvCxnSpPr>
        <p:spPr>
          <a:xfrm flipH="1">
            <a:off x="1374224" y="1700808"/>
            <a:ext cx="268" cy="1020132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xmlns="" id="{546CBB4D-77FA-26A8-99A8-4507BA25B919}"/>
              </a:ext>
            </a:extLst>
          </p:cNvPr>
          <p:cNvCxnSpPr>
            <a:cxnSpLocks/>
          </p:cNvCxnSpPr>
          <p:nvPr/>
        </p:nvCxnSpPr>
        <p:spPr>
          <a:xfrm>
            <a:off x="1909953" y="3435169"/>
            <a:ext cx="620649" cy="0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xmlns="" id="{FDC97BF3-5DA9-B5A3-AEEA-8C1148B838B9}"/>
              </a:ext>
            </a:extLst>
          </p:cNvPr>
          <p:cNvCxnSpPr>
            <a:cxnSpLocks/>
          </p:cNvCxnSpPr>
          <p:nvPr/>
        </p:nvCxnSpPr>
        <p:spPr>
          <a:xfrm>
            <a:off x="5249798" y="2356442"/>
            <a:ext cx="620649" cy="0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xmlns="" id="{57AE3FF9-AD42-AD9D-A7A7-0813555D0275}"/>
              </a:ext>
            </a:extLst>
          </p:cNvPr>
          <p:cNvCxnSpPr>
            <a:cxnSpLocks/>
          </p:cNvCxnSpPr>
          <p:nvPr/>
        </p:nvCxnSpPr>
        <p:spPr>
          <a:xfrm>
            <a:off x="6933408" y="2356442"/>
            <a:ext cx="418338" cy="0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xmlns="" id="{1C7801BD-9A2A-14EE-07A0-FFCBA2879F99}"/>
              </a:ext>
            </a:extLst>
          </p:cNvPr>
          <p:cNvCxnSpPr>
            <a:cxnSpLocks/>
          </p:cNvCxnSpPr>
          <p:nvPr/>
        </p:nvCxnSpPr>
        <p:spPr>
          <a:xfrm>
            <a:off x="7678397" y="3058669"/>
            <a:ext cx="0" cy="562355"/>
          </a:xfrm>
          <a:prstGeom prst="straightConnector1">
            <a:avLst/>
          </a:prstGeom>
          <a:ln w="57150">
            <a:solidFill>
              <a:srgbClr val="FFFFFF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xmlns="" id="{BCAFD8D5-3338-571A-1406-131B21B103ED}"/>
              </a:ext>
            </a:extLst>
          </p:cNvPr>
          <p:cNvGrpSpPr/>
          <p:nvPr/>
        </p:nvGrpSpPr>
        <p:grpSpPr>
          <a:xfrm>
            <a:off x="3048381" y="2092419"/>
            <a:ext cx="1138428" cy="637065"/>
            <a:chOff x="4064508" y="1003635"/>
            <a:chExt cx="1517904" cy="1492677"/>
          </a:xfrm>
        </p:grpSpPr>
        <p:cxnSp>
          <p:nvCxnSpPr>
            <p:cNvPr id="20" name="Соединитель: уступ 19">
              <a:extLst>
                <a:ext uri="{FF2B5EF4-FFF2-40B4-BE49-F238E27FC236}">
                  <a16:creationId xmlns:a16="http://schemas.microsoft.com/office/drawing/2014/main" xmlns="" id="{2D666506-AF0B-62BD-DD66-6D86FC376F25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4407408" y="1321308"/>
              <a:ext cx="832104" cy="1517904"/>
            </a:xfrm>
            <a:prstGeom prst="bentConnector2">
              <a:avLst/>
            </a:prstGeom>
            <a:ln w="5715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CD32073C-C065-3425-BC47-01DF669577F5}"/>
                </a:ext>
              </a:extLst>
            </p:cNvPr>
            <p:cNvSpPr txBox="1"/>
            <p:nvPr/>
          </p:nvSpPr>
          <p:spPr>
            <a:xfrm>
              <a:off x="4199684" y="1003635"/>
              <a:ext cx="1358716" cy="703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AOUT</a:t>
              </a:r>
              <a:endParaRPr lang="ru-RU" sz="13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xmlns="" id="{15E8C304-C296-16DE-EE71-BAEE3B02A90D}"/>
              </a:ext>
            </a:extLst>
          </p:cNvPr>
          <p:cNvGrpSpPr/>
          <p:nvPr/>
        </p:nvGrpSpPr>
        <p:grpSpPr>
          <a:xfrm>
            <a:off x="3545875" y="3559302"/>
            <a:ext cx="1999686" cy="923330"/>
            <a:chOff x="4727832" y="3602736"/>
            <a:chExt cx="2838828" cy="1252728"/>
          </a:xfrm>
        </p:grpSpPr>
        <p:cxnSp>
          <p:nvCxnSpPr>
            <p:cNvPr id="10" name="Соединитель: уступ 9">
              <a:extLst>
                <a:ext uri="{FF2B5EF4-FFF2-40B4-BE49-F238E27FC236}">
                  <a16:creationId xmlns:a16="http://schemas.microsoft.com/office/drawing/2014/main" xmlns="" id="{33F9BFD6-DA75-6C4A-D21E-2471B2012906}"/>
                </a:ext>
              </a:extLst>
            </p:cNvPr>
            <p:cNvCxnSpPr>
              <a:cxnSpLocks/>
            </p:cNvCxnSpPr>
            <p:nvPr/>
          </p:nvCxnSpPr>
          <p:spPr>
            <a:xfrm>
              <a:off x="4778894" y="3922777"/>
              <a:ext cx="2787766" cy="932687"/>
            </a:xfrm>
            <a:prstGeom prst="bentConnector3">
              <a:avLst/>
            </a:prstGeom>
            <a:ln w="571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B4F148B5-031E-CD96-ED4A-C33E7AE27DE3}"/>
                </a:ext>
              </a:extLst>
            </p:cNvPr>
            <p:cNvSpPr txBox="1"/>
            <p:nvPr/>
          </p:nvSpPr>
          <p:spPr>
            <a:xfrm>
              <a:off x="4727832" y="3602736"/>
              <a:ext cx="1509058" cy="40713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DOUT</a:t>
              </a:r>
              <a:endParaRPr lang="ru-RU" sz="13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52" name="Прямая со стрелкой 51">
            <a:extLst>
              <a:ext uri="{FF2B5EF4-FFF2-40B4-BE49-F238E27FC236}">
                <a16:creationId xmlns:a16="http://schemas.microsoft.com/office/drawing/2014/main" xmlns="" id="{BE4EF012-AE8A-F21A-5CFE-57C24BF66829}"/>
              </a:ext>
            </a:extLst>
          </p:cNvPr>
          <p:cNvCxnSpPr>
            <a:cxnSpLocks/>
          </p:cNvCxnSpPr>
          <p:nvPr/>
        </p:nvCxnSpPr>
        <p:spPr>
          <a:xfrm>
            <a:off x="7844852" y="3070778"/>
            <a:ext cx="0" cy="56235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77CA4D6F-23F8-2E7A-14A8-FADAD3140FE7}"/>
              </a:ext>
            </a:extLst>
          </p:cNvPr>
          <p:cNvSpPr txBox="1"/>
          <p:nvPr/>
        </p:nvSpPr>
        <p:spPr>
          <a:xfrm>
            <a:off x="1560176" y="1595047"/>
            <a:ext cx="1320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Signal from straw-tracker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51302434-4427-0DF8-2491-2A79E66F5231}"/>
              </a:ext>
            </a:extLst>
          </p:cNvPr>
          <p:cNvSpPr txBox="1"/>
          <p:nvPr/>
        </p:nvSpPr>
        <p:spPr>
          <a:xfrm>
            <a:off x="6520708" y="3124167"/>
            <a:ext cx="75688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Control signal</a:t>
            </a:r>
            <a:endParaRPr lang="ru-RU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xmlns="" id="{4DE4A73E-1AB3-467F-839F-03A703FE0FB9}"/>
              </a:ext>
            </a:extLst>
          </p:cNvPr>
          <p:cNvCxnSpPr>
            <a:cxnSpLocks/>
          </p:cNvCxnSpPr>
          <p:nvPr/>
        </p:nvCxnSpPr>
        <p:spPr>
          <a:xfrm>
            <a:off x="6391856" y="3036586"/>
            <a:ext cx="0" cy="58209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4AFBE9B8-7CCE-424E-839B-D136BC237AD1}"/>
              </a:ext>
            </a:extLst>
          </p:cNvPr>
          <p:cNvSpPr txBox="1"/>
          <p:nvPr/>
        </p:nvSpPr>
        <p:spPr>
          <a:xfrm>
            <a:off x="683568" y="844035"/>
            <a:ext cx="77774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Structural diagram</a:t>
            </a:r>
            <a:r>
              <a:rPr lang="ru-RU" sz="2800" b="1" dirty="0"/>
              <a:t> </a:t>
            </a:r>
            <a:r>
              <a:rPr lang="en-GB" sz="2800" b="1" dirty="0"/>
              <a:t>ROESTI board</a:t>
            </a:r>
            <a:r>
              <a:rPr lang="ru-RU" sz="2800" b="1" dirty="0"/>
              <a:t> (16 </a:t>
            </a:r>
            <a:r>
              <a:rPr lang="en-GB" sz="2800" b="1" dirty="0"/>
              <a:t>channels</a:t>
            </a:r>
            <a:r>
              <a:rPr lang="ru-RU" sz="2800" b="1" dirty="0"/>
              <a:t>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xmlns="" val="153362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1052736"/>
            <a:ext cx="8424936" cy="5616624"/>
          </a:xfrm>
        </p:spPr>
        <p:txBody>
          <a:bodyPr anchor="t" anchorCtr="0">
            <a:normAutofit fontScale="925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dirty="0"/>
              <a:t> </a:t>
            </a:r>
            <a:r>
              <a:rPr lang="en-US" dirty="0"/>
              <a:t>ROESTI-16 Project has been translated in</a:t>
            </a:r>
            <a:r>
              <a:rPr lang="ru-RU" dirty="0"/>
              <a:t> </a:t>
            </a:r>
            <a:r>
              <a:rPr lang="ru-RU" dirty="0" err="1"/>
              <a:t>Altium</a:t>
            </a:r>
            <a:r>
              <a:rPr lang="ru-RU" dirty="0"/>
              <a:t> </a:t>
            </a:r>
            <a:r>
              <a:rPr lang="ru-RU" dirty="0" err="1"/>
              <a:t>Designer</a:t>
            </a:r>
            <a:r>
              <a:rPr lang="ru-RU" dirty="0"/>
              <a:t>. </a:t>
            </a:r>
            <a:endParaRPr lang="en-US" dirty="0"/>
          </a:p>
          <a:p>
            <a:pPr marL="18288" indent="0">
              <a:buNone/>
            </a:pPr>
            <a:endParaRPr lang="en-US" dirty="0"/>
          </a:p>
          <a:p>
            <a:pPr marL="18288" indent="0" algn="just">
              <a:buNone/>
            </a:pPr>
            <a:endParaRPr lang="en-US" dirty="0"/>
          </a:p>
          <a:p>
            <a:pPr marL="18288" indent="0">
              <a:buNone/>
            </a:pPr>
            <a:endParaRPr lang="en-US" dirty="0"/>
          </a:p>
          <a:p>
            <a:pPr marL="18288" indent="0">
              <a:buNone/>
            </a:pPr>
            <a:endParaRPr lang="ru-RU" dirty="0"/>
          </a:p>
          <a:p>
            <a:pPr marL="18288" indent="0">
              <a:buNone/>
            </a:pPr>
            <a:endParaRPr lang="ru-RU" dirty="0"/>
          </a:p>
          <a:p>
            <a:pPr marL="18288" indent="0">
              <a:buNone/>
            </a:pPr>
            <a:endParaRPr lang="ru-RU" dirty="0"/>
          </a:p>
          <a:p>
            <a:pPr marL="18288" indent="0">
              <a:buNone/>
            </a:pPr>
            <a:endParaRPr lang="ru-RU" dirty="0"/>
          </a:p>
          <a:p>
            <a:pPr marL="18288" indent="0">
              <a:buNone/>
            </a:pPr>
            <a:endParaRPr lang="ru-RU" dirty="0"/>
          </a:p>
          <a:p>
            <a:pPr marL="18288" indent="0">
              <a:buNone/>
            </a:pPr>
            <a:endParaRPr lang="ru-RU" dirty="0"/>
          </a:p>
          <a:p>
            <a:pPr marL="18288" indent="0">
              <a:buNone/>
            </a:pPr>
            <a:endParaRPr lang="ru-RU" dirty="0"/>
          </a:p>
          <a:p>
            <a:pPr marL="18288" indent="0">
              <a:buNone/>
            </a:pPr>
            <a:endParaRPr lang="en-US" dirty="0"/>
          </a:p>
          <a:p>
            <a:pPr marL="18288" indent="0">
              <a:buNone/>
            </a:pPr>
            <a:endParaRPr lang="en-US" dirty="0"/>
          </a:p>
          <a:p>
            <a:pPr marL="18288" indent="0">
              <a:buNone/>
            </a:pPr>
            <a:r>
              <a:rPr lang="en-US" dirty="0"/>
              <a:t>All the Projects made in</a:t>
            </a:r>
            <a:r>
              <a:rPr lang="ru-RU" dirty="0"/>
              <a:t> </a:t>
            </a:r>
            <a:r>
              <a:rPr lang="ru-RU" dirty="0" err="1"/>
              <a:t>Altium</a:t>
            </a:r>
            <a:r>
              <a:rPr lang="ru-RU" dirty="0"/>
              <a:t> </a:t>
            </a:r>
            <a:r>
              <a:rPr lang="en-US" dirty="0"/>
              <a:t>are easy to place for production at our </a:t>
            </a:r>
            <a:r>
              <a:rPr lang="ru-RU" dirty="0"/>
              <a:t> </a:t>
            </a:r>
            <a:r>
              <a:rPr lang="en-US" dirty="0"/>
              <a:t>industry</a:t>
            </a:r>
            <a:r>
              <a:rPr lang="ru-RU" dirty="0"/>
              <a:t>. </a:t>
            </a:r>
            <a:r>
              <a:rPr lang="en-US" dirty="0"/>
              <a:t>Moreover</a:t>
            </a:r>
            <a:r>
              <a:rPr lang="ru-RU" dirty="0"/>
              <a:t>, </a:t>
            </a:r>
            <a:r>
              <a:rPr lang="ru-RU" dirty="0" err="1"/>
              <a:t>Altium</a:t>
            </a:r>
            <a:r>
              <a:rPr lang="ru-RU" dirty="0"/>
              <a:t> </a:t>
            </a:r>
            <a:r>
              <a:rPr lang="en-US" dirty="0"/>
              <a:t>is easily replenished by component libraries</a:t>
            </a:r>
            <a:endParaRPr lang="ru-RU" dirty="0"/>
          </a:p>
          <a:p>
            <a:pPr marL="18288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45332" y="188640"/>
            <a:ext cx="7543800" cy="9144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What has been changed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6852" y="1505036"/>
            <a:ext cx="6840760" cy="3847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002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6145F58F-DF86-49B7-97B1-BEB500B213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1812750"/>
            <a:ext cx="7393064" cy="3232499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2ED7403D-4342-4F58-8359-5F928CAC2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tx1"/>
                </a:solidFill>
              </a:rPr>
              <a:t>Amplifier - shaper and discriminator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FE73CF9-FE9D-4A79-924D-91DFF289C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293" y="5373216"/>
            <a:ext cx="4709646" cy="127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556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731837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tx1"/>
                </a:solidFill>
              </a:rPr>
              <a:t>Input circuits for ROESTI with overvoltage protection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6C16C38F-30BA-4910-BBAC-6EB3974B6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F6948DB-4C8D-497F-8DE1-5B61807D3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828" y="2675467"/>
            <a:ext cx="7983064" cy="368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966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D0D93DA-41D9-4D6B-94D3-5369F3519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The COMET Collaboration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AD4A7CE-E4DF-4638-857F-0E114304C0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dirty="0"/>
          </a:p>
          <a:p>
            <a:endParaRPr lang="en-GB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AF86CDA-309E-4626-9582-2B272E4C3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4761591"/>
            <a:ext cx="1985844" cy="182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5493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14408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Input circuits for ROESTI</a:t>
            </a:r>
            <a:r>
              <a:rPr lang="ru-RU" sz="4000" dirty="0">
                <a:solidFill>
                  <a:schemeClr val="tx1"/>
                </a:solidFill>
              </a:rPr>
              <a:t>-32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99C1E42-48DC-4089-B365-645D4E8C7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758" y="980728"/>
            <a:ext cx="8526483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595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D1EFD175-2DED-48E0-991D-BA24E8F6E0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1780925"/>
            <a:ext cx="5791208" cy="4725379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71CEE60D-3DE5-4E10-8A04-54B280AA5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000" dirty="0">
                <a:solidFill>
                  <a:schemeClr val="tx1"/>
                </a:solidFill>
              </a:rPr>
              <a:t>DRS4- 9-channel sample-and-hold device on arrays of storage capacitors (1024)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520944C-6304-4AC7-812E-72547B3204EA}"/>
              </a:ext>
            </a:extLst>
          </p:cNvPr>
          <p:cNvSpPr txBox="1"/>
          <p:nvPr/>
        </p:nvSpPr>
        <p:spPr>
          <a:xfrm>
            <a:off x="6156176" y="3068960"/>
            <a:ext cx="23989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Best time resolution 100 </a:t>
            </a:r>
            <a:r>
              <a:rPr lang="en-GB" b="1" dirty="0" err="1"/>
              <a:t>ps</a:t>
            </a:r>
            <a:endParaRPr lang="en-GB" b="1" dirty="0"/>
          </a:p>
          <a:p>
            <a:r>
              <a:rPr lang="en-GB" b="1" dirty="0"/>
              <a:t>Read time for all data - 33 µs</a:t>
            </a:r>
          </a:p>
        </p:txBody>
      </p:sp>
    </p:spTree>
    <p:extLst>
      <p:ext uri="{BB962C8B-B14F-4D97-AF65-F5344CB8AC3E}">
        <p14:creationId xmlns:p14="http://schemas.microsoft.com/office/powerpoint/2010/main" xmlns="" val="15121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1247056"/>
            <a:ext cx="8280920" cy="5206280"/>
          </a:xfrm>
        </p:spPr>
        <p:txBody>
          <a:bodyPr anchor="t" anchorCtr="0"/>
          <a:lstStyle/>
          <a:p>
            <a:pPr marL="18288" indent="0">
              <a:buNone/>
            </a:pPr>
            <a:r>
              <a:rPr lang="en-US" dirty="0"/>
              <a:t>Circuit analyses of </a:t>
            </a:r>
            <a:r>
              <a:rPr lang="ru-RU" dirty="0"/>
              <a:t>ASD – DRS4</a:t>
            </a:r>
            <a:r>
              <a:rPr lang="en-US" dirty="0"/>
              <a:t> has been conducted using</a:t>
            </a:r>
            <a:r>
              <a:rPr lang="ru-RU" dirty="0"/>
              <a:t>  PSPICE </a:t>
            </a:r>
            <a:r>
              <a:rPr lang="en-US" dirty="0"/>
              <a:t>tool taking into account the  bandwidth and impedance of </a:t>
            </a:r>
            <a:r>
              <a:rPr lang="ru-RU" dirty="0"/>
              <a:t>DRS4.</a:t>
            </a:r>
          </a:p>
          <a:p>
            <a:pPr marL="18288" indent="0">
              <a:buNone/>
            </a:pPr>
            <a:r>
              <a:rPr lang="en-US" dirty="0"/>
              <a:t>The decision to remove </a:t>
            </a:r>
            <a:r>
              <a:rPr lang="ru-RU" dirty="0"/>
              <a:t>RC </a:t>
            </a:r>
            <a:r>
              <a:rPr lang="en-US" dirty="0"/>
              <a:t>circuits and to replace them on differential amplifiers </a:t>
            </a:r>
            <a:r>
              <a:rPr lang="ru-RU" dirty="0"/>
              <a:t> DA4950 </a:t>
            </a:r>
            <a:r>
              <a:rPr lang="en-US" dirty="0"/>
              <a:t>with</a:t>
            </a:r>
            <a:r>
              <a:rPr lang="ru-RU" dirty="0"/>
              <a:t> </a:t>
            </a:r>
            <a:r>
              <a:rPr lang="en-US" dirty="0"/>
              <a:t>adjustable</a:t>
            </a:r>
            <a:r>
              <a:rPr lang="ru-RU" dirty="0"/>
              <a:t> </a:t>
            </a:r>
            <a:r>
              <a:rPr lang="en-US" dirty="0"/>
              <a:t>offset has been taken </a:t>
            </a:r>
            <a:r>
              <a:rPr lang="ru-RU" dirty="0"/>
              <a:t>. </a:t>
            </a:r>
            <a:r>
              <a:rPr lang="en-US" dirty="0"/>
              <a:t>Initially the circuit looked like that</a:t>
            </a:r>
            <a:r>
              <a:rPr lang="ru-RU" dirty="0"/>
              <a:t>: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7543800" cy="9144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Small corrections in the circuit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645024"/>
            <a:ext cx="8280920" cy="30243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88468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1340768"/>
            <a:ext cx="8280920" cy="4896544"/>
          </a:xfrm>
        </p:spPr>
        <p:txBody>
          <a:bodyPr anchor="t" anchorCtr="0"/>
          <a:lstStyle/>
          <a:p>
            <a:pPr marL="18288" indent="0">
              <a:buNone/>
            </a:pPr>
            <a:r>
              <a:rPr lang="en-US" sz="2000" dirty="0"/>
              <a:t>Bandwidth of the matching circuit taking into account output impedance of ASD</a:t>
            </a:r>
            <a:r>
              <a:rPr lang="ru-RU" sz="2000" dirty="0"/>
              <a:t> </a:t>
            </a:r>
            <a:r>
              <a:rPr lang="en-US" sz="2000" dirty="0"/>
              <a:t>and input capacitance of DRS</a:t>
            </a:r>
            <a:r>
              <a:rPr lang="ru-RU" sz="2000" dirty="0"/>
              <a:t>4 </a:t>
            </a:r>
            <a:r>
              <a:rPr lang="en-US" sz="2000" dirty="0"/>
              <a:t>was like that</a:t>
            </a:r>
            <a:r>
              <a:rPr lang="ru-RU" sz="2000" dirty="0"/>
              <a:t>:</a:t>
            </a:r>
          </a:p>
          <a:p>
            <a:pPr marL="18288" indent="0">
              <a:buNone/>
            </a:pPr>
            <a:endParaRPr lang="ru-RU" dirty="0"/>
          </a:p>
          <a:p>
            <a:pPr marL="18288" indent="0">
              <a:buNone/>
            </a:pPr>
            <a:endParaRPr lang="en-US" dirty="0"/>
          </a:p>
          <a:p>
            <a:pPr marL="18288" indent="0">
              <a:buNone/>
            </a:pPr>
            <a:endParaRPr lang="en-US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7543800" cy="914400"/>
          </a:xfrm>
        </p:spPr>
        <p:txBody>
          <a:bodyPr>
            <a:noAutofit/>
          </a:bodyPr>
          <a:lstStyle/>
          <a:p>
            <a:pPr marL="18288" indent="0"/>
            <a:r>
              <a:rPr lang="en-US" sz="2800" dirty="0"/>
              <a:t>Equivalent input impedance of DRS4</a:t>
            </a:r>
            <a:r>
              <a:rPr lang="ru-RU" sz="2800" dirty="0"/>
              <a:t>=</a:t>
            </a:r>
            <a:r>
              <a:rPr lang="en-US" sz="2800" dirty="0"/>
              <a:t>6.3 k</a:t>
            </a:r>
            <a:r>
              <a:rPr lang="el-GR" sz="2800" dirty="0"/>
              <a:t>Ω</a:t>
            </a:r>
            <a:endParaRPr lang="ru-RU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2796" y="2132855"/>
            <a:ext cx="9206796" cy="4632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xmlns="" id="{E2D3015F-723D-481F-A7BD-AB3BC68595BC}"/>
              </a:ext>
            </a:extLst>
          </p:cNvPr>
          <p:cNvCxnSpPr/>
          <p:nvPr/>
        </p:nvCxnSpPr>
        <p:spPr>
          <a:xfrm flipH="1">
            <a:off x="1475656" y="3284984"/>
            <a:ext cx="1584176" cy="108012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F005286-3855-485A-8101-B0200047C29F}"/>
              </a:ext>
            </a:extLst>
          </p:cNvPr>
          <p:cNvSpPr txBox="1"/>
          <p:nvPr/>
        </p:nvSpPr>
        <p:spPr>
          <a:xfrm>
            <a:off x="3203848" y="2996952"/>
            <a:ext cx="1944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120 MHz </a:t>
            </a:r>
            <a:r>
              <a:rPr lang="ru-RU" dirty="0"/>
              <a:t>полоса пропускания на уровне 0,5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60091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1340768"/>
            <a:ext cx="8280920" cy="4896544"/>
          </a:xfrm>
        </p:spPr>
        <p:txBody>
          <a:bodyPr anchor="t" anchorCtr="0"/>
          <a:lstStyle/>
          <a:p>
            <a:pPr marL="18288" indent="0">
              <a:buNone/>
            </a:pPr>
            <a:endParaRPr lang="ru-RU" dirty="0"/>
          </a:p>
          <a:p>
            <a:pPr marL="18288" indent="0">
              <a:buNone/>
            </a:pPr>
            <a:endParaRPr lang="en-US" dirty="0"/>
          </a:p>
          <a:p>
            <a:pPr marL="18288" indent="0">
              <a:buNone/>
            </a:pPr>
            <a:endParaRPr lang="en-US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7416824" cy="914400"/>
          </a:xfrm>
        </p:spPr>
        <p:txBody>
          <a:bodyPr>
            <a:noAutofit/>
          </a:bodyPr>
          <a:lstStyle/>
          <a:p>
            <a:pPr marL="18288" indent="0"/>
            <a:r>
              <a:rPr lang="en-US" sz="3200" dirty="0"/>
              <a:t>New input </a:t>
            </a:r>
            <a:r>
              <a:rPr lang="en-US" sz="3200" dirty="0" err="1"/>
              <a:t>citcuit</a:t>
            </a:r>
            <a:r>
              <a:rPr lang="en-US" sz="3200" dirty="0"/>
              <a:t> of DRS4</a:t>
            </a:r>
            <a:r>
              <a:rPr lang="ru-RU" sz="3200" dirty="0"/>
              <a:t> </a:t>
            </a:r>
            <a:r>
              <a:rPr lang="en-US" sz="3200" dirty="0"/>
              <a:t>based on</a:t>
            </a:r>
            <a:r>
              <a:rPr lang="ru-RU" sz="3200" dirty="0"/>
              <a:t> </a:t>
            </a:r>
            <a:r>
              <a:rPr lang="en-US" sz="3200" dirty="0"/>
              <a:t>ADA4950-2</a:t>
            </a:r>
            <a:endParaRPr lang="ru-RU" sz="3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2010" y="3140968"/>
            <a:ext cx="3177942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284984"/>
            <a:ext cx="4762103" cy="261091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539552" y="1844824"/>
            <a:ext cx="60841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−3 dB bandwidth of 750 MHz, G = 1 0.1 dB </a:t>
            </a:r>
          </a:p>
          <a:p>
            <a:r>
              <a:rPr lang="en-US" b="1" dirty="0"/>
              <a:t>flatness to 210 MHz, VOUT, </a:t>
            </a:r>
            <a:r>
              <a:rPr lang="en-US" b="1" dirty="0" err="1"/>
              <a:t>dm</a:t>
            </a:r>
            <a:r>
              <a:rPr lang="en-US" b="1" dirty="0"/>
              <a:t> = 2 V p-p, RL, </a:t>
            </a:r>
            <a:r>
              <a:rPr lang="en-US" b="1" dirty="0" err="1"/>
              <a:t>dm</a:t>
            </a:r>
            <a:r>
              <a:rPr lang="en-US" b="1" dirty="0"/>
              <a:t> = 200 </a:t>
            </a:r>
            <a:r>
              <a:rPr lang="el-GR" b="1" dirty="0"/>
              <a:t>Ω </a:t>
            </a:r>
          </a:p>
          <a:p>
            <a:r>
              <a:rPr lang="en-US" b="1" dirty="0"/>
              <a:t>Slew rate: 2900 V/</a:t>
            </a:r>
            <a:r>
              <a:rPr lang="el-GR" b="1" dirty="0"/>
              <a:t>μ</a:t>
            </a:r>
            <a:r>
              <a:rPr lang="en-US" b="1" dirty="0"/>
              <a:t>s, 25% to 75%.</a:t>
            </a:r>
          </a:p>
        </p:txBody>
      </p:sp>
    </p:spTree>
    <p:extLst>
      <p:ext uri="{BB962C8B-B14F-4D97-AF65-F5344CB8AC3E}">
        <p14:creationId xmlns:p14="http://schemas.microsoft.com/office/powerpoint/2010/main" xmlns="" val="127832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1124744"/>
            <a:ext cx="8352927" cy="482453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The results are obtained on</a:t>
            </a:r>
            <a:r>
              <a:rPr lang="ru-RU" b="1" dirty="0">
                <a:solidFill>
                  <a:schemeClr val="tx1"/>
                </a:solidFill>
              </a:rPr>
              <a:t> ROESTI </a:t>
            </a:r>
            <a:r>
              <a:rPr lang="en-US" b="1" dirty="0">
                <a:solidFill>
                  <a:schemeClr val="tx1"/>
                </a:solidFill>
              </a:rPr>
              <a:t>and</a:t>
            </a:r>
            <a:r>
              <a:rPr lang="ru-RU" b="1" dirty="0">
                <a:solidFill>
                  <a:schemeClr val="tx1"/>
                </a:solidFill>
              </a:rPr>
              <a:t> ROESTI</a:t>
            </a:r>
            <a:r>
              <a:rPr lang="en-US" b="1" dirty="0">
                <a:solidFill>
                  <a:schemeClr val="tx1"/>
                </a:solidFill>
              </a:rPr>
              <a:t>-M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with signal source</a:t>
            </a:r>
            <a:r>
              <a:rPr lang="ru-RU" b="1" dirty="0">
                <a:solidFill>
                  <a:schemeClr val="tx1"/>
                </a:solidFill>
              </a:rPr>
              <a:t>:</a:t>
            </a:r>
            <a:r>
              <a:rPr lang="en-GB" b="1" dirty="0">
                <a:solidFill>
                  <a:schemeClr val="tx1"/>
                </a:solidFill>
              </a:rPr>
              <a:t> Fe55</a:t>
            </a:r>
            <a:endParaRPr lang="ru-RU" b="1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930432"/>
          </a:xfrm>
        </p:spPr>
        <p:txBody>
          <a:bodyPr/>
          <a:lstStyle/>
          <a:p>
            <a:r>
              <a:rPr lang="en-US" dirty="0"/>
              <a:t>Comparative results</a:t>
            </a: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4598" y="2132856"/>
            <a:ext cx="6315075" cy="325564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899592" y="5430871"/>
            <a:ext cx="792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The same input signal gives </a:t>
            </a:r>
            <a:r>
              <a:rPr lang="ru-RU" b="1" dirty="0"/>
              <a:t>4</a:t>
            </a:r>
            <a:r>
              <a:rPr lang="en-US" b="1" dirty="0"/>
              <a:t> times greater signal</a:t>
            </a:r>
            <a:r>
              <a:rPr lang="ru-RU" b="1" dirty="0"/>
              <a:t> </a:t>
            </a:r>
            <a:r>
              <a:rPr lang="en-US" b="1" dirty="0"/>
              <a:t>for new version, the details of oscillation on unmatched load are seen</a:t>
            </a:r>
            <a:r>
              <a:rPr lang="ru-RU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05482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2348880"/>
            <a:ext cx="8640959" cy="4065315"/>
          </a:xfrm>
        </p:spPr>
        <p:txBody>
          <a:bodyPr>
            <a:normAutofit/>
          </a:bodyPr>
          <a:lstStyle/>
          <a:p>
            <a:r>
              <a:rPr lang="en-US" sz="2800" dirty="0"/>
              <a:t>Analogue chain contains differential amplifiers</a:t>
            </a:r>
            <a:r>
              <a:rPr lang="ru-RU" sz="2800" dirty="0"/>
              <a:t> ADA4950-2 </a:t>
            </a:r>
            <a:r>
              <a:rPr lang="en-US" sz="2800" dirty="0"/>
              <a:t>that have offset adjustment and </a:t>
            </a:r>
            <a:r>
              <a:rPr lang="ru-RU" sz="2800" dirty="0"/>
              <a:t> </a:t>
            </a:r>
            <a:r>
              <a:rPr lang="en-US" sz="2800" dirty="0"/>
              <a:t>input</a:t>
            </a:r>
            <a:r>
              <a:rPr lang="ru-RU" sz="2800" dirty="0"/>
              <a:t> POWER DOWN. </a:t>
            </a:r>
            <a:r>
              <a:rPr lang="en-US" sz="2800" dirty="0"/>
              <a:t>Offset adjustment is set from free </a:t>
            </a:r>
            <a:r>
              <a:rPr lang="en-US" sz="2800" dirty="0" err="1"/>
              <a:t>chanel</a:t>
            </a:r>
            <a:r>
              <a:rPr lang="en-US" sz="2800" dirty="0"/>
              <a:t> of </a:t>
            </a:r>
            <a:r>
              <a:rPr lang="ru-RU" sz="2800" dirty="0"/>
              <a:t>DAC </a:t>
            </a:r>
            <a:r>
              <a:rPr lang="en-US" sz="2800" dirty="0"/>
              <a:t>of every</a:t>
            </a:r>
            <a:r>
              <a:rPr lang="ru-RU" sz="2800" dirty="0"/>
              <a:t> DRS4.  </a:t>
            </a:r>
          </a:p>
          <a:p>
            <a:r>
              <a:rPr lang="ru-RU" sz="2800" dirty="0"/>
              <a:t>PD(</a:t>
            </a:r>
            <a:r>
              <a:rPr lang="ru-RU" sz="2800" dirty="0" err="1"/>
              <a:t>power</a:t>
            </a:r>
            <a:r>
              <a:rPr lang="ru-RU" sz="2800" dirty="0"/>
              <a:t> </a:t>
            </a:r>
            <a:r>
              <a:rPr lang="ru-RU" sz="2800" dirty="0" err="1"/>
              <a:t>down</a:t>
            </a:r>
            <a:r>
              <a:rPr lang="ru-RU" sz="2800" dirty="0"/>
              <a:t>)  </a:t>
            </a:r>
            <a:r>
              <a:rPr lang="en-US" sz="2800" dirty="0"/>
              <a:t>input is used for switching off input circuits of</a:t>
            </a:r>
            <a:r>
              <a:rPr lang="ru-RU" sz="2800" dirty="0"/>
              <a:t> DRS4 </a:t>
            </a:r>
            <a:r>
              <a:rPr lang="en-US" sz="2800" dirty="0"/>
              <a:t>during calibration and introduction of regime of hardware-controlled</a:t>
            </a:r>
            <a:r>
              <a:rPr lang="ru-RU" sz="2800" dirty="0"/>
              <a:t> </a:t>
            </a:r>
            <a:r>
              <a:rPr lang="en-US" sz="2800" dirty="0"/>
              <a:t>calibration </a:t>
            </a:r>
            <a:r>
              <a:rPr lang="ru-RU" sz="2800" dirty="0"/>
              <a:t> (</a:t>
            </a:r>
            <a:r>
              <a:rPr lang="en-US" sz="2800" dirty="0"/>
              <a:t>subtraction of background pedestal </a:t>
            </a:r>
            <a:r>
              <a:rPr lang="ru-RU" sz="2800" dirty="0"/>
              <a:t>«</a:t>
            </a:r>
            <a:r>
              <a:rPr lang="en-US" sz="2800" dirty="0"/>
              <a:t>in flight</a:t>
            </a:r>
            <a:r>
              <a:rPr lang="ru-RU" sz="2800" dirty="0"/>
              <a:t>») </a:t>
            </a:r>
            <a:r>
              <a:rPr lang="en-US" sz="2800" dirty="0"/>
              <a:t>of </a:t>
            </a:r>
            <a:r>
              <a:rPr lang="ru-RU" sz="2800" dirty="0"/>
              <a:t>FPGA</a:t>
            </a:r>
            <a:r>
              <a:rPr lang="en-US" sz="2800" dirty="0"/>
              <a:t> background memory.</a:t>
            </a:r>
            <a:endParaRPr lang="ru-RU" sz="28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New input </a:t>
            </a:r>
            <a:r>
              <a:rPr lang="en-US" sz="3200" dirty="0" err="1"/>
              <a:t>citcuit</a:t>
            </a:r>
            <a:r>
              <a:rPr lang="en-US" sz="3200" dirty="0"/>
              <a:t> of DRS4</a:t>
            </a:r>
            <a:r>
              <a:rPr lang="ru-RU" sz="3200" dirty="0"/>
              <a:t> </a:t>
            </a:r>
            <a:r>
              <a:rPr lang="en-US" sz="3200" dirty="0"/>
              <a:t>based on</a:t>
            </a:r>
            <a:r>
              <a:rPr lang="ru-RU" sz="3200" dirty="0"/>
              <a:t> 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ADA4950-2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5775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1340768"/>
            <a:ext cx="8280920" cy="4896544"/>
          </a:xfrm>
        </p:spPr>
        <p:txBody>
          <a:bodyPr anchor="t" anchorCtr="0"/>
          <a:lstStyle/>
          <a:p>
            <a:pPr marL="18288" indent="0">
              <a:buNone/>
            </a:pPr>
            <a:endParaRPr lang="ru-RU" dirty="0"/>
          </a:p>
          <a:p>
            <a:pPr marL="18288" indent="0">
              <a:buNone/>
            </a:pPr>
            <a:endParaRPr lang="en-US" dirty="0"/>
          </a:p>
          <a:p>
            <a:pPr marL="18288" indent="0">
              <a:buNone/>
            </a:pPr>
            <a:endParaRPr lang="en-US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9938" y="281427"/>
            <a:ext cx="8650534" cy="360040"/>
          </a:xfrm>
        </p:spPr>
        <p:txBody>
          <a:bodyPr>
            <a:noAutofit/>
          </a:bodyPr>
          <a:lstStyle/>
          <a:p>
            <a:pPr marL="18288" indent="0"/>
            <a:r>
              <a:rPr lang="en-US" sz="2400" dirty="0">
                <a:solidFill>
                  <a:schemeClr val="tx1"/>
                </a:solidFill>
              </a:rPr>
              <a:t>Changing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the power supply of ROESTI PCB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to </a:t>
            </a:r>
            <a:r>
              <a:rPr lang="ru-RU" sz="2400" dirty="0">
                <a:solidFill>
                  <a:schemeClr val="tx1"/>
                </a:solidFill>
              </a:rPr>
              <a:t> +5–36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ru-RU" sz="2400" dirty="0">
                <a:solidFill>
                  <a:schemeClr val="tx1"/>
                </a:solidFill>
              </a:rPr>
              <a:t>V.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FB95100-9090-4CB1-9C3A-FE3409B4A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9983"/>
            <a:ext cx="9144000" cy="595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153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1340768"/>
            <a:ext cx="8280920" cy="4896544"/>
          </a:xfrm>
        </p:spPr>
        <p:txBody>
          <a:bodyPr anchor="t" anchorCtr="0"/>
          <a:lstStyle/>
          <a:p>
            <a:pPr marL="18288" indent="0">
              <a:buNone/>
            </a:pPr>
            <a:endParaRPr lang="ru-RU" dirty="0"/>
          </a:p>
          <a:p>
            <a:pPr marL="18288" indent="0">
              <a:buNone/>
            </a:pPr>
            <a:endParaRPr lang="en-US" dirty="0"/>
          </a:p>
          <a:p>
            <a:pPr marL="18288" indent="0">
              <a:buNone/>
            </a:pPr>
            <a:endParaRPr lang="en-US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1" y="476672"/>
            <a:ext cx="8650534" cy="914400"/>
          </a:xfrm>
        </p:spPr>
        <p:txBody>
          <a:bodyPr>
            <a:noAutofit/>
          </a:bodyPr>
          <a:lstStyle/>
          <a:p>
            <a:pPr lvl="0"/>
            <a:r>
              <a:rPr lang="ru-RU" sz="3200" dirty="0"/>
              <a:t>6-</a:t>
            </a:r>
            <a:r>
              <a:rPr lang="en-US" sz="3200" dirty="0"/>
              <a:t>layer PCB</a:t>
            </a:r>
            <a:r>
              <a:rPr lang="ru-RU" sz="3200" dirty="0"/>
              <a:t> </a:t>
            </a:r>
            <a:r>
              <a:rPr lang="en-US" sz="3200" dirty="0"/>
              <a:t>with </a:t>
            </a:r>
            <a:r>
              <a:rPr lang="ru-RU" sz="3200" dirty="0"/>
              <a:t>ROESTI</a:t>
            </a:r>
            <a:r>
              <a:rPr lang="en-US" sz="3200" dirty="0"/>
              <a:t>  dimensions is designed</a:t>
            </a:r>
            <a:endParaRPr lang="ru-RU" sz="3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99533"/>
            <a:ext cx="6408712" cy="4815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54621" y="2637499"/>
            <a:ext cx="201622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Power supply is </a:t>
            </a:r>
            <a:r>
              <a:rPr lang="ru-RU" b="1" dirty="0"/>
              <a:t>+5</a:t>
            </a:r>
            <a:r>
              <a:rPr lang="en-US" b="1" dirty="0"/>
              <a:t>-</a:t>
            </a:r>
            <a:r>
              <a:rPr lang="ru-RU" b="1" dirty="0"/>
              <a:t>36V. </a:t>
            </a:r>
            <a:r>
              <a:rPr lang="en-US" b="1" dirty="0"/>
              <a:t>The current in working regime is </a:t>
            </a:r>
            <a:r>
              <a:rPr lang="ru-RU" b="1" dirty="0"/>
              <a:t>1,37A +/- 20 </a:t>
            </a:r>
            <a:r>
              <a:rPr lang="ru-RU" b="1" dirty="0" err="1"/>
              <a:t>mA</a:t>
            </a:r>
            <a:endParaRPr lang="ru-RU" b="1" dirty="0"/>
          </a:p>
          <a:p>
            <a:endParaRPr lang="en-US" b="1" dirty="0"/>
          </a:p>
          <a:p>
            <a:r>
              <a:rPr lang="ru-RU" b="1" dirty="0"/>
              <a:t>FPGA </a:t>
            </a:r>
            <a:r>
              <a:rPr lang="en-US" b="1" dirty="0"/>
              <a:t>crystal temperature in working regime without cooling is </a:t>
            </a:r>
            <a:r>
              <a:rPr lang="ru-RU" b="1" dirty="0"/>
              <a:t>+58 С  +/-2С. </a:t>
            </a:r>
          </a:p>
        </p:txBody>
      </p:sp>
    </p:spTree>
    <p:extLst>
      <p:ext uri="{BB962C8B-B14F-4D97-AF65-F5344CB8AC3E}">
        <p14:creationId xmlns:p14="http://schemas.microsoft.com/office/powerpoint/2010/main" xmlns="" val="260529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989875D9-23E2-4723-9BD3-7A0B99E2D2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5609" y="548680"/>
            <a:ext cx="8192781" cy="341617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A841BE4-5896-44CF-A4CD-E4A250F5D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3645024"/>
            <a:ext cx="3200847" cy="284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49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76DC23C-3A0B-496A-B57B-235AFA21EC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84784"/>
            <a:ext cx="8496944" cy="4968552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endParaRPr lang="en-GB" sz="4500" dirty="0"/>
          </a:p>
          <a:p>
            <a:pPr marL="0" indent="0">
              <a:buNone/>
            </a:pPr>
            <a:r>
              <a:rPr lang="en-GB" sz="5500" dirty="0"/>
              <a:t>1-North China Electric Power University, Beijing, People’s Republic of China</a:t>
            </a:r>
          </a:p>
          <a:p>
            <a:pPr marL="0" indent="0">
              <a:buNone/>
            </a:pPr>
            <a:r>
              <a:rPr lang="en-GB" sz="5500" dirty="0"/>
              <a:t>2-Institute of High Energy Physics (IHEP), Beijing, People’s Republic of China</a:t>
            </a:r>
          </a:p>
          <a:p>
            <a:pPr marL="0" indent="0">
              <a:buNone/>
            </a:pPr>
            <a:r>
              <a:rPr lang="en-GB" sz="5500" dirty="0"/>
              <a:t>3-Peking University, Beijing, People’s Republic of China</a:t>
            </a:r>
          </a:p>
          <a:p>
            <a:pPr marL="0" indent="0">
              <a:buNone/>
            </a:pPr>
            <a:r>
              <a:rPr lang="en-GB" sz="5500" b="1" dirty="0"/>
              <a:t>4-Belarusian State University (BSU), Minsk, Belarus</a:t>
            </a:r>
          </a:p>
          <a:p>
            <a:pPr marL="0" indent="0">
              <a:buNone/>
            </a:pPr>
            <a:r>
              <a:rPr lang="en-GB" sz="5500" b="1" dirty="0"/>
              <a:t>5-B.I. </a:t>
            </a:r>
            <a:r>
              <a:rPr lang="en-GB" sz="5500" b="1" dirty="0" err="1"/>
              <a:t>Stepanov</a:t>
            </a:r>
            <a:r>
              <a:rPr lang="en-GB" sz="5500" b="1" dirty="0"/>
              <a:t> Institute of Physics, National Academy of Sciences of Belarus, Minsk, Belarus</a:t>
            </a:r>
          </a:p>
          <a:p>
            <a:pPr marL="0" indent="0">
              <a:buNone/>
            </a:pPr>
            <a:r>
              <a:rPr lang="en-GB" sz="5500" dirty="0"/>
              <a:t>6-Budker Institute of Nuclear Physics (BINP), Novosibirsk, Russia</a:t>
            </a:r>
          </a:p>
          <a:p>
            <a:pPr marL="0" indent="0">
              <a:buNone/>
            </a:pPr>
            <a:r>
              <a:rPr lang="en-GB" sz="5500" dirty="0"/>
              <a:t>****************************************************************</a:t>
            </a:r>
          </a:p>
          <a:p>
            <a:pPr marL="0" indent="0">
              <a:buNone/>
            </a:pPr>
            <a:r>
              <a:rPr lang="en-GB" sz="5500" dirty="0"/>
              <a:t>15-Institute for Theoretical and Experimental Physics (ITEP), Russia </a:t>
            </a:r>
            <a:br>
              <a:rPr lang="en-GB" sz="5500" dirty="0"/>
            </a:br>
            <a:r>
              <a:rPr lang="en-GB" sz="5500" dirty="0"/>
              <a:t>16-Joint Institute for Nuclear Research (JINR), </a:t>
            </a:r>
            <a:r>
              <a:rPr lang="en-GB" sz="5500" dirty="0" err="1"/>
              <a:t>Dubna</a:t>
            </a:r>
            <a:r>
              <a:rPr lang="en-GB" sz="5500" dirty="0"/>
              <a:t>, Russia</a:t>
            </a:r>
            <a:br>
              <a:rPr lang="en-GB" sz="5500" dirty="0"/>
            </a:br>
            <a:r>
              <a:rPr lang="en-GB" sz="5500" dirty="0"/>
              <a:t>***********************************************************************</a:t>
            </a:r>
          </a:p>
          <a:p>
            <a:pPr marL="0" indent="0">
              <a:buNone/>
            </a:pPr>
            <a:r>
              <a:rPr lang="en-GB" sz="5500" dirty="0"/>
              <a:t>36-TRIUMF, Vancouver, British Columbia, Canada</a:t>
            </a:r>
          </a:p>
          <a:p>
            <a:pPr marL="0" indent="0">
              <a:buNone/>
            </a:pPr>
            <a:r>
              <a:rPr lang="en-GB" sz="5500" dirty="0"/>
              <a:t>37-Technical University of Dresden, Dresden, Germany</a:t>
            </a:r>
          </a:p>
          <a:p>
            <a:pPr marL="0" indent="0">
              <a:buNone/>
            </a:pPr>
            <a:r>
              <a:rPr lang="en-GB" sz="5500" dirty="0"/>
              <a:t>38-University College London (UCL), London, UK</a:t>
            </a:r>
          </a:p>
          <a:p>
            <a:pPr marL="0" indent="0">
              <a:buNone/>
            </a:pPr>
            <a:r>
              <a:rPr lang="en-GB" sz="5500" dirty="0"/>
              <a:t>39-Utsunomiya University, Utsunomiya, Japan</a:t>
            </a:r>
            <a:endParaRPr lang="en-GB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C8985A1-2059-4F26-BE6F-51E6E79C5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COMET Collaboration </a:t>
            </a:r>
          </a:p>
        </p:txBody>
      </p:sp>
    </p:spTree>
    <p:extLst>
      <p:ext uri="{BB962C8B-B14F-4D97-AF65-F5344CB8AC3E}">
        <p14:creationId xmlns:p14="http://schemas.microsoft.com/office/powerpoint/2010/main" xmlns="" val="162170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F857A19-6FCD-458F-A28F-CF777E416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b="1" dirty="0"/>
              <a:t>Strow tracker for Phase II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FAC4DFD-ABE5-484B-819F-9E11E2BA93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4000" b="1" dirty="0"/>
              <a:t>Tracker with a coordinate grid of 480 x 480 strow tubes (D=5 mm.)</a:t>
            </a:r>
          </a:p>
          <a:p>
            <a:pPr marL="514350" indent="-514350">
              <a:buFont typeface="+mj-lt"/>
              <a:buAutoNum type="arabicPeriod"/>
            </a:pPr>
            <a:endParaRPr lang="en-GB" sz="4000" b="1" dirty="0"/>
          </a:p>
          <a:p>
            <a:pPr marL="514350" indent="-514350">
              <a:buFont typeface="+mj-lt"/>
              <a:buAutoNum type="arabicPeriod"/>
            </a:pPr>
            <a:r>
              <a:rPr lang="en-GB" sz="4000" b="1" dirty="0"/>
              <a:t>30 x 32 channels electronic reading boards ROESTI</a:t>
            </a:r>
          </a:p>
        </p:txBody>
      </p:sp>
    </p:spTree>
    <p:extLst>
      <p:ext uri="{BB962C8B-B14F-4D97-AF65-F5344CB8AC3E}">
        <p14:creationId xmlns:p14="http://schemas.microsoft.com/office/powerpoint/2010/main" xmlns="" val="4503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3E51E27-62AD-4078-BC96-B002A0801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tracker body for Phase II and the assembly table are ready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C89DBA31-D84D-4FD9-8186-C63D378097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74" t="17015" r="22753" b="5926"/>
          <a:stretch/>
        </p:blipFill>
        <p:spPr>
          <a:xfrm>
            <a:off x="3491880" y="2276872"/>
            <a:ext cx="5184576" cy="259228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35C6F07-5334-4CF7-984C-FF598334B3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43" t="2693" r="24840" b="331"/>
          <a:stretch/>
        </p:blipFill>
        <p:spPr>
          <a:xfrm>
            <a:off x="611560" y="3284984"/>
            <a:ext cx="3801847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5318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7B4FCE0B-FAC7-4D07-8195-7D0D92563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Flexible board for connecting 32 straw tubes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27648112-7F40-4973-9B21-A46ACD33441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1993559" y="-48143"/>
            <a:ext cx="5156882" cy="843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2596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1B9718D7-D6B6-4E80-86EB-CB6F9E373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>
                <a:solidFill>
                  <a:schemeClr val="tx1"/>
                </a:solidFill>
              </a:rPr>
              <a:t>3D view of 32 channel board</a:t>
            </a:r>
            <a:r>
              <a:rPr lang="ru-RU" sz="3600" dirty="0">
                <a:solidFill>
                  <a:schemeClr val="tx1"/>
                </a:solidFill>
              </a:rPr>
              <a:t> </a:t>
            </a:r>
            <a:r>
              <a:rPr lang="en-GB" sz="3600" dirty="0">
                <a:solidFill>
                  <a:schemeClr val="tx1"/>
                </a:solidFill>
              </a:rPr>
              <a:t>ROESTI-32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5D6626B9-9AAC-4472-83DB-9E8EA6643E0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9541" y="2674938"/>
            <a:ext cx="7392855" cy="345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476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2060848"/>
            <a:ext cx="8352927" cy="4464496"/>
          </a:xfrm>
        </p:spPr>
        <p:txBody>
          <a:bodyPr>
            <a:normAutofit lnSpcReduction="10000"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ROESTI </a:t>
            </a:r>
            <a:r>
              <a:rPr lang="en-US" b="1" dirty="0">
                <a:solidFill>
                  <a:schemeClr val="tx1"/>
                </a:solidFill>
              </a:rPr>
              <a:t>Project is retranslated in </a:t>
            </a:r>
            <a:r>
              <a:rPr lang="ru-RU" b="1" dirty="0" err="1">
                <a:solidFill>
                  <a:schemeClr val="tx1"/>
                </a:solidFill>
              </a:rPr>
              <a:t>Vivado</a:t>
            </a:r>
            <a:r>
              <a:rPr lang="en-US" b="1" dirty="0">
                <a:solidFill>
                  <a:schemeClr val="tx1"/>
                </a:solidFill>
              </a:rPr>
              <a:t> taking into account new wiring of PCB</a:t>
            </a:r>
            <a:r>
              <a:rPr lang="ru-RU" b="1" dirty="0">
                <a:solidFill>
                  <a:schemeClr val="tx1"/>
                </a:solidFill>
              </a:rPr>
              <a:t>.</a:t>
            </a:r>
          </a:p>
          <a:p>
            <a:r>
              <a:rPr lang="ru-RU" b="1" dirty="0" err="1">
                <a:solidFill>
                  <a:schemeClr val="tx1"/>
                </a:solidFill>
              </a:rPr>
              <a:t>Verilog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code of </a:t>
            </a:r>
            <a:r>
              <a:rPr lang="ru-RU" b="1" dirty="0">
                <a:solidFill>
                  <a:schemeClr val="tx1"/>
                </a:solidFill>
              </a:rPr>
              <a:t>DAC </a:t>
            </a:r>
            <a:r>
              <a:rPr lang="en-US" b="1" dirty="0">
                <a:solidFill>
                  <a:schemeClr val="tx1"/>
                </a:solidFill>
              </a:rPr>
              <a:t>modules is changed to exclude  </a:t>
            </a:r>
            <a:r>
              <a:rPr lang="ru-RU" b="1" dirty="0">
                <a:solidFill>
                  <a:schemeClr val="tx1"/>
                </a:solidFill>
              </a:rPr>
              <a:t> SCLK</a:t>
            </a:r>
            <a:r>
              <a:rPr lang="en-US" b="1" dirty="0">
                <a:solidFill>
                  <a:schemeClr val="tx1"/>
                </a:solidFill>
              </a:rPr>
              <a:t> permanent generation (it leads to noise reduction).</a:t>
            </a:r>
            <a:endParaRPr lang="ru-RU" b="1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For </a:t>
            </a:r>
            <a:r>
              <a:rPr lang="ru-RU" b="1" dirty="0" err="1">
                <a:solidFill>
                  <a:schemeClr val="tx1"/>
                </a:solidFill>
              </a:rPr>
              <a:t>hardware</a:t>
            </a:r>
            <a:r>
              <a:rPr lang="en-US" b="1" dirty="0">
                <a:solidFill>
                  <a:schemeClr val="tx1"/>
                </a:solidFill>
              </a:rPr>
              <a:t> testing 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Microblaze</a:t>
            </a:r>
            <a:r>
              <a:rPr lang="ru-RU" b="1" dirty="0">
                <a:solidFill>
                  <a:schemeClr val="tx1"/>
                </a:solidFill>
              </a:rPr>
              <a:t> MCS (64 K RAM) </a:t>
            </a:r>
            <a:r>
              <a:rPr lang="en-US" b="1" dirty="0">
                <a:solidFill>
                  <a:schemeClr val="tx1"/>
                </a:solidFill>
              </a:rPr>
              <a:t> is added in the Project </a:t>
            </a:r>
            <a:r>
              <a:rPr lang="ru-RU" b="1" dirty="0">
                <a:solidFill>
                  <a:schemeClr val="tx1"/>
                </a:solidFill>
              </a:rPr>
              <a:t>(</a:t>
            </a:r>
            <a:r>
              <a:rPr lang="en-US" b="1" dirty="0">
                <a:solidFill>
                  <a:schemeClr val="tx1"/>
                </a:solidFill>
              </a:rPr>
              <a:t>in</a:t>
            </a:r>
            <a:r>
              <a:rPr lang="ru-RU" b="1" dirty="0">
                <a:solidFill>
                  <a:schemeClr val="tx1"/>
                </a:solidFill>
              </a:rPr>
              <a:t> FPGA</a:t>
            </a:r>
            <a:r>
              <a:rPr lang="en-US" b="1" dirty="0">
                <a:solidFill>
                  <a:schemeClr val="tx1"/>
                </a:solidFill>
              </a:rPr>
              <a:t> firmware</a:t>
            </a:r>
            <a:r>
              <a:rPr lang="ru-RU" b="1" dirty="0">
                <a:solidFill>
                  <a:schemeClr val="tx1"/>
                </a:solidFill>
              </a:rPr>
              <a:t>) </a:t>
            </a:r>
            <a:r>
              <a:rPr lang="en-US" b="1" dirty="0">
                <a:solidFill>
                  <a:schemeClr val="tx1"/>
                </a:solidFill>
              </a:rPr>
              <a:t>with output to console </a:t>
            </a:r>
            <a:r>
              <a:rPr lang="ru-RU" b="1" dirty="0">
                <a:solidFill>
                  <a:schemeClr val="tx1"/>
                </a:solidFill>
              </a:rPr>
              <a:t>(</a:t>
            </a:r>
            <a:r>
              <a:rPr lang="ru-RU" b="1" dirty="0" err="1">
                <a:solidFill>
                  <a:schemeClr val="tx1"/>
                </a:solidFill>
              </a:rPr>
              <a:t>Serial</a:t>
            </a:r>
            <a:r>
              <a:rPr lang="ru-RU" b="1" dirty="0">
                <a:solidFill>
                  <a:schemeClr val="tx1"/>
                </a:solidFill>
              </a:rPr>
              <a:t> – USB </a:t>
            </a:r>
            <a:r>
              <a:rPr lang="ru-RU" b="1" dirty="0" err="1">
                <a:solidFill>
                  <a:schemeClr val="tx1"/>
                </a:solidFill>
              </a:rPr>
              <a:t>converter</a:t>
            </a:r>
            <a:r>
              <a:rPr lang="ru-RU" b="1" dirty="0">
                <a:solidFill>
                  <a:schemeClr val="tx1"/>
                </a:solidFill>
              </a:rPr>
              <a:t>)</a:t>
            </a:r>
          </a:p>
          <a:p>
            <a:r>
              <a:rPr lang="en-US" b="1" dirty="0">
                <a:solidFill>
                  <a:schemeClr val="tx1"/>
                </a:solidFill>
              </a:rPr>
              <a:t>Initiation PCB utility is modified  </a:t>
            </a:r>
            <a:r>
              <a:rPr lang="ru-RU" b="1" dirty="0">
                <a:solidFill>
                  <a:schemeClr val="tx1"/>
                </a:solidFill>
              </a:rPr>
              <a:t>(</a:t>
            </a:r>
            <a:r>
              <a:rPr lang="en-US" b="1" dirty="0">
                <a:solidFill>
                  <a:schemeClr val="tx1"/>
                </a:solidFill>
              </a:rPr>
              <a:t>for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Windows</a:t>
            </a:r>
            <a:r>
              <a:rPr lang="ru-RU" b="1" dirty="0">
                <a:solidFill>
                  <a:schemeClr val="tx1"/>
                </a:solidFill>
              </a:rPr>
              <a:t>).</a:t>
            </a:r>
          </a:p>
          <a:p>
            <a:r>
              <a:rPr lang="en-US" b="1" dirty="0">
                <a:solidFill>
                  <a:schemeClr val="tx1"/>
                </a:solidFill>
              </a:rPr>
              <a:t>Our software tool for working with spectrometers and linear matrix sensors </a:t>
            </a:r>
            <a:r>
              <a:rPr lang="ru-RU" b="1" dirty="0">
                <a:solidFill>
                  <a:schemeClr val="tx1"/>
                </a:solidFill>
              </a:rPr>
              <a:t>(</a:t>
            </a:r>
            <a:r>
              <a:rPr lang="ru-RU" b="1" dirty="0" err="1">
                <a:solidFill>
                  <a:schemeClr val="tx1"/>
                </a:solidFill>
              </a:rPr>
              <a:t>nVision</a:t>
            </a:r>
            <a:r>
              <a:rPr lang="ru-RU" b="1" dirty="0">
                <a:solidFill>
                  <a:schemeClr val="tx1"/>
                </a:solidFill>
              </a:rPr>
              <a:t>) </a:t>
            </a:r>
            <a:r>
              <a:rPr lang="en-US" b="1" dirty="0">
                <a:solidFill>
                  <a:schemeClr val="tx1"/>
                </a:solidFill>
              </a:rPr>
              <a:t>is working with </a:t>
            </a:r>
            <a:r>
              <a:rPr lang="ru-RU" b="1" dirty="0">
                <a:solidFill>
                  <a:schemeClr val="tx1"/>
                </a:solidFill>
              </a:rPr>
              <a:t>ROESTI </a:t>
            </a:r>
            <a:r>
              <a:rPr lang="en-US" b="1" dirty="0">
                <a:solidFill>
                  <a:schemeClr val="tx1"/>
                </a:solidFill>
              </a:rPr>
              <a:t>using its driver for reading and saving the signals registered</a:t>
            </a:r>
            <a:r>
              <a:rPr lang="ru-RU" b="1" dirty="0">
                <a:solidFill>
                  <a:schemeClr val="tx1"/>
                </a:solidFill>
              </a:rPr>
              <a:t>. </a:t>
            </a:r>
            <a:r>
              <a:rPr lang="en-US" b="1" dirty="0">
                <a:solidFill>
                  <a:schemeClr val="tx1"/>
                </a:solidFill>
              </a:rPr>
              <a:t>The  soft is used for electronics testing</a:t>
            </a:r>
            <a:r>
              <a:rPr lang="ru-RU" b="1" dirty="0">
                <a:solidFill>
                  <a:schemeClr val="tx1"/>
                </a:solidFill>
              </a:rPr>
              <a:t>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in</a:t>
            </a:r>
            <a:r>
              <a:rPr lang="ru-RU" dirty="0"/>
              <a:t> </a:t>
            </a:r>
            <a:r>
              <a:rPr lang="en-US" dirty="0"/>
              <a:t>Software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1151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24C84BC9-B0F6-4F4A-B020-9B83FBBA4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Hardware-controlled calibration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29D6B45-85AD-4F45-B527-1453620BA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681" y="5754220"/>
            <a:ext cx="8435280" cy="47155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3C950378-CBB4-49DB-9B41-0084CEDAC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37" y="1939731"/>
            <a:ext cx="8388424" cy="101770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43F91666-8A5B-4002-AB40-B023DA7937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702585" y="1822111"/>
            <a:ext cx="2450804" cy="54259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CF0E106E-A49E-48A4-8887-C5CF8C6970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3966" y="5705248"/>
            <a:ext cx="1017704" cy="5425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D11F559-ACFD-40EA-A16A-A8A6306A7792}"/>
              </a:ext>
            </a:extLst>
          </p:cNvPr>
          <p:cNvSpPr txBox="1"/>
          <p:nvPr/>
        </p:nvSpPr>
        <p:spPr>
          <a:xfrm>
            <a:off x="457200" y="3089179"/>
            <a:ext cx="843528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/>
              <a:t>PD(power down)  input </a:t>
            </a:r>
            <a:r>
              <a:rPr lang="en-US" sz="2800" dirty="0"/>
              <a:t>ADA4950-2</a:t>
            </a:r>
            <a:r>
              <a:rPr lang="en-GB" sz="2800" dirty="0"/>
              <a:t> is used for switching off input circuits of DRS4 during calibration and introduction of regime of hardware-controlled calibration  (subtraction of background pedestal «in flight») of FPGA background memory.</a:t>
            </a:r>
          </a:p>
        </p:txBody>
      </p:sp>
    </p:spTree>
    <p:extLst>
      <p:ext uri="{BB962C8B-B14F-4D97-AF65-F5344CB8AC3E}">
        <p14:creationId xmlns:p14="http://schemas.microsoft.com/office/powerpoint/2010/main" xmlns="" val="16160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70B7E207-3C8C-4A71-AA1A-37CD96FF2C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027" y="1988840"/>
            <a:ext cx="8537946" cy="1924972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6D50520E-E8E2-4B78-815B-1BDF6B691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92" y="428780"/>
            <a:ext cx="8229600" cy="1252728"/>
          </a:xfrm>
        </p:spPr>
        <p:txBody>
          <a:bodyPr>
            <a:noAutofit/>
          </a:bodyPr>
          <a:lstStyle/>
          <a:p>
            <a:r>
              <a:rPr lang="en-GB" sz="2400" dirty="0">
                <a:solidFill>
                  <a:schemeClr val="tx1"/>
                </a:solidFill>
              </a:rPr>
              <a:t>Test signal with a base duration of 10 ns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en-GB" sz="2400" dirty="0">
                <a:solidFill>
                  <a:schemeClr val="tx1"/>
                </a:solidFill>
              </a:rPr>
              <a:t>was recorded in 40 channels. The time resolution was 250 ns</a:t>
            </a:r>
            <a:br>
              <a:rPr lang="en-GB" sz="2400" dirty="0">
                <a:solidFill>
                  <a:schemeClr val="tx1"/>
                </a:solidFill>
              </a:rPr>
            </a:br>
            <a:r>
              <a:rPr lang="en-GB" sz="2400" dirty="0">
                <a:solidFill>
                  <a:schemeClr val="tx1"/>
                </a:solidFill>
              </a:rPr>
              <a:t>Signal rise and fall 3 ns</a:t>
            </a:r>
            <a:br>
              <a:rPr lang="en-GB" sz="2400" dirty="0">
                <a:solidFill>
                  <a:schemeClr val="tx1"/>
                </a:solidFill>
              </a:rPr>
            </a:br>
            <a:r>
              <a:rPr lang="en-GB" sz="2400" dirty="0">
                <a:solidFill>
                  <a:schemeClr val="tx1"/>
                </a:solidFill>
              </a:rPr>
              <a:t>Amplitude 0.5 volts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2371CC1-D258-4B67-811C-78BA327AC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148" y="4047543"/>
            <a:ext cx="8507288" cy="2407920"/>
          </a:xfrm>
          <a:prstGeom prst="rect">
            <a:avLst/>
          </a:prstGeom>
        </p:spPr>
      </p:pic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xmlns="" id="{F60BABB2-E52D-454A-9C78-67FA59D407C4}"/>
              </a:ext>
            </a:extLst>
          </p:cNvPr>
          <p:cNvCxnSpPr/>
          <p:nvPr/>
        </p:nvCxnSpPr>
        <p:spPr>
          <a:xfrm>
            <a:off x="4932040" y="2517637"/>
            <a:ext cx="0" cy="22322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5966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b="1" dirty="0">
                <a:solidFill>
                  <a:schemeClr val="tx1"/>
                </a:solidFill>
              </a:rPr>
              <a:t>An amplitude analyser has been added to the FPGA project, which can be connected to each of the 32 channels.</a:t>
            </a:r>
            <a:endParaRPr lang="ru-RU" sz="32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1DB04EB-F462-43B7-A66E-6089B10F1B7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8840"/>
            <a:ext cx="4233545" cy="46564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37520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CCC9ACB-91C6-4866-9FCD-0A41C53301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340768"/>
            <a:ext cx="8640960" cy="5040560"/>
          </a:xfrm>
        </p:spPr>
        <p:txBody>
          <a:bodyPr>
            <a:noAutofit/>
          </a:bodyPr>
          <a:lstStyle/>
          <a:p>
            <a:pPr indent="450215" algn="just">
              <a:spcAft>
                <a:spcPts val="800"/>
              </a:spcAft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эксперимента COMET (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COherent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Muon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Electron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Transition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на ускорительном комплексе J-PARC — поиск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безнейтринной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конверсии мюона в электрон в поле ядра µ + N(A,Z) à e + N(A,Z), процесса, в котором происходит нарушение лептонного числа в заряженном секторе Стандартной модели. Эксперимент по когерентному переходу мюона в электрон (COMET) нацелен на измерение преобразования мюона в электрон с беспрецедентной чувствительностью менее 1 из 10</a:t>
            </a:r>
            <a:r>
              <a:rPr lang="ru-RU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800"/>
              </a:spcAft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Поскольку вероятность µ-e конверсии в Стандартной модели практически равна нулю, то наблюдение подобного события свидетельствовало бы о проявление эффектов так называемой Новой физики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1C6166D-EE30-4711-AB05-41F638D9B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kern="0" dirty="0">
                <a:solidFill>
                  <a:srgbClr val="2F5496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эксперимента COMET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24793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751B348-0C58-48FC-95D7-B6770E693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pPr algn="l"/>
            <a:r>
              <a:rPr lang="ru-RU" sz="1800" b="1" dirty="0"/>
              <a:t>Эксперимент </a:t>
            </a:r>
            <a:r>
              <a:rPr lang="en-GB" sz="1800" b="1" dirty="0"/>
              <a:t>COMET (</a:t>
            </a:r>
            <a:r>
              <a:rPr lang="ru-RU" sz="1800" b="1" dirty="0"/>
              <a:t>за пределами стандартной модели</a:t>
            </a:r>
            <a:r>
              <a:rPr lang="en-GB" sz="1800" b="1" dirty="0"/>
              <a:t>):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29E59156-25F8-4FB7-94A3-0E582DFE6E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5808" y="620688"/>
            <a:ext cx="9067574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2232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2813C8D-6DF4-43BD-AFB2-2D5A67A1A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629" y="548680"/>
            <a:ext cx="9136529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993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93E7C1F-62DF-48BB-BF5C-82CB162D9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97" y="692696"/>
            <a:ext cx="9104903" cy="508518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1BEB191-2FDE-4399-B04B-544B02C1A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2420888"/>
            <a:ext cx="2448272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571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5485FE4-3FDB-476A-87E4-7D9433C61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4704"/>
            <a:ext cx="9149016" cy="5080624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9ADDBCC4-857A-40AD-8D21-A5E71A67DE63}"/>
              </a:ext>
            </a:extLst>
          </p:cNvPr>
          <p:cNvSpPr/>
          <p:nvPr/>
        </p:nvSpPr>
        <p:spPr>
          <a:xfrm>
            <a:off x="4499992" y="5085184"/>
            <a:ext cx="1574800" cy="490855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67661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F40C6E7-4297-4BD8-B7AD-58A6B6F70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0688"/>
            <a:ext cx="9192447" cy="50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4662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2440</TotalTime>
  <Words>995</Words>
  <Application>Microsoft Office PowerPoint</Application>
  <PresentationFormat>Экран (4:3)</PresentationFormat>
  <Paragraphs>119</Paragraphs>
  <Slides>37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37</vt:i4>
      </vt:variant>
    </vt:vector>
  </HeadingPairs>
  <TitlesOfParts>
    <vt:vector size="39" baseType="lpstr">
      <vt:lpstr>Волна</vt:lpstr>
      <vt:lpstr>Тема Office</vt:lpstr>
      <vt:lpstr>Слайд 1</vt:lpstr>
      <vt:lpstr>The COMET Collaboration</vt:lpstr>
      <vt:lpstr>The COMET Collaboration </vt:lpstr>
      <vt:lpstr>Цель эксперимента COMET</vt:lpstr>
      <vt:lpstr>Эксперимент COMET (за пределами стандартной модели):</vt:lpstr>
      <vt:lpstr>Слайд 6</vt:lpstr>
      <vt:lpstr>Слайд 7</vt:lpstr>
      <vt:lpstr>Слайд 8</vt:lpstr>
      <vt:lpstr>Слайд 9</vt:lpstr>
      <vt:lpstr>To minimize high-speed communication channels, a ROESTI connection is used in a chain of boards</vt:lpstr>
      <vt:lpstr>Слайд 11</vt:lpstr>
      <vt:lpstr>Слайд 12</vt:lpstr>
      <vt:lpstr>Слайд 13</vt:lpstr>
      <vt:lpstr>Начало работ в БГУ</vt:lpstr>
      <vt:lpstr>Production and testing the ROESTI-16 slightly modified (2018 )</vt:lpstr>
      <vt:lpstr>Слайд 16</vt:lpstr>
      <vt:lpstr>What has been changed</vt:lpstr>
      <vt:lpstr>Amplifier - shaper and discriminator</vt:lpstr>
      <vt:lpstr>Input circuits for ROESTI with overvoltage protection</vt:lpstr>
      <vt:lpstr>Input circuits for ROESTI-32</vt:lpstr>
      <vt:lpstr>DRS4- 9-channel sample-and-hold device on arrays of storage capacitors (1024)</vt:lpstr>
      <vt:lpstr>Small corrections in the circuit</vt:lpstr>
      <vt:lpstr>Equivalent input impedance of DRS4=6.3 kΩ</vt:lpstr>
      <vt:lpstr>New input citcuit of DRS4 based on ADA4950-2</vt:lpstr>
      <vt:lpstr>Comparative results</vt:lpstr>
      <vt:lpstr>New input citcuit of DRS4 based on  ADA4950-2</vt:lpstr>
      <vt:lpstr>Changing the power supply of ROESTI PCB to  +5–36 V. </vt:lpstr>
      <vt:lpstr>6-layer PCB with ROESTI  dimensions is designed</vt:lpstr>
      <vt:lpstr>Слайд 29</vt:lpstr>
      <vt:lpstr>Strow tracker for Phase II</vt:lpstr>
      <vt:lpstr>The tracker body for Phase II and the assembly table are ready</vt:lpstr>
      <vt:lpstr>Flexible board for connecting 32 straw tubes</vt:lpstr>
      <vt:lpstr>3D view of 32 channel board ROESTI-32</vt:lpstr>
      <vt:lpstr>New in Software</vt:lpstr>
      <vt:lpstr>Hardware-controlled calibration</vt:lpstr>
      <vt:lpstr>Test signal with a base duration of 10 ns was recorded in 40 channels. The time resolution was 250 ns Signal rise and fall 3 ns Amplitude 0.5 volts</vt:lpstr>
      <vt:lpstr>An amplitude analyser has been added to the FPGA project, which can be connected to each of the 32 channels.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max</dc:creator>
  <cp:lastModifiedBy>V</cp:lastModifiedBy>
  <cp:revision>99</cp:revision>
  <dcterms:created xsi:type="dcterms:W3CDTF">2022-06-13T15:31:57Z</dcterms:created>
  <dcterms:modified xsi:type="dcterms:W3CDTF">2025-08-29T08:19:11Z</dcterms:modified>
</cp:coreProperties>
</file>