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8" r:id="rId34"/>
    <p:sldId id="289" r:id="rId35"/>
    <p:sldId id="290" r:id="rId36"/>
    <p:sldId id="291" r:id="rId37"/>
    <p:sldId id="292" r:id="rId38"/>
    <p:sldId id="293" r:id="rId39"/>
    <p:sldId id="300" r:id="rId40"/>
    <p:sldId id="301" r:id="rId41"/>
    <p:sldId id="298" r:id="rId4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irt_office365"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2340" y="-1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2400" b="0" strike="noStrike" spc="-1">
                <a:solidFill>
                  <a:srgbClr val="000000"/>
                </a:solidFill>
                <a:latin typeface="Arial"/>
              </a:rPr>
              <a:t>Click to move the slide</a:t>
            </a:r>
          </a:p>
        </p:txBody>
      </p:sp>
      <p:sp>
        <p:nvSpPr>
          <p:cNvPr id="121"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122"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123" name="PlaceHolder 4"/>
          <p:cNvSpPr>
            <a:spLocks noGrp="1"/>
          </p:cNvSpPr>
          <p:nvPr>
            <p:ph type="dt" idx="1"/>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124" name="PlaceHolder 5"/>
          <p:cNvSpPr>
            <a:spLocks noGrp="1"/>
          </p:cNvSpPr>
          <p:nvPr>
            <p:ph type="ftr" idx="2"/>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125" name="PlaceHolder 6"/>
          <p:cNvSpPr>
            <a:spLocks noGrp="1"/>
          </p:cNvSpPr>
          <p:nvPr>
            <p:ph type="sldNum" idx="3"/>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C046BB99-1AF5-411C-B930-2290ABEC34D5}"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22166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246188" y="1279525"/>
            <a:ext cx="4606925" cy="3454400"/>
          </a:xfrm>
          <a:prstGeom prst="rect">
            <a:avLst/>
          </a:prstGeom>
          <a:ln w="0">
            <a:noFill/>
          </a:ln>
        </p:spPr>
      </p:sp>
      <p:sp>
        <p:nvSpPr>
          <p:cNvPr id="536" name="PlaceHolder 2"/>
          <p:cNvSpPr>
            <a:spLocks noGrp="1"/>
          </p:cNvSpPr>
          <p:nvPr>
            <p:ph type="body"/>
          </p:nvPr>
        </p:nvSpPr>
        <p:spPr>
          <a:xfrm>
            <a:off x="709560" y="4925880"/>
            <a:ext cx="5679720" cy="402876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37" name="PlaceHolder 3"/>
          <p:cNvSpPr>
            <a:spLocks noGrp="1"/>
          </p:cNvSpPr>
          <p:nvPr>
            <p:ph type="sldNum" idx="4"/>
          </p:nvPr>
        </p:nvSpPr>
        <p:spPr>
          <a:xfrm>
            <a:off x="4021200" y="9721800"/>
            <a:ext cx="3076200" cy="512280"/>
          </a:xfrm>
          <a:prstGeom prst="rect">
            <a:avLst/>
          </a:prstGeom>
          <a:noFill/>
          <a:ln w="0">
            <a:noFill/>
          </a:ln>
        </p:spPr>
        <p:txBody>
          <a:bodyPr numCol="1" spcCol="0"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3919F029-95B7-4EB6-A1F0-63E2972A2C7F}" type="slidenum">
              <a:rPr lang="en-US" sz="1200" b="0" strike="noStrike" spc="-1">
                <a:solidFill>
                  <a:srgbClr val="000000"/>
                </a:solidFill>
                <a:latin typeface="Times New Roman"/>
              </a:rPr>
              <a:t>6</a:t>
            </a:fld>
            <a:endParaRPr lang="en-US"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246188" y="1279525"/>
            <a:ext cx="4606925" cy="3454400"/>
          </a:xfrm>
          <a:prstGeom prst="rect">
            <a:avLst/>
          </a:prstGeom>
          <a:ln w="0">
            <a:noFill/>
          </a:ln>
        </p:spPr>
      </p:sp>
      <p:sp>
        <p:nvSpPr>
          <p:cNvPr id="539" name="PlaceHolder 2"/>
          <p:cNvSpPr>
            <a:spLocks noGrp="1"/>
          </p:cNvSpPr>
          <p:nvPr>
            <p:ph type="body"/>
          </p:nvPr>
        </p:nvSpPr>
        <p:spPr>
          <a:xfrm>
            <a:off x="709560" y="4925880"/>
            <a:ext cx="5679720" cy="402876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40" name="PlaceHolder 3"/>
          <p:cNvSpPr>
            <a:spLocks noGrp="1"/>
          </p:cNvSpPr>
          <p:nvPr>
            <p:ph type="sldNum" idx="5"/>
          </p:nvPr>
        </p:nvSpPr>
        <p:spPr>
          <a:xfrm>
            <a:off x="4021200" y="9721800"/>
            <a:ext cx="3076200" cy="512280"/>
          </a:xfrm>
          <a:prstGeom prst="rect">
            <a:avLst/>
          </a:prstGeom>
          <a:noFill/>
          <a:ln w="0">
            <a:noFill/>
          </a:ln>
        </p:spPr>
        <p:txBody>
          <a:bodyPr numCol="1" spcCol="0" anchor="b">
            <a:noAutofit/>
          </a:bodyPr>
          <a:lstStyle>
            <a:lvl1pPr indent="0" algn="r">
              <a:lnSpc>
                <a:spcPct val="100000"/>
              </a:lnSpc>
              <a:buNone/>
              <a:defRPr lang="en-US" sz="1200" b="0" strike="noStrike" spc="-1">
                <a:solidFill>
                  <a:srgbClr val="000000"/>
                </a:solidFill>
                <a:latin typeface="Arial"/>
                <a:ea typeface="+mn-ea"/>
              </a:defRPr>
            </a:lvl1pPr>
          </a:lstStyle>
          <a:p>
            <a:pPr indent="0" algn="r">
              <a:lnSpc>
                <a:spcPct val="100000"/>
              </a:lnSpc>
              <a:buNone/>
            </a:pPr>
            <a:fld id="{FBC6CA79-6DEE-494E-B44B-9B868562C33F}" type="slidenum">
              <a:rPr lang="en-US" sz="1200" b="0" strike="noStrike" spc="-1">
                <a:solidFill>
                  <a:srgbClr val="000000"/>
                </a:solidFill>
                <a:latin typeface="Arial"/>
                <a:ea typeface="+mn-ea"/>
              </a:rPr>
              <a:t>13</a:t>
            </a:fld>
            <a:endParaRPr lang="en-US"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noRot="1" noChangeAspect="1"/>
          </p:cNvSpPr>
          <p:nvPr>
            <p:ph type="sldImg"/>
          </p:nvPr>
        </p:nvSpPr>
        <p:spPr>
          <a:xfrm>
            <a:off x="1246188" y="1279525"/>
            <a:ext cx="4606925" cy="3454400"/>
          </a:xfrm>
          <a:prstGeom prst="rect">
            <a:avLst/>
          </a:prstGeom>
          <a:ln w="0">
            <a:noFill/>
          </a:ln>
        </p:spPr>
      </p:sp>
      <p:sp>
        <p:nvSpPr>
          <p:cNvPr id="542" name="PlaceHolder 2"/>
          <p:cNvSpPr>
            <a:spLocks noGrp="1"/>
          </p:cNvSpPr>
          <p:nvPr>
            <p:ph type="body"/>
          </p:nvPr>
        </p:nvSpPr>
        <p:spPr>
          <a:xfrm>
            <a:off x="709560" y="4925880"/>
            <a:ext cx="5679720" cy="402876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43" name="PlaceHolder 3"/>
          <p:cNvSpPr>
            <a:spLocks noGrp="1"/>
          </p:cNvSpPr>
          <p:nvPr>
            <p:ph type="sldNum" idx="6"/>
          </p:nvPr>
        </p:nvSpPr>
        <p:spPr>
          <a:xfrm>
            <a:off x="4021200" y="9721800"/>
            <a:ext cx="3076200" cy="512280"/>
          </a:xfrm>
          <a:prstGeom prst="rect">
            <a:avLst/>
          </a:prstGeom>
          <a:noFill/>
          <a:ln w="0">
            <a:noFill/>
          </a:ln>
        </p:spPr>
        <p:txBody>
          <a:bodyPr numCol="1" spcCol="0"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E41888B-34E8-4EB2-B0D0-8C9810DC652F}" type="slidenum">
              <a:rPr lang="en-US" sz="1200" b="0" strike="noStrike" spc="-1">
                <a:solidFill>
                  <a:srgbClr val="000000"/>
                </a:solidFill>
                <a:latin typeface="Times New Roman"/>
              </a:rPr>
              <a:t>19</a:t>
            </a:fld>
            <a:endParaRPr lang="en-US"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noRot="1" noChangeAspect="1"/>
          </p:cNvSpPr>
          <p:nvPr>
            <p:ph type="sldImg"/>
          </p:nvPr>
        </p:nvSpPr>
        <p:spPr>
          <a:xfrm>
            <a:off x="1246188" y="1279525"/>
            <a:ext cx="4606925" cy="3454400"/>
          </a:xfrm>
          <a:prstGeom prst="rect">
            <a:avLst/>
          </a:prstGeom>
          <a:ln w="0">
            <a:noFill/>
          </a:ln>
        </p:spPr>
      </p:sp>
      <p:sp>
        <p:nvSpPr>
          <p:cNvPr id="545" name="PlaceHolder 2"/>
          <p:cNvSpPr>
            <a:spLocks noGrp="1"/>
          </p:cNvSpPr>
          <p:nvPr>
            <p:ph type="body"/>
          </p:nvPr>
        </p:nvSpPr>
        <p:spPr>
          <a:xfrm>
            <a:off x="709560" y="4925880"/>
            <a:ext cx="5679720" cy="402876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46" name="PlaceHolder 3"/>
          <p:cNvSpPr>
            <a:spLocks noGrp="1"/>
          </p:cNvSpPr>
          <p:nvPr>
            <p:ph type="sldNum" idx="7"/>
          </p:nvPr>
        </p:nvSpPr>
        <p:spPr>
          <a:xfrm>
            <a:off x="4021200" y="9721800"/>
            <a:ext cx="3076200" cy="512280"/>
          </a:xfrm>
          <a:prstGeom prst="rect">
            <a:avLst/>
          </a:prstGeom>
          <a:noFill/>
          <a:ln w="0">
            <a:noFill/>
          </a:ln>
        </p:spPr>
        <p:txBody>
          <a:bodyPr numCol="1" spcCol="0"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9D343F9-AC29-41C3-A2EC-EF2A87CC0BAF}" type="slidenum">
              <a:rPr lang="en-US" sz="1200" b="0" strike="noStrike" spc="-1">
                <a:solidFill>
                  <a:srgbClr val="000000"/>
                </a:solidFill>
                <a:latin typeface="Times New Roman"/>
              </a:rPr>
              <a:t>27</a:t>
            </a:fld>
            <a:endParaRPr lang="en-US"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1246188" y="1279525"/>
            <a:ext cx="4606925" cy="3454400"/>
          </a:xfrm>
          <a:prstGeom prst="rect">
            <a:avLst/>
          </a:prstGeom>
          <a:ln w="0">
            <a:noFill/>
          </a:ln>
        </p:spPr>
      </p:sp>
      <p:sp>
        <p:nvSpPr>
          <p:cNvPr id="548" name="PlaceHolder 2"/>
          <p:cNvSpPr>
            <a:spLocks noGrp="1"/>
          </p:cNvSpPr>
          <p:nvPr>
            <p:ph type="body"/>
          </p:nvPr>
        </p:nvSpPr>
        <p:spPr>
          <a:xfrm>
            <a:off x="709560" y="4925880"/>
            <a:ext cx="5679360" cy="402840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49" name="PlaceHolder 3"/>
          <p:cNvSpPr>
            <a:spLocks noGrp="1"/>
          </p:cNvSpPr>
          <p:nvPr>
            <p:ph type="sldNum" idx="8"/>
          </p:nvPr>
        </p:nvSpPr>
        <p:spPr>
          <a:xfrm>
            <a:off x="4021200" y="9721800"/>
            <a:ext cx="3075840" cy="511920"/>
          </a:xfrm>
          <a:prstGeom prst="rect">
            <a:avLst/>
          </a:prstGeom>
          <a:noFill/>
          <a:ln w="0">
            <a:noFill/>
          </a:ln>
        </p:spPr>
        <p:txBody>
          <a:bodyPr numCol="1" spcCol="0" anchor="b">
            <a:noAutofit/>
          </a:bodyPr>
          <a:lstStyle>
            <a:lvl1pPr indent="0" algn="r">
              <a:lnSpc>
                <a:spcPct val="100000"/>
              </a:lnSpc>
              <a:buNone/>
              <a:tabLst>
                <a:tab pos="0" algn="l"/>
              </a:tabLst>
              <a:defRPr lang="en-US" sz="1200" b="0" strike="noStrike" spc="-1">
                <a:solidFill>
                  <a:srgbClr val="000000"/>
                </a:solidFill>
                <a:latin typeface="Times New Roman"/>
              </a:defRPr>
            </a:lvl1pPr>
          </a:lstStyle>
          <a:p>
            <a:pPr indent="0" algn="r">
              <a:lnSpc>
                <a:spcPct val="100000"/>
              </a:lnSpc>
              <a:buNone/>
              <a:tabLst>
                <a:tab pos="0" algn="l"/>
              </a:tabLst>
            </a:pPr>
            <a:fld id="{8749A409-6B2F-4812-810C-B29414D0BF86}" type="slidenum">
              <a:rPr lang="en-US" sz="1200" b="0" strike="noStrike" spc="-1">
                <a:solidFill>
                  <a:srgbClr val="000000"/>
                </a:solidFill>
                <a:latin typeface="Times New Roman"/>
              </a:rPr>
              <a:t>28</a:t>
            </a:fld>
            <a:endParaRPr lang="en-US"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noRot="1" noChangeAspect="1"/>
          </p:cNvSpPr>
          <p:nvPr>
            <p:ph type="sldImg"/>
          </p:nvPr>
        </p:nvSpPr>
        <p:spPr>
          <a:xfrm>
            <a:off x="1246188" y="1279525"/>
            <a:ext cx="4606925" cy="3454400"/>
          </a:xfrm>
          <a:prstGeom prst="rect">
            <a:avLst/>
          </a:prstGeom>
          <a:ln w="0">
            <a:noFill/>
          </a:ln>
        </p:spPr>
      </p:sp>
      <p:sp>
        <p:nvSpPr>
          <p:cNvPr id="554" name="PlaceHolder 2"/>
          <p:cNvSpPr>
            <a:spLocks noGrp="1"/>
          </p:cNvSpPr>
          <p:nvPr>
            <p:ph type="body"/>
          </p:nvPr>
        </p:nvSpPr>
        <p:spPr>
          <a:xfrm>
            <a:off x="709560" y="4925880"/>
            <a:ext cx="5679360" cy="402840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55" name="PlaceHolder 3"/>
          <p:cNvSpPr>
            <a:spLocks noGrp="1"/>
          </p:cNvSpPr>
          <p:nvPr>
            <p:ph type="sldNum" idx="10"/>
          </p:nvPr>
        </p:nvSpPr>
        <p:spPr>
          <a:xfrm>
            <a:off x="4021200" y="9721800"/>
            <a:ext cx="3075840" cy="511920"/>
          </a:xfrm>
          <a:prstGeom prst="rect">
            <a:avLst/>
          </a:prstGeom>
          <a:noFill/>
          <a:ln w="0">
            <a:noFill/>
          </a:ln>
        </p:spPr>
        <p:txBody>
          <a:bodyPr numCol="1" spcCol="0" anchor="b">
            <a:noAutofit/>
          </a:bodyPr>
          <a:lstStyle>
            <a:lvl1pPr indent="0" algn="r">
              <a:lnSpc>
                <a:spcPct val="100000"/>
              </a:lnSpc>
              <a:buNone/>
              <a:tabLst>
                <a:tab pos="0" algn="l"/>
              </a:tabLst>
              <a:defRPr lang="en-US" sz="1200" b="0" strike="noStrike" spc="-1">
                <a:solidFill>
                  <a:srgbClr val="000000"/>
                </a:solidFill>
                <a:latin typeface="Times New Roman"/>
                <a:ea typeface="+mn-ea"/>
              </a:defRPr>
            </a:lvl1pPr>
          </a:lstStyle>
          <a:p>
            <a:pPr indent="0" algn="r">
              <a:lnSpc>
                <a:spcPct val="100000"/>
              </a:lnSpc>
              <a:buNone/>
              <a:tabLst>
                <a:tab pos="0" algn="l"/>
              </a:tabLst>
            </a:pPr>
            <a:fld id="{CDA057DB-50E6-4927-B089-B7CBDB1D5910}" type="slidenum">
              <a:rPr lang="en-US" sz="1200" b="0" strike="noStrike" spc="-1">
                <a:solidFill>
                  <a:srgbClr val="000000"/>
                </a:solidFill>
                <a:latin typeface="Times New Roman"/>
                <a:ea typeface="+mn-ea"/>
              </a:rPr>
              <a:t>31</a:t>
            </a:fld>
            <a:endParaRPr lang="en-US"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noRot="1" noChangeAspect="1"/>
          </p:cNvSpPr>
          <p:nvPr>
            <p:ph type="sldImg"/>
          </p:nvPr>
        </p:nvSpPr>
        <p:spPr>
          <a:xfrm>
            <a:off x="1246188" y="1279525"/>
            <a:ext cx="4606925" cy="3454400"/>
          </a:xfrm>
          <a:prstGeom prst="rect">
            <a:avLst/>
          </a:prstGeom>
          <a:ln w="0">
            <a:noFill/>
          </a:ln>
        </p:spPr>
      </p:sp>
      <p:sp>
        <p:nvSpPr>
          <p:cNvPr id="557" name="PlaceHolder 2"/>
          <p:cNvSpPr>
            <a:spLocks noGrp="1"/>
          </p:cNvSpPr>
          <p:nvPr>
            <p:ph type="body"/>
          </p:nvPr>
        </p:nvSpPr>
        <p:spPr>
          <a:xfrm>
            <a:off x="709560" y="4925880"/>
            <a:ext cx="5679720" cy="402876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Arial"/>
            </a:endParaRPr>
          </a:p>
        </p:txBody>
      </p:sp>
      <p:sp>
        <p:nvSpPr>
          <p:cNvPr id="558" name="PlaceHolder 3"/>
          <p:cNvSpPr>
            <a:spLocks noGrp="1"/>
          </p:cNvSpPr>
          <p:nvPr>
            <p:ph type="sldNum" idx="11"/>
          </p:nvPr>
        </p:nvSpPr>
        <p:spPr>
          <a:xfrm>
            <a:off x="4021200" y="9721800"/>
            <a:ext cx="3076200" cy="512280"/>
          </a:xfrm>
          <a:prstGeom prst="rect">
            <a:avLst/>
          </a:prstGeom>
          <a:noFill/>
          <a:ln w="0">
            <a:noFill/>
          </a:ln>
        </p:spPr>
        <p:txBody>
          <a:bodyPr numCol="1" spcCol="0" anchor="b">
            <a:noAutofit/>
          </a:bodyPr>
          <a:lstStyle>
            <a:lvl1pPr indent="0" algn="r">
              <a:lnSpc>
                <a:spcPct val="100000"/>
              </a:lnSpc>
              <a:buNone/>
              <a:defRPr lang="en-US" sz="1200" b="0" strike="noStrike" spc="-1">
                <a:solidFill>
                  <a:srgbClr val="000000"/>
                </a:solidFill>
                <a:latin typeface="Arial"/>
                <a:ea typeface="+mn-ea"/>
              </a:defRPr>
            </a:lvl1pPr>
          </a:lstStyle>
          <a:p>
            <a:pPr indent="0" algn="r">
              <a:lnSpc>
                <a:spcPct val="100000"/>
              </a:lnSpc>
              <a:buNone/>
            </a:pPr>
            <a:fld id="{B7F579F9-8765-483F-A8DF-572F683F380D}" type="slidenum">
              <a:rPr lang="en-US" sz="1200" b="0" strike="noStrike" spc="-1">
                <a:solidFill>
                  <a:srgbClr val="000000"/>
                </a:solidFill>
                <a:latin typeface="Arial"/>
                <a:ea typeface="+mn-ea"/>
              </a:rPr>
              <a:t>33</a:t>
            </a:fld>
            <a:endParaRPr lang="en-US"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noRot="1" noChangeAspect="1"/>
          </p:cNvSpPr>
          <p:nvPr>
            <p:ph type="sldImg"/>
          </p:nvPr>
        </p:nvSpPr>
        <p:spPr>
          <a:xfrm>
            <a:off x="0" y="812800"/>
            <a:ext cx="0" cy="0"/>
          </a:xfrm>
          <a:prstGeom prst="rect">
            <a:avLst/>
          </a:prstGeom>
          <a:ln w="0">
            <a:noFill/>
          </a:ln>
        </p:spPr>
      </p:sp>
      <p:sp>
        <p:nvSpPr>
          <p:cNvPr id="560" name="PlaceHolder 2"/>
          <p:cNvSpPr>
            <a:spLocks noGrp="1"/>
          </p:cNvSpPr>
          <p:nvPr>
            <p:ph type="body"/>
          </p:nvPr>
        </p:nvSpPr>
        <p:spPr>
          <a:xfrm>
            <a:off x="709560" y="4925880"/>
            <a:ext cx="5679720" cy="402876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561" name="PlaceHolder 3"/>
          <p:cNvSpPr>
            <a:spLocks noGrp="1"/>
          </p:cNvSpPr>
          <p:nvPr>
            <p:ph type="sldNum" idx="12"/>
          </p:nvPr>
        </p:nvSpPr>
        <p:spPr>
          <a:xfrm>
            <a:off x="4021200" y="9721800"/>
            <a:ext cx="3076200" cy="512280"/>
          </a:xfrm>
          <a:prstGeom prst="rect">
            <a:avLst/>
          </a:prstGeom>
          <a:noFill/>
          <a:ln w="0">
            <a:noFill/>
          </a:ln>
        </p:spPr>
        <p:txBody>
          <a:bodyPr numCol="1" spcCol="0" anchor="b">
            <a:noAutofit/>
          </a:bodyPr>
          <a:lstStyle>
            <a:lvl1pPr indent="0" algn="r">
              <a:lnSpc>
                <a:spcPct val="100000"/>
              </a:lnSpc>
              <a:buNone/>
              <a:tabLst>
                <a:tab pos="0" algn="l"/>
              </a:tabLst>
              <a:defRPr lang="ru-RU" sz="1400" b="0" strike="noStrike" spc="-1">
                <a:solidFill>
                  <a:srgbClr val="000000"/>
                </a:solidFill>
                <a:latin typeface="Times New Roman"/>
                <a:ea typeface="+mn-ea"/>
              </a:defRPr>
            </a:lvl1pPr>
          </a:lstStyle>
          <a:p>
            <a:pPr indent="0" algn="r">
              <a:lnSpc>
                <a:spcPct val="100000"/>
              </a:lnSpc>
              <a:buNone/>
              <a:tabLst>
                <a:tab pos="0" algn="l"/>
              </a:tabLst>
            </a:pPr>
            <a:fld id="{91F59D96-6DE0-43E5-9C85-3BDEBB1E1599}" type="slidenum">
              <a:rPr lang="ru-RU" sz="1400" b="0" strike="noStrike" spc="-1">
                <a:solidFill>
                  <a:srgbClr val="000000"/>
                </a:solidFill>
                <a:latin typeface="Times New Roman"/>
                <a:ea typeface="+mn-ea"/>
              </a:rPr>
              <a:t>36</a:t>
            </a:fld>
            <a:endParaRPr lang="en-US" sz="14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3"/>
          </p:nvPr>
        </p:nvSpPr>
        <p:spPr/>
        <p:txBody>
          <a:bodyPr/>
          <a:lstStyle/>
          <a:p>
            <a:pPr indent="0" algn="r">
              <a:buNone/>
            </a:pPr>
            <a:fld id="{C046BB99-1AF5-411C-B930-2290ABEC34D5}" type="slidenum">
              <a:rPr lang="en-US" sz="1400" b="0" strike="noStrike" spc="-1" smtClean="0">
                <a:solidFill>
                  <a:srgbClr val="000000"/>
                </a:solidFill>
                <a:latin typeface="Times New Roman"/>
              </a:rPr>
              <a:t>38</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7223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4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4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4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5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357120" y="152280"/>
            <a:ext cx="8633880" cy="31784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5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5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5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6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6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6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6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6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6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7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7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8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8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8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9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357120" y="152280"/>
            <a:ext cx="8633880" cy="31784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9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9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9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9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9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0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10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0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10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0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1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11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1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357120" y="152280"/>
            <a:ext cx="8633880" cy="31784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57120" y="152280"/>
            <a:ext cx="8633880" cy="685440"/>
          </a:xfrm>
          <a:prstGeom prst="rect">
            <a:avLst/>
          </a:prstGeom>
          <a:noFill/>
          <a:ln w="0">
            <a:noFill/>
          </a:ln>
        </p:spPr>
        <p:txBody>
          <a:bodyPr lIns="0" tIns="0" rIns="0" bIns="0" anchor="ctr">
            <a:noAutofit/>
          </a:bodyPr>
          <a:lstStyle/>
          <a:p>
            <a:pPr indent="0">
              <a:buNone/>
            </a:pPr>
            <a:endParaRPr lang="en-US" sz="2400" b="0" strike="noStrike" spc="-1">
              <a:solidFill>
                <a:srgbClr val="000000"/>
              </a:solidFill>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16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tx="0" ty="0" sx="100000" sy="100000" algn="tl"/>
        </a:blipFill>
        <a:effectLst/>
      </p:bgPr>
    </p:bg>
    <p:spTree>
      <p:nvGrpSpPr>
        <p:cNvPr id="1" name=""/>
        <p:cNvGrpSpPr/>
        <p:nvPr/>
      </p:nvGrpSpPr>
      <p:grpSpPr>
        <a:xfrm>
          <a:off x="0" y="0"/>
          <a:ext cx="0" cy="0"/>
          <a:chOff x="0" y="0"/>
          <a:chExt cx="0" cy="0"/>
        </a:xfrm>
      </p:grpSpPr>
      <p:sp>
        <p:nvSpPr>
          <p:cNvPr id="4" name="Line 9"/>
          <p:cNvSpPr/>
          <p:nvPr/>
        </p:nvSpPr>
        <p:spPr>
          <a:xfrm>
            <a:off x="228600" y="0"/>
            <a:ext cx="360" cy="5562360"/>
          </a:xfrm>
          <a:prstGeom prst="line">
            <a:avLst/>
          </a:prstGeom>
          <a:ln w="38100">
            <a:solidFill>
              <a:srgbClr val="CCCCFF"/>
            </a:solidFill>
            <a:roun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ru-RU" sz="1800" b="0" strike="noStrike" spc="-1">
              <a:solidFill>
                <a:srgbClr val="000000"/>
              </a:solidFill>
              <a:latin typeface="Arial"/>
            </a:endParaRPr>
          </a:p>
        </p:txBody>
      </p:sp>
      <p:sp>
        <p:nvSpPr>
          <p:cNvPr id="5" name="Line 10"/>
          <p:cNvSpPr/>
          <p:nvPr/>
        </p:nvSpPr>
        <p:spPr>
          <a:xfrm>
            <a:off x="0" y="914400"/>
            <a:ext cx="5333760" cy="360"/>
          </a:xfrm>
          <a:prstGeom prst="line">
            <a:avLst/>
          </a:prstGeom>
          <a:ln w="38100">
            <a:solidFill>
              <a:srgbClr val="CCCCFF"/>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ru-RU" sz="1800" b="0" strike="noStrike" spc="-1">
              <a:solidFill>
                <a:srgbClr val="000000"/>
              </a:solidFill>
              <a:latin typeface="Arial"/>
            </a:endParaRPr>
          </a:p>
        </p:txBody>
      </p:sp>
      <p:sp>
        <p:nvSpPr>
          <p:cNvPr id="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2400" b="0" strike="noStrike" spc="-1">
                <a:solidFill>
                  <a:srgbClr val="000000"/>
                </a:solid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tx="0" ty="0" sx="100000" sy="100000" algn="tl"/>
        </a:blipFill>
        <a:effectLst/>
      </p:bgPr>
    </p:bg>
    <p:spTree>
      <p:nvGrpSpPr>
        <p:cNvPr id="1" name=""/>
        <p:cNvGrpSpPr/>
        <p:nvPr/>
      </p:nvGrpSpPr>
      <p:grpSpPr>
        <a:xfrm>
          <a:off x="0" y="0"/>
          <a:ext cx="0" cy="0"/>
          <a:chOff x="0" y="0"/>
          <a:chExt cx="0" cy="0"/>
        </a:xfrm>
      </p:grpSpPr>
      <p:sp>
        <p:nvSpPr>
          <p:cNvPr id="40" name="Line 9"/>
          <p:cNvSpPr/>
          <p:nvPr/>
        </p:nvSpPr>
        <p:spPr>
          <a:xfrm>
            <a:off x="228600" y="0"/>
            <a:ext cx="360" cy="5562360"/>
          </a:xfrm>
          <a:prstGeom prst="line">
            <a:avLst/>
          </a:prstGeom>
          <a:ln w="38100">
            <a:solidFill>
              <a:srgbClr val="CCCCFF"/>
            </a:solidFill>
            <a:roun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ru-RU" sz="1800" b="0" strike="noStrike" spc="-1">
              <a:solidFill>
                <a:srgbClr val="000000"/>
              </a:solidFill>
              <a:latin typeface="Arial"/>
            </a:endParaRPr>
          </a:p>
        </p:txBody>
      </p:sp>
      <p:sp>
        <p:nvSpPr>
          <p:cNvPr id="41" name="Line 10"/>
          <p:cNvSpPr/>
          <p:nvPr/>
        </p:nvSpPr>
        <p:spPr>
          <a:xfrm>
            <a:off x="0" y="914400"/>
            <a:ext cx="5333760" cy="360"/>
          </a:xfrm>
          <a:prstGeom prst="line">
            <a:avLst/>
          </a:prstGeom>
          <a:ln w="38100">
            <a:solidFill>
              <a:srgbClr val="CCCCFF"/>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ru-RU" sz="1800" b="0" strike="noStrike" spc="-1">
              <a:solidFill>
                <a:srgbClr val="000000"/>
              </a:solidFill>
              <a:latin typeface="Arial"/>
            </a:endParaRPr>
          </a:p>
        </p:txBody>
      </p:sp>
      <p:sp>
        <p:nvSpPr>
          <p:cNvPr id="42"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400" b="0" strike="noStrike" spc="-1">
                <a:solidFill>
                  <a:srgbClr val="000066"/>
                </a:solidFill>
                <a:latin typeface="Arial"/>
              </a:rPr>
              <a:t>Click to edit Master title style</a:t>
            </a:r>
            <a:endParaRPr lang="en-US" sz="2400" b="0" strike="noStrike" spc="-1">
              <a:solidFill>
                <a:srgbClr val="000000"/>
              </a:solidFill>
              <a:latin typeface="Arial"/>
            </a:endParaRPr>
          </a:p>
        </p:txBody>
      </p:sp>
      <p:sp>
        <p:nvSpPr>
          <p:cNvPr id="43" name="PlaceHolder 2"/>
          <p:cNvSpPr>
            <a:spLocks noGrp="1"/>
          </p:cNvSpPr>
          <p:nvPr>
            <p:ph type="body"/>
          </p:nvPr>
        </p:nvSpPr>
        <p:spPr>
          <a:xfrm>
            <a:off x="309600" y="1143000"/>
            <a:ext cx="8534160" cy="5486040"/>
          </a:xfrm>
          <a:prstGeom prst="rect">
            <a:avLst/>
          </a:prstGeom>
          <a:noFill/>
          <a:ln w="9360">
            <a:noFill/>
          </a:ln>
        </p:spPr>
        <p:txBody>
          <a:bodyPr numCol="1" spcCol="0" anchor="t">
            <a:noAutofit/>
          </a:bodyPr>
          <a:lstStyle/>
          <a:p>
            <a:pPr marL="343080" indent="0">
              <a:lnSpc>
                <a:spcPct val="100000"/>
              </a:lnSpc>
              <a:spcBef>
                <a:spcPts val="320"/>
              </a:spcBef>
              <a:buNone/>
              <a:tabLst>
                <a:tab pos="0" algn="l"/>
              </a:tabLst>
            </a:pPr>
            <a:r>
              <a:rPr lang="en-US" sz="1600" b="0" strike="noStrike" spc="-1">
                <a:solidFill>
                  <a:srgbClr val="000000"/>
                </a:solidFill>
                <a:latin typeface="Arial"/>
              </a:rPr>
              <a:t>Click to edit Master text styles</a:t>
            </a:r>
          </a:p>
          <a:p>
            <a:pPr marL="743040" indent="0">
              <a:lnSpc>
                <a:spcPct val="100000"/>
              </a:lnSpc>
              <a:spcBef>
                <a:spcPts val="561"/>
              </a:spcBef>
              <a:buNone/>
              <a:tabLst>
                <a:tab pos="0" algn="l"/>
              </a:tabLst>
            </a:pPr>
            <a:r>
              <a:rPr lang="en-US" sz="2800" b="0" strike="noStrike" spc="-1">
                <a:solidFill>
                  <a:srgbClr val="000000"/>
                </a:solidFill>
                <a:latin typeface="Arial"/>
              </a:rPr>
              <a:t>Second level</a:t>
            </a:r>
          </a:p>
          <a:p>
            <a:pPr marL="1143000" indent="0">
              <a:lnSpc>
                <a:spcPct val="100000"/>
              </a:lnSpc>
              <a:spcBef>
                <a:spcPts val="479"/>
              </a:spcBef>
              <a:buNone/>
              <a:tabLst>
                <a:tab pos="0" algn="l"/>
              </a:tabLst>
            </a:pPr>
            <a:r>
              <a:rPr lang="en-US" sz="2400" b="0" strike="noStrike" spc="-1">
                <a:solidFill>
                  <a:srgbClr val="000000"/>
                </a:solidFill>
                <a:latin typeface="Arial"/>
              </a:rPr>
              <a:t>Third level</a:t>
            </a:r>
          </a:p>
          <a:p>
            <a:pPr marL="1600200" indent="0">
              <a:lnSpc>
                <a:spcPct val="100000"/>
              </a:lnSpc>
              <a:spcBef>
                <a:spcPts val="400"/>
              </a:spcBef>
              <a:buNone/>
              <a:tabLst>
                <a:tab pos="0" algn="l"/>
              </a:tabLst>
            </a:pPr>
            <a:r>
              <a:rPr lang="en-US" sz="2000" b="0" strike="noStrike" spc="-1">
                <a:solidFill>
                  <a:srgbClr val="000000"/>
                </a:solidFill>
                <a:latin typeface="Arial"/>
              </a:rPr>
              <a:t>Fourth level</a:t>
            </a:r>
          </a:p>
          <a:p>
            <a:pPr marL="2057400" indent="0">
              <a:lnSpc>
                <a:spcPct val="100000"/>
              </a:lnSpc>
              <a:spcBef>
                <a:spcPts val="400"/>
              </a:spcBef>
              <a:buNone/>
              <a:tabLst>
                <a:tab pos="0" algn="l"/>
              </a:tabLst>
            </a:pPr>
            <a:r>
              <a:rPr lang="en-US" sz="2000" b="0" strike="noStrike" spc="-1">
                <a:solidFill>
                  <a:srgbClr val="000000"/>
                </a:solidFill>
                <a:latin typeface="Arial"/>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tx="0" ty="0" sx="100000" sy="100000" algn="tl"/>
        </a:blipFill>
        <a:effectLst/>
      </p:bgPr>
    </p:bg>
    <p:spTree>
      <p:nvGrpSpPr>
        <p:cNvPr id="1" name=""/>
        <p:cNvGrpSpPr/>
        <p:nvPr/>
      </p:nvGrpSpPr>
      <p:grpSpPr>
        <a:xfrm>
          <a:off x="0" y="0"/>
          <a:ext cx="0" cy="0"/>
          <a:chOff x="0" y="0"/>
          <a:chExt cx="0" cy="0"/>
        </a:xfrm>
      </p:grpSpPr>
      <p:sp>
        <p:nvSpPr>
          <p:cNvPr id="80" name="Line 9"/>
          <p:cNvSpPr/>
          <p:nvPr/>
        </p:nvSpPr>
        <p:spPr>
          <a:xfrm>
            <a:off x="228600" y="0"/>
            <a:ext cx="360" cy="5562360"/>
          </a:xfrm>
          <a:prstGeom prst="line">
            <a:avLst/>
          </a:prstGeom>
          <a:ln w="38100">
            <a:solidFill>
              <a:srgbClr val="CCCCFF"/>
            </a:solidFill>
            <a:round/>
          </a:ln>
        </p:spPr>
        <p:style>
          <a:lnRef idx="0">
            <a:scrgbClr r="0" g="0" b="0"/>
          </a:lnRef>
          <a:fillRef idx="0">
            <a:scrgbClr r="0" g="0" b="0"/>
          </a:fillRef>
          <a:effectRef idx="0">
            <a:scrgbClr r="0" g="0" b="0"/>
          </a:effectRef>
          <a:fontRef idx="minor"/>
        </p:style>
        <p:txBody>
          <a:bodyPr lIns="90000" tIns="45000" rIns="90000" bIns="45000" anchor="t" anchorCtr="1">
            <a:noAutofit/>
          </a:bodyPr>
          <a:lstStyle/>
          <a:p>
            <a:endParaRPr lang="ru-RU" sz="1800" b="0" strike="noStrike" spc="-1">
              <a:solidFill>
                <a:srgbClr val="000000"/>
              </a:solidFill>
              <a:latin typeface="Arial"/>
            </a:endParaRPr>
          </a:p>
        </p:txBody>
      </p:sp>
      <p:sp>
        <p:nvSpPr>
          <p:cNvPr id="81" name="Line 10"/>
          <p:cNvSpPr/>
          <p:nvPr/>
        </p:nvSpPr>
        <p:spPr>
          <a:xfrm>
            <a:off x="0" y="914400"/>
            <a:ext cx="5333760" cy="360"/>
          </a:xfrm>
          <a:prstGeom prst="line">
            <a:avLst/>
          </a:prstGeom>
          <a:ln w="38100">
            <a:solidFill>
              <a:srgbClr val="CCCCFF"/>
            </a:solidFill>
            <a:round/>
          </a:ln>
        </p:spPr>
        <p:style>
          <a:lnRef idx="0">
            <a:scrgbClr r="0" g="0" b="0"/>
          </a:lnRef>
          <a:fillRef idx="0">
            <a:scrgbClr r="0" g="0" b="0"/>
          </a:fillRef>
          <a:effectRef idx="0">
            <a:scrgbClr r="0" g="0" b="0"/>
          </a:effectRef>
          <a:fontRef idx="minor"/>
        </p:style>
        <p:txBody>
          <a:bodyPr lIns="90000" tIns="-44640" rIns="90000" bIns="-44640" anchor="t" anchorCtr="1">
            <a:noAutofit/>
          </a:bodyPr>
          <a:lstStyle/>
          <a:p>
            <a:endParaRPr lang="ru-RU" sz="1800" b="0" strike="noStrike" spc="-1">
              <a:solidFill>
                <a:srgbClr val="000000"/>
              </a:solidFill>
              <a:latin typeface="Arial"/>
            </a:endParaRPr>
          </a:p>
        </p:txBody>
      </p:sp>
      <p:sp>
        <p:nvSpPr>
          <p:cNvPr id="82"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400" b="0" strike="noStrike" spc="-1">
                <a:solidFill>
                  <a:srgbClr val="000066"/>
                </a:solidFill>
                <a:latin typeface="Arial"/>
              </a:rPr>
              <a:t>Click to edit Master title style</a:t>
            </a:r>
            <a:endParaRPr lang="en-US" sz="2400" b="0" strike="noStrike" spc="-1">
              <a:solidFill>
                <a:srgbClr val="000000"/>
              </a:solidFill>
              <a:latin typeface="Arial"/>
            </a:endParaRPr>
          </a:p>
        </p:txBody>
      </p:sp>
      <p:sp>
        <p:nvSpPr>
          <p:cNvPr id="83"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wmf"/><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5.wmf"/><Relationship Id="rId5" Type="http://schemas.openxmlformats.org/officeDocument/2006/relationships/image" Target="../media/image3.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2"/>
          <p:cNvSpPr/>
          <p:nvPr/>
        </p:nvSpPr>
        <p:spPr>
          <a:xfrm>
            <a:off x="647640" y="1530360"/>
            <a:ext cx="8049960" cy="199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30000"/>
              </a:lnSpc>
            </a:pPr>
            <a:r>
              <a:rPr lang="en-US" sz="3200" b="1" strike="noStrike" spc="-1" dirty="0">
                <a:solidFill>
                  <a:srgbClr val="000066"/>
                </a:solidFill>
                <a:latin typeface="Arial"/>
              </a:rPr>
              <a:t>High Energy Nuclear Optics of polarized protons and nuclei: research at complex Nuclotron</a:t>
            </a:r>
            <a:r>
              <a:rPr lang="ru-RU" sz="3200" b="1" strike="noStrike" spc="-1" dirty="0">
                <a:solidFill>
                  <a:srgbClr val="000066"/>
                </a:solidFill>
                <a:latin typeface="Arial"/>
              </a:rPr>
              <a:t> </a:t>
            </a:r>
            <a:r>
              <a:rPr lang="en-US" sz="3200" b="1" strike="noStrike" spc="-1" dirty="0">
                <a:solidFill>
                  <a:srgbClr val="000066"/>
                </a:solidFill>
                <a:latin typeface="Arial"/>
              </a:rPr>
              <a:t>M- NICA</a:t>
            </a:r>
            <a:endParaRPr lang="en-US" sz="3200" b="0" strike="noStrike" spc="-1" dirty="0">
              <a:solidFill>
                <a:srgbClr val="000000"/>
              </a:solidFill>
              <a:latin typeface="Arial"/>
            </a:endParaRPr>
          </a:p>
        </p:txBody>
      </p:sp>
      <p:sp>
        <p:nvSpPr>
          <p:cNvPr id="127" name="Text Box 3"/>
          <p:cNvSpPr/>
          <p:nvPr/>
        </p:nvSpPr>
        <p:spPr>
          <a:xfrm>
            <a:off x="647640" y="5715000"/>
            <a:ext cx="7962480" cy="7146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601"/>
              </a:spcBef>
            </a:pPr>
            <a:r>
              <a:rPr lang="en-US" sz="1800" b="0" i="1" strike="noStrike" spc="-1" dirty="0">
                <a:solidFill>
                  <a:srgbClr val="000066"/>
                </a:solidFill>
                <a:latin typeface="Arial"/>
              </a:rPr>
              <a:t>Research Institute for Nuclear Problems, </a:t>
            </a:r>
            <a:endParaRPr lang="en-US" sz="1800" b="0" strike="noStrike" spc="-1" dirty="0">
              <a:solidFill>
                <a:srgbClr val="000000"/>
              </a:solidFill>
              <a:latin typeface="Arial"/>
            </a:endParaRPr>
          </a:p>
          <a:p>
            <a:pPr algn="ctr">
              <a:lnSpc>
                <a:spcPct val="100000"/>
              </a:lnSpc>
              <a:spcBef>
                <a:spcPts val="601"/>
              </a:spcBef>
            </a:pPr>
            <a:r>
              <a:rPr lang="en-US" sz="1800" b="0" i="1" strike="noStrike" spc="-1" dirty="0">
                <a:solidFill>
                  <a:srgbClr val="000066"/>
                </a:solidFill>
                <a:latin typeface="Arial"/>
              </a:rPr>
              <a:t>Belarusian State University, Minsk 220050, Belarus</a:t>
            </a:r>
            <a:endParaRPr lang="en-US" sz="1800" b="0" strike="noStrike" spc="-1" dirty="0">
              <a:solidFill>
                <a:srgbClr val="000000"/>
              </a:solidFill>
              <a:latin typeface="Arial"/>
            </a:endParaRPr>
          </a:p>
        </p:txBody>
      </p:sp>
      <p:sp>
        <p:nvSpPr>
          <p:cNvPr id="128" name="Text Box 4"/>
          <p:cNvSpPr/>
          <p:nvPr/>
        </p:nvSpPr>
        <p:spPr>
          <a:xfrm>
            <a:off x="628560" y="4749120"/>
            <a:ext cx="80006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599"/>
              </a:spcBef>
            </a:pPr>
            <a:r>
              <a:rPr lang="en-US" sz="3200" b="0" strike="noStrike" spc="-1" dirty="0">
                <a:solidFill>
                  <a:srgbClr val="000066"/>
                </a:solidFill>
                <a:latin typeface="Arial"/>
              </a:rPr>
              <a:t>Vladimir </a:t>
            </a:r>
            <a:r>
              <a:rPr lang="en-US" sz="3200" b="0" strike="noStrike" spc="-1" dirty="0" err="1">
                <a:solidFill>
                  <a:srgbClr val="000066"/>
                </a:solidFill>
                <a:latin typeface="Arial"/>
              </a:rPr>
              <a:t>Baryshevsky</a:t>
            </a:r>
            <a:endParaRPr lang="en-US" sz="3200" b="0" strike="noStrike" spc="-1">
              <a:solidFill>
                <a:srgbClr val="000000"/>
              </a:solidFill>
              <a:latin typeface="Arial"/>
            </a:endParaRPr>
          </a:p>
        </p:txBody>
      </p:sp>
      <p:sp>
        <p:nvSpPr>
          <p:cNvPr id="129" name="Text Box 5"/>
          <p:cNvSpPr/>
          <p:nvPr/>
        </p:nvSpPr>
        <p:spPr>
          <a:xfrm>
            <a:off x="685800" y="990720"/>
            <a:ext cx="79736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800" b="1" i="1" strike="noStrike" spc="-1">
                <a:solidFill>
                  <a:srgbClr val="000066"/>
                </a:solidFill>
                <a:latin typeface="Times New Roman"/>
              </a:rPr>
              <a:t>      </a:t>
            </a:r>
            <a:r>
              <a:rPr lang="ru-RU" sz="2800" b="0" strike="noStrike" spc="-1">
                <a:solidFill>
                  <a:srgbClr val="000000"/>
                </a:solidFill>
                <a:latin typeface="Arial"/>
              </a:rPr>
              <a:t>	</a:t>
            </a:r>
            <a:endParaRPr lang="en-US" sz="28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380880" y="2133720"/>
            <a:ext cx="8633880" cy="1904760"/>
          </a:xfrm>
          <a:prstGeom prst="rect">
            <a:avLst/>
          </a:prstGeom>
          <a:noFill/>
          <a:ln w="0">
            <a:noFill/>
          </a:ln>
        </p:spPr>
        <p:txBody>
          <a:bodyPr numCol="1" spcCol="0" anchor="ctr">
            <a:noAutofit/>
          </a:bodyPr>
          <a:lstStyle/>
          <a:p>
            <a:pPr indent="0" algn="ctr">
              <a:lnSpc>
                <a:spcPct val="100000"/>
              </a:lnSpc>
              <a:buNone/>
            </a:pPr>
            <a:r>
              <a:rPr sz="2400"/>
              <a:t/>
            </a:r>
            <a:br>
              <a:rPr sz="2400"/>
            </a:br>
            <a:r>
              <a:rPr lang="en-US" sz="4000" b="0" strike="noStrike" spc="-1">
                <a:solidFill>
                  <a:srgbClr val="000066"/>
                </a:solidFill>
                <a:latin typeface="Arial"/>
              </a:rPr>
              <a:t>Quasi-optical phenomena </a:t>
            </a:r>
            <a:r>
              <a:rPr sz="4000"/>
              <a:t/>
            </a:r>
            <a:br>
              <a:rPr sz="4000"/>
            </a:br>
            <a:r>
              <a:rPr lang="en-US" sz="4000" b="0" strike="noStrike" spc="-1">
                <a:solidFill>
                  <a:srgbClr val="000066"/>
                </a:solidFill>
                <a:latin typeface="Arial"/>
              </a:rPr>
              <a:t>for low-energy particles</a:t>
            </a:r>
            <a:endParaRPr lang="en-US" sz="40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4"/>
          <p:cNvSpPr/>
          <p:nvPr/>
        </p:nvSpPr>
        <p:spPr>
          <a:xfrm>
            <a:off x="304920" y="762120"/>
            <a:ext cx="5181120" cy="1022040"/>
          </a:xfrm>
          <a:prstGeom prst="rect">
            <a:avLst/>
          </a:prstGeom>
          <a:noFill/>
          <a:ln w="9525">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Arial"/>
            </a:endParaRPr>
          </a:p>
        </p:txBody>
      </p:sp>
      <p:sp>
        <p:nvSpPr>
          <p:cNvPr id="195" name="TextBox 3"/>
          <p:cNvSpPr/>
          <p:nvPr/>
        </p:nvSpPr>
        <p:spPr>
          <a:xfrm>
            <a:off x="380880" y="4817880"/>
            <a:ext cx="8457840" cy="186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001"/>
              </a:spcBef>
            </a:pPr>
            <a:r>
              <a:rPr lang="en-US" sz="2000" b="0" strike="noStrike" spc="-1">
                <a:solidFill>
                  <a:srgbClr val="000066"/>
                </a:solidFill>
                <a:latin typeface="Arial"/>
              </a:rPr>
              <a:t>E. Fermi, Nuclear Physics, Course Notes Complied by Jay Orear, Rosenfeld and R. A. Schulter </a:t>
            </a:r>
            <a:r>
              <a:rPr lang="ru-RU" sz="2000" b="0" strike="noStrike" spc="-1">
                <a:solidFill>
                  <a:srgbClr val="000066"/>
                </a:solidFill>
                <a:latin typeface="Arial"/>
              </a:rPr>
              <a:t>,</a:t>
            </a:r>
            <a:r>
              <a:rPr lang="en-US" sz="2000" b="0" strike="noStrike" spc="-1">
                <a:solidFill>
                  <a:srgbClr val="000066"/>
                </a:solidFill>
                <a:latin typeface="Arial"/>
              </a:rPr>
              <a:t>University of Chicago Press</a:t>
            </a:r>
            <a:r>
              <a:rPr lang="ru-RU" sz="2000" b="0" strike="noStrike" spc="-1">
                <a:solidFill>
                  <a:srgbClr val="000066"/>
                </a:solidFill>
                <a:latin typeface="Arial"/>
              </a:rPr>
              <a:t> (</a:t>
            </a:r>
            <a:r>
              <a:rPr lang="en-US" sz="2000" b="0" strike="noStrike" spc="-1">
                <a:solidFill>
                  <a:srgbClr val="000066"/>
                </a:solidFill>
                <a:latin typeface="Arial"/>
              </a:rPr>
              <a:t>1950</a:t>
            </a:r>
            <a:r>
              <a:rPr lang="ru-RU" sz="2000" b="0" strike="noStrike" spc="-1">
                <a:solidFill>
                  <a:srgbClr val="000066"/>
                </a:solidFill>
                <a:latin typeface="Arial"/>
              </a:rPr>
              <a:t>)</a:t>
            </a:r>
            <a:r>
              <a:rPr lang="en-US" sz="2000" b="0" strike="noStrike" spc="-1">
                <a:solidFill>
                  <a:srgbClr val="000066"/>
                </a:solidFill>
                <a:latin typeface="Arial"/>
              </a:rPr>
              <a:t>   </a:t>
            </a:r>
            <a:endParaRPr lang="en-US" sz="2000" b="0" strike="noStrike" spc="-1">
              <a:solidFill>
                <a:srgbClr val="000000"/>
              </a:solidFill>
              <a:latin typeface="Arial"/>
            </a:endParaRPr>
          </a:p>
          <a:p>
            <a:pPr>
              <a:lnSpc>
                <a:spcPct val="100000"/>
              </a:lnSpc>
              <a:spcBef>
                <a:spcPts val="1001"/>
              </a:spcBef>
            </a:pPr>
            <a:r>
              <a:rPr lang="en-US" sz="2000" b="0" strike="noStrike" spc="-1">
                <a:solidFill>
                  <a:srgbClr val="000066"/>
                </a:solidFill>
                <a:latin typeface="Arial"/>
              </a:rPr>
              <a:t>M. Lax, Rev. Mod. Phys. 23, 287 (1951)</a:t>
            </a:r>
            <a:endParaRPr lang="en-US" sz="2000" b="0" strike="noStrike" spc="-1">
              <a:solidFill>
                <a:srgbClr val="000000"/>
              </a:solidFill>
              <a:latin typeface="Arial"/>
            </a:endParaRPr>
          </a:p>
          <a:p>
            <a:pPr>
              <a:lnSpc>
                <a:spcPct val="100000"/>
              </a:lnSpc>
              <a:spcBef>
                <a:spcPts val="1001"/>
              </a:spcBef>
            </a:pPr>
            <a:r>
              <a:rPr lang="en-US" sz="2000" b="0" strike="noStrike" spc="-1">
                <a:solidFill>
                  <a:srgbClr val="000066"/>
                </a:solidFill>
                <a:latin typeface="Arial"/>
              </a:rPr>
              <a:t>I.I. Gurevich, L.V. Tarasov, Low-energy neutron physics, ed. by R.I.Sharp, S. Chomet, Am</a:t>
            </a:r>
            <a:r>
              <a:rPr lang="pt-BR" sz="2000" b="0" strike="noStrike" spc="-1">
                <a:solidFill>
                  <a:srgbClr val="000066"/>
                </a:solidFill>
                <a:latin typeface="Arial"/>
              </a:rPr>
              <a:t>sterdam: North - Holland Publishing Co. 1968.</a:t>
            </a:r>
            <a:endParaRPr lang="en-US" sz="2000" b="0" strike="noStrike" spc="-1">
              <a:solidFill>
                <a:srgbClr val="000000"/>
              </a:solidFill>
              <a:latin typeface="Arial"/>
            </a:endParaRPr>
          </a:p>
        </p:txBody>
      </p:sp>
      <p:sp>
        <p:nvSpPr>
          <p:cNvPr id="196" name="PlaceHolder 1"/>
          <p:cNvSpPr>
            <a:spLocks noGrp="1"/>
          </p:cNvSpPr>
          <p:nvPr>
            <p:ph type="title"/>
          </p:nvPr>
        </p:nvSpPr>
        <p:spPr>
          <a:xfrm>
            <a:off x="304920" y="152280"/>
            <a:ext cx="8762760" cy="685440"/>
          </a:xfrm>
          <a:prstGeom prst="rect">
            <a:avLst/>
          </a:prstGeom>
          <a:noFill/>
          <a:ln w="0">
            <a:noFill/>
          </a:ln>
        </p:spPr>
        <p:txBody>
          <a:bodyPr numCol="1" spcCol="0" anchor="ctr">
            <a:noAutofit/>
          </a:bodyPr>
          <a:lstStyle/>
          <a:p>
            <a:pPr indent="0">
              <a:lnSpc>
                <a:spcPct val="100000"/>
              </a:lnSpc>
              <a:buNone/>
            </a:pPr>
            <a:r>
              <a:rPr sz="2400"/>
              <a:t/>
            </a:r>
            <a:br>
              <a:rPr sz="2400"/>
            </a:br>
            <a:r>
              <a:rPr lang="en-US" sz="2400" b="0" strike="noStrike" spc="-1">
                <a:solidFill>
                  <a:srgbClr val="000066"/>
                </a:solidFill>
                <a:latin typeface="Arial"/>
              </a:rPr>
              <a:t>Neutron spin precession (nuclear pseudomagnetism)</a:t>
            </a:r>
            <a:r>
              <a:rPr sz="2400"/>
              <a:t/>
            </a:r>
            <a:br>
              <a:rPr sz="2400"/>
            </a:br>
            <a:r>
              <a:rPr lang="ru-RU" sz="2400" b="0" strike="noStrike" spc="-1">
                <a:solidFill>
                  <a:srgbClr val="000066"/>
                </a:solidFill>
                <a:latin typeface="Arial"/>
              </a:rPr>
              <a:t> </a:t>
            </a:r>
            <a:endParaRPr lang="en-US" sz="2400" b="0" strike="noStrike" spc="-1">
              <a:solidFill>
                <a:srgbClr val="000000"/>
              </a:solidFill>
              <a:latin typeface="Arial"/>
            </a:endParaRPr>
          </a:p>
        </p:txBody>
      </p:sp>
      <p:sp>
        <p:nvSpPr>
          <p:cNvPr id="197" name="TextBox 7"/>
          <p:cNvSpPr/>
          <p:nvPr/>
        </p:nvSpPr>
        <p:spPr>
          <a:xfrm>
            <a:off x="1143000" y="3030480"/>
            <a:ext cx="7848360" cy="16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i="1" strike="noStrike" spc="-1">
                <a:solidFill>
                  <a:srgbClr val="000000"/>
                </a:solidFill>
                <a:latin typeface="Symbol"/>
              </a:rPr>
              <a:t></a:t>
            </a:r>
            <a:r>
              <a:rPr lang="en-US" sz="2400" b="0" i="1" strike="noStrike" spc="-1" baseline="-25000">
                <a:solidFill>
                  <a:srgbClr val="000000"/>
                </a:solidFill>
                <a:latin typeface="News701 BT"/>
              </a:rPr>
              <a:t>i  </a:t>
            </a:r>
            <a:r>
              <a:rPr lang="en-US" sz="1800" b="0" strike="noStrike" spc="-1">
                <a:solidFill>
                  <a:srgbClr val="000000"/>
                </a:solidFill>
                <a:latin typeface="Arial"/>
              </a:rPr>
              <a:t>is the density of particles of the i-th type (the number of particles in cm</a:t>
            </a:r>
            <a:r>
              <a:rPr lang="en-US" sz="1800" b="0" strike="noStrike" spc="-1" baseline="30000">
                <a:solidFill>
                  <a:srgbClr val="000000"/>
                </a:solidFill>
                <a:latin typeface="Arial"/>
              </a:rPr>
              <a:t>3</a:t>
            </a:r>
            <a:r>
              <a:rPr lang="en-US" sz="1800" b="0" strike="noStrike" spc="-1">
                <a:solidFill>
                  <a:srgbClr val="000000"/>
                </a:solidFill>
                <a:latin typeface="Arial"/>
              </a:rPr>
              <a:t>)</a:t>
            </a:r>
          </a:p>
          <a:p>
            <a:pPr>
              <a:lnSpc>
                <a:spcPct val="100000"/>
              </a:lnSpc>
            </a:pPr>
            <a:endParaRPr lang="en-US" sz="1800" b="0" strike="noStrike" spc="-1">
              <a:solidFill>
                <a:srgbClr val="000000"/>
              </a:solidFill>
              <a:latin typeface="Arial"/>
            </a:endParaRPr>
          </a:p>
          <a:p>
            <a:pPr>
              <a:lnSpc>
                <a:spcPct val="100000"/>
              </a:lnSpc>
            </a:pPr>
            <a:r>
              <a:rPr lang="en-US" sz="2000" b="0" i="1" strike="noStrike" spc="-1">
                <a:solidFill>
                  <a:srgbClr val="000000"/>
                </a:solidFill>
                <a:latin typeface="News701 BT"/>
              </a:rPr>
              <a:t>f</a:t>
            </a:r>
            <a:r>
              <a:rPr lang="en-US" sz="2000" b="0" i="1" strike="noStrike" spc="-1" baseline="-25000">
                <a:solidFill>
                  <a:srgbClr val="000000"/>
                </a:solidFill>
                <a:latin typeface="News701 BT"/>
              </a:rPr>
              <a:t>i</a:t>
            </a:r>
            <a:r>
              <a:rPr lang="en-US" sz="2000" b="0" i="1" strike="noStrike" spc="-1">
                <a:solidFill>
                  <a:srgbClr val="000000"/>
                </a:solidFill>
                <a:latin typeface="News701 BT"/>
              </a:rPr>
              <a:t>(0) </a:t>
            </a:r>
            <a:r>
              <a:rPr lang="en-US" sz="1800" b="0" strike="noStrike" spc="-1">
                <a:solidFill>
                  <a:srgbClr val="000000"/>
                </a:solidFill>
                <a:latin typeface="Arial"/>
              </a:rPr>
              <a:t>is the amplitude of coherent elastic scattering in forward direction for particles of the i-th type </a:t>
            </a:r>
          </a:p>
          <a:p>
            <a:pPr>
              <a:lnSpc>
                <a:spcPct val="100000"/>
              </a:lnSpc>
            </a:pPr>
            <a:endParaRPr lang="en-US" sz="1800" b="0" strike="noStrike" spc="-1">
              <a:solidFill>
                <a:srgbClr val="000000"/>
              </a:solidFill>
              <a:latin typeface="Arial"/>
            </a:endParaRPr>
          </a:p>
        </p:txBody>
      </p:sp>
      <p:pic>
        <p:nvPicPr>
          <p:cNvPr id="198" name="Picture 2"/>
          <p:cNvPicPr/>
          <p:nvPr/>
        </p:nvPicPr>
        <p:blipFill>
          <a:blip r:embed="rId2"/>
          <a:stretch/>
        </p:blipFill>
        <p:spPr>
          <a:xfrm>
            <a:off x="1143000" y="1774080"/>
            <a:ext cx="4415760" cy="1406160"/>
          </a:xfrm>
          <a:prstGeom prst="rect">
            <a:avLst/>
          </a:prstGeom>
          <a:ln w="0">
            <a:noFill/>
          </a:ln>
        </p:spPr>
      </p:pic>
      <p:sp>
        <p:nvSpPr>
          <p:cNvPr id="199" name="TextBox 4"/>
          <p:cNvSpPr/>
          <p:nvPr/>
        </p:nvSpPr>
        <p:spPr>
          <a:xfrm>
            <a:off x="380880" y="1263240"/>
            <a:ext cx="4571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a:solidFill>
                  <a:srgbClr val="000066"/>
                </a:solidFill>
                <a:latin typeface="Arial"/>
              </a:rPr>
              <a:t>Refraction of neutrons</a:t>
            </a:r>
            <a:r>
              <a:rPr lang="en-US" sz="1800" b="0" strike="noStrike" spc="-1">
                <a:solidFill>
                  <a:srgbClr val="000066"/>
                </a:solidFill>
                <a:latin typeface="Arial"/>
              </a:rPr>
              <a:t>:</a:t>
            </a:r>
            <a:endParaRPr lang="en-US" sz="18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7"/>
          <p:cNvSpPr/>
          <p:nvPr/>
        </p:nvSpPr>
        <p:spPr>
          <a:xfrm>
            <a:off x="380880" y="1587240"/>
            <a:ext cx="8610120" cy="638280"/>
          </a:xfrm>
          <a:prstGeom prst="rect">
            <a:avLst/>
          </a:prstGeom>
          <a:solidFill>
            <a:schemeClr val="bg1"/>
          </a:solid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0" strike="noStrike" spc="-1" dirty="0">
                <a:solidFill>
                  <a:srgbClr val="000066"/>
                </a:solidFill>
                <a:latin typeface="Arial"/>
              </a:rPr>
              <a:t>V. G</a:t>
            </a:r>
            <a:r>
              <a:rPr lang="en-US" sz="1800" b="0" strike="noStrike" spc="-1" dirty="0">
                <a:solidFill>
                  <a:srgbClr val="000066"/>
                </a:solidFill>
                <a:latin typeface="Arial"/>
              </a:rPr>
              <a:t>.</a:t>
            </a:r>
            <a:r>
              <a:rPr lang="ru-RU" sz="1800" b="0" strike="noStrike" spc="-1" dirty="0">
                <a:solidFill>
                  <a:srgbClr val="000066"/>
                </a:solidFill>
                <a:latin typeface="Arial"/>
              </a:rPr>
              <a:t> </a:t>
            </a:r>
            <a:r>
              <a:rPr lang="ru-RU" sz="1800" b="0" strike="noStrike" spc="-1" dirty="0" err="1">
                <a:solidFill>
                  <a:srgbClr val="000066"/>
                </a:solidFill>
                <a:latin typeface="Arial"/>
              </a:rPr>
              <a:t>Baryshevskii</a:t>
            </a:r>
            <a:r>
              <a:rPr lang="en-US" sz="1800" b="0" strike="noStrike" spc="-1" dirty="0">
                <a:solidFill>
                  <a:srgbClr val="000066"/>
                </a:solidFill>
                <a:latin typeface="Arial"/>
              </a:rPr>
              <a:t> </a:t>
            </a:r>
            <a:r>
              <a:rPr lang="ru-RU" sz="1800" b="0" strike="noStrike" spc="-1" dirty="0">
                <a:solidFill>
                  <a:srgbClr val="000066"/>
                </a:solidFill>
                <a:latin typeface="Arial"/>
              </a:rPr>
              <a:t>and M. I. </a:t>
            </a:r>
            <a:r>
              <a:rPr lang="ru-RU" sz="1800" b="0" strike="noStrike" spc="-1" dirty="0" err="1">
                <a:solidFill>
                  <a:srgbClr val="000066"/>
                </a:solidFill>
                <a:latin typeface="Arial"/>
              </a:rPr>
              <a:t>Podgoretskii</a:t>
            </a:r>
            <a:r>
              <a:rPr lang="ru-RU" sz="1800" b="0" strike="noStrike" spc="-1" dirty="0">
                <a:solidFill>
                  <a:srgbClr val="000066"/>
                </a:solidFill>
                <a:latin typeface="Arial"/>
              </a:rPr>
              <a:t>, </a:t>
            </a:r>
            <a:r>
              <a:rPr lang="ru-RU" sz="1800" b="0" i="1" strike="noStrike" spc="-1" dirty="0" err="1">
                <a:solidFill>
                  <a:srgbClr val="000066"/>
                </a:solidFill>
                <a:latin typeface="Arial"/>
              </a:rPr>
              <a:t>Nuclear</a:t>
            </a:r>
            <a:r>
              <a:rPr lang="ru-RU" sz="1800" b="0" i="1" strike="noStrike" spc="-1" dirty="0">
                <a:solidFill>
                  <a:srgbClr val="000066"/>
                </a:solidFill>
                <a:latin typeface="Arial"/>
              </a:rPr>
              <a:t> </a:t>
            </a:r>
            <a:r>
              <a:rPr lang="ru-RU" sz="1800" b="0" i="1" strike="noStrike" spc="-1" dirty="0" err="1">
                <a:solidFill>
                  <a:srgbClr val="000066"/>
                </a:solidFill>
                <a:latin typeface="Arial"/>
              </a:rPr>
              <a:t>precession</a:t>
            </a:r>
            <a:r>
              <a:rPr lang="ru-RU" sz="1800" b="0" i="1" strike="noStrike" spc="-1" dirty="0">
                <a:solidFill>
                  <a:srgbClr val="000066"/>
                </a:solidFill>
                <a:latin typeface="Arial"/>
              </a:rPr>
              <a:t> </a:t>
            </a:r>
            <a:r>
              <a:rPr lang="ru-RU" sz="1800" b="0" i="1" strike="noStrike" spc="-1" dirty="0" err="1">
                <a:solidFill>
                  <a:srgbClr val="000066"/>
                </a:solidFill>
                <a:latin typeface="Arial"/>
              </a:rPr>
              <a:t>of</a:t>
            </a:r>
            <a:r>
              <a:rPr lang="ru-RU" sz="1800" b="0" i="1" strike="noStrike" spc="-1" dirty="0">
                <a:solidFill>
                  <a:srgbClr val="000066"/>
                </a:solidFill>
                <a:latin typeface="Arial"/>
              </a:rPr>
              <a:t> neutrons</a:t>
            </a:r>
            <a:r>
              <a:rPr lang="ru-RU" sz="1800" b="0" strike="noStrike" spc="-1" dirty="0">
                <a:solidFill>
                  <a:srgbClr val="000066"/>
                </a:solidFill>
                <a:latin typeface="Arial"/>
              </a:rPr>
              <a:t>,</a:t>
            </a:r>
            <a:r>
              <a:rPr lang="en-US" sz="1800" b="0" strike="noStrike" spc="-1" dirty="0">
                <a:solidFill>
                  <a:srgbClr val="000066"/>
                </a:solidFill>
                <a:latin typeface="Arial"/>
              </a:rPr>
              <a:t> </a:t>
            </a:r>
            <a:endParaRPr lang="en-US" sz="1800" b="0" strike="noStrike" spc="-1" dirty="0">
              <a:solidFill>
                <a:srgbClr val="000000"/>
              </a:solidFill>
              <a:latin typeface="Arial"/>
            </a:endParaRPr>
          </a:p>
          <a:p>
            <a:pPr>
              <a:lnSpc>
                <a:spcPct val="100000"/>
              </a:lnSpc>
            </a:pPr>
            <a:r>
              <a:rPr lang="ru-RU" sz="1800" b="0" strike="noStrike" spc="-1" dirty="0">
                <a:solidFill>
                  <a:srgbClr val="000066"/>
                </a:solidFill>
                <a:latin typeface="Arial"/>
              </a:rPr>
              <a:t>ЖЭТФ (1964)</a:t>
            </a:r>
            <a:r>
              <a:rPr lang="en-US" sz="1800" b="0" strike="noStrike" spc="-1" dirty="0">
                <a:solidFill>
                  <a:srgbClr val="000066"/>
                </a:solidFill>
                <a:latin typeface="Arial"/>
              </a:rPr>
              <a:t> </a:t>
            </a:r>
            <a:r>
              <a:rPr lang="ru-RU" sz="1800" b="0" strike="noStrike" spc="-1" dirty="0">
                <a:solidFill>
                  <a:srgbClr val="000066"/>
                </a:solidFill>
                <a:latin typeface="Arial"/>
              </a:rPr>
              <a:t>1050</a:t>
            </a:r>
            <a:r>
              <a:rPr lang="en-US" sz="1800" b="0" strike="noStrike" spc="-1" dirty="0">
                <a:solidFill>
                  <a:srgbClr val="000066"/>
                </a:solidFill>
                <a:latin typeface="Arial"/>
              </a:rPr>
              <a:t> </a:t>
            </a:r>
            <a:r>
              <a:rPr lang="ru-RU" sz="1800" b="0" strike="noStrike" spc="-1" dirty="0">
                <a:solidFill>
                  <a:srgbClr val="000066"/>
                </a:solidFill>
                <a:latin typeface="Arial"/>
              </a:rPr>
              <a:t>(</a:t>
            </a:r>
            <a:r>
              <a:rPr lang="ru-RU" sz="1800" b="0" strike="noStrike" spc="-1" dirty="0" err="1">
                <a:solidFill>
                  <a:srgbClr val="000066"/>
                </a:solidFill>
                <a:latin typeface="Arial"/>
              </a:rPr>
              <a:t>Sov.Phys</a:t>
            </a:r>
            <a:r>
              <a:rPr lang="ru-RU" sz="1800" b="0" strike="noStrike" spc="-1" dirty="0">
                <a:solidFill>
                  <a:srgbClr val="000066"/>
                </a:solidFill>
                <a:latin typeface="Arial"/>
              </a:rPr>
              <a:t>. JETP</a:t>
            </a:r>
            <a:r>
              <a:rPr lang="en-US" sz="1800" b="0" strike="noStrike" spc="-1" dirty="0">
                <a:solidFill>
                  <a:srgbClr val="000066"/>
                </a:solidFill>
                <a:latin typeface="Arial"/>
              </a:rPr>
              <a:t>, </a:t>
            </a:r>
            <a:r>
              <a:rPr lang="ru-RU" sz="1800" b="0" strike="noStrike" spc="-1" dirty="0">
                <a:solidFill>
                  <a:srgbClr val="000066"/>
                </a:solidFill>
                <a:latin typeface="Arial"/>
              </a:rPr>
              <a:t>20 (1965) 704)</a:t>
            </a:r>
            <a:endParaRPr lang="en-US" sz="1800" b="0" strike="noStrike" spc="-1" dirty="0">
              <a:solidFill>
                <a:srgbClr val="000000"/>
              </a:solidFill>
              <a:latin typeface="Arial"/>
            </a:endParaRPr>
          </a:p>
        </p:txBody>
      </p:sp>
      <p:sp>
        <p:nvSpPr>
          <p:cNvPr id="201" name="AutoShape 9"/>
          <p:cNvSpPr/>
          <p:nvPr/>
        </p:nvSpPr>
        <p:spPr>
          <a:xfrm>
            <a:off x="304920" y="1352520"/>
            <a:ext cx="8542080" cy="8632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800" b="0" strike="noStrike" spc="-1">
              <a:solidFill>
                <a:srgbClr val="000000"/>
              </a:solidFill>
              <a:latin typeface="Arial"/>
            </a:endParaRPr>
          </a:p>
        </p:txBody>
      </p:sp>
      <p:pic>
        <p:nvPicPr>
          <p:cNvPr id="202" name="Picture 11"/>
          <p:cNvPicPr/>
          <p:nvPr/>
        </p:nvPicPr>
        <p:blipFill>
          <a:blip r:embed="rId2"/>
          <a:stretch/>
        </p:blipFill>
        <p:spPr>
          <a:xfrm>
            <a:off x="431280" y="2179800"/>
            <a:ext cx="8546760" cy="867960"/>
          </a:xfrm>
          <a:prstGeom prst="rect">
            <a:avLst/>
          </a:prstGeom>
          <a:ln w="9525">
            <a:noFill/>
          </a:ln>
        </p:spPr>
      </p:pic>
      <p:pic>
        <p:nvPicPr>
          <p:cNvPr id="203" name="Picture 4"/>
          <p:cNvPicPr/>
          <p:nvPr/>
        </p:nvPicPr>
        <p:blipFill>
          <a:blip r:embed="rId3"/>
          <a:srcRect r="1866" b="56311"/>
          <a:stretch/>
        </p:blipFill>
        <p:spPr>
          <a:xfrm>
            <a:off x="459000" y="4978080"/>
            <a:ext cx="7693920" cy="990360"/>
          </a:xfrm>
          <a:prstGeom prst="rect">
            <a:avLst/>
          </a:prstGeom>
          <a:ln w="0">
            <a:noFill/>
          </a:ln>
        </p:spPr>
      </p:pic>
      <p:sp>
        <p:nvSpPr>
          <p:cNvPr id="204" name="Rectangle 18"/>
          <p:cNvSpPr/>
          <p:nvPr/>
        </p:nvSpPr>
        <p:spPr>
          <a:xfrm>
            <a:off x="1921680" y="5079600"/>
            <a:ext cx="2738520" cy="409320"/>
          </a:xfrm>
          <a:prstGeom prst="rect">
            <a:avLst/>
          </a:prstGeom>
          <a:noFill/>
          <a:ln w="28575">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grpSp>
        <p:nvGrpSpPr>
          <p:cNvPr id="205" name="Group 2"/>
          <p:cNvGrpSpPr/>
          <p:nvPr/>
        </p:nvGrpSpPr>
        <p:grpSpPr>
          <a:xfrm>
            <a:off x="1993680" y="6008040"/>
            <a:ext cx="5333760" cy="685440"/>
            <a:chOff x="1993680" y="6008040"/>
            <a:chExt cx="5333760" cy="685440"/>
          </a:xfrm>
        </p:grpSpPr>
        <p:sp>
          <p:nvSpPr>
            <p:cNvPr id="206" name="Rectangle 1"/>
            <p:cNvSpPr/>
            <p:nvPr/>
          </p:nvSpPr>
          <p:spPr>
            <a:xfrm>
              <a:off x="1993680" y="6008040"/>
              <a:ext cx="5333760" cy="685440"/>
            </a:xfrm>
            <a:prstGeom prst="rect">
              <a:avLst/>
            </a:prstGeom>
            <a:solidFill>
              <a:schemeClr val="bg1"/>
            </a:solidFill>
            <a:ln w="28575">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pic>
          <p:nvPicPr>
            <p:cNvPr id="207" name="Picture 2"/>
            <p:cNvPicPr/>
            <p:nvPr/>
          </p:nvPicPr>
          <p:blipFill>
            <a:blip r:embed="rId4"/>
            <a:srcRect t="4852" b="59883"/>
            <a:stretch/>
          </p:blipFill>
          <p:spPr>
            <a:xfrm>
              <a:off x="2070000" y="6138000"/>
              <a:ext cx="3009600" cy="390960"/>
            </a:xfrm>
            <a:prstGeom prst="rect">
              <a:avLst/>
            </a:prstGeom>
            <a:ln w="0">
              <a:noFill/>
            </a:ln>
          </p:spPr>
        </p:pic>
        <p:pic>
          <p:nvPicPr>
            <p:cNvPr id="208" name="Picture 2"/>
            <p:cNvPicPr/>
            <p:nvPr/>
          </p:nvPicPr>
          <p:blipFill>
            <a:blip r:embed="rId4"/>
            <a:srcRect l="13560" t="40834" r="13740"/>
            <a:stretch/>
          </p:blipFill>
          <p:spPr>
            <a:xfrm>
              <a:off x="5079960" y="6021360"/>
              <a:ext cx="2187720" cy="655920"/>
            </a:xfrm>
            <a:prstGeom prst="rect">
              <a:avLst/>
            </a:prstGeom>
            <a:ln w="0">
              <a:noFill/>
            </a:ln>
          </p:spPr>
        </p:pic>
      </p:grpSp>
      <p:sp>
        <p:nvSpPr>
          <p:cNvPr id="209" name="Rectangle 16"/>
          <p:cNvSpPr/>
          <p:nvPr/>
        </p:nvSpPr>
        <p:spPr>
          <a:xfrm>
            <a:off x="2189880" y="5557680"/>
            <a:ext cx="2738520" cy="377280"/>
          </a:xfrm>
          <a:prstGeom prst="rect">
            <a:avLst/>
          </a:prstGeom>
          <a:noFill/>
          <a:ln w="28575">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sp>
        <p:nvSpPr>
          <p:cNvPr id="210" name="TextBox 6"/>
          <p:cNvSpPr/>
          <p:nvPr/>
        </p:nvSpPr>
        <p:spPr>
          <a:xfrm>
            <a:off x="459720" y="4648320"/>
            <a:ext cx="85798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66"/>
                </a:solidFill>
                <a:latin typeface="Arial"/>
              </a:rPr>
              <a:t>For neutron spin orthogonal to polarization vector of  nuclei</a:t>
            </a:r>
            <a:endParaRPr lang="en-US" sz="1800" b="0" strike="noStrike" spc="-1">
              <a:solidFill>
                <a:srgbClr val="000000"/>
              </a:solidFill>
              <a:latin typeface="Arial"/>
            </a:endParaRPr>
          </a:p>
        </p:txBody>
      </p:sp>
      <p:sp>
        <p:nvSpPr>
          <p:cNvPr id="211" name="PlaceHolder 1"/>
          <p:cNvSpPr>
            <a:spLocks noGrp="1"/>
          </p:cNvSpPr>
          <p:nvPr>
            <p:ph type="title"/>
          </p:nvPr>
        </p:nvSpPr>
        <p:spPr>
          <a:xfrm>
            <a:off x="304920" y="152280"/>
            <a:ext cx="876276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Neutron spin precession (nuclear pseudomagnetism)</a:t>
            </a:r>
            <a:endParaRPr lang="en-US" sz="2800" b="0" strike="noStrike" spc="-1">
              <a:solidFill>
                <a:srgbClr val="000000"/>
              </a:solidFill>
              <a:latin typeface="Arial"/>
            </a:endParaRPr>
          </a:p>
        </p:txBody>
      </p:sp>
      <p:sp>
        <p:nvSpPr>
          <p:cNvPr id="212" name="Rectangle 17"/>
          <p:cNvSpPr/>
          <p:nvPr/>
        </p:nvSpPr>
        <p:spPr>
          <a:xfrm>
            <a:off x="1781640" y="937080"/>
            <a:ext cx="520416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en-US" sz="1800" b="0" strike="noStrike" spc="-1">
                <a:solidFill>
                  <a:srgbClr val="000066"/>
                </a:solidFill>
                <a:latin typeface="Arial"/>
              </a:rPr>
              <a:t>Belarusian State University</a:t>
            </a:r>
            <a:r>
              <a:rPr lang="ru-RU" sz="1800" b="0" strike="noStrike" spc="-1">
                <a:solidFill>
                  <a:srgbClr val="000066"/>
                </a:solidFill>
                <a:latin typeface="Arial"/>
              </a:rPr>
              <a:t>,</a:t>
            </a:r>
            <a:r>
              <a:rPr lang="en-US" sz="1800" b="0" strike="noStrike" spc="-1">
                <a:solidFill>
                  <a:srgbClr val="000066"/>
                </a:solidFill>
                <a:latin typeface="Arial"/>
              </a:rPr>
              <a:t> Minsk </a:t>
            </a:r>
            <a:r>
              <a:rPr lang="ru-RU" sz="1800" b="0" strike="noStrike" spc="-1">
                <a:solidFill>
                  <a:srgbClr val="000066"/>
                </a:solidFill>
                <a:latin typeface="Arial"/>
              </a:rPr>
              <a:t>–</a:t>
            </a:r>
            <a:r>
              <a:rPr lang="en-US" sz="1800" b="0" strike="noStrike" spc="-1">
                <a:solidFill>
                  <a:srgbClr val="000066"/>
                </a:solidFill>
                <a:latin typeface="Arial"/>
              </a:rPr>
              <a:t> JINR, Dubna</a:t>
            </a:r>
            <a:endParaRPr lang="en-US" sz="1800" b="0" strike="noStrike" spc="-1">
              <a:solidFill>
                <a:srgbClr val="000000"/>
              </a:solidFill>
              <a:latin typeface="Arial"/>
            </a:endParaRPr>
          </a:p>
          <a:p>
            <a:pPr algn="ctr">
              <a:lnSpc>
                <a:spcPct val="100000"/>
              </a:lnSpc>
            </a:pPr>
            <a:r>
              <a:rPr lang="en-US" sz="1800" b="0" strike="noStrike" spc="-1">
                <a:solidFill>
                  <a:srgbClr val="000066"/>
                </a:solidFill>
                <a:latin typeface="Arial"/>
              </a:rPr>
              <a:t>Scientific discovery N 244 from April 3, 1964 </a:t>
            </a:r>
            <a:endParaRPr lang="en-US" sz="1800" b="0" strike="noStrike" spc="-1">
              <a:solidFill>
                <a:srgbClr val="000000"/>
              </a:solidFill>
              <a:latin typeface="Arial"/>
            </a:endParaRPr>
          </a:p>
        </p:txBody>
      </p:sp>
      <p:grpSp>
        <p:nvGrpSpPr>
          <p:cNvPr id="213" name="Group 4"/>
          <p:cNvGrpSpPr/>
          <p:nvPr/>
        </p:nvGrpSpPr>
        <p:grpSpPr>
          <a:xfrm>
            <a:off x="1684800" y="2971800"/>
            <a:ext cx="5786640" cy="1673640"/>
            <a:chOff x="1684800" y="2971800"/>
            <a:chExt cx="5786640" cy="1673640"/>
          </a:xfrm>
        </p:grpSpPr>
        <p:grpSp>
          <p:nvGrpSpPr>
            <p:cNvPr id="214" name="Group 3"/>
            <p:cNvGrpSpPr/>
            <p:nvPr/>
          </p:nvGrpSpPr>
          <p:grpSpPr>
            <a:xfrm>
              <a:off x="1684800" y="2971800"/>
              <a:ext cx="5786640" cy="1673640"/>
              <a:chOff x="1684800" y="2971800"/>
              <a:chExt cx="5786640" cy="1673640"/>
            </a:xfrm>
          </p:grpSpPr>
          <p:pic>
            <p:nvPicPr>
              <p:cNvPr id="215" name="Picture 9" descr="TargetNeutron.png"/>
              <p:cNvPicPr/>
              <p:nvPr/>
            </p:nvPicPr>
            <p:blipFill>
              <a:blip r:embed="rId5"/>
              <a:srcRect b="21947"/>
              <a:stretch/>
            </p:blipFill>
            <p:spPr>
              <a:xfrm>
                <a:off x="1684800" y="2971800"/>
                <a:ext cx="5524200" cy="1673640"/>
              </a:xfrm>
              <a:prstGeom prst="rect">
                <a:avLst/>
              </a:prstGeom>
              <a:ln w="0">
                <a:noFill/>
              </a:ln>
            </p:spPr>
          </p:pic>
          <p:sp>
            <p:nvSpPr>
              <p:cNvPr id="216" name="TextBox 7"/>
              <p:cNvSpPr/>
              <p:nvPr/>
            </p:nvSpPr>
            <p:spPr>
              <a:xfrm>
                <a:off x="7014600" y="3735360"/>
                <a:ext cx="4568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i="1" strike="noStrike" spc="-1">
                    <a:solidFill>
                      <a:srgbClr val="000000"/>
                    </a:solidFill>
                    <a:latin typeface="Symbol"/>
                  </a:rPr>
                  <a:t></a:t>
                </a:r>
                <a:endParaRPr lang="en-US" sz="1800" b="0" strike="noStrike" spc="-1">
                  <a:solidFill>
                    <a:srgbClr val="000000"/>
                  </a:solidFill>
                  <a:latin typeface="Arial"/>
                </a:endParaRPr>
              </a:p>
            </p:txBody>
          </p:sp>
        </p:grpSp>
        <p:sp>
          <p:nvSpPr>
            <p:cNvPr id="217" name="TextBox 20"/>
            <p:cNvSpPr/>
            <p:nvPr/>
          </p:nvSpPr>
          <p:spPr>
            <a:xfrm>
              <a:off x="3489120" y="2997720"/>
              <a:ext cx="1789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solidFill>
                    <a:srgbClr val="000066"/>
                  </a:solidFill>
                  <a:latin typeface="Arial"/>
                </a:rPr>
                <a:t>Polarized target</a:t>
              </a:r>
              <a:endParaRPr lang="en-US" sz="1800" b="0" strike="noStrike" spc="-1">
                <a:solidFill>
                  <a:srgbClr val="000000"/>
                </a:solidFill>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Neutron spin precession (nuclear pseudomagnetism)</a:t>
            </a:r>
            <a:endParaRPr lang="en-US" sz="2800" b="0" strike="noStrike" spc="-1">
              <a:solidFill>
                <a:srgbClr val="000000"/>
              </a:solidFill>
              <a:latin typeface="Arial"/>
            </a:endParaRPr>
          </a:p>
        </p:txBody>
      </p:sp>
      <p:sp>
        <p:nvSpPr>
          <p:cNvPr id="219" name="TextBox 3"/>
          <p:cNvSpPr/>
          <p:nvPr/>
        </p:nvSpPr>
        <p:spPr>
          <a:xfrm>
            <a:off x="407160" y="1295280"/>
            <a:ext cx="8534160" cy="4699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500"/>
              </a:spcBef>
            </a:pPr>
            <a:r>
              <a:rPr lang="ru-RU" sz="2400" b="0" strike="noStrike" spc="-1" dirty="0">
                <a:solidFill>
                  <a:srgbClr val="000066"/>
                </a:solidFill>
                <a:latin typeface="Arial"/>
              </a:rPr>
              <a:t>A.</a:t>
            </a:r>
            <a:r>
              <a:rPr lang="en-US" sz="2400" b="0" strike="noStrike" spc="-1" dirty="0">
                <a:solidFill>
                  <a:srgbClr val="000066"/>
                </a:solidFill>
                <a:latin typeface="Arial"/>
              </a:rPr>
              <a:t> </a:t>
            </a:r>
            <a:r>
              <a:rPr lang="ru-RU" sz="2400" b="0" strike="noStrike" spc="-1" dirty="0" err="1">
                <a:solidFill>
                  <a:srgbClr val="000066"/>
                </a:solidFill>
                <a:latin typeface="Arial"/>
              </a:rPr>
              <a:t>Abragam</a:t>
            </a:r>
            <a:r>
              <a:rPr lang="ru-RU" sz="2400" b="0" strike="noStrike" spc="-1" dirty="0">
                <a:solidFill>
                  <a:srgbClr val="000066"/>
                </a:solidFill>
                <a:latin typeface="Arial"/>
              </a:rPr>
              <a:t>, </a:t>
            </a:r>
            <a:r>
              <a:rPr lang="ru-RU" sz="2400" b="0" strike="noStrike" spc="-1" dirty="0" err="1">
                <a:solidFill>
                  <a:srgbClr val="000066"/>
                </a:solidFill>
                <a:latin typeface="Arial"/>
              </a:rPr>
              <a:t>G.L.Bacchella</a:t>
            </a:r>
            <a:r>
              <a:rPr lang="ru-RU" sz="2400" b="0" strike="noStrike" spc="-1" dirty="0">
                <a:solidFill>
                  <a:srgbClr val="000066"/>
                </a:solidFill>
                <a:latin typeface="Arial"/>
              </a:rPr>
              <a:t>, </a:t>
            </a:r>
            <a:r>
              <a:rPr lang="ru-RU" sz="2400" b="0" strike="noStrike" spc="-1" dirty="0" err="1">
                <a:solidFill>
                  <a:srgbClr val="000066"/>
                </a:solidFill>
                <a:latin typeface="Arial"/>
              </a:rPr>
              <a:t>H.Glattli</a:t>
            </a:r>
            <a:r>
              <a:rPr lang="ru-RU" sz="2400" b="0" strike="noStrike" spc="-1" dirty="0">
                <a:solidFill>
                  <a:srgbClr val="000066"/>
                </a:solidFill>
                <a:latin typeface="Arial"/>
              </a:rPr>
              <a:t>, P.</a:t>
            </a:r>
            <a:r>
              <a:rPr lang="en-US" sz="2400" b="0" strike="noStrike" spc="-1" dirty="0">
                <a:solidFill>
                  <a:srgbClr val="000066"/>
                </a:solidFill>
                <a:latin typeface="Arial"/>
              </a:rPr>
              <a:t> </a:t>
            </a:r>
            <a:r>
              <a:rPr lang="ru-RU" sz="2400" b="0" strike="noStrike" spc="-1" dirty="0" err="1">
                <a:solidFill>
                  <a:srgbClr val="000066"/>
                </a:solidFill>
                <a:latin typeface="Arial"/>
              </a:rPr>
              <a:t>Meriel</a:t>
            </a:r>
            <a:r>
              <a:rPr lang="ru-RU" sz="2400" b="0" strike="noStrike" spc="-1" dirty="0">
                <a:solidFill>
                  <a:srgbClr val="000066"/>
                </a:solidFill>
                <a:latin typeface="Arial"/>
              </a:rPr>
              <a:t>, J.</a:t>
            </a:r>
            <a:r>
              <a:rPr lang="en-US" sz="2400" b="0" strike="noStrike" spc="-1" dirty="0">
                <a:solidFill>
                  <a:srgbClr val="000066"/>
                </a:solidFill>
                <a:latin typeface="Arial"/>
              </a:rPr>
              <a:t> </a:t>
            </a:r>
            <a:r>
              <a:rPr lang="ru-RU" sz="2400" b="0" strike="noStrike" spc="-1" dirty="0" err="1">
                <a:solidFill>
                  <a:srgbClr val="000066"/>
                </a:solidFill>
                <a:latin typeface="Arial"/>
              </a:rPr>
              <a:t>Piesvaux</a:t>
            </a:r>
            <a:r>
              <a:rPr lang="ru-RU" sz="2400" b="0" strike="noStrike" spc="-1" dirty="0">
                <a:solidFill>
                  <a:srgbClr val="000066"/>
                </a:solidFill>
                <a:latin typeface="Arial"/>
              </a:rPr>
              <a:t>, M.</a:t>
            </a:r>
            <a:r>
              <a:rPr lang="en-US" sz="2400" b="0" strike="noStrike" spc="-1" dirty="0">
                <a:solidFill>
                  <a:srgbClr val="000066"/>
                </a:solidFill>
                <a:latin typeface="Arial"/>
              </a:rPr>
              <a:t> </a:t>
            </a:r>
            <a:r>
              <a:rPr lang="ru-RU" sz="2400" b="0" strike="noStrike" spc="-1" dirty="0" err="1">
                <a:solidFill>
                  <a:srgbClr val="000066"/>
                </a:solidFill>
                <a:latin typeface="Arial"/>
              </a:rPr>
              <a:t>Pino</a:t>
            </a:r>
            <a:r>
              <a:rPr lang="ru-RU" sz="2400" b="0" strike="noStrike" spc="-1" dirty="0">
                <a:solidFill>
                  <a:srgbClr val="000066"/>
                </a:solidFill>
                <a:latin typeface="Arial"/>
              </a:rPr>
              <a:t>, and P.</a:t>
            </a:r>
            <a:r>
              <a:rPr lang="en-US" sz="2400" b="0" strike="noStrike" spc="-1" dirty="0">
                <a:solidFill>
                  <a:srgbClr val="000066"/>
                </a:solidFill>
                <a:latin typeface="Arial"/>
              </a:rPr>
              <a:t> </a:t>
            </a:r>
            <a:r>
              <a:rPr lang="ru-RU" sz="2400" b="0" strike="noStrike" spc="-1" dirty="0" err="1">
                <a:solidFill>
                  <a:srgbClr val="000066"/>
                </a:solidFill>
                <a:latin typeface="Arial"/>
              </a:rPr>
              <a:t>Roubeau</a:t>
            </a:r>
            <a:r>
              <a:rPr lang="ru-RU" sz="2400" b="0" strike="noStrike" spc="-1" dirty="0">
                <a:solidFill>
                  <a:srgbClr val="000066"/>
                </a:solidFill>
                <a:latin typeface="Arial"/>
              </a:rPr>
              <a:t>,</a:t>
            </a:r>
            <a:r>
              <a:rPr lang="en-US" sz="2400" b="0" strike="noStrike" spc="-1" dirty="0">
                <a:solidFill>
                  <a:srgbClr val="000066"/>
                </a:solidFill>
                <a:latin typeface="Arial"/>
              </a:rPr>
              <a:t> </a:t>
            </a:r>
            <a:r>
              <a:rPr lang="ru-RU" sz="2400" b="0" strike="noStrike" spc="-1" dirty="0">
                <a:solidFill>
                  <a:srgbClr val="000066"/>
                </a:solidFill>
                <a:latin typeface="Arial"/>
              </a:rPr>
              <a:t>C.R. </a:t>
            </a:r>
            <a:r>
              <a:rPr lang="ru-RU" sz="2400" b="0" strike="noStrike" spc="-1" dirty="0" err="1">
                <a:solidFill>
                  <a:srgbClr val="000066"/>
                </a:solidFill>
                <a:latin typeface="Arial"/>
              </a:rPr>
              <a:t>Acad</a:t>
            </a:r>
            <a:r>
              <a:rPr lang="ru-RU" sz="2400" b="0" strike="noStrike" spc="-1" dirty="0">
                <a:solidFill>
                  <a:srgbClr val="000066"/>
                </a:solidFill>
                <a:latin typeface="Arial"/>
              </a:rPr>
              <a:t>. </a:t>
            </a:r>
            <a:r>
              <a:rPr lang="ru-RU" sz="2400" b="0" strike="noStrike" spc="-1" dirty="0" err="1">
                <a:solidFill>
                  <a:srgbClr val="000066"/>
                </a:solidFill>
                <a:latin typeface="Arial"/>
              </a:rPr>
              <a:t>Sci</a:t>
            </a:r>
            <a:r>
              <a:rPr lang="ru-RU" sz="2400" b="0" strike="noStrike" spc="-1" dirty="0">
                <a:solidFill>
                  <a:srgbClr val="000066"/>
                </a:solidFill>
                <a:latin typeface="Arial"/>
              </a:rPr>
              <a:t>., (</a:t>
            </a:r>
            <a:r>
              <a:rPr lang="ru-RU" sz="2400" b="0" strike="noStrike" spc="-1" dirty="0" err="1">
                <a:solidFill>
                  <a:srgbClr val="000066"/>
                </a:solidFill>
                <a:latin typeface="Arial"/>
              </a:rPr>
              <a:t>Paris</a:t>
            </a:r>
            <a:r>
              <a:rPr lang="ru-RU" sz="2400" b="0" strike="noStrike" spc="-1" dirty="0">
                <a:solidFill>
                  <a:srgbClr val="000066"/>
                </a:solidFill>
                <a:latin typeface="Arial"/>
              </a:rPr>
              <a:t>)</a:t>
            </a:r>
            <a:r>
              <a:rPr lang="en-US" sz="2400" b="0" strike="noStrike" spc="-1" dirty="0">
                <a:solidFill>
                  <a:srgbClr val="000066"/>
                </a:solidFill>
                <a:latin typeface="Arial"/>
              </a:rPr>
              <a:t> </a:t>
            </a:r>
            <a:r>
              <a:rPr lang="ru-RU" sz="2400" b="0" strike="noStrike" spc="-1" dirty="0">
                <a:solidFill>
                  <a:srgbClr val="000066"/>
                </a:solidFill>
                <a:latin typeface="Arial"/>
              </a:rPr>
              <a:t>B274</a:t>
            </a:r>
            <a:r>
              <a:rPr lang="en-US" sz="2400" b="0" strike="noStrike" spc="-1" dirty="0">
                <a:solidFill>
                  <a:srgbClr val="000066"/>
                </a:solidFill>
                <a:latin typeface="Arial"/>
              </a:rPr>
              <a:t> </a:t>
            </a:r>
            <a:r>
              <a:rPr lang="ru-RU" sz="2400" b="0" strike="noStrike" spc="-1" dirty="0">
                <a:solidFill>
                  <a:srgbClr val="000066"/>
                </a:solidFill>
                <a:latin typeface="Arial"/>
              </a:rPr>
              <a:t>(1972) 423</a:t>
            </a:r>
            <a:r>
              <a:rPr lang="en-US" sz="2400" b="0" strike="noStrike" spc="-1" dirty="0">
                <a:solidFill>
                  <a:srgbClr val="000066"/>
                </a:solidFill>
                <a:latin typeface="Arial"/>
              </a:rPr>
              <a:t>.</a:t>
            </a:r>
            <a:endParaRPr lang="en-US" sz="2400" b="0" strike="noStrike" spc="-1" dirty="0">
              <a:solidFill>
                <a:srgbClr val="000000"/>
              </a:solidFill>
              <a:latin typeface="Arial"/>
            </a:endParaRPr>
          </a:p>
          <a:p>
            <a:pPr>
              <a:lnSpc>
                <a:spcPct val="100000"/>
              </a:lnSpc>
              <a:spcBef>
                <a:spcPts val="1500"/>
              </a:spcBef>
            </a:pPr>
            <a:r>
              <a:rPr lang="en-US" sz="2400" b="0" strike="noStrike" spc="-1" dirty="0">
                <a:solidFill>
                  <a:srgbClr val="000066"/>
                </a:solidFill>
                <a:latin typeface="Arial"/>
              </a:rPr>
              <a:t>M. Forte, </a:t>
            </a:r>
            <a:r>
              <a:rPr lang="en-US" sz="2400" b="0" strike="noStrike" spc="-1" dirty="0" err="1">
                <a:solidFill>
                  <a:srgbClr val="000066"/>
                </a:solidFill>
                <a:latin typeface="Arial"/>
              </a:rPr>
              <a:t>Nuovo</a:t>
            </a:r>
            <a:r>
              <a:rPr lang="en-US" sz="2400" b="0" strike="noStrike" spc="-1" dirty="0">
                <a:solidFill>
                  <a:srgbClr val="000066"/>
                </a:solidFill>
                <a:latin typeface="Arial"/>
              </a:rPr>
              <a:t> </a:t>
            </a:r>
            <a:r>
              <a:rPr lang="en-US" sz="2400" b="0" strike="noStrike" spc="-1" dirty="0" err="1">
                <a:solidFill>
                  <a:srgbClr val="000066"/>
                </a:solidFill>
                <a:latin typeface="Arial"/>
              </a:rPr>
              <a:t>Cimento</a:t>
            </a:r>
            <a:r>
              <a:rPr lang="en-US" sz="2400" b="0" strike="noStrike" spc="-1" dirty="0">
                <a:solidFill>
                  <a:srgbClr val="000066"/>
                </a:solidFill>
                <a:latin typeface="Arial"/>
              </a:rPr>
              <a:t> A18, v4 (1973) 726-736.</a:t>
            </a:r>
            <a:endParaRPr lang="en-US" sz="2400" b="0" strike="noStrike" spc="-1" dirty="0">
              <a:solidFill>
                <a:srgbClr val="000000"/>
              </a:solidFill>
              <a:latin typeface="Arial"/>
            </a:endParaRPr>
          </a:p>
          <a:p>
            <a:pPr>
              <a:lnSpc>
                <a:spcPct val="100000"/>
              </a:lnSpc>
              <a:spcBef>
                <a:spcPts val="1500"/>
              </a:spcBef>
            </a:pPr>
            <a:r>
              <a:rPr lang="en-US" sz="2400" b="0" strike="noStrike" spc="-1" dirty="0">
                <a:solidFill>
                  <a:srgbClr val="000066"/>
                </a:solidFill>
                <a:latin typeface="Arial"/>
              </a:rPr>
              <a:t>A. </a:t>
            </a:r>
            <a:r>
              <a:rPr lang="en-US" sz="2400" b="0" strike="noStrike" spc="-1" dirty="0" err="1">
                <a:solidFill>
                  <a:srgbClr val="000066"/>
                </a:solidFill>
                <a:latin typeface="Arial"/>
              </a:rPr>
              <a:t>Abragam</a:t>
            </a:r>
            <a:r>
              <a:rPr lang="en-US" sz="2400" b="0" strike="noStrike" spc="-1" dirty="0">
                <a:solidFill>
                  <a:srgbClr val="000066"/>
                </a:solidFill>
                <a:latin typeface="Arial"/>
              </a:rPr>
              <a:t> and M. Goldman, </a:t>
            </a:r>
            <a:r>
              <a:rPr lang="en-US" sz="2400" b="0" i="1" strike="noStrike" spc="-1" dirty="0">
                <a:solidFill>
                  <a:srgbClr val="000066"/>
                </a:solidFill>
                <a:latin typeface="Arial"/>
              </a:rPr>
              <a:t>Nuclear Magnetism: Order and Disorder</a:t>
            </a:r>
            <a:r>
              <a:rPr lang="en-US" sz="2400" b="0" strike="noStrike" spc="-1" dirty="0">
                <a:solidFill>
                  <a:srgbClr val="000066"/>
                </a:solidFill>
                <a:latin typeface="Arial"/>
              </a:rPr>
              <a:t>, Oxford University Press, 1982. </a:t>
            </a:r>
            <a:endParaRPr lang="en-US" sz="2400" b="0" strike="noStrike" spc="-1" dirty="0">
              <a:solidFill>
                <a:srgbClr val="000000"/>
              </a:solidFill>
              <a:latin typeface="Arial"/>
            </a:endParaRPr>
          </a:p>
          <a:p>
            <a:pPr>
              <a:lnSpc>
                <a:spcPct val="100000"/>
              </a:lnSpc>
              <a:spcBef>
                <a:spcPts val="1500"/>
              </a:spcBef>
            </a:pPr>
            <a:endParaRPr lang="en-US" sz="2400" b="0" strike="noStrike" spc="-1" dirty="0">
              <a:solidFill>
                <a:srgbClr val="000000"/>
              </a:solidFill>
              <a:latin typeface="Arial"/>
            </a:endParaRPr>
          </a:p>
          <a:p>
            <a:pPr>
              <a:lnSpc>
                <a:spcPct val="100000"/>
              </a:lnSpc>
              <a:spcBef>
                <a:spcPts val="1500"/>
              </a:spcBef>
            </a:pPr>
            <a:endParaRPr lang="en-US" sz="2400" b="0" strike="noStrike" spc="-1" dirty="0">
              <a:solidFill>
                <a:srgbClr val="000000"/>
              </a:solidFill>
              <a:latin typeface="Arial"/>
            </a:endParaRPr>
          </a:p>
          <a:p>
            <a:pPr>
              <a:lnSpc>
                <a:spcPct val="100000"/>
              </a:lnSpc>
              <a:spcBef>
                <a:spcPts val="1500"/>
              </a:spcBef>
            </a:pPr>
            <a:r>
              <a:rPr lang="en-US" sz="2400" b="0" strike="noStrike" spc="-1" dirty="0" err="1">
                <a:solidFill>
                  <a:srgbClr val="000066"/>
                </a:solidFill>
                <a:latin typeface="Arial"/>
              </a:rPr>
              <a:t>V.G.Baryshevsky</a:t>
            </a:r>
            <a:r>
              <a:rPr lang="en-US" sz="2400" b="0" strike="noStrike" spc="-1" dirty="0">
                <a:solidFill>
                  <a:srgbClr val="000066"/>
                </a:solidFill>
                <a:latin typeface="Arial"/>
              </a:rPr>
              <a:t>, </a:t>
            </a:r>
            <a:r>
              <a:rPr lang="en-US" sz="2400" b="0" i="1" strike="noStrike" spc="-1" dirty="0">
                <a:solidFill>
                  <a:srgbClr val="000066"/>
                </a:solidFill>
                <a:latin typeface="Arial"/>
              </a:rPr>
              <a:t>High–Energy Nuclear Optics of Polarized Particles, </a:t>
            </a:r>
            <a:r>
              <a:rPr lang="ru-RU" sz="2400" b="0" strike="noStrike" spc="-1" dirty="0" err="1">
                <a:solidFill>
                  <a:srgbClr val="000066"/>
                </a:solidFill>
                <a:latin typeface="Arial"/>
              </a:rPr>
              <a:t>World</a:t>
            </a:r>
            <a:r>
              <a:rPr lang="ru-RU" sz="2400" b="0" strike="noStrike" spc="-1" dirty="0">
                <a:solidFill>
                  <a:srgbClr val="000066"/>
                </a:solidFill>
                <a:latin typeface="Arial"/>
              </a:rPr>
              <a:t> </a:t>
            </a:r>
            <a:r>
              <a:rPr lang="ru-RU" sz="2400" b="0" strike="noStrike" spc="-1" dirty="0" err="1">
                <a:solidFill>
                  <a:srgbClr val="000066"/>
                </a:solidFill>
                <a:latin typeface="Arial"/>
              </a:rPr>
              <a:t>Scientific</a:t>
            </a:r>
            <a:r>
              <a:rPr lang="en-US" sz="2400" b="0" strike="noStrike" spc="-1" dirty="0">
                <a:solidFill>
                  <a:srgbClr val="000066"/>
                </a:solidFill>
                <a:latin typeface="Arial"/>
              </a:rPr>
              <a:t>, 2012. </a:t>
            </a:r>
            <a:endParaRPr lang="en-US" sz="2400" b="0" strike="noStrike" spc="-1" dirty="0">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5"/>
          <p:cNvSpPr/>
          <p:nvPr/>
        </p:nvSpPr>
        <p:spPr>
          <a:xfrm>
            <a:off x="304920" y="2330640"/>
            <a:ext cx="8610120" cy="10461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ru-RU" sz="2000" b="0" strike="noStrike" spc="-1" dirty="0" err="1">
                <a:solidFill>
                  <a:srgbClr val="000000"/>
                </a:solidFill>
                <a:latin typeface="Arial"/>
              </a:rPr>
              <a:t>In</a:t>
            </a:r>
            <a:r>
              <a:rPr lang="ru-RU" sz="2000" b="0" strike="noStrike" spc="-1" dirty="0">
                <a:solidFill>
                  <a:srgbClr val="000000"/>
                </a:solidFill>
                <a:latin typeface="Arial"/>
              </a:rPr>
              <a:t> </a:t>
            </a:r>
            <a:r>
              <a:rPr lang="ru-RU" sz="2000" b="0" strike="noStrike" spc="-1" dirty="0" err="1">
                <a:solidFill>
                  <a:srgbClr val="000000"/>
                </a:solidFill>
                <a:latin typeface="Arial"/>
              </a:rPr>
              <a:t>perfect</a:t>
            </a:r>
            <a:r>
              <a:rPr lang="ru-RU" sz="2000" b="0" strike="noStrike" spc="-1" dirty="0">
                <a:solidFill>
                  <a:srgbClr val="000000"/>
                </a:solidFill>
                <a:latin typeface="Arial"/>
              </a:rPr>
              <a:t> </a:t>
            </a:r>
            <a:r>
              <a:rPr lang="ru-RU" sz="2000" b="0" strike="noStrike" spc="-1" dirty="0" err="1">
                <a:solidFill>
                  <a:srgbClr val="000000"/>
                </a:solidFill>
                <a:latin typeface="Arial"/>
              </a:rPr>
              <a:t>analogy</a:t>
            </a:r>
            <a:r>
              <a:rPr lang="ru-RU" sz="2000" b="0" strike="noStrike" spc="-1" dirty="0">
                <a:solidFill>
                  <a:srgbClr val="000000"/>
                </a:solidFill>
                <a:latin typeface="Arial"/>
              </a:rPr>
              <a:t> </a:t>
            </a:r>
            <a:r>
              <a:rPr lang="ru-RU" sz="2000" b="0" strike="noStrike" spc="-1" dirty="0" err="1">
                <a:solidFill>
                  <a:srgbClr val="000000"/>
                </a:solidFill>
                <a:latin typeface="Arial"/>
              </a:rPr>
              <a:t>with</a:t>
            </a:r>
            <a:r>
              <a:rPr lang="ru-RU" sz="2000" b="0" strike="noStrike" spc="-1" dirty="0">
                <a:solidFill>
                  <a:srgbClr val="000000"/>
                </a:solidFill>
                <a:latin typeface="Arial"/>
              </a:rPr>
              <a:t> spin </a:t>
            </a:r>
            <a:r>
              <a:rPr lang="ru-RU" sz="2000" b="0" strike="noStrike" spc="-1" dirty="0" err="1">
                <a:solidFill>
                  <a:srgbClr val="000000"/>
                </a:solidFill>
                <a:latin typeface="Arial"/>
              </a:rPr>
              <a:t>behavior</a:t>
            </a:r>
            <a:r>
              <a:rPr lang="ru-RU" sz="2000" b="0" strike="noStrike" spc="-1" dirty="0">
                <a:solidFill>
                  <a:srgbClr val="000000"/>
                </a:solidFill>
                <a:latin typeface="Arial"/>
              </a:rPr>
              <a:t> </a:t>
            </a:r>
            <a:r>
              <a:rPr lang="ru-RU" sz="2000" b="0" strike="noStrike" spc="-1" dirty="0" err="1">
                <a:solidFill>
                  <a:srgbClr val="000000"/>
                </a:solidFill>
                <a:latin typeface="Arial"/>
              </a:rPr>
              <a:t>in</a:t>
            </a:r>
            <a:r>
              <a:rPr lang="ru-RU" sz="2000" b="0" strike="noStrike" spc="-1" dirty="0">
                <a:solidFill>
                  <a:srgbClr val="000000"/>
                </a:solidFill>
                <a:latin typeface="Arial"/>
              </a:rPr>
              <a:t> a </a:t>
            </a:r>
            <a:r>
              <a:rPr lang="ru-RU" sz="2000" b="0" strike="noStrike" spc="-1" dirty="0" err="1">
                <a:solidFill>
                  <a:srgbClr val="000000"/>
                </a:solidFill>
                <a:latin typeface="Arial"/>
              </a:rPr>
              <a:t>magnetic</a:t>
            </a:r>
            <a:r>
              <a:rPr lang="ru-RU" sz="2000" b="0" strike="noStrike" spc="-1" dirty="0">
                <a:solidFill>
                  <a:srgbClr val="000000"/>
                </a:solidFill>
                <a:latin typeface="Arial"/>
              </a:rPr>
              <a:t> </a:t>
            </a:r>
            <a:r>
              <a:rPr lang="ru-RU" sz="2000" b="0" strike="noStrike" spc="-1" dirty="0" err="1">
                <a:solidFill>
                  <a:srgbClr val="000000"/>
                </a:solidFill>
                <a:latin typeface="Arial"/>
              </a:rPr>
              <a:t>field</a:t>
            </a:r>
            <a:r>
              <a:rPr lang="ru-RU" sz="2000" b="0" strike="noStrike" spc="-1" dirty="0">
                <a:solidFill>
                  <a:srgbClr val="000000"/>
                </a:solidFill>
                <a:latin typeface="Arial"/>
              </a:rPr>
              <a:t>, </a:t>
            </a:r>
            <a:r>
              <a:rPr lang="ru-RU" sz="2000" b="0" strike="noStrike" spc="-1" dirty="0" err="1">
                <a:solidFill>
                  <a:srgbClr val="000000"/>
                </a:solidFill>
                <a:latin typeface="Arial"/>
              </a:rPr>
              <a:t>the</a:t>
            </a:r>
            <a:r>
              <a:rPr lang="ru-RU" sz="2000" b="0" strike="noStrike" spc="-1" dirty="0">
                <a:solidFill>
                  <a:srgbClr val="000000"/>
                </a:solidFill>
                <a:latin typeface="Arial"/>
              </a:rPr>
              <a:t> </a:t>
            </a:r>
            <a:r>
              <a:rPr lang="ru-RU" sz="2000" b="0" strike="noStrike" spc="-1" dirty="0" err="1">
                <a:solidFill>
                  <a:srgbClr val="000000"/>
                </a:solidFill>
                <a:latin typeface="Arial"/>
              </a:rPr>
              <a:t>non-zero</a:t>
            </a:r>
            <a:r>
              <a:rPr lang="ru-RU" sz="2000" b="0" strike="noStrike" spc="-1" dirty="0">
                <a:solidFill>
                  <a:srgbClr val="000000"/>
                </a:solidFill>
                <a:latin typeface="Arial"/>
              </a:rPr>
              <a:t> </a:t>
            </a:r>
            <a:r>
              <a:rPr lang="ru-RU" sz="2000" b="0" strike="noStrike" spc="-1" dirty="0" err="1">
                <a:solidFill>
                  <a:srgbClr val="000000"/>
                </a:solidFill>
                <a:latin typeface="Arial"/>
              </a:rPr>
              <a:t>difference</a:t>
            </a:r>
            <a:r>
              <a:rPr lang="ru-RU" sz="2000" b="0" strike="noStrike" spc="-1" dirty="0">
                <a:solidFill>
                  <a:srgbClr val="000000"/>
                </a:solidFill>
                <a:latin typeface="Arial"/>
              </a:rPr>
              <a:t> </a:t>
            </a:r>
            <a:r>
              <a:rPr lang="ru-RU" sz="2000" b="0" i="1" strike="noStrike" spc="-1" dirty="0">
                <a:solidFill>
                  <a:srgbClr val="000000"/>
                </a:solidFill>
                <a:latin typeface="Arial"/>
              </a:rPr>
              <a:t>U</a:t>
            </a:r>
            <a:r>
              <a:rPr lang="ru-RU" sz="2000" b="0" strike="noStrike" spc="-1" baseline="-25000" dirty="0">
                <a:solidFill>
                  <a:srgbClr val="000000"/>
                </a:solidFill>
                <a:latin typeface="Arial"/>
              </a:rPr>
              <a:t>+</a:t>
            </a:r>
            <a:r>
              <a:rPr lang="ru-RU" sz="2000" b="0" i="1" strike="noStrike" spc="-1" dirty="0">
                <a:solidFill>
                  <a:srgbClr val="000000"/>
                </a:solidFill>
                <a:latin typeface="Arial"/>
              </a:rPr>
              <a:t>−U</a:t>
            </a:r>
            <a:r>
              <a:rPr lang="ru-RU" sz="2000" b="0" i="1" strike="noStrike" spc="-1" baseline="-25000" dirty="0">
                <a:solidFill>
                  <a:srgbClr val="000000"/>
                </a:solidFill>
                <a:latin typeface="Arial"/>
              </a:rPr>
              <a:t>−</a:t>
            </a:r>
            <a:r>
              <a:rPr lang="ru-RU" sz="2000" b="0" i="1" strike="noStrike" spc="-1" dirty="0">
                <a:solidFill>
                  <a:srgbClr val="000000"/>
                </a:solidFill>
                <a:latin typeface="Arial"/>
              </a:rPr>
              <a:t> </a:t>
            </a:r>
            <a:r>
              <a:rPr lang="ru-RU" sz="2000" b="0" strike="noStrike" spc="-1" dirty="0" err="1">
                <a:solidFill>
                  <a:srgbClr val="000000"/>
                </a:solidFill>
                <a:latin typeface="Arial"/>
              </a:rPr>
              <a:t>leads</a:t>
            </a:r>
            <a:r>
              <a:rPr lang="ru-RU" sz="2000" b="0" strike="noStrike" spc="-1" dirty="0">
                <a:solidFill>
                  <a:srgbClr val="000000"/>
                </a:solidFill>
                <a:latin typeface="Arial"/>
              </a:rPr>
              <a:t> </a:t>
            </a:r>
            <a:r>
              <a:rPr lang="ru-RU" sz="2000" b="0" strike="noStrike" spc="-1" dirty="0" err="1">
                <a:solidFill>
                  <a:srgbClr val="000000"/>
                </a:solidFill>
                <a:latin typeface="Arial"/>
              </a:rPr>
              <a:t>to</a:t>
            </a:r>
            <a:r>
              <a:rPr lang="ru-RU" sz="2000" b="0" strike="noStrike" spc="-1" dirty="0">
                <a:solidFill>
                  <a:srgbClr val="000000"/>
                </a:solidFill>
                <a:latin typeface="Arial"/>
              </a:rPr>
              <a:t> </a:t>
            </a:r>
            <a:r>
              <a:rPr lang="ru-RU" sz="2000" b="0" strike="noStrike" spc="-1" dirty="0" err="1">
                <a:solidFill>
                  <a:srgbClr val="000000"/>
                </a:solidFill>
                <a:latin typeface="Arial"/>
              </a:rPr>
              <a:t>the</a:t>
            </a:r>
            <a:r>
              <a:rPr lang="ru-RU" sz="2000" b="0" strike="noStrike" spc="-1" dirty="0">
                <a:solidFill>
                  <a:srgbClr val="000000"/>
                </a:solidFill>
                <a:latin typeface="Arial"/>
              </a:rPr>
              <a:t> </a:t>
            </a:r>
            <a:r>
              <a:rPr lang="ru-RU" sz="2000" b="0" strike="noStrike" spc="-1" dirty="0" err="1">
                <a:solidFill>
                  <a:srgbClr val="000000"/>
                </a:solidFill>
                <a:latin typeface="Arial"/>
              </a:rPr>
              <a:t>neutron</a:t>
            </a:r>
            <a:r>
              <a:rPr lang="ru-RU" sz="2000" b="0" strike="noStrike" spc="-1" dirty="0">
                <a:solidFill>
                  <a:srgbClr val="000000"/>
                </a:solidFill>
                <a:latin typeface="Arial"/>
              </a:rPr>
              <a:t> spin </a:t>
            </a:r>
            <a:r>
              <a:rPr lang="ru-RU" sz="2000" b="0" strike="noStrike" spc="-1" dirty="0" err="1">
                <a:solidFill>
                  <a:srgbClr val="000000"/>
                </a:solidFill>
                <a:latin typeface="Arial"/>
              </a:rPr>
              <a:t>precession</a:t>
            </a:r>
            <a:r>
              <a:rPr lang="ru-RU" sz="2000" b="0" strike="noStrike" spc="-1" dirty="0">
                <a:solidFill>
                  <a:srgbClr val="000000"/>
                </a:solidFill>
                <a:latin typeface="Arial"/>
              </a:rPr>
              <a:t> </a:t>
            </a:r>
            <a:r>
              <a:rPr lang="ru-RU" sz="2000" b="0" strike="noStrike" spc="-1" dirty="0" err="1">
                <a:solidFill>
                  <a:srgbClr val="000000"/>
                </a:solidFill>
                <a:latin typeface="Arial"/>
              </a:rPr>
              <a:t>about</a:t>
            </a:r>
            <a:r>
              <a:rPr lang="ru-RU" sz="2000" b="0" strike="noStrike" spc="-1" dirty="0">
                <a:solidFill>
                  <a:srgbClr val="000000"/>
                </a:solidFill>
                <a:latin typeface="Arial"/>
              </a:rPr>
              <a:t> </a:t>
            </a:r>
            <a:r>
              <a:rPr lang="ru-RU" sz="2000" b="0" strike="noStrike" spc="-1" dirty="0" err="1">
                <a:solidFill>
                  <a:srgbClr val="000000"/>
                </a:solidFill>
                <a:latin typeface="Arial"/>
              </a:rPr>
              <a:t>the</a:t>
            </a:r>
            <a:r>
              <a:rPr lang="ru-RU" sz="2000" b="0" strike="noStrike" spc="-1" dirty="0">
                <a:solidFill>
                  <a:srgbClr val="000000"/>
                </a:solidFill>
                <a:latin typeface="Arial"/>
              </a:rPr>
              <a:t> </a:t>
            </a:r>
            <a:r>
              <a:rPr lang="ru-RU" sz="2000" b="0" strike="noStrike" spc="-1" dirty="0" err="1">
                <a:solidFill>
                  <a:srgbClr val="000000"/>
                </a:solidFill>
                <a:latin typeface="Arial"/>
              </a:rPr>
              <a:t>direction</a:t>
            </a:r>
            <a:r>
              <a:rPr lang="ru-RU" sz="2000" b="0" strike="noStrike" spc="-1" dirty="0">
                <a:solidFill>
                  <a:srgbClr val="000000"/>
                </a:solidFill>
                <a:latin typeface="Arial"/>
              </a:rPr>
              <a:t> </a:t>
            </a:r>
            <a:r>
              <a:rPr lang="ru-RU" sz="2000" b="0" strike="noStrike" spc="-1" dirty="0" err="1">
                <a:solidFill>
                  <a:srgbClr val="000000"/>
                </a:solidFill>
                <a:latin typeface="Arial"/>
              </a:rPr>
              <a:t>of</a:t>
            </a:r>
            <a:r>
              <a:rPr lang="ru-RU" sz="2000" b="0" strike="noStrike" spc="-1" dirty="0">
                <a:solidFill>
                  <a:srgbClr val="000000"/>
                </a:solidFill>
                <a:latin typeface="Arial"/>
              </a:rPr>
              <a:t> </a:t>
            </a:r>
            <a:r>
              <a:rPr lang="ru-RU" sz="2000" b="0" strike="noStrike" spc="-1" dirty="0" err="1">
                <a:solidFill>
                  <a:srgbClr val="000000"/>
                </a:solidFill>
                <a:latin typeface="Arial"/>
              </a:rPr>
              <a:t>the</a:t>
            </a:r>
            <a:r>
              <a:rPr lang="ru-RU" sz="2000" b="0" strike="noStrike" spc="-1" dirty="0">
                <a:solidFill>
                  <a:srgbClr val="000000"/>
                </a:solidFill>
                <a:latin typeface="Arial"/>
              </a:rPr>
              <a:t> </a:t>
            </a:r>
            <a:r>
              <a:rPr lang="ru-RU" sz="2000" b="0" strike="noStrike" spc="-1" dirty="0" err="1">
                <a:solidFill>
                  <a:srgbClr val="000000"/>
                </a:solidFill>
                <a:latin typeface="Arial"/>
              </a:rPr>
              <a:t>nuclear</a:t>
            </a:r>
            <a:r>
              <a:rPr lang="ru-RU" sz="2000" b="0" strike="noStrike" spc="-1" dirty="0">
                <a:solidFill>
                  <a:srgbClr val="000000"/>
                </a:solidFill>
                <a:latin typeface="Arial"/>
              </a:rPr>
              <a:t> </a:t>
            </a:r>
            <a:r>
              <a:rPr lang="ru-RU" sz="2000" b="0" strike="noStrike" spc="-1" dirty="0" err="1">
                <a:solidFill>
                  <a:srgbClr val="000000"/>
                </a:solidFill>
                <a:latin typeface="Arial"/>
              </a:rPr>
              <a:t>polarization</a:t>
            </a:r>
            <a:r>
              <a:rPr lang="ru-RU" sz="2000" b="0" strike="noStrike" spc="-1" dirty="0">
                <a:solidFill>
                  <a:srgbClr val="000000"/>
                </a:solidFill>
                <a:latin typeface="Arial"/>
              </a:rPr>
              <a:t> </a:t>
            </a:r>
            <a:r>
              <a:rPr lang="ru-RU" sz="2000" b="0" strike="noStrike" spc="-1" dirty="0" err="1">
                <a:solidFill>
                  <a:srgbClr val="000000"/>
                </a:solidFill>
                <a:latin typeface="Arial"/>
              </a:rPr>
              <a:t>vector</a:t>
            </a:r>
            <a:r>
              <a:rPr lang="ru-RU" sz="2000" b="0" strike="noStrike" spc="-1" dirty="0">
                <a:solidFill>
                  <a:srgbClr val="000000"/>
                </a:solidFill>
                <a:latin typeface="Arial"/>
              </a:rPr>
              <a:t> </a:t>
            </a:r>
            <a:r>
              <a:rPr lang="ru-RU" sz="2000" b="0" strike="noStrike" spc="-1" dirty="0" err="1">
                <a:solidFill>
                  <a:srgbClr val="000000"/>
                </a:solidFill>
                <a:latin typeface="Arial"/>
              </a:rPr>
              <a:t>with</a:t>
            </a:r>
            <a:r>
              <a:rPr lang="ru-RU" sz="2000" b="0" strike="noStrike" spc="-1" dirty="0">
                <a:solidFill>
                  <a:srgbClr val="000000"/>
                </a:solidFill>
                <a:latin typeface="Arial"/>
              </a:rPr>
              <a:t> </a:t>
            </a:r>
            <a:r>
              <a:rPr lang="ru-RU" sz="2000" b="0" strike="noStrike" spc="-1" dirty="0" err="1">
                <a:solidFill>
                  <a:srgbClr val="000000"/>
                </a:solidFill>
                <a:latin typeface="Arial"/>
              </a:rPr>
              <a:t>the</a:t>
            </a:r>
            <a:r>
              <a:rPr lang="ru-RU" sz="2000" b="0" strike="noStrike" spc="-1" dirty="0">
                <a:solidFill>
                  <a:srgbClr val="000000"/>
                </a:solidFill>
                <a:latin typeface="Arial"/>
              </a:rPr>
              <a:t> </a:t>
            </a:r>
            <a:r>
              <a:rPr lang="ru-RU" sz="2000" b="0" strike="noStrike" spc="-1" dirty="0" err="1">
                <a:solidFill>
                  <a:srgbClr val="000000"/>
                </a:solidFill>
                <a:latin typeface="Arial"/>
              </a:rPr>
              <a:t>frequency</a:t>
            </a:r>
            <a:r>
              <a:rPr lang="ru-RU" sz="2000" b="0" strike="noStrike" spc="-1" dirty="0">
                <a:solidFill>
                  <a:srgbClr val="000000"/>
                </a:solidFill>
                <a:latin typeface="Arial"/>
              </a:rPr>
              <a:t>:</a:t>
            </a:r>
            <a:endParaRPr lang="en-US" sz="2000" b="0" strike="noStrike" spc="-1" dirty="0">
              <a:solidFill>
                <a:srgbClr val="000000"/>
              </a:solidFill>
              <a:latin typeface="Arial"/>
            </a:endParaRPr>
          </a:p>
        </p:txBody>
      </p:sp>
      <p:sp>
        <p:nvSpPr>
          <p:cNvPr id="221" name="Text Box 9"/>
          <p:cNvSpPr/>
          <p:nvPr/>
        </p:nvSpPr>
        <p:spPr>
          <a:xfrm>
            <a:off x="304920" y="4842720"/>
            <a:ext cx="8610120" cy="19609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ru-RU" sz="2000" b="0" strike="noStrike" spc="-1" dirty="0" err="1">
                <a:solidFill>
                  <a:srgbClr val="000000"/>
                </a:solidFill>
                <a:latin typeface="Arial"/>
              </a:rPr>
              <a:t>For</a:t>
            </a:r>
            <a:r>
              <a:rPr lang="ru-RU" sz="2000" b="0" strike="noStrike" spc="-1" dirty="0">
                <a:solidFill>
                  <a:srgbClr val="000000"/>
                </a:solidFill>
                <a:latin typeface="Arial"/>
              </a:rPr>
              <a:t> a </a:t>
            </a:r>
            <a:r>
              <a:rPr lang="en-US" sz="2000" b="0" strike="noStrike" spc="-1" dirty="0">
                <a:solidFill>
                  <a:srgbClr val="000000"/>
                </a:solidFill>
                <a:latin typeface="Arial"/>
              </a:rPr>
              <a:t>completely</a:t>
            </a:r>
            <a:r>
              <a:rPr lang="ru-RU" sz="2000" b="0" strike="noStrike" spc="-1" dirty="0">
                <a:solidFill>
                  <a:srgbClr val="000000"/>
                </a:solidFill>
                <a:latin typeface="Arial"/>
              </a:rPr>
              <a:t> </a:t>
            </a:r>
            <a:r>
              <a:rPr lang="ru-RU" sz="2000" b="0" strike="noStrike" spc="-1" dirty="0" err="1">
                <a:solidFill>
                  <a:srgbClr val="000000"/>
                </a:solidFill>
                <a:latin typeface="Arial"/>
              </a:rPr>
              <a:t>polarized</a:t>
            </a:r>
            <a:r>
              <a:rPr lang="ru-RU" sz="2000" b="0" strike="noStrike" spc="-1" dirty="0">
                <a:solidFill>
                  <a:srgbClr val="000000"/>
                </a:solidFill>
                <a:latin typeface="Arial"/>
              </a:rPr>
              <a:t> </a:t>
            </a:r>
            <a:r>
              <a:rPr lang="ru-RU" sz="2000" b="0" strike="noStrike" spc="-1" dirty="0" err="1">
                <a:solidFill>
                  <a:srgbClr val="000000"/>
                </a:solidFill>
                <a:latin typeface="Arial"/>
              </a:rPr>
              <a:t>proton</a:t>
            </a:r>
            <a:r>
              <a:rPr lang="ru-RU" sz="2000" b="0" strike="noStrike" spc="-1" dirty="0">
                <a:solidFill>
                  <a:srgbClr val="000000"/>
                </a:solidFill>
                <a:latin typeface="Arial"/>
              </a:rPr>
              <a:t> </a:t>
            </a:r>
            <a:r>
              <a:rPr lang="ru-RU" sz="2000" b="0" strike="noStrike" spc="-1" dirty="0" err="1">
                <a:solidFill>
                  <a:srgbClr val="000000"/>
                </a:solidFill>
                <a:latin typeface="Arial"/>
              </a:rPr>
              <a:t>target</a:t>
            </a:r>
            <a:r>
              <a:rPr lang="ru-RU" sz="2000" b="0" strike="noStrike" spc="-1" dirty="0">
                <a:solidFill>
                  <a:srgbClr val="000000"/>
                </a:solidFill>
                <a:latin typeface="Arial"/>
              </a:rPr>
              <a:t> </a:t>
            </a:r>
            <a:r>
              <a:rPr lang="ru-RU" sz="2000" b="0" i="1" strike="noStrike" spc="-1" dirty="0">
                <a:solidFill>
                  <a:srgbClr val="000000"/>
                </a:solidFill>
                <a:latin typeface="Arial"/>
              </a:rPr>
              <a:t>ω </a:t>
            </a:r>
            <a:r>
              <a:rPr lang="ru-RU" sz="2000" b="0" strike="noStrike" spc="-1" dirty="0">
                <a:solidFill>
                  <a:srgbClr val="000000"/>
                </a:solidFill>
                <a:latin typeface="Arial"/>
              </a:rPr>
              <a:t>= 5</a:t>
            </a:r>
            <a:r>
              <a:rPr lang="ru-RU" sz="2000" b="0" i="1" strike="noStrike" spc="-1" dirty="0">
                <a:solidFill>
                  <a:srgbClr val="000000"/>
                </a:solidFill>
                <a:latin typeface="Arial"/>
              </a:rPr>
              <a:t>·</a:t>
            </a:r>
            <a:r>
              <a:rPr lang="ru-RU" sz="2000" b="0" strike="noStrike" spc="-1" dirty="0">
                <a:solidFill>
                  <a:srgbClr val="000000"/>
                </a:solidFill>
                <a:latin typeface="Arial"/>
              </a:rPr>
              <a:t>10</a:t>
            </a:r>
            <a:r>
              <a:rPr lang="ru-RU" sz="2000" b="0" strike="noStrike" spc="-1" baseline="30000" dirty="0">
                <a:solidFill>
                  <a:srgbClr val="000000"/>
                </a:solidFill>
                <a:latin typeface="Arial"/>
              </a:rPr>
              <a:t>8</a:t>
            </a:r>
            <a:r>
              <a:rPr lang="ru-RU" sz="2000" b="0" strike="noStrike" spc="-1" dirty="0">
                <a:solidFill>
                  <a:srgbClr val="000000"/>
                </a:solidFill>
                <a:latin typeface="Arial"/>
              </a:rPr>
              <a:t> s</a:t>
            </a:r>
            <a:r>
              <a:rPr lang="ru-RU" sz="2000" b="0" i="1" strike="noStrike" spc="-1" baseline="30000" dirty="0">
                <a:solidFill>
                  <a:srgbClr val="000000"/>
                </a:solidFill>
                <a:latin typeface="Arial"/>
              </a:rPr>
              <a:t>−</a:t>
            </a:r>
            <a:r>
              <a:rPr lang="ru-RU" sz="2000" b="0" strike="noStrike" spc="-1" baseline="30000" dirty="0">
                <a:solidFill>
                  <a:srgbClr val="000000"/>
                </a:solidFill>
                <a:latin typeface="Arial"/>
              </a:rPr>
              <a:t>1</a:t>
            </a:r>
            <a:r>
              <a:rPr lang="ru-RU" sz="2000" b="0" strike="noStrike" spc="-1" dirty="0">
                <a:solidFill>
                  <a:srgbClr val="000000"/>
                </a:solidFill>
                <a:latin typeface="Arial"/>
              </a:rPr>
              <a:t>, </a:t>
            </a:r>
            <a:r>
              <a:rPr lang="ru-RU" sz="2000" b="0" i="1" strike="noStrike" spc="-1" dirty="0" err="1">
                <a:solidFill>
                  <a:srgbClr val="000000"/>
                </a:solidFill>
                <a:latin typeface="Arial"/>
              </a:rPr>
              <a:t>B</a:t>
            </a:r>
            <a:r>
              <a:rPr lang="ru-RU" sz="2000" b="0" strike="noStrike" spc="-1" baseline="-25000" dirty="0" err="1">
                <a:solidFill>
                  <a:srgbClr val="000000"/>
                </a:solidFill>
                <a:latin typeface="Arial"/>
              </a:rPr>
              <a:t>eff</a:t>
            </a:r>
            <a:r>
              <a:rPr lang="ru-RU" sz="2000" b="0" strike="noStrike" spc="-1" dirty="0">
                <a:solidFill>
                  <a:srgbClr val="000000"/>
                </a:solidFill>
                <a:latin typeface="Arial"/>
              </a:rPr>
              <a:t> </a:t>
            </a:r>
            <a:r>
              <a:rPr lang="ru-RU" sz="2000" b="0" i="1" strike="noStrike" spc="-1" dirty="0">
                <a:solidFill>
                  <a:srgbClr val="000000"/>
                </a:solidFill>
                <a:latin typeface="Arial"/>
              </a:rPr>
              <a:t>≈ </a:t>
            </a:r>
            <a:r>
              <a:rPr lang="ru-RU" sz="2000" b="0" strike="noStrike" spc="-1" dirty="0">
                <a:solidFill>
                  <a:srgbClr val="000000"/>
                </a:solidFill>
                <a:latin typeface="Arial"/>
              </a:rPr>
              <a:t>3</a:t>
            </a:r>
            <a:r>
              <a:rPr lang="ru-RU" sz="2000" b="0" i="1" strike="noStrike" spc="-1" dirty="0">
                <a:solidFill>
                  <a:srgbClr val="000000"/>
                </a:solidFill>
                <a:latin typeface="Arial"/>
              </a:rPr>
              <a:t>·</a:t>
            </a:r>
            <a:r>
              <a:rPr lang="ru-RU" sz="2000" b="0" strike="noStrike" spc="-1" dirty="0">
                <a:solidFill>
                  <a:srgbClr val="000000"/>
                </a:solidFill>
                <a:latin typeface="Arial"/>
              </a:rPr>
              <a:t>10</a:t>
            </a:r>
            <a:r>
              <a:rPr lang="ru-RU" sz="2000" b="0" strike="noStrike" spc="-1" baseline="30000" dirty="0">
                <a:solidFill>
                  <a:srgbClr val="000000"/>
                </a:solidFill>
                <a:latin typeface="Arial"/>
              </a:rPr>
              <a:t>4</a:t>
            </a:r>
            <a:r>
              <a:rPr lang="ru-RU" sz="2000" b="0" strike="noStrike" spc="-1" dirty="0">
                <a:solidFill>
                  <a:srgbClr val="000000"/>
                </a:solidFill>
                <a:latin typeface="Arial"/>
              </a:rPr>
              <a:t> </a:t>
            </a:r>
            <a:r>
              <a:rPr lang="ru-RU" sz="2000" b="0" strike="noStrike" spc="-1" dirty="0" err="1">
                <a:solidFill>
                  <a:srgbClr val="000000"/>
                </a:solidFill>
                <a:latin typeface="Arial"/>
              </a:rPr>
              <a:t>Gs</a:t>
            </a:r>
            <a:r>
              <a:rPr lang="ru-RU" sz="2000" b="0" strike="noStrike" spc="-1" dirty="0">
                <a:solidFill>
                  <a:srgbClr val="000000"/>
                </a:solidFill>
                <a:latin typeface="Arial"/>
              </a:rPr>
              <a:t> = 3T </a:t>
            </a:r>
            <a:r>
              <a:rPr lang="en-US" sz="2000" b="0" strike="noStrike" spc="-1" dirty="0">
                <a:solidFill>
                  <a:srgbClr val="000000"/>
                </a:solidFill>
                <a:latin typeface="Arial"/>
              </a:rPr>
              <a:t>(</a:t>
            </a:r>
            <a:r>
              <a:rPr lang="en-US" sz="2000" b="0" i="1" strike="noStrike" spc="-1" dirty="0">
                <a:solidFill>
                  <a:srgbClr val="000000"/>
                </a:solidFill>
                <a:latin typeface="Arial"/>
              </a:rPr>
              <a:t>which</a:t>
            </a:r>
            <a:r>
              <a:rPr lang="ru-RU" sz="2000" b="0" i="1" strike="noStrike" spc="-1" dirty="0">
                <a:solidFill>
                  <a:srgbClr val="000000"/>
                </a:solidFill>
                <a:latin typeface="Arial"/>
              </a:rPr>
              <a:t> </a:t>
            </a:r>
            <a:r>
              <a:rPr lang="ru-RU" sz="2000" b="0" i="1" strike="noStrike" spc="-1" dirty="0" err="1">
                <a:solidFill>
                  <a:srgbClr val="000000"/>
                </a:solidFill>
                <a:latin typeface="Arial"/>
              </a:rPr>
              <a:t>exceeds</a:t>
            </a:r>
            <a:r>
              <a:rPr lang="ru-RU" sz="2000" b="0" i="1" strike="noStrike" spc="-1" dirty="0">
                <a:solidFill>
                  <a:srgbClr val="000000"/>
                </a:solidFill>
                <a:latin typeface="Arial"/>
              </a:rPr>
              <a:t> </a:t>
            </a:r>
            <a:r>
              <a:rPr lang="ru-RU" sz="2000" b="0" i="1" strike="noStrike" spc="-1" dirty="0" err="1">
                <a:solidFill>
                  <a:srgbClr val="000000"/>
                </a:solidFill>
                <a:latin typeface="Arial"/>
              </a:rPr>
              <a:t>by</a:t>
            </a:r>
            <a:r>
              <a:rPr lang="ru-RU" sz="2000" b="0" i="1" strike="noStrike" spc="-1" dirty="0">
                <a:solidFill>
                  <a:srgbClr val="000000"/>
                </a:solidFill>
                <a:latin typeface="Arial"/>
              </a:rPr>
              <a:t> </a:t>
            </a:r>
            <a:r>
              <a:rPr lang="ru-RU" sz="2000" b="0" i="1" strike="noStrike" spc="-1" dirty="0" err="1">
                <a:solidFill>
                  <a:srgbClr val="000000"/>
                </a:solidFill>
                <a:latin typeface="Arial"/>
              </a:rPr>
              <a:t>two</a:t>
            </a:r>
            <a:r>
              <a:rPr lang="ru-RU" sz="2000" b="0" i="1" strike="noStrike" spc="-1" dirty="0">
                <a:solidFill>
                  <a:srgbClr val="000000"/>
                </a:solidFill>
                <a:latin typeface="Arial"/>
              </a:rPr>
              <a:t> </a:t>
            </a:r>
            <a:r>
              <a:rPr lang="ru-RU" sz="2000" b="0" i="1" strike="noStrike" spc="-1" dirty="0" err="1">
                <a:solidFill>
                  <a:srgbClr val="000000"/>
                </a:solidFill>
                <a:latin typeface="Arial"/>
              </a:rPr>
              <a:t>orders</a:t>
            </a:r>
            <a:r>
              <a:rPr lang="ru-RU" sz="2000" b="0" i="1" strike="noStrike" spc="-1" dirty="0">
                <a:solidFill>
                  <a:srgbClr val="000000"/>
                </a:solidFill>
                <a:latin typeface="Arial"/>
              </a:rPr>
              <a:t> </a:t>
            </a:r>
            <a:r>
              <a:rPr lang="ru-RU" sz="2000" b="0" i="1" strike="noStrike" spc="-1" dirty="0" err="1">
                <a:solidFill>
                  <a:srgbClr val="000000"/>
                </a:solidFill>
                <a:latin typeface="Arial"/>
              </a:rPr>
              <a:t>of</a:t>
            </a:r>
            <a:r>
              <a:rPr lang="ru-RU" sz="2000" b="0" i="1" strike="noStrike" spc="-1" dirty="0">
                <a:solidFill>
                  <a:srgbClr val="000000"/>
                </a:solidFill>
                <a:latin typeface="Arial"/>
              </a:rPr>
              <a:t> </a:t>
            </a:r>
            <a:r>
              <a:rPr lang="ru-RU" sz="2000" b="0" i="1" strike="noStrike" spc="-1" dirty="0" err="1">
                <a:solidFill>
                  <a:srgbClr val="000000"/>
                </a:solidFill>
                <a:latin typeface="Arial"/>
              </a:rPr>
              <a:t>magnitude</a:t>
            </a:r>
            <a:r>
              <a:rPr lang="ru-RU" sz="2000" b="0" i="1" strike="noStrike" spc="-1" dirty="0">
                <a:solidFill>
                  <a:srgbClr val="000000"/>
                </a:solidFill>
                <a:latin typeface="Arial"/>
              </a:rPr>
              <a:t> </a:t>
            </a:r>
            <a:r>
              <a:rPr lang="ru-RU" sz="2000" b="0" i="1" strike="noStrike" spc="-1" dirty="0" err="1">
                <a:solidFill>
                  <a:srgbClr val="000000"/>
                </a:solidFill>
                <a:latin typeface="Arial"/>
              </a:rPr>
              <a:t>the</a:t>
            </a:r>
            <a:r>
              <a:rPr lang="ru-RU" sz="2000" b="0" i="1" strike="noStrike" spc="-1" dirty="0">
                <a:solidFill>
                  <a:srgbClr val="000000"/>
                </a:solidFill>
                <a:latin typeface="Arial"/>
              </a:rPr>
              <a:t> </a:t>
            </a:r>
            <a:r>
              <a:rPr lang="ru-RU" sz="2000" b="0" i="1" strike="noStrike" spc="-1" dirty="0" err="1">
                <a:solidFill>
                  <a:srgbClr val="000000"/>
                </a:solidFill>
                <a:latin typeface="Arial"/>
              </a:rPr>
              <a:t>ordinary</a:t>
            </a:r>
            <a:r>
              <a:rPr lang="ru-RU" sz="2000" b="0" i="1" strike="noStrike" spc="-1" dirty="0">
                <a:solidFill>
                  <a:srgbClr val="000000"/>
                </a:solidFill>
                <a:latin typeface="Arial"/>
              </a:rPr>
              <a:t> </a:t>
            </a:r>
            <a:r>
              <a:rPr lang="ru-RU" sz="2000" b="0" i="1" strike="noStrike" spc="-1" dirty="0" err="1">
                <a:solidFill>
                  <a:srgbClr val="000000"/>
                </a:solidFill>
                <a:latin typeface="Arial"/>
              </a:rPr>
              <a:t>magnetic</a:t>
            </a:r>
            <a:r>
              <a:rPr lang="ru-RU" sz="2000" b="0" i="1" strike="noStrike" spc="-1" dirty="0">
                <a:solidFill>
                  <a:srgbClr val="000000"/>
                </a:solidFill>
                <a:latin typeface="Arial"/>
              </a:rPr>
              <a:t> </a:t>
            </a:r>
            <a:r>
              <a:rPr lang="ru-RU" sz="2000" b="0" i="1" strike="noStrike" spc="-1" dirty="0" err="1">
                <a:solidFill>
                  <a:srgbClr val="000000"/>
                </a:solidFill>
                <a:latin typeface="Arial"/>
              </a:rPr>
              <a:t>field</a:t>
            </a:r>
            <a:r>
              <a:rPr lang="ru-RU" sz="2000" b="0" i="1" strike="noStrike" spc="-1" dirty="0">
                <a:solidFill>
                  <a:srgbClr val="000000"/>
                </a:solidFill>
                <a:latin typeface="Arial"/>
              </a:rPr>
              <a:t> </a:t>
            </a:r>
            <a:r>
              <a:rPr lang="ru-RU" sz="2000" b="0" i="1" strike="noStrike" spc="-1" dirty="0" err="1">
                <a:solidFill>
                  <a:srgbClr val="000000"/>
                </a:solidFill>
                <a:latin typeface="Arial"/>
              </a:rPr>
              <a:t>created</a:t>
            </a:r>
            <a:r>
              <a:rPr lang="ru-RU" sz="2000" b="0" i="1" strike="noStrike" spc="-1" dirty="0">
                <a:solidFill>
                  <a:srgbClr val="000000"/>
                </a:solidFill>
                <a:latin typeface="Arial"/>
              </a:rPr>
              <a:t> </a:t>
            </a:r>
            <a:r>
              <a:rPr lang="ru-RU" sz="2000" b="0" i="1" strike="noStrike" spc="-1" dirty="0" err="1">
                <a:solidFill>
                  <a:srgbClr val="000000"/>
                </a:solidFill>
                <a:latin typeface="Arial"/>
              </a:rPr>
              <a:t>by</a:t>
            </a:r>
            <a:r>
              <a:rPr lang="ru-RU" sz="2000" b="0" i="1" strike="noStrike" spc="-1" dirty="0">
                <a:solidFill>
                  <a:srgbClr val="000000"/>
                </a:solidFill>
                <a:latin typeface="Arial"/>
              </a:rPr>
              <a:t> </a:t>
            </a:r>
            <a:r>
              <a:rPr lang="ru-RU" sz="2000" b="0" i="1" strike="noStrike" spc="-1" dirty="0" err="1">
                <a:solidFill>
                  <a:srgbClr val="000000"/>
                </a:solidFill>
                <a:latin typeface="Arial"/>
              </a:rPr>
              <a:t>polarized</a:t>
            </a:r>
            <a:r>
              <a:rPr lang="ru-RU" sz="2000" b="0" i="1" strike="noStrike" spc="-1" dirty="0">
                <a:solidFill>
                  <a:srgbClr val="000000"/>
                </a:solidFill>
                <a:latin typeface="Arial"/>
              </a:rPr>
              <a:t> </a:t>
            </a:r>
            <a:r>
              <a:rPr lang="ru-RU" sz="2000" b="0" i="1" strike="noStrike" spc="-1" dirty="0" err="1">
                <a:solidFill>
                  <a:srgbClr val="000000"/>
                </a:solidFill>
                <a:latin typeface="Arial"/>
              </a:rPr>
              <a:t>magnetic</a:t>
            </a:r>
            <a:r>
              <a:rPr lang="ru-RU" sz="2000" b="0" i="1" strike="noStrike" spc="-1" dirty="0">
                <a:solidFill>
                  <a:srgbClr val="000000"/>
                </a:solidFill>
                <a:latin typeface="Arial"/>
              </a:rPr>
              <a:t> </a:t>
            </a:r>
            <a:r>
              <a:rPr lang="ru-RU" sz="2000" b="0" i="1" strike="noStrike" spc="-1" dirty="0" err="1">
                <a:solidFill>
                  <a:srgbClr val="000000"/>
                </a:solidFill>
                <a:latin typeface="Arial"/>
              </a:rPr>
              <a:t>moments</a:t>
            </a:r>
            <a:r>
              <a:rPr lang="ru-RU" sz="2000" b="0" i="1" strike="noStrike" spc="-1" dirty="0">
                <a:solidFill>
                  <a:srgbClr val="000000"/>
                </a:solidFill>
                <a:latin typeface="Arial"/>
              </a:rPr>
              <a:t> </a:t>
            </a:r>
            <a:r>
              <a:rPr lang="ru-RU" sz="2000" b="0" i="1" strike="noStrike" spc="-1" dirty="0" err="1">
                <a:solidFill>
                  <a:srgbClr val="000000"/>
                </a:solidFill>
                <a:latin typeface="Arial"/>
              </a:rPr>
              <a:t>of</a:t>
            </a:r>
            <a:r>
              <a:rPr lang="ru-RU" sz="2000" b="0" i="1" strike="noStrike" spc="-1" dirty="0">
                <a:solidFill>
                  <a:srgbClr val="000000"/>
                </a:solidFill>
                <a:latin typeface="Arial"/>
              </a:rPr>
              <a:t> </a:t>
            </a:r>
            <a:r>
              <a:rPr lang="ru-RU" sz="2000" b="0" i="1" strike="noStrike" spc="-1" dirty="0" err="1">
                <a:solidFill>
                  <a:srgbClr val="000000"/>
                </a:solidFill>
                <a:latin typeface="Arial"/>
              </a:rPr>
              <a:t>protons</a:t>
            </a:r>
            <a:r>
              <a:rPr lang="en-US" sz="2000" b="0" strike="noStrike" spc="-1" dirty="0">
                <a:solidFill>
                  <a:srgbClr val="000000"/>
                </a:solidFill>
                <a:latin typeface="Arial"/>
              </a:rPr>
              <a:t>)</a:t>
            </a:r>
            <a:r>
              <a:rPr lang="ru-RU" sz="2000" b="0" strike="noStrike" spc="-1" dirty="0">
                <a:solidFill>
                  <a:srgbClr val="000000"/>
                </a:solidFill>
                <a:latin typeface="Arial"/>
              </a:rPr>
              <a:t>. </a:t>
            </a:r>
            <a:endParaRPr lang="en-US" sz="2000" b="0" strike="noStrike" spc="-1" dirty="0">
              <a:solidFill>
                <a:srgbClr val="000000"/>
              </a:solidFill>
              <a:latin typeface="Arial"/>
            </a:endParaRPr>
          </a:p>
          <a:p>
            <a:pPr algn="just">
              <a:lnSpc>
                <a:spcPct val="100000"/>
              </a:lnSpc>
            </a:pPr>
            <a:endParaRPr lang="en-US" sz="2000" b="0" strike="noStrike" spc="-1" dirty="0">
              <a:solidFill>
                <a:srgbClr val="000000"/>
              </a:solidFill>
              <a:latin typeface="Arial"/>
            </a:endParaRPr>
          </a:p>
          <a:p>
            <a:pPr algn="just">
              <a:lnSpc>
                <a:spcPct val="100000"/>
              </a:lnSpc>
            </a:pPr>
            <a:r>
              <a:rPr lang="en-US" sz="2000" b="0" strike="noStrike" spc="-1" dirty="0">
                <a:solidFill>
                  <a:srgbClr val="000000"/>
                </a:solidFill>
                <a:latin typeface="Arial"/>
              </a:rPr>
              <a:t>For</a:t>
            </a:r>
            <a:r>
              <a:rPr lang="ru-RU" sz="2000" b="0" strike="noStrike" spc="-1" dirty="0">
                <a:solidFill>
                  <a:srgbClr val="000000"/>
                </a:solidFill>
                <a:latin typeface="Arial"/>
              </a:rPr>
              <a:t> thermal neutrons </a:t>
            </a:r>
            <a:r>
              <a:rPr lang="ru-RU" sz="2000" b="0" i="1" strike="noStrike" spc="-1" dirty="0">
                <a:solidFill>
                  <a:srgbClr val="000000"/>
                </a:solidFill>
                <a:latin typeface="Arial"/>
              </a:rPr>
              <a:t>v </a:t>
            </a:r>
            <a:r>
              <a:rPr lang="ru-RU" sz="2000" b="0" strike="noStrike" spc="-1" dirty="0">
                <a:solidFill>
                  <a:srgbClr val="000000"/>
                </a:solidFill>
                <a:latin typeface="Arial"/>
              </a:rPr>
              <a:t>= 2</a:t>
            </a:r>
            <a:r>
              <a:rPr lang="ru-RU" sz="2000" b="0" i="1" strike="noStrike" spc="-1" dirty="0">
                <a:solidFill>
                  <a:srgbClr val="000000"/>
                </a:solidFill>
                <a:latin typeface="Arial"/>
              </a:rPr>
              <a:t>.</a:t>
            </a:r>
            <a:r>
              <a:rPr lang="ru-RU" sz="2000" b="0" strike="noStrike" spc="-1" dirty="0">
                <a:solidFill>
                  <a:srgbClr val="000000"/>
                </a:solidFill>
                <a:latin typeface="Arial"/>
              </a:rPr>
              <a:t>2</a:t>
            </a:r>
            <a:r>
              <a:rPr lang="ru-RU" sz="2000" b="0" i="1" strike="noStrike" spc="-1" dirty="0">
                <a:solidFill>
                  <a:srgbClr val="000000"/>
                </a:solidFill>
                <a:latin typeface="Arial"/>
              </a:rPr>
              <a:t>·</a:t>
            </a:r>
            <a:r>
              <a:rPr lang="ru-RU" sz="2000" b="0" strike="noStrike" spc="-1" dirty="0">
                <a:solidFill>
                  <a:srgbClr val="000000"/>
                </a:solidFill>
                <a:latin typeface="Arial"/>
              </a:rPr>
              <a:t>10</a:t>
            </a:r>
            <a:r>
              <a:rPr lang="ru-RU" sz="2000" b="0" strike="noStrike" spc="-1" baseline="30000" dirty="0">
                <a:solidFill>
                  <a:srgbClr val="000000"/>
                </a:solidFill>
                <a:latin typeface="Arial"/>
              </a:rPr>
              <a:t>5</a:t>
            </a:r>
            <a:r>
              <a:rPr lang="ru-RU" sz="2000" b="0" strike="noStrike" spc="-1" dirty="0">
                <a:solidFill>
                  <a:srgbClr val="000000"/>
                </a:solidFill>
                <a:latin typeface="Arial"/>
              </a:rPr>
              <a:t> </a:t>
            </a:r>
            <a:r>
              <a:rPr lang="ru-RU" sz="2000" b="0" strike="noStrike" spc="-1" dirty="0" err="1">
                <a:solidFill>
                  <a:srgbClr val="000000"/>
                </a:solidFill>
                <a:latin typeface="Arial"/>
              </a:rPr>
              <a:t>cm</a:t>
            </a:r>
            <a:r>
              <a:rPr lang="en-US" sz="2000" b="0" i="1" strike="noStrike" spc="-1" dirty="0">
                <a:solidFill>
                  <a:srgbClr val="000000"/>
                </a:solidFill>
                <a:latin typeface="Arial"/>
              </a:rPr>
              <a:t>/</a:t>
            </a:r>
            <a:r>
              <a:rPr lang="ru-RU" sz="2000" b="0" strike="noStrike" spc="-1" dirty="0">
                <a:solidFill>
                  <a:srgbClr val="000000"/>
                </a:solidFill>
                <a:latin typeface="Arial"/>
              </a:rPr>
              <a:t>s and </a:t>
            </a:r>
            <a:r>
              <a:rPr lang="ru-RU" sz="2000" b="0" strike="noStrike" spc="-1" dirty="0" err="1">
                <a:solidFill>
                  <a:srgbClr val="000000"/>
                </a:solidFill>
                <a:latin typeface="Arial"/>
              </a:rPr>
              <a:t>the</a:t>
            </a:r>
            <a:r>
              <a:rPr lang="ru-RU" sz="2000" b="0" strike="noStrike" spc="-1" dirty="0">
                <a:solidFill>
                  <a:srgbClr val="000000"/>
                </a:solidFill>
                <a:latin typeface="Arial"/>
              </a:rPr>
              <a:t> full </a:t>
            </a:r>
            <a:r>
              <a:rPr lang="en-US" sz="2000" b="0" strike="noStrike" spc="-1" dirty="0">
                <a:solidFill>
                  <a:srgbClr val="000000"/>
                </a:solidFill>
                <a:latin typeface="Arial"/>
              </a:rPr>
              <a:t>turn</a:t>
            </a:r>
            <a:r>
              <a:rPr lang="ru-RU" sz="2000" b="0" strike="noStrike" spc="-1" dirty="0">
                <a:solidFill>
                  <a:srgbClr val="000000"/>
                </a:solidFill>
                <a:latin typeface="Arial"/>
              </a:rPr>
              <a:t> </a:t>
            </a:r>
            <a:r>
              <a:rPr lang="ru-RU" sz="2000" b="0" strike="noStrike" spc="-1" dirty="0" err="1">
                <a:solidFill>
                  <a:srgbClr val="000000"/>
                </a:solidFill>
                <a:latin typeface="Arial"/>
              </a:rPr>
              <a:t>of</a:t>
            </a:r>
            <a:r>
              <a:rPr lang="ru-RU" sz="2000" b="0" strike="noStrike" spc="-1" dirty="0">
                <a:solidFill>
                  <a:srgbClr val="000000"/>
                </a:solidFill>
                <a:latin typeface="Arial"/>
              </a:rPr>
              <a:t> spin </a:t>
            </a:r>
            <a:r>
              <a:rPr lang="ru-RU" sz="2000" b="0" strike="noStrike" spc="-1" dirty="0" err="1">
                <a:solidFill>
                  <a:srgbClr val="000000"/>
                </a:solidFill>
                <a:latin typeface="Arial"/>
              </a:rPr>
              <a:t>will</a:t>
            </a:r>
            <a:r>
              <a:rPr lang="ru-RU" sz="2000" b="0" strike="noStrike" spc="-1" dirty="0">
                <a:solidFill>
                  <a:srgbClr val="000000"/>
                </a:solidFill>
                <a:latin typeface="Arial"/>
              </a:rPr>
              <a:t> occur </a:t>
            </a:r>
            <a:r>
              <a:rPr lang="en-US" sz="2000" b="0" strike="noStrike" spc="-1" dirty="0">
                <a:solidFill>
                  <a:srgbClr val="000000"/>
                </a:solidFill>
                <a:latin typeface="Arial"/>
              </a:rPr>
              <a:t>over</a:t>
            </a:r>
            <a:r>
              <a:rPr lang="ru-RU" sz="2000" b="0" strike="noStrike" spc="-1" dirty="0">
                <a:solidFill>
                  <a:srgbClr val="000000"/>
                </a:solidFill>
                <a:latin typeface="Arial"/>
              </a:rPr>
              <a:t> </a:t>
            </a:r>
            <a:r>
              <a:rPr lang="ru-RU" sz="2000" b="0" strike="noStrike" spc="-1" dirty="0" err="1">
                <a:solidFill>
                  <a:srgbClr val="000000"/>
                </a:solidFill>
                <a:latin typeface="Arial"/>
              </a:rPr>
              <a:t>the</a:t>
            </a:r>
            <a:r>
              <a:rPr lang="ru-RU" sz="2000" b="0" strike="noStrike" spc="-1" dirty="0">
                <a:solidFill>
                  <a:srgbClr val="000000"/>
                </a:solidFill>
                <a:latin typeface="Arial"/>
              </a:rPr>
              <a:t> </a:t>
            </a:r>
            <a:r>
              <a:rPr lang="ru-RU" sz="2000" b="0" strike="noStrike" spc="-1" dirty="0" err="1">
                <a:solidFill>
                  <a:srgbClr val="000000"/>
                </a:solidFill>
                <a:latin typeface="Arial"/>
              </a:rPr>
              <a:t>length</a:t>
            </a:r>
            <a:r>
              <a:rPr lang="ru-RU" sz="2000" b="0" strike="noStrike" spc="-1" dirty="0">
                <a:solidFill>
                  <a:srgbClr val="000000"/>
                </a:solidFill>
                <a:latin typeface="Arial"/>
              </a:rPr>
              <a:t> </a:t>
            </a:r>
            <a:r>
              <a:rPr lang="ru-RU" sz="2000" b="0" i="1" strike="noStrike" spc="-1" dirty="0">
                <a:solidFill>
                  <a:srgbClr val="000000"/>
                </a:solidFill>
                <a:latin typeface="Arial"/>
              </a:rPr>
              <a:t>L ≈ </a:t>
            </a:r>
            <a:r>
              <a:rPr lang="ru-RU" sz="2000" b="0" strike="noStrike" spc="-1" dirty="0">
                <a:solidFill>
                  <a:srgbClr val="000000"/>
                </a:solidFill>
                <a:latin typeface="Arial"/>
              </a:rPr>
              <a:t>10</a:t>
            </a:r>
            <a:r>
              <a:rPr lang="ru-RU" sz="2000" b="0" i="1" strike="noStrike" spc="-1" baseline="30000" dirty="0">
                <a:solidFill>
                  <a:srgbClr val="000000"/>
                </a:solidFill>
                <a:latin typeface="Arial"/>
              </a:rPr>
              <a:t>−</a:t>
            </a:r>
            <a:r>
              <a:rPr lang="ru-RU" sz="2000" b="0" strike="noStrike" spc="-1" baseline="30000" dirty="0">
                <a:solidFill>
                  <a:srgbClr val="000000"/>
                </a:solidFill>
                <a:latin typeface="Arial"/>
              </a:rPr>
              <a:t>3</a:t>
            </a:r>
            <a:r>
              <a:rPr lang="ru-RU" sz="2000" b="0" strike="noStrike" spc="-1" dirty="0">
                <a:solidFill>
                  <a:srgbClr val="000000"/>
                </a:solidFill>
                <a:latin typeface="Arial"/>
              </a:rPr>
              <a:t> </a:t>
            </a:r>
            <a:r>
              <a:rPr lang="ru-RU" sz="2000" b="0" strike="noStrike" spc="-1" dirty="0" err="1">
                <a:solidFill>
                  <a:srgbClr val="000000"/>
                </a:solidFill>
                <a:latin typeface="Arial"/>
              </a:rPr>
              <a:t>cm</a:t>
            </a:r>
            <a:r>
              <a:rPr lang="ru-RU" sz="2000" b="0" strike="noStrike" spc="-1" dirty="0">
                <a:solidFill>
                  <a:srgbClr val="000000"/>
                </a:solidFill>
                <a:latin typeface="Arial"/>
              </a:rPr>
              <a:t>.</a:t>
            </a:r>
            <a:endParaRPr lang="en-US" sz="2000" b="0" strike="noStrike" spc="-1" dirty="0">
              <a:solidFill>
                <a:srgbClr val="000000"/>
              </a:solidFill>
              <a:latin typeface="Arial"/>
            </a:endParaRPr>
          </a:p>
        </p:txBody>
      </p:sp>
      <p:sp>
        <p:nvSpPr>
          <p:cNvPr id="222" name="AutoShape 11"/>
          <p:cNvSpPr/>
          <p:nvPr/>
        </p:nvSpPr>
        <p:spPr>
          <a:xfrm>
            <a:off x="304920" y="762120"/>
            <a:ext cx="5181120" cy="10220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800" b="0" strike="noStrike" spc="-1">
              <a:solidFill>
                <a:srgbClr val="000000"/>
              </a:solidFill>
              <a:latin typeface="Arial"/>
            </a:endParaRPr>
          </a:p>
        </p:txBody>
      </p:sp>
      <p:sp>
        <p:nvSpPr>
          <p:cNvPr id="223" name="AutoShape 14"/>
          <p:cNvSpPr/>
          <p:nvPr/>
        </p:nvSpPr>
        <p:spPr>
          <a:xfrm>
            <a:off x="353160" y="2709360"/>
            <a:ext cx="4952520" cy="11250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800" b="0" strike="noStrike" spc="-1">
              <a:solidFill>
                <a:srgbClr val="000000"/>
              </a:solidFill>
              <a:latin typeface="Arial"/>
            </a:endParaRPr>
          </a:p>
        </p:txBody>
      </p:sp>
      <p:pic>
        <p:nvPicPr>
          <p:cNvPr id="224" name="Picture 16"/>
          <p:cNvPicPr/>
          <p:nvPr/>
        </p:nvPicPr>
        <p:blipFill>
          <a:blip r:embed="rId2"/>
          <a:stretch/>
        </p:blipFill>
        <p:spPr>
          <a:xfrm>
            <a:off x="400680" y="3219480"/>
            <a:ext cx="4959000" cy="1131480"/>
          </a:xfrm>
          <a:prstGeom prst="rect">
            <a:avLst/>
          </a:prstGeom>
          <a:ln w="9525">
            <a:noFill/>
          </a:ln>
        </p:spPr>
      </p:pic>
      <p:sp>
        <p:nvSpPr>
          <p:cNvPr id="225" name="AutoShape 17"/>
          <p:cNvSpPr/>
          <p:nvPr/>
        </p:nvSpPr>
        <p:spPr>
          <a:xfrm>
            <a:off x="3340800" y="3776040"/>
            <a:ext cx="2879280" cy="6998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800" b="0" strike="noStrike" spc="-1">
              <a:solidFill>
                <a:srgbClr val="000000"/>
              </a:solidFill>
              <a:latin typeface="Arial"/>
            </a:endParaRPr>
          </a:p>
        </p:txBody>
      </p:sp>
      <p:pic>
        <p:nvPicPr>
          <p:cNvPr id="226" name="Picture 19"/>
          <p:cNvPicPr/>
          <p:nvPr/>
        </p:nvPicPr>
        <p:blipFill>
          <a:blip r:embed="rId3"/>
          <a:stretch/>
        </p:blipFill>
        <p:spPr>
          <a:xfrm>
            <a:off x="1113480" y="4136400"/>
            <a:ext cx="2885760" cy="705960"/>
          </a:xfrm>
          <a:prstGeom prst="rect">
            <a:avLst/>
          </a:prstGeom>
          <a:ln w="9525">
            <a:noFill/>
          </a:ln>
        </p:spPr>
      </p:pic>
      <p:pic>
        <p:nvPicPr>
          <p:cNvPr id="227" name="Picture 22"/>
          <p:cNvPicPr/>
          <p:nvPr/>
        </p:nvPicPr>
        <p:blipFill>
          <a:blip r:embed="rId4"/>
          <a:stretch/>
        </p:blipFill>
        <p:spPr>
          <a:xfrm>
            <a:off x="4620240" y="4165560"/>
            <a:ext cx="2646000" cy="720360"/>
          </a:xfrm>
          <a:prstGeom prst="rect">
            <a:avLst/>
          </a:prstGeom>
          <a:ln w="9525">
            <a:noFill/>
          </a:ln>
        </p:spPr>
      </p:pic>
      <p:pic>
        <p:nvPicPr>
          <p:cNvPr id="228" name="Picture 2"/>
          <p:cNvPicPr/>
          <p:nvPr/>
        </p:nvPicPr>
        <p:blipFill>
          <a:blip r:embed="rId5"/>
          <a:stretch/>
        </p:blipFill>
        <p:spPr>
          <a:xfrm>
            <a:off x="426960" y="1430640"/>
            <a:ext cx="5516280" cy="909720"/>
          </a:xfrm>
          <a:prstGeom prst="rect">
            <a:avLst/>
          </a:prstGeom>
          <a:ln w="0">
            <a:noFill/>
          </a:ln>
        </p:spPr>
      </p:pic>
      <p:sp>
        <p:nvSpPr>
          <p:cNvPr id="229" name="TextBox 3"/>
          <p:cNvSpPr/>
          <p:nvPr/>
        </p:nvSpPr>
        <p:spPr>
          <a:xfrm>
            <a:off x="304920" y="914400"/>
            <a:ext cx="82112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Arial"/>
              </a:rPr>
              <a:t>Another view on spin precession phenomenon</a:t>
            </a:r>
          </a:p>
        </p:txBody>
      </p:sp>
      <p:sp>
        <p:nvSpPr>
          <p:cNvPr id="230" name="PlaceHolder 1"/>
          <p:cNvSpPr>
            <a:spLocks noGrp="1"/>
          </p:cNvSpPr>
          <p:nvPr>
            <p:ph type="title"/>
          </p:nvPr>
        </p:nvSpPr>
        <p:spPr>
          <a:xfrm>
            <a:off x="304920" y="152280"/>
            <a:ext cx="8762760" cy="685440"/>
          </a:xfrm>
          <a:prstGeom prst="rect">
            <a:avLst/>
          </a:prstGeom>
          <a:noFill/>
          <a:ln w="0">
            <a:noFill/>
          </a:ln>
        </p:spPr>
        <p:txBody>
          <a:bodyPr numCol="1" spcCol="0" anchor="ctr">
            <a:noAutofit/>
          </a:bodyPr>
          <a:lstStyle/>
          <a:p>
            <a:pPr indent="0">
              <a:lnSpc>
                <a:spcPct val="100000"/>
              </a:lnSpc>
              <a:buNone/>
            </a:pPr>
            <a:r>
              <a:rPr sz="2400"/>
              <a:t/>
            </a:r>
            <a:br>
              <a:rPr sz="2400"/>
            </a:br>
            <a:r>
              <a:rPr lang="en-US" sz="2400" b="0" strike="noStrike" spc="-1">
                <a:solidFill>
                  <a:srgbClr val="000066"/>
                </a:solidFill>
                <a:latin typeface="Arial"/>
              </a:rPr>
              <a:t>Neutron spin precession (nuclear pseudomagnetism)</a:t>
            </a:r>
            <a:r>
              <a:rPr sz="2400"/>
              <a:t/>
            </a:r>
            <a:br>
              <a:rPr sz="2400"/>
            </a:br>
            <a:r>
              <a:rPr lang="ru-RU" sz="2400" b="0" strike="noStrike" spc="-1">
                <a:solidFill>
                  <a:srgbClr val="000066"/>
                </a:solidFill>
                <a:latin typeface="Arial"/>
              </a:rPr>
              <a:t> </a:t>
            </a:r>
            <a:endParaRPr lang="en-US" sz="24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380880" y="2133720"/>
            <a:ext cx="8633880" cy="1904760"/>
          </a:xfrm>
          <a:prstGeom prst="rect">
            <a:avLst/>
          </a:prstGeom>
          <a:noFill/>
          <a:ln w="0">
            <a:noFill/>
          </a:ln>
        </p:spPr>
        <p:txBody>
          <a:bodyPr numCol="1" spcCol="0" anchor="ctr">
            <a:noAutofit/>
          </a:bodyPr>
          <a:lstStyle/>
          <a:p>
            <a:pPr indent="0" algn="ctr">
              <a:lnSpc>
                <a:spcPct val="100000"/>
              </a:lnSpc>
              <a:buNone/>
            </a:pPr>
            <a:r>
              <a:rPr sz="2400"/>
              <a:t/>
            </a:r>
            <a:br>
              <a:rPr sz="2400"/>
            </a:br>
            <a:r>
              <a:rPr lang="en-US" sz="4000" b="0" strike="noStrike" spc="-1">
                <a:solidFill>
                  <a:srgbClr val="000066"/>
                </a:solidFill>
                <a:latin typeface="Arial"/>
              </a:rPr>
              <a:t>Quasi-optical phenomena </a:t>
            </a:r>
            <a:r>
              <a:rPr sz="4000"/>
              <a:t/>
            </a:r>
            <a:br>
              <a:rPr sz="4000"/>
            </a:br>
            <a:r>
              <a:rPr lang="en-US" sz="4000" b="0" strike="noStrike" spc="-1">
                <a:solidFill>
                  <a:srgbClr val="000066"/>
                </a:solidFill>
                <a:latin typeface="Arial"/>
              </a:rPr>
              <a:t>for high-energy particles</a:t>
            </a:r>
            <a:endParaRPr lang="en-US" sz="40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Box 3"/>
          <p:cNvSpPr/>
          <p:nvPr/>
        </p:nvSpPr>
        <p:spPr>
          <a:xfrm>
            <a:off x="304920" y="193320"/>
            <a:ext cx="8699040" cy="48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301"/>
              </a:spcBef>
            </a:pPr>
            <a:r>
              <a:rPr lang="en-US" sz="2600" b="0" strike="noStrike" spc="-1">
                <a:solidFill>
                  <a:srgbClr val="000066"/>
                </a:solidFill>
                <a:latin typeface="Arial"/>
              </a:rPr>
              <a:t>Neutron spin precession (nuclear pseudomagnetism)</a:t>
            </a:r>
            <a:endParaRPr lang="en-US" sz="2600" b="0" strike="noStrike" spc="-1">
              <a:solidFill>
                <a:srgbClr val="000000"/>
              </a:solidFill>
              <a:latin typeface="Arial"/>
            </a:endParaRPr>
          </a:p>
        </p:txBody>
      </p:sp>
      <p:sp>
        <p:nvSpPr>
          <p:cNvPr id="233" name="Text Box 9"/>
          <p:cNvSpPr/>
          <p:nvPr/>
        </p:nvSpPr>
        <p:spPr>
          <a:xfrm>
            <a:off x="304920" y="3505200"/>
            <a:ext cx="8610120" cy="28940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800" b="0" strike="noStrike" spc="-1" dirty="0">
                <a:solidFill>
                  <a:srgbClr val="000066"/>
                </a:solidFill>
                <a:latin typeface="Arial"/>
              </a:rPr>
              <a:t>For</a:t>
            </a:r>
            <a:r>
              <a:rPr lang="ru-RU" sz="1800" b="0" strike="noStrike" spc="-1" dirty="0">
                <a:solidFill>
                  <a:srgbClr val="000066"/>
                </a:solidFill>
                <a:latin typeface="Arial"/>
              </a:rPr>
              <a:t> thermal neutrons </a:t>
            </a:r>
            <a:r>
              <a:rPr lang="en-US" sz="1800" b="0" strike="noStrike" spc="-1" dirty="0">
                <a:solidFill>
                  <a:srgbClr val="000066"/>
                </a:solidFill>
                <a:latin typeface="Arial"/>
              </a:rPr>
              <a:t>velocity </a:t>
            </a:r>
            <a:r>
              <a:rPr lang="en-US" sz="1800" b="0" i="1" strike="noStrike" spc="-1" dirty="0">
                <a:solidFill>
                  <a:srgbClr val="000066"/>
                </a:solidFill>
                <a:latin typeface="Arial"/>
              </a:rPr>
              <a:t>v </a:t>
            </a:r>
            <a:r>
              <a:rPr lang="ru-RU" sz="1800" b="0" strike="noStrike" spc="-1" dirty="0">
                <a:solidFill>
                  <a:srgbClr val="000066"/>
                </a:solidFill>
                <a:latin typeface="Arial"/>
              </a:rPr>
              <a:t>= 2.2·10</a:t>
            </a:r>
            <a:r>
              <a:rPr lang="ru-RU" sz="1800" b="0" strike="noStrike" spc="-1" baseline="30000" dirty="0">
                <a:solidFill>
                  <a:srgbClr val="000066"/>
                </a:solidFill>
                <a:latin typeface="Arial"/>
              </a:rPr>
              <a:t>5</a:t>
            </a:r>
            <a:r>
              <a:rPr lang="ru-RU" sz="1800" b="0" strike="noStrike" spc="-1" dirty="0">
                <a:solidFill>
                  <a:srgbClr val="000066"/>
                </a:solidFill>
                <a:latin typeface="Arial"/>
              </a:rPr>
              <a:t> </a:t>
            </a:r>
            <a:r>
              <a:rPr lang="ru-RU" sz="1800" b="0" strike="noStrike" spc="-1" dirty="0" err="1">
                <a:solidFill>
                  <a:srgbClr val="000066"/>
                </a:solidFill>
                <a:latin typeface="Arial"/>
              </a:rPr>
              <a:t>cm</a:t>
            </a:r>
            <a:r>
              <a:rPr lang="en-US" sz="1800" b="0" strike="noStrike" spc="-1" dirty="0">
                <a:solidFill>
                  <a:srgbClr val="000066"/>
                </a:solidFill>
                <a:latin typeface="Arial"/>
              </a:rPr>
              <a:t>/</a:t>
            </a:r>
            <a:r>
              <a:rPr lang="ru-RU" sz="1800" b="0" strike="noStrike" spc="-1" dirty="0">
                <a:solidFill>
                  <a:srgbClr val="000066"/>
                </a:solidFill>
                <a:latin typeface="Arial"/>
              </a:rPr>
              <a:t>s and</a:t>
            </a:r>
            <a:r>
              <a:rPr lang="en-US" sz="1800" b="0" strike="noStrike" spc="-1" dirty="0">
                <a:solidFill>
                  <a:srgbClr val="000066"/>
                </a:solidFill>
                <a:latin typeface="Arial"/>
              </a:rPr>
              <a:t>, thus,</a:t>
            </a:r>
            <a:r>
              <a:rPr lang="ru-RU" sz="1800" b="0" strike="noStrike" spc="-1" dirty="0">
                <a:solidFill>
                  <a:srgbClr val="000066"/>
                </a:solidFill>
                <a:latin typeface="Arial"/>
              </a:rPr>
              <a:t> spin full </a:t>
            </a:r>
            <a:r>
              <a:rPr lang="en-US" sz="1800" b="0" strike="noStrike" spc="-1" dirty="0">
                <a:solidFill>
                  <a:srgbClr val="000066"/>
                </a:solidFill>
                <a:latin typeface="Arial"/>
              </a:rPr>
              <a:t>turn</a:t>
            </a:r>
            <a:r>
              <a:rPr lang="ru-RU" sz="1800" b="0" strike="noStrike" spc="-1" dirty="0">
                <a:solidFill>
                  <a:srgbClr val="000066"/>
                </a:solidFill>
                <a:latin typeface="Arial"/>
              </a:rPr>
              <a:t> occur</a:t>
            </a:r>
            <a:r>
              <a:rPr lang="en-US" sz="1800" b="0" strike="noStrike" spc="-1" dirty="0">
                <a:solidFill>
                  <a:srgbClr val="000066"/>
                </a:solidFill>
                <a:latin typeface="Arial"/>
              </a:rPr>
              <a:t>s</a:t>
            </a:r>
            <a:r>
              <a:rPr lang="ru-RU" sz="1800" b="0" strike="noStrike" spc="-1" dirty="0">
                <a:solidFill>
                  <a:srgbClr val="000066"/>
                </a:solidFill>
                <a:latin typeface="Arial"/>
              </a:rPr>
              <a:t> </a:t>
            </a:r>
            <a:r>
              <a:rPr lang="en-US" sz="1800" b="0" strike="noStrike" spc="-1" dirty="0">
                <a:solidFill>
                  <a:srgbClr val="000066"/>
                </a:solidFill>
                <a:latin typeface="Arial"/>
              </a:rPr>
              <a:t>at </a:t>
            </a:r>
            <a:r>
              <a:rPr lang="ru-RU" sz="1800" b="0" strike="noStrike" spc="-1" dirty="0" err="1">
                <a:solidFill>
                  <a:srgbClr val="000066"/>
                </a:solidFill>
                <a:latin typeface="Arial"/>
              </a:rPr>
              <a:t>length</a:t>
            </a:r>
            <a:r>
              <a:rPr lang="ru-RU" sz="1800" b="0" strike="noStrike" spc="-1" dirty="0">
                <a:solidFill>
                  <a:srgbClr val="000066"/>
                </a:solidFill>
                <a:latin typeface="Arial"/>
              </a:rPr>
              <a:t> </a:t>
            </a:r>
            <a:r>
              <a:rPr lang="ru-RU" sz="1800" b="0" i="1" strike="noStrike" spc="-1" dirty="0">
                <a:solidFill>
                  <a:srgbClr val="000066"/>
                </a:solidFill>
                <a:latin typeface="Arial"/>
              </a:rPr>
              <a:t>L</a:t>
            </a:r>
            <a:r>
              <a:rPr lang="ru-RU" sz="1800" b="0" strike="noStrike" spc="-1" dirty="0">
                <a:solidFill>
                  <a:srgbClr val="000066"/>
                </a:solidFill>
                <a:latin typeface="Arial"/>
              </a:rPr>
              <a:t> ≈ 10</a:t>
            </a:r>
            <a:r>
              <a:rPr lang="ru-RU" sz="1800" b="0" strike="noStrike" spc="-1" baseline="30000" dirty="0">
                <a:solidFill>
                  <a:srgbClr val="000066"/>
                </a:solidFill>
                <a:latin typeface="Arial"/>
              </a:rPr>
              <a:t>−3</a:t>
            </a:r>
            <a:r>
              <a:rPr lang="ru-RU" sz="1800" b="0" strike="noStrike" spc="-1" dirty="0">
                <a:solidFill>
                  <a:srgbClr val="000066"/>
                </a:solidFill>
                <a:latin typeface="Arial"/>
              </a:rPr>
              <a:t> </a:t>
            </a:r>
            <a:r>
              <a:rPr lang="ru-RU" sz="1800" b="0" strike="noStrike" spc="-1" dirty="0" err="1">
                <a:solidFill>
                  <a:srgbClr val="000066"/>
                </a:solidFill>
                <a:latin typeface="Arial"/>
              </a:rPr>
              <a:t>cm</a:t>
            </a:r>
            <a:r>
              <a:rPr lang="ru-RU" sz="1800" b="0" strike="noStrike" spc="-1" dirty="0">
                <a:solidFill>
                  <a:srgbClr val="000066"/>
                </a:solidFill>
                <a:latin typeface="Arial"/>
              </a:rPr>
              <a:t>.</a:t>
            </a:r>
            <a:endParaRPr lang="en-US" sz="1800" b="0" strike="noStrike" spc="-1" dirty="0">
              <a:solidFill>
                <a:srgbClr val="000000"/>
              </a:solidFill>
              <a:latin typeface="Arial"/>
            </a:endParaRPr>
          </a:p>
          <a:p>
            <a:pPr algn="just">
              <a:lnSpc>
                <a:spcPct val="100000"/>
              </a:lnSpc>
            </a:pPr>
            <a:endParaRPr lang="en-US" sz="2000" b="0" strike="noStrike" spc="-1" dirty="0">
              <a:solidFill>
                <a:srgbClr val="000000"/>
              </a:solidFill>
              <a:latin typeface="Arial"/>
            </a:endParaRPr>
          </a:p>
          <a:p>
            <a:pPr algn="just">
              <a:lnSpc>
                <a:spcPct val="100000"/>
              </a:lnSpc>
            </a:pPr>
            <a:r>
              <a:rPr lang="en-US" sz="1800" b="0" strike="noStrike" spc="-1" dirty="0">
                <a:solidFill>
                  <a:srgbClr val="000066"/>
                </a:solidFill>
                <a:latin typeface="Arial"/>
              </a:rPr>
              <a:t>Velocity grows with the energy growth approaching speed of light </a:t>
            </a:r>
            <a:r>
              <a:rPr lang="en-US" sz="1800" b="0" i="1" strike="noStrike" spc="-1" dirty="0">
                <a:solidFill>
                  <a:srgbClr val="000066"/>
                </a:solidFill>
                <a:latin typeface="Arial"/>
              </a:rPr>
              <a:t>c </a:t>
            </a:r>
            <a:r>
              <a:rPr lang="en-US" sz="1800" b="0" strike="noStrike" spc="-1" dirty="0">
                <a:solidFill>
                  <a:srgbClr val="000066"/>
                </a:solidFill>
                <a:latin typeface="Arial"/>
              </a:rPr>
              <a:t>. Therefore, at the constant value of  difference  the length L, at which spin full turn occurs, increases 10</a:t>
            </a:r>
            <a:r>
              <a:rPr lang="en-US" sz="1800" b="0" strike="noStrike" spc="-1" baseline="30000" dirty="0">
                <a:solidFill>
                  <a:srgbClr val="000066"/>
                </a:solidFill>
                <a:latin typeface="Arial"/>
              </a:rPr>
              <a:t>5</a:t>
            </a:r>
            <a:r>
              <a:rPr lang="en-US" sz="1800" b="0" strike="noStrike" spc="-1" dirty="0">
                <a:solidFill>
                  <a:srgbClr val="000066"/>
                </a:solidFill>
                <a:latin typeface="Arial"/>
              </a:rPr>
              <a:t> times to be as long as 100 cm.</a:t>
            </a:r>
            <a:endParaRPr lang="en-US" sz="1800" b="0" strike="noStrike" spc="-1" dirty="0">
              <a:solidFill>
                <a:srgbClr val="000000"/>
              </a:solidFill>
              <a:latin typeface="Arial"/>
            </a:endParaRPr>
          </a:p>
          <a:p>
            <a:pPr algn="just">
              <a:lnSpc>
                <a:spcPct val="100000"/>
              </a:lnSpc>
            </a:pPr>
            <a:endParaRPr lang="en-US" sz="2000" b="0" strike="noStrike" spc="-1" dirty="0">
              <a:solidFill>
                <a:srgbClr val="000000"/>
              </a:solidFill>
              <a:latin typeface="Arial"/>
            </a:endParaRPr>
          </a:p>
          <a:p>
            <a:pPr algn="just">
              <a:lnSpc>
                <a:spcPct val="100000"/>
              </a:lnSpc>
            </a:pPr>
            <a:r>
              <a:rPr lang="en-US" sz="1800" b="0" strike="noStrike" spc="-1" dirty="0">
                <a:solidFill>
                  <a:srgbClr val="000066"/>
                </a:solidFill>
                <a:latin typeface="Arial"/>
              </a:rPr>
              <a:t>With particle energy growth the nuclear spin phenomenon becomes available for positively charged particles and nuclei (Coulomb repulsion does not prevent nuclear interactions in this case).</a:t>
            </a:r>
            <a:endParaRPr lang="en-US" sz="1800" b="0" strike="noStrike" spc="-1" dirty="0">
              <a:solidFill>
                <a:srgbClr val="000000"/>
              </a:solidFill>
              <a:latin typeface="Arial"/>
            </a:endParaRPr>
          </a:p>
        </p:txBody>
      </p:sp>
      <p:sp>
        <p:nvSpPr>
          <p:cNvPr id="234" name="AutoShape 11"/>
          <p:cNvSpPr/>
          <p:nvPr/>
        </p:nvSpPr>
        <p:spPr>
          <a:xfrm>
            <a:off x="304920" y="762120"/>
            <a:ext cx="5181120" cy="10220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ru-RU" sz="1800" b="0" strike="noStrike" spc="-1">
              <a:solidFill>
                <a:srgbClr val="000000"/>
              </a:solidFill>
              <a:latin typeface="Arial"/>
            </a:endParaRPr>
          </a:p>
        </p:txBody>
      </p:sp>
      <p:sp>
        <p:nvSpPr>
          <p:cNvPr id="236" name="TextBox 1"/>
          <p:cNvSpPr/>
          <p:nvPr/>
        </p:nvSpPr>
        <p:spPr>
          <a:xfrm>
            <a:off x="304920" y="992880"/>
            <a:ext cx="6475320" cy="48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600" b="0" strike="noStrike" spc="-1">
                <a:solidFill>
                  <a:srgbClr val="000066"/>
                </a:solidFill>
                <a:latin typeface="Arial"/>
              </a:rPr>
              <a:t>Neutron spin precession at high energies</a:t>
            </a:r>
            <a:endParaRPr lang="en-US" sz="2600" b="0" strike="noStrike" spc="-1">
              <a:solidFill>
                <a:srgbClr val="000000"/>
              </a:solidFill>
              <a:latin typeface="Aria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D7C16BB3-4E25-3F5F-21B0-21B7CB58A976}"/>
                  </a:ext>
                </a:extLst>
              </p:cNvPr>
              <p:cNvSpPr txBox="1"/>
              <p:nvPr/>
            </p:nvSpPr>
            <p:spPr>
              <a:xfrm>
                <a:off x="304800" y="1785464"/>
                <a:ext cx="8305800" cy="1155124"/>
              </a:xfrm>
              <a:prstGeom prst="rect">
                <a:avLst/>
              </a:prstGeom>
              <a:noFill/>
            </p:spPr>
            <p:txBody>
              <a:bodyPr wrap="square">
                <a:spAutoFit/>
              </a:bodyPr>
              <a:lstStyle/>
              <a:p>
                <a:pPr algn="just" eaLnBrk="1" hangingPunct="1">
                  <a:lnSpc>
                    <a:spcPct val="150000"/>
                  </a:lnSpc>
                </a:pPr>
                <a:r>
                  <a:rPr lang="en-US" altLang="en-US" sz="2000" dirty="0">
                    <a:solidFill>
                      <a:srgbClr val="000066"/>
                    </a:solidFill>
                    <a:effectLst>
                      <a:outerShdw blurRad="38100" dist="38100" dir="2700000" algn="tl">
                        <a:srgbClr val="C0C0C0"/>
                      </a:outerShdw>
                    </a:effectLst>
                    <a:latin typeface="Arial" panose="020B0604020202020204" pitchFamily="34" charset="0"/>
                  </a:rPr>
                  <a:t>Precession frequency </a:t>
                </a:r>
                <a14:m>
                  <m:oMath xmlns:m="http://schemas.openxmlformats.org/officeDocument/2006/math">
                    <m:sSub>
                      <m:sSubPr>
                        <m:ctrlPr>
                          <a:rPr lang="en-US" altLang="en-US" sz="2000" i="1">
                            <a:solidFill>
                              <a:srgbClr val="000066"/>
                            </a:solidFill>
                            <a:effectLst>
                              <a:outerShdw blurRad="38100" dist="38100" dir="2700000" algn="tl">
                                <a:srgbClr val="C0C0C0"/>
                              </a:outerShdw>
                            </a:effectLst>
                            <a:latin typeface="Cambria Math"/>
                          </a:rPr>
                        </m:ctrlPr>
                      </m:sSubPr>
                      <m:e>
                        <m:r>
                          <a:rPr lang="en-US" altLang="en-US" sz="2000">
                            <a:solidFill>
                              <a:srgbClr val="000066"/>
                            </a:solidFill>
                            <a:effectLst>
                              <a:outerShdw blurRad="38100" dist="38100" dir="2700000" algn="tl">
                                <a:srgbClr val="C0C0C0"/>
                              </a:outerShdw>
                            </a:effectLst>
                            <a:latin typeface="Cambria Math"/>
                          </a:rPr>
                          <m:t>𝜔</m:t>
                        </m:r>
                        <m:r>
                          <a:rPr lang="en-US" altLang="en-US" sz="2000">
                            <a:solidFill>
                              <a:srgbClr val="000066"/>
                            </a:solidFill>
                            <a:effectLst>
                              <a:outerShdw blurRad="38100" dist="38100" dir="2700000" algn="tl">
                                <a:srgbClr val="C0C0C0"/>
                              </a:outerShdw>
                            </a:effectLst>
                            <a:latin typeface="Cambria Math"/>
                          </a:rPr>
                          <m:t> ~ </m:t>
                        </m:r>
                        <m:r>
                          <a:rPr lang="en-US" altLang="en-US" sz="2000">
                            <a:solidFill>
                              <a:srgbClr val="000066"/>
                            </a:solidFill>
                            <a:effectLst>
                              <a:outerShdw blurRad="38100" dist="38100" dir="2700000" algn="tl">
                                <a:srgbClr val="C0C0C0"/>
                              </a:outerShdw>
                            </a:effectLst>
                            <a:latin typeface="Cambria Math"/>
                          </a:rPr>
                          <m:t>𝑅𝑒</m:t>
                        </m:r>
                        <m:r>
                          <a:rPr lang="en-US" altLang="en-US" sz="2000">
                            <a:solidFill>
                              <a:srgbClr val="000066"/>
                            </a:solidFill>
                            <a:effectLst>
                              <a:outerShdw blurRad="38100" dist="38100" dir="2700000" algn="tl">
                                <a:srgbClr val="C0C0C0"/>
                              </a:outerShdw>
                            </a:effectLst>
                            <a:latin typeface="Cambria Math"/>
                          </a:rPr>
                          <m:t> </m:t>
                        </m:r>
                        <m:r>
                          <a:rPr lang="en-US" altLang="en-US" sz="2000">
                            <a:solidFill>
                              <a:srgbClr val="000066"/>
                            </a:solidFill>
                            <a:effectLst>
                              <a:outerShdw blurRad="38100" dist="38100" dir="2700000" algn="tl">
                                <a:srgbClr val="C0C0C0"/>
                              </a:outerShdw>
                            </a:effectLst>
                            <a:latin typeface="Cambria Math"/>
                          </a:rPr>
                          <m:t>𝑓</m:t>
                        </m:r>
                      </m:e>
                      <m:sub>
                        <m:r>
                          <a:rPr lang="en-US" altLang="en-US" sz="2000">
                            <a:solidFill>
                              <a:srgbClr val="000066"/>
                            </a:solidFill>
                            <a:effectLst>
                              <a:outerShdw blurRad="38100" dist="38100" dir="2700000" algn="tl">
                                <a:srgbClr val="C0C0C0"/>
                              </a:outerShdw>
                            </a:effectLst>
                            <a:latin typeface="Cambria Math"/>
                          </a:rPr>
                          <m:t>+</m:t>
                        </m:r>
                      </m:sub>
                    </m:sSub>
                    <m:r>
                      <a:rPr lang="en-US" altLang="en-US" sz="2000">
                        <a:solidFill>
                          <a:srgbClr val="000066"/>
                        </a:solidFill>
                        <a:effectLst>
                          <a:outerShdw blurRad="38100" dist="38100" dir="2700000" algn="tl">
                            <a:srgbClr val="C0C0C0"/>
                          </a:outerShdw>
                        </a:effectLst>
                        <a:latin typeface="Cambria Math"/>
                      </a:rPr>
                      <m:t>−</m:t>
                    </m:r>
                    <m:sSub>
                      <m:sSubPr>
                        <m:ctrlPr>
                          <a:rPr lang="en-US" altLang="en-US" sz="2000" i="1">
                            <a:solidFill>
                              <a:srgbClr val="000066"/>
                            </a:solidFill>
                            <a:effectLst>
                              <a:outerShdw blurRad="38100" dist="38100" dir="2700000" algn="tl">
                                <a:srgbClr val="C0C0C0"/>
                              </a:outerShdw>
                            </a:effectLst>
                            <a:latin typeface="Cambria Math"/>
                          </a:rPr>
                        </m:ctrlPr>
                      </m:sSubPr>
                      <m:e>
                        <m:r>
                          <a:rPr lang="en-US" altLang="en-US" sz="2000">
                            <a:solidFill>
                              <a:srgbClr val="000066"/>
                            </a:solidFill>
                            <a:effectLst>
                              <a:outerShdw blurRad="38100" dist="38100" dir="2700000" algn="tl">
                                <a:srgbClr val="C0C0C0"/>
                              </a:outerShdw>
                            </a:effectLst>
                            <a:latin typeface="Cambria Math"/>
                          </a:rPr>
                          <m:t>𝑅𝑒</m:t>
                        </m:r>
                        <m:r>
                          <a:rPr lang="en-US" altLang="en-US" sz="2000">
                            <a:solidFill>
                              <a:srgbClr val="000066"/>
                            </a:solidFill>
                            <a:effectLst>
                              <a:outerShdw blurRad="38100" dist="38100" dir="2700000" algn="tl">
                                <a:srgbClr val="C0C0C0"/>
                              </a:outerShdw>
                            </a:effectLst>
                            <a:latin typeface="Cambria Math"/>
                          </a:rPr>
                          <m:t> </m:t>
                        </m:r>
                        <m:r>
                          <a:rPr lang="en-US" altLang="en-US" sz="2000">
                            <a:solidFill>
                              <a:srgbClr val="000066"/>
                            </a:solidFill>
                            <a:effectLst>
                              <a:outerShdw blurRad="38100" dist="38100" dir="2700000" algn="tl">
                                <a:srgbClr val="C0C0C0"/>
                              </a:outerShdw>
                            </a:effectLst>
                            <a:latin typeface="Cambria Math"/>
                          </a:rPr>
                          <m:t>𝑓</m:t>
                        </m:r>
                      </m:e>
                      <m:sub>
                        <m:r>
                          <a:rPr lang="en-US" altLang="en-US" sz="2000">
                            <a:solidFill>
                              <a:srgbClr val="000066"/>
                            </a:solidFill>
                            <a:effectLst>
                              <a:outerShdw blurRad="38100" dist="38100" dir="2700000" algn="tl">
                                <a:srgbClr val="C0C0C0"/>
                              </a:outerShdw>
                            </a:effectLst>
                            <a:latin typeface="Cambria Math"/>
                          </a:rPr>
                          <m:t>−</m:t>
                        </m:r>
                      </m:sub>
                    </m:sSub>
                  </m:oMath>
                </a14:m>
                <a:r>
                  <a:rPr lang="en-US" altLang="en-US" sz="2000" dirty="0">
                    <a:solidFill>
                      <a:srgbClr val="000066"/>
                    </a:solidFill>
                    <a:effectLst>
                      <a:outerShdw blurRad="38100" dist="38100" dir="2700000" algn="tl">
                        <a:srgbClr val="C0C0C0"/>
                      </a:outerShdw>
                    </a:effectLst>
                    <a:latin typeface="Arial" panose="020B0604020202020204" pitchFamily="34" charset="0"/>
                  </a:rPr>
                  <a:t> </a:t>
                </a:r>
              </a:p>
              <a:p>
                <a:pPr algn="just" eaLnBrk="1" hangingPunct="1">
                  <a:lnSpc>
                    <a:spcPct val="150000"/>
                  </a:lnSpc>
                </a:pPr>
                <a:r>
                  <a:rPr lang="en-US" altLang="en-US" sz="2000" dirty="0">
                    <a:solidFill>
                      <a:srgbClr val="000066"/>
                    </a:solidFill>
                    <a:effectLst>
                      <a:outerShdw blurRad="38100" dist="38100" dir="2700000" algn="tl">
                        <a:srgbClr val="C0C0C0"/>
                      </a:outerShdw>
                    </a:effectLst>
                    <a:latin typeface="Arial" panose="020B0604020202020204" pitchFamily="34" charset="0"/>
                  </a:rPr>
                  <a:t>Rotation angle </a:t>
                </a:r>
                <a14:m>
                  <m:oMath xmlns:m="http://schemas.openxmlformats.org/officeDocument/2006/math">
                    <m:r>
                      <a:rPr lang="en-US" altLang="en-US" sz="2000" b="0" i="1" dirty="0" smtClean="0">
                        <a:solidFill>
                          <a:srgbClr val="000066"/>
                        </a:solidFill>
                        <a:effectLst>
                          <a:outerShdw blurRad="38100" dist="38100" dir="2700000" algn="tl">
                            <a:srgbClr val="C0C0C0"/>
                          </a:outerShdw>
                        </a:effectLst>
                        <a:latin typeface="Cambria Math"/>
                      </a:rPr>
                      <m:t> </m:t>
                    </m:r>
                    <m:r>
                      <m:rPr>
                        <m:sty m:val="p"/>
                      </m:rPr>
                      <a:rPr lang="el-GR" altLang="en-US" sz="2000" i="1" smtClean="0">
                        <a:solidFill>
                          <a:srgbClr val="000066"/>
                        </a:solidFill>
                        <a:effectLst>
                          <a:outerShdw blurRad="38100" dist="38100" dir="2700000" algn="tl">
                            <a:srgbClr val="C0C0C0"/>
                          </a:outerShdw>
                        </a:effectLst>
                        <a:latin typeface="Cambria Math"/>
                        <a:ea typeface="Cambria Math"/>
                      </a:rPr>
                      <m:t>θ</m:t>
                    </m:r>
                    <m:r>
                      <a:rPr lang="en-US" altLang="en-US" sz="2000" b="0" i="0" smtClean="0">
                        <a:solidFill>
                          <a:srgbClr val="000066"/>
                        </a:solidFill>
                        <a:effectLst>
                          <a:outerShdw blurRad="38100" dist="38100" dir="2700000" algn="tl">
                            <a:srgbClr val="C0C0C0"/>
                          </a:outerShdw>
                        </a:effectLst>
                        <a:latin typeface="Cambria Math"/>
                        <a:ea typeface="Cambria Math"/>
                      </a:rPr>
                      <m:t>=</m:t>
                    </m:r>
                    <m:r>
                      <a:rPr lang="en-US" altLang="en-US" sz="2000">
                        <a:solidFill>
                          <a:srgbClr val="000066"/>
                        </a:solidFill>
                        <a:effectLst>
                          <a:outerShdw blurRad="38100" dist="38100" dir="2700000" algn="tl">
                            <a:srgbClr val="C0C0C0"/>
                          </a:outerShdw>
                        </a:effectLst>
                        <a:latin typeface="Cambria Math"/>
                      </a:rPr>
                      <m:t>𝜔</m:t>
                    </m:r>
                    <m:r>
                      <m:rPr>
                        <m:sty m:val="p"/>
                      </m:rPr>
                      <a:rPr lang="en-US" altLang="en-US" sz="2000" b="0" i="0" smtClean="0">
                        <a:solidFill>
                          <a:srgbClr val="000066"/>
                        </a:solidFill>
                        <a:effectLst>
                          <a:outerShdw blurRad="38100" dist="38100" dir="2700000" algn="tl">
                            <a:srgbClr val="C0C0C0"/>
                          </a:outerShdw>
                        </a:effectLst>
                        <a:latin typeface="Cambria Math"/>
                      </a:rPr>
                      <m:t>T</m:t>
                    </m:r>
                    <m:r>
                      <a:rPr lang="en-US" altLang="en-US" sz="2000" b="0" i="0" smtClean="0">
                        <a:solidFill>
                          <a:srgbClr val="000066"/>
                        </a:solidFill>
                        <a:effectLst>
                          <a:outerShdw blurRad="38100" dist="38100" dir="2700000" algn="tl">
                            <a:srgbClr val="C0C0C0"/>
                          </a:outerShdw>
                        </a:effectLst>
                        <a:latin typeface="Cambria Math"/>
                      </a:rPr>
                      <m:t>=</m:t>
                    </m:r>
                    <m:r>
                      <a:rPr lang="en-US" altLang="en-US" sz="2000">
                        <a:solidFill>
                          <a:srgbClr val="000066"/>
                        </a:solidFill>
                        <a:effectLst>
                          <a:outerShdw blurRad="38100" dist="38100" dir="2700000" algn="tl">
                            <a:srgbClr val="C0C0C0"/>
                          </a:outerShdw>
                        </a:effectLst>
                        <a:latin typeface="Cambria Math"/>
                      </a:rPr>
                      <m:t>𝜔</m:t>
                    </m:r>
                    <m:f>
                      <m:fPr>
                        <m:ctrlPr>
                          <a:rPr lang="en-US" altLang="en-US" sz="2000" i="1" smtClean="0">
                            <a:solidFill>
                              <a:srgbClr val="000066"/>
                            </a:solidFill>
                            <a:effectLst>
                              <a:outerShdw blurRad="38100" dist="38100" dir="2700000" algn="tl">
                                <a:srgbClr val="C0C0C0"/>
                              </a:outerShdw>
                            </a:effectLst>
                            <a:latin typeface="Cambria Math"/>
                          </a:rPr>
                        </m:ctrlPr>
                      </m:fPr>
                      <m:num>
                        <m:r>
                          <a:rPr lang="en-US" altLang="en-US" sz="2000" b="0" i="1" smtClean="0">
                            <a:solidFill>
                              <a:srgbClr val="000066"/>
                            </a:solidFill>
                            <a:effectLst>
                              <a:outerShdw blurRad="38100" dist="38100" dir="2700000" algn="tl">
                                <a:srgbClr val="C0C0C0"/>
                              </a:outerShdw>
                            </a:effectLst>
                            <a:latin typeface="Cambria Math"/>
                          </a:rPr>
                          <m:t>𝐿</m:t>
                        </m:r>
                      </m:num>
                      <m:den>
                        <m:r>
                          <a:rPr lang="en-US" altLang="en-US" sz="2000" b="0" i="1" smtClean="0">
                            <a:solidFill>
                              <a:srgbClr val="000066"/>
                            </a:solidFill>
                            <a:effectLst>
                              <a:outerShdw blurRad="38100" dist="38100" dir="2700000" algn="tl">
                                <a:srgbClr val="C0C0C0"/>
                              </a:outerShdw>
                            </a:effectLst>
                            <a:latin typeface="Cambria Math"/>
                          </a:rPr>
                          <m:t>𝑉</m:t>
                        </m:r>
                      </m:den>
                    </m:f>
                  </m:oMath>
                </a14:m>
                <a:endParaRPr lang="en-US" altLang="en-US" sz="2000" dirty="0">
                  <a:highlight>
                    <a:srgbClr val="FFFF00"/>
                  </a:highlight>
                </a:endParaRPr>
              </a:p>
            </p:txBody>
          </p:sp>
        </mc:Choice>
        <mc:Fallback xmlns="">
          <p:sp>
            <p:nvSpPr>
              <p:cNvPr id="8" name="TextBox 7">
                <a:extLst>
                  <a:ext uri="{FF2B5EF4-FFF2-40B4-BE49-F238E27FC236}">
                    <a16:creationId xmlns:a16="http://schemas.microsoft.com/office/drawing/2014/main" xmlns:a14="http://schemas.microsoft.com/office/drawing/2010/main" xmlns="" id="{D7C16BB3-4E25-3F5F-21B0-21B7CB58A976}"/>
                  </a:ext>
                </a:extLst>
              </p:cNvPr>
              <p:cNvSpPr txBox="1">
                <a:spLocks noRot="1" noChangeAspect="1" noMove="1" noResize="1" noEditPoints="1" noAdjustHandles="1" noChangeArrowheads="1" noChangeShapeType="1" noTextEdit="1"/>
              </p:cNvSpPr>
              <p:nvPr/>
            </p:nvSpPr>
            <p:spPr>
              <a:xfrm>
                <a:off x="304800" y="1785464"/>
                <a:ext cx="8305800" cy="1155124"/>
              </a:xfrm>
              <a:prstGeom prst="rect">
                <a:avLst/>
              </a:prstGeom>
              <a:blipFill rotWithShape="1">
                <a:blip r:embed="rId2"/>
                <a:stretch>
                  <a:fillRect l="-807" b="-529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Picture 2" descr="no11.1.png"/>
          <p:cNvPicPr/>
          <p:nvPr/>
        </p:nvPicPr>
        <p:blipFill>
          <a:blip r:embed="rId2"/>
          <a:stretch/>
        </p:blipFill>
        <p:spPr>
          <a:xfrm>
            <a:off x="5105400" y="762000"/>
            <a:ext cx="2437560" cy="785160"/>
          </a:xfrm>
          <a:prstGeom prst="rect">
            <a:avLst/>
          </a:prstGeom>
          <a:ln w="9525">
            <a:noFill/>
          </a:ln>
        </p:spPr>
      </p:pic>
      <p:sp>
        <p:nvSpPr>
          <p:cNvPr id="241" name="TextBox 7"/>
          <p:cNvSpPr/>
          <p:nvPr/>
        </p:nvSpPr>
        <p:spPr>
          <a:xfrm>
            <a:off x="270946" y="957300"/>
            <a:ext cx="4765320" cy="394560"/>
          </a:xfrm>
          <a:prstGeom prst="rect">
            <a:avLst/>
          </a:prstGeom>
          <a:noFill/>
          <a:ln w="9525">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2000" b="0" strike="noStrike" spc="-1" dirty="0">
                <a:solidFill>
                  <a:srgbClr val="000066"/>
                </a:solidFill>
                <a:latin typeface="Arial"/>
              </a:rPr>
              <a:t>Refractive index for particles with spin S:</a:t>
            </a:r>
            <a:endParaRPr lang="en-US" sz="2000" b="0" strike="noStrike" spc="-1" dirty="0">
              <a:solidFill>
                <a:srgbClr val="000000"/>
              </a:solidFill>
              <a:latin typeface="Arial"/>
            </a:endParaRPr>
          </a:p>
        </p:txBody>
      </p:sp>
      <p:grpSp>
        <p:nvGrpSpPr>
          <p:cNvPr id="242" name="Group 21505"/>
          <p:cNvGrpSpPr/>
          <p:nvPr/>
        </p:nvGrpSpPr>
        <p:grpSpPr>
          <a:xfrm>
            <a:off x="1898280" y="4267200"/>
            <a:ext cx="7033680" cy="1410120"/>
            <a:chOff x="1898280" y="4572000"/>
            <a:chExt cx="7033680" cy="1410120"/>
          </a:xfrm>
        </p:grpSpPr>
        <p:grpSp>
          <p:nvGrpSpPr>
            <p:cNvPr id="243" name="Group 21504"/>
            <p:cNvGrpSpPr/>
            <p:nvPr/>
          </p:nvGrpSpPr>
          <p:grpSpPr>
            <a:xfrm>
              <a:off x="5094720" y="4647960"/>
              <a:ext cx="3693600" cy="1311480"/>
              <a:chOff x="5094720" y="4647960"/>
              <a:chExt cx="3693600" cy="1311480"/>
            </a:xfrm>
          </p:grpSpPr>
          <p:sp>
            <p:nvSpPr>
              <p:cNvPr id="244" name="Rectangle 23"/>
              <p:cNvSpPr/>
              <p:nvPr/>
            </p:nvSpPr>
            <p:spPr>
              <a:xfrm>
                <a:off x="6265440" y="4983120"/>
                <a:ext cx="2522880" cy="304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45" name="Rectangle 24"/>
              <p:cNvSpPr/>
              <p:nvPr/>
            </p:nvSpPr>
            <p:spPr>
              <a:xfrm>
                <a:off x="5094720" y="5319720"/>
                <a:ext cx="1587960" cy="304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46" name="Rectangle 25"/>
              <p:cNvSpPr/>
              <p:nvPr/>
            </p:nvSpPr>
            <p:spPr>
              <a:xfrm>
                <a:off x="5094720" y="5654880"/>
                <a:ext cx="2135520" cy="30456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47" name="Rectangle 26"/>
              <p:cNvSpPr/>
              <p:nvPr/>
            </p:nvSpPr>
            <p:spPr>
              <a:xfrm>
                <a:off x="6664680" y="4647960"/>
                <a:ext cx="1693440" cy="30456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grpSp>
        <p:sp>
          <p:nvSpPr>
            <p:cNvPr id="248" name="TextBox 15"/>
            <p:cNvSpPr/>
            <p:nvPr/>
          </p:nvSpPr>
          <p:spPr>
            <a:xfrm>
              <a:off x="1898280" y="4572000"/>
              <a:ext cx="7033680" cy="141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ts val="2599"/>
                </a:lnSpc>
                <a:buClr>
                  <a:srgbClr val="000066"/>
                </a:buClr>
                <a:buFont typeface="Wingdings" charset="2"/>
                <a:buChar char=""/>
              </a:pPr>
              <a:r>
                <a:rPr lang="en-US" sz="2000" b="0" strike="noStrike" spc="-1" dirty="0">
                  <a:solidFill>
                    <a:srgbClr val="000066"/>
                  </a:solidFill>
                  <a:latin typeface="Arial"/>
                </a:rPr>
                <a:t>terms proportional to amplitudes </a:t>
              </a:r>
              <a:r>
                <a:rPr lang="en-US" sz="2000" b="0" i="1" strike="noStrike" spc="-1" dirty="0">
                  <a:solidFill>
                    <a:srgbClr val="000066"/>
                  </a:solidFill>
                  <a:latin typeface="Arial"/>
                </a:rPr>
                <a:t>A </a:t>
              </a:r>
              <a:r>
                <a:rPr lang="en-US" sz="2000" b="0" strike="noStrike" spc="-1" dirty="0">
                  <a:solidFill>
                    <a:srgbClr val="000066"/>
                  </a:solidFill>
                  <a:latin typeface="Arial"/>
                </a:rPr>
                <a:t>are P- and T-even;</a:t>
              </a:r>
              <a:endParaRPr lang="en-US" sz="2000" b="0" strike="noStrike" spc="-1" dirty="0">
                <a:solidFill>
                  <a:srgbClr val="000000"/>
                </a:solidFill>
                <a:latin typeface="Arial"/>
              </a:endParaRPr>
            </a:p>
            <a:p>
              <a:pPr marL="343080" indent="-343080">
                <a:lnSpc>
                  <a:spcPts val="2599"/>
                </a:lnSpc>
                <a:buClr>
                  <a:srgbClr val="000066"/>
                </a:buClr>
                <a:buFont typeface="Wingdings" charset="2"/>
                <a:buChar char=""/>
              </a:pPr>
              <a:r>
                <a:rPr lang="en-US" sz="2000" b="0" strike="noStrike" spc="-1" dirty="0">
                  <a:solidFill>
                    <a:srgbClr val="000066"/>
                  </a:solidFill>
                  <a:latin typeface="Arial"/>
                </a:rPr>
                <a:t>those proportional to </a:t>
              </a:r>
              <a:r>
                <a:rPr lang="en-US" sz="2000" b="0" i="1" strike="noStrike" spc="-1" dirty="0">
                  <a:solidFill>
                    <a:srgbClr val="000066"/>
                  </a:solidFill>
                  <a:latin typeface="Arial"/>
                </a:rPr>
                <a:t>B, B</a:t>
              </a:r>
              <a:r>
                <a:rPr lang="en-US" sz="2000" b="0" i="1" strike="noStrike" spc="-1" baseline="-25000" dirty="0">
                  <a:solidFill>
                    <a:srgbClr val="000066"/>
                  </a:solidFill>
                  <a:latin typeface="Arial"/>
                </a:rPr>
                <a:t>2</a:t>
              </a:r>
              <a:r>
                <a:rPr lang="en-US" sz="2000" b="0" i="1" strike="noStrike" spc="-1" dirty="0">
                  <a:solidFill>
                    <a:srgbClr val="000066"/>
                  </a:solidFill>
                  <a:latin typeface="Arial"/>
                </a:rPr>
                <a:t>, B</a:t>
              </a:r>
              <a:r>
                <a:rPr lang="en-US" sz="2000" b="0" i="1" strike="noStrike" spc="-1" baseline="-25000" dirty="0">
                  <a:solidFill>
                    <a:srgbClr val="000066"/>
                  </a:solidFill>
                  <a:latin typeface="Arial"/>
                </a:rPr>
                <a:t>3</a:t>
              </a:r>
              <a:r>
                <a:rPr lang="en-US" sz="2000" b="0" i="1" strike="noStrike" spc="-1" dirty="0">
                  <a:solidFill>
                    <a:srgbClr val="000066"/>
                  </a:solidFill>
                  <a:latin typeface="Arial"/>
                </a:rPr>
                <a:t>, B</a:t>
              </a:r>
              <a:r>
                <a:rPr lang="en-US" sz="2000" b="0" i="1" strike="noStrike" spc="-1" baseline="-25000" dirty="0">
                  <a:solidFill>
                    <a:srgbClr val="000066"/>
                  </a:solidFill>
                  <a:latin typeface="Arial"/>
                </a:rPr>
                <a:t>4</a:t>
              </a:r>
              <a:r>
                <a:rPr lang="en-US" sz="2000" b="0" i="1" strike="noStrike" spc="-1" dirty="0">
                  <a:solidFill>
                    <a:srgbClr val="000066"/>
                  </a:solidFill>
                  <a:latin typeface="Arial"/>
                </a:rPr>
                <a:t> </a:t>
              </a:r>
              <a:r>
                <a:rPr lang="en-US" sz="2000" b="0" strike="noStrike" spc="-1" dirty="0">
                  <a:solidFill>
                    <a:srgbClr val="000066"/>
                  </a:solidFill>
                  <a:latin typeface="Arial"/>
                </a:rPr>
                <a:t>are P-odd and T-even;</a:t>
              </a:r>
              <a:endParaRPr lang="en-US" sz="2000" b="0" strike="noStrike" spc="-1" dirty="0">
                <a:solidFill>
                  <a:srgbClr val="000000"/>
                </a:solidFill>
                <a:latin typeface="Arial"/>
              </a:endParaRPr>
            </a:p>
            <a:p>
              <a:pPr marL="343080" indent="-343080">
                <a:lnSpc>
                  <a:spcPts val="2599"/>
                </a:lnSpc>
                <a:buClr>
                  <a:srgbClr val="000066"/>
                </a:buClr>
                <a:buFont typeface="Wingdings" charset="2"/>
                <a:buChar char=""/>
              </a:pPr>
              <a:r>
                <a:rPr lang="en-US" sz="2000" b="0" strike="noStrike" spc="-1" dirty="0">
                  <a:solidFill>
                    <a:srgbClr val="000066"/>
                  </a:solidFill>
                  <a:latin typeface="Arial"/>
                </a:rPr>
                <a:t>one proportional to </a:t>
              </a:r>
              <a:r>
                <a:rPr lang="en-US" sz="2000" b="0" i="1" strike="noStrike" spc="-1" dirty="0">
                  <a:solidFill>
                    <a:srgbClr val="000066"/>
                  </a:solidFill>
                  <a:latin typeface="Arial"/>
                </a:rPr>
                <a:t>B</a:t>
              </a:r>
              <a:r>
                <a:rPr lang="en-US" sz="2000" b="0" i="1" strike="noStrike" spc="-1" baseline="-25000" dirty="0">
                  <a:solidFill>
                    <a:srgbClr val="000066"/>
                  </a:solidFill>
                  <a:latin typeface="Arial"/>
                </a:rPr>
                <a:t>1</a:t>
              </a:r>
              <a:r>
                <a:rPr lang="en-US" sz="2000" b="0" strike="noStrike" spc="-1" dirty="0">
                  <a:solidFill>
                    <a:srgbClr val="000066"/>
                  </a:solidFill>
                  <a:latin typeface="Arial"/>
                </a:rPr>
                <a:t> is P- and T-odd;</a:t>
              </a:r>
              <a:endParaRPr lang="en-US" sz="2000" b="0" strike="noStrike" spc="-1" dirty="0">
                <a:solidFill>
                  <a:srgbClr val="000000"/>
                </a:solidFill>
                <a:latin typeface="Arial"/>
              </a:endParaRPr>
            </a:p>
            <a:p>
              <a:pPr marL="343080" indent="-343080">
                <a:lnSpc>
                  <a:spcPts val="2599"/>
                </a:lnSpc>
                <a:buClr>
                  <a:srgbClr val="000066"/>
                </a:buClr>
                <a:buFont typeface="Wingdings" charset="2"/>
                <a:buChar char=""/>
              </a:pPr>
              <a:r>
                <a:rPr lang="en-US" sz="2000" b="0" strike="noStrike" spc="-1" dirty="0">
                  <a:solidFill>
                    <a:srgbClr val="000066"/>
                  </a:solidFill>
                  <a:latin typeface="Arial"/>
                </a:rPr>
                <a:t>one proportional to </a:t>
              </a:r>
              <a:r>
                <a:rPr lang="en-US" sz="2000" b="0" i="1" strike="noStrike" spc="-1" dirty="0">
                  <a:solidFill>
                    <a:srgbClr val="000066"/>
                  </a:solidFill>
                  <a:latin typeface="Arial"/>
                </a:rPr>
                <a:t>B</a:t>
              </a:r>
              <a:r>
                <a:rPr lang="en-US" sz="2000" b="0" i="1" strike="noStrike" spc="-1" baseline="-25000" dirty="0">
                  <a:solidFill>
                    <a:srgbClr val="000066"/>
                  </a:solidFill>
                  <a:latin typeface="Arial"/>
                </a:rPr>
                <a:t>5</a:t>
              </a:r>
              <a:r>
                <a:rPr lang="en-US" sz="2000" b="0" strike="noStrike" spc="-1" dirty="0">
                  <a:solidFill>
                    <a:srgbClr val="000066"/>
                  </a:solidFill>
                  <a:latin typeface="Arial"/>
                </a:rPr>
                <a:t> is P-even and T-odd;</a:t>
              </a:r>
              <a:endParaRPr lang="en-US" sz="2000" b="0" strike="noStrike" spc="-1" dirty="0">
                <a:solidFill>
                  <a:srgbClr val="000000"/>
                </a:solidFill>
                <a:latin typeface="Arial"/>
              </a:endParaRPr>
            </a:p>
          </p:txBody>
        </p:sp>
      </p:grpSp>
      <p:sp>
        <p:nvSpPr>
          <p:cNvPr id="249" name="Rectangle 2"/>
          <p:cNvSpPr/>
          <p:nvPr/>
        </p:nvSpPr>
        <p:spPr>
          <a:xfrm>
            <a:off x="281160" y="76320"/>
            <a:ext cx="8862480" cy="6854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en-US" sz="2800" b="0" strike="noStrike" spc="-1">
                <a:solidFill>
                  <a:srgbClr val="000066"/>
                </a:solidFill>
                <a:latin typeface="Arial"/>
              </a:rPr>
              <a:t>Forward scattering amplitude for a particle with spin S</a:t>
            </a:r>
            <a:endParaRPr lang="en-US" sz="2800" b="0" strike="noStrike" spc="-1">
              <a:solidFill>
                <a:srgbClr val="000000"/>
              </a:solidFill>
              <a:latin typeface="Arial"/>
            </a:endParaRPr>
          </a:p>
        </p:txBody>
      </p:sp>
      <p:grpSp>
        <p:nvGrpSpPr>
          <p:cNvPr id="3" name="Group 2"/>
          <p:cNvGrpSpPr/>
          <p:nvPr/>
        </p:nvGrpSpPr>
        <p:grpSpPr>
          <a:xfrm>
            <a:off x="304800" y="1371600"/>
            <a:ext cx="8669640" cy="1168097"/>
            <a:chOff x="398160" y="1447800"/>
            <a:chExt cx="8669640" cy="1168097"/>
          </a:xfrm>
        </p:grpSpPr>
        <p:sp>
          <p:nvSpPr>
            <p:cNvPr id="237" name="TextBox 8"/>
            <p:cNvSpPr/>
            <p:nvPr/>
          </p:nvSpPr>
          <p:spPr>
            <a:xfrm>
              <a:off x="398160" y="1447800"/>
              <a:ext cx="8669640" cy="116809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ts val="2801"/>
                </a:lnSpc>
              </a:pPr>
              <a:r>
                <a:rPr lang="en-US" sz="1800" b="0" strike="noStrike" spc="-1" dirty="0">
                  <a:solidFill>
                    <a:srgbClr val="000066"/>
                  </a:solidFill>
                  <a:latin typeface="Arial"/>
                </a:rPr>
                <a:t>where </a:t>
              </a:r>
              <a:r>
                <a:rPr lang="ru-RU" sz="1800" b="0" strike="noStrike" spc="-1" dirty="0">
                  <a:solidFill>
                    <a:srgbClr val="000066"/>
                  </a:solidFill>
                  <a:latin typeface="Arial"/>
                </a:rPr>
                <a:t> </a:t>
              </a:r>
              <a:r>
                <a:rPr lang="en-US" sz="1800" b="0" strike="noStrike" spc="-1" dirty="0">
                  <a:solidFill>
                    <a:srgbClr val="000066"/>
                  </a:solidFill>
                  <a:latin typeface="Arial"/>
                </a:rPr>
                <a:t> </a:t>
              </a:r>
              <a:r>
                <a:rPr lang="ru-RU" sz="1800" b="0" strike="noStrike" spc="-1" dirty="0">
                  <a:solidFill>
                    <a:srgbClr val="000066"/>
                  </a:solidFill>
                  <a:latin typeface="Arial"/>
                </a:rPr>
                <a:t>                     </a:t>
              </a:r>
              <a:r>
                <a:rPr lang="en-US" sz="1800" b="0" strike="noStrike" spc="-1" dirty="0">
                  <a:solidFill>
                    <a:srgbClr val="000066"/>
                  </a:solidFill>
                  <a:latin typeface="Arial"/>
                </a:rPr>
                <a:t>     </a:t>
              </a:r>
              <a:r>
                <a:rPr lang="ru-RU" sz="1800" b="0" strike="noStrike" spc="-1" dirty="0">
                  <a:solidFill>
                    <a:srgbClr val="000066"/>
                  </a:solidFill>
                  <a:latin typeface="Arial"/>
                </a:rPr>
                <a:t>;       </a:t>
              </a:r>
              <a:r>
                <a:rPr lang="ru-RU" sz="1800" b="0" strike="noStrike" spc="-1" dirty="0" err="1">
                  <a:solidFill>
                    <a:srgbClr val="000066"/>
                  </a:solidFill>
                  <a:latin typeface="Arial"/>
                </a:rPr>
                <a:t>is</a:t>
              </a:r>
              <a:r>
                <a:rPr lang="ru-RU" sz="1800" b="0" strike="noStrike" spc="-1" dirty="0">
                  <a:solidFill>
                    <a:srgbClr val="000066"/>
                  </a:solidFill>
                  <a:latin typeface="Arial"/>
                </a:rPr>
                <a:t> </a:t>
              </a:r>
              <a:r>
                <a:rPr lang="ru-RU" sz="1800" b="0" strike="noStrike" spc="-1" dirty="0" err="1">
                  <a:solidFill>
                    <a:srgbClr val="000066"/>
                  </a:solidFill>
                  <a:latin typeface="Arial"/>
                </a:rPr>
                <a:t>the</a:t>
              </a:r>
              <a:r>
                <a:rPr lang="ru-RU" sz="1800" b="0" strike="noStrike" spc="-1" dirty="0">
                  <a:solidFill>
                    <a:srgbClr val="000066"/>
                  </a:solidFill>
                  <a:latin typeface="Arial"/>
                </a:rPr>
                <a:t> spin </a:t>
              </a:r>
              <a:r>
                <a:rPr lang="ru-RU" sz="1800" b="0" strike="noStrike" spc="-1" dirty="0" err="1">
                  <a:solidFill>
                    <a:srgbClr val="000066"/>
                  </a:solidFill>
                  <a:latin typeface="Arial"/>
                </a:rPr>
                <a:t>matrix</a:t>
              </a:r>
              <a:r>
                <a:rPr lang="ru-RU" sz="1800" b="0" strike="noStrike" spc="-1" dirty="0">
                  <a:solidFill>
                    <a:srgbClr val="000066"/>
                  </a:solidFill>
                  <a:latin typeface="Arial"/>
                </a:rPr>
                <a:t> </a:t>
              </a:r>
              <a:r>
                <a:rPr lang="ru-RU" sz="1800" b="0" strike="noStrike" spc="-1" dirty="0" err="1">
                  <a:solidFill>
                    <a:srgbClr val="000066"/>
                  </a:solidFill>
                  <a:latin typeface="Arial"/>
                </a:rPr>
                <a:t>of</a:t>
              </a:r>
              <a:r>
                <a:rPr lang="ru-RU" sz="1800" b="0" strike="noStrike" spc="-1" dirty="0">
                  <a:solidFill>
                    <a:srgbClr val="000066"/>
                  </a:solidFill>
                  <a:latin typeface="Arial"/>
                </a:rPr>
                <a:t> </a:t>
              </a:r>
              <a:r>
                <a:rPr lang="ru-RU" sz="1800" b="0" strike="noStrike" spc="-1" dirty="0" err="1">
                  <a:solidFill>
                    <a:srgbClr val="000066"/>
                  </a:solidFill>
                  <a:latin typeface="Arial"/>
                </a:rPr>
                <a:t>the</a:t>
              </a:r>
              <a:r>
                <a:rPr lang="ru-RU" sz="1800" b="0" strike="noStrike" spc="-1" dirty="0">
                  <a:solidFill>
                    <a:srgbClr val="000066"/>
                  </a:solidFill>
                  <a:latin typeface="Arial"/>
                </a:rPr>
                <a:t> </a:t>
              </a:r>
              <a:r>
                <a:rPr lang="ru-RU" sz="1800" b="0" strike="noStrike" spc="-1" dirty="0" err="1">
                  <a:solidFill>
                    <a:srgbClr val="000066"/>
                  </a:solidFill>
                  <a:latin typeface="Arial"/>
                </a:rPr>
                <a:t>scatterer</a:t>
              </a:r>
              <a:r>
                <a:rPr lang="ru-RU" sz="1800" b="0" strike="noStrike" spc="-1" dirty="0">
                  <a:solidFill>
                    <a:srgbClr val="000066"/>
                  </a:solidFill>
                  <a:latin typeface="Arial"/>
                </a:rPr>
                <a:t>;          </a:t>
              </a:r>
              <a:r>
                <a:rPr lang="ru-RU" sz="1800" b="0" strike="noStrike" spc="-1" dirty="0" err="1">
                  <a:solidFill>
                    <a:srgbClr val="000066"/>
                  </a:solidFill>
                  <a:latin typeface="Arial"/>
                </a:rPr>
                <a:t>is</a:t>
              </a:r>
              <a:r>
                <a:rPr lang="ru-RU" sz="1800" b="0" strike="noStrike" spc="-1" dirty="0">
                  <a:solidFill>
                    <a:srgbClr val="000066"/>
                  </a:solidFill>
                  <a:latin typeface="Arial"/>
                </a:rPr>
                <a:t> </a:t>
              </a:r>
              <a:r>
                <a:rPr lang="ru-RU" sz="1800" b="0" strike="noStrike" spc="-1" dirty="0" err="1">
                  <a:solidFill>
                    <a:srgbClr val="000066"/>
                  </a:solidFill>
                  <a:latin typeface="Arial"/>
                </a:rPr>
                <a:t>the</a:t>
              </a:r>
              <a:r>
                <a:rPr lang="ru-RU" sz="1800" b="0" strike="noStrike" spc="-1" dirty="0">
                  <a:solidFill>
                    <a:srgbClr val="000066"/>
                  </a:solidFill>
                  <a:latin typeface="Arial"/>
                </a:rPr>
                <a:t> </a:t>
              </a:r>
              <a:r>
                <a:rPr lang="ru-RU" sz="1800" b="0" strike="noStrike" spc="-1" dirty="0" err="1">
                  <a:solidFill>
                    <a:srgbClr val="000066"/>
                  </a:solidFill>
                  <a:latin typeface="Arial"/>
                </a:rPr>
                <a:t>operator</a:t>
              </a:r>
              <a:r>
                <a:rPr lang="en-US" sz="1800" b="0" strike="noStrike" spc="-1" dirty="0">
                  <a:solidFill>
                    <a:srgbClr val="000066"/>
                  </a:solidFill>
                  <a:latin typeface="Arial"/>
                </a:rPr>
                <a:t>.  A</a:t>
              </a:r>
              <a:r>
                <a:rPr lang="ru-RU" sz="1800" b="0" strike="noStrike" spc="-1" dirty="0" err="1">
                  <a:solidFill>
                    <a:srgbClr val="000066"/>
                  </a:solidFill>
                  <a:latin typeface="Arial"/>
                </a:rPr>
                <a:t>mplitude</a:t>
              </a:r>
              <a:r>
                <a:rPr lang="ru-RU" sz="1800" b="0" strike="noStrike" spc="-1" dirty="0">
                  <a:solidFill>
                    <a:srgbClr val="000066"/>
                  </a:solidFill>
                  <a:latin typeface="Arial"/>
                </a:rPr>
                <a:t> </a:t>
              </a:r>
              <a:r>
                <a:rPr lang="ru-RU" sz="1800" b="0" strike="noStrike" spc="-1" dirty="0" err="1">
                  <a:solidFill>
                    <a:srgbClr val="000066"/>
                  </a:solidFill>
                  <a:latin typeface="Arial"/>
                </a:rPr>
                <a:t>of</a:t>
              </a:r>
              <a:r>
                <a:rPr lang="ru-RU" sz="1800" b="0" strike="noStrike" spc="-1" dirty="0">
                  <a:solidFill>
                    <a:srgbClr val="000066"/>
                  </a:solidFill>
                  <a:latin typeface="Arial"/>
                </a:rPr>
                <a:t> </a:t>
              </a:r>
              <a:r>
                <a:rPr lang="ru-RU" sz="1800" b="0" strike="noStrike" spc="-1" dirty="0" err="1">
                  <a:solidFill>
                    <a:srgbClr val="000066"/>
                  </a:solidFill>
                  <a:latin typeface="Arial"/>
                </a:rPr>
                <a:t>forward</a:t>
              </a:r>
              <a:r>
                <a:rPr lang="ru-RU" sz="1800" b="0" strike="noStrike" spc="-1" dirty="0">
                  <a:solidFill>
                    <a:srgbClr val="000066"/>
                  </a:solidFill>
                  <a:latin typeface="Arial"/>
                </a:rPr>
                <a:t> </a:t>
              </a:r>
              <a:r>
                <a:rPr lang="ru-RU" sz="1800" b="0" strike="noStrike" spc="-1" dirty="0" err="1">
                  <a:solidFill>
                    <a:srgbClr val="000066"/>
                  </a:solidFill>
                  <a:latin typeface="Arial"/>
                </a:rPr>
                <a:t>scattering</a:t>
              </a:r>
              <a:r>
                <a:rPr lang="ru-RU" sz="1800" b="0" strike="noStrike" spc="-1" dirty="0">
                  <a:solidFill>
                    <a:srgbClr val="000066"/>
                  </a:solidFill>
                  <a:latin typeface="Arial"/>
                </a:rPr>
                <a:t> </a:t>
              </a:r>
              <a:r>
                <a:rPr lang="ru-RU" sz="1800" b="0" strike="noStrike" spc="-1" dirty="0" err="1">
                  <a:solidFill>
                    <a:srgbClr val="000066"/>
                  </a:solidFill>
                  <a:latin typeface="Arial"/>
                </a:rPr>
                <a:t>that</a:t>
              </a:r>
              <a:r>
                <a:rPr lang="ru-RU" sz="1800" b="0" strike="noStrike" spc="-1" dirty="0">
                  <a:solidFill>
                    <a:srgbClr val="000066"/>
                  </a:solidFill>
                  <a:latin typeface="Arial"/>
                </a:rPr>
                <a:t> </a:t>
              </a:r>
              <a:r>
                <a:rPr lang="ru-RU" sz="1800" b="0" strike="noStrike" spc="-1" dirty="0" err="1">
                  <a:solidFill>
                    <a:srgbClr val="000066"/>
                  </a:solidFill>
                  <a:latin typeface="Arial"/>
                </a:rPr>
                <a:t>acts</a:t>
              </a:r>
              <a:r>
                <a:rPr lang="ru-RU" sz="1800" b="0" strike="noStrike" spc="-1" dirty="0">
                  <a:solidFill>
                    <a:srgbClr val="000066"/>
                  </a:solidFill>
                  <a:latin typeface="Arial"/>
                </a:rPr>
                <a:t> </a:t>
              </a:r>
              <a:r>
                <a:rPr lang="ru-RU" sz="1800" b="0" strike="noStrike" spc="-1" dirty="0" err="1">
                  <a:solidFill>
                    <a:srgbClr val="000066"/>
                  </a:solidFill>
                  <a:latin typeface="Arial"/>
                </a:rPr>
                <a:t>in</a:t>
              </a:r>
              <a:r>
                <a:rPr lang="ru-RU" sz="1800" b="0" strike="noStrike" spc="-1" dirty="0">
                  <a:solidFill>
                    <a:srgbClr val="000066"/>
                  </a:solidFill>
                  <a:latin typeface="Arial"/>
                </a:rPr>
                <a:t> </a:t>
              </a:r>
              <a:r>
                <a:rPr lang="ru-RU" sz="1800" b="0" strike="noStrike" spc="-1" dirty="0" err="1">
                  <a:solidFill>
                    <a:srgbClr val="000066"/>
                  </a:solidFill>
                  <a:latin typeface="Arial"/>
                </a:rPr>
                <a:t>the</a:t>
              </a:r>
              <a:r>
                <a:rPr lang="ru-RU" sz="1800" b="0" strike="noStrike" spc="-1" dirty="0">
                  <a:solidFill>
                    <a:srgbClr val="000066"/>
                  </a:solidFill>
                  <a:latin typeface="Arial"/>
                </a:rPr>
                <a:t> spin </a:t>
              </a:r>
              <a:r>
                <a:rPr lang="ru-RU" sz="1800" b="0" strike="noStrike" spc="-1" dirty="0" err="1">
                  <a:solidFill>
                    <a:srgbClr val="000066"/>
                  </a:solidFill>
                  <a:latin typeface="Arial"/>
                </a:rPr>
                <a:t>space</a:t>
              </a:r>
              <a:r>
                <a:rPr lang="ru-RU" sz="1800" b="0" strike="noStrike" spc="-1" dirty="0">
                  <a:solidFill>
                    <a:srgbClr val="000066"/>
                  </a:solidFill>
                  <a:latin typeface="Arial"/>
                </a:rPr>
                <a:t> </a:t>
              </a:r>
              <a:r>
                <a:rPr lang="ru-RU" sz="1800" b="0" strike="noStrike" spc="-1" dirty="0" err="1">
                  <a:solidFill>
                    <a:srgbClr val="000066"/>
                  </a:solidFill>
                  <a:latin typeface="Arial"/>
                </a:rPr>
                <a:t>of</a:t>
              </a:r>
              <a:r>
                <a:rPr lang="ru-RU" sz="1800" b="0" strike="noStrike" spc="-1" dirty="0">
                  <a:solidFill>
                    <a:srgbClr val="000066"/>
                  </a:solidFill>
                  <a:latin typeface="Arial"/>
                </a:rPr>
                <a:t> </a:t>
              </a:r>
              <a:r>
                <a:rPr lang="ru-RU" sz="1800" b="0" strike="noStrike" spc="-1" dirty="0" err="1">
                  <a:solidFill>
                    <a:srgbClr val="000066"/>
                  </a:solidFill>
                  <a:latin typeface="Arial"/>
                </a:rPr>
                <a:t>the</a:t>
              </a:r>
              <a:r>
                <a:rPr lang="ru-RU" sz="1800" b="0" strike="noStrike" spc="-1" dirty="0">
                  <a:solidFill>
                    <a:srgbClr val="000066"/>
                  </a:solidFill>
                  <a:latin typeface="Arial"/>
                </a:rPr>
                <a:t> </a:t>
              </a:r>
              <a:r>
                <a:rPr lang="ru-RU" sz="1800" b="0" strike="noStrike" spc="-1" dirty="0" err="1">
                  <a:solidFill>
                    <a:srgbClr val="000066"/>
                  </a:solidFill>
                  <a:latin typeface="Arial"/>
                </a:rPr>
                <a:t>particle</a:t>
              </a:r>
              <a:r>
                <a:rPr lang="en-US" sz="1800" b="0" strike="noStrike" spc="-1" dirty="0">
                  <a:solidFill>
                    <a:srgbClr val="000066"/>
                  </a:solidFill>
                  <a:latin typeface="Arial"/>
                </a:rPr>
                <a:t> </a:t>
              </a:r>
              <a:r>
                <a:rPr lang="ru-RU" sz="1800" b="0" strike="noStrike" spc="-1" dirty="0">
                  <a:solidFill>
                    <a:srgbClr val="000066"/>
                  </a:solidFill>
                  <a:latin typeface="Arial"/>
                </a:rPr>
                <a:t>and</a:t>
              </a:r>
              <a:r>
                <a:rPr lang="en-US" sz="1800" b="0" strike="noStrike" spc="-1" dirty="0">
                  <a:solidFill>
                    <a:srgbClr val="000066"/>
                  </a:solidFill>
                  <a:latin typeface="Arial"/>
                </a:rPr>
                <a:t> </a:t>
              </a:r>
              <a:r>
                <a:rPr lang="ru-RU" sz="1800" b="0" strike="noStrike" spc="-1" dirty="0" err="1">
                  <a:solidFill>
                    <a:srgbClr val="000066"/>
                  </a:solidFill>
                  <a:latin typeface="Arial"/>
                </a:rPr>
                <a:t>the</a:t>
              </a:r>
              <a:r>
                <a:rPr lang="ru-RU" sz="1800" b="0" strike="noStrike" spc="-1" dirty="0">
                  <a:solidFill>
                    <a:srgbClr val="000066"/>
                  </a:solidFill>
                  <a:latin typeface="Arial"/>
                </a:rPr>
                <a:t> </a:t>
              </a:r>
              <a:r>
                <a:rPr lang="ru-RU" sz="1800" b="0" strike="noStrike" spc="-1" dirty="0" err="1">
                  <a:solidFill>
                    <a:srgbClr val="000066"/>
                  </a:solidFill>
                  <a:latin typeface="Arial"/>
                </a:rPr>
                <a:t>scatterer</a:t>
              </a:r>
              <a:r>
                <a:rPr lang="ru-RU" sz="1800" b="0" strike="noStrike" spc="-1" dirty="0">
                  <a:solidFill>
                    <a:srgbClr val="000066"/>
                  </a:solidFill>
                  <a:latin typeface="Arial"/>
                </a:rPr>
                <a:t> </a:t>
              </a:r>
              <a:r>
                <a:rPr lang="ru-RU" sz="1800" b="0" strike="noStrike" spc="-1" dirty="0" err="1">
                  <a:solidFill>
                    <a:srgbClr val="000066"/>
                  </a:solidFill>
                  <a:latin typeface="Arial"/>
                </a:rPr>
                <a:t>with</a:t>
              </a:r>
              <a:r>
                <a:rPr lang="ru-RU" sz="1800" b="0" strike="noStrike" spc="-1" dirty="0">
                  <a:solidFill>
                    <a:srgbClr val="000066"/>
                  </a:solidFill>
                  <a:latin typeface="Arial"/>
                </a:rPr>
                <a:t> spin </a:t>
              </a:r>
              <a:r>
                <a:rPr lang="ru-RU" sz="1800" b="0" i="1" strike="noStrike" spc="-1" dirty="0">
                  <a:solidFill>
                    <a:srgbClr val="000066"/>
                  </a:solidFill>
                  <a:latin typeface="Arial"/>
                </a:rPr>
                <a:t>J</a:t>
              </a:r>
              <a:r>
                <a:rPr lang="en-US" sz="1800" b="0" strike="noStrike" spc="-1" dirty="0">
                  <a:solidFill>
                    <a:srgbClr val="000066"/>
                  </a:solidFill>
                  <a:latin typeface="Arial"/>
                </a:rPr>
                <a:t> reads as follows:</a:t>
              </a:r>
              <a:endParaRPr lang="en-US" sz="1800" b="0" strike="noStrike" spc="-1" dirty="0">
                <a:solidFill>
                  <a:srgbClr val="000000"/>
                </a:solidFill>
                <a:latin typeface="Arial"/>
              </a:endParaRPr>
            </a:p>
          </p:txBody>
        </p:sp>
        <p:pic>
          <p:nvPicPr>
            <p:cNvPr id="238" name="Picture 12" descr="no322a.png"/>
            <p:cNvPicPr/>
            <p:nvPr/>
          </p:nvPicPr>
          <p:blipFill>
            <a:blip r:embed="rId3"/>
            <a:stretch/>
          </p:blipFill>
          <p:spPr>
            <a:xfrm>
              <a:off x="1135440" y="1504680"/>
              <a:ext cx="1759680" cy="347040"/>
            </a:xfrm>
            <a:prstGeom prst="rect">
              <a:avLst/>
            </a:prstGeom>
            <a:ln w="0">
              <a:noFill/>
            </a:ln>
          </p:spPr>
        </p:pic>
        <p:pic>
          <p:nvPicPr>
            <p:cNvPr id="239" name="Picture 14" descr="no322c.png"/>
            <p:cNvPicPr/>
            <p:nvPr/>
          </p:nvPicPr>
          <p:blipFill>
            <a:blip r:embed="rId4"/>
            <a:stretch/>
          </p:blipFill>
          <p:spPr>
            <a:xfrm>
              <a:off x="6841440" y="1529520"/>
              <a:ext cx="549720" cy="322200"/>
            </a:xfrm>
            <a:prstGeom prst="rect">
              <a:avLst/>
            </a:prstGeom>
            <a:ln w="0">
              <a:noFill/>
            </a:ln>
          </p:spPr>
        </p:pic>
        <p:pic>
          <p:nvPicPr>
            <p:cNvPr id="250" name="Picture 27" descr="no322a.png"/>
            <p:cNvPicPr/>
            <p:nvPr/>
          </p:nvPicPr>
          <p:blipFill>
            <a:blip r:embed="rId3"/>
            <a:srcRect l="57150" r="27063"/>
            <a:stretch/>
          </p:blipFill>
          <p:spPr>
            <a:xfrm>
              <a:off x="3108960" y="1504680"/>
              <a:ext cx="277920" cy="347040"/>
            </a:xfrm>
            <a:prstGeom prst="rect">
              <a:avLst/>
            </a:prstGeom>
            <a:ln w="0">
              <a:noFill/>
            </a:ln>
          </p:spPr>
        </p:pic>
      </p:grpSp>
      <p:grpSp>
        <p:nvGrpSpPr>
          <p:cNvPr id="251" name="Group 21503"/>
          <p:cNvGrpSpPr/>
          <p:nvPr/>
        </p:nvGrpSpPr>
        <p:grpSpPr>
          <a:xfrm>
            <a:off x="477360" y="2438400"/>
            <a:ext cx="7522560" cy="1903320"/>
            <a:chOff x="477360" y="2666880"/>
            <a:chExt cx="7522560" cy="1903320"/>
          </a:xfrm>
        </p:grpSpPr>
        <p:sp>
          <p:nvSpPr>
            <p:cNvPr id="252" name="Rectangle 10"/>
            <p:cNvSpPr/>
            <p:nvPr/>
          </p:nvSpPr>
          <p:spPr>
            <a:xfrm>
              <a:off x="509760" y="2666880"/>
              <a:ext cx="7490160" cy="187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grpSp>
          <p:nvGrpSpPr>
            <p:cNvPr id="253" name="Group 6"/>
            <p:cNvGrpSpPr/>
            <p:nvPr/>
          </p:nvGrpSpPr>
          <p:grpSpPr>
            <a:xfrm>
              <a:off x="955080" y="3555360"/>
              <a:ext cx="6893280" cy="680400"/>
              <a:chOff x="955080" y="3555360"/>
              <a:chExt cx="6893280" cy="680400"/>
            </a:xfrm>
          </p:grpSpPr>
          <p:sp>
            <p:nvSpPr>
              <p:cNvPr id="254" name="Rectangle 18"/>
              <p:cNvSpPr/>
              <p:nvPr/>
            </p:nvSpPr>
            <p:spPr>
              <a:xfrm>
                <a:off x="2567880" y="3555360"/>
                <a:ext cx="1527840" cy="304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55" name="Rectangle 19"/>
              <p:cNvSpPr/>
              <p:nvPr/>
            </p:nvSpPr>
            <p:spPr>
              <a:xfrm>
                <a:off x="1584360" y="3555360"/>
                <a:ext cx="794520" cy="304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56" name="Rectangle 20"/>
              <p:cNvSpPr/>
              <p:nvPr/>
            </p:nvSpPr>
            <p:spPr>
              <a:xfrm>
                <a:off x="4320000" y="3555360"/>
                <a:ext cx="3528360" cy="304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57" name="Rectangle 21"/>
              <p:cNvSpPr/>
              <p:nvPr/>
            </p:nvSpPr>
            <p:spPr>
              <a:xfrm>
                <a:off x="2041200" y="3931200"/>
                <a:ext cx="2135520" cy="30456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58" name="Rectangle 22"/>
              <p:cNvSpPr/>
              <p:nvPr/>
            </p:nvSpPr>
            <p:spPr>
              <a:xfrm>
                <a:off x="955080" y="3931200"/>
                <a:ext cx="894960" cy="304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grpSp>
        <p:sp>
          <p:nvSpPr>
            <p:cNvPr id="259" name="Rectangle 17"/>
            <p:cNvSpPr/>
            <p:nvPr/>
          </p:nvSpPr>
          <p:spPr>
            <a:xfrm>
              <a:off x="791280" y="3166200"/>
              <a:ext cx="6464160" cy="30456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sp>
          <p:nvSpPr>
            <p:cNvPr id="260" name="Rectangle 5"/>
            <p:cNvSpPr/>
            <p:nvPr/>
          </p:nvSpPr>
          <p:spPr>
            <a:xfrm>
              <a:off x="1059120" y="2756520"/>
              <a:ext cx="4502880" cy="30456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u="sng" strike="noStrike" spc="-1">
                <a:solidFill>
                  <a:schemeClr val="lt1"/>
                </a:solidFill>
                <a:uFillTx/>
                <a:latin typeface="Arial"/>
              </a:endParaRPr>
            </a:p>
          </p:txBody>
        </p:sp>
        <p:grpSp>
          <p:nvGrpSpPr>
            <p:cNvPr id="261" name="Group 3"/>
            <p:cNvGrpSpPr/>
            <p:nvPr/>
          </p:nvGrpSpPr>
          <p:grpSpPr>
            <a:xfrm>
              <a:off x="477360" y="2666880"/>
              <a:ext cx="7522200" cy="1638360"/>
              <a:chOff x="477360" y="2666880"/>
              <a:chExt cx="7522200" cy="1638360"/>
            </a:xfrm>
          </p:grpSpPr>
          <p:pic>
            <p:nvPicPr>
              <p:cNvPr id="262" name="Picture 3" descr="no11.2.png"/>
              <p:cNvPicPr/>
              <p:nvPr/>
            </p:nvPicPr>
            <p:blipFill>
              <a:blip r:embed="rId5"/>
              <a:srcRect r="5193"/>
              <a:stretch/>
            </p:blipFill>
            <p:spPr>
              <a:xfrm>
                <a:off x="477360" y="2666880"/>
                <a:ext cx="7283160" cy="1638360"/>
              </a:xfrm>
              <a:prstGeom prst="rect">
                <a:avLst/>
              </a:prstGeom>
              <a:ln w="9525">
                <a:noFill/>
              </a:ln>
            </p:spPr>
          </p:pic>
          <p:sp>
            <p:nvSpPr>
              <p:cNvPr id="263" name="Rectangle 12"/>
              <p:cNvSpPr/>
              <p:nvPr/>
            </p:nvSpPr>
            <p:spPr>
              <a:xfrm>
                <a:off x="7255440" y="3922200"/>
                <a:ext cx="744120" cy="383040"/>
              </a:xfrm>
              <a:prstGeom prst="rect">
                <a:avLst/>
              </a:prstGeom>
              <a:solidFill>
                <a:schemeClr val="bg1"/>
              </a:solidFill>
              <a:ln w="9525">
                <a:solidFill>
                  <a:srgbClr val="FFFFFF"/>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u="sng" strike="noStrike" spc="-1">
                  <a:solidFill>
                    <a:srgbClr val="000066"/>
                  </a:solidFill>
                  <a:uFillTx/>
                  <a:latin typeface="Arial"/>
                </a:endParaRPr>
              </a:p>
            </p:txBody>
          </p:sp>
        </p:grpSp>
        <p:sp>
          <p:nvSpPr>
            <p:cNvPr id="264" name="TextBox 9"/>
            <p:cNvSpPr/>
            <p:nvPr/>
          </p:nvSpPr>
          <p:spPr>
            <a:xfrm>
              <a:off x="4773960" y="3894480"/>
              <a:ext cx="3150360" cy="6757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66"/>
                  </a:solidFill>
                  <a:latin typeface="Arial"/>
                </a:rPr>
                <a:t>terms containing products of </a:t>
              </a:r>
              <a:r>
                <a:rPr lang="en-US" sz="1800" b="0" i="1" strike="noStrike" spc="-1">
                  <a:solidFill>
                    <a:srgbClr val="000066"/>
                  </a:solidFill>
                  <a:latin typeface="Arial"/>
                </a:rPr>
                <a:t>S</a:t>
              </a:r>
              <a:r>
                <a:rPr lang="en-US" sz="1800" b="0" i="1" strike="noStrike" spc="-1" baseline="-25000">
                  <a:solidFill>
                    <a:srgbClr val="000066"/>
                  </a:solidFill>
                  <a:latin typeface="Arial"/>
                </a:rPr>
                <a:t>i</a:t>
              </a:r>
              <a:r>
                <a:rPr lang="en-US" sz="1800" b="0" strike="noStrike" spc="-1">
                  <a:solidFill>
                    <a:srgbClr val="000066"/>
                  </a:solidFill>
                  <a:latin typeface="Arial"/>
                </a:rPr>
                <a:t> and </a:t>
              </a:r>
              <a:r>
                <a:rPr lang="en-US" sz="1800" b="0" i="1" strike="noStrike" spc="-1">
                  <a:solidFill>
                    <a:srgbClr val="000066"/>
                  </a:solidFill>
                  <a:latin typeface="Arial"/>
                </a:rPr>
                <a:t>J</a:t>
              </a:r>
              <a:r>
                <a:rPr lang="en-US" sz="1800" b="0" i="1" strike="noStrike" spc="-1" baseline="-25000">
                  <a:solidFill>
                    <a:srgbClr val="000066"/>
                  </a:solidFill>
                  <a:latin typeface="Arial"/>
                </a:rPr>
                <a:t>i  </a:t>
              </a:r>
              <a:r>
                <a:rPr lang="en-US" sz="1800" b="0" strike="noStrike" spc="-1">
                  <a:solidFill>
                    <a:srgbClr val="000066"/>
                  </a:solidFill>
                  <a:latin typeface="Arial"/>
                </a:rPr>
                <a:t>up to </a:t>
              </a:r>
              <a:r>
                <a:rPr lang="en-US" sz="1800" b="0" i="1" strike="noStrike" spc="-1">
                  <a:solidFill>
                    <a:srgbClr val="000066"/>
                  </a:solidFill>
                  <a:latin typeface="Arial"/>
                </a:rPr>
                <a:t>2S</a:t>
              </a:r>
              <a:r>
                <a:rPr lang="en-US" sz="1800" b="0" strike="noStrike" spc="-1">
                  <a:solidFill>
                    <a:srgbClr val="000066"/>
                  </a:solidFill>
                  <a:latin typeface="Arial"/>
                </a:rPr>
                <a:t> and </a:t>
              </a:r>
              <a:r>
                <a:rPr lang="en-US" sz="1800" b="0" i="1" strike="noStrike" spc="-1">
                  <a:solidFill>
                    <a:srgbClr val="000066"/>
                  </a:solidFill>
                  <a:latin typeface="Arial"/>
                </a:rPr>
                <a:t>2J</a:t>
              </a:r>
              <a:endParaRPr lang="en-US" sz="1800" b="0" strike="noStrike" spc="-1">
                <a:solidFill>
                  <a:srgbClr val="000000"/>
                </a:solidFill>
                <a:latin typeface="Arial"/>
              </a:endParaRPr>
            </a:p>
          </p:txBody>
        </p:sp>
      </p:grpSp>
      <p:sp>
        <p:nvSpPr>
          <p:cNvPr id="265" name="Rectangle 30"/>
          <p:cNvSpPr/>
          <p:nvPr/>
        </p:nvSpPr>
        <p:spPr>
          <a:xfrm>
            <a:off x="381000" y="5709062"/>
            <a:ext cx="8628120" cy="1075764"/>
          </a:xfrm>
          <a:prstGeom prst="rect">
            <a:avLst/>
          </a:prstGeom>
          <a:noFill/>
          <a:ln w="28575">
            <a:solidFill>
              <a:srgbClr val="CCCCFF"/>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600" spc="-1" dirty="0">
                <a:solidFill>
                  <a:srgbClr val="000066"/>
                </a:solidFill>
                <a:latin typeface="Arial"/>
              </a:rPr>
              <a:t>В.Г. </a:t>
            </a:r>
            <a:r>
              <a:rPr lang="ru-RU" sz="1600" spc="-1" dirty="0" err="1">
                <a:solidFill>
                  <a:srgbClr val="000066"/>
                </a:solidFill>
                <a:latin typeface="Arial"/>
              </a:rPr>
              <a:t>Барышевский</a:t>
            </a:r>
            <a:r>
              <a:rPr lang="ru-RU" sz="1600" spc="-1" dirty="0">
                <a:solidFill>
                  <a:srgbClr val="000066"/>
                </a:solidFill>
                <a:latin typeface="Arial"/>
              </a:rPr>
              <a:t>, Ядерная физика, т</a:t>
            </a:r>
            <a:r>
              <a:rPr lang="en-US" sz="1600" spc="-1" dirty="0">
                <a:solidFill>
                  <a:srgbClr val="000066"/>
                </a:solidFill>
                <a:latin typeface="Arial"/>
              </a:rPr>
              <a:t>.</a:t>
            </a:r>
            <a:r>
              <a:rPr lang="ru-RU" sz="1600" spc="-1" dirty="0">
                <a:solidFill>
                  <a:srgbClr val="000066"/>
                </a:solidFill>
                <a:latin typeface="Arial"/>
              </a:rPr>
              <a:t>38</a:t>
            </a:r>
            <a:r>
              <a:rPr lang="en-US" sz="1600" spc="-1" dirty="0">
                <a:solidFill>
                  <a:srgbClr val="000066"/>
                </a:solidFill>
                <a:latin typeface="Arial"/>
              </a:rPr>
              <a:t> (</a:t>
            </a:r>
            <a:r>
              <a:rPr lang="ru-RU" sz="1600" spc="-1" dirty="0">
                <a:solidFill>
                  <a:srgbClr val="000066"/>
                </a:solidFill>
                <a:latin typeface="Arial"/>
              </a:rPr>
              <a:t>1983</a:t>
            </a:r>
            <a:r>
              <a:rPr lang="en-US" sz="1600" spc="-1" dirty="0">
                <a:solidFill>
                  <a:srgbClr val="000066"/>
                </a:solidFill>
                <a:latin typeface="Arial"/>
              </a:rPr>
              <a:t>) </a:t>
            </a:r>
            <a:r>
              <a:rPr lang="ru-RU" sz="1600" spc="-1" dirty="0">
                <a:solidFill>
                  <a:srgbClr val="000066"/>
                </a:solidFill>
                <a:latin typeface="Arial"/>
              </a:rPr>
              <a:t>стр.1162</a:t>
            </a:r>
            <a:r>
              <a:rPr lang="en-US" sz="1600" spc="-1" dirty="0">
                <a:solidFill>
                  <a:srgbClr val="000066"/>
                </a:solidFill>
                <a:latin typeface="Arial"/>
              </a:rPr>
              <a:t>-1169.</a:t>
            </a:r>
          </a:p>
          <a:p>
            <a:pPr>
              <a:lnSpc>
                <a:spcPct val="100000"/>
              </a:lnSpc>
            </a:pPr>
            <a:r>
              <a:rPr lang="en-US" sz="1600" spc="-1" dirty="0">
                <a:solidFill>
                  <a:srgbClr val="000066"/>
                </a:solidFill>
              </a:rPr>
              <a:t>V.G. </a:t>
            </a:r>
            <a:r>
              <a:rPr lang="en-US" sz="1600" spc="-1" dirty="0" err="1">
                <a:solidFill>
                  <a:srgbClr val="000066"/>
                </a:solidFill>
              </a:rPr>
              <a:t>Baryshevsky</a:t>
            </a:r>
            <a:r>
              <a:rPr lang="en-US" sz="1600" spc="-1" dirty="0">
                <a:solidFill>
                  <a:srgbClr val="000066"/>
                </a:solidFill>
              </a:rPr>
              <a:t>, Phys. Lett. B 120 (1983) pp.267-269.</a:t>
            </a:r>
            <a:endParaRPr lang="en-US" sz="1600" spc="-1" dirty="0">
              <a:solidFill>
                <a:srgbClr val="000066"/>
              </a:solidFill>
              <a:latin typeface="Arial"/>
            </a:endParaRPr>
          </a:p>
          <a:p>
            <a:pPr>
              <a:lnSpc>
                <a:spcPct val="100000"/>
              </a:lnSpc>
            </a:pPr>
            <a:r>
              <a:rPr lang="ru-RU" sz="1600" b="0" strike="noStrike" spc="-1" dirty="0">
                <a:solidFill>
                  <a:srgbClr val="000066"/>
                </a:solidFill>
                <a:latin typeface="Arial"/>
              </a:rPr>
              <a:t>В.Г. </a:t>
            </a:r>
            <a:r>
              <a:rPr lang="ru-RU" sz="1600" b="0" strike="noStrike" spc="-1" dirty="0" err="1">
                <a:solidFill>
                  <a:srgbClr val="000066"/>
                </a:solidFill>
                <a:latin typeface="Arial"/>
              </a:rPr>
              <a:t>Барышевский</a:t>
            </a:r>
            <a:r>
              <a:rPr lang="ru-RU" sz="1600" b="0" strike="noStrike" spc="-1" dirty="0">
                <a:solidFill>
                  <a:srgbClr val="000066"/>
                </a:solidFill>
                <a:latin typeface="Arial"/>
              </a:rPr>
              <a:t>, Ядерная оптика поляризованных сред, </a:t>
            </a:r>
            <a:r>
              <a:rPr lang="ru-RU" sz="1600" b="0" strike="noStrike" spc="-1" dirty="0" err="1">
                <a:solidFill>
                  <a:srgbClr val="000066"/>
                </a:solidFill>
                <a:latin typeface="Arial"/>
              </a:rPr>
              <a:t>Энергоатомиздат</a:t>
            </a:r>
            <a:r>
              <a:rPr lang="ru-RU" sz="1600" b="0" strike="noStrike" spc="-1" dirty="0">
                <a:solidFill>
                  <a:srgbClr val="000066"/>
                </a:solidFill>
                <a:latin typeface="Arial"/>
              </a:rPr>
              <a:t>, 1995</a:t>
            </a:r>
            <a:r>
              <a:rPr lang="en-US" sz="1600" b="0" strike="noStrike" spc="-1" dirty="0">
                <a:solidFill>
                  <a:srgbClr val="000066"/>
                </a:solidFill>
                <a:latin typeface="Arial"/>
              </a:rPr>
              <a:t>.</a:t>
            </a:r>
            <a:endParaRPr lang="en-US" sz="1600" b="0" strike="noStrike" spc="-1" dirty="0">
              <a:solidFill>
                <a:srgbClr val="000000"/>
              </a:solidFill>
              <a:latin typeface="Arial"/>
            </a:endParaRPr>
          </a:p>
          <a:p>
            <a:pPr>
              <a:lnSpc>
                <a:spcPct val="100000"/>
              </a:lnSpc>
            </a:pPr>
            <a:r>
              <a:rPr lang="en-US" sz="1600" b="0" strike="noStrike" spc="-1" dirty="0" err="1">
                <a:solidFill>
                  <a:srgbClr val="000066"/>
                </a:solidFill>
                <a:latin typeface="Arial"/>
              </a:rPr>
              <a:t>V.G.Baryshevsky</a:t>
            </a:r>
            <a:r>
              <a:rPr lang="en-US" sz="1600" b="0" strike="noStrike" spc="-1" dirty="0">
                <a:solidFill>
                  <a:srgbClr val="000066"/>
                </a:solidFill>
                <a:latin typeface="Arial"/>
              </a:rPr>
              <a:t>, </a:t>
            </a:r>
            <a:r>
              <a:rPr lang="en-US" sz="1600" b="0" i="1" strike="noStrike" spc="-1" dirty="0">
                <a:solidFill>
                  <a:srgbClr val="000066"/>
                </a:solidFill>
                <a:latin typeface="Arial"/>
              </a:rPr>
              <a:t>High–Energy Nuclear Optics of Polarized Particles, </a:t>
            </a:r>
            <a:r>
              <a:rPr lang="ru-RU" sz="1600" b="0" strike="noStrike" spc="-1" dirty="0" err="1">
                <a:solidFill>
                  <a:srgbClr val="000066"/>
                </a:solidFill>
                <a:latin typeface="Arial"/>
              </a:rPr>
              <a:t>World</a:t>
            </a:r>
            <a:r>
              <a:rPr lang="ru-RU" sz="1600" b="0" strike="noStrike" spc="-1" dirty="0">
                <a:solidFill>
                  <a:srgbClr val="000066"/>
                </a:solidFill>
                <a:latin typeface="Arial"/>
              </a:rPr>
              <a:t> </a:t>
            </a:r>
            <a:r>
              <a:rPr lang="ru-RU" sz="1600" b="0" strike="noStrike" spc="-1" dirty="0" err="1">
                <a:solidFill>
                  <a:srgbClr val="000066"/>
                </a:solidFill>
                <a:latin typeface="Arial"/>
              </a:rPr>
              <a:t>Scientific</a:t>
            </a:r>
            <a:r>
              <a:rPr lang="en-US" sz="1600" b="0" strike="noStrike" spc="-1" dirty="0">
                <a:solidFill>
                  <a:srgbClr val="000066"/>
                </a:solidFill>
                <a:latin typeface="Arial"/>
              </a:rPr>
              <a:t>, 2012. </a:t>
            </a:r>
            <a:endParaRPr lang="en-US" sz="1600" b="0" strike="noStrike" spc="-1" dirty="0">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 Box 4"/>
          <p:cNvSpPr/>
          <p:nvPr/>
        </p:nvSpPr>
        <p:spPr>
          <a:xfrm>
            <a:off x="304920" y="1066680"/>
            <a:ext cx="8610120" cy="235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ts val="2801"/>
              </a:lnSpc>
              <a:spcBef>
                <a:spcPts val="1001"/>
              </a:spcBef>
            </a:pPr>
            <a:r>
              <a:rPr lang="en-US" sz="2000" b="0" strike="noStrike" spc="-1">
                <a:solidFill>
                  <a:srgbClr val="000066"/>
                </a:solidFill>
                <a:latin typeface="Arial"/>
              </a:rPr>
              <a:t>Polarized targets are required for experiments. Different nuclei are used now for polarized target creation. Such targets, for example,</a:t>
            </a:r>
            <a:r>
              <a:rPr lang="ru-RU" sz="2000" b="0" strike="noStrike" spc="-1">
                <a:solidFill>
                  <a:srgbClr val="000066"/>
                </a:solidFill>
                <a:latin typeface="Arial"/>
              </a:rPr>
              <a:t> </a:t>
            </a:r>
            <a:r>
              <a:rPr lang="en-US" sz="2000" b="0" strike="noStrike" spc="-1">
                <a:solidFill>
                  <a:srgbClr val="000066"/>
                </a:solidFill>
                <a:latin typeface="Arial"/>
              </a:rPr>
              <a:t>are used in experiments for investigation of polarized γ-quanta scattering by polarized protons</a:t>
            </a:r>
            <a:r>
              <a:rPr lang="ru-RU" sz="2000" b="0" strike="noStrike" spc="-1">
                <a:solidFill>
                  <a:srgbClr val="000066"/>
                </a:solidFill>
                <a:latin typeface="Arial"/>
              </a:rPr>
              <a:t> </a:t>
            </a:r>
            <a:r>
              <a:rPr lang="en-US" sz="2000" b="0" strike="noStrike" spc="-1">
                <a:solidFill>
                  <a:srgbClr val="000066"/>
                </a:solidFill>
                <a:latin typeface="Arial"/>
              </a:rPr>
              <a:t>and deutrons at Bonn accelerator facility ELSA and at the Mainz accelerator MAMI, namely:</a:t>
            </a:r>
            <a:endParaRPr lang="en-US" sz="2000" b="0" strike="noStrike" spc="-1">
              <a:solidFill>
                <a:srgbClr val="000000"/>
              </a:solidFill>
              <a:latin typeface="Arial"/>
            </a:endParaRPr>
          </a:p>
          <a:p>
            <a:pPr marL="1770120" algn="just">
              <a:lnSpc>
                <a:spcPts val="2801"/>
              </a:lnSpc>
              <a:spcBef>
                <a:spcPts val="1001"/>
              </a:spcBef>
            </a:pPr>
            <a:r>
              <a:rPr lang="en-US" sz="2000" b="0" strike="noStrike" spc="-1" baseline="30000">
                <a:solidFill>
                  <a:srgbClr val="000066"/>
                </a:solidFill>
                <a:latin typeface="Arial"/>
              </a:rPr>
              <a:t>14</a:t>
            </a:r>
            <a:r>
              <a:rPr lang="en-US" sz="2000" b="0" strike="noStrike" spc="-1">
                <a:solidFill>
                  <a:srgbClr val="000066"/>
                </a:solidFill>
                <a:latin typeface="Arial"/>
              </a:rPr>
              <a:t>NH</a:t>
            </a:r>
            <a:r>
              <a:rPr lang="en-US" sz="2000" b="0" strike="noStrike" spc="-1" baseline="-25000">
                <a:solidFill>
                  <a:srgbClr val="000066"/>
                </a:solidFill>
                <a:latin typeface="Arial"/>
              </a:rPr>
              <a:t>3</a:t>
            </a:r>
            <a:r>
              <a:rPr lang="ru-RU" sz="2000" b="0" strike="noStrike" spc="-1">
                <a:solidFill>
                  <a:srgbClr val="000066"/>
                </a:solidFill>
                <a:latin typeface="Arial"/>
              </a:rPr>
              <a:t>,  </a:t>
            </a:r>
            <a:r>
              <a:rPr lang="en-US" sz="2000" b="0" strike="noStrike" spc="-1">
                <a:solidFill>
                  <a:srgbClr val="000066"/>
                </a:solidFill>
                <a:latin typeface="Arial"/>
              </a:rPr>
              <a:t>butanol</a:t>
            </a:r>
            <a:r>
              <a:rPr lang="ru-RU" sz="2000" b="0" strike="noStrike" spc="-1">
                <a:solidFill>
                  <a:srgbClr val="000066"/>
                </a:solidFill>
                <a:latin typeface="Arial"/>
              </a:rPr>
              <a:t> C</a:t>
            </a:r>
            <a:r>
              <a:rPr lang="ru-RU" sz="2000" b="0" strike="noStrike" spc="-1" baseline="-25000">
                <a:solidFill>
                  <a:srgbClr val="000066"/>
                </a:solidFill>
                <a:latin typeface="Arial"/>
              </a:rPr>
              <a:t>4</a:t>
            </a:r>
            <a:r>
              <a:rPr lang="ru-RU" sz="2000" b="0" strike="noStrike" spc="-1">
                <a:solidFill>
                  <a:srgbClr val="000066"/>
                </a:solidFill>
                <a:latin typeface="Arial"/>
              </a:rPr>
              <a:t>H</a:t>
            </a:r>
            <a:r>
              <a:rPr lang="ru-RU" sz="2000" b="0" strike="noStrike" spc="-1" baseline="-25000">
                <a:solidFill>
                  <a:srgbClr val="000066"/>
                </a:solidFill>
                <a:latin typeface="Arial"/>
              </a:rPr>
              <a:t>9</a:t>
            </a:r>
            <a:r>
              <a:rPr lang="ru-RU" sz="2000" b="0" strike="noStrike" spc="-1">
                <a:solidFill>
                  <a:srgbClr val="000066"/>
                </a:solidFill>
                <a:latin typeface="Arial"/>
              </a:rPr>
              <a:t>OH,  ND</a:t>
            </a:r>
            <a:r>
              <a:rPr lang="ru-RU" sz="2000" b="0" strike="noStrike" spc="-1" baseline="-25000">
                <a:solidFill>
                  <a:srgbClr val="000066"/>
                </a:solidFill>
                <a:latin typeface="Arial"/>
              </a:rPr>
              <a:t>3</a:t>
            </a:r>
            <a:r>
              <a:rPr lang="ru-RU" sz="2000" b="0" strike="noStrike" spc="-1">
                <a:solidFill>
                  <a:srgbClr val="000066"/>
                </a:solidFill>
                <a:latin typeface="Arial"/>
              </a:rPr>
              <a:t>, </a:t>
            </a:r>
            <a:r>
              <a:rPr lang="ru-RU" sz="2000" b="0" strike="noStrike" spc="-1" baseline="30000">
                <a:solidFill>
                  <a:srgbClr val="000066"/>
                </a:solidFill>
                <a:latin typeface="Arial"/>
              </a:rPr>
              <a:t>6</a:t>
            </a:r>
            <a:r>
              <a:rPr lang="ru-RU" sz="2000" b="0" strike="noStrike" spc="-1">
                <a:solidFill>
                  <a:srgbClr val="000066"/>
                </a:solidFill>
                <a:latin typeface="Arial"/>
              </a:rPr>
              <a:t>LiD</a:t>
            </a:r>
            <a:endParaRPr lang="en-US" sz="2000" b="0" strike="noStrike" spc="-1">
              <a:solidFill>
                <a:srgbClr val="000000"/>
              </a:solidFill>
              <a:latin typeface="Arial"/>
            </a:endParaRPr>
          </a:p>
        </p:txBody>
      </p:sp>
      <p:sp>
        <p:nvSpPr>
          <p:cNvPr id="267" name="PlaceHolder 1"/>
          <p:cNvSpPr>
            <a:spLocks noGrp="1"/>
          </p:cNvSpPr>
          <p:nvPr>
            <p:ph type="title"/>
          </p:nvPr>
        </p:nvSpPr>
        <p:spPr>
          <a:xfrm>
            <a:off x="304920" y="152280"/>
            <a:ext cx="876276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Experiments with polarized beams</a:t>
            </a:r>
            <a:r>
              <a:rPr lang="ru-RU" sz="2800" b="0" strike="noStrike" spc="-1">
                <a:solidFill>
                  <a:srgbClr val="000066"/>
                </a:solidFill>
                <a:latin typeface="Arial"/>
              </a:rPr>
              <a:t> </a:t>
            </a:r>
            <a:r>
              <a:rPr lang="en-US" sz="2800" b="0" strike="noStrike" spc="-1">
                <a:solidFill>
                  <a:srgbClr val="000066"/>
                </a:solidFill>
                <a:latin typeface="Arial"/>
              </a:rPr>
              <a:t>and targets</a:t>
            </a:r>
            <a:endParaRPr lang="en-US" sz="2800" b="0" strike="noStrike" spc="-1">
              <a:solidFill>
                <a:srgbClr val="000000"/>
              </a:solidFill>
              <a:latin typeface="Arial"/>
            </a:endParaRPr>
          </a:p>
        </p:txBody>
      </p:sp>
      <p:sp>
        <p:nvSpPr>
          <p:cNvPr id="268" name="Text Box 4"/>
          <p:cNvSpPr/>
          <p:nvPr/>
        </p:nvSpPr>
        <p:spPr>
          <a:xfrm>
            <a:off x="304920" y="3411360"/>
            <a:ext cx="8610120" cy="318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000" b="0" strike="noStrike" spc="-1" dirty="0">
                <a:solidFill>
                  <a:srgbClr val="000066"/>
                </a:solidFill>
                <a:latin typeface="Arial"/>
              </a:rPr>
              <a:t>JINR participated in creation of such targets.</a:t>
            </a:r>
            <a:endParaRPr lang="en-US" sz="2000" b="0" strike="noStrike" spc="-1" dirty="0">
              <a:solidFill>
                <a:srgbClr val="000000"/>
              </a:solidFill>
              <a:latin typeface="Arial"/>
            </a:endParaRPr>
          </a:p>
          <a:p>
            <a:pPr algn="just">
              <a:lnSpc>
                <a:spcPct val="100000"/>
              </a:lnSpc>
            </a:pPr>
            <a:r>
              <a:rPr lang="en-US" sz="2000" b="0" strike="noStrike" spc="-1" dirty="0">
                <a:solidFill>
                  <a:srgbClr val="000066"/>
                </a:solidFill>
                <a:latin typeface="Arial"/>
              </a:rPr>
              <a:t> </a:t>
            </a:r>
            <a:endParaRPr lang="en-US" sz="2000" b="0" strike="noStrike" spc="-1" dirty="0">
              <a:solidFill>
                <a:srgbClr val="000000"/>
              </a:solidFill>
              <a:latin typeface="Arial"/>
            </a:endParaRPr>
          </a:p>
          <a:p>
            <a:pPr algn="just">
              <a:lnSpc>
                <a:spcPts val="2801"/>
              </a:lnSpc>
            </a:pPr>
            <a:r>
              <a:rPr lang="en-US" sz="2000" b="0" strike="noStrike" spc="-1" dirty="0">
                <a:solidFill>
                  <a:srgbClr val="000066"/>
                </a:solidFill>
                <a:latin typeface="Arial"/>
              </a:rPr>
              <a:t>In accordance with </a:t>
            </a:r>
            <a:r>
              <a:rPr lang="ru-RU" sz="2000" b="0" strike="noStrike" spc="-1" dirty="0">
                <a:solidFill>
                  <a:srgbClr val="000066"/>
                </a:solidFill>
                <a:latin typeface="Arial"/>
              </a:rPr>
              <a:t>«</a:t>
            </a:r>
            <a:r>
              <a:rPr lang="en-US" sz="2000" b="0" strike="noStrike" spc="-1" dirty="0">
                <a:solidFill>
                  <a:srgbClr val="000066"/>
                </a:solidFill>
                <a:latin typeface="Arial"/>
              </a:rPr>
              <a:t>TOPICAL PLAN FOR JINR RESEARCH AND INTERNATIONAL COOPERATION</a:t>
            </a:r>
            <a:r>
              <a:rPr lang="ru-RU" sz="2000" b="0" strike="noStrike" spc="-1" dirty="0">
                <a:solidFill>
                  <a:srgbClr val="000066"/>
                </a:solidFill>
                <a:latin typeface="Arial"/>
              </a:rPr>
              <a:t> 2025»</a:t>
            </a:r>
            <a:r>
              <a:rPr lang="en-US" sz="2000" b="0" strike="noStrike" spc="-1" dirty="0">
                <a:solidFill>
                  <a:srgbClr val="000066"/>
                </a:solidFill>
                <a:latin typeface="Arial"/>
              </a:rPr>
              <a:t> project 02-1-1097-2-2010/2027 DSS (Project Leader V.P. </a:t>
            </a:r>
            <a:r>
              <a:rPr lang="en-US" sz="2000" b="0" strike="noStrike" spc="-1" dirty="0" err="1">
                <a:solidFill>
                  <a:srgbClr val="000066"/>
                </a:solidFill>
                <a:latin typeface="Arial"/>
              </a:rPr>
              <a:t>Ladygin</a:t>
            </a:r>
            <a:r>
              <a:rPr lang="en-US" sz="2000" b="0" strike="noStrike" spc="-1" dirty="0">
                <a:solidFill>
                  <a:srgbClr val="000066"/>
                </a:solidFill>
                <a:latin typeface="Arial"/>
              </a:rPr>
              <a:t>) modernization of the movable polarized target and development of both new polarimetry methods and methods of precise polarization control, analysis of the possibility of setting up new experiments with polarized proton beams and deuterons at the NICA complex.</a:t>
            </a:r>
            <a:endParaRPr lang="en-US" sz="2000" b="0" strike="noStrike" spc="-1" dirty="0">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304920" y="152280"/>
            <a:ext cx="8762760" cy="685440"/>
          </a:xfrm>
          <a:prstGeom prst="rect">
            <a:avLst/>
          </a:prstGeom>
          <a:noFill/>
          <a:ln w="0">
            <a:noFill/>
          </a:ln>
        </p:spPr>
        <p:txBody>
          <a:bodyPr numCol="1" spcCol="0" anchor="ctr">
            <a:noAutofit/>
          </a:bodyPr>
          <a:lstStyle/>
          <a:p>
            <a:pPr indent="0">
              <a:lnSpc>
                <a:spcPct val="100000"/>
              </a:lnSpc>
              <a:buNone/>
            </a:pPr>
            <a:r>
              <a:rPr lang="ru-RU" sz="2800" b="0" strike="noStrike" spc="-1">
                <a:solidFill>
                  <a:srgbClr val="000066"/>
                </a:solidFill>
                <a:latin typeface="Arial"/>
              </a:rPr>
              <a:t> </a:t>
            </a:r>
            <a:r>
              <a:rPr lang="en-US" sz="2800" b="0" strike="noStrike" spc="-1">
                <a:solidFill>
                  <a:srgbClr val="000066"/>
                </a:solidFill>
                <a:latin typeface="Arial"/>
              </a:rPr>
              <a:t>Evaluation for spin rotation effect</a:t>
            </a:r>
            <a:endParaRPr lang="en-US" sz="2800" b="0" strike="noStrike" spc="-1">
              <a:solidFill>
                <a:srgbClr val="000000"/>
              </a:solidFill>
              <a:latin typeface="Arial"/>
            </a:endParaRPr>
          </a:p>
        </p:txBody>
      </p:sp>
      <p:pic>
        <p:nvPicPr>
          <p:cNvPr id="270" name="Picture 7" descr="no10.13.png"/>
          <p:cNvPicPr/>
          <p:nvPr/>
        </p:nvPicPr>
        <p:blipFill>
          <a:blip r:embed="rId3"/>
          <a:stretch/>
        </p:blipFill>
        <p:spPr>
          <a:xfrm>
            <a:off x="4572000" y="2142106"/>
            <a:ext cx="3940920" cy="708120"/>
          </a:xfrm>
          <a:prstGeom prst="rect">
            <a:avLst/>
          </a:prstGeom>
          <a:ln w="9525">
            <a:noFill/>
          </a:ln>
        </p:spPr>
      </p:pic>
      <p:sp>
        <p:nvSpPr>
          <p:cNvPr id="271" name="Text Box 4"/>
          <p:cNvSpPr/>
          <p:nvPr/>
        </p:nvSpPr>
        <p:spPr>
          <a:xfrm>
            <a:off x="284760" y="2142106"/>
            <a:ext cx="38887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000" b="0" strike="noStrike" spc="-1">
                <a:solidFill>
                  <a:srgbClr val="000066"/>
                </a:solidFill>
                <a:latin typeface="Arial"/>
              </a:rPr>
              <a:t>Scattering amplitude relates to scattering matrix T(E) as follows:</a:t>
            </a:r>
            <a:r>
              <a:rPr lang="ru-RU" sz="2000" b="0" strike="noStrike" spc="-1">
                <a:solidFill>
                  <a:srgbClr val="000066"/>
                </a:solidFill>
                <a:latin typeface="Arial"/>
              </a:rPr>
              <a:t> </a:t>
            </a:r>
            <a:endParaRPr lang="en-US" sz="2000" b="0" strike="noStrike" spc="-1">
              <a:solidFill>
                <a:srgbClr val="000000"/>
              </a:solidFill>
              <a:latin typeface="Arial"/>
            </a:endParaRPr>
          </a:p>
        </p:txBody>
      </p:sp>
      <p:sp>
        <p:nvSpPr>
          <p:cNvPr id="272" name="Text Box 4"/>
          <p:cNvSpPr/>
          <p:nvPr/>
        </p:nvSpPr>
        <p:spPr>
          <a:xfrm>
            <a:off x="4343400" y="3066586"/>
            <a:ext cx="4629240" cy="87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400" b="0" i="1" strike="noStrike" spc="-1">
                <a:solidFill>
                  <a:srgbClr val="000066"/>
                </a:solidFill>
                <a:latin typeface="Symbol"/>
              </a:rPr>
              <a:t></a:t>
            </a:r>
            <a:r>
              <a:rPr lang="en-US" sz="2400" b="0" i="1" strike="noStrike" spc="-1" baseline="-25000">
                <a:solidFill>
                  <a:srgbClr val="000066"/>
                </a:solidFill>
                <a:latin typeface="Arial"/>
              </a:rPr>
              <a:t>c</a:t>
            </a:r>
            <a:r>
              <a:rPr lang="en-US" sz="2000" b="0" strike="noStrike" spc="-1">
                <a:solidFill>
                  <a:srgbClr val="000066"/>
                </a:solidFill>
                <a:latin typeface="Arial"/>
              </a:rPr>
              <a:t> is the Compton wavelength of the </a:t>
            </a:r>
            <a:endParaRPr lang="en-US" sz="2000" b="0" strike="noStrike" spc="-1">
              <a:solidFill>
                <a:srgbClr val="000000"/>
              </a:solidFill>
              <a:latin typeface="Arial"/>
            </a:endParaRPr>
          </a:p>
          <a:p>
            <a:pPr algn="just">
              <a:lnSpc>
                <a:spcPct val="100000"/>
              </a:lnSpc>
            </a:pPr>
            <a:r>
              <a:rPr lang="en-US" sz="2000" b="0" strike="noStrike" spc="-1">
                <a:solidFill>
                  <a:srgbClr val="000066"/>
                </a:solidFill>
                <a:latin typeface="Arial"/>
              </a:rPr>
              <a:t>particle, </a:t>
            </a:r>
            <a:r>
              <a:rPr lang="en-US" sz="2000" b="0" strike="noStrike" spc="-1">
                <a:solidFill>
                  <a:srgbClr val="000066"/>
                </a:solidFill>
                <a:latin typeface="News701 BT"/>
              </a:rPr>
              <a:t>f’=f</a:t>
            </a:r>
            <a:r>
              <a:rPr lang="en-US" sz="2000" b="0" strike="noStrike" spc="-1">
                <a:solidFill>
                  <a:srgbClr val="000066"/>
                </a:solidFill>
                <a:latin typeface="Arial"/>
              </a:rPr>
              <a:t>/</a:t>
            </a:r>
            <a:r>
              <a:rPr lang="en-US" sz="2400" b="0" strike="noStrike" spc="-1">
                <a:solidFill>
                  <a:srgbClr val="000066"/>
                </a:solidFill>
                <a:latin typeface="Symbol"/>
              </a:rPr>
              <a:t></a:t>
            </a:r>
            <a:r>
              <a:rPr lang="en-US" sz="2000" b="0" strike="noStrike" spc="-1">
                <a:solidFill>
                  <a:srgbClr val="000066"/>
                </a:solidFill>
                <a:latin typeface="Sylfaen"/>
              </a:rPr>
              <a:t> </a:t>
            </a:r>
            <a:r>
              <a:rPr lang="en-US" sz="2000" b="0" i="1" strike="noStrike" spc="-1">
                <a:solidFill>
                  <a:srgbClr val="000066"/>
                </a:solidFill>
                <a:latin typeface="Arial"/>
              </a:rPr>
              <a:t>~ T(E). </a:t>
            </a:r>
            <a:endParaRPr lang="en-US" sz="2000" b="0" strike="noStrike" spc="-1">
              <a:solidFill>
                <a:srgbClr val="000000"/>
              </a:solidFill>
              <a:latin typeface="Arial"/>
            </a:endParaRPr>
          </a:p>
        </p:txBody>
      </p:sp>
      <p:sp>
        <p:nvSpPr>
          <p:cNvPr id="273" name="Text Box 4"/>
          <p:cNvSpPr/>
          <p:nvPr/>
        </p:nvSpPr>
        <p:spPr>
          <a:xfrm>
            <a:off x="304920" y="4657443"/>
            <a:ext cx="8534160" cy="181955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spcBef>
                <a:spcPts val="1199"/>
              </a:spcBef>
            </a:pPr>
            <a:r>
              <a:rPr lang="en-US" sz="2000" b="0" strike="noStrike" spc="-1" dirty="0">
                <a:solidFill>
                  <a:srgbClr val="000066"/>
                </a:solidFill>
                <a:latin typeface="Arial"/>
              </a:rPr>
              <a:t>For example, for NH</a:t>
            </a:r>
            <a:r>
              <a:rPr lang="en-US" sz="2000" b="0" strike="noStrike" spc="-1" baseline="-25000" dirty="0">
                <a:solidFill>
                  <a:srgbClr val="000066"/>
                </a:solidFill>
                <a:latin typeface="Arial"/>
              </a:rPr>
              <a:t>3</a:t>
            </a:r>
            <a:r>
              <a:rPr lang="en-US" sz="2000" b="0" strike="noStrike" spc="-1" dirty="0">
                <a:solidFill>
                  <a:srgbClr val="000066"/>
                </a:solidFill>
                <a:latin typeface="Arial"/>
              </a:rPr>
              <a:t> target the density of polarized protons (the number of particles </a:t>
            </a:r>
            <a:r>
              <a:rPr lang="en-US" sz="2000" b="0" i="1" strike="noStrike" spc="-1" dirty="0">
                <a:solidFill>
                  <a:srgbClr val="000066"/>
                </a:solidFill>
                <a:latin typeface="Arial"/>
              </a:rPr>
              <a:t> </a:t>
            </a:r>
            <a:r>
              <a:rPr lang="en-US" sz="2000" b="0" strike="noStrike" spc="-1" dirty="0">
                <a:solidFill>
                  <a:srgbClr val="000066"/>
                </a:solidFill>
                <a:latin typeface="Arial"/>
              </a:rPr>
              <a:t>per cm</a:t>
            </a:r>
            <a:r>
              <a:rPr lang="en-US" sz="2000" b="0" strike="noStrike" spc="-1" baseline="30000" dirty="0">
                <a:solidFill>
                  <a:srgbClr val="000066"/>
                </a:solidFill>
                <a:latin typeface="Arial"/>
              </a:rPr>
              <a:t>3</a:t>
            </a:r>
            <a:r>
              <a:rPr lang="en-US" sz="2000" b="0" strike="noStrike" spc="-1" dirty="0">
                <a:solidFill>
                  <a:srgbClr val="000066"/>
                </a:solidFill>
                <a:latin typeface="Arial"/>
              </a:rPr>
              <a:t>) is as high as  </a:t>
            </a:r>
            <a:r>
              <a:rPr lang="el-GR" sz="2000" b="0" strike="noStrike" spc="-1" dirty="0">
                <a:solidFill>
                  <a:srgbClr val="000066"/>
                </a:solidFill>
                <a:latin typeface="Arial"/>
              </a:rPr>
              <a:t>ρ</a:t>
            </a:r>
            <a:r>
              <a:rPr lang="en-US" sz="2000" b="0" strike="noStrike" spc="-1" dirty="0">
                <a:solidFill>
                  <a:srgbClr val="000066"/>
                </a:solidFill>
                <a:latin typeface="Arial"/>
              </a:rPr>
              <a:t>=</a:t>
            </a:r>
            <a:r>
              <a:rPr lang="ru-RU" sz="2000" b="0" strike="noStrike" spc="-1" dirty="0">
                <a:solidFill>
                  <a:srgbClr val="000066"/>
                </a:solidFill>
                <a:latin typeface="Arial"/>
              </a:rPr>
              <a:t> 5 </a:t>
            </a:r>
            <a:r>
              <a:rPr lang="ru-RU" sz="2000" b="0" strike="noStrike" spc="-1" dirty="0">
                <a:solidFill>
                  <a:srgbClr val="000066"/>
                </a:solidFill>
                <a:latin typeface="Symbol"/>
              </a:rPr>
              <a:t></a:t>
            </a:r>
            <a:r>
              <a:rPr lang="ru-RU" sz="2000" b="0" strike="noStrike" spc="-1" dirty="0">
                <a:solidFill>
                  <a:srgbClr val="000066"/>
                </a:solidFill>
                <a:latin typeface="Arial"/>
              </a:rPr>
              <a:t>10</a:t>
            </a:r>
            <a:r>
              <a:rPr lang="en-US" sz="2000" b="0" strike="noStrike" spc="-1" baseline="30000" dirty="0">
                <a:solidFill>
                  <a:srgbClr val="000066"/>
                </a:solidFill>
                <a:latin typeface="Arial"/>
              </a:rPr>
              <a:t>22</a:t>
            </a:r>
            <a:r>
              <a:rPr lang="ru-RU" sz="2000" b="0" strike="noStrike" spc="-1" dirty="0">
                <a:solidFill>
                  <a:srgbClr val="000066"/>
                </a:solidFill>
                <a:latin typeface="Arial"/>
              </a:rPr>
              <a:t> </a:t>
            </a:r>
            <a:r>
              <a:rPr lang="en-US" sz="2000" b="0" strike="noStrike" spc="-1" dirty="0">
                <a:solidFill>
                  <a:srgbClr val="000066"/>
                </a:solidFill>
                <a:latin typeface="Arial"/>
              </a:rPr>
              <a:t>cm</a:t>
            </a:r>
            <a:r>
              <a:rPr lang="en-US" sz="2000" b="0" strike="noStrike" spc="-1" baseline="30000" dirty="0">
                <a:solidFill>
                  <a:srgbClr val="000066"/>
                </a:solidFill>
                <a:latin typeface="Arial"/>
              </a:rPr>
              <a:t>-3</a:t>
            </a:r>
            <a:r>
              <a:rPr lang="en-US" sz="2000" b="0" strike="noStrike" spc="-1" dirty="0">
                <a:solidFill>
                  <a:srgbClr val="000066"/>
                </a:solidFill>
                <a:latin typeface="Arial"/>
              </a:rPr>
              <a:t>. For</a:t>
            </a:r>
            <a:r>
              <a:rPr lang="ru-RU" sz="2000" b="0" strike="noStrike" spc="-1" dirty="0">
                <a:solidFill>
                  <a:srgbClr val="000066"/>
                </a:solidFill>
                <a:latin typeface="Arial"/>
              </a:rPr>
              <a:t> </a:t>
            </a:r>
            <a:r>
              <a:rPr lang="en-US" sz="2000" b="0" strike="noStrike" spc="-1" dirty="0">
                <a:solidFill>
                  <a:srgbClr val="000066"/>
                </a:solidFill>
                <a:latin typeface="Arial"/>
              </a:rPr>
              <a:t>protons with the use of evaluation for </a:t>
            </a:r>
            <a:r>
              <a:rPr lang="en-US" sz="2000" b="0" strike="noStrike" spc="-1" dirty="0">
                <a:solidFill>
                  <a:srgbClr val="000066"/>
                </a:solidFill>
                <a:latin typeface="News701 BT"/>
              </a:rPr>
              <a:t>f’=f</a:t>
            </a:r>
            <a:r>
              <a:rPr lang="en-US" sz="2000" b="0" strike="noStrike" spc="-1" dirty="0">
                <a:solidFill>
                  <a:srgbClr val="000066"/>
                </a:solidFill>
                <a:latin typeface="Arial"/>
              </a:rPr>
              <a:t>/</a:t>
            </a:r>
            <a:r>
              <a:rPr lang="en-US" sz="2400" b="0" strike="noStrike" spc="-1" dirty="0">
                <a:solidFill>
                  <a:srgbClr val="000066"/>
                </a:solidFill>
                <a:latin typeface="Symbol"/>
              </a:rPr>
              <a:t></a:t>
            </a:r>
            <a:r>
              <a:rPr lang="en-US" sz="2000" b="0" strike="noStrike" spc="-1" dirty="0">
                <a:solidFill>
                  <a:srgbClr val="000066"/>
                </a:solidFill>
                <a:latin typeface="Sylfaen"/>
              </a:rPr>
              <a:t> </a:t>
            </a:r>
            <a:r>
              <a:rPr lang="el-GR" sz="2000" b="0" strike="noStrike" spc="-1" dirty="0">
                <a:solidFill>
                  <a:srgbClr val="000066"/>
                </a:solidFill>
                <a:latin typeface="Symbol"/>
              </a:rPr>
              <a:t></a:t>
            </a:r>
            <a:r>
              <a:rPr lang="en-US" sz="2000" b="0" strike="noStrike" spc="-1" dirty="0">
                <a:solidFill>
                  <a:srgbClr val="000066"/>
                </a:solidFill>
                <a:latin typeface="Arial"/>
              </a:rPr>
              <a:t>10</a:t>
            </a:r>
            <a:r>
              <a:rPr lang="en-US" sz="2000" b="0" strike="noStrike" spc="-1" baseline="30000" dirty="0">
                <a:solidFill>
                  <a:srgbClr val="000066"/>
                </a:solidFill>
                <a:latin typeface="Arial"/>
              </a:rPr>
              <a:t>-13</a:t>
            </a:r>
            <a:r>
              <a:rPr lang="en-US" sz="2000" b="0" strike="noStrike" spc="-1" dirty="0">
                <a:solidFill>
                  <a:srgbClr val="000066"/>
                </a:solidFill>
                <a:latin typeface="Arial"/>
              </a:rPr>
              <a:t> cm the value of spin rotation angle is as high as </a:t>
            </a:r>
            <a:r>
              <a:rPr lang="en-US" sz="2000" b="0" strike="noStrike" spc="-1" dirty="0">
                <a:solidFill>
                  <a:srgbClr val="000066"/>
                </a:solidFill>
                <a:latin typeface="Symbol"/>
              </a:rPr>
              <a:t></a:t>
            </a:r>
            <a:r>
              <a:rPr lang="en-US" sz="2000" b="0" strike="noStrike" spc="-1" dirty="0">
                <a:solidFill>
                  <a:srgbClr val="000066"/>
                </a:solidFill>
                <a:latin typeface="Arial"/>
              </a:rPr>
              <a:t>=3</a:t>
            </a:r>
            <a:r>
              <a:rPr lang="en-US" sz="2000" b="0" strike="noStrike" spc="-1" dirty="0">
                <a:solidFill>
                  <a:srgbClr val="000066"/>
                </a:solidFill>
                <a:latin typeface="DejaVu Sans"/>
                <a:ea typeface="DejaVu Sans"/>
              </a:rPr>
              <a:t>·</a:t>
            </a:r>
            <a:r>
              <a:rPr lang="en-US" sz="2000" b="0" strike="noStrike" spc="-1" dirty="0">
                <a:solidFill>
                  <a:srgbClr val="000066"/>
                </a:solidFill>
                <a:latin typeface="Arial"/>
              </a:rPr>
              <a:t>10</a:t>
            </a:r>
            <a:r>
              <a:rPr lang="en-US" sz="2000" b="0" strike="noStrike" spc="-1" baseline="30000" dirty="0">
                <a:solidFill>
                  <a:srgbClr val="000066"/>
                </a:solidFill>
                <a:latin typeface="Arial"/>
              </a:rPr>
              <a:t>-3</a:t>
            </a:r>
            <a:r>
              <a:rPr lang="en-US" sz="2000" b="0" strike="noStrike" spc="-1" dirty="0">
                <a:solidFill>
                  <a:srgbClr val="000066"/>
                </a:solidFill>
                <a:latin typeface="Arial"/>
              </a:rPr>
              <a:t> rad for target thickness L=30 cm.</a:t>
            </a:r>
            <a:endParaRPr lang="en-US" sz="2000" b="0" strike="noStrike" spc="-1" dirty="0">
              <a:solidFill>
                <a:srgbClr val="000000"/>
              </a:solidFill>
              <a:latin typeface="Arial"/>
            </a:endParaRPr>
          </a:p>
          <a:p>
            <a:pPr algn="just">
              <a:lnSpc>
                <a:spcPct val="100000"/>
              </a:lnSpc>
              <a:spcBef>
                <a:spcPts val="1001"/>
              </a:spcBef>
            </a:pPr>
            <a:endParaRPr lang="en-US" sz="2000" b="0" strike="noStrike" spc="-1" dirty="0">
              <a:solidFill>
                <a:srgbClr val="000000"/>
              </a:solidFill>
              <a:latin typeface="Arial"/>
            </a:endParaRPr>
          </a:p>
        </p:txBody>
      </p:sp>
      <p:pic>
        <p:nvPicPr>
          <p:cNvPr id="275" name="Picture 3"/>
          <p:cNvPicPr/>
          <p:nvPr/>
        </p:nvPicPr>
        <p:blipFill>
          <a:blip r:embed="rId4"/>
          <a:stretch/>
        </p:blipFill>
        <p:spPr>
          <a:xfrm>
            <a:off x="438480" y="2980186"/>
            <a:ext cx="3741120" cy="1002960"/>
          </a:xfrm>
          <a:prstGeom prst="rect">
            <a:avLst/>
          </a:prstGeom>
          <a:ln w="28575">
            <a:solidFill>
              <a:srgbClr val="CCCCFF"/>
            </a:solidFill>
            <a:miter/>
          </a:ln>
        </p:spPr>
      </p:pic>
      <p:pic>
        <p:nvPicPr>
          <p:cNvPr id="205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162260"/>
            <a:ext cx="7004050" cy="85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2"/>
          <p:cNvSpPr/>
          <p:nvPr/>
        </p:nvSpPr>
        <p:spPr>
          <a:xfrm>
            <a:off x="228600" y="2590920"/>
            <a:ext cx="891504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0" strike="noStrike" spc="-1">
                <a:solidFill>
                  <a:srgbClr val="000066"/>
                </a:solidFill>
                <a:latin typeface="Arial"/>
              </a:rPr>
              <a:t>Light optics</a:t>
            </a:r>
            <a:endParaRPr lang="en-US" sz="40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304920" y="76320"/>
            <a:ext cx="8521560" cy="837720"/>
          </a:xfrm>
          <a:prstGeom prst="rect">
            <a:avLst/>
          </a:prstGeom>
          <a:noFill/>
          <a:ln w="0">
            <a:noFill/>
          </a:ln>
        </p:spPr>
        <p:txBody>
          <a:bodyPr lIns="0" tIns="0" rIns="0" bIns="0" numCol="1" spcCol="0" anchor="ctr">
            <a:noAutofit/>
          </a:bodyPr>
          <a:lstStyle/>
          <a:p>
            <a:pPr indent="0">
              <a:lnSpc>
                <a:spcPct val="100000"/>
              </a:lnSpc>
              <a:buNone/>
              <a:tabLst>
                <a:tab pos="0" algn="l"/>
              </a:tabLst>
            </a:pPr>
            <a:r>
              <a:rPr lang="en-US" sz="2800" b="0" strike="noStrike" spc="-1">
                <a:solidFill>
                  <a:srgbClr val="000066"/>
                </a:solidFill>
                <a:latin typeface="Arial"/>
              </a:rPr>
              <a:t>Nuclear precession (rotation in pseudomagnetic field)</a:t>
            </a:r>
            <a:endParaRPr lang="en-US" sz="2800" b="0" strike="noStrike" spc="-1">
              <a:solidFill>
                <a:srgbClr val="000000"/>
              </a:solidFill>
              <a:latin typeface="Arial"/>
            </a:endParaRPr>
          </a:p>
        </p:txBody>
      </p:sp>
      <p:graphicFrame>
        <p:nvGraphicFramePr>
          <p:cNvPr id="278" name="Table 120"/>
          <p:cNvGraphicFramePr/>
          <p:nvPr/>
        </p:nvGraphicFramePr>
        <p:xfrm>
          <a:off x="380880" y="5367240"/>
          <a:ext cx="8695440" cy="1444320"/>
        </p:xfrm>
        <a:graphic>
          <a:graphicData uri="http://schemas.openxmlformats.org/drawingml/2006/table">
            <a:tbl>
              <a:tblPr/>
              <a:tblGrid>
                <a:gridCol w="752400">
                  <a:extLst>
                    <a:ext uri="{9D8B030D-6E8A-4147-A177-3AD203B41FA5}">
                      <a16:colId xmlns:a16="http://schemas.microsoft.com/office/drawing/2014/main" xmlns="" val="20000"/>
                    </a:ext>
                  </a:extLst>
                </a:gridCol>
                <a:gridCol w="960480">
                  <a:extLst>
                    <a:ext uri="{9D8B030D-6E8A-4147-A177-3AD203B41FA5}">
                      <a16:colId xmlns:a16="http://schemas.microsoft.com/office/drawing/2014/main" xmlns="" val="20001"/>
                    </a:ext>
                  </a:extLst>
                </a:gridCol>
                <a:gridCol w="677160">
                  <a:extLst>
                    <a:ext uri="{9D8B030D-6E8A-4147-A177-3AD203B41FA5}">
                      <a16:colId xmlns:a16="http://schemas.microsoft.com/office/drawing/2014/main" xmlns="" val="20002"/>
                    </a:ext>
                  </a:extLst>
                </a:gridCol>
                <a:gridCol w="708480">
                  <a:extLst>
                    <a:ext uri="{9D8B030D-6E8A-4147-A177-3AD203B41FA5}">
                      <a16:colId xmlns:a16="http://schemas.microsoft.com/office/drawing/2014/main" xmlns="" val="20003"/>
                    </a:ext>
                  </a:extLst>
                </a:gridCol>
                <a:gridCol w="865800">
                  <a:extLst>
                    <a:ext uri="{9D8B030D-6E8A-4147-A177-3AD203B41FA5}">
                      <a16:colId xmlns:a16="http://schemas.microsoft.com/office/drawing/2014/main" xmlns="" val="20004"/>
                    </a:ext>
                  </a:extLst>
                </a:gridCol>
                <a:gridCol w="857880">
                  <a:extLst>
                    <a:ext uri="{9D8B030D-6E8A-4147-A177-3AD203B41FA5}">
                      <a16:colId xmlns:a16="http://schemas.microsoft.com/office/drawing/2014/main" xmlns="" val="20005"/>
                    </a:ext>
                  </a:extLst>
                </a:gridCol>
                <a:gridCol w="1716120">
                  <a:extLst>
                    <a:ext uri="{9D8B030D-6E8A-4147-A177-3AD203B41FA5}">
                      <a16:colId xmlns:a16="http://schemas.microsoft.com/office/drawing/2014/main" xmlns="" val="20006"/>
                    </a:ext>
                  </a:extLst>
                </a:gridCol>
                <a:gridCol w="1086480">
                  <a:extLst>
                    <a:ext uri="{9D8B030D-6E8A-4147-A177-3AD203B41FA5}">
                      <a16:colId xmlns:a16="http://schemas.microsoft.com/office/drawing/2014/main" xmlns="" val="20007"/>
                    </a:ext>
                  </a:extLst>
                </a:gridCol>
                <a:gridCol w="1070640">
                  <a:extLst>
                    <a:ext uri="{9D8B030D-6E8A-4147-A177-3AD203B41FA5}">
                      <a16:colId xmlns:a16="http://schemas.microsoft.com/office/drawing/2014/main" xmlns="" val="20008"/>
                    </a:ext>
                  </a:extLst>
                </a:gridCol>
              </a:tblGrid>
              <a:tr h="432360">
                <a:tc>
                  <a:txBody>
                    <a:bodyPr/>
                    <a:lstStyle/>
                    <a:p>
                      <a:pPr algn="ctr">
                        <a:lnSpc>
                          <a:spcPct val="100000"/>
                        </a:lnSpc>
                      </a:pPr>
                      <a:r>
                        <a:rPr lang="en-US" sz="2000" b="0" strike="noStrike" spc="-1">
                          <a:solidFill>
                            <a:srgbClr val="000066"/>
                          </a:solidFill>
                          <a:latin typeface="Arial"/>
                          <a:ea typeface="Arial"/>
                        </a:rPr>
                        <a:t>Part.</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ea typeface="Arial"/>
                        </a:rPr>
                        <a:t>Target</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ea typeface="Arial"/>
                        </a:rPr>
                        <a:t>N</a:t>
                      </a:r>
                      <a:r>
                        <a:rPr lang="en-US" sz="2000" b="0" strike="noStrike" spc="-1" baseline="-8000">
                          <a:solidFill>
                            <a:srgbClr val="000066"/>
                          </a:solidFill>
                          <a:latin typeface="Arial"/>
                          <a:ea typeface="Arial"/>
                        </a:rPr>
                        <a:t>b</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ea typeface="Arial"/>
                        </a:rPr>
                        <a:t>σ, b</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rPr>
                        <a:t>L, cm</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ea typeface="Arial"/>
                        </a:rPr>
                        <a:t>Δσ/σ</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r>
                        <a:rPr lang="en-US" sz="2000" b="0" strike="noStrike" spc="-1">
                          <a:solidFill>
                            <a:srgbClr val="000066"/>
                          </a:solidFill>
                          <a:latin typeface="Arial"/>
                          <a:ea typeface="Arial"/>
                        </a:rPr>
                        <a:t>Re(Δf)/Im(Δf)</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ea typeface="Arial"/>
                        </a:rPr>
                        <a:t>|p</a:t>
                      </a:r>
                      <a:r>
                        <a:rPr lang="en-US" sz="2000" b="0" strike="noStrike" spc="-1" baseline="-25000">
                          <a:solidFill>
                            <a:srgbClr val="000066"/>
                          </a:solidFill>
                          <a:latin typeface="Arial"/>
                          <a:ea typeface="Arial"/>
                        </a:rPr>
                        <a:t>x</a:t>
                      </a:r>
                      <a:r>
                        <a:rPr lang="en-US" sz="2000" b="0" strike="noStrike" spc="-1">
                          <a:solidFill>
                            <a:srgbClr val="000066"/>
                          </a:solidFill>
                          <a:latin typeface="Arial"/>
                          <a:ea typeface="Arial"/>
                        </a:rPr>
                        <a:t>|</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2000" b="0" strike="noStrike" spc="-1">
                          <a:solidFill>
                            <a:srgbClr val="000066"/>
                          </a:solidFill>
                          <a:latin typeface="Arial"/>
                          <a:ea typeface="Arial"/>
                        </a:rPr>
                        <a:t>T</a:t>
                      </a:r>
                      <a:r>
                        <a:rPr lang="en-US" sz="2000" b="0" strike="noStrike" spc="-1" baseline="-8000">
                          <a:solidFill>
                            <a:srgbClr val="000066"/>
                          </a:solidFill>
                          <a:latin typeface="Arial"/>
                          <a:ea typeface="Arial"/>
                        </a:rPr>
                        <a:t>1%</a:t>
                      </a:r>
                      <a:r>
                        <a:rPr lang="en-US" sz="2000" b="0" strike="noStrike" spc="-1">
                          <a:solidFill>
                            <a:srgbClr val="000066"/>
                          </a:solidFill>
                          <a:latin typeface="Arial"/>
                          <a:ea typeface="Arial"/>
                        </a:rPr>
                        <a:t> </a:t>
                      </a:r>
                      <a:endParaRPr lang="en-US" sz="20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0"/>
                  </a:ext>
                </a:extLst>
              </a:tr>
              <a:tr h="371880">
                <a:tc>
                  <a:txBody>
                    <a:bodyPr/>
                    <a:lstStyle/>
                    <a:p>
                      <a:pPr algn="ctr">
                        <a:lnSpc>
                          <a:spcPct val="100000"/>
                        </a:lnSpc>
                      </a:pPr>
                      <a:r>
                        <a:rPr lang="en-US" sz="1800" b="0" strike="noStrike" spc="-1">
                          <a:solidFill>
                            <a:srgbClr val="000066"/>
                          </a:solidFill>
                          <a:latin typeface="Arial"/>
                          <a:ea typeface="Arial"/>
                        </a:rPr>
                        <a:t>p</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NH</a:t>
                      </a:r>
                      <a:r>
                        <a:rPr lang="en-US" sz="1800" b="0" strike="noStrike" spc="-1" baseline="-8000">
                          <a:solidFill>
                            <a:srgbClr val="000066"/>
                          </a:solidFill>
                          <a:latin typeface="Arial"/>
                          <a:ea typeface="Arial"/>
                        </a:rPr>
                        <a:t>3</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10</a:t>
                      </a:r>
                      <a:r>
                        <a:rPr lang="en-US" sz="1800" b="0" strike="noStrike" spc="-1" baseline="30000">
                          <a:solidFill>
                            <a:srgbClr val="000066"/>
                          </a:solidFill>
                          <a:latin typeface="Arial"/>
                        </a:rPr>
                        <a:t>10</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0.5</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30</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0.02</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~0.5</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~2</a:t>
                      </a:r>
                      <a:r>
                        <a:rPr lang="en-US" sz="1800" b="0" strike="noStrike" spc="-1">
                          <a:solidFill>
                            <a:srgbClr val="000066"/>
                          </a:solidFill>
                          <a:latin typeface="DejaVu Sans"/>
                          <a:ea typeface="DejaVu Sans"/>
                        </a:rPr>
                        <a:t>·</a:t>
                      </a:r>
                      <a:r>
                        <a:rPr lang="en-US" sz="1800" b="0" strike="noStrike" spc="-1">
                          <a:solidFill>
                            <a:srgbClr val="000066"/>
                          </a:solidFill>
                          <a:latin typeface="Arial"/>
                        </a:rPr>
                        <a:t>10</a:t>
                      </a:r>
                      <a:r>
                        <a:rPr lang="en-US" sz="1800" b="0" strike="noStrike" spc="-1" baseline="30000">
                          <a:solidFill>
                            <a:srgbClr val="000066"/>
                          </a:solidFill>
                          <a:latin typeface="Arial"/>
                        </a:rPr>
                        <a:t>-3</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30 hours</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1"/>
                  </a:ext>
                </a:extLst>
              </a:tr>
              <a:tr h="371880">
                <a:tc>
                  <a:txBody>
                    <a:bodyPr/>
                    <a:lstStyle/>
                    <a:p>
                      <a:pPr algn="ctr">
                        <a:lnSpc>
                          <a:spcPct val="100000"/>
                        </a:lnSpc>
                      </a:pPr>
                      <a:r>
                        <a:rPr lang="en-US" sz="1800" b="0" strike="noStrike" spc="-1">
                          <a:solidFill>
                            <a:srgbClr val="000066"/>
                          </a:solidFill>
                          <a:latin typeface="Arial"/>
                          <a:ea typeface="Arial"/>
                        </a:rPr>
                        <a:t>p</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ND</a:t>
                      </a:r>
                      <a:r>
                        <a:rPr lang="en-US" sz="1800" b="0" strike="noStrike" spc="-1" baseline="-8000">
                          <a:solidFill>
                            <a:srgbClr val="000066"/>
                          </a:solidFill>
                          <a:latin typeface="Arial"/>
                          <a:ea typeface="Arial"/>
                        </a:rPr>
                        <a:t>3</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10</a:t>
                      </a:r>
                      <a:r>
                        <a:rPr lang="en-US" sz="1800" b="0" strike="noStrike" spc="-1" baseline="30000">
                          <a:solidFill>
                            <a:srgbClr val="000066"/>
                          </a:solidFill>
                          <a:latin typeface="Arial"/>
                        </a:rPr>
                        <a:t>10</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0.6</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30</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0.04</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~0.5</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~4</a:t>
                      </a:r>
                      <a:r>
                        <a:rPr lang="en-US" sz="1800" b="0" strike="noStrike" spc="-1">
                          <a:solidFill>
                            <a:srgbClr val="000066"/>
                          </a:solidFill>
                          <a:latin typeface="DejaVu Sans"/>
                          <a:ea typeface="DejaVu Sans"/>
                        </a:rPr>
                        <a:t>·</a:t>
                      </a:r>
                      <a:r>
                        <a:rPr lang="en-US" sz="1800" b="0" strike="noStrike" spc="-1">
                          <a:solidFill>
                            <a:srgbClr val="000066"/>
                          </a:solidFill>
                          <a:latin typeface="Arial"/>
                        </a:rPr>
                        <a:t>10</a:t>
                      </a:r>
                      <a:r>
                        <a:rPr lang="en-US" sz="1800" b="0" strike="noStrike" spc="-1" baseline="30000">
                          <a:solidFill>
                            <a:srgbClr val="000066"/>
                          </a:solidFill>
                          <a:latin typeface="Arial"/>
                        </a:rPr>
                        <a:t>-3</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8 hours</a:t>
                      </a:r>
                      <a:endParaRPr lang="en-US" sz="1800" b="0" strike="noStrike" spc="-1">
                        <a:solidFill>
                          <a:srgbClr val="000000"/>
                        </a:solidFill>
                        <a:latin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2"/>
                  </a:ext>
                </a:extLst>
              </a:tr>
            </a:tbl>
          </a:graphicData>
        </a:graphic>
      </p:graphicFrame>
      <p:sp>
        <p:nvSpPr>
          <p:cNvPr id="279" name="Rectangle 2"/>
          <p:cNvSpPr/>
          <p:nvPr/>
        </p:nvSpPr>
        <p:spPr>
          <a:xfrm>
            <a:off x="380880" y="4959000"/>
            <a:ext cx="8534160" cy="363960"/>
          </a:xfrm>
          <a:prstGeom prst="rect">
            <a:avLst/>
          </a:prstGeom>
          <a:solidFill>
            <a:srgbClr val="CCCCFF"/>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66"/>
                </a:solidFill>
                <a:latin typeface="Arial"/>
              </a:rPr>
              <a:t>Effect evaluation for a polarized external target at Nuclotron</a:t>
            </a:r>
            <a:endParaRPr lang="en-US" sz="1800" b="0" strike="noStrike" spc="-1">
              <a:solidFill>
                <a:srgbClr val="000000"/>
              </a:solidFill>
              <a:latin typeface="Arial"/>
            </a:endParaRPr>
          </a:p>
        </p:txBody>
      </p:sp>
      <p:sp>
        <p:nvSpPr>
          <p:cNvPr id="280" name="Rectangle 82"/>
          <p:cNvSpPr/>
          <p:nvPr/>
        </p:nvSpPr>
        <p:spPr>
          <a:xfrm>
            <a:off x="304920" y="952278"/>
            <a:ext cx="8323920" cy="65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sz="2000" b="0" strike="noStrike" spc="-1" dirty="0">
                <a:solidFill>
                  <a:srgbClr val="000066"/>
                </a:solidFill>
                <a:latin typeface="Arial"/>
              </a:rPr>
              <a:t>Polarized particles (protons, deuterons, nuclei) moving in a polarized target</a:t>
            </a:r>
            <a:endParaRPr lang="en-US" sz="2000" b="0" strike="noStrike" spc="-1" dirty="0">
              <a:solidFill>
                <a:srgbClr val="000000"/>
              </a:solidFill>
              <a:latin typeface="Arial"/>
            </a:endParaRPr>
          </a:p>
        </p:txBody>
      </p:sp>
      <p:grpSp>
        <p:nvGrpSpPr>
          <p:cNvPr id="281" name="Group 5"/>
          <p:cNvGrpSpPr/>
          <p:nvPr/>
        </p:nvGrpSpPr>
        <p:grpSpPr>
          <a:xfrm>
            <a:off x="457560" y="1667812"/>
            <a:ext cx="8534160" cy="3162600"/>
            <a:chOff x="457200" y="1485360"/>
            <a:chExt cx="8534160" cy="3162600"/>
          </a:xfrm>
        </p:grpSpPr>
        <p:sp>
          <p:nvSpPr>
            <p:cNvPr id="282" name="Rectangle 3"/>
            <p:cNvSpPr/>
            <p:nvPr/>
          </p:nvSpPr>
          <p:spPr>
            <a:xfrm>
              <a:off x="457200" y="1485360"/>
              <a:ext cx="8534160" cy="31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sp>
          <p:nvSpPr>
            <p:cNvPr id="283" name="TextBox 12"/>
            <p:cNvSpPr/>
            <p:nvPr/>
          </p:nvSpPr>
          <p:spPr>
            <a:xfrm>
              <a:off x="2362320" y="3979800"/>
              <a:ext cx="1523520" cy="50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400" b="0" i="1" strike="noStrike" spc="-1">
                  <a:solidFill>
                    <a:srgbClr val="019508"/>
                  </a:solidFill>
                  <a:latin typeface="News701 BT"/>
                </a:rPr>
                <a:t>p</a:t>
              </a:r>
              <a:r>
                <a:rPr lang="en-US" sz="2400" b="0" i="1" strike="noStrike" spc="-1" baseline="-25000">
                  <a:solidFill>
                    <a:srgbClr val="019508"/>
                  </a:solidFill>
                  <a:latin typeface="News701 BT"/>
                </a:rPr>
                <a:t>x</a:t>
              </a:r>
              <a:r>
                <a:rPr lang="en-US" sz="2400" b="1" strike="noStrike" spc="-1">
                  <a:solidFill>
                    <a:srgbClr val="019508"/>
                  </a:solidFill>
                  <a:latin typeface="News701 BT"/>
                </a:rPr>
                <a:t>=</a:t>
              </a:r>
              <a:r>
                <a:rPr lang="en-US" sz="2400" b="0" strike="noStrike" spc="-1">
                  <a:solidFill>
                    <a:srgbClr val="019508"/>
                  </a:solidFill>
                  <a:latin typeface="News701 BT"/>
                </a:rPr>
                <a:t>0</a:t>
              </a:r>
              <a:endParaRPr lang="en-US" sz="2400" b="0" strike="noStrike" spc="-1">
                <a:solidFill>
                  <a:srgbClr val="000000"/>
                </a:solidFill>
                <a:latin typeface="Arial"/>
              </a:endParaRPr>
            </a:p>
          </p:txBody>
        </p:sp>
        <p:sp>
          <p:nvSpPr>
            <p:cNvPr id="284" name="TextBox 13"/>
            <p:cNvSpPr/>
            <p:nvPr/>
          </p:nvSpPr>
          <p:spPr>
            <a:xfrm>
              <a:off x="6940080" y="3985920"/>
              <a:ext cx="1523520" cy="50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400" b="0" i="1" strike="noStrike" spc="-1">
                  <a:solidFill>
                    <a:srgbClr val="019508"/>
                  </a:solidFill>
                  <a:latin typeface="News701 BT"/>
                </a:rPr>
                <a:t>p</a:t>
              </a:r>
              <a:r>
                <a:rPr lang="en-US" sz="2400" b="0" i="1" strike="noStrike" spc="-1" baseline="-25000">
                  <a:solidFill>
                    <a:srgbClr val="019508"/>
                  </a:solidFill>
                  <a:latin typeface="News701 BT"/>
                </a:rPr>
                <a:t>x</a:t>
              </a:r>
              <a:r>
                <a:rPr lang="en-US" sz="2400" b="1" strike="noStrike" spc="-1">
                  <a:solidFill>
                    <a:srgbClr val="019508"/>
                  </a:solidFill>
                  <a:latin typeface="Symbol"/>
                </a:rPr>
                <a:t></a:t>
              </a:r>
              <a:r>
                <a:rPr lang="en-US" sz="2400" b="1" strike="noStrike" spc="-1">
                  <a:solidFill>
                    <a:srgbClr val="019508"/>
                  </a:solidFill>
                  <a:latin typeface="News701 BT"/>
                </a:rPr>
                <a:t> </a:t>
              </a:r>
              <a:r>
                <a:rPr lang="en-US" sz="2400" b="0" strike="noStrike" spc="-1">
                  <a:solidFill>
                    <a:srgbClr val="019508"/>
                  </a:solidFill>
                  <a:latin typeface="News701 BT"/>
                </a:rPr>
                <a:t>0</a:t>
              </a:r>
              <a:endParaRPr lang="en-US" sz="2400" b="0" strike="noStrike" spc="-1">
                <a:solidFill>
                  <a:srgbClr val="000000"/>
                </a:solidFill>
                <a:latin typeface="Arial"/>
              </a:endParaRPr>
            </a:p>
          </p:txBody>
        </p:sp>
        <p:pic>
          <p:nvPicPr>
            <p:cNvPr id="285" name="Picture 2"/>
            <p:cNvPicPr/>
            <p:nvPr/>
          </p:nvPicPr>
          <p:blipFill>
            <a:blip r:embed="rId2"/>
            <a:stretch/>
          </p:blipFill>
          <p:spPr>
            <a:xfrm>
              <a:off x="457200" y="1485360"/>
              <a:ext cx="8457840" cy="2476800"/>
            </a:xfrm>
            <a:prstGeom prst="rect">
              <a:avLst/>
            </a:prstGeom>
            <a:ln w="0">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 Box 3075"/>
          <p:cNvSpPr/>
          <p:nvPr/>
        </p:nvSpPr>
        <p:spPr>
          <a:xfrm>
            <a:off x="262080" y="380880"/>
            <a:ext cx="830556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pPr>
            <a:endParaRPr lang="ru-RU" sz="2400" b="0" strike="noStrike" spc="-1">
              <a:solidFill>
                <a:srgbClr val="000066"/>
              </a:solidFill>
              <a:latin typeface="Arial"/>
            </a:endParaRPr>
          </a:p>
        </p:txBody>
      </p:sp>
      <p:sp>
        <p:nvSpPr>
          <p:cNvPr id="287"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Birefringence effect</a:t>
            </a:r>
            <a:endParaRPr lang="en-US" sz="2800" b="0" strike="noStrike" spc="-1">
              <a:solidFill>
                <a:srgbClr val="000000"/>
              </a:solidFill>
              <a:latin typeface="Arial"/>
            </a:endParaRPr>
          </a:p>
        </p:txBody>
      </p:sp>
      <p:sp>
        <p:nvSpPr>
          <p:cNvPr id="288" name="Text Box 3084"/>
          <p:cNvSpPr/>
          <p:nvPr/>
        </p:nvSpPr>
        <p:spPr>
          <a:xfrm>
            <a:off x="4267080" y="1360080"/>
            <a:ext cx="4698720" cy="1186920"/>
          </a:xfrm>
          <a:prstGeom prst="rect">
            <a:avLst/>
          </a:prstGeom>
          <a:solidFill>
            <a:srgbClr val="CCCCFF"/>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400" b="0" strike="noStrike" spc="-1">
                <a:solidFill>
                  <a:srgbClr val="000066"/>
                </a:solidFill>
                <a:latin typeface="Arial"/>
              </a:rPr>
              <a:t>Could the effect similar to birefringence of light exist for particles with nonzero mass ?</a:t>
            </a:r>
            <a:endParaRPr lang="en-US" sz="2400" b="0" strike="noStrike" spc="-1">
              <a:solidFill>
                <a:srgbClr val="000000"/>
              </a:solidFill>
              <a:latin typeface="Arial"/>
            </a:endParaRPr>
          </a:p>
        </p:txBody>
      </p:sp>
      <p:sp>
        <p:nvSpPr>
          <p:cNvPr id="289" name="Text Box 3090"/>
          <p:cNvSpPr/>
          <p:nvPr/>
        </p:nvSpPr>
        <p:spPr>
          <a:xfrm>
            <a:off x="353520" y="4799160"/>
            <a:ext cx="8737200" cy="169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ts val="2401"/>
              </a:lnSpc>
              <a:spcBef>
                <a:spcPts val="601"/>
              </a:spcBef>
            </a:pPr>
            <a:r>
              <a:rPr lang="en-US" sz="1600" b="0" strike="noStrike" spc="-1" dirty="0">
                <a:solidFill>
                  <a:srgbClr val="000066"/>
                </a:solidFill>
                <a:latin typeface="Arial"/>
              </a:rPr>
              <a:t>V.G. </a:t>
            </a:r>
            <a:r>
              <a:rPr lang="en-US" sz="1600" b="0" strike="noStrike" spc="-1" dirty="0" err="1">
                <a:solidFill>
                  <a:srgbClr val="000066"/>
                </a:solidFill>
                <a:latin typeface="Arial"/>
              </a:rPr>
              <a:t>Baryshevsky</a:t>
            </a:r>
            <a:r>
              <a:rPr lang="en-US" sz="1600" b="0" strike="noStrike" spc="-1" dirty="0">
                <a:solidFill>
                  <a:srgbClr val="000066"/>
                </a:solidFill>
                <a:latin typeface="Arial"/>
              </a:rPr>
              <a:t>, </a:t>
            </a:r>
            <a:r>
              <a:rPr lang="en-US" sz="1600" b="0" i="1" strike="noStrike" spc="-1" dirty="0">
                <a:solidFill>
                  <a:srgbClr val="000066"/>
                </a:solidFill>
                <a:latin typeface="Arial"/>
              </a:rPr>
              <a:t>Birefringence of particles (nuclei, atoms) of spin S</a:t>
            </a:r>
            <a:r>
              <a:rPr lang="en-US" sz="1600" b="0" i="1" strike="noStrike" spc="-1" dirty="0">
                <a:solidFill>
                  <a:srgbClr val="000066"/>
                </a:solidFill>
                <a:latin typeface="Symbol"/>
              </a:rPr>
              <a:t></a:t>
            </a:r>
            <a:r>
              <a:rPr lang="en-US" sz="1600" b="0" i="1" strike="noStrike" spc="-1" dirty="0">
                <a:solidFill>
                  <a:srgbClr val="000066"/>
                </a:solidFill>
                <a:latin typeface="Arial"/>
              </a:rPr>
              <a:t>1 in matter</a:t>
            </a:r>
            <a:r>
              <a:rPr lang="en-US" sz="1600" b="0" strike="noStrike" spc="-1" dirty="0">
                <a:solidFill>
                  <a:srgbClr val="000066"/>
                </a:solidFill>
                <a:latin typeface="Arial"/>
              </a:rPr>
              <a:t>, </a:t>
            </a:r>
            <a:r>
              <a:rPr lang="en-US" sz="1600" b="1" strike="noStrike" spc="-1" dirty="0">
                <a:solidFill>
                  <a:srgbClr val="000066"/>
                </a:solidFill>
                <a:latin typeface="Arial"/>
              </a:rPr>
              <a:t>Phys. Lett. A 171</a:t>
            </a:r>
            <a:r>
              <a:rPr lang="en-US" sz="1600" b="0" strike="noStrike" spc="-1" dirty="0">
                <a:solidFill>
                  <a:srgbClr val="000066"/>
                </a:solidFill>
                <a:latin typeface="Arial"/>
              </a:rPr>
              <a:t>, 5-6 (1992) 431.</a:t>
            </a:r>
            <a:endParaRPr lang="en-US" sz="1600" b="0" strike="noStrike" spc="-1" dirty="0">
              <a:solidFill>
                <a:srgbClr val="000000"/>
              </a:solidFill>
              <a:latin typeface="Arial"/>
            </a:endParaRPr>
          </a:p>
          <a:p>
            <a:pPr algn="just">
              <a:lnSpc>
                <a:spcPts val="2401"/>
              </a:lnSpc>
              <a:spcBef>
                <a:spcPts val="601"/>
              </a:spcBef>
            </a:pPr>
            <a:r>
              <a:rPr lang="ru-RU" sz="1600" b="0" strike="noStrike" spc="-1" dirty="0">
                <a:solidFill>
                  <a:srgbClr val="000066"/>
                </a:solidFill>
                <a:latin typeface="Arial"/>
              </a:rPr>
              <a:t>V.G. </a:t>
            </a:r>
            <a:r>
              <a:rPr lang="ru-RU" sz="1600" b="0" strike="noStrike" spc="-1" dirty="0" err="1">
                <a:solidFill>
                  <a:srgbClr val="000066"/>
                </a:solidFill>
                <a:latin typeface="Arial"/>
              </a:rPr>
              <a:t>Baryshevsky</a:t>
            </a:r>
            <a:r>
              <a:rPr lang="ru-RU" sz="1600" b="0" strike="noStrike" spc="-1" dirty="0">
                <a:solidFill>
                  <a:srgbClr val="000066"/>
                </a:solidFill>
                <a:latin typeface="Arial"/>
              </a:rPr>
              <a:t>, </a:t>
            </a:r>
            <a:r>
              <a:rPr lang="ru-RU" sz="1600" b="0" i="1" strike="noStrike" spc="-1" dirty="0">
                <a:solidFill>
                  <a:srgbClr val="000066"/>
                </a:solidFill>
                <a:latin typeface="Arial"/>
              </a:rPr>
              <a:t>Spin </a:t>
            </a:r>
            <a:r>
              <a:rPr lang="ru-RU" sz="1600" b="0" i="1" strike="noStrike" spc="-1" dirty="0" err="1">
                <a:solidFill>
                  <a:srgbClr val="000066"/>
                </a:solidFill>
                <a:latin typeface="Arial"/>
              </a:rPr>
              <a:t>oscillations</a:t>
            </a:r>
            <a:r>
              <a:rPr lang="ru-RU" sz="1600" b="0" i="1" strike="noStrike" spc="-1" dirty="0">
                <a:solidFill>
                  <a:srgbClr val="000066"/>
                </a:solidFill>
                <a:latin typeface="Arial"/>
              </a:rPr>
              <a:t> </a:t>
            </a:r>
            <a:r>
              <a:rPr lang="ru-RU" sz="1600" b="0" i="1" strike="noStrike" spc="-1" dirty="0" err="1">
                <a:solidFill>
                  <a:srgbClr val="000066"/>
                </a:solidFill>
                <a:latin typeface="Arial"/>
              </a:rPr>
              <a:t>of</a:t>
            </a:r>
            <a:r>
              <a:rPr lang="ru-RU" sz="1600" b="0" i="1" strike="noStrike" spc="-1" dirty="0">
                <a:solidFill>
                  <a:srgbClr val="000066"/>
                </a:solidFill>
                <a:latin typeface="Arial"/>
              </a:rPr>
              <a:t> </a:t>
            </a:r>
            <a:r>
              <a:rPr lang="ru-RU" sz="1600" b="0" i="1" strike="noStrike" spc="-1" dirty="0" err="1">
                <a:solidFill>
                  <a:srgbClr val="000066"/>
                </a:solidFill>
                <a:latin typeface="Arial"/>
              </a:rPr>
              <a:t>high-energy</a:t>
            </a:r>
            <a:r>
              <a:rPr lang="ru-RU" sz="1600" b="0" i="1" strike="noStrike" spc="-1" dirty="0">
                <a:solidFill>
                  <a:srgbClr val="000066"/>
                </a:solidFill>
                <a:latin typeface="Arial"/>
              </a:rPr>
              <a:t> </a:t>
            </a:r>
            <a:r>
              <a:rPr lang="ru-RU" sz="1600" b="0" i="1" strike="noStrike" spc="-1" dirty="0" err="1">
                <a:solidFill>
                  <a:srgbClr val="000066"/>
                </a:solidFill>
                <a:latin typeface="Arial"/>
              </a:rPr>
              <a:t>particles</a:t>
            </a:r>
            <a:r>
              <a:rPr lang="ru-RU" sz="1600" b="0" i="1" strike="noStrike" spc="-1" dirty="0">
                <a:solidFill>
                  <a:srgbClr val="000066"/>
                </a:solidFill>
                <a:latin typeface="Arial"/>
              </a:rPr>
              <a:t> (</a:t>
            </a:r>
            <a:r>
              <a:rPr lang="ru-RU" sz="1600" b="0" i="1" strike="noStrike" spc="-1" dirty="0" err="1">
                <a:solidFill>
                  <a:srgbClr val="000066"/>
                </a:solidFill>
                <a:latin typeface="Arial"/>
              </a:rPr>
              <a:t>nuclei</a:t>
            </a:r>
            <a:r>
              <a:rPr lang="ru-RU" sz="1600" b="0" i="1" strike="noStrike" spc="-1" dirty="0">
                <a:solidFill>
                  <a:srgbClr val="000066"/>
                </a:solidFill>
                <a:latin typeface="Arial"/>
              </a:rPr>
              <a:t>) </a:t>
            </a:r>
            <a:r>
              <a:rPr lang="ru-RU" sz="1600" b="0" i="1" strike="noStrike" spc="-1" dirty="0" err="1">
                <a:solidFill>
                  <a:srgbClr val="000066"/>
                </a:solidFill>
                <a:latin typeface="Arial"/>
              </a:rPr>
              <a:t>passingthrough</a:t>
            </a:r>
            <a:r>
              <a:rPr lang="ru-RU" sz="1600" b="0" i="1" strike="noStrike" spc="-1" dirty="0">
                <a:solidFill>
                  <a:srgbClr val="000066"/>
                </a:solidFill>
                <a:latin typeface="Arial"/>
              </a:rPr>
              <a:t> </a:t>
            </a:r>
            <a:r>
              <a:rPr lang="ru-RU" sz="1600" b="0" i="1" strike="noStrike" spc="-1" dirty="0" err="1">
                <a:solidFill>
                  <a:srgbClr val="000066"/>
                </a:solidFill>
                <a:latin typeface="Arial"/>
              </a:rPr>
              <a:t>matter</a:t>
            </a:r>
            <a:r>
              <a:rPr lang="ru-RU" sz="1600" b="0" i="1" strike="noStrike" spc="-1" dirty="0">
                <a:solidFill>
                  <a:srgbClr val="000066"/>
                </a:solidFill>
                <a:latin typeface="Arial"/>
              </a:rPr>
              <a:t> and </a:t>
            </a:r>
            <a:r>
              <a:rPr lang="ru-RU" sz="1600" b="0" i="1" strike="noStrike" spc="-1" dirty="0" err="1">
                <a:solidFill>
                  <a:srgbClr val="000066"/>
                </a:solidFill>
                <a:latin typeface="Arial"/>
              </a:rPr>
              <a:t>the</a:t>
            </a:r>
            <a:r>
              <a:rPr lang="ru-RU" sz="1600" b="0" i="1" strike="noStrike" spc="-1" dirty="0">
                <a:solidFill>
                  <a:srgbClr val="000066"/>
                </a:solidFill>
                <a:latin typeface="Arial"/>
              </a:rPr>
              <a:t> </a:t>
            </a:r>
            <a:r>
              <a:rPr lang="ru-RU" sz="1600" b="0" i="1" strike="noStrike" spc="-1" dirty="0" err="1">
                <a:solidFill>
                  <a:srgbClr val="000066"/>
                </a:solidFill>
                <a:latin typeface="Arial"/>
              </a:rPr>
              <a:t>possibility</a:t>
            </a:r>
            <a:r>
              <a:rPr lang="ru-RU" sz="1600" b="0" i="1" strike="noStrike" spc="-1" dirty="0">
                <a:solidFill>
                  <a:srgbClr val="000066"/>
                </a:solidFill>
                <a:latin typeface="Arial"/>
              </a:rPr>
              <a:t> </a:t>
            </a:r>
            <a:r>
              <a:rPr lang="ru-RU" sz="1600" b="0" i="1" strike="noStrike" spc="-1" dirty="0" err="1">
                <a:solidFill>
                  <a:srgbClr val="000066"/>
                </a:solidFill>
                <a:latin typeface="Arial"/>
              </a:rPr>
              <a:t>of</a:t>
            </a:r>
            <a:r>
              <a:rPr lang="ru-RU" sz="1600" b="0" i="1" strike="noStrike" spc="-1" dirty="0">
                <a:solidFill>
                  <a:srgbClr val="000066"/>
                </a:solidFill>
                <a:latin typeface="Arial"/>
              </a:rPr>
              <a:t> </a:t>
            </a:r>
            <a:r>
              <a:rPr lang="ru-RU" sz="1600" b="0" i="1" strike="noStrike" spc="-1" dirty="0" err="1">
                <a:solidFill>
                  <a:srgbClr val="000066"/>
                </a:solidFill>
                <a:latin typeface="Arial"/>
              </a:rPr>
              <a:t>measuring</a:t>
            </a:r>
            <a:r>
              <a:rPr lang="ru-RU" sz="1600" b="0" i="1" strike="noStrike" spc="-1" dirty="0">
                <a:solidFill>
                  <a:srgbClr val="000066"/>
                </a:solidFill>
                <a:latin typeface="Arial"/>
              </a:rPr>
              <a:t> </a:t>
            </a:r>
            <a:r>
              <a:rPr lang="ru-RU" sz="1600" b="0" i="1" strike="noStrike" spc="-1" dirty="0" err="1">
                <a:solidFill>
                  <a:srgbClr val="000066"/>
                </a:solidFill>
                <a:latin typeface="Arial"/>
              </a:rPr>
              <a:t>the</a:t>
            </a:r>
            <a:r>
              <a:rPr lang="en-US" sz="1600" b="0" i="1" strike="noStrike" spc="-1" dirty="0">
                <a:solidFill>
                  <a:srgbClr val="000066"/>
                </a:solidFill>
                <a:latin typeface="Arial"/>
              </a:rPr>
              <a:t> </a:t>
            </a:r>
            <a:r>
              <a:rPr lang="ru-RU" sz="1600" b="0" i="1" strike="noStrike" spc="-1" dirty="0">
                <a:solidFill>
                  <a:srgbClr val="000066"/>
                </a:solidFill>
                <a:latin typeface="Arial"/>
              </a:rPr>
              <a:t>spin-</a:t>
            </a:r>
            <a:r>
              <a:rPr lang="ru-RU" sz="1600" b="0" i="1" strike="noStrike" spc="-1" dirty="0" err="1">
                <a:solidFill>
                  <a:srgbClr val="000066"/>
                </a:solidFill>
                <a:latin typeface="Arial"/>
              </a:rPr>
              <a:t>dependent</a:t>
            </a:r>
            <a:r>
              <a:rPr lang="ru-RU" sz="1600" b="0" i="1" strike="noStrike" spc="-1" dirty="0">
                <a:solidFill>
                  <a:srgbClr val="000066"/>
                </a:solidFill>
                <a:latin typeface="Arial"/>
              </a:rPr>
              <a:t> </a:t>
            </a:r>
            <a:r>
              <a:rPr lang="ru-RU" sz="1600" b="0" i="1" strike="noStrike" spc="-1" dirty="0" err="1">
                <a:solidFill>
                  <a:srgbClr val="000066"/>
                </a:solidFill>
                <a:latin typeface="Arial"/>
              </a:rPr>
              <a:t>part</a:t>
            </a:r>
            <a:r>
              <a:rPr lang="ru-RU" sz="1600" b="0" i="1" strike="noStrike" spc="-1" dirty="0">
                <a:solidFill>
                  <a:srgbClr val="000066"/>
                </a:solidFill>
                <a:latin typeface="Arial"/>
              </a:rPr>
              <a:t> </a:t>
            </a:r>
            <a:r>
              <a:rPr lang="ru-RU" sz="1600" b="0" i="1" strike="noStrike" spc="-1" dirty="0" err="1">
                <a:solidFill>
                  <a:srgbClr val="000066"/>
                </a:solidFill>
                <a:latin typeface="Arial"/>
              </a:rPr>
              <a:t>of</a:t>
            </a:r>
            <a:r>
              <a:rPr lang="ru-RU" sz="1600" b="0" i="1" strike="noStrike" spc="-1" dirty="0">
                <a:solidFill>
                  <a:srgbClr val="000066"/>
                </a:solidFill>
                <a:latin typeface="Arial"/>
              </a:rPr>
              <a:t> </a:t>
            </a:r>
            <a:r>
              <a:rPr lang="ru-RU" sz="1600" b="0" i="1" strike="noStrike" spc="-1" dirty="0" err="1">
                <a:solidFill>
                  <a:srgbClr val="000066"/>
                </a:solidFill>
                <a:latin typeface="Arial"/>
              </a:rPr>
              <a:t>the</a:t>
            </a:r>
            <a:r>
              <a:rPr lang="ru-RU" sz="1600" b="0" i="1" strike="noStrike" spc="-1" dirty="0">
                <a:solidFill>
                  <a:srgbClr val="000066"/>
                </a:solidFill>
                <a:latin typeface="Arial"/>
              </a:rPr>
              <a:t> </a:t>
            </a:r>
            <a:r>
              <a:rPr lang="ru-RU" sz="1600" b="0" i="1" strike="noStrike" spc="-1" dirty="0" err="1">
                <a:solidFill>
                  <a:srgbClr val="000066"/>
                </a:solidFill>
                <a:latin typeface="Arial"/>
              </a:rPr>
              <a:t>amplitude</a:t>
            </a:r>
            <a:r>
              <a:rPr lang="ru-RU" sz="1600" b="0" i="1" strike="noStrike" spc="-1" dirty="0">
                <a:solidFill>
                  <a:srgbClr val="000066"/>
                </a:solidFill>
                <a:latin typeface="Arial"/>
              </a:rPr>
              <a:t> </a:t>
            </a:r>
            <a:r>
              <a:rPr lang="ru-RU" sz="1600" b="0" i="1" strike="noStrike" spc="-1" dirty="0" err="1">
                <a:solidFill>
                  <a:srgbClr val="000066"/>
                </a:solidFill>
                <a:latin typeface="Arial"/>
              </a:rPr>
              <a:t>of</a:t>
            </a:r>
            <a:r>
              <a:rPr lang="ru-RU" sz="1600" b="0" i="1" strike="noStrike" spc="-1" dirty="0">
                <a:solidFill>
                  <a:srgbClr val="000066"/>
                </a:solidFill>
                <a:latin typeface="Arial"/>
              </a:rPr>
              <a:t> </a:t>
            </a:r>
            <a:r>
              <a:rPr lang="ru-RU" sz="1600" b="0" i="1" strike="noStrike" spc="-1" dirty="0" err="1">
                <a:solidFill>
                  <a:srgbClr val="000066"/>
                </a:solidFill>
                <a:latin typeface="Arial"/>
              </a:rPr>
              <a:t>zero-angle</a:t>
            </a:r>
            <a:r>
              <a:rPr lang="ru-RU" sz="1600" b="0" i="1" strike="noStrike" spc="-1" dirty="0">
                <a:solidFill>
                  <a:srgbClr val="000066"/>
                </a:solidFill>
                <a:latin typeface="Arial"/>
              </a:rPr>
              <a:t> </a:t>
            </a:r>
            <a:r>
              <a:rPr lang="ru-RU" sz="1600" b="0" i="1" strike="noStrike" spc="-1" dirty="0" err="1">
                <a:solidFill>
                  <a:srgbClr val="000066"/>
                </a:solidFill>
                <a:latin typeface="Arial"/>
              </a:rPr>
              <a:t>elastic</a:t>
            </a:r>
            <a:r>
              <a:rPr lang="en-US" sz="1600" b="0" i="1" strike="noStrike" spc="-1" dirty="0">
                <a:solidFill>
                  <a:srgbClr val="000066"/>
                </a:solidFill>
                <a:latin typeface="Arial"/>
              </a:rPr>
              <a:t> </a:t>
            </a:r>
            <a:r>
              <a:rPr lang="ru-RU" sz="1600" b="0" i="1" strike="noStrike" spc="-1" dirty="0" err="1">
                <a:solidFill>
                  <a:srgbClr val="000066"/>
                </a:solidFill>
                <a:latin typeface="Arial"/>
              </a:rPr>
              <a:t>coherent</a:t>
            </a:r>
            <a:r>
              <a:rPr lang="ru-RU" sz="1600" b="0" i="1" strike="noStrike" spc="-1" dirty="0">
                <a:solidFill>
                  <a:srgbClr val="000066"/>
                </a:solidFill>
                <a:latin typeface="Arial"/>
              </a:rPr>
              <a:t> </a:t>
            </a:r>
            <a:r>
              <a:rPr lang="ru-RU" sz="1600" b="0" i="1" strike="noStrike" spc="-1" dirty="0" err="1">
                <a:solidFill>
                  <a:srgbClr val="000066"/>
                </a:solidFill>
                <a:latin typeface="Arial"/>
              </a:rPr>
              <a:t>scattering</a:t>
            </a:r>
            <a:r>
              <a:rPr lang="ru-RU" sz="1600" b="0" strike="noStrike" spc="-1" dirty="0">
                <a:solidFill>
                  <a:srgbClr val="000066"/>
                </a:solidFill>
                <a:latin typeface="Arial"/>
              </a:rPr>
              <a:t>, </a:t>
            </a:r>
            <a:r>
              <a:rPr lang="ru-RU" sz="1600" b="1" strike="noStrike" spc="-1" dirty="0">
                <a:solidFill>
                  <a:srgbClr val="000066"/>
                </a:solidFill>
                <a:latin typeface="Arial"/>
              </a:rPr>
              <a:t>J. </a:t>
            </a:r>
            <a:r>
              <a:rPr lang="ru-RU" sz="1600" b="1" strike="noStrike" spc="-1" dirty="0" err="1">
                <a:solidFill>
                  <a:srgbClr val="000066"/>
                </a:solidFill>
                <a:latin typeface="Arial"/>
              </a:rPr>
              <a:t>Phys</a:t>
            </a:r>
            <a:r>
              <a:rPr lang="ru-RU" sz="1600" b="1" strike="noStrike" spc="-1" dirty="0">
                <a:solidFill>
                  <a:srgbClr val="000066"/>
                </a:solidFill>
                <a:latin typeface="Arial"/>
              </a:rPr>
              <a:t>. G</a:t>
            </a:r>
            <a:r>
              <a:rPr lang="en-US" sz="1600" b="1" strike="noStrike" spc="-1" dirty="0">
                <a:solidFill>
                  <a:srgbClr val="000066"/>
                </a:solidFill>
                <a:latin typeface="Arial"/>
              </a:rPr>
              <a:t> </a:t>
            </a:r>
            <a:r>
              <a:rPr lang="ru-RU" sz="1600" b="1" strike="noStrike" spc="-1" dirty="0">
                <a:solidFill>
                  <a:srgbClr val="000066"/>
                </a:solidFill>
                <a:latin typeface="Arial"/>
              </a:rPr>
              <a:t>19</a:t>
            </a:r>
            <a:r>
              <a:rPr lang="ru-RU" sz="1600" b="0" strike="noStrike" spc="-1" dirty="0">
                <a:solidFill>
                  <a:srgbClr val="000066"/>
                </a:solidFill>
                <a:latin typeface="Arial"/>
              </a:rPr>
              <a:t>, 2 (1993) 273</a:t>
            </a:r>
            <a:r>
              <a:rPr lang="en-US" sz="1600" b="0" strike="noStrike" spc="-1" dirty="0">
                <a:solidFill>
                  <a:srgbClr val="000066"/>
                </a:solidFill>
                <a:latin typeface="Arial"/>
              </a:rPr>
              <a:t>.</a:t>
            </a:r>
            <a:endParaRPr lang="en-US" sz="1600" b="0" strike="noStrike" spc="-1" dirty="0">
              <a:solidFill>
                <a:srgbClr val="000000"/>
              </a:solidFill>
              <a:latin typeface="Arial"/>
            </a:endParaRPr>
          </a:p>
        </p:txBody>
      </p:sp>
      <p:grpSp>
        <p:nvGrpSpPr>
          <p:cNvPr id="290" name="Group 5"/>
          <p:cNvGrpSpPr/>
          <p:nvPr/>
        </p:nvGrpSpPr>
        <p:grpSpPr>
          <a:xfrm>
            <a:off x="353520" y="990720"/>
            <a:ext cx="3788280" cy="2045520"/>
            <a:chOff x="353520" y="990720"/>
            <a:chExt cx="3788280" cy="2045520"/>
          </a:xfrm>
        </p:grpSpPr>
        <p:sp>
          <p:nvSpPr>
            <p:cNvPr id="291" name="Rectangle 4"/>
            <p:cNvSpPr/>
            <p:nvPr/>
          </p:nvSpPr>
          <p:spPr>
            <a:xfrm>
              <a:off x="353520" y="990720"/>
              <a:ext cx="3788280" cy="2045520"/>
            </a:xfrm>
            <a:prstGeom prst="rect">
              <a:avLst/>
            </a:prstGeom>
            <a:solidFill>
              <a:schemeClr val="bg1"/>
            </a:solidFill>
            <a:ln w="28575">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pic>
          <p:nvPicPr>
            <p:cNvPr id="292" name="Picture 2"/>
            <p:cNvPicPr/>
            <p:nvPr/>
          </p:nvPicPr>
          <p:blipFill>
            <a:blip r:embed="rId2"/>
            <a:srcRect l="1767" r="1197" b="2794"/>
            <a:stretch/>
          </p:blipFill>
          <p:spPr>
            <a:xfrm>
              <a:off x="420480" y="1360080"/>
              <a:ext cx="3676320" cy="1629360"/>
            </a:xfrm>
            <a:prstGeom prst="rect">
              <a:avLst/>
            </a:prstGeom>
            <a:ln w="28575">
              <a:noFill/>
            </a:ln>
          </p:spPr>
        </p:pic>
        <p:sp>
          <p:nvSpPr>
            <p:cNvPr id="293" name="Rectangle 3"/>
            <p:cNvSpPr/>
            <p:nvPr/>
          </p:nvSpPr>
          <p:spPr>
            <a:xfrm>
              <a:off x="353520" y="990720"/>
              <a:ext cx="3788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0" strike="noStrike" spc="-1">
                  <a:solidFill>
                    <a:srgbClr val="CCCCFF"/>
                  </a:solidFill>
                  <a:latin typeface="Arial"/>
                </a:rPr>
                <a:t>Birefringence of light </a:t>
              </a:r>
              <a:endParaRPr lang="en-US" sz="1800" b="0" strike="noStrike" spc="-1">
                <a:solidFill>
                  <a:srgbClr val="000000"/>
                </a:solidFill>
                <a:latin typeface="Arial"/>
              </a:endParaRPr>
            </a:p>
          </p:txBody>
        </p:sp>
      </p:grpSp>
      <p:sp>
        <p:nvSpPr>
          <p:cNvPr id="294" name="Text Box 23"/>
          <p:cNvSpPr/>
          <p:nvPr/>
        </p:nvSpPr>
        <p:spPr>
          <a:xfrm>
            <a:off x="353520" y="3200400"/>
            <a:ext cx="8637480" cy="15123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ts val="2801"/>
              </a:lnSpc>
            </a:pPr>
            <a:r>
              <a:rPr lang="en-US" sz="2000" b="0" strike="noStrike" spc="-1">
                <a:solidFill>
                  <a:srgbClr val="000066"/>
                </a:solidFill>
                <a:latin typeface="Arial"/>
              </a:rPr>
              <a:t>Unlike optical birefringence, the birefringence effect for particles appear in isotropic matter (and even the spin of matter nuclei is either zero or unpolarized !). Anisotropy is provided by the particle itself (a particle with the spin S </a:t>
            </a:r>
            <a:r>
              <a:rPr lang="en-US" sz="2000" b="0" strike="noStrike" spc="-1">
                <a:solidFill>
                  <a:srgbClr val="000066"/>
                </a:solidFill>
                <a:latin typeface="Symbol"/>
              </a:rPr>
              <a:t></a:t>
            </a:r>
            <a:r>
              <a:rPr lang="en-US" sz="2000" b="0" strike="noStrike" spc="-1">
                <a:solidFill>
                  <a:srgbClr val="000066"/>
                </a:solidFill>
                <a:latin typeface="Arial"/>
              </a:rPr>
              <a:t> 1 and mass M </a:t>
            </a:r>
            <a:r>
              <a:rPr lang="en-US" sz="2000" b="0" strike="noStrike" spc="-1">
                <a:solidFill>
                  <a:srgbClr val="000066"/>
                </a:solidFill>
                <a:latin typeface="Symbol"/>
              </a:rPr>
              <a:t></a:t>
            </a:r>
            <a:r>
              <a:rPr lang="en-US" sz="2000" b="0" strike="noStrike" spc="-1">
                <a:solidFill>
                  <a:srgbClr val="000066"/>
                </a:solidFill>
                <a:latin typeface="Arial"/>
              </a:rPr>
              <a:t> 0 has the intrinsic anisotropy).</a:t>
            </a:r>
            <a:endParaRPr lang="en-US" sz="20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Rectangle 25"/>
          <p:cNvSpPr/>
          <p:nvPr/>
        </p:nvSpPr>
        <p:spPr>
          <a:xfrm>
            <a:off x="533520" y="1981080"/>
            <a:ext cx="4419360" cy="3428640"/>
          </a:xfrm>
          <a:prstGeom prst="rect">
            <a:avLst/>
          </a:prstGeom>
          <a:solidFill>
            <a:schemeClr val="bg1"/>
          </a:solidFill>
          <a:ln w="9525">
            <a:solidFill>
              <a:srgbClr val="CCCC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Arial"/>
            </a:endParaRPr>
          </a:p>
        </p:txBody>
      </p:sp>
      <p:sp>
        <p:nvSpPr>
          <p:cNvPr id="296"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Birefringence phenomenon</a:t>
            </a:r>
            <a:endParaRPr lang="en-US" sz="2800" b="0" strike="noStrike" spc="-1">
              <a:solidFill>
                <a:srgbClr val="000000"/>
              </a:solidFill>
              <a:latin typeface="Arial"/>
            </a:endParaRPr>
          </a:p>
        </p:txBody>
      </p:sp>
      <p:sp>
        <p:nvSpPr>
          <p:cNvPr id="297" name="Text Box 3"/>
          <p:cNvSpPr/>
          <p:nvPr/>
        </p:nvSpPr>
        <p:spPr>
          <a:xfrm>
            <a:off x="533520" y="1447920"/>
            <a:ext cx="84578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0000"/>
              </a:lnSpc>
              <a:spcBef>
                <a:spcPts val="400"/>
              </a:spcBef>
            </a:pPr>
            <a:r>
              <a:rPr lang="en-US" sz="2000" b="0" strike="noStrike" spc="-1">
                <a:solidFill>
                  <a:srgbClr val="000066"/>
                </a:solidFill>
                <a:latin typeface="Arial"/>
              </a:rPr>
              <a:t>Appearance of two refraction indices of deuteron can be easily explained</a:t>
            </a:r>
            <a:endParaRPr lang="en-US" sz="2000" b="0" strike="noStrike" spc="-1">
              <a:solidFill>
                <a:srgbClr val="000000"/>
              </a:solidFill>
              <a:latin typeface="Arial"/>
            </a:endParaRPr>
          </a:p>
        </p:txBody>
      </p:sp>
      <p:sp>
        <p:nvSpPr>
          <p:cNvPr id="298" name="Rectangle 16"/>
          <p:cNvSpPr/>
          <p:nvPr/>
        </p:nvSpPr>
        <p:spPr>
          <a:xfrm>
            <a:off x="5105520" y="1981080"/>
            <a:ext cx="3885840" cy="3428640"/>
          </a:xfrm>
          <a:prstGeom prst="rect">
            <a:avLst/>
          </a:prstGeom>
          <a:solidFill>
            <a:schemeClr val="bg1"/>
          </a:solidFill>
          <a:ln w="9525">
            <a:solidFill>
              <a:srgbClr val="CCCC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1800" b="0" strike="noStrike" spc="-1">
              <a:solidFill>
                <a:srgbClr val="000000"/>
              </a:solidFill>
              <a:latin typeface="Arial"/>
            </a:endParaRPr>
          </a:p>
        </p:txBody>
      </p:sp>
      <p:sp>
        <p:nvSpPr>
          <p:cNvPr id="299" name="Text Box 4"/>
          <p:cNvSpPr/>
          <p:nvPr/>
        </p:nvSpPr>
        <p:spPr>
          <a:xfrm>
            <a:off x="5105520" y="1905120"/>
            <a:ext cx="3885840" cy="17348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20000"/>
              </a:lnSpc>
              <a:spcBef>
                <a:spcPts val="241"/>
              </a:spcBef>
            </a:pPr>
            <a:r>
              <a:rPr lang="en-US" sz="1800" b="0" strike="noStrike" spc="-1">
                <a:solidFill>
                  <a:srgbClr val="000000"/>
                </a:solidFill>
                <a:latin typeface="Arial"/>
              </a:rPr>
              <a:t>As the ground state of a deuteron is non-spherical, then the scattering cross-section depends on the angle between the spin and momentum of the deuteron</a:t>
            </a:r>
          </a:p>
        </p:txBody>
      </p:sp>
      <p:pic>
        <p:nvPicPr>
          <p:cNvPr id="300" name="Picture 10"/>
          <p:cNvPicPr/>
          <p:nvPr/>
        </p:nvPicPr>
        <p:blipFill>
          <a:blip r:embed="rId2"/>
          <a:stretch/>
        </p:blipFill>
        <p:spPr>
          <a:xfrm>
            <a:off x="609480" y="2008080"/>
            <a:ext cx="4343040" cy="3020760"/>
          </a:xfrm>
          <a:prstGeom prst="rect">
            <a:avLst/>
          </a:prstGeom>
          <a:ln w="9525">
            <a:noFill/>
          </a:ln>
        </p:spPr>
      </p:pic>
      <p:grpSp>
        <p:nvGrpSpPr>
          <p:cNvPr id="301" name="Group 15"/>
          <p:cNvGrpSpPr/>
          <p:nvPr/>
        </p:nvGrpSpPr>
        <p:grpSpPr>
          <a:xfrm>
            <a:off x="5248440" y="3505320"/>
            <a:ext cx="3590280" cy="609120"/>
            <a:chOff x="5248440" y="3505320"/>
            <a:chExt cx="3590280" cy="609120"/>
          </a:xfrm>
        </p:grpSpPr>
        <p:pic>
          <p:nvPicPr>
            <p:cNvPr id="302" name="Picture 11"/>
            <p:cNvPicPr/>
            <p:nvPr/>
          </p:nvPicPr>
          <p:blipFill>
            <a:blip r:embed="rId3"/>
            <a:stretch/>
          </p:blipFill>
          <p:spPr>
            <a:xfrm>
              <a:off x="5248440" y="3677760"/>
              <a:ext cx="1651680" cy="436680"/>
            </a:xfrm>
            <a:prstGeom prst="rect">
              <a:avLst/>
            </a:prstGeom>
            <a:ln w="9525">
              <a:noFill/>
            </a:ln>
          </p:spPr>
        </p:pic>
        <p:pic>
          <p:nvPicPr>
            <p:cNvPr id="303" name="Picture 12"/>
            <p:cNvPicPr/>
            <p:nvPr/>
          </p:nvPicPr>
          <p:blipFill>
            <a:blip r:embed="rId4"/>
            <a:stretch/>
          </p:blipFill>
          <p:spPr>
            <a:xfrm>
              <a:off x="7219080" y="3595680"/>
              <a:ext cx="1619640" cy="498240"/>
            </a:xfrm>
            <a:prstGeom prst="rect">
              <a:avLst/>
            </a:prstGeom>
            <a:ln w="9525">
              <a:noFill/>
            </a:ln>
          </p:spPr>
        </p:pic>
        <p:sp>
          <p:nvSpPr>
            <p:cNvPr id="304" name="Text Box 13"/>
            <p:cNvSpPr/>
            <p:nvPr/>
          </p:nvSpPr>
          <p:spPr>
            <a:xfrm>
              <a:off x="6881040" y="3505320"/>
              <a:ext cx="305640" cy="455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pPr>
              <a:r>
                <a:rPr lang="en-US" sz="2400" b="0" strike="noStrike" spc="-1">
                  <a:solidFill>
                    <a:srgbClr val="000000"/>
                  </a:solidFill>
                  <a:latin typeface="Symbol"/>
                </a:rPr>
                <a:t></a:t>
              </a:r>
              <a:endParaRPr lang="en-US" sz="2400" b="0" strike="noStrike" spc="-1">
                <a:solidFill>
                  <a:srgbClr val="000000"/>
                </a:solidFill>
                <a:latin typeface="Arial"/>
              </a:endParaRPr>
            </a:p>
          </p:txBody>
        </p:sp>
      </p:grpSp>
      <p:pic>
        <p:nvPicPr>
          <p:cNvPr id="305" name="Picture 18"/>
          <p:cNvPicPr/>
          <p:nvPr/>
        </p:nvPicPr>
        <p:blipFill>
          <a:blip r:embed="rId5"/>
          <a:stretch/>
        </p:blipFill>
        <p:spPr>
          <a:xfrm>
            <a:off x="5638680" y="4876920"/>
            <a:ext cx="2590560" cy="471240"/>
          </a:xfrm>
          <a:prstGeom prst="rect">
            <a:avLst/>
          </a:prstGeom>
          <a:ln w="9525">
            <a:noFill/>
          </a:ln>
        </p:spPr>
      </p:pic>
      <p:sp>
        <p:nvSpPr>
          <p:cNvPr id="306" name="Text Box 6"/>
          <p:cNvSpPr/>
          <p:nvPr/>
        </p:nvSpPr>
        <p:spPr>
          <a:xfrm>
            <a:off x="5105520" y="4191120"/>
            <a:ext cx="3885840" cy="6382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800" b="0" strike="noStrike" spc="-1">
                <a:solidFill>
                  <a:srgbClr val="000000"/>
                </a:solidFill>
                <a:latin typeface="Arial"/>
              </a:rPr>
              <a:t>According to the dispersion relation </a:t>
            </a:r>
            <a:r>
              <a:rPr lang="en-US" sz="1800" b="0" i="1" strike="noStrike" spc="-1">
                <a:solidFill>
                  <a:srgbClr val="000000"/>
                </a:solidFill>
                <a:latin typeface="Arial"/>
              </a:rPr>
              <a:t>Re f(0) ~ </a:t>
            </a:r>
            <a:r>
              <a:rPr lang="en-US" sz="1800" b="0" i="1" strike="noStrike" spc="-1">
                <a:solidFill>
                  <a:srgbClr val="000000"/>
                </a:solidFill>
                <a:latin typeface="Symbol"/>
              </a:rPr>
              <a:t></a:t>
            </a:r>
            <a:r>
              <a:rPr lang="en-US" sz="1800" b="0" i="1" strike="noStrike" spc="-1">
                <a:solidFill>
                  <a:srgbClr val="000000"/>
                </a:solidFill>
                <a:latin typeface="Arial"/>
              </a:rPr>
              <a:t> (Im f(0)), </a:t>
            </a:r>
            <a:r>
              <a:rPr lang="en-US" sz="1800" b="0" strike="noStrike" spc="-1">
                <a:solidFill>
                  <a:srgbClr val="000000"/>
                </a:solidFill>
                <a:latin typeface="Arial"/>
              </a:rPr>
              <a:t>therefore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357120" y="152280"/>
            <a:ext cx="8633520" cy="685080"/>
          </a:xfrm>
          <a:prstGeom prst="rect">
            <a:avLst/>
          </a:prstGeom>
          <a:noFill/>
          <a:ln w="0">
            <a:noFill/>
          </a:ln>
        </p:spPr>
        <p:txBody>
          <a:bodyPr numCol="1" spcCol="0" anchor="ctr">
            <a:noAutofit/>
          </a:bodyPr>
          <a:lstStyle/>
          <a:p>
            <a:pPr indent="0">
              <a:lnSpc>
                <a:spcPct val="100000"/>
              </a:lnSpc>
              <a:buNone/>
              <a:tabLst>
                <a:tab pos="0" algn="l"/>
              </a:tabLst>
            </a:pPr>
            <a:r>
              <a:rPr lang="en-US" sz="3200" b="0" strike="noStrike" spc="-1">
                <a:solidFill>
                  <a:srgbClr val="000066"/>
                </a:solidFill>
                <a:latin typeface="Arial"/>
              </a:rPr>
              <a:t>Birefringence phenomenon</a:t>
            </a:r>
            <a:endParaRPr lang="en-US" sz="3200" b="0" strike="noStrike" spc="-1">
              <a:solidFill>
                <a:srgbClr val="000000"/>
              </a:solidFill>
              <a:latin typeface="Arial"/>
            </a:endParaRPr>
          </a:p>
        </p:txBody>
      </p:sp>
      <p:pic>
        <p:nvPicPr>
          <p:cNvPr id="311" name="Picture 4" descr="no11.3.png"/>
          <p:cNvPicPr/>
          <p:nvPr/>
        </p:nvPicPr>
        <p:blipFill>
          <a:blip r:embed="rId2"/>
          <a:stretch/>
        </p:blipFill>
        <p:spPr>
          <a:xfrm>
            <a:off x="1371600" y="2377440"/>
            <a:ext cx="5792760" cy="664920"/>
          </a:xfrm>
          <a:prstGeom prst="rect">
            <a:avLst/>
          </a:prstGeom>
          <a:ln w="9525">
            <a:noFill/>
          </a:ln>
        </p:spPr>
      </p:pic>
      <p:sp>
        <p:nvSpPr>
          <p:cNvPr id="312" name="TextBox 10"/>
          <p:cNvSpPr/>
          <p:nvPr/>
        </p:nvSpPr>
        <p:spPr>
          <a:xfrm>
            <a:off x="305766" y="1279800"/>
            <a:ext cx="84193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dirty="0">
                <a:solidFill>
                  <a:srgbClr val="000066"/>
                </a:solidFill>
                <a:latin typeface="Arial"/>
              </a:rPr>
              <a:t>Forward scattering amplitude of a particle in a nonpolarized target (oz || particle momentum, contribution of weak interactions is omitted) reads:</a:t>
            </a:r>
            <a:endParaRPr lang="en-US" sz="2000" b="0" strike="noStrike" spc="-1" dirty="0">
              <a:solidFill>
                <a:srgbClr val="000000"/>
              </a:solidFill>
              <a:latin typeface="Arial"/>
            </a:endParaRPr>
          </a:p>
        </p:txBody>
      </p:sp>
      <p:sp>
        <p:nvSpPr>
          <p:cNvPr id="313" name="Rectangle 10"/>
          <p:cNvSpPr/>
          <p:nvPr/>
        </p:nvSpPr>
        <p:spPr>
          <a:xfrm>
            <a:off x="1372260" y="2303460"/>
            <a:ext cx="2740680" cy="664920"/>
          </a:xfrm>
          <a:prstGeom prst="rect">
            <a:avLst/>
          </a:prstGeom>
          <a:noFill/>
          <a:ln w="38100">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sp>
        <p:nvSpPr>
          <p:cNvPr id="314" name="TextBox 11"/>
          <p:cNvSpPr/>
          <p:nvPr/>
        </p:nvSpPr>
        <p:spPr>
          <a:xfrm>
            <a:off x="309885" y="3524802"/>
            <a:ext cx="37785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dirty="0">
                <a:solidFill>
                  <a:srgbClr val="000066"/>
                </a:solidFill>
                <a:latin typeface="Arial"/>
              </a:rPr>
              <a:t>For particles with spin 1 and 3/2</a:t>
            </a:r>
            <a:endParaRPr lang="en-US" sz="2000" b="0" strike="noStrike" spc="-1" dirty="0">
              <a:solidFill>
                <a:srgbClr val="000000"/>
              </a:solidFill>
              <a:latin typeface="Arial"/>
            </a:endParaRPr>
          </a:p>
        </p:txBody>
      </p:sp>
      <p:sp>
        <p:nvSpPr>
          <p:cNvPr id="315" name="Down Arrow 2"/>
          <p:cNvSpPr/>
          <p:nvPr/>
        </p:nvSpPr>
        <p:spPr>
          <a:xfrm flipV="1">
            <a:off x="2188868" y="3059392"/>
            <a:ext cx="532800" cy="419040"/>
          </a:xfrm>
          <a:prstGeom prst="downArrow">
            <a:avLst>
              <a:gd name="adj1" fmla="val 50000"/>
              <a:gd name="adj2"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pic>
        <p:nvPicPr>
          <p:cNvPr id="316" name="Picture 6" descr="no11.6.png"/>
          <p:cNvPicPr/>
          <p:nvPr/>
        </p:nvPicPr>
        <p:blipFill>
          <a:blip r:embed="rId3"/>
          <a:stretch/>
        </p:blipFill>
        <p:spPr>
          <a:xfrm>
            <a:off x="4953000" y="3382923"/>
            <a:ext cx="3327840" cy="675360"/>
          </a:xfrm>
          <a:prstGeom prst="rect">
            <a:avLst/>
          </a:prstGeom>
          <a:ln w="28575">
            <a:solidFill>
              <a:srgbClr val="CCCCFF"/>
            </a:solidFill>
            <a:miter/>
          </a:ln>
        </p:spPr>
      </p:pic>
      <p:sp>
        <p:nvSpPr>
          <p:cNvPr id="317" name="Down Arrow 14"/>
          <p:cNvSpPr/>
          <p:nvPr/>
        </p:nvSpPr>
        <p:spPr>
          <a:xfrm rot="5400000" flipV="1">
            <a:off x="4141080" y="3465180"/>
            <a:ext cx="532800" cy="532800"/>
          </a:xfrm>
          <a:prstGeom prst="downArrow">
            <a:avLst>
              <a:gd name="adj1" fmla="val 50000"/>
              <a:gd name="adj2" fmla="val 50000"/>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sp>
        <p:nvSpPr>
          <p:cNvPr id="318" name="TextBox 15"/>
          <p:cNvSpPr/>
          <p:nvPr/>
        </p:nvSpPr>
        <p:spPr>
          <a:xfrm>
            <a:off x="4647600" y="4074186"/>
            <a:ext cx="332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0" strike="noStrike" spc="-1" dirty="0">
                <a:solidFill>
                  <a:srgbClr val="000066"/>
                </a:solidFill>
                <a:latin typeface="Arial"/>
              </a:rPr>
              <a:t>index of refraction</a:t>
            </a:r>
            <a:endParaRPr lang="en-US" sz="2000" b="0" strike="noStrike" spc="-1" dirty="0">
              <a:solidFill>
                <a:srgbClr val="000000"/>
              </a:solidFill>
              <a:latin typeface="Arial"/>
            </a:endParaRPr>
          </a:p>
        </p:txBody>
      </p:sp>
      <p:pic>
        <p:nvPicPr>
          <p:cNvPr id="319" name="Picture 2"/>
          <p:cNvPicPr/>
          <p:nvPr/>
        </p:nvPicPr>
        <p:blipFill>
          <a:blip r:embed="rId4"/>
          <a:srcRect l="1127" r="609"/>
          <a:stretch/>
        </p:blipFill>
        <p:spPr>
          <a:xfrm>
            <a:off x="357120" y="4800600"/>
            <a:ext cx="8565120" cy="114228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9"/>
          <p:cNvPicPr/>
          <p:nvPr/>
        </p:nvPicPr>
        <p:blipFill>
          <a:blip r:embed="rId2"/>
          <a:stretch/>
        </p:blipFill>
        <p:spPr>
          <a:xfrm>
            <a:off x="533520" y="1441440"/>
            <a:ext cx="3809520" cy="2058480"/>
          </a:xfrm>
          <a:prstGeom prst="rect">
            <a:avLst/>
          </a:prstGeom>
          <a:ln w="9525">
            <a:noFill/>
          </a:ln>
        </p:spPr>
      </p:pic>
      <p:sp>
        <p:nvSpPr>
          <p:cNvPr id="321" name="Text Box 12"/>
          <p:cNvSpPr/>
          <p:nvPr/>
        </p:nvSpPr>
        <p:spPr>
          <a:xfrm>
            <a:off x="666720" y="6303240"/>
            <a:ext cx="7486200" cy="39816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1012"/>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en-US" sz="2000" b="0" strike="noStrike" spc="-1">
                <a:solidFill>
                  <a:srgbClr val="000000"/>
                </a:solidFill>
                <a:latin typeface="Arial"/>
              </a:rPr>
              <a:t>z is the pathlength of particle inside medium</a:t>
            </a:r>
            <a:r>
              <a:rPr lang="ru-RU" sz="2000" b="0" strike="noStrike" spc="-1">
                <a:solidFill>
                  <a:srgbClr val="000000"/>
                </a:solidFill>
                <a:latin typeface="Arial"/>
              </a:rPr>
              <a:t>.</a:t>
            </a:r>
            <a:endParaRPr lang="en-US" sz="2000" b="0" strike="noStrike" spc="-1">
              <a:solidFill>
                <a:srgbClr val="000000"/>
              </a:solidFill>
              <a:latin typeface="Arial"/>
            </a:endParaRPr>
          </a:p>
        </p:txBody>
      </p:sp>
      <p:sp>
        <p:nvSpPr>
          <p:cNvPr id="322" name="TextBox 14"/>
          <p:cNvSpPr/>
          <p:nvPr/>
        </p:nvSpPr>
        <p:spPr>
          <a:xfrm>
            <a:off x="571680" y="3714840"/>
            <a:ext cx="6057720" cy="741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Arial"/>
              </a:rPr>
              <a:t>In this case </a:t>
            </a:r>
            <a:r>
              <a:rPr lang="en-US" sz="2000" b="0" i="1" strike="noStrike" spc="-1">
                <a:solidFill>
                  <a:srgbClr val="000000"/>
                </a:solidFill>
                <a:latin typeface="Arial"/>
              </a:rPr>
              <a:t>δ</a:t>
            </a:r>
            <a:r>
              <a:rPr lang="en-US" sz="2000" b="0" i="1" strike="noStrike" spc="-1" baseline="-25000">
                <a:solidFill>
                  <a:srgbClr val="000000"/>
                </a:solidFill>
                <a:latin typeface="Arial"/>
              </a:rPr>
              <a:t>1</a:t>
            </a:r>
            <a:r>
              <a:rPr lang="en-US" sz="2000" b="0" i="1" strike="noStrike" spc="-1">
                <a:solidFill>
                  <a:srgbClr val="000000"/>
                </a:solidFill>
                <a:latin typeface="Arial"/>
              </a:rPr>
              <a:t>- δ</a:t>
            </a:r>
            <a:r>
              <a:rPr lang="en-US" sz="2000" b="0" i="1" strike="noStrike" spc="-1" baseline="-25000">
                <a:solidFill>
                  <a:srgbClr val="000000"/>
                </a:solidFill>
                <a:latin typeface="Arial"/>
              </a:rPr>
              <a:t>0</a:t>
            </a:r>
            <a:r>
              <a:rPr lang="en-US" sz="2000" b="0" i="1" strike="noStrike" spc="-1">
                <a:solidFill>
                  <a:srgbClr val="000000"/>
                </a:solidFill>
                <a:latin typeface="Arial"/>
              </a:rPr>
              <a:t>=0</a:t>
            </a:r>
            <a:r>
              <a:rPr lang="en-US" sz="2000" b="0" strike="noStrike" spc="-1">
                <a:solidFill>
                  <a:srgbClr val="000000"/>
                </a:solidFill>
                <a:latin typeface="Arial"/>
              </a:rPr>
              <a:t> at </a:t>
            </a:r>
            <a:r>
              <a:rPr lang="en-US" sz="2000" b="0" i="1" strike="noStrike" spc="-1">
                <a:solidFill>
                  <a:srgbClr val="000000"/>
                </a:solidFill>
                <a:latin typeface="Arial"/>
              </a:rPr>
              <a:t>z=0</a:t>
            </a:r>
            <a:r>
              <a:rPr lang="en-US" sz="2000" b="0" strike="noStrike" spc="-1">
                <a:solidFill>
                  <a:srgbClr val="000000"/>
                </a:solidFill>
                <a:latin typeface="Arial"/>
              </a:rPr>
              <a:t>, &lt;</a:t>
            </a:r>
            <a:r>
              <a:rPr lang="en-US" sz="2000" b="0" i="1" strike="noStrike" spc="-1">
                <a:solidFill>
                  <a:srgbClr val="000000"/>
                </a:solidFill>
                <a:latin typeface="Arial"/>
              </a:rPr>
              <a:t>p</a:t>
            </a:r>
            <a:r>
              <a:rPr lang="en-US" sz="2000" b="0" i="1" strike="noStrike" spc="-1" baseline="-25000">
                <a:solidFill>
                  <a:srgbClr val="000000"/>
                </a:solidFill>
                <a:latin typeface="Arial"/>
              </a:rPr>
              <a:t>x</a:t>
            </a:r>
            <a:r>
              <a:rPr lang="en-US" sz="2000" b="0" strike="noStrike" spc="-1">
                <a:solidFill>
                  <a:srgbClr val="000000"/>
                </a:solidFill>
                <a:latin typeface="Arial"/>
              </a:rPr>
              <a:t>&gt;≠0, &lt;</a:t>
            </a:r>
            <a:r>
              <a:rPr lang="en-US" sz="2000" b="0" i="1" strike="noStrike" spc="-1">
                <a:solidFill>
                  <a:srgbClr val="000000"/>
                </a:solidFill>
                <a:latin typeface="Arial"/>
              </a:rPr>
              <a:t>p</a:t>
            </a:r>
            <a:r>
              <a:rPr lang="en-US" sz="2000" b="0" i="1" strike="noStrike" spc="-1" baseline="-25000">
                <a:solidFill>
                  <a:srgbClr val="000000"/>
                </a:solidFill>
                <a:latin typeface="Arial"/>
              </a:rPr>
              <a:t>y</a:t>
            </a:r>
            <a:r>
              <a:rPr lang="en-US" sz="2000" b="0" strike="noStrike" spc="-1">
                <a:solidFill>
                  <a:srgbClr val="000000"/>
                </a:solidFill>
                <a:latin typeface="Arial"/>
              </a:rPr>
              <a:t>&gt;=0</a:t>
            </a:r>
          </a:p>
          <a:p>
            <a:pPr>
              <a:lnSpc>
                <a:spcPct val="100000"/>
              </a:lnSpc>
            </a:pPr>
            <a:endParaRPr lang="en-US" sz="2000" b="0" strike="noStrike" spc="-1">
              <a:solidFill>
                <a:srgbClr val="000000"/>
              </a:solidFill>
              <a:latin typeface="Arial"/>
            </a:endParaRPr>
          </a:p>
        </p:txBody>
      </p:sp>
      <p:sp>
        <p:nvSpPr>
          <p:cNvPr id="323" name="TextBox 15"/>
          <p:cNvSpPr/>
          <p:nvPr/>
        </p:nvSpPr>
        <p:spPr>
          <a:xfrm>
            <a:off x="426960" y="928800"/>
            <a:ext cx="7421040" cy="6994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Arial"/>
              </a:rPr>
              <a:t>Let us look for the mean value of the spin operator in state </a:t>
            </a:r>
            <a:r>
              <a:rPr lang="en-US" sz="2000" b="0" i="1" strike="noStrike" spc="-1">
                <a:solidFill>
                  <a:srgbClr val="000000"/>
                </a:solidFill>
                <a:latin typeface="Arial"/>
              </a:rPr>
              <a:t>ψ</a:t>
            </a:r>
            <a:r>
              <a:rPr lang="en-US" sz="2000" b="0" strike="noStrike" spc="-1">
                <a:solidFill>
                  <a:srgbClr val="000000"/>
                </a:solidFill>
                <a:latin typeface="Arial"/>
              </a:rPr>
              <a:t>.</a:t>
            </a:r>
          </a:p>
          <a:p>
            <a:pPr>
              <a:lnSpc>
                <a:spcPct val="100000"/>
              </a:lnSpc>
            </a:pPr>
            <a:endParaRPr lang="en-US" sz="2000" b="0" strike="noStrike" spc="-1">
              <a:solidFill>
                <a:srgbClr val="000000"/>
              </a:solidFill>
              <a:latin typeface="Arial"/>
            </a:endParaRPr>
          </a:p>
        </p:txBody>
      </p:sp>
      <p:pic>
        <p:nvPicPr>
          <p:cNvPr id="324" name="Picture 20" descr="equation(2).png"/>
          <p:cNvPicPr/>
          <p:nvPr/>
        </p:nvPicPr>
        <p:blipFill>
          <a:blip r:embed="rId3"/>
          <a:stretch/>
        </p:blipFill>
        <p:spPr>
          <a:xfrm>
            <a:off x="4777920" y="2681640"/>
            <a:ext cx="3786840" cy="442080"/>
          </a:xfrm>
          <a:prstGeom prst="rect">
            <a:avLst/>
          </a:prstGeom>
          <a:ln w="9525">
            <a:noFill/>
          </a:ln>
        </p:spPr>
      </p:pic>
      <p:sp>
        <p:nvSpPr>
          <p:cNvPr id="325" name="TextBox 22"/>
          <p:cNvSpPr/>
          <p:nvPr/>
        </p:nvSpPr>
        <p:spPr>
          <a:xfrm>
            <a:off x="4410000" y="1478160"/>
            <a:ext cx="4657320" cy="18680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801"/>
              </a:lnSpc>
            </a:pPr>
            <a:r>
              <a:rPr lang="en-US" sz="2000" b="0" strike="noStrike" spc="-1">
                <a:solidFill>
                  <a:srgbClr val="000000"/>
                </a:solidFill>
                <a:latin typeface="Arial"/>
              </a:rPr>
              <a:t>Plane (xz) coincides with that formed </a:t>
            </a:r>
          </a:p>
          <a:p>
            <a:pPr>
              <a:lnSpc>
                <a:spcPts val="2801"/>
              </a:lnSpc>
            </a:pPr>
            <a:r>
              <a:rPr lang="en-US" sz="2000" b="0" strike="noStrike" spc="-1">
                <a:solidFill>
                  <a:srgbClr val="000000"/>
                </a:solidFill>
                <a:latin typeface="Arial"/>
              </a:rPr>
              <a:t>by polarization vector       and deuteron momentum     before entering the target </a:t>
            </a:r>
          </a:p>
          <a:p>
            <a:pPr>
              <a:lnSpc>
                <a:spcPts val="2801"/>
              </a:lnSpc>
            </a:pPr>
            <a:endParaRPr lang="en-US" sz="2000" b="0" strike="noStrike" spc="-1">
              <a:solidFill>
                <a:srgbClr val="000000"/>
              </a:solidFill>
              <a:latin typeface="Arial"/>
            </a:endParaRPr>
          </a:p>
        </p:txBody>
      </p:sp>
      <p:pic>
        <p:nvPicPr>
          <p:cNvPr id="326" name="Picture 23" descr="equation(3).png"/>
          <p:cNvPicPr/>
          <p:nvPr/>
        </p:nvPicPr>
        <p:blipFill>
          <a:blip r:embed="rId4"/>
          <a:stretch/>
        </p:blipFill>
        <p:spPr>
          <a:xfrm>
            <a:off x="785880" y="4179960"/>
            <a:ext cx="7000560" cy="2068200"/>
          </a:xfrm>
          <a:prstGeom prst="rect">
            <a:avLst/>
          </a:prstGeom>
          <a:ln w="9525">
            <a:noFill/>
          </a:ln>
        </p:spPr>
      </p:pic>
      <p:sp>
        <p:nvSpPr>
          <p:cNvPr id="327" name="Rectangle 2"/>
          <p:cNvSpPr/>
          <p:nvPr/>
        </p:nvSpPr>
        <p:spPr>
          <a:xfrm>
            <a:off x="357120" y="152280"/>
            <a:ext cx="8710200" cy="6854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en-US" sz="3200" b="0" strike="noStrike" spc="-1">
                <a:solidFill>
                  <a:srgbClr val="000066"/>
                </a:solidFill>
                <a:latin typeface="Arial"/>
              </a:rPr>
              <a:t>Deuteron (spin = 1) in nonpolarized target</a:t>
            </a:r>
            <a:endParaRPr lang="en-US" sz="3200" b="0" strike="noStrike" spc="-1">
              <a:solidFill>
                <a:srgbClr val="000000"/>
              </a:solidFill>
              <a:latin typeface="Arial"/>
            </a:endParaRPr>
          </a:p>
        </p:txBody>
      </p:sp>
      <p:pic>
        <p:nvPicPr>
          <p:cNvPr id="328" name="Picture 2"/>
          <p:cNvPicPr/>
          <p:nvPr/>
        </p:nvPicPr>
        <p:blipFill>
          <a:blip r:embed="rId5"/>
          <a:stretch/>
        </p:blipFill>
        <p:spPr>
          <a:xfrm>
            <a:off x="6991200" y="1850760"/>
            <a:ext cx="306000" cy="390600"/>
          </a:xfrm>
          <a:prstGeom prst="rect">
            <a:avLst/>
          </a:prstGeom>
          <a:ln w="0">
            <a:noFill/>
          </a:ln>
        </p:spPr>
      </p:pic>
      <p:pic>
        <p:nvPicPr>
          <p:cNvPr id="329" name="Picture 3"/>
          <p:cNvPicPr/>
          <p:nvPr/>
        </p:nvPicPr>
        <p:blipFill>
          <a:blip r:embed="rId6"/>
          <a:srcRect t="12264"/>
          <a:stretch/>
        </p:blipFill>
        <p:spPr>
          <a:xfrm>
            <a:off x="5854680" y="2165400"/>
            <a:ext cx="228240" cy="36756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 Box 2"/>
          <p:cNvSpPr/>
          <p:nvPr/>
        </p:nvSpPr>
        <p:spPr>
          <a:xfrm>
            <a:off x="304920" y="152280"/>
            <a:ext cx="8786160" cy="685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en-US" sz="3200" b="0" strike="noStrike" spc="-1">
                <a:solidFill>
                  <a:srgbClr val="000066"/>
                </a:solidFill>
                <a:latin typeface="Arial"/>
              </a:rPr>
              <a:t>Nonpolarized deuterons in nonpolarized target</a:t>
            </a:r>
            <a:endParaRPr lang="en-US" sz="3200" b="0" strike="noStrike" spc="-1">
              <a:solidFill>
                <a:srgbClr val="000000"/>
              </a:solidFill>
              <a:latin typeface="Arial"/>
            </a:endParaRPr>
          </a:p>
        </p:txBody>
      </p:sp>
      <p:pic>
        <p:nvPicPr>
          <p:cNvPr id="331" name="Picture 4"/>
          <p:cNvPicPr/>
          <p:nvPr/>
        </p:nvPicPr>
        <p:blipFill>
          <a:blip r:embed="rId2"/>
          <a:stretch/>
        </p:blipFill>
        <p:spPr>
          <a:xfrm>
            <a:off x="1421400" y="4495800"/>
            <a:ext cx="6553200" cy="1183461"/>
          </a:xfrm>
          <a:prstGeom prst="rect">
            <a:avLst/>
          </a:prstGeom>
          <a:ln w="0">
            <a:noFill/>
          </a:ln>
        </p:spPr>
      </p:pic>
      <p:pic>
        <p:nvPicPr>
          <p:cNvPr id="332" name="Picture 6"/>
          <p:cNvPicPr/>
          <p:nvPr/>
        </p:nvPicPr>
        <p:blipFill>
          <a:blip r:embed="rId3">
            <a:clrChange>
              <a:clrFrom>
                <a:srgbClr val="FFFFFF"/>
              </a:clrFrom>
              <a:clrTo>
                <a:srgbClr val="FFFFFF">
                  <a:alpha val="0"/>
                </a:srgbClr>
              </a:clrTo>
            </a:clrChange>
          </a:blip>
          <a:stretch/>
        </p:blipFill>
        <p:spPr>
          <a:xfrm>
            <a:off x="1080605" y="1219200"/>
            <a:ext cx="7227240" cy="2065320"/>
          </a:xfrm>
          <a:prstGeom prst="rect">
            <a:avLst/>
          </a:prstGeom>
          <a:ln w="0">
            <a:noFill/>
          </a:ln>
        </p:spPr>
      </p:pic>
      <p:sp>
        <p:nvSpPr>
          <p:cNvPr id="334" name="Rectangle 4"/>
          <p:cNvSpPr/>
          <p:nvPr/>
        </p:nvSpPr>
        <p:spPr>
          <a:xfrm>
            <a:off x="396850" y="3377680"/>
            <a:ext cx="8594750" cy="1014209"/>
          </a:xfrm>
          <a:prstGeom prst="rect">
            <a:avLst/>
          </a:prstGeom>
          <a:noFill/>
          <a:ln w="0">
            <a:noFill/>
          </a:ln>
        </p:spPr>
        <p:style>
          <a:lnRef idx="0">
            <a:scrgbClr r="0" g="0" b="0"/>
          </a:lnRef>
          <a:fillRef idx="0">
            <a:scrgbClr r="0" g="0" b="0"/>
          </a:fillRef>
          <a:effectRef idx="0">
            <a:scrgbClr r="0" g="0" b="0"/>
          </a:effectRef>
          <a:fontRef idx="minor"/>
        </p:style>
        <p:txBody>
          <a:bodyPr wrap="square" lIns="9000" tIns="45000" rIns="9000" bIns="45000" anchor="t">
            <a:spAutoFit/>
          </a:bodyPr>
          <a:lstStyle/>
          <a:p>
            <a:pPr>
              <a:lnSpc>
                <a:spcPct val="150000"/>
              </a:lnSpc>
            </a:pPr>
            <a:r>
              <a:rPr lang="en-US" sz="2000" b="0" strike="noStrike" spc="-1" dirty="0">
                <a:solidFill>
                  <a:srgbClr val="000000"/>
                </a:solidFill>
                <a:latin typeface="Arial"/>
              </a:rPr>
              <a:t>where             is the total scattering cross section of a proton and </a:t>
            </a:r>
            <a:r>
              <a:rPr lang="en-US" sz="2000" spc="-1" dirty="0">
                <a:solidFill>
                  <a:srgbClr val="000000"/>
                </a:solidFill>
                <a:latin typeface="Arial"/>
              </a:rPr>
              <a:t>a</a:t>
            </a:r>
            <a:r>
              <a:rPr lang="en-US" sz="2000" b="0" strike="noStrike" spc="-1" dirty="0">
                <a:solidFill>
                  <a:srgbClr val="000000"/>
                </a:solidFill>
                <a:latin typeface="Arial"/>
              </a:rPr>
              <a:t> neutron by a nucleus, respectively,</a:t>
            </a:r>
          </a:p>
        </p:txBody>
      </p:sp>
      <p:pic>
        <p:nvPicPr>
          <p:cNvPr id="335" name="Picture 8"/>
          <p:cNvPicPr/>
          <p:nvPr/>
        </p:nvPicPr>
        <p:blipFill>
          <a:blip r:embed="rId4"/>
          <a:srcRect l="7818" t="34448" r="86771"/>
          <a:stretch/>
        </p:blipFill>
        <p:spPr>
          <a:xfrm>
            <a:off x="1129388" y="3536515"/>
            <a:ext cx="851811" cy="359609"/>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 Box 1"/>
          <p:cNvSpPr/>
          <p:nvPr/>
        </p:nvSpPr>
        <p:spPr>
          <a:xfrm>
            <a:off x="533520" y="1218960"/>
            <a:ext cx="8228880" cy="42228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20000"/>
              </a:lnSpc>
              <a:spcBef>
                <a:spcPts val="462"/>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en-US" sz="1800" b="0" strike="noStrike" spc="-1">
                <a:solidFill>
                  <a:srgbClr val="000000"/>
                </a:solidFill>
                <a:latin typeface="Arial"/>
              </a:rPr>
              <a:t> </a:t>
            </a:r>
          </a:p>
        </p:txBody>
      </p:sp>
      <p:sp>
        <p:nvSpPr>
          <p:cNvPr id="337" name="Text Box 2"/>
          <p:cNvSpPr/>
          <p:nvPr/>
        </p:nvSpPr>
        <p:spPr>
          <a:xfrm>
            <a:off x="304920" y="152280"/>
            <a:ext cx="8786160" cy="6850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en-US" sz="3200" b="0" strike="noStrike" spc="-1">
                <a:solidFill>
                  <a:srgbClr val="000066"/>
                </a:solidFill>
                <a:latin typeface="Arial"/>
              </a:rPr>
              <a:t>Nonpolarized deuterons in nonpolarized target</a:t>
            </a:r>
            <a:endParaRPr lang="en-US" sz="3200" b="0" strike="noStrike" spc="-1">
              <a:solidFill>
                <a:srgbClr val="000000"/>
              </a:solidFill>
              <a:latin typeface="Arial"/>
            </a:endParaRPr>
          </a:p>
        </p:txBody>
      </p:sp>
      <p:sp>
        <p:nvSpPr>
          <p:cNvPr id="339" name="TextBox 3"/>
          <p:cNvSpPr/>
          <p:nvPr/>
        </p:nvSpPr>
        <p:spPr>
          <a:xfrm>
            <a:off x="304920" y="1447800"/>
            <a:ext cx="8629920" cy="1511204"/>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462"/>
              </a:spcBef>
            </a:pPr>
            <a:r>
              <a:rPr lang="en-US" sz="2000" b="0" strike="noStrike" spc="-1" dirty="0">
                <a:solidFill>
                  <a:srgbClr val="000000"/>
                </a:solidFill>
                <a:latin typeface="Arial"/>
              </a:rPr>
              <a:t>Tensor polarization </a:t>
            </a:r>
            <a:r>
              <a:rPr lang="en-US" sz="2000" b="0" strike="noStrike" spc="-1" dirty="0" err="1">
                <a:solidFill>
                  <a:srgbClr val="000000"/>
                </a:solidFill>
                <a:latin typeface="Arial"/>
              </a:rPr>
              <a:t>p</a:t>
            </a:r>
            <a:r>
              <a:rPr lang="en-US" sz="2000" b="0" strike="noStrike" spc="-1" baseline="-25000" dirty="0" err="1">
                <a:solidFill>
                  <a:srgbClr val="000000"/>
                </a:solidFill>
                <a:latin typeface="Arial"/>
              </a:rPr>
              <a:t>zz</a:t>
            </a:r>
            <a:r>
              <a:rPr lang="en-US" sz="2000" b="0" strike="noStrike" spc="-1" dirty="0">
                <a:solidFill>
                  <a:srgbClr val="000000"/>
                </a:solidFill>
                <a:latin typeface="Arial"/>
              </a:rPr>
              <a:t> after passing through a target with density </a:t>
            </a:r>
            <a:r>
              <a:rPr lang="en-US" sz="2000" b="0" strike="noStrike" spc="-1" dirty="0">
                <a:solidFill>
                  <a:srgbClr val="000000"/>
                </a:solidFill>
                <a:latin typeface="Symbol"/>
              </a:rPr>
              <a:t></a:t>
            </a:r>
            <a:r>
              <a:rPr lang="en-US" sz="2400" b="0" i="1" strike="noStrike" spc="-1" dirty="0">
                <a:solidFill>
                  <a:srgbClr val="000000"/>
                </a:solidFill>
                <a:latin typeface="Symbol"/>
              </a:rPr>
              <a:t></a:t>
            </a:r>
            <a:r>
              <a:rPr lang="en-US" sz="2000" b="0" strike="noStrike" spc="-1" dirty="0">
                <a:solidFill>
                  <a:srgbClr val="000000"/>
                </a:solidFill>
                <a:latin typeface="Arial"/>
              </a:rPr>
              <a:t>  and thickness </a:t>
            </a:r>
            <a:r>
              <a:rPr lang="en-US" sz="2000" b="0" strike="noStrike" spc="-1" dirty="0">
                <a:solidFill>
                  <a:srgbClr val="000000"/>
                </a:solidFill>
                <a:latin typeface="News701 BT"/>
              </a:rPr>
              <a:t>l </a:t>
            </a:r>
            <a:r>
              <a:rPr lang="en-US" sz="2000" b="0" strike="noStrike" spc="-1" dirty="0">
                <a:solidFill>
                  <a:srgbClr val="000000"/>
                </a:solidFill>
                <a:latin typeface="Arial"/>
              </a:rPr>
              <a:t>is expressed via intensities </a:t>
            </a:r>
            <a:r>
              <a:rPr lang="en-US" sz="2000" b="1" i="1" strike="noStrike" spc="-1" dirty="0">
                <a:solidFill>
                  <a:srgbClr val="000000"/>
                </a:solidFill>
                <a:latin typeface="Times New Roman"/>
              </a:rPr>
              <a:t>I</a:t>
            </a:r>
            <a:r>
              <a:rPr lang="en-US" sz="2000" b="1" i="1" strike="noStrike" spc="-1" baseline="-25000" dirty="0">
                <a:solidFill>
                  <a:srgbClr val="000000"/>
                </a:solidFill>
                <a:latin typeface="Times New Roman"/>
              </a:rPr>
              <a:t>±1</a:t>
            </a:r>
            <a:r>
              <a:rPr lang="en-US" sz="2000" b="0" strike="noStrike" spc="-1" dirty="0">
                <a:solidFill>
                  <a:srgbClr val="000000"/>
                </a:solidFill>
                <a:latin typeface="Arial"/>
              </a:rPr>
              <a:t> and </a:t>
            </a:r>
            <a:r>
              <a:rPr lang="en-US" sz="2000" b="1" i="1" strike="noStrike" spc="-1" dirty="0">
                <a:solidFill>
                  <a:srgbClr val="000000"/>
                </a:solidFill>
                <a:latin typeface="Times New Roman"/>
              </a:rPr>
              <a:t>I</a:t>
            </a:r>
            <a:r>
              <a:rPr lang="en-US" sz="2000" b="1" i="1" strike="noStrike" spc="-1" baseline="-25000" dirty="0">
                <a:solidFill>
                  <a:srgbClr val="000000"/>
                </a:solidFill>
                <a:latin typeface="Times New Roman"/>
              </a:rPr>
              <a:t>0</a:t>
            </a:r>
            <a:r>
              <a:rPr lang="en-US" sz="2000" b="0" i="1" strike="noStrike" spc="-1" baseline="-25000" dirty="0">
                <a:solidFill>
                  <a:srgbClr val="000000"/>
                </a:solidFill>
                <a:latin typeface="Times New Roman"/>
              </a:rPr>
              <a:t> </a:t>
            </a:r>
            <a:r>
              <a:rPr lang="en-US" sz="2000" b="0" strike="noStrike" spc="-1" dirty="0">
                <a:solidFill>
                  <a:srgbClr val="000000"/>
                </a:solidFill>
                <a:latin typeface="Arial"/>
              </a:rPr>
              <a:t>for deuterons with spin projection m=±1 and 0 as follows</a:t>
            </a:r>
          </a:p>
        </p:txBody>
      </p:sp>
      <p:pic>
        <p:nvPicPr>
          <p:cNvPr id="343" name="Picture 5"/>
          <p:cNvPicPr/>
          <p:nvPr/>
        </p:nvPicPr>
        <p:blipFill>
          <a:blip r:embed="rId2">
            <a:clrChange>
              <a:clrFrom>
                <a:srgbClr val="FFFFFF"/>
              </a:clrFrom>
              <a:clrTo>
                <a:srgbClr val="FFFFFF">
                  <a:alpha val="0"/>
                </a:srgbClr>
              </a:clrTo>
            </a:clrChange>
          </a:blip>
          <a:stretch/>
        </p:blipFill>
        <p:spPr>
          <a:xfrm>
            <a:off x="339480" y="3411360"/>
            <a:ext cx="8560800" cy="87660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 Box 24"/>
          <p:cNvSpPr/>
          <p:nvPr/>
        </p:nvSpPr>
        <p:spPr>
          <a:xfrm>
            <a:off x="457200" y="1143000"/>
            <a:ext cx="8229240" cy="504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pPr>
            <a:r>
              <a:rPr lang="en-US" sz="2400" b="0" strike="noStrike" spc="-1">
                <a:solidFill>
                  <a:srgbClr val="000066"/>
                </a:solidFill>
                <a:latin typeface="Arial"/>
              </a:rPr>
              <a:t>First observation of spin dichroism with deuterons up to 20 MeV in a carbon target </a:t>
            </a:r>
            <a:endParaRPr lang="en-US" sz="2400" b="0" strike="noStrike" spc="-1">
              <a:solidFill>
                <a:srgbClr val="000000"/>
              </a:solidFill>
              <a:latin typeface="Arial"/>
            </a:endParaRPr>
          </a:p>
          <a:p>
            <a:pPr algn="ctr">
              <a:lnSpc>
                <a:spcPct val="100000"/>
              </a:lnSpc>
              <a:spcBef>
                <a:spcPts val="1001"/>
              </a:spcBef>
            </a:pPr>
            <a:r>
              <a:rPr lang="en-US" sz="2000" b="0" strike="noStrike" spc="-1">
                <a:solidFill>
                  <a:srgbClr val="000066"/>
                </a:solidFill>
                <a:latin typeface="Arial"/>
              </a:rPr>
              <a:t>V. Baryshevsky, A. Rovba,</a:t>
            </a:r>
            <a:r>
              <a:rPr lang="ru-RU" sz="2000" b="0" strike="noStrike" spc="-1">
                <a:solidFill>
                  <a:srgbClr val="000066"/>
                </a:solidFill>
                <a:latin typeface="Arial"/>
              </a:rPr>
              <a:t> </a:t>
            </a:r>
            <a:r>
              <a:rPr lang="en-US" sz="2000" b="0" strike="noStrike" spc="-1">
                <a:solidFill>
                  <a:srgbClr val="000066"/>
                </a:solidFill>
                <a:latin typeface="Arial"/>
              </a:rPr>
              <a:t>R. Engels, F. Rathmann, H. Seyfarth, H. Stroher, T. Ullrich,</a:t>
            </a:r>
            <a:r>
              <a:rPr lang="ru-RU" sz="2000" b="0" strike="noStrike" spc="-1">
                <a:solidFill>
                  <a:srgbClr val="000066"/>
                </a:solidFill>
                <a:latin typeface="Arial"/>
              </a:rPr>
              <a:t> </a:t>
            </a:r>
            <a:r>
              <a:rPr lang="en-US" sz="2000" b="0" strike="noStrike" spc="-1">
                <a:solidFill>
                  <a:srgbClr val="000066"/>
                </a:solidFill>
                <a:latin typeface="Arial"/>
              </a:rPr>
              <a:t>C. Duweke, R. Emmerich, A. Imig, J. Ley, H. Paetz gen. Schieck, R. Schulze, G. Tenckhoff, C. Weske,</a:t>
            </a:r>
            <a:r>
              <a:rPr lang="ru-RU" sz="2000" b="0" strike="noStrike" spc="-1">
                <a:solidFill>
                  <a:srgbClr val="000066"/>
                </a:solidFill>
                <a:latin typeface="Arial"/>
              </a:rPr>
              <a:t> </a:t>
            </a:r>
            <a:r>
              <a:rPr lang="en-US" sz="2000" b="0" strike="noStrike" spc="-1">
                <a:solidFill>
                  <a:srgbClr val="000066"/>
                </a:solidFill>
                <a:latin typeface="Arial"/>
              </a:rPr>
              <a:t>M. Mikirtytchiants, A. Vassiliev</a:t>
            </a:r>
            <a:r>
              <a:rPr lang="ru-RU" sz="2000" b="0" strike="noStrike" spc="-1">
                <a:solidFill>
                  <a:srgbClr val="000066"/>
                </a:solidFill>
                <a:latin typeface="Arial"/>
              </a:rPr>
              <a:t> </a:t>
            </a:r>
            <a:r>
              <a:rPr lang="en-US" sz="2000" b="0" i="1" strike="noStrike" spc="-1">
                <a:solidFill>
                  <a:srgbClr val="000066"/>
                </a:solidFill>
                <a:latin typeface="Arial"/>
              </a:rPr>
              <a:t>(LANL arxive:  hep-ex/0501045)</a:t>
            </a:r>
            <a:endParaRPr lang="en-US" sz="2000" b="0" strike="noStrike" spc="-1">
              <a:solidFill>
                <a:srgbClr val="000000"/>
              </a:solidFill>
              <a:latin typeface="Arial"/>
            </a:endParaRPr>
          </a:p>
          <a:p>
            <a:pPr algn="ctr">
              <a:lnSpc>
                <a:spcPct val="100000"/>
              </a:lnSpc>
              <a:spcBef>
                <a:spcPts val="1001"/>
              </a:spcBef>
            </a:pPr>
            <a:endParaRPr lang="en-US" sz="2000" b="0" strike="noStrike" spc="-1">
              <a:solidFill>
                <a:srgbClr val="000000"/>
              </a:solidFill>
              <a:latin typeface="Arial"/>
            </a:endParaRPr>
          </a:p>
          <a:p>
            <a:pPr algn="ctr">
              <a:lnSpc>
                <a:spcPct val="100000"/>
              </a:lnSpc>
              <a:spcBef>
                <a:spcPts val="1001"/>
              </a:spcBef>
            </a:pPr>
            <a:r>
              <a:rPr lang="en-US" sz="2000" b="0" i="1" strike="noStrike" spc="-1">
                <a:solidFill>
                  <a:srgbClr val="000066"/>
                </a:solidFill>
                <a:latin typeface="Arial"/>
              </a:rPr>
              <a:t>Proceedings of the 17th Int. spin phys. symp.,SPIN 2006, Kyoto, Japan, 2–7 October 2006. / AIP Conf. Ser, v.915 (2007) 777-780</a:t>
            </a:r>
            <a:endParaRPr lang="en-US" sz="20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r>
              <a:rPr lang="en-US" sz="2400" b="0" strike="noStrike" spc="-1">
                <a:solidFill>
                  <a:srgbClr val="000066"/>
                </a:solidFill>
                <a:latin typeface="Arial"/>
              </a:rPr>
              <a:t>Production of a beam of tensor-polarized deuterons using a carbon target</a:t>
            </a:r>
            <a:endParaRPr lang="en-US" sz="2400" b="0" strike="noStrike" spc="-1">
              <a:solidFill>
                <a:srgbClr val="000000"/>
              </a:solidFill>
              <a:latin typeface="Arial"/>
            </a:endParaRPr>
          </a:p>
          <a:p>
            <a:pPr algn="ctr">
              <a:lnSpc>
                <a:spcPct val="100000"/>
              </a:lnSpc>
            </a:pPr>
            <a:endParaRPr lang="en-US" sz="2000" b="0" strike="noStrike" spc="-1">
              <a:solidFill>
                <a:srgbClr val="000000"/>
              </a:solidFill>
              <a:latin typeface="Arial"/>
            </a:endParaRPr>
          </a:p>
          <a:p>
            <a:pPr algn="ctr">
              <a:lnSpc>
                <a:spcPct val="100000"/>
              </a:lnSpc>
            </a:pPr>
            <a:r>
              <a:rPr lang="en-US" sz="2000" b="0" i="1" strike="noStrike" spc="-1">
                <a:solidFill>
                  <a:srgbClr val="000066"/>
                </a:solidFill>
                <a:latin typeface="Arial"/>
              </a:rPr>
              <a:t>Phys. Rev. Lett. 104, 22 (2010) 222501</a:t>
            </a:r>
            <a:endParaRPr lang="en-US" sz="2000" b="0" strike="noStrike" spc="-1">
              <a:solidFill>
                <a:srgbClr val="000000"/>
              </a:solidFill>
              <a:latin typeface="Arial"/>
            </a:endParaRPr>
          </a:p>
        </p:txBody>
      </p:sp>
      <p:sp>
        <p:nvSpPr>
          <p:cNvPr id="346" name="PlaceHolder 1"/>
          <p:cNvSpPr>
            <a:spLocks noGrp="1"/>
          </p:cNvSpPr>
          <p:nvPr>
            <p:ph type="title"/>
          </p:nvPr>
        </p:nvSpPr>
        <p:spPr>
          <a:xfrm>
            <a:off x="304920" y="22860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Deuteron spin dichroism: experiments</a:t>
            </a:r>
            <a:endParaRPr lang="en-US" sz="28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Left Arrow 2"/>
          <p:cNvSpPr/>
          <p:nvPr/>
        </p:nvSpPr>
        <p:spPr>
          <a:xfrm>
            <a:off x="3733920" y="4876920"/>
            <a:ext cx="5302080" cy="1599480"/>
          </a:xfrm>
          <a:prstGeom prst="leftArrow">
            <a:avLst>
              <a:gd name="adj1" fmla="val 50000"/>
              <a:gd name="adj2" fmla="val 50000"/>
            </a:avLst>
          </a:prstGeom>
          <a:solidFill>
            <a:srgbClr val="CCCC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sp>
        <p:nvSpPr>
          <p:cNvPr id="348" name="PlaceHolder 1"/>
          <p:cNvSpPr>
            <a:spLocks noGrp="1"/>
          </p:cNvSpPr>
          <p:nvPr>
            <p:ph type="title"/>
          </p:nvPr>
        </p:nvSpPr>
        <p:spPr>
          <a:xfrm>
            <a:off x="262800" y="170640"/>
            <a:ext cx="8784720" cy="785880"/>
          </a:xfrm>
          <a:prstGeom prst="rect">
            <a:avLst/>
          </a:prstGeom>
          <a:noFill/>
          <a:ln w="0">
            <a:noFill/>
          </a:ln>
        </p:spPr>
        <p:txBody>
          <a:bodyPr numCol="1" spcCol="0" anchor="ctr">
            <a:noAutofit/>
          </a:bodyPr>
          <a:lstStyle/>
          <a:p>
            <a:pPr indent="0">
              <a:lnSpc>
                <a:spcPct val="100000"/>
              </a:lnSpc>
              <a:buNone/>
            </a:pPr>
            <a:r>
              <a:rPr sz="2800" dirty="0"/>
              <a:t/>
            </a:r>
            <a:br>
              <a:rPr sz="2800" dirty="0"/>
            </a:br>
            <a:r>
              <a:rPr lang="en-US" sz="2800" b="0" strike="noStrike" spc="-1" dirty="0" smtClean="0">
                <a:solidFill>
                  <a:srgbClr val="000066"/>
                </a:solidFill>
                <a:latin typeface="Arial"/>
              </a:rPr>
              <a:t>JINR </a:t>
            </a:r>
            <a:r>
              <a:rPr lang="en-US" sz="2800" b="0" strike="noStrike" spc="-1" dirty="0">
                <a:solidFill>
                  <a:srgbClr val="000066"/>
                </a:solidFill>
                <a:latin typeface="Arial"/>
              </a:rPr>
              <a:t>experiments   </a:t>
            </a:r>
            <a:r>
              <a:rPr lang="en-US" sz="2800" b="0" strike="noStrike" spc="-1" dirty="0">
                <a:solidFill>
                  <a:srgbClr val="002060"/>
                </a:solidFill>
                <a:latin typeface="Arial"/>
              </a:rPr>
              <a:t>5 GeV/c      </a:t>
            </a:r>
            <a:r>
              <a:rPr lang="en-US" sz="2800" b="0" strike="noStrike" spc="-1" dirty="0">
                <a:solidFill>
                  <a:srgbClr val="000066"/>
                </a:solidFill>
                <a:latin typeface="Arial"/>
              </a:rPr>
              <a:t>2008-2010 years</a:t>
            </a:r>
            <a:r>
              <a:rPr sz="2800" dirty="0"/>
              <a:t/>
            </a:r>
            <a:br>
              <a:rPr sz="2800" dirty="0"/>
            </a:br>
            <a:endParaRPr lang="en-US" sz="2800" b="0" strike="noStrike" spc="-1" dirty="0">
              <a:solidFill>
                <a:srgbClr val="000000"/>
              </a:solidFill>
              <a:latin typeface="Arial"/>
            </a:endParaRPr>
          </a:p>
        </p:txBody>
      </p:sp>
      <p:sp>
        <p:nvSpPr>
          <p:cNvPr id="349" name="Text Box 26"/>
          <p:cNvSpPr/>
          <p:nvPr/>
        </p:nvSpPr>
        <p:spPr>
          <a:xfrm>
            <a:off x="136440" y="1154520"/>
            <a:ext cx="8762400" cy="272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900" b="0" strike="noStrike" spc="-1">
                <a:solidFill>
                  <a:srgbClr val="000066"/>
                </a:solidFill>
                <a:latin typeface="Arial"/>
              </a:rPr>
              <a:t>Observation of Tensor Polarization of Deuteron Beam Traveling through Matter</a:t>
            </a:r>
            <a:endParaRPr lang="en-US" sz="1900" b="0" strike="noStrike" spc="-1">
              <a:solidFill>
                <a:srgbClr val="000000"/>
              </a:solidFill>
              <a:latin typeface="Arial"/>
            </a:endParaRPr>
          </a:p>
          <a:p>
            <a:pPr algn="ctr">
              <a:lnSpc>
                <a:spcPct val="100000"/>
              </a:lnSpc>
            </a:pPr>
            <a:r>
              <a:rPr lang="en-US" sz="1800" b="0" strike="noStrike" spc="-1">
                <a:solidFill>
                  <a:srgbClr val="000066"/>
                </a:solidFill>
                <a:latin typeface="Arial"/>
              </a:rPr>
              <a:t>L.S.Azhgirei, Yu.V.Gurchin, A.Yu.Isupov, A.N.Khrenov, A.S.Kiselev, A.K.Kurilkin, P.K.Kurilkin, V.P.Ladygin, A.G.Litvinenko, V.F.Peresedov, S.M.Piyadin, S.G.Reznikov, P.A.Rukoyatkin, A.V.Tarasov, T.A.Vasiliev, V.N.Zhmyrov, and L.S.Zolin, </a:t>
            </a:r>
            <a:endParaRPr lang="en-US" sz="1800" b="0" strike="noStrike" spc="-1">
              <a:solidFill>
                <a:srgbClr val="000000"/>
              </a:solidFill>
              <a:latin typeface="Arial"/>
            </a:endParaRPr>
          </a:p>
          <a:p>
            <a:pPr algn="r">
              <a:lnSpc>
                <a:spcPct val="100000"/>
              </a:lnSpc>
            </a:pPr>
            <a:endParaRPr lang="en-US" sz="1200" b="0" strike="noStrike" spc="-1">
              <a:solidFill>
                <a:srgbClr val="000000"/>
              </a:solidFill>
              <a:latin typeface="Arial"/>
            </a:endParaRPr>
          </a:p>
          <a:p>
            <a:pPr algn="r">
              <a:lnSpc>
                <a:spcPct val="100000"/>
              </a:lnSpc>
            </a:pPr>
            <a:r>
              <a:rPr lang="en-US" sz="1800" b="0" i="1" strike="noStrike" spc="-1">
                <a:solidFill>
                  <a:srgbClr val="000066"/>
                </a:solidFill>
                <a:latin typeface="Arial"/>
              </a:rPr>
              <a:t>Physics of Particles and Nuclei Letters 5, 5 (2008) 432.</a:t>
            </a: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a:p>
            <a:pPr algn="ctr">
              <a:lnSpc>
                <a:spcPct val="100000"/>
              </a:lnSpc>
            </a:pPr>
            <a:r>
              <a:rPr lang="en-US" sz="1800" b="0" strike="noStrike" spc="-1">
                <a:solidFill>
                  <a:srgbClr val="000066"/>
                </a:solidFill>
                <a:latin typeface="Arial"/>
              </a:rPr>
              <a:t>Measurement of tensor polarization of a deuteron beam passing through matter </a:t>
            </a:r>
            <a:endParaRPr lang="en-US" sz="1800" b="0" strike="noStrike" spc="-1">
              <a:solidFill>
                <a:srgbClr val="000000"/>
              </a:solidFill>
              <a:latin typeface="Arial"/>
            </a:endParaRPr>
          </a:p>
          <a:p>
            <a:pPr algn="r">
              <a:lnSpc>
                <a:spcPct val="100000"/>
              </a:lnSpc>
            </a:pPr>
            <a:endParaRPr lang="en-US" sz="1600" b="0" strike="noStrike" spc="-1">
              <a:solidFill>
                <a:srgbClr val="000000"/>
              </a:solidFill>
              <a:latin typeface="Arial"/>
            </a:endParaRPr>
          </a:p>
          <a:p>
            <a:pPr algn="r">
              <a:lnSpc>
                <a:spcPct val="100000"/>
              </a:lnSpc>
            </a:pPr>
            <a:r>
              <a:rPr lang="en-US" sz="1800" b="0" i="1" strike="noStrike" spc="-1">
                <a:solidFill>
                  <a:srgbClr val="000066"/>
                </a:solidFill>
                <a:latin typeface="Arial"/>
              </a:rPr>
              <a:t>Phys. of Particles and Nuclei Lett. </a:t>
            </a:r>
            <a:r>
              <a:rPr lang="nl-NL" sz="1800" b="0" i="1" strike="noStrike" spc="-1">
                <a:solidFill>
                  <a:srgbClr val="000066"/>
                </a:solidFill>
                <a:latin typeface="Arial"/>
              </a:rPr>
              <a:t>7, 1 (</a:t>
            </a:r>
            <a:r>
              <a:rPr lang="en-US" sz="1800" b="0" i="1" strike="noStrike" spc="-1">
                <a:solidFill>
                  <a:srgbClr val="000066"/>
                </a:solidFill>
                <a:latin typeface="Arial"/>
              </a:rPr>
              <a:t>2010) </a:t>
            </a:r>
            <a:r>
              <a:rPr lang="nl-NL" sz="1800" b="0" i="1" strike="noStrike" spc="-1">
                <a:solidFill>
                  <a:srgbClr val="000066"/>
                </a:solidFill>
                <a:latin typeface="Arial"/>
              </a:rPr>
              <a:t>27–32.</a:t>
            </a:r>
            <a:endParaRPr lang="en-US" sz="1800" b="0" strike="noStrike" spc="-1">
              <a:solidFill>
                <a:srgbClr val="000000"/>
              </a:solidFill>
              <a:latin typeface="Arial"/>
            </a:endParaRPr>
          </a:p>
        </p:txBody>
      </p:sp>
      <p:pic>
        <p:nvPicPr>
          <p:cNvPr id="350" name="Picture 2"/>
          <p:cNvPicPr/>
          <p:nvPr/>
        </p:nvPicPr>
        <p:blipFill>
          <a:blip r:embed="rId3"/>
          <a:srcRect l="17951" t="4762" r="14006" b="27927"/>
          <a:stretch/>
        </p:blipFill>
        <p:spPr>
          <a:xfrm>
            <a:off x="251640" y="3645000"/>
            <a:ext cx="3024000" cy="3068280"/>
          </a:xfrm>
          <a:prstGeom prst="rect">
            <a:avLst/>
          </a:prstGeom>
          <a:ln w="0">
            <a:noFill/>
          </a:ln>
        </p:spPr>
      </p:pic>
      <p:sp>
        <p:nvSpPr>
          <p:cNvPr id="351" name="TextBox 1"/>
          <p:cNvSpPr/>
          <p:nvPr/>
        </p:nvSpPr>
        <p:spPr>
          <a:xfrm>
            <a:off x="4392720" y="5252040"/>
            <a:ext cx="457128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600" b="0" strike="noStrike" spc="-1">
                <a:solidFill>
                  <a:schemeClr val="dk1"/>
                </a:solidFill>
                <a:latin typeface="Arial"/>
              </a:rPr>
              <a:t>Tensor polarization of deuterons vs. thickness of target The dashed region shows the error corridor, the solid curve is the calculation result.</a:t>
            </a:r>
            <a:endParaRPr lang="en-US" sz="16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Box 2"/>
          <p:cNvSpPr/>
          <p:nvPr/>
        </p:nvSpPr>
        <p:spPr>
          <a:xfrm>
            <a:off x="1066680" y="1676520"/>
            <a:ext cx="7467120" cy="82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en-US" sz="3200" b="0" strike="noStrike" spc="-1">
                <a:solidFill>
                  <a:srgbClr val="000066"/>
                </a:solidFill>
                <a:latin typeface="Arial"/>
              </a:rPr>
              <a:t>Experiments at Nuclotron M – NICA</a:t>
            </a:r>
            <a:endParaRPr lang="en-US" sz="32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2"/>
          <p:cNvSpPr/>
          <p:nvPr/>
        </p:nvSpPr>
        <p:spPr>
          <a:xfrm>
            <a:off x="262080" y="380880"/>
            <a:ext cx="8305560" cy="6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800"/>
              </a:spcBef>
            </a:pPr>
            <a:endParaRPr lang="ru-RU" sz="3600" b="0" strike="noStrike" spc="-1">
              <a:solidFill>
                <a:srgbClr val="000066"/>
              </a:solidFill>
              <a:latin typeface="Arial"/>
            </a:endParaRPr>
          </a:p>
        </p:txBody>
      </p:sp>
      <p:sp>
        <p:nvSpPr>
          <p:cNvPr id="132"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Birefringence effect</a:t>
            </a:r>
            <a:endParaRPr lang="en-US" sz="2800" b="0" strike="noStrike" spc="-1">
              <a:solidFill>
                <a:srgbClr val="000000"/>
              </a:solidFill>
              <a:latin typeface="Arial"/>
            </a:endParaRPr>
          </a:p>
        </p:txBody>
      </p:sp>
      <p:sp>
        <p:nvSpPr>
          <p:cNvPr id="133" name="Text Box 4"/>
          <p:cNvSpPr/>
          <p:nvPr/>
        </p:nvSpPr>
        <p:spPr>
          <a:xfrm>
            <a:off x="3809880" y="990720"/>
            <a:ext cx="2133360" cy="699480"/>
          </a:xfrm>
          <a:prstGeom prst="rect">
            <a:avLst/>
          </a:prstGeom>
          <a:solidFill>
            <a:schemeClr val="bg1"/>
          </a:solidFill>
          <a:ln w="28575">
            <a:solidFill>
              <a:srgbClr val="CCCCFF"/>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2000" b="0" strike="noStrike" spc="-1">
                <a:solidFill>
                  <a:srgbClr val="000000"/>
                </a:solidFill>
                <a:latin typeface="Arial"/>
              </a:rPr>
              <a:t>1669</a:t>
            </a:r>
            <a:endParaRPr lang="en-US" sz="2000" b="0" strike="noStrike" spc="-1">
              <a:solidFill>
                <a:srgbClr val="000000"/>
              </a:solidFill>
              <a:latin typeface="Arial"/>
            </a:endParaRPr>
          </a:p>
          <a:p>
            <a:pPr algn="ctr">
              <a:lnSpc>
                <a:spcPct val="100000"/>
              </a:lnSpc>
            </a:pPr>
            <a:r>
              <a:rPr lang="en-US" sz="2000" b="0" strike="noStrike" spc="-1">
                <a:solidFill>
                  <a:srgbClr val="000000"/>
                </a:solidFill>
                <a:latin typeface="Arial"/>
              </a:rPr>
              <a:t>E</a:t>
            </a:r>
            <a:r>
              <a:rPr lang="ru-RU" sz="2000" b="0" strike="noStrike" spc="-1">
                <a:solidFill>
                  <a:srgbClr val="000000"/>
                </a:solidFill>
                <a:latin typeface="Arial"/>
              </a:rPr>
              <a:t>. </a:t>
            </a:r>
            <a:r>
              <a:rPr lang="en-US" sz="2000" b="0" strike="noStrike" spc="-1">
                <a:solidFill>
                  <a:srgbClr val="000000"/>
                </a:solidFill>
                <a:latin typeface="Arial"/>
              </a:rPr>
              <a:t>Bartholin</a:t>
            </a:r>
          </a:p>
        </p:txBody>
      </p:sp>
      <p:pic>
        <p:nvPicPr>
          <p:cNvPr id="134" name="Picture 2"/>
          <p:cNvPicPr/>
          <p:nvPr/>
        </p:nvPicPr>
        <p:blipFill>
          <a:blip r:embed="rId2"/>
          <a:stretch/>
        </p:blipFill>
        <p:spPr>
          <a:xfrm>
            <a:off x="762120" y="2057400"/>
            <a:ext cx="7921440" cy="3504960"/>
          </a:xfrm>
          <a:prstGeom prst="rect">
            <a:avLst/>
          </a:prstGeom>
          <a:ln w="28575">
            <a:solidFill>
              <a:srgbClr val="CCCCFF"/>
            </a:solidFill>
            <a:miter/>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76320"/>
            <a:ext cx="8227440" cy="761760"/>
          </a:xfrm>
          <a:prstGeom prst="rect">
            <a:avLst/>
          </a:prstGeom>
          <a:noFill/>
          <a:ln w="0">
            <a:noFill/>
          </a:ln>
        </p:spPr>
        <p:txBody>
          <a:bodyPr lIns="0" tIns="0" rIns="0" bIns="0" numCol="1" spcCol="0" anchor="ctr">
            <a:noAutofit/>
          </a:bodyPr>
          <a:lstStyle/>
          <a:p>
            <a:pPr indent="0">
              <a:lnSpc>
                <a:spcPct val="150000"/>
              </a:lnSpc>
              <a:buNone/>
            </a:pPr>
            <a:r>
              <a:rPr lang="en-US" sz="2800" b="0" strike="noStrike" spc="-1">
                <a:solidFill>
                  <a:srgbClr val="002060"/>
                </a:solidFill>
                <a:latin typeface="Arial"/>
              </a:rPr>
              <a:t>Spin </a:t>
            </a:r>
            <a:r>
              <a:rPr lang="en-US" sz="2800" b="0" strike="noStrike" spc="-1">
                <a:solidFill>
                  <a:srgbClr val="000066"/>
                </a:solidFill>
                <a:latin typeface="Arial"/>
              </a:rPr>
              <a:t>dichroism effects: evaluations for NICA</a:t>
            </a:r>
            <a:endParaRPr lang="en-US" sz="2800" b="0" strike="noStrike" spc="-1">
              <a:solidFill>
                <a:srgbClr val="000000"/>
              </a:solidFill>
              <a:latin typeface="Arial"/>
            </a:endParaRPr>
          </a:p>
        </p:txBody>
      </p:sp>
      <p:graphicFrame>
        <p:nvGraphicFramePr>
          <p:cNvPr id="354" name="Table 7"/>
          <p:cNvGraphicFramePr/>
          <p:nvPr/>
        </p:nvGraphicFramePr>
        <p:xfrm>
          <a:off x="533520" y="5166360"/>
          <a:ext cx="8228160" cy="1463040"/>
        </p:xfrm>
        <a:graphic>
          <a:graphicData uri="http://schemas.openxmlformats.org/drawingml/2006/table">
            <a:tbl>
              <a:tblPr/>
              <a:tblGrid>
                <a:gridCol w="1142640">
                  <a:extLst>
                    <a:ext uri="{9D8B030D-6E8A-4147-A177-3AD203B41FA5}">
                      <a16:colId xmlns:a16="http://schemas.microsoft.com/office/drawing/2014/main" xmlns="" val="20000"/>
                    </a:ext>
                  </a:extLst>
                </a:gridCol>
                <a:gridCol w="1523880">
                  <a:extLst>
                    <a:ext uri="{9D8B030D-6E8A-4147-A177-3AD203B41FA5}">
                      <a16:colId xmlns:a16="http://schemas.microsoft.com/office/drawing/2014/main" xmlns="" val="20001"/>
                    </a:ext>
                  </a:extLst>
                </a:gridCol>
                <a:gridCol w="761760">
                  <a:extLst>
                    <a:ext uri="{9D8B030D-6E8A-4147-A177-3AD203B41FA5}">
                      <a16:colId xmlns:a16="http://schemas.microsoft.com/office/drawing/2014/main" xmlns="" val="20002"/>
                    </a:ext>
                  </a:extLst>
                </a:gridCol>
                <a:gridCol w="1129680">
                  <a:extLst>
                    <a:ext uri="{9D8B030D-6E8A-4147-A177-3AD203B41FA5}">
                      <a16:colId xmlns:a16="http://schemas.microsoft.com/office/drawing/2014/main" xmlns="" val="20003"/>
                    </a:ext>
                  </a:extLst>
                </a:gridCol>
                <a:gridCol w="851040">
                  <a:extLst>
                    <a:ext uri="{9D8B030D-6E8A-4147-A177-3AD203B41FA5}">
                      <a16:colId xmlns:a16="http://schemas.microsoft.com/office/drawing/2014/main" xmlns="" val="20004"/>
                    </a:ext>
                  </a:extLst>
                </a:gridCol>
                <a:gridCol w="1523880">
                  <a:extLst>
                    <a:ext uri="{9D8B030D-6E8A-4147-A177-3AD203B41FA5}">
                      <a16:colId xmlns:a16="http://schemas.microsoft.com/office/drawing/2014/main" xmlns="" val="20005"/>
                    </a:ext>
                  </a:extLst>
                </a:gridCol>
                <a:gridCol w="1295280">
                  <a:extLst>
                    <a:ext uri="{9D8B030D-6E8A-4147-A177-3AD203B41FA5}">
                      <a16:colId xmlns:a16="http://schemas.microsoft.com/office/drawing/2014/main" xmlns="" val="20006"/>
                    </a:ext>
                  </a:extLst>
                </a:gridCol>
              </a:tblGrid>
              <a:tr h="362880">
                <a:tc>
                  <a:txBody>
                    <a:bodyPr/>
                    <a:lstStyle/>
                    <a:p>
                      <a:pPr>
                        <a:lnSpc>
                          <a:spcPct val="100000"/>
                        </a:lnSpc>
                      </a:pPr>
                      <a:r>
                        <a:rPr lang="en-US" sz="1800" b="0" strike="noStrike" spc="-1" dirty="0">
                          <a:solidFill>
                            <a:srgbClr val="000066"/>
                          </a:solidFill>
                          <a:latin typeface="Arial"/>
                          <a:ea typeface="Arial"/>
                        </a:rPr>
                        <a:t>Particles</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N</a:t>
                      </a:r>
                      <a:r>
                        <a:rPr lang="en-US" sz="1800" b="0" strike="noStrike" spc="-1" baseline="-25000">
                          <a:solidFill>
                            <a:srgbClr val="000066"/>
                          </a:solidFill>
                          <a:latin typeface="Arial"/>
                          <a:ea typeface="Arial"/>
                        </a:rPr>
                        <a:t> </a:t>
                      </a:r>
                      <a:r>
                        <a:rPr lang="en-US" sz="1800" b="0" strike="noStrike" spc="-1">
                          <a:solidFill>
                            <a:srgbClr val="000066"/>
                          </a:solidFill>
                          <a:latin typeface="Arial"/>
                          <a:ea typeface="Arial"/>
                        </a:rPr>
                        <a:t>per beam</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σ, b</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L, cm</a:t>
                      </a:r>
                      <a:r>
                        <a:rPr lang="en-US" sz="1800" b="0" strike="noStrike" spc="-1" baseline="30000">
                          <a:solidFill>
                            <a:srgbClr val="000066"/>
                          </a:solidFill>
                          <a:latin typeface="Arial"/>
                          <a:ea typeface="Arial"/>
                        </a:rPr>
                        <a:t>-2</a:t>
                      </a:r>
                      <a:r>
                        <a:rPr lang="en-US" sz="1800" b="0" strike="noStrike" spc="-1">
                          <a:solidFill>
                            <a:srgbClr val="000066"/>
                          </a:solidFill>
                          <a:latin typeface="Arial"/>
                          <a:ea typeface="Arial"/>
                        </a:rPr>
                        <a:t>s</a:t>
                      </a:r>
                      <a:r>
                        <a:rPr lang="en-US" sz="1800" b="0" strike="noStrike" spc="-1" baseline="30000">
                          <a:solidFill>
                            <a:srgbClr val="000066"/>
                          </a:solidFill>
                          <a:latin typeface="Arial"/>
                          <a:ea typeface="Arial"/>
                        </a:rPr>
                        <a:t>-1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Δσ/σ</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C00000"/>
                          </a:solidFill>
                          <a:latin typeface="Arial"/>
                          <a:ea typeface="Arial"/>
                        </a:rPr>
                        <a:t>p</a:t>
                      </a:r>
                      <a:r>
                        <a:rPr lang="en-US" sz="1800" b="0" strike="noStrike" spc="-1" baseline="-25000">
                          <a:solidFill>
                            <a:srgbClr val="C00000"/>
                          </a:solidFill>
                          <a:latin typeface="Arial"/>
                          <a:ea typeface="Arial"/>
                        </a:rPr>
                        <a:t>zz</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en-US" sz="1800" b="0" strike="noStrike" spc="-1" dirty="0">
                          <a:solidFill>
                            <a:srgbClr val="000066"/>
                          </a:solidFill>
                          <a:latin typeface="Arial"/>
                          <a:ea typeface="Arial"/>
                        </a:rPr>
                        <a:t>T</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0"/>
                  </a:ext>
                </a:extLst>
              </a:tr>
              <a:tr h="317520">
                <a:tc>
                  <a:txBody>
                    <a:bodyPr/>
                    <a:lstStyle/>
                    <a:p>
                      <a:pPr>
                        <a:lnSpc>
                          <a:spcPct val="100000"/>
                        </a:lnSpc>
                      </a:pPr>
                      <a:r>
                        <a:rPr lang="en-US" sz="1800" b="0" strike="noStrike" spc="-1">
                          <a:solidFill>
                            <a:srgbClr val="000066"/>
                          </a:solidFill>
                          <a:latin typeface="Arial"/>
                          <a:ea typeface="Arial"/>
                        </a:rPr>
                        <a:t>d-d</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1.3·10</a:t>
                      </a:r>
                      <a:r>
                        <a:rPr lang="en-US" sz="1800" b="0" strike="noStrike" spc="-1" baseline="30000">
                          <a:solidFill>
                            <a:srgbClr val="000066"/>
                          </a:solidFill>
                          <a:latin typeface="Arial"/>
                        </a:rPr>
                        <a:t>13</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0.2</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4·10</a:t>
                      </a:r>
                      <a:r>
                        <a:rPr lang="en-US" sz="1800" b="0" strike="noStrike" spc="-1" baseline="30000">
                          <a:solidFill>
                            <a:srgbClr val="000066"/>
                          </a:solidFill>
                          <a:latin typeface="Arial"/>
                        </a:rPr>
                        <a:t>31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0.01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dirty="0">
                          <a:solidFill>
                            <a:srgbClr val="C00000"/>
                          </a:solidFill>
                          <a:latin typeface="Arial"/>
                        </a:rPr>
                        <a:t>3·10</a:t>
                      </a:r>
                      <a:r>
                        <a:rPr lang="en-US" sz="1800" b="0" strike="noStrike" spc="-1" baseline="30000" dirty="0">
                          <a:solidFill>
                            <a:srgbClr val="C00000"/>
                          </a:solidFill>
                          <a:latin typeface="Arial"/>
                        </a:rPr>
                        <a:t>-5</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tabLst>
                          <a:tab pos="0" algn="l"/>
                        </a:tabLst>
                      </a:pPr>
                      <a:r>
                        <a:rPr lang="en-US" sz="1800" b="0" strike="noStrike" spc="-1" dirty="0">
                          <a:solidFill>
                            <a:srgbClr val="000066"/>
                          </a:solidFill>
                          <a:latin typeface="Arial"/>
                          <a:ea typeface="Arial"/>
                        </a:rPr>
                        <a:t>2 hours</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1"/>
                  </a:ext>
                </a:extLst>
              </a:tr>
              <a:tr h="317520">
                <a:tc>
                  <a:txBody>
                    <a:bodyPr/>
                    <a:lstStyle/>
                    <a:p>
                      <a:pPr>
                        <a:lnSpc>
                          <a:spcPct val="100000"/>
                        </a:lnSpc>
                      </a:pPr>
                      <a:r>
                        <a:rPr lang="en-US" sz="1800" b="0" strike="noStrike" spc="-1">
                          <a:solidFill>
                            <a:srgbClr val="000066"/>
                          </a:solidFill>
                          <a:latin typeface="Arial"/>
                          <a:ea typeface="Arial"/>
                        </a:rPr>
                        <a:t>Ne-Ne</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rPr>
                        <a:t>4.4·</a:t>
                      </a:r>
                      <a:r>
                        <a:rPr lang="en-US" sz="1800" b="0" strike="noStrike" spc="-1">
                          <a:solidFill>
                            <a:srgbClr val="000066"/>
                          </a:solidFill>
                          <a:latin typeface="Arial"/>
                          <a:ea typeface="Arial"/>
                        </a:rPr>
                        <a:t>10</a:t>
                      </a:r>
                      <a:r>
                        <a:rPr lang="en-US" sz="1800" b="0" strike="noStrike" spc="-1" baseline="30000">
                          <a:solidFill>
                            <a:srgbClr val="000066"/>
                          </a:solidFill>
                          <a:latin typeface="Arial"/>
                          <a:ea typeface="Arial"/>
                        </a:rPr>
                        <a:t>10</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1.4</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10</a:t>
                      </a:r>
                      <a:r>
                        <a:rPr lang="en-US" sz="1800" b="0" strike="noStrike" spc="-1" baseline="30000">
                          <a:solidFill>
                            <a:srgbClr val="000066"/>
                          </a:solidFill>
                          <a:latin typeface="Arial"/>
                          <a:ea typeface="Arial"/>
                        </a:rPr>
                        <a:t>27</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0.1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C00000"/>
                          </a:solidFill>
                          <a:latin typeface="Arial"/>
                        </a:rPr>
                        <a:t>6·10</a:t>
                      </a:r>
                      <a:r>
                        <a:rPr lang="en-US" sz="1800" b="0" strike="noStrike" spc="-1" baseline="30000">
                          <a:solidFill>
                            <a:srgbClr val="C00000"/>
                          </a:solidFill>
                          <a:latin typeface="Arial"/>
                        </a:rPr>
                        <a:t>-5</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en-US" sz="1800" b="0" strike="noStrike" spc="-1">
                          <a:solidFill>
                            <a:srgbClr val="000066"/>
                          </a:solidFill>
                          <a:latin typeface="Arial"/>
                          <a:ea typeface="Arial"/>
                        </a:rPr>
                        <a:t>10 hours</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2"/>
                  </a:ext>
                </a:extLst>
              </a:tr>
              <a:tr h="317520">
                <a:tc>
                  <a:txBody>
                    <a:bodyPr/>
                    <a:lstStyle/>
                    <a:p>
                      <a:pPr>
                        <a:lnSpc>
                          <a:spcPct val="100000"/>
                        </a:lnSpc>
                        <a:tabLst>
                          <a:tab pos="0" algn="l"/>
                        </a:tabLst>
                      </a:pPr>
                      <a:r>
                        <a:rPr lang="en-US" sz="1800" b="0" strike="noStrike" spc="-1">
                          <a:solidFill>
                            <a:srgbClr val="000066"/>
                          </a:solidFill>
                          <a:latin typeface="Arial"/>
                          <a:ea typeface="Arial"/>
                        </a:rPr>
                        <a:t>Ne-d</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4.4·</a:t>
                      </a:r>
                      <a:r>
                        <a:rPr lang="en-US" sz="1800" b="0" strike="noStrike" spc="-1">
                          <a:solidFill>
                            <a:srgbClr val="000066"/>
                          </a:solidFill>
                          <a:latin typeface="Arial"/>
                          <a:ea typeface="Arial"/>
                        </a:rPr>
                        <a:t>10</a:t>
                      </a:r>
                      <a:r>
                        <a:rPr lang="en-US" sz="1800" b="0" strike="noStrike" spc="-1" baseline="30000">
                          <a:solidFill>
                            <a:srgbClr val="000066"/>
                          </a:solidFill>
                          <a:latin typeface="Arial"/>
                          <a:ea typeface="Arial"/>
                        </a:rPr>
                        <a:t>10 </a:t>
                      </a:r>
                      <a:r>
                        <a:rPr lang="en-US" sz="1800" b="0" strike="noStrike" spc="-1">
                          <a:solidFill>
                            <a:srgbClr val="000066"/>
                          </a:solidFill>
                          <a:latin typeface="Arial"/>
                          <a:ea typeface="Arial"/>
                        </a:rPr>
                        <a:t>(Ne)</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0.7</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2·</a:t>
                      </a:r>
                      <a:r>
                        <a:rPr lang="en-US" sz="1800" b="0" strike="noStrike" spc="-1">
                          <a:solidFill>
                            <a:srgbClr val="000066"/>
                          </a:solidFill>
                          <a:latin typeface="Arial"/>
                          <a:ea typeface="Arial"/>
                        </a:rPr>
                        <a:t>10</a:t>
                      </a:r>
                      <a:r>
                        <a:rPr lang="en-US" sz="1800" b="0" strike="noStrike" spc="-1" baseline="30000">
                          <a:solidFill>
                            <a:srgbClr val="000066"/>
                          </a:solidFill>
                          <a:latin typeface="Arial"/>
                          <a:ea typeface="Arial"/>
                        </a:rPr>
                        <a:t>29</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C00000"/>
                          </a:solidFill>
                          <a:latin typeface="Arial"/>
                        </a:rPr>
                        <a:t>1.2·10</a:t>
                      </a:r>
                      <a:r>
                        <a:rPr lang="en-US" sz="1800" b="0" strike="noStrike" spc="-1" baseline="30000">
                          <a:solidFill>
                            <a:srgbClr val="C00000"/>
                          </a:solidFill>
                          <a:latin typeface="Arial"/>
                        </a:rPr>
                        <a:t>-3 </a:t>
                      </a:r>
                      <a:r>
                        <a:rPr lang="en-US" sz="1800" b="0" strike="noStrike" spc="-1">
                          <a:solidFill>
                            <a:srgbClr val="C00000"/>
                          </a:solidFill>
                          <a:latin typeface="Arial"/>
                          <a:ea typeface="Arial"/>
                        </a:rPr>
                        <a:t>(Ne)</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tabLst>
                          <a:tab pos="0" algn="l"/>
                        </a:tabLst>
                      </a:pPr>
                      <a:r>
                        <a:rPr lang="en-US" sz="1800" b="0" strike="noStrike" spc="-1">
                          <a:solidFill>
                            <a:srgbClr val="000066"/>
                          </a:solidFill>
                          <a:latin typeface="Arial"/>
                          <a:ea typeface="Arial"/>
                        </a:rPr>
                        <a:t>2 hours</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xmlns="" val="10003"/>
                  </a:ext>
                </a:extLst>
              </a:tr>
            </a:tbl>
          </a:graphicData>
        </a:graphic>
      </p:graphicFrame>
      <p:grpSp>
        <p:nvGrpSpPr>
          <p:cNvPr id="3" name="Group 2"/>
          <p:cNvGrpSpPr/>
          <p:nvPr/>
        </p:nvGrpSpPr>
        <p:grpSpPr>
          <a:xfrm>
            <a:off x="533520" y="990720"/>
            <a:ext cx="8260200" cy="4006440"/>
            <a:chOff x="533520" y="990720"/>
            <a:chExt cx="8260200" cy="4006440"/>
          </a:xfrm>
        </p:grpSpPr>
        <p:pic>
          <p:nvPicPr>
            <p:cNvPr id="356" name="Рисунок 204"/>
            <p:cNvPicPr/>
            <p:nvPr/>
          </p:nvPicPr>
          <p:blipFill>
            <a:blip r:embed="rId2"/>
            <a:stretch/>
          </p:blipFill>
          <p:spPr>
            <a:xfrm>
              <a:off x="533520" y="990720"/>
              <a:ext cx="8260200" cy="4006440"/>
            </a:xfrm>
            <a:prstGeom prst="rect">
              <a:avLst/>
            </a:prstGeom>
            <a:ln w="0">
              <a:noFill/>
            </a:ln>
          </p:spPr>
        </p:pic>
        <p:sp>
          <p:nvSpPr>
            <p:cNvPr id="357" name="Прямоугольник 207"/>
            <p:cNvSpPr/>
            <p:nvPr/>
          </p:nvSpPr>
          <p:spPr>
            <a:xfrm>
              <a:off x="1371600" y="1275840"/>
              <a:ext cx="6552720" cy="85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endParaRPr lang="en-US" sz="1800" b="0" strike="noStrike" spc="-1">
                <a:solidFill>
                  <a:srgbClr val="000000"/>
                </a:solidFill>
                <a:latin typeface="Arial"/>
              </a:endParaRPr>
            </a:p>
            <a:p>
              <a:pPr algn="ctr">
                <a:lnSpc>
                  <a:spcPct val="100000"/>
                </a:lnSpc>
              </a:pPr>
              <a:r>
                <a:rPr lang="en-US" sz="1800" b="0" strike="noStrike" spc="-1">
                  <a:solidFill>
                    <a:srgbClr val="000000"/>
                  </a:solidFill>
                  <a:latin typeface="Arial"/>
                </a:rPr>
                <a:t>Collision of two initially non-polarized beam </a:t>
              </a:r>
            </a:p>
            <a:p>
              <a:pPr algn="ctr">
                <a:lnSpc>
                  <a:spcPct val="100000"/>
                </a:lnSpc>
              </a:pPr>
              <a:r>
                <a:rPr lang="en-US" sz="1800" b="0" strike="noStrike" spc="-1">
                  <a:solidFill>
                    <a:srgbClr val="00B050"/>
                  </a:solidFill>
                  <a:latin typeface="Arial"/>
                </a:rPr>
                <a:t>p</a:t>
              </a:r>
              <a:r>
                <a:rPr lang="en-US" sz="1800" b="0" strike="noStrike" spc="-1" baseline="-8000">
                  <a:solidFill>
                    <a:srgbClr val="00B050"/>
                  </a:solidFill>
                  <a:latin typeface="Arial"/>
                </a:rPr>
                <a:t>zz</a:t>
              </a:r>
              <a:r>
                <a:rPr lang="en-US" sz="1800" b="0" strike="noStrike" spc="-1">
                  <a:solidFill>
                    <a:srgbClr val="00B050"/>
                  </a:solidFill>
                  <a:latin typeface="Arial"/>
                </a:rPr>
                <a:t>=0       </a:t>
              </a:r>
              <a:r>
                <a:rPr lang="en-US" sz="1800" b="0" strike="noStrike" spc="-1">
                  <a:solidFill>
                    <a:srgbClr val="0070C0"/>
                  </a:solidFill>
                  <a:latin typeface="Arial"/>
                </a:rPr>
                <a:t>p</a:t>
              </a:r>
              <a:r>
                <a:rPr lang="en-US" sz="1800" b="0" strike="noStrike" spc="-1" baseline="-8000">
                  <a:solidFill>
                    <a:srgbClr val="0070C0"/>
                  </a:solidFill>
                  <a:latin typeface="Arial"/>
                </a:rPr>
                <a:t>zz</a:t>
              </a:r>
              <a:r>
                <a:rPr lang="en-US" sz="1800" b="0" strike="noStrike" spc="-1">
                  <a:solidFill>
                    <a:srgbClr val="0070C0"/>
                  </a:solidFill>
                  <a:latin typeface="Arial"/>
                </a:rPr>
                <a:t>=0</a:t>
              </a: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p:txBody>
        </p:sp>
        <p:sp>
          <p:nvSpPr>
            <p:cNvPr id="358" name="Прямоугольник 209"/>
            <p:cNvSpPr/>
            <p:nvPr/>
          </p:nvSpPr>
          <p:spPr>
            <a:xfrm>
              <a:off x="1371600" y="3886200"/>
              <a:ext cx="6552720" cy="68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sz="1800" b="0" strike="noStrike" spc="-1" dirty="0">
                  <a:solidFill>
                    <a:srgbClr val="000000"/>
                  </a:solidFill>
                  <a:latin typeface="Arial"/>
                </a:rPr>
                <a:t>Both beams acquire tensor polarization </a:t>
              </a:r>
            </a:p>
            <a:p>
              <a:pPr algn="ctr">
                <a:lnSpc>
                  <a:spcPct val="100000"/>
                </a:lnSpc>
              </a:pPr>
              <a:r>
                <a:rPr lang="en-US" sz="1800" b="0" strike="noStrike" spc="-1" dirty="0" err="1">
                  <a:solidFill>
                    <a:srgbClr val="C00000"/>
                  </a:solidFill>
                  <a:latin typeface="Arial"/>
                </a:rPr>
                <a:t>p</a:t>
              </a:r>
              <a:r>
                <a:rPr lang="en-US" sz="1800" b="0" strike="noStrike" spc="-1" baseline="-8000" dirty="0" err="1">
                  <a:solidFill>
                    <a:srgbClr val="C00000"/>
                  </a:solidFill>
                  <a:latin typeface="Arial"/>
                </a:rPr>
                <a:t>zz</a:t>
              </a:r>
              <a:r>
                <a:rPr lang="en-US" sz="1800" b="0" strike="noStrike" spc="-1" dirty="0">
                  <a:solidFill>
                    <a:srgbClr val="C00000"/>
                  </a:solidFill>
                  <a:latin typeface="Arial"/>
                </a:rPr>
                <a:t>= -(</a:t>
              </a:r>
              <a:r>
                <a:rPr lang="en-US" sz="1800" b="0" strike="noStrike" spc="-1" dirty="0" err="1">
                  <a:solidFill>
                    <a:srgbClr val="C00000"/>
                  </a:solidFill>
                  <a:latin typeface="Arial"/>
                </a:rPr>
                <a:t>p</a:t>
              </a:r>
              <a:r>
                <a:rPr lang="en-US" sz="1800" b="0" strike="noStrike" spc="-1" baseline="-8000" dirty="0" err="1">
                  <a:solidFill>
                    <a:srgbClr val="C00000"/>
                  </a:solidFill>
                  <a:latin typeface="Arial"/>
                </a:rPr>
                <a:t>xx</a:t>
              </a:r>
              <a:r>
                <a:rPr lang="en-US" sz="1800" b="0" strike="noStrike" spc="-1" baseline="-8000" dirty="0">
                  <a:solidFill>
                    <a:srgbClr val="C00000"/>
                  </a:solidFill>
                  <a:latin typeface="Arial"/>
                </a:rPr>
                <a:t> + </a:t>
              </a:r>
              <a:r>
                <a:rPr lang="en-US" sz="1800" b="0" strike="noStrike" spc="-1" dirty="0" err="1">
                  <a:solidFill>
                    <a:srgbClr val="C00000"/>
                  </a:solidFill>
                  <a:latin typeface="Arial"/>
                </a:rPr>
                <a:t>p</a:t>
              </a:r>
              <a:r>
                <a:rPr lang="en-US" sz="1800" b="0" strike="noStrike" spc="-1" baseline="-8000" dirty="0" err="1">
                  <a:solidFill>
                    <a:srgbClr val="C00000"/>
                  </a:solidFill>
                  <a:latin typeface="Arial"/>
                </a:rPr>
                <a:t>yy</a:t>
              </a:r>
              <a:r>
                <a:rPr lang="en-US" sz="1800" b="0" strike="noStrike" spc="-1" dirty="0">
                  <a:solidFill>
                    <a:srgbClr val="C00000"/>
                  </a:solidFill>
                  <a:latin typeface="Arial"/>
                </a:rPr>
                <a:t>)</a:t>
              </a:r>
              <a:r>
                <a:rPr lang="en-US" sz="1800" b="0" strike="noStrike" spc="-1" baseline="-8000" dirty="0">
                  <a:solidFill>
                    <a:srgbClr val="C00000"/>
                  </a:solidFill>
                  <a:latin typeface="Arial"/>
                </a:rPr>
                <a:t> </a:t>
              </a:r>
              <a:r>
                <a:rPr lang="en-US" sz="1800" b="0" strike="noStrike" spc="-1" dirty="0">
                  <a:solidFill>
                    <a:srgbClr val="C00000"/>
                  </a:solidFill>
                  <a:latin typeface="Arial"/>
                  <a:ea typeface="Arial"/>
                </a:rPr>
                <a:t>≠0</a:t>
              </a:r>
              <a:endParaRPr lang="en-US" sz="1800" b="0" strike="noStrike" spc="-1" dirty="0">
                <a:solidFill>
                  <a:srgbClr val="000000"/>
                </a:solidFill>
                <a:latin typeface="Arial"/>
              </a:endParaRPr>
            </a:p>
          </p:txBody>
        </p:sp>
        <p:sp>
          <p:nvSpPr>
            <p:cNvPr id="359" name="TextBox 210"/>
            <p:cNvSpPr/>
            <p:nvPr/>
          </p:nvSpPr>
          <p:spPr>
            <a:xfrm>
              <a:off x="7391400" y="2605560"/>
              <a:ext cx="1371600" cy="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ru-RU" sz="2000" b="0" strike="noStrike" spc="-1" dirty="0" err="1">
                  <a:solidFill>
                    <a:srgbClr val="000000"/>
                  </a:solidFill>
                  <a:latin typeface="Arial"/>
                  <a:ea typeface="Noto Sans"/>
                </a:rPr>
                <a:t>Siberian</a:t>
              </a:r>
              <a:r>
                <a:rPr lang="ru-RU" sz="2000" b="0" strike="noStrike" spc="-1" dirty="0">
                  <a:solidFill>
                    <a:srgbClr val="000000"/>
                  </a:solidFill>
                  <a:latin typeface="Arial"/>
                  <a:ea typeface="Noto Sans"/>
                </a:rPr>
                <a:t> </a:t>
              </a:r>
              <a:endParaRPr lang="en-US" sz="2000" b="0" strike="noStrike" spc="-1" dirty="0">
                <a:solidFill>
                  <a:srgbClr val="000000"/>
                </a:solidFill>
                <a:latin typeface="Arial"/>
                <a:ea typeface="Noto Sans"/>
              </a:endParaRPr>
            </a:p>
            <a:p>
              <a:pPr algn="ctr">
                <a:lnSpc>
                  <a:spcPct val="100000"/>
                </a:lnSpc>
              </a:pPr>
              <a:r>
                <a:rPr lang="ru-RU" sz="2000" b="0" strike="noStrike" spc="-1" dirty="0" err="1">
                  <a:solidFill>
                    <a:srgbClr val="000000"/>
                  </a:solidFill>
                  <a:latin typeface="Arial"/>
                  <a:ea typeface="Noto Sans"/>
                </a:rPr>
                <a:t>snakes</a:t>
              </a:r>
              <a:endParaRPr lang="en-US" sz="2000" b="0" strike="noStrike" spc="-1" dirty="0">
                <a:solidFill>
                  <a:srgbClr val="000000"/>
                </a:solidFill>
                <a:latin typeface="Arial"/>
              </a:endParaRPr>
            </a:p>
          </p:txBody>
        </p:sp>
        <p:cxnSp>
          <p:nvCxnSpPr>
            <p:cNvPr id="360" name="Straight Arrow Connector 2"/>
            <p:cNvCxnSpPr/>
            <p:nvPr/>
          </p:nvCxnSpPr>
          <p:spPr>
            <a:xfrm>
              <a:off x="2133360" y="2819160"/>
              <a:ext cx="153000" cy="360"/>
            </a:xfrm>
            <a:prstGeom prst="straightConnector1">
              <a:avLst/>
            </a:prstGeom>
            <a:ln w="19050">
              <a:solidFill>
                <a:srgbClr val="000000"/>
              </a:solidFill>
              <a:tailEnd type="arrow" w="med" len="med"/>
            </a:ln>
          </p:spPr>
        </p:cxnSp>
        <p:sp>
          <p:nvSpPr>
            <p:cNvPr id="2" name="Rectangle 1"/>
            <p:cNvSpPr/>
            <p:nvPr/>
          </p:nvSpPr>
          <p:spPr>
            <a:xfrm>
              <a:off x="1524000" y="2514600"/>
              <a:ext cx="381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210"/>
            <p:cNvSpPr/>
            <p:nvPr/>
          </p:nvSpPr>
          <p:spPr>
            <a:xfrm>
              <a:off x="533520" y="2590800"/>
              <a:ext cx="1295280" cy="77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sz="2000" spc="-1" dirty="0">
                  <a:solidFill>
                    <a:srgbClr val="000000"/>
                  </a:solidFill>
                  <a:latin typeface="Arial"/>
                  <a:ea typeface="Noto Sans"/>
                </a:rPr>
                <a:t>Magnetic</a:t>
              </a:r>
              <a:r>
                <a:rPr lang="ru-RU" sz="2000" b="0" strike="noStrike" spc="-1" dirty="0">
                  <a:solidFill>
                    <a:srgbClr val="000000"/>
                  </a:solidFill>
                  <a:latin typeface="Arial"/>
                  <a:ea typeface="Noto Sans"/>
                </a:rPr>
                <a:t> </a:t>
              </a:r>
              <a:r>
                <a:rPr lang="en-US" sz="2000" b="0" strike="noStrike" spc="-1" dirty="0">
                  <a:solidFill>
                    <a:srgbClr val="000000"/>
                  </a:solidFill>
                  <a:latin typeface="Arial"/>
                  <a:ea typeface="Noto Sans"/>
                </a:rPr>
                <a:t>field</a:t>
              </a:r>
              <a:endParaRPr lang="en-US" sz="2000" b="0" strike="noStrike" spc="-1" dirty="0">
                <a:solidFill>
                  <a:srgbClr val="000000"/>
                </a:solidFill>
                <a:latin typeface="Arial"/>
              </a:endParaRPr>
            </a:p>
          </p:txBody>
        </p:sp>
        <p:sp>
          <p:nvSpPr>
            <p:cNvPr id="12" name="Rectangle 11"/>
            <p:cNvSpPr/>
            <p:nvPr/>
          </p:nvSpPr>
          <p:spPr>
            <a:xfrm>
              <a:off x="2019360" y="2727240"/>
              <a:ext cx="381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title"/>
          </p:nvPr>
        </p:nvSpPr>
        <p:spPr>
          <a:xfrm>
            <a:off x="372960" y="260640"/>
            <a:ext cx="8591400" cy="1151640"/>
          </a:xfrm>
          <a:prstGeom prst="rect">
            <a:avLst/>
          </a:prstGeom>
          <a:noFill/>
          <a:ln w="0">
            <a:noFill/>
          </a:ln>
        </p:spPr>
        <p:txBody>
          <a:bodyPr numCol="1" spcCol="0" anchor="ctr">
            <a:noAutofit/>
          </a:bodyPr>
          <a:lstStyle/>
          <a:p>
            <a:pPr indent="0">
              <a:lnSpc>
                <a:spcPct val="150000"/>
              </a:lnSpc>
              <a:buNone/>
              <a:tabLst>
                <a:tab pos="0" algn="l"/>
              </a:tabLst>
            </a:pPr>
            <a:r>
              <a:rPr lang="en-US" sz="2800" b="0" strike="noStrike" spc="-1" dirty="0">
                <a:solidFill>
                  <a:srgbClr val="000066"/>
                </a:solidFill>
                <a:latin typeface="Arial"/>
              </a:rPr>
              <a:t>Deuteron spin rotation and dichroism</a:t>
            </a:r>
            <a:r>
              <a:rPr sz="2800" dirty="0"/>
              <a:t/>
            </a:r>
            <a:br>
              <a:rPr sz="2800" dirty="0"/>
            </a:br>
            <a:endParaRPr lang="en-US" sz="2800" b="0" strike="noStrike" spc="-1" dirty="0">
              <a:solidFill>
                <a:srgbClr val="000000"/>
              </a:solidFill>
              <a:latin typeface="Arial"/>
            </a:endParaRPr>
          </a:p>
        </p:txBody>
      </p:sp>
      <p:sp>
        <p:nvSpPr>
          <p:cNvPr id="373" name="Rectangle 2"/>
          <p:cNvSpPr/>
          <p:nvPr/>
        </p:nvSpPr>
        <p:spPr>
          <a:xfrm>
            <a:off x="278280" y="1828800"/>
            <a:ext cx="8686080" cy="33347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901"/>
              </a:spcBef>
            </a:pPr>
            <a:r>
              <a:rPr lang="en-US" sz="2400" b="0" strike="noStrike" spc="-1" dirty="0">
                <a:solidFill>
                  <a:srgbClr val="000066"/>
                </a:solidFill>
                <a:latin typeface="Arial"/>
              </a:rPr>
              <a:t>There is no possibility to carry on experiments in the ring with colliding beams of polarized protons, deuterons and nuclei at NICA now. </a:t>
            </a:r>
          </a:p>
          <a:p>
            <a:pPr algn="just">
              <a:lnSpc>
                <a:spcPct val="150000"/>
              </a:lnSpc>
              <a:spcBef>
                <a:spcPts val="901"/>
              </a:spcBef>
            </a:pPr>
            <a:r>
              <a:rPr lang="en-US" sz="2400" spc="-1" dirty="0">
                <a:solidFill>
                  <a:srgbClr val="000066"/>
                </a:solidFill>
                <a:effectLst>
                  <a:outerShdw blurRad="38100" dist="38100" dir="2700000" algn="tl">
                    <a:srgbClr val="000000">
                      <a:alpha val="43137"/>
                    </a:srgbClr>
                  </a:outerShdw>
                </a:effectLst>
                <a:latin typeface="Arial"/>
              </a:rPr>
              <a:t>Now</a:t>
            </a:r>
            <a:r>
              <a:rPr lang="en-US" sz="2400" strike="noStrike" spc="-1" dirty="0">
                <a:solidFill>
                  <a:srgbClr val="000066"/>
                </a:solidFill>
                <a:effectLst>
                  <a:outerShdw blurRad="38100" dist="38100" dir="2700000" algn="tl">
                    <a:srgbClr val="000000">
                      <a:alpha val="43137"/>
                    </a:srgbClr>
                  </a:outerShdw>
                </a:effectLst>
                <a:latin typeface="Arial"/>
              </a:rPr>
              <a:t> it is reasonable to start from experiments at Nuclotron with a fixed target (either external or internal).</a:t>
            </a:r>
            <a:endParaRPr lang="en-US" sz="2400" strike="noStrike" spc="-1" dirty="0">
              <a:solidFill>
                <a:srgbClr val="000000"/>
              </a:solidFill>
              <a:effectLst>
                <a:outerShdw blurRad="38100" dist="38100" dir="2700000" algn="tl">
                  <a:srgbClr val="000000">
                    <a:alpha val="43137"/>
                  </a:srgbClr>
                </a:outerShdw>
              </a:effectLst>
              <a:latin typeface="Arial"/>
            </a:endParaRPr>
          </a:p>
          <a:p>
            <a:pPr>
              <a:lnSpc>
                <a:spcPct val="130000"/>
              </a:lnSpc>
            </a:pPr>
            <a:r>
              <a:rPr lang="en-US" sz="2000" b="0" strike="noStrike" spc="-1" dirty="0">
                <a:solidFill>
                  <a:srgbClr val="000066"/>
                </a:solidFill>
                <a:latin typeface="Arial"/>
              </a:rPr>
              <a:t>             </a:t>
            </a:r>
            <a:endParaRPr lang="en-US" sz="2000" b="0" strike="noStrike" spc="-1" dirty="0">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ctangle 25"/>
          <p:cNvSpPr/>
          <p:nvPr/>
        </p:nvSpPr>
        <p:spPr>
          <a:xfrm>
            <a:off x="304920" y="228600"/>
            <a:ext cx="8762400" cy="68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noAutofit/>
          </a:bodyPr>
          <a:lstStyle/>
          <a:p>
            <a:pPr>
              <a:lnSpc>
                <a:spcPct val="100000"/>
              </a:lnSpc>
            </a:pPr>
            <a:r>
              <a:rPr lang="en-US" sz="2700" b="0" strike="noStrike" spc="-1">
                <a:solidFill>
                  <a:srgbClr val="000066"/>
                </a:solidFill>
                <a:latin typeface="Arial"/>
              </a:rPr>
              <a:t> Internal nonpolarized fixed target@Nuclotron</a:t>
            </a:r>
            <a:endParaRPr lang="en-US" sz="2700" b="0" strike="noStrike" spc="-1">
              <a:solidFill>
                <a:srgbClr val="000000"/>
              </a:solidFill>
              <a:latin typeface="Arial"/>
            </a:endParaRPr>
          </a:p>
        </p:txBody>
      </p:sp>
      <p:sp>
        <p:nvSpPr>
          <p:cNvPr id="375" name="TextBox 7"/>
          <p:cNvSpPr/>
          <p:nvPr/>
        </p:nvSpPr>
        <p:spPr>
          <a:xfrm>
            <a:off x="400320" y="1556640"/>
            <a:ext cx="8515080" cy="28916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30000"/>
              </a:lnSpc>
            </a:pPr>
            <a:r>
              <a:rPr lang="en-US" sz="2000" b="0" strike="noStrike" spc="-1" dirty="0">
                <a:solidFill>
                  <a:srgbClr val="002060"/>
                </a:solidFill>
                <a:latin typeface="Arial"/>
              </a:rPr>
              <a:t>Measurements of spin dichroism at the internal target is important for testing and verification of polarization measurements at NICA for colliding beams of nuclei (deuterons and other). </a:t>
            </a:r>
            <a:endParaRPr lang="en-US" sz="2000" b="0" strike="noStrike" spc="-1" dirty="0">
              <a:solidFill>
                <a:srgbClr val="000000"/>
              </a:solidFill>
              <a:latin typeface="Arial"/>
            </a:endParaRPr>
          </a:p>
          <a:p>
            <a:pPr algn="just">
              <a:lnSpc>
                <a:spcPct val="130000"/>
              </a:lnSpc>
            </a:pPr>
            <a:endParaRPr lang="en-US" sz="2000" b="0" strike="noStrike" spc="-1" dirty="0">
              <a:solidFill>
                <a:srgbClr val="000000"/>
              </a:solidFill>
              <a:latin typeface="Arial"/>
            </a:endParaRPr>
          </a:p>
          <a:p>
            <a:pPr algn="just">
              <a:lnSpc>
                <a:spcPct val="130000"/>
              </a:lnSpc>
            </a:pPr>
            <a:r>
              <a:rPr lang="en-US" sz="2000" b="0" strike="noStrike" spc="-1" dirty="0">
                <a:solidFill>
                  <a:srgbClr val="002060"/>
                </a:solidFill>
                <a:latin typeface="Arial"/>
              </a:rPr>
              <a:t>Evaluations and requirements for probable experiments are under discussion now with Vladimir </a:t>
            </a:r>
            <a:r>
              <a:rPr lang="en-US" sz="2000" b="0" strike="noStrike" spc="-1" dirty="0" err="1">
                <a:solidFill>
                  <a:srgbClr val="002060"/>
                </a:solidFill>
                <a:latin typeface="Arial"/>
              </a:rPr>
              <a:t>Ladygin</a:t>
            </a:r>
            <a:r>
              <a:rPr lang="en-US" sz="2000" b="0" strike="noStrike" spc="-1" dirty="0">
                <a:solidFill>
                  <a:srgbClr val="002060"/>
                </a:solidFill>
                <a:latin typeface="Arial"/>
              </a:rPr>
              <a:t> (in the framework of </a:t>
            </a:r>
            <a:r>
              <a:rPr lang="en-US" sz="2000" spc="-1" dirty="0">
                <a:solidFill>
                  <a:srgbClr val="002060"/>
                </a:solidFill>
              </a:rPr>
              <a:t>grant Belarus-JINR 234-8-2025</a:t>
            </a:r>
            <a:r>
              <a:rPr lang="en-US" sz="2000" spc="-1" dirty="0" smtClean="0">
                <a:solidFill>
                  <a:srgbClr val="002060"/>
                </a:solidFill>
              </a:rPr>
              <a:t>).</a:t>
            </a:r>
            <a:endParaRPr lang="en-US" sz="2000" b="0" strike="noStrike" spc="-1" dirty="0">
              <a:solidFill>
                <a:srgbClr val="000000"/>
              </a:solidFill>
              <a:latin typeface="Arial"/>
            </a:endParaRPr>
          </a:p>
        </p:txBody>
      </p:sp>
      <p:sp>
        <p:nvSpPr>
          <p:cNvPr id="2" name="TextBox 1"/>
          <p:cNvSpPr txBox="1"/>
          <p:nvPr/>
        </p:nvSpPr>
        <p:spPr>
          <a:xfrm>
            <a:off x="381000" y="5429071"/>
            <a:ext cx="8610600" cy="1200329"/>
          </a:xfrm>
          <a:prstGeom prst="rect">
            <a:avLst/>
          </a:prstGeom>
          <a:noFill/>
          <a:ln w="28575">
            <a:solidFill>
              <a:schemeClr val="accent6">
                <a:lumMod val="20000"/>
                <a:lumOff val="80000"/>
              </a:schemeClr>
            </a:solidFill>
          </a:ln>
        </p:spPr>
        <p:txBody>
          <a:bodyPr wrap="square" rtlCol="0">
            <a:spAutoFit/>
          </a:bodyPr>
          <a:lstStyle/>
          <a:p>
            <a:r>
              <a:rPr lang="en-US" dirty="0">
                <a:solidFill>
                  <a:srgbClr val="002060"/>
                </a:solidFill>
                <a:effectLst>
                  <a:outerShdw blurRad="38100" dist="38100" dir="2700000" algn="tl">
                    <a:srgbClr val="000000">
                      <a:alpha val="43137"/>
                    </a:srgbClr>
                  </a:outerShdw>
                </a:effectLst>
              </a:rPr>
              <a:t>S.V. </a:t>
            </a:r>
            <a:r>
              <a:rPr lang="en-US" dirty="0" err="1">
                <a:solidFill>
                  <a:srgbClr val="002060"/>
                </a:solidFill>
                <a:effectLst>
                  <a:outerShdw blurRad="38100" dist="38100" dir="2700000" algn="tl">
                    <a:srgbClr val="000000">
                      <a:alpha val="43137"/>
                    </a:srgbClr>
                  </a:outerShdw>
                </a:effectLst>
              </a:rPr>
              <a:t>Anischenko</a:t>
            </a:r>
            <a:r>
              <a:rPr lang="en-US" dirty="0">
                <a:solidFill>
                  <a:srgbClr val="002060"/>
                </a:solidFill>
                <a:effectLst>
                  <a:outerShdw blurRad="38100" dist="38100" dir="2700000" algn="tl">
                    <a:srgbClr val="000000">
                      <a:alpha val="43137"/>
                    </a:srgbClr>
                  </a:outerShdw>
                </a:effectLst>
              </a:rPr>
              <a:t>, V.G. </a:t>
            </a:r>
            <a:r>
              <a:rPr lang="en-US" dirty="0" err="1">
                <a:solidFill>
                  <a:srgbClr val="002060"/>
                </a:solidFill>
                <a:effectLst>
                  <a:outerShdw blurRad="38100" dist="38100" dir="2700000" algn="tl">
                    <a:srgbClr val="000000">
                      <a:alpha val="43137"/>
                    </a:srgbClr>
                  </a:outerShdw>
                </a:effectLst>
              </a:rPr>
              <a:t>Baryshevsky</a:t>
            </a:r>
            <a:r>
              <a:rPr lang="en-US" dirty="0">
                <a:solidFill>
                  <a:srgbClr val="002060"/>
                </a:solidFill>
                <a:effectLst>
                  <a:outerShdw blurRad="38100" dist="38100" dir="2700000" algn="tl">
                    <a:srgbClr val="000000">
                      <a:alpha val="43137"/>
                    </a:srgbClr>
                  </a:outerShdw>
                </a:effectLst>
              </a:rPr>
              <a:t>, A.A. </a:t>
            </a:r>
            <a:r>
              <a:rPr lang="en-US" dirty="0" err="1">
                <a:solidFill>
                  <a:srgbClr val="002060"/>
                </a:solidFill>
                <a:effectLst>
                  <a:outerShdw blurRad="38100" dist="38100" dir="2700000" algn="tl">
                    <a:srgbClr val="000000">
                      <a:alpha val="43137"/>
                    </a:srgbClr>
                  </a:outerShdw>
                </a:effectLst>
              </a:rPr>
              <a:t>Gurinovich</a:t>
            </a:r>
            <a:r>
              <a:rPr lang="en-US" dirty="0">
                <a:solidFill>
                  <a:srgbClr val="002060"/>
                </a:solidFill>
                <a:effectLst>
                  <a:outerShdw blurRad="38100" dist="38100" dir="2700000" algn="tl">
                    <a:srgbClr val="000000">
                      <a:alpha val="43137"/>
                    </a:srgbClr>
                  </a:outerShdw>
                </a:effectLst>
              </a:rPr>
              <a:t>, V.P. </a:t>
            </a:r>
            <a:r>
              <a:rPr lang="en-US" dirty="0" err="1" smtClean="0">
                <a:solidFill>
                  <a:srgbClr val="002060"/>
                </a:solidFill>
                <a:effectLst>
                  <a:outerShdw blurRad="38100" dist="38100" dir="2700000" algn="tl">
                    <a:srgbClr val="000000">
                      <a:alpha val="43137"/>
                    </a:srgbClr>
                  </a:outerShdw>
                </a:effectLst>
              </a:rPr>
              <a:t>Ladygin</a:t>
            </a:r>
            <a:r>
              <a:rPr lang="en-US" dirty="0" smtClean="0">
                <a:solidFill>
                  <a:srgbClr val="002060"/>
                </a:solidFill>
                <a:effectLst>
                  <a:outerShdw blurRad="38100" dist="38100" dir="2700000" algn="tl">
                    <a:srgbClr val="000000">
                      <a:alpha val="43137"/>
                    </a:srgbClr>
                  </a:outerShdw>
                </a:effectLst>
              </a:rPr>
              <a:t>, </a:t>
            </a:r>
            <a:r>
              <a:rPr lang="en-US" i="1" dirty="0">
                <a:solidFill>
                  <a:srgbClr val="002060"/>
                </a:solidFill>
              </a:rPr>
              <a:t>About possibility to observe spin dichroism effect (</a:t>
            </a:r>
            <a:r>
              <a:rPr lang="en-US" i="1" dirty="0" smtClean="0">
                <a:solidFill>
                  <a:srgbClr val="002060"/>
                </a:solidFill>
              </a:rPr>
              <a:t>the effect </a:t>
            </a:r>
            <a:r>
              <a:rPr lang="en-US" i="1" dirty="0">
                <a:solidFill>
                  <a:srgbClr val="002060"/>
                </a:solidFill>
              </a:rPr>
              <a:t>of tensor polarization acquiring) for a </a:t>
            </a:r>
            <a:r>
              <a:rPr lang="en-US" i="1" dirty="0" smtClean="0">
                <a:solidFill>
                  <a:srgbClr val="002060"/>
                </a:solidFill>
              </a:rPr>
              <a:t>nonpolarized deuteron </a:t>
            </a:r>
            <a:r>
              <a:rPr lang="en-US" i="1" dirty="0">
                <a:solidFill>
                  <a:srgbClr val="002060"/>
                </a:solidFill>
              </a:rPr>
              <a:t>beam passing through the nonpolarized </a:t>
            </a:r>
            <a:r>
              <a:rPr lang="en-US" i="1" dirty="0" smtClean="0">
                <a:solidFill>
                  <a:srgbClr val="002060"/>
                </a:solidFill>
              </a:rPr>
              <a:t>internal target </a:t>
            </a:r>
            <a:r>
              <a:rPr lang="en-US" i="1" dirty="0">
                <a:solidFill>
                  <a:srgbClr val="002060"/>
                </a:solidFill>
              </a:rPr>
              <a:t>of Nuclotron</a:t>
            </a:r>
            <a:r>
              <a:rPr lang="en-US" dirty="0" smtClean="0">
                <a:solidFill>
                  <a:srgbClr val="002060"/>
                </a:solidFill>
              </a:rPr>
              <a:t>, </a:t>
            </a:r>
            <a:r>
              <a:rPr lang="en-US" dirty="0" smtClean="0">
                <a:solidFill>
                  <a:srgbClr val="002060"/>
                </a:solidFill>
                <a:effectLst>
                  <a:outerShdw blurRad="38100" dist="38100" dir="2700000" algn="tl">
                    <a:srgbClr val="000000">
                      <a:alpha val="43137"/>
                    </a:srgbClr>
                  </a:outerShdw>
                </a:effectLst>
              </a:rPr>
              <a:t>arXiv:2508.11718 </a:t>
            </a:r>
            <a:r>
              <a:rPr lang="en-US" dirty="0">
                <a:solidFill>
                  <a:srgbClr val="002060"/>
                </a:solidFill>
                <a:effectLst>
                  <a:outerShdw blurRad="38100" dist="38100" dir="2700000" algn="tl">
                    <a:srgbClr val="000000">
                      <a:alpha val="43137"/>
                    </a:srgbClr>
                  </a:outerShdw>
                </a:effectLst>
              </a:rPr>
              <a:t>[</a:t>
            </a:r>
            <a:r>
              <a:rPr lang="en-US" dirty="0" err="1">
                <a:solidFill>
                  <a:srgbClr val="002060"/>
                </a:solidFill>
                <a:effectLst>
                  <a:outerShdw blurRad="38100" dist="38100" dir="2700000" algn="tl">
                    <a:srgbClr val="000000">
                      <a:alpha val="43137"/>
                    </a:srgbClr>
                  </a:outerShdw>
                </a:effectLst>
              </a:rPr>
              <a:t>nucl-th</a:t>
            </a:r>
            <a:r>
              <a:rPr lang="en-US" dirty="0">
                <a:solidFill>
                  <a:srgbClr val="002060"/>
                </a:solidFill>
                <a:effectLst>
                  <a:outerShdw blurRad="38100" dist="38100" dir="2700000" algn="tl">
                    <a:srgbClr val="000000">
                      <a:alpha val="43137"/>
                    </a:srgbClr>
                  </a:outerShdw>
                </a:effectLst>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348343" y="76200"/>
            <a:ext cx="8227440" cy="762000"/>
          </a:xfrm>
          <a:prstGeom prst="rect">
            <a:avLst/>
          </a:prstGeom>
          <a:noFill/>
          <a:ln w="0">
            <a:noFill/>
          </a:ln>
        </p:spPr>
        <p:txBody>
          <a:bodyPr lIns="0" tIns="0" rIns="0" bIns="0" numCol="1" spcCol="0" anchor="ctr">
            <a:noAutofit/>
          </a:bodyPr>
          <a:lstStyle/>
          <a:p>
            <a:pPr indent="0">
              <a:lnSpc>
                <a:spcPct val="100000"/>
              </a:lnSpc>
              <a:buNone/>
              <a:tabLst>
                <a:tab pos="0" algn="l"/>
              </a:tabLst>
            </a:pPr>
            <a:r>
              <a:rPr lang="en-US" sz="2400" b="0" strike="noStrike" spc="-1" dirty="0">
                <a:solidFill>
                  <a:srgbClr val="000066"/>
                </a:solidFill>
                <a:latin typeface="Arial"/>
              </a:rPr>
              <a:t>Deuteron dichroism (internal nonpolarized target</a:t>
            </a:r>
            <a:r>
              <a:rPr lang="en-US" sz="2400" b="0" strike="noStrike" spc="-1" dirty="0" smtClean="0">
                <a:solidFill>
                  <a:srgbClr val="000066"/>
                </a:solidFill>
                <a:latin typeface="Arial"/>
              </a:rPr>
              <a:t>)</a:t>
            </a:r>
            <a:endParaRPr lang="en-US" sz="2400" b="0" strike="noStrike" spc="-1" dirty="0">
              <a:solidFill>
                <a:srgbClr val="000000"/>
              </a:solidFill>
              <a:highlight>
                <a:srgbClr val="FFFF00"/>
              </a:highlight>
              <a:latin typeface="Arial"/>
            </a:endParaRPr>
          </a:p>
        </p:txBody>
      </p:sp>
      <p:sp>
        <p:nvSpPr>
          <p:cNvPr id="381" name="Прямоугольник 203"/>
          <p:cNvSpPr/>
          <p:nvPr/>
        </p:nvSpPr>
        <p:spPr>
          <a:xfrm>
            <a:off x="4340068" y="1905827"/>
            <a:ext cx="609600" cy="287460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vert="vert270" lIns="90000" tIns="45000" rIns="90000" bIns="45000" anchor="t">
            <a:noAutofit/>
          </a:bodyPr>
          <a:lstStyle/>
          <a:p>
            <a:pPr algn="ctr">
              <a:lnSpc>
                <a:spcPct val="100000"/>
              </a:lnSpc>
            </a:pPr>
            <a:r>
              <a:rPr lang="en-US" b="0" strike="noStrike" spc="-1" dirty="0">
                <a:solidFill>
                  <a:srgbClr val="000000"/>
                </a:solidFill>
                <a:latin typeface="Arial"/>
              </a:rPr>
              <a:t>Internal nonpolarized target</a:t>
            </a:r>
          </a:p>
        </p:txBody>
      </p:sp>
      <p:graphicFrame>
        <p:nvGraphicFramePr>
          <p:cNvPr id="382" name="Table 4"/>
          <p:cNvGraphicFramePr/>
          <p:nvPr>
            <p:extLst>
              <p:ext uri="{D42A27DB-BD31-4B8C-83A1-F6EECF244321}">
                <p14:modId xmlns:p14="http://schemas.microsoft.com/office/powerpoint/2010/main" val="4184931200"/>
              </p:ext>
            </p:extLst>
          </p:nvPr>
        </p:nvGraphicFramePr>
        <p:xfrm>
          <a:off x="412750" y="5047320"/>
          <a:ext cx="8522160" cy="1704000"/>
        </p:xfrm>
        <a:graphic>
          <a:graphicData uri="http://schemas.openxmlformats.org/drawingml/2006/table">
            <a:tbl>
              <a:tblPr/>
              <a:tblGrid>
                <a:gridCol w="1079640">
                  <a:extLst>
                    <a:ext uri="{9D8B030D-6E8A-4147-A177-3AD203B41FA5}">
                      <a16:colId xmlns:a16="http://schemas.microsoft.com/office/drawing/2014/main" xmlns="" val="20000"/>
                    </a:ext>
                  </a:extLst>
                </a:gridCol>
                <a:gridCol w="1079640">
                  <a:extLst>
                    <a:ext uri="{9D8B030D-6E8A-4147-A177-3AD203B41FA5}">
                      <a16:colId xmlns:a16="http://schemas.microsoft.com/office/drawing/2014/main" xmlns="" val="20001"/>
                    </a:ext>
                  </a:extLst>
                </a:gridCol>
                <a:gridCol w="1079640">
                  <a:extLst>
                    <a:ext uri="{9D8B030D-6E8A-4147-A177-3AD203B41FA5}">
                      <a16:colId xmlns:a16="http://schemas.microsoft.com/office/drawing/2014/main" xmlns="" val="20002"/>
                    </a:ext>
                  </a:extLst>
                </a:gridCol>
                <a:gridCol w="1079640">
                  <a:extLst>
                    <a:ext uri="{9D8B030D-6E8A-4147-A177-3AD203B41FA5}">
                      <a16:colId xmlns:a16="http://schemas.microsoft.com/office/drawing/2014/main" xmlns="" val="20003"/>
                    </a:ext>
                  </a:extLst>
                </a:gridCol>
                <a:gridCol w="827640">
                  <a:extLst>
                    <a:ext uri="{9D8B030D-6E8A-4147-A177-3AD203B41FA5}">
                      <a16:colId xmlns:a16="http://schemas.microsoft.com/office/drawing/2014/main" xmlns="" val="20004"/>
                    </a:ext>
                  </a:extLst>
                </a:gridCol>
                <a:gridCol w="826920">
                  <a:extLst>
                    <a:ext uri="{9D8B030D-6E8A-4147-A177-3AD203B41FA5}">
                      <a16:colId xmlns:a16="http://schemas.microsoft.com/office/drawing/2014/main" xmlns="" val="20005"/>
                    </a:ext>
                  </a:extLst>
                </a:gridCol>
                <a:gridCol w="1089720">
                  <a:extLst>
                    <a:ext uri="{9D8B030D-6E8A-4147-A177-3AD203B41FA5}">
                      <a16:colId xmlns:a16="http://schemas.microsoft.com/office/drawing/2014/main" xmlns="" val="20006"/>
                    </a:ext>
                  </a:extLst>
                </a:gridCol>
                <a:gridCol w="1459320">
                  <a:extLst>
                    <a:ext uri="{9D8B030D-6E8A-4147-A177-3AD203B41FA5}">
                      <a16:colId xmlns:a16="http://schemas.microsoft.com/office/drawing/2014/main" xmlns="" val="20007"/>
                    </a:ext>
                  </a:extLst>
                </a:gridCol>
              </a:tblGrid>
              <a:tr h="362880">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Arial"/>
                        </a:rPr>
                        <a:t>Particle</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Arial"/>
                        </a:rPr>
                        <a:t>Target</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rPr>
                        <a:t>E, MeV</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err="1">
                          <a:solidFill>
                            <a:srgbClr val="002060"/>
                          </a:solidFill>
                          <a:effectLst>
                            <a:outerShdw blurRad="38100" dist="38100" dir="2700000" algn="tl">
                              <a:srgbClr val="000000">
                                <a:alpha val="43137"/>
                              </a:srgbClr>
                            </a:outerShdw>
                          </a:effectLst>
                          <a:latin typeface="Arial"/>
                          <a:ea typeface="Arial"/>
                        </a:rPr>
                        <a:t>N</a:t>
                      </a:r>
                      <a:r>
                        <a:rPr lang="en-US" sz="1600" b="0" strike="noStrike" spc="-1" baseline="-25000" dirty="0" err="1">
                          <a:solidFill>
                            <a:srgbClr val="002060"/>
                          </a:solidFill>
                          <a:effectLst>
                            <a:outerShdw blurRad="38100" dist="38100" dir="2700000" algn="tl">
                              <a:srgbClr val="000000">
                                <a:alpha val="43137"/>
                              </a:srgbClr>
                            </a:outerShdw>
                          </a:effectLst>
                          <a:latin typeface="Arial"/>
                          <a:ea typeface="Arial"/>
                        </a:rPr>
                        <a:t>bunch</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Arial"/>
                        </a:rPr>
                        <a:t>σ, b</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err="1">
                          <a:solidFill>
                            <a:srgbClr val="002060"/>
                          </a:solidFill>
                          <a:effectLst>
                            <a:outerShdw blurRad="38100" dist="38100" dir="2700000" algn="tl">
                              <a:srgbClr val="000000">
                                <a:alpha val="43137"/>
                              </a:srgbClr>
                            </a:outerShdw>
                          </a:effectLst>
                          <a:latin typeface="Arial"/>
                          <a:ea typeface="Arial"/>
                        </a:rPr>
                        <a:t>Δσ</a:t>
                      </a:r>
                      <a:r>
                        <a:rPr lang="en-US" sz="1600" b="0" strike="noStrike" spc="-1" dirty="0">
                          <a:solidFill>
                            <a:srgbClr val="002060"/>
                          </a:solidFill>
                          <a:effectLst>
                            <a:outerShdw blurRad="38100" dist="38100" dir="2700000" algn="tl">
                              <a:srgbClr val="000000">
                                <a:alpha val="43137"/>
                              </a:srgbClr>
                            </a:outerShdw>
                          </a:effectLst>
                          <a:latin typeface="Arial"/>
                          <a:ea typeface="Arial"/>
                        </a:rPr>
                        <a:t>/σ</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Arial"/>
                        </a:rPr>
                        <a:t>&lt;</a:t>
                      </a:r>
                      <a:r>
                        <a:rPr lang="en-US" sz="1600" b="0" strike="noStrike" spc="-1" dirty="0" err="1">
                          <a:solidFill>
                            <a:srgbClr val="002060"/>
                          </a:solidFill>
                          <a:effectLst>
                            <a:outerShdw blurRad="38100" dist="38100" dir="2700000" algn="tl">
                              <a:srgbClr val="000000">
                                <a:alpha val="43137"/>
                              </a:srgbClr>
                            </a:outerShdw>
                          </a:effectLst>
                          <a:latin typeface="Arial"/>
                          <a:ea typeface="Arial"/>
                        </a:rPr>
                        <a:t>p</a:t>
                      </a:r>
                      <a:r>
                        <a:rPr lang="en-US" sz="1600" b="0" strike="noStrike" spc="-1" baseline="-25000" dirty="0" err="1">
                          <a:solidFill>
                            <a:srgbClr val="002060"/>
                          </a:solidFill>
                          <a:effectLst>
                            <a:outerShdw blurRad="38100" dist="38100" dir="2700000" algn="tl">
                              <a:srgbClr val="000000">
                                <a:alpha val="43137"/>
                              </a:srgbClr>
                            </a:outerShdw>
                          </a:effectLst>
                          <a:latin typeface="Arial"/>
                          <a:ea typeface="Arial"/>
                        </a:rPr>
                        <a:t>zz</a:t>
                      </a:r>
                      <a:r>
                        <a:rPr lang="en-US" sz="1600" b="0" strike="noStrike" spc="-1" dirty="0">
                          <a:solidFill>
                            <a:srgbClr val="002060"/>
                          </a:solidFill>
                          <a:effectLst>
                            <a:outerShdw blurRad="38100" dist="38100" dir="2700000" algn="tl">
                              <a:srgbClr val="000000">
                                <a:alpha val="43137"/>
                              </a:srgbClr>
                            </a:outerShdw>
                          </a:effectLst>
                          <a:latin typeface="Arial"/>
                          <a:ea typeface="Arial"/>
                        </a:rPr>
                        <a:t>&gt;</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Arial"/>
                        </a:rPr>
                        <a:t>T</a:t>
                      </a:r>
                      <a:r>
                        <a:rPr lang="en-US" sz="1600" b="0" strike="noStrike" spc="-1" baseline="-8000" dirty="0">
                          <a:solidFill>
                            <a:srgbClr val="002060"/>
                          </a:solidFill>
                          <a:effectLst>
                            <a:outerShdw blurRad="38100" dist="38100" dir="2700000" algn="tl">
                              <a:srgbClr val="000000">
                                <a:alpha val="43137"/>
                              </a:srgbClr>
                            </a:outerShdw>
                          </a:effectLst>
                          <a:latin typeface="Arial"/>
                          <a:ea typeface="Arial"/>
                        </a:rPr>
                        <a:t>1%</a:t>
                      </a:r>
                      <a:endParaRPr lang="en-US" sz="1600" b="0" strike="noStrike" spc="-1" dirty="0">
                        <a:solidFill>
                          <a:srgbClr val="002060"/>
                        </a:solidFill>
                        <a:effectLst>
                          <a:outerShdw blurRad="38100" dist="38100" dir="2700000" algn="tl">
                            <a:srgbClr val="000000">
                              <a:alpha val="43137"/>
                            </a:srgbClr>
                          </a:outerShdw>
                        </a:effectLst>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20400">
                <a:tc>
                  <a:txBody>
                    <a:bodyPr/>
                    <a:lstStyle/>
                    <a:p>
                      <a:pPr algn="ctr">
                        <a:lnSpc>
                          <a:spcPct val="100000"/>
                        </a:lnSpc>
                      </a:pPr>
                      <a:r>
                        <a:rPr lang="en-US" sz="1600" b="0" strike="noStrike" spc="-1" dirty="0">
                          <a:solidFill>
                            <a:srgbClr val="002060"/>
                          </a:solidFill>
                          <a:latin typeface="Arial"/>
                          <a:ea typeface="Arial"/>
                        </a:rPr>
                        <a:t>d</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Arial"/>
                        </a:rPr>
                        <a:t>CH</a:t>
                      </a:r>
                      <a:r>
                        <a:rPr lang="en-US" sz="1600" b="0" strike="noStrike" spc="-1" baseline="-8000" dirty="0">
                          <a:solidFill>
                            <a:srgbClr val="002060"/>
                          </a:solidFill>
                          <a:latin typeface="Arial"/>
                          <a:ea typeface="Arial"/>
                        </a:rPr>
                        <a:t>2</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10</a:t>
                      </a:r>
                      <a:r>
                        <a:rPr lang="en-US" sz="1600" b="0" strike="noStrike" spc="-1" baseline="30000" dirty="0">
                          <a:solidFill>
                            <a:srgbClr val="002060"/>
                          </a:solidFill>
                          <a:latin typeface="Arial"/>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mn-ea"/>
                          <a:cs typeface="+mn-cs"/>
                        </a:rPr>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600" b="0" strike="noStrike" spc="-1" dirty="0">
                          <a:solidFill>
                            <a:srgbClr val="002060"/>
                          </a:solidFill>
                          <a:latin typeface="Arial"/>
                          <a:ea typeface="+mn-ea"/>
                          <a:cs typeface="+mn-cs"/>
                        </a:rPr>
                        <a:t>1·10</a:t>
                      </a:r>
                      <a:r>
                        <a:rPr lang="en-US" sz="1600" b="0" strike="noStrike" spc="-1" baseline="30000" dirty="0">
                          <a:solidFill>
                            <a:srgbClr val="002060"/>
                          </a:solidFill>
                          <a:latin typeface="Arial"/>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effectLst>
                            <a:outerShdw blurRad="38100" dist="38100" dir="2700000" algn="tl">
                              <a:srgbClr val="000000">
                                <a:alpha val="43137"/>
                              </a:srgbClr>
                            </a:outerShdw>
                          </a:effectLst>
                          <a:latin typeface="Arial"/>
                          <a:ea typeface="+mn-ea"/>
                          <a:cs typeface="+mn-cs"/>
                        </a:rPr>
                        <a:t>~1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7520">
                <a:tc>
                  <a:txBody>
                    <a:bodyPr/>
                    <a:lstStyle/>
                    <a:p>
                      <a:pPr algn="ctr">
                        <a:lnSpc>
                          <a:spcPct val="100000"/>
                        </a:lnSpc>
                      </a:pPr>
                      <a:r>
                        <a:rPr lang="en-US" sz="1600" b="0" strike="noStrike" spc="-1" dirty="0">
                          <a:solidFill>
                            <a:srgbClr val="002060"/>
                          </a:solidFill>
                          <a:latin typeface="Arial"/>
                          <a:ea typeface="Arial"/>
                        </a:rPr>
                        <a:t>d</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a:solidFill>
                            <a:srgbClr val="002060"/>
                          </a:solidFill>
                          <a:latin typeface="Arial"/>
                          <a:ea typeface="Arial"/>
                        </a:rPr>
                        <a:t>CH</a:t>
                      </a:r>
                      <a:r>
                        <a:rPr lang="en-US" sz="1600" b="0" strike="noStrike" spc="-1" baseline="-8000">
                          <a:solidFill>
                            <a:srgbClr val="002060"/>
                          </a:solidFill>
                          <a:latin typeface="Arial"/>
                          <a:ea typeface="Arial"/>
                        </a:rPr>
                        <a:t>2</a:t>
                      </a:r>
                      <a:endParaRPr lang="en-US" sz="1600" b="0" strike="noStrike" spc="-1">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a:solidFill>
                            <a:srgbClr val="002060"/>
                          </a:solidFill>
                          <a:latin typeface="Arial"/>
                          <a:ea typeface="+mn-ea"/>
                          <a:cs typeface="+mn-cs"/>
                        </a:rPr>
                        <a:t>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10</a:t>
                      </a:r>
                      <a:r>
                        <a:rPr lang="en-US" sz="1600" b="0" strike="noStrike" spc="-1" baseline="30000" dirty="0">
                          <a:solidFill>
                            <a:srgbClr val="002060"/>
                          </a:solidFill>
                          <a:latin typeface="Arial"/>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a:solidFill>
                            <a:srgbClr val="002060"/>
                          </a:solidFill>
                          <a:latin typeface="Arial"/>
                          <a:ea typeface="+mn-ea"/>
                          <a:cs typeface="+mn-cs"/>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600" b="0" strike="noStrike" spc="-1" dirty="0">
                          <a:solidFill>
                            <a:srgbClr val="002060"/>
                          </a:solidFill>
                          <a:latin typeface="Arial"/>
                          <a:ea typeface="+mn-ea"/>
                          <a:cs typeface="+mn-cs"/>
                        </a:rPr>
                        <a:t>2·10</a:t>
                      </a:r>
                      <a:r>
                        <a:rPr lang="en-US" sz="1600" b="0" strike="noStrike" spc="-1" baseline="30000" dirty="0">
                          <a:solidFill>
                            <a:srgbClr val="002060"/>
                          </a:solidFill>
                          <a:latin typeface="Arial"/>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30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7520">
                <a:tc>
                  <a:txBody>
                    <a:bodyPr/>
                    <a:lstStyle/>
                    <a:p>
                      <a:pPr algn="ctr">
                        <a:lnSpc>
                          <a:spcPct val="100000"/>
                        </a:lnSpc>
                      </a:pPr>
                      <a:r>
                        <a:rPr lang="en-US" sz="1600" b="0" strike="noStrike" spc="-1" dirty="0">
                          <a:solidFill>
                            <a:srgbClr val="002060"/>
                          </a:solidFill>
                          <a:latin typeface="Arial"/>
                          <a:ea typeface="Arial"/>
                        </a:rPr>
                        <a:t>d</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Arial"/>
                        </a:rPr>
                        <a:t>C</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rPr>
                        <a:t>3700</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Arial"/>
                        </a:rPr>
                        <a:t>10</a:t>
                      </a:r>
                      <a:r>
                        <a:rPr lang="en-US" sz="1600" b="0" strike="noStrike" spc="-1" baseline="30000" dirty="0">
                          <a:solidFill>
                            <a:srgbClr val="002060"/>
                          </a:solidFill>
                          <a:latin typeface="Arial"/>
                          <a:ea typeface="Arial"/>
                        </a:rPr>
                        <a:t>10</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Arial"/>
                        </a:rPr>
                        <a:t>0.6</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Arial"/>
                        </a:rPr>
                        <a:t>0.06</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600" b="0" strike="noStrike" spc="-1" dirty="0">
                          <a:solidFill>
                            <a:srgbClr val="002060"/>
                          </a:solidFill>
                          <a:latin typeface="Arial"/>
                        </a:rPr>
                        <a:t>1·10</a:t>
                      </a:r>
                      <a:r>
                        <a:rPr lang="en-US" sz="1600" b="0" strike="noStrike" spc="-1" baseline="30000" dirty="0">
                          <a:solidFill>
                            <a:srgbClr val="002060"/>
                          </a:solidFill>
                          <a:latin typeface="Arial"/>
                        </a:rPr>
                        <a:t>-2</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7520">
                <a:tc>
                  <a:txBody>
                    <a:bodyPr/>
                    <a:lstStyle/>
                    <a:p>
                      <a:pPr algn="ctr">
                        <a:lnSpc>
                          <a:spcPct val="100000"/>
                        </a:lnSpc>
                      </a:pPr>
                      <a:r>
                        <a:rPr lang="en-US" sz="1600" b="0" strike="noStrike" spc="-1" dirty="0">
                          <a:solidFill>
                            <a:srgbClr val="002060"/>
                          </a:solidFill>
                          <a:latin typeface="Arial"/>
                          <a:ea typeface="Arial"/>
                        </a:rPr>
                        <a:t>d</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Arial"/>
                        </a:rPr>
                        <a:t>C</a:t>
                      </a:r>
                      <a:endParaRPr lang="en-US" sz="16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10</a:t>
                      </a:r>
                      <a:r>
                        <a:rPr lang="en-US" sz="1600" b="0" strike="noStrike" spc="-1" baseline="30000" dirty="0">
                          <a:solidFill>
                            <a:srgbClr val="002060"/>
                          </a:solidFill>
                          <a:latin typeface="Arial"/>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600" b="0" strike="noStrike" spc="-1" dirty="0">
                          <a:solidFill>
                            <a:srgbClr val="002060"/>
                          </a:solidFill>
                          <a:latin typeface="Arial"/>
                          <a:ea typeface="+mn-ea"/>
                          <a:cs typeface="+mn-cs"/>
                        </a:rPr>
                        <a:t>1·10</a:t>
                      </a:r>
                      <a:r>
                        <a:rPr lang="en-US" sz="1600" b="0" strike="noStrike" spc="-1" baseline="30000" dirty="0">
                          <a:solidFill>
                            <a:srgbClr val="002060"/>
                          </a:solidFill>
                          <a:latin typeface="Arial"/>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0" strike="noStrike" spc="-1" dirty="0">
                          <a:solidFill>
                            <a:srgbClr val="002060"/>
                          </a:solidFill>
                          <a:latin typeface="Arial"/>
                          <a:ea typeface="+mn-ea"/>
                          <a:cs typeface="+mn-cs"/>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grpSp>
        <p:nvGrpSpPr>
          <p:cNvPr id="6" name="Group 5"/>
          <p:cNvGrpSpPr/>
          <p:nvPr/>
        </p:nvGrpSpPr>
        <p:grpSpPr>
          <a:xfrm>
            <a:off x="422490" y="2466000"/>
            <a:ext cx="3682613" cy="1936128"/>
            <a:chOff x="422490" y="2466000"/>
            <a:chExt cx="3682613" cy="1936128"/>
          </a:xfrm>
        </p:grpSpPr>
        <p:sp>
          <p:nvSpPr>
            <p:cNvPr id="4" name="Right Arrow 3"/>
            <p:cNvSpPr/>
            <p:nvPr/>
          </p:nvSpPr>
          <p:spPr>
            <a:xfrm>
              <a:off x="447503" y="2466000"/>
              <a:ext cx="3657600" cy="17526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Прямоугольник 200"/>
            <p:cNvSpPr/>
            <p:nvPr/>
          </p:nvSpPr>
          <p:spPr>
            <a:xfrm>
              <a:off x="460516" y="3016440"/>
              <a:ext cx="3276600" cy="65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b="0" strike="noStrike" spc="-1" dirty="0" smtClean="0">
                  <a:solidFill>
                    <a:srgbClr val="000000"/>
                  </a:solidFill>
                  <a:latin typeface="Arial"/>
                  <a:ea typeface="Noto Sans"/>
                </a:rPr>
                <a:t>Nonpolarized </a:t>
              </a:r>
              <a:r>
                <a:rPr lang="en-US" b="0" strike="noStrike" spc="-1" dirty="0">
                  <a:solidFill>
                    <a:srgbClr val="000000"/>
                  </a:solidFill>
                  <a:latin typeface="Arial"/>
                  <a:ea typeface="Noto Sans"/>
                </a:rPr>
                <a:t>deuterons </a:t>
              </a:r>
            </a:p>
            <a:p>
              <a:pPr algn="ctr">
                <a:lnSpc>
                  <a:spcPct val="100000"/>
                </a:lnSpc>
              </a:pPr>
              <a:r>
                <a:rPr lang="en-US" b="0" strike="noStrike" spc="-1" dirty="0">
                  <a:solidFill>
                    <a:srgbClr val="000000"/>
                  </a:solidFill>
                  <a:latin typeface="Arial"/>
                  <a:ea typeface="Noto Sans"/>
                </a:rPr>
                <a:t>(</a:t>
              </a:r>
              <a:r>
                <a:rPr lang="en-US" b="0" strike="noStrike" spc="-1" dirty="0" err="1">
                  <a:solidFill>
                    <a:srgbClr val="C9211E"/>
                  </a:solidFill>
                  <a:latin typeface="Arial"/>
                  <a:ea typeface="Noto Sans"/>
                </a:rPr>
                <a:t>p</a:t>
              </a:r>
              <a:r>
                <a:rPr lang="en-US" b="0" strike="noStrike" spc="-1" baseline="-8000" dirty="0" err="1">
                  <a:solidFill>
                    <a:srgbClr val="C9211E"/>
                  </a:solidFill>
                  <a:latin typeface="Arial"/>
                  <a:ea typeface="Noto Sans"/>
                </a:rPr>
                <a:t>zz</a:t>
              </a:r>
              <a:r>
                <a:rPr lang="en-US" b="0" strike="noStrike" spc="-1" dirty="0">
                  <a:solidFill>
                    <a:srgbClr val="C9211E"/>
                  </a:solidFill>
                  <a:latin typeface="Arial"/>
                  <a:ea typeface="Arial"/>
                </a:rPr>
                <a:t>=0</a:t>
              </a:r>
              <a:r>
                <a:rPr lang="en-US" b="0" strike="noStrike" spc="-1" dirty="0">
                  <a:solidFill>
                    <a:srgbClr val="000000"/>
                  </a:solidFill>
                  <a:latin typeface="Arial"/>
                  <a:ea typeface="Arial"/>
                </a:rPr>
                <a:t>)</a:t>
              </a:r>
              <a:endParaRPr lang="en-US" b="0" strike="noStrike" spc="-1" dirty="0">
                <a:solidFill>
                  <a:srgbClr val="000000"/>
                </a:solidFill>
                <a:latin typeface="Arial"/>
              </a:endParaRPr>
            </a:p>
          </p:txBody>
        </p:sp>
        <p:sp>
          <p:nvSpPr>
            <p:cNvPr id="5" name="TextBox 4"/>
            <p:cNvSpPr txBox="1"/>
            <p:nvPr/>
          </p:nvSpPr>
          <p:spPr>
            <a:xfrm>
              <a:off x="422490" y="3940463"/>
              <a:ext cx="2971800" cy="461665"/>
            </a:xfrm>
            <a:prstGeom prst="rect">
              <a:avLst/>
            </a:prstGeom>
            <a:noFill/>
          </p:spPr>
          <p:txBody>
            <a:bodyPr wrap="square" rtlCol="0">
              <a:spAutoFit/>
            </a:bodyPr>
            <a:lstStyle/>
            <a:p>
              <a:pPr algn="ctr"/>
              <a:r>
                <a:rPr lang="en-US" sz="2400" dirty="0">
                  <a:solidFill>
                    <a:srgbClr val="002060"/>
                  </a:solidFill>
                  <a:effectLst>
                    <a:outerShdw blurRad="38100" dist="38100" dir="2700000" algn="tl">
                      <a:srgbClr val="000000">
                        <a:alpha val="43137"/>
                      </a:srgbClr>
                    </a:outerShdw>
                  </a:effectLst>
                  <a:latin typeface="News701 BT"/>
                </a:rPr>
                <a:t>N</a:t>
              </a:r>
              <a:r>
                <a:rPr lang="en-US" sz="2400" baseline="-25000" dirty="0">
                  <a:solidFill>
                    <a:srgbClr val="002060"/>
                  </a:solidFill>
                  <a:effectLst>
                    <a:outerShdw blurRad="38100" dist="38100" dir="2700000" algn="tl">
                      <a:srgbClr val="000000">
                        <a:alpha val="43137"/>
                      </a:srgbClr>
                    </a:outerShdw>
                  </a:effectLst>
                  <a:latin typeface="News701 BT"/>
                </a:rPr>
                <a:t>+1</a:t>
              </a:r>
              <a:r>
                <a:rPr lang="en-US" sz="2400" dirty="0">
                  <a:solidFill>
                    <a:srgbClr val="002060"/>
                  </a:solidFill>
                  <a:effectLst>
                    <a:outerShdw blurRad="38100" dist="38100" dir="2700000" algn="tl">
                      <a:srgbClr val="000000">
                        <a:alpha val="43137"/>
                      </a:srgbClr>
                    </a:outerShdw>
                  </a:effectLst>
                  <a:latin typeface="News701 BT"/>
                </a:rPr>
                <a:t>=N</a:t>
              </a:r>
              <a:r>
                <a:rPr lang="en-US" sz="2400" baseline="-25000" dirty="0">
                  <a:solidFill>
                    <a:srgbClr val="002060"/>
                  </a:solidFill>
                  <a:effectLst>
                    <a:outerShdw blurRad="38100" dist="38100" dir="2700000" algn="tl">
                      <a:srgbClr val="000000">
                        <a:alpha val="43137"/>
                      </a:srgbClr>
                    </a:outerShdw>
                  </a:effectLst>
                  <a:latin typeface="News701 BT"/>
                </a:rPr>
                <a:t>-1</a:t>
              </a:r>
              <a:r>
                <a:rPr lang="en-US" sz="2400" dirty="0">
                  <a:solidFill>
                    <a:srgbClr val="002060"/>
                  </a:solidFill>
                  <a:effectLst>
                    <a:outerShdw blurRad="38100" dist="38100" dir="2700000" algn="tl">
                      <a:srgbClr val="000000">
                        <a:alpha val="43137"/>
                      </a:srgbClr>
                    </a:outerShdw>
                  </a:effectLst>
                  <a:latin typeface="News701 BT"/>
                </a:rPr>
                <a:t>=N</a:t>
              </a:r>
              <a:r>
                <a:rPr lang="en-US" sz="2400" baseline="-25000" dirty="0">
                  <a:solidFill>
                    <a:srgbClr val="002060"/>
                  </a:solidFill>
                  <a:effectLst>
                    <a:outerShdw blurRad="38100" dist="38100" dir="2700000" algn="tl">
                      <a:srgbClr val="000000">
                        <a:alpha val="43137"/>
                      </a:srgbClr>
                    </a:outerShdw>
                  </a:effectLst>
                  <a:latin typeface="News701 BT"/>
                </a:rPr>
                <a:t>0</a:t>
              </a:r>
              <a:endParaRPr lang="en-US" sz="2400" baseline="-25000" dirty="0">
                <a:solidFill>
                  <a:srgbClr val="002060"/>
                </a:solidFill>
                <a:effectLst>
                  <a:outerShdw blurRad="38100" dist="38100" dir="2700000" algn="tl">
                    <a:srgbClr val="000000">
                      <a:alpha val="43137"/>
                    </a:srgbClr>
                  </a:outerShdw>
                </a:effectLst>
              </a:endParaRPr>
            </a:p>
          </p:txBody>
        </p:sp>
      </p:grpSp>
      <p:sp>
        <p:nvSpPr>
          <p:cNvPr id="14" name="Right Arrow 13"/>
          <p:cNvSpPr/>
          <p:nvPr/>
        </p:nvSpPr>
        <p:spPr>
          <a:xfrm>
            <a:off x="5112177" y="2432534"/>
            <a:ext cx="3657600" cy="17526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6" name="Рисунок 197"/>
          <p:cNvPicPr/>
          <p:nvPr/>
        </p:nvPicPr>
        <p:blipFill rotWithShape="1">
          <a:blip r:embed="rId3">
            <a:clrChange>
              <a:clrFrom>
                <a:srgbClr val="FFFFFF"/>
              </a:clrFrom>
              <a:clrTo>
                <a:srgbClr val="FFFFFF">
                  <a:alpha val="0"/>
                </a:srgbClr>
              </a:clrTo>
            </a:clrChange>
          </a:blip>
          <a:srcRect l="26080" r="59011" b="73639"/>
          <a:stretch/>
        </p:blipFill>
        <p:spPr>
          <a:xfrm>
            <a:off x="6022975" y="1756390"/>
            <a:ext cx="1216025" cy="1076326"/>
          </a:xfrm>
          <a:prstGeom prst="rect">
            <a:avLst/>
          </a:prstGeom>
          <a:ln w="0">
            <a:noFill/>
          </a:ln>
        </p:spPr>
      </p:pic>
      <p:sp>
        <p:nvSpPr>
          <p:cNvPr id="379" name="Прямоугольник 201"/>
          <p:cNvSpPr/>
          <p:nvPr/>
        </p:nvSpPr>
        <p:spPr>
          <a:xfrm>
            <a:off x="4979099" y="2890800"/>
            <a:ext cx="3325080" cy="6477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b="0" strike="noStrike" spc="-1" dirty="0">
                <a:solidFill>
                  <a:srgbClr val="000000"/>
                </a:solidFill>
                <a:latin typeface="Arial"/>
                <a:ea typeface="Noto Sans"/>
              </a:rPr>
              <a:t>Deuterons with nonzero </a:t>
            </a:r>
          </a:p>
          <a:p>
            <a:pPr algn="ctr">
              <a:lnSpc>
                <a:spcPct val="100000"/>
              </a:lnSpc>
            </a:pPr>
            <a:r>
              <a:rPr lang="en-US" b="0" strike="noStrike" spc="-1" dirty="0">
                <a:solidFill>
                  <a:srgbClr val="000000"/>
                </a:solidFill>
                <a:latin typeface="Arial"/>
                <a:ea typeface="Noto Sans"/>
              </a:rPr>
              <a:t>tensor polarization (</a:t>
            </a:r>
            <a:r>
              <a:rPr lang="en-US" b="0" strike="noStrike" spc="-1" dirty="0">
                <a:solidFill>
                  <a:srgbClr val="C9211E"/>
                </a:solidFill>
                <a:latin typeface="Arial"/>
                <a:ea typeface="Noto Sans"/>
              </a:rPr>
              <a:t>p</a:t>
            </a:r>
            <a:r>
              <a:rPr lang="en-US" b="0" strike="noStrike" spc="-1" baseline="-8000" dirty="0">
                <a:solidFill>
                  <a:srgbClr val="C9211E"/>
                </a:solidFill>
                <a:latin typeface="Arial"/>
                <a:ea typeface="Noto Sans"/>
              </a:rPr>
              <a:t>zz</a:t>
            </a:r>
            <a:r>
              <a:rPr lang="en-US" b="0" strike="noStrike" spc="-1" dirty="0">
                <a:solidFill>
                  <a:srgbClr val="C9211E"/>
                </a:solidFill>
                <a:latin typeface="Arial"/>
                <a:ea typeface="Arial"/>
              </a:rPr>
              <a:t>≠0</a:t>
            </a:r>
            <a:r>
              <a:rPr lang="en-US" b="0" strike="noStrike" spc="-1" dirty="0">
                <a:solidFill>
                  <a:srgbClr val="000000"/>
                </a:solidFill>
                <a:latin typeface="Arial"/>
                <a:ea typeface="Arial"/>
              </a:rPr>
              <a:t>)</a:t>
            </a:r>
            <a:endParaRPr lang="en-US" b="0" strike="noStrike" spc="-1" dirty="0">
              <a:solidFill>
                <a:srgbClr val="000000"/>
              </a:solidFill>
              <a:latin typeface="Arial"/>
            </a:endParaRPr>
          </a:p>
        </p:txBody>
      </p:sp>
      <p:sp>
        <p:nvSpPr>
          <p:cNvPr id="380" name="Прямоугольник 202"/>
          <p:cNvSpPr/>
          <p:nvPr/>
        </p:nvSpPr>
        <p:spPr>
          <a:xfrm>
            <a:off x="838200" y="1909574"/>
            <a:ext cx="1828080" cy="45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2600" b="0" strike="noStrike" spc="-1" dirty="0">
                <a:solidFill>
                  <a:srgbClr val="C00000"/>
                </a:solidFill>
                <a:latin typeface="Arial"/>
              </a:rPr>
              <a:t>TOP VIEW</a:t>
            </a:r>
          </a:p>
        </p:txBody>
      </p:sp>
      <p:sp>
        <p:nvSpPr>
          <p:cNvPr id="13" name="TextBox 12"/>
          <p:cNvSpPr txBox="1"/>
          <p:nvPr/>
        </p:nvSpPr>
        <p:spPr>
          <a:xfrm>
            <a:off x="5184633" y="3890794"/>
            <a:ext cx="2584023" cy="461665"/>
          </a:xfrm>
          <a:prstGeom prst="rect">
            <a:avLst/>
          </a:prstGeom>
          <a:noFill/>
        </p:spPr>
        <p:txBody>
          <a:bodyPr wrap="square" rtlCol="0">
            <a:spAutoFit/>
          </a:bodyPr>
          <a:lstStyle/>
          <a:p>
            <a:pPr algn="ctr"/>
            <a:r>
              <a:rPr lang="en-US" sz="2400" dirty="0">
                <a:solidFill>
                  <a:srgbClr val="002060"/>
                </a:solidFill>
                <a:effectLst>
                  <a:outerShdw blurRad="38100" dist="38100" dir="2700000" algn="tl">
                    <a:srgbClr val="000000">
                      <a:alpha val="43137"/>
                    </a:srgbClr>
                  </a:outerShdw>
                </a:effectLst>
                <a:latin typeface="News701 BT"/>
              </a:rPr>
              <a:t>N</a:t>
            </a:r>
            <a:r>
              <a:rPr lang="en-US" sz="2400" baseline="-25000" dirty="0">
                <a:solidFill>
                  <a:srgbClr val="002060"/>
                </a:solidFill>
                <a:effectLst>
                  <a:outerShdw blurRad="38100" dist="38100" dir="2700000" algn="tl">
                    <a:srgbClr val="000000">
                      <a:alpha val="43137"/>
                    </a:srgbClr>
                  </a:outerShdw>
                </a:effectLst>
                <a:latin typeface="News701 BT"/>
              </a:rPr>
              <a:t>+1</a:t>
            </a:r>
            <a:r>
              <a:rPr lang="en-US" sz="2400" dirty="0">
                <a:solidFill>
                  <a:srgbClr val="002060"/>
                </a:solidFill>
                <a:effectLst>
                  <a:outerShdw blurRad="38100" dist="38100" dir="2700000" algn="tl">
                    <a:srgbClr val="000000">
                      <a:alpha val="43137"/>
                    </a:srgbClr>
                  </a:outerShdw>
                </a:effectLst>
                <a:latin typeface="News701 BT"/>
              </a:rPr>
              <a:t>=N</a:t>
            </a:r>
            <a:r>
              <a:rPr lang="en-US" sz="2400" baseline="-25000" dirty="0">
                <a:solidFill>
                  <a:srgbClr val="002060"/>
                </a:solidFill>
                <a:effectLst>
                  <a:outerShdw blurRad="38100" dist="38100" dir="2700000" algn="tl">
                    <a:srgbClr val="000000">
                      <a:alpha val="43137"/>
                    </a:srgbClr>
                  </a:outerShdw>
                </a:effectLst>
                <a:latin typeface="News701 BT"/>
              </a:rPr>
              <a:t>-1</a:t>
            </a:r>
            <a:r>
              <a:rPr lang="en-US" sz="2400" dirty="0">
                <a:solidFill>
                  <a:srgbClr val="002060"/>
                </a:solidFill>
                <a:effectLst>
                  <a:outerShdw blurRad="38100" dist="38100" dir="2700000" algn="tl">
                    <a:srgbClr val="000000">
                      <a:alpha val="43137"/>
                    </a:srgbClr>
                  </a:outerShdw>
                </a:effectLst>
                <a:latin typeface="News701 BT"/>
                <a:sym typeface="Symbol"/>
              </a:rPr>
              <a:t></a:t>
            </a:r>
            <a:r>
              <a:rPr lang="en-US" sz="2400" dirty="0">
                <a:solidFill>
                  <a:srgbClr val="002060"/>
                </a:solidFill>
                <a:effectLst>
                  <a:outerShdw blurRad="38100" dist="38100" dir="2700000" algn="tl">
                    <a:srgbClr val="000000">
                      <a:alpha val="43137"/>
                    </a:srgbClr>
                  </a:outerShdw>
                </a:effectLst>
                <a:latin typeface="News701 BT"/>
              </a:rPr>
              <a:t>N</a:t>
            </a:r>
            <a:r>
              <a:rPr lang="en-US" sz="2400" baseline="-25000" dirty="0">
                <a:solidFill>
                  <a:srgbClr val="002060"/>
                </a:solidFill>
                <a:effectLst>
                  <a:outerShdw blurRad="38100" dist="38100" dir="2700000" algn="tl">
                    <a:srgbClr val="000000">
                      <a:alpha val="43137"/>
                    </a:srgbClr>
                  </a:outerShdw>
                </a:effectLst>
                <a:latin typeface="News701 BT"/>
              </a:rPr>
              <a:t>0</a:t>
            </a:r>
            <a:endParaRPr lang="en-US" sz="2400" baseline="-25000"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8544" y="982497"/>
            <a:ext cx="8683056" cy="707886"/>
          </a:xfrm>
          <a:prstGeom prst="rect">
            <a:avLst/>
          </a:prstGeom>
          <a:noFill/>
        </p:spPr>
        <p:txBody>
          <a:bodyPr wrap="square" rtlCol="0">
            <a:spAutoFit/>
          </a:bodyPr>
          <a:lstStyle/>
          <a:p>
            <a:r>
              <a:rPr lang="en-US" sz="2000" spc="-1" dirty="0">
                <a:solidFill>
                  <a:srgbClr val="002060"/>
                </a:solidFill>
                <a:effectLst>
                  <a:outerShdw blurRad="38100" dist="38100" dir="2700000" algn="tl">
                    <a:srgbClr val="000000">
                      <a:alpha val="43137"/>
                    </a:srgbClr>
                  </a:outerShdw>
                </a:effectLst>
                <a:latin typeface="Arial"/>
                <a:ea typeface="Arial"/>
              </a:rPr>
              <a:t>Magnetic field presents in the ring and it is parallel to y-axis. It rotates spin component, which is parallel to the particle motion plane (</a:t>
            </a:r>
            <a:r>
              <a:rPr lang="en-US" sz="2000" spc="-1" dirty="0" err="1">
                <a:solidFill>
                  <a:srgbClr val="002060"/>
                </a:solidFill>
                <a:effectLst>
                  <a:outerShdw blurRad="38100" dist="38100" dir="2700000" algn="tl">
                    <a:srgbClr val="000000">
                      <a:alpha val="43137"/>
                    </a:srgbClr>
                  </a:outerShdw>
                </a:effectLst>
                <a:latin typeface="Arial"/>
                <a:ea typeface="Arial"/>
              </a:rPr>
              <a:t>xz</a:t>
            </a:r>
            <a:r>
              <a:rPr lang="en-US" sz="2000" spc="-1" dirty="0">
                <a:solidFill>
                  <a:srgbClr val="002060"/>
                </a:solidFill>
                <a:effectLst>
                  <a:outerShdw blurRad="38100" dist="38100" dir="2700000" algn="tl">
                    <a:srgbClr val="000000">
                      <a:alpha val="43137"/>
                    </a:srgbClr>
                  </a:outerShdw>
                </a:effectLst>
                <a:latin typeface="Arial"/>
                <a:ea typeface="Aria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Rectangle 25"/>
          <p:cNvSpPr/>
          <p:nvPr/>
        </p:nvSpPr>
        <p:spPr>
          <a:xfrm>
            <a:off x="297000" y="232200"/>
            <a:ext cx="8762400" cy="129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noAutofit/>
          </a:bodyPr>
          <a:lstStyle/>
          <a:p>
            <a:pPr>
              <a:lnSpc>
                <a:spcPct val="150000"/>
              </a:lnSpc>
            </a:pPr>
            <a:r>
              <a:rPr lang="en-US" sz="2700" b="0" strike="noStrike" spc="-1">
                <a:solidFill>
                  <a:srgbClr val="000066"/>
                </a:solidFill>
                <a:latin typeface="Arial"/>
              </a:rPr>
              <a:t>Nonpolarized external fixed target@Nuclotron</a:t>
            </a:r>
            <a:endParaRPr lang="en-US" sz="2700" b="0" strike="noStrike" spc="-1">
              <a:solidFill>
                <a:srgbClr val="000000"/>
              </a:solidFill>
              <a:latin typeface="Arial"/>
            </a:endParaRPr>
          </a:p>
          <a:p>
            <a:pPr>
              <a:lnSpc>
                <a:spcPct val="150000"/>
              </a:lnSpc>
            </a:pPr>
            <a:r>
              <a:rPr lang="en-US" sz="2800" b="0" strike="noStrike" spc="-1">
                <a:solidFill>
                  <a:srgbClr val="002060"/>
                </a:solidFill>
                <a:latin typeface="Arial"/>
              </a:rPr>
              <a:t>Deuteron spin rotation in nonpolarized target</a:t>
            </a:r>
            <a:endParaRPr lang="en-US" sz="2800" b="0" strike="noStrike" spc="-1">
              <a:solidFill>
                <a:srgbClr val="000000"/>
              </a:solidFill>
              <a:latin typeface="Arial"/>
            </a:endParaRPr>
          </a:p>
        </p:txBody>
      </p:sp>
      <p:sp>
        <p:nvSpPr>
          <p:cNvPr id="385" name="TextBox 6"/>
          <p:cNvSpPr/>
          <p:nvPr/>
        </p:nvSpPr>
        <p:spPr>
          <a:xfrm>
            <a:off x="304920" y="4800600"/>
            <a:ext cx="8610480" cy="12758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spcBef>
                <a:spcPts val="601"/>
              </a:spcBef>
            </a:pPr>
            <a:r>
              <a:rPr lang="en-US" sz="1800" b="0" strike="noStrike" spc="-1" dirty="0">
                <a:solidFill>
                  <a:srgbClr val="002060"/>
                </a:solidFill>
                <a:latin typeface="Arial"/>
              </a:rPr>
              <a:t>Analysis shows that for deuterons of several GeV energies passing through a carbon target with thickness of several nuclear interaction lengths angle of polarization  vector (polarization tensor) rotation is about </a:t>
            </a:r>
            <a:endParaRPr lang="en-US" sz="1800" b="0" strike="noStrike" spc="-1" dirty="0">
              <a:solidFill>
                <a:srgbClr val="000000"/>
              </a:solidFill>
              <a:latin typeface="Arial"/>
            </a:endParaRPr>
          </a:p>
          <a:p>
            <a:pPr algn="just">
              <a:lnSpc>
                <a:spcPct val="100000"/>
              </a:lnSpc>
              <a:spcBef>
                <a:spcPts val="601"/>
              </a:spcBef>
            </a:pPr>
            <a:r>
              <a:rPr lang="en-US" sz="1800" b="0" strike="noStrike" spc="-1" dirty="0">
                <a:solidFill>
                  <a:srgbClr val="002060"/>
                </a:solidFill>
                <a:latin typeface="Arial"/>
              </a:rPr>
              <a:t>                                  </a:t>
            </a:r>
            <a:endParaRPr lang="en-US" sz="1800" b="0" strike="noStrike" spc="-1" dirty="0">
              <a:solidFill>
                <a:srgbClr val="000000"/>
              </a:solidFill>
              <a:latin typeface="Arial"/>
            </a:endParaRPr>
          </a:p>
        </p:txBody>
      </p:sp>
      <p:sp>
        <p:nvSpPr>
          <p:cNvPr id="387" name="Rectangle 2"/>
          <p:cNvSpPr/>
          <p:nvPr/>
        </p:nvSpPr>
        <p:spPr>
          <a:xfrm>
            <a:off x="324360" y="1672920"/>
            <a:ext cx="86104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spcBef>
                <a:spcPts val="601"/>
              </a:spcBef>
            </a:pPr>
            <a:r>
              <a:rPr lang="en-US" sz="1800" b="0" strike="noStrike" spc="-1">
                <a:solidFill>
                  <a:srgbClr val="002060"/>
                </a:solidFill>
                <a:latin typeface="Arial"/>
              </a:rPr>
              <a:t>Only spin dichroism for deuterons was observed in the first experiment at Nuclotron. Deuteron spin rotation is not measured yet.</a:t>
            </a:r>
            <a:endParaRPr lang="en-US" sz="1800" b="0" strike="noStrike" spc="-1">
              <a:solidFill>
                <a:srgbClr val="000000"/>
              </a:solidFill>
              <a:latin typeface="Arial"/>
            </a:endParaRPr>
          </a:p>
        </p:txBody>
      </p:sp>
      <p:sp>
        <p:nvSpPr>
          <p:cNvPr id="388" name="Rectangle 4"/>
          <p:cNvSpPr/>
          <p:nvPr/>
        </p:nvSpPr>
        <p:spPr>
          <a:xfrm>
            <a:off x="301680" y="2645640"/>
            <a:ext cx="8610480" cy="66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800" b="0" strike="noStrike" spc="-1">
                <a:solidFill>
                  <a:srgbClr val="002060"/>
                </a:solidFill>
                <a:latin typeface="Arial"/>
              </a:rPr>
              <a:t>Angle of rotation</a:t>
            </a:r>
            <a:r>
              <a:rPr lang="ru-RU" sz="1800" b="0" strike="noStrike" spc="-1">
                <a:solidFill>
                  <a:srgbClr val="002060"/>
                </a:solidFill>
                <a:latin typeface="Arial"/>
              </a:rPr>
              <a:t> </a:t>
            </a:r>
            <a:r>
              <a:rPr lang="en-US" sz="1800" b="0" strike="noStrike" spc="-1">
                <a:solidFill>
                  <a:srgbClr val="002060"/>
                </a:solidFill>
                <a:latin typeface="Arial"/>
              </a:rPr>
              <a:t>for polarization vector (polarization tensor) for a deuteron beam passing distance </a:t>
            </a:r>
            <a:r>
              <a:rPr lang="en-US" sz="1800" b="0" strike="noStrike" spc="-1">
                <a:solidFill>
                  <a:srgbClr val="002060"/>
                </a:solidFill>
                <a:latin typeface="News701 BT"/>
              </a:rPr>
              <a:t> l  </a:t>
            </a:r>
            <a:r>
              <a:rPr lang="en-US" sz="1800" b="0" strike="noStrike" spc="-1">
                <a:solidFill>
                  <a:srgbClr val="002060"/>
                </a:solidFill>
                <a:latin typeface="Arial"/>
              </a:rPr>
              <a:t>in a target with density </a:t>
            </a:r>
            <a:r>
              <a:rPr lang="en-US" sz="2000" b="0" strike="noStrike" spc="-1">
                <a:solidFill>
                  <a:srgbClr val="002060"/>
                </a:solidFill>
                <a:latin typeface="Symbol"/>
              </a:rPr>
              <a:t></a:t>
            </a:r>
            <a:r>
              <a:rPr lang="ru-RU" sz="1800" b="0" strike="noStrike" spc="-1">
                <a:solidFill>
                  <a:srgbClr val="002060"/>
                </a:solidFill>
                <a:latin typeface="Arial"/>
              </a:rPr>
              <a:t> (</a:t>
            </a:r>
            <a:r>
              <a:rPr lang="en-US" sz="1800" b="0" strike="noStrike" spc="-1">
                <a:solidFill>
                  <a:srgbClr val="002060"/>
                </a:solidFill>
                <a:latin typeface="Arial"/>
              </a:rPr>
              <a:t>the number of nuclei per cm</a:t>
            </a:r>
            <a:r>
              <a:rPr lang="en-US" sz="1800" b="0" strike="noStrike" spc="-1" baseline="30000">
                <a:solidFill>
                  <a:srgbClr val="002060"/>
                </a:solidFill>
                <a:latin typeface="Arial"/>
              </a:rPr>
              <a:t>3</a:t>
            </a:r>
            <a:r>
              <a:rPr lang="ru-RU" sz="1800" b="0" strike="noStrike" spc="-1">
                <a:solidFill>
                  <a:srgbClr val="002060"/>
                </a:solidFill>
                <a:latin typeface="Arial"/>
              </a:rPr>
              <a:t>)</a:t>
            </a:r>
            <a:r>
              <a:rPr lang="en-US" sz="1800" b="0" strike="noStrike" spc="-1">
                <a:solidFill>
                  <a:srgbClr val="002060"/>
                </a:solidFill>
                <a:latin typeface="Arial"/>
              </a:rPr>
              <a:t> reads</a:t>
            </a:r>
            <a:endParaRPr lang="en-US" sz="1800" b="0" strike="noStrike" spc="-1">
              <a:solidFill>
                <a:srgbClr val="000000"/>
              </a:solidFill>
              <a:latin typeface="Arial"/>
            </a:endParaRPr>
          </a:p>
        </p:txBody>
      </p:sp>
      <p:grpSp>
        <p:nvGrpSpPr>
          <p:cNvPr id="389" name="Group 8"/>
          <p:cNvGrpSpPr/>
          <p:nvPr/>
        </p:nvGrpSpPr>
        <p:grpSpPr>
          <a:xfrm>
            <a:off x="1765080" y="3688560"/>
            <a:ext cx="5842080" cy="915840"/>
            <a:chOff x="1765080" y="3688560"/>
            <a:chExt cx="5842080" cy="915840"/>
          </a:xfrm>
        </p:grpSpPr>
        <p:pic>
          <p:nvPicPr>
            <p:cNvPr id="390" name="Picture 2"/>
            <p:cNvPicPr/>
            <p:nvPr/>
          </p:nvPicPr>
          <p:blipFill>
            <a:blip r:embed="rId2"/>
            <a:srcRect t="8437" b="4810"/>
            <a:stretch/>
          </p:blipFill>
          <p:spPr>
            <a:xfrm>
              <a:off x="1765080" y="3688560"/>
              <a:ext cx="3362400" cy="915840"/>
            </a:xfrm>
            <a:prstGeom prst="rect">
              <a:avLst/>
            </a:prstGeom>
            <a:ln w="0">
              <a:noFill/>
            </a:ln>
          </p:spPr>
        </p:pic>
        <p:pic>
          <p:nvPicPr>
            <p:cNvPr id="391" name="Picture 3"/>
            <p:cNvPicPr/>
            <p:nvPr/>
          </p:nvPicPr>
          <p:blipFill>
            <a:blip r:embed="rId3"/>
            <a:stretch/>
          </p:blipFill>
          <p:spPr>
            <a:xfrm>
              <a:off x="6208560" y="3873600"/>
              <a:ext cx="1398600" cy="545760"/>
            </a:xfrm>
            <a:prstGeom prst="rect">
              <a:avLst/>
            </a:prstGeom>
            <a:ln w="0">
              <a:noFill/>
            </a:ln>
          </p:spPr>
        </p:pic>
        <p:sp>
          <p:nvSpPr>
            <p:cNvPr id="392" name="TextBox 6"/>
            <p:cNvSpPr/>
            <p:nvPr/>
          </p:nvSpPr>
          <p:spPr>
            <a:xfrm>
              <a:off x="5162400" y="3972600"/>
              <a:ext cx="14209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Arial"/>
                </a:rPr>
                <a:t>, where</a:t>
              </a:r>
            </a:p>
          </p:txBody>
        </p:sp>
      </p:grpSp>
      <p:pic>
        <p:nvPicPr>
          <p:cNvPr id="395" name="Picture 394"/>
          <p:cNvPicPr/>
          <p:nvPr/>
        </p:nvPicPr>
        <p:blipFill>
          <a:blip r:embed="rId4">
            <a:clrChange>
              <a:clrFrom>
                <a:srgbClr val="FFFFFF"/>
              </a:clrFrom>
              <a:clrTo>
                <a:srgbClr val="FFFFFF">
                  <a:alpha val="0"/>
                </a:srgbClr>
              </a:clrTo>
            </a:clrChange>
          </a:blip>
          <a:stretch/>
        </p:blipFill>
        <p:spPr>
          <a:xfrm>
            <a:off x="3581400" y="5829300"/>
            <a:ext cx="2695800" cy="519240"/>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2"/>
          <p:cNvSpPr/>
          <p:nvPr/>
        </p:nvSpPr>
        <p:spPr>
          <a:xfrm>
            <a:off x="391618" y="76560"/>
            <a:ext cx="8710200" cy="685440"/>
          </a:xfrm>
          <a:prstGeom prst="rect">
            <a:avLst/>
          </a:prstGeom>
          <a:noFill/>
          <a:ln w="0">
            <a:noFill/>
          </a:ln>
        </p:spPr>
        <p:style>
          <a:lnRef idx="0">
            <a:scrgbClr r="0" g="0" b="0"/>
          </a:lnRef>
          <a:fillRef idx="0">
            <a:scrgbClr r="0" g="0" b="0"/>
          </a:fillRef>
          <a:effectRef idx="0">
            <a:scrgbClr r="0" g="0" b="0"/>
          </a:effectRef>
          <a:fontRef idx="minor"/>
        </p:style>
        <p:txBody>
          <a:bodyPr numCol="1" spcCol="0" anchor="ctr">
            <a:noAutofit/>
          </a:bodyPr>
          <a:lstStyle/>
          <a:p>
            <a:pPr>
              <a:lnSpc>
                <a:spcPct val="100000"/>
              </a:lnSpc>
            </a:pPr>
            <a:r>
              <a:rPr lang="en-US" sz="3200" b="0" strike="noStrike" spc="-1" dirty="0">
                <a:solidFill>
                  <a:srgbClr val="000066"/>
                </a:solidFill>
                <a:latin typeface="Arial"/>
              </a:rPr>
              <a:t>Deuteron (spin = 1) in nonpolarized target</a:t>
            </a:r>
            <a:endParaRPr lang="en-US" sz="3200" b="0" strike="noStrike" spc="-1" dirty="0">
              <a:solidFill>
                <a:srgbClr val="000000"/>
              </a:solidFill>
              <a:latin typeface="Arial"/>
            </a:endParaRPr>
          </a:p>
        </p:txBody>
      </p:sp>
      <p:sp>
        <p:nvSpPr>
          <p:cNvPr id="398" name="TextBox 5"/>
          <p:cNvSpPr/>
          <p:nvPr/>
        </p:nvSpPr>
        <p:spPr>
          <a:xfrm>
            <a:off x="199800" y="898730"/>
            <a:ext cx="8867520" cy="7776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ts val="2800"/>
              </a:lnSpc>
            </a:pPr>
            <a:r>
              <a:rPr lang="en-US" sz="2000" b="0" strike="noStrike" spc="-1" dirty="0">
                <a:solidFill>
                  <a:srgbClr val="000066"/>
                </a:solidFill>
                <a:latin typeface="Arial"/>
              </a:rPr>
              <a:t>Rotation for an acute and obtuse angles between spin and momentum occurs in opposite directions</a:t>
            </a:r>
            <a:endParaRPr lang="en-US" sz="2000" b="0" strike="noStrike" spc="-1" dirty="0">
              <a:solidFill>
                <a:srgbClr val="000000"/>
              </a:solidFill>
              <a:latin typeface="Arial"/>
            </a:endParaRPr>
          </a:p>
        </p:txBody>
      </p:sp>
      <p:grpSp>
        <p:nvGrpSpPr>
          <p:cNvPr id="4" name="Group 3"/>
          <p:cNvGrpSpPr/>
          <p:nvPr/>
        </p:nvGrpSpPr>
        <p:grpSpPr>
          <a:xfrm>
            <a:off x="364680" y="4817280"/>
            <a:ext cx="8579520" cy="685800"/>
            <a:chOff x="364680" y="4953000"/>
            <a:chExt cx="8579520" cy="685800"/>
          </a:xfrm>
        </p:grpSpPr>
        <p:sp>
          <p:nvSpPr>
            <p:cNvPr id="402" name="Rectangle 4"/>
            <p:cNvSpPr/>
            <p:nvPr/>
          </p:nvSpPr>
          <p:spPr>
            <a:xfrm>
              <a:off x="364680" y="5029680"/>
              <a:ext cx="8579520" cy="53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pic>
          <p:nvPicPr>
            <p:cNvPr id="403" name="Picture 23" descr="equation(3).png"/>
            <p:cNvPicPr/>
            <p:nvPr/>
          </p:nvPicPr>
          <p:blipFill>
            <a:blip r:embed="rId2"/>
            <a:srcRect t="30682" r="749" b="36148"/>
            <a:stretch/>
          </p:blipFill>
          <p:spPr>
            <a:xfrm>
              <a:off x="955440" y="4953000"/>
              <a:ext cx="6948000" cy="685800"/>
            </a:xfrm>
            <a:prstGeom prst="rect">
              <a:avLst/>
            </a:prstGeom>
            <a:ln w="9525">
              <a:noFill/>
            </a:ln>
          </p:spPr>
        </p:pic>
        <p:sp>
          <p:nvSpPr>
            <p:cNvPr id="404" name="TextBox 9"/>
            <p:cNvSpPr/>
            <p:nvPr/>
          </p:nvSpPr>
          <p:spPr>
            <a:xfrm>
              <a:off x="955440" y="5111400"/>
              <a:ext cx="911520" cy="4014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i="1" strike="noStrike" spc="-1">
                  <a:solidFill>
                    <a:srgbClr val="019508"/>
                  </a:solidFill>
                  <a:latin typeface="News701 BT"/>
                </a:rPr>
                <a:t>       </a:t>
              </a:r>
              <a:r>
                <a:rPr lang="en-US" sz="1800" b="0" i="1" strike="noStrike" spc="-1">
                  <a:solidFill>
                    <a:srgbClr val="000000"/>
                  </a:solidFill>
                  <a:latin typeface="News701 BT"/>
                </a:rPr>
                <a:t>p</a:t>
              </a:r>
              <a:r>
                <a:rPr lang="en-US" sz="1800" b="0" i="1" strike="noStrike" spc="-1" baseline="-25000">
                  <a:solidFill>
                    <a:srgbClr val="000000"/>
                  </a:solidFill>
                  <a:latin typeface="News701 BT"/>
                </a:rPr>
                <a:t>y</a:t>
              </a:r>
              <a:endParaRPr lang="en-US" sz="1800" b="0" strike="noStrike" spc="-1">
                <a:solidFill>
                  <a:srgbClr val="000000"/>
                </a:solidFill>
                <a:latin typeface="Arial"/>
              </a:endParaRPr>
            </a:p>
          </p:txBody>
        </p:sp>
      </p:grpSp>
      <p:grpSp>
        <p:nvGrpSpPr>
          <p:cNvPr id="3" name="Group 2"/>
          <p:cNvGrpSpPr/>
          <p:nvPr/>
        </p:nvGrpSpPr>
        <p:grpSpPr>
          <a:xfrm>
            <a:off x="304800" y="1752600"/>
            <a:ext cx="8639400" cy="3064680"/>
            <a:chOff x="304800" y="1644480"/>
            <a:chExt cx="8639400" cy="3064680"/>
          </a:xfrm>
        </p:grpSpPr>
        <p:pic>
          <p:nvPicPr>
            <p:cNvPr id="396" name="Picture 2"/>
            <p:cNvPicPr/>
            <p:nvPr/>
          </p:nvPicPr>
          <p:blipFill>
            <a:blip r:embed="rId3"/>
            <a:srcRect l="3145"/>
            <a:stretch/>
          </p:blipFill>
          <p:spPr>
            <a:xfrm>
              <a:off x="364680" y="1644480"/>
              <a:ext cx="8579520" cy="3064680"/>
            </a:xfrm>
            <a:prstGeom prst="rect">
              <a:avLst/>
            </a:prstGeom>
            <a:ln w="0">
              <a:noFill/>
            </a:ln>
          </p:spPr>
        </p:pic>
        <p:sp>
          <p:nvSpPr>
            <p:cNvPr id="399" name="TextBox 7"/>
            <p:cNvSpPr/>
            <p:nvPr/>
          </p:nvSpPr>
          <p:spPr>
            <a:xfrm>
              <a:off x="7870560" y="4170600"/>
              <a:ext cx="80100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i="1" strike="noStrike" spc="-1" dirty="0" err="1">
                  <a:solidFill>
                    <a:srgbClr val="019508"/>
                  </a:solidFill>
                  <a:latin typeface="News701 BT"/>
                </a:rPr>
                <a:t>p</a:t>
              </a:r>
              <a:r>
                <a:rPr lang="en-US" sz="1800" b="0" i="1" strike="noStrike" spc="-1" baseline="-25000" dirty="0" err="1">
                  <a:solidFill>
                    <a:srgbClr val="019508"/>
                  </a:solidFill>
                  <a:latin typeface="News701 BT"/>
                </a:rPr>
                <a:t>y</a:t>
              </a:r>
              <a:r>
                <a:rPr lang="en-US" sz="1800" b="1" strike="noStrike" spc="-1" dirty="0">
                  <a:solidFill>
                    <a:srgbClr val="019508"/>
                  </a:solidFill>
                  <a:latin typeface="News701 BT"/>
                </a:rPr>
                <a:t>&lt;</a:t>
              </a:r>
              <a:r>
                <a:rPr lang="en-US" sz="1800" b="0" strike="noStrike" spc="-1" dirty="0">
                  <a:solidFill>
                    <a:srgbClr val="019508"/>
                  </a:solidFill>
                  <a:latin typeface="News701 BT"/>
                </a:rPr>
                <a:t>0</a:t>
              </a:r>
              <a:endParaRPr lang="en-US" sz="1800" b="0" strike="noStrike" spc="-1" dirty="0">
                <a:solidFill>
                  <a:srgbClr val="000000"/>
                </a:solidFill>
                <a:latin typeface="Arial"/>
              </a:endParaRPr>
            </a:p>
          </p:txBody>
        </p:sp>
        <p:sp>
          <p:nvSpPr>
            <p:cNvPr id="400" name="TextBox 13"/>
            <p:cNvSpPr/>
            <p:nvPr/>
          </p:nvSpPr>
          <p:spPr>
            <a:xfrm>
              <a:off x="7848600" y="2723040"/>
              <a:ext cx="84528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i="1" strike="noStrike" spc="-1">
                  <a:solidFill>
                    <a:srgbClr val="019508"/>
                  </a:solidFill>
                  <a:latin typeface="News701 BT"/>
                </a:rPr>
                <a:t>p</a:t>
              </a:r>
              <a:r>
                <a:rPr lang="en-US" sz="1800" b="0" i="1" strike="noStrike" spc="-1" baseline="-25000">
                  <a:solidFill>
                    <a:srgbClr val="019508"/>
                  </a:solidFill>
                  <a:latin typeface="News701 BT"/>
                </a:rPr>
                <a:t>y</a:t>
              </a:r>
              <a:r>
                <a:rPr lang="en-US" sz="1800" b="1" strike="noStrike" spc="-1">
                  <a:solidFill>
                    <a:srgbClr val="019508"/>
                  </a:solidFill>
                  <a:latin typeface="News701 BT"/>
                </a:rPr>
                <a:t>&gt;</a:t>
              </a:r>
              <a:r>
                <a:rPr lang="en-US" sz="1800" b="0" strike="noStrike" spc="-1">
                  <a:solidFill>
                    <a:srgbClr val="019508"/>
                  </a:solidFill>
                  <a:latin typeface="News701 BT"/>
                </a:rPr>
                <a:t>0</a:t>
              </a:r>
              <a:endParaRPr lang="en-US" sz="1800" b="0" strike="noStrike" spc="-1">
                <a:solidFill>
                  <a:srgbClr val="000000"/>
                </a:solidFill>
                <a:latin typeface="Arial"/>
              </a:endParaRPr>
            </a:p>
          </p:txBody>
        </p:sp>
        <p:sp>
          <p:nvSpPr>
            <p:cNvPr id="405" name="TextBox 14"/>
            <p:cNvSpPr/>
            <p:nvPr/>
          </p:nvSpPr>
          <p:spPr>
            <a:xfrm>
              <a:off x="304800" y="2723040"/>
              <a:ext cx="84528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i="1" strike="noStrike" spc="-1">
                  <a:solidFill>
                    <a:srgbClr val="019508"/>
                  </a:solidFill>
                  <a:latin typeface="News701 BT"/>
                </a:rPr>
                <a:t>p</a:t>
              </a:r>
              <a:r>
                <a:rPr lang="en-US" sz="1800" b="0" i="1" strike="noStrike" spc="-1" baseline="-25000">
                  <a:solidFill>
                    <a:srgbClr val="019508"/>
                  </a:solidFill>
                  <a:latin typeface="News701 BT"/>
                </a:rPr>
                <a:t>y</a:t>
              </a:r>
              <a:r>
                <a:rPr lang="en-US" sz="1800" b="1" strike="noStrike" spc="-1">
                  <a:solidFill>
                    <a:srgbClr val="019508"/>
                  </a:solidFill>
                  <a:latin typeface="News701 BT"/>
                </a:rPr>
                <a:t>=</a:t>
              </a:r>
              <a:r>
                <a:rPr lang="en-US" sz="1800" b="0" strike="noStrike" spc="-1">
                  <a:solidFill>
                    <a:srgbClr val="019508"/>
                  </a:solidFill>
                  <a:latin typeface="News701 BT"/>
                </a:rPr>
                <a:t>0</a:t>
              </a:r>
              <a:endParaRPr lang="en-US" sz="1800" b="0" strike="noStrike" spc="-1">
                <a:solidFill>
                  <a:srgbClr val="000000"/>
                </a:solidFill>
                <a:latin typeface="Arial"/>
              </a:endParaRPr>
            </a:p>
          </p:txBody>
        </p:sp>
        <p:sp>
          <p:nvSpPr>
            <p:cNvPr id="406" name="TextBox 15"/>
            <p:cNvSpPr/>
            <p:nvPr/>
          </p:nvSpPr>
          <p:spPr>
            <a:xfrm>
              <a:off x="304800" y="4170600"/>
              <a:ext cx="84528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i="1" strike="noStrike" spc="-1">
                  <a:solidFill>
                    <a:srgbClr val="019508"/>
                  </a:solidFill>
                  <a:latin typeface="News701 BT"/>
                </a:rPr>
                <a:t>p</a:t>
              </a:r>
              <a:r>
                <a:rPr lang="en-US" sz="1800" b="0" i="1" strike="noStrike" spc="-1" baseline="-25000">
                  <a:solidFill>
                    <a:srgbClr val="019508"/>
                  </a:solidFill>
                  <a:latin typeface="News701 BT"/>
                </a:rPr>
                <a:t>y</a:t>
              </a:r>
              <a:r>
                <a:rPr lang="en-US" sz="1800" b="1" strike="noStrike" spc="-1">
                  <a:solidFill>
                    <a:srgbClr val="019508"/>
                  </a:solidFill>
                  <a:latin typeface="News701 BT"/>
                </a:rPr>
                <a:t>=</a:t>
              </a:r>
              <a:r>
                <a:rPr lang="en-US" sz="1800" b="0" strike="noStrike" spc="-1">
                  <a:solidFill>
                    <a:srgbClr val="019508"/>
                  </a:solidFill>
                  <a:latin typeface="News701 BT"/>
                </a:rPr>
                <a:t>0</a:t>
              </a:r>
              <a:endParaRPr lang="en-US" sz="1800" b="0" strike="noStrike" spc="-1">
                <a:solidFill>
                  <a:srgbClr val="000000"/>
                </a:solidFill>
                <a:latin typeface="Arial"/>
              </a:endParaRPr>
            </a:p>
          </p:txBody>
        </p:sp>
      </p:grpSp>
      <p:graphicFrame>
        <p:nvGraphicFramePr>
          <p:cNvPr id="2" name="Table 9">
            <a:extLst>
              <a:ext uri="{FF2B5EF4-FFF2-40B4-BE49-F238E27FC236}">
                <a16:creationId xmlns:a16="http://schemas.microsoft.com/office/drawing/2014/main" xmlns="" id="{F2FB265A-47EB-29B2-E1FC-90587D90D23C}"/>
              </a:ext>
            </a:extLst>
          </p:cNvPr>
          <p:cNvGraphicFramePr/>
          <p:nvPr>
            <p:extLst>
              <p:ext uri="{D42A27DB-BD31-4B8C-83A1-F6EECF244321}">
                <p14:modId xmlns:p14="http://schemas.microsoft.com/office/powerpoint/2010/main" val="1297112998"/>
              </p:ext>
            </p:extLst>
          </p:nvPr>
        </p:nvGraphicFramePr>
        <p:xfrm>
          <a:off x="186418" y="5562600"/>
          <a:ext cx="8915400" cy="1018560"/>
        </p:xfrm>
        <a:graphic>
          <a:graphicData uri="http://schemas.openxmlformats.org/drawingml/2006/table">
            <a:tbl>
              <a:tblPr/>
              <a:tblGrid>
                <a:gridCol w="931743">
                  <a:extLst>
                    <a:ext uri="{9D8B030D-6E8A-4147-A177-3AD203B41FA5}">
                      <a16:colId xmlns:a16="http://schemas.microsoft.com/office/drawing/2014/main" xmlns="" val="20000"/>
                    </a:ext>
                  </a:extLst>
                </a:gridCol>
                <a:gridCol w="751797">
                  <a:extLst>
                    <a:ext uri="{9D8B030D-6E8A-4147-A177-3AD203B41FA5}">
                      <a16:colId xmlns:a16="http://schemas.microsoft.com/office/drawing/2014/main" xmlns="" val="20001"/>
                    </a:ext>
                  </a:extLst>
                </a:gridCol>
                <a:gridCol w="622062">
                  <a:extLst>
                    <a:ext uri="{9D8B030D-6E8A-4147-A177-3AD203B41FA5}">
                      <a16:colId xmlns:a16="http://schemas.microsoft.com/office/drawing/2014/main" xmlns="" val="20002"/>
                    </a:ext>
                  </a:extLst>
                </a:gridCol>
                <a:gridCol w="1115499">
                  <a:extLst>
                    <a:ext uri="{9D8B030D-6E8A-4147-A177-3AD203B41FA5}">
                      <a16:colId xmlns:a16="http://schemas.microsoft.com/office/drawing/2014/main" xmlns="" val="20003"/>
                    </a:ext>
                  </a:extLst>
                </a:gridCol>
                <a:gridCol w="840505">
                  <a:extLst>
                    <a:ext uri="{9D8B030D-6E8A-4147-A177-3AD203B41FA5}">
                      <a16:colId xmlns:a16="http://schemas.microsoft.com/office/drawing/2014/main" xmlns="" val="20004"/>
                    </a:ext>
                  </a:extLst>
                </a:gridCol>
                <a:gridCol w="1834394">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838200">
                  <a:extLst>
                    <a:ext uri="{9D8B030D-6E8A-4147-A177-3AD203B41FA5}">
                      <a16:colId xmlns:a16="http://schemas.microsoft.com/office/drawing/2014/main" xmlns="" val="20007"/>
                    </a:ext>
                  </a:extLst>
                </a:gridCol>
                <a:gridCol w="1066800">
                  <a:extLst>
                    <a:ext uri="{9D8B030D-6E8A-4147-A177-3AD203B41FA5}">
                      <a16:colId xmlns:a16="http://schemas.microsoft.com/office/drawing/2014/main" xmlns="" val="20008"/>
                    </a:ext>
                  </a:extLst>
                </a:gridCol>
              </a:tblGrid>
              <a:tr h="362880">
                <a:tc>
                  <a:txBody>
                    <a:bodyPr/>
                    <a:lstStyle/>
                    <a:p>
                      <a:pPr algn="ctr">
                        <a:lnSpc>
                          <a:spcPct val="100000"/>
                        </a:lnSpc>
                      </a:pPr>
                      <a:r>
                        <a:rPr lang="en-US" sz="1800" b="0" strike="noStrike" spc="-1" dirty="0">
                          <a:solidFill>
                            <a:srgbClr val="002060"/>
                          </a:solidFill>
                          <a:latin typeface="Arial"/>
                          <a:ea typeface="Arial"/>
                        </a:rPr>
                        <a:t>Target</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dirty="0">
                          <a:solidFill>
                            <a:srgbClr val="002060"/>
                          </a:solidFill>
                          <a:latin typeface="Arial"/>
                          <a:ea typeface="Arial"/>
                        </a:rPr>
                        <a:t>N </a:t>
                      </a:r>
                      <a:r>
                        <a:rPr lang="en-US" sz="1800" b="0" strike="noStrike" spc="-1" baseline="-25000" dirty="0">
                          <a:solidFill>
                            <a:srgbClr val="002060"/>
                          </a:solidFill>
                          <a:latin typeface="Arial"/>
                          <a:ea typeface="Arial"/>
                        </a:rPr>
                        <a:t>bunch</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dirty="0">
                          <a:solidFill>
                            <a:srgbClr val="002060"/>
                          </a:solidFill>
                          <a:latin typeface="Arial"/>
                          <a:ea typeface="Arial"/>
                        </a:rPr>
                        <a:t>σ, b</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dirty="0" err="1">
                          <a:solidFill>
                            <a:srgbClr val="002060"/>
                          </a:solidFill>
                          <a:latin typeface="DejaVu Sans"/>
                          <a:ea typeface="DejaVu Sans"/>
                        </a:rPr>
                        <a:t>ρ</a:t>
                      </a:r>
                      <a:r>
                        <a:rPr lang="en-US" sz="1800" b="0" strike="noStrike" spc="-1" dirty="0" err="1">
                          <a:solidFill>
                            <a:srgbClr val="002060"/>
                          </a:solidFill>
                          <a:latin typeface="Arial"/>
                          <a:ea typeface="DejaVu Sans"/>
                        </a:rPr>
                        <a:t>l</a:t>
                      </a:r>
                      <a:r>
                        <a:rPr lang="en-US" sz="1800" b="0" strike="noStrike" spc="-1" dirty="0">
                          <a:solidFill>
                            <a:srgbClr val="002060"/>
                          </a:solidFill>
                          <a:latin typeface="Arial"/>
                          <a:ea typeface="Arial"/>
                        </a:rPr>
                        <a:t>, g</a:t>
                      </a:r>
                      <a:r>
                        <a:rPr lang="en-US" sz="1800" b="0" strike="noStrike" spc="-1" dirty="0">
                          <a:solidFill>
                            <a:srgbClr val="002060"/>
                          </a:solidFill>
                          <a:latin typeface="DejaVu Sans"/>
                          <a:ea typeface="DejaVu Sans"/>
                        </a:rPr>
                        <a:t>·</a:t>
                      </a:r>
                      <a:r>
                        <a:rPr lang="en-US" sz="1800" b="0" strike="noStrike" spc="-1" dirty="0">
                          <a:solidFill>
                            <a:srgbClr val="002060"/>
                          </a:solidFill>
                          <a:latin typeface="Arial"/>
                          <a:ea typeface="Arial"/>
                        </a:rPr>
                        <a:t>cm</a:t>
                      </a:r>
                      <a:r>
                        <a:rPr lang="en-US" sz="1800" b="0" strike="noStrike" spc="-1" baseline="30000" dirty="0">
                          <a:solidFill>
                            <a:srgbClr val="002060"/>
                          </a:solidFill>
                          <a:latin typeface="Arial"/>
                          <a:ea typeface="Arial"/>
                        </a:rPr>
                        <a:t>-2</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dirty="0" err="1">
                          <a:solidFill>
                            <a:srgbClr val="002060"/>
                          </a:solidFill>
                          <a:latin typeface="Arial"/>
                          <a:ea typeface="Arial"/>
                        </a:rPr>
                        <a:t>Δσ</a:t>
                      </a:r>
                      <a:r>
                        <a:rPr lang="en-US" sz="1800" b="0" strike="noStrike" spc="-1" dirty="0">
                          <a:solidFill>
                            <a:srgbClr val="002060"/>
                          </a:solidFill>
                          <a:latin typeface="Arial"/>
                          <a:ea typeface="Arial"/>
                        </a:rPr>
                        <a:t>/σ</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sz="1800" b="0" strike="noStrike" spc="-1" dirty="0">
                          <a:solidFill>
                            <a:srgbClr val="002060"/>
                          </a:solidFill>
                          <a:latin typeface="Arial"/>
                          <a:ea typeface="Arial"/>
                        </a:rPr>
                        <a:t>|Re(d</a:t>
                      </a:r>
                      <a:r>
                        <a:rPr lang="en-US" sz="1800" b="0" strike="noStrike" spc="-1" baseline="-8000" dirty="0">
                          <a:solidFill>
                            <a:srgbClr val="002060"/>
                          </a:solidFill>
                          <a:latin typeface="Arial"/>
                          <a:ea typeface="Arial"/>
                        </a:rPr>
                        <a:t>1</a:t>
                      </a:r>
                      <a:r>
                        <a:rPr lang="en-US" sz="1800" b="0" strike="noStrike" spc="-1" dirty="0">
                          <a:solidFill>
                            <a:srgbClr val="002060"/>
                          </a:solidFill>
                          <a:latin typeface="Arial"/>
                          <a:ea typeface="Arial"/>
                        </a:rPr>
                        <a:t>)/</a:t>
                      </a:r>
                      <a:r>
                        <a:rPr lang="en-US" sz="1800" b="0" strike="noStrike" spc="-1" dirty="0" err="1">
                          <a:solidFill>
                            <a:srgbClr val="002060"/>
                          </a:solidFill>
                          <a:latin typeface="Arial"/>
                          <a:ea typeface="Arial"/>
                        </a:rPr>
                        <a:t>Im</a:t>
                      </a:r>
                      <a:r>
                        <a:rPr lang="en-US" sz="1800" b="0" strike="noStrike" spc="-1" dirty="0">
                          <a:solidFill>
                            <a:srgbClr val="002060"/>
                          </a:solidFill>
                          <a:latin typeface="Arial"/>
                          <a:ea typeface="Arial"/>
                        </a:rPr>
                        <a:t>(d</a:t>
                      </a:r>
                      <a:r>
                        <a:rPr lang="en-US" sz="1800" b="0" strike="noStrike" spc="-1" baseline="-8000" dirty="0">
                          <a:solidFill>
                            <a:srgbClr val="002060"/>
                          </a:solidFill>
                          <a:latin typeface="Arial"/>
                          <a:ea typeface="Arial"/>
                        </a:rPr>
                        <a:t>1</a:t>
                      </a:r>
                      <a:r>
                        <a:rPr lang="en-US" sz="1800" b="0" strike="noStrike" spc="-1" dirty="0">
                          <a:solidFill>
                            <a:srgbClr val="002060"/>
                          </a:solidFill>
                          <a:latin typeface="Arial"/>
                          <a:ea typeface="Arial"/>
                        </a:rPr>
                        <a:t>)|</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dirty="0">
                          <a:solidFill>
                            <a:srgbClr val="002060"/>
                          </a:solidFill>
                          <a:latin typeface="Arial"/>
                          <a:ea typeface="Arial"/>
                        </a:rPr>
                        <a:t>|</a:t>
                      </a:r>
                      <a:r>
                        <a:rPr lang="en-US" sz="1800" b="0" strike="noStrike" spc="-1" dirty="0" err="1">
                          <a:solidFill>
                            <a:srgbClr val="002060"/>
                          </a:solidFill>
                          <a:latin typeface="Arial"/>
                          <a:ea typeface="Arial"/>
                        </a:rPr>
                        <a:t>p</a:t>
                      </a:r>
                      <a:r>
                        <a:rPr lang="en-US" sz="1800" b="0" strike="noStrike" spc="-1" baseline="-25000" dirty="0" err="1">
                          <a:solidFill>
                            <a:srgbClr val="002060"/>
                          </a:solidFill>
                          <a:latin typeface="Arial"/>
                          <a:ea typeface="Arial"/>
                        </a:rPr>
                        <a:t>x</a:t>
                      </a:r>
                      <a:r>
                        <a:rPr lang="en-US" sz="1800" b="0" strike="noStrike" spc="-1" dirty="0">
                          <a:solidFill>
                            <a:srgbClr val="002060"/>
                          </a:solidFill>
                          <a:latin typeface="Arial"/>
                          <a:ea typeface="Arial"/>
                        </a:rPr>
                        <a:t>|</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a:solidFill>
                            <a:srgbClr val="002060"/>
                          </a:solidFill>
                          <a:latin typeface="Arial"/>
                        </a:rPr>
                        <a:t>|p</a:t>
                      </a:r>
                      <a:r>
                        <a:rPr lang="en-US" sz="1800" b="0" strike="noStrike" spc="-1" baseline="-8000">
                          <a:solidFill>
                            <a:srgbClr val="002060"/>
                          </a:solidFill>
                          <a:latin typeface="Arial"/>
                        </a:rPr>
                        <a:t>xz</a:t>
                      </a:r>
                      <a:r>
                        <a:rPr lang="en-US" sz="1800" b="0" strike="noStrike" spc="-1">
                          <a:solidFill>
                            <a:srgbClr val="002060"/>
                          </a:solidFill>
                          <a:latin typeface="Arial"/>
                        </a:rPr>
                        <a:t>|</a:t>
                      </a:r>
                      <a:endParaRPr lang="en-US" sz="1800" b="0" strike="noStrike" spc="-1">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800" b="0" strike="noStrike" spc="-1" dirty="0">
                          <a:solidFill>
                            <a:srgbClr val="002060"/>
                          </a:solidFill>
                          <a:latin typeface="Arial"/>
                          <a:ea typeface="Arial"/>
                        </a:rPr>
                        <a:t>T</a:t>
                      </a:r>
                      <a:r>
                        <a:rPr lang="en-US" sz="1800" b="0" strike="noStrike" spc="-1" baseline="-8000" dirty="0">
                          <a:solidFill>
                            <a:srgbClr val="002060"/>
                          </a:solidFill>
                          <a:latin typeface="Arial"/>
                          <a:ea typeface="Arial"/>
                        </a:rPr>
                        <a:t>1%</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78480">
                <a:tc>
                  <a:txBody>
                    <a:bodyPr/>
                    <a:lstStyle/>
                    <a:p>
                      <a:pPr algn="ctr">
                        <a:lnSpc>
                          <a:spcPct val="100000"/>
                        </a:lnSpc>
                      </a:pPr>
                      <a:r>
                        <a:rPr lang="en-US" sz="1800" b="0" strike="noStrike" spc="-1">
                          <a:solidFill>
                            <a:srgbClr val="002060"/>
                          </a:solidFill>
                          <a:latin typeface="Arial"/>
                          <a:ea typeface="Arial"/>
                        </a:rPr>
                        <a:t>C</a:t>
                      </a:r>
                      <a:endParaRPr lang="en-US" sz="1800" b="0" strike="noStrike" spc="-1">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rPr>
                        <a:t>10</a:t>
                      </a:r>
                      <a:r>
                        <a:rPr lang="en-US" sz="1800" b="0" strike="noStrike" spc="-1" baseline="30000" dirty="0">
                          <a:solidFill>
                            <a:srgbClr val="002060"/>
                          </a:solidFill>
                          <a:latin typeface="Arial"/>
                        </a:rPr>
                        <a:t>10</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ea typeface="Arial"/>
                        </a:rPr>
                        <a:t>0.6</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rPr>
                        <a:t>83</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ea typeface="Arial"/>
                        </a:rPr>
                        <a:t>0.06</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rPr>
                        <a:t>0.1</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rPr>
                        <a:t>4·10</a:t>
                      </a:r>
                      <a:r>
                        <a:rPr lang="en-US" sz="1800" b="0" strike="noStrike" spc="-1" baseline="30000" dirty="0">
                          <a:solidFill>
                            <a:srgbClr val="002060"/>
                          </a:solidFill>
                          <a:latin typeface="Arial"/>
                        </a:rPr>
                        <a:t>-3</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rPr>
                        <a:t>6·10</a:t>
                      </a:r>
                      <a:r>
                        <a:rPr lang="en-US" sz="1800" b="0" strike="noStrike" spc="-1" baseline="30000" dirty="0">
                          <a:solidFill>
                            <a:srgbClr val="002060"/>
                          </a:solidFill>
                          <a:latin typeface="Arial"/>
                        </a:rPr>
                        <a:t>-3</a:t>
                      </a:r>
                      <a:endParaRPr lang="en-US" sz="1800" b="0" strike="noStrike" spc="-1" dirty="0">
                        <a:solidFill>
                          <a:srgbClr val="002060"/>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tabLst>
                          <a:tab pos="0" algn="l"/>
                        </a:tabLst>
                      </a:pPr>
                      <a:r>
                        <a:rPr lang="en-US" sz="1800" b="0" strike="noStrike" spc="-1" dirty="0">
                          <a:solidFill>
                            <a:srgbClr val="002060"/>
                          </a:solidFill>
                          <a:latin typeface="Arial"/>
                          <a:ea typeface="Arial"/>
                        </a:rPr>
                        <a:t>8 hours</a:t>
                      </a:r>
                      <a:endParaRPr lang="en-US" sz="1800" b="0" strike="noStrike" spc="-1" dirty="0">
                        <a:solidFill>
                          <a:srgbClr val="002060"/>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25"/>
          <p:cNvSpPr/>
          <p:nvPr/>
        </p:nvSpPr>
        <p:spPr>
          <a:xfrm>
            <a:off x="304920" y="228600"/>
            <a:ext cx="8762400" cy="68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noAutofit/>
          </a:bodyPr>
          <a:lstStyle/>
          <a:p>
            <a:pPr>
              <a:lnSpc>
                <a:spcPct val="100000"/>
              </a:lnSpc>
            </a:pPr>
            <a:r>
              <a:rPr lang="en-US" sz="2700" b="0" strike="noStrike" spc="-1" dirty="0">
                <a:solidFill>
                  <a:srgbClr val="000066"/>
                </a:solidFill>
                <a:latin typeface="Arial"/>
              </a:rPr>
              <a:t> External nonpolarized fixed </a:t>
            </a:r>
            <a:r>
              <a:rPr lang="en-US" sz="2700" b="0" strike="noStrike" spc="-1" dirty="0" err="1">
                <a:solidFill>
                  <a:srgbClr val="000066"/>
                </a:solidFill>
                <a:latin typeface="Arial"/>
              </a:rPr>
              <a:t>target@Nuclotron</a:t>
            </a:r>
            <a:endParaRPr lang="en-US" sz="2700" b="0" strike="noStrike" spc="-1" dirty="0">
              <a:solidFill>
                <a:srgbClr val="000000"/>
              </a:solidFill>
              <a:latin typeface="Arial"/>
            </a:endParaRPr>
          </a:p>
        </p:txBody>
      </p:sp>
      <p:sp>
        <p:nvSpPr>
          <p:cNvPr id="408" name="Rectangle 2"/>
          <p:cNvSpPr/>
          <p:nvPr/>
        </p:nvSpPr>
        <p:spPr>
          <a:xfrm>
            <a:off x="350280" y="1052640"/>
            <a:ext cx="8443080" cy="545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20000"/>
              </a:lnSpc>
              <a:spcBef>
                <a:spcPts val="300"/>
              </a:spcBef>
            </a:pPr>
            <a:r>
              <a:rPr lang="en-US" sz="2000" b="0" strike="noStrike" spc="-1" dirty="0">
                <a:solidFill>
                  <a:srgbClr val="002060"/>
                </a:solidFill>
                <a:latin typeface="Arial"/>
              </a:rPr>
              <a:t>Initially nonpolarized beam of heavy nuclei with spin S</a:t>
            </a:r>
            <a:r>
              <a:rPr lang="en-US" sz="2000" b="0" strike="noStrike" spc="-1" dirty="0">
                <a:solidFill>
                  <a:srgbClr val="002060"/>
                </a:solidFill>
                <a:latin typeface="Symbol"/>
              </a:rPr>
              <a:t></a:t>
            </a:r>
            <a:r>
              <a:rPr lang="en-US" sz="2000" b="0" strike="noStrike" spc="-1" dirty="0">
                <a:solidFill>
                  <a:srgbClr val="002060"/>
                </a:solidFill>
                <a:latin typeface="Arial"/>
              </a:rPr>
              <a:t>1 passing through a nonpolarized external target at Nuclotron would acquire tensor polarization due to spin dichroism. </a:t>
            </a:r>
            <a:endParaRPr lang="en-US" sz="2000" b="0" strike="noStrike" spc="-1" dirty="0">
              <a:solidFill>
                <a:srgbClr val="000000"/>
              </a:solidFill>
              <a:latin typeface="Arial"/>
            </a:endParaRPr>
          </a:p>
          <a:p>
            <a:pPr algn="just">
              <a:lnSpc>
                <a:spcPct val="120000"/>
              </a:lnSpc>
              <a:spcBef>
                <a:spcPts val="300"/>
              </a:spcBef>
            </a:pPr>
            <a:r>
              <a:rPr lang="en-US" sz="2000" b="0" strike="noStrike" spc="-1" dirty="0">
                <a:solidFill>
                  <a:srgbClr val="002060"/>
                </a:solidFill>
                <a:effectLst>
                  <a:outerShdw blurRad="38100" dist="38100" dir="2700000" algn="tl">
                    <a:srgbClr val="000000">
                      <a:alpha val="43137"/>
                    </a:srgbClr>
                  </a:outerShdw>
                </a:effectLst>
                <a:latin typeface="Arial"/>
              </a:rPr>
              <a:t>Effect evaluation: </a:t>
            </a:r>
            <a:r>
              <a:rPr lang="en-US" sz="2000" b="0" strike="noStrike" spc="-1" dirty="0">
                <a:solidFill>
                  <a:srgbClr val="002060"/>
                </a:solidFill>
                <a:latin typeface="Arial"/>
              </a:rPr>
              <a:t>for nonpolarized heavy nuclei with high spherical asymmetry (for example, Ne or </a:t>
            </a:r>
            <a:r>
              <a:rPr lang="en-US" sz="2000" b="0" strike="noStrike" spc="-1" dirty="0" err="1">
                <a:solidFill>
                  <a:srgbClr val="002060"/>
                </a:solidFill>
                <a:latin typeface="Arial"/>
              </a:rPr>
              <a:t>Eu</a:t>
            </a:r>
            <a:r>
              <a:rPr lang="en-US" sz="2000" b="0" strike="noStrike" spc="-1" dirty="0">
                <a:solidFill>
                  <a:srgbClr val="002060"/>
                </a:solidFill>
                <a:latin typeface="Arial"/>
              </a:rPr>
              <a:t>) passing through the external carbon target of thickness about 40 g/cm</a:t>
            </a:r>
            <a:r>
              <a:rPr lang="en-US" sz="2000" b="0" strike="noStrike" spc="-1" baseline="30000" dirty="0">
                <a:solidFill>
                  <a:srgbClr val="002060"/>
                </a:solidFill>
                <a:latin typeface="Arial"/>
              </a:rPr>
              <a:t>2</a:t>
            </a:r>
            <a:r>
              <a:rPr lang="en-US" sz="2000" b="0" strike="noStrike" spc="-1" dirty="0">
                <a:solidFill>
                  <a:srgbClr val="002060"/>
                </a:solidFill>
                <a:latin typeface="Arial"/>
              </a:rPr>
              <a:t> at Nuclotron the value of tensor polarization is as high as: </a:t>
            </a:r>
            <a:endParaRPr lang="en-US" sz="2000" b="0" strike="noStrike" spc="-1" dirty="0">
              <a:solidFill>
                <a:srgbClr val="000000"/>
              </a:solidFill>
              <a:latin typeface="Arial"/>
            </a:endParaRPr>
          </a:p>
          <a:p>
            <a:pPr algn="just">
              <a:lnSpc>
                <a:spcPct val="120000"/>
              </a:lnSpc>
              <a:spcBef>
                <a:spcPts val="300"/>
              </a:spcBef>
            </a:pPr>
            <a:r>
              <a:rPr lang="en-US" sz="2400" b="0" strike="noStrike" spc="-1" dirty="0">
                <a:solidFill>
                  <a:srgbClr val="002060"/>
                </a:solidFill>
                <a:latin typeface="Arial"/>
              </a:rPr>
              <a:t>                                   </a:t>
            </a:r>
            <a:r>
              <a:rPr lang="en-US" sz="2400" b="0" strike="noStrike" spc="-1" dirty="0" err="1">
                <a:solidFill>
                  <a:srgbClr val="002060"/>
                </a:solidFill>
                <a:latin typeface="Arial"/>
              </a:rPr>
              <a:t>p</a:t>
            </a:r>
            <a:r>
              <a:rPr lang="en-US" sz="2400" b="0" strike="noStrike" spc="-1" baseline="-25000" dirty="0" err="1">
                <a:solidFill>
                  <a:srgbClr val="002060"/>
                </a:solidFill>
                <a:latin typeface="Arial"/>
              </a:rPr>
              <a:t>zz</a:t>
            </a:r>
            <a:r>
              <a:rPr lang="en-US" sz="2400" b="0" strike="noStrike" spc="-1" dirty="0">
                <a:solidFill>
                  <a:srgbClr val="002060"/>
                </a:solidFill>
                <a:latin typeface="Arial"/>
              </a:rPr>
              <a:t> </a:t>
            </a:r>
            <a:r>
              <a:rPr lang="en-US" sz="2400" b="0" strike="noStrike" spc="-1" dirty="0">
                <a:solidFill>
                  <a:srgbClr val="002060"/>
                </a:solidFill>
                <a:latin typeface="Symbol"/>
              </a:rPr>
              <a:t></a:t>
            </a:r>
            <a:r>
              <a:rPr lang="en-US" sz="2400" b="0" strike="noStrike" spc="-1" dirty="0">
                <a:solidFill>
                  <a:srgbClr val="002060"/>
                </a:solidFill>
                <a:latin typeface="Arial"/>
              </a:rPr>
              <a:t> 0.5 </a:t>
            </a:r>
            <a:r>
              <a:rPr lang="en-US" sz="2400" b="0" strike="noStrike" spc="-1" dirty="0">
                <a:solidFill>
                  <a:srgbClr val="002060"/>
                </a:solidFill>
                <a:latin typeface="Symbol"/>
              </a:rPr>
              <a:t></a:t>
            </a:r>
            <a:r>
              <a:rPr lang="en-US" sz="2400" b="0" strike="noStrike" spc="-1" dirty="0">
                <a:solidFill>
                  <a:srgbClr val="002060"/>
                </a:solidFill>
                <a:latin typeface="Arial"/>
              </a:rPr>
              <a:t> 50%.</a:t>
            </a:r>
            <a:endParaRPr lang="en-US" sz="2400" b="0" strike="noStrike" spc="-1" dirty="0">
              <a:solidFill>
                <a:srgbClr val="000000"/>
              </a:solidFill>
              <a:latin typeface="Arial"/>
            </a:endParaRPr>
          </a:p>
          <a:p>
            <a:pPr algn="just">
              <a:lnSpc>
                <a:spcPct val="120000"/>
              </a:lnSpc>
              <a:spcBef>
                <a:spcPts val="300"/>
              </a:spcBef>
            </a:pPr>
            <a:r>
              <a:rPr lang="en-US" sz="2000" b="0" strike="noStrike" spc="-1" dirty="0">
                <a:solidFill>
                  <a:srgbClr val="002060"/>
                </a:solidFill>
                <a:latin typeface="Arial"/>
              </a:rPr>
              <a:t>Great value of tensor polarization appearing due to spin dichroism for  many nuclei, gave possibility to </a:t>
            </a:r>
            <a:r>
              <a:rPr lang="en-US" sz="2000" b="0" strike="noStrike" spc="-1" dirty="0" err="1">
                <a:solidFill>
                  <a:srgbClr val="002060"/>
                </a:solidFill>
                <a:latin typeface="Arial"/>
              </a:rPr>
              <a:t>V.Lebedev</a:t>
            </a:r>
            <a:r>
              <a:rPr lang="en-US" sz="2000" b="0" strike="noStrike" spc="-1" dirty="0">
                <a:solidFill>
                  <a:srgbClr val="002060"/>
                </a:solidFill>
                <a:latin typeface="Arial"/>
              </a:rPr>
              <a:t> and </a:t>
            </a:r>
            <a:r>
              <a:rPr lang="en-US" sz="2000" b="0" strike="noStrike" spc="-1" dirty="0" err="1">
                <a:solidFill>
                  <a:srgbClr val="002060"/>
                </a:solidFill>
                <a:latin typeface="Arial"/>
              </a:rPr>
              <a:t>C.Shimansky</a:t>
            </a:r>
            <a:r>
              <a:rPr lang="en-US" sz="2000" b="0" strike="noStrike" spc="-1" dirty="0">
                <a:solidFill>
                  <a:srgbClr val="002060"/>
                </a:solidFill>
                <a:latin typeface="Arial"/>
              </a:rPr>
              <a:t> to formulate an idea for application of nuclei, which acquire tensor polarization at low energies, for further acceleration and bringing into NICA ring. Therefore, one gains possibility to study reactions induced at collisions of tensor polarized nuclei beams.</a:t>
            </a:r>
            <a:endParaRPr lang="en-US" sz="2000" b="0" strike="noStrike" spc="-1" dirty="0">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 Box 2"/>
          <p:cNvSpPr/>
          <p:nvPr/>
        </p:nvSpPr>
        <p:spPr>
          <a:xfrm>
            <a:off x="304800" y="1143000"/>
            <a:ext cx="8534400" cy="370725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ts val="2800"/>
              </a:lnSpc>
              <a:spcBef>
                <a:spcPts val="1000"/>
              </a:spcBef>
            </a:pPr>
            <a:r>
              <a:rPr lang="en-US" sz="2000" dirty="0">
                <a:solidFill>
                  <a:schemeClr val="accent6">
                    <a:lumMod val="75000"/>
                  </a:schemeClr>
                </a:solidFill>
              </a:rPr>
              <a:t>The following can be proposed as the first steps for investigation polarized nucleons and nuclei at the Nuclotron-M NICA complex :</a:t>
            </a:r>
          </a:p>
          <a:p>
            <a:pPr marL="457200" indent="-457200" algn="just">
              <a:lnSpc>
                <a:spcPts val="2800"/>
              </a:lnSpc>
              <a:spcBef>
                <a:spcPts val="1000"/>
              </a:spcBef>
              <a:buFont typeface="+mj-lt"/>
              <a:buAutoNum type="arabicPeriod"/>
            </a:pPr>
            <a:r>
              <a:rPr lang="en-US" sz="2000" dirty="0">
                <a:solidFill>
                  <a:schemeClr val="accent6">
                    <a:lumMod val="75000"/>
                  </a:schemeClr>
                </a:solidFill>
              </a:rPr>
              <a:t>Investigation of spin dichroism effect for deuterons at Nuclotron with the internal target.</a:t>
            </a:r>
          </a:p>
          <a:p>
            <a:pPr marL="457200" indent="-457200" algn="just">
              <a:lnSpc>
                <a:spcPts val="2800"/>
              </a:lnSpc>
              <a:spcBef>
                <a:spcPts val="1000"/>
              </a:spcBef>
              <a:buFont typeface="+mj-lt"/>
              <a:buAutoNum type="arabicPeriod"/>
            </a:pPr>
            <a:r>
              <a:rPr lang="en-US" sz="2000" dirty="0">
                <a:solidFill>
                  <a:schemeClr val="accent6">
                    <a:lumMod val="75000"/>
                  </a:schemeClr>
                </a:solidFill>
              </a:rPr>
              <a:t>Detection and study of rotation of spin and tensor polarization for deuterons passing through an unpolarized target with the use of the extracted beam at Nuclotron.</a:t>
            </a:r>
          </a:p>
          <a:p>
            <a:pPr marL="457200" indent="-457200" algn="just">
              <a:lnSpc>
                <a:spcPts val="2800"/>
              </a:lnSpc>
              <a:spcBef>
                <a:spcPts val="1000"/>
              </a:spcBef>
              <a:buFont typeface="+mj-lt"/>
              <a:buAutoNum type="arabicPeriod"/>
            </a:pPr>
            <a:r>
              <a:rPr lang="en-US" sz="2000" dirty="0">
                <a:solidFill>
                  <a:schemeClr val="accent6">
                    <a:lumMod val="75000"/>
                  </a:schemeClr>
                </a:solidFill>
              </a:rPr>
              <a:t>Observation of tensor polarization acquiring by heavy nuclei (for example, Ne) when passing through an external target at Nuclotron</a:t>
            </a:r>
            <a:r>
              <a:rPr lang="en-US" sz="2000" dirty="0" smtClean="0">
                <a:solidFill>
                  <a:schemeClr val="accent6">
                    <a:lumMod val="75000"/>
                  </a:schemeClr>
                </a:solidFill>
              </a:rPr>
              <a:t>.</a:t>
            </a:r>
            <a:endParaRPr lang="en-US" sz="2000" dirty="0">
              <a:solidFill>
                <a:schemeClr val="accent6">
                  <a:lumMod val="75000"/>
                </a:schemeClr>
              </a:solidFill>
            </a:endParaRPr>
          </a:p>
        </p:txBody>
      </p:sp>
      <p:sp>
        <p:nvSpPr>
          <p:cNvPr id="429" name="Text Box 5"/>
          <p:cNvSpPr/>
          <p:nvPr/>
        </p:nvSpPr>
        <p:spPr>
          <a:xfrm>
            <a:off x="380880" y="228600"/>
            <a:ext cx="77720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dirty="0">
                <a:solidFill>
                  <a:srgbClr val="000000"/>
                </a:solidFill>
                <a:highlight>
                  <a:srgbClr val="FFFF00"/>
                </a:highlight>
                <a:latin typeface="Arial"/>
              </a:rPr>
              <a:t> </a:t>
            </a:r>
            <a:r>
              <a:rPr lang="en-US" sz="2800" spc="-1" dirty="0">
                <a:solidFill>
                  <a:srgbClr val="000066"/>
                </a:solidFill>
                <a:effectLst>
                  <a:outerShdw blurRad="38100" dist="38100" dir="2700000" algn="tl">
                    <a:srgbClr val="000000">
                      <a:alpha val="43137"/>
                    </a:srgbClr>
                  </a:outerShdw>
                </a:effectLst>
                <a:latin typeface="Arial"/>
              </a:rPr>
              <a:t>Conclusion: options for Nuclotron</a:t>
            </a:r>
          </a:p>
        </p:txBody>
      </p:sp>
    </p:spTree>
    <p:extLst>
      <p:ext uri="{BB962C8B-B14F-4D97-AF65-F5344CB8AC3E}">
        <p14:creationId xmlns:p14="http://schemas.microsoft.com/office/powerpoint/2010/main" val="2243849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 Box 2"/>
          <p:cNvSpPr/>
          <p:nvPr/>
        </p:nvSpPr>
        <p:spPr>
          <a:xfrm>
            <a:off x="304800" y="1143000"/>
            <a:ext cx="8534400" cy="55898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spcBef>
                <a:spcPts val="1000"/>
              </a:spcBef>
            </a:pPr>
            <a:r>
              <a:rPr lang="en-US" sz="2400" dirty="0">
                <a:solidFill>
                  <a:schemeClr val="accent6">
                    <a:lumMod val="75000"/>
                  </a:schemeClr>
                </a:solidFill>
              </a:rPr>
              <a:t>The first proposed step for NICA complex is </a:t>
            </a:r>
            <a:r>
              <a:rPr lang="en-US" sz="2400" dirty="0">
                <a:solidFill>
                  <a:schemeClr val="accent6">
                    <a:lumMod val="75000"/>
                  </a:schemeClr>
                </a:solidFill>
                <a:effectLst>
                  <a:outerShdw blurRad="38100" dist="38100" dir="2700000" algn="tl">
                    <a:srgbClr val="000000">
                      <a:alpha val="43137"/>
                    </a:srgbClr>
                  </a:outerShdw>
                </a:effectLst>
              </a:rPr>
              <a:t>observation of spin dichroism effect for deuterons </a:t>
            </a:r>
            <a:r>
              <a:rPr lang="en-US" sz="2400" dirty="0">
                <a:solidFill>
                  <a:schemeClr val="accent6">
                    <a:lumMod val="75000"/>
                  </a:schemeClr>
                </a:solidFill>
              </a:rPr>
              <a:t>during collisions of nonpolarized deuteron beams.</a:t>
            </a:r>
          </a:p>
          <a:p>
            <a:pPr algn="just">
              <a:lnSpc>
                <a:spcPct val="150000"/>
              </a:lnSpc>
              <a:spcBef>
                <a:spcPts val="1000"/>
              </a:spcBef>
            </a:pPr>
            <a:endParaRPr lang="en-US" sz="2400" dirty="0" smtClean="0">
              <a:solidFill>
                <a:schemeClr val="accent6">
                  <a:lumMod val="75000"/>
                </a:schemeClr>
              </a:solidFill>
            </a:endParaRPr>
          </a:p>
          <a:p>
            <a:pPr algn="just">
              <a:lnSpc>
                <a:spcPct val="150000"/>
              </a:lnSpc>
              <a:spcBef>
                <a:spcPts val="1000"/>
              </a:spcBef>
            </a:pPr>
            <a:endParaRPr lang="en-US" sz="2400" dirty="0" smtClean="0">
              <a:solidFill>
                <a:schemeClr val="accent6">
                  <a:lumMod val="75000"/>
                </a:schemeClr>
              </a:solidFill>
            </a:endParaRPr>
          </a:p>
          <a:p>
            <a:pPr algn="just">
              <a:lnSpc>
                <a:spcPct val="150000"/>
              </a:lnSpc>
              <a:spcBef>
                <a:spcPts val="1000"/>
              </a:spcBef>
            </a:pPr>
            <a:r>
              <a:rPr lang="en-US" sz="2400" dirty="0" smtClean="0">
                <a:solidFill>
                  <a:schemeClr val="accent6">
                    <a:lumMod val="75000"/>
                  </a:schemeClr>
                </a:solidFill>
              </a:rPr>
              <a:t>The </a:t>
            </a:r>
            <a:r>
              <a:rPr lang="en-US" sz="2400" dirty="0">
                <a:solidFill>
                  <a:schemeClr val="accent6">
                    <a:lumMod val="75000"/>
                  </a:schemeClr>
                </a:solidFill>
              </a:rPr>
              <a:t>nuclear optics effects for polarized particles should be taken into account when studying various reactions since they can reveal as systematic errors.</a:t>
            </a:r>
          </a:p>
          <a:p>
            <a:pPr algn="just">
              <a:lnSpc>
                <a:spcPct val="150000"/>
              </a:lnSpc>
              <a:spcBef>
                <a:spcPts val="1000"/>
              </a:spcBef>
            </a:pPr>
            <a:r>
              <a:rPr lang="en-US" sz="2400" dirty="0">
                <a:solidFill>
                  <a:schemeClr val="accent6">
                    <a:lumMod val="75000"/>
                  </a:schemeClr>
                </a:solidFill>
              </a:rPr>
              <a:t>It would be beneficial to have an internal target at NICA</a:t>
            </a:r>
            <a:r>
              <a:rPr lang="en-US" sz="2400" dirty="0" smtClean="0">
                <a:solidFill>
                  <a:schemeClr val="accent6">
                    <a:lumMod val="75000"/>
                  </a:schemeClr>
                </a:solidFill>
              </a:rPr>
              <a:t>.</a:t>
            </a:r>
            <a:endParaRPr lang="en-US" sz="2400" dirty="0">
              <a:solidFill>
                <a:schemeClr val="accent6">
                  <a:lumMod val="75000"/>
                </a:schemeClr>
              </a:solidFill>
            </a:endParaRPr>
          </a:p>
        </p:txBody>
      </p:sp>
      <p:sp>
        <p:nvSpPr>
          <p:cNvPr id="429" name="Text Box 5"/>
          <p:cNvSpPr/>
          <p:nvPr/>
        </p:nvSpPr>
        <p:spPr>
          <a:xfrm>
            <a:off x="380880" y="228600"/>
            <a:ext cx="777204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dirty="0">
                <a:solidFill>
                  <a:srgbClr val="000000"/>
                </a:solidFill>
                <a:highlight>
                  <a:srgbClr val="FFFF00"/>
                </a:highlight>
                <a:latin typeface="Arial"/>
              </a:rPr>
              <a:t> </a:t>
            </a:r>
            <a:r>
              <a:rPr lang="en-US" sz="2800" spc="-1" dirty="0" smtClean="0">
                <a:solidFill>
                  <a:srgbClr val="000066"/>
                </a:solidFill>
                <a:effectLst>
                  <a:outerShdw blurRad="38100" dist="38100" dir="2700000" algn="tl">
                    <a:srgbClr val="000000">
                      <a:alpha val="43137"/>
                    </a:srgbClr>
                  </a:outerShdw>
                </a:effectLst>
              </a:rPr>
              <a:t>Conclusion: options </a:t>
            </a:r>
            <a:r>
              <a:rPr lang="en-US" sz="2800" spc="-1" dirty="0">
                <a:solidFill>
                  <a:srgbClr val="000066"/>
                </a:solidFill>
                <a:effectLst>
                  <a:outerShdw blurRad="38100" dist="38100" dir="2700000" algn="tl">
                    <a:srgbClr val="000000">
                      <a:alpha val="43137"/>
                    </a:srgbClr>
                  </a:outerShdw>
                </a:effectLst>
              </a:rPr>
              <a:t>for NICA</a:t>
            </a:r>
            <a:endParaRPr lang="en-US" sz="2800" spc="-1" dirty="0">
              <a:solidFill>
                <a:srgbClr val="000066"/>
              </a:solidFill>
              <a:effectLst>
                <a:outerShdw blurRad="38100" dist="38100" dir="2700000" algn="tl">
                  <a:srgbClr val="000000">
                    <a:alpha val="43137"/>
                  </a:srgbClr>
                </a:outerShdw>
              </a:effectLst>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6821033"/>
              </p:ext>
            </p:extLst>
          </p:nvPr>
        </p:nvGraphicFramePr>
        <p:xfrm>
          <a:off x="380880" y="3213066"/>
          <a:ext cx="8228160" cy="731520"/>
        </p:xfrm>
        <a:graphic>
          <a:graphicData uri="http://schemas.openxmlformats.org/drawingml/2006/table">
            <a:tbl>
              <a:tblPr/>
              <a:tblGrid>
                <a:gridCol w="1142640"/>
                <a:gridCol w="1523880"/>
                <a:gridCol w="761760"/>
                <a:gridCol w="1129680"/>
                <a:gridCol w="851040"/>
                <a:gridCol w="1523880"/>
                <a:gridCol w="1295280"/>
              </a:tblGrid>
              <a:tr h="362880">
                <a:tc>
                  <a:txBody>
                    <a:bodyPr/>
                    <a:lstStyle/>
                    <a:p>
                      <a:pPr>
                        <a:lnSpc>
                          <a:spcPct val="100000"/>
                        </a:lnSpc>
                      </a:pPr>
                      <a:r>
                        <a:rPr lang="en-US" sz="1800" b="0" strike="noStrike" spc="-1" dirty="0">
                          <a:solidFill>
                            <a:srgbClr val="000066"/>
                          </a:solidFill>
                          <a:latin typeface="Arial"/>
                          <a:ea typeface="Arial"/>
                        </a:rPr>
                        <a:t>Particles</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N</a:t>
                      </a:r>
                      <a:r>
                        <a:rPr lang="en-US" sz="1800" b="0" strike="noStrike" spc="-1" baseline="-25000">
                          <a:solidFill>
                            <a:srgbClr val="000066"/>
                          </a:solidFill>
                          <a:latin typeface="Arial"/>
                          <a:ea typeface="Arial"/>
                        </a:rPr>
                        <a:t> </a:t>
                      </a:r>
                      <a:r>
                        <a:rPr lang="en-US" sz="1800" b="0" strike="noStrike" spc="-1">
                          <a:solidFill>
                            <a:srgbClr val="000066"/>
                          </a:solidFill>
                          <a:latin typeface="Arial"/>
                          <a:ea typeface="Arial"/>
                        </a:rPr>
                        <a:t>per beam</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σ, b</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L, cm</a:t>
                      </a:r>
                      <a:r>
                        <a:rPr lang="en-US" sz="1800" b="0" strike="noStrike" spc="-1" baseline="30000">
                          <a:solidFill>
                            <a:srgbClr val="000066"/>
                          </a:solidFill>
                          <a:latin typeface="Arial"/>
                          <a:ea typeface="Arial"/>
                        </a:rPr>
                        <a:t>-2</a:t>
                      </a:r>
                      <a:r>
                        <a:rPr lang="en-US" sz="1800" b="0" strike="noStrike" spc="-1">
                          <a:solidFill>
                            <a:srgbClr val="000066"/>
                          </a:solidFill>
                          <a:latin typeface="Arial"/>
                          <a:ea typeface="Arial"/>
                        </a:rPr>
                        <a:t>s</a:t>
                      </a:r>
                      <a:r>
                        <a:rPr lang="en-US" sz="1800" b="0" strike="noStrike" spc="-1" baseline="30000">
                          <a:solidFill>
                            <a:srgbClr val="000066"/>
                          </a:solidFill>
                          <a:latin typeface="Arial"/>
                          <a:ea typeface="Arial"/>
                        </a:rPr>
                        <a:t>-1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000066"/>
                          </a:solidFill>
                          <a:latin typeface="Arial"/>
                          <a:ea typeface="Arial"/>
                        </a:rPr>
                        <a:t>Δσ/σ</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pPr>
                      <a:r>
                        <a:rPr lang="en-US" sz="1800" b="0" strike="noStrike" spc="-1">
                          <a:solidFill>
                            <a:srgbClr val="C00000"/>
                          </a:solidFill>
                          <a:latin typeface="Arial"/>
                          <a:ea typeface="Arial"/>
                        </a:rPr>
                        <a:t>p</a:t>
                      </a:r>
                      <a:r>
                        <a:rPr lang="en-US" sz="1800" b="0" strike="noStrike" spc="-1" baseline="-25000">
                          <a:solidFill>
                            <a:srgbClr val="C00000"/>
                          </a:solidFill>
                          <a:latin typeface="Arial"/>
                          <a:ea typeface="Arial"/>
                        </a:rPr>
                        <a:t>zz</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pPr>
                      <a:r>
                        <a:rPr lang="en-US" sz="1800" b="0" strike="noStrike" spc="-1" dirty="0">
                          <a:solidFill>
                            <a:srgbClr val="000066"/>
                          </a:solidFill>
                          <a:latin typeface="Arial"/>
                          <a:ea typeface="Arial"/>
                        </a:rPr>
                        <a:t>T</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r h="317520">
                <a:tc>
                  <a:txBody>
                    <a:bodyPr/>
                    <a:lstStyle/>
                    <a:p>
                      <a:pPr>
                        <a:lnSpc>
                          <a:spcPct val="100000"/>
                        </a:lnSpc>
                      </a:pPr>
                      <a:r>
                        <a:rPr lang="en-US" sz="1800" b="0" strike="noStrike" spc="-1">
                          <a:solidFill>
                            <a:srgbClr val="000066"/>
                          </a:solidFill>
                          <a:latin typeface="Arial"/>
                          <a:ea typeface="Arial"/>
                        </a:rPr>
                        <a:t>d-d</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dirty="0">
                          <a:solidFill>
                            <a:srgbClr val="000066"/>
                          </a:solidFill>
                          <a:latin typeface="Arial"/>
                        </a:rPr>
                        <a:t>1.3·10</a:t>
                      </a:r>
                      <a:r>
                        <a:rPr lang="en-US" sz="1800" b="0" strike="noStrike" spc="-1" baseline="30000" dirty="0">
                          <a:solidFill>
                            <a:srgbClr val="000066"/>
                          </a:solidFill>
                          <a:latin typeface="Arial"/>
                        </a:rPr>
                        <a:t>13</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0.2</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rPr>
                        <a:t>4·10</a:t>
                      </a:r>
                      <a:r>
                        <a:rPr lang="en-US" sz="1800" b="0" strike="noStrike" spc="-1" baseline="30000">
                          <a:solidFill>
                            <a:srgbClr val="000066"/>
                          </a:solidFill>
                          <a:latin typeface="Arial"/>
                        </a:rPr>
                        <a:t>31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a:solidFill>
                            <a:srgbClr val="000066"/>
                          </a:solidFill>
                          <a:latin typeface="Arial"/>
                          <a:ea typeface="Arial"/>
                        </a:rPr>
                        <a:t>0.01</a:t>
                      </a:r>
                      <a:endParaRPr lang="en-US" sz="1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00000"/>
                        </a:lnSpc>
                        <a:tabLst>
                          <a:tab pos="0" algn="l"/>
                        </a:tabLst>
                      </a:pPr>
                      <a:r>
                        <a:rPr lang="en-US" sz="1800" b="0" strike="noStrike" spc="-1" dirty="0">
                          <a:solidFill>
                            <a:srgbClr val="C00000"/>
                          </a:solidFill>
                          <a:latin typeface="Arial"/>
                        </a:rPr>
                        <a:t>3·10</a:t>
                      </a:r>
                      <a:r>
                        <a:rPr lang="en-US" sz="1800" b="0" strike="noStrike" spc="-1" baseline="30000" dirty="0">
                          <a:solidFill>
                            <a:srgbClr val="C00000"/>
                          </a:solidFill>
                          <a:latin typeface="Arial"/>
                        </a:rPr>
                        <a:t>-5</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nSpc>
                          <a:spcPct val="100000"/>
                        </a:lnSpc>
                        <a:tabLst>
                          <a:tab pos="0" algn="l"/>
                        </a:tabLst>
                      </a:pPr>
                      <a:r>
                        <a:rPr lang="en-US" sz="1800" b="0" strike="noStrike" spc="-1" dirty="0">
                          <a:solidFill>
                            <a:srgbClr val="000066"/>
                          </a:solidFill>
                          <a:latin typeface="Arial"/>
                          <a:ea typeface="Arial"/>
                        </a:rPr>
                        <a:t>2 hours</a:t>
                      </a:r>
                      <a:endParaRPr lang="en-US" sz="1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Tree>
    <p:extLst>
      <p:ext uri="{BB962C8B-B14F-4D97-AF65-F5344CB8AC3E}">
        <p14:creationId xmlns:p14="http://schemas.microsoft.com/office/powerpoint/2010/main" val="2207680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spcBef>
                <a:spcPts val="1400"/>
              </a:spcBef>
              <a:buNone/>
            </a:pPr>
            <a:r>
              <a:rPr lang="en-US" sz="2800" b="0" strike="noStrike" spc="-1">
                <a:solidFill>
                  <a:srgbClr val="000066"/>
                </a:solidFill>
                <a:latin typeface="Arial"/>
              </a:rPr>
              <a:t>Thank you for attention!!</a:t>
            </a:r>
            <a:endParaRPr lang="en-US" sz="2800" b="0" strike="noStrike" spc="-1">
              <a:solidFill>
                <a:srgbClr val="000000"/>
              </a:solidFill>
              <a:latin typeface="Arial"/>
            </a:endParaRPr>
          </a:p>
        </p:txBody>
      </p:sp>
      <p:pic>
        <p:nvPicPr>
          <p:cNvPr id="431" name="Picture 2"/>
          <p:cNvPicPr/>
          <p:nvPr/>
        </p:nvPicPr>
        <p:blipFill>
          <a:blip r:embed="rId2"/>
          <a:stretch/>
        </p:blipFill>
        <p:spPr>
          <a:xfrm>
            <a:off x="361440" y="1143000"/>
            <a:ext cx="8421120" cy="54453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357120" y="152280"/>
            <a:ext cx="8633880" cy="398520"/>
          </a:xfrm>
          <a:prstGeom prst="rect">
            <a:avLst/>
          </a:prstGeom>
          <a:noFill/>
          <a:ln w="0">
            <a:noFill/>
          </a:ln>
        </p:spPr>
        <p:txBody>
          <a:bodyPr numCol="1" spcCol="0" anchor="ctr">
            <a:noAutofit/>
          </a:bodyPr>
          <a:lstStyle/>
          <a:p>
            <a:pPr indent="0">
              <a:lnSpc>
                <a:spcPct val="100000"/>
              </a:lnSpc>
              <a:buNone/>
            </a:pPr>
            <a:r>
              <a:rPr lang="en-US" sz="2400" b="0" strike="noStrike" spc="-1">
                <a:solidFill>
                  <a:srgbClr val="000066"/>
                </a:solidFill>
                <a:latin typeface="Arial"/>
              </a:rPr>
              <a:t>Natural optical activity </a:t>
            </a:r>
            <a:endParaRPr lang="en-US" sz="2400" b="0" strike="noStrike" spc="-1">
              <a:solidFill>
                <a:srgbClr val="000000"/>
              </a:solidFill>
              <a:latin typeface="Arial"/>
            </a:endParaRPr>
          </a:p>
        </p:txBody>
      </p:sp>
      <p:sp>
        <p:nvSpPr>
          <p:cNvPr id="40" name="Rectangle 6">
            <a:extLst>
              <a:ext uri="{FF2B5EF4-FFF2-40B4-BE49-F238E27FC236}">
                <a16:creationId xmlns:a16="http://schemas.microsoft.com/office/drawing/2014/main" xmlns="" id="{3A0B6CEB-02EA-D28F-4A9C-5B7F34A30E1C}"/>
              </a:ext>
            </a:extLst>
          </p:cNvPr>
          <p:cNvSpPr>
            <a:spLocks noChangeArrowheads="1"/>
          </p:cNvSpPr>
          <p:nvPr/>
        </p:nvSpPr>
        <p:spPr bwMode="auto">
          <a:xfrm>
            <a:off x="381000" y="1053548"/>
            <a:ext cx="8229600" cy="2971800"/>
          </a:xfrm>
          <a:prstGeom prst="rect">
            <a:avLst/>
          </a:prstGeom>
          <a:solidFill>
            <a:schemeClr val="bg1"/>
          </a:solidFill>
          <a:ln w="2857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 name="Picture 7">
            <a:extLst>
              <a:ext uri="{FF2B5EF4-FFF2-40B4-BE49-F238E27FC236}">
                <a16:creationId xmlns:a16="http://schemas.microsoft.com/office/drawing/2014/main" xmlns="" id="{E5152DF8-07ED-67C5-B1FB-8CDDCD8A1B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1492"/>
          <a:stretch>
            <a:fillRect/>
          </a:stretch>
        </p:blipFill>
        <p:spPr bwMode="auto">
          <a:xfrm>
            <a:off x="533400" y="2729948"/>
            <a:ext cx="64770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Box 8">
            <a:extLst>
              <a:ext uri="{FF2B5EF4-FFF2-40B4-BE49-F238E27FC236}">
                <a16:creationId xmlns:a16="http://schemas.microsoft.com/office/drawing/2014/main" xmlns="" id="{70981AD0-FF79-D308-A563-3A319634B3E0}"/>
              </a:ext>
            </a:extLst>
          </p:cNvPr>
          <p:cNvSpPr txBox="1">
            <a:spLocks noChangeArrowheads="1"/>
          </p:cNvSpPr>
          <p:nvPr/>
        </p:nvSpPr>
        <p:spPr bwMode="auto">
          <a:xfrm>
            <a:off x="457200" y="1129748"/>
            <a:ext cx="3886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Linearly polarized photons in matter </a:t>
            </a:r>
          </a:p>
        </p:txBody>
      </p:sp>
      <p:graphicFrame>
        <p:nvGraphicFramePr>
          <p:cNvPr id="43" name="Object 9">
            <a:extLst>
              <a:ext uri="{FF2B5EF4-FFF2-40B4-BE49-F238E27FC236}">
                <a16:creationId xmlns:a16="http://schemas.microsoft.com/office/drawing/2014/main" xmlns="" id="{897184AE-8792-8B8A-063E-F86BA6DA4AA8}"/>
              </a:ext>
            </a:extLst>
          </p:cNvPr>
          <p:cNvGraphicFramePr>
            <a:graphicFrameLocks noChangeAspect="1"/>
          </p:cNvGraphicFramePr>
          <p:nvPr>
            <p:extLst>
              <p:ext uri="{D42A27DB-BD31-4B8C-83A1-F6EECF244321}">
                <p14:modId xmlns:p14="http://schemas.microsoft.com/office/powerpoint/2010/main" val="3902048380"/>
              </p:ext>
            </p:extLst>
          </p:nvPr>
        </p:nvGraphicFramePr>
        <p:xfrm>
          <a:off x="1800225" y="1439311"/>
          <a:ext cx="1200150" cy="628650"/>
        </p:xfrm>
        <a:graphic>
          <a:graphicData uri="http://schemas.openxmlformats.org/presentationml/2006/ole">
            <mc:AlternateContent xmlns:mc="http://schemas.openxmlformats.org/markup-compatibility/2006">
              <mc:Choice xmlns:v="urn:schemas-microsoft-com:vml" Requires="v">
                <p:oleObj spid="_x0000_s1066" name="Equation" r:id="rId4" imgW="799920" imgH="419040" progId="Equation.DSMT4">
                  <p:embed/>
                </p:oleObj>
              </mc:Choice>
              <mc:Fallback>
                <p:oleObj name="Equation" r:id="rId4" imgW="799920" imgH="419040" progId="Equation.DSMT4">
                  <p:embed/>
                  <p:pic>
                    <p:nvPicPr>
                      <p:cNvPr id="0" name=""/>
                      <p:cNvPicPr>
                        <a:picLocks noChangeAspect="1" noChangeArrowheads="1"/>
                      </p:cNvPicPr>
                      <p:nvPr/>
                    </p:nvPicPr>
                    <p:blipFill>
                      <a:blip r:embed="rId5"/>
                      <a:srcRect/>
                      <a:stretch>
                        <a:fillRect/>
                      </a:stretch>
                    </p:blipFill>
                    <p:spPr bwMode="auto">
                      <a:xfrm>
                        <a:off x="1800225" y="1439311"/>
                        <a:ext cx="12001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 name="Text Box 10">
            <a:extLst>
              <a:ext uri="{FF2B5EF4-FFF2-40B4-BE49-F238E27FC236}">
                <a16:creationId xmlns:a16="http://schemas.microsoft.com/office/drawing/2014/main" xmlns="" id="{5AE2D1E5-76EB-FF97-422B-109FB4D8F5E8}"/>
              </a:ext>
            </a:extLst>
          </p:cNvPr>
          <p:cNvSpPr txBox="1">
            <a:spLocks noChangeArrowheads="1"/>
          </p:cNvSpPr>
          <p:nvPr/>
        </p:nvSpPr>
        <p:spPr bwMode="auto">
          <a:xfrm>
            <a:off x="457200" y="2272748"/>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Polarization vector of a photon in matter</a:t>
            </a:r>
          </a:p>
        </p:txBody>
      </p:sp>
      <p:pic>
        <p:nvPicPr>
          <p:cNvPr id="45" name="Picture 12">
            <a:extLst>
              <a:ext uri="{FF2B5EF4-FFF2-40B4-BE49-F238E27FC236}">
                <a16:creationId xmlns:a16="http://schemas.microsoft.com/office/drawing/2014/main" xmlns="" id="{BC6880C9-1F43-4D41-C59D-FFE68119C3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784" r="8333" b="19812"/>
          <a:stretch/>
        </p:blipFill>
        <p:spPr bwMode="auto">
          <a:xfrm>
            <a:off x="4343400" y="1510748"/>
            <a:ext cx="4191000" cy="148424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13">
            <a:extLst>
              <a:ext uri="{FF2B5EF4-FFF2-40B4-BE49-F238E27FC236}">
                <a16:creationId xmlns:a16="http://schemas.microsoft.com/office/drawing/2014/main" xmlns="" id="{553C2D45-15A8-803B-7057-811096F2588F}"/>
              </a:ext>
            </a:extLst>
          </p:cNvPr>
          <p:cNvSpPr txBox="1">
            <a:spLocks noChangeArrowheads="1"/>
          </p:cNvSpPr>
          <p:nvPr/>
        </p:nvSpPr>
        <p:spPr bwMode="auto">
          <a:xfrm>
            <a:off x="457200" y="6214646"/>
            <a:ext cx="2133600" cy="338554"/>
          </a:xfrm>
          <a:prstGeom prst="rect">
            <a:avLst/>
          </a:prstGeom>
          <a:solidFill>
            <a:schemeClr val="bg1"/>
          </a:solidFill>
          <a:ln w="2857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en-US" sz="1600" b="1" dirty="0">
                <a:effectLst>
                  <a:outerShdw blurRad="38100" dist="38100" dir="2700000" algn="tl">
                    <a:srgbClr val="C0C0C0"/>
                  </a:outerShdw>
                </a:effectLst>
              </a:rPr>
              <a:t>1811</a:t>
            </a:r>
            <a:r>
              <a:rPr lang="ru-RU" altLang="en-US" sz="1600" dirty="0"/>
              <a:t> </a:t>
            </a:r>
            <a:r>
              <a:rPr lang="en-US" altLang="en-US" sz="1600" dirty="0">
                <a:effectLst>
                  <a:outerShdw blurRad="38100" dist="38100" dir="2700000" algn="tl">
                    <a:srgbClr val="C0C0C0"/>
                  </a:outerShdw>
                </a:effectLst>
              </a:rPr>
              <a:t>D</a:t>
            </a:r>
            <a:r>
              <a:rPr lang="ru-RU" altLang="en-US" sz="1600" dirty="0">
                <a:effectLst>
                  <a:outerShdw blurRad="38100" dist="38100" dir="2700000" algn="tl">
                    <a:srgbClr val="C0C0C0"/>
                  </a:outerShdw>
                </a:effectLst>
              </a:rPr>
              <a:t>.</a:t>
            </a:r>
            <a:r>
              <a:rPr lang="en-US" altLang="en-US" sz="1600" dirty="0">
                <a:effectLst>
                  <a:outerShdw blurRad="38100" dist="38100" dir="2700000" algn="tl">
                    <a:srgbClr val="C0C0C0"/>
                  </a:outerShdw>
                </a:effectLst>
              </a:rPr>
              <a:t>F</a:t>
            </a:r>
            <a:r>
              <a:rPr lang="ru-RU" altLang="en-US" sz="1600" dirty="0">
                <a:effectLst>
                  <a:outerShdw blurRad="38100" dist="38100" dir="2700000" algn="tl">
                    <a:srgbClr val="C0C0C0"/>
                  </a:outerShdw>
                </a:effectLst>
              </a:rPr>
              <a:t>. </a:t>
            </a:r>
            <a:r>
              <a:rPr lang="en-US" altLang="en-US" sz="1600" dirty="0" err="1">
                <a:effectLst>
                  <a:outerShdw blurRad="38100" dist="38100" dir="2700000" algn="tl">
                    <a:srgbClr val="C0C0C0"/>
                  </a:outerShdw>
                </a:effectLst>
              </a:rPr>
              <a:t>Arago</a:t>
            </a:r>
            <a:endParaRPr lang="en-US" altLang="en-US" sz="1600" dirty="0">
              <a:effectLst>
                <a:outerShdw blurRad="38100" dist="38100" dir="2700000" algn="tl">
                  <a:srgbClr val="C0C0C0"/>
                </a:outerShdw>
              </a:effectLst>
            </a:endParaRPr>
          </a:p>
        </p:txBody>
      </p:sp>
      <p:sp>
        <p:nvSpPr>
          <p:cNvPr id="47" name="Text Box 14">
            <a:extLst>
              <a:ext uri="{FF2B5EF4-FFF2-40B4-BE49-F238E27FC236}">
                <a16:creationId xmlns:a16="http://schemas.microsoft.com/office/drawing/2014/main" xmlns="" id="{F0A50B61-63F5-C3D5-9199-635278B5D607}"/>
              </a:ext>
            </a:extLst>
          </p:cNvPr>
          <p:cNvSpPr txBox="1">
            <a:spLocks noChangeArrowheads="1"/>
          </p:cNvSpPr>
          <p:nvPr/>
        </p:nvSpPr>
        <p:spPr bwMode="auto">
          <a:xfrm>
            <a:off x="364434" y="4072355"/>
            <a:ext cx="82461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Polarization plane of a photon, which passes length </a:t>
            </a:r>
            <a:r>
              <a:rPr lang="en-US" altLang="en-US" sz="1600" dirty="0">
                <a:latin typeface="News701 BT"/>
              </a:rPr>
              <a:t>L</a:t>
            </a:r>
            <a:r>
              <a:rPr lang="en-US" altLang="en-US" sz="1600" dirty="0"/>
              <a:t> in matter, rotates at angle </a:t>
            </a:r>
            <a:r>
              <a:rPr lang="en-US" altLang="en-US" sz="1600" dirty="0">
                <a:sym typeface="Symbol"/>
              </a:rPr>
              <a:t></a:t>
            </a:r>
            <a:endParaRPr lang="en-US" altLang="en-US" sz="1600" dirty="0"/>
          </a:p>
        </p:txBody>
      </p:sp>
      <p:pic>
        <p:nvPicPr>
          <p:cNvPr id="48" name="Picture 15">
            <a:extLst>
              <a:ext uri="{FF2B5EF4-FFF2-40B4-BE49-F238E27FC236}">
                <a16:creationId xmlns:a16="http://schemas.microsoft.com/office/drawing/2014/main" xmlns="" id="{C8C4F725-3DA5-BEA6-4D3B-2D0037F9BD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011" y="4493942"/>
            <a:ext cx="2951163" cy="558800"/>
          </a:xfrm>
          <a:prstGeom prst="rect">
            <a:avLst/>
          </a:prstGeom>
          <a:noFill/>
          <a:ln w="28575">
            <a:solidFill>
              <a:srgbClr val="CC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16">
            <a:extLst>
              <a:ext uri="{FF2B5EF4-FFF2-40B4-BE49-F238E27FC236}">
                <a16:creationId xmlns:a16="http://schemas.microsoft.com/office/drawing/2014/main" xmlns="" id="{E6F9D4CE-31CA-B907-5340-8CD3A5D1AD2B}"/>
              </a:ext>
            </a:extLst>
          </p:cNvPr>
          <p:cNvSpPr>
            <a:spLocks noChangeArrowheads="1"/>
          </p:cNvSpPr>
          <p:nvPr/>
        </p:nvSpPr>
        <p:spPr bwMode="auto">
          <a:xfrm>
            <a:off x="6553200" y="6198771"/>
            <a:ext cx="2202847" cy="338554"/>
          </a:xfrm>
          <a:prstGeom prst="rect">
            <a:avLst/>
          </a:prstGeom>
          <a:solidFill>
            <a:schemeClr val="bg1"/>
          </a:solidFill>
          <a:ln w="2857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en-US" sz="1600" b="1" dirty="0">
                <a:effectLst>
                  <a:outerShdw blurRad="38100" dist="38100" dir="2700000" algn="tl">
                    <a:srgbClr val="C0C0C0"/>
                  </a:outerShdw>
                </a:effectLst>
              </a:rPr>
              <a:t>1817</a:t>
            </a:r>
            <a:r>
              <a:rPr lang="en-US" altLang="en-US" sz="1600" b="1" dirty="0">
                <a:effectLst>
                  <a:outerShdw blurRad="38100" dist="38100" dir="2700000" algn="tl">
                    <a:srgbClr val="C0C0C0"/>
                  </a:outerShdw>
                </a:effectLst>
              </a:rPr>
              <a:t>,1823</a:t>
            </a:r>
            <a:r>
              <a:rPr lang="ru-RU" altLang="en-US" sz="1600" b="1" dirty="0">
                <a:effectLst>
                  <a:outerShdw blurRad="38100" dist="38100" dir="2700000" algn="tl">
                    <a:srgbClr val="C0C0C0"/>
                  </a:outerShdw>
                </a:effectLst>
              </a:rPr>
              <a:t> </a:t>
            </a:r>
            <a:r>
              <a:rPr lang="en-US" altLang="en-US" sz="1600" dirty="0">
                <a:effectLst>
                  <a:outerShdw blurRad="38100" dist="38100" dir="2700000" algn="tl">
                    <a:srgbClr val="C0C0C0"/>
                  </a:outerShdw>
                </a:effectLst>
              </a:rPr>
              <a:t>A</a:t>
            </a:r>
            <a:r>
              <a:rPr lang="ru-RU" altLang="en-US" sz="1600" dirty="0">
                <a:effectLst>
                  <a:outerShdw blurRad="38100" dist="38100" dir="2700000" algn="tl">
                    <a:srgbClr val="C0C0C0"/>
                  </a:outerShdw>
                </a:effectLst>
              </a:rPr>
              <a:t>. </a:t>
            </a:r>
            <a:r>
              <a:rPr lang="en-US" altLang="en-US" sz="1600" dirty="0">
                <a:effectLst>
                  <a:outerShdw blurRad="38100" dist="38100" dir="2700000" algn="tl">
                    <a:srgbClr val="C0C0C0"/>
                  </a:outerShdw>
                </a:effectLst>
              </a:rPr>
              <a:t>Fresnel</a:t>
            </a:r>
            <a:r>
              <a:rPr lang="ru-RU" altLang="en-US" sz="1600" dirty="0"/>
              <a:t> </a:t>
            </a:r>
            <a:endParaRPr lang="en-US" altLang="en-US" sz="1600" dirty="0"/>
          </a:p>
        </p:txBody>
      </p:sp>
      <p:sp>
        <p:nvSpPr>
          <p:cNvPr id="50" name="Rectangle 17">
            <a:extLst>
              <a:ext uri="{FF2B5EF4-FFF2-40B4-BE49-F238E27FC236}">
                <a16:creationId xmlns:a16="http://schemas.microsoft.com/office/drawing/2014/main" xmlns="" id="{1D416AA9-3FF8-04E2-5A80-C8B1BEC9CA9B}"/>
              </a:ext>
            </a:extLst>
          </p:cNvPr>
          <p:cNvSpPr>
            <a:spLocks noChangeArrowheads="1"/>
          </p:cNvSpPr>
          <p:nvPr/>
        </p:nvSpPr>
        <p:spPr bwMode="auto">
          <a:xfrm>
            <a:off x="3505200" y="6198771"/>
            <a:ext cx="2133600" cy="338554"/>
          </a:xfrm>
          <a:prstGeom prst="rect">
            <a:avLst/>
          </a:prstGeom>
          <a:solidFill>
            <a:schemeClr val="bg1"/>
          </a:solidFill>
          <a:ln w="2857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t> </a:t>
            </a:r>
            <a:r>
              <a:rPr lang="ru-RU" altLang="en-US" sz="1600" b="1" dirty="0">
                <a:effectLst>
                  <a:outerShdw blurRad="38100" dist="38100" dir="2700000" algn="tl">
                    <a:srgbClr val="C0C0C0"/>
                  </a:outerShdw>
                </a:effectLst>
              </a:rPr>
              <a:t>1812</a:t>
            </a:r>
            <a:r>
              <a:rPr lang="en-US" altLang="en-US" sz="1600" dirty="0">
                <a:effectLst>
                  <a:outerShdw blurRad="38100" dist="38100" dir="2700000" algn="tl">
                    <a:srgbClr val="C0C0C0"/>
                  </a:outerShdw>
                </a:effectLst>
              </a:rPr>
              <a:t> J</a:t>
            </a:r>
            <a:r>
              <a:rPr lang="ru-RU" altLang="en-US" sz="1600" dirty="0">
                <a:effectLst>
                  <a:outerShdw blurRad="38100" dist="38100" dir="2700000" algn="tl">
                    <a:srgbClr val="C0C0C0"/>
                  </a:outerShdw>
                </a:effectLst>
              </a:rPr>
              <a:t>.</a:t>
            </a:r>
            <a:r>
              <a:rPr lang="en-US" altLang="en-US" sz="1600" dirty="0">
                <a:effectLst>
                  <a:outerShdw blurRad="38100" dist="38100" dir="2700000" algn="tl">
                    <a:srgbClr val="C0C0C0"/>
                  </a:outerShdw>
                </a:effectLst>
              </a:rPr>
              <a:t>B</a:t>
            </a:r>
            <a:r>
              <a:rPr lang="ru-RU" altLang="en-US" sz="1600" dirty="0">
                <a:effectLst>
                  <a:outerShdw blurRad="38100" dist="38100" dir="2700000" algn="tl">
                    <a:srgbClr val="C0C0C0"/>
                  </a:outerShdw>
                </a:effectLst>
              </a:rPr>
              <a:t>. </a:t>
            </a:r>
            <a:r>
              <a:rPr lang="en-US" altLang="en-US" sz="1600" dirty="0" err="1">
                <a:effectLst>
                  <a:outerShdw blurRad="38100" dist="38100" dir="2700000" algn="tl">
                    <a:srgbClr val="C0C0C0"/>
                  </a:outerShdw>
                </a:effectLst>
              </a:rPr>
              <a:t>Biot</a:t>
            </a:r>
            <a:r>
              <a:rPr lang="en-US" altLang="en-US" sz="1600" dirty="0"/>
              <a:t> </a:t>
            </a:r>
          </a:p>
        </p:txBody>
      </p:sp>
      <p:sp>
        <p:nvSpPr>
          <p:cNvPr id="51" name="Rectangle 50"/>
          <p:cNvSpPr/>
          <p:nvPr/>
        </p:nvSpPr>
        <p:spPr>
          <a:xfrm>
            <a:off x="5245785" y="1129748"/>
            <a:ext cx="2386231" cy="369332"/>
          </a:xfrm>
          <a:prstGeom prst="rect">
            <a:avLst/>
          </a:prstGeom>
        </p:spPr>
        <p:txBody>
          <a:bodyPr wrap="none">
            <a:spAutoFit/>
          </a:bodyPr>
          <a:lstStyle/>
          <a:p>
            <a:r>
              <a:rPr lang="en-US" altLang="en-US" dirty="0" err="1">
                <a:effectLst>
                  <a:outerShdw blurRad="38100" dist="38100" dir="2700000" algn="tl">
                    <a:srgbClr val="000000">
                      <a:alpha val="43137"/>
                    </a:srgbClr>
                  </a:outerShdw>
                </a:effectLst>
              </a:rPr>
              <a:t>Faradey</a:t>
            </a:r>
            <a:r>
              <a:rPr lang="en-US" altLang="en-US" dirty="0">
                <a:effectLst>
                  <a:outerShdw blurRad="38100" dist="38100" dir="2700000" algn="tl">
                    <a:srgbClr val="000000">
                      <a:alpha val="43137"/>
                    </a:srgbClr>
                  </a:outerShdw>
                </a:effectLst>
              </a:rPr>
              <a:t> effect</a:t>
            </a:r>
            <a:r>
              <a:rPr lang="ru-RU" altLang="en-US" dirty="0">
                <a:effectLst>
                  <a:outerShdw blurRad="38100" dist="38100" dir="2700000" algn="tl">
                    <a:srgbClr val="000000">
                      <a:alpha val="43137"/>
                    </a:srgbClr>
                  </a:outerShdw>
                </a:effectLst>
              </a:rPr>
              <a:t> (1845)</a:t>
            </a:r>
            <a:endParaRPr lang="en-US" dirty="0"/>
          </a:p>
        </p:txBody>
      </p:sp>
      <p:sp>
        <p:nvSpPr>
          <p:cNvPr id="52" name="Rectangle 51"/>
          <p:cNvSpPr/>
          <p:nvPr/>
        </p:nvSpPr>
        <p:spPr>
          <a:xfrm>
            <a:off x="838200" y="3110948"/>
            <a:ext cx="76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53" name="Text Box 14">
            <a:extLst>
              <a:ext uri="{FF2B5EF4-FFF2-40B4-BE49-F238E27FC236}">
                <a16:creationId xmlns:a16="http://schemas.microsoft.com/office/drawing/2014/main" xmlns="" id="{F0A50B61-63F5-C3D5-9199-635278B5D607}"/>
              </a:ext>
            </a:extLst>
          </p:cNvPr>
          <p:cNvSpPr txBox="1">
            <a:spLocks noChangeArrowheads="1"/>
          </p:cNvSpPr>
          <p:nvPr/>
        </p:nvSpPr>
        <p:spPr bwMode="auto">
          <a:xfrm>
            <a:off x="3633172" y="4604065"/>
            <a:ext cx="39789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latin typeface="News701 BT"/>
              </a:rPr>
              <a:t>N</a:t>
            </a:r>
            <a:r>
              <a:rPr lang="en-US" altLang="en-US" sz="1600" baseline="-25000" dirty="0">
                <a:latin typeface="News701 BT"/>
              </a:rPr>
              <a:t>+</a:t>
            </a:r>
            <a:r>
              <a:rPr lang="en-US" altLang="en-US" sz="1600" dirty="0"/>
              <a:t> and </a:t>
            </a:r>
            <a:r>
              <a:rPr lang="en-US" altLang="en-US" sz="1600" dirty="0">
                <a:latin typeface="News701 BT"/>
              </a:rPr>
              <a:t>N</a:t>
            </a:r>
            <a:r>
              <a:rPr lang="en-US" altLang="en-US" sz="1600" baseline="-25000" dirty="0">
                <a:latin typeface="News701 BT"/>
              </a:rPr>
              <a:t>-</a:t>
            </a:r>
            <a:r>
              <a:rPr lang="en-US" altLang="en-US" sz="1600" dirty="0"/>
              <a:t> are the refraction indices.</a:t>
            </a:r>
            <a:r>
              <a:rPr lang="en-US" altLang="en-US" sz="1600" dirty="0">
                <a:sym typeface="Symbol"/>
              </a:rPr>
              <a:t></a:t>
            </a:r>
            <a:endParaRPr lang="en-US" altLang="en-US" sz="1600" dirty="0"/>
          </a:p>
        </p:txBody>
      </p:sp>
      <p:grpSp>
        <p:nvGrpSpPr>
          <p:cNvPr id="54" name="Group 19">
            <a:extLst>
              <a:ext uri="{FF2B5EF4-FFF2-40B4-BE49-F238E27FC236}">
                <a16:creationId xmlns:a16="http://schemas.microsoft.com/office/drawing/2014/main" xmlns="" id="{881E4FC7-D396-1E26-085F-A4F5699468D1}"/>
              </a:ext>
            </a:extLst>
          </p:cNvPr>
          <p:cNvGrpSpPr>
            <a:grpSpLocks/>
          </p:cNvGrpSpPr>
          <p:nvPr/>
        </p:nvGrpSpPr>
        <p:grpSpPr bwMode="auto">
          <a:xfrm>
            <a:off x="364434" y="5240338"/>
            <a:ext cx="8610600" cy="703262"/>
            <a:chOff x="192" y="3733"/>
            <a:chExt cx="5424" cy="443"/>
          </a:xfrm>
        </p:grpSpPr>
        <p:sp>
          <p:nvSpPr>
            <p:cNvPr id="55" name="Text Box 13">
              <a:extLst>
                <a:ext uri="{FF2B5EF4-FFF2-40B4-BE49-F238E27FC236}">
                  <a16:creationId xmlns:a16="http://schemas.microsoft.com/office/drawing/2014/main" xmlns="" id="{695FBBF0-1332-EDCE-AE63-14CEFBB2BDB0}"/>
                </a:ext>
              </a:extLst>
            </p:cNvPr>
            <p:cNvSpPr txBox="1">
              <a:spLocks noChangeArrowheads="1"/>
            </p:cNvSpPr>
            <p:nvPr/>
          </p:nvSpPr>
          <p:spPr bwMode="auto">
            <a:xfrm>
              <a:off x="192" y="3733"/>
              <a:ext cx="5424"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2800">
                  <a:solidFill>
                    <a:schemeClr val="tx1"/>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dirty="0"/>
                <a:t>             corresponds to the right rotation of the light polarization plane (clockwise  rotation)</a:t>
              </a:r>
            </a:p>
            <a:p>
              <a:pPr eaLnBrk="1" hangingPunct="1">
                <a:spcBef>
                  <a:spcPct val="50000"/>
                </a:spcBef>
              </a:pPr>
              <a:r>
                <a:rPr lang="en-US" altLang="en-US" dirty="0"/>
                <a:t>             corresponds to the left rotation (i.e. counter-clockwise rotation)</a:t>
              </a:r>
            </a:p>
          </p:txBody>
        </p:sp>
        <p:graphicFrame>
          <p:nvGraphicFramePr>
            <p:cNvPr id="56" name="Object 15">
              <a:extLst>
                <a:ext uri="{FF2B5EF4-FFF2-40B4-BE49-F238E27FC236}">
                  <a16:creationId xmlns:a16="http://schemas.microsoft.com/office/drawing/2014/main" xmlns="" id="{059DC540-5316-280A-E58A-32D261829FBA}"/>
                </a:ext>
              </a:extLst>
            </p:cNvPr>
            <p:cNvGraphicFramePr>
              <a:graphicFrameLocks noChangeAspect="1"/>
            </p:cNvGraphicFramePr>
            <p:nvPr/>
          </p:nvGraphicFramePr>
          <p:xfrm>
            <a:off x="288" y="3733"/>
            <a:ext cx="384" cy="185"/>
          </p:xfrm>
          <a:graphic>
            <a:graphicData uri="http://schemas.openxmlformats.org/presentationml/2006/ole">
              <mc:AlternateContent xmlns:mc="http://schemas.openxmlformats.org/markup-compatibility/2006">
                <mc:Choice xmlns:v="urn:schemas-microsoft-com:vml" Requires="v">
                  <p:oleObj spid="_x0000_s1067" name="Equation" r:id="rId8" imgW="368140" imgH="177723" progId="Equation.3">
                    <p:embed/>
                  </p:oleObj>
                </mc:Choice>
                <mc:Fallback>
                  <p:oleObj name="Equation" r:id="rId8" imgW="368140" imgH="17772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 y="3733"/>
                          <a:ext cx="384"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6">
              <a:extLst>
                <a:ext uri="{FF2B5EF4-FFF2-40B4-BE49-F238E27FC236}">
                  <a16:creationId xmlns:a16="http://schemas.microsoft.com/office/drawing/2014/main" xmlns="" id="{2EEA4804-F399-34FD-C7BA-24A951499F80}"/>
                </a:ext>
              </a:extLst>
            </p:cNvPr>
            <p:cNvGraphicFramePr>
              <a:graphicFrameLocks noChangeAspect="1"/>
            </p:cNvGraphicFramePr>
            <p:nvPr/>
          </p:nvGraphicFramePr>
          <p:xfrm>
            <a:off x="288" y="3973"/>
            <a:ext cx="384" cy="185"/>
          </p:xfrm>
          <a:graphic>
            <a:graphicData uri="http://schemas.openxmlformats.org/presentationml/2006/ole">
              <mc:AlternateContent xmlns:mc="http://schemas.openxmlformats.org/markup-compatibility/2006">
                <mc:Choice xmlns:v="urn:schemas-microsoft-com:vml" Requires="v">
                  <p:oleObj spid="_x0000_s1068" name="Equation" r:id="rId10" imgW="368140" imgH="177723" progId="Equation.3">
                    <p:embed/>
                  </p:oleObj>
                </mc:Choice>
                <mc:Fallback>
                  <p:oleObj name="Equation" r:id="rId10" imgW="368140" imgH="17772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 y="3973"/>
                          <a:ext cx="384"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8" name="Object 15">
            <a:extLst>
              <a:ext uri="{FF2B5EF4-FFF2-40B4-BE49-F238E27FC236}">
                <a16:creationId xmlns:a16="http://schemas.microsoft.com/office/drawing/2014/main" xmlns="" id="{059DC540-5316-280A-E58A-32D261829FBA}"/>
              </a:ext>
            </a:extLst>
          </p:cNvPr>
          <p:cNvGraphicFramePr>
            <a:graphicFrameLocks noChangeAspect="1"/>
          </p:cNvGraphicFramePr>
          <p:nvPr>
            <p:extLst>
              <p:ext uri="{D42A27DB-BD31-4B8C-83A1-F6EECF244321}">
                <p14:modId xmlns:p14="http://schemas.microsoft.com/office/powerpoint/2010/main" val="3183104937"/>
              </p:ext>
            </p:extLst>
          </p:nvPr>
        </p:nvGraphicFramePr>
        <p:xfrm>
          <a:off x="7659756" y="4094788"/>
          <a:ext cx="231775" cy="293688"/>
        </p:xfrm>
        <a:graphic>
          <a:graphicData uri="http://schemas.openxmlformats.org/presentationml/2006/ole">
            <mc:AlternateContent xmlns:mc="http://schemas.openxmlformats.org/markup-compatibility/2006">
              <mc:Choice xmlns:v="urn:schemas-microsoft-com:vml" Requires="v">
                <p:oleObj spid="_x0000_s1069" name="Equation" r:id="rId12" imgW="139680" imgH="177480" progId="Equation.DSMT4">
                  <p:embed/>
                </p:oleObj>
              </mc:Choice>
              <mc:Fallback>
                <p:oleObj name="Equation" r:id="rId12" imgW="139680" imgH="177480" progId="Equation.DSMT4">
                  <p:embed/>
                  <p:pic>
                    <p:nvPicPr>
                      <p:cNvPr id="0" name=""/>
                      <p:cNvPicPr>
                        <a:picLocks noChangeAspect="1" noChangeArrowheads="1"/>
                      </p:cNvPicPr>
                      <p:nvPr/>
                    </p:nvPicPr>
                    <p:blipFill>
                      <a:blip r:embed="rId13"/>
                      <a:srcRect/>
                      <a:stretch>
                        <a:fillRect/>
                      </a:stretch>
                    </p:blipFill>
                    <p:spPr bwMode="auto">
                      <a:xfrm>
                        <a:off x="7659756" y="4094788"/>
                        <a:ext cx="231775"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2"/>
          <p:cNvSpPr/>
          <p:nvPr/>
        </p:nvSpPr>
        <p:spPr>
          <a:xfrm>
            <a:off x="228600" y="2590920"/>
            <a:ext cx="876276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0" strike="noStrike" spc="-1">
                <a:solidFill>
                  <a:srgbClr val="000066"/>
                </a:solidFill>
                <a:latin typeface="Arial"/>
              </a:rPr>
              <a:t>Gamma optics</a:t>
            </a:r>
            <a:endParaRPr lang="en-US" sz="40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357120" y="7632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Gamma quanta polarization plane rotation</a:t>
            </a:r>
            <a:endParaRPr lang="en-US" sz="2800" b="0" strike="noStrike" spc="-1">
              <a:solidFill>
                <a:srgbClr val="000000"/>
              </a:solidFill>
              <a:latin typeface="Arial"/>
            </a:endParaRPr>
          </a:p>
        </p:txBody>
      </p:sp>
      <p:sp>
        <p:nvSpPr>
          <p:cNvPr id="155" name="Rectangle 5"/>
          <p:cNvSpPr/>
          <p:nvPr/>
        </p:nvSpPr>
        <p:spPr>
          <a:xfrm>
            <a:off x="374400" y="4519440"/>
            <a:ext cx="8686440" cy="1491480"/>
          </a:xfrm>
          <a:prstGeom prst="rect">
            <a:avLst/>
          </a:prstGeom>
          <a:solidFill>
            <a:schemeClr val="bg1"/>
          </a:solidFill>
          <a:ln w="28575">
            <a:solidFill>
              <a:srgbClr val="CCCCFF"/>
            </a:solidFill>
            <a:miter/>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1800" b="0" strike="noStrike" spc="-1">
                <a:solidFill>
                  <a:srgbClr val="000000"/>
                </a:solidFill>
                <a:latin typeface="Arial"/>
              </a:rPr>
              <a:t> </a:t>
            </a:r>
            <a:endParaRPr lang="en-US" sz="1800" b="0" strike="noStrike" spc="-1">
              <a:solidFill>
                <a:srgbClr val="000000"/>
              </a:solidFill>
              <a:latin typeface="Arial"/>
            </a:endParaRPr>
          </a:p>
          <a:p>
            <a:pPr>
              <a:lnSpc>
                <a:spcPct val="100000"/>
              </a:lnSpc>
            </a:pPr>
            <a:r>
              <a:rPr lang="en-US" sz="1800" b="1" strike="noStrike" spc="-1">
                <a:solidFill>
                  <a:srgbClr val="000066"/>
                </a:solidFill>
                <a:latin typeface="Arial"/>
              </a:rPr>
              <a:t>V.G. Baryshevsky, V.L. Lyuboshitz</a:t>
            </a:r>
            <a:r>
              <a:rPr lang="en-US" sz="1800" b="0" strike="noStrike" spc="-1">
                <a:solidFill>
                  <a:srgbClr val="000066"/>
                </a:solidFill>
                <a:latin typeface="Arial"/>
              </a:rPr>
              <a:t>, </a:t>
            </a:r>
            <a:r>
              <a:rPr lang="en-US" sz="1800" b="0" i="1" strike="noStrike" spc="-1">
                <a:solidFill>
                  <a:srgbClr val="000066"/>
                </a:solidFill>
                <a:latin typeface="Arial"/>
              </a:rPr>
              <a:t>Rotation of the polarization plain of gamma quanta in passing through a polarized electron target, </a:t>
            </a:r>
            <a:r>
              <a:rPr lang="en-US" sz="1800" b="0" strike="noStrike" spc="-1">
                <a:solidFill>
                  <a:srgbClr val="000066"/>
                </a:solidFill>
                <a:latin typeface="Arial"/>
              </a:rPr>
              <a:t>Yad.Fiz., (1965)</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66"/>
                </a:solidFill>
                <a:latin typeface="Arial"/>
              </a:rPr>
              <a:t>350keV</a:t>
            </a:r>
            <a:r>
              <a:rPr lang="en-US" sz="1800" b="0" strike="noStrike" spc="-1">
                <a:solidFill>
                  <a:srgbClr val="000066"/>
                </a:solidFill>
                <a:latin typeface="Symbol"/>
              </a:rPr>
              <a:t></a:t>
            </a:r>
            <a:r>
              <a:rPr lang="en-US" sz="2000" b="0" strike="noStrike" spc="-1">
                <a:solidFill>
                  <a:srgbClr val="000066"/>
                </a:solidFill>
                <a:latin typeface="Symbol"/>
              </a:rPr>
              <a:t></a:t>
            </a:r>
            <a:r>
              <a:rPr lang="en-US" sz="1800" b="0" strike="noStrike" spc="-1">
                <a:solidFill>
                  <a:srgbClr val="000066"/>
                </a:solidFill>
                <a:latin typeface="Arial"/>
              </a:rPr>
              <a:t>-quanta experiment: </a:t>
            </a:r>
            <a:r>
              <a:rPr lang="en-US" sz="1800" b="1" strike="noStrike" spc="-1">
                <a:solidFill>
                  <a:srgbClr val="000066"/>
                </a:solidFill>
                <a:latin typeface="Arial"/>
              </a:rPr>
              <a:t>V.M. Lobashev</a:t>
            </a:r>
            <a:r>
              <a:rPr lang="en-US" sz="1800" b="0" strike="noStrike" spc="-1">
                <a:solidFill>
                  <a:srgbClr val="000066"/>
                </a:solidFill>
                <a:latin typeface="Arial"/>
              </a:rPr>
              <a:t> (1971); </a:t>
            </a:r>
            <a:r>
              <a:rPr lang="en-US" sz="1800" b="1" strike="noStrike" spc="-1">
                <a:solidFill>
                  <a:srgbClr val="000066"/>
                </a:solidFill>
                <a:latin typeface="Arial"/>
              </a:rPr>
              <a:t>P. Bock</a:t>
            </a:r>
            <a:r>
              <a:rPr lang="en-US" sz="1800" b="0" strike="noStrike" spc="-1">
                <a:solidFill>
                  <a:srgbClr val="000066"/>
                </a:solidFill>
                <a:latin typeface="Arial"/>
              </a:rPr>
              <a:t>, </a:t>
            </a:r>
            <a:r>
              <a:rPr lang="en-US" sz="1800" b="1" strike="noStrike" spc="-1">
                <a:solidFill>
                  <a:srgbClr val="000066"/>
                </a:solidFill>
                <a:latin typeface="Arial"/>
              </a:rPr>
              <a:t>P. Luksch</a:t>
            </a:r>
            <a:r>
              <a:rPr lang="en-US" sz="1800" b="0" strike="noStrike" spc="-1">
                <a:solidFill>
                  <a:srgbClr val="000066"/>
                </a:solidFill>
                <a:latin typeface="Arial"/>
              </a:rPr>
              <a:t> (1971)</a:t>
            </a:r>
            <a:endParaRPr lang="en-US" sz="1800" b="0" strike="noStrike" spc="-1">
              <a:solidFill>
                <a:srgbClr val="000000"/>
              </a:solidFill>
              <a:latin typeface="Arial"/>
            </a:endParaRPr>
          </a:p>
        </p:txBody>
      </p:sp>
      <p:pic>
        <p:nvPicPr>
          <p:cNvPr id="156" name="Picture 6"/>
          <p:cNvPicPr/>
          <p:nvPr/>
        </p:nvPicPr>
        <p:blipFill>
          <a:blip r:embed="rId3"/>
          <a:srcRect t="8692" r="9378" b="6612"/>
          <a:stretch/>
        </p:blipFill>
        <p:spPr>
          <a:xfrm>
            <a:off x="2306160" y="1191960"/>
            <a:ext cx="4723920" cy="2160360"/>
          </a:xfrm>
          <a:prstGeom prst="rect">
            <a:avLst/>
          </a:prstGeom>
          <a:ln w="28575">
            <a:solidFill>
              <a:srgbClr val="CCCCFF"/>
            </a:solidFill>
            <a:miter/>
          </a:ln>
        </p:spPr>
      </p:pic>
      <p:sp>
        <p:nvSpPr>
          <p:cNvPr id="157" name="Rectangle 1"/>
          <p:cNvSpPr/>
          <p:nvPr/>
        </p:nvSpPr>
        <p:spPr>
          <a:xfrm>
            <a:off x="1224360" y="3581280"/>
            <a:ext cx="6886800" cy="821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en-US" sz="2400" b="0" strike="noStrike" spc="-1">
                <a:solidFill>
                  <a:srgbClr val="000066"/>
                </a:solidFill>
                <a:latin typeface="Arial"/>
              </a:rPr>
              <a:t>Belarusian State University</a:t>
            </a:r>
            <a:r>
              <a:rPr lang="ru-RU" sz="2400" b="0" strike="noStrike" spc="-1">
                <a:solidFill>
                  <a:srgbClr val="000066"/>
                </a:solidFill>
                <a:latin typeface="Arial"/>
              </a:rPr>
              <a:t>,</a:t>
            </a:r>
            <a:r>
              <a:rPr lang="en-US" sz="2400" b="0" strike="noStrike" spc="-1">
                <a:solidFill>
                  <a:srgbClr val="000066"/>
                </a:solidFill>
                <a:latin typeface="Arial"/>
              </a:rPr>
              <a:t> Minsk </a:t>
            </a:r>
            <a:r>
              <a:rPr lang="ru-RU" sz="2400" b="0" strike="noStrike" spc="-1">
                <a:solidFill>
                  <a:srgbClr val="000066"/>
                </a:solidFill>
                <a:latin typeface="Arial"/>
              </a:rPr>
              <a:t>–</a:t>
            </a:r>
            <a:r>
              <a:rPr lang="en-US" sz="2400" b="0" strike="noStrike" spc="-1">
                <a:solidFill>
                  <a:srgbClr val="000066"/>
                </a:solidFill>
                <a:latin typeface="Arial"/>
              </a:rPr>
              <a:t> JINR, Dubna</a:t>
            </a:r>
            <a:endParaRPr lang="en-US" sz="2400" b="0" strike="noStrike" spc="-1">
              <a:solidFill>
                <a:srgbClr val="000000"/>
              </a:solidFill>
              <a:latin typeface="Arial"/>
            </a:endParaRPr>
          </a:p>
          <a:p>
            <a:pPr algn="ctr">
              <a:lnSpc>
                <a:spcPct val="100000"/>
              </a:lnSpc>
            </a:pPr>
            <a:r>
              <a:rPr lang="en-US" sz="2400" b="0" strike="noStrike" spc="-1">
                <a:solidFill>
                  <a:srgbClr val="000066"/>
                </a:solidFill>
                <a:latin typeface="Arial"/>
              </a:rPr>
              <a:t>Scientific discovery N360 </a:t>
            </a:r>
            <a:endParaRPr lang="en-US" sz="24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357120" y="152280"/>
            <a:ext cx="8633880" cy="685440"/>
          </a:xfrm>
          <a:prstGeom prst="rect">
            <a:avLst/>
          </a:prstGeom>
          <a:noFill/>
          <a:ln w="0">
            <a:noFill/>
          </a:ln>
        </p:spPr>
        <p:txBody>
          <a:bodyPr numCol="1" spcCol="0" anchor="ctr">
            <a:noAutofit/>
          </a:bodyPr>
          <a:lstStyle/>
          <a:p>
            <a:pPr indent="0">
              <a:lnSpc>
                <a:spcPct val="100000"/>
              </a:lnSpc>
              <a:buNone/>
            </a:pPr>
            <a:r>
              <a:rPr lang="en-US" sz="2800" b="0" strike="noStrike" spc="-1">
                <a:solidFill>
                  <a:srgbClr val="000066"/>
                </a:solidFill>
                <a:latin typeface="Arial"/>
              </a:rPr>
              <a:t>Birefringence of gamma quanta </a:t>
            </a:r>
            <a:endParaRPr lang="en-US" sz="2800" b="0" strike="noStrike" spc="-1">
              <a:solidFill>
                <a:srgbClr val="000000"/>
              </a:solidFill>
              <a:latin typeface="Arial"/>
            </a:endParaRPr>
          </a:p>
        </p:txBody>
      </p:sp>
      <p:sp>
        <p:nvSpPr>
          <p:cNvPr id="159" name="PlaceHolder 2"/>
          <p:cNvSpPr>
            <a:spLocks noGrp="1"/>
          </p:cNvSpPr>
          <p:nvPr>
            <p:ph/>
          </p:nvPr>
        </p:nvSpPr>
        <p:spPr>
          <a:xfrm>
            <a:off x="366840" y="5943600"/>
            <a:ext cx="8542440" cy="685440"/>
          </a:xfrm>
          <a:prstGeom prst="rect">
            <a:avLst/>
          </a:prstGeom>
          <a:solidFill>
            <a:srgbClr val="FFFFFF"/>
          </a:solidFill>
          <a:ln w="28440">
            <a:solidFill>
              <a:srgbClr val="CCCCFF"/>
            </a:solidFill>
            <a:miter/>
          </a:ln>
        </p:spPr>
        <p:txBody>
          <a:bodyPr numCol="1" spcCol="0" anchor="t">
            <a:noAutofit/>
          </a:bodyPr>
          <a:lstStyle/>
          <a:p>
            <a:pPr indent="0">
              <a:lnSpc>
                <a:spcPct val="100000"/>
              </a:lnSpc>
              <a:buNone/>
              <a:tabLst>
                <a:tab pos="0" algn="l"/>
              </a:tabLst>
            </a:pPr>
            <a:r>
              <a:rPr lang="en-US" sz="1800" b="0" strike="noStrike" spc="-1">
                <a:solidFill>
                  <a:srgbClr val="000066"/>
                </a:solidFill>
                <a:latin typeface="Arial"/>
              </a:rPr>
              <a:t>V.G. Baryshevsky, </a:t>
            </a:r>
            <a:r>
              <a:rPr lang="en-US" sz="1800" b="0" i="1" strike="noStrike" spc="-1">
                <a:solidFill>
                  <a:srgbClr val="000066"/>
                </a:solidFill>
                <a:latin typeface="Arial"/>
              </a:rPr>
              <a:t>On the birefringence of gamma quanta in a polarized nuclear target</a:t>
            </a:r>
            <a:r>
              <a:rPr lang="en-US" sz="1800" b="0" strike="noStrike" spc="-1">
                <a:solidFill>
                  <a:srgbClr val="000066"/>
                </a:solidFill>
                <a:latin typeface="Arial"/>
              </a:rPr>
              <a:t> , Yad.Fiz.,V.4 (1966)</a:t>
            </a:r>
            <a:endParaRPr lang="en-US" sz="1800" b="0" strike="noStrike" spc="-1">
              <a:solidFill>
                <a:srgbClr val="000000"/>
              </a:solidFill>
              <a:latin typeface="Arial"/>
            </a:endParaRPr>
          </a:p>
        </p:txBody>
      </p:sp>
      <p:sp>
        <p:nvSpPr>
          <p:cNvPr id="160" name="Rectangle 5"/>
          <p:cNvSpPr/>
          <p:nvPr/>
        </p:nvSpPr>
        <p:spPr>
          <a:xfrm>
            <a:off x="0" y="3328920"/>
            <a:ext cx="9143640" cy="360"/>
          </a:xfrm>
          <a:prstGeom prst="rect">
            <a:avLst/>
          </a:prstGeom>
          <a:noFill/>
          <a:ln w="0">
            <a:noFill/>
          </a:ln>
        </p:spPr>
        <p:style>
          <a:lnRef idx="0">
            <a:scrgbClr r="0" g="0" b="0"/>
          </a:lnRef>
          <a:fillRef idx="0">
            <a:scrgbClr r="0" g="0" b="0"/>
          </a:fillRef>
          <a:effectRef idx="0">
            <a:scrgbClr r="0" g="0" b="0"/>
          </a:effectRef>
          <a:fontRef idx="minor"/>
        </p:style>
        <p:txBody>
          <a:bodyPr wrap="none" lIns="90000" tIns="-44280" rIns="90000" bIns="-44280" anchor="ctr">
            <a:spAutoFit/>
          </a:bodyPr>
          <a:lstStyle/>
          <a:p>
            <a:pPr>
              <a:lnSpc>
                <a:spcPct val="100000"/>
              </a:lnSpc>
            </a:pPr>
            <a:endParaRPr lang="en-US" sz="1800" b="0" strike="noStrike" spc="-1">
              <a:solidFill>
                <a:srgbClr val="000000"/>
              </a:solidFill>
              <a:latin typeface="Arial"/>
            </a:endParaRPr>
          </a:p>
        </p:txBody>
      </p:sp>
      <p:grpSp>
        <p:nvGrpSpPr>
          <p:cNvPr id="161" name="Group 13"/>
          <p:cNvGrpSpPr/>
          <p:nvPr/>
        </p:nvGrpSpPr>
        <p:grpSpPr>
          <a:xfrm>
            <a:off x="2286000" y="990720"/>
            <a:ext cx="5028840" cy="2261880"/>
            <a:chOff x="2286000" y="990720"/>
            <a:chExt cx="5028840" cy="2261880"/>
          </a:xfrm>
        </p:grpSpPr>
        <p:pic>
          <p:nvPicPr>
            <p:cNvPr id="162" name="Picture 12"/>
            <p:cNvPicPr/>
            <p:nvPr/>
          </p:nvPicPr>
          <p:blipFill>
            <a:blip r:embed="rId2"/>
            <a:srcRect b="10736"/>
            <a:stretch/>
          </p:blipFill>
          <p:spPr>
            <a:xfrm>
              <a:off x="2286000" y="990720"/>
              <a:ext cx="5028840" cy="2261880"/>
            </a:xfrm>
            <a:prstGeom prst="rect">
              <a:avLst/>
            </a:prstGeom>
            <a:ln w="28575">
              <a:solidFill>
                <a:srgbClr val="CCCCFF"/>
              </a:solidFill>
              <a:miter/>
            </a:ln>
          </p:spPr>
        </p:pic>
        <p:sp>
          <p:nvSpPr>
            <p:cNvPr id="163" name="Rectangle 6"/>
            <p:cNvSpPr/>
            <p:nvPr/>
          </p:nvSpPr>
          <p:spPr>
            <a:xfrm>
              <a:off x="4474800" y="1070640"/>
              <a:ext cx="640080" cy="363600"/>
            </a:xfrm>
            <a:prstGeom prst="rect">
              <a:avLst/>
            </a:prstGeom>
            <a:solidFill>
              <a:schemeClr val="bg1"/>
            </a:solidFill>
            <a:ln w="28575">
              <a:solidFill>
                <a:srgbClr val="CCCCFF"/>
              </a:solidFill>
              <a:miter/>
            </a:ln>
          </p:spPr>
          <p:style>
            <a:lnRef idx="0">
              <a:scrgbClr r="0" g="0" b="0"/>
            </a:lnRef>
            <a:fillRef idx="0">
              <a:scrgbClr r="0" g="0" b="0"/>
            </a:fillRef>
            <a:effectRef idx="0">
              <a:scrgbClr r="0" g="0" b="0"/>
            </a:effectRef>
            <a:fontRef idx="minor"/>
          </p:style>
          <p:txBody>
            <a:bodyPr wrap="none" lIns="90000" tIns="45000" rIns="90000" bIns="45000" anchor="ctr">
              <a:spAutoFit/>
            </a:bodyPr>
            <a:lstStyle/>
            <a:p>
              <a:pPr>
                <a:lnSpc>
                  <a:spcPct val="100000"/>
                </a:lnSpc>
              </a:pPr>
              <a:r>
                <a:rPr lang="en-US" sz="1600" b="0" strike="noStrike" spc="-1">
                  <a:solidFill>
                    <a:srgbClr val="000000"/>
                  </a:solidFill>
                  <a:latin typeface="Arial"/>
                </a:rPr>
                <a:t>J</a:t>
              </a:r>
              <a:r>
                <a:rPr lang="ru-RU" sz="1600" b="0" strike="noStrike" spc="-1">
                  <a:solidFill>
                    <a:srgbClr val="000000"/>
                  </a:solidFill>
                  <a:latin typeface="Arial"/>
                </a:rPr>
                <a:t> ≥</a:t>
              </a:r>
              <a:r>
                <a:rPr lang="ru-RU" sz="1800" b="0" strike="noStrike" spc="-1">
                  <a:solidFill>
                    <a:srgbClr val="000000"/>
                  </a:solidFill>
                  <a:latin typeface="Arial"/>
                </a:rPr>
                <a:t> 1</a:t>
              </a:r>
              <a:endParaRPr lang="en-US" sz="1800" b="0" strike="noStrike" spc="-1">
                <a:solidFill>
                  <a:srgbClr val="000000"/>
                </a:solidFill>
                <a:latin typeface="Arial"/>
              </a:endParaRPr>
            </a:p>
          </p:txBody>
        </p:sp>
      </p:grpSp>
      <p:pic>
        <p:nvPicPr>
          <p:cNvPr id="164" name="Picture 2"/>
          <p:cNvPicPr/>
          <p:nvPr/>
        </p:nvPicPr>
        <p:blipFill>
          <a:blip r:embed="rId3"/>
          <a:stretch/>
        </p:blipFill>
        <p:spPr>
          <a:xfrm>
            <a:off x="3678120" y="4007520"/>
            <a:ext cx="4959000" cy="837360"/>
          </a:xfrm>
          <a:prstGeom prst="rect">
            <a:avLst/>
          </a:prstGeom>
          <a:ln w="0">
            <a:noFill/>
          </a:ln>
        </p:spPr>
      </p:pic>
      <p:pic>
        <p:nvPicPr>
          <p:cNvPr id="165" name="Picture 5"/>
          <p:cNvPicPr/>
          <p:nvPr/>
        </p:nvPicPr>
        <p:blipFill>
          <a:blip r:embed="rId4"/>
          <a:stretch/>
        </p:blipFill>
        <p:spPr>
          <a:xfrm>
            <a:off x="473400" y="3999240"/>
            <a:ext cx="2077200" cy="631800"/>
          </a:xfrm>
          <a:prstGeom prst="rect">
            <a:avLst/>
          </a:prstGeom>
          <a:ln w="0">
            <a:noFill/>
          </a:ln>
        </p:spPr>
      </p:pic>
      <p:sp>
        <p:nvSpPr>
          <p:cNvPr id="166" name="TextBox 10"/>
          <p:cNvSpPr/>
          <p:nvPr/>
        </p:nvSpPr>
        <p:spPr>
          <a:xfrm>
            <a:off x="290520" y="3352680"/>
            <a:ext cx="8686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Arial"/>
              </a:rPr>
              <a:t>When </a:t>
            </a:r>
            <a:r>
              <a:rPr lang="en-US" sz="1800" b="0" strike="noStrike" spc="-1">
                <a:solidFill>
                  <a:srgbClr val="000000"/>
                </a:solidFill>
                <a:latin typeface="Symbol"/>
              </a:rPr>
              <a:t></a:t>
            </a:r>
            <a:r>
              <a:rPr lang="en-US" sz="1800" b="0" strike="noStrike" spc="-1">
                <a:solidFill>
                  <a:srgbClr val="000000"/>
                </a:solidFill>
                <a:latin typeface="Arial"/>
              </a:rPr>
              <a:t>-quanta interact with matter, which comprises polarized nuclei with spin S</a:t>
            </a:r>
            <a:r>
              <a:rPr lang="en-US" sz="1800" b="0" strike="noStrike" spc="-1">
                <a:solidFill>
                  <a:srgbClr val="000000"/>
                </a:solidFill>
                <a:latin typeface="Symbol"/>
              </a:rPr>
              <a:t></a:t>
            </a:r>
            <a:r>
              <a:rPr lang="en-US" sz="1800" b="0" strike="noStrike" spc="-1">
                <a:solidFill>
                  <a:srgbClr val="000000"/>
                </a:solidFill>
                <a:latin typeface="Arial"/>
              </a:rPr>
              <a:t>1, the refractive index and the amplitude of coherent elastic forward scattering</a:t>
            </a:r>
          </a:p>
        </p:txBody>
      </p:sp>
      <p:grpSp>
        <p:nvGrpSpPr>
          <p:cNvPr id="167" name="Group 11"/>
          <p:cNvGrpSpPr/>
          <p:nvPr/>
        </p:nvGrpSpPr>
        <p:grpSpPr>
          <a:xfrm>
            <a:off x="366840" y="4809240"/>
            <a:ext cx="8610120" cy="971280"/>
            <a:chOff x="366840" y="4809240"/>
            <a:chExt cx="8610120" cy="971280"/>
          </a:xfrm>
        </p:grpSpPr>
        <p:pic>
          <p:nvPicPr>
            <p:cNvPr id="168" name="Picture 4"/>
            <p:cNvPicPr/>
            <p:nvPr/>
          </p:nvPicPr>
          <p:blipFill>
            <a:blip r:embed="rId5"/>
            <a:srcRect l="12311" r="66105" b="90587"/>
            <a:stretch/>
          </p:blipFill>
          <p:spPr>
            <a:xfrm>
              <a:off x="442800" y="4928400"/>
              <a:ext cx="1126080" cy="248040"/>
            </a:xfrm>
            <a:prstGeom prst="rect">
              <a:avLst/>
            </a:prstGeom>
            <a:ln w="0">
              <a:noFill/>
            </a:ln>
          </p:spPr>
        </p:pic>
        <p:sp>
          <p:nvSpPr>
            <p:cNvPr id="169" name="TextBox 13"/>
            <p:cNvSpPr/>
            <p:nvPr/>
          </p:nvSpPr>
          <p:spPr>
            <a:xfrm>
              <a:off x="366840" y="4867920"/>
              <a:ext cx="86101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Arial"/>
                </a:rPr>
                <a:t>                  is the polarization vector of nuclei,                         is the spin density matrix of matter,                          is the polarization tensor of rank two,       is the unit vector along the </a:t>
              </a:r>
              <a:r>
                <a:rPr lang="en-US" sz="1800" b="0" strike="noStrike" spc="-1">
                  <a:solidFill>
                    <a:srgbClr val="000000"/>
                  </a:solidFill>
                  <a:latin typeface="Symbol"/>
                </a:rPr>
                <a:t></a:t>
              </a:r>
              <a:r>
                <a:rPr lang="en-US" sz="1800" b="0" strike="noStrike" spc="-1">
                  <a:solidFill>
                    <a:srgbClr val="000000"/>
                  </a:solidFill>
                  <a:latin typeface="Arial"/>
                </a:rPr>
                <a:t>-quanta momentum.  </a:t>
              </a:r>
            </a:p>
          </p:txBody>
        </p:sp>
        <p:pic>
          <p:nvPicPr>
            <p:cNvPr id="170" name="Picture 4"/>
            <p:cNvPicPr/>
            <p:nvPr/>
          </p:nvPicPr>
          <p:blipFill>
            <a:blip r:embed="rId5"/>
            <a:srcRect t="8907" r="77870" b="74781"/>
            <a:stretch/>
          </p:blipFill>
          <p:spPr>
            <a:xfrm>
              <a:off x="5091120" y="4809240"/>
              <a:ext cx="1154520" cy="430200"/>
            </a:xfrm>
            <a:prstGeom prst="rect">
              <a:avLst/>
            </a:prstGeom>
            <a:ln w="0">
              <a:noFill/>
            </a:ln>
          </p:spPr>
        </p:pic>
        <p:pic>
          <p:nvPicPr>
            <p:cNvPr id="171" name="Picture 4"/>
            <p:cNvPicPr/>
            <p:nvPr/>
          </p:nvPicPr>
          <p:blipFill>
            <a:blip r:embed="rId5"/>
            <a:srcRect l="82792" t="12445" r="12654" b="75519"/>
            <a:stretch/>
          </p:blipFill>
          <p:spPr>
            <a:xfrm>
              <a:off x="6310440" y="4873680"/>
              <a:ext cx="237600" cy="317160"/>
            </a:xfrm>
            <a:prstGeom prst="rect">
              <a:avLst/>
            </a:prstGeom>
            <a:ln w="0">
              <a:noFill/>
            </a:ln>
          </p:spPr>
        </p:pic>
        <p:pic>
          <p:nvPicPr>
            <p:cNvPr id="172" name="Picture 4"/>
            <p:cNvPicPr/>
            <p:nvPr/>
          </p:nvPicPr>
          <p:blipFill>
            <a:blip r:embed="rId5"/>
            <a:srcRect l="65693" t="23811" r="5229" b="64167"/>
            <a:stretch/>
          </p:blipFill>
          <p:spPr>
            <a:xfrm>
              <a:off x="2195640" y="5191200"/>
              <a:ext cx="1517400" cy="317160"/>
            </a:xfrm>
            <a:prstGeom prst="rect">
              <a:avLst/>
            </a:prstGeom>
            <a:ln w="0">
              <a:noFill/>
            </a:ln>
          </p:spPr>
        </p:pic>
        <p:pic>
          <p:nvPicPr>
            <p:cNvPr id="173" name="Picture 4"/>
            <p:cNvPicPr/>
            <p:nvPr/>
          </p:nvPicPr>
          <p:blipFill>
            <a:blip r:embed="rId5"/>
            <a:srcRect t="87077" r="93916"/>
            <a:stretch/>
          </p:blipFill>
          <p:spPr>
            <a:xfrm>
              <a:off x="7529400" y="5167080"/>
              <a:ext cx="317160" cy="340920"/>
            </a:xfrm>
            <a:prstGeom prst="rect">
              <a:avLst/>
            </a:prstGeom>
            <a:ln w="0">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 Box 1"/>
          <p:cNvSpPr/>
          <p:nvPr/>
        </p:nvSpPr>
        <p:spPr>
          <a:xfrm>
            <a:off x="228600" y="235080"/>
            <a:ext cx="8762760" cy="519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80" algn="l"/>
                <a:tab pos="10782360" algn="l"/>
              </a:tabLst>
            </a:pPr>
            <a:r>
              <a:rPr lang="ru-RU" sz="2000" b="1" i="1" strike="noStrike" spc="-1">
                <a:solidFill>
                  <a:srgbClr val="000066"/>
                </a:solidFill>
                <a:latin typeface="Times New Roman"/>
              </a:rPr>
              <a:t> </a:t>
            </a:r>
            <a:r>
              <a:rPr lang="ru-RU" sz="2800" b="0" strike="noStrike" spc="-1">
                <a:solidFill>
                  <a:srgbClr val="000066"/>
                </a:solidFill>
                <a:latin typeface="Arial"/>
              </a:rPr>
              <a:t>T</a:t>
            </a:r>
            <a:r>
              <a:rPr lang="en-US" sz="2800" b="0" strike="noStrike" spc="-1">
                <a:solidFill>
                  <a:srgbClr val="000066"/>
                </a:solidFill>
                <a:latin typeface="Arial"/>
              </a:rPr>
              <a:t>he coherent elastic forward scattering amplitude</a:t>
            </a:r>
            <a:endParaRPr lang="en-US" sz="2800" b="0" strike="noStrike" spc="-1">
              <a:solidFill>
                <a:srgbClr val="000000"/>
              </a:solidFill>
              <a:latin typeface="Arial"/>
            </a:endParaRPr>
          </a:p>
        </p:txBody>
      </p:sp>
      <p:pic>
        <p:nvPicPr>
          <p:cNvPr id="175" name="Picture 2"/>
          <p:cNvPicPr/>
          <p:nvPr/>
        </p:nvPicPr>
        <p:blipFill>
          <a:blip r:embed="rId2"/>
          <a:stretch/>
        </p:blipFill>
        <p:spPr>
          <a:xfrm>
            <a:off x="2130480" y="1066680"/>
            <a:ext cx="4959000" cy="837360"/>
          </a:xfrm>
          <a:prstGeom prst="rect">
            <a:avLst/>
          </a:prstGeom>
          <a:ln w="0">
            <a:noFill/>
          </a:ln>
        </p:spPr>
      </p:pic>
      <p:pic>
        <p:nvPicPr>
          <p:cNvPr id="176" name="Picture 6"/>
          <p:cNvPicPr/>
          <p:nvPr/>
        </p:nvPicPr>
        <p:blipFill>
          <a:blip r:embed="rId3"/>
          <a:srcRect t="33965" b="33326"/>
          <a:stretch/>
        </p:blipFill>
        <p:spPr>
          <a:xfrm>
            <a:off x="3330360" y="2077560"/>
            <a:ext cx="2433240" cy="533160"/>
          </a:xfrm>
          <a:prstGeom prst="rect">
            <a:avLst/>
          </a:prstGeom>
          <a:ln w="0">
            <a:noFill/>
          </a:ln>
        </p:spPr>
      </p:pic>
      <p:pic>
        <p:nvPicPr>
          <p:cNvPr id="177" name="Picture 7"/>
          <p:cNvPicPr/>
          <p:nvPr/>
        </p:nvPicPr>
        <p:blipFill>
          <a:blip r:embed="rId4"/>
          <a:srcRect l="2806"/>
          <a:stretch/>
        </p:blipFill>
        <p:spPr>
          <a:xfrm>
            <a:off x="380880" y="4419720"/>
            <a:ext cx="1582200" cy="509760"/>
          </a:xfrm>
          <a:prstGeom prst="rect">
            <a:avLst/>
          </a:prstGeom>
          <a:ln w="0">
            <a:noFill/>
          </a:ln>
        </p:spPr>
      </p:pic>
      <p:pic>
        <p:nvPicPr>
          <p:cNvPr id="178" name="Picture 6"/>
          <p:cNvPicPr/>
          <p:nvPr/>
        </p:nvPicPr>
        <p:blipFill>
          <a:blip r:embed="rId5"/>
          <a:srcRect t="65776"/>
          <a:stretch/>
        </p:blipFill>
        <p:spPr>
          <a:xfrm>
            <a:off x="6351480" y="2057400"/>
            <a:ext cx="2487600" cy="553320"/>
          </a:xfrm>
          <a:prstGeom prst="rect">
            <a:avLst/>
          </a:prstGeom>
          <a:ln w="0">
            <a:noFill/>
          </a:ln>
        </p:spPr>
      </p:pic>
      <p:sp>
        <p:nvSpPr>
          <p:cNvPr id="179" name="TextBox 5"/>
          <p:cNvSpPr/>
          <p:nvPr/>
        </p:nvSpPr>
        <p:spPr>
          <a:xfrm>
            <a:off x="324000" y="2527200"/>
            <a:ext cx="859104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Symbol"/>
              </a:rPr>
              <a:t></a:t>
            </a:r>
            <a:r>
              <a:rPr lang="en-US" sz="1800" b="0" strike="noStrike" spc="-1" baseline="-25000">
                <a:solidFill>
                  <a:srgbClr val="000000"/>
                </a:solidFill>
                <a:latin typeface="Arial"/>
              </a:rPr>
              <a:t>0</a:t>
            </a:r>
            <a:r>
              <a:rPr lang="en-US" sz="1800" b="0" strike="noStrike" spc="-1">
                <a:solidFill>
                  <a:srgbClr val="000000"/>
                </a:solidFill>
                <a:latin typeface="Arial"/>
              </a:rPr>
              <a:t>, </a:t>
            </a:r>
            <a:r>
              <a:rPr lang="en-US" sz="1800" b="0" strike="noStrike" spc="-1">
                <a:solidFill>
                  <a:srgbClr val="000000"/>
                </a:solidFill>
                <a:latin typeface="Symbol"/>
              </a:rPr>
              <a:t></a:t>
            </a:r>
            <a:r>
              <a:rPr lang="en-US" sz="1800" b="0" strike="noStrike" spc="-1" baseline="-25000">
                <a:solidFill>
                  <a:srgbClr val="000000"/>
                </a:solidFill>
                <a:latin typeface="Symbol"/>
              </a:rPr>
              <a:t></a:t>
            </a:r>
            <a:r>
              <a:rPr lang="en-US" sz="1800" b="0" strike="noStrike" spc="-1">
                <a:solidFill>
                  <a:srgbClr val="000000"/>
                </a:solidFill>
                <a:latin typeface="Arial"/>
              </a:rPr>
              <a:t> and </a:t>
            </a:r>
            <a:r>
              <a:rPr lang="en-US" sz="1800" b="0" strike="noStrike" spc="-1">
                <a:solidFill>
                  <a:srgbClr val="000000"/>
                </a:solidFill>
                <a:latin typeface="Symbol"/>
              </a:rPr>
              <a:t></a:t>
            </a:r>
            <a:r>
              <a:rPr lang="en-US" sz="1800" b="0" strike="noStrike" spc="-1" baseline="-25000">
                <a:solidFill>
                  <a:srgbClr val="000000"/>
                </a:solidFill>
                <a:latin typeface="Arial"/>
              </a:rPr>
              <a:t>T</a:t>
            </a:r>
            <a:r>
              <a:rPr lang="en-US" sz="1800" b="0" strike="noStrike" spc="-1">
                <a:solidFill>
                  <a:srgbClr val="000000"/>
                </a:solidFill>
                <a:latin typeface="Arial"/>
              </a:rPr>
              <a:t> are the polarizabilities of nuclei introduced by A.M. Baldin   </a:t>
            </a:r>
          </a:p>
        </p:txBody>
      </p:sp>
      <p:sp>
        <p:nvSpPr>
          <p:cNvPr id="180" name="TextBox 33"/>
          <p:cNvSpPr/>
          <p:nvPr/>
        </p:nvSpPr>
        <p:spPr>
          <a:xfrm>
            <a:off x="349200" y="2971800"/>
            <a:ext cx="8565840" cy="1215360"/>
          </a:xfrm>
          <a:prstGeom prst="rect">
            <a:avLst/>
          </a:prstGeom>
          <a:solidFill>
            <a:schemeClr val="bg1"/>
          </a:solidFill>
          <a:ln w="28575">
            <a:solidFill>
              <a:srgbClr val="CCCCFF"/>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1199"/>
              </a:spcBef>
            </a:pPr>
            <a:r>
              <a:rPr lang="en-US" sz="1600" b="0" strike="noStrike" spc="-1">
                <a:solidFill>
                  <a:srgbClr val="002060"/>
                </a:solidFill>
                <a:latin typeface="Arial"/>
              </a:rPr>
              <a:t>A.M.Baldin, </a:t>
            </a:r>
            <a:r>
              <a:rPr lang="en-US" sz="1600" b="0" i="1" strike="noStrike" spc="-1">
                <a:solidFill>
                  <a:srgbClr val="002060"/>
                </a:solidFill>
                <a:latin typeface="Arial"/>
              </a:rPr>
              <a:t>Optical Anisotropy of Atomic Nuclei</a:t>
            </a:r>
            <a:r>
              <a:rPr lang="en-US" sz="1600" b="0" strike="noStrike" spc="-1">
                <a:solidFill>
                  <a:srgbClr val="002060"/>
                </a:solidFill>
                <a:latin typeface="Arial"/>
              </a:rPr>
              <a:t>,  Soviet Phys.JETP, </a:t>
            </a:r>
            <a:r>
              <a:rPr lang="en-US" sz="1600" b="1" strike="noStrike" spc="-1">
                <a:solidFill>
                  <a:srgbClr val="002060"/>
                </a:solidFill>
                <a:latin typeface="Arial"/>
              </a:rPr>
              <a:t>10 </a:t>
            </a:r>
            <a:r>
              <a:rPr lang="en-US" sz="1600" b="0" strike="noStrike" spc="-1">
                <a:solidFill>
                  <a:srgbClr val="002060"/>
                </a:solidFill>
                <a:latin typeface="Arial"/>
              </a:rPr>
              <a:t>(1960) pp.142-148 [</a:t>
            </a:r>
            <a:r>
              <a:rPr lang="ru-RU" sz="1600" b="0" strike="noStrike" spc="-1">
                <a:solidFill>
                  <a:srgbClr val="002060"/>
                </a:solidFill>
                <a:latin typeface="Arial"/>
              </a:rPr>
              <a:t>ЖЭТФ</a:t>
            </a:r>
            <a:r>
              <a:rPr lang="en-US" sz="1600" b="0" strike="noStrike" spc="-1">
                <a:solidFill>
                  <a:srgbClr val="002060"/>
                </a:solidFill>
                <a:latin typeface="Arial"/>
              </a:rPr>
              <a:t> 37</a:t>
            </a:r>
            <a:r>
              <a:rPr lang="ru-RU" sz="1600" b="0" strike="noStrike" spc="-1">
                <a:solidFill>
                  <a:srgbClr val="002060"/>
                </a:solidFill>
                <a:latin typeface="Arial"/>
              </a:rPr>
              <a:t> №</a:t>
            </a:r>
            <a:r>
              <a:rPr lang="en-US" sz="1600" b="0" strike="noStrike" spc="-1">
                <a:solidFill>
                  <a:srgbClr val="002060"/>
                </a:solidFill>
                <a:latin typeface="Arial"/>
              </a:rPr>
              <a:t>10 (1959) </a:t>
            </a:r>
            <a:r>
              <a:rPr lang="ru-RU" sz="1600" b="0" strike="noStrike" spc="-1">
                <a:solidFill>
                  <a:srgbClr val="002060"/>
                </a:solidFill>
                <a:latin typeface="Arial"/>
              </a:rPr>
              <a:t>стр</a:t>
            </a:r>
            <a:r>
              <a:rPr lang="en-US" sz="1600" b="0" strike="noStrike" spc="-1">
                <a:solidFill>
                  <a:srgbClr val="002060"/>
                </a:solidFill>
                <a:latin typeface="Arial"/>
              </a:rPr>
              <a:t>.202-211].</a:t>
            </a:r>
            <a:endParaRPr lang="en-US" sz="1600" b="0" strike="noStrike" spc="-1">
              <a:solidFill>
                <a:srgbClr val="000000"/>
              </a:solidFill>
              <a:latin typeface="Arial"/>
            </a:endParaRPr>
          </a:p>
          <a:p>
            <a:pPr>
              <a:lnSpc>
                <a:spcPct val="100000"/>
              </a:lnSpc>
              <a:spcBef>
                <a:spcPts val="1199"/>
              </a:spcBef>
            </a:pPr>
            <a:r>
              <a:rPr lang="en-US" sz="1600" b="0" strike="noStrike" spc="-1">
                <a:solidFill>
                  <a:srgbClr val="002060"/>
                </a:solidFill>
                <a:latin typeface="Arial"/>
              </a:rPr>
              <a:t>A.M.Baldin and S.F.Semenko, </a:t>
            </a:r>
            <a:r>
              <a:rPr lang="en-US" sz="1600" b="0" i="1" strike="noStrike" spc="-1">
                <a:solidFill>
                  <a:srgbClr val="002060"/>
                </a:solidFill>
                <a:latin typeface="Arial"/>
              </a:rPr>
              <a:t>On the Theory of the Optical Anisotropy of Atomic Nuclei</a:t>
            </a:r>
            <a:r>
              <a:rPr lang="en-US" sz="1600" b="0" strike="noStrike" spc="-1">
                <a:solidFill>
                  <a:srgbClr val="002060"/>
                </a:solidFill>
                <a:latin typeface="Arial"/>
              </a:rPr>
              <a:t>,  Soviet Phys.JETP, </a:t>
            </a:r>
            <a:r>
              <a:rPr lang="en-US" sz="1600" b="1" strike="noStrike" spc="-1">
                <a:solidFill>
                  <a:srgbClr val="002060"/>
                </a:solidFill>
                <a:latin typeface="Arial"/>
              </a:rPr>
              <a:t>12</a:t>
            </a:r>
            <a:r>
              <a:rPr lang="en-US" sz="1600" b="0" strike="noStrike" spc="-1">
                <a:solidFill>
                  <a:srgbClr val="002060"/>
                </a:solidFill>
                <a:latin typeface="Arial"/>
              </a:rPr>
              <a:t> (1961) pp.306-307  [</a:t>
            </a:r>
            <a:r>
              <a:rPr lang="ru-RU" sz="1600" b="0" strike="noStrike" spc="-1">
                <a:solidFill>
                  <a:srgbClr val="002060"/>
                </a:solidFill>
                <a:latin typeface="Arial"/>
              </a:rPr>
              <a:t>ЖЭТФ </a:t>
            </a:r>
            <a:r>
              <a:rPr lang="en-US" sz="1600" b="1" strike="noStrike" spc="-1">
                <a:solidFill>
                  <a:srgbClr val="002060"/>
                </a:solidFill>
                <a:latin typeface="Arial"/>
              </a:rPr>
              <a:t>39</a:t>
            </a:r>
            <a:r>
              <a:rPr lang="ru-RU" sz="1600" b="0" strike="noStrike" spc="-1">
                <a:solidFill>
                  <a:srgbClr val="002060"/>
                </a:solidFill>
                <a:latin typeface="Arial"/>
              </a:rPr>
              <a:t> </a:t>
            </a:r>
            <a:r>
              <a:rPr lang="en-US" sz="1600" b="0" strike="noStrike" spc="-1">
                <a:solidFill>
                  <a:srgbClr val="002060"/>
                </a:solidFill>
                <a:latin typeface="Arial"/>
              </a:rPr>
              <a:t>(1960)</a:t>
            </a:r>
            <a:r>
              <a:rPr lang="ru-RU" sz="1600" b="0" strike="noStrike" spc="-1">
                <a:solidFill>
                  <a:srgbClr val="002060"/>
                </a:solidFill>
                <a:latin typeface="Arial"/>
              </a:rPr>
              <a:t> стр</a:t>
            </a:r>
            <a:r>
              <a:rPr lang="en-US" sz="1600" b="0" strike="noStrike" spc="-1">
                <a:solidFill>
                  <a:srgbClr val="002060"/>
                </a:solidFill>
                <a:latin typeface="Arial"/>
              </a:rPr>
              <a:t>.434-437]. </a:t>
            </a:r>
            <a:endParaRPr lang="en-US" sz="1600" b="0" strike="noStrike" spc="-1">
              <a:solidFill>
                <a:srgbClr val="000000"/>
              </a:solidFill>
              <a:latin typeface="Arial"/>
            </a:endParaRPr>
          </a:p>
        </p:txBody>
      </p:sp>
      <p:pic>
        <p:nvPicPr>
          <p:cNvPr id="181" name="Picture 6"/>
          <p:cNvPicPr/>
          <p:nvPr/>
        </p:nvPicPr>
        <p:blipFill>
          <a:blip r:embed="rId3"/>
          <a:srcRect b="67291"/>
          <a:stretch/>
        </p:blipFill>
        <p:spPr>
          <a:xfrm>
            <a:off x="309600" y="2077560"/>
            <a:ext cx="2433240" cy="533160"/>
          </a:xfrm>
          <a:prstGeom prst="rect">
            <a:avLst/>
          </a:prstGeom>
          <a:ln w="0">
            <a:noFill/>
          </a:ln>
        </p:spPr>
      </p:pic>
      <p:sp>
        <p:nvSpPr>
          <p:cNvPr id="182" name="TextBox 5"/>
          <p:cNvSpPr/>
          <p:nvPr/>
        </p:nvSpPr>
        <p:spPr>
          <a:xfrm>
            <a:off x="349200" y="5029200"/>
            <a:ext cx="7091280" cy="40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Symbol"/>
              </a:rPr>
              <a:t></a:t>
            </a:r>
            <a:r>
              <a:rPr lang="en-US" sz="1800" b="0" strike="noStrike" spc="-1" baseline="-25000">
                <a:solidFill>
                  <a:srgbClr val="000000"/>
                </a:solidFill>
                <a:latin typeface="Arial"/>
              </a:rPr>
              <a:t>T2</a:t>
            </a:r>
            <a:r>
              <a:rPr lang="en-US" sz="1800" b="0" strike="noStrike" spc="-1">
                <a:solidFill>
                  <a:srgbClr val="000000"/>
                </a:solidFill>
                <a:latin typeface="Arial"/>
              </a:rPr>
              <a:t> is the polarizability of nuclei introduced by V.G.Baryshevsky</a:t>
            </a:r>
          </a:p>
        </p:txBody>
      </p:sp>
      <p:sp>
        <p:nvSpPr>
          <p:cNvPr id="183" name="Rectangle 38"/>
          <p:cNvSpPr/>
          <p:nvPr/>
        </p:nvSpPr>
        <p:spPr>
          <a:xfrm>
            <a:off x="380880" y="5562720"/>
            <a:ext cx="8546760" cy="819720"/>
          </a:xfrm>
          <a:prstGeom prst="rect">
            <a:avLst/>
          </a:prstGeom>
          <a:solidFill>
            <a:schemeClr val="bg1"/>
          </a:solidFill>
          <a:ln w="28575">
            <a:solidFill>
              <a:srgbClr val="CCCCFF"/>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ru-RU" sz="1600" b="0" strike="noStrike" spc="-1">
                <a:solidFill>
                  <a:srgbClr val="000066"/>
                </a:solidFill>
                <a:latin typeface="Arial"/>
              </a:rPr>
              <a:t>В.Г. Барышевский, Ядерная оптика поляризованных сред, Энергоатомиздат, 1995</a:t>
            </a:r>
            <a:endParaRPr lang="en-US" sz="1600" b="0" strike="noStrike" spc="-1">
              <a:solidFill>
                <a:srgbClr val="000000"/>
              </a:solidFill>
              <a:latin typeface="Arial"/>
            </a:endParaRPr>
          </a:p>
          <a:p>
            <a:pPr>
              <a:lnSpc>
                <a:spcPct val="150000"/>
              </a:lnSpc>
            </a:pPr>
            <a:r>
              <a:rPr lang="en-US" sz="1600" b="0" strike="noStrike" spc="-1">
                <a:solidFill>
                  <a:srgbClr val="000066"/>
                </a:solidFill>
                <a:latin typeface="Arial"/>
              </a:rPr>
              <a:t>V.G.Baryshevsky, </a:t>
            </a:r>
            <a:r>
              <a:rPr lang="en-US" sz="1600" b="0" i="1" strike="noStrike" spc="-1">
                <a:solidFill>
                  <a:srgbClr val="000066"/>
                </a:solidFill>
                <a:latin typeface="Arial"/>
              </a:rPr>
              <a:t>High–Energy Nuclear Optics of Polarized Particles, </a:t>
            </a:r>
            <a:r>
              <a:rPr lang="ru-RU" sz="1600" b="0" strike="noStrike" spc="-1">
                <a:solidFill>
                  <a:srgbClr val="000066"/>
                </a:solidFill>
                <a:latin typeface="Arial"/>
              </a:rPr>
              <a:t>World Scientific</a:t>
            </a:r>
            <a:r>
              <a:rPr lang="en-US" sz="1600" b="0" strike="noStrike" spc="-1">
                <a:solidFill>
                  <a:srgbClr val="000066"/>
                </a:solidFill>
                <a:latin typeface="Arial"/>
              </a:rPr>
              <a:t>, 2012 </a:t>
            </a:r>
            <a:endParaRPr lang="en-US" sz="16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2"/>
          <p:cNvSpPr/>
          <p:nvPr/>
        </p:nvSpPr>
        <p:spPr>
          <a:xfrm>
            <a:off x="4800600" y="6324480"/>
            <a:ext cx="41828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US" sz="1800" b="0" strike="noStrike" spc="-1">
                <a:solidFill>
                  <a:srgbClr val="000066"/>
                </a:solidFill>
                <a:latin typeface="Arial"/>
              </a:rPr>
              <a:t>To be discussed at FLAP collaboration</a:t>
            </a:r>
            <a:endParaRPr lang="en-US" sz="1800" b="0" strike="noStrike" spc="-1">
              <a:solidFill>
                <a:srgbClr val="000000"/>
              </a:solidFill>
              <a:latin typeface="Arial"/>
            </a:endParaRPr>
          </a:p>
        </p:txBody>
      </p:sp>
      <p:sp>
        <p:nvSpPr>
          <p:cNvPr id="185" name="Text Box 1"/>
          <p:cNvSpPr/>
          <p:nvPr/>
        </p:nvSpPr>
        <p:spPr>
          <a:xfrm>
            <a:off x="334800" y="76320"/>
            <a:ext cx="8633880" cy="6854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nSpc>
                <a:spcPct val="100000"/>
              </a:lnSpc>
              <a:spcBef>
                <a:spcPts val="14"/>
              </a:spcBef>
              <a:spcAft>
                <a:spcPts val="14"/>
              </a:spcAft>
            </a:pPr>
            <a:r>
              <a:rPr lang="ru-RU" sz="2800" b="0" strike="noStrike" spc="-1">
                <a:solidFill>
                  <a:srgbClr val="002060"/>
                </a:solidFill>
                <a:latin typeface="Arial"/>
              </a:rPr>
              <a:t>Transmission experiment</a:t>
            </a:r>
            <a:r>
              <a:rPr lang="en-US" sz="2800" b="0" strike="noStrike" spc="-1">
                <a:solidFill>
                  <a:srgbClr val="002060"/>
                </a:solidFill>
                <a:latin typeface="Arial"/>
              </a:rPr>
              <a:t> @ LINAC-200 (800)</a:t>
            </a:r>
            <a:endParaRPr lang="en-US" sz="2800" b="0" strike="noStrike" spc="-1">
              <a:solidFill>
                <a:srgbClr val="000000"/>
              </a:solidFill>
              <a:latin typeface="Arial"/>
            </a:endParaRPr>
          </a:p>
        </p:txBody>
      </p:sp>
      <p:grpSp>
        <p:nvGrpSpPr>
          <p:cNvPr id="186" name="Group 12"/>
          <p:cNvGrpSpPr/>
          <p:nvPr/>
        </p:nvGrpSpPr>
        <p:grpSpPr>
          <a:xfrm>
            <a:off x="334800" y="1066680"/>
            <a:ext cx="8432280" cy="4226040"/>
            <a:chOff x="334800" y="1066680"/>
            <a:chExt cx="8432280" cy="4226040"/>
          </a:xfrm>
        </p:grpSpPr>
        <p:sp>
          <p:nvSpPr>
            <p:cNvPr id="187" name="Rectangle 5"/>
            <p:cNvSpPr/>
            <p:nvPr/>
          </p:nvSpPr>
          <p:spPr>
            <a:xfrm>
              <a:off x="334800" y="1066680"/>
              <a:ext cx="8432280" cy="4074480"/>
            </a:xfrm>
            <a:prstGeom prst="rect">
              <a:avLst/>
            </a:prstGeom>
            <a:solidFill>
              <a:srgbClr val="FFFFFF"/>
            </a:solidFill>
            <a:ln>
              <a:solidFill>
                <a:srgbClr val="FFFFFF"/>
              </a:solidFill>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pic>
          <p:nvPicPr>
            <p:cNvPr id="188" name="Picture 2"/>
            <p:cNvPicPr/>
            <p:nvPr/>
          </p:nvPicPr>
          <p:blipFill>
            <a:blip r:embed="rId2"/>
            <a:srcRect t="21489"/>
            <a:stretch/>
          </p:blipFill>
          <p:spPr>
            <a:xfrm>
              <a:off x="334800" y="2184840"/>
              <a:ext cx="8432280" cy="3107880"/>
            </a:xfrm>
            <a:prstGeom prst="rect">
              <a:avLst/>
            </a:prstGeom>
            <a:ln w="0">
              <a:noFill/>
            </a:ln>
          </p:spPr>
        </p:pic>
        <p:sp>
          <p:nvSpPr>
            <p:cNvPr id="189" name="TextBox 3"/>
            <p:cNvSpPr/>
            <p:nvPr/>
          </p:nvSpPr>
          <p:spPr>
            <a:xfrm>
              <a:off x="5522760" y="2068200"/>
              <a:ext cx="2736360" cy="9126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1800" b="0" strike="noStrike" spc="-1">
                <a:solidFill>
                  <a:srgbClr val="000000"/>
                </a:solidFill>
                <a:latin typeface="Arial"/>
              </a:endParaRPr>
            </a:p>
            <a:p>
              <a:pPr>
                <a:lnSpc>
                  <a:spcPct val="100000"/>
                </a:lnSpc>
              </a:pPr>
              <a:r>
                <a:rPr lang="en-US" sz="1800" b="1" strike="noStrike" spc="-1">
                  <a:solidFill>
                    <a:srgbClr val="000000"/>
                  </a:solidFill>
                  <a:latin typeface="Arial"/>
                </a:rPr>
                <a:t> target with polarized </a:t>
              </a:r>
              <a:endParaRPr lang="en-US" sz="1800" b="0" strike="noStrike" spc="-1">
                <a:solidFill>
                  <a:srgbClr val="000000"/>
                </a:solidFill>
                <a:latin typeface="Arial"/>
              </a:endParaRPr>
            </a:p>
            <a:p>
              <a:pPr>
                <a:lnSpc>
                  <a:spcPct val="100000"/>
                </a:lnSpc>
              </a:pPr>
              <a:r>
                <a:rPr lang="en-US" sz="1800" b="1" strike="noStrike" spc="-1">
                  <a:solidFill>
                    <a:srgbClr val="000000"/>
                  </a:solidFill>
                  <a:latin typeface="Arial"/>
                </a:rPr>
                <a:t>nuclei</a:t>
              </a:r>
              <a:r>
                <a:rPr lang="ru-RU" sz="1800" b="1" strike="noStrike" spc="-1">
                  <a:solidFill>
                    <a:srgbClr val="000000"/>
                  </a:solidFill>
                  <a:latin typeface="Arial"/>
                </a:rPr>
                <a:t> </a:t>
              </a:r>
              <a:r>
                <a:rPr lang="en-US" sz="1800" b="1" strike="noStrike" spc="-1">
                  <a:solidFill>
                    <a:srgbClr val="000000"/>
                  </a:solidFill>
                  <a:latin typeface="Arial"/>
                </a:rPr>
                <a:t>or electrons</a:t>
              </a:r>
              <a:endParaRPr lang="en-US" sz="1800" b="0" strike="noStrike" spc="-1">
                <a:solidFill>
                  <a:srgbClr val="000000"/>
                </a:solidFill>
                <a:latin typeface="Arial"/>
              </a:endParaRPr>
            </a:p>
          </p:txBody>
        </p:sp>
        <p:sp>
          <p:nvSpPr>
            <p:cNvPr id="190" name="TextBox 3"/>
            <p:cNvSpPr/>
            <p:nvPr/>
          </p:nvSpPr>
          <p:spPr>
            <a:xfrm>
              <a:off x="1931760" y="1255680"/>
              <a:ext cx="4629600" cy="9126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800" b="1" strike="noStrike" spc="-1">
                  <a:solidFill>
                    <a:srgbClr val="000000"/>
                  </a:solidFill>
                  <a:latin typeface="Arial"/>
                </a:rPr>
                <a:t> first target for polarized </a:t>
              </a:r>
              <a:r>
                <a:rPr lang="en-US" sz="1800" b="1" strike="noStrike" spc="-1">
                  <a:solidFill>
                    <a:srgbClr val="000000"/>
                  </a:solidFill>
                  <a:latin typeface="Symbol"/>
                </a:rPr>
                <a:t></a:t>
              </a:r>
              <a:r>
                <a:rPr lang="en-US" sz="1800" b="1" strike="noStrike" spc="-1">
                  <a:solidFill>
                    <a:srgbClr val="000000"/>
                  </a:solidFill>
                  <a:latin typeface="Arial"/>
                </a:rPr>
                <a:t>-ray </a:t>
              </a:r>
              <a:endParaRPr lang="en-US" sz="1800" b="0" strike="noStrike" spc="-1">
                <a:solidFill>
                  <a:srgbClr val="000000"/>
                </a:solidFill>
                <a:latin typeface="Arial"/>
              </a:endParaRPr>
            </a:p>
            <a:p>
              <a:pPr>
                <a:lnSpc>
                  <a:spcPct val="100000"/>
                </a:lnSpc>
              </a:pPr>
              <a:r>
                <a:rPr lang="en-US" sz="1800" b="1" strike="noStrike" spc="-1">
                  <a:solidFill>
                    <a:srgbClr val="000000"/>
                  </a:solidFill>
                  <a:latin typeface="Arial"/>
                </a:rPr>
                <a:t>production (bremsstrahlung or coherent </a:t>
              </a:r>
              <a:endParaRPr lang="en-US" sz="1800" b="0" strike="noStrike" spc="-1">
                <a:solidFill>
                  <a:srgbClr val="000000"/>
                </a:solidFill>
                <a:latin typeface="Arial"/>
              </a:endParaRPr>
            </a:p>
            <a:p>
              <a:pPr>
                <a:lnSpc>
                  <a:spcPct val="100000"/>
                </a:lnSpc>
              </a:pPr>
              <a:r>
                <a:rPr lang="en-US" sz="1800" b="1" strike="noStrike" spc="-1">
                  <a:solidFill>
                    <a:srgbClr val="000000"/>
                  </a:solidFill>
                  <a:latin typeface="Arial"/>
                </a:rPr>
                <a:t>bremsstrahlung in crystal)</a:t>
              </a:r>
              <a:endParaRPr lang="en-US" sz="1800" b="0" strike="noStrike" spc="-1">
                <a:solidFill>
                  <a:srgbClr val="000000"/>
                </a:solidFill>
                <a:latin typeface="Arial"/>
              </a:endParaRPr>
            </a:p>
          </p:txBody>
        </p:sp>
        <p:sp>
          <p:nvSpPr>
            <p:cNvPr id="191" name="Rectangle 4"/>
            <p:cNvSpPr/>
            <p:nvPr/>
          </p:nvSpPr>
          <p:spPr>
            <a:xfrm>
              <a:off x="2392200" y="2179080"/>
              <a:ext cx="1523520" cy="350640"/>
            </a:xfrm>
            <a:prstGeom prst="rect">
              <a:avLst/>
            </a:prstGeom>
            <a:solidFill>
              <a:srgbClr val="FFFFFF"/>
            </a:solidFill>
            <a:ln>
              <a:solidFill>
                <a:srgbClr val="FFFFFF"/>
              </a:solidFill>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Arial"/>
              </a:endParaRPr>
            </a:p>
          </p:txBody>
        </p:sp>
      </p:grpSp>
      <p:pic>
        <p:nvPicPr>
          <p:cNvPr id="192" name="Picture 2"/>
          <p:cNvPicPr/>
          <p:nvPr/>
        </p:nvPicPr>
        <p:blipFill>
          <a:blip r:embed="rId3"/>
          <a:stretch/>
        </p:blipFill>
        <p:spPr>
          <a:xfrm>
            <a:off x="380880" y="3276720"/>
            <a:ext cx="4343040" cy="3511800"/>
          </a:xfrm>
          <a:prstGeom prst="rect">
            <a:avLst/>
          </a:prstGeom>
          <a:ln w="0">
            <a:noFill/>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83573</TotalTime>
  <Words>2943</Words>
  <Application>Microsoft Office PowerPoint</Application>
  <PresentationFormat>On-screen Show (4:3)</PresentationFormat>
  <Paragraphs>357</Paragraphs>
  <Slides>39</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Default Design</vt:lpstr>
      <vt:lpstr>Default Design</vt:lpstr>
      <vt:lpstr>Default Design</vt:lpstr>
      <vt:lpstr>Equation</vt:lpstr>
      <vt:lpstr>PowerPoint Presentation</vt:lpstr>
      <vt:lpstr>PowerPoint Presentation</vt:lpstr>
      <vt:lpstr>Birefringence effect</vt:lpstr>
      <vt:lpstr>Natural optical activity </vt:lpstr>
      <vt:lpstr>PowerPoint Presentation</vt:lpstr>
      <vt:lpstr>Gamma quanta polarization plane rotation</vt:lpstr>
      <vt:lpstr>Birefringence of gamma quanta </vt:lpstr>
      <vt:lpstr>PowerPoint Presentation</vt:lpstr>
      <vt:lpstr>PowerPoint Presentation</vt:lpstr>
      <vt:lpstr> Quasi-optical phenomena  for low-energy particles</vt:lpstr>
      <vt:lpstr> Neutron spin precession (nuclear pseudomagnetism)  </vt:lpstr>
      <vt:lpstr>Neutron spin precession (nuclear pseudomagnetism)</vt:lpstr>
      <vt:lpstr>Neutron spin precession (nuclear pseudomagnetism)</vt:lpstr>
      <vt:lpstr> Neutron spin precession (nuclear pseudomagnetism)  </vt:lpstr>
      <vt:lpstr> Quasi-optical phenomena  for high-energy particles</vt:lpstr>
      <vt:lpstr>PowerPoint Presentation</vt:lpstr>
      <vt:lpstr>PowerPoint Presentation</vt:lpstr>
      <vt:lpstr>Experiments with polarized beams and targets</vt:lpstr>
      <vt:lpstr> Evaluation for spin rotation effect</vt:lpstr>
      <vt:lpstr>Nuclear precession (rotation in pseudomagnetic field)</vt:lpstr>
      <vt:lpstr>Birefringence effect</vt:lpstr>
      <vt:lpstr>Birefringence phenomenon</vt:lpstr>
      <vt:lpstr>Birefringence phenomenon</vt:lpstr>
      <vt:lpstr>PowerPoint Presentation</vt:lpstr>
      <vt:lpstr>PowerPoint Presentation</vt:lpstr>
      <vt:lpstr>PowerPoint Presentation</vt:lpstr>
      <vt:lpstr>Deuteron spin dichroism: experiments</vt:lpstr>
      <vt:lpstr> JINR experiments   5 GeV/c      2008-2010 years </vt:lpstr>
      <vt:lpstr>PowerPoint Presentation</vt:lpstr>
      <vt:lpstr>Spin dichroism effects: evaluations for NICA</vt:lpstr>
      <vt:lpstr>Deuteron spin rotation and dichroism </vt:lpstr>
      <vt:lpstr>PowerPoint Presentation</vt:lpstr>
      <vt:lpstr>Deuteron dichroism (internal nonpolarized target)</vt:lpstr>
      <vt:lpstr>PowerPoint Presentation</vt:lpstr>
      <vt:lpstr>PowerPoint Presentation</vt:lpstr>
      <vt:lpstr>PowerPoint Presentation</vt:lpstr>
      <vt:lpstr>PowerPoint Presentation</vt:lpstr>
      <vt:lpstr>PowerPoint Presentation</vt:lpstr>
      <vt:lpstr>Thank you for attention!!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Gurinovich</dc:creator>
  <cp:lastModifiedBy>Sashenka</cp:lastModifiedBy>
  <cp:revision>784</cp:revision>
  <dcterms:created xsi:type="dcterms:W3CDTF">2005-01-24T13:25:50Z</dcterms:created>
  <dcterms:modified xsi:type="dcterms:W3CDTF">2025-08-19T10:47:06Z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On-screen Show (4:3)</vt:lpwstr>
  </property>
  <property fmtid="{D5CDD505-2E9C-101B-9397-08002B2CF9AE}" pid="4" name="Slides">
    <vt:i4>55</vt:i4>
  </property>
</Properties>
</file>