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8" r:id="rId4"/>
    <p:sldId id="281" r:id="rId5"/>
    <p:sldId id="279" r:id="rId6"/>
    <p:sldId id="275" r:id="rId7"/>
    <p:sldId id="270" r:id="rId8"/>
    <p:sldId id="282" r:id="rId9"/>
    <p:sldId id="283" r:id="rId10"/>
    <p:sldId id="284" r:id="rId11"/>
    <p:sldId id="285" r:id="rId12"/>
    <p:sldId id="286" r:id="rId13"/>
    <p:sldId id="276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37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8ED40-A1AC-DFDB-AD86-38BF18E91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15B9C8-7DF0-7DD8-7C9D-5E78E67D1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57FFF-6D6B-8304-9AB4-D77F122F3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7EE8-39E8-011B-971F-311118F2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CBE9C-786F-7274-2DF1-C678B60E0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3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AD62-3B17-9436-612D-8618F3A03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A99906-8C81-7C88-4052-4425C088C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DA7C7-666F-A2FD-774A-2F92CFDE6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449C6-3057-E7A8-914F-76F302F5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268FF-145D-206B-90AB-9D7BF79A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6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77C75A-C4B5-44FB-4026-83E16A84A8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F5881-26F4-CF8F-EB58-69E394C9F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3FB5C-15AC-B8EE-3B96-5D934C4D7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0D2384-445F-94C5-7029-F4F31DA19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03462-274A-F0E1-2021-41C9A583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0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EEC90-0AD0-425F-FBA0-F6863B75B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0FB3A-1145-AF90-38E7-9C22E30CB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E9D56-68E3-347B-5870-8023A665D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71FC0-3A0A-BDB0-C2EE-CFB2801E6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7EBBD-35DE-BEE3-5C61-022C64931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48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25C36-A7C2-6DF6-4F6F-A05D52A45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5D8900-3A0E-CF89-C741-3438B26CD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3814B-6F8C-692B-4AF5-46E89E850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3C8AC-24D1-7710-1C47-3E1903892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E79362-695E-5EA4-F9E8-70D78BF8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3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76645-F177-EC64-6F5B-161C51633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50057C-0D2B-B2D5-66D2-D318571C2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DFF82-6BE7-0FCE-38F7-9AC4A5E73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4F98AD-0749-DDB0-5439-05A3A3A62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E59EE0-3959-114E-5575-50D114BD3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0AE13E-6831-131B-C3E8-366445B4A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2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3E12-B9F1-83FD-47B1-F7CC14562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932F6F-1831-ABE1-5973-024FC261D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A73B49-5641-6353-AA9B-9A2FF379C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6949BE-9886-5A7F-C585-F9C76C47D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48A1FE-5421-C109-2F4A-738FCA6BB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DC1DF4-6D18-2AE5-5995-4156013F0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C21622-1D26-A1B9-A0F9-A1C3B2F9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884E7E-3D1D-8C96-4B2C-16A1D91B9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2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C31C6-15C2-32DA-FF54-52FFABDCD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0A52B-C76B-8234-15A0-C16EACDCA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7AA9B7-5D6D-0550-2515-F2019630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5E52F-DB5B-E8DD-A88D-0F3BA7DC1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A375F3-ADB3-B4F4-85BB-62D8F77B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737D5-BA89-2C81-F59C-41504E837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5C539-0002-DBD2-7879-08B47FBD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2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1527B-E31E-A889-3ADE-36A720256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6707B-50A5-261F-5678-B8E4F338F6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C0B649-58CC-42F4-C63B-516863AF5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6FD55-8B7F-7C6F-4F4E-4A02189B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D2CBD-54EA-C5EE-3E56-5B9178C17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A96B34-9353-E5D1-EDF5-1F88D6C8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7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56DC-CB25-2F29-5F52-86D5A07AD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A55460-AD1F-B82A-F76B-4A398BBC55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A07A4-8124-B48C-5C54-FCE5415C80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996EE-1B53-74D8-04A3-FC506A75E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91F65-611F-F66B-2E81-8D88B202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643D3-9A08-098A-4068-84B538093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84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0011D-5E40-DB0F-B65F-741C5C794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CDF258-A3F9-027C-7BFD-B0DECBC8FB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D5F0CD-FABE-C331-D986-4FCB3FDFB1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AFEA0-058D-4AFE-B69B-FFCEF08E5256}" type="datetimeFigureOut">
              <a:rPr lang="en-US" smtClean="0"/>
              <a:t>4/2/2025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1EDF-3591-299B-55F3-B69735DBEC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DD8E8-35B8-83E9-2F12-FEA1DF179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66691-EAA0-4CB4-8051-5DC61114B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58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2AF2B-025C-D9BC-E530-E1E2D5711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«Программный комплекс реконструкции координат частиц в Большом адронном коллайдере»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7F451-B284-91C0-A6C3-259033767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6943" y="3602038"/>
            <a:ext cx="10621106" cy="1655762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dirty="0"/>
              <a:t>Подготовил: студент 4 курса </a:t>
            </a:r>
            <a:r>
              <a:rPr lang="ru-RU" dirty="0" err="1"/>
              <a:t>Фоменок</a:t>
            </a:r>
            <a:r>
              <a:rPr lang="ru-RU" dirty="0"/>
              <a:t> Д.В.</a:t>
            </a:r>
          </a:p>
          <a:p>
            <a:r>
              <a:rPr lang="ru-RU" dirty="0"/>
              <a:t>Руководитель:  заместитель директора ЛИТ </a:t>
            </a:r>
            <a:r>
              <a:rPr lang="ru-RU" dirty="0" err="1"/>
              <a:t>Войтишин</a:t>
            </a:r>
            <a:r>
              <a:rPr lang="ru-RU" dirty="0"/>
              <a:t> Н.Н.</a:t>
            </a:r>
          </a:p>
        </p:txBody>
      </p:sp>
    </p:spTree>
    <p:extLst>
      <p:ext uri="{BB962C8B-B14F-4D97-AF65-F5344CB8AC3E}">
        <p14:creationId xmlns:p14="http://schemas.microsoft.com/office/powerpoint/2010/main" val="3124890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FC540-22D7-6CD8-ED11-270B85B9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dirty="0"/>
              <a:t>Алгоритм на основе вейвлет-преобразования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5AAD7D-49CC-03F6-D96D-97E325A998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36430"/>
                <a:ext cx="10515600" cy="5134707"/>
              </a:xfrm>
            </p:spPr>
            <p:txBody>
              <a:bodyPr>
                <a:normAutofit fontScale="92500"/>
              </a:bodyPr>
              <a:lstStyle/>
              <a:p>
                <a:pPr marL="0" indent="457200" algn="just">
                  <a:buNone/>
                </a:pPr>
                <a:r>
                  <a:rPr lang="ru-RU" dirty="0"/>
                  <a:t>Поскольку входной сигнал подвержен влиянию шумов, применяется метод </a:t>
                </a:r>
                <a:r>
                  <a:rPr lang="en-US" dirty="0"/>
                  <a:t>Wavelet Transform System</a:t>
                </a:r>
                <a:r>
                  <a:rPr lang="ru-RU" dirty="0"/>
                  <a:t>, по которому производится вейвлет-преобразование гауссовой функции (4) и гистограммы (5), далее полученная система (6) решается методом Ньютона. Начальные приближения находится методом первого приближения.</a:t>
                </a:r>
              </a:p>
              <a:p>
                <a:pPr marL="0" indent="45720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𝑊𝑓</m:t>
                      </m:r>
                      <m:r>
                        <a:rPr lang="en-US" sz="220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sSub>
                            <m:sSub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(</m:t>
                      </m:r>
                      <m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𝑎</m:t>
                      </m:r>
                      <m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,</m:t>
                      </m:r>
                      <m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𝑏</m:t>
                      </m:r>
                      <m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</m:t>
                      </m:r>
                      <m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𝑓</m:t>
                      </m:r>
                      <m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𝑖</m:t>
                          </m:r>
                          <m:r>
                            <a:rPr lang="en-US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𝑏</m:t>
                                  </m:r>
                                  <m:r>
                                    <a:rPr lang="en-US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2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0</m:t>
                                      </m:r>
                                      <m:r>
                                        <a:rPr lang="en-US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𝑠</m:t>
                                  </m:r>
                                </m:den>
                              </m:f>
                            </m:e>
                          </m:d>
                          <m:r>
                            <a:rPr lang="en-US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</m:t>
                          </m:r>
                        </m:e>
                      </m:nary>
                      <m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</m:t>
                      </m:r>
                      <m:r>
                        <a:rPr lang="ru-RU" sz="22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4</m:t>
                      </m:r>
                      <m:r>
                        <a:rPr lang="en-US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8890" indent="457200" algn="just">
                  <a:buNone/>
                  <a:tabLst>
                    <a:tab pos="685800" algn="l"/>
                  </a:tabLst>
                </a:pPr>
                <a:r>
                  <a:rPr lang="ru-RU" sz="2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8890" indent="0" algn="ctr">
                  <a:buNone/>
                  <a:tabLst>
                    <a:tab pos="6858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𝑊h</m:t>
                          </m:r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= </m:t>
                          </m:r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sSub>
                            <m:sSub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d>
                        <m:dPr>
                          <m:ctrlP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𝑎</m:t>
                          </m:r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,</m:t>
                          </m:r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𝑏</m:t>
                          </m:r>
                        </m:e>
                      </m:d>
                      <m:r>
                        <a:rPr lang="ru-RU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h</m:t>
                      </m:r>
                      <m:r>
                        <a:rPr lang="ru-RU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𝜋</m:t>
                              </m:r>
                            </m:e>
                          </m:rad>
                          <m:sSup>
                            <m:sSup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ctrlPr>
                            <a:rPr lang="en-US" sz="22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𝑛</m:t>
                              </m:r>
                            </m:sub>
                          </m:sSub>
                          <m:nary>
                            <m:nary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sSub>
                                <m:sSubPr>
                                  <m:ctrlP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𝑛</m:t>
                                  </m:r>
                                  <m:r>
                                    <a:rPr lang="ru-RU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−1</m:t>
                                  </m:r>
                                </m:sub>
                              </m:sSub>
                            </m:sub>
                            <m:sup>
                              <m:sSub>
                                <m:sSubPr>
                                  <m:ctrlP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sup>
                            <m:e>
                              <m:sSub>
                                <m:sSubPr>
                                  <m:ctrlP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𝑔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2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𝑏</m:t>
                                      </m:r>
                                      <m:r>
                                        <a:rPr lang="ru-RU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ru-RU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ru-RU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𝑎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𝑑𝑥</m:t>
                              </m:r>
                            </m:e>
                          </m:nary>
                        </m:e>
                      </m:nary>
                      <m:r>
                        <a:rPr lang="ru-RU" sz="22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ru-RU" sz="2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</m:t>
                      </m:r>
                      <m:r>
                        <a:rPr lang="ru-RU" sz="2200" b="0" i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5</m:t>
                      </m:r>
                      <m:r>
                        <a:rPr lang="ru-RU" sz="2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ru-RU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8890" indent="457200" algn="ctr">
                  <a:tabLst>
                    <a:tab pos="685800" algn="l"/>
                  </a:tabLst>
                </a:pPr>
                <a:endParaRPr lang="ru-RU" sz="22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8890" indent="0" algn="ctr">
                  <a:buNone/>
                  <a:tabLst>
                    <a:tab pos="685800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2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2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22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𝑊𝑓</m:t>
                              </m:r>
                              <m:d>
                                <m:dPr>
                                  <m:ctrlP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𝑊</m:t>
                              </m:r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2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2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𝑏</m:t>
                                      </m:r>
                                    </m:e>
                                    <m:sub>
                                      <m:r>
                                        <a:rPr lang="en-US" sz="22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=0 </m:t>
                              </m:r>
                            </m:e>
                            <m:e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=1,2,…,2</m:t>
                              </m:r>
                              <m:r>
                                <a:rPr lang="en-US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ru-RU" sz="2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+1</m:t>
                              </m:r>
                            </m:e>
                          </m:eqArr>
                          <m:r>
                            <a:rPr lang="ru-RU" sz="2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 (</m:t>
                          </m:r>
                          <m:r>
                            <a:rPr lang="ru-RU" sz="2200" b="0" i="0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6</m:t>
                          </m:r>
                          <m:r>
                            <a:rPr lang="ru-RU" sz="2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8890" indent="457200" algn="ctr">
                  <a:tabLst>
                    <a:tab pos="685800" algn="l"/>
                  </a:tabLst>
                </a:pPr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457200" algn="just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5AAD7D-49CC-03F6-D96D-97E325A998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36430"/>
                <a:ext cx="10515600" cy="5134707"/>
              </a:xfrm>
              <a:blipFill>
                <a:blip r:embed="rId2"/>
                <a:stretch>
                  <a:fillRect l="-1043" t="-1779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290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A8291-5A75-420D-68C6-E6E107B97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1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effectLst/>
                <a:ea typeface="Times New Roman" panose="02020603050405020304" pitchFamily="18" charset="0"/>
              </a:rPr>
              <a:t>Алгоритм на основе нейронных сетей Колмогорова-Арнольда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B2CCB-3164-E667-54E0-BB411EDE6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63" y="1479672"/>
            <a:ext cx="11535507" cy="4921127"/>
          </a:xfrm>
        </p:spPr>
        <p:txBody>
          <a:bodyPr>
            <a:noAutofit/>
          </a:bodyPr>
          <a:lstStyle/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Нейронные сети Колмогорова-Арнольда (</a:t>
            </a:r>
            <a:r>
              <a:rPr lang="en-US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KAN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) основаны на теореме Колмогорова-Арнольда: любая непрерывная функция нескольких переменных представима в виде суммы функций одной переменной. </a:t>
            </a:r>
            <a:r>
              <a:rPr lang="ru-RU" sz="2400" dirty="0">
                <a:solidFill>
                  <a:srgbClr val="000000"/>
                </a:solidFill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ни работают иначе, чем обычные нейронные сети, в некотором смысле являясь их обобщением. Вместо числовых весов они используют функции на связях между нейронами. При этом их тоже можно обучать, настраивая с гораздо большей точностью, чем простые числовые веса.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 данном решении применяется следующая конфигурация </a:t>
            </a:r>
            <a:r>
              <a:rPr lang="en-US" sz="24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KAN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342900" marR="8890" lvl="0" indent="-342900" algn="just">
              <a:spcBef>
                <a:spcPts val="0"/>
              </a:spcBef>
              <a:buFont typeface="Times New Roman" panose="02020603050405020304" pitchFamily="18" charset="0"/>
              <a:buChar char="‒"/>
              <a:tabLst>
                <a:tab pos="6858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на входе нейронной сети находятся каналы, соответствующие стрипам, на каждый из которых подаётся значение заряда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на стрипе;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342900" marR="8890" lvl="0" indent="-342900" algn="just">
              <a:spcBef>
                <a:spcPts val="0"/>
              </a:spcBef>
              <a:buFont typeface="Times New Roman" panose="02020603050405020304" pitchFamily="18" charset="0"/>
              <a:buChar char="‒"/>
              <a:tabLst>
                <a:tab pos="6858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присутствует несколько скрытых слоёв</a:t>
            </a:r>
            <a:r>
              <a:rPr lang="en-US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;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342900" marR="8890" lvl="0" indent="-342900" algn="just">
              <a:spcBef>
                <a:spcPts val="0"/>
              </a:spcBef>
              <a:buFont typeface="Times New Roman" panose="02020603050405020304" pitchFamily="18" charset="0"/>
              <a:buChar char="‒"/>
              <a:tabLst>
                <a:tab pos="6858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на выходе находится несколько каналов (в соответствии с количеством частиц, перекрытие сигналов которых разрешается), на которых ожидается значение координаты частицы (или значение за пределами диапазона, если она не обнаружена).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687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DCE57-69F7-8A1C-3165-FCB3BC0BE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071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Предварительные результаты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73547-D8FD-C6FB-7EB2-7E397D84B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1111348"/>
            <a:ext cx="11802793" cy="5359790"/>
          </a:xfrm>
        </p:spPr>
        <p:txBody>
          <a:bodyPr>
            <a:noAutofit/>
          </a:bodyPr>
          <a:lstStyle/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Некоторые алгоритмы были реализованы, проверены на симулированном наборе данных.</a:t>
            </a:r>
            <a:r>
              <a:rPr lang="ru-RU" sz="2000" dirty="0"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Оценка точности работы алгоритмов проводилась на основании вычисления среднего значения и среднеквадратичного значения ошибки определения координаты частицы на наборе данных из 5000 элементов.</a:t>
            </a:r>
          </a:p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Стандартный алгоритм центра масс имеет среднеквадратичное значение ошибки 0.4408.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Алгоритм первого приближения отработал на всех элементах, среднеквадратичное значение ошибки составило 0.3604. Это может говорить о некотором улучшении по сравнению со стандартным алгоритмом.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Алгоритм прямой оптимизации успешно отработал на 879 элементах, в большинстве случаев система уравнений не сошлась при численном решении. Предположительно, это вызвано влиянием шумов в сигналах, исключающих точное равенство. Это говорит </a:t>
            </a:r>
            <a:r>
              <a:rPr lang="ru-RU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о </a:t>
            </a: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бесперспективности данного алгоритма.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Алгоритм на основе вейвлет-преобразования успешно отработал на 2438 элементах, в остальных случаях система уравнений не сошлась при численном решении. Предположительно, это вызвано влиянием недостаточно точного определения количества частиц и начальных приближений их параметров, избыточной чувствительностью к их точности. На данный момент это говорит в пользу перехода к сетям Колмогорова-Арнольда.</a:t>
            </a:r>
            <a:endParaRPr lang="ru-RU" sz="2000" dirty="0">
              <a:ea typeface="Times New Roman" panose="02020603050405020304" pitchFamily="18" charset="0"/>
            </a:endParaRPr>
          </a:p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Алгоритм на основе сетей Колмогорова-Арнольда находиться на этапе разработки и тестирования. На данный момент опробовано множество конфигураций сети и методов обучения и получены предварительные результаты, которые говорят о перспективности дальнейшего исследования.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67698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05C812-47CA-07D9-ABB3-498116B20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97565-D5AB-F08B-7B8D-E4009243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Вывод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B236F-05B0-C57D-C945-5825E8C40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4833145"/>
          </a:xfrm>
        </p:spPr>
        <p:txBody>
          <a:bodyPr>
            <a:normAutofit/>
          </a:bodyPr>
          <a:lstStyle/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Частично реализованы алгоритмы реконструкции координат частиц, включая реализацию алгоритмов первого приближения, прямой оптимизации и на основе вейвлет-преобразования. Начата работа над алгоритмом на основе нейронных сетей Колмогорова-Арнольда, реализован модуль нейронной сети, проведено обучение сети с разной конфигурацией и её тестирование.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8890" indent="457200" algn="just">
              <a:spcBef>
                <a:spcPts val="0"/>
              </a:spcBef>
              <a:buNone/>
              <a:tabLst>
                <a:tab pos="685800" algn="l"/>
              </a:tabLst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Получены предварительные результаты по точности работы алгоритмов, которые следует проверить и уточнить.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дальнейшем, в рамках дипломного проекта, планируется доработать решение с нейронными сетями и достичь приемлемой точности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2941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B6ECD8-E16A-482B-A1CF-A437E613C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32338A-0AA2-1002-1D5E-FE939CD9F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97946"/>
            <a:ext cx="10515600" cy="717452"/>
          </a:xfrm>
        </p:spPr>
        <p:txBody>
          <a:bodyPr>
            <a:noAutofit/>
          </a:bodyPr>
          <a:lstStyle/>
          <a:p>
            <a:pPr marL="0" marR="889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dirty="0"/>
              <a:t>Спасибо за внимание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32027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09F53-C43B-3ED6-4711-D34050FC95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A5853-0DCC-EF4A-4A20-7CFF9ACD9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Актуальность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00E34-9104-CBE6-0110-FC1CD0AF5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6" y="1533378"/>
            <a:ext cx="11394830" cy="4959497"/>
          </a:xfrm>
        </p:spPr>
        <p:txBody>
          <a:bodyPr>
            <a:noAutofit/>
          </a:bodyPr>
          <a:lstStyle/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alibri (Body)"/>
              </a:rPr>
              <a:t>Продолжается второй этап работы Большого адронного коллайдера, который характеризуется более высокой светимостью и множественностью перекрывающихся событий. Это накладывает повышенные требования к каждой из подсистем эксперимента CMS, в том числе к катодно-</a:t>
            </a:r>
            <a:r>
              <a:rPr lang="ru-RU" sz="2400" dirty="0" err="1">
                <a:latin typeface="Calibri (Body)"/>
              </a:rPr>
              <a:t>стриповым</a:t>
            </a:r>
            <a:r>
              <a:rPr lang="ru-RU" sz="2400" dirty="0">
                <a:latin typeface="Calibri (Body)"/>
              </a:rPr>
              <a:t> камерам. 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400" dirty="0">
              <a:latin typeface="Calibri (Body)"/>
            </a:endParaRP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alibri (Body)"/>
              </a:rPr>
              <a:t>В условиях большой множественности срабатываний на отдельно взятой плоскости </a:t>
            </a:r>
            <a:r>
              <a:rPr lang="ru-RU" sz="2400" dirty="0" err="1">
                <a:latin typeface="Calibri (Body)"/>
              </a:rPr>
              <a:t>катодно</a:t>
            </a:r>
            <a:r>
              <a:rPr lang="en-US" sz="2400" dirty="0">
                <a:latin typeface="Calibri (Body)"/>
              </a:rPr>
              <a:t>-</a:t>
            </a:r>
            <a:r>
              <a:rPr lang="ru-RU" sz="2400" dirty="0" err="1">
                <a:latin typeface="Calibri (Body)"/>
              </a:rPr>
              <a:t>стриповых</a:t>
            </a:r>
            <a:r>
              <a:rPr lang="ru-RU" sz="2400" dirty="0">
                <a:latin typeface="Calibri (Body)"/>
              </a:rPr>
              <a:t> камер </a:t>
            </a:r>
            <a:r>
              <a:rPr lang="ru-RU" sz="2400" dirty="0" err="1">
                <a:latin typeface="Calibri (Body)"/>
              </a:rPr>
              <a:t>стриповая</a:t>
            </a:r>
            <a:r>
              <a:rPr lang="ru-RU" sz="2400" dirty="0">
                <a:latin typeface="Calibri (Body)"/>
              </a:rPr>
              <a:t> координата восстанавливается с плохой точностью (40% от ширины стрипа). Это связанно с тем, что для кластера, состоящего из перекрывающихся сигналов, при вычислении координаты используется обычный алгоритм центра масс.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215613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CC2C0-F675-488A-8ED4-1EBADB1B2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568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Постановка задачи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D3ACB-9F0B-BF27-A717-7C9C649BE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6" y="1533378"/>
            <a:ext cx="11394830" cy="4959497"/>
          </a:xfrm>
        </p:spPr>
        <p:txBody>
          <a:bodyPr>
            <a:noAutofit/>
          </a:bodyPr>
          <a:lstStyle/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alibri (Body)"/>
              </a:rPr>
              <a:t>Цель данной работы – изучение предметной области, определение максимально возможной точности реконструкции, изучение предлагаемых на данный момент альтернативных алгоритмов, их доработка и реализация в программном комплексе совместно с дополнительными компонентами.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alibri (Body)"/>
              </a:rPr>
              <a:t>Программный комплекс должен реализовывать следующие функции: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alibri (Body)"/>
              </a:rPr>
              <a:t>‒ создание наборов симулированных данных с заданными характеристиками и импорт данных из сторонних программ;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alibri (Body)"/>
              </a:rPr>
              <a:t>‒ визуализацию исходных данных и полученных в результате реконструкции кривых;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alibri (Body)"/>
              </a:rPr>
              <a:t>‒ запуск алгоритмов реконструкции на отдельных случаях и выборках из набора данных;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alibri (Body)"/>
              </a:rPr>
              <a:t>‒ расчёт точности алгоритмов, построение графиков распределения ошибки;</a:t>
            </a:r>
          </a:p>
          <a:p>
            <a:pPr marL="0" marR="0" indent="45720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dirty="0">
                <a:latin typeface="Calibri (Body)"/>
              </a:rPr>
              <a:t>‒ экспорт полученных данных и формирование отчётности.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latin typeface="Calibri (Body)"/>
            </a:endParaRPr>
          </a:p>
        </p:txBody>
      </p:sp>
    </p:spTree>
    <p:extLst>
      <p:ext uri="{BB962C8B-B14F-4D97-AF65-F5344CB8AC3E}">
        <p14:creationId xmlns:p14="http://schemas.microsoft.com/office/powerpoint/2010/main" val="270912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14189-DAB8-6DC4-DBCF-116077AC17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86774-F3D4-1992-4BB6-7C92334C3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85" y="125974"/>
            <a:ext cx="11394830" cy="1325563"/>
          </a:xfrm>
        </p:spPr>
        <p:txBody>
          <a:bodyPr/>
          <a:lstStyle/>
          <a:p>
            <a:pPr algn="ctr"/>
            <a:r>
              <a:rPr lang="ru-RU" dirty="0"/>
              <a:t>Используемые технологии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8C75E90-EAA6-D7A5-22F9-A544194652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945" y="2714613"/>
            <a:ext cx="2447925" cy="18669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E4588A-6294-F572-0D1A-567514B723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500" y="2714613"/>
            <a:ext cx="3028950" cy="15144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8181195-4F0D-C159-293F-82327B633C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877" y="2662104"/>
            <a:ext cx="1727616" cy="1814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19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D057E-219A-4539-28FB-3876F51155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DB09-9A2F-DE7F-3770-6B57AC2BB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Математическая модель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B8E1306-9C43-371C-020D-B696A7E12CA8}"/>
                  </a:ext>
                </a:extLst>
              </p:cNvPr>
              <p:cNvSpPr txBox="1"/>
              <p:nvPr/>
            </p:nvSpPr>
            <p:spPr>
              <a:xfrm>
                <a:off x="379828" y="1026942"/>
                <a:ext cx="11521440" cy="47437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8890" indent="457200" algn="just">
                  <a:buNone/>
                  <a:tabLst>
                    <a:tab pos="685800" algn="l"/>
                  </a:tabLst>
                </a:pPr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Распределение заряда на стрипах, возникшее при пролёте одной заряженной частицы, описывается функцией </a:t>
                </a:r>
                <a:r>
                  <a:rPr lang="ru-RU" sz="2000" i="1" dirty="0" err="1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Gatti</a:t>
                </a:r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, которую можно приблизить функцией Гаусса (1), имеющей три параметра: амплитуду </a:t>
                </a:r>
                <a:r>
                  <a:rPr lang="ru-RU" sz="20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, координату центра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и стандартное отклонение σ.</a:t>
                </a:r>
                <a:endParaRPr lang="en-US" sz="2000" dirty="0">
                  <a:effectLst/>
                  <a:ea typeface="Times New Roman" panose="02020603050405020304" pitchFamily="18" charset="0"/>
                </a:endParaRPr>
              </a:p>
              <a:p>
                <a:pPr marL="0" marR="0" algn="just">
                  <a:buNone/>
                </a:pP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ea typeface="Times New Roman" panose="02020603050405020304" pitchFamily="18" charset="0"/>
                </a:endParaRPr>
              </a:p>
              <a:p>
                <a:pPr marL="0" marR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(1)</m:t>
                      </m:r>
                    </m:oMath>
                  </m:oMathPara>
                </a14:m>
                <a:endParaRPr lang="en-US" sz="2000" dirty="0">
                  <a:effectLst/>
                  <a:ea typeface="Times New Roman" panose="02020603050405020304" pitchFamily="18" charset="0"/>
                </a:endParaRPr>
              </a:p>
              <a:p>
                <a:pPr marL="0" marR="8890" indent="457200" algn="just">
                  <a:buNone/>
                  <a:tabLst>
                    <a:tab pos="685800" algn="l"/>
                  </a:tabLst>
                </a:pP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ea typeface="Times New Roman" panose="02020603050405020304" pitchFamily="18" charset="0"/>
                </a:endParaRPr>
              </a:p>
              <a:p>
                <a:pPr marL="0" marR="8890" indent="457200" algn="just">
                  <a:buNone/>
                  <a:tabLst>
                    <a:tab pos="685800" algn="l"/>
                  </a:tabLst>
                </a:pPr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В случае, когда через плоскость детектора пролетело несколько частиц, заряды на стрипах складываются, что позволяет описать итоговый сигнал формулой (2), где </a:t>
                </a:r>
                <a:r>
                  <a:rPr lang="en-US" sz="2000" i="1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n </a:t>
                </a:r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– количество частиц.</a:t>
                </a:r>
                <a:endParaRPr lang="en-US" sz="2000" dirty="0">
                  <a:effectLst/>
                  <a:ea typeface="Times New Roman" panose="02020603050405020304" pitchFamily="18" charset="0"/>
                </a:endParaRPr>
              </a:p>
              <a:p>
                <a:pPr marL="0" marR="0" algn="just">
                  <a:buNone/>
                </a:pP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ea typeface="Times New Roman" panose="02020603050405020304" pitchFamily="18" charset="0"/>
                </a:endParaRPr>
              </a:p>
              <a:p>
                <a:pPr marL="0" marR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ru-RU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𝑖</m:t>
                          </m:r>
                          <m:r>
                            <a:rPr lang="ru-RU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ru-RU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ru-RU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ru-RU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0</m:t>
                                              </m:r>
                                              <m:r>
                                                <a:rPr lang="en-US" sz="2000" i="1"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ru-RU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ru-RU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ru-RU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(2</m:t>
                      </m:r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effectLst/>
                  <a:ea typeface="Times New Roman" panose="02020603050405020304" pitchFamily="18" charset="0"/>
                </a:endParaRPr>
              </a:p>
              <a:p>
                <a:pPr marL="0" marR="8890" algn="just">
                  <a:buNone/>
                  <a:tabLst>
                    <a:tab pos="685800" algn="l"/>
                  </a:tabLst>
                </a:pPr>
                <a:r>
                  <a:rPr lang="ru-RU" sz="2000" dirty="0">
                    <a:effectLst/>
                    <a:ea typeface="Times New Roman" panose="02020603050405020304" pitchFamily="18" charset="0"/>
                  </a:rPr>
                  <a:t> </a:t>
                </a:r>
                <a:endParaRPr lang="en-US" sz="2000" dirty="0">
                  <a:effectLst/>
                  <a:ea typeface="Times New Roman" panose="02020603050405020304" pitchFamily="18" charset="0"/>
                </a:endParaRPr>
              </a:p>
              <a:p>
                <a:pPr marL="0" marR="8890" indent="457200" algn="just">
                  <a:tabLst>
                    <a:tab pos="685800" algn="l"/>
                  </a:tabLst>
                </a:pPr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В такой постановке задача сводится к определению значений параметров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, а также, если возможно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u-RU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ru-RU" sz="20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σ</m:t>
                        </m:r>
                      </m:e>
                      <m:sub>
                        <m:r>
                          <a:rPr lang="en-US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0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.</a:t>
                </a:r>
                <a:endParaRPr lang="en-US" sz="2000" dirty="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B8E1306-9C43-371C-020D-B696A7E12C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28" y="1026942"/>
                <a:ext cx="11521440" cy="4743735"/>
              </a:xfrm>
              <a:prstGeom prst="rect">
                <a:avLst/>
              </a:prstGeom>
              <a:blipFill>
                <a:blip r:embed="rId2"/>
                <a:stretch>
                  <a:fillRect l="-529" t="-642" r="-476" b="-12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677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D24661-64F1-8A61-1EE0-1FB4360BE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5F737-80E3-F033-D7F7-B4E249AA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64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Случаи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295E884-7EE3-3A38-D10D-5D9E0B994B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422" t="52551" r="22915" b="1"/>
          <a:stretch/>
        </p:blipFill>
        <p:spPr bwMode="auto">
          <a:xfrm>
            <a:off x="1173634" y="1697483"/>
            <a:ext cx="3289186" cy="11119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1186BFA-B743-A88C-C565-ABADA2FC7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0759" y="3605452"/>
            <a:ext cx="2654935" cy="19240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339BCC-1326-B303-868B-E8A223D95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8475" y="2315775"/>
            <a:ext cx="2905125" cy="21526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66C820-5C2C-EC1C-49D3-EF5317DA43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1150" y="2253449"/>
            <a:ext cx="2152650" cy="2362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8E53B8E-50BC-5F35-705D-9A79C119F9EC}"/>
              </a:ext>
            </a:extLst>
          </p:cNvPr>
          <p:cNvSpPr txBox="1"/>
          <p:nvPr/>
        </p:nvSpPr>
        <p:spPr>
          <a:xfrm>
            <a:off x="1173634" y="3022768"/>
            <a:ext cx="3131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Тривиальный случай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8A51914-98C3-C82B-0BC0-756711A282AF}"/>
              </a:ext>
            </a:extLst>
          </p:cNvPr>
          <p:cNvSpPr txBox="1"/>
          <p:nvPr/>
        </p:nvSpPr>
        <p:spPr>
          <a:xfrm>
            <a:off x="1173634" y="5866228"/>
            <a:ext cx="3004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Тривиальный случай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E9E80A-5E54-FECE-930C-5A25FF015AA9}"/>
              </a:ext>
            </a:extLst>
          </p:cNvPr>
          <p:cNvSpPr txBox="1"/>
          <p:nvPr/>
        </p:nvSpPr>
        <p:spPr>
          <a:xfrm>
            <a:off x="4776568" y="4853355"/>
            <a:ext cx="3911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Перекрывающиеся сигналы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850FABF-3B81-A2C7-051D-3AA48CBD46D8}"/>
              </a:ext>
            </a:extLst>
          </p:cNvPr>
          <p:cNvSpPr txBox="1"/>
          <p:nvPr/>
        </p:nvSpPr>
        <p:spPr>
          <a:xfrm>
            <a:off x="8688265" y="4867422"/>
            <a:ext cx="3178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Сливающиеся сигналы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7931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AECF1-B700-1338-77D8-22330DD2B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Алгоритмы реконструкции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2AB6E0-DB68-1FD6-8DFA-7BD47A3FF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343818"/>
            <a:ext cx="11324493" cy="4833145"/>
          </a:xfrm>
        </p:spPr>
        <p:txBody>
          <a:bodyPr/>
          <a:lstStyle/>
          <a:p>
            <a:pPr marL="0" indent="457200" algn="just">
              <a:buNone/>
            </a:pPr>
            <a:r>
              <a:rPr lang="ru-RU" dirty="0"/>
              <a:t>Для разрешения данной задачи предлагаются следующие алгоритмы:</a:t>
            </a:r>
          </a:p>
          <a:p>
            <a:pPr marL="0" indent="457200" algn="just">
              <a:buNone/>
            </a:pPr>
            <a:r>
              <a:rPr lang="ru-RU" dirty="0"/>
              <a:t>‒ алгоритм первого приближения;</a:t>
            </a:r>
          </a:p>
          <a:p>
            <a:pPr marL="0" indent="457200" algn="just">
              <a:buNone/>
            </a:pPr>
            <a:r>
              <a:rPr lang="ru-RU" dirty="0"/>
              <a:t>‒ алгоритм прямой оптимизации;</a:t>
            </a:r>
          </a:p>
          <a:p>
            <a:pPr marL="0" indent="457200" algn="just">
              <a:buNone/>
            </a:pPr>
            <a:r>
              <a:rPr lang="ru-RU" dirty="0"/>
              <a:t>‒ алгоритм на основе вейвлет-преобразования;</a:t>
            </a:r>
          </a:p>
          <a:p>
            <a:pPr marL="0" indent="457200" algn="just">
              <a:buNone/>
            </a:pPr>
            <a:r>
              <a:rPr lang="ru-RU" dirty="0"/>
              <a:t>‒ алгоритм на основе нейронных сетей Колмогорова-Арнольда.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969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66F7B-4BA1-57A5-7260-2C3344653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Алгоритм первого приближения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1A025-01EF-7CEC-F83E-45B8BF121A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6775" y="1069146"/>
                <a:ext cx="11352627" cy="5423730"/>
              </a:xfrm>
            </p:spPr>
            <p:txBody>
              <a:bodyPr>
                <a:noAutofit/>
              </a:bodyPr>
              <a:lstStyle/>
              <a:p>
                <a:pPr marL="0" marR="8890" indent="457200" algn="just">
                  <a:lnSpc>
                    <a:spcPct val="100000"/>
                  </a:lnSpc>
                  <a:buNone/>
                  <a:tabLst>
                    <a:tab pos="685800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Для грубой оценки параметров применяется алгоритм: 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342900" marR="8890" lvl="0" indent="-342900" algn="just">
                  <a:lnSpc>
                    <a:spcPct val="10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  <a:tabLst>
                    <a:tab pos="685800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находится максимум на дополненной сплайном гистограмме;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342900" marR="8890" lvl="0" indent="-342900" algn="just">
                  <a:lnSpc>
                    <a:spcPct val="10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  <a:tabLst>
                    <a:tab pos="685800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выбираются две соседние точки;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342900" marR="8890" lvl="0" indent="-342900" algn="just">
                  <a:lnSpc>
                    <a:spcPct val="10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  <a:tabLst>
                    <a:tab pos="685800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производится оценка параметров </a:t>
                </a:r>
                <a:r>
                  <a:rPr lang="ru-RU" sz="2400" dirty="0" err="1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гауссиана</a:t>
                </a: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по трём точкам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ru-RU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ru-RU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);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342900" marR="8890" lvl="0" indent="-342900" algn="just">
                  <a:lnSpc>
                    <a:spcPct val="10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  <a:tabLst>
                    <a:tab pos="685800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производится вычисление значений полученного </a:t>
                </a:r>
                <a:r>
                  <a:rPr lang="ru-RU" sz="2400" dirty="0" err="1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гауссиана</a:t>
                </a: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в точках гистограммы;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342900" marR="8890" lvl="0" indent="-342900" algn="just">
                  <a:lnSpc>
                    <a:spcPct val="10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  <a:tabLst>
                    <a:tab pos="685800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полученные значения отнимаются от значений на гистограмме, отрицательные числа заменяются нулём;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342900" marR="8890" lvl="0" indent="-342900" algn="just">
                  <a:lnSpc>
                    <a:spcPct val="10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  <a:tabLst>
                    <a:tab pos="685800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если на гистограмме остались значения заряда, существенно большие нуля, то процесс повторяется.</a:t>
                </a:r>
              </a:p>
              <a:p>
                <a:pPr marL="342900" marR="8890" lvl="0" indent="-342900" algn="just">
                  <a:lnSpc>
                    <a:spcPct val="10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  <a:tabLst>
                    <a:tab pos="685800" algn="l"/>
                  </a:tabLst>
                </a:pPr>
                <a:endParaRPr lang="ru-RU" sz="2400" dirty="0">
                  <a:solidFill>
                    <a:srgbClr val="000000"/>
                  </a:solidFill>
                  <a:effectLst/>
                  <a:ea typeface="Times New Roman" panose="02020603050405020304" pitchFamily="18" charset="0"/>
                </a:endParaRPr>
              </a:p>
              <a:p>
                <a:pPr marL="0" marR="8890" lvl="0" indent="0" algn="just">
                  <a:lnSpc>
                    <a:spcPct val="100000"/>
                  </a:lnSpc>
                  <a:spcBef>
                    <a:spcPts val="0"/>
                  </a:spcBef>
                  <a:buNone/>
                  <a:tabLst>
                    <a:tab pos="685800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     В результате работы алгоритма получается набор начальных приближений для частиц, которые необходимо улучшать другими алгоритмами.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F1A025-01EF-7CEC-F83E-45B8BF121A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6775" y="1069146"/>
                <a:ext cx="11352627" cy="5423730"/>
              </a:xfrm>
              <a:blipFill>
                <a:blip r:embed="rId2"/>
                <a:stretch>
                  <a:fillRect l="-859" t="-899" r="-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314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3CB9B-04DF-2479-2C40-543399722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68"/>
            <a:ext cx="10515600" cy="1325563"/>
          </a:xfrm>
        </p:spPr>
        <p:txBody>
          <a:bodyPr/>
          <a:lstStyle/>
          <a:p>
            <a:pPr algn="ctr"/>
            <a:r>
              <a:rPr lang="ru-RU" dirty="0"/>
              <a:t>Алгоритм прямой оптимизации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9DC187-B740-9B13-6675-5AB32F838DF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336431"/>
                <a:ext cx="10515600" cy="4840532"/>
              </a:xfrm>
            </p:spPr>
            <p:txBody>
              <a:bodyPr>
                <a:normAutofit/>
              </a:bodyPr>
              <a:lstStyle/>
              <a:p>
                <a:pPr marL="0" marR="8890" indent="457200" algn="just">
                  <a:buNone/>
                  <a:tabLst>
                    <a:tab pos="685800" algn="l"/>
                  </a:tabLst>
                </a:pP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При подстановке найденного начального приближения параметров в (2), получается гауссова функция, значения которой с некоторой погрешностью равны значениям на гистограмме в соответствующих точках. Чтобы улучшить приближение, можно составить систему уравнений (3), состоящую из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3</m:t>
                    </m:r>
                    <m:r>
                      <a:rPr lang="ru-RU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уравнений (на каждую из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 частиц необходимо найти три параметра), решая которую можно получить уточнённые значения параметров.</a:t>
                </a:r>
                <a:endParaRPr lang="en-US" sz="2400" dirty="0">
                  <a:effectLst/>
                  <a:ea typeface="Times New Roman" panose="02020603050405020304" pitchFamily="18" charset="0"/>
                </a:endParaRPr>
              </a:p>
              <a:p>
                <a:pPr marL="0" marR="8890" indent="457200" algn="just">
                  <a:buNone/>
                  <a:tabLst>
                    <a:tab pos="685800" algn="l"/>
                  </a:tabLst>
                </a:pP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 </a:t>
                </a:r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𝑐</m:t>
                                      </m:r>
                                      <m:d>
                                        <m:d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</m:sub>
                                  </m:sSub>
                                </m:e>
                              </m:d>
                              <m: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− 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𝑐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</a:rPr>
                                        <m:t>𝑖</m:t>
                                      </m:r>
                                    </m:e>
                                  </m:d>
                                </m:sub>
                              </m:sSub>
                              <m: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=0 </m:t>
                              </m:r>
                            </m:e>
                            <m:e>
                              <m:r>
                                <a:rPr lang="ru-RU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=1,2,…,3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𝑛</m:t>
                              </m:r>
                            </m:e>
                          </m:eqArr>
                        </m:e>
                      </m:d>
                      <m:r>
                        <a:rPr lang="ru-RU" sz="1800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(3)</m:t>
                      </m:r>
                    </m:oMath>
                  </m:oMathPara>
                </a14:m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marR="0" indent="0" algn="just">
                  <a:buNone/>
                </a:pPr>
                <a:endPara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ru-RU" sz="24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</a:rPr>
                  <a:t>Полученная система нелинейна и её решение может быть осуществлено методом Ньютона, при этом матрица Якоби может быть выражена в аналитическом виде</a:t>
                </a:r>
                <a:r>
                  <a:rPr lang="en-US" sz="2400" dirty="0">
                    <a:solidFill>
                      <a:srgbClr val="000000"/>
                    </a:solidFill>
                    <a:ea typeface="Times New Roman" panose="02020603050405020304" pitchFamily="18" charset="0"/>
                  </a:rPr>
                  <a:t>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9DC187-B740-9B13-6675-5AB32F838D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336431"/>
                <a:ext cx="10515600" cy="4840532"/>
              </a:xfrm>
              <a:blipFill>
                <a:blip r:embed="rId2"/>
                <a:stretch>
                  <a:fillRect l="-928" t="-1763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0989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1056</Words>
  <Application>Microsoft Office PowerPoint</Application>
  <PresentationFormat>Широкоэкранный</PresentationFormat>
  <Paragraphs>79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(Body)</vt:lpstr>
      <vt:lpstr>Calibri Light</vt:lpstr>
      <vt:lpstr>Cambria Math</vt:lpstr>
      <vt:lpstr>Times New Roman</vt:lpstr>
      <vt:lpstr>Office Theme</vt:lpstr>
      <vt:lpstr>«Программный комплекс реконструкции координат частиц в Большом адронном коллайдере»</vt:lpstr>
      <vt:lpstr>Актуальность</vt:lpstr>
      <vt:lpstr>Постановка задачи</vt:lpstr>
      <vt:lpstr>Используемые технологии</vt:lpstr>
      <vt:lpstr>Математическая модель</vt:lpstr>
      <vt:lpstr>Случаи</vt:lpstr>
      <vt:lpstr>Алгоритмы реконструкции</vt:lpstr>
      <vt:lpstr>Алгоритм первого приближения</vt:lpstr>
      <vt:lpstr>Алгоритм прямой оптимизации</vt:lpstr>
      <vt:lpstr>Алгоритм на основе вейвлет-преобразования</vt:lpstr>
      <vt:lpstr>Алгоритм на основе нейронных сетей Колмогорова-Арнольда</vt:lpstr>
      <vt:lpstr>Предварительные результаты</vt:lpstr>
      <vt:lpstr>Вывод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Fomenkinho Fomenkinho</dc:creator>
  <cp:lastModifiedBy>Gennady Ososkov</cp:lastModifiedBy>
  <cp:revision>7</cp:revision>
  <dcterms:created xsi:type="dcterms:W3CDTF">2024-07-04T05:10:04Z</dcterms:created>
  <dcterms:modified xsi:type="dcterms:W3CDTF">2025-04-02T12:42:06Z</dcterms:modified>
</cp:coreProperties>
</file>