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93" r:id="rId3"/>
    <p:sldId id="278" r:id="rId4"/>
    <p:sldId id="294" r:id="rId5"/>
    <p:sldId id="298" r:id="rId6"/>
    <p:sldId id="296" r:id="rId7"/>
    <p:sldId id="295" r:id="rId8"/>
    <p:sldId id="297" r:id="rId9"/>
    <p:sldId id="276" r:id="rId10"/>
    <p:sldId id="269" r:id="rId11"/>
  </p:sldIdLst>
  <p:sldSz cx="9144000" cy="6858000" type="screen4x3"/>
  <p:notesSz cx="9144000" cy="6858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3762455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xmlns="" val="24197139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xmlns="" val="5533393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xmlns="" val="3187663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xmlns="" val="205700945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xmlns="" val="378838119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xmlns="" val="13281381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799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4/10/2025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37160">
              <a:lnSpc>
                <a:spcPct val="100000"/>
              </a:lnSpc>
            </a:pPr>
            <a:fld id="{81D60167-4931-47E6-BA6A-407CBD079E47}" type="slidenum">
              <a:rPr spc="-10" dirty="0"/>
              <a:pPr marL="137160">
                <a:lnSpc>
                  <a:spcPct val="100000"/>
                </a:lnSpc>
              </a:pPr>
              <a:t>‹#›</a:t>
            </a:fld>
            <a:endParaRPr spc="-10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4/10/2025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37160">
              <a:lnSpc>
                <a:spcPct val="100000"/>
              </a:lnSpc>
            </a:pPr>
            <a:fld id="{81D60167-4931-47E6-BA6A-407CBD079E47}" type="slidenum">
              <a:rPr spc="-10" dirty="0"/>
              <a:pPr marL="137160">
                <a:lnSpc>
                  <a:spcPct val="100000"/>
                </a:lnSpc>
              </a:pPr>
              <a:t>‹#›</a:t>
            </a:fld>
            <a:endParaRPr spc="-10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59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4/10/2025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37160">
              <a:lnSpc>
                <a:spcPct val="100000"/>
              </a:lnSpc>
            </a:pPr>
            <a:fld id="{81D60167-4931-47E6-BA6A-407CBD079E47}" type="slidenum">
              <a:rPr spc="-10" dirty="0"/>
              <a:pPr marL="137160">
                <a:lnSpc>
                  <a:spcPct val="100000"/>
                </a:lnSpc>
              </a:pPr>
              <a:t>‹#›</a:t>
            </a:fld>
            <a:endParaRPr spc="-10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4/10/2025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37160">
              <a:lnSpc>
                <a:spcPct val="100000"/>
              </a:lnSpc>
            </a:pPr>
            <a:fld id="{81D60167-4931-47E6-BA6A-407CBD079E47}" type="slidenum">
              <a:rPr spc="-10" dirty="0"/>
              <a:pPr marL="137160">
                <a:lnSpc>
                  <a:spcPct val="100000"/>
                </a:lnSpc>
              </a:pPr>
              <a:t>‹#›</a:t>
            </a:fld>
            <a:endParaRPr spc="-10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4/10/2025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37160">
              <a:lnSpc>
                <a:spcPct val="100000"/>
              </a:lnSpc>
            </a:pPr>
            <a:fld id="{81D60167-4931-47E6-BA6A-407CBD079E47}" type="slidenum">
              <a:rPr spc="-10" dirty="0"/>
              <a:pPr marL="137160">
                <a:lnSpc>
                  <a:spcPct val="100000"/>
                </a:lnSpc>
              </a:pPr>
              <a:t>‹#›</a:t>
            </a:fld>
            <a:endParaRPr spc="-10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87120" y="199929"/>
            <a:ext cx="7569758" cy="6959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54812" y="3398105"/>
            <a:ext cx="7834375" cy="24123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79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4/10/2025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345043" y="6313466"/>
            <a:ext cx="276859" cy="228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37160">
              <a:lnSpc>
                <a:spcPct val="100000"/>
              </a:lnSpc>
            </a:pPr>
            <a:fld id="{81D60167-4931-47E6-BA6A-407CBD079E47}" type="slidenum">
              <a:rPr spc="-10" dirty="0"/>
              <a:pPr marL="137160">
                <a:lnSpc>
                  <a:spcPct val="100000"/>
                </a:lnSpc>
              </a:pPr>
              <a:t>‹#›</a:t>
            </a:fld>
            <a:endParaRPr spc="-1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1.fips.ru/fips_servl/fips_servlet?DB=RUPAT&amp;DocNumber=2102820&amp;TypeFile=html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hyperlink" Target="https://www1.fips.ru/fips_servl/fips_servlet?DB=RUPAT&amp;DocNumber=2316848&amp;TypeFile=html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1.fips.ru/fips_servl/fips_servlet?DB=RUPAT&amp;DocNumber=2316848&amp;TypeFile=html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hyperlink" Target="https://new.fips.ru/registers-doc-view/fips_servlet?DB=RUPAT&amp;DocNumber=2770147&amp;TypeFile=html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e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524000" y="685800"/>
            <a:ext cx="6248400" cy="65864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000" dirty="0">
                <a:latin typeface="Arial" pitchFamily="34" charset="0"/>
                <a:ea typeface="Calibri"/>
                <a:cs typeface="Arial" pitchFamily="34" charset="0"/>
              </a:rPr>
              <a:t>Состояние разработки новых микропиксельных лавинных фотоприемников</a:t>
            </a:r>
          </a:p>
        </p:txBody>
      </p:sp>
      <p:sp>
        <p:nvSpPr>
          <p:cNvPr id="9" name="object 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37160">
              <a:lnSpc>
                <a:spcPct val="100000"/>
              </a:lnSpc>
            </a:pPr>
            <a:fld id="{81D60167-4931-47E6-BA6A-407CBD079E47}" type="slidenum">
              <a:rPr spc="-10" dirty="0"/>
              <a:pPr marL="137160">
                <a:lnSpc>
                  <a:spcPct val="100000"/>
                </a:lnSpc>
              </a:pPr>
              <a:t>1</a:t>
            </a:fld>
            <a:endParaRPr spc="-1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209800" y="1720115"/>
            <a:ext cx="297568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dirty="0">
                <a:latin typeface="Arial" pitchFamily="34" charset="0"/>
                <a:cs typeface="Arial" pitchFamily="34" charset="0"/>
              </a:rPr>
              <a:t>Р.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Акберов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, З. Садыгов, Т. Бокова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066800" y="2209800"/>
            <a:ext cx="6858000" cy="14754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400" dirty="0">
                <a:latin typeface="Arial" pitchFamily="34" charset="0"/>
                <a:ea typeface="Calibri"/>
                <a:cs typeface="Arial" pitchFamily="34" charset="0"/>
              </a:rPr>
              <a:t>В работе обсуждаются перспективные конструкции и способы изготовления микропиксельных лавинных фотодиодов – МЛФД ( “</a:t>
            </a:r>
            <a:r>
              <a:rPr lang="en-US" sz="1400" dirty="0">
                <a:latin typeface="Arial" pitchFamily="34" charset="0"/>
                <a:ea typeface="Calibri"/>
                <a:cs typeface="Arial" pitchFamily="34" charset="0"/>
              </a:rPr>
              <a:t>SiPM</a:t>
            </a:r>
            <a:r>
              <a:rPr lang="ru-RU" sz="1400" dirty="0">
                <a:latin typeface="Arial" pitchFamily="34" charset="0"/>
                <a:ea typeface="Calibri"/>
                <a:cs typeface="Arial" pitchFamily="34" charset="0"/>
              </a:rPr>
              <a:t>” или “</a:t>
            </a:r>
            <a:r>
              <a:rPr lang="en-US" sz="1400" dirty="0">
                <a:latin typeface="Arial" pitchFamily="34" charset="0"/>
                <a:ea typeface="Calibri"/>
                <a:cs typeface="Arial" pitchFamily="34" charset="0"/>
              </a:rPr>
              <a:t>MPPC</a:t>
            </a:r>
            <a:r>
              <a:rPr lang="ru-RU" sz="1400" dirty="0">
                <a:latin typeface="Arial" pitchFamily="34" charset="0"/>
                <a:ea typeface="Calibri"/>
                <a:cs typeface="Arial" pitchFamily="34" charset="0"/>
              </a:rPr>
              <a:t>”). Показано, что наиболее перспективными лавинными фотоприемниками с точки зрения широкого применения являются МЛФД фотоприемники с глубоко расположенными пикселями. Приводятся результаты испытания новых образцов таких детекторов.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ject 9"/>
          <p:cNvSpPr txBox="1"/>
          <p:nvPr/>
        </p:nvSpPr>
        <p:spPr>
          <a:xfrm>
            <a:off x="8357743" y="6313466"/>
            <a:ext cx="251460" cy="228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spc="-10" dirty="0">
                <a:latin typeface="Arial"/>
                <a:cs typeface="Arial"/>
              </a:rPr>
              <a:t>14</a:t>
            </a:r>
            <a:endParaRPr sz="1600">
              <a:latin typeface="Arial"/>
              <a:cs typeface="Arial"/>
            </a:endParaRPr>
          </a:p>
        </p:txBody>
      </p:sp>
      <p:pic>
        <p:nvPicPr>
          <p:cNvPr id="2050" name="Picture 2" descr="Комикс мем: &quot;Спасибо за внимание&quot; - Комиксы - Meme-arsenal.com"/>
          <p:cNvPicPr>
            <a:picLocks noChangeAspect="1" noChangeArrowheads="1"/>
          </p:cNvPicPr>
          <p:nvPr/>
        </p:nvPicPr>
        <p:blipFill>
          <a:blip r:embed="rId3" cstate="print"/>
          <a:srcRect t="7273" b="9091"/>
          <a:stretch>
            <a:fillRect/>
          </a:stretch>
        </p:blipFill>
        <p:spPr bwMode="auto">
          <a:xfrm>
            <a:off x="1524000" y="914400"/>
            <a:ext cx="6096000" cy="52578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7920195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38430">
              <a:lnSpc>
                <a:spcPct val="100000"/>
              </a:lnSpc>
            </a:pPr>
            <a:fld id="{81D60167-4931-47E6-BA6A-407CBD079E47}" type="slidenum">
              <a:rPr spc="-10" dirty="0"/>
              <a:pPr marL="138430">
                <a:lnSpc>
                  <a:spcPct val="100000"/>
                </a:lnSpc>
              </a:pPr>
              <a:t>2</a:t>
            </a:fld>
            <a:endParaRPr spc="-1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BF65F49E-13BF-4167-BDE3-B6CA9415C9EB}"/>
              </a:ext>
            </a:extLst>
          </p:cNvPr>
          <p:cNvSpPr txBox="1"/>
          <p:nvPr/>
        </p:nvSpPr>
        <p:spPr>
          <a:xfrm>
            <a:off x="2381250" y="531167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dirty="0">
                <a:latin typeface="Arial"/>
                <a:cs typeface="Arial"/>
              </a:rPr>
              <a:t>       Базовые конструкции МЛФД (</a:t>
            </a:r>
            <a:r>
              <a:rPr lang="en-US" dirty="0" err="1">
                <a:latin typeface="Arial"/>
                <a:cs typeface="Arial"/>
              </a:rPr>
              <a:t>SiPMs</a:t>
            </a:r>
            <a:r>
              <a:rPr lang="ru-RU" dirty="0">
                <a:latin typeface="Arial"/>
                <a:cs typeface="Arial"/>
              </a:rPr>
              <a:t>)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953034" y="3429000"/>
            <a:ext cx="3714216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100" dirty="0">
                <a:latin typeface="Arial" pitchFamily="34" charset="0"/>
                <a:cs typeface="Arial" pitchFamily="34" charset="0"/>
              </a:rPr>
              <a:t>Садыгов З. Я. Лавинный детектор. Патент России №2102820 от</a:t>
            </a:r>
            <a:r>
              <a:rPr lang="en-US" sz="11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100" dirty="0">
                <a:latin typeface="Arial" pitchFamily="34" charset="0"/>
                <a:cs typeface="Arial" pitchFamily="34" charset="0"/>
              </a:rPr>
              <a:t>20.01.1998. Заявка №96119669/25 от 10.10.1996;</a:t>
            </a:r>
          </a:p>
          <a:p>
            <a:r>
              <a:rPr lang="ru-RU" sz="1100" u="sng" dirty="0">
                <a:latin typeface="Arial" pitchFamily="34" charset="0"/>
                <a:cs typeface="Arial" pitchFamily="34" charset="0"/>
                <a:hlinkClick r:id="rId3"/>
              </a:rPr>
              <a:t>http://www1.fips.ru/fips_servl/fips_servlet?DB=RUPAT&amp;DocNumber=2102820&amp;TypeFile=html</a:t>
            </a:r>
            <a:r>
              <a:rPr lang="ru-RU" sz="1100" dirty="0">
                <a:latin typeface="Arial" pitchFamily="34" charset="0"/>
                <a:cs typeface="Arial" pitchFamily="34" charset="0"/>
              </a:rPr>
              <a:t> </a:t>
            </a:r>
            <a:endParaRPr lang="en-US" sz="1100" dirty="0">
              <a:latin typeface="Arial" pitchFamily="34" charset="0"/>
              <a:cs typeface="Arial" pitchFamily="34" charset="0"/>
            </a:endParaRPr>
          </a:p>
          <a:p>
            <a:endParaRPr lang="en-US" sz="1100" dirty="0">
              <a:latin typeface="Arial" pitchFamily="34" charset="0"/>
              <a:cs typeface="Arial" pitchFamily="34" charset="0"/>
            </a:endParaRPr>
          </a:p>
          <a:p>
            <a:r>
              <a:rPr lang="ru-RU" sz="1100" b="1" dirty="0">
                <a:latin typeface="Arial" pitchFamily="34" charset="0"/>
                <a:cs typeface="Arial" pitchFamily="34" charset="0"/>
              </a:rPr>
              <a:t>Преимущества</a:t>
            </a:r>
            <a:r>
              <a:rPr lang="ru-RU" sz="1100" dirty="0">
                <a:latin typeface="Arial" pitchFamily="34" charset="0"/>
                <a:cs typeface="Arial" pitchFamily="34" charset="0"/>
              </a:rPr>
              <a:t>: 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ru-RU" sz="1100" dirty="0">
                <a:latin typeface="Arial" pitchFamily="34" charset="0"/>
                <a:cs typeface="Arial" pitchFamily="34" charset="0"/>
              </a:rPr>
              <a:t>Простата технологии.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ru-RU" sz="1100" dirty="0">
                <a:latin typeface="Arial" pitchFamily="34" charset="0"/>
                <a:cs typeface="Arial" pitchFamily="34" charset="0"/>
              </a:rPr>
              <a:t>Коммерческая доступность. </a:t>
            </a:r>
          </a:p>
          <a:p>
            <a:r>
              <a:rPr lang="ru-RU" sz="1100" b="1" dirty="0">
                <a:latin typeface="Arial" pitchFamily="34" charset="0"/>
                <a:cs typeface="Arial" pitchFamily="34" charset="0"/>
              </a:rPr>
              <a:t>Недостатки</a:t>
            </a:r>
            <a:r>
              <a:rPr lang="ru-RU" sz="1100" dirty="0">
                <a:latin typeface="Arial" pitchFamily="34" charset="0"/>
                <a:cs typeface="Arial" pitchFamily="34" charset="0"/>
              </a:rPr>
              <a:t>: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ru-RU" sz="1100" dirty="0">
                <a:latin typeface="Arial" pitchFamily="34" charset="0"/>
                <a:cs typeface="Arial" pitchFamily="34" charset="0"/>
              </a:rPr>
              <a:t>Наличие мертвой зоны чувствительности или низкая геометрическая эффективность.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ru-RU" sz="1100" dirty="0">
                <a:latin typeface="Arial" pitchFamily="34" charset="0"/>
                <a:cs typeface="Arial" pitchFamily="34" charset="0"/>
              </a:rPr>
              <a:t>Низкая плотность пикселей или узкая ширина линейности фото отклика.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4800600" y="3429000"/>
            <a:ext cx="3733800" cy="29700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100" dirty="0">
                <a:latin typeface="Arial" pitchFamily="34" charset="0"/>
                <a:cs typeface="Arial" pitchFamily="34" charset="0"/>
              </a:rPr>
              <a:t>Садыгов З. Я. Микроканальный лавинный фотодиод. Патент России</a:t>
            </a:r>
            <a:r>
              <a:rPr lang="en-US" sz="11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100" dirty="0">
                <a:latin typeface="Arial" pitchFamily="34" charset="0"/>
                <a:cs typeface="Arial" pitchFamily="34" charset="0"/>
              </a:rPr>
              <a:t>№2316848. Приоритет от 01.06.2006. Опубликовано 10.02.2008;</a:t>
            </a:r>
          </a:p>
          <a:p>
            <a:r>
              <a:rPr lang="en-US" sz="1100" u="sng" dirty="0">
                <a:latin typeface="Arial" pitchFamily="34" charset="0"/>
                <a:cs typeface="Arial" pitchFamily="34" charset="0"/>
                <a:hlinkClick r:id="rId4"/>
              </a:rPr>
              <a:t>https://www1.fips.ru/fips_servl/fips_servlet?DB=RUPAT&amp;DocNumber=2316848&amp;TypeFile=html</a:t>
            </a:r>
            <a:endParaRPr lang="en-US" sz="1100" u="sng" dirty="0">
              <a:latin typeface="Arial" pitchFamily="34" charset="0"/>
              <a:cs typeface="Arial" pitchFamily="34" charset="0"/>
            </a:endParaRPr>
          </a:p>
          <a:p>
            <a:endParaRPr lang="en-US" sz="1100" u="sng" dirty="0">
              <a:latin typeface="Arial" pitchFamily="34" charset="0"/>
              <a:cs typeface="Arial" pitchFamily="34" charset="0"/>
            </a:endParaRPr>
          </a:p>
          <a:p>
            <a:r>
              <a:rPr lang="ru-RU" sz="1100" b="1" dirty="0">
                <a:latin typeface="Arial" pitchFamily="34" charset="0"/>
                <a:cs typeface="Arial" pitchFamily="34" charset="0"/>
              </a:rPr>
              <a:t>Преимущества</a:t>
            </a:r>
            <a:r>
              <a:rPr lang="ru-RU" sz="1100" dirty="0">
                <a:latin typeface="Arial" pitchFamily="34" charset="0"/>
                <a:cs typeface="Arial" pitchFamily="34" charset="0"/>
              </a:rPr>
              <a:t>: 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ru-RU" sz="1100" dirty="0">
                <a:latin typeface="Arial" pitchFamily="34" charset="0"/>
                <a:cs typeface="Arial" pitchFamily="34" charset="0"/>
              </a:rPr>
              <a:t>Высокая геометрическая эффективность.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ru-RU" sz="1100" dirty="0">
                <a:latin typeface="Arial" pitchFamily="34" charset="0"/>
                <a:cs typeface="Arial" pitchFamily="34" charset="0"/>
              </a:rPr>
              <a:t>Высокая плотность пикселей или широкая область линейности фото отклика.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ru-RU" sz="1100" dirty="0">
                <a:latin typeface="Arial" pitchFamily="34" charset="0"/>
                <a:cs typeface="Arial" pitchFamily="34" charset="0"/>
              </a:rPr>
              <a:t>Низкая емкость. </a:t>
            </a:r>
          </a:p>
          <a:p>
            <a:r>
              <a:rPr lang="ru-RU" sz="1100" b="1" dirty="0">
                <a:latin typeface="Arial" pitchFamily="34" charset="0"/>
                <a:cs typeface="Arial" pitchFamily="34" charset="0"/>
              </a:rPr>
              <a:t>Недостатки</a:t>
            </a:r>
            <a:r>
              <a:rPr lang="ru-RU" sz="1100" dirty="0">
                <a:latin typeface="Arial" pitchFamily="34" charset="0"/>
                <a:cs typeface="Arial" pitchFamily="34" charset="0"/>
              </a:rPr>
              <a:t>: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ru-RU" sz="1100" dirty="0">
                <a:latin typeface="Arial" pitchFamily="34" charset="0"/>
                <a:cs typeface="Arial" pitchFamily="34" charset="0"/>
              </a:rPr>
              <a:t>Коммерческая недоступность 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ru-RU" sz="1100" dirty="0">
                <a:latin typeface="Arial" pitchFamily="34" charset="0"/>
                <a:cs typeface="Arial" pitchFamily="34" charset="0"/>
              </a:rPr>
              <a:t>Большое время восстановления (</a:t>
            </a:r>
            <a:r>
              <a:rPr lang="en-US" sz="1100" dirty="0">
                <a:latin typeface="Arial" pitchFamily="34" charset="0"/>
                <a:cs typeface="Arial" pitchFamily="34" charset="0"/>
              </a:rPr>
              <a:t>~100 </a:t>
            </a:r>
            <a:r>
              <a:rPr lang="ru-RU" sz="1100" dirty="0" err="1">
                <a:latin typeface="Arial" pitchFamily="34" charset="0"/>
                <a:cs typeface="Arial" pitchFamily="34" charset="0"/>
              </a:rPr>
              <a:t>мкс</a:t>
            </a:r>
            <a:r>
              <a:rPr lang="ru-RU" sz="1100" dirty="0">
                <a:latin typeface="Arial" pitchFamily="34" charset="0"/>
                <a:cs typeface="Arial" pitchFamily="34" charset="0"/>
              </a:rPr>
              <a:t>)</a:t>
            </a:r>
            <a:endParaRPr lang="en-US" sz="1100" dirty="0">
              <a:latin typeface="Arial" pitchFamily="34" charset="0"/>
              <a:cs typeface="Arial" pitchFamily="34" charset="0"/>
            </a:endParaRPr>
          </a:p>
          <a:p>
            <a:endParaRPr lang="en-US" sz="1100" u="sng" dirty="0">
              <a:latin typeface="Arial" pitchFamily="34" charset="0"/>
              <a:cs typeface="Arial" pitchFamily="34" charset="0"/>
            </a:endParaRPr>
          </a:p>
          <a:p>
            <a:endParaRPr lang="ru-RU" sz="1100" dirty="0">
              <a:latin typeface="Arial" pitchFamily="34" charset="0"/>
              <a:cs typeface="Arial" pitchFamily="34" charset="0"/>
            </a:endParaRPr>
          </a:p>
          <a:p>
            <a:r>
              <a:rPr lang="en-US" sz="1100" dirty="0">
                <a:latin typeface="Arial" pitchFamily="34" charset="0"/>
                <a:cs typeface="Arial" pitchFamily="34" charset="0"/>
              </a:rPr>
              <a:t> </a:t>
            </a:r>
            <a:endParaRPr lang="ru-RU" sz="11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18641" y="1128045"/>
            <a:ext cx="7297218" cy="22832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1169413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38430">
              <a:lnSpc>
                <a:spcPct val="100000"/>
              </a:lnSpc>
            </a:pPr>
            <a:fld id="{81D60167-4931-47E6-BA6A-407CBD079E47}" type="slidenum">
              <a:rPr spc="-10" dirty="0"/>
              <a:pPr marL="138430">
                <a:lnSpc>
                  <a:spcPct val="100000"/>
                </a:lnSpc>
              </a:pPr>
              <a:t>3</a:t>
            </a:fld>
            <a:endParaRPr spc="-1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BF65F49E-13BF-4167-BDE3-B6CA9415C9EB}"/>
              </a:ext>
            </a:extLst>
          </p:cNvPr>
          <p:cNvSpPr txBox="1"/>
          <p:nvPr/>
        </p:nvSpPr>
        <p:spPr>
          <a:xfrm>
            <a:off x="1943100" y="381000"/>
            <a:ext cx="52578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400" dirty="0">
                <a:latin typeface="Arial"/>
                <a:cs typeface="Arial"/>
              </a:rPr>
              <a:t> </a:t>
            </a:r>
            <a:r>
              <a:rPr lang="ru-RU" dirty="0">
                <a:latin typeface="Arial"/>
                <a:cs typeface="Arial"/>
              </a:rPr>
              <a:t>Новое конструкция МЛФД (</a:t>
            </a:r>
            <a:r>
              <a:rPr lang="en-US" dirty="0" err="1">
                <a:latin typeface="Arial"/>
                <a:cs typeface="Arial"/>
              </a:rPr>
              <a:t>SiPMs</a:t>
            </a:r>
            <a:r>
              <a:rPr lang="ru-RU" dirty="0">
                <a:latin typeface="Arial"/>
                <a:cs typeface="Arial"/>
              </a:rPr>
              <a:t>)</a:t>
            </a:r>
            <a:endParaRPr lang="ru-RU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914401" y="3505200"/>
            <a:ext cx="3657599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100" dirty="0">
                <a:latin typeface="Arial" pitchFamily="34" charset="0"/>
                <a:cs typeface="Arial" pitchFamily="34" charset="0"/>
              </a:rPr>
              <a:t>Садыгов З. Я. Микроканальный лавинный фотодиод. Патент России</a:t>
            </a:r>
            <a:r>
              <a:rPr lang="en-US" sz="11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100" dirty="0">
                <a:latin typeface="Arial" pitchFamily="34" charset="0"/>
                <a:cs typeface="Arial" pitchFamily="34" charset="0"/>
              </a:rPr>
              <a:t>№2316848. Приоритет от 01.06.2006. Опубликовано 10.02.2008;</a:t>
            </a:r>
          </a:p>
          <a:p>
            <a:r>
              <a:rPr lang="en-US" sz="1100" u="sng" dirty="0">
                <a:latin typeface="Arial" pitchFamily="34" charset="0"/>
                <a:cs typeface="Arial" pitchFamily="34" charset="0"/>
                <a:hlinkClick r:id="rId3"/>
              </a:rPr>
              <a:t>https://www1.fips.ru/fips_servl/fips_servlet?DB=RUPAT&amp;DocNumber=2316848&amp;TypeFile=html</a:t>
            </a:r>
            <a:endParaRPr lang="en-US" sz="1100" u="sng" dirty="0">
              <a:latin typeface="Arial" pitchFamily="34" charset="0"/>
              <a:cs typeface="Arial" pitchFamily="34" charset="0"/>
            </a:endParaRPr>
          </a:p>
          <a:p>
            <a:endParaRPr lang="en-US" sz="1100" u="sng" dirty="0">
              <a:latin typeface="Arial" pitchFamily="34" charset="0"/>
              <a:cs typeface="Arial" pitchFamily="34" charset="0"/>
            </a:endParaRPr>
          </a:p>
          <a:p>
            <a:r>
              <a:rPr lang="ru-RU" sz="1100" b="1" dirty="0">
                <a:latin typeface="Arial" pitchFamily="34" charset="0"/>
                <a:cs typeface="Arial" pitchFamily="34" charset="0"/>
              </a:rPr>
              <a:t>Преимущества</a:t>
            </a:r>
            <a:r>
              <a:rPr lang="ru-RU" sz="1100" dirty="0">
                <a:latin typeface="Arial" pitchFamily="34" charset="0"/>
                <a:cs typeface="Arial" pitchFamily="34" charset="0"/>
              </a:rPr>
              <a:t>: 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ru-RU" sz="1100" dirty="0">
                <a:latin typeface="Arial" pitchFamily="34" charset="0"/>
                <a:cs typeface="Arial" pitchFamily="34" charset="0"/>
              </a:rPr>
              <a:t>Высокая геометрическая эффективность.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ru-RU" sz="1100" dirty="0">
                <a:latin typeface="Arial" pitchFamily="34" charset="0"/>
                <a:cs typeface="Arial" pitchFamily="34" charset="0"/>
              </a:rPr>
              <a:t>Высокая плотность пикселей.</a:t>
            </a:r>
          </a:p>
          <a:p>
            <a:r>
              <a:rPr lang="ru-RU" sz="1100" b="1" dirty="0">
                <a:latin typeface="Arial" pitchFamily="34" charset="0"/>
                <a:cs typeface="Arial" pitchFamily="34" charset="0"/>
              </a:rPr>
              <a:t>Недостатки</a:t>
            </a:r>
            <a:r>
              <a:rPr lang="ru-RU" sz="1100" dirty="0">
                <a:latin typeface="Arial" pitchFamily="34" charset="0"/>
                <a:cs typeface="Arial" pitchFamily="34" charset="0"/>
              </a:rPr>
              <a:t>: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ru-RU" sz="1100" dirty="0">
                <a:latin typeface="Arial" pitchFamily="34" charset="0"/>
                <a:cs typeface="Arial" pitchFamily="34" charset="0"/>
              </a:rPr>
              <a:t>Коммерческая недоступность 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ru-RU" sz="1100" dirty="0">
                <a:latin typeface="Arial" pitchFamily="34" charset="0"/>
                <a:cs typeface="Arial" pitchFamily="34" charset="0"/>
              </a:rPr>
              <a:t>Большое время восстановления (</a:t>
            </a:r>
            <a:r>
              <a:rPr lang="en-US" sz="1100" dirty="0">
                <a:latin typeface="Arial" pitchFamily="34" charset="0"/>
                <a:cs typeface="Arial" pitchFamily="34" charset="0"/>
              </a:rPr>
              <a:t>~100 </a:t>
            </a:r>
            <a:r>
              <a:rPr lang="ru-RU" sz="1100" dirty="0" err="1">
                <a:latin typeface="Arial" pitchFamily="34" charset="0"/>
                <a:cs typeface="Arial" pitchFamily="34" charset="0"/>
              </a:rPr>
              <a:t>мкс</a:t>
            </a:r>
            <a:r>
              <a:rPr lang="ru-RU" sz="1100" dirty="0">
                <a:latin typeface="Arial" pitchFamily="34" charset="0"/>
                <a:cs typeface="Arial" pitchFamily="34" charset="0"/>
              </a:rPr>
              <a:t>)</a:t>
            </a:r>
            <a:endParaRPr lang="en-US" sz="11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747900" y="3488958"/>
            <a:ext cx="4091299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100" dirty="0">
                <a:latin typeface="Arial" pitchFamily="34" charset="0"/>
                <a:cs typeface="Arial" pitchFamily="34" charset="0"/>
              </a:rPr>
              <a:t>Садыгов А. З.</a:t>
            </a:r>
            <a:r>
              <a:rPr lang="en-US" sz="1100" dirty="0">
                <a:latin typeface="Arial" pitchFamily="34" charset="0"/>
                <a:cs typeface="Arial" pitchFamily="34" charset="0"/>
              </a:rPr>
              <a:t>, </a:t>
            </a:r>
            <a:r>
              <a:rPr lang="ru-RU" sz="1100" dirty="0">
                <a:latin typeface="Arial" pitchFamily="34" charset="0"/>
                <a:cs typeface="Arial" pitchFamily="34" charset="0"/>
              </a:rPr>
              <a:t>Садыгов З. Я</a:t>
            </a:r>
            <a:r>
              <a:rPr lang="en-US" sz="1100" dirty="0">
                <a:latin typeface="Arial" pitchFamily="34" charset="0"/>
                <a:cs typeface="Arial" pitchFamily="34" charset="0"/>
              </a:rPr>
              <a:t>.</a:t>
            </a:r>
            <a:r>
              <a:rPr lang="ru-RU" sz="1100" dirty="0">
                <a:latin typeface="Arial" pitchFamily="34" charset="0"/>
                <a:cs typeface="Arial" pitchFamily="34" charset="0"/>
              </a:rPr>
              <a:t> Микропиксельный лавинный фотодиод. Патент России №2770147. Приоритет от 21.06.2021. Опубликовано 14.04.2021; </a:t>
            </a:r>
            <a:r>
              <a:rPr lang="en-US" sz="1100" u="sng" dirty="0">
                <a:latin typeface="Arial" pitchFamily="34" charset="0"/>
                <a:cs typeface="Arial" pitchFamily="34" charset="0"/>
                <a:hlinkClick r:id="rId4"/>
              </a:rPr>
              <a:t>https</a:t>
            </a:r>
            <a:r>
              <a:rPr lang="ru-RU" sz="1100" u="sng" dirty="0">
                <a:latin typeface="Arial" pitchFamily="34" charset="0"/>
                <a:cs typeface="Arial" pitchFamily="34" charset="0"/>
                <a:hlinkClick r:id="rId4"/>
              </a:rPr>
              <a:t>://</a:t>
            </a:r>
            <a:r>
              <a:rPr lang="en-US" sz="1100" u="sng" dirty="0">
                <a:latin typeface="Arial" pitchFamily="34" charset="0"/>
                <a:cs typeface="Arial" pitchFamily="34" charset="0"/>
                <a:hlinkClick r:id="rId4"/>
              </a:rPr>
              <a:t>new</a:t>
            </a:r>
            <a:r>
              <a:rPr lang="ru-RU" sz="1100" u="sng" dirty="0">
                <a:latin typeface="Arial" pitchFamily="34" charset="0"/>
                <a:cs typeface="Arial" pitchFamily="34" charset="0"/>
                <a:hlinkClick r:id="rId4"/>
              </a:rPr>
              <a:t>.</a:t>
            </a:r>
            <a:r>
              <a:rPr lang="en-US" sz="1100" u="sng" dirty="0" err="1">
                <a:latin typeface="Arial" pitchFamily="34" charset="0"/>
                <a:cs typeface="Arial" pitchFamily="34" charset="0"/>
                <a:hlinkClick r:id="rId4"/>
              </a:rPr>
              <a:t>fips</a:t>
            </a:r>
            <a:r>
              <a:rPr lang="ru-RU" sz="1100" u="sng" dirty="0">
                <a:latin typeface="Arial" pitchFamily="34" charset="0"/>
                <a:cs typeface="Arial" pitchFamily="34" charset="0"/>
                <a:hlinkClick r:id="rId4"/>
              </a:rPr>
              <a:t>.</a:t>
            </a:r>
            <a:r>
              <a:rPr lang="en-US" sz="1100" u="sng" dirty="0" err="1">
                <a:latin typeface="Arial" pitchFamily="34" charset="0"/>
                <a:cs typeface="Arial" pitchFamily="34" charset="0"/>
                <a:hlinkClick r:id="rId4"/>
              </a:rPr>
              <a:t>ru</a:t>
            </a:r>
            <a:r>
              <a:rPr lang="ru-RU" sz="1100" u="sng" dirty="0">
                <a:latin typeface="Arial" pitchFamily="34" charset="0"/>
                <a:cs typeface="Arial" pitchFamily="34" charset="0"/>
                <a:hlinkClick r:id="rId4"/>
              </a:rPr>
              <a:t>/</a:t>
            </a:r>
            <a:r>
              <a:rPr lang="en-US" sz="1100" u="sng" dirty="0">
                <a:latin typeface="Arial" pitchFamily="34" charset="0"/>
                <a:cs typeface="Arial" pitchFamily="34" charset="0"/>
                <a:hlinkClick r:id="rId4"/>
              </a:rPr>
              <a:t>registers</a:t>
            </a:r>
            <a:r>
              <a:rPr lang="ru-RU" sz="1100" u="sng" dirty="0">
                <a:latin typeface="Arial" pitchFamily="34" charset="0"/>
                <a:cs typeface="Arial" pitchFamily="34" charset="0"/>
                <a:hlinkClick r:id="rId4"/>
              </a:rPr>
              <a:t>-</a:t>
            </a:r>
            <a:r>
              <a:rPr lang="en-US" sz="1100" u="sng" dirty="0">
                <a:latin typeface="Arial" pitchFamily="34" charset="0"/>
                <a:cs typeface="Arial" pitchFamily="34" charset="0"/>
                <a:hlinkClick r:id="rId4"/>
              </a:rPr>
              <a:t>doc</a:t>
            </a:r>
            <a:r>
              <a:rPr lang="ru-RU" sz="1100" u="sng" dirty="0">
                <a:latin typeface="Arial" pitchFamily="34" charset="0"/>
                <a:cs typeface="Arial" pitchFamily="34" charset="0"/>
                <a:hlinkClick r:id="rId4"/>
              </a:rPr>
              <a:t>-</a:t>
            </a:r>
            <a:r>
              <a:rPr lang="en-US" sz="1100" u="sng" dirty="0">
                <a:latin typeface="Arial" pitchFamily="34" charset="0"/>
                <a:cs typeface="Arial" pitchFamily="34" charset="0"/>
                <a:hlinkClick r:id="rId4"/>
              </a:rPr>
              <a:t>view</a:t>
            </a:r>
            <a:r>
              <a:rPr lang="ru-RU" sz="1100" u="sng" dirty="0">
                <a:latin typeface="Arial" pitchFamily="34" charset="0"/>
                <a:cs typeface="Arial" pitchFamily="34" charset="0"/>
                <a:hlinkClick r:id="rId4"/>
              </a:rPr>
              <a:t>/</a:t>
            </a:r>
            <a:r>
              <a:rPr lang="en-US" sz="1100" u="sng" dirty="0" err="1">
                <a:latin typeface="Arial" pitchFamily="34" charset="0"/>
                <a:cs typeface="Arial" pitchFamily="34" charset="0"/>
                <a:hlinkClick r:id="rId4"/>
              </a:rPr>
              <a:t>fips</a:t>
            </a:r>
            <a:r>
              <a:rPr lang="ru-RU" sz="1100" u="sng" dirty="0">
                <a:latin typeface="Arial" pitchFamily="34" charset="0"/>
                <a:cs typeface="Arial" pitchFamily="34" charset="0"/>
                <a:hlinkClick r:id="rId4"/>
              </a:rPr>
              <a:t>_</a:t>
            </a:r>
            <a:r>
              <a:rPr lang="en-US" sz="1100" u="sng" dirty="0">
                <a:latin typeface="Arial" pitchFamily="34" charset="0"/>
                <a:cs typeface="Arial" pitchFamily="34" charset="0"/>
                <a:hlinkClick r:id="rId4"/>
              </a:rPr>
              <a:t>servlet</a:t>
            </a:r>
            <a:r>
              <a:rPr lang="ru-RU" sz="1100" u="sng" dirty="0">
                <a:latin typeface="Arial" pitchFamily="34" charset="0"/>
                <a:cs typeface="Arial" pitchFamily="34" charset="0"/>
                <a:hlinkClick r:id="rId4"/>
              </a:rPr>
              <a:t>?</a:t>
            </a:r>
            <a:r>
              <a:rPr lang="en-US" sz="1100" u="sng" dirty="0">
                <a:latin typeface="Arial" pitchFamily="34" charset="0"/>
                <a:cs typeface="Arial" pitchFamily="34" charset="0"/>
                <a:hlinkClick r:id="rId4"/>
              </a:rPr>
              <a:t>DB</a:t>
            </a:r>
            <a:r>
              <a:rPr lang="ru-RU" sz="1100" u="sng" dirty="0">
                <a:latin typeface="Arial" pitchFamily="34" charset="0"/>
                <a:cs typeface="Arial" pitchFamily="34" charset="0"/>
                <a:hlinkClick r:id="rId4"/>
              </a:rPr>
              <a:t>=</a:t>
            </a:r>
            <a:r>
              <a:rPr lang="en-US" sz="1100" u="sng" dirty="0">
                <a:latin typeface="Arial" pitchFamily="34" charset="0"/>
                <a:cs typeface="Arial" pitchFamily="34" charset="0"/>
                <a:hlinkClick r:id="rId4"/>
              </a:rPr>
              <a:t>RUPAT</a:t>
            </a:r>
            <a:r>
              <a:rPr lang="ru-RU" sz="1100" u="sng" dirty="0">
                <a:latin typeface="Arial" pitchFamily="34" charset="0"/>
                <a:cs typeface="Arial" pitchFamily="34" charset="0"/>
                <a:hlinkClick r:id="rId4"/>
              </a:rPr>
              <a:t>&amp;</a:t>
            </a:r>
            <a:r>
              <a:rPr lang="en-US" sz="1100" u="sng" dirty="0" err="1">
                <a:latin typeface="Arial" pitchFamily="34" charset="0"/>
                <a:cs typeface="Arial" pitchFamily="34" charset="0"/>
                <a:hlinkClick r:id="rId4"/>
              </a:rPr>
              <a:t>DocNumber</a:t>
            </a:r>
            <a:r>
              <a:rPr lang="ru-RU" sz="1100" u="sng" dirty="0">
                <a:latin typeface="Arial" pitchFamily="34" charset="0"/>
                <a:cs typeface="Arial" pitchFamily="34" charset="0"/>
                <a:hlinkClick r:id="rId4"/>
              </a:rPr>
              <a:t>=2770147&amp;</a:t>
            </a:r>
            <a:r>
              <a:rPr lang="en-US" sz="1100" u="sng" dirty="0" err="1">
                <a:latin typeface="Arial" pitchFamily="34" charset="0"/>
                <a:cs typeface="Arial" pitchFamily="34" charset="0"/>
                <a:hlinkClick r:id="rId4"/>
              </a:rPr>
              <a:t>TypeFile</a:t>
            </a:r>
            <a:r>
              <a:rPr lang="ru-RU" sz="1100" u="sng" dirty="0">
                <a:latin typeface="Arial" pitchFamily="34" charset="0"/>
                <a:cs typeface="Arial" pitchFamily="34" charset="0"/>
                <a:hlinkClick r:id="rId4"/>
              </a:rPr>
              <a:t>=</a:t>
            </a:r>
            <a:r>
              <a:rPr lang="en-US" sz="1100" u="sng" dirty="0">
                <a:latin typeface="Arial" pitchFamily="34" charset="0"/>
                <a:cs typeface="Arial" pitchFamily="34" charset="0"/>
                <a:hlinkClick r:id="rId4"/>
              </a:rPr>
              <a:t>html</a:t>
            </a:r>
            <a:r>
              <a:rPr lang="en-US" sz="1100" dirty="0">
                <a:latin typeface="Arial" pitchFamily="34" charset="0"/>
                <a:cs typeface="Arial" pitchFamily="34" charset="0"/>
              </a:rPr>
              <a:t> </a:t>
            </a:r>
          </a:p>
          <a:p>
            <a:endParaRPr lang="en-US" sz="1100" dirty="0">
              <a:latin typeface="Arial" pitchFamily="34" charset="0"/>
              <a:cs typeface="Arial" pitchFamily="34" charset="0"/>
            </a:endParaRPr>
          </a:p>
          <a:p>
            <a:r>
              <a:rPr lang="ru-RU" sz="1100" b="1" dirty="0">
                <a:latin typeface="Arial" pitchFamily="34" charset="0"/>
                <a:cs typeface="Arial" pitchFamily="34" charset="0"/>
              </a:rPr>
              <a:t>Преимущества</a:t>
            </a:r>
            <a:r>
              <a:rPr lang="ru-RU" sz="1100" dirty="0">
                <a:latin typeface="Arial" pitchFamily="34" charset="0"/>
                <a:cs typeface="Arial" pitchFamily="34" charset="0"/>
              </a:rPr>
              <a:t>: 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ru-RU" sz="1100" dirty="0">
                <a:latin typeface="Arial" pitchFamily="34" charset="0"/>
                <a:cs typeface="Arial" pitchFamily="34" charset="0"/>
              </a:rPr>
              <a:t>Высокая геометрическая эффективность.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ru-RU" sz="1100" dirty="0">
                <a:latin typeface="Arial" pitchFamily="34" charset="0"/>
                <a:cs typeface="Arial" pitchFamily="34" charset="0"/>
              </a:rPr>
              <a:t>Высокая плотность пикселей.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ru-RU" sz="1100" dirty="0">
                <a:latin typeface="Arial" pitchFamily="34" charset="0"/>
                <a:cs typeface="Arial" pitchFamily="34" charset="0"/>
              </a:rPr>
              <a:t>Низкое время восстановления (</a:t>
            </a:r>
            <a:r>
              <a:rPr lang="en-US" sz="1100" dirty="0">
                <a:latin typeface="Arial" pitchFamily="34" charset="0"/>
                <a:cs typeface="Arial" pitchFamily="34" charset="0"/>
              </a:rPr>
              <a:t>~1</a:t>
            </a:r>
            <a:r>
              <a:rPr lang="ru-RU" sz="11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100" dirty="0" err="1">
                <a:latin typeface="Arial" pitchFamily="34" charset="0"/>
                <a:cs typeface="Arial" pitchFamily="34" charset="0"/>
              </a:rPr>
              <a:t>мкс</a:t>
            </a:r>
            <a:r>
              <a:rPr lang="ru-RU" sz="1100" dirty="0">
                <a:latin typeface="Arial" pitchFamily="34" charset="0"/>
                <a:cs typeface="Arial" pitchFamily="34" charset="0"/>
              </a:rPr>
              <a:t>).</a:t>
            </a:r>
          </a:p>
          <a:p>
            <a:r>
              <a:rPr lang="ru-RU" sz="1100" b="1" dirty="0">
                <a:latin typeface="Arial" pitchFamily="34" charset="0"/>
                <a:cs typeface="Arial" pitchFamily="34" charset="0"/>
              </a:rPr>
              <a:t>Недостатки</a:t>
            </a:r>
            <a:r>
              <a:rPr lang="ru-RU" sz="1100" dirty="0">
                <a:latin typeface="Arial" pitchFamily="34" charset="0"/>
                <a:cs typeface="Arial" pitchFamily="34" charset="0"/>
              </a:rPr>
              <a:t>: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ru-RU" sz="1100" dirty="0">
                <a:latin typeface="Arial" pitchFamily="34" charset="0"/>
                <a:cs typeface="Arial" pitchFamily="34" charset="0"/>
              </a:rPr>
              <a:t>Коммерческая недоступность </a:t>
            </a:r>
          </a:p>
          <a:p>
            <a:endParaRPr lang="en-US" sz="11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5800" y="887640"/>
            <a:ext cx="8024500" cy="25107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9479521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358885" y="6313466"/>
            <a:ext cx="251460" cy="2462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ru-RU" sz="1600" spc="-10" dirty="0">
                <a:latin typeface="Arial"/>
                <a:cs typeface="Arial"/>
              </a:rPr>
              <a:t>5</a:t>
            </a:r>
            <a:endParaRPr sz="160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352550" y="2744714"/>
            <a:ext cx="6380480" cy="5539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endParaRPr sz="3600" dirty="0">
              <a:latin typeface="Arial"/>
              <a:cs typeface="Arial"/>
            </a:endParaRPr>
          </a:p>
        </p:txBody>
      </p:sp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xmlns="" id="{EDA214F0-24AB-4D4F-A055-E4F667C672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81801506"/>
              </p:ext>
            </p:extLst>
          </p:nvPr>
        </p:nvGraphicFramePr>
        <p:xfrm>
          <a:off x="990600" y="1295400"/>
          <a:ext cx="7467600" cy="411340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9164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8684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38684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478280">
                  <a:extLst>
                    <a:ext uri="{9D8B030D-6E8A-4147-A177-3AD203B41FA5}">
                      <a16:colId xmlns:a16="http://schemas.microsoft.com/office/drawing/2014/main" xmlns="" val="1459143961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xmlns="" val="2360661658"/>
                    </a:ext>
                  </a:extLst>
                </a:gridCol>
              </a:tblGrid>
              <a:tr h="686988">
                <a:tc>
                  <a:txBody>
                    <a:bodyPr/>
                    <a:lstStyle/>
                    <a:p>
                      <a:endParaRPr lang="ru-R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lang="en-US" sz="1600" b="1" strike="noStrike" spc="-1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Droid Sans Fallback"/>
                          <a:cs typeface="Arial" panose="020B0604020202020204" pitchFamily="34" charset="0"/>
                        </a:rPr>
                        <a:t>MAPD-3B</a:t>
                      </a:r>
                      <a:endParaRPr lang="en-US" sz="1600" b="0" strike="noStrike" spc="-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2080" marR="8208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lang="en-US" sz="1600" b="1" strike="noStrike" spc="-1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Droid Sans Fallback"/>
                          <a:cs typeface="Arial" panose="020B0604020202020204" pitchFamily="34" charset="0"/>
                        </a:rPr>
                        <a:t>MAPD-3NK</a:t>
                      </a:r>
                      <a:endParaRPr lang="en-US" sz="1600" b="0" strike="noStrike" spc="-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2080" marR="8208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lang="en-US" sz="1600" b="1" strike="noStrike" spc="-1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Droid Sans Fallback"/>
                          <a:cs typeface="Arial" panose="020B0604020202020204" pitchFamily="34" charset="0"/>
                        </a:rPr>
                        <a:t>MAPD-3NM</a:t>
                      </a:r>
                      <a:r>
                        <a:rPr lang="ru-RU" sz="1600" b="1" strike="noStrike" spc="-1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Droid Sans Fallback"/>
                          <a:cs typeface="Arial" panose="020B0604020202020204" pitchFamily="34" charset="0"/>
                        </a:rPr>
                        <a:t>-1</a:t>
                      </a:r>
                      <a:endParaRPr lang="en-US" sz="1600" b="0" strike="noStrike" spc="-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2080" marR="8208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lang="en-US" sz="1600" b="1" strike="noStrike" spc="-1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Droid Sans Fallback"/>
                          <a:cs typeface="Arial" panose="020B0604020202020204" pitchFamily="34" charset="0"/>
                        </a:rPr>
                        <a:t>MAPD-3NM</a:t>
                      </a:r>
                      <a:r>
                        <a:rPr lang="ru-RU" sz="1600" b="1" strike="noStrike" spc="-1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Droid Sans Fallback"/>
                          <a:cs typeface="Arial" panose="020B0604020202020204" pitchFamily="34" charset="0"/>
                        </a:rPr>
                        <a:t>-2</a:t>
                      </a:r>
                      <a:endParaRPr lang="en-US" sz="1600" b="0" strike="noStrike" spc="-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2080" marR="8208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84612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Размер</a:t>
                      </a:r>
                      <a:r>
                        <a:rPr lang="ru-RU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пикселя</a:t>
                      </a:r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ru-RU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мкм</a:t>
                      </a:r>
                      <a:endParaRPr lang="ru-RU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lang="en-US" sz="1600" b="1" strike="noStrike" spc="-1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en-US" sz="1600" b="0" strike="noStrike" spc="-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2080" marR="8208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lang="en-US" sz="1600" b="1" strike="noStrike" spc="-1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Droid Sans Fallback"/>
                          <a:cs typeface="Arial" panose="020B0604020202020204" pitchFamily="34" charset="0"/>
                        </a:rPr>
                        <a:t>10</a:t>
                      </a:r>
                      <a:endParaRPr lang="en-US" sz="1600" b="0" strike="noStrike" spc="-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2080" marR="8208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lang="en-US" sz="1600" b="1" strike="noStrike" spc="-1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Droid Sans Fallback"/>
                          <a:cs typeface="Arial" panose="020B0604020202020204" pitchFamily="34" charset="0"/>
                        </a:rPr>
                        <a:t>15</a:t>
                      </a:r>
                      <a:endParaRPr lang="en-US" sz="1600" b="0" strike="noStrike" spc="-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2080" marR="8208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lang="en-US" sz="1600" b="1" strike="noStrike" spc="-1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  <a:endParaRPr lang="en-US" sz="1600" b="0" strike="noStrike" spc="-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2080" marR="8208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93644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Размеры</a:t>
                      </a:r>
                      <a:r>
                        <a:rPr lang="en-US"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</a:t>
                      </a:r>
                      <a:r>
                        <a:rPr lang="en-US" sz="16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мм</a:t>
                      </a:r>
                      <a:r>
                        <a:rPr lang="en-US" sz="16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600" b="1" strike="noStrike" spc="-1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3x3</a:t>
                      </a:r>
                      <a:endParaRPr lang="en-US" sz="1600" b="0" strike="noStrike" spc="-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400" marR="684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lang="en-US" sz="1600" b="1" strike="noStrike" spc="-1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3.7x3.7</a:t>
                      </a:r>
                      <a:endParaRPr lang="en-US" sz="1600" b="0" strike="noStrike" spc="-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2080" marR="8208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lang="en-US" sz="1600" b="1" strike="noStrike" spc="-1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3.7x3.7</a:t>
                      </a:r>
                      <a:endParaRPr lang="en-US" sz="1600" b="0" strike="noStrike" spc="-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2080" marR="8208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lang="en-US" sz="1600" b="1" strike="noStrike" spc="-1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3.7x3.7</a:t>
                      </a:r>
                      <a:endParaRPr lang="en-US" sz="1600" b="0" strike="noStrike" spc="-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2080" marR="8208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82795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PDE, %</a:t>
                      </a:r>
                      <a:endParaRPr lang="ru-RU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lang="en-US" sz="1600" b="1" strike="noStrike" spc="-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Droid Sans Fallback"/>
                          <a:cs typeface="Arial" panose="020B0604020202020204" pitchFamily="34" charset="0"/>
                        </a:rPr>
                        <a:t>~13</a:t>
                      </a:r>
                      <a:endParaRPr lang="en-US" sz="1600" b="0" strike="noStrike" spc="-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2080" marR="8208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lang="en-US" sz="1600" b="1" strike="noStrike" spc="-1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Droid Sans Fallback"/>
                          <a:cs typeface="Arial" panose="020B0604020202020204" pitchFamily="34" charset="0"/>
                        </a:rPr>
                        <a:t>~27</a:t>
                      </a:r>
                      <a:endParaRPr lang="en-US" sz="1600" b="0" strike="noStrike" spc="-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2080" marR="8208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lang="en-US" sz="1600" b="1" strike="noStrike" spc="-1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Droid Sans Fallback"/>
                          <a:cs typeface="Arial" panose="020B0604020202020204" pitchFamily="34" charset="0"/>
                        </a:rPr>
                        <a:t>~3</a:t>
                      </a:r>
                      <a:r>
                        <a:rPr lang="ru-RU" sz="1600" b="1" strike="noStrike" spc="-1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Droid Sans Fallback"/>
                          <a:cs typeface="Arial" panose="020B0604020202020204" pitchFamily="34" charset="0"/>
                        </a:rPr>
                        <a:t>0</a:t>
                      </a:r>
                      <a:endParaRPr lang="en-US" sz="1600" b="0" strike="noStrike" spc="-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2080" marR="8208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lang="en-US" sz="1600" b="1" strike="noStrike" spc="-1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Droid Sans Fallback"/>
                          <a:cs typeface="Arial" panose="020B0604020202020204" pitchFamily="34" charset="0"/>
                        </a:rPr>
                        <a:t>~32</a:t>
                      </a:r>
                      <a:endParaRPr lang="en-US" sz="1600" b="0" strike="noStrike" spc="-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2080" marR="8208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66867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Усиление</a:t>
                      </a:r>
                      <a:r>
                        <a:rPr lang="en-US"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</a:t>
                      </a:r>
                      <a:r>
                        <a:rPr lang="en-US" sz="16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×10</a:t>
                      </a:r>
                      <a:r>
                        <a:rPr lang="ru-RU" sz="1600" b="1" baseline="30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ru-RU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lang="en-US" sz="1600" b="1" strike="noStrike" spc="-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Droid Sans Fallback"/>
                          <a:cs typeface="Arial" panose="020B0604020202020204" pitchFamily="34" charset="0"/>
                        </a:rPr>
                        <a:t>1</a:t>
                      </a:r>
                      <a:endParaRPr lang="en-US" sz="1600" b="0" strike="noStrike" spc="-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2080" marR="8208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lang="en-US" sz="1600" b="1" strike="noStrike" spc="-1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Droid Sans Fallback"/>
                          <a:cs typeface="Arial" panose="020B0604020202020204" pitchFamily="34" charset="0"/>
                        </a:rPr>
                        <a:t>5</a:t>
                      </a:r>
                      <a:endParaRPr lang="en-US" sz="1600" b="0" strike="noStrike" spc="-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2080" marR="8208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lang="en-US" sz="1600" b="1" strike="noStrike" spc="-1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Droid Sans Fallback"/>
                          <a:cs typeface="Arial" panose="020B0604020202020204" pitchFamily="34" charset="0"/>
                        </a:rPr>
                        <a:t>8</a:t>
                      </a:r>
                      <a:endParaRPr lang="en-US" sz="1600" b="0" strike="noStrike" spc="-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2080" marR="8208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lang="en-US" sz="1600" b="1" strike="noStrike" spc="-1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Droid Sans Fallback"/>
                          <a:cs typeface="Arial" panose="020B0604020202020204" pitchFamily="34" charset="0"/>
                        </a:rPr>
                        <a:t>2</a:t>
                      </a:r>
                      <a:r>
                        <a:rPr lang="ru-RU" sz="1600" b="1" strike="noStrike" spc="-1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Droid Sans Fallback"/>
                          <a:cs typeface="Arial" panose="020B0604020202020204" pitchFamily="34" charset="0"/>
                        </a:rPr>
                        <a:t>0</a:t>
                      </a:r>
                      <a:endParaRPr lang="en-US" sz="1600" b="0" strike="noStrike" spc="-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2080" marR="8208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998500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Рабочее напряжение</a:t>
                      </a:r>
                      <a:r>
                        <a:rPr lang="en-US"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V</a:t>
                      </a:r>
                      <a:endParaRPr lang="ru-RU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600" b="1" strike="noStrike" spc="-1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~70</a:t>
                      </a:r>
                      <a:endParaRPr lang="en-US" sz="1600" b="0" strike="noStrike" spc="-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400" marR="684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600" b="1" strike="noStrike" spc="-1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~90</a:t>
                      </a:r>
                      <a:endParaRPr lang="en-US" sz="1600" b="0" strike="noStrike" spc="-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400" marR="684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600" b="1" strike="noStrike" spc="-1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~7</a:t>
                      </a:r>
                      <a:r>
                        <a:rPr lang="ru-RU" sz="1600" b="1" strike="noStrike" spc="-1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0</a:t>
                      </a:r>
                      <a:endParaRPr lang="en-US" sz="1600" b="0" strike="noStrike" spc="-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400" marR="684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600" b="1" strike="noStrike" spc="-1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~</a:t>
                      </a:r>
                      <a:r>
                        <a:rPr lang="ru-RU" sz="1600" b="1" strike="noStrike" spc="-1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50</a:t>
                      </a:r>
                      <a:endParaRPr lang="en-US" sz="1600" b="0" strike="noStrike" spc="-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400" marR="6840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2BBE4EEB-A886-4EC5-BE68-0C838A562DF7}"/>
              </a:ext>
            </a:extLst>
          </p:cNvPr>
          <p:cNvSpPr txBox="1"/>
          <p:nvPr/>
        </p:nvSpPr>
        <p:spPr>
          <a:xfrm>
            <a:off x="1540543" y="541998"/>
            <a:ext cx="606291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dirty="0">
                <a:latin typeface="Arial"/>
                <a:cs typeface="Arial"/>
              </a:rPr>
              <a:t>       Параметры ранее разработанных МЛФД (</a:t>
            </a:r>
            <a:r>
              <a:rPr lang="en-US" dirty="0" err="1">
                <a:latin typeface="Arial"/>
                <a:cs typeface="Arial"/>
              </a:rPr>
              <a:t>SiPMs</a:t>
            </a:r>
            <a:r>
              <a:rPr lang="ru-RU" dirty="0">
                <a:latin typeface="Arial"/>
                <a:cs typeface="Arial"/>
              </a:rPr>
              <a:t>)</a:t>
            </a:r>
            <a:endParaRPr lang="en-US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834881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C7D06C7-0245-474D-BA91-6E1FAA4A7E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0600" y="591661"/>
            <a:ext cx="7569758" cy="738664"/>
          </a:xfrm>
        </p:spPr>
        <p:txBody>
          <a:bodyPr/>
          <a:lstStyle/>
          <a:p>
            <a:pPr algn="ctr"/>
            <a:r>
              <a:rPr lang="ru-RU" dirty="0" err="1"/>
              <a:t>Однофотоэлектронные</a:t>
            </a:r>
            <a:r>
              <a:rPr lang="ru-RU" dirty="0"/>
              <a:t> спектры образцов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MAPD 3NT-50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и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MAPD 3NT-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endParaRPr lang="ru-RU" dirty="0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089802DB-45D3-4635-BAD2-BF9C10098BCA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/>
          <a:srcRect l="6486" t="6309" r="10837" b="2509"/>
          <a:stretch/>
        </p:blipFill>
        <p:spPr>
          <a:xfrm>
            <a:off x="4793665" y="1682599"/>
            <a:ext cx="4130557" cy="3478364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xmlns="" id="{4337B4DA-8600-45F7-9CE1-B5B2CA084BD1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/>
          <a:srcRect l="5803" t="8818" r="5036" b="4828"/>
          <a:stretch/>
        </p:blipFill>
        <p:spPr>
          <a:xfrm>
            <a:off x="381000" y="1762022"/>
            <a:ext cx="4488865" cy="3319518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986F583B-6A34-4EC9-9E94-2AE9F5411191}"/>
              </a:ext>
            </a:extLst>
          </p:cNvPr>
          <p:cNvSpPr txBox="1"/>
          <p:nvPr/>
        </p:nvSpPr>
        <p:spPr>
          <a:xfrm>
            <a:off x="990600" y="5513237"/>
            <a:ext cx="15926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Crosstalk ≈15%</a:t>
            </a:r>
            <a:endParaRPr lang="ru-RU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83180365-C19B-4DAC-87E1-330562D2E113}"/>
              </a:ext>
            </a:extLst>
          </p:cNvPr>
          <p:cNvSpPr txBox="1"/>
          <p:nvPr/>
        </p:nvSpPr>
        <p:spPr>
          <a:xfrm>
            <a:off x="4724400" y="5638800"/>
            <a:ext cx="33441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LED – </a:t>
            </a:r>
            <a:r>
              <a:rPr lang="ru-RU" dirty="0"/>
              <a:t>420 </a:t>
            </a:r>
            <a:r>
              <a:rPr lang="ru-RU" dirty="0" err="1"/>
              <a:t>нм</a:t>
            </a:r>
            <a:r>
              <a:rPr lang="ru-RU" dirty="0"/>
              <a:t>, </a:t>
            </a:r>
            <a:r>
              <a:rPr lang="en-US" dirty="0"/>
              <a:t>f = 1 </a:t>
            </a:r>
            <a:r>
              <a:rPr lang="ru-RU" dirty="0"/>
              <a:t>кГц</a:t>
            </a:r>
            <a:r>
              <a:rPr lang="en-US" dirty="0"/>
              <a:t>, w = 30 </a:t>
            </a:r>
            <a:r>
              <a:rPr lang="ru-RU" dirty="0" err="1"/>
              <a:t>нс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3904455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358885" y="6313466"/>
            <a:ext cx="251460" cy="2462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ru-RU" sz="1600" spc="-10" dirty="0">
                <a:latin typeface="Arial"/>
                <a:cs typeface="Arial"/>
              </a:rPr>
              <a:t>5</a:t>
            </a:r>
            <a:endParaRPr sz="160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352550" y="2744714"/>
            <a:ext cx="6380480" cy="5539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endParaRPr sz="3600" dirty="0">
              <a:latin typeface="Arial"/>
              <a:cs typeface="Arial"/>
            </a:endParaRP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xmlns="" id="{2B2401B7-3E02-40E5-8CBD-D2302B6D1FBE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/>
          <a:srcRect l="5090" t="6667" r="10072" b="4445"/>
          <a:stretch/>
        </p:blipFill>
        <p:spPr>
          <a:xfrm>
            <a:off x="381000" y="1783080"/>
            <a:ext cx="4191000" cy="3352800"/>
          </a:xfrm>
          <a:prstGeom prst="rect">
            <a:avLst/>
          </a:prstGeom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xmlns="" id="{6B548791-442D-4192-9830-53F768EF2BC1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/>
          <a:srcRect l="5670" t="8732" r="7678" b="4605"/>
          <a:stretch/>
        </p:blipFill>
        <p:spPr>
          <a:xfrm>
            <a:off x="4515617" y="1785744"/>
            <a:ext cx="4247384" cy="3243456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2CBB0E8A-FD99-4DF7-94ED-465AE07DD83E}"/>
              </a:ext>
            </a:extLst>
          </p:cNvPr>
          <p:cNvSpPr txBox="1"/>
          <p:nvPr/>
        </p:nvSpPr>
        <p:spPr>
          <a:xfrm>
            <a:off x="2590800" y="748265"/>
            <a:ext cx="48960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Сравнение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однофотоэлектронных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спектров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A7CD30A7-180D-43A8-9F89-C402BE628595}"/>
              </a:ext>
            </a:extLst>
          </p:cNvPr>
          <p:cNvSpPr txBox="1"/>
          <p:nvPr/>
        </p:nvSpPr>
        <p:spPr>
          <a:xfrm>
            <a:off x="4724400" y="5638800"/>
            <a:ext cx="33441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LED – </a:t>
            </a:r>
            <a:r>
              <a:rPr lang="ru-RU" dirty="0"/>
              <a:t>420 </a:t>
            </a:r>
            <a:r>
              <a:rPr lang="ru-RU" dirty="0" err="1"/>
              <a:t>нм</a:t>
            </a:r>
            <a:r>
              <a:rPr lang="ru-RU" dirty="0"/>
              <a:t>, </a:t>
            </a:r>
            <a:r>
              <a:rPr lang="en-US" dirty="0"/>
              <a:t>f = 1 </a:t>
            </a:r>
            <a:r>
              <a:rPr lang="ru-RU" dirty="0"/>
              <a:t>кГц</a:t>
            </a:r>
            <a:r>
              <a:rPr lang="en-US" dirty="0"/>
              <a:t>, w = 30 </a:t>
            </a:r>
            <a:r>
              <a:rPr lang="ru-RU" dirty="0" err="1"/>
              <a:t>нс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7540317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358885" y="6313466"/>
            <a:ext cx="251460" cy="2462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ru-RU" sz="1600" spc="-10" dirty="0">
                <a:latin typeface="Arial"/>
                <a:cs typeface="Arial"/>
              </a:rPr>
              <a:t>5</a:t>
            </a:r>
            <a:endParaRPr sz="160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352550" y="2744714"/>
            <a:ext cx="6380480" cy="5539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endParaRPr sz="3600" dirty="0">
              <a:latin typeface="Arial"/>
              <a:cs typeface="Arial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82803646-B7A2-476B-B6CA-96FD02DBD340}"/>
              </a:ext>
            </a:extLst>
          </p:cNvPr>
          <p:cNvSpPr txBox="1"/>
          <p:nvPr/>
        </p:nvSpPr>
        <p:spPr>
          <a:xfrm>
            <a:off x="2057400" y="1066800"/>
            <a:ext cx="49051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Оценочные значения загрузки фотодиодов</a:t>
            </a: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2209800" y="2438400"/>
          <a:ext cx="4495800" cy="111252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247900"/>
                <a:gridCol w="22479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MPPC S14160-3015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1,5 MHz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MAPD 3NM-2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16 </a:t>
                      </a:r>
                      <a:r>
                        <a:rPr lang="en-US" dirty="0" err="1" smtClean="0"/>
                        <a:t>kHZ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MAPD 3NT-50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60 </a:t>
                      </a:r>
                      <a:r>
                        <a:rPr lang="en-US" dirty="0" err="1" smtClean="0"/>
                        <a:t>kHZ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0368394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358885" y="6313466"/>
            <a:ext cx="251460" cy="2462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ru-RU" sz="1600" spc="-10" dirty="0">
                <a:latin typeface="Arial"/>
                <a:cs typeface="Arial"/>
              </a:rPr>
              <a:t>5</a:t>
            </a:r>
            <a:endParaRPr sz="1600" dirty="0">
              <a:latin typeface="Arial"/>
              <a:cs typeface="Arial"/>
            </a:endParaRPr>
          </a:p>
        </p:txBody>
      </p:sp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xmlns="" id="{60CA6463-B464-421F-9E61-034425191B2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640233494"/>
              </p:ext>
            </p:extLst>
          </p:nvPr>
        </p:nvGraphicFramePr>
        <p:xfrm>
          <a:off x="1371600" y="1219200"/>
          <a:ext cx="6339840" cy="481174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7358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5542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455420">
                  <a:extLst>
                    <a:ext uri="{9D8B030D-6E8A-4147-A177-3AD203B41FA5}">
                      <a16:colId xmlns:a16="http://schemas.microsoft.com/office/drawing/2014/main" xmlns="" val="2360661658"/>
                    </a:ext>
                  </a:extLst>
                </a:gridCol>
                <a:gridCol w="1455420">
                  <a:extLst>
                    <a:ext uri="{9D8B030D-6E8A-4147-A177-3AD203B41FA5}">
                      <a16:colId xmlns:a16="http://schemas.microsoft.com/office/drawing/2014/main" xmlns="" val="4187417594"/>
                    </a:ext>
                  </a:extLst>
                </a:gridCol>
              </a:tblGrid>
              <a:tr h="720679">
                <a:tc>
                  <a:txBody>
                    <a:bodyPr/>
                    <a:lstStyle/>
                    <a:p>
                      <a:endParaRPr lang="ru-R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lang="en-US" sz="1600" b="1" strike="noStrike" spc="-1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Droid Sans Fallback"/>
                          <a:cs typeface="Arial" panose="020B0604020202020204" pitchFamily="34" charset="0"/>
                        </a:rPr>
                        <a:t>MAPD-3NM</a:t>
                      </a:r>
                      <a:r>
                        <a:rPr lang="ru-RU" sz="1600" b="1" strike="noStrike" spc="-1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Droid Sans Fallback"/>
                          <a:cs typeface="Arial" panose="020B0604020202020204" pitchFamily="34" charset="0"/>
                        </a:rPr>
                        <a:t>-2</a:t>
                      </a:r>
                      <a:endParaRPr lang="en-US" sz="1600" b="0" strike="noStrike" spc="-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2080" marR="8208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36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strike="noStrike" spc="-1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Droid Sans Fallback"/>
                          <a:cs typeface="Arial" panose="020B0604020202020204" pitchFamily="34" charset="0"/>
                        </a:rPr>
                        <a:t>MPPC S14160-3015</a:t>
                      </a:r>
                      <a:endParaRPr lang="en-US" sz="1600" b="0" strike="noStrike" spc="-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2080" marR="8208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36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strike="noStrike" spc="-1" dirty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ea typeface="Droid Sans Fallback"/>
                          <a:cs typeface="Arial" panose="020B0604020202020204" pitchFamily="34" charset="0"/>
                        </a:rPr>
                        <a:t>MAPD-3NT-50/100</a:t>
                      </a:r>
                      <a:endParaRPr lang="en-US" sz="1600" b="0" strike="noStrike" spc="-1" dirty="0">
                        <a:solidFill>
                          <a:schemeClr val="accent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2080" marR="8208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879521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Диаметр</a:t>
                      </a:r>
                      <a:r>
                        <a:rPr lang="en-US"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пикселя, мкм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lang="ru-RU" sz="1600" b="1" strike="noStrike" spc="-1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Droid Sans Fallback"/>
                          <a:cs typeface="Arial" panose="020B0604020202020204" pitchFamily="34" charset="0"/>
                        </a:rPr>
                        <a:t>15</a:t>
                      </a:r>
                      <a:endParaRPr lang="en-US" sz="1600" b="0" strike="noStrike" spc="-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2080" marR="8208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lang="en-US" sz="1600" b="1" strike="noStrike" spc="-1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Droid Sans Fallback"/>
                          <a:cs typeface="Arial" panose="020B0604020202020204" pitchFamily="34" charset="0"/>
                        </a:rPr>
                        <a:t>15</a:t>
                      </a:r>
                      <a:endParaRPr lang="en-US" sz="1600" b="0" strike="noStrike" spc="-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2080" marR="8208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lang="ru-RU" sz="1600" b="1" strike="noStrike" spc="-1" dirty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ea typeface="Droid Sans Fallback"/>
                          <a:cs typeface="Arial" panose="020B0604020202020204" pitchFamily="34" charset="0"/>
                        </a:rPr>
                        <a:t>15</a:t>
                      </a:r>
                      <a:endParaRPr lang="en-US" sz="1600" b="0" strike="noStrike" spc="-1" dirty="0">
                        <a:solidFill>
                          <a:schemeClr val="accent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2080" marR="8208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17853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Размеры</a:t>
                      </a:r>
                      <a:r>
                        <a:rPr lang="en-US"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</a:t>
                      </a:r>
                      <a:r>
                        <a:rPr lang="en-US" sz="16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мм</a:t>
                      </a:r>
                      <a:r>
                        <a:rPr lang="en-US" sz="1600" b="1" baseline="30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1600" b="1" baseline="30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lang="en-US" sz="1600" b="1" strike="noStrike" spc="-1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3.7x3.7</a:t>
                      </a:r>
                      <a:endParaRPr lang="en-US" sz="1600" b="0" strike="noStrike" spc="-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2080" marR="8208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lang="en-US" sz="1600" b="1" strike="noStrike" spc="-1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3x3</a:t>
                      </a:r>
                      <a:endParaRPr lang="en-US" sz="1600" b="0" strike="noStrike" spc="-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2080" marR="8208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lang="en-US" sz="1600" b="1" strike="noStrike" spc="-1" dirty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1x1</a:t>
                      </a:r>
                      <a:endParaRPr lang="en-US" sz="1600" b="0" strike="noStrike" spc="-1" dirty="0">
                        <a:solidFill>
                          <a:schemeClr val="accent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2080" marR="8208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1628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PDE, %</a:t>
                      </a:r>
                      <a:endParaRPr lang="ru-RU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lang="en-US" sz="1600" b="1" strike="noStrike" spc="-1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Droid Sans Fallback"/>
                          <a:cs typeface="Arial" panose="020B0604020202020204" pitchFamily="34" charset="0"/>
                        </a:rPr>
                        <a:t>~32</a:t>
                      </a:r>
                      <a:endParaRPr lang="en-US" sz="1600" b="0" strike="noStrike" spc="-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2080" marR="8208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lang="en-US" sz="1600" b="1" strike="noStrike" spc="-1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Droid Sans Fallback"/>
                          <a:cs typeface="Arial" panose="020B0604020202020204" pitchFamily="34" charset="0"/>
                        </a:rPr>
                        <a:t>~32</a:t>
                      </a:r>
                      <a:endParaRPr lang="en-US" sz="1600" b="0" strike="noStrike" spc="-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2080" marR="8208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lang="en-US" sz="1600" b="1" strike="noStrike" spc="-1" dirty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ea typeface="Droid Sans Fallback"/>
                          <a:cs typeface="Arial" panose="020B0604020202020204" pitchFamily="34" charset="0"/>
                        </a:rPr>
                        <a:t>~37/40</a:t>
                      </a:r>
                      <a:endParaRPr lang="en-US" sz="1600" b="0" strike="noStrike" spc="-1" dirty="0">
                        <a:solidFill>
                          <a:schemeClr val="accent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2080" marR="8208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929947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Усиление</a:t>
                      </a:r>
                      <a:r>
                        <a:rPr lang="en-US"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</a:t>
                      </a:r>
                      <a:r>
                        <a:rPr lang="en-US" sz="16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×10</a:t>
                      </a:r>
                      <a:r>
                        <a:rPr lang="en-US" sz="1600" b="1" baseline="30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ru-RU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lang="ru-RU" sz="1600" b="1" strike="noStrike" spc="-1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Droid Sans Fallback"/>
                          <a:cs typeface="Arial" panose="020B0604020202020204" pitchFamily="34" charset="0"/>
                        </a:rPr>
                        <a:t>10</a:t>
                      </a:r>
                      <a:endParaRPr lang="en-US" sz="1600" b="0" strike="noStrike" spc="-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2080" marR="8208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lang="en-US" sz="1600" b="1" strike="noStrike" spc="-1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Droid Sans Fallback"/>
                          <a:cs typeface="Arial" panose="020B0604020202020204" pitchFamily="34" charset="0"/>
                        </a:rPr>
                        <a:t>3,6</a:t>
                      </a:r>
                      <a:endParaRPr lang="en-US" sz="1600" b="0" strike="noStrike" spc="-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2080" marR="8208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lang="en-US" sz="1600" b="1" strike="noStrike" spc="-1" dirty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2,4/2,9</a:t>
                      </a:r>
                    </a:p>
                  </a:txBody>
                  <a:tcPr marL="82080" marR="8208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047468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Рабочее напряжение</a:t>
                      </a:r>
                      <a:r>
                        <a:rPr lang="en-US"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V</a:t>
                      </a:r>
                      <a:endParaRPr lang="ru-RU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600" b="1" strike="noStrike" spc="-1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~</a:t>
                      </a:r>
                      <a:r>
                        <a:rPr lang="ru-RU" sz="1600" b="1" strike="noStrike" spc="-1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50</a:t>
                      </a:r>
                      <a:endParaRPr lang="en-US" sz="1600" b="0" strike="noStrike" spc="-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400" marR="684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600" b="1" strike="noStrike" spc="-1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~40</a:t>
                      </a:r>
                      <a:endParaRPr lang="en-US" sz="1600" b="0" strike="noStrike" spc="-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400" marR="684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600" b="1" strike="noStrike" spc="-1" dirty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~60/7</a:t>
                      </a:r>
                      <a:r>
                        <a:rPr lang="ru-RU" sz="1600" b="1" strike="noStrike" spc="-1" dirty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0</a:t>
                      </a:r>
                      <a:endParaRPr lang="en-US" sz="1600" b="0" strike="noStrike" spc="-1" dirty="0">
                        <a:solidFill>
                          <a:schemeClr val="accent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400" marR="6840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B031DA26-B5BE-4EFB-AC43-7CF4F1FDA4E4}"/>
              </a:ext>
            </a:extLst>
          </p:cNvPr>
          <p:cNvSpPr txBox="1"/>
          <p:nvPr/>
        </p:nvSpPr>
        <p:spPr>
          <a:xfrm>
            <a:off x="1661160" y="381000"/>
            <a:ext cx="534924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dirty="0">
                <a:latin typeface="Arial"/>
                <a:cs typeface="Arial"/>
              </a:rPr>
              <a:t> Параметры существующих образцов МЛФД (</a:t>
            </a:r>
            <a:r>
              <a:rPr lang="en-US" dirty="0" err="1">
                <a:latin typeface="Arial"/>
                <a:cs typeface="Arial"/>
              </a:rPr>
              <a:t>SiPMs</a:t>
            </a:r>
            <a:r>
              <a:rPr lang="ru-RU" dirty="0">
                <a:latin typeface="Arial"/>
                <a:cs typeface="Arial"/>
              </a:rPr>
              <a:t>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936364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358885" y="6313466"/>
            <a:ext cx="251460" cy="2462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ru-RU" sz="1600" spc="-10" dirty="0">
                <a:latin typeface="Arial"/>
                <a:cs typeface="Arial"/>
              </a:rPr>
              <a:t>6</a:t>
            </a:r>
            <a:endParaRPr sz="160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352550" y="2744714"/>
            <a:ext cx="6380480" cy="5539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endParaRPr sz="3600" dirty="0">
              <a:latin typeface="Arial"/>
              <a:cs typeface="Arial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63994" y="3520866"/>
            <a:ext cx="5929150" cy="21984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763994" y="489466"/>
            <a:ext cx="5486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Arial" pitchFamily="34" charset="0"/>
                <a:cs typeface="Arial" pitchFamily="34" charset="0"/>
              </a:rPr>
              <a:t>Основные выводы и ближайшие планы работ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524000" y="1066800"/>
            <a:ext cx="6614950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>
                <a:latin typeface="Arial" pitchFamily="34" charset="0"/>
                <a:cs typeface="Arial" pitchFamily="34" charset="0"/>
              </a:rPr>
              <a:t>Выводы.</a:t>
            </a:r>
          </a:p>
          <a:p>
            <a:pPr algn="just"/>
            <a:r>
              <a:rPr lang="ru-RU" sz="1200" dirty="0">
                <a:latin typeface="Arial" pitchFamily="34" charset="0"/>
                <a:cs typeface="Arial" pitchFamily="34" charset="0"/>
              </a:rPr>
              <a:t>Разработанный тип МЛФД имеет значительное преимущество перед коммерчески доступными 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SiPM  </a:t>
            </a:r>
            <a:r>
              <a:rPr lang="ru-RU" sz="1200" dirty="0">
                <a:latin typeface="Arial" pitchFamily="34" charset="0"/>
                <a:cs typeface="Arial" pitchFamily="34" charset="0"/>
              </a:rPr>
              <a:t>и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 MPPC</a:t>
            </a:r>
            <a:r>
              <a:rPr lang="ru-RU" sz="1200" dirty="0">
                <a:latin typeface="Arial" pitchFamily="34" charset="0"/>
                <a:cs typeface="Arial" pitchFamily="34" charset="0"/>
              </a:rPr>
              <a:t> по таким параметрам как плотность пикселей, эффективность детектирования фотонов.</a:t>
            </a:r>
          </a:p>
          <a:p>
            <a:endParaRPr lang="ru-RU" sz="1200" dirty="0">
              <a:latin typeface="Arial" pitchFamily="34" charset="0"/>
              <a:cs typeface="Arial" pitchFamily="34" charset="0"/>
            </a:endParaRPr>
          </a:p>
          <a:p>
            <a:r>
              <a:rPr lang="ru-RU" sz="1200" dirty="0">
                <a:latin typeface="Arial" pitchFamily="34" charset="0"/>
                <a:cs typeface="Arial" pitchFamily="34" charset="0"/>
              </a:rPr>
              <a:t>План работ</a:t>
            </a:r>
          </a:p>
          <a:p>
            <a:r>
              <a:rPr lang="ru-RU" sz="1200" dirty="0">
                <a:latin typeface="Arial" pitchFamily="34" charset="0"/>
                <a:cs typeface="Arial" pitchFamily="34" charset="0"/>
              </a:rPr>
              <a:t>Оптимизация конструкции МЛФД с целю улучшения следующих параметров: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ru-RU" sz="1200" dirty="0">
                <a:latin typeface="Arial" pitchFamily="34" charset="0"/>
                <a:cs typeface="Arial" pitchFamily="34" charset="0"/>
              </a:rPr>
              <a:t>Плотность пикселей;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ru-RU" sz="1200" dirty="0">
                <a:latin typeface="Arial" pitchFamily="34" charset="0"/>
                <a:cs typeface="Arial" pitchFamily="34" charset="0"/>
              </a:rPr>
              <a:t>Величина перенапряжения;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ru-RU" sz="1200" dirty="0">
                <a:latin typeface="Arial" pitchFamily="34" charset="0"/>
                <a:cs typeface="Arial" pitchFamily="34" charset="0"/>
              </a:rPr>
              <a:t>Эффективность детектирования фотонов.</a:t>
            </a:r>
          </a:p>
          <a:p>
            <a:pPr marL="171450" indent="-171450">
              <a:buFont typeface="Arial" pitchFamily="34" charset="0"/>
              <a:buChar char="•"/>
            </a:pPr>
            <a:endParaRPr lang="ru-RU" sz="1200" dirty="0">
              <a:latin typeface="Arial" pitchFamily="34" charset="0"/>
              <a:cs typeface="Arial" pitchFamily="34" charset="0"/>
            </a:endParaRPr>
          </a:p>
          <a:p>
            <a:r>
              <a:rPr lang="ru-RU" sz="1200" dirty="0">
                <a:latin typeface="Arial" pitchFamily="34" charset="0"/>
                <a:cs typeface="Arial" pitchFamily="34" charset="0"/>
              </a:rPr>
              <a:t>Для этого будет разработан новый комплект фотошаблонов с расположением пикселей в виде «сот»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420</TotalTime>
  <Words>567</Words>
  <Application>Microsoft Office PowerPoint</Application>
  <PresentationFormat>Экран (4:3)</PresentationFormat>
  <Paragraphs>130</Paragraphs>
  <Slides>10</Slides>
  <Notes>9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Office Theme</vt:lpstr>
      <vt:lpstr>Слайд 1</vt:lpstr>
      <vt:lpstr>Слайд 2</vt:lpstr>
      <vt:lpstr>Слайд 3</vt:lpstr>
      <vt:lpstr>Слайд 4</vt:lpstr>
      <vt:lpstr>Однофотоэлектронные спектры образцов MAPD 3NT-50 и MAPD 3NT-100</vt:lpstr>
      <vt:lpstr>Слайд 6</vt:lpstr>
      <vt:lpstr>Слайд 7</vt:lpstr>
      <vt:lpstr>Слайд 8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Zair</dc:creator>
  <cp:lastModifiedBy>Ramil</cp:lastModifiedBy>
  <cp:revision>43</cp:revision>
  <dcterms:created xsi:type="dcterms:W3CDTF">2023-10-19T00:56:31Z</dcterms:created>
  <dcterms:modified xsi:type="dcterms:W3CDTF">2025-04-10T07:44:29Z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2018-06-09T00:00:00Z</vt:filetime>
  </property>
  <property fmtid="{D5CDD505-2E9C-101B-9397-08002B2CF9AE}" pid="3" name="LastSaved">
    <vt:filetime>2023-10-18T00:00:00Z</vt:filetime>
  </property>
</Properties>
</file>