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Robo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8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84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pos="234">
          <p15:clr>
            <a:srgbClr val="A4A3A4"/>
          </p15:clr>
        </p15:guide>
        <p15:guide id="6" pos="5526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9" roundtripDataSignature="AMtx7mgQgPGfw8VoUArgNmS8Wr3EmK1X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89" orient="horz"/>
        <p:guide orient="horz"/>
        <p:guide pos="284" orient="horz"/>
        <p:guide pos="3239" orient="horz"/>
        <p:guide pos="234"/>
        <p:guide pos="5526"/>
        <p:guide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-italic.fntdata"/><Relationship Id="rId14" Type="http://schemas.openxmlformats.org/officeDocument/2006/relationships/slide" Target="slides/slide8.xml"/><Relationship Id="rId36" Type="http://schemas.openxmlformats.org/officeDocument/2006/relationships/font" Target="fonts/Roboto-bold.fntdata"/><Relationship Id="rId17" Type="http://schemas.openxmlformats.org/officeDocument/2006/relationships/slide" Target="slides/slide11.xml"/><Relationship Id="rId39" Type="http://customschemas.google.com/relationships/presentationmetadata" Target="metadata"/><Relationship Id="rId16" Type="http://schemas.openxmlformats.org/officeDocument/2006/relationships/slide" Target="slides/slide10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Z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ac620edda_0_1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36ac620edda_0_13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ac620edda_0_1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6ac620edda_0_1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6ac620edda_0_1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6ac620edda_0_1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6ac620edda_0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6ac620edda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ac620edda_0_10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6ac620edda_0_10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ac620edda_0_10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6ac620edda_0_10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ac620edda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6ac620edda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6ac620edda_0_1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6ac620edda_0_1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6ac620edda_0_10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6ac620edda_0_10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6ac620edda_0_10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6ac620edda_0_10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6ac620edda_0_10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6ac620edda_0_10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ac620edda_0_14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6ac620edda_0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6ac620edda_0_14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6ac620edda_0_10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6ac620edda_0_1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6ac620edda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6ac620edda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ac620edda_0_10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6ac620edda_0_10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6ac620edda_0_1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6ac620edda_0_1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ac620edda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6ac620edda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6288c85692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6288c8569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36288c85692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6288c8569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6288c856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36288c8569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6ac620edda_0_14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6ac620edda_0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36ac620edda_0_14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6ac620edda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6ac620edda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6ac620edda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6ac620edda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6ac620edda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6ac620edda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6ac620edda_0_1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6ac620edda_0_1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ac620edda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6ac620edda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ac620edda_0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ac620edda_0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6ac620edda_0_13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6ac620edda_0_1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6ac620edda_0_13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">
  <p:cSld name="Cover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/>
          <p:nvPr/>
        </p:nvSpPr>
        <p:spPr>
          <a:xfrm>
            <a:off x="1" y="1304377"/>
            <a:ext cx="3813173" cy="3839123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4"/>
          <p:cNvSpPr/>
          <p:nvPr/>
        </p:nvSpPr>
        <p:spPr>
          <a:xfrm>
            <a:off x="2507450" y="-1"/>
            <a:ext cx="3868503" cy="2625726"/>
          </a:xfrm>
          <a:prstGeom prst="rect">
            <a:avLst/>
          </a:prstGeom>
          <a:solidFill>
            <a:srgbClr val="007B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3;p14"/>
          <p:cNvCxnSpPr/>
          <p:nvPr/>
        </p:nvCxnSpPr>
        <p:spPr>
          <a:xfrm>
            <a:off x="4160837" y="1288387"/>
            <a:ext cx="202088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4" name="Google Shape;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935" y="4717118"/>
            <a:ext cx="2141491" cy="241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/>
          <p:nvPr>
            <p:ph idx="1" type="body"/>
          </p:nvPr>
        </p:nvSpPr>
        <p:spPr>
          <a:xfrm>
            <a:off x="337379" y="2977968"/>
            <a:ext cx="347188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2" type="body"/>
          </p:nvPr>
        </p:nvSpPr>
        <p:spPr>
          <a:xfrm>
            <a:off x="357185" y="4097842"/>
            <a:ext cx="345207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4"/>
          <p:cNvSpPr/>
          <p:nvPr>
            <p:ph idx="3" type="pic"/>
          </p:nvPr>
        </p:nvSpPr>
        <p:spPr>
          <a:xfrm>
            <a:off x="3806379" y="-8993"/>
            <a:ext cx="5349342" cy="5166697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8" name="Google Shape;18;p14"/>
          <p:cNvGrpSpPr/>
          <p:nvPr/>
        </p:nvGrpSpPr>
        <p:grpSpPr>
          <a:xfrm>
            <a:off x="2340768" y="1144062"/>
            <a:ext cx="1640922" cy="1648028"/>
            <a:chOff x="6435591" y="1113939"/>
            <a:chExt cx="1601874" cy="1608810"/>
          </a:xfrm>
        </p:grpSpPr>
        <p:sp>
          <p:nvSpPr>
            <p:cNvPr id="19" name="Google Shape;19;p14"/>
            <p:cNvSpPr/>
            <p:nvPr/>
          </p:nvSpPr>
          <p:spPr>
            <a:xfrm>
              <a:off x="6600623" y="1113939"/>
              <a:ext cx="1436842" cy="144781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6435591" y="1270439"/>
              <a:ext cx="1436842" cy="1452310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598307" y="1272301"/>
              <a:ext cx="1276744" cy="12894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" name="Google Shape;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9863" y="1416244"/>
            <a:ext cx="2387213" cy="1193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ac620edda_0_124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6ac620edda_0_124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6ac620edda_0_124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6ac620edda_0_124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" name="Google Shape;100;g36ac620edda_0_124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01" name="Google Shape;101;g36ac620edda_0_124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g36ac620edda_0_124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g36ac620edda_0_124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g36ac620edda_0_124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05" name="Google Shape;105;g36ac620edda_0_124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g36ac620edda_0_124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g36ac620edda_0_124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g36ac620edda_0_124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109" name="Google Shape;109;g36ac620edda_0_124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36ac620edda_0_124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g36ac620edda_0_12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g36ac620edda_0_124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113" name="Google Shape;113;g36ac620edda_0_124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36ac620edda_0_124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36ac620edda_0_12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g36ac620edda_0_124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117" name="Google Shape;117;g36ac620edda_0_124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36ac620edda_0_124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g36ac620edda_0_12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g36ac620edda_0_124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121" name="Google Shape;121;g36ac620edda_0_124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g36ac620edda_0_124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6ac620edda_0_127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36ac620edda_0_127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6ac620edda_0_127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6ac620edda_0_127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28" name="Google Shape;128;g36ac620edda_0_127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g36ac620edda_0_127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ac620edda_0_127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6ac620edda_0_127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6ac620edda_0_127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6ac620edda_0_127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35" name="Google Shape;135;g36ac620edda_0_127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ac620edda_0_128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36ac620edda_0_128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g36ac620edda_0_128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6ac620edda_0_128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/>
        </p:txBody>
      </p:sp>
      <p:sp>
        <p:nvSpPr>
          <p:cNvPr id="141" name="Google Shape;141;g36ac620edda_0_1283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2" name="Google Shape;142;g36ac620edda_0_1283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g36ac620edda_0_128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6ac620edda_0_138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g36ac620edda_0_138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raphical user interface, text&#10;&#10;Description automatically generated" id="149" name="Google Shape;149;g36ac620edda_0_13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8207" y="3793494"/>
            <a:ext cx="2621510" cy="136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ac620edda_0_1385"/>
          <p:cNvSpPr/>
          <p:nvPr/>
        </p:nvSpPr>
        <p:spPr>
          <a:xfrm>
            <a:off x="-5715" y="-5358"/>
            <a:ext cx="9155400" cy="257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ntent">
  <p:cSld name="2_Two Conten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ac620edda_0_1387"/>
          <p:cNvSpPr/>
          <p:nvPr/>
        </p:nvSpPr>
        <p:spPr>
          <a:xfrm>
            <a:off x="-10716" y="-18752"/>
            <a:ext cx="5252100" cy="518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6ac620edda_0_138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Google Shape;156;g36ac620edda_0_1389"/>
          <p:cNvSpPr txBox="1"/>
          <p:nvPr>
            <p:ph idx="2" type="body"/>
          </p:nvPr>
        </p:nvSpPr>
        <p:spPr>
          <a:xfrm>
            <a:off x="4629150" y="1369219"/>
            <a:ext cx="3886200" cy="22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g36ac620edda_0_138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Graphical user interface, text&#10;&#10;Description automatically generated" id="158" name="Google Shape;158;g36ac620edda_0_13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528207" y="3793494"/>
            <a:ext cx="2621510" cy="1366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">
  <p:cSld name="Cover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/>
          <p:nvPr/>
        </p:nvSpPr>
        <p:spPr>
          <a:xfrm>
            <a:off x="0" y="1304924"/>
            <a:ext cx="6589500" cy="2524125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934" y="3404618"/>
            <a:ext cx="2141491" cy="24131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"/>
          <p:cNvSpPr/>
          <p:nvPr/>
        </p:nvSpPr>
        <p:spPr>
          <a:xfrm>
            <a:off x="5306886" y="-28"/>
            <a:ext cx="3844472" cy="2606703"/>
          </a:xfrm>
          <a:prstGeom prst="rect">
            <a:avLst/>
          </a:prstGeom>
          <a:solidFill>
            <a:srgbClr val="007B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27;p15"/>
          <p:cNvCxnSpPr/>
          <p:nvPr/>
        </p:nvCxnSpPr>
        <p:spPr>
          <a:xfrm>
            <a:off x="6939370" y="1288359"/>
            <a:ext cx="202088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331830" y="1488201"/>
            <a:ext cx="47839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357186" y="2750888"/>
            <a:ext cx="475615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30" name="Google Shape;30;p15"/>
          <p:cNvGrpSpPr/>
          <p:nvPr/>
        </p:nvGrpSpPr>
        <p:grpSpPr>
          <a:xfrm>
            <a:off x="5141457" y="1147110"/>
            <a:ext cx="3963475" cy="1621351"/>
            <a:chOff x="5140204" y="1122956"/>
            <a:chExt cx="4028689" cy="1648028"/>
          </a:xfrm>
        </p:grpSpPr>
        <p:grpSp>
          <p:nvGrpSpPr>
            <p:cNvPr id="31" name="Google Shape;31;p15"/>
            <p:cNvGrpSpPr/>
            <p:nvPr/>
          </p:nvGrpSpPr>
          <p:grpSpPr>
            <a:xfrm>
              <a:off x="5140204" y="1122956"/>
              <a:ext cx="1640922" cy="1648028"/>
              <a:chOff x="6435591" y="1113939"/>
              <a:chExt cx="1601874" cy="1608810"/>
            </a:xfrm>
          </p:grpSpPr>
          <p:sp>
            <p:nvSpPr>
              <p:cNvPr id="32" name="Google Shape;32;p15"/>
              <p:cNvSpPr/>
              <p:nvPr/>
            </p:nvSpPr>
            <p:spPr>
              <a:xfrm>
                <a:off x="6600623" y="1113939"/>
                <a:ext cx="1436842" cy="1447815"/>
              </a:xfrm>
              <a:prstGeom prst="rect">
                <a:avLst/>
              </a:prstGeom>
              <a:solidFill>
                <a:srgbClr val="D71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15"/>
              <p:cNvSpPr/>
              <p:nvPr/>
            </p:nvSpPr>
            <p:spPr>
              <a:xfrm>
                <a:off x="6435591" y="1270439"/>
                <a:ext cx="1436842" cy="1452310"/>
              </a:xfrm>
              <a:prstGeom prst="rect">
                <a:avLst/>
              </a:prstGeom>
              <a:solidFill>
                <a:srgbClr val="C48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4" name="Google Shape;34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598307" y="1272301"/>
                <a:ext cx="1276744" cy="1289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5" name="Google Shape;35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81680" y="1411805"/>
              <a:ext cx="2387213" cy="11936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36;p15"/>
          <p:cNvSpPr/>
          <p:nvPr>
            <p:ph idx="3" type="pic"/>
          </p:nvPr>
        </p:nvSpPr>
        <p:spPr>
          <a:xfrm>
            <a:off x="-7311" y="2603058"/>
            <a:ext cx="9161918" cy="254044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3">
  <p:cSld name="Cover 3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/>
          <p:nvPr/>
        </p:nvSpPr>
        <p:spPr>
          <a:xfrm>
            <a:off x="2" y="1304924"/>
            <a:ext cx="6589497" cy="3838575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6"/>
          <p:cNvSpPr/>
          <p:nvPr>
            <p:ph idx="2" type="pic"/>
          </p:nvPr>
        </p:nvSpPr>
        <p:spPr>
          <a:xfrm>
            <a:off x="6589500" y="2605569"/>
            <a:ext cx="2561860" cy="2537931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331830" y="1518345"/>
            <a:ext cx="478397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9935" y="4717118"/>
            <a:ext cx="2141491" cy="24131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6"/>
          <p:cNvSpPr txBox="1"/>
          <p:nvPr>
            <p:ph idx="3" type="body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16"/>
          <p:cNvSpPr/>
          <p:nvPr/>
        </p:nvSpPr>
        <p:spPr>
          <a:xfrm>
            <a:off x="5307775" y="-28"/>
            <a:ext cx="3843583" cy="2605597"/>
          </a:xfrm>
          <a:prstGeom prst="rect">
            <a:avLst/>
          </a:prstGeom>
          <a:solidFill>
            <a:srgbClr val="007B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44;p16"/>
          <p:cNvCxnSpPr/>
          <p:nvPr/>
        </p:nvCxnSpPr>
        <p:spPr>
          <a:xfrm>
            <a:off x="6939370" y="1288359"/>
            <a:ext cx="202088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5" name="Google Shape;45;p16"/>
          <p:cNvGrpSpPr/>
          <p:nvPr/>
        </p:nvGrpSpPr>
        <p:grpSpPr>
          <a:xfrm>
            <a:off x="5141457" y="1147110"/>
            <a:ext cx="3963475" cy="1621351"/>
            <a:chOff x="5140204" y="1122956"/>
            <a:chExt cx="4028689" cy="1648028"/>
          </a:xfrm>
        </p:grpSpPr>
        <p:grpSp>
          <p:nvGrpSpPr>
            <p:cNvPr id="46" name="Google Shape;46;p16"/>
            <p:cNvGrpSpPr/>
            <p:nvPr/>
          </p:nvGrpSpPr>
          <p:grpSpPr>
            <a:xfrm>
              <a:off x="5140204" y="1122956"/>
              <a:ext cx="1640922" cy="1648028"/>
              <a:chOff x="6435591" y="1113939"/>
              <a:chExt cx="1601874" cy="1608810"/>
            </a:xfrm>
          </p:grpSpPr>
          <p:sp>
            <p:nvSpPr>
              <p:cNvPr id="47" name="Google Shape;47;p16"/>
              <p:cNvSpPr/>
              <p:nvPr/>
            </p:nvSpPr>
            <p:spPr>
              <a:xfrm>
                <a:off x="6600623" y="1113939"/>
                <a:ext cx="1436842" cy="1447815"/>
              </a:xfrm>
              <a:prstGeom prst="rect">
                <a:avLst/>
              </a:prstGeom>
              <a:solidFill>
                <a:srgbClr val="D71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6"/>
              <p:cNvSpPr/>
              <p:nvPr/>
            </p:nvSpPr>
            <p:spPr>
              <a:xfrm>
                <a:off x="6435591" y="1270439"/>
                <a:ext cx="1436842" cy="1452310"/>
              </a:xfrm>
              <a:prstGeom prst="rect">
                <a:avLst/>
              </a:prstGeom>
              <a:solidFill>
                <a:srgbClr val="C48B3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sng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9" name="Google Shape;49;p1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598307" y="1272301"/>
                <a:ext cx="1276744" cy="128945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0" name="Google Shape;5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81680" y="1411805"/>
              <a:ext cx="2387213" cy="119360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1">
  <p:cSld name="Custom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7"/>
          <p:cNvGrpSpPr/>
          <p:nvPr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53" name="Google Shape;53;p17"/>
            <p:cNvCxnSpPr/>
            <p:nvPr/>
          </p:nvCxnSpPr>
          <p:spPr>
            <a:xfrm flipH="1" rot="10800000">
              <a:off x="374650" y="4617399"/>
              <a:ext cx="6931406" cy="1154"/>
            </a:xfrm>
            <a:prstGeom prst="straightConnector1">
              <a:avLst/>
            </a:prstGeom>
            <a:noFill/>
            <a:ln cap="flat" cmpd="sng" w="12700">
              <a:solidFill>
                <a:srgbClr val="005BA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54" name="Google Shape;54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55;p17"/>
          <p:cNvSpPr txBox="1"/>
          <p:nvPr>
            <p:ph type="title"/>
          </p:nvPr>
        </p:nvSpPr>
        <p:spPr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17037" y="958888"/>
            <a:ext cx="84507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69696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69696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69696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69696"/>
              </a:buClr>
              <a:buSzPts val="1050"/>
              <a:buFont typeface="Noto Sans Symbols"/>
              <a:buChar char="▪"/>
              <a:defRPr b="0" i="0" sz="15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7"/>
          <p:cNvSpPr txBox="1"/>
          <p:nvPr>
            <p:ph idx="3" type="body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Page with Heading">
  <p:cSld name="Graphics Page with Heading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20"/>
          <p:cNvGrpSpPr/>
          <p:nvPr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61" name="Google Shape;61;p20"/>
            <p:cNvCxnSpPr/>
            <p:nvPr/>
          </p:nvCxnSpPr>
          <p:spPr>
            <a:xfrm flipH="1" rot="10800000">
              <a:off x="374650" y="4617399"/>
              <a:ext cx="6931406" cy="1154"/>
            </a:xfrm>
            <a:prstGeom prst="straightConnector1">
              <a:avLst/>
            </a:prstGeom>
            <a:noFill/>
            <a:ln cap="flat" cmpd="sng" w="12700">
              <a:solidFill>
                <a:srgbClr val="005BA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62" name="Google Shape;62;p2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376238" y="1344168"/>
            <a:ext cx="8391525" cy="3097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76"/>
              </a:spcBef>
              <a:spcAft>
                <a:spcPts val="0"/>
              </a:spcAft>
              <a:buClr>
                <a:srgbClr val="595959"/>
              </a:buClr>
              <a:buSzPts val="1380"/>
              <a:buFont typeface="Noto Sans Symbols"/>
              <a:buNone/>
              <a:defRPr b="0" i="0" sz="138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Noto Sans Symbols"/>
              <a:buChar char="▪"/>
              <a:defRPr b="0" i="0" sz="15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2" type="body"/>
          </p:nvPr>
        </p:nvSpPr>
        <p:spPr>
          <a:xfrm>
            <a:off x="317037" y="958888"/>
            <a:ext cx="84507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0"/>
          <p:cNvSpPr txBox="1"/>
          <p:nvPr>
            <p:ph type="title"/>
          </p:nvPr>
        </p:nvSpPr>
        <p:spPr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BAA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005BA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20"/>
          <p:cNvSpPr txBox="1"/>
          <p:nvPr>
            <p:ph idx="3" type="body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3">
  <p:cSld name="Custom 3">
    <p:bg>
      <p:bgPr>
        <a:solidFill>
          <a:srgbClr val="005BAA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9"/>
          <p:cNvGrpSpPr/>
          <p:nvPr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69" name="Google Shape;69;p19"/>
            <p:cNvCxnSpPr/>
            <p:nvPr/>
          </p:nvCxnSpPr>
          <p:spPr>
            <a:xfrm flipH="1" rot="10800000">
              <a:off x="374650" y="4617399"/>
              <a:ext cx="6931406" cy="115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70" name="Google Shape;70;p1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19"/>
          <p:cNvSpPr txBox="1"/>
          <p:nvPr>
            <p:ph type="title"/>
          </p:nvPr>
        </p:nvSpPr>
        <p:spPr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3" name="Google Shape;73;p19"/>
          <p:cNvCxnSpPr/>
          <p:nvPr/>
        </p:nvCxnSpPr>
        <p:spPr>
          <a:xfrm flipH="1" rot="10800000">
            <a:off x="374650" y="971603"/>
            <a:ext cx="8394070" cy="1154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 Page">
  <p:cSld name="Graphics Pag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21"/>
          <p:cNvGrpSpPr/>
          <p:nvPr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77" name="Google Shape;77;p21"/>
            <p:cNvCxnSpPr/>
            <p:nvPr/>
          </p:nvCxnSpPr>
          <p:spPr>
            <a:xfrm flipH="1" rot="10800000">
              <a:off x="374650" y="4617399"/>
              <a:ext cx="6931406" cy="1154"/>
            </a:xfrm>
            <a:prstGeom prst="straightConnector1">
              <a:avLst/>
            </a:prstGeom>
            <a:noFill/>
            <a:ln cap="flat" cmpd="sng" w="12700">
              <a:solidFill>
                <a:srgbClr val="005BAA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78" name="Google Shape;78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376238" y="170822"/>
            <a:ext cx="8391525" cy="427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76"/>
              </a:spcBef>
              <a:spcAft>
                <a:spcPts val="0"/>
              </a:spcAft>
              <a:buClr>
                <a:srgbClr val="595959"/>
              </a:buClr>
              <a:buSzPts val="1380"/>
              <a:buFont typeface="Noto Sans Symbols"/>
              <a:buNone/>
              <a:defRPr b="0" i="0" sz="138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050"/>
              <a:buFont typeface="Noto Sans Symbols"/>
              <a:buChar char="▪"/>
              <a:defRPr b="0" i="0" sz="15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69696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96969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rgbClr val="005BAA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22"/>
          <p:cNvGrpSpPr/>
          <p:nvPr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83" name="Google Shape;83;p22"/>
            <p:cNvCxnSpPr/>
            <p:nvPr/>
          </p:nvCxnSpPr>
          <p:spPr>
            <a:xfrm flipH="1" rot="10800000">
              <a:off x="374650" y="4617399"/>
              <a:ext cx="6931406" cy="115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84" name="Google Shape;84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22"/>
          <p:cNvSpPr txBox="1"/>
          <p:nvPr/>
        </p:nvSpPr>
        <p:spPr>
          <a:xfrm>
            <a:off x="374650" y="1869035"/>
            <a:ext cx="839311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ZA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2">
  <p:cSld name="Custom 2">
    <p:bg>
      <p:bgPr>
        <a:solidFill>
          <a:srgbClr val="005BAA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8"/>
          <p:cNvGrpSpPr/>
          <p:nvPr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89" name="Google Shape;89;p18"/>
            <p:cNvCxnSpPr/>
            <p:nvPr/>
          </p:nvCxnSpPr>
          <p:spPr>
            <a:xfrm flipH="1" rot="10800000">
              <a:off x="374650" y="4617399"/>
              <a:ext cx="6931406" cy="1154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90" name="Google Shape;90;p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18"/>
          <p:cNvSpPr txBox="1"/>
          <p:nvPr>
            <p:ph type="title"/>
          </p:nvPr>
        </p:nvSpPr>
        <p:spPr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5275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Noto Sans Symbols"/>
              <a:buChar char="▪"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317037" y="958888"/>
            <a:ext cx="84507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680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3" type="body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Relationship Id="rId4" Type="http://schemas.openxmlformats.org/officeDocument/2006/relationships/image" Target="../media/image35.png"/><Relationship Id="rId5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jpg"/><Relationship Id="rId4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9.gif"/><Relationship Id="rId4" Type="http://schemas.openxmlformats.org/officeDocument/2006/relationships/image" Target="../media/image36.gif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ac620edda_0_1372"/>
          <p:cNvSpPr/>
          <p:nvPr/>
        </p:nvSpPr>
        <p:spPr>
          <a:xfrm>
            <a:off x="-6469" y="0"/>
            <a:ext cx="9156300" cy="515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6ac620edda_0_1372"/>
          <p:cNvSpPr/>
          <p:nvPr/>
        </p:nvSpPr>
        <p:spPr>
          <a:xfrm>
            <a:off x="320963" y="487650"/>
            <a:ext cx="8502000" cy="240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6ac620edda_0_1372"/>
          <p:cNvSpPr txBox="1"/>
          <p:nvPr/>
        </p:nvSpPr>
        <p:spPr>
          <a:xfrm>
            <a:off x="741500" y="580176"/>
            <a:ext cx="7661100" cy="22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ZA" sz="3500">
                <a:solidFill>
                  <a:schemeClr val="lt1"/>
                </a:solidFill>
              </a:rPr>
              <a:t>Neural Operators for Physics Applications</a:t>
            </a:r>
            <a:endParaRPr sz="20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1600">
                <a:solidFill>
                  <a:schemeClr val="lt1"/>
                </a:solidFill>
              </a:rPr>
              <a:t>Heinrich van Deventer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1600">
                <a:solidFill>
                  <a:schemeClr val="lt1"/>
                </a:solidFill>
              </a:rPr>
              <a:t>Google PhD Fellow</a:t>
            </a:r>
            <a:endParaRPr sz="16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1600">
                <a:solidFill>
                  <a:schemeClr val="lt1"/>
                </a:solidFill>
              </a:rPr>
              <a:t>Department</a:t>
            </a:r>
            <a:r>
              <a:rPr lang="en-ZA" sz="1600">
                <a:solidFill>
                  <a:schemeClr val="lt1"/>
                </a:solidFill>
              </a:rPr>
              <a:t> of Computer Science, University of Pretoria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descr="Graphical user interface, text&#10;&#10;Description automatically generated" id="166" name="Google Shape;166;g36ac620edda_0_13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00386" y="3145198"/>
            <a:ext cx="3849330" cy="20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6ac620edda_0_1372"/>
          <p:cNvSpPr/>
          <p:nvPr/>
        </p:nvSpPr>
        <p:spPr>
          <a:xfrm>
            <a:off x="-6475" y="3458625"/>
            <a:ext cx="4981500" cy="76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6ac620edda_0_1372"/>
          <p:cNvSpPr txBox="1"/>
          <p:nvPr/>
        </p:nvSpPr>
        <p:spPr>
          <a:xfrm>
            <a:off x="155825" y="3598025"/>
            <a:ext cx="46569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ZA" sz="1300">
                <a:solidFill>
                  <a:schemeClr val="lt1"/>
                </a:solidFill>
              </a:rPr>
              <a:t>SA-JINR workshop on theoretical and computational physics, June 2025, Dubna, Russia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6ac620edda_0_1022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Stone-Weierstrass Approximation</a:t>
            </a:r>
            <a:endParaRPr/>
          </a:p>
        </p:txBody>
      </p:sp>
      <p:pic>
        <p:nvPicPr>
          <p:cNvPr id="267" name="Google Shape;267;g36ac620edda_0_1022"/>
          <p:cNvPicPr preferRelativeResize="0"/>
          <p:nvPr/>
        </p:nvPicPr>
        <p:blipFill rotWithShape="1">
          <a:blip r:embed="rId3">
            <a:alphaModFix/>
          </a:blip>
          <a:srcRect b="77748" l="0" r="0" t="0"/>
          <a:stretch/>
        </p:blipFill>
        <p:spPr>
          <a:xfrm>
            <a:off x="1995100" y="1227325"/>
            <a:ext cx="5045825" cy="6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ac620edda_0_1022"/>
          <p:cNvPicPr preferRelativeResize="0"/>
          <p:nvPr/>
        </p:nvPicPr>
        <p:blipFill rotWithShape="1">
          <a:blip r:embed="rId4">
            <a:alphaModFix/>
          </a:blip>
          <a:srcRect b="0" l="0" r="0" t="18126"/>
          <a:stretch/>
        </p:blipFill>
        <p:spPr>
          <a:xfrm>
            <a:off x="2049100" y="1851575"/>
            <a:ext cx="5045825" cy="22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6ac620edda_0_1022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1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6ac620edda_0_1028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Compact Spaces in Finite Dimensions</a:t>
            </a:r>
            <a:endParaRPr/>
          </a:p>
        </p:txBody>
      </p:sp>
      <p:sp>
        <p:nvSpPr>
          <p:cNvPr id="275" name="Google Shape;275;g36ac620edda_0_1028"/>
          <p:cNvSpPr txBox="1"/>
          <p:nvPr>
            <p:ph idx="1" type="body"/>
          </p:nvPr>
        </p:nvSpPr>
        <p:spPr>
          <a:xfrm>
            <a:off x="376250" y="1503725"/>
            <a:ext cx="8391600" cy="29376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100"/>
              <a:t>If a set is </a:t>
            </a:r>
            <a:r>
              <a:rPr b="1" lang="en-ZA" sz="2100"/>
              <a:t>closed</a:t>
            </a:r>
            <a:r>
              <a:rPr lang="en-ZA" sz="2100"/>
              <a:t> and </a:t>
            </a:r>
            <a:r>
              <a:rPr b="1" lang="en-ZA" sz="2100"/>
              <a:t>bounded</a:t>
            </a:r>
            <a:r>
              <a:rPr lang="en-ZA" sz="2100"/>
              <a:t>, </a:t>
            </a:r>
            <a:endParaRPr sz="2100"/>
          </a:p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100"/>
              <a:t>then it is compact.</a:t>
            </a:r>
            <a:endParaRPr sz="2100"/>
          </a:p>
        </p:txBody>
      </p:sp>
      <p:pic>
        <p:nvPicPr>
          <p:cNvPr id="276" name="Google Shape;276;g36ac620edda_0_10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925" y="3024075"/>
            <a:ext cx="3982156" cy="173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6ac620edda_0_1034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Compact Spaces in Infinite Dimensions</a:t>
            </a:r>
            <a:endParaRPr/>
          </a:p>
        </p:txBody>
      </p:sp>
      <p:sp>
        <p:nvSpPr>
          <p:cNvPr id="282" name="Google Shape;282;g36ac620edda_0_1034"/>
          <p:cNvSpPr txBox="1"/>
          <p:nvPr>
            <p:ph idx="1" type="body"/>
          </p:nvPr>
        </p:nvSpPr>
        <p:spPr>
          <a:xfrm>
            <a:off x="376238" y="1344168"/>
            <a:ext cx="8391600" cy="3097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457200" lvl="0" marL="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200"/>
              <a:t>Corollary of the Arzelà–Ascoli theorem:</a:t>
            </a:r>
            <a:endParaRPr sz="2200"/>
          </a:p>
          <a:p>
            <a:pPr indent="0" lvl="0" marL="0" rtl="0" algn="ctr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200"/>
              <a:t>A set of functions is compact</a:t>
            </a:r>
            <a:endParaRPr sz="2200"/>
          </a:p>
          <a:p>
            <a:pPr indent="0" lvl="0" marL="0" rtl="0" algn="ctr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200"/>
              <a:t>If and only if it is</a:t>
            </a:r>
            <a:endParaRPr sz="2200"/>
          </a:p>
          <a:p>
            <a:pPr indent="0" lvl="0" marL="0" rtl="0" algn="ctr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b="1" lang="en-ZA" sz="2200"/>
              <a:t>closed,</a:t>
            </a:r>
            <a:r>
              <a:rPr lang="en-ZA" sz="2200"/>
              <a:t> </a:t>
            </a:r>
            <a:r>
              <a:rPr b="1" lang="en-ZA" sz="2200"/>
              <a:t>bounded</a:t>
            </a:r>
            <a:r>
              <a:rPr lang="en-ZA" sz="2200"/>
              <a:t>, and </a:t>
            </a:r>
            <a:r>
              <a:rPr b="1" lang="en-ZA" sz="2200"/>
              <a:t>equicontinuous</a:t>
            </a:r>
            <a:endParaRPr sz="2200"/>
          </a:p>
        </p:txBody>
      </p:sp>
      <p:sp>
        <p:nvSpPr>
          <p:cNvPr id="283" name="Google Shape;283;g36ac620edda_0_1034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ac620edda_0_1039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Equicontinuous Functions</a:t>
            </a:r>
            <a:endParaRPr/>
          </a:p>
        </p:txBody>
      </p:sp>
      <p:pic>
        <p:nvPicPr>
          <p:cNvPr id="289" name="Google Shape;289;g36ac620edda_0_1039"/>
          <p:cNvPicPr preferRelativeResize="0"/>
          <p:nvPr/>
        </p:nvPicPr>
        <p:blipFill rotWithShape="1">
          <a:blip r:embed="rId3">
            <a:alphaModFix/>
          </a:blip>
          <a:srcRect b="0" l="1642" r="0" t="0"/>
          <a:stretch/>
        </p:blipFill>
        <p:spPr>
          <a:xfrm>
            <a:off x="5489963" y="1483650"/>
            <a:ext cx="3141824" cy="19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36ac620edda_0_1039"/>
          <p:cNvPicPr preferRelativeResize="0"/>
          <p:nvPr/>
        </p:nvPicPr>
        <p:blipFill rotWithShape="1">
          <a:blip r:embed="rId4">
            <a:alphaModFix/>
          </a:blip>
          <a:srcRect b="0" l="0" r="1332" t="0"/>
          <a:stretch/>
        </p:blipFill>
        <p:spPr>
          <a:xfrm>
            <a:off x="473649" y="1438175"/>
            <a:ext cx="4847201" cy="20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36ac620edda_0_1039"/>
          <p:cNvSpPr txBox="1"/>
          <p:nvPr>
            <p:ph idx="1" type="body"/>
          </p:nvPr>
        </p:nvSpPr>
        <p:spPr>
          <a:xfrm>
            <a:off x="376250" y="3886369"/>
            <a:ext cx="8391600" cy="4026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en-ZA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Which functions or paths in physics have bounded gradients?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76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ac620edda_0_1046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Examples of Non-Linear Functionals</a:t>
            </a:r>
            <a:endParaRPr/>
          </a:p>
        </p:txBody>
      </p:sp>
      <p:sp>
        <p:nvSpPr>
          <p:cNvPr id="297" name="Google Shape;297;g36ac620edda_0_1046"/>
          <p:cNvSpPr txBox="1"/>
          <p:nvPr>
            <p:ph idx="1" type="body"/>
          </p:nvPr>
        </p:nvSpPr>
        <p:spPr>
          <a:xfrm>
            <a:off x="376250" y="2204150"/>
            <a:ext cx="8391600" cy="693900"/>
          </a:xfrm>
          <a:prstGeom prst="rect">
            <a:avLst/>
          </a:prstGeom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700"/>
              <a:t>Or something more familiar…</a:t>
            </a:r>
            <a:endParaRPr sz="1700"/>
          </a:p>
        </p:txBody>
      </p:sp>
      <p:pic>
        <p:nvPicPr>
          <p:cNvPr id="298" name="Google Shape;298;g36ac620edda_0_1046"/>
          <p:cNvPicPr preferRelativeResize="0"/>
          <p:nvPr/>
        </p:nvPicPr>
        <p:blipFill rotWithShape="1">
          <a:blip r:embed="rId3">
            <a:alphaModFix/>
          </a:blip>
          <a:srcRect b="0" l="3056" r="5693" t="0"/>
          <a:stretch/>
        </p:blipFill>
        <p:spPr>
          <a:xfrm>
            <a:off x="2641363" y="1248800"/>
            <a:ext cx="3922979" cy="10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36ac620edda_0_10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5550" y="3057450"/>
            <a:ext cx="5291750" cy="101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6ac620edda_0_1046"/>
          <p:cNvPicPr preferRelativeResize="0"/>
          <p:nvPr/>
        </p:nvPicPr>
        <p:blipFill rotWithShape="1">
          <a:blip r:embed="rId4">
            <a:alphaModFix/>
          </a:blip>
          <a:srcRect b="0" l="22617" r="22590" t="0"/>
          <a:stretch/>
        </p:blipFill>
        <p:spPr>
          <a:xfrm>
            <a:off x="3191688" y="3057450"/>
            <a:ext cx="2899476" cy="1018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36ac620edda_0_1046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ac620edda_0_1054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Computational Irreducibility </a:t>
            </a:r>
            <a:endParaRPr/>
          </a:p>
        </p:txBody>
      </p:sp>
      <p:pic>
        <p:nvPicPr>
          <p:cNvPr id="307" name="Google Shape;307;g36ac620edda_0_1054"/>
          <p:cNvPicPr preferRelativeResize="0"/>
          <p:nvPr/>
        </p:nvPicPr>
        <p:blipFill rotWithShape="1">
          <a:blip r:embed="rId3">
            <a:alphaModFix/>
          </a:blip>
          <a:srcRect b="3762" l="0" r="3799" t="0"/>
          <a:stretch/>
        </p:blipFill>
        <p:spPr>
          <a:xfrm>
            <a:off x="7229875" y="2839625"/>
            <a:ext cx="1478175" cy="14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6ac620edda_0_1054"/>
          <p:cNvPicPr preferRelativeResize="0"/>
          <p:nvPr/>
        </p:nvPicPr>
        <p:blipFill rotWithShape="1">
          <a:blip r:embed="rId4">
            <a:alphaModFix/>
          </a:blip>
          <a:srcRect b="0" l="3930" r="5085" t="57401"/>
          <a:stretch/>
        </p:blipFill>
        <p:spPr>
          <a:xfrm>
            <a:off x="739375" y="1744738"/>
            <a:ext cx="7379800" cy="12920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09" name="Google Shape;309;g36ac620edda_0_10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9375" y="1196750"/>
            <a:ext cx="4660230" cy="54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6ac620edda_0_1054"/>
          <p:cNvSpPr txBox="1"/>
          <p:nvPr/>
        </p:nvSpPr>
        <p:spPr>
          <a:xfrm>
            <a:off x="1064175" y="3494900"/>
            <a:ext cx="5865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Which computational physics problems are irreducible?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g36ac620edda_0_1054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ac620edda_0_1062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Complexity and N-Body Systems</a:t>
            </a:r>
            <a:endParaRPr/>
          </a:p>
        </p:txBody>
      </p:sp>
      <p:pic>
        <p:nvPicPr>
          <p:cNvPr id="317" name="Google Shape;317;g36ac620edda_0_10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825" y="1179600"/>
            <a:ext cx="4018450" cy="257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g36ac620edda_0_1062"/>
          <p:cNvSpPr txBox="1"/>
          <p:nvPr>
            <p:ph idx="1" type="body"/>
          </p:nvPr>
        </p:nvSpPr>
        <p:spPr>
          <a:xfrm>
            <a:off x="376250" y="3753919"/>
            <a:ext cx="8391600" cy="4005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00"/>
              <a:t>Are N-body systems computationally irreducible, or is there a shortcut?</a:t>
            </a:r>
            <a:endParaRPr sz="1500"/>
          </a:p>
        </p:txBody>
      </p:sp>
      <p:sp>
        <p:nvSpPr>
          <p:cNvPr id="319" name="Google Shape;319;g36ac620edda_0_1062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6ac620edda_0_1068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Schrödinger Equation for N-Electron System</a:t>
            </a:r>
            <a:endParaRPr/>
          </a:p>
        </p:txBody>
      </p:sp>
      <p:sp>
        <p:nvSpPr>
          <p:cNvPr id="325" name="Google Shape;325;g36ac620edda_0_1068"/>
          <p:cNvSpPr txBox="1"/>
          <p:nvPr>
            <p:ph idx="1" type="body"/>
          </p:nvPr>
        </p:nvSpPr>
        <p:spPr>
          <a:xfrm>
            <a:off x="376200" y="3062651"/>
            <a:ext cx="8391600" cy="11631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1500"/>
              <a:buChar char="●"/>
            </a:pPr>
            <a:r>
              <a:rPr lang="en-ZA" sz="1500"/>
              <a:t>Potential V is system dependent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ZA" sz="1500"/>
              <a:t>Can be solved with Slater determinants and Hartree-Fock methods 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-ZA" sz="1500"/>
              <a:t>Computational cost</a:t>
            </a:r>
            <a:r>
              <a:rPr lang="en-ZA" sz="1500"/>
              <a:t> grows </a:t>
            </a:r>
            <a:r>
              <a:rPr b="1" lang="en-ZA" sz="1500"/>
              <a:t>exponentially</a:t>
            </a:r>
            <a:r>
              <a:rPr lang="en-ZA" sz="1500"/>
              <a:t> with N electrons</a:t>
            </a:r>
            <a:endParaRPr sz="1500"/>
          </a:p>
        </p:txBody>
      </p:sp>
      <p:pic>
        <p:nvPicPr>
          <p:cNvPr id="326" name="Google Shape;326;g36ac620edda_0_1068"/>
          <p:cNvPicPr preferRelativeResize="0"/>
          <p:nvPr/>
        </p:nvPicPr>
        <p:blipFill rotWithShape="1">
          <a:blip r:embed="rId3">
            <a:alphaModFix/>
          </a:blip>
          <a:srcRect b="74987" l="0" r="0" t="0"/>
          <a:stretch/>
        </p:blipFill>
        <p:spPr>
          <a:xfrm>
            <a:off x="1560325" y="1105775"/>
            <a:ext cx="6023351" cy="56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36ac620edda_0_1068"/>
          <p:cNvPicPr preferRelativeResize="0"/>
          <p:nvPr/>
        </p:nvPicPr>
        <p:blipFill rotWithShape="1">
          <a:blip r:embed="rId3">
            <a:alphaModFix/>
          </a:blip>
          <a:srcRect b="6100" l="0" r="0" t="51882"/>
          <a:stretch/>
        </p:blipFill>
        <p:spPr>
          <a:xfrm>
            <a:off x="1560325" y="1833376"/>
            <a:ext cx="6023351" cy="95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36ac620edda_0_1068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6ac620edda_0_1075"/>
          <p:cNvPicPr preferRelativeResize="0"/>
          <p:nvPr/>
        </p:nvPicPr>
        <p:blipFill rotWithShape="1">
          <a:blip r:embed="rId3">
            <a:alphaModFix/>
          </a:blip>
          <a:srcRect b="71089" l="0" r="0" t="0"/>
          <a:stretch/>
        </p:blipFill>
        <p:spPr>
          <a:xfrm>
            <a:off x="1218075" y="1053325"/>
            <a:ext cx="6707851" cy="974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36ac620edda_0_1075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Density Functional Theory</a:t>
            </a:r>
            <a:endParaRPr/>
          </a:p>
        </p:txBody>
      </p:sp>
      <p:sp>
        <p:nvSpPr>
          <p:cNvPr id="335" name="Google Shape;335;g36ac620edda_0_1075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g36ac620edda_0_1075"/>
          <p:cNvPicPr preferRelativeResize="0"/>
          <p:nvPr/>
        </p:nvPicPr>
        <p:blipFill rotWithShape="1">
          <a:blip r:embed="rId3">
            <a:alphaModFix/>
          </a:blip>
          <a:srcRect b="32610" l="0" r="0" t="31025"/>
          <a:stretch/>
        </p:blipFill>
        <p:spPr>
          <a:xfrm>
            <a:off x="1218075" y="2112937"/>
            <a:ext cx="6707851" cy="12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g36ac620edda_0_1075"/>
          <p:cNvPicPr preferRelativeResize="0"/>
          <p:nvPr/>
        </p:nvPicPr>
        <p:blipFill rotWithShape="1">
          <a:blip r:embed="rId3">
            <a:alphaModFix/>
          </a:blip>
          <a:srcRect b="0" l="0" r="0" t="71089"/>
          <a:stretch/>
        </p:blipFill>
        <p:spPr>
          <a:xfrm>
            <a:off x="1218075" y="3423876"/>
            <a:ext cx="6707851" cy="97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6ac620edda_0_1080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Effective Potential and Exchange-Correlation</a:t>
            </a:r>
            <a:endParaRPr/>
          </a:p>
        </p:txBody>
      </p:sp>
      <p:pic>
        <p:nvPicPr>
          <p:cNvPr id="343" name="Google Shape;343;g36ac620edda_0_1080"/>
          <p:cNvPicPr preferRelativeResize="0"/>
          <p:nvPr/>
        </p:nvPicPr>
        <p:blipFill rotWithShape="1">
          <a:blip r:embed="rId3">
            <a:alphaModFix/>
          </a:blip>
          <a:srcRect b="37589" l="0" r="3966" t="0"/>
          <a:stretch/>
        </p:blipFill>
        <p:spPr>
          <a:xfrm>
            <a:off x="819150" y="1518772"/>
            <a:ext cx="7505700" cy="13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36ac620edda_0_1080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5" name="Google Shape;345;g36ac620edda_0_1080"/>
          <p:cNvPicPr preferRelativeResize="0"/>
          <p:nvPr/>
        </p:nvPicPr>
        <p:blipFill rotWithShape="1">
          <a:blip r:embed="rId3">
            <a:alphaModFix/>
          </a:blip>
          <a:srcRect b="0" l="0" r="3966" t="60031"/>
          <a:stretch/>
        </p:blipFill>
        <p:spPr>
          <a:xfrm>
            <a:off x="819150" y="2992025"/>
            <a:ext cx="7505700" cy="8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ac620edda_0_1435"/>
          <p:cNvSpPr txBox="1"/>
          <p:nvPr>
            <p:ph idx="1" type="body"/>
          </p:nvPr>
        </p:nvSpPr>
        <p:spPr>
          <a:xfrm>
            <a:off x="376250" y="1819899"/>
            <a:ext cx="8391600" cy="26214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080"/>
              <a:t>I</a:t>
            </a:r>
            <a:r>
              <a:rPr lang="en-ZA" sz="2080"/>
              <a:t>mprove the efficiency of machine learning systems </a:t>
            </a:r>
            <a:endParaRPr sz="2080"/>
          </a:p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2080"/>
              <a:t>for useful computation</a:t>
            </a:r>
            <a:endParaRPr sz="2080"/>
          </a:p>
        </p:txBody>
      </p:sp>
      <p:sp>
        <p:nvSpPr>
          <p:cNvPr id="175" name="Google Shape;175;g36ac620edda_0_1435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Research Motivation</a:t>
            </a:r>
            <a:endParaRPr/>
          </a:p>
        </p:txBody>
      </p:sp>
      <p:sp>
        <p:nvSpPr>
          <p:cNvPr id="176" name="Google Shape;176;g36ac620edda_0_1435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6ac620edda_0_1085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Approximating Exchange-Correlation with ML</a:t>
            </a:r>
            <a:endParaRPr/>
          </a:p>
        </p:txBody>
      </p:sp>
      <p:sp>
        <p:nvSpPr>
          <p:cNvPr id="351" name="Google Shape;351;g36ac620edda_0_1085"/>
          <p:cNvSpPr txBox="1"/>
          <p:nvPr>
            <p:ph idx="1" type="body"/>
          </p:nvPr>
        </p:nvSpPr>
        <p:spPr>
          <a:xfrm>
            <a:off x="376238" y="1344168"/>
            <a:ext cx="8391600" cy="3097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2000"/>
              <a:buChar char="●"/>
            </a:pPr>
            <a:r>
              <a:rPr lang="en-ZA" sz="2000"/>
              <a:t>Input-output examples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ZA" sz="2000"/>
              <a:t>Equicontinuous electron densities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ZA" sz="2000"/>
              <a:t>Exchange-correlation energies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ZA" sz="2000"/>
              <a:t>This data is not normally saved or stored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608"/>
              <a:t>Note: Last week Microsoft Research released a paper and data for this</a:t>
            </a:r>
            <a:endParaRPr sz="1608"/>
          </a:p>
        </p:txBody>
      </p:sp>
      <p:sp>
        <p:nvSpPr>
          <p:cNvPr id="352" name="Google Shape;352;g36ac620edda_0_1085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6ac620edda_0_1090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Microsoft Research: Exchange-Correlation </a:t>
            </a:r>
            <a:endParaRPr/>
          </a:p>
        </p:txBody>
      </p:sp>
      <p:pic>
        <p:nvPicPr>
          <p:cNvPr id="358" name="Google Shape;358;g36ac620edda_0_10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25" y="3220337"/>
            <a:ext cx="6645999" cy="79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59" name="Google Shape;359;g36ac620edda_0_10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2225" y="2998304"/>
            <a:ext cx="1086975" cy="109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g36ac620edda_0_10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13" y="1223650"/>
            <a:ext cx="8054376" cy="1543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1" name="Google Shape;361;g36ac620edda_0_1090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6ac620edda_0_1097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Older Partial Differential Equation Solvers</a:t>
            </a:r>
            <a:endParaRPr/>
          </a:p>
        </p:txBody>
      </p:sp>
      <p:pic>
        <p:nvPicPr>
          <p:cNvPr id="367" name="Google Shape;367;g36ac620edda_0_10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75" y="1672475"/>
            <a:ext cx="4210050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g36ac620edda_0_1097"/>
          <p:cNvSpPr txBox="1"/>
          <p:nvPr>
            <p:ph idx="1" type="body"/>
          </p:nvPr>
        </p:nvSpPr>
        <p:spPr>
          <a:xfrm>
            <a:off x="819150" y="3614500"/>
            <a:ext cx="7505700" cy="5154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00"/>
              <a:t>Are PDE solvers computationally irreducible, or is there a shortcut?</a:t>
            </a:r>
            <a:endParaRPr sz="1500"/>
          </a:p>
        </p:txBody>
      </p:sp>
      <p:sp>
        <p:nvSpPr>
          <p:cNvPr id="369" name="Google Shape;369;g36ac620edda_0_1097"/>
          <p:cNvSpPr txBox="1"/>
          <p:nvPr>
            <p:ph idx="2" type="body"/>
          </p:nvPr>
        </p:nvSpPr>
        <p:spPr>
          <a:xfrm>
            <a:off x="317037" y="958888"/>
            <a:ext cx="8450700" cy="2310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ZA">
                <a:solidFill>
                  <a:srgbClr val="595959"/>
                </a:solidFill>
              </a:rPr>
              <a:t>Finite difference methods and finite element methods are computationally expensive.</a:t>
            </a:r>
            <a:endParaRPr b="0">
              <a:solidFill>
                <a:srgbClr val="595959"/>
              </a:solidFill>
            </a:endParaRPr>
          </a:p>
        </p:txBody>
      </p:sp>
      <p:sp>
        <p:nvSpPr>
          <p:cNvPr id="370" name="Google Shape;370;g36ac620edda_0_1097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6ac620edda_0_1104"/>
          <p:cNvSpPr txBox="1"/>
          <p:nvPr>
            <p:ph type="title"/>
          </p:nvPr>
        </p:nvSpPr>
        <p:spPr>
          <a:xfrm>
            <a:off x="305623" y="352832"/>
            <a:ext cx="8473500" cy="9234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NVIDIA Researchers: PDE Solvers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6" name="Google Shape;376;g36ac620edda_0_1104"/>
          <p:cNvPicPr preferRelativeResize="0"/>
          <p:nvPr/>
        </p:nvPicPr>
        <p:blipFill rotWithShape="1">
          <a:blip r:embed="rId3">
            <a:alphaModFix/>
          </a:blip>
          <a:srcRect b="0" l="0" r="2922" t="0"/>
          <a:stretch/>
        </p:blipFill>
        <p:spPr>
          <a:xfrm>
            <a:off x="1026000" y="1096025"/>
            <a:ext cx="5154900" cy="1638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7" name="Google Shape;377;g36ac620edda_0_1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975" y="2106675"/>
            <a:ext cx="5154899" cy="140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78" name="Google Shape;378;g36ac620edda_0_1104"/>
          <p:cNvSpPr txBox="1"/>
          <p:nvPr>
            <p:ph idx="2" type="body"/>
          </p:nvPr>
        </p:nvSpPr>
        <p:spPr>
          <a:xfrm>
            <a:off x="317037" y="3906463"/>
            <a:ext cx="8450700" cy="2772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b="0" lang="en-ZA" sz="1800">
                <a:solidFill>
                  <a:srgbClr val="595959"/>
                </a:solidFill>
              </a:rPr>
              <a:t>Learning surrogate maps for the solution operators of PDEs</a:t>
            </a:r>
            <a:endParaRPr/>
          </a:p>
        </p:txBody>
      </p:sp>
      <p:sp>
        <p:nvSpPr>
          <p:cNvPr id="379" name="Google Shape;379;g36ac620edda_0_1104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6ac620edda_0_1111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Neural Operators in Image Processing</a:t>
            </a:r>
            <a:endParaRPr/>
          </a:p>
        </p:txBody>
      </p:sp>
      <p:sp>
        <p:nvSpPr>
          <p:cNvPr id="385" name="Google Shape;385;g36ac620edda_0_1111"/>
          <p:cNvSpPr txBox="1"/>
          <p:nvPr>
            <p:ph idx="1" type="body"/>
          </p:nvPr>
        </p:nvSpPr>
        <p:spPr>
          <a:xfrm>
            <a:off x="376250" y="1344171"/>
            <a:ext cx="8391600" cy="12930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1900"/>
              <a:buChar char="●"/>
            </a:pPr>
            <a:r>
              <a:rPr b="1" lang="en-ZA" sz="1900"/>
              <a:t>Mesh-independent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ZA" sz="1900"/>
              <a:t>Convergent Behaviour</a:t>
            </a:r>
            <a:endParaRPr b="1" sz="1900"/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ZA" sz="1900"/>
              <a:t>Appropriate Symmetries</a:t>
            </a:r>
            <a:endParaRPr b="1" sz="1900"/>
          </a:p>
        </p:txBody>
      </p:sp>
      <p:sp>
        <p:nvSpPr>
          <p:cNvPr id="386" name="Google Shape;386;g36ac620edda_0_1111"/>
          <p:cNvSpPr txBox="1"/>
          <p:nvPr/>
        </p:nvSpPr>
        <p:spPr>
          <a:xfrm>
            <a:off x="4216800" y="3302150"/>
            <a:ext cx="710400" cy="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VS</a:t>
            </a:r>
            <a:endParaRPr b="1"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g36ac620edda_0_1111"/>
          <p:cNvGrpSpPr/>
          <p:nvPr/>
        </p:nvGrpSpPr>
        <p:grpSpPr>
          <a:xfrm>
            <a:off x="947025" y="3023750"/>
            <a:ext cx="2978852" cy="954600"/>
            <a:chOff x="947025" y="3633350"/>
            <a:chExt cx="2978852" cy="954600"/>
          </a:xfrm>
        </p:grpSpPr>
        <p:pic>
          <p:nvPicPr>
            <p:cNvPr descr="Cats aren't jerks. They're just misunderstood. - The Washington Post" id="388" name="Google Shape;388;g36ac620edda_0_1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7025" y="3633350"/>
              <a:ext cx="1434002" cy="954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ts aren't jerks. They're just misunderstood. - The Washington Post" id="389" name="Google Shape;389;g36ac620edda_0_111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800000">
              <a:off x="2491875" y="3633350"/>
              <a:ext cx="1434002" cy="954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0" name="Google Shape;390;g36ac620edda_0_1111"/>
          <p:cNvGrpSpPr/>
          <p:nvPr/>
        </p:nvGrpSpPr>
        <p:grpSpPr>
          <a:xfrm>
            <a:off x="5425019" y="2940069"/>
            <a:ext cx="2429150" cy="1121950"/>
            <a:chOff x="5297144" y="3549669"/>
            <a:chExt cx="2429150" cy="1121950"/>
          </a:xfrm>
        </p:grpSpPr>
        <p:pic>
          <p:nvPicPr>
            <p:cNvPr id="391" name="Google Shape;391;g36ac620edda_0_11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7144" y="3549669"/>
              <a:ext cx="1121950" cy="112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2" name="Google Shape;392;g36ac620edda_0_11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0800000">
              <a:off x="6604344" y="3549669"/>
              <a:ext cx="1121950" cy="11219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3" name="Google Shape;393;g36ac620edda_0_1111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288c85692_0_26"/>
          <p:cNvSpPr txBox="1"/>
          <p:nvPr>
            <p:ph idx="1" type="body"/>
          </p:nvPr>
        </p:nvSpPr>
        <p:spPr>
          <a:xfrm>
            <a:off x="376250" y="3855694"/>
            <a:ext cx="8391600" cy="5856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/>
              <a:t>If the activity of biological neurons resembles Monte-Carlo integration, how could one model it?</a:t>
            </a:r>
            <a:endParaRPr/>
          </a:p>
        </p:txBody>
      </p:sp>
      <p:sp>
        <p:nvSpPr>
          <p:cNvPr id="400" name="Google Shape;400;g36288c85692_0_26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Stochastic Processes for Computation</a:t>
            </a:r>
            <a:endParaRPr/>
          </a:p>
        </p:txBody>
      </p:sp>
      <p:sp>
        <p:nvSpPr>
          <p:cNvPr id="401" name="Google Shape;401;g36288c85692_0_26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g36288c85692_0_26" title="monte_carlo_integration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825" y="948500"/>
            <a:ext cx="2675850" cy="267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36288c85692_0_26" title="brain-3d-image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00" y="1246025"/>
            <a:ext cx="3137525" cy="19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6288c85692_0_0"/>
          <p:cNvSpPr txBox="1"/>
          <p:nvPr>
            <p:ph idx="1" type="body"/>
          </p:nvPr>
        </p:nvSpPr>
        <p:spPr>
          <a:xfrm>
            <a:off x="3630100" y="1950638"/>
            <a:ext cx="1948200" cy="461700"/>
          </a:xfrm>
          <a:prstGeom prst="rect">
            <a:avLst/>
          </a:prstGeom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80"/>
              <a:t>Regularity</a:t>
            </a:r>
            <a:endParaRPr sz="1580"/>
          </a:p>
          <a:p>
            <a:pPr indent="0" lvl="0" marL="0" rtl="0" algn="ctr">
              <a:lnSpc>
                <a:spcPct val="90000"/>
              </a:lnSpc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80"/>
              <a:t>Conditions</a:t>
            </a:r>
            <a:endParaRPr sz="1580"/>
          </a:p>
        </p:txBody>
      </p:sp>
      <p:sp>
        <p:nvSpPr>
          <p:cNvPr id="410" name="Google Shape;410;g36288c85692_0_0"/>
          <p:cNvSpPr txBox="1"/>
          <p:nvPr>
            <p:ph idx="2" type="body"/>
          </p:nvPr>
        </p:nvSpPr>
        <p:spPr>
          <a:xfrm>
            <a:off x="317037" y="958888"/>
            <a:ext cx="8450700" cy="2310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Urysohn Equation and recurrent models</a:t>
            </a:r>
            <a:endParaRPr/>
          </a:p>
        </p:txBody>
      </p:sp>
      <p:sp>
        <p:nvSpPr>
          <p:cNvPr id="411" name="Google Shape;411;g36288c85692_0_0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Regularity and Non-Linear Integral Equations</a:t>
            </a:r>
            <a:endParaRPr/>
          </a:p>
        </p:txBody>
      </p:sp>
      <p:sp>
        <p:nvSpPr>
          <p:cNvPr id="412" name="Google Shape;412;g36288c85692_0_0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36288c85692_0_0"/>
          <p:cNvSpPr/>
          <p:nvPr/>
        </p:nvSpPr>
        <p:spPr>
          <a:xfrm>
            <a:off x="3206375" y="1819088"/>
            <a:ext cx="717300" cy="724800"/>
          </a:xfrm>
          <a:prstGeom prst="mathPlus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36288c85692_0_0"/>
          <p:cNvSpPr/>
          <p:nvPr/>
        </p:nvSpPr>
        <p:spPr>
          <a:xfrm>
            <a:off x="5188675" y="1869188"/>
            <a:ext cx="763500" cy="624600"/>
          </a:xfrm>
          <a:prstGeom prst="mathEqual">
            <a:avLst>
              <a:gd fmla="val 23520" name="adj1"/>
              <a:gd fmla="val 1176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36288c85692_0_0"/>
          <p:cNvSpPr txBox="1"/>
          <p:nvPr>
            <p:ph idx="1" type="body"/>
          </p:nvPr>
        </p:nvSpPr>
        <p:spPr>
          <a:xfrm>
            <a:off x="6311325" y="1950650"/>
            <a:ext cx="1272600" cy="461700"/>
          </a:xfrm>
          <a:prstGeom prst="rect">
            <a:avLst/>
          </a:prstGeom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80"/>
              <a:t>Convergence</a:t>
            </a:r>
            <a:endParaRPr sz="1580"/>
          </a:p>
        </p:txBody>
      </p:sp>
      <p:pic>
        <p:nvPicPr>
          <p:cNvPr id="416" name="Google Shape;416;g36288c8569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2675" y="2459029"/>
            <a:ext cx="2675054" cy="6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36288c85692_0_0"/>
          <p:cNvPicPr preferRelativeResize="0"/>
          <p:nvPr/>
        </p:nvPicPr>
        <p:blipFill rotWithShape="1">
          <a:blip r:embed="rId4">
            <a:alphaModFix/>
          </a:blip>
          <a:srcRect b="0" l="4950" r="5210" t="0"/>
          <a:stretch/>
        </p:blipFill>
        <p:spPr>
          <a:xfrm>
            <a:off x="746600" y="1869199"/>
            <a:ext cx="2403272" cy="6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36288c85692_0_0"/>
          <p:cNvSpPr txBox="1"/>
          <p:nvPr>
            <p:ph idx="1" type="body"/>
          </p:nvPr>
        </p:nvSpPr>
        <p:spPr>
          <a:xfrm>
            <a:off x="376250" y="3716570"/>
            <a:ext cx="8391600" cy="7248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/>
              <a:t>Regularity conditions are important to guarantee that our models and minds do not diverge.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6ac620edda_0_1408"/>
          <p:cNvSpPr txBox="1"/>
          <p:nvPr>
            <p:ph idx="1" type="body"/>
          </p:nvPr>
        </p:nvSpPr>
        <p:spPr>
          <a:xfrm>
            <a:off x="376238" y="1344168"/>
            <a:ext cx="8391600" cy="3097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-34163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1780"/>
              <a:buChar char="●"/>
            </a:pPr>
            <a:r>
              <a:rPr lang="en-ZA" sz="1779"/>
              <a:t>Benchmark against </a:t>
            </a:r>
            <a:r>
              <a:rPr lang="en-ZA" sz="1779"/>
              <a:t>Microsoft</a:t>
            </a:r>
            <a:r>
              <a:rPr lang="en-ZA" sz="1779"/>
              <a:t> exchange-correlation functional</a:t>
            </a:r>
            <a:endParaRPr sz="1779"/>
          </a:p>
          <a:p>
            <a:pPr indent="-34163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80"/>
              <a:buChar char="●"/>
            </a:pPr>
            <a:r>
              <a:rPr lang="en-ZA" sz="1779"/>
              <a:t>Evaluate models for solving  PDEs</a:t>
            </a:r>
            <a:endParaRPr sz="1779"/>
          </a:p>
        </p:txBody>
      </p:sp>
      <p:sp>
        <p:nvSpPr>
          <p:cNvPr id="425" name="Google Shape;425;g36ac620edda_0_1408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Future Work</a:t>
            </a:r>
            <a:endParaRPr/>
          </a:p>
        </p:txBody>
      </p:sp>
      <p:sp>
        <p:nvSpPr>
          <p:cNvPr id="426" name="Google Shape;426;g36ac620edda_0_1408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"/>
          <p:cNvSpPr txBox="1"/>
          <p:nvPr>
            <p:ph idx="1" type="body"/>
          </p:nvPr>
        </p:nvSpPr>
        <p:spPr>
          <a:xfrm>
            <a:off x="371470" y="3980093"/>
            <a:ext cx="70317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ZA" sz="1300"/>
              <a:t>Heinrich van Deventer 					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</a:pPr>
            <a:r>
              <a:rPr lang="en-ZA" sz="1300"/>
              <a:t>Email: HPDeventer@gmail.com</a:t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ac620edda_0_962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ZA"/>
              <a:t>AI Resources for Physics Applications</a:t>
            </a:r>
            <a:endParaRPr b="1"/>
          </a:p>
        </p:txBody>
      </p:sp>
      <p:sp>
        <p:nvSpPr>
          <p:cNvPr id="182" name="Google Shape;182;g36ac620edda_0_962"/>
          <p:cNvSpPr txBox="1"/>
          <p:nvPr>
            <p:ph idx="1" type="body"/>
          </p:nvPr>
        </p:nvSpPr>
        <p:spPr>
          <a:xfrm>
            <a:off x="376250" y="1071875"/>
            <a:ext cx="8391600" cy="35154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-22860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1600"/>
              <a:buNone/>
            </a:pPr>
            <a:r>
              <a:rPr b="1" lang="en-ZA" sz="1600"/>
              <a:t>Software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</a:pPr>
            <a:r>
              <a:rPr b="1" lang="en-ZA" sz="1600"/>
              <a:t>Python used as a high-level interface 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</a:pPr>
            <a:r>
              <a:rPr b="1" lang="en-ZA" sz="1600"/>
              <a:t>Built on top of parallel processing systems such as GPUs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</a:pPr>
            <a:r>
              <a:rPr b="1" lang="en-ZA" sz="1600"/>
              <a:t>Underlying code is written in languages like C++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</a:pPr>
            <a:r>
              <a:rPr b="1" lang="en-ZA" sz="1600"/>
              <a:t>Multi-dimensional array-based computation with NumPy-like syntax </a:t>
            </a:r>
            <a:endParaRPr b="1" sz="1600"/>
          </a:p>
          <a:p>
            <a:pPr indent="-22860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1600"/>
              <a:buNone/>
            </a:pPr>
            <a:r>
              <a:rPr b="1" lang="en-ZA" sz="1600"/>
              <a:t>Applications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</a:pPr>
            <a:r>
              <a:rPr b="1" lang="en-ZA" sz="1600"/>
              <a:t>Regression 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</a:pPr>
            <a:r>
              <a:rPr b="1" lang="en-ZA" sz="1600"/>
              <a:t>Classification</a:t>
            </a:r>
            <a:endParaRPr b="1" sz="1600"/>
          </a:p>
        </p:txBody>
      </p:sp>
      <p:sp>
        <p:nvSpPr>
          <p:cNvPr id="183" name="Google Shape;183;g36ac620edda_0_962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ac620edda_0_967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ZA" sz="2800"/>
              <a:t>Physics in Machine Learning</a:t>
            </a:r>
            <a:endParaRPr sz="2800"/>
          </a:p>
        </p:txBody>
      </p:sp>
      <p:cxnSp>
        <p:nvCxnSpPr>
          <p:cNvPr id="189" name="Google Shape;189;g36ac620edda_0_967"/>
          <p:cNvCxnSpPr>
            <a:stCxn id="190" idx="6"/>
            <a:endCxn id="191" idx="2"/>
          </p:cNvCxnSpPr>
          <p:nvPr/>
        </p:nvCxnSpPr>
        <p:spPr>
          <a:xfrm>
            <a:off x="2871625" y="27241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g36ac620edda_0_967"/>
          <p:cNvCxnSpPr>
            <a:stCxn id="190" idx="6"/>
            <a:endCxn id="193" idx="2"/>
          </p:cNvCxnSpPr>
          <p:nvPr/>
        </p:nvCxnSpPr>
        <p:spPr>
          <a:xfrm flipH="1" rot="10800000">
            <a:off x="2871625" y="1788150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g36ac620edda_0_967"/>
          <p:cNvCxnSpPr>
            <a:stCxn id="195" idx="3"/>
            <a:endCxn id="196" idx="2"/>
          </p:cNvCxnSpPr>
          <p:nvPr/>
        </p:nvCxnSpPr>
        <p:spPr>
          <a:xfrm flipH="1" rot="10800000">
            <a:off x="4930150" y="1330950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g36ac620edda_0_967"/>
          <p:cNvCxnSpPr>
            <a:stCxn id="195" idx="3"/>
            <a:endCxn id="198" idx="2"/>
          </p:cNvCxnSpPr>
          <p:nvPr/>
        </p:nvCxnSpPr>
        <p:spPr>
          <a:xfrm>
            <a:off x="4930150" y="1788150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g36ac620edda_0_967"/>
          <p:cNvCxnSpPr>
            <a:stCxn id="200" idx="3"/>
            <a:endCxn id="201" idx="2"/>
          </p:cNvCxnSpPr>
          <p:nvPr/>
        </p:nvCxnSpPr>
        <p:spPr>
          <a:xfrm flipH="1" rot="10800000">
            <a:off x="5104150" y="3202950"/>
            <a:ext cx="412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2" name="Google Shape;202;g36ac620edda_0_967"/>
          <p:cNvCxnSpPr>
            <a:stCxn id="200" idx="3"/>
            <a:endCxn id="203" idx="2"/>
          </p:cNvCxnSpPr>
          <p:nvPr/>
        </p:nvCxnSpPr>
        <p:spPr>
          <a:xfrm>
            <a:off x="5104150" y="3660150"/>
            <a:ext cx="412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4" name="Google Shape;204;g36ac620edda_0_967"/>
          <p:cNvGrpSpPr/>
          <p:nvPr/>
        </p:nvGrpSpPr>
        <p:grpSpPr>
          <a:xfrm>
            <a:off x="5516350" y="1171350"/>
            <a:ext cx="1356300" cy="319200"/>
            <a:chOff x="5592550" y="1018950"/>
            <a:chExt cx="1356300" cy="319200"/>
          </a:xfrm>
        </p:grpSpPr>
        <p:sp>
          <p:nvSpPr>
            <p:cNvPr id="205" name="Google Shape;205;g36ac620edda_0_967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Boltzmann Machines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g36ac620edda_0_967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grpSp>
        <p:nvGrpSpPr>
          <p:cNvPr id="206" name="Google Shape;206;g36ac620edda_0_967"/>
          <p:cNvGrpSpPr/>
          <p:nvPr/>
        </p:nvGrpSpPr>
        <p:grpSpPr>
          <a:xfrm>
            <a:off x="3573850" y="1628550"/>
            <a:ext cx="1356300" cy="319200"/>
            <a:chOff x="3650050" y="1476150"/>
            <a:chExt cx="1356300" cy="319200"/>
          </a:xfrm>
        </p:grpSpPr>
        <p:sp>
          <p:nvSpPr>
            <p:cNvPr id="195" name="Google Shape;195;g36ac620edda_0_967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Ising Models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g36ac620edda_0_967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grpSp>
        <p:nvGrpSpPr>
          <p:cNvPr id="207" name="Google Shape;207;g36ac620edda_0_967"/>
          <p:cNvGrpSpPr/>
          <p:nvPr/>
        </p:nvGrpSpPr>
        <p:grpSpPr>
          <a:xfrm>
            <a:off x="1509350" y="2564550"/>
            <a:ext cx="1362275" cy="319200"/>
            <a:chOff x="1596750" y="2412150"/>
            <a:chExt cx="1362275" cy="319200"/>
          </a:xfrm>
        </p:grpSpPr>
        <p:sp>
          <p:nvSpPr>
            <p:cNvPr id="208" name="Google Shape;208;g36ac620edda_0_967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Physics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g36ac620edda_0_967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grpSp>
        <p:nvGrpSpPr>
          <p:cNvPr id="209" name="Google Shape;209;g36ac620edda_0_967"/>
          <p:cNvGrpSpPr/>
          <p:nvPr/>
        </p:nvGrpSpPr>
        <p:grpSpPr>
          <a:xfrm>
            <a:off x="3573850" y="3500550"/>
            <a:ext cx="1530300" cy="319200"/>
            <a:chOff x="3650050" y="3348150"/>
            <a:chExt cx="1530300" cy="319200"/>
          </a:xfrm>
        </p:grpSpPr>
        <p:sp>
          <p:nvSpPr>
            <p:cNvPr id="200" name="Google Shape;200;g36ac620edda_0_967"/>
            <p:cNvSpPr/>
            <p:nvPr/>
          </p:nvSpPr>
          <p:spPr>
            <a:xfrm>
              <a:off x="3824050" y="3348150"/>
              <a:ext cx="1356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Partition Function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g36ac620edda_0_967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grpSp>
        <p:nvGrpSpPr>
          <p:cNvPr id="210" name="Google Shape;210;g36ac620edda_0_967"/>
          <p:cNvGrpSpPr/>
          <p:nvPr/>
        </p:nvGrpSpPr>
        <p:grpSpPr>
          <a:xfrm>
            <a:off x="5516350" y="2085750"/>
            <a:ext cx="1998000" cy="319200"/>
            <a:chOff x="5592550" y="1933350"/>
            <a:chExt cx="1998000" cy="319200"/>
          </a:xfrm>
        </p:grpSpPr>
        <p:sp>
          <p:nvSpPr>
            <p:cNvPr id="211" name="Google Shape;211;g36ac620edda_0_967"/>
            <p:cNvSpPr/>
            <p:nvPr/>
          </p:nvSpPr>
          <p:spPr>
            <a:xfrm>
              <a:off x="5766550" y="1933350"/>
              <a:ext cx="18240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Logistic or sigmoid activation function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g36ac620edda_0_967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grpSp>
        <p:nvGrpSpPr>
          <p:cNvPr id="212" name="Google Shape;212;g36ac620edda_0_967"/>
          <p:cNvGrpSpPr/>
          <p:nvPr/>
        </p:nvGrpSpPr>
        <p:grpSpPr>
          <a:xfrm>
            <a:off x="5516350" y="3043350"/>
            <a:ext cx="1704300" cy="319200"/>
            <a:chOff x="5592550" y="2890950"/>
            <a:chExt cx="1704300" cy="319200"/>
          </a:xfrm>
        </p:grpSpPr>
        <p:sp>
          <p:nvSpPr>
            <p:cNvPr id="213" name="Google Shape;213;g36ac620edda_0_967"/>
            <p:cNvSpPr/>
            <p:nvPr/>
          </p:nvSpPr>
          <p:spPr>
            <a:xfrm>
              <a:off x="5766550" y="2890950"/>
              <a:ext cx="1530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Softmax Function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g36ac620edda_0_967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grpSp>
        <p:nvGrpSpPr>
          <p:cNvPr id="214" name="Google Shape;214;g36ac620edda_0_967"/>
          <p:cNvGrpSpPr/>
          <p:nvPr/>
        </p:nvGrpSpPr>
        <p:grpSpPr>
          <a:xfrm>
            <a:off x="5516350" y="3957750"/>
            <a:ext cx="1356300" cy="319200"/>
            <a:chOff x="5592550" y="3805350"/>
            <a:chExt cx="1356300" cy="319200"/>
          </a:xfrm>
        </p:grpSpPr>
        <p:sp>
          <p:nvSpPr>
            <p:cNvPr id="215" name="Google Shape;215;g36ac620edda_0_967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ZA" sz="1200">
                  <a:solidFill>
                    <a:srgbClr val="3D3D3D"/>
                  </a:solidFill>
                  <a:latin typeface="Roboto"/>
                  <a:ea typeface="Roboto"/>
                  <a:cs typeface="Roboto"/>
                  <a:sym typeface="Roboto"/>
                </a:rPr>
                <a:t>GPT models</a:t>
              </a:r>
              <a:endParaRPr b="1" sz="1200">
                <a:solidFill>
                  <a:srgbClr val="3D3D3D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g36ac620edda_0_967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500"/>
            </a:p>
          </p:txBody>
        </p:sp>
      </p:grpSp>
      <p:sp>
        <p:nvSpPr>
          <p:cNvPr id="216" name="Google Shape;216;g36ac620edda_0_967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ac620edda_0_998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Machine Learning in Physics</a:t>
            </a:r>
            <a:endParaRPr/>
          </a:p>
        </p:txBody>
      </p:sp>
      <p:sp>
        <p:nvSpPr>
          <p:cNvPr id="222" name="Google Shape;222;g36ac620edda_0_998"/>
          <p:cNvSpPr txBox="1"/>
          <p:nvPr>
            <p:ph idx="1" type="body"/>
          </p:nvPr>
        </p:nvSpPr>
        <p:spPr>
          <a:xfrm>
            <a:off x="376238" y="1344168"/>
            <a:ext cx="8391600" cy="3097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276"/>
              </a:spcBef>
              <a:spcAft>
                <a:spcPts val="0"/>
              </a:spcAft>
              <a:buSzPts val="2100"/>
              <a:buChar char="●"/>
            </a:pPr>
            <a:r>
              <a:rPr lang="en-ZA" sz="2100"/>
              <a:t>Physics-Informed Neural Networks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ZA" sz="2100"/>
              <a:t>Neural Functionals and Operators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ZA" sz="2100"/>
              <a:t>Density Functional Theory 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ZA" sz="2100"/>
              <a:t>Variational Methods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ZA" sz="2100"/>
              <a:t>Solving PDEs</a:t>
            </a:r>
            <a:endParaRPr sz="2100"/>
          </a:p>
        </p:txBody>
      </p:sp>
      <p:sp>
        <p:nvSpPr>
          <p:cNvPr id="223" name="Google Shape;223;g36ac620edda_0_998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6ac620edda_0_1003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Supervised Machine Learning</a:t>
            </a:r>
            <a:endParaRPr/>
          </a:p>
        </p:txBody>
      </p:sp>
      <p:pic>
        <p:nvPicPr>
          <p:cNvPr id="229" name="Google Shape;229;g36ac620edda_0_10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6861" y="1603950"/>
            <a:ext cx="5390276" cy="215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6ac620edda_0_1003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ac620edda_0_1008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Operators and Functionals</a:t>
            </a:r>
            <a:endParaRPr/>
          </a:p>
        </p:txBody>
      </p:sp>
      <p:pic>
        <p:nvPicPr>
          <p:cNvPr id="236" name="Google Shape;236;g36ac620edda_0_10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550" y="1801838"/>
            <a:ext cx="6264900" cy="15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36ac620edda_0_1008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ac620edda_0_1013"/>
          <p:cNvSpPr txBox="1"/>
          <p:nvPr>
            <p:ph idx="1" type="body"/>
          </p:nvPr>
        </p:nvSpPr>
        <p:spPr>
          <a:xfrm>
            <a:off x="4576400" y="1502175"/>
            <a:ext cx="3988800" cy="20151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00"/>
              <a:t>For any given f find the function H such that:</a:t>
            </a:r>
            <a:endParaRPr sz="1500"/>
          </a:p>
        </p:txBody>
      </p:sp>
      <p:sp>
        <p:nvSpPr>
          <p:cNvPr id="243" name="Google Shape;243;g36ac620edda_0_1013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Classical Mechanics and Operators</a:t>
            </a:r>
            <a:endParaRPr/>
          </a:p>
        </p:txBody>
      </p:sp>
      <p:sp>
        <p:nvSpPr>
          <p:cNvPr id="244" name="Google Shape;244;g36ac620edda_0_1013"/>
          <p:cNvSpPr txBox="1"/>
          <p:nvPr>
            <p:ph idx="1" type="body"/>
          </p:nvPr>
        </p:nvSpPr>
        <p:spPr>
          <a:xfrm>
            <a:off x="596000" y="1502175"/>
            <a:ext cx="3751800" cy="20151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500"/>
              <a:t>Find a function f that minimizes the action:</a:t>
            </a:r>
            <a:endParaRPr sz="1500"/>
          </a:p>
        </p:txBody>
      </p:sp>
      <p:pic>
        <p:nvPicPr>
          <p:cNvPr id="245" name="Google Shape;245;g36ac620edda_0_10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413" y="2032425"/>
            <a:ext cx="3296979" cy="9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36ac620edda_0_1013"/>
          <p:cNvPicPr preferRelativeResize="0"/>
          <p:nvPr/>
        </p:nvPicPr>
        <p:blipFill rotWithShape="1">
          <a:blip r:embed="rId4">
            <a:alphaModFix/>
          </a:blip>
          <a:srcRect b="0" l="10974" r="6762" t="0"/>
          <a:stretch/>
        </p:blipFill>
        <p:spPr>
          <a:xfrm>
            <a:off x="5076250" y="2032425"/>
            <a:ext cx="2989099" cy="10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6ac620edda_0_1013"/>
          <p:cNvSpPr txBox="1"/>
          <p:nvPr>
            <p:ph idx="1" type="body"/>
          </p:nvPr>
        </p:nvSpPr>
        <p:spPr>
          <a:xfrm>
            <a:off x="819150" y="3584250"/>
            <a:ext cx="7505700" cy="4071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276"/>
              </a:spcBef>
              <a:spcAft>
                <a:spcPts val="0"/>
              </a:spcAft>
              <a:buNone/>
            </a:pPr>
            <a:r>
              <a:rPr lang="en-ZA" sz="1400"/>
              <a:t>How to approximate any (linear or non-linear) operator?</a:t>
            </a:r>
            <a:endParaRPr sz="1400"/>
          </a:p>
        </p:txBody>
      </p:sp>
      <p:sp>
        <p:nvSpPr>
          <p:cNvPr id="248" name="Google Shape;248;g36ac620edda_0_1013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ac620edda_0_1395"/>
          <p:cNvSpPr txBox="1"/>
          <p:nvPr>
            <p:ph idx="2" type="body"/>
          </p:nvPr>
        </p:nvSpPr>
        <p:spPr>
          <a:xfrm>
            <a:off x="317025" y="958909"/>
            <a:ext cx="8450700" cy="2310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From the </a:t>
            </a:r>
            <a:r>
              <a:rPr lang="en-ZA"/>
              <a:t>finite dimensional </a:t>
            </a:r>
            <a:r>
              <a:rPr lang="en-ZA"/>
              <a:t>models used for MSc project</a:t>
            </a:r>
            <a:endParaRPr/>
          </a:p>
        </p:txBody>
      </p:sp>
      <p:sp>
        <p:nvSpPr>
          <p:cNvPr id="255" name="Google Shape;255;g36ac620edda_0_1395"/>
          <p:cNvSpPr txBox="1"/>
          <p:nvPr>
            <p:ph type="title"/>
          </p:nvPr>
        </p:nvSpPr>
        <p:spPr>
          <a:xfrm>
            <a:off x="294173" y="352832"/>
            <a:ext cx="8473500" cy="461700"/>
          </a:xfrm>
          <a:prstGeom prst="rect">
            <a:avLst/>
          </a:prstGeom>
        </p:spPr>
        <p:txBody>
          <a:bodyPr anchorCtr="0" anchor="t" bIns="0" lIns="4680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ZA"/>
              <a:t>Generalisation to Infinite Dimensions</a:t>
            </a:r>
            <a:endParaRPr/>
          </a:p>
        </p:txBody>
      </p:sp>
      <p:sp>
        <p:nvSpPr>
          <p:cNvPr id="256" name="Google Shape;256;g36ac620edda_0_1395"/>
          <p:cNvSpPr txBox="1"/>
          <p:nvPr>
            <p:ph idx="3" type="body"/>
          </p:nvPr>
        </p:nvSpPr>
        <p:spPr>
          <a:xfrm>
            <a:off x="274370" y="4728118"/>
            <a:ext cx="7031700" cy="247200"/>
          </a:xfrm>
          <a:prstGeom prst="rect">
            <a:avLst/>
          </a:prstGeom>
        </p:spPr>
        <p:txBody>
          <a:bodyPr anchorCtr="0" anchor="t" bIns="45700" lIns="91425" spcFirstLastPara="1" rIns="91425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g36ac620edda_0_1395"/>
          <p:cNvPicPr preferRelativeResize="0"/>
          <p:nvPr/>
        </p:nvPicPr>
        <p:blipFill rotWithShape="1">
          <a:blip r:embed="rId3">
            <a:alphaModFix/>
          </a:blip>
          <a:srcRect b="31838" l="13207" r="12926" t="0"/>
          <a:stretch/>
        </p:blipFill>
        <p:spPr>
          <a:xfrm>
            <a:off x="571380" y="1289800"/>
            <a:ext cx="3692520" cy="936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Google Shape;258;g36ac620edda_0_1395"/>
          <p:cNvCxnSpPr/>
          <p:nvPr/>
        </p:nvCxnSpPr>
        <p:spPr>
          <a:xfrm flipH="1" rot="10800000">
            <a:off x="4457175" y="1754238"/>
            <a:ext cx="485700" cy="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59" name="Google Shape;259;g36ac620edda_0_1395"/>
          <p:cNvPicPr preferRelativeResize="0"/>
          <p:nvPr/>
        </p:nvPicPr>
        <p:blipFill rotWithShape="1">
          <a:blip r:embed="rId4">
            <a:alphaModFix/>
          </a:blip>
          <a:srcRect b="0" l="3571" r="4844" t="0"/>
          <a:stretch/>
        </p:blipFill>
        <p:spPr>
          <a:xfrm>
            <a:off x="5212900" y="1343425"/>
            <a:ext cx="3207925" cy="8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6ac620edda_0_1395"/>
          <p:cNvPicPr preferRelativeResize="0"/>
          <p:nvPr/>
        </p:nvPicPr>
        <p:blipFill rotWithShape="1">
          <a:blip r:embed="rId3">
            <a:alphaModFix/>
          </a:blip>
          <a:srcRect b="0" l="0" r="0" t="62055"/>
          <a:stretch/>
        </p:blipFill>
        <p:spPr>
          <a:xfrm>
            <a:off x="393225" y="2264593"/>
            <a:ext cx="4426325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6ac620edda_0_13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0825" y="2764425"/>
            <a:ext cx="3171374" cy="166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6">
      <a:dk1>
        <a:srgbClr val="000000"/>
      </a:dk1>
      <a:lt1>
        <a:srgbClr val="FFFFFF"/>
      </a:lt1>
      <a:dk2>
        <a:srgbClr val="005BAA"/>
      </a:dk2>
      <a:lt2>
        <a:srgbClr val="FFFFFF"/>
      </a:lt2>
      <a:accent1>
        <a:srgbClr val="005BAA"/>
      </a:accent1>
      <a:accent2>
        <a:srgbClr val="D71C33"/>
      </a:accent2>
      <a:accent3>
        <a:srgbClr val="C48B3B"/>
      </a:accent3>
      <a:accent4>
        <a:srgbClr val="5C5C61"/>
      </a:accent4>
      <a:accent5>
        <a:srgbClr val="A19C9B"/>
      </a:accent5>
      <a:accent6>
        <a:srgbClr val="D7D2D1"/>
      </a:accent6>
      <a:hlink>
        <a:srgbClr val="005BAA"/>
      </a:hlink>
      <a:folHlink>
        <a:srgbClr val="D71C3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2016-06-09T09:54:49Z</dcterms:created>
  <dc:creator>Louise Muller</dc:creator>
</cp:coreProperties>
</file>