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71" r:id="rId2"/>
    <p:sldId id="272" r:id="rId3"/>
    <p:sldId id="331" r:id="rId4"/>
    <p:sldId id="340" r:id="rId5"/>
    <p:sldId id="372" r:id="rId6"/>
    <p:sldId id="322" r:id="rId7"/>
    <p:sldId id="329" r:id="rId8"/>
    <p:sldId id="276" r:id="rId9"/>
    <p:sldId id="359" r:id="rId10"/>
    <p:sldId id="259" r:id="rId11"/>
    <p:sldId id="257" r:id="rId12"/>
    <p:sldId id="260" r:id="rId13"/>
    <p:sldId id="261" r:id="rId14"/>
    <p:sldId id="271" r:id="rId15"/>
    <p:sldId id="263" r:id="rId16"/>
    <p:sldId id="345" r:id="rId17"/>
    <p:sldId id="365" r:id="rId18"/>
    <p:sldId id="347" r:id="rId19"/>
    <p:sldId id="366" r:id="rId20"/>
    <p:sldId id="367" r:id="rId21"/>
    <p:sldId id="368" r:id="rId22"/>
    <p:sldId id="348" r:id="rId23"/>
    <p:sldId id="370" r:id="rId24"/>
    <p:sldId id="326" r:id="rId25"/>
    <p:sldId id="352" r:id="rId26"/>
    <p:sldId id="353" r:id="rId27"/>
    <p:sldId id="354" r:id="rId28"/>
    <p:sldId id="355" r:id="rId29"/>
    <p:sldId id="356" r:id="rId30"/>
    <p:sldId id="357" r:id="rId31"/>
    <p:sldId id="358" r:id="rId32"/>
    <p:sldId id="296" r:id="rId33"/>
    <p:sldId id="362" r:id="rId34"/>
  </p:sldIdLst>
  <p:sldSz cx="9144000" cy="6858000" type="screen4x3"/>
  <p:notesSz cx="7099300" cy="102346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8D1F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4" autoAdjust="0"/>
  </p:normalViewPr>
  <p:slideViewPr>
    <p:cSldViewPr>
      <p:cViewPr varScale="1">
        <p:scale>
          <a:sx n="70" d="100"/>
          <a:sy n="70" d="100"/>
        </p:scale>
        <p:origin x="153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E1D9009-8A7C-3B4C-C15A-A8F16BDA8C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249E2AC-72BE-A80C-1DB4-95725BCD385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AFB2E0C-585B-4556-A0DB-DB4099CE39FA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775479B6-8752-2E82-2A71-F3AC008A599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80" rIns="94759" bIns="47380" rtlCol="0" anchor="ctr"/>
          <a:lstStyle/>
          <a:p>
            <a:pPr lvl="0"/>
            <a:endParaRPr lang="en-US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38DED51B-8AA9-0343-7198-E387383C21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3" y="4862513"/>
            <a:ext cx="5680075" cy="4605337"/>
          </a:xfrm>
          <a:prstGeom prst="rect">
            <a:avLst/>
          </a:prstGeom>
        </p:spPr>
        <p:txBody>
          <a:bodyPr vert="horz" lIns="94759" tIns="47380" rIns="94759" bIns="4738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US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95BB47-AD3E-ECD2-7ED1-E4D27997FC3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6575" cy="512762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E96EA8-BA8F-7EC4-3AA2-7467B0D9EC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1138" y="9720263"/>
            <a:ext cx="3076575" cy="512762"/>
          </a:xfrm>
          <a:prstGeom prst="rect">
            <a:avLst/>
          </a:prstGeom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F9283D9-D73A-492B-8A0A-14FCE32775B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BC8EBAF4-263E-9144-123D-D3B93EE8D2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fld id="{12259A6A-FF53-461C-828B-B4AE20EF3965}" type="slidenum">
              <a:rPr lang="ru-RU" altLang="ru-RU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2</a:t>
            </a:fld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16CCDA12-6AEB-E9F4-93A4-BB4E899AD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48" name="Text Box 2">
            <a:extLst>
              <a:ext uri="{FF2B5EF4-FFF2-40B4-BE49-F238E27FC236}">
                <a16:creationId xmlns:a16="http://schemas.microsoft.com/office/drawing/2014/main" id="{ED445E01-C53C-4AE9-5C6A-B26F167C3F2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7388" y="4343400"/>
            <a:ext cx="5484812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>
                <a:latin typeface="Arial" panose="020B0604020202020204" pitchFamily="34" charset="0"/>
                <a:ea typeface="Arial Unicode MS"/>
                <a:cs typeface="Arial Unicode MS"/>
              </a:rPr>
              <a:t>заметка 3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D9BDC508-82F0-E044-EAAE-97B1BFBA7C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fld id="{4D472CB5-36DC-4247-91F1-1BD52D15F769}" type="slidenum">
              <a:rPr lang="ru-RU" altLang="ru-RU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12</a:t>
            </a:fld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555" name="Rectangle 1">
            <a:extLst>
              <a:ext uri="{FF2B5EF4-FFF2-40B4-BE49-F238E27FC236}">
                <a16:creationId xmlns:a16="http://schemas.microsoft.com/office/drawing/2014/main" id="{B3332DC6-1758-0B27-B09E-CC38668340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5021132B-D3B6-EED8-9A27-59BC944C63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FA5A4EEF-DE9A-768F-3CB4-F263260808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fld id="{D1E3A0C2-9E14-431A-9446-D6AFD66672F0}" type="slidenum">
              <a:rPr lang="ru-RU" altLang="ru-RU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13</a:t>
            </a:fld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603" name="Rectangle 1">
            <a:extLst>
              <a:ext uri="{FF2B5EF4-FFF2-40B4-BE49-F238E27FC236}">
                <a16:creationId xmlns:a16="http://schemas.microsoft.com/office/drawing/2014/main" id="{7C234E69-EAD2-4366-DBAB-3C5C29181D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52D89B14-AE61-9E66-7458-F7C306156B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9D809450-D3D5-35A1-82B8-118EB8139C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fld id="{83CB9211-066A-47FB-A42B-825E664D2475}" type="slidenum">
              <a:rPr lang="ru-RU" altLang="ru-RU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14</a:t>
            </a:fld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651" name="Rectangle 1">
            <a:extLst>
              <a:ext uri="{FF2B5EF4-FFF2-40B4-BE49-F238E27FC236}">
                <a16:creationId xmlns:a16="http://schemas.microsoft.com/office/drawing/2014/main" id="{679092FA-F535-22FC-E0CB-0A79E69880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2FE52DB4-D89B-913B-5AE2-9889A1494C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44503132-75F7-AFB3-DEFA-CD73DE7F11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fld id="{13B8803E-4DC2-4EB3-9E5C-9AA6091C18EA}" type="slidenum">
              <a:rPr lang="ru-RU" altLang="ru-RU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15</a:t>
            </a:fld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9699" name="Text Box 1">
            <a:extLst>
              <a:ext uri="{FF2B5EF4-FFF2-40B4-BE49-F238E27FC236}">
                <a16:creationId xmlns:a16="http://schemas.microsoft.com/office/drawing/2014/main" id="{0FA5435F-82C4-4EEB-3F43-322701F2A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9700" name="Text Box 2">
            <a:extLst>
              <a:ext uri="{FF2B5EF4-FFF2-40B4-BE49-F238E27FC236}">
                <a16:creationId xmlns:a16="http://schemas.microsoft.com/office/drawing/2014/main" id="{41B33617-68D3-AD78-F88C-F35201FC33B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7388" y="4343400"/>
            <a:ext cx="5484812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>
                <a:latin typeface="Arial" panose="020B0604020202020204" pitchFamily="34" charset="0"/>
                <a:ea typeface="Arial Unicode MS"/>
                <a:cs typeface="Arial Unicode MS"/>
              </a:rPr>
              <a:t>заметка 3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>
            <a:extLst>
              <a:ext uri="{FF2B5EF4-FFF2-40B4-BE49-F238E27FC236}">
                <a16:creationId xmlns:a16="http://schemas.microsoft.com/office/drawing/2014/main" id="{BDB613BB-DFC9-9B7B-E117-217B4A1991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>
            <a:extLst>
              <a:ext uri="{FF2B5EF4-FFF2-40B4-BE49-F238E27FC236}">
                <a16:creationId xmlns:a16="http://schemas.microsoft.com/office/drawing/2014/main" id="{CFFE2F96-56D2-F593-830F-B99FC0B801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ru-RU"/>
          </a:p>
        </p:txBody>
      </p:sp>
      <p:sp>
        <p:nvSpPr>
          <p:cNvPr id="31748" name="Номер слайда 3">
            <a:extLst>
              <a:ext uri="{FF2B5EF4-FFF2-40B4-BE49-F238E27FC236}">
                <a16:creationId xmlns:a16="http://schemas.microsoft.com/office/drawing/2014/main" id="{B2A56C2C-C63C-0837-7CDC-8DB929B796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8350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73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6CB481-473F-401A-B3C7-4DED7744A0EA}" type="slidenum">
              <a:rPr lang="en-US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>
            <a:extLst>
              <a:ext uri="{FF2B5EF4-FFF2-40B4-BE49-F238E27FC236}">
                <a16:creationId xmlns:a16="http://schemas.microsoft.com/office/drawing/2014/main" id="{A5342959-EC3B-0B8C-C2BA-ABF3F75E1E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>
            <a:extLst>
              <a:ext uri="{FF2B5EF4-FFF2-40B4-BE49-F238E27FC236}">
                <a16:creationId xmlns:a16="http://schemas.microsoft.com/office/drawing/2014/main" id="{21F63803-B473-8652-50EC-1527377D02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ru-RU"/>
          </a:p>
        </p:txBody>
      </p:sp>
      <p:sp>
        <p:nvSpPr>
          <p:cNvPr id="33796" name="Номер слайда 3">
            <a:extLst>
              <a:ext uri="{FF2B5EF4-FFF2-40B4-BE49-F238E27FC236}">
                <a16:creationId xmlns:a16="http://schemas.microsoft.com/office/drawing/2014/main" id="{F5C4DD72-135D-512A-9763-7960E2F690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8350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73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FE4B34-DE70-459F-9A93-AB357B319951}" type="slidenum">
              <a:rPr lang="en-US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>
            <a:extLst>
              <a:ext uri="{FF2B5EF4-FFF2-40B4-BE49-F238E27FC236}">
                <a16:creationId xmlns:a16="http://schemas.microsoft.com/office/drawing/2014/main" id="{30909FA7-F9D8-843E-8E68-7D9F64EB05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>
            <a:extLst>
              <a:ext uri="{FF2B5EF4-FFF2-40B4-BE49-F238E27FC236}">
                <a16:creationId xmlns:a16="http://schemas.microsoft.com/office/drawing/2014/main" id="{9B905FE3-D4A2-F43B-40DA-3DF4AB7869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ru-RU"/>
          </a:p>
        </p:txBody>
      </p:sp>
      <p:sp>
        <p:nvSpPr>
          <p:cNvPr id="35844" name="Номер слайда 3">
            <a:extLst>
              <a:ext uri="{FF2B5EF4-FFF2-40B4-BE49-F238E27FC236}">
                <a16:creationId xmlns:a16="http://schemas.microsoft.com/office/drawing/2014/main" id="{5B7D9873-622D-CC77-4BF4-E97F9DC341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8350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73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18A1A2-DD79-47C9-AFE5-1EF0A8F02AC1}" type="slidenum">
              <a:rPr lang="en-US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>
            <a:extLst>
              <a:ext uri="{FF2B5EF4-FFF2-40B4-BE49-F238E27FC236}">
                <a16:creationId xmlns:a16="http://schemas.microsoft.com/office/drawing/2014/main" id="{B8FC196D-DE5D-E26A-46DB-412ED91395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>
            <a:extLst>
              <a:ext uri="{FF2B5EF4-FFF2-40B4-BE49-F238E27FC236}">
                <a16:creationId xmlns:a16="http://schemas.microsoft.com/office/drawing/2014/main" id="{9D4C7A47-89B5-9A42-4869-E53A8D17B2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ru-RU"/>
          </a:p>
        </p:txBody>
      </p:sp>
      <p:sp>
        <p:nvSpPr>
          <p:cNvPr id="37892" name="Номер слайда 3">
            <a:extLst>
              <a:ext uri="{FF2B5EF4-FFF2-40B4-BE49-F238E27FC236}">
                <a16:creationId xmlns:a16="http://schemas.microsoft.com/office/drawing/2014/main" id="{5D8B604D-02AA-644F-9A1C-804180ED77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8350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73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3371BF-3A9A-4AAC-966D-E85B2F5325B7}" type="slidenum">
              <a:rPr lang="en-US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>
            <a:extLst>
              <a:ext uri="{FF2B5EF4-FFF2-40B4-BE49-F238E27FC236}">
                <a16:creationId xmlns:a16="http://schemas.microsoft.com/office/drawing/2014/main" id="{1981B9D9-73B8-F681-49B1-FF965BC202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>
            <a:extLst>
              <a:ext uri="{FF2B5EF4-FFF2-40B4-BE49-F238E27FC236}">
                <a16:creationId xmlns:a16="http://schemas.microsoft.com/office/drawing/2014/main" id="{BEBA2AA1-DD6A-5418-5492-65198C6BCE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ru-RU"/>
          </a:p>
        </p:txBody>
      </p:sp>
      <p:sp>
        <p:nvSpPr>
          <p:cNvPr id="39940" name="Номер слайда 3">
            <a:extLst>
              <a:ext uri="{FF2B5EF4-FFF2-40B4-BE49-F238E27FC236}">
                <a16:creationId xmlns:a16="http://schemas.microsoft.com/office/drawing/2014/main" id="{0002AAE6-D3DC-26F2-1384-C42D3E831E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8350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73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5113F3-D87F-45EE-A6AB-1EFDBB001E0D}" type="slidenum">
              <a:rPr lang="en-US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>
            <a:extLst>
              <a:ext uri="{FF2B5EF4-FFF2-40B4-BE49-F238E27FC236}">
                <a16:creationId xmlns:a16="http://schemas.microsoft.com/office/drawing/2014/main" id="{D0A1C437-48F6-3988-54B4-72BF587C8F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>
            <a:extLst>
              <a:ext uri="{FF2B5EF4-FFF2-40B4-BE49-F238E27FC236}">
                <a16:creationId xmlns:a16="http://schemas.microsoft.com/office/drawing/2014/main" id="{45B4F508-17E0-E966-3E65-9125AE0D22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ru-RU"/>
          </a:p>
        </p:txBody>
      </p:sp>
      <p:sp>
        <p:nvSpPr>
          <p:cNvPr id="41988" name="Номер слайда 3">
            <a:extLst>
              <a:ext uri="{FF2B5EF4-FFF2-40B4-BE49-F238E27FC236}">
                <a16:creationId xmlns:a16="http://schemas.microsoft.com/office/drawing/2014/main" id="{527CB852-7BF6-8D2D-4403-1B3FDDA6D9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8350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73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F34EF1A-8F0D-448B-9CC8-E79A2631E19F}" type="slidenum">
              <a:rPr lang="en-US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>
            <a:extLst>
              <a:ext uri="{FF2B5EF4-FFF2-40B4-BE49-F238E27FC236}">
                <a16:creationId xmlns:a16="http://schemas.microsoft.com/office/drawing/2014/main" id="{FA57EB01-2003-BEAB-69BC-BBBC3B0BD9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>
            <a:extLst>
              <a:ext uri="{FF2B5EF4-FFF2-40B4-BE49-F238E27FC236}">
                <a16:creationId xmlns:a16="http://schemas.microsoft.com/office/drawing/2014/main" id="{9F528F87-5BB4-AC0F-BA65-311AB96B00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ru-RU"/>
          </a:p>
        </p:txBody>
      </p:sp>
      <p:sp>
        <p:nvSpPr>
          <p:cNvPr id="8196" name="Номер слайда 3">
            <a:extLst>
              <a:ext uri="{FF2B5EF4-FFF2-40B4-BE49-F238E27FC236}">
                <a16:creationId xmlns:a16="http://schemas.microsoft.com/office/drawing/2014/main" id="{B26E3954-F12E-DB7F-5BBC-92BECB0FB7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8350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73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CA816E-2CA7-437D-A414-5BC6ACB9698C}" type="slidenum">
              <a:rPr lang="en-US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>
            <a:extLst>
              <a:ext uri="{FF2B5EF4-FFF2-40B4-BE49-F238E27FC236}">
                <a16:creationId xmlns:a16="http://schemas.microsoft.com/office/drawing/2014/main" id="{685A272E-730E-9F04-8C81-A5AC86A695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>
            <a:extLst>
              <a:ext uri="{FF2B5EF4-FFF2-40B4-BE49-F238E27FC236}">
                <a16:creationId xmlns:a16="http://schemas.microsoft.com/office/drawing/2014/main" id="{F334082E-0E87-1E9D-D4C2-7414D908D5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ru-RU"/>
          </a:p>
        </p:txBody>
      </p:sp>
      <p:sp>
        <p:nvSpPr>
          <p:cNvPr id="44036" name="Номер слайда 3">
            <a:extLst>
              <a:ext uri="{FF2B5EF4-FFF2-40B4-BE49-F238E27FC236}">
                <a16:creationId xmlns:a16="http://schemas.microsoft.com/office/drawing/2014/main" id="{373E67A1-6EA3-F2B1-A83F-4A77CB0ABA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8350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73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B6C754-645A-4584-B911-61869647FDB1}" type="slidenum">
              <a:rPr lang="en-US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>
            <a:extLst>
              <a:ext uri="{FF2B5EF4-FFF2-40B4-BE49-F238E27FC236}">
                <a16:creationId xmlns:a16="http://schemas.microsoft.com/office/drawing/2014/main" id="{4A46680D-7100-4F6B-C0C9-FE2F396BEF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>
            <a:extLst>
              <a:ext uri="{FF2B5EF4-FFF2-40B4-BE49-F238E27FC236}">
                <a16:creationId xmlns:a16="http://schemas.microsoft.com/office/drawing/2014/main" id="{69258EC9-9D0E-A46D-4114-81C52B43B2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ru-RU"/>
          </a:p>
        </p:txBody>
      </p:sp>
      <p:sp>
        <p:nvSpPr>
          <p:cNvPr id="46084" name="Номер слайда 3">
            <a:extLst>
              <a:ext uri="{FF2B5EF4-FFF2-40B4-BE49-F238E27FC236}">
                <a16:creationId xmlns:a16="http://schemas.microsoft.com/office/drawing/2014/main" id="{7D99E3E6-C01B-ABDB-B7F2-3470D86AFC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8350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73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3BEBD6-C9A7-4703-A24F-877EE6FD29C2}" type="slidenum">
              <a:rPr lang="en-US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>
            <a:extLst>
              <a:ext uri="{FF2B5EF4-FFF2-40B4-BE49-F238E27FC236}">
                <a16:creationId xmlns:a16="http://schemas.microsoft.com/office/drawing/2014/main" id="{A2755CF4-D2AA-A4D7-A571-91FCCB6A13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>
            <a:extLst>
              <a:ext uri="{FF2B5EF4-FFF2-40B4-BE49-F238E27FC236}">
                <a16:creationId xmlns:a16="http://schemas.microsoft.com/office/drawing/2014/main" id="{E435A276-D4C6-D232-B2D1-BD5C0B1536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ru-RU"/>
          </a:p>
        </p:txBody>
      </p:sp>
      <p:sp>
        <p:nvSpPr>
          <p:cNvPr id="48132" name="Номер слайда 3">
            <a:extLst>
              <a:ext uri="{FF2B5EF4-FFF2-40B4-BE49-F238E27FC236}">
                <a16:creationId xmlns:a16="http://schemas.microsoft.com/office/drawing/2014/main" id="{B6AB81E6-F513-D63A-BD9F-F6B661444F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8350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73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F10A69-4BDC-491F-B22B-BEF53CC9A565}" type="slidenum">
              <a:rPr lang="en-US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>
            <a:extLst>
              <a:ext uri="{FF2B5EF4-FFF2-40B4-BE49-F238E27FC236}">
                <a16:creationId xmlns:a16="http://schemas.microsoft.com/office/drawing/2014/main" id="{58803771-2519-7E30-14D5-1A54A03488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>
            <a:extLst>
              <a:ext uri="{FF2B5EF4-FFF2-40B4-BE49-F238E27FC236}">
                <a16:creationId xmlns:a16="http://schemas.microsoft.com/office/drawing/2014/main" id="{E2DEE0A3-9600-E2AC-EB34-3983172FC3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ru-RU"/>
          </a:p>
        </p:txBody>
      </p:sp>
      <p:sp>
        <p:nvSpPr>
          <p:cNvPr id="52228" name="Номер слайда 3">
            <a:extLst>
              <a:ext uri="{FF2B5EF4-FFF2-40B4-BE49-F238E27FC236}">
                <a16:creationId xmlns:a16="http://schemas.microsoft.com/office/drawing/2014/main" id="{CB279EBE-A6DE-276F-A11D-6972E20098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8350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73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C61D2E-D39A-4A9E-9656-7CB605BC134B}" type="slidenum">
              <a:rPr lang="en-US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>
            <a:extLst>
              <a:ext uri="{FF2B5EF4-FFF2-40B4-BE49-F238E27FC236}">
                <a16:creationId xmlns:a16="http://schemas.microsoft.com/office/drawing/2014/main" id="{8A941F3A-4522-275B-109A-97D5274EB9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>
            <a:extLst>
              <a:ext uri="{FF2B5EF4-FFF2-40B4-BE49-F238E27FC236}">
                <a16:creationId xmlns:a16="http://schemas.microsoft.com/office/drawing/2014/main" id="{417C2A7A-0FF8-5481-0DB8-525CE7AB1B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ru-RU"/>
          </a:p>
        </p:txBody>
      </p:sp>
      <p:sp>
        <p:nvSpPr>
          <p:cNvPr id="54276" name="Номер слайда 3">
            <a:extLst>
              <a:ext uri="{FF2B5EF4-FFF2-40B4-BE49-F238E27FC236}">
                <a16:creationId xmlns:a16="http://schemas.microsoft.com/office/drawing/2014/main" id="{C7E8873F-09D4-EA93-198E-317D771715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8350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73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463C6B-14F3-419E-86A1-7E30BEB8A5DC}" type="slidenum">
              <a:rPr lang="en-US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>
            <a:extLst>
              <a:ext uri="{FF2B5EF4-FFF2-40B4-BE49-F238E27FC236}">
                <a16:creationId xmlns:a16="http://schemas.microsoft.com/office/drawing/2014/main" id="{28106A20-4D5F-EF0F-EBA3-AFA8F658F9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>
            <a:extLst>
              <a:ext uri="{FF2B5EF4-FFF2-40B4-BE49-F238E27FC236}">
                <a16:creationId xmlns:a16="http://schemas.microsoft.com/office/drawing/2014/main" id="{792808D3-B578-CEE2-9A72-83DFAE157F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ru-RU"/>
          </a:p>
        </p:txBody>
      </p:sp>
      <p:sp>
        <p:nvSpPr>
          <p:cNvPr id="56324" name="Номер слайда 3">
            <a:extLst>
              <a:ext uri="{FF2B5EF4-FFF2-40B4-BE49-F238E27FC236}">
                <a16:creationId xmlns:a16="http://schemas.microsoft.com/office/drawing/2014/main" id="{23B86227-366D-BA41-ED25-11BFF4B263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8350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73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1F7FF9-565B-442C-AB3C-3F1198071EA4}" type="slidenum">
              <a:rPr lang="en-US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27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>
            <a:extLst>
              <a:ext uri="{FF2B5EF4-FFF2-40B4-BE49-F238E27FC236}">
                <a16:creationId xmlns:a16="http://schemas.microsoft.com/office/drawing/2014/main" id="{3CA4E881-9083-7EC7-EEC5-8C5EF90134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Заметки 2">
            <a:extLst>
              <a:ext uri="{FF2B5EF4-FFF2-40B4-BE49-F238E27FC236}">
                <a16:creationId xmlns:a16="http://schemas.microsoft.com/office/drawing/2014/main" id="{35562D5C-7AD0-0D69-DF98-84E70C30BE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ru-RU"/>
          </a:p>
        </p:txBody>
      </p:sp>
      <p:sp>
        <p:nvSpPr>
          <p:cNvPr id="58372" name="Номер слайда 3">
            <a:extLst>
              <a:ext uri="{FF2B5EF4-FFF2-40B4-BE49-F238E27FC236}">
                <a16:creationId xmlns:a16="http://schemas.microsoft.com/office/drawing/2014/main" id="{B73CBDBB-ED0F-43BB-7197-C73BFAF388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8350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73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9E78EE-2E15-4F71-94D7-8337E8214255}" type="slidenum">
              <a:rPr lang="en-US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28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>
            <a:extLst>
              <a:ext uri="{FF2B5EF4-FFF2-40B4-BE49-F238E27FC236}">
                <a16:creationId xmlns:a16="http://schemas.microsoft.com/office/drawing/2014/main" id="{C407992D-199B-591F-4AEE-5B38CAEB9C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Заметки 2">
            <a:extLst>
              <a:ext uri="{FF2B5EF4-FFF2-40B4-BE49-F238E27FC236}">
                <a16:creationId xmlns:a16="http://schemas.microsoft.com/office/drawing/2014/main" id="{1D4973F3-91AC-2CEE-F05C-BDDC078A75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ru-RU"/>
          </a:p>
        </p:txBody>
      </p:sp>
      <p:sp>
        <p:nvSpPr>
          <p:cNvPr id="60420" name="Номер слайда 3">
            <a:extLst>
              <a:ext uri="{FF2B5EF4-FFF2-40B4-BE49-F238E27FC236}">
                <a16:creationId xmlns:a16="http://schemas.microsoft.com/office/drawing/2014/main" id="{69581303-4FFF-90FC-C33A-E8E16E4D6A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8350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73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6DABCA-9592-4E45-8662-1E1392E15364}" type="slidenum">
              <a:rPr lang="en-US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29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>
            <a:extLst>
              <a:ext uri="{FF2B5EF4-FFF2-40B4-BE49-F238E27FC236}">
                <a16:creationId xmlns:a16="http://schemas.microsoft.com/office/drawing/2014/main" id="{EDD25CE0-1566-0ADE-8B0E-B5816E406E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>
            <a:extLst>
              <a:ext uri="{FF2B5EF4-FFF2-40B4-BE49-F238E27FC236}">
                <a16:creationId xmlns:a16="http://schemas.microsoft.com/office/drawing/2014/main" id="{4577073F-7C83-1986-519C-178E54C29B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ru-RU"/>
          </a:p>
        </p:txBody>
      </p:sp>
      <p:sp>
        <p:nvSpPr>
          <p:cNvPr id="62468" name="Номер слайда 3">
            <a:extLst>
              <a:ext uri="{FF2B5EF4-FFF2-40B4-BE49-F238E27FC236}">
                <a16:creationId xmlns:a16="http://schemas.microsoft.com/office/drawing/2014/main" id="{5A6C50A7-DDE8-B733-8337-A6BDE438FF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8350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73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3B9688-745A-4BD5-9F59-9B883F5DA68F}" type="slidenum">
              <a:rPr lang="en-US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30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>
            <a:extLst>
              <a:ext uri="{FF2B5EF4-FFF2-40B4-BE49-F238E27FC236}">
                <a16:creationId xmlns:a16="http://schemas.microsoft.com/office/drawing/2014/main" id="{39C6A531-ADA4-6DA0-90CE-E02CAF5C05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Заметки 2">
            <a:extLst>
              <a:ext uri="{FF2B5EF4-FFF2-40B4-BE49-F238E27FC236}">
                <a16:creationId xmlns:a16="http://schemas.microsoft.com/office/drawing/2014/main" id="{52262C5B-2472-67EF-E86C-57F0A8EFED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ru-RU"/>
          </a:p>
        </p:txBody>
      </p:sp>
      <p:sp>
        <p:nvSpPr>
          <p:cNvPr id="64516" name="Номер слайда 3">
            <a:extLst>
              <a:ext uri="{FF2B5EF4-FFF2-40B4-BE49-F238E27FC236}">
                <a16:creationId xmlns:a16="http://schemas.microsoft.com/office/drawing/2014/main" id="{E71FE17C-142A-E735-60D4-81B06F958B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8350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73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A75FEC-8C83-45CA-A595-2848F231CCCD}" type="slidenum">
              <a:rPr lang="en-US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31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>
            <a:extLst>
              <a:ext uri="{FF2B5EF4-FFF2-40B4-BE49-F238E27FC236}">
                <a16:creationId xmlns:a16="http://schemas.microsoft.com/office/drawing/2014/main" id="{558F0BF4-0D8C-A1BD-E79A-1A32C0C5CB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>
            <a:extLst>
              <a:ext uri="{FF2B5EF4-FFF2-40B4-BE49-F238E27FC236}">
                <a16:creationId xmlns:a16="http://schemas.microsoft.com/office/drawing/2014/main" id="{44DDA7E3-B6E6-77EA-BE87-73896BD582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ru-RU"/>
          </a:p>
        </p:txBody>
      </p:sp>
      <p:sp>
        <p:nvSpPr>
          <p:cNvPr id="10244" name="Номер слайда 3">
            <a:extLst>
              <a:ext uri="{FF2B5EF4-FFF2-40B4-BE49-F238E27FC236}">
                <a16:creationId xmlns:a16="http://schemas.microsoft.com/office/drawing/2014/main" id="{2613B231-FD62-A41A-B6BE-AA70B8605D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8350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73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3582E3-53D6-4BC0-8EAF-0CBDF3DBA0F3}" type="slidenum">
              <a:rPr lang="en-US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66B21F73-FF03-0770-66F4-B930873DE92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08" tIns="47803" rIns="95608" bIns="47803" anchor="b"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FFA7B62-781F-406F-A3E4-7C9458C745FC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32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EEB5A92A-A124-B855-8852-11BCE42927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9938"/>
            <a:ext cx="5113338" cy="3835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8C9C0481-00AC-C327-C3AD-D916ACBA6C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78488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608" tIns="47803" rIns="95608" bIns="47803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/>
              <a:t>заметка 3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id="{625691B0-B40D-E921-3D30-35640635B6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id="{C4D3B6A1-A416-0388-D438-46AC120783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id="{2CD0068E-2559-A0E2-FC5D-CB109529C5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8350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73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F341C6-86D6-4AED-A187-02CB3E92F607}" type="slidenum">
              <a:rPr lang="en-US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33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E8FA2-B853-03BF-1406-CEEE590C9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>
            <a:extLst>
              <a:ext uri="{FF2B5EF4-FFF2-40B4-BE49-F238E27FC236}">
                <a16:creationId xmlns:a16="http://schemas.microsoft.com/office/drawing/2014/main" id="{043B6819-9B5A-723C-DEF7-8039BA1BDC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>
            <a:extLst>
              <a:ext uri="{FF2B5EF4-FFF2-40B4-BE49-F238E27FC236}">
                <a16:creationId xmlns:a16="http://schemas.microsoft.com/office/drawing/2014/main" id="{2D676C50-BD4D-53BB-6ACC-30A5288808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ru-RU"/>
          </a:p>
        </p:txBody>
      </p:sp>
      <p:sp>
        <p:nvSpPr>
          <p:cNvPr id="10244" name="Номер слайда 3">
            <a:extLst>
              <a:ext uri="{FF2B5EF4-FFF2-40B4-BE49-F238E27FC236}">
                <a16:creationId xmlns:a16="http://schemas.microsoft.com/office/drawing/2014/main" id="{911814D5-08E3-44BF-7D6B-52EC22BDC5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8350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73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3582E3-53D6-4BC0-8EAF-0CBDF3DBA0F3}" type="slidenum">
              <a:rPr lang="en-US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202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>
            <a:extLst>
              <a:ext uri="{FF2B5EF4-FFF2-40B4-BE49-F238E27FC236}">
                <a16:creationId xmlns:a16="http://schemas.microsoft.com/office/drawing/2014/main" id="{0E8F6AEB-9018-4CCB-FC08-FF1BBF0A52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>
            <a:extLst>
              <a:ext uri="{FF2B5EF4-FFF2-40B4-BE49-F238E27FC236}">
                <a16:creationId xmlns:a16="http://schemas.microsoft.com/office/drawing/2014/main" id="{0CA5D9CC-DD20-F529-958E-FEF93C2F2C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ru-RU"/>
          </a:p>
        </p:txBody>
      </p:sp>
      <p:sp>
        <p:nvSpPr>
          <p:cNvPr id="12292" name="Номер слайда 3">
            <a:extLst>
              <a:ext uri="{FF2B5EF4-FFF2-40B4-BE49-F238E27FC236}">
                <a16:creationId xmlns:a16="http://schemas.microsoft.com/office/drawing/2014/main" id="{8CA49782-EA86-0020-AB34-7301953352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8350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73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FCB38E2-5809-4834-8759-2C808DAA87FF}" type="slidenum">
              <a:rPr lang="en-US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>
            <a:extLst>
              <a:ext uri="{FF2B5EF4-FFF2-40B4-BE49-F238E27FC236}">
                <a16:creationId xmlns:a16="http://schemas.microsoft.com/office/drawing/2014/main" id="{9D3C43DB-B6BF-925C-90DF-D0C40FBAFEF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>
            <a:extLst>
              <a:ext uri="{FF2B5EF4-FFF2-40B4-BE49-F238E27FC236}">
                <a16:creationId xmlns:a16="http://schemas.microsoft.com/office/drawing/2014/main" id="{E19B8D64-F715-644D-D216-E52910EBAA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ru-RU"/>
          </a:p>
        </p:txBody>
      </p:sp>
      <p:sp>
        <p:nvSpPr>
          <p:cNvPr id="14340" name="Номер слайда 3">
            <a:extLst>
              <a:ext uri="{FF2B5EF4-FFF2-40B4-BE49-F238E27FC236}">
                <a16:creationId xmlns:a16="http://schemas.microsoft.com/office/drawing/2014/main" id="{20532404-1F43-AFB7-8B65-9A78673C56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8350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73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7E6D22-0F0E-4031-BE0D-A0AB1F6F80E3}" type="slidenum">
              <a:rPr lang="en-US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>
            <a:extLst>
              <a:ext uri="{FF2B5EF4-FFF2-40B4-BE49-F238E27FC236}">
                <a16:creationId xmlns:a16="http://schemas.microsoft.com/office/drawing/2014/main" id="{F9D222A5-3F4A-D472-22DA-F049EA466F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>
            <a:extLst>
              <a:ext uri="{FF2B5EF4-FFF2-40B4-BE49-F238E27FC236}">
                <a16:creationId xmlns:a16="http://schemas.microsoft.com/office/drawing/2014/main" id="{FCC9C305-6625-526D-66D4-B1C9843082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ru-RU"/>
          </a:p>
        </p:txBody>
      </p:sp>
      <p:sp>
        <p:nvSpPr>
          <p:cNvPr id="17412" name="Номер слайда 3">
            <a:extLst>
              <a:ext uri="{FF2B5EF4-FFF2-40B4-BE49-F238E27FC236}">
                <a16:creationId xmlns:a16="http://schemas.microsoft.com/office/drawing/2014/main" id="{628AE0DA-147F-6865-1B92-C25ADB7712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8350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73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521178-93E0-4E4E-A3DA-38752D27876A}" type="slidenum">
              <a:rPr lang="en-US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03F621A4-10ED-79AF-C88D-82D2AA921D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fld id="{AC7702C6-A3D8-4DA2-9091-7448B65DCDFE}" type="slidenum">
              <a:rPr lang="ru-RU" altLang="ru-RU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10</a:t>
            </a:fld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Rectangle 1">
            <a:extLst>
              <a:ext uri="{FF2B5EF4-FFF2-40B4-BE49-F238E27FC236}">
                <a16:creationId xmlns:a16="http://schemas.microsoft.com/office/drawing/2014/main" id="{E6099A7D-0315-AC54-9B99-201B968199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83AB5510-FF53-2E5D-4A6B-E5FA875AA4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E5936516-9F2C-95A1-DBF9-C86842717A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fld id="{5E8F6D6E-812A-461F-963F-D1B1B0750FA1}" type="slidenum">
              <a:rPr lang="ru-RU" altLang="ru-RU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11</a:t>
            </a:fld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507" name="Rectangle 1">
            <a:extLst>
              <a:ext uri="{FF2B5EF4-FFF2-40B4-BE49-F238E27FC236}">
                <a16:creationId xmlns:a16="http://schemas.microsoft.com/office/drawing/2014/main" id="{C6BCF916-DDAD-A891-8922-0EA9A0E3F1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64F27360-D920-E833-CE88-5116CBBD87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B64F16-0906-D511-5E89-DE0F91EC0C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40B78-EFCC-487D-ACD7-66187A635049}" type="datetime4">
              <a:rPr lang="ru-RU"/>
              <a:pPr>
                <a:defRPr/>
              </a:pPr>
              <a:t>24 апреля 2025 г.</a:t>
            </a:fld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8AC119-18AA-4575-7A67-503D3D6C2D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308FD6-7FCB-F5CC-CE37-C3EBA4DA94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4FD2D-D6EB-46F4-BBAD-24FCC908F0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5034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62B82A-A4F4-0440-1CC6-FA2C27BC2B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9F168-0277-4B22-98B6-ED63471BBC94}" type="datetime4">
              <a:rPr lang="ru-RU"/>
              <a:pPr>
                <a:defRPr/>
              </a:pPr>
              <a:t>24 апреля 2025 г.</a:t>
            </a:fld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ED472C-CEE7-DF31-F7FD-1DA795A942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CAE98B-D271-EE60-E56B-DEFD52E2AA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1824E-33D0-4D28-A4DE-95E4771F95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7144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9A26B6-EC54-49F7-C412-6BAC5BA197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BCE70-BF12-4D3A-8A53-CFD32D9ACBBD}" type="datetime4">
              <a:rPr lang="ru-RU"/>
              <a:pPr>
                <a:defRPr/>
              </a:pPr>
              <a:t>24 апреля 2025 г.</a:t>
            </a:fld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92BD9C-2B9C-C50F-F744-90D11684E2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0774603-8119-A858-8220-50155BEFC9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921EE-B2FF-40E3-8466-5B9DB5AC14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1214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F72604F-604F-F54D-9C16-0F974333F2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BA3E2-1DB5-4970-9B30-66C75D8CBAEA}" type="datetime4">
              <a:rPr lang="ru-RU"/>
              <a:pPr>
                <a:defRPr/>
              </a:pPr>
              <a:t>24 апреля 2025 г.</a:t>
            </a:fld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DDEB3BB-38B5-9DE6-8B50-72C5B29F1F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9443EBD-AF03-5549-6810-5F662BAEC3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B2B3D-DB6E-422E-BBB7-17945C7A1E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4649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8013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8013" cy="21859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34DD4AB-2030-3C11-51AA-42D7A9AFCC6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B17EC11-A508-D938-8E40-B8012907633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B16126F-DB82-66F4-552D-044EF3A13FD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F1787-DBF5-4D1E-B959-B5F439EBCB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1874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640244-86A0-3FA3-28F0-EFA1CF3D60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602C2-F214-4493-A8AC-3F3F911A2997}" type="datetime4">
              <a:rPr lang="ru-RU"/>
              <a:pPr>
                <a:defRPr/>
              </a:pPr>
              <a:t>24 апреля 2025 г.</a:t>
            </a:fld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466BAE-D81C-4BDD-4E50-BC37960C51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45EB5D-4FE7-0E8C-BC70-4B73075A1A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75AF0-FF3F-4D4A-B332-C0DBFEE76A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5730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07EA60-5A32-3B34-4E04-E508FDF3D6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21E30-0B98-4261-A6EA-2F0762499E82}" type="datetime4">
              <a:rPr lang="ru-RU"/>
              <a:pPr>
                <a:defRPr/>
              </a:pPr>
              <a:t>24 апреля 2025 г.</a:t>
            </a:fld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200F79-431C-8C7F-E4A4-98720DFAB0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DC4320-E0B1-0FC5-DB3C-C0152ED530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14497-0DE7-4CC1-AE33-C0D9164BF8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4744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2A8D8E-8303-AC94-F915-97782EFB35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827F0-9EBF-4ACC-A035-E0706B3D0B88}" type="datetime4">
              <a:rPr lang="ru-RU"/>
              <a:pPr>
                <a:defRPr/>
              </a:pPr>
              <a:t>24 апреля 2025 г.</a:t>
            </a:fld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16015D-F5F8-7033-0159-CCD72AE2D5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1A7082-E506-4B9B-4880-34C4AC72D2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04644-5547-435D-8169-9C73266CA8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9816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0A2F1FE-5F77-FA8F-6399-283549B722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D7362-FCC7-4A55-9BF1-2E121180B0E8}" type="datetime4">
              <a:rPr lang="ru-RU"/>
              <a:pPr>
                <a:defRPr/>
              </a:pPr>
              <a:t>24 апреля 2025 г.</a:t>
            </a:fld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A2C4B9B-C766-4899-4811-B1415EC034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1688A85-17AB-454A-DB75-A05E70F11C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0EEC1-E6D6-405A-BFFF-C42397E1BD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5709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F188858-EC41-6E3D-3EE0-99C3CAE5D1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53B40-DF83-47E8-8AEB-ED49B225C4AD}" type="datetime4">
              <a:rPr lang="ru-RU"/>
              <a:pPr>
                <a:defRPr/>
              </a:pPr>
              <a:t>24 апреля 2025 г.</a:t>
            </a:fld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1FCABE0-05B6-DCE8-0C21-B925DE1739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2A72335-D703-3ED5-8775-2182750020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B0CE5-DD17-4C0C-9BBC-4E22B72165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8877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413315E-F710-38A6-C700-AAE27CD424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C8D52-CC26-4E66-8512-4BA71838E451}" type="datetime4">
              <a:rPr lang="ru-RU"/>
              <a:pPr>
                <a:defRPr/>
              </a:pPr>
              <a:t>24 апреля 2025 г.</a:t>
            </a:fld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01B6AFB-3540-7CAF-D0F1-3661084B8B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E75F6D2-A8AC-3755-2A0F-C01038650F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78654-DA08-4576-B33B-86598125C5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3356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E90936-A1B6-791F-B67D-D16D09EF71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D56F5-58FD-4C5E-B628-4C4A095EA210}" type="datetime4">
              <a:rPr lang="ru-RU"/>
              <a:pPr>
                <a:defRPr/>
              </a:pPr>
              <a:t>24 апреля 2025 г.</a:t>
            </a:fld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664305-3982-7A2B-4A87-187CE5E86B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211FD5-F385-F739-AE83-1EA4552D3D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6DC5E-55A0-4938-8742-CBEFACC7DC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4256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7DB08C-2938-5DC2-F587-58092859C6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ADBE3-153D-43CB-A1A7-18C41AFD0358}" type="datetime4">
              <a:rPr lang="ru-RU"/>
              <a:pPr>
                <a:defRPr/>
              </a:pPr>
              <a:t>24 апреля 2025 г.</a:t>
            </a:fld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52460B-CE4B-ECB3-CD8C-BEA38D88A3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69EBA9-E60A-BE44-919B-3F437ECAD8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DFFB8-CF19-4FEB-92F0-9F314FE021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2084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AD0ED44-F3EE-F5F6-DFB4-C108529BCC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C19B48E-A1A3-E0E8-5C88-89B040BB11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text styles</a:t>
            </a:r>
          </a:p>
          <a:p>
            <a:pPr lvl="1"/>
            <a:r>
              <a:rPr lang="ru-RU" altLang="ru-RU"/>
              <a:t>Second level</a:t>
            </a:r>
          </a:p>
          <a:p>
            <a:pPr lvl="2"/>
            <a:r>
              <a:rPr lang="ru-RU" altLang="ru-RU"/>
              <a:t>Third level</a:t>
            </a:r>
          </a:p>
          <a:p>
            <a:pPr lvl="3"/>
            <a:r>
              <a:rPr lang="ru-RU" altLang="ru-RU"/>
              <a:t>Fourth level</a:t>
            </a:r>
          </a:p>
          <a:p>
            <a:pPr lvl="4"/>
            <a:r>
              <a:rPr lang="ru-RU" altLang="ru-RU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C751679-4327-01B0-2664-753F8EEF8E2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8D03137C-37DE-4231-AD71-B8FBB253EA85}" type="datetime4">
              <a:rPr lang="ru-RU"/>
              <a:pPr>
                <a:defRPr/>
              </a:pPr>
              <a:t>24 апреля 2025 г.</a:t>
            </a:fld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2732245-E6E0-ABE6-0A4C-51F5C8995F6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3046A4E-D62C-DC7E-3E22-0BF1A45EBD5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89458AE-BE0B-477A-9236-E8484AAE75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E570B-AF54-FA7B-0B8B-7919C522C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Дата 1">
            <a:extLst>
              <a:ext uri="{FF2B5EF4-FFF2-40B4-BE49-F238E27FC236}">
                <a16:creationId xmlns:a16="http://schemas.microsoft.com/office/drawing/2014/main" id="{7F542FF0-1677-2343-A92C-32C647D0C4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5F9B36-7322-4F29-A426-435A744D0CA5}" type="datetime4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24 апреля 2025 г.</a:t>
            </a:fld>
            <a:endParaRPr lang="ru-RU" altLang="ru-RU" sz="1400"/>
          </a:p>
        </p:txBody>
      </p:sp>
      <p:pic>
        <p:nvPicPr>
          <p:cNvPr id="4099" name="Рисунок 2">
            <a:extLst>
              <a:ext uri="{FF2B5EF4-FFF2-40B4-BE49-F238E27FC236}">
                <a16:creationId xmlns:a16="http://schemas.microsoft.com/office/drawing/2014/main" id="{6187FB1F-4B18-0E7D-BB3E-9D0FBE78C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97FD238-F265-3BD9-9E8B-E074D86A7F18}"/>
              </a:ext>
            </a:extLst>
          </p:cNvPr>
          <p:cNvSpPr/>
          <p:nvPr/>
        </p:nvSpPr>
        <p:spPr>
          <a:xfrm>
            <a:off x="251520" y="0"/>
            <a:ext cx="8712967" cy="116955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Hot nuclei in collisions of light relativistic beams </a:t>
            </a:r>
          </a:p>
          <a:p>
            <a:pPr algn="ctr" eaLnBrk="1" hangingPunct="1">
              <a:defRPr/>
            </a:pPr>
            <a:r>
              <a:rPr lang="en-US" sz="2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of the </a:t>
            </a:r>
            <a:r>
              <a:rPr lang="en-US" sz="20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Nuclotron</a:t>
            </a:r>
            <a:r>
              <a:rPr lang="en-US" sz="2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 accelerator (JINR, Dubna) </a:t>
            </a:r>
          </a:p>
          <a:p>
            <a:pPr algn="ctr" eaLnBrk="1" hangingPunct="1">
              <a:defRPr/>
            </a:pPr>
            <a:r>
              <a:rPr lang="en-US" sz="2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with a heavy target. </a:t>
            </a:r>
            <a:endParaRPr lang="ru-RU" sz="20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90DAB86F-C9B7-4D35-54D5-16A3A38D7E56}"/>
              </a:ext>
            </a:extLst>
          </p:cNvPr>
          <p:cNvSpPr txBox="1">
            <a:spLocks/>
          </p:cNvSpPr>
          <p:nvPr/>
        </p:nvSpPr>
        <p:spPr bwMode="auto">
          <a:xfrm>
            <a:off x="0" y="1844675"/>
            <a:ext cx="9144000" cy="50149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altLang="ru-RU" sz="2400" b="1" kern="0" dirty="0">
                <a:solidFill>
                  <a:schemeClr val="hlink"/>
                </a:solidFill>
              </a:rPr>
              <a:t> </a:t>
            </a:r>
            <a:r>
              <a:rPr lang="en-US" altLang="ru-RU" sz="2300" b="1" kern="0" dirty="0">
                <a:solidFill>
                  <a:srgbClr val="008E40"/>
                </a:solidFill>
              </a:rPr>
              <a:t>S.P. Avdeyev</a:t>
            </a:r>
            <a:r>
              <a:rPr lang="en-US" altLang="ru-RU" sz="2300" b="1" kern="0" baseline="30000" dirty="0">
                <a:solidFill>
                  <a:srgbClr val="008E40"/>
                </a:solidFill>
              </a:rPr>
              <a:t>1,2</a:t>
            </a:r>
            <a:r>
              <a:rPr lang="ru-RU" altLang="ru-RU" sz="2300" b="1" kern="0" dirty="0">
                <a:solidFill>
                  <a:srgbClr val="008E40"/>
                </a:solidFill>
              </a:rPr>
              <a:t>, </a:t>
            </a:r>
            <a:r>
              <a:rPr lang="en-US" altLang="ru-RU" sz="2300" b="1" kern="0" dirty="0">
                <a:solidFill>
                  <a:srgbClr val="008E40"/>
                </a:solidFill>
              </a:rPr>
              <a:t>W. Karcz</a:t>
            </a:r>
            <a:r>
              <a:rPr lang="en-US" altLang="ru-RU" sz="2300" b="1" kern="0" baseline="30000" dirty="0">
                <a:solidFill>
                  <a:srgbClr val="008E40"/>
                </a:solidFill>
              </a:rPr>
              <a:t>1</a:t>
            </a:r>
            <a:r>
              <a:rPr lang="en-US" altLang="ru-RU" sz="2300" b="1" kern="0" dirty="0">
                <a:solidFill>
                  <a:srgbClr val="008E40"/>
                </a:solidFill>
              </a:rPr>
              <a:t>, Z.A</a:t>
            </a:r>
            <a:r>
              <a:rPr lang="ru-RU" altLang="ru-RU" sz="2300" b="1" kern="0" dirty="0">
                <a:solidFill>
                  <a:srgbClr val="008E40"/>
                </a:solidFill>
              </a:rPr>
              <a:t>.</a:t>
            </a:r>
            <a:r>
              <a:rPr lang="en-US" altLang="ru-RU" sz="2300" b="1" kern="0" dirty="0">
                <a:solidFill>
                  <a:srgbClr val="008E40"/>
                </a:solidFill>
              </a:rPr>
              <a:t> Igamkulov</a:t>
            </a:r>
            <a:r>
              <a:rPr lang="en-US" altLang="ru-RU" sz="2300" b="1" kern="0" baseline="30000" dirty="0">
                <a:solidFill>
                  <a:srgbClr val="008E40"/>
                </a:solidFill>
              </a:rPr>
              <a:t>1,3</a:t>
            </a:r>
            <a:r>
              <a:rPr lang="en-US" altLang="ru-RU" sz="2300" b="1" kern="0" dirty="0">
                <a:solidFill>
                  <a:srgbClr val="008E40"/>
                </a:solidFill>
              </a:rPr>
              <a:t>, G.D. Milnov</a:t>
            </a:r>
            <a:r>
              <a:rPr lang="en-US" altLang="ru-RU" sz="2300" b="1" kern="0" baseline="30000" dirty="0">
                <a:solidFill>
                  <a:srgbClr val="008E40"/>
                </a:solidFill>
              </a:rPr>
              <a:t>1,2</a:t>
            </a:r>
            <a:r>
              <a:rPr lang="en-US" altLang="ru-RU" sz="2300" b="1" kern="0" dirty="0">
                <a:solidFill>
                  <a:srgbClr val="008E40"/>
                </a:solidFill>
              </a:rPr>
              <a:t>,</a:t>
            </a:r>
          </a:p>
          <a:p>
            <a:pPr>
              <a:lnSpc>
                <a:spcPct val="80000"/>
              </a:lnSpc>
              <a:defRPr/>
            </a:pPr>
            <a:r>
              <a:rPr lang="en-US" altLang="ru-RU" sz="2300" b="1" kern="0" dirty="0">
                <a:solidFill>
                  <a:srgbClr val="008E40"/>
                </a:solidFill>
              </a:rPr>
              <a:t>P.A. Rukoyatkin</a:t>
            </a:r>
            <a:r>
              <a:rPr lang="en-US" altLang="ru-RU" sz="2300" b="1" kern="0" baseline="30000" dirty="0">
                <a:solidFill>
                  <a:srgbClr val="008E40"/>
                </a:solidFill>
              </a:rPr>
              <a:t>1</a:t>
            </a:r>
            <a:r>
              <a:rPr lang="en-US" altLang="ru-RU" sz="2300" b="1" kern="0" dirty="0">
                <a:solidFill>
                  <a:srgbClr val="008E40"/>
                </a:solidFill>
              </a:rPr>
              <a:t>, V.I. Stegaylov</a:t>
            </a:r>
            <a:r>
              <a:rPr lang="en-US" altLang="ru-RU" sz="2300" b="1" kern="0" baseline="30000" dirty="0">
                <a:solidFill>
                  <a:srgbClr val="008E40"/>
                </a:solidFill>
              </a:rPr>
              <a:t>1</a:t>
            </a:r>
            <a:r>
              <a:rPr lang="en-US" altLang="ru-RU" sz="2300" b="1" kern="0" dirty="0">
                <a:solidFill>
                  <a:srgbClr val="008E40"/>
                </a:solidFill>
              </a:rPr>
              <a:t>, O.A. Strelkova</a:t>
            </a:r>
            <a:r>
              <a:rPr lang="en-US" altLang="ru-RU" sz="2300" b="1" kern="0" baseline="30000" dirty="0">
                <a:solidFill>
                  <a:srgbClr val="008E40"/>
                </a:solidFill>
              </a:rPr>
              <a:t>1</a:t>
            </a:r>
            <a:r>
              <a:rPr lang="en-US" altLang="ru-RU" sz="2300" b="1" kern="0" dirty="0">
                <a:solidFill>
                  <a:srgbClr val="008E40"/>
                </a:solidFill>
              </a:rPr>
              <a:t>, A.S.</a:t>
            </a:r>
            <a:r>
              <a:rPr lang="ru-RU" altLang="ru-RU" sz="2300" b="1" kern="0" dirty="0">
                <a:solidFill>
                  <a:srgbClr val="008E40"/>
                </a:solidFill>
              </a:rPr>
              <a:t> </a:t>
            </a:r>
            <a:r>
              <a:rPr lang="en-US" altLang="ru-RU" sz="2300" b="1" kern="0" dirty="0">
                <a:solidFill>
                  <a:srgbClr val="008E40"/>
                </a:solidFill>
              </a:rPr>
              <a:t>Botvina</a:t>
            </a:r>
            <a:r>
              <a:rPr lang="en-US" altLang="ru-RU" sz="2300" b="1" kern="0" baseline="30000" dirty="0">
                <a:solidFill>
                  <a:srgbClr val="008E40"/>
                </a:solidFill>
              </a:rPr>
              <a:t>4</a:t>
            </a:r>
            <a:r>
              <a:rPr lang="en-US" altLang="ru-RU" sz="2300" b="1" kern="0" dirty="0">
                <a:solidFill>
                  <a:srgbClr val="008E40"/>
                </a:solidFill>
              </a:rPr>
              <a:t>.    </a:t>
            </a:r>
          </a:p>
          <a:p>
            <a:pPr>
              <a:lnSpc>
                <a:spcPct val="80000"/>
              </a:lnSpc>
              <a:defRPr/>
            </a:pPr>
            <a:endParaRPr lang="en-US" altLang="ru-RU" sz="2400" b="1" kern="0" dirty="0">
              <a:solidFill>
                <a:srgbClr val="008E40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en-US" altLang="ru-RU" sz="2400" b="1" kern="0" dirty="0">
              <a:solidFill>
                <a:srgbClr val="008E4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ru-RU" sz="2400" kern="0" dirty="0">
                <a:solidFill>
                  <a:srgbClr val="008E40"/>
                </a:solidFill>
              </a:rPr>
              <a:t> </a:t>
            </a:r>
            <a:r>
              <a:rPr lang="en-US" altLang="ru-RU" sz="2400" b="1" i="1" kern="0" baseline="30000" dirty="0">
                <a:solidFill>
                  <a:srgbClr val="008E40"/>
                </a:solidFill>
                <a:latin typeface="Times New Roman" pitchFamily="18" charset="0"/>
              </a:rPr>
              <a:t>1</a:t>
            </a:r>
            <a:r>
              <a:rPr lang="en-US" altLang="ru-RU" sz="2400" b="1" i="1" kern="0" dirty="0">
                <a:solidFill>
                  <a:srgbClr val="008E40"/>
                </a:solidFill>
                <a:latin typeface="Times New Roman" pitchFamily="18" charset="0"/>
              </a:rPr>
              <a:t>Joint</a:t>
            </a:r>
            <a:r>
              <a:rPr lang="ru-RU" altLang="ru-RU" sz="2400" b="1" i="1" kern="0" dirty="0">
                <a:solidFill>
                  <a:srgbClr val="008E40"/>
                </a:solidFill>
                <a:latin typeface="Times New Roman" pitchFamily="18" charset="0"/>
              </a:rPr>
              <a:t> </a:t>
            </a:r>
            <a:r>
              <a:rPr lang="en-US" altLang="ru-RU" sz="2400" b="1" i="1" kern="0" dirty="0">
                <a:solidFill>
                  <a:srgbClr val="008E40"/>
                </a:solidFill>
                <a:latin typeface="Times New Roman" pitchFamily="18" charset="0"/>
              </a:rPr>
              <a:t>Institute</a:t>
            </a:r>
            <a:r>
              <a:rPr lang="ru-RU" altLang="ru-RU" sz="2400" b="1" i="1" kern="0" dirty="0">
                <a:solidFill>
                  <a:srgbClr val="008E40"/>
                </a:solidFill>
                <a:latin typeface="Times New Roman" pitchFamily="18" charset="0"/>
              </a:rPr>
              <a:t> </a:t>
            </a:r>
            <a:r>
              <a:rPr lang="en-US" altLang="ru-RU" sz="2400" b="1" i="1" kern="0" dirty="0">
                <a:solidFill>
                  <a:srgbClr val="008E40"/>
                </a:solidFill>
                <a:latin typeface="Times New Roman" pitchFamily="18" charset="0"/>
              </a:rPr>
              <a:t>for Nuclear Research</a:t>
            </a:r>
            <a:r>
              <a:rPr lang="ru-RU" altLang="ru-RU" sz="2400" b="1" i="1" kern="0" dirty="0">
                <a:solidFill>
                  <a:srgbClr val="008E40"/>
                </a:solidFill>
                <a:latin typeface="Times New Roman" pitchFamily="18" charset="0"/>
              </a:rPr>
              <a:t>, </a:t>
            </a:r>
            <a:r>
              <a:rPr lang="en-US" altLang="ru-RU" sz="2400" b="1" i="1" kern="0" dirty="0">
                <a:solidFill>
                  <a:srgbClr val="008E40"/>
                </a:solidFill>
                <a:latin typeface="Times New Roman" pitchFamily="18" charset="0"/>
              </a:rPr>
              <a:t>Dubna</a:t>
            </a:r>
            <a:r>
              <a:rPr lang="ru-RU" altLang="ru-RU" sz="2400" b="1" i="1" kern="0" dirty="0">
                <a:solidFill>
                  <a:srgbClr val="008E40"/>
                </a:solidFill>
                <a:latin typeface="Times New Roman" pitchFamily="18" charset="0"/>
              </a:rPr>
              <a:t>, </a:t>
            </a:r>
            <a:r>
              <a:rPr lang="en-US" altLang="ru-RU" sz="2400" b="1" i="1" kern="0" dirty="0">
                <a:solidFill>
                  <a:srgbClr val="008E40"/>
                </a:solidFill>
                <a:latin typeface="Times New Roman" pitchFamily="18" charset="0"/>
              </a:rPr>
              <a:t>Russia; </a:t>
            </a:r>
            <a:r>
              <a:rPr lang="ru-RU" altLang="ru-RU" sz="2400" b="1" i="1" kern="0" dirty="0">
                <a:solidFill>
                  <a:srgbClr val="008E40"/>
                </a:solidFill>
                <a:latin typeface="Times New Roman" pitchFamily="18" charset="0"/>
              </a:rPr>
              <a:t>  </a:t>
            </a:r>
            <a:r>
              <a:rPr lang="en-US" altLang="ru-RU" sz="2400" b="1" i="1" kern="0" dirty="0">
                <a:solidFill>
                  <a:srgbClr val="008E40"/>
                </a:solidFill>
                <a:latin typeface="Times New Roman" pitchFamily="18" charset="0"/>
              </a:rPr>
              <a:t> </a:t>
            </a:r>
            <a:endParaRPr lang="en-US" altLang="ru-RU" sz="2400" b="1" kern="0" dirty="0">
              <a:solidFill>
                <a:srgbClr val="008E4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ru-RU" sz="2400" kern="0" dirty="0">
                <a:solidFill>
                  <a:srgbClr val="008E40"/>
                </a:solidFill>
              </a:rPr>
              <a:t> </a:t>
            </a:r>
            <a:r>
              <a:rPr lang="en-US" altLang="ru-RU" sz="2400" b="1" i="1" kern="0" baseline="30000" dirty="0">
                <a:solidFill>
                  <a:srgbClr val="008E40"/>
                </a:solidFill>
                <a:latin typeface="Times New Roman" pitchFamily="18" charset="0"/>
              </a:rPr>
              <a:t>2</a:t>
            </a:r>
            <a:r>
              <a:rPr lang="en-US" altLang="ru-RU" sz="2400" b="1" i="1" kern="0" dirty="0">
                <a:solidFill>
                  <a:srgbClr val="008E40"/>
                </a:solidFill>
                <a:latin typeface="Times New Roman" pitchFamily="18" charset="0"/>
              </a:rPr>
              <a:t>Dubna</a:t>
            </a:r>
            <a:r>
              <a:rPr lang="ru-RU" altLang="ru-RU" sz="2400" b="1" i="1" kern="0" dirty="0">
                <a:solidFill>
                  <a:srgbClr val="008E40"/>
                </a:solidFill>
                <a:latin typeface="Times New Roman" pitchFamily="18" charset="0"/>
              </a:rPr>
              <a:t> </a:t>
            </a:r>
            <a:r>
              <a:rPr lang="en-US" altLang="ru-RU" sz="2400" b="1" i="1" kern="0" dirty="0">
                <a:solidFill>
                  <a:srgbClr val="008E40"/>
                </a:solidFill>
                <a:latin typeface="Times New Roman" pitchFamily="18" charset="0"/>
              </a:rPr>
              <a:t>State</a:t>
            </a:r>
            <a:r>
              <a:rPr lang="ru-RU" altLang="ru-RU" sz="2400" b="1" i="1" kern="0" dirty="0">
                <a:solidFill>
                  <a:srgbClr val="008E40"/>
                </a:solidFill>
                <a:latin typeface="Times New Roman" pitchFamily="18" charset="0"/>
              </a:rPr>
              <a:t> </a:t>
            </a:r>
            <a:r>
              <a:rPr lang="en-US" altLang="ru-RU" sz="2400" b="1" i="1" kern="0" dirty="0">
                <a:solidFill>
                  <a:srgbClr val="008E40"/>
                </a:solidFill>
                <a:latin typeface="Times New Roman" pitchFamily="18" charset="0"/>
              </a:rPr>
              <a:t>University</a:t>
            </a:r>
            <a:r>
              <a:rPr lang="ru-RU" altLang="ru-RU" sz="2400" b="1" i="1" kern="0" dirty="0">
                <a:solidFill>
                  <a:srgbClr val="008E40"/>
                </a:solidFill>
                <a:latin typeface="Times New Roman" pitchFamily="18" charset="0"/>
              </a:rPr>
              <a:t>, </a:t>
            </a:r>
            <a:r>
              <a:rPr lang="en-US" altLang="ru-RU" sz="2400" b="1" i="1" kern="0" dirty="0">
                <a:solidFill>
                  <a:srgbClr val="008E40"/>
                </a:solidFill>
                <a:latin typeface="Times New Roman" pitchFamily="18" charset="0"/>
              </a:rPr>
              <a:t>Dubna</a:t>
            </a:r>
            <a:r>
              <a:rPr lang="ru-RU" altLang="ru-RU" sz="2400" b="1" i="1" kern="0" dirty="0">
                <a:solidFill>
                  <a:srgbClr val="008E40"/>
                </a:solidFill>
                <a:latin typeface="Times New Roman" pitchFamily="18" charset="0"/>
              </a:rPr>
              <a:t>, </a:t>
            </a:r>
            <a:r>
              <a:rPr lang="en-US" altLang="ru-RU" sz="2400" b="1" i="1" kern="0" dirty="0">
                <a:solidFill>
                  <a:srgbClr val="008E40"/>
                </a:solidFill>
                <a:latin typeface="Times New Roman" pitchFamily="18" charset="0"/>
              </a:rPr>
              <a:t>Russia; </a:t>
            </a:r>
            <a:endParaRPr lang="en-US" altLang="ru-RU" sz="2400" b="1" kern="0" dirty="0">
              <a:solidFill>
                <a:srgbClr val="008E4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ru-RU" sz="2400" kern="0" dirty="0">
                <a:solidFill>
                  <a:srgbClr val="008E40"/>
                </a:solidFill>
              </a:rPr>
              <a:t> </a:t>
            </a:r>
            <a:r>
              <a:rPr lang="en-US" altLang="ru-RU" sz="2400" b="1" i="1" kern="0" baseline="30000" dirty="0">
                <a:solidFill>
                  <a:srgbClr val="008E40"/>
                </a:solidFill>
                <a:latin typeface="Times New Roman" pitchFamily="18" charset="0"/>
              </a:rPr>
              <a:t>3</a:t>
            </a:r>
            <a:r>
              <a:rPr lang="en-US" altLang="ru-RU" sz="2400" b="1" i="1" kern="0" dirty="0">
                <a:solidFill>
                  <a:srgbClr val="008E40"/>
                </a:solidFill>
                <a:latin typeface="Times New Roman" pitchFamily="18" charset="0"/>
              </a:rPr>
              <a:t>JIZPI,</a:t>
            </a:r>
            <a:r>
              <a:rPr lang="ru-RU" altLang="ru-RU" sz="2400" b="1" i="1" kern="0" dirty="0">
                <a:solidFill>
                  <a:srgbClr val="008E40"/>
                </a:solidFill>
                <a:latin typeface="Times New Roman" pitchFamily="18" charset="0"/>
              </a:rPr>
              <a:t> </a:t>
            </a:r>
            <a:r>
              <a:rPr lang="en-US" altLang="ru-RU" sz="2400" b="1" i="1" kern="0" dirty="0" err="1">
                <a:solidFill>
                  <a:srgbClr val="008E40"/>
                </a:solidFill>
                <a:latin typeface="Times New Roman" pitchFamily="18" charset="0"/>
              </a:rPr>
              <a:t>Jizzakh</a:t>
            </a:r>
            <a:r>
              <a:rPr lang="en-US" altLang="ru-RU" sz="2400" b="1" i="1" kern="0" dirty="0">
                <a:solidFill>
                  <a:srgbClr val="008E40"/>
                </a:solidFill>
                <a:latin typeface="Times New Roman" pitchFamily="18" charset="0"/>
              </a:rPr>
              <a:t>,</a:t>
            </a:r>
            <a:r>
              <a:rPr lang="ru-RU" altLang="ru-RU" sz="2400" b="1" i="1" kern="0" dirty="0">
                <a:solidFill>
                  <a:srgbClr val="008E40"/>
                </a:solidFill>
                <a:latin typeface="Times New Roman" pitchFamily="18" charset="0"/>
              </a:rPr>
              <a:t> </a:t>
            </a:r>
            <a:r>
              <a:rPr lang="en-US" altLang="ru-RU" sz="2400" b="1" i="1" kern="0" dirty="0">
                <a:solidFill>
                  <a:srgbClr val="008E40"/>
                </a:solidFill>
                <a:latin typeface="Times New Roman" pitchFamily="18" charset="0"/>
              </a:rPr>
              <a:t>Uzbekistan;</a:t>
            </a:r>
            <a:r>
              <a:rPr lang="ru-RU" altLang="ru-RU" sz="2400" b="1" i="1" kern="0" dirty="0">
                <a:solidFill>
                  <a:srgbClr val="008E40"/>
                </a:solidFill>
                <a:latin typeface="Times New Roman" pitchFamily="18" charset="0"/>
              </a:rPr>
              <a:t> </a:t>
            </a:r>
            <a:r>
              <a:rPr lang="en-US" altLang="ru-RU" sz="2400" b="1" i="1" kern="0" dirty="0">
                <a:solidFill>
                  <a:srgbClr val="008E40"/>
                </a:solidFill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US" altLang="ru-RU" sz="2400" b="1" i="1" kern="0" baseline="30000" dirty="0">
                <a:solidFill>
                  <a:srgbClr val="008E40"/>
                </a:solidFill>
                <a:latin typeface="Times New Roman" pitchFamily="18" charset="0"/>
              </a:rPr>
              <a:t> 4</a:t>
            </a:r>
            <a:r>
              <a:rPr lang="en-US" altLang="ru-RU" sz="2400" b="1" i="1" kern="0" dirty="0">
                <a:solidFill>
                  <a:srgbClr val="008E40"/>
                </a:solidFill>
                <a:latin typeface="Times New Roman" pitchFamily="18" charset="0"/>
              </a:rPr>
              <a:t>FIAS, Frankfurt am Main,</a:t>
            </a:r>
            <a:r>
              <a:rPr lang="ru-RU" altLang="ru-RU" sz="2400" b="1" i="1" kern="0" dirty="0">
                <a:solidFill>
                  <a:srgbClr val="008E40"/>
                </a:solidFill>
                <a:latin typeface="Times New Roman" pitchFamily="18" charset="0"/>
              </a:rPr>
              <a:t> </a:t>
            </a:r>
            <a:r>
              <a:rPr lang="en-US" altLang="ru-RU" sz="2400" b="1" i="1" kern="0" dirty="0">
                <a:solidFill>
                  <a:srgbClr val="008E40"/>
                </a:solidFill>
                <a:latin typeface="Times New Roman" pitchFamily="18" charset="0"/>
              </a:rPr>
              <a:t>Germany</a:t>
            </a:r>
            <a:r>
              <a:rPr lang="ru-RU" altLang="ru-RU" sz="2400" b="1" i="1" kern="0" dirty="0">
                <a:solidFill>
                  <a:srgbClr val="008E40"/>
                </a:solidFill>
                <a:latin typeface="Times New Roman" pitchFamily="18" charset="0"/>
              </a:rPr>
              <a:t>.</a:t>
            </a:r>
            <a:endParaRPr lang="ru-RU" altLang="ru-RU" sz="2400" kern="0" dirty="0">
              <a:solidFill>
                <a:srgbClr val="008E4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583343-FDB1-D9F7-754C-9400A9533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4763"/>
            <a:ext cx="914400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08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>
            <a:extLst>
              <a:ext uri="{FF2B5EF4-FFF2-40B4-BE49-F238E27FC236}">
                <a16:creationId xmlns:a16="http://schemas.microsoft.com/office/drawing/2014/main" id="{823EAE9B-6701-7781-243D-8A36E048E6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76475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ru-RU" sz="2800"/>
              <a:t>Corr. func. at different geometry.</a:t>
            </a:r>
            <a:br>
              <a:rPr lang="en-US" altLang="ru-RU" sz="2800"/>
            </a:br>
            <a:r>
              <a:rPr lang="en-US" altLang="ru-RU" sz="2800"/>
              <a:t>  O.Shapiro &amp; D.H.E.Gross</a:t>
            </a:r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id="{B804855A-771A-A09C-7A09-68E03DC30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73238"/>
            <a:ext cx="7300912" cy="475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7" name="Text Box 3">
            <a:extLst>
              <a:ext uri="{FF2B5EF4-FFF2-40B4-BE49-F238E27FC236}">
                <a16:creationId xmlns:a16="http://schemas.microsoft.com/office/drawing/2014/main" id="{5923D9C4-ADEB-BECF-6E9F-3596F46CD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75" y="620713"/>
            <a:ext cx="4646613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ru-RU" sz="1800">
                <a:solidFill>
                  <a:srgbClr val="000000"/>
                </a:solidFill>
                <a:ea typeface="Arial Unicode MS"/>
                <a:cs typeface="Arial Unicode MS"/>
              </a:rPr>
              <a:t>O. Shapiro, D.H.E. Gross, 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ru-RU" sz="1800">
                <a:solidFill>
                  <a:srgbClr val="000000"/>
                </a:solidFill>
                <a:ea typeface="Arial Unicode MS"/>
                <a:cs typeface="Arial Unicode MS"/>
              </a:rPr>
              <a:t>Hahn-Meitner-Institut, </a:t>
            </a:r>
            <a:r>
              <a:rPr lang="en-US" altLang="ru-RU" sz="1800" b="1">
                <a:solidFill>
                  <a:srgbClr val="000000"/>
                </a:solidFill>
                <a:ea typeface="Arial Unicode MS"/>
                <a:cs typeface="Arial Unicode MS"/>
              </a:rPr>
              <a:t>HMI-B 527</a:t>
            </a:r>
            <a:r>
              <a:rPr lang="en-US" altLang="ru-RU" sz="1800">
                <a:solidFill>
                  <a:srgbClr val="000000"/>
                </a:solidFill>
                <a:ea typeface="Arial Unicode MS"/>
                <a:cs typeface="Arial Unicode MS"/>
              </a:rPr>
              <a:t> (1994) 11.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>
            <a:extLst>
              <a:ext uri="{FF2B5EF4-FFF2-40B4-BE49-F238E27FC236}">
                <a16:creationId xmlns:a16="http://schemas.microsoft.com/office/drawing/2014/main" id="{F75276AF-3B00-CEA4-6F3A-F9B52315CB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7732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ru-RU"/>
              <a:t>&lt;E&gt;=f(t</a:t>
            </a:r>
            <a:r>
              <a:rPr lang="en-US" altLang="ru-RU" baseline="-25000"/>
              <a:t>acc</a:t>
            </a:r>
            <a:r>
              <a:rPr lang="en-US" altLang="ru-RU"/>
              <a:t>)</a:t>
            </a:r>
          </a:p>
        </p:txBody>
      </p:sp>
      <p:pic>
        <p:nvPicPr>
          <p:cNvPr id="20483" name="Picture 2">
            <a:extLst>
              <a:ext uri="{FF2B5EF4-FFF2-40B4-BE49-F238E27FC236}">
                <a16:creationId xmlns:a16="http://schemas.microsoft.com/office/drawing/2014/main" id="{4761BC58-1546-0E68-50BC-8D934EFCF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260350"/>
            <a:ext cx="7505700" cy="633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>
            <a:extLst>
              <a:ext uri="{FF2B5EF4-FFF2-40B4-BE49-F238E27FC236}">
                <a16:creationId xmlns:a16="http://schemas.microsoft.com/office/drawing/2014/main" id="{6D73DF0B-EFE1-4E77-3F1E-7E5EFBBDB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828675"/>
            <a:ext cx="89471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ru-RU" sz="2400">
                <a:solidFill>
                  <a:srgbClr val="333399"/>
                </a:solidFill>
                <a:ea typeface="Arial Unicode MS"/>
                <a:cs typeface="Arial Unicode MS"/>
              </a:rPr>
              <a:t>The definition of two-fragment relative angle correlation function:</a:t>
            </a:r>
          </a:p>
        </p:txBody>
      </p:sp>
      <p:sp>
        <p:nvSpPr>
          <p:cNvPr id="22531" name="Text Box 1">
            <a:extLst>
              <a:ext uri="{FF2B5EF4-FFF2-40B4-BE49-F238E27FC236}">
                <a16:creationId xmlns:a16="http://schemas.microsoft.com/office/drawing/2014/main" id="{8CF1B8DD-15F9-04F8-F7B9-CD1B32697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4221163"/>
            <a:ext cx="91376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ru-RU" sz="2400">
                <a:solidFill>
                  <a:srgbClr val="333399"/>
                </a:solidFill>
                <a:ea typeface="Arial Unicode MS"/>
                <a:cs typeface="Arial Unicode MS"/>
              </a:rPr>
              <a:t>N</a:t>
            </a:r>
            <a:r>
              <a:rPr lang="en-US" altLang="ru-RU" sz="2400" baseline="-25000">
                <a:solidFill>
                  <a:srgbClr val="333399"/>
                </a:solidFill>
                <a:ea typeface="Arial Unicode MS"/>
                <a:cs typeface="Arial Unicode MS"/>
              </a:rPr>
              <a:t>uncorr</a:t>
            </a:r>
            <a:r>
              <a:rPr lang="en-US" altLang="ru-RU" sz="2400">
                <a:solidFill>
                  <a:srgbClr val="333399"/>
                </a:solidFill>
                <a:ea typeface="Arial Unicode MS"/>
                <a:cs typeface="Arial Unicode MS"/>
              </a:rPr>
              <a:t>(</a:t>
            </a:r>
            <a:r>
              <a:rPr lang="el-GR" altLang="ru-RU" sz="2400">
                <a:solidFill>
                  <a:srgbClr val="333399"/>
                </a:solidFill>
                <a:ea typeface="Arial Unicode MS"/>
                <a:cs typeface="Arial Unicode MS"/>
              </a:rPr>
              <a:t>Θ</a:t>
            </a:r>
            <a:r>
              <a:rPr lang="en-US" altLang="ru-RU" sz="2400" baseline="-25000">
                <a:solidFill>
                  <a:srgbClr val="333399"/>
                </a:solidFill>
                <a:ea typeface="Arial Unicode MS"/>
                <a:cs typeface="Arial Unicode MS"/>
              </a:rPr>
              <a:t>rel</a:t>
            </a:r>
            <a:r>
              <a:rPr lang="en-US" altLang="ru-RU" sz="2400">
                <a:solidFill>
                  <a:srgbClr val="333399"/>
                </a:solidFill>
                <a:ea typeface="Arial Unicode MS"/>
                <a:cs typeface="Arial Unicode MS"/>
              </a:rPr>
              <a:t>) is the uncorrelated yield constructed by mixing events.</a:t>
            </a:r>
          </a:p>
        </p:txBody>
      </p:sp>
      <p:sp>
        <p:nvSpPr>
          <p:cNvPr id="22532" name="Text Box 1">
            <a:extLst>
              <a:ext uri="{FF2B5EF4-FFF2-40B4-BE49-F238E27FC236}">
                <a16:creationId xmlns:a16="http://schemas.microsoft.com/office/drawing/2014/main" id="{C2E707E4-9B0B-5A33-6E4E-0BC0D912E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3317875"/>
            <a:ext cx="62245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ru-RU" sz="2400">
                <a:solidFill>
                  <a:srgbClr val="333399"/>
                </a:solidFill>
                <a:ea typeface="Arial Unicode MS"/>
                <a:cs typeface="Arial Unicode MS"/>
              </a:rPr>
              <a:t>N</a:t>
            </a:r>
            <a:r>
              <a:rPr lang="en-US" altLang="ru-RU" sz="2400" baseline="-25000">
                <a:solidFill>
                  <a:srgbClr val="333399"/>
                </a:solidFill>
                <a:ea typeface="Arial Unicode MS"/>
                <a:cs typeface="Arial Unicode MS"/>
              </a:rPr>
              <a:t>corr</a:t>
            </a:r>
            <a:r>
              <a:rPr lang="en-US" altLang="ru-RU" sz="2400">
                <a:solidFill>
                  <a:srgbClr val="333399"/>
                </a:solidFill>
                <a:ea typeface="Arial Unicode MS"/>
                <a:cs typeface="Arial Unicode MS"/>
              </a:rPr>
              <a:t>(</a:t>
            </a:r>
            <a:r>
              <a:rPr lang="el-GR" altLang="ru-RU" sz="2400">
                <a:solidFill>
                  <a:srgbClr val="333399"/>
                </a:solidFill>
                <a:ea typeface="Arial Unicode MS"/>
                <a:cs typeface="Arial Unicode MS"/>
              </a:rPr>
              <a:t>Θ</a:t>
            </a:r>
            <a:r>
              <a:rPr lang="en-US" altLang="ru-RU" sz="2400" baseline="-25000">
                <a:solidFill>
                  <a:srgbClr val="333399"/>
                </a:solidFill>
                <a:ea typeface="Arial Unicode MS"/>
                <a:cs typeface="Arial Unicode MS"/>
              </a:rPr>
              <a:t>rel</a:t>
            </a:r>
            <a:r>
              <a:rPr lang="en-US" altLang="ru-RU" sz="2400">
                <a:solidFill>
                  <a:srgbClr val="333399"/>
                </a:solidFill>
                <a:ea typeface="Arial Unicode MS"/>
                <a:cs typeface="Arial Unicode MS"/>
              </a:rPr>
              <a:t>) is the measured coincidence yield.</a:t>
            </a:r>
          </a:p>
        </p:txBody>
      </p:sp>
      <p:sp>
        <p:nvSpPr>
          <p:cNvPr id="22533" name="Text Box 1">
            <a:extLst>
              <a:ext uri="{FF2B5EF4-FFF2-40B4-BE49-F238E27FC236}">
                <a16:creationId xmlns:a16="http://schemas.microsoft.com/office/drawing/2014/main" id="{D3376FE5-64D6-4A87-4015-F5413644B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565400"/>
            <a:ext cx="11080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ru-RU" sz="2400">
                <a:solidFill>
                  <a:srgbClr val="333399"/>
                </a:solidFill>
                <a:ea typeface="Arial Unicode MS"/>
                <a:cs typeface="Arial Unicode MS"/>
              </a:rPr>
              <a:t>where </a:t>
            </a:r>
          </a:p>
        </p:txBody>
      </p:sp>
      <p:sp>
        <p:nvSpPr>
          <p:cNvPr id="22534" name="Text Box 1">
            <a:extLst>
              <a:ext uri="{FF2B5EF4-FFF2-40B4-BE49-F238E27FC236}">
                <a16:creationId xmlns:a16="http://schemas.microsoft.com/office/drawing/2014/main" id="{41D12CAA-FE37-B4A7-96B8-C87328F29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" y="1812925"/>
            <a:ext cx="5184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ru-RU" sz="2400">
                <a:solidFill>
                  <a:srgbClr val="333399"/>
                </a:solidFill>
                <a:ea typeface="Arial Unicode MS"/>
                <a:cs typeface="Arial Unicode MS"/>
              </a:rPr>
              <a:t>1 + R(</a:t>
            </a:r>
            <a:r>
              <a:rPr lang="el-GR" altLang="ru-RU" sz="2400">
                <a:solidFill>
                  <a:srgbClr val="333399"/>
                </a:solidFill>
                <a:ea typeface="Arial Unicode MS"/>
                <a:cs typeface="Arial Unicode MS"/>
              </a:rPr>
              <a:t>Θ</a:t>
            </a:r>
            <a:r>
              <a:rPr lang="en-US" altLang="ru-RU" sz="2400" baseline="-25000">
                <a:solidFill>
                  <a:srgbClr val="333399"/>
                </a:solidFill>
                <a:ea typeface="Arial Unicode MS"/>
                <a:cs typeface="Arial Unicode MS"/>
              </a:rPr>
              <a:t>rel</a:t>
            </a:r>
            <a:r>
              <a:rPr lang="en-US" altLang="ru-RU" sz="2400">
                <a:solidFill>
                  <a:srgbClr val="333399"/>
                </a:solidFill>
                <a:ea typeface="Arial Unicode MS"/>
                <a:cs typeface="Arial Unicode MS"/>
              </a:rPr>
              <a:t>) = C*N</a:t>
            </a:r>
            <a:r>
              <a:rPr lang="en-US" altLang="ru-RU" sz="2400" baseline="-25000">
                <a:solidFill>
                  <a:srgbClr val="333399"/>
                </a:solidFill>
                <a:ea typeface="Arial Unicode MS"/>
                <a:cs typeface="Arial Unicode MS"/>
              </a:rPr>
              <a:t>corr</a:t>
            </a:r>
            <a:r>
              <a:rPr lang="en-US" altLang="ru-RU" sz="2400">
                <a:solidFill>
                  <a:srgbClr val="333399"/>
                </a:solidFill>
                <a:ea typeface="Arial Unicode MS"/>
                <a:cs typeface="Arial Unicode MS"/>
              </a:rPr>
              <a:t>(</a:t>
            </a:r>
            <a:r>
              <a:rPr lang="el-GR" altLang="ru-RU" sz="2400">
                <a:solidFill>
                  <a:srgbClr val="333399"/>
                </a:solidFill>
                <a:ea typeface="Arial Unicode MS"/>
                <a:cs typeface="Arial Unicode MS"/>
              </a:rPr>
              <a:t>Θ</a:t>
            </a:r>
            <a:r>
              <a:rPr lang="en-US" altLang="ru-RU" sz="2400" baseline="-25000">
                <a:solidFill>
                  <a:srgbClr val="333399"/>
                </a:solidFill>
                <a:ea typeface="Arial Unicode MS"/>
                <a:cs typeface="Arial Unicode MS"/>
              </a:rPr>
              <a:t>rel</a:t>
            </a:r>
            <a:r>
              <a:rPr lang="en-US" altLang="ru-RU" sz="2400">
                <a:solidFill>
                  <a:srgbClr val="333399"/>
                </a:solidFill>
                <a:ea typeface="Arial Unicode MS"/>
                <a:cs typeface="Arial Unicode MS"/>
              </a:rPr>
              <a:t>)/N</a:t>
            </a:r>
            <a:r>
              <a:rPr lang="en-US" altLang="ru-RU" sz="2400" baseline="-25000">
                <a:solidFill>
                  <a:srgbClr val="333399"/>
                </a:solidFill>
                <a:ea typeface="Arial Unicode MS"/>
                <a:cs typeface="Arial Unicode MS"/>
              </a:rPr>
              <a:t>uncorr</a:t>
            </a:r>
            <a:r>
              <a:rPr lang="en-US" altLang="ru-RU" sz="2400">
                <a:solidFill>
                  <a:srgbClr val="333399"/>
                </a:solidFill>
                <a:ea typeface="Arial Unicode MS"/>
                <a:cs typeface="Arial Unicode MS"/>
              </a:rPr>
              <a:t>(</a:t>
            </a:r>
            <a:r>
              <a:rPr lang="el-GR" altLang="ru-RU" sz="2400">
                <a:solidFill>
                  <a:srgbClr val="333399"/>
                </a:solidFill>
                <a:ea typeface="Arial Unicode MS"/>
                <a:cs typeface="Arial Unicode MS"/>
              </a:rPr>
              <a:t>Θ</a:t>
            </a:r>
            <a:r>
              <a:rPr lang="en-US" altLang="ru-RU" sz="2400" baseline="-25000">
                <a:solidFill>
                  <a:srgbClr val="333399"/>
                </a:solidFill>
                <a:ea typeface="Arial Unicode MS"/>
                <a:cs typeface="Arial Unicode MS"/>
              </a:rPr>
              <a:t>rel</a:t>
            </a:r>
            <a:r>
              <a:rPr lang="en-US" altLang="ru-RU" sz="2400">
                <a:solidFill>
                  <a:srgbClr val="333399"/>
                </a:solidFill>
                <a:ea typeface="Arial Unicode MS"/>
                <a:cs typeface="Arial Unicode MS"/>
              </a:rPr>
              <a:t>) 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B8A383-2169-C0DD-EB31-8618CEF27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0"/>
            <a:ext cx="6946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AAC7D9-BF53-31D8-7C08-F1B982351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0"/>
            <a:ext cx="6946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E7E6549-DA4C-18A7-55C0-BB811143E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0"/>
            <a:ext cx="6946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6BBC5E2-2DEA-BF29-E217-DAE25B1A5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0"/>
            <a:ext cx="6946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97FBDD3-6820-B826-D104-4361D8ACD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0"/>
            <a:ext cx="6946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9C2C2E9-1B98-A7EF-0E13-09950C193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0"/>
            <a:ext cx="6946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2">
            <a:extLst>
              <a:ext uri="{FF2B5EF4-FFF2-40B4-BE49-F238E27FC236}">
                <a16:creationId xmlns:a16="http://schemas.microsoft.com/office/drawing/2014/main" id="{551108A6-74B7-3002-1889-697BDB70A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33363"/>
            <a:ext cx="6515100" cy="639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2D7D6E-55A9-458E-753E-4776DD1C3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33363"/>
            <a:ext cx="6515100" cy="639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DE3D831-6ECA-7302-20DA-68FCCAE56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33363"/>
            <a:ext cx="6515100" cy="639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4D5991-125E-7290-9F4F-83BD65F0C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333375"/>
            <a:ext cx="28082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2800" b="1">
                <a:solidFill>
                  <a:srgbClr val="002060"/>
                </a:solidFill>
              </a:rPr>
              <a:t>C(22 GeV) + Au</a:t>
            </a:r>
            <a:endParaRPr lang="ru-RU" altLang="ru-RU" sz="28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>
            <a:extLst>
              <a:ext uri="{FF2B5EF4-FFF2-40B4-BE49-F238E27FC236}">
                <a16:creationId xmlns:a16="http://schemas.microsoft.com/office/drawing/2014/main" id="{1C58A11C-D0DD-4717-F8DE-E9388FE28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92150"/>
            <a:ext cx="7569200" cy="549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2" name="Line 2">
            <a:extLst>
              <a:ext uri="{FF2B5EF4-FFF2-40B4-BE49-F238E27FC236}">
                <a16:creationId xmlns:a16="http://schemas.microsoft.com/office/drawing/2014/main" id="{630C4F11-F583-5F8A-FA96-27D8B0107A3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3575" y="4508500"/>
            <a:ext cx="576263" cy="1588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3" name="Line 3">
            <a:extLst>
              <a:ext uri="{FF2B5EF4-FFF2-40B4-BE49-F238E27FC236}">
                <a16:creationId xmlns:a16="http://schemas.microsoft.com/office/drawing/2014/main" id="{ED66F08B-DC61-66E1-438E-6C4A8B9DF3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92500" y="4291013"/>
            <a:ext cx="1588" cy="723900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4" name="Line 4">
            <a:extLst>
              <a:ext uri="{FF2B5EF4-FFF2-40B4-BE49-F238E27FC236}">
                <a16:creationId xmlns:a16="http://schemas.microsoft.com/office/drawing/2014/main" id="{33CFE390-3C23-414B-81BE-F8F11458AD7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4797425"/>
            <a:ext cx="576263" cy="1588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5" name="Line 5">
            <a:extLst>
              <a:ext uri="{FF2B5EF4-FFF2-40B4-BE49-F238E27FC236}">
                <a16:creationId xmlns:a16="http://schemas.microsoft.com/office/drawing/2014/main" id="{046A32AE-029F-B6C3-B6F6-83885876C0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63938" y="4435475"/>
            <a:ext cx="1587" cy="1082675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6" name="Line 6">
            <a:extLst>
              <a:ext uri="{FF2B5EF4-FFF2-40B4-BE49-F238E27FC236}">
                <a16:creationId xmlns:a16="http://schemas.microsoft.com/office/drawing/2014/main" id="{2B83565F-A15B-34F8-15BD-17A17FC75E6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7675" y="3357563"/>
            <a:ext cx="1588" cy="503237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7" name="Line 7">
            <a:extLst>
              <a:ext uri="{FF2B5EF4-FFF2-40B4-BE49-F238E27FC236}">
                <a16:creationId xmlns:a16="http://schemas.microsoft.com/office/drawing/2014/main" id="{04E627FF-1DF4-4267-FF38-FEF8222964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0338" y="3573463"/>
            <a:ext cx="576262" cy="1587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8" name="Line 8">
            <a:extLst>
              <a:ext uri="{FF2B5EF4-FFF2-40B4-BE49-F238E27FC236}">
                <a16:creationId xmlns:a16="http://schemas.microsoft.com/office/drawing/2014/main" id="{06FF34ED-89FB-1FB6-99F6-55DA4576B0C7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8063" y="4510088"/>
            <a:ext cx="1587" cy="1009650"/>
          </a:xfrm>
          <a:prstGeom prst="line">
            <a:avLst/>
          </a:prstGeom>
          <a:noFill/>
          <a:ln w="3168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9" name="Line 9">
            <a:extLst>
              <a:ext uri="{FF2B5EF4-FFF2-40B4-BE49-F238E27FC236}">
                <a16:creationId xmlns:a16="http://schemas.microsoft.com/office/drawing/2014/main" id="{7D571684-45CA-CE21-8332-8A1B337EA4C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65650" y="4941888"/>
            <a:ext cx="503238" cy="1587"/>
          </a:xfrm>
          <a:prstGeom prst="line">
            <a:avLst/>
          </a:prstGeom>
          <a:noFill/>
          <a:ln w="3168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2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3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3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3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35" presetClass="entr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9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0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ntr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5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6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3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3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8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9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Дата 3">
            <a:extLst>
              <a:ext uri="{FF2B5EF4-FFF2-40B4-BE49-F238E27FC236}">
                <a16:creationId xmlns:a16="http://schemas.microsoft.com/office/drawing/2014/main" id="{3EA70ED2-0583-0A50-7A01-DBEAA35FA56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A8D12A-0778-4E72-A7FC-71D14D9CDEEC}" type="datetime4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24 апреля 2025 г.</a:t>
            </a:fld>
            <a:endParaRPr lang="ru-RU" altLang="ru-RU" sz="1400"/>
          </a:p>
        </p:txBody>
      </p:sp>
      <p:sp>
        <p:nvSpPr>
          <p:cNvPr id="30723" name="TextBox 2">
            <a:extLst>
              <a:ext uri="{FF2B5EF4-FFF2-40B4-BE49-F238E27FC236}">
                <a16:creationId xmlns:a16="http://schemas.microsoft.com/office/drawing/2014/main" id="{6304150F-2ABE-85CC-423C-0E8B942D6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3550" y="544513"/>
            <a:ext cx="3136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/>
              <a:t>d(4.4 GeV) + Au</a:t>
            </a:r>
            <a:endParaRPr lang="ru-RU" altLang="ru-RU"/>
          </a:p>
        </p:txBody>
      </p:sp>
      <p:pic>
        <p:nvPicPr>
          <p:cNvPr id="30724" name="Рисунок 2">
            <a:extLst>
              <a:ext uri="{FF2B5EF4-FFF2-40B4-BE49-F238E27FC236}">
                <a16:creationId xmlns:a16="http://schemas.microsoft.com/office/drawing/2014/main" id="{F3881E56-8FFD-5FDB-C11F-C27A8A622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1362075"/>
            <a:ext cx="398145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772506-BA07-43AE-34ED-3BABAE90D4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1362075"/>
            <a:ext cx="398145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Дата 3">
            <a:extLst>
              <a:ext uri="{FF2B5EF4-FFF2-40B4-BE49-F238E27FC236}">
                <a16:creationId xmlns:a16="http://schemas.microsoft.com/office/drawing/2014/main" id="{8BCE1CF9-7619-8C64-B05A-44DA381E55F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D9FBB6-6573-48EC-9DF2-4FE510F628DD}" type="datetime4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24 апреля 2025 г.</a:t>
            </a:fld>
            <a:endParaRPr lang="ru-RU" altLang="ru-RU" sz="1400"/>
          </a:p>
        </p:txBody>
      </p:sp>
      <p:sp>
        <p:nvSpPr>
          <p:cNvPr id="32771" name="TextBox 2">
            <a:extLst>
              <a:ext uri="{FF2B5EF4-FFF2-40B4-BE49-F238E27FC236}">
                <a16:creationId xmlns:a16="http://schemas.microsoft.com/office/drawing/2014/main" id="{4E15E0CC-67E2-D135-D1D0-AA14D1C5D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3550" y="252413"/>
            <a:ext cx="3136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/>
              <a:t>d(4.4 GeV) + Au</a:t>
            </a:r>
            <a:endParaRPr lang="ru-RU" alt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7955F4-B98B-33FF-AB5A-6D19B47E3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13" y="949325"/>
            <a:ext cx="477837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7BD5CB-59B7-8FFB-D838-3ED123CDC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13" y="949325"/>
            <a:ext cx="477837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299AD35-DF07-5DA5-12BE-609209FDF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13" y="949325"/>
            <a:ext cx="477837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C2C0CDD-8531-7547-F067-B26731B24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595938"/>
            <a:ext cx="3671888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0899CA-2823-F48D-AE6F-931F5CC7F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484313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Дата 3">
            <a:extLst>
              <a:ext uri="{FF2B5EF4-FFF2-40B4-BE49-F238E27FC236}">
                <a16:creationId xmlns:a16="http://schemas.microsoft.com/office/drawing/2014/main" id="{9C991540-FFF9-B1A2-E79F-F2E2919DE56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F5E81F-B06B-49DD-A597-CFC96FAD20DE}" type="datetime4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24 апреля 2025 г.</a:t>
            </a:fld>
            <a:endParaRPr lang="ru-RU" altLang="ru-RU" sz="1400"/>
          </a:p>
        </p:txBody>
      </p:sp>
      <p:sp>
        <p:nvSpPr>
          <p:cNvPr id="34819" name="TextBox 2">
            <a:extLst>
              <a:ext uri="{FF2B5EF4-FFF2-40B4-BE49-F238E27FC236}">
                <a16:creationId xmlns:a16="http://schemas.microsoft.com/office/drawing/2014/main" id="{A1E5F26D-29BD-760F-B464-46A9AAE03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3550" y="252413"/>
            <a:ext cx="3136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/>
              <a:t>d(4.4 GeV) + Au</a:t>
            </a:r>
            <a:endParaRPr lang="ru-RU" alt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EAB551-2EC4-C5C1-7D1D-978AABE20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941388"/>
            <a:ext cx="4794250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E7A7D3-7EF7-EDA8-C1CF-1D3F7D187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941388"/>
            <a:ext cx="4794250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E3D2DF-3437-4F38-5BE3-2B257A280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941388"/>
            <a:ext cx="4794250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DDDCFD6-96AF-EA8D-D3F8-D48E5B512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412875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Дата 3">
            <a:extLst>
              <a:ext uri="{FF2B5EF4-FFF2-40B4-BE49-F238E27FC236}">
                <a16:creationId xmlns:a16="http://schemas.microsoft.com/office/drawing/2014/main" id="{152E0052-6307-77DB-274F-16C65B07F83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3636E5-6ED0-4904-B256-6D70B540FE02}" type="datetime4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24 апреля 2025 г.</a:t>
            </a:fld>
            <a:endParaRPr lang="ru-RU" altLang="ru-RU" sz="1400"/>
          </a:p>
        </p:txBody>
      </p:sp>
      <p:sp>
        <p:nvSpPr>
          <p:cNvPr id="36867" name="TextBox 2">
            <a:extLst>
              <a:ext uri="{FF2B5EF4-FFF2-40B4-BE49-F238E27FC236}">
                <a16:creationId xmlns:a16="http://schemas.microsoft.com/office/drawing/2014/main" id="{8D51B608-6E98-E006-B5D8-29CC322B8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3550" y="252413"/>
            <a:ext cx="3136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/>
              <a:t>d(4.4 GeV) + Au</a:t>
            </a:r>
            <a:endParaRPr lang="ru-RU" alt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C1085B-720A-CD57-FC59-887EC9C42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6900" y="1412875"/>
            <a:ext cx="2179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2400">
                <a:solidFill>
                  <a:srgbClr val="00B050"/>
                </a:solidFill>
              </a:rPr>
              <a:t>without flow</a:t>
            </a:r>
            <a:endParaRPr lang="ru-RU" altLang="ru-RU" sz="2400">
              <a:solidFill>
                <a:srgbClr val="0000FF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731396-03B8-80D2-CD22-E91DCB2DD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13" y="949325"/>
            <a:ext cx="477837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DD39545-0297-27B8-2D59-7D08A2AC2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13" y="949325"/>
            <a:ext cx="477837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BC91B75-6908-DFED-E7AC-B08AD2417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13" y="949325"/>
            <a:ext cx="477837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B7C3C2-735C-B940-B717-64F710DC89B4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984468" y="1874441"/>
            <a:ext cx="1779113" cy="431593"/>
          </a:xfrm>
          <a:prstGeom prst="rect">
            <a:avLst/>
          </a:prstGeom>
          <a:blipFill>
            <a:blip r:embed="rId6"/>
            <a:stretch>
              <a:fillRect t="-16901" r="-9247" b="-32394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>
            <a:extLst>
              <a:ext uri="{FF2B5EF4-FFF2-40B4-BE49-F238E27FC236}">
                <a16:creationId xmlns:a16="http://schemas.microsoft.com/office/drawing/2014/main" id="{96F23CD4-97BA-8622-3506-5D979DA20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481013"/>
            <a:ext cx="4362450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AFA663-83DB-1D1B-C75A-3EBA1312C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188913"/>
            <a:ext cx="3105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002060"/>
                </a:solidFill>
                <a:latin typeface="Comic Sans MS" panose="030F0702030302020204" pitchFamily="66" charset="0"/>
              </a:rPr>
              <a:t>58 CsI(Tl) detectors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002060"/>
                </a:solidFill>
                <a:latin typeface="Comic Sans MS" panose="030F0702030302020204" pitchFamily="66" charset="0"/>
              </a:rPr>
              <a:t>5 telescope-spectrometers</a:t>
            </a:r>
            <a:endParaRPr lang="ru-RU" altLang="ru-RU" sz="180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140517E-DD60-C2EA-CD33-C003E363C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924175"/>
            <a:ext cx="2514600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0D73EB-C7FD-B8E3-F28D-233F6B12F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516563"/>
            <a:ext cx="3246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002060"/>
                </a:solidFill>
                <a:latin typeface="Comic Sans MS" panose="030F0702030302020204" pitchFamily="66" charset="0"/>
              </a:rPr>
              <a:t>25 telescope-spectrometers</a:t>
            </a:r>
            <a:endParaRPr lang="ru-RU" altLang="ru-RU" sz="180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126" name="Дата 6">
            <a:extLst>
              <a:ext uri="{FF2B5EF4-FFF2-40B4-BE49-F238E27FC236}">
                <a16:creationId xmlns:a16="http://schemas.microsoft.com/office/drawing/2014/main" id="{3609E70E-C549-97D4-3B2B-1C7A16E7D8A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CD15CE-53BA-468C-8D1A-49C4A1CEBA6D}" type="datetime1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24.04.2025</a:t>
            </a:fld>
            <a:endParaRPr lang="ru-RU" altLang="ru-RU" sz="140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Дата 3">
            <a:extLst>
              <a:ext uri="{FF2B5EF4-FFF2-40B4-BE49-F238E27FC236}">
                <a16:creationId xmlns:a16="http://schemas.microsoft.com/office/drawing/2014/main" id="{BF34B8DC-80EC-CD61-8D61-1F0F8469F76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FFCB05-9FF3-4BFC-9A8C-6CCFA3630A4F}" type="datetime4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24 апреля 2025 г.</a:t>
            </a:fld>
            <a:endParaRPr lang="ru-RU" altLang="ru-RU" sz="1400"/>
          </a:p>
        </p:txBody>
      </p:sp>
      <p:sp>
        <p:nvSpPr>
          <p:cNvPr id="38915" name="TextBox 2">
            <a:extLst>
              <a:ext uri="{FF2B5EF4-FFF2-40B4-BE49-F238E27FC236}">
                <a16:creationId xmlns:a16="http://schemas.microsoft.com/office/drawing/2014/main" id="{A99AF840-0356-C411-343A-4E2BC0C2A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3550" y="252413"/>
            <a:ext cx="3136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/>
              <a:t>d(4.4 GeV) + Au</a:t>
            </a:r>
            <a:endParaRPr lang="ru-RU" alt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782C56-2F89-F962-45E6-2E0743C10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13" y="949325"/>
            <a:ext cx="477837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6D4D844-C899-0610-C17C-0BE91F347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13" y="949325"/>
            <a:ext cx="477837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5BA422-7B27-27B8-73A0-647C5BFC0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5950" y="1530350"/>
            <a:ext cx="1793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2400">
                <a:solidFill>
                  <a:srgbClr val="00B050"/>
                </a:solidFill>
              </a:rPr>
              <a:t>without flow</a:t>
            </a:r>
            <a:endParaRPr lang="ru-RU" altLang="ru-RU" sz="2400">
              <a:solidFill>
                <a:srgbClr val="00B05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59CDD0-B981-A3CB-CB08-9AD4F66FA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13" y="949325"/>
            <a:ext cx="477837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B2E722-E5FE-D168-E52D-C74A0B6757C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965255" y="2020090"/>
            <a:ext cx="2178745" cy="667812"/>
          </a:xfrm>
          <a:prstGeom prst="rect">
            <a:avLst/>
          </a:prstGeom>
          <a:blipFill>
            <a:blip r:embed="rId6"/>
            <a:stretch>
              <a:fillRect r="-1120" b="-7273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Дата 3">
            <a:extLst>
              <a:ext uri="{FF2B5EF4-FFF2-40B4-BE49-F238E27FC236}">
                <a16:creationId xmlns:a16="http://schemas.microsoft.com/office/drawing/2014/main" id="{6B309A5E-C5F6-C6FC-1151-D572ACE75C5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E01BC9-A1E2-408B-BA10-9CFFE7474546}" type="datetime4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24 апреля 2025 г.</a:t>
            </a:fld>
            <a:endParaRPr lang="ru-RU" altLang="ru-RU" sz="1400"/>
          </a:p>
        </p:txBody>
      </p:sp>
      <p:sp>
        <p:nvSpPr>
          <p:cNvPr id="40963" name="TextBox 2">
            <a:extLst>
              <a:ext uri="{FF2B5EF4-FFF2-40B4-BE49-F238E27FC236}">
                <a16:creationId xmlns:a16="http://schemas.microsoft.com/office/drawing/2014/main" id="{FE71D0AA-8EF9-8723-A84A-2EDD2AB5B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3550" y="252413"/>
            <a:ext cx="3136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/>
              <a:t>d(4.4 GeV) + Au</a:t>
            </a:r>
            <a:endParaRPr lang="ru-RU" altLang="ru-RU"/>
          </a:p>
        </p:txBody>
      </p:sp>
      <p:pic>
        <p:nvPicPr>
          <p:cNvPr id="40964" name="Рисунок 5">
            <a:extLst>
              <a:ext uri="{FF2B5EF4-FFF2-40B4-BE49-F238E27FC236}">
                <a16:creationId xmlns:a16="http://schemas.microsoft.com/office/drawing/2014/main" id="{5051DD5B-A499-7CA8-B6B8-C356FFCAE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13" y="949325"/>
            <a:ext cx="477837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Рисунок 7">
            <a:extLst>
              <a:ext uri="{FF2B5EF4-FFF2-40B4-BE49-F238E27FC236}">
                <a16:creationId xmlns:a16="http://schemas.microsoft.com/office/drawing/2014/main" id="{FA213DEE-2E11-24A8-28E0-2BEC7DB64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13" y="949325"/>
            <a:ext cx="477837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A22D7B-6A33-5513-FFED-54494D416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9763" y="1382713"/>
            <a:ext cx="1795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2400">
                <a:solidFill>
                  <a:srgbClr val="00B050"/>
                </a:solidFill>
              </a:rPr>
              <a:t>without flow</a:t>
            </a:r>
            <a:endParaRPr lang="ru-RU" altLang="ru-RU" sz="2400">
              <a:solidFill>
                <a:srgbClr val="00B05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6D43B6-4C3B-668A-FB4A-A1B10127583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967971" y="1914712"/>
            <a:ext cx="1888281" cy="503471"/>
          </a:xfrm>
          <a:prstGeom prst="rect">
            <a:avLst/>
          </a:prstGeom>
          <a:blipFill>
            <a:blip r:embed="rId5"/>
            <a:stretch>
              <a:fillRect r="-645" b="-14458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1106D8-0AE5-F42F-6F4A-F03788B7E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13" y="949325"/>
            <a:ext cx="477837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Дата 3">
            <a:extLst>
              <a:ext uri="{FF2B5EF4-FFF2-40B4-BE49-F238E27FC236}">
                <a16:creationId xmlns:a16="http://schemas.microsoft.com/office/drawing/2014/main" id="{1862DAE9-1FA9-50CC-B452-97F2D062CDF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B79742-5232-4EFC-8444-C31A5476F64B}" type="datetime4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24 апреля 2025 г.</a:t>
            </a:fld>
            <a:endParaRPr lang="ru-RU" altLang="ru-RU" sz="1400"/>
          </a:p>
        </p:txBody>
      </p:sp>
      <p:sp>
        <p:nvSpPr>
          <p:cNvPr id="43011" name="TextBox 2">
            <a:extLst>
              <a:ext uri="{FF2B5EF4-FFF2-40B4-BE49-F238E27FC236}">
                <a16:creationId xmlns:a16="http://schemas.microsoft.com/office/drawing/2014/main" id="{6001C313-CD60-3F10-C827-E7055A72E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3550" y="252413"/>
            <a:ext cx="3136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/>
              <a:t>d(4.4 GeV) + Au</a:t>
            </a:r>
            <a:endParaRPr lang="ru-RU" alt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2AEF984-1191-1731-7583-BBD3013C8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13" y="949325"/>
            <a:ext cx="477837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EE3A50F-E46B-17AE-E897-3723098B8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13" y="949325"/>
            <a:ext cx="477837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D768FD8-F69C-1C49-6DA3-4FB3EC8AE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1188" y="1516063"/>
            <a:ext cx="1389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00B050"/>
                </a:solidFill>
              </a:rPr>
              <a:t>without flow</a:t>
            </a:r>
            <a:endParaRPr lang="ru-RU" altLang="ru-RU" sz="1800">
              <a:solidFill>
                <a:srgbClr val="00B050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686B9D6-F1AF-E131-DCDC-F66C5728B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13" y="949325"/>
            <a:ext cx="477837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4C7E5B5-3FE0-88D1-C6DC-33DDF7A1D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850" y="18923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B28EE6F-04DD-21E9-7E00-1B5436994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13" y="949325"/>
            <a:ext cx="477837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AD965BF-CF60-99A0-F61D-0C8F65BC4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850" y="2357438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C269AB7-D6CB-E73F-5574-3ADB55076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13" y="949325"/>
            <a:ext cx="477837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6609C12-2693-2FC9-DBD9-54264F803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850" y="2765425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Дата 3">
            <a:extLst>
              <a:ext uri="{FF2B5EF4-FFF2-40B4-BE49-F238E27FC236}">
                <a16:creationId xmlns:a16="http://schemas.microsoft.com/office/drawing/2014/main" id="{512360DE-D9C5-3602-2C21-0046B3C05EE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BF61F9-7200-4BA9-9679-19B1498EC9A8}" type="datetime4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24 апреля 2025 г.</a:t>
            </a:fld>
            <a:endParaRPr lang="ru-RU" altLang="ru-RU" sz="1400"/>
          </a:p>
        </p:txBody>
      </p:sp>
      <p:sp>
        <p:nvSpPr>
          <p:cNvPr id="45059" name="TextBox 2">
            <a:extLst>
              <a:ext uri="{FF2B5EF4-FFF2-40B4-BE49-F238E27FC236}">
                <a16:creationId xmlns:a16="http://schemas.microsoft.com/office/drawing/2014/main" id="{528A01B2-DF57-B5DF-7966-852F2DF8C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3550" y="252413"/>
            <a:ext cx="3136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/>
              <a:t>d(4.4 GeV) + Au</a:t>
            </a:r>
            <a:endParaRPr lang="ru-RU" alt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F5903B-7DD5-89B5-EB0B-FC9025FB6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13" y="949325"/>
            <a:ext cx="477837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A9019D-8859-2E64-B7A9-6D96FA45EA0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161446" y="810565"/>
            <a:ext cx="2329408" cy="739690"/>
          </a:xfrm>
          <a:prstGeom prst="rect">
            <a:avLst/>
          </a:prstGeom>
          <a:blipFill>
            <a:blip r:embed="rId4"/>
            <a:stretch>
              <a:fillRect t="-10744" b="-20661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Дата 3">
            <a:extLst>
              <a:ext uri="{FF2B5EF4-FFF2-40B4-BE49-F238E27FC236}">
                <a16:creationId xmlns:a16="http://schemas.microsoft.com/office/drawing/2014/main" id="{9D31619E-2DED-9CC4-A373-AD90B0BEC63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DBDDDD-D4B2-41A0-8B2A-B7C7602CE362}" type="datetime4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24 апреля 2025 г.</a:t>
            </a:fld>
            <a:endParaRPr lang="ru-RU" altLang="ru-RU" sz="140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8E12FD-2B20-9991-DCF2-ED6FDFC47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138" y="260350"/>
            <a:ext cx="6242050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D893F7F-F599-A64C-D7CA-579C4DBBD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412875"/>
            <a:ext cx="2171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625F165-BCCB-A849-29AE-47F3E570C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205038"/>
            <a:ext cx="3376612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ABC32FB-CD35-0795-5BE3-CAEB32B33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908050"/>
            <a:ext cx="4138612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Дата 3">
            <a:extLst>
              <a:ext uri="{FF2B5EF4-FFF2-40B4-BE49-F238E27FC236}">
                <a16:creationId xmlns:a16="http://schemas.microsoft.com/office/drawing/2014/main" id="{16F8875D-3749-3FD4-D991-2FAAE83BCB6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224799-9075-4D72-81E2-F9DB7D781F77}" type="datetime4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24 апреля 2025 г.</a:t>
            </a:fld>
            <a:endParaRPr lang="ru-RU" altLang="ru-RU" sz="140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E5099A-68DC-23B9-EF02-F46CF2B619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793"/>
            <a:ext cx="9144000" cy="6402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Дата 3">
            <a:extLst>
              <a:ext uri="{FF2B5EF4-FFF2-40B4-BE49-F238E27FC236}">
                <a16:creationId xmlns:a16="http://schemas.microsoft.com/office/drawing/2014/main" id="{EF8F498C-2102-65B3-3A2A-37783E9E3B0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B6A1AE-B7F0-48C0-9C38-7026D00F82C8}" type="datetime4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24 апреля 2025 г.</a:t>
            </a:fld>
            <a:endParaRPr lang="ru-RU" altLang="ru-RU" sz="140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24D332-0562-160A-C2C8-538FB2D591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793"/>
            <a:ext cx="9144000" cy="640241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Дата 3">
            <a:extLst>
              <a:ext uri="{FF2B5EF4-FFF2-40B4-BE49-F238E27FC236}">
                <a16:creationId xmlns:a16="http://schemas.microsoft.com/office/drawing/2014/main" id="{677BE00E-F218-FEDD-7AAD-C52E3AD7539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E2EF07-EAC9-4BEA-939E-EE094567CF3C}" type="datetime4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24 апреля 2025 г.</a:t>
            </a:fld>
            <a:endParaRPr lang="ru-RU" altLang="ru-RU" sz="140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4F3121-F697-A771-C5B2-7037E067B3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793"/>
            <a:ext cx="9144000" cy="640241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Дата 3">
            <a:extLst>
              <a:ext uri="{FF2B5EF4-FFF2-40B4-BE49-F238E27FC236}">
                <a16:creationId xmlns:a16="http://schemas.microsoft.com/office/drawing/2014/main" id="{3F108DFF-0620-84B1-A3E0-F10C81498BB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676D07-1003-4DB6-812C-B60D11882E06}" type="datetime4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24 апреля 2025 г.</a:t>
            </a:fld>
            <a:endParaRPr lang="ru-RU" altLang="ru-RU" sz="140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AD3D3F-B4B1-A7DB-DC86-6BA05AF87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793"/>
            <a:ext cx="9144000" cy="640241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Дата 3">
            <a:extLst>
              <a:ext uri="{FF2B5EF4-FFF2-40B4-BE49-F238E27FC236}">
                <a16:creationId xmlns:a16="http://schemas.microsoft.com/office/drawing/2014/main" id="{7B882F50-20B2-2E53-DD50-8A3B2D8F2DE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1D5CF5-5633-4DBD-8621-C601E8FF4F1F}" type="datetime4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24 апреля 2025 г.</a:t>
            </a:fld>
            <a:endParaRPr lang="ru-RU" altLang="ru-RU" sz="140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472B71-77AC-B94E-EA5A-34631D4AED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793"/>
            <a:ext cx="9144000" cy="64024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Дата 3">
            <a:extLst>
              <a:ext uri="{FF2B5EF4-FFF2-40B4-BE49-F238E27FC236}">
                <a16:creationId xmlns:a16="http://schemas.microsoft.com/office/drawing/2014/main" id="{F39F12C7-2D3F-5506-C075-71D1FC51D83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5C3362-15F2-4EE5-A1AD-B997371EFBA0}" type="datetime4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24 апреля 2025 г.</a:t>
            </a:fld>
            <a:endParaRPr lang="ru-RU" altLang="ru-RU" sz="140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3BC0A27-F394-4EA5-E38E-9831487E38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527050"/>
          <a:ext cx="5943600" cy="580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-PAINT" r:id="rId3" imgW="0" imgH="0" progId="CorelPHOTOPAINT.Image.15">
                  <p:embed/>
                </p:oleObj>
              </mc:Choice>
              <mc:Fallback>
                <p:oleObj name="PHOTO-PAINT" r:id="rId3" imgW="0" imgH="0" progId="CorelPHOTOPAINT.Image.15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27050"/>
                        <a:ext cx="5943600" cy="580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Дата 3">
            <a:extLst>
              <a:ext uri="{FF2B5EF4-FFF2-40B4-BE49-F238E27FC236}">
                <a16:creationId xmlns:a16="http://schemas.microsoft.com/office/drawing/2014/main" id="{6E0B0FC1-2012-95C0-1DCB-18016BB71E0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20DAA0-EFA0-40F6-9C3B-11E6C7F31C07}" type="datetime4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24 апреля 2025 г.</a:t>
            </a:fld>
            <a:endParaRPr lang="ru-RU" altLang="ru-RU" sz="140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967563-15A3-C23E-55FE-699412BE6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793"/>
            <a:ext cx="9144000" cy="640241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Дата 3">
            <a:extLst>
              <a:ext uri="{FF2B5EF4-FFF2-40B4-BE49-F238E27FC236}">
                <a16:creationId xmlns:a16="http://schemas.microsoft.com/office/drawing/2014/main" id="{7DCC55C8-E2A8-E64F-5E34-B035CEEA5A5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FD9763-6FBF-4DDC-AB24-F975F7637C95}" type="datetime4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24 апреля 2025 г.</a:t>
            </a:fld>
            <a:endParaRPr lang="ru-RU" altLang="ru-RU" sz="140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D375EB-1EF3-42F9-FA51-E410060712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798" y="0"/>
            <a:ext cx="7071202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697204-19FD-0403-5246-01E02B7ED9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798" y="0"/>
            <a:ext cx="707120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BE31ED-F2EE-87A3-BC1B-8C31F6A375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798" y="0"/>
            <a:ext cx="7071202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313F040-7CBA-7508-E8F2-C2A9D33838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635" y="0"/>
            <a:ext cx="7071202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CC96E04-E40A-66CE-C0C8-E8DDD1EFAC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221" y="0"/>
            <a:ext cx="7071202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A92B5F6-552C-F738-FDA7-92321F7EBD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807" y="0"/>
            <a:ext cx="707120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5">
            <a:extLst>
              <a:ext uri="{FF2B5EF4-FFF2-40B4-BE49-F238E27FC236}">
                <a16:creationId xmlns:a16="http://schemas.microsoft.com/office/drawing/2014/main" id="{EFD0E3F7-AE79-0CBF-20AE-E60860275486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6425" y="692150"/>
            <a:ext cx="7931150" cy="5473700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n-US" altLang="ru-RU" sz="2000" dirty="0"/>
              <a:t>1. 			C(22 GeV) + Au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n-US" altLang="ru-RU" sz="2000" dirty="0"/>
              <a:t>   It was found a good agreement of measured and calculated correlation function for prompt breakup which is in accordance with the scenario of a simultaneous multibody decay of a hot and expanded nuclear system.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n-US" altLang="ru-RU" sz="2000" dirty="0"/>
              <a:t>2. 			d(4.4 GeV) + Au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n-US" altLang="ru-RU" sz="2000" dirty="0"/>
              <a:t>   Good agreement was obtained between the measured and calculated kinetic energy spectra in the presence of a radial flow.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n-US" altLang="ru-RU" sz="2000" dirty="0"/>
              <a:t>   Heavier fragments are mainly born closer to the center of the system, indicating an inhomogeneous density distribution in highly excited nuclei.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n-US" altLang="ru-RU" sz="2000" dirty="0"/>
              <a:t>3.			</a:t>
            </a:r>
            <a:r>
              <a:rPr lang="en-US" altLang="ru-RU" sz="2000"/>
              <a:t>p(3.6 </a:t>
            </a:r>
            <a:r>
              <a:rPr lang="en-US" altLang="ru-RU" sz="2000" dirty="0"/>
              <a:t>GeV) + Au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n-US" altLang="ru-RU" sz="2000" dirty="0"/>
              <a:t>	“Kinetic equilibrium” of the system is achieved before fragmentation. </a:t>
            </a:r>
          </a:p>
        </p:txBody>
      </p:sp>
      <p:sp>
        <p:nvSpPr>
          <p:cNvPr id="65539" name="Дата 1">
            <a:extLst>
              <a:ext uri="{FF2B5EF4-FFF2-40B4-BE49-F238E27FC236}">
                <a16:creationId xmlns:a16="http://schemas.microsoft.com/office/drawing/2014/main" id="{005F9C5E-9BD8-4016-E424-01FF5C55FC9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D04C09-D712-42CB-A455-4A9650F0CE7F}" type="datetime1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24.04.2025</a:t>
            </a:fld>
            <a:endParaRPr lang="ru-RU" altLang="ru-RU" sz="1400"/>
          </a:p>
        </p:txBody>
      </p:sp>
      <p:sp>
        <p:nvSpPr>
          <p:cNvPr id="65540" name="TextBox 1">
            <a:extLst>
              <a:ext uri="{FF2B5EF4-FFF2-40B4-BE49-F238E27FC236}">
                <a16:creationId xmlns:a16="http://schemas.microsoft.com/office/drawing/2014/main" id="{A338C030-602F-8B5B-1BB8-30BE30F82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9525"/>
            <a:ext cx="24685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3600"/>
              <a:t>Conclusion</a:t>
            </a:r>
            <a:endParaRPr lang="ru-RU" altLang="ru-RU" sz="360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Дата 3">
            <a:extLst>
              <a:ext uri="{FF2B5EF4-FFF2-40B4-BE49-F238E27FC236}">
                <a16:creationId xmlns:a16="http://schemas.microsoft.com/office/drawing/2014/main" id="{637E7535-3583-EFDE-C31A-BEC17078F22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83FF5F-2F04-4DE0-8855-162A4049BDC7}" type="datetime4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24 апреля 2025 г.</a:t>
            </a:fld>
            <a:endParaRPr lang="ru-RU" altLang="ru-RU"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Дата 3">
            <a:extLst>
              <a:ext uri="{FF2B5EF4-FFF2-40B4-BE49-F238E27FC236}">
                <a16:creationId xmlns:a16="http://schemas.microsoft.com/office/drawing/2014/main" id="{53B42130-403F-C787-889B-9B16841CABC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00B203-23DC-4096-A5B1-74F93097F4C9}" type="datetime4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24 апреля 2025 г.</a:t>
            </a:fld>
            <a:endParaRPr lang="ru-RU" altLang="ru-RU" sz="1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9927CF-53AC-449D-FF1C-AAB2A1111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66675"/>
            <a:ext cx="671209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800" dirty="0">
                <a:latin typeface="Comic Sans MS" panose="030F0702030302020204" pitchFamily="66" charset="0"/>
              </a:rPr>
              <a:t>	Heckman, Crawford, Greiner, Lindstrom, and Wilson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800" dirty="0">
                <a:latin typeface="Comic Sans MS" panose="030F0702030302020204" pitchFamily="66" charset="0"/>
              </a:rPr>
              <a:t>                   Physical Review C </a:t>
            </a:r>
            <a:r>
              <a:rPr lang="en-US" altLang="ru-RU" sz="1800" b="1" dirty="0">
                <a:latin typeface="Comic Sans MS" panose="030F0702030302020204" pitchFamily="66" charset="0"/>
              </a:rPr>
              <a:t>17</a:t>
            </a:r>
            <a:r>
              <a:rPr lang="en-US" altLang="ru-RU" sz="1800" dirty="0">
                <a:latin typeface="Comic Sans MS" panose="030F0702030302020204" pitchFamily="66" charset="0"/>
              </a:rPr>
              <a:t>, 1651 (1978)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800" dirty="0">
                <a:latin typeface="Comic Sans MS" panose="030F0702030302020204" pitchFamily="66" charset="0"/>
              </a:rPr>
              <a:t>Photo-emulsions irradiated with a </a:t>
            </a:r>
            <a:r>
              <a:rPr lang="en-US" sz="1800" baseline="30000" dirty="0">
                <a:latin typeface="Comic Sans MS" panose="030F0702030302020204" pitchFamily="66" charset="0"/>
              </a:rPr>
              <a:t>40</a:t>
            </a:r>
            <a:r>
              <a:rPr lang="en-US" sz="1800" dirty="0">
                <a:latin typeface="Comic Sans MS" panose="030F0702030302020204" pitchFamily="66" charset="0"/>
              </a:rPr>
              <a:t>Ar</a:t>
            </a:r>
            <a:r>
              <a:rPr lang="en-US" altLang="ru-RU" sz="1800" dirty="0">
                <a:latin typeface="Comic Sans MS" panose="030F0702030302020204" pitchFamily="66" charset="0"/>
              </a:rPr>
              <a:t> beam (1.8 GeV/A)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800" dirty="0">
                <a:latin typeface="Comic Sans MS" panose="030F0702030302020204" pitchFamily="66" charset="0"/>
              </a:rPr>
              <a:t>at the </a:t>
            </a:r>
            <a:r>
              <a:rPr lang="en-US" altLang="ru-RU" sz="1800" dirty="0" err="1">
                <a:latin typeface="Comic Sans MS" panose="030F0702030302020204" pitchFamily="66" charset="0"/>
              </a:rPr>
              <a:t>Bevalac</a:t>
            </a:r>
            <a:r>
              <a:rPr lang="en-US" altLang="ru-RU" sz="1800" dirty="0">
                <a:latin typeface="Comic Sans MS" panose="030F0702030302020204" pitchFamily="66" charset="0"/>
              </a:rPr>
              <a:t> Berkeley accelerator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055FBB-31E6-D174-7645-C9DE23C7F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5976"/>
            <a:ext cx="9144000" cy="47607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5A71D-E79C-8F26-1555-07F91B137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Дата 3">
            <a:extLst>
              <a:ext uri="{FF2B5EF4-FFF2-40B4-BE49-F238E27FC236}">
                <a16:creationId xmlns:a16="http://schemas.microsoft.com/office/drawing/2014/main" id="{BD0F83FD-6DD1-86F3-F057-84CC68DE714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00B203-23DC-4096-A5B1-74F93097F4C9}" type="datetime4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24 апреля 2025 г.</a:t>
            </a:fld>
            <a:endParaRPr lang="ru-RU" altLang="ru-RU" sz="140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9D74B68-81BA-9F7A-A2A0-DCE8CE79E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1550"/>
            <a:ext cx="91440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D28FD07-3A04-7F02-4300-C5098D674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66675"/>
            <a:ext cx="73279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800" dirty="0">
                <a:latin typeface="Comic Sans MS" panose="030F0702030302020204" pitchFamily="66" charset="0"/>
              </a:rPr>
              <a:t>	Bo Jacobsson, et al., Z. Phys. A </a:t>
            </a:r>
            <a:r>
              <a:rPr lang="en-US" altLang="ru-RU" sz="1800" b="1" dirty="0">
                <a:latin typeface="Comic Sans MS" panose="030F0702030302020204" pitchFamily="66" charset="0"/>
              </a:rPr>
              <a:t>307</a:t>
            </a:r>
            <a:r>
              <a:rPr lang="en-US" altLang="ru-RU" sz="1800" dirty="0">
                <a:latin typeface="Comic Sans MS" panose="030F0702030302020204" pitchFamily="66" charset="0"/>
              </a:rPr>
              <a:t>, 293 (1982)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800" dirty="0">
                <a:latin typeface="Comic Sans MS" panose="030F0702030302020204" pitchFamily="66" charset="0"/>
              </a:rPr>
              <a:t>Photo-emulsions irradiated with a carbon beam (250 MeV/nucleus)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800" dirty="0">
                <a:latin typeface="Comic Sans MS" panose="030F0702030302020204" pitchFamily="66" charset="0"/>
              </a:rPr>
              <a:t>at the </a:t>
            </a:r>
            <a:r>
              <a:rPr lang="en-US" altLang="ru-RU" sz="1800" dirty="0" err="1">
                <a:latin typeface="Comic Sans MS" panose="030F0702030302020204" pitchFamily="66" charset="0"/>
              </a:rPr>
              <a:t>Bevalac</a:t>
            </a:r>
            <a:r>
              <a:rPr lang="en-US" altLang="ru-RU" sz="1800" dirty="0">
                <a:latin typeface="Comic Sans MS" panose="030F0702030302020204" pitchFamily="66" charset="0"/>
              </a:rPr>
              <a:t> Berkeley accelerator</a:t>
            </a:r>
          </a:p>
        </p:txBody>
      </p:sp>
    </p:spTree>
    <p:extLst>
      <p:ext uri="{BB962C8B-B14F-4D97-AF65-F5344CB8AC3E}">
        <p14:creationId xmlns:p14="http://schemas.microsoft.com/office/powerpoint/2010/main" val="341023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Дата 3">
            <a:extLst>
              <a:ext uri="{FF2B5EF4-FFF2-40B4-BE49-F238E27FC236}">
                <a16:creationId xmlns:a16="http://schemas.microsoft.com/office/drawing/2014/main" id="{A8005CA3-8F47-EADB-253D-30397D036E1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B37DBE-0CAF-4DA5-A5CF-A5F0059BB7B3}" type="datetime4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24 апреля 2025 г.</a:t>
            </a:fld>
            <a:endParaRPr lang="ru-RU" altLang="ru-RU" sz="1400"/>
          </a:p>
        </p:txBody>
      </p:sp>
      <p:pic>
        <p:nvPicPr>
          <p:cNvPr id="11267" name="Рисунок 1">
            <a:extLst>
              <a:ext uri="{FF2B5EF4-FFF2-40B4-BE49-F238E27FC236}">
                <a16:creationId xmlns:a16="http://schemas.microsoft.com/office/drawing/2014/main" id="{4F886485-7E5A-4263-C9B1-77893B2553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88913"/>
            <a:ext cx="5959475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право 6">
            <a:extLst>
              <a:ext uri="{FF2B5EF4-FFF2-40B4-BE49-F238E27FC236}">
                <a16:creationId xmlns:a16="http://schemas.microsoft.com/office/drawing/2014/main" id="{E760C752-FCD0-9C48-EB58-67EAD11A81B9}"/>
              </a:ext>
            </a:extLst>
          </p:cNvPr>
          <p:cNvSpPr/>
          <p:nvPr/>
        </p:nvSpPr>
        <p:spPr>
          <a:xfrm rot="20968561">
            <a:off x="2170113" y="3111500"/>
            <a:ext cx="2316162" cy="1317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868663-A44E-F60D-39B2-7678B07A9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2450" y="3481388"/>
            <a:ext cx="15446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800" b="1">
                <a:solidFill>
                  <a:srgbClr val="0000FF"/>
                </a:solidFill>
              </a:rPr>
              <a:t>Hot and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800" b="1">
                <a:solidFill>
                  <a:srgbClr val="0000FF"/>
                </a:solidFill>
              </a:rPr>
              <a:t>compressed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800" b="1">
                <a:solidFill>
                  <a:srgbClr val="0000FF"/>
                </a:solidFill>
              </a:rPr>
              <a:t>region</a:t>
            </a:r>
            <a:endParaRPr lang="ru-RU" altLang="ru-RU" sz="1800" b="1">
              <a:solidFill>
                <a:srgbClr val="0000FF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99C2980-3AFB-2437-5825-7BDF96F9D8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88913"/>
            <a:ext cx="5959475" cy="569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C66DB88-5C61-17FD-1903-A79080773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4705350"/>
            <a:ext cx="1390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0000FF"/>
                </a:solidFill>
              </a:rPr>
              <a:t>Participants</a:t>
            </a:r>
            <a:endParaRPr lang="ru-RU" altLang="ru-RU" sz="1800">
              <a:solidFill>
                <a:srgbClr val="0000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BCF552-ABCE-D4BD-9342-25A39FDB8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2450" y="2349500"/>
            <a:ext cx="1171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0000FF"/>
                </a:solidFill>
              </a:rPr>
              <a:t>Spectator</a:t>
            </a:r>
            <a:endParaRPr lang="ru-RU" altLang="ru-RU" sz="1800">
              <a:solidFill>
                <a:srgbClr val="0000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4DF0DF-164B-47FA-998B-36F7A7074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3035300"/>
            <a:ext cx="1173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0000FF"/>
                </a:solidFill>
              </a:rPr>
              <a:t>Spectator</a:t>
            </a:r>
            <a:endParaRPr lang="ru-RU" altLang="ru-RU" sz="18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Дата 3">
            <a:extLst>
              <a:ext uri="{FF2B5EF4-FFF2-40B4-BE49-F238E27FC236}">
                <a16:creationId xmlns:a16="http://schemas.microsoft.com/office/drawing/2014/main" id="{2680DD0B-CFB3-464F-1B97-6D329D8A9A9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AB7DD9-F586-43EC-B64D-E5ED3A307E8E}" type="datetime4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24 апреля 2025 г.</a:t>
            </a:fld>
            <a:endParaRPr lang="ru-RU" altLang="ru-RU" sz="1400"/>
          </a:p>
        </p:txBody>
      </p:sp>
      <p:pic>
        <p:nvPicPr>
          <p:cNvPr id="13315" name="Picture 2">
            <a:extLst>
              <a:ext uri="{FF2B5EF4-FFF2-40B4-BE49-F238E27FC236}">
                <a16:creationId xmlns:a16="http://schemas.microsoft.com/office/drawing/2014/main" id="{C3229362-914E-4A84-A71B-90D690D35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8" y="2528888"/>
            <a:ext cx="23717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854AC7-317E-3313-F669-2EF9BAA27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63" y="1052513"/>
            <a:ext cx="8234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400"/>
              <a:t>excitation</a:t>
            </a:r>
            <a:r>
              <a:rPr lang="ru-RU" altLang="ru-RU" sz="2400"/>
              <a:t> </a:t>
            </a:r>
            <a:r>
              <a:rPr lang="en-US" altLang="ru-RU" sz="2400"/>
              <a:t>energy</a:t>
            </a:r>
            <a:r>
              <a:rPr lang="ru-RU" altLang="ru-RU" sz="2400"/>
              <a:t> </a:t>
            </a:r>
            <a:r>
              <a:rPr lang="en-US" altLang="ru-RU" sz="2400"/>
              <a:t>comparable</a:t>
            </a:r>
            <a:r>
              <a:rPr lang="ru-RU" altLang="ru-RU" sz="2400"/>
              <a:t> </a:t>
            </a:r>
            <a:r>
              <a:rPr lang="en-US" altLang="ru-RU" sz="2400"/>
              <a:t>with</a:t>
            </a:r>
            <a:r>
              <a:rPr lang="ru-RU" altLang="ru-RU" sz="2400"/>
              <a:t> </a:t>
            </a:r>
            <a:r>
              <a:rPr lang="en-US" altLang="ru-RU" sz="2400"/>
              <a:t>the</a:t>
            </a:r>
            <a:r>
              <a:rPr lang="ru-RU" altLang="ru-RU" sz="2400"/>
              <a:t> </a:t>
            </a:r>
            <a:r>
              <a:rPr lang="en-US" altLang="ru-RU" sz="2400"/>
              <a:t>total</a:t>
            </a:r>
            <a:r>
              <a:rPr lang="ru-RU" altLang="ru-RU" sz="2400"/>
              <a:t> </a:t>
            </a:r>
            <a:r>
              <a:rPr lang="en-US" altLang="ru-RU" sz="2400"/>
              <a:t>binding</a:t>
            </a:r>
            <a:r>
              <a:rPr lang="ru-RU" altLang="ru-RU" sz="2400"/>
              <a:t> </a:t>
            </a:r>
            <a:r>
              <a:rPr lang="en-US" altLang="ru-RU" sz="2400"/>
              <a:t>energy</a:t>
            </a:r>
            <a:endParaRPr lang="ru-RU" altLang="ru-RU" sz="2400"/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B92FF4DD-EF0B-8B92-4C47-C595B15F8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565400"/>
            <a:ext cx="40100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75D251D-A7BF-E413-5140-EF246F4B0805}"/>
              </a:ext>
            </a:extLst>
          </p:cNvPr>
          <p:cNvSpPr txBox="1"/>
          <p:nvPr/>
        </p:nvSpPr>
        <p:spPr>
          <a:xfrm>
            <a:off x="2124075" y="4941888"/>
            <a:ext cx="5592763" cy="1476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IMF-intermediate mass fragments: IMF=2&lt;Z&lt;20</a:t>
            </a:r>
            <a:endParaRPr lang="en-US" i="1" dirty="0">
              <a:latin typeface="Arial" charset="0"/>
            </a:endParaRPr>
          </a:p>
          <a:p>
            <a:pPr algn="ctr" eaLnBrk="1" hangingPunct="1">
              <a:defRPr/>
            </a:pP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         </a:t>
            </a:r>
            <a:r>
              <a:rPr lang="en-US" i="1" dirty="0">
                <a:solidFill>
                  <a:srgbClr val="1003BD"/>
                </a:solidFill>
                <a:latin typeface="Arial" charset="0"/>
              </a:rPr>
              <a:t>E* = E</a:t>
            </a:r>
            <a:r>
              <a:rPr lang="en-US" sz="1400" dirty="0">
                <a:solidFill>
                  <a:srgbClr val="1003BD"/>
                </a:solidFill>
                <a:latin typeface="Arial" charset="0"/>
              </a:rPr>
              <a:t>th</a:t>
            </a:r>
            <a:r>
              <a:rPr lang="en-US" i="1" dirty="0">
                <a:solidFill>
                  <a:srgbClr val="1003BD"/>
                </a:solidFill>
                <a:latin typeface="Arial" charset="0"/>
              </a:rPr>
              <a:t> </a:t>
            </a:r>
            <a:r>
              <a:rPr lang="en-US" dirty="0">
                <a:solidFill>
                  <a:srgbClr val="1003BD"/>
                </a:solidFill>
                <a:latin typeface="Arial" charset="0"/>
              </a:rPr>
              <a:t>&gt; 400 MeV (</a:t>
            </a:r>
            <a:r>
              <a:rPr lang="en-US" i="1" dirty="0">
                <a:solidFill>
                  <a:srgbClr val="1003BD"/>
                </a:solidFill>
                <a:latin typeface="Arial" charset="0"/>
              </a:rPr>
              <a:t>T</a:t>
            </a:r>
            <a:r>
              <a:rPr lang="en-US" dirty="0">
                <a:solidFill>
                  <a:srgbClr val="1003BD"/>
                </a:solidFill>
                <a:latin typeface="Arial" charset="0"/>
              </a:rPr>
              <a:t>  = 5 –7 MeV )</a:t>
            </a:r>
          </a:p>
          <a:p>
            <a:pPr algn="ctr" eaLnBrk="1" hangingPunct="1">
              <a:defRPr/>
            </a:pPr>
            <a:r>
              <a:rPr lang="en-US" dirty="0">
                <a:latin typeface="Arial" charset="0"/>
              </a:rPr>
              <a:t>Model: INC*+SMM+ </a:t>
            </a:r>
            <a:r>
              <a:rPr lang="en-US" dirty="0" err="1">
                <a:latin typeface="Arial" charset="0"/>
              </a:rPr>
              <a:t>multybody</a:t>
            </a:r>
            <a:r>
              <a:rPr lang="en-US" dirty="0">
                <a:latin typeface="Arial" charset="0"/>
              </a:rPr>
              <a:t> Coulomb trajectory</a:t>
            </a:r>
            <a:r>
              <a:rPr lang="en-US" i="1" dirty="0">
                <a:latin typeface="Arial" charset="0"/>
              </a:rPr>
              <a:t> </a:t>
            </a:r>
          </a:p>
          <a:p>
            <a:pPr algn="ctr" eaLnBrk="1" hangingPunct="1">
              <a:defRPr/>
            </a:pPr>
            <a:r>
              <a:rPr lang="en-US" dirty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      (Heavy ion collisions:</a:t>
            </a:r>
            <a:r>
              <a:rPr lang="en-US" i="1" dirty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 E* =</a:t>
            </a:r>
            <a:r>
              <a:rPr lang="en-US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</a:rPr>
              <a:t>E</a:t>
            </a: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</a:rPr>
              <a:t>th</a:t>
            </a:r>
            <a:r>
              <a:rPr lang="en-US" sz="14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</a:rPr>
              <a:t> </a:t>
            </a:r>
            <a:r>
              <a:rPr lang="en-US" i="1" dirty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+ </a:t>
            </a:r>
            <a:r>
              <a:rPr lang="en-US" i="1" dirty="0" err="1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E</a:t>
            </a:r>
            <a:r>
              <a:rPr lang="en-US" sz="1400" dirty="0" err="1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compr</a:t>
            </a:r>
            <a:r>
              <a:rPr lang="en-US" dirty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 </a:t>
            </a:r>
            <a:r>
              <a:rPr lang="en-US" i="1" dirty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+ </a:t>
            </a:r>
            <a:r>
              <a:rPr lang="en-US" i="1" dirty="0" err="1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E</a:t>
            </a:r>
            <a:r>
              <a:rPr lang="en-US" sz="1400" dirty="0" err="1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rot</a:t>
            </a:r>
            <a:r>
              <a:rPr lang="en-US" sz="1400" dirty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 </a:t>
            </a:r>
            <a:r>
              <a:rPr lang="en-US" dirty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)</a:t>
            </a:r>
            <a:endParaRPr lang="en-US" i="1" dirty="0">
              <a:latin typeface="Arial" charset="0"/>
            </a:endParaRPr>
          </a:p>
          <a:p>
            <a:pPr eaLnBrk="1" hangingPunct="1"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63BE73-F474-6928-5FC0-1B831FB4F451}"/>
              </a:ext>
            </a:extLst>
          </p:cNvPr>
          <p:cNvSpPr txBox="1"/>
          <p:nvPr/>
        </p:nvSpPr>
        <p:spPr>
          <a:xfrm>
            <a:off x="-11113" y="573088"/>
            <a:ext cx="9144001" cy="1322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kern="0" dirty="0">
                <a:solidFill>
                  <a:srgbClr val="10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multi-fragmentation of heavy target</a:t>
            </a:r>
          </a:p>
          <a:p>
            <a:pPr algn="ctr" eaLnBrk="1" hangingPunct="1">
              <a:defRPr/>
            </a:pPr>
            <a:r>
              <a:rPr lang="en-US" sz="4000" kern="0" dirty="0">
                <a:solidFill>
                  <a:srgbClr val="10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by the light relativistic projectiles</a:t>
            </a:r>
            <a:endParaRPr lang="ru-RU" sz="40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FEECDA-6A47-38BA-80B0-A0F79B36D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33375"/>
            <a:ext cx="496570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3DA3A8-31B9-B112-7867-95E4B66C8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13" y="5597525"/>
            <a:ext cx="7927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800">
                <a:latin typeface="Comic Sans MS" panose="030F0702030302020204" pitchFamily="66" charset="0"/>
              </a:rPr>
              <a:t>Caloric curve of nuclei determined by the dependence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800">
                <a:latin typeface="Comic Sans MS" panose="030F0702030302020204" pitchFamily="66" charset="0"/>
              </a:rPr>
              <a:t>of the isotope temperature </a:t>
            </a:r>
            <a:r>
              <a:rPr lang="en-US" altLang="ru-RU" sz="1800" i="1">
                <a:latin typeface="Comic Sans MS" panose="030F0702030302020204" pitchFamily="66" charset="0"/>
              </a:rPr>
              <a:t>T</a:t>
            </a:r>
            <a:r>
              <a:rPr lang="en-US" altLang="ru-RU" sz="1800" baseline="-25000">
                <a:latin typeface="Comic Sans MS" panose="030F0702030302020204" pitchFamily="66" charset="0"/>
              </a:rPr>
              <a:t>HeLi</a:t>
            </a:r>
            <a:r>
              <a:rPr lang="en-US" altLang="ru-RU" sz="1800">
                <a:latin typeface="Comic Sans MS" panose="030F0702030302020204" pitchFamily="66" charset="0"/>
              </a:rPr>
              <a:t> on the excitation energy per nucleon.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800">
                <a:latin typeface="Comic Sans MS" panose="030F0702030302020204" pitchFamily="66" charset="0"/>
              </a:rPr>
              <a:t>J. Pochodzalla et al., Phys. Rev. Lett. 75, 1040 (1995).</a:t>
            </a:r>
            <a:endParaRPr lang="ru-RU" altLang="ru-RU" sz="1800"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13F8C2-1AFA-1812-497C-33646AEA0936}"/>
              </a:ext>
            </a:extLst>
          </p:cNvPr>
          <p:cNvSpPr txBox="1"/>
          <p:nvPr/>
        </p:nvSpPr>
        <p:spPr>
          <a:xfrm>
            <a:off x="827088" y="3357563"/>
            <a:ext cx="2230437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/>
                </a:solidFill>
                <a:latin typeface="Comic Sans MS" panose="030F0702030302020204" pitchFamily="66" charset="0"/>
              </a:rPr>
              <a:t>evaporation regime</a:t>
            </a:r>
            <a:endParaRPr lang="ru-RU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609A8C-1B47-CBBA-864B-E5202868B6A1}"/>
              </a:ext>
            </a:extLst>
          </p:cNvPr>
          <p:cNvSpPr txBox="1"/>
          <p:nvPr/>
        </p:nvSpPr>
        <p:spPr>
          <a:xfrm>
            <a:off x="6729413" y="1125538"/>
            <a:ext cx="2398712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/>
                </a:solidFill>
                <a:latin typeface="Comic Sans MS" panose="030F0702030302020204" pitchFamily="66" charset="0"/>
              </a:rPr>
              <a:t>gas of classical </a:t>
            </a:r>
          </a:p>
          <a:p>
            <a:pPr>
              <a:defRPr/>
            </a:pPr>
            <a:r>
              <a:rPr lang="en-US" dirty="0">
                <a:solidFill>
                  <a:schemeClr val="accent6"/>
                </a:solidFill>
                <a:latin typeface="Comic Sans MS" panose="030F0702030302020204" pitchFamily="66" charset="0"/>
              </a:rPr>
              <a:t>elementary particles</a:t>
            </a:r>
            <a:endParaRPr lang="ru-RU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Дата 3">
            <a:extLst>
              <a:ext uri="{FF2B5EF4-FFF2-40B4-BE49-F238E27FC236}">
                <a16:creationId xmlns:a16="http://schemas.microsoft.com/office/drawing/2014/main" id="{EEAE233D-788D-BC86-46D3-60A568F5826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6374FE-1035-4720-B103-6058CABEC94A}" type="datetime4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24 апреля 2025 г.</a:t>
            </a:fld>
            <a:endParaRPr lang="ru-RU" altLang="ru-RU" sz="1400"/>
          </a:p>
        </p:txBody>
      </p:sp>
      <p:pic>
        <p:nvPicPr>
          <p:cNvPr id="16387" name="Рисунок 6">
            <a:extLst>
              <a:ext uri="{FF2B5EF4-FFF2-40B4-BE49-F238E27FC236}">
                <a16:creationId xmlns:a16="http://schemas.microsoft.com/office/drawing/2014/main" id="{CAC881ED-5B73-5D70-1132-B9A3F3ACE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38" y="-17463"/>
            <a:ext cx="697865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BCC621C-E58E-FCCD-302C-5D72B71C1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38" y="0"/>
            <a:ext cx="6978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F4ED4C1-8B77-42E2-A339-6F7F0C3A4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38" y="23813"/>
            <a:ext cx="6978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24764</TotalTime>
  <Words>683</Words>
  <Application>Microsoft Office PowerPoint</Application>
  <PresentationFormat>Экран (4:3)</PresentationFormat>
  <Paragraphs>134</Paragraphs>
  <Slides>33</Slides>
  <Notes>31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1" baseType="lpstr">
      <vt:lpstr>Arial</vt:lpstr>
      <vt:lpstr>Arial Unicode MS</vt:lpstr>
      <vt:lpstr>Calibri</vt:lpstr>
      <vt:lpstr>Comic Sans MS</vt:lpstr>
      <vt:lpstr>Garamond</vt:lpstr>
      <vt:lpstr>Times New Roman</vt:lpstr>
      <vt:lpstr>Default Design</vt:lpstr>
      <vt:lpstr>PHOTO-PAINT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Corr. func. at different geometry.   O.Shapiro &amp; D.H.E.Gross</vt:lpstr>
      <vt:lpstr>&lt;E&gt;=f(tacc)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JINR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S.Avdeyev</dc:creator>
  <cp:keywords>Piter;2015</cp:keywords>
  <cp:lastModifiedBy>Administrator</cp:lastModifiedBy>
  <cp:revision>285</cp:revision>
  <cp:lastPrinted>2014-05-08T06:21:40Z</cp:lastPrinted>
  <dcterms:created xsi:type="dcterms:W3CDTF">2010-01-06T16:50:45Z</dcterms:created>
  <dcterms:modified xsi:type="dcterms:W3CDTF">2025-04-24T18:31:56Z</dcterms:modified>
</cp:coreProperties>
</file>