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 id="2147483692"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Noto Sans Symbol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7BB063-1C06-419B-ADF9-6B9438932976}">
  <a:tblStyle styleId="{337BB063-1C06-419B-ADF9-6B943893297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1D29EF1-8033-403D-B4FF-6AAA1355D19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otoSansSymbols-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0" Type="http://schemas.openxmlformats.org/officeDocument/2006/relationships/font" Target="fonts/NotoSansSymbols-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27f8abf0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627f8abf0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6b50bcb667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6b50bcb667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62aa2099b7_0_1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62aa2099b7_0_1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62aa2099b7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62aa2099b7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62aa2099b7_0_1227: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362aa2099b7_0_1227: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2aa2099b7_0_866: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g362aa2099b7_0_866:notes"/>
          <p:cNvSpPr txBox="1"/>
          <p:nvPr>
            <p:ph idx="1" type="body"/>
          </p:nvPr>
        </p:nvSpPr>
        <p:spPr>
          <a:xfrm>
            <a:off x="756000" y="5078527"/>
            <a:ext cx="60474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4" name="Google Shape;504;g362aa2099b7_0_866:notes"/>
          <p:cNvSpPr txBox="1"/>
          <p:nvPr>
            <p:ph idx="12" type="sldNum"/>
          </p:nvPr>
        </p:nvSpPr>
        <p:spPr>
          <a:xfrm>
            <a:off x="4278960" y="10157414"/>
            <a:ext cx="3280500" cy="534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ru"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62aa2099b7_0_931: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g362aa2099b7_0_931:notes"/>
          <p:cNvSpPr txBox="1"/>
          <p:nvPr>
            <p:ph idx="1" type="body"/>
          </p:nvPr>
        </p:nvSpPr>
        <p:spPr>
          <a:xfrm>
            <a:off x="756000" y="5078527"/>
            <a:ext cx="60474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2" name="Google Shape;512;g362aa2099b7_0_931:notes"/>
          <p:cNvSpPr txBox="1"/>
          <p:nvPr>
            <p:ph idx="12" type="sldNum"/>
          </p:nvPr>
        </p:nvSpPr>
        <p:spPr>
          <a:xfrm>
            <a:off x="4278960" y="10157414"/>
            <a:ext cx="3280500" cy="534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ru"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62aa2099b7_0_1015: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8" name="Google Shape;538;g362aa2099b7_0_1015:notes"/>
          <p:cNvSpPr txBox="1"/>
          <p:nvPr>
            <p:ph idx="1" type="body"/>
          </p:nvPr>
        </p:nvSpPr>
        <p:spPr>
          <a:xfrm>
            <a:off x="756000" y="5078527"/>
            <a:ext cx="60474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39" name="Google Shape;539;g362aa2099b7_0_1015:notes"/>
          <p:cNvSpPr txBox="1"/>
          <p:nvPr>
            <p:ph idx="12" type="sldNum"/>
          </p:nvPr>
        </p:nvSpPr>
        <p:spPr>
          <a:xfrm>
            <a:off x="4278960" y="10157414"/>
            <a:ext cx="3280500" cy="534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ru"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62aa2099b7_0_1086: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362aa2099b7_0_1086: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6b50bcb667_0_283: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36b50bcb667_0_283: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6270b3d542_0_87:notes"/>
          <p:cNvSpPr txBox="1"/>
          <p:nvPr>
            <p:ph idx="1" type="body"/>
          </p:nvPr>
        </p:nvSpPr>
        <p:spPr>
          <a:xfrm>
            <a:off x="685800" y="4343236"/>
            <a:ext cx="54861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t>The main implemented experimental method is a cryogenic tritium target complex. </a:t>
            </a:r>
            <a:endParaRPr sz="1400"/>
          </a:p>
          <a:p>
            <a:pPr indent="0" lvl="0" marL="0" rtl="0" algn="l">
              <a:spcBef>
                <a:spcPts val="0"/>
              </a:spcBef>
              <a:spcAft>
                <a:spcPts val="0"/>
              </a:spcAft>
              <a:buNone/>
            </a:pPr>
            <a:r>
              <a:rPr lang="ru" sz="1400"/>
              <a:t>Leonid Grigorenko already talked about the tritium target. I will only show a newer status.</a:t>
            </a:r>
            <a:endParaRPr sz="1400"/>
          </a:p>
          <a:p>
            <a:pPr indent="0" lvl="0" marL="0" rtl="0" algn="l">
              <a:spcBef>
                <a:spcPts val="0"/>
              </a:spcBef>
              <a:spcAft>
                <a:spcPts val="0"/>
              </a:spcAft>
              <a:buNone/>
            </a:pPr>
            <a:r>
              <a:rPr lang="ru" sz="1400"/>
              <a:t>The project has been started jointly with Russian institutes in 2019. This world-unique component of ACCULINNA-2 heavy equipment will include a special gas-vacuum system for supply, cooling-heating, control and utilization of gases&gt;Two weeks ago, the tritium supply system was launched in "dry" mode. At the moment, a contract for the supply of tritium is being prepared.</a:t>
            </a:r>
            <a:endParaRPr sz="1400"/>
          </a:p>
        </p:txBody>
      </p:sp>
      <p:sp>
        <p:nvSpPr>
          <p:cNvPr id="569" name="Google Shape;569;g36270b3d542_0_87:notes"/>
          <p:cNvSpPr/>
          <p:nvPr>
            <p:ph idx="2" type="sldImg"/>
          </p:nvPr>
        </p:nvSpPr>
        <p:spPr>
          <a:xfrm>
            <a:off x="470649" y="694800"/>
            <a:ext cx="59160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27f8abf0a_0_127: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g3627f8abf0a_0_127:notes"/>
          <p:cNvSpPr txBox="1"/>
          <p:nvPr>
            <p:ph idx="1" type="body"/>
          </p:nvPr>
        </p:nvSpPr>
        <p:spPr>
          <a:xfrm>
            <a:off x="756000" y="5078527"/>
            <a:ext cx="60474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g3627f8abf0a_0_127:notes"/>
          <p:cNvSpPr txBox="1"/>
          <p:nvPr>
            <p:ph idx="12" type="sldNum"/>
          </p:nvPr>
        </p:nvSpPr>
        <p:spPr>
          <a:xfrm>
            <a:off x="4278960" y="10157414"/>
            <a:ext cx="3280500" cy="534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ru"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6b50bcb667_0_86: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36b50bcb667_0_86: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2aa2099b7_0_798: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362aa2099b7_0_798:notes"/>
          <p:cNvSpPr txBox="1"/>
          <p:nvPr>
            <p:ph idx="1" type="body"/>
          </p:nvPr>
        </p:nvSpPr>
        <p:spPr>
          <a:xfrm>
            <a:off x="756000" y="5078527"/>
            <a:ext cx="60474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9" name="Google Shape;199;g362aa2099b7_0_798:notes"/>
          <p:cNvSpPr txBox="1"/>
          <p:nvPr>
            <p:ph idx="12" type="sldNum"/>
          </p:nvPr>
        </p:nvSpPr>
        <p:spPr>
          <a:xfrm>
            <a:off x="4278960" y="10157414"/>
            <a:ext cx="3280500" cy="534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ru"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b50bcb667_0_197: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6b50bcb667_0_197: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62aa2099b7_0_707:notes"/>
          <p:cNvSpPr txBox="1"/>
          <p:nvPr>
            <p:ph idx="1" type="body"/>
          </p:nvPr>
        </p:nvSpPr>
        <p:spPr>
          <a:xfrm>
            <a:off x="756000" y="5078527"/>
            <a:ext cx="60474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62aa2099b7_0_707:notes"/>
          <p:cNvSpPr/>
          <p:nvPr>
            <p:ph idx="2" type="sldImg"/>
          </p:nvPr>
        </p:nvSpPr>
        <p:spPr>
          <a:xfrm>
            <a:off x="-100901" y="813096"/>
            <a:ext cx="7761300" cy="400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2aa2099b7_0_4: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62aa2099b7_0_4:notes"/>
          <p:cNvSpPr/>
          <p:nvPr>
            <p:ph idx="2" type="sldImg"/>
          </p:nvPr>
        </p:nvSpPr>
        <p:spPr>
          <a:xfrm>
            <a:off x="114322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62aa2099b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62aa2099b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2aa2099b7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62aa2099b7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6270b3d542_0_367:notes"/>
          <p:cNvSpPr txBox="1"/>
          <p:nvPr>
            <p:ph idx="1" type="body"/>
          </p:nvPr>
        </p:nvSpPr>
        <p:spPr>
          <a:xfrm>
            <a:off x="777240" y="4777560"/>
            <a:ext cx="6217500" cy="452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400">
                <a:solidFill>
                  <a:schemeClr val="dk1"/>
                </a:solidFill>
              </a:rPr>
              <a:t>The detection of decay neutrons in coincidence with recoil protons provided fully kinematic measurements that allowed record resolution to be achieved for the ground state of 7He.</a:t>
            </a:r>
            <a:endParaRPr sz="1400">
              <a:solidFill>
                <a:schemeClr val="dk1"/>
              </a:solidFill>
            </a:endParaRPr>
          </a:p>
          <a:p>
            <a:pPr indent="0" lvl="0" marL="0" rtl="0" algn="l">
              <a:lnSpc>
                <a:spcPct val="115000"/>
              </a:lnSpc>
              <a:spcBef>
                <a:spcPts val="0"/>
              </a:spcBef>
              <a:spcAft>
                <a:spcPts val="0"/>
              </a:spcAft>
              <a:buNone/>
            </a:pPr>
            <a:r>
              <a:rPr lang="ru" sz="1400">
                <a:solidFill>
                  <a:schemeClr val="dk1"/>
                </a:solidFill>
              </a:rPr>
              <a:t>And in the energy spectrum of 7He in the region of the ground state, a forward-backward asymmetry of the emission of decay neutrons was observed.</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ru" sz="1400">
                <a:solidFill>
                  <a:schemeClr val="dk1"/>
                </a:solidFill>
              </a:rPr>
              <a:t>By registering neutrons we reconstructed the angular distribution in the c.m.m. An asymmetry was found with respect to the transferred moment, which within the framework of the direct transfer reaction mechanism will always be associated with the interference of waves of different parity. For this nucleus, this has not been observed before.</a:t>
            </a:r>
            <a:endParaRPr sz="1400"/>
          </a:p>
        </p:txBody>
      </p:sp>
      <p:sp>
        <p:nvSpPr>
          <p:cNvPr id="440" name="Google Shape;440;g36270b3d542_0_367:notes"/>
          <p:cNvSpPr/>
          <p:nvPr>
            <p:ph idx="2" type="sldImg"/>
          </p:nvPr>
        </p:nvSpPr>
        <p:spPr>
          <a:xfrm>
            <a:off x="530424" y="764280"/>
            <a:ext cx="6711000" cy="3771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457110" y="205200"/>
            <a:ext cx="8229300" cy="8586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1200"/>
              </a:spcBef>
              <a:spcAft>
                <a:spcPts val="0"/>
              </a:spcAft>
              <a:buClr>
                <a:schemeClr val="dk1"/>
              </a:buClr>
              <a:buSzPts val="1400"/>
              <a:buChar char="○"/>
              <a:defRPr/>
            </a:lvl2pPr>
            <a:lvl3pPr lvl="2" algn="l">
              <a:lnSpc>
                <a:spcPct val="90000"/>
              </a:lnSpc>
              <a:spcBef>
                <a:spcPts val="1200"/>
              </a:spcBef>
              <a:spcAft>
                <a:spcPts val="0"/>
              </a:spcAft>
              <a:buClr>
                <a:schemeClr val="dk1"/>
              </a:buClr>
              <a:buSzPts val="1400"/>
              <a:buChar char="■"/>
              <a:defRPr/>
            </a:lvl3pPr>
            <a:lvl4pPr lvl="3" algn="l">
              <a:lnSpc>
                <a:spcPct val="90000"/>
              </a:lnSpc>
              <a:spcBef>
                <a:spcPts val="1200"/>
              </a:spcBef>
              <a:spcAft>
                <a:spcPts val="0"/>
              </a:spcAft>
              <a:buClr>
                <a:schemeClr val="dk1"/>
              </a:buClr>
              <a:buSzPts val="1400"/>
              <a:buChar char="●"/>
              <a:defRPr/>
            </a:lvl4pPr>
            <a:lvl5pPr lvl="4" algn="l">
              <a:lnSpc>
                <a:spcPct val="90000"/>
              </a:lnSpc>
              <a:spcBef>
                <a:spcPts val="1200"/>
              </a:spcBef>
              <a:spcAft>
                <a:spcPts val="0"/>
              </a:spcAft>
              <a:buClr>
                <a:schemeClr val="dk1"/>
              </a:buClr>
              <a:buSzPts val="1400"/>
              <a:buChar char="○"/>
              <a:defRPr/>
            </a:lvl5pPr>
            <a:lvl6pPr lvl="5" algn="l">
              <a:lnSpc>
                <a:spcPct val="90000"/>
              </a:lnSpc>
              <a:spcBef>
                <a:spcPts val="1200"/>
              </a:spcBef>
              <a:spcAft>
                <a:spcPts val="0"/>
              </a:spcAft>
              <a:buClr>
                <a:schemeClr val="dk1"/>
              </a:buClr>
              <a:buSzPts val="1400"/>
              <a:buChar char="■"/>
              <a:defRPr/>
            </a:lvl6pPr>
            <a:lvl7pPr lvl="6" algn="l">
              <a:lnSpc>
                <a:spcPct val="90000"/>
              </a:lnSpc>
              <a:spcBef>
                <a:spcPts val="1200"/>
              </a:spcBef>
              <a:spcAft>
                <a:spcPts val="0"/>
              </a:spcAft>
              <a:buClr>
                <a:schemeClr val="dk1"/>
              </a:buClr>
              <a:buSzPts val="1400"/>
              <a:buChar char="●"/>
              <a:defRPr/>
            </a:lvl7pPr>
            <a:lvl8pPr lvl="7" algn="l">
              <a:lnSpc>
                <a:spcPct val="90000"/>
              </a:lnSpc>
              <a:spcBef>
                <a:spcPts val="1200"/>
              </a:spcBef>
              <a:spcAft>
                <a:spcPts val="0"/>
              </a:spcAft>
              <a:buClr>
                <a:schemeClr val="dk1"/>
              </a:buClr>
              <a:buSzPts val="1400"/>
              <a:buChar char="○"/>
              <a:defRPr/>
            </a:lvl8pPr>
            <a:lvl9pPr lvl="8"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AND_BODY_2">
    <p:spTree>
      <p:nvGrpSpPr>
        <p:cNvPr id="53" name="Shape 53"/>
        <p:cNvGrpSpPr/>
        <p:nvPr/>
      </p:nvGrpSpPr>
      <p:grpSpPr>
        <a:xfrm>
          <a:off x="0" y="0"/>
          <a:ext cx="0" cy="0"/>
          <a:chOff x="0" y="0"/>
          <a:chExt cx="0" cy="0"/>
        </a:xfrm>
      </p:grpSpPr>
      <p:sp>
        <p:nvSpPr>
          <p:cNvPr id="54" name="Google Shape;54;p14"/>
          <p:cNvSpPr txBox="1"/>
          <p:nvPr>
            <p:ph type="title"/>
          </p:nvPr>
        </p:nvSpPr>
        <p:spPr>
          <a:xfrm>
            <a:off x="457110" y="205200"/>
            <a:ext cx="8229300" cy="8586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14"/>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1200"/>
              </a:spcBef>
              <a:spcAft>
                <a:spcPts val="0"/>
              </a:spcAft>
              <a:buClr>
                <a:schemeClr val="dk1"/>
              </a:buClr>
              <a:buSzPts val="1400"/>
              <a:buChar char="○"/>
              <a:defRPr/>
            </a:lvl2pPr>
            <a:lvl3pPr lvl="2" algn="l">
              <a:lnSpc>
                <a:spcPct val="90000"/>
              </a:lnSpc>
              <a:spcBef>
                <a:spcPts val="1200"/>
              </a:spcBef>
              <a:spcAft>
                <a:spcPts val="0"/>
              </a:spcAft>
              <a:buClr>
                <a:schemeClr val="dk1"/>
              </a:buClr>
              <a:buSzPts val="1400"/>
              <a:buChar char="■"/>
              <a:defRPr/>
            </a:lvl3pPr>
            <a:lvl4pPr lvl="3" algn="l">
              <a:lnSpc>
                <a:spcPct val="90000"/>
              </a:lnSpc>
              <a:spcBef>
                <a:spcPts val="1200"/>
              </a:spcBef>
              <a:spcAft>
                <a:spcPts val="0"/>
              </a:spcAft>
              <a:buClr>
                <a:schemeClr val="dk1"/>
              </a:buClr>
              <a:buSzPts val="1400"/>
              <a:buChar char="●"/>
              <a:defRPr/>
            </a:lvl4pPr>
            <a:lvl5pPr lvl="4" algn="l">
              <a:lnSpc>
                <a:spcPct val="90000"/>
              </a:lnSpc>
              <a:spcBef>
                <a:spcPts val="1200"/>
              </a:spcBef>
              <a:spcAft>
                <a:spcPts val="0"/>
              </a:spcAft>
              <a:buClr>
                <a:schemeClr val="dk1"/>
              </a:buClr>
              <a:buSzPts val="1400"/>
              <a:buChar char="○"/>
              <a:defRPr/>
            </a:lvl5pPr>
            <a:lvl6pPr lvl="5" algn="l">
              <a:lnSpc>
                <a:spcPct val="90000"/>
              </a:lnSpc>
              <a:spcBef>
                <a:spcPts val="1200"/>
              </a:spcBef>
              <a:spcAft>
                <a:spcPts val="0"/>
              </a:spcAft>
              <a:buClr>
                <a:schemeClr val="dk1"/>
              </a:buClr>
              <a:buSzPts val="1400"/>
              <a:buChar char="■"/>
              <a:defRPr/>
            </a:lvl6pPr>
            <a:lvl7pPr lvl="6" algn="l">
              <a:lnSpc>
                <a:spcPct val="90000"/>
              </a:lnSpc>
              <a:spcBef>
                <a:spcPts val="1200"/>
              </a:spcBef>
              <a:spcAft>
                <a:spcPts val="0"/>
              </a:spcAft>
              <a:buClr>
                <a:schemeClr val="dk1"/>
              </a:buClr>
              <a:buSzPts val="1400"/>
              <a:buChar char="●"/>
              <a:defRPr/>
            </a:lvl7pPr>
            <a:lvl8pPr lvl="7" algn="l">
              <a:lnSpc>
                <a:spcPct val="90000"/>
              </a:lnSpc>
              <a:spcBef>
                <a:spcPts val="1200"/>
              </a:spcBef>
              <a:spcAft>
                <a:spcPts val="0"/>
              </a:spcAft>
              <a:buClr>
                <a:schemeClr val="dk1"/>
              </a:buClr>
              <a:buSzPts val="1400"/>
              <a:buChar char="○"/>
              <a:defRPr/>
            </a:lvl8pPr>
            <a:lvl9pPr lvl="8"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AND_BODY_3">
    <p:spTree>
      <p:nvGrpSpPr>
        <p:cNvPr id="56" name="Shape 56"/>
        <p:cNvGrpSpPr/>
        <p:nvPr/>
      </p:nvGrpSpPr>
      <p:grpSpPr>
        <a:xfrm>
          <a:off x="0" y="0"/>
          <a:ext cx="0" cy="0"/>
          <a:chOff x="0" y="0"/>
          <a:chExt cx="0" cy="0"/>
        </a:xfrm>
      </p:grpSpPr>
      <p:sp>
        <p:nvSpPr>
          <p:cNvPr id="57" name="Google Shape;57;p15"/>
          <p:cNvSpPr txBox="1"/>
          <p:nvPr>
            <p:ph type="title"/>
          </p:nvPr>
        </p:nvSpPr>
        <p:spPr>
          <a:xfrm>
            <a:off x="457110" y="205200"/>
            <a:ext cx="8229300" cy="8586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5"/>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1200"/>
              </a:spcBef>
              <a:spcAft>
                <a:spcPts val="0"/>
              </a:spcAft>
              <a:buClr>
                <a:schemeClr val="dk1"/>
              </a:buClr>
              <a:buSzPts val="1400"/>
              <a:buChar char="○"/>
              <a:defRPr/>
            </a:lvl2pPr>
            <a:lvl3pPr lvl="2" algn="l">
              <a:lnSpc>
                <a:spcPct val="90000"/>
              </a:lnSpc>
              <a:spcBef>
                <a:spcPts val="1200"/>
              </a:spcBef>
              <a:spcAft>
                <a:spcPts val="0"/>
              </a:spcAft>
              <a:buClr>
                <a:schemeClr val="dk1"/>
              </a:buClr>
              <a:buSzPts val="1400"/>
              <a:buChar char="■"/>
              <a:defRPr/>
            </a:lvl3pPr>
            <a:lvl4pPr lvl="3" algn="l">
              <a:lnSpc>
                <a:spcPct val="90000"/>
              </a:lnSpc>
              <a:spcBef>
                <a:spcPts val="1200"/>
              </a:spcBef>
              <a:spcAft>
                <a:spcPts val="0"/>
              </a:spcAft>
              <a:buClr>
                <a:schemeClr val="dk1"/>
              </a:buClr>
              <a:buSzPts val="1400"/>
              <a:buChar char="●"/>
              <a:defRPr/>
            </a:lvl4pPr>
            <a:lvl5pPr lvl="4" algn="l">
              <a:lnSpc>
                <a:spcPct val="90000"/>
              </a:lnSpc>
              <a:spcBef>
                <a:spcPts val="1200"/>
              </a:spcBef>
              <a:spcAft>
                <a:spcPts val="0"/>
              </a:spcAft>
              <a:buClr>
                <a:schemeClr val="dk1"/>
              </a:buClr>
              <a:buSzPts val="1400"/>
              <a:buChar char="○"/>
              <a:defRPr/>
            </a:lvl5pPr>
            <a:lvl6pPr lvl="5" algn="l">
              <a:lnSpc>
                <a:spcPct val="90000"/>
              </a:lnSpc>
              <a:spcBef>
                <a:spcPts val="1200"/>
              </a:spcBef>
              <a:spcAft>
                <a:spcPts val="0"/>
              </a:spcAft>
              <a:buClr>
                <a:schemeClr val="dk1"/>
              </a:buClr>
              <a:buSzPts val="1400"/>
              <a:buChar char="■"/>
              <a:defRPr/>
            </a:lvl6pPr>
            <a:lvl7pPr lvl="6" algn="l">
              <a:lnSpc>
                <a:spcPct val="90000"/>
              </a:lnSpc>
              <a:spcBef>
                <a:spcPts val="1200"/>
              </a:spcBef>
              <a:spcAft>
                <a:spcPts val="0"/>
              </a:spcAft>
              <a:buClr>
                <a:schemeClr val="dk1"/>
              </a:buClr>
              <a:buSzPts val="1400"/>
              <a:buChar char="●"/>
              <a:defRPr/>
            </a:lvl7pPr>
            <a:lvl8pPr lvl="7" algn="l">
              <a:lnSpc>
                <a:spcPct val="90000"/>
              </a:lnSpc>
              <a:spcBef>
                <a:spcPts val="1200"/>
              </a:spcBef>
              <a:spcAft>
                <a:spcPts val="0"/>
              </a:spcAft>
              <a:buClr>
                <a:schemeClr val="dk1"/>
              </a:buClr>
              <a:buSzPts val="1400"/>
              <a:buChar char="○"/>
              <a:defRPr/>
            </a:lvl8pPr>
            <a:lvl9pPr lvl="8"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442477" y="77063"/>
            <a:ext cx="8243400" cy="985800"/>
          </a:xfrm>
          <a:prstGeom prst="rect">
            <a:avLst/>
          </a:prstGeom>
          <a:noFill/>
          <a:ln>
            <a:noFill/>
          </a:ln>
        </p:spPr>
        <p:txBody>
          <a:bodyPr anchorCtr="0" anchor="b" bIns="42450" lIns="81625" spcFirstLastPara="1" rIns="81625" wrap="square" tIns="4245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1" name="Google Shape;61;p16"/>
          <p:cNvSpPr txBox="1"/>
          <p:nvPr>
            <p:ph idx="1" type="body"/>
          </p:nvPr>
        </p:nvSpPr>
        <p:spPr>
          <a:xfrm>
            <a:off x="457172" y="1200034"/>
            <a:ext cx="8229000" cy="3342000"/>
          </a:xfrm>
          <a:prstGeom prst="rect">
            <a:avLst/>
          </a:prstGeom>
          <a:noFill/>
          <a:ln>
            <a:noFill/>
          </a:ln>
        </p:spPr>
        <p:txBody>
          <a:bodyPr anchorCtr="0" anchor="t" bIns="42450" lIns="81625" spcFirstLastPara="1" rIns="81625" wrap="square" tIns="42450">
            <a:normAutofit/>
          </a:bodyPr>
          <a:lstStyle>
            <a:lvl1pPr indent="-228600" lvl="0" marL="457200" algn="l">
              <a:spcBef>
                <a:spcPts val="0"/>
              </a:spcBef>
              <a:spcAft>
                <a:spcPts val="0"/>
              </a:spcAft>
              <a:buSzPts val="1800"/>
              <a:buNone/>
              <a:defRPr/>
            </a:lvl1pPr>
            <a:lvl2pPr indent="-228600" lvl="1" marL="914400" algn="l">
              <a:spcBef>
                <a:spcPts val="1200"/>
              </a:spcBef>
              <a:spcAft>
                <a:spcPts val="0"/>
              </a:spcAft>
              <a:buSzPts val="1400"/>
              <a:buNone/>
              <a:defRPr/>
            </a:lvl2pPr>
            <a:lvl3pPr indent="-228600" lvl="2" marL="1371600" algn="l">
              <a:spcBef>
                <a:spcPts val="1200"/>
              </a:spcBef>
              <a:spcAft>
                <a:spcPts val="0"/>
              </a:spcAft>
              <a:buSzPts val="1400"/>
              <a:buNone/>
              <a:defRPr/>
            </a:lvl3pPr>
            <a:lvl4pPr indent="-228600" lvl="3" marL="1828800" algn="l">
              <a:spcBef>
                <a:spcPts val="1200"/>
              </a:spcBef>
              <a:spcAft>
                <a:spcPts val="0"/>
              </a:spcAft>
              <a:buSzPts val="1400"/>
              <a:buNone/>
              <a:defRPr/>
            </a:lvl4pPr>
            <a:lvl5pPr indent="-228600" lvl="4" marL="2286000" algn="l">
              <a:spcBef>
                <a:spcPts val="1200"/>
              </a:spcBef>
              <a:spcAft>
                <a:spcPts val="0"/>
              </a:spcAft>
              <a:buSzPts val="1400"/>
              <a:buNone/>
              <a:defRPr/>
            </a:lvl5pPr>
            <a:lvl6pPr indent="-228600" lvl="5" marL="2743200" algn="l">
              <a:spcBef>
                <a:spcPts val="1200"/>
              </a:spcBef>
              <a:spcAft>
                <a:spcPts val="0"/>
              </a:spcAft>
              <a:buSzPts val="1400"/>
              <a:buNone/>
              <a:defRPr/>
            </a:lvl6pPr>
            <a:lvl7pPr indent="-228600" lvl="6" marL="3200400" algn="l">
              <a:spcBef>
                <a:spcPts val="1200"/>
              </a:spcBef>
              <a:spcAft>
                <a:spcPts val="0"/>
              </a:spcAft>
              <a:buSzPts val="1400"/>
              <a:buNone/>
              <a:defRPr/>
            </a:lvl7pPr>
            <a:lvl8pPr indent="-228600" lvl="7" marL="3657600" algn="l">
              <a:spcBef>
                <a:spcPts val="1200"/>
              </a:spcBef>
              <a:spcAft>
                <a:spcPts val="0"/>
              </a:spcAft>
              <a:buSzPts val="1400"/>
              <a:buNone/>
              <a:defRPr/>
            </a:lvl8pPr>
            <a:lvl9pPr indent="-228600" lvl="8" marL="4114800" algn="l">
              <a:spcBef>
                <a:spcPts val="1200"/>
              </a:spcBef>
              <a:spcAft>
                <a:spcPts val="12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AND_BODY_4">
    <p:spTree>
      <p:nvGrpSpPr>
        <p:cNvPr id="62" name="Shape 62"/>
        <p:cNvGrpSpPr/>
        <p:nvPr/>
      </p:nvGrpSpPr>
      <p:grpSpPr>
        <a:xfrm>
          <a:off x="0" y="0"/>
          <a:ext cx="0" cy="0"/>
          <a:chOff x="0" y="0"/>
          <a:chExt cx="0" cy="0"/>
        </a:xfrm>
      </p:grpSpPr>
      <p:sp>
        <p:nvSpPr>
          <p:cNvPr id="63" name="Google Shape;63;p17"/>
          <p:cNvSpPr txBox="1"/>
          <p:nvPr>
            <p:ph type="title"/>
          </p:nvPr>
        </p:nvSpPr>
        <p:spPr>
          <a:xfrm>
            <a:off x="442477" y="77063"/>
            <a:ext cx="8243400" cy="985800"/>
          </a:xfrm>
          <a:prstGeom prst="rect">
            <a:avLst/>
          </a:prstGeom>
          <a:noFill/>
          <a:ln>
            <a:noFill/>
          </a:ln>
        </p:spPr>
        <p:txBody>
          <a:bodyPr anchorCtr="0" anchor="b" bIns="42450" lIns="81625" spcFirstLastPara="1" rIns="81625" wrap="square" tIns="4245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4" name="Google Shape;64;p17"/>
          <p:cNvSpPr txBox="1"/>
          <p:nvPr>
            <p:ph idx="1" type="subTitle"/>
          </p:nvPr>
        </p:nvSpPr>
        <p:spPr>
          <a:xfrm>
            <a:off x="457172" y="1200034"/>
            <a:ext cx="8229000" cy="334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800"/>
              <a:buNone/>
              <a:defRPr/>
            </a:lvl1pPr>
            <a:lvl2pPr lvl="1" algn="l">
              <a:spcBef>
                <a:spcPts val="1200"/>
              </a:spcBef>
              <a:spcAft>
                <a:spcPts val="0"/>
              </a:spcAft>
              <a:buSzPts val="1400"/>
              <a:buNone/>
              <a:defRPr/>
            </a:lvl2pPr>
            <a:lvl3pPr lvl="2" algn="l">
              <a:spcBef>
                <a:spcPts val="1200"/>
              </a:spcBef>
              <a:spcAft>
                <a:spcPts val="0"/>
              </a:spcAft>
              <a:buSzPts val="1400"/>
              <a:buNone/>
              <a:defRPr/>
            </a:lvl3pPr>
            <a:lvl4pPr lvl="3" algn="l">
              <a:spcBef>
                <a:spcPts val="1200"/>
              </a:spcBef>
              <a:spcAft>
                <a:spcPts val="0"/>
              </a:spcAft>
              <a:buSzPts val="1400"/>
              <a:buNone/>
              <a:defRPr/>
            </a:lvl4pPr>
            <a:lvl5pPr lvl="4" algn="l">
              <a:spcBef>
                <a:spcPts val="1200"/>
              </a:spcBef>
              <a:spcAft>
                <a:spcPts val="0"/>
              </a:spcAft>
              <a:buSzPts val="1400"/>
              <a:buNone/>
              <a:defRPr/>
            </a:lvl5pPr>
            <a:lvl6pPr lvl="5" algn="l">
              <a:spcBef>
                <a:spcPts val="1200"/>
              </a:spcBef>
              <a:spcAft>
                <a:spcPts val="0"/>
              </a:spcAft>
              <a:buSzPts val="1400"/>
              <a:buNone/>
              <a:defRPr/>
            </a:lvl6pPr>
            <a:lvl7pPr lvl="6" algn="l">
              <a:spcBef>
                <a:spcPts val="1200"/>
              </a:spcBef>
              <a:spcAft>
                <a:spcPts val="0"/>
              </a:spcAft>
              <a:buSzPts val="1400"/>
              <a:buNone/>
              <a:defRPr/>
            </a:lvl7pPr>
            <a:lvl8pPr lvl="7" algn="l">
              <a:spcBef>
                <a:spcPts val="1200"/>
              </a:spcBef>
              <a:spcAft>
                <a:spcPts val="0"/>
              </a:spcAft>
              <a:buSzPts val="1400"/>
              <a:buNone/>
              <a:defRPr/>
            </a:lvl8pPr>
            <a:lvl9pPr lvl="8" algn="l">
              <a:spcBef>
                <a:spcPts val="1200"/>
              </a:spcBef>
              <a:spcAft>
                <a:spcPts val="12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1" name="Google Shape;71;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2" name="Google Shape;7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5" name="Google Shape;7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8" name="Google Shape;7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9" name="Google Shape;7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2" name="Google Shape;82;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 name="Google Shape;83;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4" name="Google Shape;8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 name="Google Shape;8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0" name="Google Shape;90;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1" name="Google Shape;9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2" name="Shape 92"/>
        <p:cNvGrpSpPr/>
        <p:nvPr/>
      </p:nvGrpSpPr>
      <p:grpSpPr>
        <a:xfrm>
          <a:off x="0" y="0"/>
          <a:ext cx="0" cy="0"/>
          <a:chOff x="0" y="0"/>
          <a:chExt cx="0" cy="0"/>
        </a:xfrm>
      </p:grpSpPr>
      <p:sp>
        <p:nvSpPr>
          <p:cNvPr id="93" name="Google Shape;93;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4" name="Google Shape;9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8" name="Google Shape;98;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9" name="Google Shape;99;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0" name="Google Shape;10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3" name="Google Shape;10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6" name="Google Shape;106;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07" name="Google Shape;10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10" name="Shape 110"/>
        <p:cNvGrpSpPr/>
        <p:nvPr/>
      </p:nvGrpSpPr>
      <p:grpSpPr>
        <a:xfrm>
          <a:off x="0" y="0"/>
          <a:ext cx="0" cy="0"/>
          <a:chOff x="0" y="0"/>
          <a:chExt cx="0" cy="0"/>
        </a:xfrm>
      </p:grpSpPr>
      <p:sp>
        <p:nvSpPr>
          <p:cNvPr id="111" name="Google Shape;111;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2" name="Google Shape;112;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13" name="Google Shape;113;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4" name="Google Shape;114;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5" name="Google Shape;115;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AND_BODY_2">
    <p:spTree>
      <p:nvGrpSpPr>
        <p:cNvPr id="116" name="Shape 116"/>
        <p:cNvGrpSpPr/>
        <p:nvPr/>
      </p:nvGrpSpPr>
      <p:grpSpPr>
        <a:xfrm>
          <a:off x="0" y="0"/>
          <a:ext cx="0" cy="0"/>
          <a:chOff x="0" y="0"/>
          <a:chExt cx="0" cy="0"/>
        </a:xfrm>
      </p:grpSpPr>
      <p:sp>
        <p:nvSpPr>
          <p:cNvPr id="117" name="Google Shape;117;p31"/>
          <p:cNvSpPr txBox="1"/>
          <p:nvPr>
            <p:ph type="title"/>
          </p:nvPr>
        </p:nvSpPr>
        <p:spPr>
          <a:xfrm>
            <a:off x="457110" y="205200"/>
            <a:ext cx="8229300" cy="8586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 name="Google Shape;118;p31"/>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1200"/>
              </a:spcBef>
              <a:spcAft>
                <a:spcPts val="0"/>
              </a:spcAft>
              <a:buClr>
                <a:schemeClr val="dk1"/>
              </a:buClr>
              <a:buSzPts val="1400"/>
              <a:buChar char="○"/>
              <a:defRPr/>
            </a:lvl2pPr>
            <a:lvl3pPr lvl="2" algn="l">
              <a:lnSpc>
                <a:spcPct val="90000"/>
              </a:lnSpc>
              <a:spcBef>
                <a:spcPts val="1200"/>
              </a:spcBef>
              <a:spcAft>
                <a:spcPts val="0"/>
              </a:spcAft>
              <a:buClr>
                <a:schemeClr val="dk1"/>
              </a:buClr>
              <a:buSzPts val="1400"/>
              <a:buChar char="■"/>
              <a:defRPr/>
            </a:lvl3pPr>
            <a:lvl4pPr lvl="3" algn="l">
              <a:lnSpc>
                <a:spcPct val="90000"/>
              </a:lnSpc>
              <a:spcBef>
                <a:spcPts val="1200"/>
              </a:spcBef>
              <a:spcAft>
                <a:spcPts val="0"/>
              </a:spcAft>
              <a:buClr>
                <a:schemeClr val="dk1"/>
              </a:buClr>
              <a:buSzPts val="1400"/>
              <a:buChar char="●"/>
              <a:defRPr/>
            </a:lvl4pPr>
            <a:lvl5pPr lvl="4" algn="l">
              <a:lnSpc>
                <a:spcPct val="90000"/>
              </a:lnSpc>
              <a:spcBef>
                <a:spcPts val="1200"/>
              </a:spcBef>
              <a:spcAft>
                <a:spcPts val="0"/>
              </a:spcAft>
              <a:buClr>
                <a:schemeClr val="dk1"/>
              </a:buClr>
              <a:buSzPts val="1400"/>
              <a:buChar char="○"/>
              <a:defRPr/>
            </a:lvl5pPr>
            <a:lvl6pPr lvl="5" algn="l">
              <a:lnSpc>
                <a:spcPct val="90000"/>
              </a:lnSpc>
              <a:spcBef>
                <a:spcPts val="1200"/>
              </a:spcBef>
              <a:spcAft>
                <a:spcPts val="0"/>
              </a:spcAft>
              <a:buClr>
                <a:schemeClr val="dk1"/>
              </a:buClr>
              <a:buSzPts val="1400"/>
              <a:buChar char="■"/>
              <a:defRPr/>
            </a:lvl6pPr>
            <a:lvl7pPr lvl="6" algn="l">
              <a:lnSpc>
                <a:spcPct val="90000"/>
              </a:lnSpc>
              <a:spcBef>
                <a:spcPts val="1200"/>
              </a:spcBef>
              <a:spcAft>
                <a:spcPts val="0"/>
              </a:spcAft>
              <a:buClr>
                <a:schemeClr val="dk1"/>
              </a:buClr>
              <a:buSzPts val="1400"/>
              <a:buChar char="●"/>
              <a:defRPr/>
            </a:lvl7pPr>
            <a:lvl8pPr lvl="7" algn="l">
              <a:lnSpc>
                <a:spcPct val="90000"/>
              </a:lnSpc>
              <a:spcBef>
                <a:spcPts val="1200"/>
              </a:spcBef>
              <a:spcAft>
                <a:spcPts val="0"/>
              </a:spcAft>
              <a:buClr>
                <a:schemeClr val="dk1"/>
              </a:buClr>
              <a:buSzPts val="1400"/>
              <a:buChar char="○"/>
              <a:defRPr/>
            </a:lvl8pPr>
            <a:lvl9pPr lvl="8"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3">
    <p:spTree>
      <p:nvGrpSpPr>
        <p:cNvPr id="119" name="Shape 119"/>
        <p:cNvGrpSpPr/>
        <p:nvPr/>
      </p:nvGrpSpPr>
      <p:grpSpPr>
        <a:xfrm>
          <a:off x="0" y="0"/>
          <a:ext cx="0" cy="0"/>
          <a:chOff x="0" y="0"/>
          <a:chExt cx="0" cy="0"/>
        </a:xfrm>
      </p:grpSpPr>
      <p:sp>
        <p:nvSpPr>
          <p:cNvPr id="120" name="Google Shape;120;p32"/>
          <p:cNvSpPr txBox="1"/>
          <p:nvPr>
            <p:ph type="title"/>
          </p:nvPr>
        </p:nvSpPr>
        <p:spPr>
          <a:xfrm>
            <a:off x="457110" y="205200"/>
            <a:ext cx="8229300" cy="8586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1" name="Google Shape;121;p32"/>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1200"/>
              </a:spcBef>
              <a:spcAft>
                <a:spcPts val="0"/>
              </a:spcAft>
              <a:buClr>
                <a:schemeClr val="dk1"/>
              </a:buClr>
              <a:buSzPts val="1400"/>
              <a:buChar char="○"/>
              <a:defRPr/>
            </a:lvl2pPr>
            <a:lvl3pPr lvl="2" algn="l">
              <a:lnSpc>
                <a:spcPct val="90000"/>
              </a:lnSpc>
              <a:spcBef>
                <a:spcPts val="1200"/>
              </a:spcBef>
              <a:spcAft>
                <a:spcPts val="0"/>
              </a:spcAft>
              <a:buClr>
                <a:schemeClr val="dk1"/>
              </a:buClr>
              <a:buSzPts val="1400"/>
              <a:buChar char="■"/>
              <a:defRPr/>
            </a:lvl3pPr>
            <a:lvl4pPr lvl="3" algn="l">
              <a:lnSpc>
                <a:spcPct val="90000"/>
              </a:lnSpc>
              <a:spcBef>
                <a:spcPts val="1200"/>
              </a:spcBef>
              <a:spcAft>
                <a:spcPts val="0"/>
              </a:spcAft>
              <a:buClr>
                <a:schemeClr val="dk1"/>
              </a:buClr>
              <a:buSzPts val="1400"/>
              <a:buChar char="●"/>
              <a:defRPr/>
            </a:lvl4pPr>
            <a:lvl5pPr lvl="4" algn="l">
              <a:lnSpc>
                <a:spcPct val="90000"/>
              </a:lnSpc>
              <a:spcBef>
                <a:spcPts val="1200"/>
              </a:spcBef>
              <a:spcAft>
                <a:spcPts val="0"/>
              </a:spcAft>
              <a:buClr>
                <a:schemeClr val="dk1"/>
              </a:buClr>
              <a:buSzPts val="1400"/>
              <a:buChar char="○"/>
              <a:defRPr/>
            </a:lvl5pPr>
            <a:lvl6pPr lvl="5" algn="l">
              <a:lnSpc>
                <a:spcPct val="90000"/>
              </a:lnSpc>
              <a:spcBef>
                <a:spcPts val="1200"/>
              </a:spcBef>
              <a:spcAft>
                <a:spcPts val="0"/>
              </a:spcAft>
              <a:buClr>
                <a:schemeClr val="dk1"/>
              </a:buClr>
              <a:buSzPts val="1400"/>
              <a:buChar char="■"/>
              <a:defRPr/>
            </a:lvl6pPr>
            <a:lvl7pPr lvl="6" algn="l">
              <a:lnSpc>
                <a:spcPct val="90000"/>
              </a:lnSpc>
              <a:spcBef>
                <a:spcPts val="1200"/>
              </a:spcBef>
              <a:spcAft>
                <a:spcPts val="0"/>
              </a:spcAft>
              <a:buClr>
                <a:schemeClr val="dk1"/>
              </a:buClr>
              <a:buSzPts val="1400"/>
              <a:buChar char="●"/>
              <a:defRPr/>
            </a:lvl7pPr>
            <a:lvl8pPr lvl="7" algn="l">
              <a:lnSpc>
                <a:spcPct val="90000"/>
              </a:lnSpc>
              <a:spcBef>
                <a:spcPts val="1200"/>
              </a:spcBef>
              <a:spcAft>
                <a:spcPts val="0"/>
              </a:spcAft>
              <a:buClr>
                <a:schemeClr val="dk1"/>
              </a:buClr>
              <a:buSzPts val="1400"/>
              <a:buChar char="○"/>
              <a:defRPr/>
            </a:lvl8pPr>
            <a:lvl9pPr lvl="8"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8" name="Shape 128"/>
        <p:cNvGrpSpPr/>
        <p:nvPr/>
      </p:nvGrpSpPr>
      <p:grpSpPr>
        <a:xfrm>
          <a:off x="0" y="0"/>
          <a:ext cx="0" cy="0"/>
          <a:chOff x="0" y="0"/>
          <a:chExt cx="0" cy="0"/>
        </a:xfrm>
      </p:grpSpPr>
      <p:sp>
        <p:nvSpPr>
          <p:cNvPr id="129" name="Google Shape;129;p34"/>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0" name="Google Shape;130;p34"/>
          <p:cNvSpPr txBox="1"/>
          <p:nvPr>
            <p:ph idx="1" type="subTitle"/>
          </p:nvPr>
        </p:nvSpPr>
        <p:spPr>
          <a:xfrm>
            <a:off x="457110" y="1203390"/>
            <a:ext cx="8229300" cy="29832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400"/>
              </a:spcBef>
              <a:spcAft>
                <a:spcPts val="0"/>
              </a:spcAft>
              <a:buClr>
                <a:schemeClr val="dk1"/>
              </a:buClr>
              <a:buSzPts val="1400"/>
              <a:buChar char="•"/>
              <a:defRPr/>
            </a:lvl2pPr>
            <a:lvl3pPr lvl="2" algn="l">
              <a:lnSpc>
                <a:spcPct val="90000"/>
              </a:lnSpc>
              <a:spcBef>
                <a:spcPts val="400"/>
              </a:spcBef>
              <a:spcAft>
                <a:spcPts val="0"/>
              </a:spcAft>
              <a:buClr>
                <a:schemeClr val="dk1"/>
              </a:buClr>
              <a:buSzPts val="1400"/>
              <a:buChar char="•"/>
              <a:defRPr/>
            </a:lvl3pPr>
            <a:lvl4pPr lvl="3" algn="l">
              <a:lnSpc>
                <a:spcPct val="90000"/>
              </a:lnSpc>
              <a:spcBef>
                <a:spcPts val="400"/>
              </a:spcBef>
              <a:spcAft>
                <a:spcPts val="0"/>
              </a:spcAft>
              <a:buClr>
                <a:schemeClr val="dk1"/>
              </a:buClr>
              <a:buSzPts val="1400"/>
              <a:buChar char="•"/>
              <a:defRPr/>
            </a:lvl4pPr>
            <a:lvl5pPr lvl="4" algn="l">
              <a:lnSpc>
                <a:spcPct val="90000"/>
              </a:lnSpc>
              <a:spcBef>
                <a:spcPts val="400"/>
              </a:spcBef>
              <a:spcAft>
                <a:spcPts val="0"/>
              </a:spcAft>
              <a:buClr>
                <a:schemeClr val="dk1"/>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35"/>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rmAutofit/>
          </a:bodyPr>
          <a:lstStyle>
            <a:lvl1pPr lvl="0" algn="ctr">
              <a:lnSpc>
                <a:spcPct val="90000"/>
              </a:lnSpc>
              <a:spcBef>
                <a:spcPts val="0"/>
              </a:spcBef>
              <a:spcAft>
                <a:spcPts val="0"/>
              </a:spcAft>
              <a:buClr>
                <a:schemeClr val="dk1"/>
              </a:buClr>
              <a:buSzPts val="3900"/>
              <a:buFont typeface="Arial"/>
              <a:buNone/>
              <a:defRPr sz="5200"/>
            </a:lvl1pPr>
            <a:lvl2pPr lvl="1" algn="ctr">
              <a:spcBef>
                <a:spcPts val="0"/>
              </a:spcBef>
              <a:spcAft>
                <a:spcPts val="0"/>
              </a:spcAft>
              <a:buSzPts val="3900"/>
              <a:buNone/>
              <a:defRPr sz="5200"/>
            </a:lvl2pPr>
            <a:lvl3pPr lvl="2" algn="ctr">
              <a:spcBef>
                <a:spcPts val="0"/>
              </a:spcBef>
              <a:spcAft>
                <a:spcPts val="0"/>
              </a:spcAft>
              <a:buSzPts val="3900"/>
              <a:buNone/>
              <a:defRPr sz="5200"/>
            </a:lvl3pPr>
            <a:lvl4pPr lvl="3" algn="ctr">
              <a:spcBef>
                <a:spcPts val="0"/>
              </a:spcBef>
              <a:spcAft>
                <a:spcPts val="0"/>
              </a:spcAft>
              <a:buSzPts val="3900"/>
              <a:buNone/>
              <a:defRPr sz="5200"/>
            </a:lvl4pPr>
            <a:lvl5pPr lvl="4" algn="ctr">
              <a:spcBef>
                <a:spcPts val="0"/>
              </a:spcBef>
              <a:spcAft>
                <a:spcPts val="0"/>
              </a:spcAft>
              <a:buSzPts val="3900"/>
              <a:buNone/>
              <a:defRPr sz="5200"/>
            </a:lvl5pPr>
            <a:lvl6pPr lvl="5" algn="ctr">
              <a:spcBef>
                <a:spcPts val="0"/>
              </a:spcBef>
              <a:spcAft>
                <a:spcPts val="0"/>
              </a:spcAft>
              <a:buSzPts val="3900"/>
              <a:buNone/>
              <a:defRPr sz="5200"/>
            </a:lvl6pPr>
            <a:lvl7pPr lvl="6" algn="ctr">
              <a:spcBef>
                <a:spcPts val="0"/>
              </a:spcBef>
              <a:spcAft>
                <a:spcPts val="0"/>
              </a:spcAft>
              <a:buSzPts val="3900"/>
              <a:buNone/>
              <a:defRPr sz="5200"/>
            </a:lvl7pPr>
            <a:lvl8pPr lvl="7" algn="ctr">
              <a:spcBef>
                <a:spcPts val="0"/>
              </a:spcBef>
              <a:spcAft>
                <a:spcPts val="0"/>
              </a:spcAft>
              <a:buSzPts val="3900"/>
              <a:buNone/>
              <a:defRPr sz="5200"/>
            </a:lvl8pPr>
            <a:lvl9pPr lvl="8" algn="ctr">
              <a:spcBef>
                <a:spcPts val="0"/>
              </a:spcBef>
              <a:spcAft>
                <a:spcPts val="0"/>
              </a:spcAft>
              <a:buSzPts val="3900"/>
              <a:buNone/>
              <a:defRPr sz="5200"/>
            </a:lvl9pPr>
          </a:lstStyle>
          <a:p/>
        </p:txBody>
      </p:sp>
      <p:sp>
        <p:nvSpPr>
          <p:cNvPr id="133" name="Google Shape;133;p35"/>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rmAutofit/>
          </a:bodyPr>
          <a:lstStyle>
            <a:lvl1pPr lvl="0" algn="ctr">
              <a:lnSpc>
                <a:spcPct val="100000"/>
              </a:lnSpc>
              <a:spcBef>
                <a:spcPts val="0"/>
              </a:spcBef>
              <a:spcAft>
                <a:spcPts val="0"/>
              </a:spcAft>
              <a:buClr>
                <a:schemeClr val="dk1"/>
              </a:buClr>
              <a:buSzPts val="2100"/>
              <a:buNone/>
              <a:defRPr sz="2800"/>
            </a:lvl1pPr>
            <a:lvl2pPr lvl="1" algn="ctr">
              <a:lnSpc>
                <a:spcPct val="100000"/>
              </a:lnSpc>
              <a:spcBef>
                <a:spcPts val="0"/>
              </a:spcBef>
              <a:spcAft>
                <a:spcPts val="0"/>
              </a:spcAft>
              <a:buClr>
                <a:schemeClr val="dk1"/>
              </a:buClr>
              <a:buSzPts val="2100"/>
              <a:buNone/>
              <a:defRPr sz="2800"/>
            </a:lvl2pPr>
            <a:lvl3pPr lvl="2" algn="ctr">
              <a:lnSpc>
                <a:spcPct val="100000"/>
              </a:lnSpc>
              <a:spcBef>
                <a:spcPts val="0"/>
              </a:spcBef>
              <a:spcAft>
                <a:spcPts val="0"/>
              </a:spcAft>
              <a:buClr>
                <a:schemeClr val="dk1"/>
              </a:buClr>
              <a:buSzPts val="2100"/>
              <a:buNone/>
              <a:defRPr sz="2800"/>
            </a:lvl3pPr>
            <a:lvl4pPr lvl="3" algn="ctr">
              <a:lnSpc>
                <a:spcPct val="100000"/>
              </a:lnSpc>
              <a:spcBef>
                <a:spcPts val="0"/>
              </a:spcBef>
              <a:spcAft>
                <a:spcPts val="0"/>
              </a:spcAft>
              <a:buClr>
                <a:schemeClr val="dk1"/>
              </a:buClr>
              <a:buSzPts val="2100"/>
              <a:buNone/>
              <a:defRPr sz="2800"/>
            </a:lvl4pPr>
            <a:lvl5pPr lvl="4" algn="ctr">
              <a:lnSpc>
                <a:spcPct val="100000"/>
              </a:lnSpc>
              <a:spcBef>
                <a:spcPts val="0"/>
              </a:spcBef>
              <a:spcAft>
                <a:spcPts val="0"/>
              </a:spcAft>
              <a:buClr>
                <a:schemeClr val="dk1"/>
              </a:buClr>
              <a:buSzPts val="2100"/>
              <a:buNone/>
              <a:defRPr sz="2800"/>
            </a:lvl5pPr>
            <a:lvl6pPr lvl="5" algn="ctr">
              <a:lnSpc>
                <a:spcPct val="100000"/>
              </a:lnSpc>
              <a:spcBef>
                <a:spcPts val="0"/>
              </a:spcBef>
              <a:spcAft>
                <a:spcPts val="0"/>
              </a:spcAft>
              <a:buClr>
                <a:schemeClr val="dk1"/>
              </a:buClr>
              <a:buSzPts val="2100"/>
              <a:buNone/>
              <a:defRPr sz="2800"/>
            </a:lvl6pPr>
            <a:lvl7pPr lvl="6" algn="ctr">
              <a:lnSpc>
                <a:spcPct val="100000"/>
              </a:lnSpc>
              <a:spcBef>
                <a:spcPts val="0"/>
              </a:spcBef>
              <a:spcAft>
                <a:spcPts val="0"/>
              </a:spcAft>
              <a:buClr>
                <a:schemeClr val="dk1"/>
              </a:buClr>
              <a:buSzPts val="2100"/>
              <a:buNone/>
              <a:defRPr sz="2800"/>
            </a:lvl7pPr>
            <a:lvl8pPr lvl="7" algn="ctr">
              <a:lnSpc>
                <a:spcPct val="100000"/>
              </a:lnSpc>
              <a:spcBef>
                <a:spcPts val="0"/>
              </a:spcBef>
              <a:spcAft>
                <a:spcPts val="0"/>
              </a:spcAft>
              <a:buClr>
                <a:schemeClr val="dk1"/>
              </a:buClr>
              <a:buSzPts val="2100"/>
              <a:buNone/>
              <a:defRPr sz="2800"/>
            </a:lvl8pPr>
            <a:lvl9pPr lvl="8" algn="ctr">
              <a:lnSpc>
                <a:spcPct val="100000"/>
              </a:lnSpc>
              <a:spcBef>
                <a:spcPts val="0"/>
              </a:spcBef>
              <a:spcAft>
                <a:spcPts val="0"/>
              </a:spcAft>
              <a:buClr>
                <a:schemeClr val="dk1"/>
              </a:buClr>
              <a:buSzPts val="2100"/>
              <a:buNone/>
              <a:defRPr sz="2800"/>
            </a:lvl9pPr>
          </a:lstStyle>
          <a:p/>
        </p:txBody>
      </p:sp>
      <p:sp>
        <p:nvSpPr>
          <p:cNvPr id="134" name="Google Shape;134;p3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chemeClr val="dk1"/>
              </a:buClr>
              <a:buSzPts val="1400"/>
              <a:buFont typeface="Arial"/>
              <a:buNone/>
              <a:defRPr sz="1400">
                <a:solidFill>
                  <a:schemeClr val="dk1"/>
                </a:solidFill>
                <a:latin typeface="Arial"/>
                <a:ea typeface="Arial"/>
                <a:cs typeface="Arial"/>
                <a:sym typeface="Arial"/>
              </a:defRPr>
            </a:lvl1pPr>
            <a:lvl2pPr indent="0" lvl="1" marL="0" marR="0" algn="r">
              <a:buClr>
                <a:schemeClr val="dk1"/>
              </a:buClr>
              <a:buSzPts val="1400"/>
              <a:buFont typeface="Arial"/>
              <a:buNone/>
              <a:defRPr sz="1400">
                <a:solidFill>
                  <a:schemeClr val="dk1"/>
                </a:solidFill>
                <a:latin typeface="Arial"/>
                <a:ea typeface="Arial"/>
                <a:cs typeface="Arial"/>
                <a:sym typeface="Arial"/>
              </a:defRPr>
            </a:lvl2pPr>
            <a:lvl3pPr indent="0" lvl="2" marL="0" marR="0" algn="r">
              <a:buClr>
                <a:schemeClr val="dk1"/>
              </a:buClr>
              <a:buSzPts val="1400"/>
              <a:buFont typeface="Arial"/>
              <a:buNone/>
              <a:defRPr sz="1400">
                <a:solidFill>
                  <a:schemeClr val="dk1"/>
                </a:solidFill>
                <a:latin typeface="Arial"/>
                <a:ea typeface="Arial"/>
                <a:cs typeface="Arial"/>
                <a:sym typeface="Arial"/>
              </a:defRPr>
            </a:lvl3pPr>
            <a:lvl4pPr indent="0" lvl="3" marL="0" marR="0" algn="r">
              <a:buClr>
                <a:schemeClr val="dk1"/>
              </a:buClr>
              <a:buSzPts val="1400"/>
              <a:buFont typeface="Arial"/>
              <a:buNone/>
              <a:defRPr sz="1400">
                <a:solidFill>
                  <a:schemeClr val="dk1"/>
                </a:solidFill>
                <a:latin typeface="Arial"/>
                <a:ea typeface="Arial"/>
                <a:cs typeface="Arial"/>
                <a:sym typeface="Arial"/>
              </a:defRPr>
            </a:lvl4pPr>
            <a:lvl5pPr indent="0" lvl="4" marL="0" marR="0" algn="r">
              <a:buClr>
                <a:schemeClr val="dk1"/>
              </a:buClr>
              <a:buSzPts val="1400"/>
              <a:buFont typeface="Arial"/>
              <a:buNone/>
              <a:defRPr sz="1400">
                <a:solidFill>
                  <a:schemeClr val="dk1"/>
                </a:solidFill>
                <a:latin typeface="Arial"/>
                <a:ea typeface="Arial"/>
                <a:cs typeface="Arial"/>
                <a:sym typeface="Arial"/>
              </a:defRPr>
            </a:lvl5pPr>
            <a:lvl6pPr indent="0" lvl="5" marL="0" marR="0" algn="r">
              <a:buClr>
                <a:schemeClr val="dk1"/>
              </a:buClr>
              <a:buSzPts val="1400"/>
              <a:buFont typeface="Arial"/>
              <a:buNone/>
              <a:defRPr sz="1400">
                <a:solidFill>
                  <a:schemeClr val="dk1"/>
                </a:solidFill>
                <a:latin typeface="Arial"/>
                <a:ea typeface="Arial"/>
                <a:cs typeface="Arial"/>
                <a:sym typeface="Arial"/>
              </a:defRPr>
            </a:lvl6pPr>
            <a:lvl7pPr indent="0" lvl="6" marL="0" marR="0" algn="r">
              <a:buClr>
                <a:schemeClr val="dk1"/>
              </a:buClr>
              <a:buSzPts val="1400"/>
              <a:buFont typeface="Arial"/>
              <a:buNone/>
              <a:defRPr sz="1400">
                <a:solidFill>
                  <a:schemeClr val="dk1"/>
                </a:solidFill>
                <a:latin typeface="Arial"/>
                <a:ea typeface="Arial"/>
                <a:cs typeface="Arial"/>
                <a:sym typeface="Arial"/>
              </a:defRPr>
            </a:lvl7pPr>
            <a:lvl8pPr indent="0" lvl="7" marL="0" marR="0" algn="r">
              <a:buClr>
                <a:schemeClr val="dk1"/>
              </a:buClr>
              <a:buSzPts val="1400"/>
              <a:buFont typeface="Arial"/>
              <a:buNone/>
              <a:defRPr sz="1400">
                <a:solidFill>
                  <a:schemeClr val="dk1"/>
                </a:solidFill>
                <a:latin typeface="Arial"/>
                <a:ea typeface="Arial"/>
                <a:cs typeface="Arial"/>
                <a:sym typeface="Arial"/>
              </a:defRPr>
            </a:lvl8pPr>
            <a:lvl9pPr indent="0" lvl="8" marL="0" marR="0" algn="r">
              <a:buClr>
                <a:schemeClr val="dk1"/>
              </a:buClr>
              <a:buSzPts val="1400"/>
              <a:buFont typeface="Arial"/>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5" name="Shape 135"/>
        <p:cNvGrpSpPr/>
        <p:nvPr/>
      </p:nvGrpSpPr>
      <p:grpSpPr>
        <a:xfrm>
          <a:off x="0" y="0"/>
          <a:ext cx="0" cy="0"/>
          <a:chOff x="0" y="0"/>
          <a:chExt cx="0" cy="0"/>
        </a:xfrm>
      </p:grpSpPr>
      <p:sp>
        <p:nvSpPr>
          <p:cNvPr id="136" name="Google Shape;136;p36"/>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36"/>
          <p:cNvSpPr txBox="1"/>
          <p:nvPr>
            <p:ph idx="1" type="body"/>
          </p:nvPr>
        </p:nvSpPr>
        <p:spPr>
          <a:xfrm>
            <a:off x="457110" y="1203390"/>
            <a:ext cx="8229300" cy="29832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8" name="Shape 138"/>
        <p:cNvGrpSpPr/>
        <p:nvPr/>
      </p:nvGrpSpPr>
      <p:grpSpPr>
        <a:xfrm>
          <a:off x="0" y="0"/>
          <a:ext cx="0" cy="0"/>
          <a:chOff x="0" y="0"/>
          <a:chExt cx="0" cy="0"/>
        </a:xfrm>
      </p:grpSpPr>
      <p:sp>
        <p:nvSpPr>
          <p:cNvPr id="139" name="Google Shape;139;p37"/>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37"/>
          <p:cNvSpPr txBox="1"/>
          <p:nvPr>
            <p:ph idx="1" type="body"/>
          </p:nvPr>
        </p:nvSpPr>
        <p:spPr>
          <a:xfrm>
            <a:off x="457110" y="1203390"/>
            <a:ext cx="4015800" cy="29832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37"/>
          <p:cNvSpPr txBox="1"/>
          <p:nvPr>
            <p:ph idx="2" type="body"/>
          </p:nvPr>
        </p:nvSpPr>
        <p:spPr>
          <a:xfrm>
            <a:off x="4673970" y="1203390"/>
            <a:ext cx="4015800" cy="29832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2" name="Shape 14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39"/>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5" name="Shape 145"/>
        <p:cNvGrpSpPr/>
        <p:nvPr/>
      </p:nvGrpSpPr>
      <p:grpSpPr>
        <a:xfrm>
          <a:off x="0" y="0"/>
          <a:ext cx="0" cy="0"/>
          <a:chOff x="0" y="0"/>
          <a:chExt cx="0" cy="0"/>
        </a:xfrm>
      </p:grpSpPr>
      <p:sp>
        <p:nvSpPr>
          <p:cNvPr id="146" name="Google Shape;146;p40"/>
          <p:cNvSpPr txBox="1"/>
          <p:nvPr>
            <p:ph idx="1" type="subTitle"/>
          </p:nvPr>
        </p:nvSpPr>
        <p:spPr>
          <a:xfrm>
            <a:off x="457110" y="205200"/>
            <a:ext cx="8229300" cy="3981000"/>
          </a:xfrm>
          <a:prstGeom prst="rect">
            <a:avLst/>
          </a:prstGeom>
          <a:noFill/>
          <a:ln>
            <a:noFill/>
          </a:ln>
        </p:spPr>
        <p:txBody>
          <a:bodyPr anchorCtr="0" anchor="ctr" bIns="0" lIns="0" spcFirstLastPara="1" rIns="0" wrap="square" tIns="0">
            <a:normAutofit/>
          </a:bodyPr>
          <a:lstStyle>
            <a:lvl1pPr lvl="0" algn="l">
              <a:lnSpc>
                <a:spcPct val="90000"/>
              </a:lnSpc>
              <a:spcBef>
                <a:spcPts val="800"/>
              </a:spcBef>
              <a:spcAft>
                <a:spcPts val="0"/>
              </a:spcAft>
              <a:buClr>
                <a:schemeClr val="dk1"/>
              </a:buClr>
              <a:buSzPts val="1400"/>
              <a:buChar char="•"/>
              <a:defRPr/>
            </a:lvl1pPr>
            <a:lvl2pPr lvl="1" algn="l">
              <a:lnSpc>
                <a:spcPct val="90000"/>
              </a:lnSpc>
              <a:spcBef>
                <a:spcPts val="400"/>
              </a:spcBef>
              <a:spcAft>
                <a:spcPts val="0"/>
              </a:spcAft>
              <a:buClr>
                <a:schemeClr val="dk1"/>
              </a:buClr>
              <a:buSzPts val="1400"/>
              <a:buChar char="•"/>
              <a:defRPr/>
            </a:lvl2pPr>
            <a:lvl3pPr lvl="2" algn="l">
              <a:lnSpc>
                <a:spcPct val="90000"/>
              </a:lnSpc>
              <a:spcBef>
                <a:spcPts val="400"/>
              </a:spcBef>
              <a:spcAft>
                <a:spcPts val="0"/>
              </a:spcAft>
              <a:buClr>
                <a:schemeClr val="dk1"/>
              </a:buClr>
              <a:buSzPts val="1400"/>
              <a:buChar char="•"/>
              <a:defRPr/>
            </a:lvl3pPr>
            <a:lvl4pPr lvl="3" algn="l">
              <a:lnSpc>
                <a:spcPct val="90000"/>
              </a:lnSpc>
              <a:spcBef>
                <a:spcPts val="400"/>
              </a:spcBef>
              <a:spcAft>
                <a:spcPts val="0"/>
              </a:spcAft>
              <a:buClr>
                <a:schemeClr val="dk1"/>
              </a:buClr>
              <a:buSzPts val="1400"/>
              <a:buChar char="•"/>
              <a:defRPr/>
            </a:lvl4pPr>
            <a:lvl5pPr lvl="4" algn="l">
              <a:lnSpc>
                <a:spcPct val="90000"/>
              </a:lnSpc>
              <a:spcBef>
                <a:spcPts val="400"/>
              </a:spcBef>
              <a:spcAft>
                <a:spcPts val="0"/>
              </a:spcAft>
              <a:buClr>
                <a:schemeClr val="dk1"/>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7" name="Shape 147"/>
        <p:cNvGrpSpPr/>
        <p:nvPr/>
      </p:nvGrpSpPr>
      <p:grpSpPr>
        <a:xfrm>
          <a:off x="0" y="0"/>
          <a:ext cx="0" cy="0"/>
          <a:chOff x="0" y="0"/>
          <a:chExt cx="0" cy="0"/>
        </a:xfrm>
      </p:grpSpPr>
      <p:sp>
        <p:nvSpPr>
          <p:cNvPr id="148" name="Google Shape;148;p41"/>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9" name="Google Shape;149;p41"/>
          <p:cNvSpPr txBox="1"/>
          <p:nvPr>
            <p:ph idx="1" type="body"/>
          </p:nvPr>
        </p:nvSpPr>
        <p:spPr>
          <a:xfrm>
            <a:off x="45711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41"/>
          <p:cNvSpPr txBox="1"/>
          <p:nvPr>
            <p:ph idx="2" type="body"/>
          </p:nvPr>
        </p:nvSpPr>
        <p:spPr>
          <a:xfrm>
            <a:off x="4673970" y="1203390"/>
            <a:ext cx="4015800" cy="29832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41"/>
          <p:cNvSpPr txBox="1"/>
          <p:nvPr>
            <p:ph idx="3" type="body"/>
          </p:nvPr>
        </p:nvSpPr>
        <p:spPr>
          <a:xfrm>
            <a:off x="457110" y="276156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52" name="Shape 152"/>
        <p:cNvGrpSpPr/>
        <p:nvPr/>
      </p:nvGrpSpPr>
      <p:grpSpPr>
        <a:xfrm>
          <a:off x="0" y="0"/>
          <a:ext cx="0" cy="0"/>
          <a:chOff x="0" y="0"/>
          <a:chExt cx="0" cy="0"/>
        </a:xfrm>
      </p:grpSpPr>
      <p:sp>
        <p:nvSpPr>
          <p:cNvPr id="153" name="Google Shape;153;p42"/>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4" name="Google Shape;154;p42"/>
          <p:cNvSpPr txBox="1"/>
          <p:nvPr>
            <p:ph idx="1" type="body"/>
          </p:nvPr>
        </p:nvSpPr>
        <p:spPr>
          <a:xfrm>
            <a:off x="457110" y="1203390"/>
            <a:ext cx="4015800" cy="29832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5" name="Google Shape;155;p42"/>
          <p:cNvSpPr txBox="1"/>
          <p:nvPr>
            <p:ph idx="2" type="body"/>
          </p:nvPr>
        </p:nvSpPr>
        <p:spPr>
          <a:xfrm>
            <a:off x="467397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42"/>
          <p:cNvSpPr txBox="1"/>
          <p:nvPr>
            <p:ph idx="3" type="body"/>
          </p:nvPr>
        </p:nvSpPr>
        <p:spPr>
          <a:xfrm>
            <a:off x="4673970" y="276156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7" name="Shape 157"/>
        <p:cNvGrpSpPr/>
        <p:nvPr/>
      </p:nvGrpSpPr>
      <p:grpSpPr>
        <a:xfrm>
          <a:off x="0" y="0"/>
          <a:ext cx="0" cy="0"/>
          <a:chOff x="0" y="0"/>
          <a:chExt cx="0" cy="0"/>
        </a:xfrm>
      </p:grpSpPr>
      <p:sp>
        <p:nvSpPr>
          <p:cNvPr id="158" name="Google Shape;158;p43"/>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43"/>
          <p:cNvSpPr txBox="1"/>
          <p:nvPr>
            <p:ph idx="1" type="body"/>
          </p:nvPr>
        </p:nvSpPr>
        <p:spPr>
          <a:xfrm>
            <a:off x="45711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43"/>
          <p:cNvSpPr txBox="1"/>
          <p:nvPr>
            <p:ph idx="2" type="body"/>
          </p:nvPr>
        </p:nvSpPr>
        <p:spPr>
          <a:xfrm>
            <a:off x="467397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43"/>
          <p:cNvSpPr txBox="1"/>
          <p:nvPr>
            <p:ph idx="3" type="body"/>
          </p:nvPr>
        </p:nvSpPr>
        <p:spPr>
          <a:xfrm>
            <a:off x="457110" y="2761560"/>
            <a:ext cx="82293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2" name="Shape 162"/>
        <p:cNvGrpSpPr/>
        <p:nvPr/>
      </p:nvGrpSpPr>
      <p:grpSpPr>
        <a:xfrm>
          <a:off x="0" y="0"/>
          <a:ext cx="0" cy="0"/>
          <a:chOff x="0" y="0"/>
          <a:chExt cx="0" cy="0"/>
        </a:xfrm>
      </p:grpSpPr>
      <p:sp>
        <p:nvSpPr>
          <p:cNvPr id="163" name="Google Shape;163;p44"/>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4" name="Google Shape;164;p44"/>
          <p:cNvSpPr txBox="1"/>
          <p:nvPr>
            <p:ph idx="1" type="body"/>
          </p:nvPr>
        </p:nvSpPr>
        <p:spPr>
          <a:xfrm>
            <a:off x="457110" y="1203390"/>
            <a:ext cx="82293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44"/>
          <p:cNvSpPr txBox="1"/>
          <p:nvPr>
            <p:ph idx="2" type="body"/>
          </p:nvPr>
        </p:nvSpPr>
        <p:spPr>
          <a:xfrm>
            <a:off x="457110" y="2761560"/>
            <a:ext cx="82293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6" name="Shape 166"/>
        <p:cNvGrpSpPr/>
        <p:nvPr/>
      </p:nvGrpSpPr>
      <p:grpSpPr>
        <a:xfrm>
          <a:off x="0" y="0"/>
          <a:ext cx="0" cy="0"/>
          <a:chOff x="0" y="0"/>
          <a:chExt cx="0" cy="0"/>
        </a:xfrm>
      </p:grpSpPr>
      <p:sp>
        <p:nvSpPr>
          <p:cNvPr id="167" name="Google Shape;167;p45"/>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8" name="Google Shape;168;p45"/>
          <p:cNvSpPr txBox="1"/>
          <p:nvPr>
            <p:ph idx="1" type="body"/>
          </p:nvPr>
        </p:nvSpPr>
        <p:spPr>
          <a:xfrm>
            <a:off x="45711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45"/>
          <p:cNvSpPr txBox="1"/>
          <p:nvPr>
            <p:ph idx="2" type="body"/>
          </p:nvPr>
        </p:nvSpPr>
        <p:spPr>
          <a:xfrm>
            <a:off x="4673970" y="120339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0" name="Google Shape;170;p45"/>
          <p:cNvSpPr txBox="1"/>
          <p:nvPr>
            <p:ph idx="3" type="body"/>
          </p:nvPr>
        </p:nvSpPr>
        <p:spPr>
          <a:xfrm>
            <a:off x="457110" y="276156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1" name="Google Shape;171;p45"/>
          <p:cNvSpPr txBox="1"/>
          <p:nvPr>
            <p:ph idx="4" type="body"/>
          </p:nvPr>
        </p:nvSpPr>
        <p:spPr>
          <a:xfrm>
            <a:off x="4673970" y="2761560"/>
            <a:ext cx="40158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2" name="Shape 172"/>
        <p:cNvGrpSpPr/>
        <p:nvPr/>
      </p:nvGrpSpPr>
      <p:grpSpPr>
        <a:xfrm>
          <a:off x="0" y="0"/>
          <a:ext cx="0" cy="0"/>
          <a:chOff x="0" y="0"/>
          <a:chExt cx="0" cy="0"/>
        </a:xfrm>
      </p:grpSpPr>
      <p:sp>
        <p:nvSpPr>
          <p:cNvPr id="173" name="Google Shape;173;p46"/>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4" name="Google Shape;174;p46"/>
          <p:cNvSpPr txBox="1"/>
          <p:nvPr>
            <p:ph idx="1" type="body"/>
          </p:nvPr>
        </p:nvSpPr>
        <p:spPr>
          <a:xfrm>
            <a:off x="457110" y="120339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p46"/>
          <p:cNvSpPr txBox="1"/>
          <p:nvPr>
            <p:ph idx="2" type="body"/>
          </p:nvPr>
        </p:nvSpPr>
        <p:spPr>
          <a:xfrm>
            <a:off x="3239730" y="120339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46"/>
          <p:cNvSpPr txBox="1"/>
          <p:nvPr>
            <p:ph idx="3" type="body"/>
          </p:nvPr>
        </p:nvSpPr>
        <p:spPr>
          <a:xfrm>
            <a:off x="6022350" y="120339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46"/>
          <p:cNvSpPr txBox="1"/>
          <p:nvPr>
            <p:ph idx="4" type="body"/>
          </p:nvPr>
        </p:nvSpPr>
        <p:spPr>
          <a:xfrm>
            <a:off x="457110" y="276156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46"/>
          <p:cNvSpPr txBox="1"/>
          <p:nvPr>
            <p:ph idx="5" type="body"/>
          </p:nvPr>
        </p:nvSpPr>
        <p:spPr>
          <a:xfrm>
            <a:off x="3239730" y="276156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9" name="Google Shape;179;p46"/>
          <p:cNvSpPr txBox="1"/>
          <p:nvPr>
            <p:ph idx="6" type="body"/>
          </p:nvPr>
        </p:nvSpPr>
        <p:spPr>
          <a:xfrm>
            <a:off x="6022350" y="2761560"/>
            <a:ext cx="2649900" cy="1422600"/>
          </a:xfrm>
          <a:prstGeom prst="rect">
            <a:avLst/>
          </a:prstGeom>
          <a:noFill/>
          <a:ln>
            <a:noFill/>
          </a:ln>
        </p:spPr>
        <p:txBody>
          <a:bodyPr anchorCtr="0" anchor="t" bIns="0" lIns="0" spcFirstLastPara="1" rIns="0" wrap="square" tIns="0">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4.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5" name="Shape 65"/>
        <p:cNvGrpSpPr/>
        <p:nvPr/>
      </p:nvGrpSpPr>
      <p:grpSpPr>
        <a:xfrm>
          <a:off x="0" y="0"/>
          <a:ext cx="0" cy="0"/>
          <a:chOff x="0" y="0"/>
          <a:chExt cx="0" cy="0"/>
        </a:xfrm>
      </p:grpSpPr>
      <p:sp>
        <p:nvSpPr>
          <p:cNvPr id="66" name="Google Shape;6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7" name="Google Shape;6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68" name="Google Shape;6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sp>
        <p:nvSpPr>
          <p:cNvPr id="123" name="Google Shape;123;p33"/>
          <p:cNvSpPr txBox="1"/>
          <p:nvPr>
            <p:ph idx="10" type="dt"/>
          </p:nvPr>
        </p:nvSpPr>
        <p:spPr>
          <a:xfrm>
            <a:off x="628560" y="4767390"/>
            <a:ext cx="2057100" cy="2736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1400" u="none" cap="none" strike="noStrike">
                <a:solidFill>
                  <a:schemeClr val="dk1"/>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4" name="Google Shape;124;p33"/>
          <p:cNvSpPr txBox="1"/>
          <p:nvPr>
            <p:ph idx="11" type="ftr"/>
          </p:nvPr>
        </p:nvSpPr>
        <p:spPr>
          <a:xfrm>
            <a:off x="3028860" y="4767390"/>
            <a:ext cx="3085800" cy="2736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1400" u="none" cap="none" strike="noStrike">
                <a:solidFill>
                  <a:schemeClr val="dk1"/>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5" name="Google Shape;125;p33"/>
          <p:cNvSpPr txBox="1"/>
          <p:nvPr>
            <p:ph idx="12" type="sldNum"/>
          </p:nvPr>
        </p:nvSpPr>
        <p:spPr>
          <a:xfrm>
            <a:off x="6457860" y="4767390"/>
            <a:ext cx="2057100" cy="27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buNone/>
              <a:defRPr b="0" i="0" sz="900" u="none" cap="none" strike="noStrike">
                <a:solidFill>
                  <a:srgbClr val="8B8B8B"/>
                </a:solidFill>
                <a:latin typeface="Arial"/>
                <a:ea typeface="Arial"/>
                <a:cs typeface="Arial"/>
                <a:sym typeface="Arial"/>
              </a:defRPr>
            </a:lvl1pPr>
            <a:lvl2pPr indent="0" lvl="1" marL="0" marR="0" algn="r">
              <a:lnSpc>
                <a:spcPct val="100000"/>
              </a:lnSpc>
              <a:spcBef>
                <a:spcPts val="0"/>
              </a:spcBef>
              <a:buNone/>
              <a:defRPr b="0" i="0" sz="900" u="none" cap="none" strike="noStrike">
                <a:solidFill>
                  <a:srgbClr val="8B8B8B"/>
                </a:solidFill>
                <a:latin typeface="Arial"/>
                <a:ea typeface="Arial"/>
                <a:cs typeface="Arial"/>
                <a:sym typeface="Arial"/>
              </a:defRPr>
            </a:lvl2pPr>
            <a:lvl3pPr indent="0" lvl="2" marL="0" marR="0" algn="r">
              <a:lnSpc>
                <a:spcPct val="100000"/>
              </a:lnSpc>
              <a:spcBef>
                <a:spcPts val="0"/>
              </a:spcBef>
              <a:buNone/>
              <a:defRPr b="0" i="0" sz="900" u="none" cap="none" strike="noStrike">
                <a:solidFill>
                  <a:srgbClr val="8B8B8B"/>
                </a:solidFill>
                <a:latin typeface="Arial"/>
                <a:ea typeface="Arial"/>
                <a:cs typeface="Arial"/>
                <a:sym typeface="Arial"/>
              </a:defRPr>
            </a:lvl3pPr>
            <a:lvl4pPr indent="0" lvl="3" marL="0" marR="0" algn="r">
              <a:lnSpc>
                <a:spcPct val="100000"/>
              </a:lnSpc>
              <a:spcBef>
                <a:spcPts val="0"/>
              </a:spcBef>
              <a:buNone/>
              <a:defRPr b="0" i="0" sz="900" u="none" cap="none" strike="noStrike">
                <a:solidFill>
                  <a:srgbClr val="8B8B8B"/>
                </a:solidFill>
                <a:latin typeface="Arial"/>
                <a:ea typeface="Arial"/>
                <a:cs typeface="Arial"/>
                <a:sym typeface="Arial"/>
              </a:defRPr>
            </a:lvl4pPr>
            <a:lvl5pPr indent="0" lvl="4" marL="0" marR="0" algn="r">
              <a:lnSpc>
                <a:spcPct val="100000"/>
              </a:lnSpc>
              <a:spcBef>
                <a:spcPts val="0"/>
              </a:spcBef>
              <a:buNone/>
              <a:defRPr b="0" i="0" sz="900" u="none" cap="none" strike="noStrike">
                <a:solidFill>
                  <a:srgbClr val="8B8B8B"/>
                </a:solidFill>
                <a:latin typeface="Arial"/>
                <a:ea typeface="Arial"/>
                <a:cs typeface="Arial"/>
                <a:sym typeface="Arial"/>
              </a:defRPr>
            </a:lvl5pPr>
            <a:lvl6pPr indent="0" lvl="5" marL="0" marR="0" algn="r">
              <a:lnSpc>
                <a:spcPct val="100000"/>
              </a:lnSpc>
              <a:spcBef>
                <a:spcPts val="0"/>
              </a:spcBef>
              <a:buNone/>
              <a:defRPr b="0" i="0" sz="900" u="none" cap="none" strike="noStrike">
                <a:solidFill>
                  <a:srgbClr val="8B8B8B"/>
                </a:solidFill>
                <a:latin typeface="Arial"/>
                <a:ea typeface="Arial"/>
                <a:cs typeface="Arial"/>
                <a:sym typeface="Arial"/>
              </a:defRPr>
            </a:lvl6pPr>
            <a:lvl7pPr indent="0" lvl="6" marL="0" marR="0" algn="r">
              <a:lnSpc>
                <a:spcPct val="100000"/>
              </a:lnSpc>
              <a:spcBef>
                <a:spcPts val="0"/>
              </a:spcBef>
              <a:buNone/>
              <a:defRPr b="0" i="0" sz="900" u="none" cap="none" strike="noStrike">
                <a:solidFill>
                  <a:srgbClr val="8B8B8B"/>
                </a:solidFill>
                <a:latin typeface="Arial"/>
                <a:ea typeface="Arial"/>
                <a:cs typeface="Arial"/>
                <a:sym typeface="Arial"/>
              </a:defRPr>
            </a:lvl7pPr>
            <a:lvl8pPr indent="0" lvl="7" marL="0" marR="0" algn="r">
              <a:lnSpc>
                <a:spcPct val="100000"/>
              </a:lnSpc>
              <a:spcBef>
                <a:spcPts val="0"/>
              </a:spcBef>
              <a:buNone/>
              <a:defRPr b="0" i="0" sz="900" u="none" cap="none" strike="noStrike">
                <a:solidFill>
                  <a:srgbClr val="8B8B8B"/>
                </a:solidFill>
                <a:latin typeface="Arial"/>
                <a:ea typeface="Arial"/>
                <a:cs typeface="Arial"/>
                <a:sym typeface="Arial"/>
              </a:defRPr>
            </a:lvl8pPr>
            <a:lvl9pPr indent="0" lvl="8" marL="0" marR="0" algn="r">
              <a:lnSpc>
                <a:spcPct val="100000"/>
              </a:lnSpc>
              <a:spcBef>
                <a:spcPts val="0"/>
              </a:spcBef>
              <a:buNone/>
              <a:defRPr b="0" i="0" sz="900" u="none" cap="none" strike="noStrike">
                <a:solidFill>
                  <a:srgbClr val="8B8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solidFill>
                <a:schemeClr val="dk1"/>
              </a:solidFill>
              <a:latin typeface="Times New Roman"/>
              <a:ea typeface="Times New Roman"/>
              <a:cs typeface="Times New Roman"/>
              <a:sym typeface="Times New Roman"/>
            </a:endParaRPr>
          </a:p>
        </p:txBody>
      </p:sp>
      <p:sp>
        <p:nvSpPr>
          <p:cNvPr id="126" name="Google Shape;126;p33"/>
          <p:cNvSpPr txBox="1"/>
          <p:nvPr>
            <p:ph type="title"/>
          </p:nvPr>
        </p:nvSpPr>
        <p:spPr>
          <a:xfrm>
            <a:off x="457110" y="205200"/>
            <a:ext cx="8229300" cy="8586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7" name="Google Shape;127;p33"/>
          <p:cNvSpPr txBox="1"/>
          <p:nvPr>
            <p:ph idx="1" type="body"/>
          </p:nvPr>
        </p:nvSpPr>
        <p:spPr>
          <a:xfrm>
            <a:off x="457110" y="1203390"/>
            <a:ext cx="8229300" cy="2983200"/>
          </a:xfrm>
          <a:prstGeom prst="rect">
            <a:avLst/>
          </a:prstGeom>
          <a:noFill/>
          <a:ln>
            <a:noFill/>
          </a:ln>
        </p:spPr>
        <p:txBody>
          <a:bodyPr anchorCtr="0" anchor="t" bIns="0" lIns="0" spcFirstLastPara="1" rIns="0" wrap="square" tIns="0">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4.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27.pn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41.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8.jpg"/><Relationship Id="rId4" Type="http://schemas.openxmlformats.org/officeDocument/2006/relationships/image" Target="../media/image32.jp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9.jp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7"/>
          <p:cNvSpPr txBox="1"/>
          <p:nvPr>
            <p:ph idx="1" type="subTitle"/>
          </p:nvPr>
        </p:nvSpPr>
        <p:spPr>
          <a:xfrm>
            <a:off x="6194325" y="2229750"/>
            <a:ext cx="3072000" cy="4572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358"/>
              <a:buNone/>
            </a:pPr>
            <a:r>
              <a:rPr lang="ru" sz="1800"/>
              <a:t>Андрей Безбах</a:t>
            </a:r>
            <a:endParaRPr sz="1800"/>
          </a:p>
          <a:p>
            <a:pPr indent="0" lvl="0" marL="0" rtl="0" algn="ctr">
              <a:lnSpc>
                <a:spcPct val="90000"/>
              </a:lnSpc>
              <a:spcBef>
                <a:spcPts val="0"/>
              </a:spcBef>
              <a:spcAft>
                <a:spcPts val="0"/>
              </a:spcAft>
              <a:buSzPts val="358"/>
              <a:buNone/>
            </a:pPr>
            <a:r>
              <a:t/>
            </a:r>
            <a:endParaRPr sz="1400"/>
          </a:p>
          <a:p>
            <a:pPr indent="0" lvl="0" marL="0" rtl="0" algn="ctr">
              <a:lnSpc>
                <a:spcPct val="90000"/>
              </a:lnSpc>
              <a:spcBef>
                <a:spcPts val="0"/>
              </a:spcBef>
              <a:spcAft>
                <a:spcPts val="0"/>
              </a:spcAft>
              <a:buSzPts val="358"/>
              <a:buNone/>
            </a:pPr>
            <a:r>
              <a:t/>
            </a:r>
            <a:endParaRPr sz="1400"/>
          </a:p>
          <a:p>
            <a:pPr indent="0" lvl="0" marL="0" rtl="0" algn="ctr">
              <a:lnSpc>
                <a:spcPct val="90000"/>
              </a:lnSpc>
              <a:spcBef>
                <a:spcPts val="0"/>
              </a:spcBef>
              <a:spcAft>
                <a:spcPts val="0"/>
              </a:spcAft>
              <a:buClr>
                <a:schemeClr val="dk1"/>
              </a:buClr>
              <a:buSzPts val="1100"/>
              <a:buFont typeface="Arial"/>
              <a:buNone/>
            </a:pPr>
            <a:r>
              <a:rPr lang="ru" sz="1400"/>
              <a:t>Flerov Laboratory of Nuclear Reactions</a:t>
            </a:r>
            <a:endParaRPr sz="1400"/>
          </a:p>
          <a:p>
            <a:pPr indent="0" lvl="0" marL="0" rtl="0" algn="ctr">
              <a:lnSpc>
                <a:spcPct val="90000"/>
              </a:lnSpc>
              <a:spcBef>
                <a:spcPts val="0"/>
              </a:spcBef>
              <a:spcAft>
                <a:spcPts val="0"/>
              </a:spcAft>
              <a:buClr>
                <a:schemeClr val="dk1"/>
              </a:buClr>
              <a:buSzPts val="1100"/>
              <a:buFont typeface="Arial"/>
              <a:buNone/>
            </a:pPr>
            <a:r>
              <a:t/>
            </a:r>
            <a:endParaRPr sz="1400"/>
          </a:p>
          <a:p>
            <a:pPr indent="0" lvl="0" marL="0" rtl="0" algn="ctr">
              <a:lnSpc>
                <a:spcPct val="90000"/>
              </a:lnSpc>
              <a:spcBef>
                <a:spcPts val="0"/>
              </a:spcBef>
              <a:spcAft>
                <a:spcPts val="0"/>
              </a:spcAft>
              <a:buClr>
                <a:schemeClr val="dk1"/>
              </a:buClr>
              <a:buSzPts val="1100"/>
              <a:buFont typeface="Arial"/>
              <a:buNone/>
            </a:pPr>
            <a:r>
              <a:rPr lang="ru" sz="1400"/>
              <a:t>Joint Institute </a:t>
            </a:r>
            <a:endParaRPr sz="1400"/>
          </a:p>
          <a:p>
            <a:pPr indent="0" lvl="0" marL="0" rtl="0" algn="ctr">
              <a:lnSpc>
                <a:spcPct val="90000"/>
              </a:lnSpc>
              <a:spcBef>
                <a:spcPts val="0"/>
              </a:spcBef>
              <a:spcAft>
                <a:spcPts val="0"/>
              </a:spcAft>
              <a:buClr>
                <a:schemeClr val="dk1"/>
              </a:buClr>
              <a:buSzPts val="1100"/>
              <a:buFont typeface="Arial"/>
              <a:buNone/>
            </a:pPr>
            <a:r>
              <a:rPr lang="ru" sz="1400"/>
              <a:t>for Nuclear Research, Dubna</a:t>
            </a:r>
            <a:endParaRPr sz="1400"/>
          </a:p>
          <a:p>
            <a:pPr indent="0" lvl="0" marL="0" rtl="0" algn="ctr">
              <a:lnSpc>
                <a:spcPct val="90000"/>
              </a:lnSpc>
              <a:spcBef>
                <a:spcPts val="0"/>
              </a:spcBef>
              <a:spcAft>
                <a:spcPts val="0"/>
              </a:spcAft>
              <a:buClr>
                <a:schemeClr val="dk1"/>
              </a:buClr>
              <a:buSzPts val="1100"/>
              <a:buFont typeface="Arial"/>
              <a:buNone/>
            </a:pPr>
            <a:r>
              <a:t/>
            </a:r>
            <a:endParaRPr sz="1400"/>
          </a:p>
          <a:p>
            <a:pPr indent="0" lvl="0" marL="0" rtl="0" algn="ctr">
              <a:lnSpc>
                <a:spcPct val="90000"/>
              </a:lnSpc>
              <a:spcBef>
                <a:spcPts val="0"/>
              </a:spcBef>
              <a:spcAft>
                <a:spcPts val="0"/>
              </a:spcAft>
              <a:buClr>
                <a:srgbClr val="000000"/>
              </a:buClr>
              <a:buSzPts val="358"/>
              <a:buFont typeface="Arial"/>
              <a:buNone/>
            </a:pPr>
            <a:r>
              <a:t/>
            </a:r>
            <a:endParaRPr sz="1400"/>
          </a:p>
        </p:txBody>
      </p:sp>
      <p:pic>
        <p:nvPicPr>
          <p:cNvPr id="185" name="Google Shape;185;p47"/>
          <p:cNvPicPr preferRelativeResize="0"/>
          <p:nvPr/>
        </p:nvPicPr>
        <p:blipFill rotWithShape="1">
          <a:blip r:embed="rId3">
            <a:alphaModFix/>
          </a:blip>
          <a:srcRect b="0" l="0" r="0" t="0"/>
          <a:stretch/>
        </p:blipFill>
        <p:spPr>
          <a:xfrm>
            <a:off x="7894300" y="0"/>
            <a:ext cx="1256700" cy="1023851"/>
          </a:xfrm>
          <a:prstGeom prst="rect">
            <a:avLst/>
          </a:prstGeom>
          <a:noFill/>
          <a:ln>
            <a:noFill/>
          </a:ln>
          <a:effectLst>
            <a:outerShdw blurRad="57150" rotWithShape="0" algn="bl" dir="5400000" dist="19050">
              <a:srgbClr val="000000">
                <a:alpha val="50000"/>
              </a:srgbClr>
            </a:outerShdw>
          </a:effectLst>
        </p:spPr>
      </p:pic>
      <p:pic>
        <p:nvPicPr>
          <p:cNvPr id="186" name="Google Shape;186;p47"/>
          <p:cNvPicPr preferRelativeResize="0"/>
          <p:nvPr/>
        </p:nvPicPr>
        <p:blipFill rotWithShape="1">
          <a:blip r:embed="rId4">
            <a:alphaModFix/>
          </a:blip>
          <a:srcRect b="0" l="0" r="0" t="0"/>
          <a:stretch/>
        </p:blipFill>
        <p:spPr>
          <a:xfrm>
            <a:off x="77175" y="1920450"/>
            <a:ext cx="6302599" cy="3115200"/>
          </a:xfrm>
          <a:prstGeom prst="rect">
            <a:avLst/>
          </a:prstGeom>
          <a:noFill/>
          <a:ln>
            <a:noFill/>
          </a:ln>
        </p:spPr>
      </p:pic>
      <p:sp>
        <p:nvSpPr>
          <p:cNvPr id="187" name="Google Shape;187;p47"/>
          <p:cNvSpPr txBox="1"/>
          <p:nvPr/>
        </p:nvSpPr>
        <p:spPr>
          <a:xfrm>
            <a:off x="204125" y="287375"/>
            <a:ext cx="7512900" cy="1144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None/>
            </a:pPr>
            <a:r>
              <a:rPr b="1" lang="ru" sz="3000">
                <a:solidFill>
                  <a:schemeClr val="dk1"/>
                </a:solidFill>
              </a:rPr>
              <a:t>Реакции передачи на пучках </a:t>
            </a:r>
            <a:r>
              <a:rPr b="1" baseline="30000" lang="ru" sz="3000">
                <a:solidFill>
                  <a:schemeClr val="dk1"/>
                </a:solidFill>
              </a:rPr>
              <a:t>6</a:t>
            </a:r>
            <a:r>
              <a:rPr b="1" lang="ru" sz="3000">
                <a:solidFill>
                  <a:schemeClr val="dk1"/>
                </a:solidFill>
              </a:rPr>
              <a:t>He, </a:t>
            </a:r>
            <a:r>
              <a:rPr b="1" baseline="30000" lang="ru" sz="3000">
                <a:solidFill>
                  <a:schemeClr val="dk1"/>
                </a:solidFill>
              </a:rPr>
              <a:t>10,12</a:t>
            </a:r>
            <a:r>
              <a:rPr b="1" lang="ru" sz="3000">
                <a:solidFill>
                  <a:schemeClr val="dk1"/>
                </a:solidFill>
              </a:rPr>
              <a:t>Be на комплексе АКУЛИНА-2@У-400М</a:t>
            </a:r>
            <a:endParaRPr b="1" sz="3000">
              <a:solidFill>
                <a:schemeClr val="dk1"/>
              </a:solidFill>
            </a:endParaRPr>
          </a:p>
        </p:txBody>
      </p:sp>
      <p:pic>
        <p:nvPicPr>
          <p:cNvPr id="188" name="Google Shape;188;p47" title="qr-code_A2.png"/>
          <p:cNvPicPr preferRelativeResize="0"/>
          <p:nvPr/>
        </p:nvPicPr>
        <p:blipFill>
          <a:blip r:embed="rId5">
            <a:alphaModFix/>
          </a:blip>
          <a:stretch>
            <a:fillRect/>
          </a:stretch>
        </p:blipFill>
        <p:spPr>
          <a:xfrm>
            <a:off x="5234675" y="1933475"/>
            <a:ext cx="1132076" cy="1132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pSp>
        <p:nvGrpSpPr>
          <p:cNvPr id="454" name="Google Shape;454;p56"/>
          <p:cNvGrpSpPr/>
          <p:nvPr/>
        </p:nvGrpSpPr>
        <p:grpSpPr>
          <a:xfrm>
            <a:off x="3010773" y="2534774"/>
            <a:ext cx="3204436" cy="2601299"/>
            <a:chOff x="3931027" y="688925"/>
            <a:chExt cx="4606723" cy="3804181"/>
          </a:xfrm>
        </p:grpSpPr>
        <p:pic>
          <p:nvPicPr>
            <p:cNvPr id="455" name="Google Shape;455;p56" title="Screenshot from 2025-06-25 21-31-00.png"/>
            <p:cNvPicPr preferRelativeResize="0"/>
            <p:nvPr/>
          </p:nvPicPr>
          <p:blipFill>
            <a:blip r:embed="rId3">
              <a:alphaModFix/>
            </a:blip>
            <a:stretch>
              <a:fillRect/>
            </a:stretch>
          </p:blipFill>
          <p:spPr>
            <a:xfrm>
              <a:off x="4335675" y="688925"/>
              <a:ext cx="4202074" cy="3334500"/>
            </a:xfrm>
            <a:prstGeom prst="rect">
              <a:avLst/>
            </a:prstGeom>
            <a:noFill/>
            <a:ln>
              <a:noFill/>
            </a:ln>
          </p:spPr>
        </p:pic>
        <p:sp>
          <p:nvSpPr>
            <p:cNvPr id="456" name="Google Shape;456;p56"/>
            <p:cNvSpPr txBox="1"/>
            <p:nvPr/>
          </p:nvSpPr>
          <p:spPr>
            <a:xfrm>
              <a:off x="5928162" y="3930306"/>
              <a:ext cx="1860000" cy="5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300">
                  <a:solidFill>
                    <a:schemeClr val="dk1"/>
                  </a:solidFill>
                  <a:latin typeface="Times New Roman"/>
                  <a:ea typeface="Times New Roman"/>
                  <a:cs typeface="Times New Roman"/>
                  <a:sym typeface="Times New Roman"/>
                </a:rPr>
                <a:t>E</a:t>
              </a:r>
              <a:r>
                <a:rPr b="1" baseline="-25000" i="1" lang="ru" sz="1300">
                  <a:solidFill>
                    <a:schemeClr val="dk1"/>
                  </a:solidFill>
                  <a:latin typeface="Times New Roman"/>
                  <a:ea typeface="Times New Roman"/>
                  <a:cs typeface="Times New Roman"/>
                  <a:sym typeface="Times New Roman"/>
                </a:rPr>
                <a:t>ex</a:t>
              </a:r>
              <a:r>
                <a:rPr lang="ru" sz="1300">
                  <a:solidFill>
                    <a:schemeClr val="dk1"/>
                  </a:solidFill>
                  <a:latin typeface="Times New Roman"/>
                  <a:ea typeface="Times New Roman"/>
                  <a:cs typeface="Times New Roman"/>
                  <a:sym typeface="Times New Roman"/>
                </a:rPr>
                <a:t>(</a:t>
              </a:r>
              <a:r>
                <a:rPr baseline="30000" lang="ru" sz="1300">
                  <a:solidFill>
                    <a:schemeClr val="dk1"/>
                  </a:solidFill>
                  <a:latin typeface="Times New Roman"/>
                  <a:ea typeface="Times New Roman"/>
                  <a:cs typeface="Times New Roman"/>
                  <a:sym typeface="Times New Roman"/>
                </a:rPr>
                <a:t>7</a:t>
              </a:r>
              <a:r>
                <a:rPr lang="ru" sz="1300">
                  <a:solidFill>
                    <a:schemeClr val="dk1"/>
                  </a:solidFill>
                  <a:latin typeface="Times New Roman"/>
                  <a:ea typeface="Times New Roman"/>
                  <a:cs typeface="Times New Roman"/>
                  <a:sym typeface="Times New Roman"/>
                </a:rPr>
                <a:t>He)(MeV)</a:t>
              </a:r>
              <a:endParaRPr sz="1300">
                <a:solidFill>
                  <a:schemeClr val="dk1"/>
                </a:solidFill>
                <a:latin typeface="Times New Roman"/>
                <a:ea typeface="Times New Roman"/>
                <a:cs typeface="Times New Roman"/>
                <a:sym typeface="Times New Roman"/>
              </a:endParaRPr>
            </a:p>
          </p:txBody>
        </p:sp>
        <p:sp>
          <p:nvSpPr>
            <p:cNvPr id="457" name="Google Shape;457;p56"/>
            <p:cNvSpPr txBox="1"/>
            <p:nvPr/>
          </p:nvSpPr>
          <p:spPr>
            <a:xfrm rot="-5400000">
              <a:off x="3276127" y="2039456"/>
              <a:ext cx="1863000" cy="55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300">
                  <a:solidFill>
                    <a:schemeClr val="dk1"/>
                  </a:solidFill>
                  <a:latin typeface="Times New Roman"/>
                  <a:ea typeface="Times New Roman"/>
                  <a:cs typeface="Times New Roman"/>
                  <a:sym typeface="Times New Roman"/>
                </a:rPr>
                <a:t>Θ</a:t>
              </a:r>
              <a:r>
                <a:rPr b="1" baseline="-25000" i="1" lang="ru" sz="1300">
                  <a:solidFill>
                    <a:schemeClr val="dk1"/>
                  </a:solidFill>
                  <a:latin typeface="Times New Roman"/>
                  <a:ea typeface="Times New Roman"/>
                  <a:cs typeface="Times New Roman"/>
                  <a:sym typeface="Times New Roman"/>
                </a:rPr>
                <a:t>c.m.</a:t>
              </a:r>
              <a:r>
                <a:rPr lang="ru" sz="1300">
                  <a:solidFill>
                    <a:schemeClr val="dk1"/>
                  </a:solidFill>
                  <a:latin typeface="Times New Roman"/>
                  <a:ea typeface="Times New Roman"/>
                  <a:cs typeface="Times New Roman"/>
                  <a:sym typeface="Times New Roman"/>
                </a:rPr>
                <a:t>(</a:t>
              </a:r>
              <a:r>
                <a:rPr baseline="30000" lang="ru" sz="1300">
                  <a:solidFill>
                    <a:schemeClr val="dk1"/>
                  </a:solidFill>
                  <a:latin typeface="Times New Roman"/>
                  <a:ea typeface="Times New Roman"/>
                  <a:cs typeface="Times New Roman"/>
                  <a:sym typeface="Times New Roman"/>
                </a:rPr>
                <a:t>6</a:t>
              </a:r>
              <a:r>
                <a:rPr lang="ru" sz="1300">
                  <a:solidFill>
                    <a:schemeClr val="dk1"/>
                  </a:solidFill>
                  <a:latin typeface="Times New Roman"/>
                  <a:ea typeface="Times New Roman"/>
                  <a:cs typeface="Times New Roman"/>
                  <a:sym typeface="Times New Roman"/>
                </a:rPr>
                <a:t>He)(deg)</a:t>
              </a:r>
              <a:endParaRPr sz="1300">
                <a:solidFill>
                  <a:schemeClr val="dk1"/>
                </a:solidFill>
                <a:latin typeface="Times New Roman"/>
                <a:ea typeface="Times New Roman"/>
                <a:cs typeface="Times New Roman"/>
                <a:sym typeface="Times New Roman"/>
              </a:endParaRPr>
            </a:p>
          </p:txBody>
        </p:sp>
      </p:grpSp>
      <p:sp>
        <p:nvSpPr>
          <p:cNvPr id="458" name="Google Shape;458;p56"/>
          <p:cNvSpPr txBox="1"/>
          <p:nvPr>
            <p:ph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Предварительные результаты эксперимента </a:t>
            </a:r>
            <a:r>
              <a:rPr baseline="30000" lang="ru" sz="2400"/>
              <a:t>6</a:t>
            </a:r>
            <a:r>
              <a:rPr lang="ru" sz="2400"/>
              <a:t>Не(</a:t>
            </a:r>
            <a:r>
              <a:rPr i="1" lang="ru" sz="2400"/>
              <a:t>d</a:t>
            </a:r>
            <a:r>
              <a:rPr lang="ru" sz="2400"/>
              <a:t>,</a:t>
            </a:r>
            <a:r>
              <a:rPr i="1" lang="ru" sz="2400"/>
              <a:t>p</a:t>
            </a:r>
            <a:r>
              <a:rPr lang="ru" sz="2400"/>
              <a:t>)</a:t>
            </a:r>
            <a:r>
              <a:rPr baseline="30000" lang="ru" sz="2400"/>
              <a:t>7</a:t>
            </a:r>
            <a:r>
              <a:rPr lang="ru" sz="2400"/>
              <a:t>He </a:t>
            </a:r>
            <a:endParaRPr sz="2400"/>
          </a:p>
        </p:txBody>
      </p:sp>
      <p:sp>
        <p:nvSpPr>
          <p:cNvPr id="459" name="Google Shape;459;p56"/>
          <p:cNvSpPr txBox="1"/>
          <p:nvPr/>
        </p:nvSpPr>
        <p:spPr>
          <a:xfrm>
            <a:off x="68013" y="3275400"/>
            <a:ext cx="300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ru" sz="1200">
                <a:solidFill>
                  <a:schemeClr val="dk1"/>
                </a:solidFill>
                <a:latin typeface="Times New Roman"/>
                <a:ea typeface="Times New Roman"/>
                <a:cs typeface="Times New Roman"/>
                <a:sym typeface="Times New Roman"/>
              </a:rPr>
              <a:t>Experimental spectrum of the missing mass of </a:t>
            </a:r>
            <a:r>
              <a:rPr baseline="30000" i="1" lang="ru" sz="1200">
                <a:solidFill>
                  <a:schemeClr val="dk1"/>
                </a:solidFill>
                <a:latin typeface="Times New Roman"/>
                <a:ea typeface="Times New Roman"/>
                <a:cs typeface="Times New Roman"/>
                <a:sym typeface="Times New Roman"/>
              </a:rPr>
              <a:t>7</a:t>
            </a:r>
            <a:r>
              <a:rPr i="1" lang="ru" sz="1200">
                <a:solidFill>
                  <a:schemeClr val="dk1"/>
                </a:solidFill>
                <a:latin typeface="Times New Roman"/>
                <a:ea typeface="Times New Roman"/>
                <a:cs typeface="Times New Roman"/>
                <a:sym typeface="Times New Roman"/>
              </a:rPr>
              <a:t>He with separation of decay channels into the ground and excited states of </a:t>
            </a:r>
            <a:r>
              <a:rPr baseline="30000" i="1" lang="ru" sz="1200">
                <a:solidFill>
                  <a:schemeClr val="dk1"/>
                </a:solidFill>
                <a:latin typeface="Times New Roman"/>
                <a:ea typeface="Times New Roman"/>
                <a:cs typeface="Times New Roman"/>
                <a:sym typeface="Times New Roman"/>
              </a:rPr>
              <a:t>6</a:t>
            </a:r>
            <a:r>
              <a:rPr i="1" lang="ru" sz="1200">
                <a:solidFill>
                  <a:schemeClr val="dk1"/>
                </a:solidFill>
                <a:latin typeface="Times New Roman"/>
                <a:ea typeface="Times New Roman"/>
                <a:cs typeface="Times New Roman"/>
                <a:sym typeface="Times New Roman"/>
              </a:rPr>
              <a:t>He</a:t>
            </a:r>
            <a:endParaRPr/>
          </a:p>
        </p:txBody>
      </p:sp>
      <p:cxnSp>
        <p:nvCxnSpPr>
          <p:cNvPr id="460" name="Google Shape;460;p56"/>
          <p:cNvCxnSpPr/>
          <p:nvPr/>
        </p:nvCxnSpPr>
        <p:spPr>
          <a:xfrm>
            <a:off x="5115788" y="2362150"/>
            <a:ext cx="0" cy="2397900"/>
          </a:xfrm>
          <a:prstGeom prst="straightConnector1">
            <a:avLst/>
          </a:prstGeom>
          <a:noFill/>
          <a:ln cap="flat" cmpd="sng" w="19050">
            <a:solidFill>
              <a:srgbClr val="FF0000"/>
            </a:solidFill>
            <a:prstDash val="dash"/>
            <a:round/>
            <a:headEnd len="med" w="med" type="none"/>
            <a:tailEnd len="med" w="med" type="none"/>
          </a:ln>
        </p:spPr>
      </p:cxnSp>
      <p:cxnSp>
        <p:nvCxnSpPr>
          <p:cNvPr id="461" name="Google Shape;461;p56"/>
          <p:cNvCxnSpPr/>
          <p:nvPr/>
        </p:nvCxnSpPr>
        <p:spPr>
          <a:xfrm>
            <a:off x="4643713" y="2380750"/>
            <a:ext cx="0" cy="2360700"/>
          </a:xfrm>
          <a:prstGeom prst="straightConnector1">
            <a:avLst/>
          </a:prstGeom>
          <a:noFill/>
          <a:ln cap="flat" cmpd="sng" w="19050">
            <a:solidFill>
              <a:srgbClr val="FF0000"/>
            </a:solidFill>
            <a:prstDash val="dash"/>
            <a:round/>
            <a:headEnd len="med" w="med" type="none"/>
            <a:tailEnd len="med" w="med" type="none"/>
          </a:ln>
        </p:spPr>
      </p:cxnSp>
      <p:cxnSp>
        <p:nvCxnSpPr>
          <p:cNvPr id="462" name="Google Shape;462;p56"/>
          <p:cNvCxnSpPr/>
          <p:nvPr/>
        </p:nvCxnSpPr>
        <p:spPr>
          <a:xfrm>
            <a:off x="4095413" y="2380750"/>
            <a:ext cx="0" cy="2360700"/>
          </a:xfrm>
          <a:prstGeom prst="straightConnector1">
            <a:avLst/>
          </a:prstGeom>
          <a:noFill/>
          <a:ln cap="flat" cmpd="sng" w="19050">
            <a:solidFill>
              <a:srgbClr val="FF0000"/>
            </a:solidFill>
            <a:prstDash val="dash"/>
            <a:round/>
            <a:headEnd len="med" w="med" type="none"/>
            <a:tailEnd len="med" w="med" type="none"/>
          </a:ln>
        </p:spPr>
      </p:cxnSp>
      <p:grpSp>
        <p:nvGrpSpPr>
          <p:cNvPr id="463" name="Google Shape;463;p56"/>
          <p:cNvGrpSpPr/>
          <p:nvPr/>
        </p:nvGrpSpPr>
        <p:grpSpPr>
          <a:xfrm>
            <a:off x="-84391" y="575551"/>
            <a:ext cx="3304805" cy="2751974"/>
            <a:chOff x="982450" y="500375"/>
            <a:chExt cx="3485713" cy="2904458"/>
          </a:xfrm>
        </p:grpSpPr>
        <p:sp>
          <p:nvSpPr>
            <p:cNvPr id="464" name="Google Shape;464;p56"/>
            <p:cNvSpPr txBox="1"/>
            <p:nvPr/>
          </p:nvSpPr>
          <p:spPr>
            <a:xfrm rot="-5400000">
              <a:off x="447850" y="1034975"/>
              <a:ext cx="1475100" cy="40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300">
                  <a:solidFill>
                    <a:schemeClr val="dk1"/>
                  </a:solidFill>
                  <a:latin typeface="Times New Roman"/>
                  <a:ea typeface="Times New Roman"/>
                  <a:cs typeface="Times New Roman"/>
                  <a:sym typeface="Times New Roman"/>
                </a:rPr>
                <a:t>counts</a:t>
              </a:r>
              <a:endParaRPr sz="1300">
                <a:solidFill>
                  <a:schemeClr val="dk1"/>
                </a:solidFill>
                <a:latin typeface="Times New Roman"/>
                <a:ea typeface="Times New Roman"/>
                <a:cs typeface="Times New Roman"/>
                <a:sym typeface="Times New Roman"/>
              </a:endParaRPr>
            </a:p>
          </p:txBody>
        </p:sp>
        <p:pic>
          <p:nvPicPr>
            <p:cNvPr id="465" name="Google Shape;465;p56" title="mm_v2.png"/>
            <p:cNvPicPr preferRelativeResize="0"/>
            <p:nvPr/>
          </p:nvPicPr>
          <p:blipFill>
            <a:blip r:embed="rId4">
              <a:alphaModFix/>
            </a:blip>
            <a:stretch>
              <a:fillRect/>
            </a:stretch>
          </p:blipFill>
          <p:spPr>
            <a:xfrm>
              <a:off x="1262625" y="502137"/>
              <a:ext cx="3205539" cy="2580901"/>
            </a:xfrm>
            <a:prstGeom prst="rect">
              <a:avLst/>
            </a:prstGeom>
            <a:noFill/>
            <a:ln>
              <a:noFill/>
            </a:ln>
          </p:spPr>
        </p:pic>
        <p:sp>
          <p:nvSpPr>
            <p:cNvPr id="466" name="Google Shape;466;p56"/>
            <p:cNvSpPr txBox="1"/>
            <p:nvPr/>
          </p:nvSpPr>
          <p:spPr>
            <a:xfrm>
              <a:off x="2207996" y="2998633"/>
              <a:ext cx="1254300" cy="40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300">
                  <a:solidFill>
                    <a:schemeClr val="dk1"/>
                  </a:solidFill>
                  <a:latin typeface="Times New Roman"/>
                  <a:ea typeface="Times New Roman"/>
                  <a:cs typeface="Times New Roman"/>
                  <a:sym typeface="Times New Roman"/>
                </a:rPr>
                <a:t>E</a:t>
              </a:r>
              <a:r>
                <a:rPr b="1" baseline="-25000" i="1" lang="ru" sz="1300">
                  <a:solidFill>
                    <a:schemeClr val="dk1"/>
                  </a:solidFill>
                  <a:latin typeface="Times New Roman"/>
                  <a:ea typeface="Times New Roman"/>
                  <a:cs typeface="Times New Roman"/>
                  <a:sym typeface="Times New Roman"/>
                </a:rPr>
                <a:t>ex</a:t>
              </a:r>
              <a:r>
                <a:rPr lang="ru" sz="1300">
                  <a:solidFill>
                    <a:schemeClr val="dk1"/>
                  </a:solidFill>
                  <a:latin typeface="Times New Roman"/>
                  <a:ea typeface="Times New Roman"/>
                  <a:cs typeface="Times New Roman"/>
                  <a:sym typeface="Times New Roman"/>
                </a:rPr>
                <a:t>(</a:t>
              </a:r>
              <a:r>
                <a:rPr baseline="30000" lang="ru" sz="1300">
                  <a:solidFill>
                    <a:schemeClr val="dk1"/>
                  </a:solidFill>
                  <a:latin typeface="Times New Roman"/>
                  <a:ea typeface="Times New Roman"/>
                  <a:cs typeface="Times New Roman"/>
                  <a:sym typeface="Times New Roman"/>
                </a:rPr>
                <a:t>7</a:t>
              </a:r>
              <a:r>
                <a:rPr lang="ru" sz="1300">
                  <a:solidFill>
                    <a:schemeClr val="dk1"/>
                  </a:solidFill>
                  <a:latin typeface="Times New Roman"/>
                  <a:ea typeface="Times New Roman"/>
                  <a:cs typeface="Times New Roman"/>
                  <a:sym typeface="Times New Roman"/>
                </a:rPr>
                <a:t>He)(MeV)</a:t>
              </a:r>
              <a:endParaRPr sz="1300">
                <a:solidFill>
                  <a:schemeClr val="dk1"/>
                </a:solidFill>
                <a:latin typeface="Times New Roman"/>
                <a:ea typeface="Times New Roman"/>
                <a:cs typeface="Times New Roman"/>
                <a:sym typeface="Times New Roman"/>
              </a:endParaRPr>
            </a:p>
          </p:txBody>
        </p:sp>
      </p:grpSp>
      <p:sp>
        <p:nvSpPr>
          <p:cNvPr id="467" name="Google Shape;467;p56"/>
          <p:cNvSpPr txBox="1"/>
          <p:nvPr/>
        </p:nvSpPr>
        <p:spPr>
          <a:xfrm>
            <a:off x="6624775" y="789025"/>
            <a:ext cx="253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pSp>
        <p:nvGrpSpPr>
          <p:cNvPr id="468" name="Google Shape;468;p56"/>
          <p:cNvGrpSpPr/>
          <p:nvPr/>
        </p:nvGrpSpPr>
        <p:grpSpPr>
          <a:xfrm>
            <a:off x="6136185" y="575550"/>
            <a:ext cx="2953465" cy="3280625"/>
            <a:chOff x="6306250" y="575550"/>
            <a:chExt cx="2706125" cy="3280625"/>
          </a:xfrm>
        </p:grpSpPr>
        <p:pic>
          <p:nvPicPr>
            <p:cNvPr id="469" name="Google Shape;469;p56" title="ang.dis.png"/>
            <p:cNvPicPr preferRelativeResize="0"/>
            <p:nvPr/>
          </p:nvPicPr>
          <p:blipFill>
            <a:blip r:embed="rId5">
              <a:alphaModFix/>
            </a:blip>
            <a:stretch>
              <a:fillRect/>
            </a:stretch>
          </p:blipFill>
          <p:spPr>
            <a:xfrm>
              <a:off x="6306250" y="649197"/>
              <a:ext cx="2706024" cy="2314876"/>
            </a:xfrm>
            <a:prstGeom prst="rect">
              <a:avLst/>
            </a:prstGeom>
            <a:noFill/>
            <a:ln>
              <a:noFill/>
            </a:ln>
          </p:spPr>
        </p:pic>
        <p:sp>
          <p:nvSpPr>
            <p:cNvPr id="470" name="Google Shape;470;p56"/>
            <p:cNvSpPr txBox="1"/>
            <p:nvPr/>
          </p:nvSpPr>
          <p:spPr>
            <a:xfrm>
              <a:off x="6603375" y="3302075"/>
              <a:ext cx="2409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ru" sz="1200">
                  <a:solidFill>
                    <a:schemeClr val="dk1"/>
                  </a:solidFill>
                  <a:latin typeface="Times New Roman"/>
                  <a:ea typeface="Times New Roman"/>
                  <a:cs typeface="Times New Roman"/>
                  <a:sym typeface="Times New Roman"/>
                </a:rPr>
                <a:t>Angular distribution from the decay of </a:t>
              </a:r>
              <a:r>
                <a:rPr baseline="30000" i="1" lang="ru" sz="1200">
                  <a:solidFill>
                    <a:schemeClr val="dk1"/>
                  </a:solidFill>
                  <a:latin typeface="Times New Roman"/>
                  <a:ea typeface="Times New Roman"/>
                  <a:cs typeface="Times New Roman"/>
                  <a:sym typeface="Times New Roman"/>
                </a:rPr>
                <a:t>7</a:t>
              </a:r>
              <a:r>
                <a:rPr i="1" lang="ru" sz="1200">
                  <a:solidFill>
                    <a:schemeClr val="dk1"/>
                  </a:solidFill>
                  <a:latin typeface="Times New Roman"/>
                  <a:ea typeface="Times New Roman"/>
                  <a:cs typeface="Times New Roman"/>
                  <a:sym typeface="Times New Roman"/>
                </a:rPr>
                <a:t>He (g.s., at 3 MeV and 5 MeV)</a:t>
              </a:r>
              <a:endParaRPr/>
            </a:p>
          </p:txBody>
        </p:sp>
        <p:sp>
          <p:nvSpPr>
            <p:cNvPr id="471" name="Google Shape;471;p56"/>
            <p:cNvSpPr txBox="1"/>
            <p:nvPr/>
          </p:nvSpPr>
          <p:spPr>
            <a:xfrm>
              <a:off x="7044375" y="2920150"/>
              <a:ext cx="14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300">
                  <a:solidFill>
                    <a:schemeClr val="dk1"/>
                  </a:solidFill>
                  <a:latin typeface="Times New Roman"/>
                  <a:ea typeface="Times New Roman"/>
                  <a:cs typeface="Times New Roman"/>
                  <a:sym typeface="Times New Roman"/>
                </a:rPr>
                <a:t>Θ</a:t>
              </a:r>
              <a:r>
                <a:rPr b="1" baseline="-25000" i="1" lang="ru" sz="1300">
                  <a:solidFill>
                    <a:schemeClr val="dk1"/>
                  </a:solidFill>
                  <a:latin typeface="Times New Roman"/>
                  <a:ea typeface="Times New Roman"/>
                  <a:cs typeface="Times New Roman"/>
                  <a:sym typeface="Times New Roman"/>
                </a:rPr>
                <a:t>c.m.</a:t>
              </a:r>
              <a:r>
                <a:rPr lang="ru" sz="1300">
                  <a:solidFill>
                    <a:schemeClr val="dk1"/>
                  </a:solidFill>
                  <a:latin typeface="Times New Roman"/>
                  <a:ea typeface="Times New Roman"/>
                  <a:cs typeface="Times New Roman"/>
                  <a:sym typeface="Times New Roman"/>
                </a:rPr>
                <a:t>(</a:t>
              </a:r>
              <a:r>
                <a:rPr baseline="30000" lang="ru" sz="1300">
                  <a:solidFill>
                    <a:schemeClr val="dk1"/>
                  </a:solidFill>
                  <a:latin typeface="Times New Roman"/>
                  <a:ea typeface="Times New Roman"/>
                  <a:cs typeface="Times New Roman"/>
                  <a:sym typeface="Times New Roman"/>
                </a:rPr>
                <a:t>6</a:t>
              </a:r>
              <a:r>
                <a:rPr lang="ru" sz="1300">
                  <a:solidFill>
                    <a:schemeClr val="dk1"/>
                  </a:solidFill>
                  <a:latin typeface="Times New Roman"/>
                  <a:ea typeface="Times New Roman"/>
                  <a:cs typeface="Times New Roman"/>
                  <a:sym typeface="Times New Roman"/>
                </a:rPr>
                <a:t>He)(deg)</a:t>
              </a:r>
              <a:endParaRPr sz="1300">
                <a:solidFill>
                  <a:schemeClr val="dk1"/>
                </a:solidFill>
                <a:latin typeface="Times New Roman"/>
                <a:ea typeface="Times New Roman"/>
                <a:cs typeface="Times New Roman"/>
                <a:sym typeface="Times New Roman"/>
              </a:endParaRPr>
            </a:p>
          </p:txBody>
        </p:sp>
        <p:pic>
          <p:nvPicPr>
            <p:cNvPr id="472" name="Google Shape;472;p56" title="Screenshot from 2025-06-26 08-08-23.png"/>
            <p:cNvPicPr preferRelativeResize="0"/>
            <p:nvPr/>
          </p:nvPicPr>
          <p:blipFill>
            <a:blip r:embed="rId6">
              <a:alphaModFix/>
            </a:blip>
            <a:stretch>
              <a:fillRect/>
            </a:stretch>
          </p:blipFill>
          <p:spPr>
            <a:xfrm>
              <a:off x="6531550" y="727675"/>
              <a:ext cx="245618" cy="124391"/>
            </a:xfrm>
            <a:prstGeom prst="rect">
              <a:avLst/>
            </a:prstGeom>
            <a:noFill/>
            <a:ln>
              <a:noFill/>
            </a:ln>
          </p:spPr>
        </p:pic>
        <p:pic>
          <p:nvPicPr>
            <p:cNvPr id="473" name="Google Shape;473;p56" title="Screenshot from 2025-06-26 08-08-50.png"/>
            <p:cNvPicPr preferRelativeResize="0"/>
            <p:nvPr/>
          </p:nvPicPr>
          <p:blipFill>
            <a:blip r:embed="rId7">
              <a:alphaModFix/>
            </a:blip>
            <a:stretch>
              <a:fillRect/>
            </a:stretch>
          </p:blipFill>
          <p:spPr>
            <a:xfrm>
              <a:off x="6531550" y="873700"/>
              <a:ext cx="245625" cy="131983"/>
            </a:xfrm>
            <a:prstGeom prst="rect">
              <a:avLst/>
            </a:prstGeom>
            <a:noFill/>
            <a:ln>
              <a:noFill/>
            </a:ln>
          </p:spPr>
        </p:pic>
        <p:pic>
          <p:nvPicPr>
            <p:cNvPr id="474" name="Google Shape;474;p56" title="Screenshot from 2025-06-26 08-09-16.png"/>
            <p:cNvPicPr preferRelativeResize="0"/>
            <p:nvPr/>
          </p:nvPicPr>
          <p:blipFill>
            <a:blip r:embed="rId8">
              <a:alphaModFix/>
            </a:blip>
            <a:stretch>
              <a:fillRect/>
            </a:stretch>
          </p:blipFill>
          <p:spPr>
            <a:xfrm>
              <a:off x="6528950" y="1028636"/>
              <a:ext cx="248225" cy="127839"/>
            </a:xfrm>
            <a:prstGeom prst="rect">
              <a:avLst/>
            </a:prstGeom>
            <a:noFill/>
            <a:ln>
              <a:noFill/>
            </a:ln>
          </p:spPr>
        </p:pic>
        <p:sp>
          <p:nvSpPr>
            <p:cNvPr id="475" name="Google Shape;475;p56"/>
            <p:cNvSpPr txBox="1"/>
            <p:nvPr/>
          </p:nvSpPr>
          <p:spPr>
            <a:xfrm>
              <a:off x="6740225" y="575550"/>
              <a:ext cx="90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0C02CE"/>
                  </a:solidFill>
                </a:rPr>
                <a:t>0,5</a:t>
              </a:r>
              <a:r>
                <a:rPr b="1" lang="ru" sz="1200">
                  <a:solidFill>
                    <a:srgbClr val="0C02CE"/>
                  </a:solidFill>
                </a:rPr>
                <a:t>±1 МеV</a:t>
              </a:r>
              <a:endParaRPr b="1" sz="1200">
                <a:solidFill>
                  <a:srgbClr val="0C02CE"/>
                </a:solidFill>
              </a:endParaRPr>
            </a:p>
          </p:txBody>
        </p:sp>
        <p:sp>
          <p:nvSpPr>
            <p:cNvPr id="476" name="Google Shape;476;p56"/>
            <p:cNvSpPr txBox="1"/>
            <p:nvPr/>
          </p:nvSpPr>
          <p:spPr>
            <a:xfrm>
              <a:off x="6740225" y="755050"/>
              <a:ext cx="82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FF0000"/>
                  </a:solidFill>
                </a:rPr>
                <a:t>3 </a:t>
              </a:r>
              <a:r>
                <a:rPr b="1" lang="ru" sz="1200">
                  <a:solidFill>
                    <a:srgbClr val="FF0000"/>
                  </a:solidFill>
                </a:rPr>
                <a:t>±1 </a:t>
              </a:r>
              <a:r>
                <a:rPr b="1" lang="ru" sz="1200">
                  <a:solidFill>
                    <a:srgbClr val="FF0000"/>
                  </a:solidFill>
                </a:rPr>
                <a:t>MeV</a:t>
              </a:r>
              <a:endParaRPr b="1" sz="1200">
                <a:solidFill>
                  <a:srgbClr val="FF0000"/>
                </a:solidFill>
              </a:endParaRPr>
            </a:p>
          </p:txBody>
        </p:sp>
        <p:sp>
          <p:nvSpPr>
            <p:cNvPr id="477" name="Google Shape;477;p56"/>
            <p:cNvSpPr txBox="1"/>
            <p:nvPr/>
          </p:nvSpPr>
          <p:spPr>
            <a:xfrm>
              <a:off x="6740225" y="907900"/>
              <a:ext cx="82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00B050"/>
                  </a:solidFill>
                </a:rPr>
                <a:t>5 ±1 MeV</a:t>
              </a:r>
              <a:endParaRPr b="1" sz="1200">
                <a:solidFill>
                  <a:srgbClr val="00B050"/>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7"/>
          <p:cNvSpPr txBox="1"/>
          <p:nvPr/>
        </p:nvSpPr>
        <p:spPr>
          <a:xfrm>
            <a:off x="208030" y="1677963"/>
            <a:ext cx="8584500" cy="614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E4E79"/>
              </a:buClr>
              <a:buSzPts val="2000"/>
              <a:buFont typeface="Georgia"/>
              <a:buNone/>
            </a:pPr>
            <a:r>
              <a:rPr b="1" lang="ru" sz="3400">
                <a:solidFill>
                  <a:srgbClr val="1E4E79"/>
                </a:solidFill>
                <a:latin typeface="Georgia"/>
                <a:ea typeface="Georgia"/>
                <a:cs typeface="Georgia"/>
                <a:sym typeface="Georgia"/>
              </a:rPr>
              <a:t>Спасибо за внимание!</a:t>
            </a:r>
            <a:endParaRPr b="1" sz="3400">
              <a:solidFill>
                <a:srgbClr val="1E4E79"/>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59"/>
          <p:cNvPicPr preferRelativeResize="0"/>
          <p:nvPr/>
        </p:nvPicPr>
        <p:blipFill rotWithShape="1">
          <a:blip r:embed="rId3">
            <a:alphaModFix/>
          </a:blip>
          <a:srcRect b="0" l="0" r="0" t="0"/>
          <a:stretch/>
        </p:blipFill>
        <p:spPr>
          <a:xfrm>
            <a:off x="218264" y="1184560"/>
            <a:ext cx="3929661" cy="2626117"/>
          </a:xfrm>
          <a:prstGeom prst="rect">
            <a:avLst/>
          </a:prstGeom>
          <a:noFill/>
          <a:ln>
            <a:noFill/>
          </a:ln>
        </p:spPr>
      </p:pic>
      <p:pic>
        <p:nvPicPr>
          <p:cNvPr id="492" name="Google Shape;492;p59"/>
          <p:cNvPicPr preferRelativeResize="0"/>
          <p:nvPr/>
        </p:nvPicPr>
        <p:blipFill rotWithShape="1">
          <a:blip r:embed="rId4">
            <a:alphaModFix/>
          </a:blip>
          <a:srcRect b="0" l="0" r="0" t="0"/>
          <a:stretch/>
        </p:blipFill>
        <p:spPr>
          <a:xfrm>
            <a:off x="4564625" y="781665"/>
            <a:ext cx="4072054" cy="3372890"/>
          </a:xfrm>
          <a:prstGeom prst="rect">
            <a:avLst/>
          </a:prstGeom>
          <a:noFill/>
          <a:ln>
            <a:noFill/>
          </a:ln>
        </p:spPr>
      </p:pic>
      <p:sp>
        <p:nvSpPr>
          <p:cNvPr id="493" name="Google Shape;493;p59"/>
          <p:cNvSpPr txBox="1"/>
          <p:nvPr/>
        </p:nvSpPr>
        <p:spPr>
          <a:xfrm>
            <a:off x="105987" y="4300257"/>
            <a:ext cx="8959200" cy="6696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ru" sz="1500">
                <a:solidFill>
                  <a:schemeClr val="dk1"/>
                </a:solidFill>
                <a:latin typeface="Times New Roman"/>
                <a:ea typeface="Times New Roman"/>
                <a:cs typeface="Times New Roman"/>
                <a:sym typeface="Times New Roman"/>
              </a:rPr>
              <a:t>I(</a:t>
            </a:r>
            <a:r>
              <a:rPr b="1" baseline="30000" lang="ru" sz="1500">
                <a:solidFill>
                  <a:schemeClr val="dk1"/>
                </a:solidFill>
                <a:latin typeface="Times New Roman"/>
                <a:ea typeface="Times New Roman"/>
                <a:cs typeface="Times New Roman"/>
                <a:sym typeface="Times New Roman"/>
              </a:rPr>
              <a:t>8</a:t>
            </a:r>
            <a:r>
              <a:rPr b="1" lang="ru" sz="1500">
                <a:solidFill>
                  <a:schemeClr val="dk1"/>
                </a:solidFill>
                <a:latin typeface="Times New Roman"/>
                <a:ea typeface="Times New Roman"/>
                <a:cs typeface="Times New Roman"/>
                <a:sym typeface="Times New Roman"/>
              </a:rPr>
              <a:t>He) ~ 10</a:t>
            </a:r>
            <a:r>
              <a:rPr b="1" baseline="30000" lang="ru" sz="1500">
                <a:solidFill>
                  <a:schemeClr val="dk1"/>
                </a:solidFill>
                <a:latin typeface="Times New Roman"/>
                <a:ea typeface="Times New Roman"/>
                <a:cs typeface="Times New Roman"/>
                <a:sym typeface="Times New Roman"/>
              </a:rPr>
              <a:t>5</a:t>
            </a:r>
            <a:r>
              <a:rPr b="1" lang="ru" sz="1500">
                <a:solidFill>
                  <a:schemeClr val="dk1"/>
                </a:solidFill>
                <a:latin typeface="Times New Roman"/>
                <a:ea typeface="Times New Roman"/>
                <a:cs typeface="Times New Roman"/>
                <a:sym typeface="Times New Roman"/>
              </a:rPr>
              <a:t> 1/s, </a:t>
            </a:r>
            <a:r>
              <a:rPr b="1" i="0" lang="ru" sz="1500" u="none" strike="noStrike">
                <a:solidFill>
                  <a:schemeClr val="dk1"/>
                </a:solidFill>
                <a:latin typeface="Times New Roman"/>
                <a:ea typeface="Times New Roman"/>
                <a:cs typeface="Times New Roman"/>
                <a:sym typeface="Times New Roman"/>
              </a:rPr>
              <a:t>dσ/dΩ</a:t>
            </a:r>
            <a:r>
              <a:rPr b="1" lang="ru" sz="1500">
                <a:solidFill>
                  <a:schemeClr val="dk1"/>
                </a:solidFill>
                <a:latin typeface="Times New Roman"/>
                <a:ea typeface="Times New Roman"/>
                <a:cs typeface="Times New Roman"/>
                <a:sym typeface="Times New Roman"/>
              </a:rPr>
              <a:t> ~ 3 µb/sr,  </a:t>
            </a:r>
            <a:r>
              <a:rPr b="1" baseline="30000" lang="ru" sz="1500">
                <a:solidFill>
                  <a:schemeClr val="dk1"/>
                </a:solidFill>
                <a:latin typeface="Times New Roman"/>
                <a:ea typeface="Times New Roman"/>
                <a:cs typeface="Times New Roman"/>
                <a:sym typeface="Times New Roman"/>
              </a:rPr>
              <a:t>4</a:t>
            </a:r>
            <a:r>
              <a:rPr b="1" lang="ru" sz="1500">
                <a:solidFill>
                  <a:schemeClr val="dk1"/>
                </a:solidFill>
                <a:latin typeface="Times New Roman"/>
                <a:ea typeface="Times New Roman"/>
                <a:cs typeface="Times New Roman"/>
                <a:sym typeface="Times New Roman"/>
              </a:rPr>
              <a:t>He ~ 3.5*10</a:t>
            </a:r>
            <a:r>
              <a:rPr b="1" baseline="30000" lang="ru" sz="1500">
                <a:solidFill>
                  <a:schemeClr val="dk1"/>
                </a:solidFill>
                <a:latin typeface="Times New Roman"/>
                <a:ea typeface="Times New Roman"/>
                <a:cs typeface="Times New Roman"/>
                <a:sym typeface="Times New Roman"/>
              </a:rPr>
              <a:t>20</a:t>
            </a:r>
            <a:r>
              <a:rPr b="1" lang="ru" sz="1500">
                <a:solidFill>
                  <a:schemeClr val="dk1"/>
                </a:solidFill>
                <a:latin typeface="Times New Roman"/>
                <a:ea typeface="Times New Roman"/>
                <a:cs typeface="Times New Roman"/>
                <a:sym typeface="Times New Roman"/>
              </a:rPr>
              <a:t> atom/cm</a:t>
            </a:r>
            <a:r>
              <a:rPr b="1" baseline="30000" lang="ru" sz="1500">
                <a:solidFill>
                  <a:schemeClr val="dk1"/>
                </a:solidFill>
                <a:latin typeface="Times New Roman"/>
                <a:ea typeface="Times New Roman"/>
                <a:cs typeface="Times New Roman"/>
                <a:sym typeface="Times New Roman"/>
              </a:rPr>
              <a:t>2 </a:t>
            </a:r>
            <a:r>
              <a:rPr b="1" lang="ru" sz="1500">
                <a:solidFill>
                  <a:schemeClr val="dk1"/>
                </a:solidFill>
                <a:latin typeface="Times New Roman"/>
                <a:ea typeface="Times New Roman"/>
                <a:cs typeface="Times New Roman"/>
                <a:sym typeface="Times New Roman"/>
              </a:rPr>
              <a:t>(12К, 1 атм, 6 мм):</a:t>
            </a:r>
            <a:endParaRPr sz="1100"/>
          </a:p>
          <a:p>
            <a:pPr indent="0" lvl="0" marL="0" marR="0" rtl="0" algn="l">
              <a:spcBef>
                <a:spcPts val="0"/>
              </a:spcBef>
              <a:spcAft>
                <a:spcPts val="0"/>
              </a:spcAft>
              <a:buNone/>
            </a:pPr>
            <a:r>
              <a:rPr lang="ru" sz="600">
                <a:solidFill>
                  <a:schemeClr val="dk1"/>
                </a:solidFill>
                <a:latin typeface="Times New Roman"/>
                <a:ea typeface="Times New Roman"/>
                <a:cs typeface="Times New Roman"/>
                <a:sym typeface="Times New Roman"/>
              </a:rPr>
              <a:t> </a:t>
            </a:r>
            <a:endParaRPr sz="1100"/>
          </a:p>
          <a:p>
            <a:pPr indent="0" lvl="0" marL="0" marR="0" rtl="0" algn="ctr">
              <a:spcBef>
                <a:spcPts val="0"/>
              </a:spcBef>
              <a:spcAft>
                <a:spcPts val="0"/>
              </a:spcAft>
              <a:buNone/>
            </a:pPr>
            <a:r>
              <a:rPr b="1" lang="ru" sz="1800">
                <a:solidFill>
                  <a:srgbClr val="C00000"/>
                </a:solidFill>
                <a:latin typeface="Times New Roman"/>
                <a:ea typeface="Times New Roman"/>
                <a:cs typeface="Times New Roman"/>
                <a:sym typeface="Times New Roman"/>
              </a:rPr>
              <a:t>ожидается ~ 1.5 совп./день → 4 недели </a:t>
            </a:r>
            <a:r>
              <a:rPr b="1" baseline="30000" lang="ru" sz="1800">
                <a:solidFill>
                  <a:srgbClr val="C00000"/>
                </a:solidFill>
                <a:latin typeface="Times New Roman"/>
                <a:ea typeface="Times New Roman"/>
                <a:cs typeface="Times New Roman"/>
                <a:sym typeface="Times New Roman"/>
              </a:rPr>
              <a:t>18</a:t>
            </a:r>
            <a:r>
              <a:rPr b="1" lang="ru" sz="1800">
                <a:solidFill>
                  <a:srgbClr val="C00000"/>
                </a:solidFill>
                <a:latin typeface="Times New Roman"/>
                <a:ea typeface="Times New Roman"/>
                <a:cs typeface="Times New Roman"/>
                <a:sym typeface="Times New Roman"/>
              </a:rPr>
              <a:t>О (&gt;1 pµA@49 </a:t>
            </a:r>
            <a:r>
              <a:rPr b="1" i="1" lang="ru" sz="1800">
                <a:solidFill>
                  <a:srgbClr val="C00000"/>
                </a:solidFill>
                <a:latin typeface="Times New Roman"/>
                <a:ea typeface="Times New Roman"/>
                <a:cs typeface="Times New Roman"/>
                <a:sym typeface="Times New Roman"/>
              </a:rPr>
              <a:t>A</a:t>
            </a:r>
            <a:r>
              <a:rPr b="1" lang="ru" sz="1800">
                <a:solidFill>
                  <a:srgbClr val="C00000"/>
                </a:solidFill>
                <a:latin typeface="Times New Roman"/>
                <a:ea typeface="Times New Roman"/>
                <a:cs typeface="Times New Roman"/>
                <a:sym typeface="Times New Roman"/>
              </a:rPr>
              <a:t>MeV) / </a:t>
            </a:r>
            <a:r>
              <a:rPr b="1" baseline="30000" lang="ru" sz="1800">
                <a:solidFill>
                  <a:srgbClr val="C00000"/>
                </a:solidFill>
                <a:latin typeface="Times New Roman"/>
                <a:ea typeface="Times New Roman"/>
                <a:cs typeface="Times New Roman"/>
                <a:sym typeface="Times New Roman"/>
              </a:rPr>
              <a:t>11</a:t>
            </a:r>
            <a:r>
              <a:rPr b="1" lang="ru" sz="1800">
                <a:solidFill>
                  <a:srgbClr val="C00000"/>
                </a:solidFill>
                <a:latin typeface="Times New Roman"/>
                <a:ea typeface="Times New Roman"/>
                <a:cs typeface="Times New Roman"/>
                <a:sym typeface="Times New Roman"/>
              </a:rPr>
              <a:t>B (3 pµA@34 </a:t>
            </a:r>
            <a:r>
              <a:rPr b="1" i="1" lang="ru" sz="1800">
                <a:solidFill>
                  <a:srgbClr val="C00000"/>
                </a:solidFill>
                <a:latin typeface="Times New Roman"/>
                <a:ea typeface="Times New Roman"/>
                <a:cs typeface="Times New Roman"/>
                <a:sym typeface="Times New Roman"/>
              </a:rPr>
              <a:t>A</a:t>
            </a:r>
            <a:r>
              <a:rPr b="1" lang="ru" sz="1800">
                <a:solidFill>
                  <a:srgbClr val="C00000"/>
                </a:solidFill>
                <a:latin typeface="Times New Roman"/>
                <a:ea typeface="Times New Roman"/>
                <a:cs typeface="Times New Roman"/>
                <a:sym typeface="Times New Roman"/>
              </a:rPr>
              <a:t>MeV) </a:t>
            </a:r>
            <a:endParaRPr b="1" baseline="30000" sz="1800">
              <a:solidFill>
                <a:srgbClr val="C00000"/>
              </a:solidFill>
              <a:latin typeface="Arial"/>
              <a:ea typeface="Arial"/>
              <a:cs typeface="Arial"/>
              <a:sym typeface="Arial"/>
            </a:endParaRPr>
          </a:p>
        </p:txBody>
      </p:sp>
      <p:sp>
        <p:nvSpPr>
          <p:cNvPr id="494" name="Google Shape;494;p59"/>
          <p:cNvSpPr txBox="1"/>
          <p:nvPr/>
        </p:nvSpPr>
        <p:spPr>
          <a:xfrm>
            <a:off x="302168" y="357901"/>
            <a:ext cx="8539500" cy="346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baseline="30000" i="0" lang="ru" sz="1800" u="none" cap="none" strike="noStrike">
                <a:solidFill>
                  <a:schemeClr val="dk1"/>
                </a:solidFill>
                <a:latin typeface="Times New Roman"/>
                <a:ea typeface="Times New Roman"/>
                <a:cs typeface="Times New Roman"/>
                <a:sym typeface="Times New Roman"/>
              </a:rPr>
              <a:t>8</a:t>
            </a:r>
            <a:r>
              <a:rPr b="1" i="0" lang="ru" sz="1800" u="none" cap="none" strike="noStrike">
                <a:solidFill>
                  <a:schemeClr val="dk1"/>
                </a:solidFill>
                <a:latin typeface="Times New Roman"/>
                <a:ea typeface="Times New Roman"/>
                <a:cs typeface="Times New Roman"/>
                <a:sym typeface="Times New Roman"/>
              </a:rPr>
              <a:t>He</a:t>
            </a:r>
            <a:r>
              <a:rPr b="1" lang="ru" sz="1800">
                <a:solidFill>
                  <a:schemeClr val="dk1"/>
                </a:solidFill>
                <a:latin typeface="Times New Roman"/>
                <a:ea typeface="Times New Roman"/>
                <a:cs typeface="Times New Roman"/>
                <a:sym typeface="Times New Roman"/>
              </a:rPr>
              <a:t>(</a:t>
            </a:r>
            <a:r>
              <a:rPr b="1" i="0" lang="ru" sz="1800" u="none" cap="none" strike="noStrike">
                <a:solidFill>
                  <a:schemeClr val="dk1"/>
                </a:solidFill>
                <a:latin typeface="Times New Roman"/>
                <a:ea typeface="Times New Roman"/>
                <a:cs typeface="Times New Roman"/>
                <a:sym typeface="Times New Roman"/>
              </a:rPr>
              <a:t>30 </a:t>
            </a:r>
            <a:r>
              <a:rPr b="1" i="1" lang="ru" sz="1800" u="none" cap="none" strike="noStrike">
                <a:solidFill>
                  <a:schemeClr val="dk1"/>
                </a:solidFill>
                <a:latin typeface="Times New Roman"/>
                <a:ea typeface="Times New Roman"/>
                <a:cs typeface="Times New Roman"/>
                <a:sym typeface="Times New Roman"/>
              </a:rPr>
              <a:t>A</a:t>
            </a:r>
            <a:r>
              <a:rPr b="1" i="0" lang="ru" sz="1800" u="none" cap="none" strike="noStrike">
                <a:solidFill>
                  <a:schemeClr val="dk1"/>
                </a:solidFill>
                <a:latin typeface="Times New Roman"/>
                <a:ea typeface="Times New Roman"/>
                <a:cs typeface="Times New Roman"/>
                <a:sym typeface="Times New Roman"/>
              </a:rPr>
              <a:t>MeV) + </a:t>
            </a:r>
            <a:r>
              <a:rPr b="1" baseline="30000" i="0" lang="ru" sz="1800" u="none" cap="none" strike="noStrike">
                <a:solidFill>
                  <a:schemeClr val="dk1"/>
                </a:solidFill>
                <a:latin typeface="Times New Roman"/>
                <a:ea typeface="Times New Roman"/>
                <a:cs typeface="Times New Roman"/>
                <a:sym typeface="Times New Roman"/>
              </a:rPr>
              <a:t>4</a:t>
            </a:r>
            <a:r>
              <a:rPr b="1" i="0" lang="ru" sz="1800" u="none" cap="none" strike="noStrike">
                <a:solidFill>
                  <a:schemeClr val="dk1"/>
                </a:solidFill>
                <a:latin typeface="Times New Roman"/>
                <a:ea typeface="Times New Roman"/>
                <a:cs typeface="Times New Roman"/>
                <a:sym typeface="Times New Roman"/>
              </a:rPr>
              <a:t>He → </a:t>
            </a:r>
            <a:r>
              <a:rPr b="1" baseline="30000" i="0" lang="ru" sz="1800" u="none" cap="none" strike="noStrike">
                <a:solidFill>
                  <a:schemeClr val="dk1"/>
                </a:solidFill>
                <a:latin typeface="Times New Roman"/>
                <a:ea typeface="Times New Roman"/>
                <a:cs typeface="Times New Roman"/>
                <a:sym typeface="Times New Roman"/>
              </a:rPr>
              <a:t>6</a:t>
            </a:r>
            <a:r>
              <a:rPr b="1" i="0" lang="ru" sz="1800" u="none" cap="none" strike="noStrike">
                <a:solidFill>
                  <a:schemeClr val="dk1"/>
                </a:solidFill>
                <a:latin typeface="Times New Roman"/>
                <a:ea typeface="Times New Roman"/>
                <a:cs typeface="Times New Roman"/>
                <a:sym typeface="Times New Roman"/>
              </a:rPr>
              <a:t>He(g.s.) + </a:t>
            </a:r>
            <a:r>
              <a:rPr b="1" baseline="30000" i="0" lang="ru" sz="1800" u="none" cap="none" strike="noStrike">
                <a:solidFill>
                  <a:schemeClr val="dk1"/>
                </a:solidFill>
                <a:latin typeface="Times New Roman"/>
                <a:ea typeface="Times New Roman"/>
                <a:cs typeface="Times New Roman"/>
                <a:sym typeface="Times New Roman"/>
              </a:rPr>
              <a:t>6</a:t>
            </a:r>
            <a:r>
              <a:rPr b="1" i="0" lang="ru" sz="1800" u="none" cap="none" strike="noStrike">
                <a:solidFill>
                  <a:schemeClr val="dk1"/>
                </a:solidFill>
                <a:latin typeface="Times New Roman"/>
                <a:ea typeface="Times New Roman"/>
                <a:cs typeface="Times New Roman"/>
                <a:sym typeface="Times New Roman"/>
              </a:rPr>
              <a:t>He(g.s.), </a:t>
            </a:r>
            <a:r>
              <a:rPr b="1" baseline="30000" i="0" lang="ru" sz="1800" u="none" cap="none" strike="noStrike">
                <a:solidFill>
                  <a:srgbClr val="FF0000"/>
                </a:solidFill>
                <a:latin typeface="Times New Roman"/>
                <a:ea typeface="Times New Roman"/>
                <a:cs typeface="Times New Roman"/>
                <a:sym typeface="Times New Roman"/>
              </a:rPr>
              <a:t>6</a:t>
            </a:r>
            <a:r>
              <a:rPr b="1" i="0" lang="ru" sz="1800" u="none" cap="none" strike="noStrike">
                <a:solidFill>
                  <a:srgbClr val="FF0000"/>
                </a:solidFill>
                <a:latin typeface="Times New Roman"/>
                <a:ea typeface="Times New Roman"/>
                <a:cs typeface="Times New Roman"/>
                <a:sym typeface="Times New Roman"/>
              </a:rPr>
              <a:t>He(g.s.) + </a:t>
            </a:r>
            <a:r>
              <a:rPr b="1" baseline="30000" i="0" lang="ru" sz="1800" u="none" cap="none" strike="noStrike">
                <a:solidFill>
                  <a:srgbClr val="FF0000"/>
                </a:solidFill>
                <a:latin typeface="Times New Roman"/>
                <a:ea typeface="Times New Roman"/>
                <a:cs typeface="Times New Roman"/>
                <a:sym typeface="Times New Roman"/>
              </a:rPr>
              <a:t>6</a:t>
            </a:r>
            <a:r>
              <a:rPr b="1" i="0" lang="ru" sz="1800" u="none" cap="none" strike="noStrike">
                <a:solidFill>
                  <a:srgbClr val="FF0000"/>
                </a:solidFill>
                <a:latin typeface="Times New Roman"/>
                <a:ea typeface="Times New Roman"/>
                <a:cs typeface="Times New Roman"/>
                <a:sym typeface="Times New Roman"/>
              </a:rPr>
              <a:t>He(2</a:t>
            </a:r>
            <a:r>
              <a:rPr b="1" baseline="30000" i="0" lang="ru" sz="1800" u="none" cap="none" strike="noStrike">
                <a:solidFill>
                  <a:srgbClr val="FF0000"/>
                </a:solidFill>
                <a:latin typeface="Times New Roman"/>
                <a:ea typeface="Times New Roman"/>
                <a:cs typeface="Times New Roman"/>
                <a:sym typeface="Times New Roman"/>
              </a:rPr>
              <a:t>+</a:t>
            </a:r>
            <a:r>
              <a:rPr b="1" i="0" lang="ru" sz="1800" u="none" cap="none" strike="noStrike">
                <a:solidFill>
                  <a:srgbClr val="FF0000"/>
                </a:solidFill>
                <a:latin typeface="Times New Roman"/>
                <a:ea typeface="Times New Roman"/>
                <a:cs typeface="Times New Roman"/>
                <a:sym typeface="Times New Roman"/>
              </a:rPr>
              <a:t>)</a:t>
            </a:r>
            <a:r>
              <a:rPr b="1" i="0" lang="ru" sz="1800" u="none" cap="none" strike="noStrike">
                <a:solidFill>
                  <a:schemeClr val="dk1"/>
                </a:solidFill>
                <a:latin typeface="Times New Roman"/>
                <a:ea typeface="Times New Roman"/>
                <a:cs typeface="Times New Roman"/>
                <a:sym typeface="Times New Roman"/>
              </a:rPr>
              <a:t>, </a:t>
            </a:r>
            <a:r>
              <a:rPr b="1" baseline="30000" i="0" lang="ru" sz="1800" u="none" cap="none" strike="noStrike">
                <a:solidFill>
                  <a:srgbClr val="0000FF"/>
                </a:solidFill>
                <a:latin typeface="Times New Roman"/>
                <a:ea typeface="Times New Roman"/>
                <a:cs typeface="Times New Roman"/>
                <a:sym typeface="Times New Roman"/>
              </a:rPr>
              <a:t>6</a:t>
            </a:r>
            <a:r>
              <a:rPr b="1" i="0" lang="ru" sz="1800" u="none" cap="none" strike="noStrike">
                <a:solidFill>
                  <a:srgbClr val="0000FF"/>
                </a:solidFill>
                <a:latin typeface="Times New Roman"/>
                <a:ea typeface="Times New Roman"/>
                <a:cs typeface="Times New Roman"/>
                <a:sym typeface="Times New Roman"/>
              </a:rPr>
              <a:t>He(2</a:t>
            </a:r>
            <a:r>
              <a:rPr b="1" baseline="30000" i="0" lang="ru" sz="1800" u="none" cap="none" strike="noStrike">
                <a:solidFill>
                  <a:srgbClr val="0000FF"/>
                </a:solidFill>
                <a:latin typeface="Times New Roman"/>
                <a:ea typeface="Times New Roman"/>
                <a:cs typeface="Times New Roman"/>
                <a:sym typeface="Times New Roman"/>
              </a:rPr>
              <a:t>+</a:t>
            </a:r>
            <a:r>
              <a:rPr b="1" i="0" lang="ru" sz="1800" u="none" cap="none" strike="noStrike">
                <a:solidFill>
                  <a:srgbClr val="0000FF"/>
                </a:solidFill>
                <a:latin typeface="Times New Roman"/>
                <a:ea typeface="Times New Roman"/>
                <a:cs typeface="Times New Roman"/>
                <a:sym typeface="Times New Roman"/>
              </a:rPr>
              <a:t>) + </a:t>
            </a:r>
            <a:r>
              <a:rPr b="1" baseline="30000" i="0" lang="ru" sz="1800" u="none" cap="none" strike="noStrike">
                <a:solidFill>
                  <a:srgbClr val="0000FF"/>
                </a:solidFill>
                <a:latin typeface="Times New Roman"/>
                <a:ea typeface="Times New Roman"/>
                <a:cs typeface="Times New Roman"/>
                <a:sym typeface="Times New Roman"/>
              </a:rPr>
              <a:t>6</a:t>
            </a:r>
            <a:r>
              <a:rPr b="1" i="0" lang="ru" sz="1800" u="none" cap="none" strike="noStrike">
                <a:solidFill>
                  <a:srgbClr val="0000FF"/>
                </a:solidFill>
                <a:latin typeface="Times New Roman"/>
                <a:ea typeface="Times New Roman"/>
                <a:cs typeface="Times New Roman"/>
                <a:sym typeface="Times New Roman"/>
              </a:rPr>
              <a:t>He(2</a:t>
            </a:r>
            <a:r>
              <a:rPr b="1" baseline="30000" i="0" lang="ru" sz="1800" u="none" cap="none" strike="noStrike">
                <a:solidFill>
                  <a:srgbClr val="0000FF"/>
                </a:solidFill>
                <a:latin typeface="Times New Roman"/>
                <a:ea typeface="Times New Roman"/>
                <a:cs typeface="Times New Roman"/>
                <a:sym typeface="Times New Roman"/>
              </a:rPr>
              <a:t>+</a:t>
            </a:r>
            <a:r>
              <a:rPr b="1" i="0" lang="ru" sz="1800" u="none" cap="none" strike="noStrike">
                <a:solidFill>
                  <a:srgbClr val="0000FF"/>
                </a:solidFill>
                <a:latin typeface="Times New Roman"/>
                <a:ea typeface="Times New Roman"/>
                <a:cs typeface="Times New Roman"/>
                <a:sym typeface="Times New Roman"/>
              </a:rPr>
              <a:t>)  </a:t>
            </a:r>
            <a:endParaRPr b="1" sz="1800">
              <a:solidFill>
                <a:srgbClr val="0000FF"/>
              </a:solidFill>
              <a:latin typeface="Times New Roman"/>
              <a:ea typeface="Times New Roman"/>
              <a:cs typeface="Times New Roman"/>
              <a:sym typeface="Times New Roman"/>
            </a:endParaRPr>
          </a:p>
        </p:txBody>
      </p:sp>
      <p:sp>
        <p:nvSpPr>
          <p:cNvPr id="495" name="Google Shape;495;p59"/>
          <p:cNvSpPr txBox="1"/>
          <p:nvPr/>
        </p:nvSpPr>
        <p:spPr>
          <a:xfrm>
            <a:off x="2851574" y="22088"/>
            <a:ext cx="3441000" cy="3462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ru" sz="1800" u="none" cap="none" strike="noStrike">
                <a:solidFill>
                  <a:schemeClr val="dk1"/>
                </a:solidFill>
                <a:latin typeface="Arial"/>
                <a:ea typeface="Arial"/>
                <a:cs typeface="Arial"/>
                <a:sym typeface="Arial"/>
              </a:rPr>
              <a:t>Оценка статистики </a:t>
            </a:r>
            <a:endParaRPr b="1" sz="1800">
              <a:solidFill>
                <a:schemeClr val="dk1"/>
              </a:solidFill>
              <a:latin typeface="Arial"/>
              <a:ea typeface="Arial"/>
              <a:cs typeface="Arial"/>
              <a:sym typeface="Arial"/>
            </a:endParaRPr>
          </a:p>
        </p:txBody>
      </p:sp>
      <p:grpSp>
        <p:nvGrpSpPr>
          <p:cNvPr id="496" name="Google Shape;496;p59"/>
          <p:cNvGrpSpPr/>
          <p:nvPr/>
        </p:nvGrpSpPr>
        <p:grpSpPr>
          <a:xfrm>
            <a:off x="302260" y="1039929"/>
            <a:ext cx="4131026" cy="3066639"/>
            <a:chOff x="3104114" y="3491903"/>
            <a:chExt cx="4169384" cy="3175232"/>
          </a:xfrm>
        </p:grpSpPr>
        <p:pic>
          <p:nvPicPr>
            <p:cNvPr id="497" name="Google Shape;497;p59"/>
            <p:cNvPicPr preferRelativeResize="0"/>
            <p:nvPr/>
          </p:nvPicPr>
          <p:blipFill rotWithShape="1">
            <a:blip r:embed="rId5">
              <a:alphaModFix/>
            </a:blip>
            <a:srcRect b="0" l="0" r="0" t="0"/>
            <a:stretch/>
          </p:blipFill>
          <p:spPr>
            <a:xfrm>
              <a:off x="3104114" y="3491903"/>
              <a:ext cx="4017817" cy="3175232"/>
            </a:xfrm>
            <a:prstGeom prst="rect">
              <a:avLst/>
            </a:prstGeom>
            <a:noFill/>
            <a:ln>
              <a:noFill/>
            </a:ln>
          </p:spPr>
        </p:pic>
        <p:sp>
          <p:nvSpPr>
            <p:cNvPr id="498" name="Google Shape;498;p59"/>
            <p:cNvSpPr txBox="1"/>
            <p:nvPr/>
          </p:nvSpPr>
          <p:spPr>
            <a:xfrm>
              <a:off x="5113023" y="3566444"/>
              <a:ext cx="1559100" cy="2628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baseline="30000" i="0" lang="ru" sz="1200" u="none" cap="none" strike="noStrike">
                  <a:solidFill>
                    <a:srgbClr val="C00000"/>
                  </a:solidFill>
                  <a:latin typeface="Arial"/>
                  <a:ea typeface="Arial"/>
                  <a:cs typeface="Arial"/>
                  <a:sym typeface="Arial"/>
                </a:rPr>
                <a:t>4</a:t>
              </a:r>
              <a:r>
                <a:rPr b="1" i="0" lang="ru" sz="1200" u="none" cap="none" strike="noStrike">
                  <a:solidFill>
                    <a:srgbClr val="C00000"/>
                  </a:solidFill>
                  <a:latin typeface="Arial"/>
                  <a:ea typeface="Arial"/>
                  <a:cs typeface="Arial"/>
                  <a:sym typeface="Arial"/>
                </a:rPr>
                <a:t>He(</a:t>
              </a:r>
              <a:r>
                <a:rPr b="1" baseline="30000" i="0" lang="ru" sz="1200" u="none" cap="none" strike="noStrike">
                  <a:solidFill>
                    <a:srgbClr val="C00000"/>
                  </a:solidFill>
                  <a:latin typeface="Arial"/>
                  <a:ea typeface="Arial"/>
                  <a:cs typeface="Arial"/>
                  <a:sym typeface="Arial"/>
                </a:rPr>
                <a:t>8</a:t>
              </a:r>
              <a:r>
                <a:rPr b="1" i="0" lang="ru" sz="1200" u="none" cap="none" strike="noStrike">
                  <a:solidFill>
                    <a:srgbClr val="C00000"/>
                  </a:solidFill>
                  <a:latin typeface="Arial"/>
                  <a:ea typeface="Arial"/>
                  <a:cs typeface="Arial"/>
                  <a:sym typeface="Arial"/>
                </a:rPr>
                <a:t>He,</a:t>
              </a:r>
              <a:r>
                <a:rPr b="1" baseline="30000" i="0" lang="ru" sz="1200" u="none" cap="none" strike="noStrike">
                  <a:solidFill>
                    <a:srgbClr val="C00000"/>
                  </a:solidFill>
                  <a:latin typeface="Arial"/>
                  <a:ea typeface="Arial"/>
                  <a:cs typeface="Arial"/>
                  <a:sym typeface="Arial"/>
                </a:rPr>
                <a:t>8</a:t>
              </a:r>
              <a:r>
                <a:rPr b="1" i="0" lang="ru" sz="1200" u="none" cap="none" strike="noStrike">
                  <a:solidFill>
                    <a:srgbClr val="C00000"/>
                  </a:solidFill>
                  <a:latin typeface="Arial"/>
                  <a:ea typeface="Arial"/>
                  <a:cs typeface="Arial"/>
                  <a:sym typeface="Arial"/>
                </a:rPr>
                <a:t>He)</a:t>
              </a:r>
              <a:r>
                <a:rPr b="1" baseline="30000" i="0" lang="ru" sz="1200" u="none" cap="none" strike="noStrike">
                  <a:solidFill>
                    <a:srgbClr val="C00000"/>
                  </a:solidFill>
                  <a:latin typeface="Arial"/>
                  <a:ea typeface="Arial"/>
                  <a:cs typeface="Arial"/>
                  <a:sym typeface="Arial"/>
                </a:rPr>
                <a:t>4</a:t>
              </a:r>
              <a:r>
                <a:rPr b="1" i="0" lang="ru" sz="1200" u="none" cap="none" strike="noStrike">
                  <a:solidFill>
                    <a:srgbClr val="C00000"/>
                  </a:solidFill>
                  <a:latin typeface="Arial"/>
                  <a:ea typeface="Arial"/>
                  <a:cs typeface="Arial"/>
                  <a:sym typeface="Arial"/>
                </a:rPr>
                <a:t>He </a:t>
              </a:r>
              <a:r>
                <a:rPr b="0" i="0" lang="ru" sz="1200" u="none" cap="none" strike="noStrike">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cxnSp>
          <p:nvCxnSpPr>
            <p:cNvPr id="499" name="Google Shape;499;p59"/>
            <p:cNvCxnSpPr/>
            <p:nvPr/>
          </p:nvCxnSpPr>
          <p:spPr>
            <a:xfrm>
              <a:off x="3708898" y="5076634"/>
              <a:ext cx="3564600" cy="0"/>
            </a:xfrm>
            <a:prstGeom prst="straightConnector1">
              <a:avLst/>
            </a:prstGeom>
            <a:noFill/>
            <a:ln cap="flat" cmpd="sng" w="22225">
              <a:solidFill>
                <a:srgbClr val="FF0000"/>
              </a:solidFill>
              <a:prstDash val="dashDot"/>
              <a:round/>
              <a:headEnd len="sm" w="sm" type="none"/>
              <a:tailEnd len="sm" w="sm" type="none"/>
            </a:ln>
            <a:effectLst>
              <a:outerShdw blurRad="40000" rotWithShape="0" dir="5400000" dist="23000">
                <a:srgbClr val="000000">
                  <a:alpha val="34900"/>
                </a:srgbClr>
              </a:outerShdw>
            </a:effectLst>
          </p:spPr>
        </p:cxnSp>
        <p:sp>
          <p:nvSpPr>
            <p:cNvPr id="500" name="Google Shape;500;p59"/>
            <p:cNvSpPr txBox="1"/>
            <p:nvPr/>
          </p:nvSpPr>
          <p:spPr>
            <a:xfrm>
              <a:off x="4098753" y="5224436"/>
              <a:ext cx="1263000" cy="741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ru" sz="1400">
                  <a:solidFill>
                    <a:srgbClr val="C00000"/>
                  </a:solidFill>
                  <a:latin typeface="Times New Roman"/>
                  <a:ea typeface="Times New Roman"/>
                  <a:cs typeface="Times New Roman"/>
                  <a:sym typeface="Times New Roman"/>
                </a:rPr>
                <a:t>~ 0.1 µb/sr ??</a:t>
              </a:r>
              <a:endParaRPr sz="1100"/>
            </a:p>
            <a:p>
              <a:pPr indent="0" lvl="0" marL="0" marR="0" rtl="0" algn="l">
                <a:spcBef>
                  <a:spcPts val="0"/>
                </a:spcBef>
                <a:spcAft>
                  <a:spcPts val="0"/>
                </a:spcAft>
                <a:buNone/>
              </a:pPr>
              <a:r>
                <a:rPr b="1" lang="ru" sz="1400">
                  <a:solidFill>
                    <a:schemeClr val="dk1"/>
                  </a:solidFill>
                  <a:latin typeface="Times New Roman"/>
                  <a:ea typeface="Times New Roman"/>
                  <a:cs typeface="Times New Roman"/>
                  <a:sym typeface="Times New Roman"/>
                </a:rPr>
                <a:t>2 - two step ?</a:t>
              </a:r>
              <a:endParaRPr b="1"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ru" sz="1400">
                  <a:solidFill>
                    <a:schemeClr val="dk1"/>
                  </a:solidFill>
                  <a:latin typeface="Times New Roman"/>
                  <a:ea typeface="Times New Roman"/>
                  <a:cs typeface="Times New Roman"/>
                  <a:sym typeface="Times New Roman"/>
                </a:rPr>
                <a:t>1 - one step ?</a:t>
              </a:r>
              <a:endParaRPr sz="14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60"/>
          <p:cNvPicPr preferRelativeResize="0"/>
          <p:nvPr/>
        </p:nvPicPr>
        <p:blipFill rotWithShape="1">
          <a:blip r:embed="rId3">
            <a:alphaModFix/>
          </a:blip>
          <a:srcRect b="0" l="0" r="0" t="0"/>
          <a:stretch/>
        </p:blipFill>
        <p:spPr>
          <a:xfrm>
            <a:off x="1794173" y="781988"/>
            <a:ext cx="5269566" cy="4312040"/>
          </a:xfrm>
          <a:prstGeom prst="rect">
            <a:avLst/>
          </a:prstGeom>
          <a:noFill/>
          <a:ln>
            <a:noFill/>
          </a:ln>
        </p:spPr>
      </p:pic>
      <p:sp>
        <p:nvSpPr>
          <p:cNvPr id="507" name="Google Shape;507;p60"/>
          <p:cNvSpPr txBox="1"/>
          <p:nvPr/>
        </p:nvSpPr>
        <p:spPr>
          <a:xfrm>
            <a:off x="853093" y="129893"/>
            <a:ext cx="7437900" cy="5886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ctr">
              <a:lnSpc>
                <a:spcPct val="125000"/>
              </a:lnSpc>
              <a:spcBef>
                <a:spcPts val="0"/>
              </a:spcBef>
              <a:spcAft>
                <a:spcPts val="0"/>
              </a:spcAft>
              <a:buNone/>
            </a:pP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25000" lang="ru" sz="1500">
                <a:solidFill>
                  <a:schemeClr val="dk1"/>
                </a:solidFill>
                <a:latin typeface="Arial"/>
                <a:ea typeface="Arial"/>
                <a:cs typeface="Arial"/>
                <a:sym typeface="Arial"/>
              </a:rPr>
              <a:t>g.s.</a:t>
            </a:r>
            <a:r>
              <a:rPr b="1" lang="ru" sz="1500">
                <a:solidFill>
                  <a:schemeClr val="dk1"/>
                </a:solidFill>
                <a:latin typeface="Arial"/>
                <a:ea typeface="Arial"/>
                <a:cs typeface="Arial"/>
                <a:sym typeface="Arial"/>
              </a:rPr>
              <a:t>)</a:t>
            </a: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 @ Е(</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Не)=192 MeV предварительные результаты:</a:t>
            </a:r>
            <a:endParaRPr sz="1100"/>
          </a:p>
          <a:p>
            <a:pPr indent="0" lvl="0" marL="0" marR="0" rtl="0" algn="ctr">
              <a:lnSpc>
                <a:spcPct val="125000"/>
              </a:lnSpc>
              <a:spcBef>
                <a:spcPts val="0"/>
              </a:spcBef>
              <a:spcAft>
                <a:spcPts val="0"/>
              </a:spcAft>
              <a:buNone/>
            </a:pPr>
            <a:r>
              <a:rPr b="1" lang="ru" sz="1500">
                <a:solidFill>
                  <a:schemeClr val="dk1"/>
                </a:solidFill>
                <a:latin typeface="Arial"/>
                <a:ea typeface="Arial"/>
                <a:cs typeface="Arial"/>
                <a:sym typeface="Arial"/>
              </a:rPr>
              <a:t>для θ</a:t>
            </a:r>
            <a:r>
              <a:rPr b="1" baseline="-25000" lang="ru" sz="1500">
                <a:solidFill>
                  <a:schemeClr val="dk1"/>
                </a:solidFill>
                <a:latin typeface="Arial"/>
                <a:ea typeface="Arial"/>
                <a:cs typeface="Arial"/>
                <a:sym typeface="Arial"/>
              </a:rPr>
              <a:t>CM</a:t>
            </a:r>
            <a:r>
              <a:rPr b="1" lang="ru" sz="1500">
                <a:solidFill>
                  <a:schemeClr val="dk1"/>
                </a:solidFill>
                <a:latin typeface="Arial"/>
                <a:ea typeface="Arial"/>
                <a:cs typeface="Arial"/>
                <a:sym typeface="Arial"/>
              </a:rPr>
              <a:t> ~ 11</a:t>
            </a:r>
            <a:r>
              <a:rPr b="1" baseline="30000" lang="ru" sz="1500">
                <a:solidFill>
                  <a:schemeClr val="dk1"/>
                </a:solidFill>
                <a:latin typeface="Arial"/>
                <a:ea typeface="Arial"/>
                <a:cs typeface="Arial"/>
                <a:sym typeface="Arial"/>
              </a:rPr>
              <a:t>o</a:t>
            </a:r>
            <a:r>
              <a:rPr b="1" lang="ru" sz="1500">
                <a:solidFill>
                  <a:schemeClr val="dk1"/>
                </a:solidFill>
                <a:latin typeface="Arial"/>
                <a:ea typeface="Arial"/>
                <a:cs typeface="Arial"/>
                <a:sym typeface="Arial"/>
              </a:rPr>
              <a:t> ÷ 45</a:t>
            </a:r>
            <a:r>
              <a:rPr b="1" baseline="30000" lang="ru" sz="1500">
                <a:solidFill>
                  <a:schemeClr val="dk1"/>
                </a:solidFill>
                <a:latin typeface="Arial"/>
                <a:ea typeface="Arial"/>
                <a:cs typeface="Arial"/>
                <a:sym typeface="Arial"/>
              </a:rPr>
              <a:t>o </a:t>
            </a:r>
            <a:r>
              <a:rPr b="1" lang="ru" sz="1500">
                <a:solidFill>
                  <a:schemeClr val="dk1"/>
                </a:solidFill>
                <a:latin typeface="Arial"/>
                <a:ea typeface="Arial"/>
                <a:cs typeface="Arial"/>
                <a:sym typeface="Arial"/>
              </a:rPr>
              <a:t>и θ</a:t>
            </a:r>
            <a:r>
              <a:rPr b="1" baseline="-25000" lang="ru" sz="1500">
                <a:solidFill>
                  <a:schemeClr val="dk1"/>
                </a:solidFill>
                <a:latin typeface="Arial"/>
                <a:ea typeface="Arial"/>
                <a:cs typeface="Arial"/>
                <a:sym typeface="Arial"/>
              </a:rPr>
              <a:t>CM</a:t>
            </a:r>
            <a:r>
              <a:rPr b="1" lang="ru" sz="1500">
                <a:solidFill>
                  <a:schemeClr val="dk1"/>
                </a:solidFill>
                <a:latin typeface="Arial"/>
                <a:ea typeface="Arial"/>
                <a:cs typeface="Arial"/>
                <a:sym typeface="Arial"/>
              </a:rPr>
              <a:t> ~ 148</a:t>
            </a:r>
            <a:r>
              <a:rPr b="1" baseline="30000" lang="ru" sz="1500">
                <a:solidFill>
                  <a:schemeClr val="dk1"/>
                </a:solidFill>
                <a:latin typeface="Arial"/>
                <a:ea typeface="Arial"/>
                <a:cs typeface="Arial"/>
                <a:sym typeface="Arial"/>
              </a:rPr>
              <a:t>o</a:t>
            </a:r>
            <a:r>
              <a:rPr b="1" lang="ru" sz="1500">
                <a:solidFill>
                  <a:schemeClr val="dk1"/>
                </a:solidFill>
                <a:latin typeface="Arial"/>
                <a:ea typeface="Arial"/>
                <a:cs typeface="Arial"/>
                <a:sym typeface="Arial"/>
              </a:rPr>
              <a:t> ÷ 168</a:t>
            </a:r>
            <a:r>
              <a:rPr b="1" baseline="30000" lang="ru" sz="1500">
                <a:solidFill>
                  <a:schemeClr val="dk1"/>
                </a:solidFill>
                <a:latin typeface="Arial"/>
                <a:ea typeface="Arial"/>
                <a:cs typeface="Arial"/>
                <a:sym typeface="Arial"/>
              </a:rPr>
              <a:t>o</a:t>
            </a:r>
            <a:endParaRPr b="1" sz="1500">
              <a:solidFill>
                <a:schemeClr val="dk1"/>
              </a:solidFill>
              <a:latin typeface="Arial"/>
              <a:ea typeface="Arial"/>
              <a:cs typeface="Arial"/>
              <a:sym typeface="Arial"/>
            </a:endParaRPr>
          </a:p>
        </p:txBody>
      </p:sp>
      <p:sp>
        <p:nvSpPr>
          <p:cNvPr id="508" name="Google Shape;508;p60"/>
          <p:cNvSpPr txBox="1"/>
          <p:nvPr/>
        </p:nvSpPr>
        <p:spPr>
          <a:xfrm>
            <a:off x="3991852" y="2442400"/>
            <a:ext cx="1787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rgbClr val="C00000"/>
                </a:solidFill>
                <a:latin typeface="Arial"/>
                <a:ea typeface="Arial"/>
                <a:cs typeface="Arial"/>
                <a:sym typeface="Arial"/>
              </a:rPr>
              <a:t>FRESCO /R. Wolski/</a:t>
            </a:r>
            <a:endParaRPr sz="1400">
              <a:solidFill>
                <a:srgbClr val="C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1"/>
          <p:cNvSpPr txBox="1"/>
          <p:nvPr/>
        </p:nvSpPr>
        <p:spPr>
          <a:xfrm>
            <a:off x="853093" y="85855"/>
            <a:ext cx="7437900" cy="5886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ctr">
              <a:lnSpc>
                <a:spcPct val="125000"/>
              </a:lnSpc>
              <a:spcBef>
                <a:spcPts val="0"/>
              </a:spcBef>
              <a:spcAft>
                <a:spcPts val="0"/>
              </a:spcAft>
              <a:buNone/>
            </a:pP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25000" lang="ru" sz="1500">
                <a:solidFill>
                  <a:schemeClr val="dk1"/>
                </a:solidFill>
                <a:latin typeface="Arial"/>
                <a:ea typeface="Arial"/>
                <a:cs typeface="Arial"/>
                <a:sym typeface="Arial"/>
              </a:rPr>
              <a:t>g.s.</a:t>
            </a:r>
            <a:r>
              <a:rPr b="1" lang="ru" sz="1500">
                <a:solidFill>
                  <a:schemeClr val="dk1"/>
                </a:solidFill>
                <a:latin typeface="Arial"/>
                <a:ea typeface="Arial"/>
                <a:cs typeface="Arial"/>
                <a:sym typeface="Arial"/>
              </a:rPr>
              <a:t>)</a:t>
            </a: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 @ Е(</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Не) = </a:t>
            </a:r>
            <a:r>
              <a:rPr b="1" lang="ru" sz="1500">
                <a:solidFill>
                  <a:srgbClr val="0000FF"/>
                </a:solidFill>
                <a:latin typeface="Arial"/>
                <a:ea typeface="Arial"/>
                <a:cs typeface="Arial"/>
                <a:sym typeface="Arial"/>
              </a:rPr>
              <a:t>151 </a:t>
            </a:r>
            <a:r>
              <a:rPr b="1" lang="ru" sz="1500">
                <a:solidFill>
                  <a:schemeClr val="dk1"/>
                </a:solidFill>
                <a:latin typeface="Arial"/>
                <a:ea typeface="Arial"/>
                <a:cs typeface="Arial"/>
                <a:sym typeface="Arial"/>
              </a:rPr>
              <a:t>/ 192 MeV предварительные результаты:</a:t>
            </a:r>
            <a:endParaRPr sz="1100"/>
          </a:p>
          <a:p>
            <a:pPr indent="0" lvl="0" marL="0" marR="0" rtl="0" algn="ctr">
              <a:lnSpc>
                <a:spcPct val="125000"/>
              </a:lnSpc>
              <a:spcBef>
                <a:spcPts val="0"/>
              </a:spcBef>
              <a:spcAft>
                <a:spcPts val="0"/>
              </a:spcAft>
              <a:buNone/>
            </a:pPr>
            <a:r>
              <a:rPr b="1" lang="ru" sz="1500">
                <a:solidFill>
                  <a:schemeClr val="dk1"/>
                </a:solidFill>
                <a:latin typeface="Arial"/>
                <a:ea typeface="Arial"/>
                <a:cs typeface="Arial"/>
                <a:sym typeface="Arial"/>
              </a:rPr>
              <a:t>для θ</a:t>
            </a:r>
            <a:r>
              <a:rPr b="1" baseline="-25000" lang="ru" sz="1500">
                <a:solidFill>
                  <a:schemeClr val="dk1"/>
                </a:solidFill>
                <a:latin typeface="Arial"/>
                <a:ea typeface="Arial"/>
                <a:cs typeface="Arial"/>
                <a:sym typeface="Arial"/>
              </a:rPr>
              <a:t>CM</a:t>
            </a:r>
            <a:r>
              <a:rPr b="1" lang="ru" sz="1500">
                <a:solidFill>
                  <a:schemeClr val="dk1"/>
                </a:solidFill>
                <a:latin typeface="Arial"/>
                <a:ea typeface="Arial"/>
                <a:cs typeface="Arial"/>
                <a:sym typeface="Arial"/>
              </a:rPr>
              <a:t> ~ 11</a:t>
            </a:r>
            <a:r>
              <a:rPr b="1" baseline="30000" lang="ru" sz="1500">
                <a:solidFill>
                  <a:schemeClr val="dk1"/>
                </a:solidFill>
                <a:latin typeface="Arial"/>
                <a:ea typeface="Arial"/>
                <a:cs typeface="Arial"/>
                <a:sym typeface="Arial"/>
              </a:rPr>
              <a:t>o</a:t>
            </a:r>
            <a:r>
              <a:rPr b="1" lang="ru" sz="1500">
                <a:solidFill>
                  <a:schemeClr val="dk1"/>
                </a:solidFill>
                <a:latin typeface="Arial"/>
                <a:ea typeface="Arial"/>
                <a:cs typeface="Arial"/>
                <a:sym typeface="Arial"/>
              </a:rPr>
              <a:t> ÷ 45</a:t>
            </a:r>
            <a:r>
              <a:rPr b="1" baseline="30000" lang="ru" sz="1500">
                <a:solidFill>
                  <a:schemeClr val="dk1"/>
                </a:solidFill>
                <a:latin typeface="Arial"/>
                <a:ea typeface="Arial"/>
                <a:cs typeface="Arial"/>
                <a:sym typeface="Arial"/>
              </a:rPr>
              <a:t>o </a:t>
            </a:r>
            <a:endParaRPr b="1" sz="1500">
              <a:solidFill>
                <a:schemeClr val="dk1"/>
              </a:solidFill>
              <a:latin typeface="Arial"/>
              <a:ea typeface="Arial"/>
              <a:cs typeface="Arial"/>
              <a:sym typeface="Arial"/>
            </a:endParaRPr>
          </a:p>
        </p:txBody>
      </p:sp>
      <p:pic>
        <p:nvPicPr>
          <p:cNvPr id="515" name="Google Shape;515;p61"/>
          <p:cNvPicPr preferRelativeResize="0"/>
          <p:nvPr/>
        </p:nvPicPr>
        <p:blipFill rotWithShape="1">
          <a:blip r:embed="rId3">
            <a:alphaModFix/>
          </a:blip>
          <a:srcRect b="0" l="0" r="0" t="0"/>
          <a:stretch/>
        </p:blipFill>
        <p:spPr>
          <a:xfrm>
            <a:off x="286801" y="794549"/>
            <a:ext cx="4028028" cy="3351007"/>
          </a:xfrm>
          <a:prstGeom prst="rect">
            <a:avLst/>
          </a:prstGeom>
          <a:noFill/>
          <a:ln>
            <a:noFill/>
          </a:ln>
        </p:spPr>
      </p:pic>
      <p:pic>
        <p:nvPicPr>
          <p:cNvPr id="516" name="Google Shape;516;p61"/>
          <p:cNvPicPr preferRelativeResize="0"/>
          <p:nvPr/>
        </p:nvPicPr>
        <p:blipFill rotWithShape="1">
          <a:blip r:embed="rId4">
            <a:alphaModFix/>
          </a:blip>
          <a:srcRect b="0" l="0" r="0" t="0"/>
          <a:stretch/>
        </p:blipFill>
        <p:spPr>
          <a:xfrm>
            <a:off x="4558768" y="774378"/>
            <a:ext cx="4123538" cy="3430466"/>
          </a:xfrm>
          <a:prstGeom prst="rect">
            <a:avLst/>
          </a:prstGeom>
          <a:noFill/>
          <a:ln>
            <a:noFill/>
          </a:ln>
        </p:spPr>
      </p:pic>
      <p:grpSp>
        <p:nvGrpSpPr>
          <p:cNvPr id="517" name="Google Shape;517;p61"/>
          <p:cNvGrpSpPr/>
          <p:nvPr/>
        </p:nvGrpSpPr>
        <p:grpSpPr>
          <a:xfrm>
            <a:off x="6908696" y="745800"/>
            <a:ext cx="1963800" cy="553950"/>
            <a:chOff x="6754253" y="1059299"/>
            <a:chExt cx="2618400" cy="738600"/>
          </a:xfrm>
        </p:grpSpPr>
        <p:sp>
          <p:nvSpPr>
            <p:cNvPr id="518" name="Google Shape;518;p61"/>
            <p:cNvSpPr/>
            <p:nvPr/>
          </p:nvSpPr>
          <p:spPr>
            <a:xfrm>
              <a:off x="6754253" y="1059299"/>
              <a:ext cx="2618400" cy="7386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i="1" lang="ru" sz="1100">
                  <a:solidFill>
                    <a:srgbClr val="0C02CE"/>
                  </a:solidFill>
                  <a:latin typeface="Arial"/>
                  <a:ea typeface="Arial"/>
                  <a:cs typeface="Arial"/>
                  <a:sym typeface="Arial"/>
                </a:rPr>
                <a:t>   --   G.M. Ter-Akopian et al., </a:t>
              </a:r>
              <a:endParaRPr sz="1100"/>
            </a:p>
            <a:p>
              <a:pPr indent="0" lvl="0" marL="0" marR="0" rtl="0" algn="just">
                <a:spcBef>
                  <a:spcPts val="0"/>
                </a:spcBef>
                <a:spcAft>
                  <a:spcPts val="0"/>
                </a:spcAft>
                <a:buNone/>
              </a:pPr>
              <a:r>
                <a:rPr lang="ru" sz="1100">
                  <a:solidFill>
                    <a:srgbClr val="0C02CE"/>
                  </a:solidFill>
                  <a:latin typeface="Arial"/>
                  <a:ea typeface="Arial"/>
                  <a:cs typeface="Arial"/>
                  <a:sym typeface="Arial"/>
                </a:rPr>
                <a:t>    Phys.Lett. B 426 (1998) 251</a:t>
              </a:r>
              <a:endParaRPr sz="1100"/>
            </a:p>
            <a:p>
              <a:pPr indent="0" lvl="0" marL="0" marR="0" rtl="0" algn="just">
                <a:spcBef>
                  <a:spcPts val="0"/>
                </a:spcBef>
                <a:spcAft>
                  <a:spcPts val="0"/>
                </a:spcAft>
                <a:buNone/>
              </a:pPr>
              <a:r>
                <a:rPr lang="ru" sz="1100">
                  <a:solidFill>
                    <a:srgbClr val="0C02CE"/>
                  </a:solidFill>
                  <a:latin typeface="Arial"/>
                  <a:ea typeface="Arial"/>
                  <a:cs typeface="Arial"/>
                  <a:sym typeface="Arial"/>
                </a:rPr>
                <a:t>   </a:t>
              </a:r>
              <a:r>
                <a:rPr lang="ru" sz="1100">
                  <a:solidFill>
                    <a:schemeClr val="dk1"/>
                  </a:solidFill>
                  <a:latin typeface="Arial"/>
                  <a:ea typeface="Arial"/>
                  <a:cs typeface="Arial"/>
                  <a:sym typeface="Arial"/>
                </a:rPr>
                <a:t>-- this work </a:t>
              </a:r>
              <a:endParaRPr sz="1100"/>
            </a:p>
          </p:txBody>
        </p:sp>
        <p:sp>
          <p:nvSpPr>
            <p:cNvPr id="519" name="Google Shape;519;p61"/>
            <p:cNvSpPr/>
            <p:nvPr/>
          </p:nvSpPr>
          <p:spPr>
            <a:xfrm>
              <a:off x="6754253" y="1164585"/>
              <a:ext cx="189900" cy="175800"/>
            </a:xfrm>
            <a:prstGeom prst="star5">
              <a:avLst>
                <a:gd fmla="val 19098" name="adj"/>
                <a:gd fmla="val 105146" name="hf"/>
                <a:gd fmla="val 110557" name="vf"/>
              </a:avLst>
            </a:prstGeom>
            <a:solidFill>
              <a:srgbClr val="0000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0" name="Google Shape;520;p61"/>
            <p:cNvSpPr/>
            <p:nvPr/>
          </p:nvSpPr>
          <p:spPr>
            <a:xfrm>
              <a:off x="6805567" y="1607504"/>
              <a:ext cx="87300" cy="100800"/>
            </a:xfrm>
            <a:prstGeom prst="rect">
              <a:avLst/>
            </a:prstGeom>
            <a:solidFill>
              <a:schemeClr val="dk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521" name="Google Shape;521;p61"/>
          <p:cNvSpPr txBox="1"/>
          <p:nvPr/>
        </p:nvSpPr>
        <p:spPr>
          <a:xfrm>
            <a:off x="1877501" y="2390042"/>
            <a:ext cx="8466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solidFill>
                <a:srgbClr val="C00000"/>
              </a:solidFill>
              <a:latin typeface="Arial"/>
              <a:ea typeface="Arial"/>
              <a:cs typeface="Arial"/>
              <a:sym typeface="Arial"/>
            </a:endParaRPr>
          </a:p>
          <a:p>
            <a:pPr indent="0" lvl="0" marL="0" marR="0" rtl="0" algn="l">
              <a:spcBef>
                <a:spcPts val="0"/>
              </a:spcBef>
              <a:spcAft>
                <a:spcPts val="0"/>
              </a:spcAft>
              <a:buNone/>
            </a:pPr>
            <a:r>
              <a:rPr lang="ru" sz="1100">
                <a:solidFill>
                  <a:srgbClr val="C00000"/>
                </a:solidFill>
                <a:latin typeface="Arial"/>
                <a:ea typeface="Arial"/>
                <a:cs typeface="Arial"/>
                <a:sym typeface="Arial"/>
              </a:rPr>
              <a:t>--- 192 MeV</a:t>
            </a:r>
            <a:endParaRPr sz="1100">
              <a:solidFill>
                <a:srgbClr val="C00000"/>
              </a:solidFill>
              <a:latin typeface="Arial"/>
              <a:ea typeface="Arial"/>
              <a:cs typeface="Arial"/>
              <a:sym typeface="Arial"/>
            </a:endParaRPr>
          </a:p>
        </p:txBody>
      </p:sp>
      <p:sp>
        <p:nvSpPr>
          <p:cNvPr id="522" name="Google Shape;522;p61"/>
          <p:cNvSpPr/>
          <p:nvPr/>
        </p:nvSpPr>
        <p:spPr>
          <a:xfrm>
            <a:off x="1743271" y="2781546"/>
            <a:ext cx="1392300" cy="2307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ru" sz="1100">
                <a:solidFill>
                  <a:srgbClr val="C00000"/>
                </a:solidFill>
                <a:latin typeface="Arial"/>
                <a:ea typeface="Arial"/>
                <a:cs typeface="Arial"/>
                <a:sym typeface="Arial"/>
              </a:rPr>
              <a:t>FRESCO (R. Wolski)</a:t>
            </a:r>
            <a:endParaRPr sz="1100">
              <a:solidFill>
                <a:srgbClr val="C00000"/>
              </a:solidFill>
              <a:latin typeface="Arial"/>
              <a:ea typeface="Arial"/>
              <a:cs typeface="Arial"/>
              <a:sym typeface="Arial"/>
            </a:endParaRPr>
          </a:p>
        </p:txBody>
      </p:sp>
      <p:sp>
        <p:nvSpPr>
          <p:cNvPr id="523" name="Google Shape;523;p61"/>
          <p:cNvSpPr/>
          <p:nvPr/>
        </p:nvSpPr>
        <p:spPr>
          <a:xfrm>
            <a:off x="1599749" y="1060658"/>
            <a:ext cx="2284500" cy="3924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ru" sz="1100">
                <a:solidFill>
                  <a:schemeClr val="dk1"/>
                </a:solidFill>
                <a:latin typeface="Arial"/>
                <a:ea typeface="Arial"/>
                <a:cs typeface="Arial"/>
                <a:sym typeface="Arial"/>
              </a:rPr>
              <a:t>     --- experiment </a:t>
            </a:r>
            <a:endParaRPr sz="1100"/>
          </a:p>
          <a:p>
            <a:pPr indent="0" lvl="0" marL="0" marR="0" rtl="0" algn="l">
              <a:spcBef>
                <a:spcPts val="0"/>
              </a:spcBef>
              <a:spcAft>
                <a:spcPts val="0"/>
              </a:spcAft>
              <a:buNone/>
            </a:pPr>
            <a:r>
              <a:rPr lang="ru" sz="1100">
                <a:solidFill>
                  <a:schemeClr val="dk1"/>
                </a:solidFill>
                <a:latin typeface="Arial"/>
                <a:ea typeface="Arial"/>
                <a:cs typeface="Arial"/>
                <a:sym typeface="Arial"/>
              </a:rPr>
              <a:t>(И. Музалевский / Е. Никольский)</a:t>
            </a:r>
            <a:endParaRPr sz="1100">
              <a:solidFill>
                <a:schemeClr val="dk1"/>
              </a:solidFill>
              <a:latin typeface="Arial"/>
              <a:ea typeface="Arial"/>
              <a:cs typeface="Arial"/>
              <a:sym typeface="Arial"/>
            </a:endParaRPr>
          </a:p>
        </p:txBody>
      </p:sp>
      <p:sp>
        <p:nvSpPr>
          <p:cNvPr id="524" name="Google Shape;524;p61"/>
          <p:cNvSpPr/>
          <p:nvPr/>
        </p:nvSpPr>
        <p:spPr>
          <a:xfrm>
            <a:off x="5476175" y="2625560"/>
            <a:ext cx="1392300" cy="5541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ru" sz="1100">
                <a:solidFill>
                  <a:schemeClr val="dk1"/>
                </a:solidFill>
                <a:latin typeface="Arial"/>
                <a:ea typeface="Arial"/>
                <a:cs typeface="Arial"/>
                <a:sym typeface="Arial"/>
              </a:rPr>
              <a:t>FRESCO (R. Wolski)</a:t>
            </a:r>
            <a:endParaRPr sz="1100"/>
          </a:p>
          <a:p>
            <a:pPr indent="0" lvl="0" marL="0" marR="0" rtl="0" algn="l">
              <a:spcBef>
                <a:spcPts val="0"/>
              </a:spcBef>
              <a:spcAft>
                <a:spcPts val="0"/>
              </a:spcAft>
              <a:buNone/>
            </a:pPr>
            <a:r>
              <a:rPr lang="ru" sz="1100">
                <a:solidFill>
                  <a:srgbClr val="C00000"/>
                </a:solidFill>
                <a:latin typeface="Arial"/>
                <a:ea typeface="Arial"/>
                <a:cs typeface="Arial"/>
                <a:sym typeface="Arial"/>
              </a:rPr>
              <a:t>--- 192 MeV</a:t>
            </a:r>
            <a:endParaRPr sz="1100">
              <a:solidFill>
                <a:srgbClr val="C00000"/>
              </a:solidFill>
              <a:latin typeface="Arial"/>
              <a:ea typeface="Arial"/>
              <a:cs typeface="Arial"/>
              <a:sym typeface="Arial"/>
            </a:endParaRPr>
          </a:p>
          <a:p>
            <a:pPr indent="0" lvl="0" marL="0" marR="0" rtl="0" algn="l">
              <a:spcBef>
                <a:spcPts val="0"/>
              </a:spcBef>
              <a:spcAft>
                <a:spcPts val="0"/>
              </a:spcAft>
              <a:buNone/>
            </a:pPr>
            <a:r>
              <a:rPr lang="ru" sz="1100">
                <a:solidFill>
                  <a:srgbClr val="0000FF"/>
                </a:solidFill>
                <a:latin typeface="Arial"/>
                <a:ea typeface="Arial"/>
                <a:cs typeface="Arial"/>
                <a:sym typeface="Arial"/>
              </a:rPr>
              <a:t>--- 151 MeV</a:t>
            </a:r>
            <a:endParaRPr sz="1100">
              <a:solidFill>
                <a:srgbClr val="0000FF"/>
              </a:solidFill>
              <a:latin typeface="Arial"/>
              <a:ea typeface="Arial"/>
              <a:cs typeface="Arial"/>
              <a:sym typeface="Arial"/>
            </a:endParaRPr>
          </a:p>
        </p:txBody>
      </p:sp>
      <p:sp>
        <p:nvSpPr>
          <p:cNvPr id="525" name="Google Shape;525;p61"/>
          <p:cNvSpPr/>
          <p:nvPr/>
        </p:nvSpPr>
        <p:spPr>
          <a:xfrm>
            <a:off x="1716192" y="1145231"/>
            <a:ext cx="71700" cy="77100"/>
          </a:xfrm>
          <a:prstGeom prst="rect">
            <a:avLst/>
          </a:prstGeom>
          <a:solidFill>
            <a:schemeClr val="dk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526" name="Google Shape;526;p61"/>
          <p:cNvGrpSpPr/>
          <p:nvPr/>
        </p:nvGrpSpPr>
        <p:grpSpPr>
          <a:xfrm>
            <a:off x="401759" y="4055629"/>
            <a:ext cx="8490288" cy="1146719"/>
            <a:chOff x="777955" y="5376245"/>
            <a:chExt cx="11320384" cy="1528958"/>
          </a:xfrm>
        </p:grpSpPr>
        <p:sp>
          <p:nvSpPr>
            <p:cNvPr id="527" name="Google Shape;527;p61"/>
            <p:cNvSpPr/>
            <p:nvPr/>
          </p:nvSpPr>
          <p:spPr>
            <a:xfrm>
              <a:off x="6408615" y="5433625"/>
              <a:ext cx="395700" cy="810900"/>
            </a:xfrm>
            <a:prstGeom prst="rect">
              <a:avLst/>
            </a:prstGeom>
            <a:solidFill>
              <a:schemeClr val="accent1"/>
            </a:solidFill>
            <a:ln cap="flat" cmpd="sng" w="25400">
              <a:solidFill>
                <a:srgbClr val="0C02CE"/>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8" name="Google Shape;528;p61"/>
            <p:cNvSpPr/>
            <p:nvPr/>
          </p:nvSpPr>
          <p:spPr>
            <a:xfrm>
              <a:off x="4486031" y="5398004"/>
              <a:ext cx="904800" cy="897900"/>
            </a:xfrm>
            <a:prstGeom prst="ellipse">
              <a:avLst/>
            </a:prstGeom>
            <a:solidFill>
              <a:srgbClr val="AEABAB"/>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9" name="Google Shape;529;p61"/>
            <p:cNvSpPr txBox="1"/>
            <p:nvPr/>
          </p:nvSpPr>
          <p:spPr>
            <a:xfrm>
              <a:off x="7835039" y="5950903"/>
              <a:ext cx="42633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rgbClr val="0C02CE"/>
                  </a:solidFill>
                  <a:latin typeface="Arial"/>
                  <a:ea typeface="Arial"/>
                  <a:cs typeface="Arial"/>
                  <a:sym typeface="Arial"/>
                </a:rPr>
                <a:t>front view 24x10 mm</a:t>
              </a:r>
              <a:r>
                <a:rPr baseline="30000" lang="ru" sz="1400">
                  <a:solidFill>
                    <a:srgbClr val="0C02CE"/>
                  </a:solidFill>
                  <a:latin typeface="Arial"/>
                  <a:ea typeface="Arial"/>
                  <a:cs typeface="Arial"/>
                  <a:sym typeface="Arial"/>
                </a:rPr>
                <a:t>2</a:t>
              </a:r>
              <a:r>
                <a:rPr lang="ru" sz="1400">
                  <a:solidFill>
                    <a:srgbClr val="0C02CE"/>
                  </a:solidFill>
                  <a:latin typeface="Arial"/>
                  <a:ea typeface="Arial"/>
                  <a:cs typeface="Arial"/>
                  <a:sym typeface="Arial"/>
                </a:rPr>
                <a:t>, 12(16) mm thick, </a:t>
              </a:r>
              <a:endParaRPr sz="1400">
                <a:solidFill>
                  <a:srgbClr val="0C02CE"/>
                </a:solidFill>
                <a:latin typeface="Arial"/>
                <a:ea typeface="Arial"/>
                <a:cs typeface="Arial"/>
                <a:sym typeface="Arial"/>
              </a:endParaRPr>
            </a:p>
            <a:p>
              <a:pPr indent="0" lvl="0" marL="0" marR="0" rtl="0" algn="l">
                <a:spcBef>
                  <a:spcPts val="0"/>
                </a:spcBef>
                <a:spcAft>
                  <a:spcPts val="0"/>
                </a:spcAft>
                <a:buNone/>
              </a:pPr>
              <a:r>
                <a:rPr lang="ru" sz="1400">
                  <a:solidFill>
                    <a:srgbClr val="0C02CE"/>
                  </a:solidFill>
                  <a:latin typeface="Arial"/>
                  <a:ea typeface="Arial"/>
                  <a:cs typeface="Arial"/>
                  <a:sym typeface="Arial"/>
                </a:rPr>
                <a:t>Fe 10µ, 5 atm@78K, ∅6.5 mm  </a:t>
              </a:r>
              <a:endParaRPr sz="1400">
                <a:solidFill>
                  <a:srgbClr val="0C02CE"/>
                </a:solidFill>
                <a:latin typeface="Arial"/>
                <a:ea typeface="Arial"/>
                <a:cs typeface="Arial"/>
                <a:sym typeface="Arial"/>
              </a:endParaRPr>
            </a:p>
          </p:txBody>
        </p:sp>
        <p:sp>
          <p:nvSpPr>
            <p:cNvPr id="530" name="Google Shape;530;p61"/>
            <p:cNvSpPr/>
            <p:nvPr/>
          </p:nvSpPr>
          <p:spPr>
            <a:xfrm>
              <a:off x="6445890" y="5670183"/>
              <a:ext cx="321300" cy="339900"/>
            </a:xfrm>
            <a:prstGeom prst="ellipse">
              <a:avLst/>
            </a:prstGeom>
            <a:solidFill>
              <a:srgbClr val="BFBFBF"/>
            </a:solidFill>
            <a:ln cap="flat" cmpd="sng" w="25400">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531" name="Google Shape;531;p61"/>
            <p:cNvCxnSpPr/>
            <p:nvPr/>
          </p:nvCxnSpPr>
          <p:spPr>
            <a:xfrm>
              <a:off x="4329721" y="5834727"/>
              <a:ext cx="3688500" cy="0"/>
            </a:xfrm>
            <a:prstGeom prst="straightConnector1">
              <a:avLst/>
            </a:prstGeom>
            <a:noFill/>
            <a:ln cap="flat" cmpd="sng" w="22225">
              <a:solidFill>
                <a:srgbClr val="FF0000"/>
              </a:solidFill>
              <a:prstDash val="dashDot"/>
              <a:round/>
              <a:headEnd len="sm" w="sm" type="none"/>
              <a:tailEnd len="sm" w="sm" type="none"/>
            </a:ln>
            <a:effectLst>
              <a:outerShdw blurRad="40000" rotWithShape="0" dir="5400000" dist="23000">
                <a:srgbClr val="000000">
                  <a:alpha val="34900"/>
                </a:srgbClr>
              </a:outerShdw>
            </a:effectLst>
          </p:spPr>
        </p:cxnSp>
        <p:sp>
          <p:nvSpPr>
            <p:cNvPr id="532" name="Google Shape;532;p61"/>
            <p:cNvSpPr/>
            <p:nvPr/>
          </p:nvSpPr>
          <p:spPr>
            <a:xfrm>
              <a:off x="5508618" y="5376245"/>
              <a:ext cx="246300" cy="897900"/>
            </a:xfrm>
            <a:prstGeom prst="ellipse">
              <a:avLst/>
            </a:prstGeom>
            <a:solidFill>
              <a:srgbClr val="AEABAB"/>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3" name="Google Shape;533;p61"/>
            <p:cNvSpPr/>
            <p:nvPr/>
          </p:nvSpPr>
          <p:spPr>
            <a:xfrm>
              <a:off x="7129643" y="5413634"/>
              <a:ext cx="678000" cy="838800"/>
            </a:xfrm>
            <a:prstGeom prst="ellipse">
              <a:avLst/>
            </a:prstGeom>
            <a:solidFill>
              <a:schemeClr val="accent1"/>
            </a:solidFill>
            <a:ln cap="flat" cmpd="sng" w="25400">
              <a:solidFill>
                <a:srgbClr val="0C02CE"/>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4" name="Google Shape;534;p61"/>
            <p:cNvSpPr/>
            <p:nvPr/>
          </p:nvSpPr>
          <p:spPr>
            <a:xfrm>
              <a:off x="7237046" y="5425810"/>
              <a:ext cx="476700" cy="810900"/>
            </a:xfrm>
            <a:prstGeom prst="roundRect">
              <a:avLst>
                <a:gd fmla="val 16667" name="adj"/>
              </a:avLst>
            </a:prstGeom>
            <a:solidFill>
              <a:schemeClr val="accent1"/>
            </a:solidFill>
            <a:ln cap="flat" cmpd="sng" w="25400">
              <a:solidFill>
                <a:srgbClr val="0000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5" name="Google Shape;535;p61"/>
            <p:cNvSpPr txBox="1"/>
            <p:nvPr/>
          </p:nvSpPr>
          <p:spPr>
            <a:xfrm>
              <a:off x="777955" y="5950902"/>
              <a:ext cx="39978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chemeClr val="dk1"/>
                  </a:solidFill>
                  <a:latin typeface="Arial"/>
                  <a:ea typeface="Arial"/>
                  <a:cs typeface="Arial"/>
                  <a:sym typeface="Arial"/>
                </a:rPr>
                <a:t>front view ∅25 mm, 4(6) mm thick,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ru" sz="1400">
                  <a:solidFill>
                    <a:schemeClr val="dk1"/>
                  </a:solidFill>
                  <a:latin typeface="Arial"/>
                  <a:ea typeface="Arial"/>
                  <a:cs typeface="Arial"/>
                  <a:sym typeface="Arial"/>
                </a:rPr>
                <a:t>Fe 6µ, 2 atm@12K, (X,Y) ~ 1.5 mm</a:t>
              </a:r>
              <a:endParaRPr sz="14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62"/>
          <p:cNvGrpSpPr/>
          <p:nvPr/>
        </p:nvGrpSpPr>
        <p:grpSpPr>
          <a:xfrm>
            <a:off x="3255752" y="613946"/>
            <a:ext cx="5506337" cy="4486647"/>
            <a:chOff x="351644" y="736393"/>
            <a:chExt cx="7341783" cy="5982195"/>
          </a:xfrm>
        </p:grpSpPr>
        <p:pic>
          <p:nvPicPr>
            <p:cNvPr id="542" name="Google Shape;542;p62"/>
            <p:cNvPicPr preferRelativeResize="0"/>
            <p:nvPr/>
          </p:nvPicPr>
          <p:blipFill rotWithShape="1">
            <a:blip r:embed="rId3">
              <a:alphaModFix/>
            </a:blip>
            <a:srcRect b="0" l="0" r="0" t="0"/>
            <a:stretch/>
          </p:blipFill>
          <p:spPr>
            <a:xfrm>
              <a:off x="351644" y="736393"/>
              <a:ext cx="7341783" cy="5982195"/>
            </a:xfrm>
            <a:prstGeom prst="rect">
              <a:avLst/>
            </a:prstGeom>
            <a:noFill/>
            <a:ln>
              <a:noFill/>
            </a:ln>
          </p:spPr>
        </p:pic>
        <p:sp>
          <p:nvSpPr>
            <p:cNvPr id="543" name="Google Shape;543;p62"/>
            <p:cNvSpPr txBox="1"/>
            <p:nvPr/>
          </p:nvSpPr>
          <p:spPr>
            <a:xfrm>
              <a:off x="1578840" y="3940894"/>
              <a:ext cx="2297700" cy="666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chemeClr val="dk1"/>
                  </a:solidFill>
                  <a:latin typeface="Arial"/>
                  <a:ea typeface="Arial"/>
                  <a:cs typeface="Arial"/>
                  <a:sym typeface="Arial"/>
                </a:rPr>
                <a:t>FRESCO: </a:t>
              </a:r>
              <a:endParaRPr sz="1100"/>
            </a:p>
            <a:p>
              <a:pPr indent="0" lvl="0" marL="0" marR="0" rtl="0" algn="l">
                <a:spcBef>
                  <a:spcPts val="0"/>
                </a:spcBef>
                <a:spcAft>
                  <a:spcPts val="0"/>
                </a:spcAft>
                <a:buNone/>
              </a:pPr>
              <a:r>
                <a:rPr lang="ru" sz="1400">
                  <a:solidFill>
                    <a:srgbClr val="0000FF"/>
                  </a:solidFill>
                  <a:latin typeface="Arial"/>
                  <a:ea typeface="Arial"/>
                  <a:cs typeface="Arial"/>
                  <a:sym typeface="Arial"/>
                </a:rPr>
                <a:t>151 MeV </a:t>
              </a:r>
              <a:r>
                <a:rPr lang="ru" sz="1400">
                  <a:solidFill>
                    <a:schemeClr val="dk1"/>
                  </a:solidFill>
                  <a:latin typeface="Arial"/>
                  <a:ea typeface="Arial"/>
                  <a:cs typeface="Arial"/>
                  <a:sym typeface="Arial"/>
                </a:rPr>
                <a:t>/ </a:t>
              </a:r>
              <a:r>
                <a:rPr lang="ru" sz="1400">
                  <a:solidFill>
                    <a:srgbClr val="C00000"/>
                  </a:solidFill>
                  <a:latin typeface="Arial"/>
                  <a:ea typeface="Arial"/>
                  <a:cs typeface="Arial"/>
                  <a:sym typeface="Arial"/>
                </a:rPr>
                <a:t>192 MeV</a:t>
              </a:r>
              <a:endParaRPr sz="1400">
                <a:solidFill>
                  <a:srgbClr val="C00000"/>
                </a:solidFill>
                <a:latin typeface="Arial"/>
                <a:ea typeface="Arial"/>
                <a:cs typeface="Arial"/>
                <a:sym typeface="Arial"/>
              </a:endParaRPr>
            </a:p>
          </p:txBody>
        </p:sp>
      </p:grpSp>
      <p:sp>
        <p:nvSpPr>
          <p:cNvPr id="544" name="Google Shape;544;p62"/>
          <p:cNvSpPr txBox="1"/>
          <p:nvPr/>
        </p:nvSpPr>
        <p:spPr>
          <a:xfrm>
            <a:off x="1527241" y="144573"/>
            <a:ext cx="6159000" cy="300000"/>
          </a:xfrm>
          <a:prstGeom prst="rect">
            <a:avLst/>
          </a:prstGeom>
          <a:solidFill>
            <a:srgbClr val="FFFFCC"/>
          </a:solidFill>
          <a:ln>
            <a:noFill/>
          </a:ln>
        </p:spPr>
        <p:txBody>
          <a:bodyPr anchorCtr="0" anchor="t" bIns="34275" lIns="68575" spcFirstLastPara="1" rIns="68575" wrap="square" tIns="34275">
            <a:spAutoFit/>
          </a:bodyPr>
          <a:lstStyle/>
          <a:p>
            <a:pPr indent="0" lvl="0" marL="0" marR="0" rtl="0" algn="ctr">
              <a:lnSpc>
                <a:spcPct val="125000"/>
              </a:lnSpc>
              <a:spcBef>
                <a:spcPts val="0"/>
              </a:spcBef>
              <a:spcAft>
                <a:spcPts val="0"/>
              </a:spcAft>
              <a:buNone/>
            </a:pP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He</a:t>
            </a:r>
            <a:r>
              <a:rPr b="1" baseline="-25000" lang="ru" sz="1500">
                <a:solidFill>
                  <a:schemeClr val="dk1"/>
                </a:solidFill>
                <a:latin typeface="Arial"/>
                <a:ea typeface="Arial"/>
                <a:cs typeface="Arial"/>
                <a:sym typeface="Arial"/>
              </a:rPr>
              <a:t>g.s.</a:t>
            </a:r>
            <a:r>
              <a:rPr b="1" lang="ru" sz="1500">
                <a:solidFill>
                  <a:schemeClr val="dk1"/>
                </a:solidFill>
                <a:latin typeface="Arial"/>
                <a:ea typeface="Arial"/>
                <a:cs typeface="Arial"/>
                <a:sym typeface="Arial"/>
              </a:rPr>
              <a:t>)</a:t>
            </a:r>
            <a:r>
              <a:rPr b="1" baseline="30000" lang="ru" sz="1500">
                <a:solidFill>
                  <a:schemeClr val="dk1"/>
                </a:solidFill>
                <a:latin typeface="Arial"/>
                <a:ea typeface="Arial"/>
                <a:cs typeface="Arial"/>
                <a:sym typeface="Arial"/>
              </a:rPr>
              <a:t>4</a:t>
            </a:r>
            <a:r>
              <a:rPr b="1" lang="ru" sz="1500">
                <a:solidFill>
                  <a:schemeClr val="dk1"/>
                </a:solidFill>
                <a:latin typeface="Arial"/>
                <a:ea typeface="Arial"/>
                <a:cs typeface="Arial"/>
                <a:sym typeface="Arial"/>
              </a:rPr>
              <a:t>He @ Е(</a:t>
            </a:r>
            <a:r>
              <a:rPr b="1" baseline="30000" lang="ru" sz="1500">
                <a:solidFill>
                  <a:schemeClr val="dk1"/>
                </a:solidFill>
                <a:latin typeface="Arial"/>
                <a:ea typeface="Arial"/>
                <a:cs typeface="Arial"/>
                <a:sym typeface="Arial"/>
              </a:rPr>
              <a:t>6</a:t>
            </a:r>
            <a:r>
              <a:rPr b="1" lang="ru" sz="1500">
                <a:solidFill>
                  <a:schemeClr val="dk1"/>
                </a:solidFill>
                <a:latin typeface="Arial"/>
                <a:ea typeface="Arial"/>
                <a:cs typeface="Arial"/>
                <a:sym typeface="Arial"/>
              </a:rPr>
              <a:t>Не)=192 MeV  and </a:t>
            </a:r>
            <a:r>
              <a:rPr b="1" lang="ru" sz="1500">
                <a:solidFill>
                  <a:srgbClr val="0000FF"/>
                </a:solidFill>
                <a:latin typeface="Arial"/>
                <a:ea typeface="Arial"/>
                <a:cs typeface="Arial"/>
                <a:sym typeface="Arial"/>
              </a:rPr>
              <a:t>Е(</a:t>
            </a:r>
            <a:r>
              <a:rPr b="1" baseline="30000" lang="ru" sz="1500">
                <a:solidFill>
                  <a:srgbClr val="0000FF"/>
                </a:solidFill>
                <a:latin typeface="Arial"/>
                <a:ea typeface="Arial"/>
                <a:cs typeface="Arial"/>
                <a:sym typeface="Arial"/>
              </a:rPr>
              <a:t>6</a:t>
            </a:r>
            <a:r>
              <a:rPr b="1" lang="ru" sz="1500">
                <a:solidFill>
                  <a:srgbClr val="0000FF"/>
                </a:solidFill>
                <a:latin typeface="Arial"/>
                <a:ea typeface="Arial"/>
                <a:cs typeface="Arial"/>
                <a:sym typeface="Arial"/>
              </a:rPr>
              <a:t>Не)=151 MeV </a:t>
            </a:r>
            <a:r>
              <a:rPr b="1" lang="ru" sz="1500">
                <a:solidFill>
                  <a:srgbClr val="0C02CE"/>
                </a:solidFill>
                <a:latin typeface="Arial"/>
                <a:ea typeface="Arial"/>
                <a:cs typeface="Arial"/>
                <a:sym typeface="Arial"/>
              </a:rPr>
              <a:t>:</a:t>
            </a:r>
            <a:endParaRPr sz="1100"/>
          </a:p>
        </p:txBody>
      </p:sp>
      <p:grpSp>
        <p:nvGrpSpPr>
          <p:cNvPr id="545" name="Google Shape;545;p62"/>
          <p:cNvGrpSpPr/>
          <p:nvPr/>
        </p:nvGrpSpPr>
        <p:grpSpPr>
          <a:xfrm>
            <a:off x="6361838" y="888266"/>
            <a:ext cx="1963800" cy="715500"/>
            <a:chOff x="6754253" y="1059299"/>
            <a:chExt cx="2618400" cy="954000"/>
          </a:xfrm>
        </p:grpSpPr>
        <p:sp>
          <p:nvSpPr>
            <p:cNvPr id="546" name="Google Shape;546;p62"/>
            <p:cNvSpPr/>
            <p:nvPr/>
          </p:nvSpPr>
          <p:spPr>
            <a:xfrm>
              <a:off x="6754253" y="1059299"/>
              <a:ext cx="2618400" cy="9540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i="1" lang="ru" sz="1100">
                  <a:solidFill>
                    <a:srgbClr val="0C02CE"/>
                  </a:solidFill>
                  <a:latin typeface="Arial"/>
                  <a:ea typeface="Arial"/>
                  <a:cs typeface="Arial"/>
                  <a:sym typeface="Arial"/>
                </a:rPr>
                <a:t>   --   G.M. Ter-Akopian et al., </a:t>
              </a:r>
              <a:endParaRPr sz="1100"/>
            </a:p>
            <a:p>
              <a:pPr indent="0" lvl="0" marL="0" marR="0" rtl="0" algn="just">
                <a:spcBef>
                  <a:spcPts val="0"/>
                </a:spcBef>
                <a:spcAft>
                  <a:spcPts val="0"/>
                </a:spcAft>
                <a:buNone/>
              </a:pPr>
              <a:r>
                <a:rPr lang="ru" sz="1100">
                  <a:solidFill>
                    <a:srgbClr val="0C02CE"/>
                  </a:solidFill>
                  <a:latin typeface="Arial"/>
                  <a:ea typeface="Arial"/>
                  <a:cs typeface="Arial"/>
                  <a:sym typeface="Arial"/>
                </a:rPr>
                <a:t>    Phys.Lett. B 426 (1998) 251</a:t>
              </a:r>
              <a:endParaRPr sz="1100"/>
            </a:p>
            <a:p>
              <a:pPr indent="0" lvl="0" marL="0" marR="0" rtl="0" algn="just">
                <a:spcBef>
                  <a:spcPts val="0"/>
                </a:spcBef>
                <a:spcAft>
                  <a:spcPts val="0"/>
                </a:spcAft>
                <a:buNone/>
              </a:pPr>
              <a:r>
                <a:t/>
              </a:r>
              <a:endParaRPr sz="1100">
                <a:solidFill>
                  <a:srgbClr val="0C02CE"/>
                </a:solidFill>
                <a:latin typeface="Arial"/>
                <a:ea typeface="Arial"/>
                <a:cs typeface="Arial"/>
                <a:sym typeface="Arial"/>
              </a:endParaRPr>
            </a:p>
            <a:p>
              <a:pPr indent="0" lvl="0" marL="0" marR="0" rtl="0" algn="just">
                <a:spcBef>
                  <a:spcPts val="0"/>
                </a:spcBef>
                <a:spcAft>
                  <a:spcPts val="0"/>
                </a:spcAft>
                <a:buNone/>
              </a:pPr>
              <a:r>
                <a:rPr lang="ru" sz="1100">
                  <a:solidFill>
                    <a:srgbClr val="0C02CE"/>
                  </a:solidFill>
                  <a:latin typeface="Arial"/>
                  <a:ea typeface="Arial"/>
                  <a:cs typeface="Arial"/>
                  <a:sym typeface="Arial"/>
                </a:rPr>
                <a:t>   </a:t>
              </a:r>
              <a:r>
                <a:rPr lang="ru" sz="1100">
                  <a:solidFill>
                    <a:schemeClr val="dk1"/>
                  </a:solidFill>
                  <a:latin typeface="Arial"/>
                  <a:ea typeface="Arial"/>
                  <a:cs typeface="Arial"/>
                  <a:sym typeface="Arial"/>
                </a:rPr>
                <a:t>-- this work </a:t>
              </a:r>
              <a:endParaRPr sz="1100"/>
            </a:p>
          </p:txBody>
        </p:sp>
        <p:sp>
          <p:nvSpPr>
            <p:cNvPr id="547" name="Google Shape;547;p62"/>
            <p:cNvSpPr/>
            <p:nvPr/>
          </p:nvSpPr>
          <p:spPr>
            <a:xfrm>
              <a:off x="6754253" y="1139483"/>
              <a:ext cx="210900" cy="212700"/>
            </a:xfrm>
            <a:prstGeom prst="star5">
              <a:avLst>
                <a:gd fmla="val 19098" name="adj"/>
                <a:gd fmla="val 105146" name="hf"/>
                <a:gd fmla="val 110557" name="vf"/>
              </a:avLst>
            </a:prstGeom>
            <a:solidFill>
              <a:srgbClr val="0000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48" name="Google Shape;548;p62"/>
            <p:cNvSpPr/>
            <p:nvPr/>
          </p:nvSpPr>
          <p:spPr>
            <a:xfrm>
              <a:off x="6813146" y="1790135"/>
              <a:ext cx="131100" cy="144300"/>
            </a:xfrm>
            <a:prstGeom prst="rect">
              <a:avLst/>
            </a:prstGeom>
            <a:solidFill>
              <a:schemeClr val="dk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549" name="Google Shape;549;p62"/>
          <p:cNvPicPr preferRelativeResize="0"/>
          <p:nvPr/>
        </p:nvPicPr>
        <p:blipFill rotWithShape="1">
          <a:blip r:embed="rId4">
            <a:alphaModFix/>
          </a:blip>
          <a:srcRect b="0" l="0" r="0" t="0"/>
          <a:stretch/>
        </p:blipFill>
        <p:spPr>
          <a:xfrm>
            <a:off x="57584" y="997527"/>
            <a:ext cx="3117577" cy="3532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63"/>
          <p:cNvPicPr preferRelativeResize="0"/>
          <p:nvPr/>
        </p:nvPicPr>
        <p:blipFill rotWithShape="1">
          <a:blip r:embed="rId3">
            <a:alphaModFix/>
          </a:blip>
          <a:srcRect b="0" l="0" r="0" t="0"/>
          <a:stretch/>
        </p:blipFill>
        <p:spPr>
          <a:xfrm>
            <a:off x="1826396" y="673331"/>
            <a:ext cx="5312268" cy="4243452"/>
          </a:xfrm>
          <a:prstGeom prst="rect">
            <a:avLst/>
          </a:prstGeom>
          <a:noFill/>
          <a:ln>
            <a:noFill/>
          </a:ln>
        </p:spPr>
      </p:pic>
      <p:sp>
        <p:nvSpPr>
          <p:cNvPr id="555" name="Google Shape;555;p63"/>
          <p:cNvSpPr txBox="1"/>
          <p:nvPr/>
        </p:nvSpPr>
        <p:spPr>
          <a:xfrm>
            <a:off x="5759161" y="924491"/>
            <a:ext cx="1111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200">
                <a:solidFill>
                  <a:schemeClr val="dk1"/>
                </a:solidFill>
                <a:latin typeface="Times New Roman"/>
                <a:ea typeface="Times New Roman"/>
                <a:cs typeface="Times New Roman"/>
                <a:sym typeface="Times New Roman"/>
              </a:rPr>
              <a:t>→</a:t>
            </a:r>
            <a:r>
              <a:rPr lang="ru" sz="1200">
                <a:solidFill>
                  <a:schemeClr val="dk1"/>
                </a:solidFill>
                <a:latin typeface="Arial"/>
                <a:ea typeface="Arial"/>
                <a:cs typeface="Arial"/>
                <a:sym typeface="Arial"/>
              </a:rPr>
              <a:t>77 MeV CM</a:t>
            </a:r>
            <a:endParaRPr sz="1200">
              <a:solidFill>
                <a:schemeClr val="dk1"/>
              </a:solidFill>
              <a:latin typeface="Arial"/>
              <a:ea typeface="Arial"/>
              <a:cs typeface="Arial"/>
              <a:sym typeface="Arial"/>
            </a:endParaRPr>
          </a:p>
        </p:txBody>
      </p:sp>
      <p:sp>
        <p:nvSpPr>
          <p:cNvPr id="556" name="Google Shape;556;p63"/>
          <p:cNvSpPr txBox="1"/>
          <p:nvPr/>
        </p:nvSpPr>
        <p:spPr>
          <a:xfrm>
            <a:off x="848701" y="141989"/>
            <a:ext cx="75690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baseline="30000" i="0" lang="ru" sz="1400" u="none" cap="none" strike="noStrike">
                <a:solidFill>
                  <a:schemeClr val="dk1"/>
                </a:solidFill>
                <a:latin typeface="Arial"/>
                <a:ea typeface="Arial"/>
                <a:cs typeface="Arial"/>
                <a:sym typeface="Arial"/>
              </a:rPr>
              <a:t>6</a:t>
            </a:r>
            <a:r>
              <a:rPr b="1" lang="ru" sz="1400">
                <a:solidFill>
                  <a:schemeClr val="dk1"/>
                </a:solidFill>
                <a:latin typeface="Arial"/>
                <a:ea typeface="Arial"/>
                <a:cs typeface="Arial"/>
                <a:sym typeface="Arial"/>
              </a:rPr>
              <a:t>Li</a:t>
            </a:r>
            <a:r>
              <a:rPr b="1" i="0" lang="ru" sz="1400" u="none" cap="none" strike="noStrike">
                <a:solidFill>
                  <a:schemeClr val="dk1"/>
                </a:solidFill>
                <a:latin typeface="Arial"/>
                <a:ea typeface="Arial"/>
                <a:cs typeface="Arial"/>
                <a:sym typeface="Arial"/>
              </a:rPr>
              <a:t>(</a:t>
            </a:r>
            <a:r>
              <a:rPr b="1" baseline="30000" i="0" lang="ru" sz="1400" u="none" cap="none" strike="noStrike">
                <a:solidFill>
                  <a:schemeClr val="dk1"/>
                </a:solidFill>
                <a:latin typeface="Arial"/>
                <a:ea typeface="Arial"/>
                <a:cs typeface="Arial"/>
                <a:sym typeface="Arial"/>
              </a:rPr>
              <a:t>4</a:t>
            </a:r>
            <a:r>
              <a:rPr b="1" i="0" lang="ru" sz="1400" u="none" cap="none" strike="noStrike">
                <a:solidFill>
                  <a:schemeClr val="dk1"/>
                </a:solidFill>
                <a:latin typeface="Arial"/>
                <a:ea typeface="Arial"/>
                <a:cs typeface="Arial"/>
                <a:sym typeface="Arial"/>
              </a:rPr>
              <a:t>He,</a:t>
            </a:r>
            <a:r>
              <a:rPr b="1" baseline="30000" i="0" lang="ru" sz="1400" u="none" cap="none" strike="noStrike">
                <a:solidFill>
                  <a:schemeClr val="dk1"/>
                </a:solidFill>
                <a:latin typeface="Arial"/>
                <a:ea typeface="Arial"/>
                <a:cs typeface="Arial"/>
                <a:sym typeface="Arial"/>
              </a:rPr>
              <a:t>4</a:t>
            </a:r>
            <a:r>
              <a:rPr b="1" i="0" lang="ru" sz="1400" u="none" cap="none" strike="noStrike">
                <a:solidFill>
                  <a:schemeClr val="dk1"/>
                </a:solidFill>
                <a:latin typeface="Arial"/>
                <a:ea typeface="Arial"/>
                <a:cs typeface="Arial"/>
                <a:sym typeface="Arial"/>
              </a:rPr>
              <a:t>He)</a:t>
            </a:r>
            <a:r>
              <a:rPr b="1" baseline="30000" i="0" lang="ru" sz="1400" u="none" cap="none" strike="noStrike">
                <a:solidFill>
                  <a:schemeClr val="dk1"/>
                </a:solidFill>
                <a:latin typeface="Arial"/>
                <a:ea typeface="Arial"/>
                <a:cs typeface="Arial"/>
                <a:sym typeface="Arial"/>
              </a:rPr>
              <a:t>6</a:t>
            </a:r>
            <a:r>
              <a:rPr b="1" lang="ru" sz="1400">
                <a:solidFill>
                  <a:schemeClr val="dk1"/>
                </a:solidFill>
                <a:latin typeface="Arial"/>
                <a:ea typeface="Arial"/>
                <a:cs typeface="Arial"/>
                <a:sym typeface="Arial"/>
              </a:rPr>
              <a:t>Li</a:t>
            </a:r>
            <a:r>
              <a:rPr b="1" i="0" lang="ru" sz="1400" u="none" cap="none" strike="noStrike">
                <a:solidFill>
                  <a:schemeClr val="dk1"/>
                </a:solidFill>
                <a:latin typeface="Arial"/>
                <a:ea typeface="Arial"/>
                <a:cs typeface="Arial"/>
                <a:sym typeface="Arial"/>
              </a:rPr>
              <a:t> at </a:t>
            </a:r>
            <a:r>
              <a:rPr b="1" baseline="30000" i="0" lang="ru" sz="1400" u="none" cap="none" strike="noStrike">
                <a:solidFill>
                  <a:schemeClr val="dk1"/>
                </a:solidFill>
                <a:latin typeface="Arial"/>
                <a:ea typeface="Arial"/>
                <a:cs typeface="Arial"/>
                <a:sym typeface="Arial"/>
              </a:rPr>
              <a:t>4</a:t>
            </a:r>
            <a:r>
              <a:rPr b="1" i="0" lang="ru" sz="1400" u="none" cap="none" strike="noStrike">
                <a:solidFill>
                  <a:schemeClr val="dk1"/>
                </a:solidFill>
                <a:latin typeface="Arial"/>
                <a:ea typeface="Arial"/>
                <a:cs typeface="Arial"/>
                <a:sym typeface="Arial"/>
              </a:rPr>
              <a:t>He energy of 166 MeV and </a:t>
            </a:r>
            <a:r>
              <a:rPr b="1" baseline="30000" i="0" lang="ru" sz="1400" u="none" cap="none" strike="noStrike">
                <a:solidFill>
                  <a:srgbClr val="FF0000"/>
                </a:solidFill>
                <a:latin typeface="Arial"/>
                <a:ea typeface="Arial"/>
                <a:cs typeface="Arial"/>
                <a:sym typeface="Arial"/>
              </a:rPr>
              <a:t>4</a:t>
            </a:r>
            <a:r>
              <a:rPr b="1" i="0" lang="ru" sz="1400" u="none" cap="none" strike="noStrike">
                <a:solidFill>
                  <a:srgbClr val="FF0000"/>
                </a:solidFill>
                <a:latin typeface="Arial"/>
                <a:ea typeface="Arial"/>
                <a:cs typeface="Arial"/>
                <a:sym typeface="Arial"/>
              </a:rPr>
              <a:t>He(</a:t>
            </a:r>
            <a:r>
              <a:rPr b="1" baseline="30000" i="0" lang="ru" sz="1400" u="none" cap="none" strike="noStrike">
                <a:solidFill>
                  <a:srgbClr val="FF0000"/>
                </a:solidFill>
                <a:latin typeface="Arial"/>
                <a:ea typeface="Arial"/>
                <a:cs typeface="Arial"/>
                <a:sym typeface="Arial"/>
              </a:rPr>
              <a:t>6</a:t>
            </a:r>
            <a:r>
              <a:rPr b="1" i="0" lang="ru" sz="1400" u="none" cap="none" strike="noStrike">
                <a:solidFill>
                  <a:srgbClr val="FF0000"/>
                </a:solidFill>
                <a:latin typeface="Arial"/>
                <a:ea typeface="Arial"/>
                <a:cs typeface="Arial"/>
                <a:sym typeface="Arial"/>
              </a:rPr>
              <a:t>He,</a:t>
            </a:r>
            <a:r>
              <a:rPr b="1" baseline="30000" i="0" lang="ru" sz="1400" u="none" cap="none" strike="noStrike">
                <a:solidFill>
                  <a:srgbClr val="FF0000"/>
                </a:solidFill>
                <a:latin typeface="Arial"/>
                <a:ea typeface="Arial"/>
                <a:cs typeface="Arial"/>
                <a:sym typeface="Arial"/>
              </a:rPr>
              <a:t>6</a:t>
            </a:r>
            <a:r>
              <a:rPr b="1" i="0" lang="ru" sz="1400" u="none" cap="none" strike="noStrike">
                <a:solidFill>
                  <a:srgbClr val="FF0000"/>
                </a:solidFill>
                <a:latin typeface="Arial"/>
                <a:ea typeface="Arial"/>
                <a:cs typeface="Arial"/>
                <a:sym typeface="Arial"/>
              </a:rPr>
              <a:t>He)</a:t>
            </a:r>
            <a:r>
              <a:rPr b="1" baseline="30000" i="0" lang="ru" sz="1400" u="none" cap="none" strike="noStrike">
                <a:solidFill>
                  <a:srgbClr val="FF0000"/>
                </a:solidFill>
                <a:latin typeface="Arial"/>
                <a:ea typeface="Arial"/>
                <a:cs typeface="Arial"/>
                <a:sym typeface="Arial"/>
              </a:rPr>
              <a:t>4</a:t>
            </a:r>
            <a:r>
              <a:rPr b="1" i="0" lang="ru" sz="1400" u="none" cap="none" strike="noStrike">
                <a:solidFill>
                  <a:srgbClr val="FF0000"/>
                </a:solidFill>
                <a:latin typeface="Arial"/>
                <a:ea typeface="Arial"/>
                <a:cs typeface="Arial"/>
                <a:sym typeface="Arial"/>
              </a:rPr>
              <a:t>He at </a:t>
            </a:r>
            <a:r>
              <a:rPr b="1" baseline="30000" i="0" lang="ru" sz="1400" u="none" cap="none" strike="noStrike">
                <a:solidFill>
                  <a:srgbClr val="FF0000"/>
                </a:solidFill>
                <a:latin typeface="Arial"/>
                <a:ea typeface="Arial"/>
                <a:cs typeface="Arial"/>
                <a:sym typeface="Arial"/>
              </a:rPr>
              <a:t>6</a:t>
            </a:r>
            <a:r>
              <a:rPr b="1" i="0" lang="ru" sz="1400" u="none" cap="none" strike="noStrike">
                <a:solidFill>
                  <a:srgbClr val="FF0000"/>
                </a:solidFill>
                <a:latin typeface="Arial"/>
                <a:ea typeface="Arial"/>
                <a:cs typeface="Arial"/>
                <a:sym typeface="Arial"/>
              </a:rPr>
              <a:t>He energy of 192 MeV </a:t>
            </a:r>
            <a:endParaRPr b="1" sz="1400">
              <a:solidFill>
                <a:srgbClr val="FF0000"/>
              </a:solidFill>
              <a:latin typeface="Arial"/>
              <a:ea typeface="Arial"/>
              <a:cs typeface="Arial"/>
              <a:sym typeface="Arial"/>
            </a:endParaRPr>
          </a:p>
        </p:txBody>
      </p:sp>
      <p:sp>
        <p:nvSpPr>
          <p:cNvPr id="557" name="Google Shape;557;p63"/>
          <p:cNvSpPr/>
          <p:nvPr/>
        </p:nvSpPr>
        <p:spPr>
          <a:xfrm>
            <a:off x="2730731" y="3546017"/>
            <a:ext cx="1995900" cy="3924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1" lang="ru" sz="1100">
                <a:solidFill>
                  <a:schemeClr val="dk1"/>
                </a:solidFill>
                <a:latin typeface="Arial"/>
                <a:ea typeface="Arial"/>
                <a:cs typeface="Arial"/>
                <a:sym typeface="Arial"/>
              </a:rPr>
              <a:t>   D. Bachelier et al., </a:t>
            </a:r>
            <a:endParaRPr sz="1100"/>
          </a:p>
          <a:p>
            <a:pPr indent="0" lvl="0" marL="0" marR="0" rtl="0" algn="l">
              <a:spcBef>
                <a:spcPts val="0"/>
              </a:spcBef>
              <a:spcAft>
                <a:spcPts val="0"/>
              </a:spcAft>
              <a:buNone/>
            </a:pPr>
            <a:r>
              <a:rPr lang="ru" sz="1100">
                <a:solidFill>
                  <a:schemeClr val="dk1"/>
                </a:solidFill>
                <a:latin typeface="Arial"/>
                <a:ea typeface="Arial"/>
                <a:cs typeface="Arial"/>
                <a:sym typeface="Arial"/>
              </a:rPr>
              <a:t>    Nucl. Phys. A195 (1972) 361</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pSp>
        <p:nvGrpSpPr>
          <p:cNvPr id="562" name="Google Shape;562;p64"/>
          <p:cNvGrpSpPr/>
          <p:nvPr/>
        </p:nvGrpSpPr>
        <p:grpSpPr>
          <a:xfrm>
            <a:off x="874912" y="636269"/>
            <a:ext cx="7475220" cy="4138068"/>
            <a:chOff x="1112520" y="1047868"/>
            <a:chExt cx="9966960" cy="5517424"/>
          </a:xfrm>
        </p:grpSpPr>
        <p:pic>
          <p:nvPicPr>
            <p:cNvPr id="563" name="Google Shape;563;p64"/>
            <p:cNvPicPr preferRelativeResize="0"/>
            <p:nvPr/>
          </p:nvPicPr>
          <p:blipFill rotWithShape="1">
            <a:blip r:embed="rId3">
              <a:alphaModFix/>
            </a:blip>
            <a:srcRect b="0" l="0" r="0" t="0"/>
            <a:stretch/>
          </p:blipFill>
          <p:spPr>
            <a:xfrm>
              <a:off x="1112520" y="1047868"/>
              <a:ext cx="9966960" cy="5517424"/>
            </a:xfrm>
            <a:prstGeom prst="rect">
              <a:avLst/>
            </a:prstGeom>
            <a:noFill/>
            <a:ln>
              <a:noFill/>
            </a:ln>
          </p:spPr>
        </p:pic>
        <p:sp>
          <p:nvSpPr>
            <p:cNvPr id="564" name="Google Shape;564;p64"/>
            <p:cNvSpPr txBox="1"/>
            <p:nvPr/>
          </p:nvSpPr>
          <p:spPr>
            <a:xfrm>
              <a:off x="1654232" y="1903614"/>
              <a:ext cx="2593500" cy="461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baseline="30000" i="0" lang="ru" sz="1800" u="none" cap="none" strike="noStrike">
                  <a:solidFill>
                    <a:schemeClr val="dk1"/>
                  </a:solidFill>
                  <a:latin typeface="Arial"/>
                  <a:ea typeface="Arial"/>
                  <a:cs typeface="Arial"/>
                  <a:sym typeface="Arial"/>
                </a:rPr>
                <a:t>4</a:t>
              </a:r>
              <a:r>
                <a:rPr b="0" i="0" lang="ru" sz="1800" u="none" cap="none" strike="noStrike">
                  <a:solidFill>
                    <a:schemeClr val="dk1"/>
                  </a:solidFill>
                  <a:latin typeface="Arial"/>
                  <a:ea typeface="Arial"/>
                  <a:cs typeface="Arial"/>
                  <a:sym typeface="Arial"/>
                </a:rPr>
                <a:t>He(</a:t>
              </a:r>
              <a:r>
                <a:rPr b="0" baseline="30000" i="0" lang="ru" sz="1800" u="none" cap="none" strike="noStrike">
                  <a:solidFill>
                    <a:schemeClr val="dk1"/>
                  </a:solidFill>
                  <a:latin typeface="Arial"/>
                  <a:ea typeface="Arial"/>
                  <a:cs typeface="Arial"/>
                  <a:sym typeface="Arial"/>
                </a:rPr>
                <a:t>8</a:t>
              </a:r>
              <a:r>
                <a:rPr b="0" i="0" lang="ru" sz="1800" u="none" cap="none" strike="noStrike">
                  <a:solidFill>
                    <a:schemeClr val="dk1"/>
                  </a:solidFill>
                  <a:latin typeface="Arial"/>
                  <a:ea typeface="Arial"/>
                  <a:cs typeface="Arial"/>
                  <a:sym typeface="Arial"/>
                </a:rPr>
                <a:t>He,</a:t>
              </a:r>
              <a:r>
                <a:rPr b="0" baseline="30000" i="0" lang="ru" sz="1800" u="none" cap="none" strike="noStrike">
                  <a:solidFill>
                    <a:schemeClr val="dk1"/>
                  </a:solidFill>
                  <a:latin typeface="Arial"/>
                  <a:ea typeface="Arial"/>
                  <a:cs typeface="Arial"/>
                  <a:sym typeface="Arial"/>
                </a:rPr>
                <a:t>8</a:t>
              </a:r>
              <a:r>
                <a:rPr b="0" i="0" lang="ru" sz="1800" u="none" cap="none" strike="noStrike">
                  <a:solidFill>
                    <a:schemeClr val="dk1"/>
                  </a:solidFill>
                  <a:latin typeface="Arial"/>
                  <a:ea typeface="Arial"/>
                  <a:cs typeface="Arial"/>
                  <a:sym typeface="Arial"/>
                </a:rPr>
                <a:t>He)</a:t>
              </a:r>
              <a:r>
                <a:rPr b="0" baseline="30000" i="0" lang="ru" sz="1800" u="none" cap="none" strike="noStrike">
                  <a:solidFill>
                    <a:schemeClr val="dk1"/>
                  </a:solidFill>
                  <a:latin typeface="Arial"/>
                  <a:ea typeface="Arial"/>
                  <a:cs typeface="Arial"/>
                  <a:sym typeface="Arial"/>
                </a:rPr>
                <a:t>4</a:t>
              </a:r>
              <a:r>
                <a:rPr b="0" i="0" lang="ru" sz="1800" u="none" cap="none" strike="noStrike">
                  <a:solidFill>
                    <a:schemeClr val="dk1"/>
                  </a:solidFill>
                  <a:latin typeface="Arial"/>
                  <a:ea typeface="Arial"/>
                  <a:cs typeface="Arial"/>
                  <a:sym typeface="Arial"/>
                </a:rPr>
                <a:t>He </a:t>
              </a:r>
              <a:endParaRPr sz="1800">
                <a:solidFill>
                  <a:schemeClr val="dk1"/>
                </a:solidFill>
                <a:latin typeface="Arial"/>
                <a:ea typeface="Arial"/>
                <a:cs typeface="Arial"/>
                <a:sym typeface="Arial"/>
              </a:endParaRPr>
            </a:p>
          </p:txBody>
        </p:sp>
        <p:sp>
          <p:nvSpPr>
            <p:cNvPr id="565" name="Google Shape;565;p64"/>
            <p:cNvSpPr txBox="1"/>
            <p:nvPr/>
          </p:nvSpPr>
          <p:spPr>
            <a:xfrm>
              <a:off x="4898966" y="5987934"/>
              <a:ext cx="2233500" cy="400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ru" sz="1500" u="none" cap="none" strike="noStrike">
                  <a:solidFill>
                    <a:schemeClr val="dk1"/>
                  </a:solidFill>
                  <a:latin typeface="Arial"/>
                  <a:ea typeface="Arial"/>
                  <a:cs typeface="Arial"/>
                  <a:sym typeface="Arial"/>
                </a:rPr>
                <a:t>Е(</a:t>
              </a:r>
              <a:r>
                <a:rPr b="0" baseline="30000" i="0" lang="ru" sz="1500" u="none" cap="none" strike="noStrike">
                  <a:solidFill>
                    <a:schemeClr val="dk1"/>
                  </a:solidFill>
                  <a:latin typeface="Arial"/>
                  <a:ea typeface="Arial"/>
                  <a:cs typeface="Arial"/>
                  <a:sym typeface="Arial"/>
                </a:rPr>
                <a:t>8</a:t>
              </a:r>
              <a:r>
                <a:rPr b="0" i="0" lang="ru" sz="1500" u="none" cap="none" strike="noStrike">
                  <a:solidFill>
                    <a:schemeClr val="dk1"/>
                  </a:solidFill>
                  <a:latin typeface="Arial"/>
                  <a:ea typeface="Arial"/>
                  <a:cs typeface="Arial"/>
                  <a:sym typeface="Arial"/>
                </a:rPr>
                <a:t>He) ~30 </a:t>
              </a:r>
              <a:r>
                <a:rPr b="0" i="1" lang="ru" sz="1500" u="none" cap="none" strike="noStrike">
                  <a:solidFill>
                    <a:schemeClr val="dk1"/>
                  </a:solidFill>
                  <a:latin typeface="Arial"/>
                  <a:ea typeface="Arial"/>
                  <a:cs typeface="Arial"/>
                  <a:sym typeface="Arial"/>
                </a:rPr>
                <a:t>A</a:t>
              </a:r>
              <a:r>
                <a:rPr b="0" i="0" lang="ru" sz="1500" u="none" cap="none" strike="noStrike">
                  <a:solidFill>
                    <a:schemeClr val="dk1"/>
                  </a:solidFill>
                  <a:latin typeface="Arial"/>
                  <a:ea typeface="Arial"/>
                  <a:cs typeface="Arial"/>
                  <a:sym typeface="Arial"/>
                </a:rPr>
                <a:t>MeV </a:t>
              </a:r>
              <a:endParaRPr sz="1500">
                <a:solidFill>
                  <a:schemeClr val="dk1"/>
                </a:solidFill>
                <a:latin typeface="Arial"/>
                <a:ea typeface="Arial"/>
                <a:cs typeface="Arial"/>
                <a:sym typeface="Arial"/>
              </a:endParaRPr>
            </a:p>
          </p:txBody>
        </p:sp>
      </p:grpSp>
      <p:sp>
        <p:nvSpPr>
          <p:cNvPr id="566" name="Google Shape;566;p64"/>
          <p:cNvSpPr txBox="1"/>
          <p:nvPr/>
        </p:nvSpPr>
        <p:spPr>
          <a:xfrm>
            <a:off x="659820" y="142240"/>
            <a:ext cx="7905300" cy="346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ru" sz="1800" u="none" cap="none" strike="noStrike">
                <a:solidFill>
                  <a:schemeClr val="dk1"/>
                </a:solidFill>
                <a:latin typeface="Arial"/>
                <a:ea typeface="Arial"/>
                <a:cs typeface="Arial"/>
                <a:sym typeface="Arial"/>
              </a:rPr>
              <a:t>Setup for </a:t>
            </a:r>
            <a:r>
              <a:rPr b="1" baseline="30000" i="0" lang="ru" sz="1800" u="none" cap="none" strike="noStrike">
                <a:solidFill>
                  <a:schemeClr val="dk1"/>
                </a:solidFill>
                <a:latin typeface="Arial"/>
                <a:ea typeface="Arial"/>
                <a:cs typeface="Arial"/>
                <a:sym typeface="Arial"/>
              </a:rPr>
              <a:t>8</a:t>
            </a:r>
            <a:r>
              <a:rPr b="1" i="0" lang="ru" sz="1800" u="none" cap="none" strike="noStrike">
                <a:solidFill>
                  <a:schemeClr val="dk1"/>
                </a:solidFill>
                <a:latin typeface="Arial"/>
                <a:ea typeface="Arial"/>
                <a:cs typeface="Arial"/>
                <a:sym typeface="Arial"/>
              </a:rPr>
              <a:t>He </a:t>
            </a:r>
            <a:r>
              <a:rPr b="1" lang="ru" sz="1800">
                <a:solidFill>
                  <a:schemeClr val="dk1"/>
                </a:solidFill>
                <a:latin typeface="Arial"/>
                <a:ea typeface="Arial"/>
                <a:cs typeface="Arial"/>
                <a:sym typeface="Arial"/>
              </a:rPr>
              <a:t>(</a:t>
            </a:r>
            <a:r>
              <a:rPr b="1" i="0" lang="ru" sz="1800" u="none" cap="none" strike="noStrike">
                <a:solidFill>
                  <a:schemeClr val="dk1"/>
                </a:solidFill>
                <a:latin typeface="Arial"/>
                <a:ea typeface="Arial"/>
                <a:cs typeface="Arial"/>
                <a:sym typeface="Arial"/>
              </a:rPr>
              <a:t>25÷35 </a:t>
            </a:r>
            <a:r>
              <a:rPr b="1" i="1" lang="ru" sz="1800" u="none" cap="none" strike="noStrike">
                <a:solidFill>
                  <a:schemeClr val="dk1"/>
                </a:solidFill>
                <a:latin typeface="Arial"/>
                <a:ea typeface="Arial"/>
                <a:cs typeface="Arial"/>
                <a:sym typeface="Arial"/>
              </a:rPr>
              <a:t>A</a:t>
            </a:r>
            <a:r>
              <a:rPr b="1" i="0" lang="ru" sz="1800" u="none" cap="none" strike="noStrike">
                <a:solidFill>
                  <a:schemeClr val="dk1"/>
                </a:solidFill>
                <a:latin typeface="Arial"/>
                <a:ea typeface="Arial"/>
                <a:cs typeface="Arial"/>
                <a:sym typeface="Arial"/>
              </a:rPr>
              <a:t>MeV) + </a:t>
            </a:r>
            <a:r>
              <a:rPr b="1" baseline="30000" i="0" lang="ru" sz="1800" u="none" cap="none" strike="noStrike">
                <a:solidFill>
                  <a:schemeClr val="dk1"/>
                </a:solidFill>
                <a:latin typeface="Arial"/>
                <a:ea typeface="Arial"/>
                <a:cs typeface="Arial"/>
                <a:sym typeface="Arial"/>
              </a:rPr>
              <a:t>4</a:t>
            </a:r>
            <a:r>
              <a:rPr b="1" i="0" lang="ru" sz="1800" u="none" cap="none" strike="noStrike">
                <a:solidFill>
                  <a:schemeClr val="dk1"/>
                </a:solidFill>
                <a:latin typeface="Arial"/>
                <a:ea typeface="Arial"/>
                <a:cs typeface="Arial"/>
                <a:sym typeface="Arial"/>
              </a:rPr>
              <a:t>He reaction</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5"/>
          <p:cNvSpPr/>
          <p:nvPr/>
        </p:nvSpPr>
        <p:spPr>
          <a:xfrm>
            <a:off x="58525" y="3751825"/>
            <a:ext cx="9085500" cy="1044900"/>
          </a:xfrm>
          <a:prstGeom prst="rect">
            <a:avLst/>
          </a:prstGeom>
          <a:noFill/>
          <a:ln>
            <a:noFill/>
          </a:ln>
        </p:spPr>
        <p:txBody>
          <a:bodyPr anchorCtr="0" anchor="t" bIns="40825" lIns="81625" spcFirstLastPara="1" rIns="81625" wrap="square" tIns="40825">
            <a:noAutofit/>
          </a:bodyPr>
          <a:lstStyle/>
          <a:p>
            <a:pPr indent="0" lvl="0" marL="342900" rtl="0" algn="ctr">
              <a:lnSpc>
                <a:spcPct val="115000"/>
              </a:lnSpc>
              <a:spcBef>
                <a:spcPts val="0"/>
              </a:spcBef>
              <a:spcAft>
                <a:spcPts val="0"/>
              </a:spcAft>
              <a:buClr>
                <a:schemeClr val="dk1"/>
              </a:buClr>
              <a:buSzPts val="1100"/>
              <a:buFont typeface="Arial"/>
              <a:buNone/>
            </a:pPr>
            <a:r>
              <a:rPr b="1" i="1" lang="ru" sz="1500">
                <a:solidFill>
                  <a:srgbClr val="0000FF"/>
                </a:solidFill>
              </a:rPr>
              <a:t>A "dry" launch of the tritium supply system was carried out</a:t>
            </a:r>
            <a:endParaRPr sz="1600">
              <a:solidFill>
                <a:srgbClr val="4310F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ru" sz="1600" u="none" cap="none" strike="noStrike">
                <a:solidFill>
                  <a:srgbClr val="4310FC"/>
                </a:solidFill>
                <a:latin typeface="Times New Roman"/>
                <a:ea typeface="Times New Roman"/>
                <a:cs typeface="Times New Roman"/>
                <a:sym typeface="Times New Roman"/>
              </a:rPr>
              <a:t>The project has been started jointly with VNIIEF (Sarov), DZHM (Dzerzhinsk) and VNIPIET (Sosnoviy Bor) in 2019. This world-unique component of ACCULINNA-2 heavy equipment will include a special gas-vacuum system for supply, cooling-heating, control and utilization of gases (all long-living isotopes of hydrogen and helium with a thicknesses in a wide range).</a:t>
            </a:r>
            <a:r>
              <a:rPr lang="ru" sz="1600">
                <a:solidFill>
                  <a:srgbClr val="4310FC"/>
                </a:solidFill>
                <a:latin typeface="Times New Roman"/>
                <a:ea typeface="Times New Roman"/>
                <a:cs typeface="Times New Roman"/>
                <a:sym typeface="Times New Roman"/>
              </a:rPr>
              <a:t> Certificate for work in the 2nd class room - 2025</a:t>
            </a:r>
            <a:r>
              <a:rPr b="0" i="0" lang="ru" sz="1600" u="none" cap="none" strike="noStrike">
                <a:solidFill>
                  <a:srgbClr val="4310FC"/>
                </a:solidFill>
                <a:latin typeface="Times New Roman"/>
                <a:ea typeface="Times New Roman"/>
                <a:cs typeface="Times New Roman"/>
                <a:sym typeface="Times New Roman"/>
              </a:rPr>
              <a:t>.</a:t>
            </a:r>
            <a:endParaRPr b="0" i="0" sz="1600" u="none" cap="none" strike="noStrike">
              <a:latin typeface="Arial"/>
              <a:ea typeface="Arial"/>
              <a:cs typeface="Arial"/>
              <a:sym typeface="Arial"/>
            </a:endParaRPr>
          </a:p>
        </p:txBody>
      </p:sp>
      <p:sp>
        <p:nvSpPr>
          <p:cNvPr id="572" name="Google Shape;572;p65"/>
          <p:cNvSpPr/>
          <p:nvPr/>
        </p:nvSpPr>
        <p:spPr>
          <a:xfrm>
            <a:off x="316579" y="37619"/>
            <a:ext cx="8640600" cy="425100"/>
          </a:xfrm>
          <a:prstGeom prst="rect">
            <a:avLst/>
          </a:prstGeom>
          <a:noFill/>
          <a:ln>
            <a:noFill/>
          </a:ln>
        </p:spPr>
        <p:txBody>
          <a:bodyPr anchorCtr="0" anchor="t" bIns="35100" lIns="67500" spcFirstLastPara="1" rIns="67500" wrap="square" tIns="35100">
            <a:noAutofit/>
          </a:bodyPr>
          <a:lstStyle/>
          <a:p>
            <a:pPr indent="0" lvl="0" marL="0" marR="0" rtl="0" algn="l">
              <a:spcBef>
                <a:spcPts val="0"/>
              </a:spcBef>
              <a:spcAft>
                <a:spcPts val="0"/>
              </a:spcAft>
              <a:buNone/>
            </a:pPr>
            <a:r>
              <a:rPr b="1" lang="ru" sz="1800">
                <a:solidFill>
                  <a:srgbClr val="C00000"/>
                </a:solidFill>
              </a:rPr>
              <a:t>Сomplex of cryogenic targets including tritium (up to 2*10</a:t>
            </a:r>
            <a:r>
              <a:rPr b="1" baseline="30000" lang="ru" sz="1800">
                <a:solidFill>
                  <a:srgbClr val="C00000"/>
                </a:solidFill>
              </a:rPr>
              <a:t>21</a:t>
            </a:r>
            <a:r>
              <a:rPr b="1" lang="ru" sz="1800">
                <a:solidFill>
                  <a:srgbClr val="C00000"/>
                </a:solidFill>
              </a:rPr>
              <a:t> 1/cm</a:t>
            </a:r>
            <a:r>
              <a:rPr b="1" baseline="30000" lang="ru" sz="1800">
                <a:solidFill>
                  <a:srgbClr val="C00000"/>
                </a:solidFill>
              </a:rPr>
              <a:t>2</a:t>
            </a:r>
            <a:r>
              <a:rPr b="1" lang="ru" sz="1800">
                <a:solidFill>
                  <a:srgbClr val="C00000"/>
                </a:solidFill>
              </a:rPr>
              <a:t>  → 10</a:t>
            </a:r>
            <a:r>
              <a:rPr b="1" baseline="30000" lang="ru" sz="1800">
                <a:solidFill>
                  <a:srgbClr val="C00000"/>
                </a:solidFill>
              </a:rPr>
              <a:t>14</a:t>
            </a:r>
            <a:r>
              <a:rPr b="1" lang="ru" sz="1800">
                <a:solidFill>
                  <a:srgbClr val="C00000"/>
                </a:solidFill>
              </a:rPr>
              <a:t> Bq)</a:t>
            </a:r>
            <a:endParaRPr b="1" sz="1800">
              <a:solidFill>
                <a:srgbClr val="C00000"/>
              </a:solidFill>
            </a:endParaRPr>
          </a:p>
        </p:txBody>
      </p:sp>
      <p:pic>
        <p:nvPicPr>
          <p:cNvPr descr="Изображение выглядит как одежда, человек, обувь, защитная одежда&#10;&#10;Автоматически созданное описание" id="573" name="Google Shape;573;p65"/>
          <p:cNvPicPr preferRelativeResize="0"/>
          <p:nvPr/>
        </p:nvPicPr>
        <p:blipFill rotWithShape="1">
          <a:blip r:embed="rId3">
            <a:alphaModFix/>
          </a:blip>
          <a:srcRect b="0" l="2305" r="36696" t="0"/>
          <a:stretch/>
        </p:blipFill>
        <p:spPr>
          <a:xfrm flipH="1">
            <a:off x="6318200" y="439800"/>
            <a:ext cx="2638974" cy="3313250"/>
          </a:xfrm>
          <a:prstGeom prst="rect">
            <a:avLst/>
          </a:prstGeom>
          <a:noFill/>
          <a:ln>
            <a:noFill/>
          </a:ln>
        </p:spPr>
      </p:pic>
      <p:pic>
        <p:nvPicPr>
          <p:cNvPr descr="Изображение выглядит как одежда, человек, Техник, машина&#10;&#10;Автоматически созданное описание" id="574" name="Google Shape;574;p65"/>
          <p:cNvPicPr preferRelativeResize="0"/>
          <p:nvPr/>
        </p:nvPicPr>
        <p:blipFill rotWithShape="1">
          <a:blip r:embed="rId4">
            <a:alphaModFix/>
          </a:blip>
          <a:srcRect b="0" l="0" r="0" t="0"/>
          <a:stretch/>
        </p:blipFill>
        <p:spPr>
          <a:xfrm rot="5400000">
            <a:off x="-209188" y="988761"/>
            <a:ext cx="2547624" cy="1738450"/>
          </a:xfrm>
          <a:prstGeom prst="rect">
            <a:avLst/>
          </a:prstGeom>
          <a:noFill/>
          <a:ln>
            <a:noFill/>
          </a:ln>
        </p:spPr>
      </p:pic>
      <p:pic>
        <p:nvPicPr>
          <p:cNvPr descr="Изображение выглядит как труба, машина, металл, в помещении&#10;&#10;Автоматически созданное описание" id="575" name="Google Shape;575;p65"/>
          <p:cNvPicPr preferRelativeResize="0"/>
          <p:nvPr/>
        </p:nvPicPr>
        <p:blipFill rotWithShape="1">
          <a:blip r:embed="rId5">
            <a:alphaModFix/>
          </a:blip>
          <a:srcRect b="0" l="8617" r="0" t="0"/>
          <a:stretch/>
        </p:blipFill>
        <p:spPr>
          <a:xfrm rot="5400000">
            <a:off x="1440837" y="1346138"/>
            <a:ext cx="2926651" cy="1722075"/>
          </a:xfrm>
          <a:prstGeom prst="rect">
            <a:avLst/>
          </a:prstGeom>
          <a:noFill/>
          <a:ln>
            <a:noFill/>
          </a:ln>
        </p:spPr>
      </p:pic>
      <p:sp>
        <p:nvSpPr>
          <p:cNvPr id="576" name="Google Shape;576;p65"/>
          <p:cNvSpPr txBox="1"/>
          <p:nvPr/>
        </p:nvSpPr>
        <p:spPr>
          <a:xfrm>
            <a:off x="3799625" y="1056825"/>
            <a:ext cx="2563200" cy="2285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ru" sz="1200">
                <a:solidFill>
                  <a:schemeClr val="dk1"/>
                </a:solidFill>
                <a:latin typeface="Arial"/>
                <a:ea typeface="Arial"/>
                <a:cs typeface="Arial"/>
                <a:sym typeface="Arial"/>
              </a:rPr>
              <a:t>Technical specification:</a:t>
            </a:r>
            <a:endParaRPr b="1" sz="1200">
              <a:solidFill>
                <a:schemeClr val="dk1"/>
              </a:solidFill>
              <a:latin typeface="Arial"/>
              <a:ea typeface="Arial"/>
              <a:cs typeface="Arial"/>
              <a:sym typeface="Arial"/>
            </a:endParaRPr>
          </a:p>
          <a:p>
            <a:pPr indent="0" lvl="0" marL="0" marR="0" rtl="0" algn="ctr">
              <a:spcBef>
                <a:spcPts val="0"/>
              </a:spcBef>
              <a:spcAft>
                <a:spcPts val="0"/>
              </a:spcAft>
              <a:buNone/>
            </a:pPr>
            <a:r>
              <a:t/>
            </a:r>
            <a:endParaRPr b="1" sz="1200">
              <a:solidFill>
                <a:schemeClr val="dk1"/>
              </a:solidFill>
            </a:endParaRPr>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1 kCi T</a:t>
            </a:r>
            <a:r>
              <a:rPr baseline="-25000" lang="ru" sz="1200">
                <a:solidFill>
                  <a:schemeClr val="dk1"/>
                </a:solidFill>
                <a:latin typeface="Arial"/>
                <a:ea typeface="Arial"/>
                <a:cs typeface="Arial"/>
                <a:sym typeface="Arial"/>
              </a:rPr>
              <a:t>2</a:t>
            </a:r>
            <a:r>
              <a:rPr lang="ru" sz="1200">
                <a:solidFill>
                  <a:schemeClr val="dk1"/>
                </a:solidFill>
                <a:latin typeface="Arial"/>
                <a:ea typeface="Arial"/>
                <a:cs typeface="Arial"/>
                <a:sym typeface="Arial"/>
              </a:rPr>
              <a:t>;</a:t>
            </a:r>
            <a:endParaRPr sz="1100"/>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Liquid (T⁓25 K): h=0.4 mm; </a:t>
            </a:r>
            <a:endParaRPr sz="1100"/>
          </a:p>
          <a:p>
            <a:pPr indent="0" lvl="0" marL="203200" marR="0" rtl="0" algn="l">
              <a:spcBef>
                <a:spcPts val="0"/>
              </a:spcBef>
              <a:spcAft>
                <a:spcPts val="0"/>
              </a:spcAft>
              <a:buNone/>
            </a:pPr>
            <a:r>
              <a:rPr lang="ru" sz="1200">
                <a:solidFill>
                  <a:schemeClr val="dk1"/>
                </a:solidFill>
                <a:latin typeface="Arial"/>
                <a:ea typeface="Arial"/>
                <a:cs typeface="Arial"/>
                <a:sym typeface="Arial"/>
              </a:rPr>
              <a:t>Gas:</a:t>
            </a:r>
            <a:r>
              <a:rPr lang="ru" sz="1200">
                <a:solidFill>
                  <a:schemeClr val="dk1"/>
                </a:solidFill>
              </a:rPr>
              <a:t> </a:t>
            </a:r>
            <a:r>
              <a:rPr lang="ru" sz="1200">
                <a:solidFill>
                  <a:schemeClr val="dk1"/>
                </a:solidFill>
                <a:latin typeface="Arial"/>
                <a:ea typeface="Arial"/>
                <a:cs typeface="Arial"/>
                <a:sym typeface="Arial"/>
              </a:rPr>
              <a:t>h=4 mm;</a:t>
            </a:r>
            <a:endParaRPr sz="1100"/>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Three stages of radiation protection;</a:t>
            </a:r>
            <a:endParaRPr sz="1100"/>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Radiation safety control;</a:t>
            </a:r>
            <a:endParaRPr sz="1100"/>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Automatic control and parameter setting;</a:t>
            </a:r>
            <a:endParaRPr sz="1100"/>
          </a:p>
          <a:p>
            <a:pPr indent="-215900" lvl="0" marL="215900" marR="0" rtl="0" algn="l">
              <a:spcBef>
                <a:spcPts val="0"/>
              </a:spcBef>
              <a:spcAft>
                <a:spcPts val="0"/>
              </a:spcAft>
              <a:buClr>
                <a:schemeClr val="dk1"/>
              </a:buClr>
              <a:buSzPts val="1200"/>
              <a:buFont typeface="Arial"/>
              <a:buChar char="•"/>
            </a:pPr>
            <a:r>
              <a:rPr lang="ru" sz="1200">
                <a:solidFill>
                  <a:schemeClr val="dk1"/>
                </a:solidFill>
                <a:latin typeface="Arial"/>
                <a:ea typeface="Arial"/>
                <a:cs typeface="Arial"/>
                <a:sym typeface="Arial"/>
              </a:rPr>
              <a:t>The cell can also be filled with H</a:t>
            </a:r>
            <a:r>
              <a:rPr baseline="-25000" lang="ru" sz="1200">
                <a:solidFill>
                  <a:schemeClr val="dk1"/>
                </a:solidFill>
                <a:latin typeface="Arial"/>
                <a:ea typeface="Arial"/>
                <a:cs typeface="Arial"/>
                <a:sym typeface="Arial"/>
              </a:rPr>
              <a:t>2</a:t>
            </a:r>
            <a:r>
              <a:rPr lang="ru" sz="1200">
                <a:solidFill>
                  <a:schemeClr val="dk1"/>
                </a:solidFill>
                <a:latin typeface="Arial"/>
                <a:ea typeface="Arial"/>
                <a:cs typeface="Arial"/>
                <a:sym typeface="Arial"/>
              </a:rPr>
              <a:t>, D</a:t>
            </a:r>
            <a:r>
              <a:rPr baseline="-25000" lang="ru" sz="1200">
                <a:solidFill>
                  <a:schemeClr val="dk1"/>
                </a:solidFill>
                <a:latin typeface="Arial"/>
                <a:ea typeface="Arial"/>
                <a:cs typeface="Arial"/>
                <a:sym typeface="Arial"/>
              </a:rPr>
              <a:t>2</a:t>
            </a:r>
            <a:r>
              <a:rPr lang="ru" sz="1200">
                <a:solidFill>
                  <a:schemeClr val="dk1"/>
                </a:solidFill>
                <a:latin typeface="Arial"/>
                <a:ea typeface="Arial"/>
                <a:cs typeface="Arial"/>
                <a:sym typeface="Arial"/>
              </a:rPr>
              <a:t>, </a:t>
            </a:r>
            <a:r>
              <a:rPr baseline="30000" lang="ru" sz="1200">
                <a:solidFill>
                  <a:schemeClr val="dk1"/>
                </a:solidFill>
                <a:latin typeface="Arial"/>
                <a:ea typeface="Arial"/>
                <a:cs typeface="Arial"/>
                <a:sym typeface="Arial"/>
              </a:rPr>
              <a:t>3</a:t>
            </a:r>
            <a:r>
              <a:rPr lang="ru" sz="1200">
                <a:solidFill>
                  <a:schemeClr val="dk1"/>
                </a:solidFill>
                <a:latin typeface="Arial"/>
                <a:ea typeface="Arial"/>
                <a:cs typeface="Arial"/>
                <a:sym typeface="Arial"/>
              </a:rPr>
              <a:t>He, </a:t>
            </a:r>
            <a:r>
              <a:rPr baseline="30000" lang="ru" sz="1200">
                <a:solidFill>
                  <a:schemeClr val="dk1"/>
                </a:solidFill>
                <a:latin typeface="Arial"/>
                <a:ea typeface="Arial"/>
                <a:cs typeface="Arial"/>
                <a:sym typeface="Arial"/>
              </a:rPr>
              <a:t>4</a:t>
            </a:r>
            <a:r>
              <a:rPr lang="ru" sz="1200">
                <a:solidFill>
                  <a:schemeClr val="dk1"/>
                </a:solidFill>
                <a:latin typeface="Arial"/>
                <a:ea typeface="Arial"/>
                <a:cs typeface="Arial"/>
                <a:sym typeface="Arial"/>
              </a:rPr>
              <a:t>He.</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8"/>
          <p:cNvSpPr txBox="1"/>
          <p:nvPr/>
        </p:nvSpPr>
        <p:spPr>
          <a:xfrm>
            <a:off x="-35029" y="566185"/>
            <a:ext cx="8978100" cy="4583400"/>
          </a:xfrm>
          <a:prstGeom prst="rect">
            <a:avLst/>
          </a:prstGeom>
          <a:noFill/>
          <a:ln>
            <a:noFill/>
          </a:ln>
        </p:spPr>
        <p:txBody>
          <a:bodyPr anchorCtr="0" anchor="t" bIns="34275" lIns="68575" spcFirstLastPara="1" rIns="68575" wrap="square" tIns="34275">
            <a:spAutoFit/>
          </a:bodyPr>
          <a:lstStyle/>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latin typeface="Arial"/>
                <a:ea typeface="Arial"/>
                <a:cs typeface="Arial"/>
                <a:sym typeface="Arial"/>
              </a:rPr>
              <a:t>Отладка работы подсистем АКУЛИНА-2</a:t>
            </a:r>
            <a:r>
              <a:rPr lang="ru" sz="1700">
                <a:solidFill>
                  <a:schemeClr val="dk1"/>
                </a:solidFill>
              </a:rPr>
              <a:t>: </a:t>
            </a:r>
            <a:r>
              <a:rPr lang="ru" sz="1700">
                <a:solidFill>
                  <a:schemeClr val="dk1"/>
                </a:solidFill>
                <a:latin typeface="Arial"/>
                <a:ea typeface="Arial"/>
                <a:cs typeface="Arial"/>
                <a:sym typeface="Arial"/>
              </a:rPr>
              <a:t>производящая мишень</a:t>
            </a:r>
            <a:r>
              <a:rPr lang="ru" sz="1700">
                <a:solidFill>
                  <a:schemeClr val="dk1"/>
                </a:solidFill>
              </a:rPr>
              <a:t> - </a:t>
            </a:r>
            <a:r>
              <a:rPr lang="ru" sz="1700">
                <a:solidFill>
                  <a:schemeClr val="dk1"/>
                </a:solidFill>
                <a:latin typeface="Arial"/>
                <a:ea typeface="Arial"/>
                <a:cs typeface="Arial"/>
                <a:sym typeface="Arial"/>
              </a:rPr>
              <a:t>Be, щели, ToF, </a:t>
            </a:r>
            <a:r>
              <a:rPr lang="ru" sz="1700">
                <a:solidFill>
                  <a:schemeClr val="dk1"/>
                </a:solidFill>
              </a:rPr>
              <a:t>мониторирование пучка</a:t>
            </a:r>
            <a:r>
              <a:rPr lang="ru" sz="1700">
                <a:solidFill>
                  <a:schemeClr val="dk1"/>
                </a:solidFill>
                <a:latin typeface="Arial"/>
                <a:ea typeface="Arial"/>
                <a:cs typeface="Arial"/>
                <a:sym typeface="Arial"/>
              </a:rPr>
              <a:t>, криомишени </a:t>
            </a:r>
            <a:r>
              <a:rPr lang="ru" sz="1700">
                <a:solidFill>
                  <a:schemeClr val="dk1"/>
                </a:solidFill>
              </a:rPr>
              <a:t>-</a:t>
            </a:r>
            <a:r>
              <a:rPr lang="ru" sz="1700">
                <a:solidFill>
                  <a:schemeClr val="dk1"/>
                </a:solidFill>
                <a:latin typeface="Arial"/>
                <a:ea typeface="Arial"/>
                <a:cs typeface="Arial"/>
                <a:sym typeface="Arial"/>
              </a:rPr>
              <a:t> </a:t>
            </a:r>
            <a:r>
              <a:rPr baseline="30000" lang="ru" sz="1700">
                <a:solidFill>
                  <a:schemeClr val="dk1"/>
                </a:solidFill>
                <a:latin typeface="Arial"/>
                <a:ea typeface="Arial"/>
                <a:cs typeface="Arial"/>
                <a:sym typeface="Arial"/>
              </a:rPr>
              <a:t>4</a:t>
            </a:r>
            <a:r>
              <a:rPr lang="ru" sz="1700">
                <a:solidFill>
                  <a:schemeClr val="dk1"/>
                </a:solidFill>
                <a:latin typeface="Arial"/>
                <a:ea typeface="Arial"/>
                <a:cs typeface="Arial"/>
                <a:sym typeface="Arial"/>
              </a:rPr>
              <a:t>He, D</a:t>
            </a:r>
            <a:r>
              <a:rPr baseline="-25000" lang="ru" sz="1700">
                <a:solidFill>
                  <a:schemeClr val="dk1"/>
                </a:solidFill>
                <a:latin typeface="Arial"/>
                <a:ea typeface="Arial"/>
                <a:cs typeface="Arial"/>
                <a:sym typeface="Arial"/>
              </a:rPr>
              <a:t>2</a:t>
            </a:r>
            <a:r>
              <a:rPr lang="ru" sz="1700">
                <a:solidFill>
                  <a:schemeClr val="dk1"/>
                </a:solidFill>
                <a:latin typeface="Arial"/>
                <a:ea typeface="Arial"/>
                <a:cs typeface="Arial"/>
                <a:sym typeface="Arial"/>
              </a:rPr>
              <a:t>, детекторные системы, </a:t>
            </a:r>
            <a:r>
              <a:rPr lang="ru" sz="1700">
                <a:solidFill>
                  <a:schemeClr val="dk1"/>
                </a:solidFill>
              </a:rPr>
              <a:t>DAQ)</a:t>
            </a:r>
            <a:endParaRPr sz="1700">
              <a:solidFill>
                <a:schemeClr val="dk1"/>
              </a:solidFill>
            </a:endParaRPr>
          </a:p>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latin typeface="Arial"/>
                <a:ea typeface="Arial"/>
                <a:cs typeface="Arial"/>
                <a:sym typeface="Arial"/>
              </a:rPr>
              <a:t>Измерение выходов </a:t>
            </a:r>
            <a:r>
              <a:rPr lang="ru" sz="1700">
                <a:solidFill>
                  <a:schemeClr val="dk1"/>
                </a:solidFill>
              </a:rPr>
              <a:t>радиоактивных пучков </a:t>
            </a:r>
            <a:r>
              <a:rPr baseline="30000" lang="ru" sz="1700">
                <a:solidFill>
                  <a:schemeClr val="dk1"/>
                </a:solidFill>
                <a:latin typeface="Arial"/>
                <a:ea typeface="Arial"/>
                <a:cs typeface="Arial"/>
                <a:sym typeface="Arial"/>
              </a:rPr>
              <a:t>6</a:t>
            </a:r>
            <a:r>
              <a:rPr baseline="30000" lang="ru" sz="1700">
                <a:solidFill>
                  <a:schemeClr val="dk1"/>
                </a:solidFill>
              </a:rPr>
              <a:t>,</a:t>
            </a:r>
            <a:r>
              <a:rPr baseline="30000" lang="ru" sz="1700">
                <a:solidFill>
                  <a:schemeClr val="dk1"/>
                </a:solidFill>
                <a:latin typeface="Arial"/>
                <a:ea typeface="Arial"/>
                <a:cs typeface="Arial"/>
                <a:sym typeface="Arial"/>
              </a:rPr>
              <a:t>8</a:t>
            </a:r>
            <a:r>
              <a:rPr lang="ru" sz="1700">
                <a:solidFill>
                  <a:schemeClr val="dk1"/>
                </a:solidFill>
                <a:latin typeface="Arial"/>
                <a:ea typeface="Arial"/>
                <a:cs typeface="Arial"/>
                <a:sym typeface="Arial"/>
              </a:rPr>
              <a:t>He, </a:t>
            </a:r>
            <a:r>
              <a:rPr baseline="30000" lang="ru" sz="1700">
                <a:solidFill>
                  <a:schemeClr val="dk1"/>
                </a:solidFill>
                <a:latin typeface="Arial"/>
                <a:ea typeface="Arial"/>
                <a:cs typeface="Arial"/>
                <a:sym typeface="Arial"/>
              </a:rPr>
              <a:t>1</a:t>
            </a:r>
            <a:r>
              <a:rPr baseline="30000" lang="ru" sz="1700">
                <a:solidFill>
                  <a:schemeClr val="dk1"/>
                </a:solidFill>
              </a:rPr>
              <a:t>0,12</a:t>
            </a:r>
            <a:r>
              <a:rPr lang="ru" sz="1700">
                <a:solidFill>
                  <a:schemeClr val="dk1"/>
                </a:solidFill>
                <a:latin typeface="Arial"/>
                <a:ea typeface="Arial"/>
                <a:cs typeface="Arial"/>
                <a:sym typeface="Arial"/>
              </a:rPr>
              <a:t>Be</a:t>
            </a:r>
            <a:r>
              <a:rPr lang="ru" sz="1700">
                <a:solidFill>
                  <a:schemeClr val="dk1"/>
                </a:solidFill>
              </a:rPr>
              <a:t>, </a:t>
            </a:r>
            <a:r>
              <a:rPr lang="ru" sz="1700">
                <a:solidFill>
                  <a:schemeClr val="dk1"/>
                </a:solidFill>
                <a:latin typeface="Arial"/>
                <a:ea typeface="Arial"/>
                <a:cs typeface="Arial"/>
                <a:sym typeface="Arial"/>
              </a:rPr>
              <a:t>в реакциях фрагментации </a:t>
            </a:r>
            <a:r>
              <a:rPr baseline="30000" lang="ru" sz="1700">
                <a:solidFill>
                  <a:schemeClr val="dk1"/>
                </a:solidFill>
                <a:latin typeface="Arial"/>
                <a:ea typeface="Arial"/>
                <a:cs typeface="Arial"/>
                <a:sym typeface="Arial"/>
              </a:rPr>
              <a:t>15</a:t>
            </a:r>
            <a:r>
              <a:rPr lang="ru" sz="1700">
                <a:solidFill>
                  <a:schemeClr val="dk1"/>
                </a:solidFill>
                <a:latin typeface="Arial"/>
                <a:ea typeface="Arial"/>
                <a:cs typeface="Arial"/>
                <a:sym typeface="Arial"/>
              </a:rPr>
              <a:t>N (51 </a:t>
            </a:r>
            <a:r>
              <a:rPr i="1" lang="ru" sz="1700">
                <a:solidFill>
                  <a:schemeClr val="dk1"/>
                </a:solidFill>
                <a:latin typeface="Arial"/>
                <a:ea typeface="Arial"/>
                <a:cs typeface="Arial"/>
                <a:sym typeface="Arial"/>
              </a:rPr>
              <a:t>A</a:t>
            </a:r>
            <a:r>
              <a:rPr lang="ru" sz="1700">
                <a:solidFill>
                  <a:schemeClr val="dk1"/>
                </a:solidFill>
                <a:latin typeface="Arial"/>
                <a:ea typeface="Arial"/>
                <a:cs typeface="Arial"/>
                <a:sym typeface="Arial"/>
              </a:rPr>
              <a:t>MeV) и </a:t>
            </a:r>
            <a:r>
              <a:rPr baseline="30000" lang="ru" sz="1700">
                <a:solidFill>
                  <a:schemeClr val="dk1"/>
                </a:solidFill>
                <a:latin typeface="Arial"/>
                <a:ea typeface="Arial"/>
                <a:cs typeface="Arial"/>
                <a:sym typeface="Arial"/>
              </a:rPr>
              <a:t>18</a:t>
            </a:r>
            <a:r>
              <a:rPr lang="ru" sz="1700">
                <a:solidFill>
                  <a:schemeClr val="dk1"/>
                </a:solidFill>
                <a:latin typeface="Arial"/>
                <a:ea typeface="Arial"/>
                <a:cs typeface="Arial"/>
                <a:sym typeface="Arial"/>
              </a:rPr>
              <a:t>О(49 </a:t>
            </a:r>
            <a:r>
              <a:rPr i="1" lang="ru" sz="1700">
                <a:solidFill>
                  <a:schemeClr val="dk1"/>
                </a:solidFill>
                <a:latin typeface="Arial"/>
                <a:ea typeface="Arial"/>
                <a:cs typeface="Arial"/>
                <a:sym typeface="Arial"/>
              </a:rPr>
              <a:t>A</a:t>
            </a:r>
            <a:r>
              <a:rPr lang="ru" sz="1700">
                <a:solidFill>
                  <a:schemeClr val="dk1"/>
                </a:solidFill>
                <a:latin typeface="Arial"/>
                <a:ea typeface="Arial"/>
                <a:cs typeface="Arial"/>
                <a:sym typeface="Arial"/>
              </a:rPr>
              <a:t>MeV) на бериллиевой мишени (тол</a:t>
            </a:r>
            <a:r>
              <a:rPr lang="ru" sz="1700">
                <a:solidFill>
                  <a:schemeClr val="dk1"/>
                </a:solidFill>
              </a:rPr>
              <a:t>щ</a:t>
            </a:r>
            <a:r>
              <a:rPr lang="ru" sz="1700">
                <a:solidFill>
                  <a:schemeClr val="dk1"/>
                </a:solidFill>
                <a:latin typeface="Arial"/>
                <a:ea typeface="Arial"/>
                <a:cs typeface="Arial"/>
                <a:sym typeface="Arial"/>
              </a:rPr>
              <a:t>ина 2 мм) в широком диапазоне энергий (E ~ 25 ÷ 55 </a:t>
            </a:r>
            <a:r>
              <a:rPr i="1" lang="ru" sz="1700">
                <a:solidFill>
                  <a:schemeClr val="dk1"/>
                </a:solidFill>
                <a:latin typeface="Arial"/>
                <a:ea typeface="Arial"/>
                <a:cs typeface="Arial"/>
                <a:sym typeface="Arial"/>
              </a:rPr>
              <a:t>A</a:t>
            </a:r>
            <a:r>
              <a:rPr lang="ru" sz="1700">
                <a:solidFill>
                  <a:schemeClr val="dk1"/>
                </a:solidFill>
                <a:latin typeface="Arial"/>
                <a:ea typeface="Arial"/>
                <a:cs typeface="Arial"/>
                <a:sym typeface="Arial"/>
              </a:rPr>
              <a:t>MeV) </a:t>
            </a:r>
            <a:r>
              <a:rPr i="1" lang="ru" sz="1700" u="sng">
                <a:solidFill>
                  <a:schemeClr val="dk1"/>
                </a:solidFill>
              </a:rPr>
              <a:t>(отв. </a:t>
            </a:r>
            <a:r>
              <a:rPr i="1" lang="ru" sz="1700" u="sng">
                <a:solidFill>
                  <a:schemeClr val="dk1"/>
                </a:solidFill>
              </a:rPr>
              <a:t>С.А. Крупко</a:t>
            </a:r>
            <a:r>
              <a:rPr i="1" lang="ru" sz="1700" u="sng">
                <a:solidFill>
                  <a:schemeClr val="dk1"/>
                </a:solidFill>
              </a:rPr>
              <a:t>)</a:t>
            </a:r>
            <a:endParaRPr i="1" sz="1700" u="sng">
              <a:solidFill>
                <a:schemeClr val="dk1"/>
              </a:solidFill>
            </a:endParaRPr>
          </a:p>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rPr>
              <a:t>Тестовая реакции </a:t>
            </a:r>
            <a:r>
              <a:rPr baseline="30000" lang="ru" sz="1700">
                <a:solidFill>
                  <a:schemeClr val="dk1"/>
                </a:solidFill>
              </a:rPr>
              <a:t>4</a:t>
            </a:r>
            <a:r>
              <a:rPr lang="ru" sz="1700">
                <a:solidFill>
                  <a:schemeClr val="dk1"/>
                </a:solidFill>
              </a:rPr>
              <a:t>He(</a:t>
            </a:r>
            <a:r>
              <a:rPr baseline="30000" lang="ru" sz="1700">
                <a:solidFill>
                  <a:schemeClr val="dk1"/>
                </a:solidFill>
              </a:rPr>
              <a:t>6</a:t>
            </a:r>
            <a:r>
              <a:rPr lang="ru" sz="1700">
                <a:solidFill>
                  <a:schemeClr val="dk1"/>
                </a:solidFill>
              </a:rPr>
              <a:t>He,</a:t>
            </a:r>
            <a:r>
              <a:rPr baseline="30000" lang="ru" sz="1700">
                <a:solidFill>
                  <a:schemeClr val="dk1"/>
                </a:solidFill>
              </a:rPr>
              <a:t>6</a:t>
            </a:r>
            <a:r>
              <a:rPr lang="ru" sz="1700">
                <a:solidFill>
                  <a:schemeClr val="dk1"/>
                </a:solidFill>
              </a:rPr>
              <a:t>He)</a:t>
            </a:r>
            <a:r>
              <a:rPr baseline="30000" lang="ru" sz="1700">
                <a:solidFill>
                  <a:schemeClr val="dk1"/>
                </a:solidFill>
              </a:rPr>
              <a:t>4</a:t>
            </a:r>
            <a:r>
              <a:rPr lang="ru" sz="1700">
                <a:solidFill>
                  <a:schemeClr val="dk1"/>
                </a:solidFill>
              </a:rPr>
              <a:t>He</a:t>
            </a:r>
            <a:r>
              <a:rPr lang="ru" sz="1700">
                <a:solidFill>
                  <a:srgbClr val="0000FF"/>
                </a:solidFill>
              </a:rPr>
              <a:t> </a:t>
            </a:r>
            <a:r>
              <a:rPr lang="ru" sz="1700">
                <a:solidFill>
                  <a:schemeClr val="dk1"/>
                </a:solidFill>
              </a:rPr>
              <a:t>при</a:t>
            </a:r>
            <a:r>
              <a:rPr lang="ru" sz="1700">
                <a:solidFill>
                  <a:srgbClr val="0000FF"/>
                </a:solidFill>
              </a:rPr>
              <a:t> </a:t>
            </a:r>
            <a:r>
              <a:rPr lang="ru" sz="1700">
                <a:solidFill>
                  <a:schemeClr val="dk1"/>
                </a:solidFill>
              </a:rPr>
              <a:t>E(</a:t>
            </a:r>
            <a:r>
              <a:rPr baseline="30000" lang="ru" sz="1700">
                <a:solidFill>
                  <a:schemeClr val="dk1"/>
                </a:solidFill>
              </a:rPr>
              <a:t>6</a:t>
            </a:r>
            <a:r>
              <a:rPr lang="ru" sz="1700">
                <a:solidFill>
                  <a:schemeClr val="dk1"/>
                </a:solidFill>
              </a:rPr>
              <a:t>He) ~ 32 </a:t>
            </a:r>
            <a:r>
              <a:rPr i="1" lang="ru" sz="1700">
                <a:solidFill>
                  <a:schemeClr val="dk1"/>
                </a:solidFill>
              </a:rPr>
              <a:t>A</a:t>
            </a:r>
            <a:r>
              <a:rPr lang="ru" sz="1700">
                <a:solidFill>
                  <a:schemeClr val="dk1"/>
                </a:solidFill>
              </a:rPr>
              <a:t>MeV</a:t>
            </a:r>
            <a:r>
              <a:rPr lang="ru" sz="1700">
                <a:solidFill>
                  <a:srgbClr val="0000FF"/>
                </a:solidFill>
              </a:rPr>
              <a:t> </a:t>
            </a:r>
            <a:r>
              <a:rPr lang="ru" sz="1700">
                <a:solidFill>
                  <a:schemeClr val="dk1"/>
                </a:solidFill>
              </a:rPr>
              <a:t>на пути к опыту </a:t>
            </a:r>
            <a:r>
              <a:rPr baseline="30000" lang="ru" sz="1700">
                <a:solidFill>
                  <a:schemeClr val="dk1"/>
                </a:solidFill>
              </a:rPr>
              <a:t>4</a:t>
            </a:r>
            <a:r>
              <a:rPr lang="ru" sz="1700">
                <a:solidFill>
                  <a:schemeClr val="dk1"/>
                </a:solidFill>
              </a:rPr>
              <a:t>He(</a:t>
            </a:r>
            <a:r>
              <a:rPr baseline="30000" lang="ru" sz="1700">
                <a:solidFill>
                  <a:schemeClr val="dk1"/>
                </a:solidFill>
              </a:rPr>
              <a:t>8</a:t>
            </a:r>
            <a:r>
              <a:rPr lang="ru" sz="1700">
                <a:solidFill>
                  <a:schemeClr val="dk1"/>
                </a:solidFill>
              </a:rPr>
              <a:t>He,</a:t>
            </a:r>
            <a:r>
              <a:rPr baseline="30000" lang="ru" sz="1700">
                <a:solidFill>
                  <a:schemeClr val="dk1"/>
                </a:solidFill>
              </a:rPr>
              <a:t>8</a:t>
            </a:r>
            <a:r>
              <a:rPr lang="ru" sz="1700">
                <a:solidFill>
                  <a:schemeClr val="dk1"/>
                </a:solidFill>
              </a:rPr>
              <a:t>He)</a:t>
            </a:r>
            <a:r>
              <a:rPr baseline="30000" lang="ru" sz="1700">
                <a:solidFill>
                  <a:schemeClr val="dk1"/>
                </a:solidFill>
              </a:rPr>
              <a:t>4</a:t>
            </a:r>
            <a:r>
              <a:rPr lang="ru" sz="1700">
                <a:solidFill>
                  <a:schemeClr val="dk1"/>
                </a:solidFill>
              </a:rPr>
              <a:t>He </a:t>
            </a:r>
            <a:r>
              <a:rPr i="1" lang="ru" sz="1700" u="sng">
                <a:solidFill>
                  <a:schemeClr val="dk1"/>
                </a:solidFill>
              </a:rPr>
              <a:t>(отв. А.С. Фомичев)</a:t>
            </a:r>
            <a:endParaRPr i="1" sz="1700" u="sng">
              <a:solidFill>
                <a:schemeClr val="dk1"/>
              </a:solidFill>
            </a:endParaRPr>
          </a:p>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rPr>
              <a:t>Исследование альфа-кластерной структуры основного состояния </a:t>
            </a:r>
            <a:r>
              <a:rPr baseline="30000" lang="ru" sz="1700">
                <a:solidFill>
                  <a:schemeClr val="dk1"/>
                </a:solidFill>
              </a:rPr>
              <a:t>10,12</a:t>
            </a:r>
            <a:r>
              <a:rPr lang="ru" sz="1700">
                <a:solidFill>
                  <a:schemeClr val="dk1"/>
                </a:solidFill>
              </a:rPr>
              <a:t>Be в реакциях передачи (</a:t>
            </a:r>
            <a:r>
              <a:rPr i="1" lang="ru" sz="1700">
                <a:solidFill>
                  <a:schemeClr val="dk1"/>
                </a:solidFill>
              </a:rPr>
              <a:t>d</a:t>
            </a:r>
            <a:r>
              <a:rPr lang="ru" sz="1700">
                <a:solidFill>
                  <a:schemeClr val="dk1"/>
                </a:solidFill>
              </a:rPr>
              <a:t>,</a:t>
            </a:r>
            <a:r>
              <a:rPr baseline="30000" lang="ru" sz="1700">
                <a:solidFill>
                  <a:schemeClr val="dk1"/>
                </a:solidFill>
              </a:rPr>
              <a:t>6</a:t>
            </a:r>
            <a:r>
              <a:rPr lang="ru" sz="1700">
                <a:solidFill>
                  <a:schemeClr val="dk1"/>
                </a:solidFill>
              </a:rPr>
              <a:t>Li) </a:t>
            </a:r>
            <a:r>
              <a:rPr i="1" lang="ru" sz="1700" u="sng">
                <a:solidFill>
                  <a:schemeClr val="dk1"/>
                </a:solidFill>
              </a:rPr>
              <a:t>(отв. М.С. Головков)</a:t>
            </a:r>
            <a:endParaRPr i="1" sz="1700" u="sng">
              <a:solidFill>
                <a:schemeClr val="dk1"/>
              </a:solidFill>
            </a:endParaRPr>
          </a:p>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rPr>
              <a:t>Исследование кластерной структуры возбужденных состояний Be в реакции </a:t>
            </a:r>
            <a:r>
              <a:rPr baseline="30000" lang="ru" sz="1700">
                <a:solidFill>
                  <a:schemeClr val="dk1"/>
                </a:solidFill>
              </a:rPr>
              <a:t>6</a:t>
            </a:r>
            <a:r>
              <a:rPr lang="ru" sz="1700">
                <a:solidFill>
                  <a:schemeClr val="dk1"/>
                </a:solidFill>
              </a:rPr>
              <a:t>He(</a:t>
            </a:r>
            <a:r>
              <a:rPr baseline="30000" lang="ru" sz="1700">
                <a:solidFill>
                  <a:schemeClr val="dk1"/>
                </a:solidFill>
              </a:rPr>
              <a:t>6</a:t>
            </a:r>
            <a:r>
              <a:rPr lang="ru" sz="1700">
                <a:solidFill>
                  <a:schemeClr val="dk1"/>
                </a:solidFill>
              </a:rPr>
              <a:t>Li,</a:t>
            </a:r>
            <a:r>
              <a:rPr i="1" lang="ru" sz="1700">
                <a:solidFill>
                  <a:schemeClr val="dk1"/>
                </a:solidFill>
              </a:rPr>
              <a:t>d</a:t>
            </a:r>
            <a:r>
              <a:rPr lang="ru" sz="1700">
                <a:solidFill>
                  <a:schemeClr val="dk1"/>
                </a:solidFill>
              </a:rPr>
              <a:t>)</a:t>
            </a:r>
            <a:r>
              <a:rPr baseline="30000" lang="ru" sz="1700">
                <a:solidFill>
                  <a:schemeClr val="dk1"/>
                </a:solidFill>
              </a:rPr>
              <a:t>10</a:t>
            </a:r>
            <a:r>
              <a:rPr lang="ru" sz="1700">
                <a:solidFill>
                  <a:schemeClr val="dk1"/>
                </a:solidFill>
              </a:rPr>
              <a:t>Be в обратной кинематике (</a:t>
            </a:r>
            <a:r>
              <a:rPr i="1" lang="ru" sz="1700" u="sng">
                <a:solidFill>
                  <a:schemeClr val="dk1"/>
                </a:solidFill>
              </a:rPr>
              <a:t>отв. М.С. Головков</a:t>
            </a:r>
            <a:r>
              <a:rPr lang="ru" sz="1700">
                <a:solidFill>
                  <a:schemeClr val="dk1"/>
                </a:solidFill>
              </a:rPr>
              <a:t>)</a:t>
            </a:r>
            <a:endParaRPr sz="1700">
              <a:solidFill>
                <a:schemeClr val="dk1"/>
              </a:solidFill>
            </a:endParaRPr>
          </a:p>
          <a:p>
            <a:pPr indent="-336550" lvl="0" marL="457200" marR="0" rtl="0" algn="l">
              <a:lnSpc>
                <a:spcPct val="115000"/>
              </a:lnSpc>
              <a:spcBef>
                <a:spcPts val="1000"/>
              </a:spcBef>
              <a:spcAft>
                <a:spcPts val="0"/>
              </a:spcAft>
              <a:buClr>
                <a:schemeClr val="dk1"/>
              </a:buClr>
              <a:buSzPts val="1700"/>
              <a:buAutoNum type="arabicPeriod"/>
            </a:pPr>
            <a:r>
              <a:rPr lang="ru" sz="1700">
                <a:solidFill>
                  <a:schemeClr val="dk1"/>
                </a:solidFill>
              </a:rPr>
              <a:t>Измерение угловых распределений распада низколежайщих состояний изотопа </a:t>
            </a:r>
            <a:r>
              <a:rPr baseline="30000" lang="ru" sz="1700">
                <a:solidFill>
                  <a:schemeClr val="dk1"/>
                </a:solidFill>
              </a:rPr>
              <a:t>7</a:t>
            </a:r>
            <a:r>
              <a:rPr lang="ru" sz="1700">
                <a:solidFill>
                  <a:schemeClr val="dk1"/>
                </a:solidFill>
              </a:rPr>
              <a:t>Не заселяемых в реакции </a:t>
            </a:r>
            <a:r>
              <a:rPr baseline="30000" lang="ru" sz="1700">
                <a:solidFill>
                  <a:schemeClr val="dk1"/>
                </a:solidFill>
              </a:rPr>
              <a:t>6</a:t>
            </a:r>
            <a:r>
              <a:rPr lang="ru" sz="1700">
                <a:solidFill>
                  <a:schemeClr val="dk1"/>
                </a:solidFill>
              </a:rPr>
              <a:t>Не(</a:t>
            </a:r>
            <a:r>
              <a:rPr i="1" lang="ru" sz="1700">
                <a:solidFill>
                  <a:schemeClr val="dk1"/>
                </a:solidFill>
              </a:rPr>
              <a:t>d,p</a:t>
            </a:r>
            <a:r>
              <a:rPr lang="ru" sz="1700">
                <a:solidFill>
                  <a:schemeClr val="dk1"/>
                </a:solidFill>
              </a:rPr>
              <a:t>) </a:t>
            </a:r>
            <a:r>
              <a:rPr i="1" lang="ru" sz="1700" u="sng">
                <a:solidFill>
                  <a:schemeClr val="dk1"/>
                </a:solidFill>
              </a:rPr>
              <a:t>(отв. А.А. Безбах)</a:t>
            </a:r>
            <a:endParaRPr i="1" sz="1700">
              <a:solidFill>
                <a:schemeClr val="dk1"/>
              </a:solidFill>
            </a:endParaRPr>
          </a:p>
        </p:txBody>
      </p:sp>
      <p:sp>
        <p:nvSpPr>
          <p:cNvPr id="195" name="Google Shape;195;p48"/>
          <p:cNvSpPr txBox="1"/>
          <p:nvPr>
            <p:ph idx="4294967295"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Программа ПНР (2024-2025)</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grpSp>
        <p:nvGrpSpPr>
          <p:cNvPr id="581" name="Google Shape;581;p66"/>
          <p:cNvGrpSpPr/>
          <p:nvPr/>
        </p:nvGrpSpPr>
        <p:grpSpPr>
          <a:xfrm>
            <a:off x="4063350" y="657340"/>
            <a:ext cx="4538097" cy="2856525"/>
            <a:chOff x="5922013" y="1167074"/>
            <a:chExt cx="6050796" cy="4110108"/>
          </a:xfrm>
        </p:grpSpPr>
        <p:pic>
          <p:nvPicPr>
            <p:cNvPr id="582" name="Google Shape;582;p66"/>
            <p:cNvPicPr preferRelativeResize="0"/>
            <p:nvPr/>
          </p:nvPicPr>
          <p:blipFill rotWithShape="1">
            <a:blip r:embed="rId3">
              <a:alphaModFix/>
            </a:blip>
            <a:srcRect b="0" l="0" r="0" t="0"/>
            <a:stretch/>
          </p:blipFill>
          <p:spPr>
            <a:xfrm>
              <a:off x="6221862" y="1167074"/>
              <a:ext cx="5750948" cy="3780650"/>
            </a:xfrm>
            <a:prstGeom prst="rect">
              <a:avLst/>
            </a:prstGeom>
            <a:noFill/>
            <a:ln>
              <a:noFill/>
            </a:ln>
          </p:spPr>
        </p:pic>
        <p:sp>
          <p:nvSpPr>
            <p:cNvPr id="583" name="Google Shape;583;p66"/>
            <p:cNvSpPr txBox="1"/>
            <p:nvPr/>
          </p:nvSpPr>
          <p:spPr>
            <a:xfrm>
              <a:off x="8835241" y="4867382"/>
              <a:ext cx="2029500" cy="409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chemeClr val="dk1"/>
                  </a:solidFill>
                  <a:latin typeface="Arial"/>
                  <a:ea typeface="Arial"/>
                  <a:cs typeface="Arial"/>
                  <a:sym typeface="Arial"/>
                </a:rPr>
                <a:t>Е</a:t>
              </a:r>
              <a:r>
                <a:rPr i="0" lang="ru" sz="1400" u="none" cap="none" strike="noStrike">
                  <a:solidFill>
                    <a:schemeClr val="dk1"/>
                  </a:solidFill>
                  <a:latin typeface="Arial"/>
                  <a:ea typeface="Arial"/>
                  <a:cs typeface="Arial"/>
                  <a:sym typeface="Arial"/>
                </a:rPr>
                <a:t>(</a:t>
              </a:r>
              <a:r>
                <a:rPr baseline="30000" i="0" lang="ru" sz="1400" u="none" cap="none" strike="noStrike">
                  <a:solidFill>
                    <a:schemeClr val="dk1"/>
                  </a:solidFill>
                  <a:latin typeface="Arial"/>
                  <a:ea typeface="Arial"/>
                  <a:cs typeface="Arial"/>
                  <a:sym typeface="Arial"/>
                </a:rPr>
                <a:t>12</a:t>
              </a:r>
              <a:r>
                <a:rPr i="0" lang="ru" sz="1400" u="none" cap="none" strike="noStrike">
                  <a:solidFill>
                    <a:schemeClr val="dk1"/>
                  </a:solidFill>
                  <a:latin typeface="Arial"/>
                  <a:ea typeface="Arial"/>
                  <a:cs typeface="Arial"/>
                  <a:sym typeface="Arial"/>
                </a:rPr>
                <a:t>Be), </a:t>
              </a:r>
              <a:r>
                <a:rPr i="1" lang="ru" sz="1400" u="none" cap="none" strike="noStrike">
                  <a:solidFill>
                    <a:schemeClr val="dk1"/>
                  </a:solidFill>
                  <a:latin typeface="Arial"/>
                  <a:ea typeface="Arial"/>
                  <a:cs typeface="Arial"/>
                  <a:sym typeface="Arial"/>
                </a:rPr>
                <a:t>A</a:t>
              </a:r>
              <a:r>
                <a:rPr i="0" lang="ru" sz="1400" u="none" cap="none" strike="noStrike">
                  <a:solidFill>
                    <a:schemeClr val="dk1"/>
                  </a:solidFill>
                  <a:latin typeface="Arial"/>
                  <a:ea typeface="Arial"/>
                  <a:cs typeface="Arial"/>
                  <a:sym typeface="Arial"/>
                </a:rPr>
                <a:t>MeV</a:t>
              </a:r>
              <a:endParaRPr sz="1400">
                <a:solidFill>
                  <a:schemeClr val="dk1"/>
                </a:solidFill>
                <a:latin typeface="Arial"/>
                <a:ea typeface="Arial"/>
                <a:cs typeface="Arial"/>
                <a:sym typeface="Arial"/>
              </a:endParaRPr>
            </a:p>
          </p:txBody>
        </p:sp>
        <p:sp>
          <p:nvSpPr>
            <p:cNvPr id="584" name="Google Shape;584;p66"/>
            <p:cNvSpPr txBox="1"/>
            <p:nvPr/>
          </p:nvSpPr>
          <p:spPr>
            <a:xfrm>
              <a:off x="7550488" y="2031281"/>
              <a:ext cx="1383000" cy="631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200">
                  <a:solidFill>
                    <a:srgbClr val="00B050"/>
                  </a:solidFill>
                  <a:latin typeface="Arial"/>
                  <a:ea typeface="Arial"/>
                  <a:cs typeface="Arial"/>
                  <a:sym typeface="Arial"/>
                </a:rPr>
                <a:t>INTENSITY</a:t>
              </a:r>
              <a:endParaRPr sz="1100"/>
            </a:p>
            <a:p>
              <a:pPr indent="0" lvl="0" marL="0" marR="0" rtl="0" algn="l">
                <a:spcBef>
                  <a:spcPts val="0"/>
                </a:spcBef>
                <a:spcAft>
                  <a:spcPts val="0"/>
                </a:spcAft>
                <a:buNone/>
              </a:pPr>
              <a:r>
                <a:rPr lang="ru" sz="1200">
                  <a:solidFill>
                    <a:srgbClr val="00B050"/>
                  </a:solidFill>
                  <a:latin typeface="Arial"/>
                  <a:ea typeface="Arial"/>
                  <a:cs typeface="Arial"/>
                  <a:sym typeface="Arial"/>
                </a:rPr>
                <a:t>v-shift on</a:t>
              </a:r>
              <a:endParaRPr sz="1200">
                <a:solidFill>
                  <a:srgbClr val="00B050"/>
                </a:solidFill>
                <a:latin typeface="Arial"/>
                <a:ea typeface="Arial"/>
                <a:cs typeface="Arial"/>
                <a:sym typeface="Arial"/>
              </a:endParaRPr>
            </a:p>
          </p:txBody>
        </p:sp>
        <p:sp>
          <p:nvSpPr>
            <p:cNvPr id="585" name="Google Shape;585;p66"/>
            <p:cNvSpPr txBox="1"/>
            <p:nvPr/>
          </p:nvSpPr>
          <p:spPr>
            <a:xfrm>
              <a:off x="10381795" y="1399099"/>
              <a:ext cx="1293900" cy="631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200">
                  <a:solidFill>
                    <a:srgbClr val="0000FF"/>
                  </a:solidFill>
                  <a:latin typeface="Arial"/>
                  <a:ea typeface="Arial"/>
                  <a:cs typeface="Arial"/>
                  <a:sym typeface="Arial"/>
                </a:rPr>
                <a:t>INTENSITY</a:t>
              </a:r>
              <a:endParaRPr sz="1100"/>
            </a:p>
            <a:p>
              <a:pPr indent="0" lvl="0" marL="0" marR="0" rtl="0" algn="l">
                <a:spcBef>
                  <a:spcPts val="0"/>
                </a:spcBef>
                <a:spcAft>
                  <a:spcPts val="0"/>
                </a:spcAft>
                <a:buNone/>
              </a:pPr>
              <a:r>
                <a:rPr lang="ru" sz="1200">
                  <a:solidFill>
                    <a:srgbClr val="0000FF"/>
                  </a:solidFill>
                  <a:latin typeface="Arial"/>
                  <a:ea typeface="Arial"/>
                  <a:cs typeface="Arial"/>
                  <a:sym typeface="Arial"/>
                </a:rPr>
                <a:t>v-shift off</a:t>
              </a:r>
              <a:endParaRPr sz="1200">
                <a:solidFill>
                  <a:srgbClr val="0000FF"/>
                </a:solidFill>
                <a:latin typeface="Arial"/>
                <a:ea typeface="Arial"/>
                <a:cs typeface="Arial"/>
                <a:sym typeface="Arial"/>
              </a:endParaRPr>
            </a:p>
          </p:txBody>
        </p:sp>
        <p:sp>
          <p:nvSpPr>
            <p:cNvPr id="586" name="Google Shape;586;p66"/>
            <p:cNvSpPr txBox="1"/>
            <p:nvPr/>
          </p:nvSpPr>
          <p:spPr>
            <a:xfrm rot="-5400000">
              <a:off x="4713313" y="2375949"/>
              <a:ext cx="2796900" cy="379500"/>
            </a:xfrm>
            <a:prstGeom prst="rect">
              <a:avLst/>
            </a:prstGeom>
            <a:noFill/>
            <a:ln>
              <a:noFill/>
            </a:ln>
          </p:spPr>
          <p:txBody>
            <a:bodyPr anchorCtr="0" anchor="t" bIns="34275" lIns="68575" spcFirstLastPara="1" rIns="68575" wrap="square" tIns="34275">
              <a:spAutoFit/>
            </a:bodyPr>
            <a:lstStyle/>
            <a:p>
              <a:pPr indent="0" lvl="0" marL="0" marR="25400" rtl="0" algn="ctr">
                <a:spcBef>
                  <a:spcPts val="0"/>
                </a:spcBef>
                <a:spcAft>
                  <a:spcPts val="0"/>
                </a:spcAft>
                <a:buNone/>
              </a:pPr>
              <a:r>
                <a:rPr b="0" i="0" lang="ru" sz="1400" u="none" strike="noStrike">
                  <a:solidFill>
                    <a:schemeClr val="dk1"/>
                  </a:solidFill>
                  <a:latin typeface="Arial"/>
                  <a:ea typeface="Arial"/>
                  <a:cs typeface="Arial"/>
                  <a:sym typeface="Arial"/>
                </a:rPr>
                <a:t>Yield, pps/pµA</a:t>
              </a:r>
              <a:endParaRPr b="0" i="0" sz="1400" u="none" strike="noStrike">
                <a:solidFill>
                  <a:schemeClr val="dk1"/>
                </a:solidFill>
                <a:latin typeface="Arial"/>
                <a:ea typeface="Arial"/>
                <a:cs typeface="Arial"/>
                <a:sym typeface="Arial"/>
              </a:endParaRPr>
            </a:p>
          </p:txBody>
        </p:sp>
        <p:sp>
          <p:nvSpPr>
            <p:cNvPr id="587" name="Google Shape;587;p66"/>
            <p:cNvSpPr/>
            <p:nvPr/>
          </p:nvSpPr>
          <p:spPr>
            <a:xfrm>
              <a:off x="9566813" y="2467459"/>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88" name="Google Shape;588;p66"/>
            <p:cNvSpPr/>
            <p:nvPr/>
          </p:nvSpPr>
          <p:spPr>
            <a:xfrm>
              <a:off x="9371422" y="2753286"/>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89" name="Google Shape;589;p66"/>
            <p:cNvSpPr/>
            <p:nvPr/>
          </p:nvSpPr>
          <p:spPr>
            <a:xfrm>
              <a:off x="9768888" y="2767817"/>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0" name="Google Shape;590;p66"/>
            <p:cNvSpPr/>
            <p:nvPr/>
          </p:nvSpPr>
          <p:spPr>
            <a:xfrm>
              <a:off x="10005582" y="2832588"/>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1" name="Google Shape;591;p66"/>
            <p:cNvSpPr/>
            <p:nvPr/>
          </p:nvSpPr>
          <p:spPr>
            <a:xfrm>
              <a:off x="10202084" y="3218899"/>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2" name="Google Shape;592;p66"/>
            <p:cNvSpPr/>
            <p:nvPr/>
          </p:nvSpPr>
          <p:spPr>
            <a:xfrm>
              <a:off x="10414772" y="3562211"/>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3" name="Google Shape;593;p66"/>
            <p:cNvSpPr/>
            <p:nvPr/>
          </p:nvSpPr>
          <p:spPr>
            <a:xfrm>
              <a:off x="10667652" y="3905523"/>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4" name="Google Shape;594;p66"/>
            <p:cNvSpPr/>
            <p:nvPr/>
          </p:nvSpPr>
          <p:spPr>
            <a:xfrm>
              <a:off x="10920532" y="4339267"/>
              <a:ext cx="177000" cy="135300"/>
            </a:xfrm>
            <a:prstGeom prst="star5">
              <a:avLst>
                <a:gd fmla="val 19098" name="adj"/>
                <a:gd fmla="val 105146" name="hf"/>
                <a:gd fmla="val 110557" name="vf"/>
              </a:avLst>
            </a:prstGeom>
            <a:solidFill>
              <a:schemeClr val="accen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5" name="Google Shape;595;p66"/>
            <p:cNvSpPr txBox="1"/>
            <p:nvPr/>
          </p:nvSpPr>
          <p:spPr>
            <a:xfrm>
              <a:off x="8781577" y="4005409"/>
              <a:ext cx="1830300" cy="409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ru" sz="1400">
                  <a:solidFill>
                    <a:srgbClr val="002060"/>
                  </a:solidFill>
                  <a:latin typeface="Arial"/>
                  <a:ea typeface="Arial"/>
                  <a:cs typeface="Arial"/>
                  <a:sym typeface="Arial"/>
                </a:rPr>
                <a:t>       experiment</a:t>
              </a:r>
              <a:endParaRPr i="1" sz="1400">
                <a:solidFill>
                  <a:srgbClr val="002060"/>
                </a:solidFill>
                <a:latin typeface="Arial"/>
                <a:ea typeface="Arial"/>
                <a:cs typeface="Arial"/>
                <a:sym typeface="Arial"/>
              </a:endParaRPr>
            </a:p>
          </p:txBody>
        </p:sp>
        <p:sp>
          <p:nvSpPr>
            <p:cNvPr id="596" name="Google Shape;596;p66"/>
            <p:cNvSpPr/>
            <p:nvPr/>
          </p:nvSpPr>
          <p:spPr>
            <a:xfrm>
              <a:off x="9335020" y="4309970"/>
              <a:ext cx="1529700" cy="258900"/>
            </a:xfrm>
            <a:prstGeom prst="leftRightArrow">
              <a:avLst>
                <a:gd fmla="val 50000" name="adj1"/>
                <a:gd fmla="val 50000" name="adj2"/>
              </a:avLst>
            </a:prstGeom>
            <a:solidFill>
              <a:schemeClr val="lt1"/>
            </a:solidFill>
            <a:ln cap="flat" cmpd="sng" w="25400">
              <a:solidFill>
                <a:srgbClr val="2641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7" name="Google Shape;597;p66"/>
            <p:cNvSpPr txBox="1"/>
            <p:nvPr/>
          </p:nvSpPr>
          <p:spPr>
            <a:xfrm>
              <a:off x="9001859" y="3468601"/>
              <a:ext cx="1163700" cy="409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rgbClr val="FF00FF"/>
                  </a:solidFill>
                  <a:latin typeface="Arial"/>
                  <a:ea typeface="Arial"/>
                  <a:cs typeface="Arial"/>
                  <a:sym typeface="Arial"/>
                </a:rPr>
                <a:t>MOCADI</a:t>
              </a:r>
              <a:endParaRPr sz="1100"/>
            </a:p>
          </p:txBody>
        </p:sp>
      </p:grpSp>
      <p:pic>
        <p:nvPicPr>
          <p:cNvPr id="598" name="Google Shape;598;p66"/>
          <p:cNvPicPr preferRelativeResize="0"/>
          <p:nvPr/>
        </p:nvPicPr>
        <p:blipFill rotWithShape="1">
          <a:blip r:embed="rId4">
            <a:alphaModFix/>
          </a:blip>
          <a:srcRect b="0" l="0" r="0" t="0"/>
          <a:stretch/>
        </p:blipFill>
        <p:spPr>
          <a:xfrm>
            <a:off x="273389" y="2687549"/>
            <a:ext cx="3315254" cy="2387497"/>
          </a:xfrm>
          <a:prstGeom prst="rect">
            <a:avLst/>
          </a:prstGeom>
          <a:noFill/>
          <a:ln>
            <a:noFill/>
          </a:ln>
        </p:spPr>
      </p:pic>
      <p:pic>
        <p:nvPicPr>
          <p:cNvPr id="599" name="Google Shape;599;p66"/>
          <p:cNvPicPr preferRelativeResize="0"/>
          <p:nvPr/>
        </p:nvPicPr>
        <p:blipFill rotWithShape="1">
          <a:blip r:embed="rId5">
            <a:alphaModFix/>
          </a:blip>
          <a:srcRect b="0" l="0" r="0" t="0"/>
          <a:stretch/>
        </p:blipFill>
        <p:spPr>
          <a:xfrm>
            <a:off x="480350" y="509175"/>
            <a:ext cx="3101200" cy="2161525"/>
          </a:xfrm>
          <a:prstGeom prst="rect">
            <a:avLst/>
          </a:prstGeom>
          <a:noFill/>
          <a:ln>
            <a:noFill/>
          </a:ln>
        </p:spPr>
      </p:pic>
      <p:graphicFrame>
        <p:nvGraphicFramePr>
          <p:cNvPr id="600" name="Google Shape;600;p66"/>
          <p:cNvGraphicFramePr/>
          <p:nvPr/>
        </p:nvGraphicFramePr>
        <p:xfrm>
          <a:off x="3919179" y="3741800"/>
          <a:ext cx="3000000" cy="3000000"/>
        </p:xfrm>
        <a:graphic>
          <a:graphicData uri="http://schemas.openxmlformats.org/drawingml/2006/table">
            <a:tbl>
              <a:tblPr bandRow="1" firstRow="1">
                <a:noFill/>
                <a:tableStyleId>{81D29EF1-8033-403D-B4FF-6AAA1355D198}</a:tableStyleId>
              </a:tblPr>
              <a:tblGrid>
                <a:gridCol w="965575"/>
                <a:gridCol w="1116075"/>
                <a:gridCol w="1609900"/>
                <a:gridCol w="1161275"/>
              </a:tblGrid>
              <a:tr h="282325">
                <a:tc>
                  <a:txBody>
                    <a:bodyPr/>
                    <a:lstStyle/>
                    <a:p>
                      <a:pPr indent="0" lvl="0" marL="0" marR="0" rtl="0" algn="l">
                        <a:spcBef>
                          <a:spcPts val="0"/>
                        </a:spcBef>
                        <a:spcAft>
                          <a:spcPts val="0"/>
                        </a:spcAft>
                        <a:buNone/>
                      </a:pPr>
                      <a:r>
                        <a:t/>
                      </a:r>
                      <a:endParaRPr sz="1400"/>
                    </a:p>
                  </a:txBody>
                  <a:tcPr marT="34300" marB="34300" marR="68600" marL="68600">
                    <a:solidFill>
                      <a:srgbClr val="C4E0B2"/>
                    </a:solidFill>
                  </a:tcPr>
                </a:tc>
                <a:tc>
                  <a:txBody>
                    <a:bodyPr/>
                    <a:lstStyle/>
                    <a:p>
                      <a:pPr indent="0" lvl="0" marL="0" marR="0" rtl="0" algn="ctr">
                        <a:spcBef>
                          <a:spcPts val="0"/>
                        </a:spcBef>
                        <a:spcAft>
                          <a:spcPts val="0"/>
                        </a:spcAft>
                        <a:buNone/>
                      </a:pPr>
                      <a:r>
                        <a:rPr baseline="30000" lang="ru" sz="1400">
                          <a:solidFill>
                            <a:schemeClr val="dk1"/>
                          </a:solidFill>
                        </a:rPr>
                        <a:t>6</a:t>
                      </a:r>
                      <a:r>
                        <a:rPr lang="ru" sz="1400">
                          <a:solidFill>
                            <a:schemeClr val="dk1"/>
                          </a:solidFill>
                        </a:rPr>
                        <a:t>He</a:t>
                      </a:r>
                      <a:endParaRPr sz="1400">
                        <a:solidFill>
                          <a:schemeClr val="dk1"/>
                        </a:solidFill>
                      </a:endParaRPr>
                    </a:p>
                  </a:txBody>
                  <a:tcPr marT="34300" marB="34300" marR="68600" marL="68600">
                    <a:solidFill>
                      <a:srgbClr val="C4E0B2"/>
                    </a:solidFill>
                  </a:tcPr>
                </a:tc>
                <a:tc>
                  <a:txBody>
                    <a:bodyPr/>
                    <a:lstStyle/>
                    <a:p>
                      <a:pPr indent="0" lvl="0" marL="0" marR="0" rtl="0" algn="ctr">
                        <a:spcBef>
                          <a:spcPts val="0"/>
                        </a:spcBef>
                        <a:spcAft>
                          <a:spcPts val="0"/>
                        </a:spcAft>
                        <a:buNone/>
                      </a:pPr>
                      <a:r>
                        <a:rPr baseline="30000" lang="ru" sz="1400">
                          <a:solidFill>
                            <a:schemeClr val="dk1"/>
                          </a:solidFill>
                        </a:rPr>
                        <a:t>8</a:t>
                      </a:r>
                      <a:r>
                        <a:rPr lang="ru" sz="1400">
                          <a:solidFill>
                            <a:schemeClr val="dk1"/>
                          </a:solidFill>
                        </a:rPr>
                        <a:t>He</a:t>
                      </a:r>
                      <a:endParaRPr sz="1400">
                        <a:solidFill>
                          <a:schemeClr val="dk1"/>
                        </a:solidFill>
                      </a:endParaRPr>
                    </a:p>
                  </a:txBody>
                  <a:tcPr marT="34300" marB="34300" marR="68600" marL="68600">
                    <a:solidFill>
                      <a:srgbClr val="C4E0B2"/>
                    </a:solidFill>
                  </a:tcPr>
                </a:tc>
                <a:tc>
                  <a:txBody>
                    <a:bodyPr/>
                    <a:lstStyle/>
                    <a:p>
                      <a:pPr indent="0" lvl="0" marL="0" marR="0" rtl="0" algn="ctr">
                        <a:spcBef>
                          <a:spcPts val="0"/>
                        </a:spcBef>
                        <a:spcAft>
                          <a:spcPts val="0"/>
                        </a:spcAft>
                        <a:buNone/>
                      </a:pPr>
                      <a:r>
                        <a:rPr baseline="30000" lang="ru" sz="1400">
                          <a:solidFill>
                            <a:schemeClr val="dk1"/>
                          </a:solidFill>
                        </a:rPr>
                        <a:t>12</a:t>
                      </a:r>
                      <a:r>
                        <a:rPr lang="ru" sz="1400">
                          <a:solidFill>
                            <a:schemeClr val="dk1"/>
                          </a:solidFill>
                        </a:rPr>
                        <a:t>Be</a:t>
                      </a:r>
                      <a:endParaRPr sz="1400">
                        <a:solidFill>
                          <a:schemeClr val="dk1"/>
                        </a:solidFill>
                      </a:endParaRPr>
                    </a:p>
                  </a:txBody>
                  <a:tcPr marT="34300" marB="34300" marR="68600" marL="68600">
                    <a:solidFill>
                      <a:srgbClr val="C4E0B2"/>
                    </a:solidFill>
                  </a:tcPr>
                </a:tc>
              </a:tr>
              <a:tr h="321350">
                <a:tc>
                  <a:txBody>
                    <a:bodyPr/>
                    <a:lstStyle/>
                    <a:p>
                      <a:pPr indent="0" lvl="0" marL="0" marR="0" rtl="0" algn="l">
                        <a:spcBef>
                          <a:spcPts val="0"/>
                        </a:spcBef>
                        <a:spcAft>
                          <a:spcPts val="0"/>
                        </a:spcAft>
                        <a:buNone/>
                      </a:pPr>
                      <a:r>
                        <a:rPr b="1" lang="ru" sz="1400"/>
                        <a:t>I</a:t>
                      </a:r>
                      <a:r>
                        <a:rPr b="1" baseline="-25000" lang="ru" sz="1400"/>
                        <a:t>max</a:t>
                      </a:r>
                      <a:r>
                        <a:rPr b="1" lang="ru" sz="1400"/>
                        <a:t>, pps</a:t>
                      </a:r>
                      <a:endParaRPr b="1" sz="1400"/>
                    </a:p>
                  </a:txBody>
                  <a:tcPr marT="34300" marB="34300" marR="68600" marL="68600"/>
                </a:tc>
                <a:tc>
                  <a:txBody>
                    <a:bodyPr/>
                    <a:lstStyle/>
                    <a:p>
                      <a:pPr indent="0" lvl="0" marL="0" marR="0" rtl="0" algn="ctr">
                        <a:spcBef>
                          <a:spcPts val="0"/>
                        </a:spcBef>
                        <a:spcAft>
                          <a:spcPts val="0"/>
                        </a:spcAft>
                        <a:buNone/>
                      </a:pPr>
                      <a:r>
                        <a:rPr b="1" lang="ru" sz="1400"/>
                        <a:t>1.8*10</a:t>
                      </a:r>
                      <a:r>
                        <a:rPr b="1" baseline="30000" lang="ru" sz="1400"/>
                        <a:t>6</a:t>
                      </a:r>
                      <a:endParaRPr b="1" baseline="30000" sz="1400"/>
                    </a:p>
                  </a:txBody>
                  <a:tcPr marT="34300" marB="34300" marR="68600" marL="68600"/>
                </a:tc>
                <a:tc>
                  <a:txBody>
                    <a:bodyPr/>
                    <a:lstStyle/>
                    <a:p>
                      <a:pPr indent="0" lvl="0" marL="0" marR="0" rtl="0" algn="ctr">
                        <a:lnSpc>
                          <a:spcPct val="100000"/>
                        </a:lnSpc>
                        <a:spcBef>
                          <a:spcPts val="0"/>
                        </a:spcBef>
                        <a:spcAft>
                          <a:spcPts val="0"/>
                        </a:spcAft>
                        <a:buClr>
                          <a:schemeClr val="dk1"/>
                        </a:buClr>
                        <a:buSzPts val="1400"/>
                        <a:buFont typeface="Arial"/>
                        <a:buNone/>
                      </a:pPr>
                      <a:r>
                        <a:rPr b="1" lang="ru"/>
                        <a:t>2</a:t>
                      </a:r>
                      <a:r>
                        <a:rPr b="1" lang="ru" sz="1400"/>
                        <a:t>.</a:t>
                      </a:r>
                      <a:r>
                        <a:rPr b="1" lang="ru"/>
                        <a:t>5</a:t>
                      </a:r>
                      <a:r>
                        <a:rPr b="1" lang="ru" sz="1400"/>
                        <a:t>*10</a:t>
                      </a:r>
                      <a:r>
                        <a:rPr b="1" baseline="30000" lang="ru" sz="1400"/>
                        <a:t>4</a:t>
                      </a:r>
                      <a:r>
                        <a:rPr b="1" lang="ru" sz="1400"/>
                        <a:t> / </a:t>
                      </a:r>
                      <a:r>
                        <a:rPr b="1" lang="ru" sz="1400">
                          <a:solidFill>
                            <a:srgbClr val="0C02CE"/>
                          </a:solidFill>
                        </a:rPr>
                        <a:t>5.2</a:t>
                      </a:r>
                      <a:r>
                        <a:rPr b="1" lang="ru" sz="1400">
                          <a:solidFill>
                            <a:srgbClr val="0C02CE"/>
                          </a:solidFill>
                        </a:rPr>
                        <a:t>*10</a:t>
                      </a:r>
                      <a:r>
                        <a:rPr b="1" baseline="30000" lang="ru" sz="1400">
                          <a:solidFill>
                            <a:srgbClr val="0C02CE"/>
                          </a:solidFill>
                        </a:rPr>
                        <a:t>4</a:t>
                      </a:r>
                      <a:endParaRPr b="1" baseline="30000" sz="1400">
                        <a:solidFill>
                          <a:srgbClr val="0C02CE"/>
                        </a:solidFill>
                      </a:endParaRPr>
                    </a:p>
                  </a:txBody>
                  <a:tcPr marT="34300" marB="34300" marR="68600" marL="68600"/>
                </a:tc>
                <a:tc>
                  <a:txBody>
                    <a:bodyPr/>
                    <a:lstStyle/>
                    <a:p>
                      <a:pPr indent="0" lvl="0" marL="0" marR="0" rtl="0" algn="ctr">
                        <a:lnSpc>
                          <a:spcPct val="100000"/>
                        </a:lnSpc>
                        <a:spcBef>
                          <a:spcPts val="0"/>
                        </a:spcBef>
                        <a:spcAft>
                          <a:spcPts val="0"/>
                        </a:spcAft>
                        <a:buClr>
                          <a:schemeClr val="dk1"/>
                        </a:buClr>
                        <a:buSzPts val="1400"/>
                        <a:buFont typeface="Arial"/>
                        <a:buNone/>
                      </a:pPr>
                      <a:r>
                        <a:rPr b="1" lang="ru" sz="1400"/>
                        <a:t>6.2*10</a:t>
                      </a:r>
                      <a:r>
                        <a:rPr b="1" baseline="30000" lang="ru" sz="1400"/>
                        <a:t>5</a:t>
                      </a:r>
                      <a:endParaRPr b="1" baseline="30000" sz="1400"/>
                    </a:p>
                  </a:txBody>
                  <a:tcPr marT="34300" marB="34300" marR="68600" marL="68600"/>
                </a:tc>
              </a:tr>
              <a:tr h="303275">
                <a:tc>
                  <a:txBody>
                    <a:bodyPr/>
                    <a:lstStyle/>
                    <a:p>
                      <a:pPr indent="0" lvl="0" marL="0" marR="0" rtl="0" algn="l">
                        <a:spcBef>
                          <a:spcPts val="0"/>
                        </a:spcBef>
                        <a:spcAft>
                          <a:spcPts val="0"/>
                        </a:spcAft>
                        <a:buNone/>
                      </a:pPr>
                      <a:r>
                        <a:rPr b="1" lang="ru" sz="1400"/>
                        <a:t>E, </a:t>
                      </a:r>
                      <a:r>
                        <a:rPr b="1" i="1" lang="ru" sz="1400"/>
                        <a:t>A</a:t>
                      </a:r>
                      <a:r>
                        <a:rPr b="1" lang="ru" sz="1400"/>
                        <a:t>MeV</a:t>
                      </a:r>
                      <a:endParaRPr b="1" sz="1400"/>
                    </a:p>
                  </a:txBody>
                  <a:tcPr marT="34300" marB="34300" marR="68600" marL="68600"/>
                </a:tc>
                <a:tc>
                  <a:txBody>
                    <a:bodyPr/>
                    <a:lstStyle/>
                    <a:p>
                      <a:pPr indent="0" lvl="0" marL="0" marR="0" rtl="0" algn="ctr">
                        <a:spcBef>
                          <a:spcPts val="0"/>
                        </a:spcBef>
                        <a:spcAft>
                          <a:spcPts val="0"/>
                        </a:spcAft>
                        <a:buNone/>
                      </a:pPr>
                      <a:r>
                        <a:rPr b="1" lang="ru" sz="1400"/>
                        <a:t>40</a:t>
                      </a:r>
                      <a:endParaRPr b="1" sz="1400"/>
                    </a:p>
                  </a:txBody>
                  <a:tcPr marT="34300" marB="34300" marR="68600" marL="68600"/>
                </a:tc>
                <a:tc>
                  <a:txBody>
                    <a:bodyPr/>
                    <a:lstStyle/>
                    <a:p>
                      <a:pPr indent="0" lvl="0" marL="0" marR="0" rtl="0" algn="ctr">
                        <a:spcBef>
                          <a:spcPts val="0"/>
                        </a:spcBef>
                        <a:spcAft>
                          <a:spcPts val="0"/>
                        </a:spcAft>
                        <a:buNone/>
                      </a:pPr>
                      <a:r>
                        <a:rPr b="1" lang="ru" sz="1400"/>
                        <a:t>36</a:t>
                      </a:r>
                      <a:endParaRPr b="1" sz="1400"/>
                    </a:p>
                  </a:txBody>
                  <a:tcPr marT="34300" marB="34300" marR="68600" marL="68600"/>
                </a:tc>
                <a:tc>
                  <a:txBody>
                    <a:bodyPr/>
                    <a:lstStyle/>
                    <a:p>
                      <a:pPr indent="0" lvl="0" marL="0" marR="0" rtl="0" algn="ctr">
                        <a:spcBef>
                          <a:spcPts val="0"/>
                        </a:spcBef>
                        <a:spcAft>
                          <a:spcPts val="0"/>
                        </a:spcAft>
                        <a:buNone/>
                      </a:pPr>
                      <a:r>
                        <a:rPr b="1" lang="ru" sz="1400"/>
                        <a:t>30</a:t>
                      </a:r>
                      <a:endParaRPr b="1" sz="1400"/>
                    </a:p>
                  </a:txBody>
                  <a:tcPr marT="34300" marB="34300" marR="68600" marL="68600"/>
                </a:tc>
              </a:tr>
            </a:tbl>
          </a:graphicData>
        </a:graphic>
      </p:graphicFrame>
      <p:sp>
        <p:nvSpPr>
          <p:cNvPr id="601" name="Google Shape;601;p66"/>
          <p:cNvSpPr txBox="1"/>
          <p:nvPr/>
        </p:nvSpPr>
        <p:spPr>
          <a:xfrm>
            <a:off x="6155949" y="4785950"/>
            <a:ext cx="2714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baseline="30000" lang="ru">
                <a:solidFill>
                  <a:schemeClr val="dk1"/>
                </a:solidFill>
                <a:latin typeface="Times New Roman"/>
                <a:ea typeface="Times New Roman"/>
                <a:cs typeface="Times New Roman"/>
                <a:sym typeface="Times New Roman"/>
              </a:rPr>
              <a:t>15</a:t>
            </a:r>
            <a:r>
              <a:rPr b="1" lang="ru">
                <a:solidFill>
                  <a:schemeClr val="dk1"/>
                </a:solidFill>
                <a:latin typeface="Times New Roman"/>
                <a:ea typeface="Times New Roman"/>
                <a:cs typeface="Times New Roman"/>
                <a:sym typeface="Times New Roman"/>
              </a:rPr>
              <a:t>N@51 </a:t>
            </a:r>
            <a:r>
              <a:rPr b="1" i="1" lang="ru">
                <a:solidFill>
                  <a:schemeClr val="dk1"/>
                </a:solidFill>
                <a:latin typeface="Times New Roman"/>
                <a:ea typeface="Times New Roman"/>
                <a:cs typeface="Times New Roman"/>
                <a:sym typeface="Times New Roman"/>
              </a:rPr>
              <a:t>A</a:t>
            </a:r>
            <a:r>
              <a:rPr b="1" lang="ru">
                <a:solidFill>
                  <a:schemeClr val="dk1"/>
                </a:solidFill>
                <a:latin typeface="Times New Roman"/>
                <a:ea typeface="Times New Roman"/>
                <a:cs typeface="Times New Roman"/>
                <a:sym typeface="Times New Roman"/>
              </a:rPr>
              <a:t>MeV/</a:t>
            </a:r>
            <a:r>
              <a:rPr b="1" baseline="30000" lang="ru" sz="1400">
                <a:solidFill>
                  <a:srgbClr val="0C02CE"/>
                </a:solidFill>
                <a:latin typeface="Times New Roman"/>
                <a:ea typeface="Times New Roman"/>
                <a:cs typeface="Times New Roman"/>
                <a:sym typeface="Times New Roman"/>
              </a:rPr>
              <a:t>18</a:t>
            </a:r>
            <a:r>
              <a:rPr b="1" lang="ru" sz="1400">
                <a:solidFill>
                  <a:srgbClr val="0C02CE"/>
                </a:solidFill>
                <a:latin typeface="Times New Roman"/>
                <a:ea typeface="Times New Roman"/>
                <a:cs typeface="Times New Roman"/>
                <a:sym typeface="Times New Roman"/>
              </a:rPr>
              <a:t>О@49 </a:t>
            </a:r>
            <a:r>
              <a:rPr b="1" i="1" lang="ru" sz="1400">
                <a:solidFill>
                  <a:srgbClr val="0C02CE"/>
                </a:solidFill>
                <a:latin typeface="Times New Roman"/>
                <a:ea typeface="Times New Roman"/>
                <a:cs typeface="Times New Roman"/>
                <a:sym typeface="Times New Roman"/>
              </a:rPr>
              <a:t>A</a:t>
            </a:r>
            <a:r>
              <a:rPr b="1" lang="ru" sz="1400">
                <a:solidFill>
                  <a:srgbClr val="0C02CE"/>
                </a:solidFill>
                <a:latin typeface="Times New Roman"/>
                <a:ea typeface="Times New Roman"/>
                <a:cs typeface="Times New Roman"/>
                <a:sym typeface="Times New Roman"/>
              </a:rPr>
              <a:t>MeV </a:t>
            </a:r>
            <a:endParaRPr sz="1400">
              <a:solidFill>
                <a:srgbClr val="0C02CE"/>
              </a:solidFill>
              <a:latin typeface="Arial"/>
              <a:ea typeface="Arial"/>
              <a:cs typeface="Arial"/>
              <a:sym typeface="Arial"/>
            </a:endParaRPr>
          </a:p>
        </p:txBody>
      </p:sp>
      <p:sp>
        <p:nvSpPr>
          <p:cNvPr id="602" name="Google Shape;602;p66"/>
          <p:cNvSpPr txBox="1"/>
          <p:nvPr>
            <p:ph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Измерение выходов радиоактивных пучков </a:t>
            </a:r>
            <a:r>
              <a:rPr baseline="30000" lang="ru" sz="2400"/>
              <a:t>6,8</a:t>
            </a:r>
            <a:r>
              <a:rPr lang="ru" sz="2400"/>
              <a:t>He, </a:t>
            </a:r>
            <a:r>
              <a:rPr baseline="30000" lang="ru" sz="2400"/>
              <a:t>12</a:t>
            </a:r>
            <a:r>
              <a:rPr lang="ru" sz="2400"/>
              <a:t>Be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49"/>
          <p:cNvPicPr preferRelativeResize="0"/>
          <p:nvPr/>
        </p:nvPicPr>
        <p:blipFill rotWithShape="1">
          <a:blip r:embed="rId3">
            <a:alphaModFix/>
          </a:blip>
          <a:srcRect b="0" l="0" r="0" t="0"/>
          <a:stretch/>
        </p:blipFill>
        <p:spPr>
          <a:xfrm>
            <a:off x="5723450" y="3011742"/>
            <a:ext cx="3344350" cy="2083457"/>
          </a:xfrm>
          <a:prstGeom prst="rect">
            <a:avLst/>
          </a:prstGeom>
          <a:noFill/>
          <a:ln>
            <a:noFill/>
          </a:ln>
        </p:spPr>
      </p:pic>
      <p:graphicFrame>
        <p:nvGraphicFramePr>
          <p:cNvPr id="202" name="Google Shape;202;p49"/>
          <p:cNvGraphicFramePr/>
          <p:nvPr/>
        </p:nvGraphicFramePr>
        <p:xfrm>
          <a:off x="2689258" y="533798"/>
          <a:ext cx="3000000" cy="3000000"/>
        </p:xfrm>
        <a:graphic>
          <a:graphicData uri="http://schemas.openxmlformats.org/drawingml/2006/table">
            <a:tbl>
              <a:tblPr>
                <a:noFill/>
                <a:tableStyleId>{337BB063-1C06-419B-ADF9-6B9438932976}</a:tableStyleId>
              </a:tblPr>
              <a:tblGrid>
                <a:gridCol w="686725"/>
                <a:gridCol w="888500"/>
                <a:gridCol w="649800"/>
                <a:gridCol w="892225"/>
                <a:gridCol w="648250"/>
              </a:tblGrid>
              <a:tr h="228900">
                <a:tc>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HI</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gridSpan="2">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2020</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hMerge="1"/>
                <a:tc gridSpan="2">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202</a:t>
                      </a:r>
                      <a:r>
                        <a:rPr b="1" lang="ru" sz="1500">
                          <a:solidFill>
                            <a:srgbClr val="C00000"/>
                          </a:solidFill>
                        </a:rPr>
                        <a:t>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hMerge="1"/>
              </a:tr>
              <a:tr h="335900">
                <a:tc>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 </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E, AMeV</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I, p</a:t>
                      </a:r>
                      <a:r>
                        <a:rPr b="1" lang="ru" sz="1500" u="none" cap="none" strike="noStrike">
                          <a:solidFill>
                            <a:srgbClr val="000000"/>
                          </a:solidFill>
                          <a:latin typeface="Noto Sans Symbols"/>
                          <a:ea typeface="Noto Sans Symbols"/>
                          <a:cs typeface="Noto Sans Symbols"/>
                          <a:sym typeface="Noto Sans Symbols"/>
                        </a:rPr>
                        <a:t>μ</a:t>
                      </a:r>
                      <a:r>
                        <a:rPr b="1" lang="ru" sz="1500" u="none" cap="none" strike="noStrike">
                          <a:solidFill>
                            <a:srgbClr val="000000"/>
                          </a:solidFill>
                          <a:latin typeface="Arial"/>
                          <a:ea typeface="Arial"/>
                          <a:cs typeface="Arial"/>
                          <a:sym typeface="Arial"/>
                        </a:rPr>
                        <a:t>A</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E, AMeV</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I, p</a:t>
                      </a:r>
                      <a:r>
                        <a:rPr b="1" lang="ru" sz="1500" u="none" cap="none" strike="noStrike">
                          <a:solidFill>
                            <a:srgbClr val="000000"/>
                          </a:solidFill>
                          <a:latin typeface="Noto Sans Symbols"/>
                          <a:ea typeface="Noto Sans Symbols"/>
                          <a:cs typeface="Noto Sans Symbols"/>
                          <a:sym typeface="Noto Sans Symbols"/>
                        </a:rPr>
                        <a:t>μ</a:t>
                      </a:r>
                      <a:r>
                        <a:rPr b="1" lang="ru" sz="1500" u="none" cap="none" strike="noStrike">
                          <a:solidFill>
                            <a:srgbClr val="000000"/>
                          </a:solidFill>
                          <a:latin typeface="Arial"/>
                          <a:ea typeface="Arial"/>
                          <a:cs typeface="Arial"/>
                          <a:sym typeface="Arial"/>
                        </a:rPr>
                        <a:t>A</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7</a:t>
                      </a:r>
                      <a:r>
                        <a:rPr b="1" lang="ru" sz="1500" u="none" cap="none" strike="noStrike">
                          <a:solidFill>
                            <a:srgbClr val="C00000"/>
                          </a:solidFill>
                          <a:latin typeface="Arial"/>
                          <a:ea typeface="Arial"/>
                          <a:cs typeface="Arial"/>
                          <a:sym typeface="Arial"/>
                        </a:rPr>
                        <a:t>Li</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39</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10</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11</a:t>
                      </a:r>
                      <a:r>
                        <a:rPr b="1" lang="ru" sz="1500" u="none" cap="none" strike="noStrike">
                          <a:solidFill>
                            <a:srgbClr val="C00000"/>
                          </a:solidFill>
                          <a:latin typeface="Arial"/>
                          <a:ea typeface="Arial"/>
                          <a:cs typeface="Arial"/>
                          <a:sym typeface="Arial"/>
                        </a:rPr>
                        <a:t>B</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33</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34</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a:t>7</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15</a:t>
                      </a:r>
                      <a:r>
                        <a:rPr b="1" lang="ru" sz="1500" u="none" cap="none" strike="noStrike">
                          <a:solidFill>
                            <a:srgbClr val="C00000"/>
                          </a:solidFill>
                          <a:latin typeface="Arial"/>
                          <a:ea typeface="Arial"/>
                          <a:cs typeface="Arial"/>
                          <a:sym typeface="Arial"/>
                        </a:rPr>
                        <a:t>N</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47</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0.5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FF"/>
                          </a:solidFill>
                          <a:latin typeface="Arial"/>
                          <a:ea typeface="Arial"/>
                          <a:cs typeface="Arial"/>
                          <a:sym typeface="Arial"/>
                        </a:rPr>
                        <a:t>51</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FF"/>
                          </a:solidFill>
                          <a:latin typeface="Arial"/>
                          <a:ea typeface="Arial"/>
                          <a:cs typeface="Arial"/>
                          <a:sym typeface="Arial"/>
                        </a:rPr>
                        <a:t>2</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18</a:t>
                      </a:r>
                      <a:r>
                        <a:rPr b="1" lang="ru" sz="1500" u="none" cap="none" strike="noStrike">
                          <a:solidFill>
                            <a:srgbClr val="C00000"/>
                          </a:solidFill>
                          <a:latin typeface="Arial"/>
                          <a:ea typeface="Arial"/>
                          <a:cs typeface="Arial"/>
                          <a:sym typeface="Arial"/>
                        </a:rPr>
                        <a:t>O</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36</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0.5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FF"/>
                          </a:solidFill>
                          <a:latin typeface="Arial"/>
                          <a:ea typeface="Arial"/>
                          <a:cs typeface="Arial"/>
                          <a:sym typeface="Arial"/>
                        </a:rPr>
                        <a:t>4</a:t>
                      </a:r>
                      <a:r>
                        <a:rPr b="1" lang="ru" sz="1500">
                          <a:solidFill>
                            <a:srgbClr val="0000FF"/>
                          </a:solidFill>
                        </a:rPr>
                        <a:t>9</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FF"/>
                          </a:solidFill>
                          <a:latin typeface="Arial"/>
                          <a:ea typeface="Arial"/>
                          <a:cs typeface="Arial"/>
                          <a:sym typeface="Arial"/>
                        </a:rPr>
                        <a:t>1.</a:t>
                      </a:r>
                      <a:r>
                        <a:rPr b="1" lang="ru" sz="1500">
                          <a:solidFill>
                            <a:srgbClr val="0000FF"/>
                          </a:solidFill>
                        </a:rPr>
                        <a:t>3</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20,22</a:t>
                      </a:r>
                      <a:r>
                        <a:rPr b="1" lang="ru" sz="1500" u="none" cap="none" strike="noStrike">
                          <a:solidFill>
                            <a:srgbClr val="C00000"/>
                          </a:solidFill>
                          <a:latin typeface="Arial"/>
                          <a:ea typeface="Arial"/>
                          <a:cs typeface="Arial"/>
                          <a:sym typeface="Arial"/>
                        </a:rPr>
                        <a:t>Ne</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53 / 45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0.3</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54 / 50</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1</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r h="228900">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32,36</a:t>
                      </a:r>
                      <a:r>
                        <a:rPr b="1" lang="ru" sz="1500" u="none" cap="none" strike="noStrike">
                          <a:solidFill>
                            <a:srgbClr val="C00000"/>
                          </a:solidFill>
                          <a:latin typeface="Arial"/>
                          <a:ea typeface="Arial"/>
                          <a:cs typeface="Arial"/>
                          <a:sym typeface="Arial"/>
                        </a:rPr>
                        <a:t>S</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51 / 40</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0.2</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52 / 44</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0.2</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E7E6E6"/>
                    </a:solidFill>
                  </a:tcPr>
                </a:tc>
              </a:tr>
            </a:tbl>
          </a:graphicData>
        </a:graphic>
      </p:graphicFrame>
      <p:grpSp>
        <p:nvGrpSpPr>
          <p:cNvPr id="203" name="Google Shape;203;p49"/>
          <p:cNvGrpSpPr/>
          <p:nvPr/>
        </p:nvGrpSpPr>
        <p:grpSpPr>
          <a:xfrm>
            <a:off x="115648" y="3093651"/>
            <a:ext cx="2316099" cy="2001556"/>
            <a:chOff x="3237835" y="2773680"/>
            <a:chExt cx="3096390" cy="2977619"/>
          </a:xfrm>
        </p:grpSpPr>
        <p:pic>
          <p:nvPicPr>
            <p:cNvPr id="204" name="Google Shape;204;p49"/>
            <p:cNvPicPr preferRelativeResize="0"/>
            <p:nvPr/>
          </p:nvPicPr>
          <p:blipFill rotWithShape="1">
            <a:blip r:embed="rId4">
              <a:alphaModFix/>
            </a:blip>
            <a:srcRect b="0" l="0" r="0" t="0"/>
            <a:stretch/>
          </p:blipFill>
          <p:spPr>
            <a:xfrm>
              <a:off x="3237835" y="2773680"/>
              <a:ext cx="3096390" cy="2977619"/>
            </a:xfrm>
            <a:prstGeom prst="rect">
              <a:avLst/>
            </a:prstGeom>
            <a:noFill/>
            <a:ln>
              <a:noFill/>
            </a:ln>
          </p:spPr>
        </p:pic>
        <p:sp>
          <p:nvSpPr>
            <p:cNvPr id="205" name="Google Shape;205;p49"/>
            <p:cNvSpPr txBox="1"/>
            <p:nvPr/>
          </p:nvSpPr>
          <p:spPr>
            <a:xfrm>
              <a:off x="5392755" y="3931753"/>
              <a:ext cx="941400" cy="73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ru" sz="1300" u="none" cap="none" strike="noStrike">
                  <a:solidFill>
                    <a:schemeClr val="dk1"/>
                  </a:solidFill>
                  <a:latin typeface="Arial"/>
                  <a:ea typeface="Arial"/>
                  <a:cs typeface="Arial"/>
                  <a:sym typeface="Arial"/>
                </a:rPr>
                <a:t> 6</a:t>
              </a:r>
              <a:r>
                <a:rPr b="1" i="0" lang="ru" sz="1300" u="none" cap="none" strike="noStrike">
                  <a:solidFill>
                    <a:schemeClr val="dk1"/>
                  </a:solidFill>
                  <a:latin typeface="Arial"/>
                  <a:ea typeface="Arial"/>
                  <a:cs typeface="Arial"/>
                  <a:sym typeface="Arial"/>
                </a:rPr>
                <a:t>He</a:t>
              </a:r>
              <a:endParaRPr b="1" sz="1300">
                <a:solidFill>
                  <a:schemeClr val="dk1"/>
                </a:solidFill>
              </a:endParaRPr>
            </a:p>
            <a:p>
              <a:pPr indent="0" lvl="0" marL="0" marR="0" rtl="0" algn="l">
                <a:spcBef>
                  <a:spcPts val="0"/>
                </a:spcBef>
                <a:spcAft>
                  <a:spcPts val="0"/>
                </a:spcAft>
                <a:buNone/>
              </a:pPr>
              <a:r>
                <a:rPr b="1" lang="ru" sz="1300">
                  <a:solidFill>
                    <a:schemeClr val="dk1"/>
                  </a:solidFill>
                  <a:latin typeface="Arial"/>
                  <a:ea typeface="Arial"/>
                  <a:cs typeface="Arial"/>
                  <a:sym typeface="Arial"/>
                </a:rPr>
                <a:t>~92%</a:t>
              </a:r>
              <a:endParaRPr b="1" sz="1300">
                <a:solidFill>
                  <a:schemeClr val="dk1"/>
                </a:solidFill>
                <a:latin typeface="Arial"/>
                <a:ea typeface="Arial"/>
                <a:cs typeface="Arial"/>
                <a:sym typeface="Arial"/>
              </a:endParaRPr>
            </a:p>
          </p:txBody>
        </p:sp>
        <p:sp>
          <p:nvSpPr>
            <p:cNvPr id="206" name="Google Shape;206;p49"/>
            <p:cNvSpPr txBox="1"/>
            <p:nvPr/>
          </p:nvSpPr>
          <p:spPr>
            <a:xfrm>
              <a:off x="5398954" y="5097823"/>
              <a:ext cx="560400" cy="43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ru" sz="1300" u="none" cap="none" strike="noStrike">
                  <a:solidFill>
                    <a:srgbClr val="000000"/>
                  </a:solidFill>
                </a:rPr>
                <a:t>3</a:t>
              </a:r>
              <a:r>
                <a:rPr b="1" i="0" lang="ru" sz="1300" u="none" cap="none" strike="noStrike">
                  <a:solidFill>
                    <a:srgbClr val="000000"/>
                  </a:solidFill>
                </a:rPr>
                <a:t>H</a:t>
              </a:r>
              <a:endParaRPr b="1" sz="1300">
                <a:solidFill>
                  <a:srgbClr val="000000"/>
                </a:solidFill>
              </a:endParaRPr>
            </a:p>
          </p:txBody>
        </p:sp>
        <p:sp>
          <p:nvSpPr>
            <p:cNvPr id="207" name="Google Shape;207;p49"/>
            <p:cNvSpPr txBox="1"/>
            <p:nvPr/>
          </p:nvSpPr>
          <p:spPr>
            <a:xfrm>
              <a:off x="5386558" y="3199591"/>
              <a:ext cx="560400" cy="43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ru" sz="1300" u="none" cap="none" strike="noStrike">
                  <a:solidFill>
                    <a:srgbClr val="000000"/>
                  </a:solidFill>
                </a:rPr>
                <a:t>9</a:t>
              </a:r>
              <a:r>
                <a:rPr b="1" lang="ru" sz="1300">
                  <a:solidFill>
                    <a:srgbClr val="000000"/>
                  </a:solidFill>
                </a:rPr>
                <a:t>Li</a:t>
              </a:r>
              <a:endParaRPr b="1" sz="1300">
                <a:solidFill>
                  <a:srgbClr val="000000"/>
                </a:solidFill>
              </a:endParaRPr>
            </a:p>
          </p:txBody>
        </p:sp>
        <p:sp>
          <p:nvSpPr>
            <p:cNvPr id="208" name="Google Shape;208;p49"/>
            <p:cNvSpPr txBox="1"/>
            <p:nvPr/>
          </p:nvSpPr>
          <p:spPr>
            <a:xfrm>
              <a:off x="4453727" y="3550624"/>
              <a:ext cx="560400" cy="43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ru" sz="1300" u="none" cap="none" strike="noStrike">
                  <a:solidFill>
                    <a:srgbClr val="000000"/>
                  </a:solidFill>
                </a:rPr>
                <a:t>8</a:t>
              </a:r>
              <a:r>
                <a:rPr b="1" lang="ru" sz="1300">
                  <a:solidFill>
                    <a:srgbClr val="000000"/>
                  </a:solidFill>
                </a:rPr>
                <a:t>Li</a:t>
              </a:r>
              <a:endParaRPr b="1" sz="1300">
                <a:solidFill>
                  <a:srgbClr val="000000"/>
                </a:solidFill>
              </a:endParaRPr>
            </a:p>
          </p:txBody>
        </p:sp>
      </p:grpSp>
      <p:graphicFrame>
        <p:nvGraphicFramePr>
          <p:cNvPr id="209" name="Google Shape;209;p49"/>
          <p:cNvGraphicFramePr/>
          <p:nvPr/>
        </p:nvGraphicFramePr>
        <p:xfrm>
          <a:off x="96247" y="533800"/>
          <a:ext cx="3000000" cy="3000000"/>
        </p:xfrm>
        <a:graphic>
          <a:graphicData uri="http://schemas.openxmlformats.org/drawingml/2006/table">
            <a:tbl>
              <a:tblPr>
                <a:noFill/>
                <a:tableStyleId>{337BB063-1C06-419B-ADF9-6B9438932976}</a:tableStyleId>
              </a:tblPr>
              <a:tblGrid>
                <a:gridCol w="908925"/>
                <a:gridCol w="822075"/>
                <a:gridCol w="604550"/>
              </a:tblGrid>
              <a:tr h="221075">
                <a:tc>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RI</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gridSpan="2">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202</a:t>
                      </a:r>
                      <a:r>
                        <a:rPr b="1" lang="ru" sz="1500">
                          <a:solidFill>
                            <a:srgbClr val="C00000"/>
                          </a:solidFill>
                        </a:rPr>
                        <a:t>5</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hMerge="1"/>
              </a:tr>
              <a:tr h="335900">
                <a:tc>
                  <a:txBody>
                    <a:bodyPr/>
                    <a:lstStyle/>
                    <a:p>
                      <a:pPr indent="0" lvl="0" marL="0" marR="0" rtl="0" algn="ctr">
                        <a:lnSpc>
                          <a:spcPct val="100000"/>
                        </a:lnSpc>
                        <a:spcBef>
                          <a:spcPts val="0"/>
                        </a:spcBef>
                        <a:spcAft>
                          <a:spcPts val="0"/>
                        </a:spcAft>
                        <a:buNone/>
                      </a:pPr>
                      <a:r>
                        <a:rPr b="1" lang="ru" sz="1500" u="none" cap="none" strike="noStrike">
                          <a:solidFill>
                            <a:srgbClr val="C00000"/>
                          </a:solidFill>
                          <a:latin typeface="Arial"/>
                          <a:ea typeface="Arial"/>
                          <a:cs typeface="Arial"/>
                          <a:sym typeface="Arial"/>
                        </a:rPr>
                        <a:t> </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Y, pps</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00"/>
                          </a:solidFill>
                          <a:latin typeface="Arial"/>
                          <a:ea typeface="Arial"/>
                          <a:cs typeface="Arial"/>
                          <a:sym typeface="Arial"/>
                        </a:rPr>
                        <a:t>P, %</a:t>
                      </a:r>
                      <a:endParaRPr b="0" sz="1500" u="none" cap="none" strike="noStrike">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a:solidFill>
                            <a:srgbClr val="C00000"/>
                          </a:solidFill>
                        </a:rPr>
                        <a:t>6</a:t>
                      </a:r>
                      <a:r>
                        <a:rPr b="1" lang="ru" sz="1500">
                          <a:solidFill>
                            <a:srgbClr val="C00000"/>
                          </a:solidFill>
                        </a:rPr>
                        <a:t>He(</a:t>
                      </a:r>
                      <a:r>
                        <a:rPr b="1" baseline="30000" lang="ru" sz="1500">
                          <a:solidFill>
                            <a:srgbClr val="C00000"/>
                          </a:solidFill>
                        </a:rPr>
                        <a:t>15</a:t>
                      </a:r>
                      <a:r>
                        <a:rPr b="1" lang="ru" sz="1500">
                          <a:solidFill>
                            <a:srgbClr val="C00000"/>
                          </a:solidFill>
                        </a:rPr>
                        <a:t>N)</a:t>
                      </a:r>
                      <a:endParaRPr b="1" sz="1500" u="none" cap="none" strike="noStrike">
                        <a:solidFill>
                          <a:srgbClr val="C00000"/>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1.8*10</a:t>
                      </a:r>
                      <a:r>
                        <a:rPr b="1" baseline="30000" lang="ru" sz="1500">
                          <a:solidFill>
                            <a:srgbClr val="0000FF"/>
                          </a:solidFill>
                        </a:rPr>
                        <a:t>6</a:t>
                      </a:r>
                      <a:endParaRPr b="1" baseline="30000"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95</a:t>
                      </a:r>
                      <a:endParaRPr b="1"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8</a:t>
                      </a:r>
                      <a:r>
                        <a:rPr b="1" lang="ru" sz="1500" u="none" cap="none" strike="noStrike">
                          <a:solidFill>
                            <a:srgbClr val="C00000"/>
                          </a:solidFill>
                          <a:latin typeface="Arial"/>
                          <a:ea typeface="Arial"/>
                          <a:cs typeface="Arial"/>
                          <a:sym typeface="Arial"/>
                        </a:rPr>
                        <a:t>He(</a:t>
                      </a:r>
                      <a:r>
                        <a:rPr b="1" baseline="30000" lang="ru" sz="1500" u="none" cap="none" strike="noStrike">
                          <a:solidFill>
                            <a:srgbClr val="C00000"/>
                          </a:solidFill>
                          <a:latin typeface="Arial"/>
                          <a:ea typeface="Arial"/>
                          <a:cs typeface="Arial"/>
                          <a:sym typeface="Arial"/>
                        </a:rPr>
                        <a:t>15</a:t>
                      </a:r>
                      <a:r>
                        <a:rPr b="1" lang="ru" sz="1500" u="none" cap="none" strike="noStrike">
                          <a:solidFill>
                            <a:srgbClr val="C00000"/>
                          </a:solidFill>
                          <a:latin typeface="Arial"/>
                          <a:ea typeface="Arial"/>
                          <a:cs typeface="Arial"/>
                          <a:sym typeface="Arial"/>
                        </a:rPr>
                        <a:t>N)</a:t>
                      </a:r>
                      <a:endParaRPr b="0" sz="1500" u="none" cap="none" strike="noStrike">
                        <a:solidFill>
                          <a:srgbClr val="C00000"/>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2.5</a:t>
                      </a:r>
                      <a:r>
                        <a:rPr b="1" lang="ru" sz="1500" u="none" cap="none" strike="noStrike">
                          <a:solidFill>
                            <a:srgbClr val="0000FF"/>
                          </a:solidFill>
                          <a:latin typeface="Arial"/>
                          <a:ea typeface="Arial"/>
                          <a:cs typeface="Arial"/>
                          <a:sym typeface="Arial"/>
                        </a:rPr>
                        <a:t>*10</a:t>
                      </a:r>
                      <a:r>
                        <a:rPr b="1" baseline="30000" lang="ru" sz="1500">
                          <a:solidFill>
                            <a:srgbClr val="0000FF"/>
                          </a:solidFill>
                        </a:rPr>
                        <a:t>4</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u="none" cap="none" strike="noStrike">
                          <a:solidFill>
                            <a:srgbClr val="0000FF"/>
                          </a:solidFill>
                          <a:latin typeface="Arial"/>
                          <a:ea typeface="Arial"/>
                          <a:cs typeface="Arial"/>
                          <a:sym typeface="Arial"/>
                        </a:rPr>
                        <a:t>90</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a:solidFill>
                            <a:srgbClr val="C00000"/>
                          </a:solidFill>
                        </a:rPr>
                        <a:t>8</a:t>
                      </a:r>
                      <a:r>
                        <a:rPr b="1" lang="ru" sz="1500">
                          <a:solidFill>
                            <a:srgbClr val="C00000"/>
                          </a:solidFill>
                        </a:rPr>
                        <a:t>He(</a:t>
                      </a:r>
                      <a:r>
                        <a:rPr b="1" baseline="30000" lang="ru" sz="1500">
                          <a:solidFill>
                            <a:srgbClr val="C00000"/>
                          </a:solidFill>
                        </a:rPr>
                        <a:t>18</a:t>
                      </a:r>
                      <a:r>
                        <a:rPr b="1" lang="ru" sz="1500">
                          <a:solidFill>
                            <a:srgbClr val="C00000"/>
                          </a:solidFill>
                        </a:rPr>
                        <a:t>O)</a:t>
                      </a:r>
                      <a:endParaRPr b="1" sz="1500" u="none" cap="none" strike="noStrike">
                        <a:solidFill>
                          <a:srgbClr val="C00000"/>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5.2*10</a:t>
                      </a:r>
                      <a:r>
                        <a:rPr b="1" baseline="30000" lang="ru" sz="1500">
                          <a:solidFill>
                            <a:srgbClr val="0000FF"/>
                          </a:solidFill>
                        </a:rPr>
                        <a:t>4</a:t>
                      </a:r>
                      <a:endParaRPr b="1" baseline="30000" sz="1500">
                        <a:solidFill>
                          <a:srgbClr val="0000FF"/>
                        </a:solidFil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95</a:t>
                      </a:r>
                      <a:endParaRPr b="1"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a:solidFill>
                            <a:srgbClr val="C00000"/>
                          </a:solidFill>
                        </a:rPr>
                        <a:t>12</a:t>
                      </a:r>
                      <a:r>
                        <a:rPr b="1" lang="ru" sz="1500">
                          <a:solidFill>
                            <a:srgbClr val="C00000"/>
                          </a:solidFill>
                        </a:rPr>
                        <a:t>Be(</a:t>
                      </a:r>
                      <a:r>
                        <a:rPr b="1" baseline="30000" lang="ru" sz="1500">
                          <a:solidFill>
                            <a:srgbClr val="C00000"/>
                          </a:solidFill>
                        </a:rPr>
                        <a:t>15</a:t>
                      </a:r>
                      <a:r>
                        <a:rPr b="1" lang="ru" sz="1500">
                          <a:solidFill>
                            <a:srgbClr val="C00000"/>
                          </a:solidFill>
                        </a:rPr>
                        <a:t>N)</a:t>
                      </a:r>
                      <a:endParaRPr b="1" sz="1500" u="none" cap="none" strike="noStrike">
                        <a:solidFill>
                          <a:srgbClr val="C00000"/>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6*10</a:t>
                      </a:r>
                      <a:r>
                        <a:rPr b="1" baseline="30000" lang="ru" sz="1500">
                          <a:solidFill>
                            <a:srgbClr val="0000FF"/>
                          </a:solidFill>
                        </a:rPr>
                        <a:t>4</a:t>
                      </a:r>
                      <a:endParaRPr b="1" baseline="30000"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85</a:t>
                      </a:r>
                      <a:endParaRPr b="1"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a:solidFill>
                            <a:srgbClr val="C00000"/>
                          </a:solidFill>
                        </a:rPr>
                        <a:t>12</a:t>
                      </a:r>
                      <a:r>
                        <a:rPr b="1" lang="ru" sz="1500">
                          <a:solidFill>
                            <a:srgbClr val="C00000"/>
                          </a:solidFill>
                        </a:rPr>
                        <a:t>Be(</a:t>
                      </a:r>
                      <a:r>
                        <a:rPr b="1" baseline="30000" lang="ru" sz="1500">
                          <a:solidFill>
                            <a:srgbClr val="C00000"/>
                          </a:solidFill>
                        </a:rPr>
                        <a:t>18</a:t>
                      </a:r>
                      <a:r>
                        <a:rPr b="1" lang="ru" sz="1500">
                          <a:solidFill>
                            <a:srgbClr val="C00000"/>
                          </a:solidFill>
                        </a:rPr>
                        <a:t>O)</a:t>
                      </a:r>
                      <a:endParaRPr b="1" sz="1500" u="none" cap="none" strike="noStrike">
                        <a:solidFill>
                          <a:srgbClr val="C00000"/>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2.3*10</a:t>
                      </a:r>
                      <a:r>
                        <a:rPr b="1" baseline="30000" lang="ru" sz="1500">
                          <a:solidFill>
                            <a:srgbClr val="0000FF"/>
                          </a:solidFill>
                        </a:rPr>
                        <a:t>5</a:t>
                      </a:r>
                      <a:endParaRPr b="1" baseline="30000"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94</a:t>
                      </a:r>
                      <a:endParaRPr b="1" sz="1500" u="none" cap="none" strike="noStrike">
                        <a:solidFill>
                          <a:srgbClr val="0000FF"/>
                        </a:solidFill>
                        <a:latin typeface="Arial"/>
                        <a:ea typeface="Arial"/>
                        <a:cs typeface="Arial"/>
                        <a:sym typeface="Arial"/>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r h="221075">
                <a:tc>
                  <a:txBody>
                    <a:bodyPr/>
                    <a:lstStyle/>
                    <a:p>
                      <a:pPr indent="0" lvl="0" marL="0" marR="0" rtl="0" algn="ctr">
                        <a:lnSpc>
                          <a:spcPct val="100000"/>
                        </a:lnSpc>
                        <a:spcBef>
                          <a:spcPts val="0"/>
                        </a:spcBef>
                        <a:spcAft>
                          <a:spcPts val="0"/>
                        </a:spcAft>
                        <a:buNone/>
                      </a:pPr>
                      <a:r>
                        <a:rPr b="1" baseline="30000" lang="ru" sz="1500" u="none" cap="none" strike="noStrike">
                          <a:solidFill>
                            <a:srgbClr val="C00000"/>
                          </a:solidFill>
                          <a:latin typeface="Arial"/>
                          <a:ea typeface="Arial"/>
                          <a:cs typeface="Arial"/>
                          <a:sym typeface="Arial"/>
                        </a:rPr>
                        <a:t>14</a:t>
                      </a:r>
                      <a:r>
                        <a:rPr b="1" lang="ru" sz="1500" u="none" cap="none" strike="noStrike">
                          <a:solidFill>
                            <a:srgbClr val="C00000"/>
                          </a:solidFill>
                          <a:latin typeface="Arial"/>
                          <a:ea typeface="Arial"/>
                          <a:cs typeface="Arial"/>
                          <a:sym typeface="Arial"/>
                        </a:rPr>
                        <a:t>Be</a:t>
                      </a:r>
                      <a:r>
                        <a:rPr b="1" lang="ru" sz="1500">
                          <a:solidFill>
                            <a:srgbClr val="C00000"/>
                          </a:solidFill>
                        </a:rPr>
                        <a:t>(</a:t>
                      </a:r>
                      <a:r>
                        <a:rPr b="1" baseline="30000" lang="ru" sz="1500">
                          <a:solidFill>
                            <a:srgbClr val="C00000"/>
                          </a:solidFill>
                        </a:rPr>
                        <a:t>18</a:t>
                      </a:r>
                      <a:r>
                        <a:rPr b="1" lang="ru" sz="1500">
                          <a:solidFill>
                            <a:srgbClr val="C00000"/>
                          </a:solidFill>
                        </a:rPr>
                        <a:t>O)</a:t>
                      </a:r>
                      <a:endParaRPr b="0" sz="1500" u="none" cap="none" strike="noStrike">
                        <a:solidFill>
                          <a:srgbClr val="C00000"/>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1.4</a:t>
                      </a:r>
                      <a:r>
                        <a:rPr b="1" lang="ru" sz="1500" u="none" cap="none" strike="noStrike">
                          <a:solidFill>
                            <a:srgbClr val="0000FF"/>
                          </a:solidFill>
                          <a:latin typeface="Arial"/>
                          <a:ea typeface="Arial"/>
                          <a:cs typeface="Arial"/>
                          <a:sym typeface="Arial"/>
                        </a:rPr>
                        <a:t>*10</a:t>
                      </a:r>
                      <a:r>
                        <a:rPr b="1" baseline="30000" lang="ru" sz="1500" u="none" cap="none" strike="noStrike">
                          <a:solidFill>
                            <a:srgbClr val="0000FF"/>
                          </a:solidFill>
                          <a:latin typeface="Arial"/>
                          <a:ea typeface="Arial"/>
                          <a:cs typeface="Arial"/>
                          <a:sym typeface="Arial"/>
                        </a:rPr>
                        <a:t>3</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ru" sz="1500">
                          <a:solidFill>
                            <a:srgbClr val="0000FF"/>
                          </a:solidFill>
                        </a:rPr>
                        <a:t>20</a:t>
                      </a:r>
                      <a:endParaRPr b="0" sz="1500" u="none" cap="none" strike="noStrike">
                        <a:solidFill>
                          <a:srgbClr val="0000FF"/>
                        </a:solidFill>
                        <a:latin typeface="Times New Roman"/>
                        <a:ea typeface="Times New Roman"/>
                        <a:cs typeface="Times New Roman"/>
                        <a:sym typeface="Times New Roman"/>
                      </a:endParaRPr>
                    </a:p>
                  </a:txBody>
                  <a:tcPr marT="41475" marB="41475" marR="62050" marL="62050">
                    <a:lnL cap="flat" cmpd="sng" w="12225">
                      <a:solidFill>
                        <a:srgbClr val="000000"/>
                      </a:solidFill>
                      <a:prstDash val="solid"/>
                      <a:round/>
                      <a:headEnd len="sm" w="sm" type="none"/>
                      <a:tailEnd len="sm" w="sm" type="none"/>
                    </a:lnL>
                    <a:lnR cap="flat" cmpd="sng" w="12225">
                      <a:solidFill>
                        <a:srgbClr val="000000"/>
                      </a:solidFill>
                      <a:prstDash val="solid"/>
                      <a:round/>
                      <a:headEnd len="sm" w="sm" type="none"/>
                      <a:tailEnd len="sm" w="sm" type="none"/>
                    </a:lnR>
                    <a:lnT cap="flat" cmpd="sng" w="12225">
                      <a:solidFill>
                        <a:srgbClr val="000000"/>
                      </a:solidFill>
                      <a:prstDash val="solid"/>
                      <a:round/>
                      <a:headEnd len="sm" w="sm" type="none"/>
                      <a:tailEnd len="sm" w="sm" type="none"/>
                    </a:lnT>
                    <a:lnB cap="flat" cmpd="sng" w="12225">
                      <a:solidFill>
                        <a:srgbClr val="000000"/>
                      </a:solidFill>
                      <a:prstDash val="solid"/>
                      <a:round/>
                      <a:headEnd len="sm" w="sm" type="none"/>
                      <a:tailEnd len="sm" w="sm" type="none"/>
                    </a:lnB>
                    <a:solidFill>
                      <a:srgbClr val="FFF2CC"/>
                    </a:solidFill>
                  </a:tcPr>
                </a:tc>
              </a:tr>
            </a:tbl>
          </a:graphicData>
        </a:graphic>
      </p:graphicFrame>
      <p:sp>
        <p:nvSpPr>
          <p:cNvPr id="210" name="Google Shape;210;p49"/>
          <p:cNvSpPr/>
          <p:nvPr/>
        </p:nvSpPr>
        <p:spPr>
          <a:xfrm>
            <a:off x="6331200" y="1296750"/>
            <a:ext cx="2712300" cy="923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ru" sz="1800">
                <a:solidFill>
                  <a:schemeClr val="dk1"/>
                </a:solidFill>
                <a:latin typeface="Times New Roman"/>
                <a:ea typeface="Times New Roman"/>
                <a:cs typeface="Times New Roman"/>
                <a:sym typeface="Times New Roman"/>
              </a:rPr>
              <a:t>Экспериментальные данные подтверждают расчётные значения</a:t>
            </a:r>
            <a:endParaRPr b="1" sz="1800">
              <a:solidFill>
                <a:schemeClr val="dk1"/>
              </a:solidFill>
              <a:latin typeface="Arial"/>
              <a:ea typeface="Arial"/>
              <a:cs typeface="Arial"/>
              <a:sym typeface="Arial"/>
            </a:endParaRPr>
          </a:p>
        </p:txBody>
      </p:sp>
      <p:pic>
        <p:nvPicPr>
          <p:cNvPr descr="Fig2" id="211" name="Google Shape;211;p49"/>
          <p:cNvPicPr preferRelativeResize="0"/>
          <p:nvPr/>
        </p:nvPicPr>
        <p:blipFill rotWithShape="1">
          <a:blip r:embed="rId5">
            <a:alphaModFix/>
          </a:blip>
          <a:srcRect b="4574" l="43755" r="10259" t="24503"/>
          <a:stretch/>
        </p:blipFill>
        <p:spPr>
          <a:xfrm>
            <a:off x="2696525" y="3153000"/>
            <a:ext cx="2834125" cy="1880350"/>
          </a:xfrm>
          <a:prstGeom prst="rect">
            <a:avLst/>
          </a:prstGeom>
          <a:noFill/>
          <a:ln>
            <a:noFill/>
          </a:ln>
        </p:spPr>
      </p:pic>
      <p:sp>
        <p:nvSpPr>
          <p:cNvPr id="212" name="Google Shape;212;p49"/>
          <p:cNvSpPr/>
          <p:nvPr/>
        </p:nvSpPr>
        <p:spPr>
          <a:xfrm>
            <a:off x="3862200" y="3959575"/>
            <a:ext cx="430800" cy="302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49"/>
          <p:cNvSpPr/>
          <p:nvPr/>
        </p:nvSpPr>
        <p:spPr>
          <a:xfrm>
            <a:off x="2910500" y="4353950"/>
            <a:ext cx="313200" cy="302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49"/>
          <p:cNvSpPr txBox="1"/>
          <p:nvPr/>
        </p:nvSpPr>
        <p:spPr>
          <a:xfrm>
            <a:off x="3632524" y="3948300"/>
            <a:ext cx="8196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ru" sz="1300" u="none" cap="none" strike="noStrike">
                <a:solidFill>
                  <a:schemeClr val="dk1"/>
                </a:solidFill>
                <a:latin typeface="Arial"/>
                <a:ea typeface="Arial"/>
                <a:cs typeface="Arial"/>
                <a:sym typeface="Arial"/>
              </a:rPr>
              <a:t> 8</a:t>
            </a:r>
            <a:r>
              <a:rPr b="1" i="0" lang="ru" sz="1300" u="none" cap="none" strike="noStrike">
                <a:solidFill>
                  <a:schemeClr val="dk1"/>
                </a:solidFill>
                <a:latin typeface="Arial"/>
                <a:ea typeface="Arial"/>
                <a:cs typeface="Arial"/>
                <a:sym typeface="Arial"/>
              </a:rPr>
              <a:t>He</a:t>
            </a:r>
            <a:endParaRPr b="1" sz="1300">
              <a:solidFill>
                <a:schemeClr val="dk1"/>
              </a:solidFill>
            </a:endParaRPr>
          </a:p>
          <a:p>
            <a:pPr indent="0" lvl="0" marL="0" marR="0" rtl="0" algn="l">
              <a:spcBef>
                <a:spcPts val="0"/>
              </a:spcBef>
              <a:spcAft>
                <a:spcPts val="0"/>
              </a:spcAft>
              <a:buNone/>
            </a:pPr>
            <a:r>
              <a:rPr b="1" lang="ru" sz="1300">
                <a:solidFill>
                  <a:schemeClr val="dk1"/>
                </a:solidFill>
                <a:latin typeface="Arial"/>
                <a:ea typeface="Arial"/>
                <a:cs typeface="Arial"/>
                <a:sym typeface="Arial"/>
              </a:rPr>
              <a:t>~9</a:t>
            </a:r>
            <a:r>
              <a:rPr b="1" lang="ru" sz="1300">
                <a:solidFill>
                  <a:schemeClr val="dk1"/>
                </a:solidFill>
              </a:rPr>
              <a:t>4.5</a:t>
            </a:r>
            <a:r>
              <a:rPr b="1" lang="ru" sz="1300">
                <a:solidFill>
                  <a:schemeClr val="dk1"/>
                </a:solidFill>
                <a:latin typeface="Arial"/>
                <a:ea typeface="Arial"/>
                <a:cs typeface="Arial"/>
                <a:sym typeface="Arial"/>
              </a:rPr>
              <a:t>%</a:t>
            </a:r>
            <a:endParaRPr b="1" sz="1300">
              <a:solidFill>
                <a:schemeClr val="dk1"/>
              </a:solidFill>
              <a:latin typeface="Arial"/>
              <a:ea typeface="Arial"/>
              <a:cs typeface="Arial"/>
              <a:sym typeface="Arial"/>
            </a:endParaRPr>
          </a:p>
        </p:txBody>
      </p:sp>
      <p:sp>
        <p:nvSpPr>
          <p:cNvPr id="215" name="Google Shape;215;p49"/>
          <p:cNvSpPr txBox="1"/>
          <p:nvPr>
            <p:ph idx="4294967295"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Измерение выходов пучков </a:t>
            </a:r>
            <a:r>
              <a:rPr baseline="30000" lang="ru" sz="2400"/>
              <a:t>15</a:t>
            </a:r>
            <a:r>
              <a:rPr lang="ru" sz="2400"/>
              <a:t>N&amp;</a:t>
            </a:r>
            <a:r>
              <a:rPr baseline="30000" lang="ru" sz="2400"/>
              <a:t>18</a:t>
            </a:r>
            <a:r>
              <a:rPr lang="ru" sz="2400"/>
              <a:t>O + Be(2 mm) →</a:t>
            </a:r>
            <a:r>
              <a:rPr baseline="30000" lang="ru" sz="2400"/>
              <a:t>6,8</a:t>
            </a:r>
            <a:r>
              <a:rPr lang="ru" sz="2400"/>
              <a:t>He, </a:t>
            </a:r>
            <a:r>
              <a:rPr baseline="30000" lang="ru" sz="2400"/>
              <a:t>12</a:t>
            </a:r>
            <a:r>
              <a:rPr lang="ru" sz="2400"/>
              <a:t>Be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50"/>
          <p:cNvPicPr preferRelativeResize="0"/>
          <p:nvPr/>
        </p:nvPicPr>
        <p:blipFill rotWithShape="1">
          <a:blip r:embed="rId3">
            <a:alphaModFix/>
          </a:blip>
          <a:srcRect b="0" l="0" r="0" t="0"/>
          <a:stretch/>
        </p:blipFill>
        <p:spPr>
          <a:xfrm>
            <a:off x="2403134" y="1427073"/>
            <a:ext cx="3467445" cy="3593680"/>
          </a:xfrm>
          <a:prstGeom prst="rect">
            <a:avLst/>
          </a:prstGeom>
          <a:noFill/>
          <a:ln>
            <a:noFill/>
          </a:ln>
        </p:spPr>
      </p:pic>
      <p:sp>
        <p:nvSpPr>
          <p:cNvPr id="221" name="Google Shape;221;p50"/>
          <p:cNvSpPr/>
          <p:nvPr/>
        </p:nvSpPr>
        <p:spPr>
          <a:xfrm>
            <a:off x="123591" y="507613"/>
            <a:ext cx="3934800" cy="9039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13000"/>
              </a:lnSpc>
              <a:spcBef>
                <a:spcPts val="0"/>
              </a:spcBef>
              <a:spcAft>
                <a:spcPts val="0"/>
              </a:spcAft>
              <a:buNone/>
            </a:pPr>
            <a:r>
              <a:rPr baseline="30000" lang="ru" sz="1200">
                <a:solidFill>
                  <a:srgbClr val="222A35"/>
                </a:solidFill>
                <a:latin typeface="Arial"/>
                <a:ea typeface="Arial"/>
                <a:cs typeface="Arial"/>
                <a:sym typeface="Arial"/>
              </a:rPr>
              <a:t>6</a:t>
            </a:r>
            <a:r>
              <a:rPr lang="ru" sz="1200">
                <a:solidFill>
                  <a:srgbClr val="222A35"/>
                </a:solidFill>
                <a:latin typeface="Arial"/>
                <a:ea typeface="Arial"/>
                <a:cs typeface="Arial"/>
                <a:sym typeface="Arial"/>
              </a:rPr>
              <a:t>He beam:  I ~ 10</a:t>
            </a:r>
            <a:r>
              <a:rPr baseline="30000" lang="ru" sz="1200">
                <a:solidFill>
                  <a:srgbClr val="222A35"/>
                </a:solidFill>
                <a:latin typeface="Arial"/>
                <a:ea typeface="Arial"/>
                <a:cs typeface="Arial"/>
                <a:sym typeface="Arial"/>
              </a:rPr>
              <a:t>5 </a:t>
            </a:r>
            <a:r>
              <a:rPr lang="ru" sz="1200">
                <a:solidFill>
                  <a:srgbClr val="222A35"/>
                </a:solidFill>
                <a:latin typeface="Arial"/>
                <a:ea typeface="Arial"/>
                <a:cs typeface="Arial"/>
                <a:sym typeface="Arial"/>
              </a:rPr>
              <a:t>s</a:t>
            </a:r>
            <a:r>
              <a:rPr baseline="30000" lang="ru" sz="1200">
                <a:solidFill>
                  <a:srgbClr val="222A35"/>
                </a:solidFill>
                <a:latin typeface="Arial"/>
                <a:ea typeface="Arial"/>
                <a:cs typeface="Arial"/>
                <a:sym typeface="Arial"/>
              </a:rPr>
              <a:t>-1</a:t>
            </a:r>
            <a:r>
              <a:rPr lang="ru" sz="1200">
                <a:solidFill>
                  <a:srgbClr val="222A35"/>
                </a:solidFill>
                <a:latin typeface="Arial"/>
                <a:ea typeface="Arial"/>
                <a:cs typeface="Arial"/>
                <a:sym typeface="Arial"/>
              </a:rPr>
              <a:t> (6.5 mm beam spot, no tracking)</a:t>
            </a:r>
            <a:endParaRPr sz="1100"/>
          </a:p>
          <a:p>
            <a:pPr indent="0" lvl="0" marL="0" marR="0" rtl="0" algn="l">
              <a:lnSpc>
                <a:spcPct val="113000"/>
              </a:lnSpc>
              <a:spcBef>
                <a:spcPts val="0"/>
              </a:spcBef>
              <a:spcAft>
                <a:spcPts val="0"/>
              </a:spcAft>
              <a:buNone/>
            </a:pPr>
            <a:r>
              <a:rPr baseline="30000" lang="ru" sz="1200">
                <a:solidFill>
                  <a:srgbClr val="222A35"/>
                </a:solidFill>
                <a:latin typeface="Arial"/>
                <a:ea typeface="Arial"/>
                <a:cs typeface="Arial"/>
                <a:sym typeface="Arial"/>
              </a:rPr>
              <a:t>4</a:t>
            </a:r>
            <a:r>
              <a:rPr lang="ru" sz="1200">
                <a:solidFill>
                  <a:srgbClr val="222A35"/>
                </a:solidFill>
                <a:latin typeface="Arial"/>
                <a:ea typeface="Arial"/>
                <a:cs typeface="Arial"/>
                <a:sym typeface="Arial"/>
              </a:rPr>
              <a:t>He target: ~ 7.5*10</a:t>
            </a:r>
            <a:r>
              <a:rPr baseline="30000" lang="ru" sz="1200">
                <a:solidFill>
                  <a:srgbClr val="222A35"/>
                </a:solidFill>
                <a:latin typeface="Arial"/>
                <a:ea typeface="Arial"/>
                <a:cs typeface="Arial"/>
                <a:sym typeface="Arial"/>
              </a:rPr>
              <a:t>20</a:t>
            </a:r>
            <a:r>
              <a:rPr lang="ru" sz="1200">
                <a:solidFill>
                  <a:srgbClr val="222A35"/>
                </a:solidFill>
                <a:latin typeface="Arial"/>
                <a:ea typeface="Arial"/>
                <a:cs typeface="Arial"/>
                <a:sym typeface="Arial"/>
              </a:rPr>
              <a:t> cm</a:t>
            </a:r>
            <a:r>
              <a:rPr baseline="30000" lang="ru" sz="1200">
                <a:solidFill>
                  <a:srgbClr val="222A35"/>
                </a:solidFill>
                <a:latin typeface="Arial"/>
                <a:ea typeface="Arial"/>
                <a:cs typeface="Arial"/>
                <a:sym typeface="Arial"/>
              </a:rPr>
              <a:t>-2</a:t>
            </a:r>
            <a:r>
              <a:rPr lang="ru" sz="1200">
                <a:solidFill>
                  <a:srgbClr val="222A35"/>
                </a:solidFill>
                <a:latin typeface="Arial"/>
                <a:ea typeface="Arial"/>
                <a:cs typeface="Arial"/>
                <a:sym typeface="Arial"/>
              </a:rPr>
              <a:t> (5 atm @ 78K, 16 mm thick) </a:t>
            </a:r>
            <a:endParaRPr sz="1100"/>
          </a:p>
          <a:p>
            <a:pPr indent="0" lvl="0" marL="0" marR="0" rtl="0" algn="l">
              <a:lnSpc>
                <a:spcPct val="113000"/>
              </a:lnSpc>
              <a:spcBef>
                <a:spcPts val="0"/>
              </a:spcBef>
              <a:spcAft>
                <a:spcPts val="0"/>
              </a:spcAft>
              <a:buNone/>
            </a:pPr>
            <a:r>
              <a:rPr lang="ru" sz="1200">
                <a:solidFill>
                  <a:srgbClr val="222A35"/>
                </a:solidFill>
                <a:latin typeface="Arial"/>
                <a:ea typeface="Arial"/>
                <a:cs typeface="Arial"/>
                <a:sym typeface="Arial"/>
              </a:rPr>
              <a:t>Detectors: two units with ~ 75 msr solid angle,</a:t>
            </a:r>
            <a:endParaRPr sz="1100"/>
          </a:p>
          <a:p>
            <a:pPr indent="0" lvl="0" marL="0" marR="0" rtl="0" algn="l">
              <a:lnSpc>
                <a:spcPct val="113000"/>
              </a:lnSpc>
              <a:spcBef>
                <a:spcPts val="0"/>
              </a:spcBef>
              <a:spcAft>
                <a:spcPts val="0"/>
              </a:spcAft>
              <a:buNone/>
            </a:pPr>
            <a:r>
              <a:rPr lang="ru" sz="1200">
                <a:solidFill>
                  <a:srgbClr val="222A35"/>
                </a:solidFill>
                <a:latin typeface="Arial"/>
                <a:ea typeface="Arial"/>
                <a:cs typeface="Arial"/>
                <a:sym typeface="Arial"/>
              </a:rPr>
              <a:t>ΔE – Si 30 mkm (16 mm in diameter)</a:t>
            </a:r>
            <a:endParaRPr sz="1100"/>
          </a:p>
        </p:txBody>
      </p:sp>
      <p:pic>
        <p:nvPicPr>
          <p:cNvPr id="222" name="Google Shape;222;p50"/>
          <p:cNvPicPr preferRelativeResize="0"/>
          <p:nvPr/>
        </p:nvPicPr>
        <p:blipFill rotWithShape="1">
          <a:blip r:embed="rId4">
            <a:alphaModFix/>
          </a:blip>
          <a:srcRect b="0" l="0" r="0" t="0"/>
          <a:stretch/>
        </p:blipFill>
        <p:spPr>
          <a:xfrm>
            <a:off x="92551" y="1696891"/>
            <a:ext cx="2244202" cy="1772002"/>
          </a:xfrm>
          <a:prstGeom prst="rect">
            <a:avLst/>
          </a:prstGeom>
          <a:noFill/>
          <a:ln>
            <a:noFill/>
          </a:ln>
        </p:spPr>
      </p:pic>
      <p:sp>
        <p:nvSpPr>
          <p:cNvPr id="223" name="Google Shape;223;p50"/>
          <p:cNvSpPr/>
          <p:nvPr/>
        </p:nvSpPr>
        <p:spPr>
          <a:xfrm>
            <a:off x="5184553" y="513848"/>
            <a:ext cx="3847200" cy="911400"/>
          </a:xfrm>
          <a:prstGeom prst="rect">
            <a:avLst/>
          </a:prstGeom>
          <a:solidFill>
            <a:srgbClr val="E1EFD8"/>
          </a:solidFill>
          <a:ln>
            <a:noFill/>
          </a:ln>
        </p:spPr>
        <p:txBody>
          <a:bodyPr anchorCtr="0" anchor="t" bIns="34275" lIns="68575" spcFirstLastPara="1" rIns="68575" wrap="square" tIns="34275">
            <a:noAutofit/>
          </a:bodyPr>
          <a:lstStyle/>
          <a:p>
            <a:pPr indent="0" lvl="0" marL="0" marR="0" rtl="0" algn="l">
              <a:lnSpc>
                <a:spcPct val="114000"/>
              </a:lnSpc>
              <a:spcBef>
                <a:spcPts val="0"/>
              </a:spcBef>
              <a:spcAft>
                <a:spcPts val="0"/>
              </a:spcAft>
              <a:buNone/>
            </a:pPr>
            <a:r>
              <a:rPr baseline="30000" lang="ru" sz="1200">
                <a:solidFill>
                  <a:srgbClr val="222A35"/>
                </a:solidFill>
                <a:latin typeface="Arial"/>
                <a:ea typeface="Arial"/>
                <a:cs typeface="Arial"/>
                <a:sym typeface="Arial"/>
              </a:rPr>
              <a:t>6</a:t>
            </a:r>
            <a:r>
              <a:rPr lang="ru" sz="1200">
                <a:solidFill>
                  <a:srgbClr val="222A35"/>
                </a:solidFill>
                <a:latin typeface="Arial"/>
                <a:ea typeface="Arial"/>
                <a:cs typeface="Arial"/>
                <a:sym typeface="Arial"/>
              </a:rPr>
              <a:t>He beam:  I ≤ 3*10</a:t>
            </a:r>
            <a:r>
              <a:rPr baseline="30000" lang="ru" sz="1200">
                <a:solidFill>
                  <a:srgbClr val="222A35"/>
                </a:solidFill>
                <a:latin typeface="Arial"/>
                <a:ea typeface="Arial"/>
                <a:cs typeface="Arial"/>
                <a:sym typeface="Arial"/>
              </a:rPr>
              <a:t>5 </a:t>
            </a:r>
            <a:r>
              <a:rPr lang="ru" sz="1200">
                <a:solidFill>
                  <a:srgbClr val="222A35"/>
                </a:solidFill>
                <a:latin typeface="Arial"/>
                <a:ea typeface="Arial"/>
                <a:cs typeface="Arial"/>
                <a:sym typeface="Arial"/>
              </a:rPr>
              <a:t>s</a:t>
            </a:r>
            <a:r>
              <a:rPr baseline="30000" lang="ru" sz="1200">
                <a:solidFill>
                  <a:srgbClr val="222A35"/>
                </a:solidFill>
                <a:latin typeface="Arial"/>
                <a:ea typeface="Arial"/>
                <a:cs typeface="Arial"/>
                <a:sym typeface="Arial"/>
              </a:rPr>
              <a:t>-1</a:t>
            </a:r>
            <a:r>
              <a:rPr lang="ru" sz="1200">
                <a:solidFill>
                  <a:srgbClr val="222A35"/>
                </a:solidFill>
                <a:latin typeface="Arial"/>
                <a:ea typeface="Arial"/>
                <a:cs typeface="Arial"/>
                <a:sym typeface="Arial"/>
              </a:rPr>
              <a:t> (X,Y) ~ 1.5 mm, dE/E ~ 0.2 %</a:t>
            </a:r>
            <a:endParaRPr sz="1100"/>
          </a:p>
          <a:p>
            <a:pPr indent="0" lvl="0" marL="0" marR="0" rtl="0" algn="l">
              <a:lnSpc>
                <a:spcPct val="114000"/>
              </a:lnSpc>
              <a:spcBef>
                <a:spcPts val="0"/>
              </a:spcBef>
              <a:spcAft>
                <a:spcPts val="0"/>
              </a:spcAft>
              <a:buNone/>
            </a:pPr>
            <a:r>
              <a:rPr baseline="30000" lang="ru" sz="1200">
                <a:solidFill>
                  <a:srgbClr val="222A35"/>
                </a:solidFill>
                <a:latin typeface="Arial"/>
                <a:ea typeface="Arial"/>
                <a:cs typeface="Arial"/>
                <a:sym typeface="Arial"/>
              </a:rPr>
              <a:t>4</a:t>
            </a:r>
            <a:r>
              <a:rPr lang="ru" sz="1200">
                <a:solidFill>
                  <a:srgbClr val="222A35"/>
                </a:solidFill>
                <a:latin typeface="Arial"/>
                <a:ea typeface="Arial"/>
                <a:cs typeface="Arial"/>
                <a:sym typeface="Arial"/>
              </a:rPr>
              <a:t>He target: ~ 7.3*10</a:t>
            </a:r>
            <a:r>
              <a:rPr baseline="30000" lang="ru" sz="1200">
                <a:solidFill>
                  <a:srgbClr val="222A35"/>
                </a:solidFill>
                <a:latin typeface="Arial"/>
                <a:ea typeface="Arial"/>
                <a:cs typeface="Arial"/>
                <a:sym typeface="Arial"/>
              </a:rPr>
              <a:t>20</a:t>
            </a:r>
            <a:r>
              <a:rPr lang="ru" sz="1200">
                <a:solidFill>
                  <a:srgbClr val="222A35"/>
                </a:solidFill>
                <a:latin typeface="Arial"/>
                <a:ea typeface="Arial"/>
                <a:cs typeface="Arial"/>
                <a:sym typeface="Arial"/>
              </a:rPr>
              <a:t> cm</a:t>
            </a:r>
            <a:r>
              <a:rPr baseline="30000" lang="ru" sz="1200">
                <a:solidFill>
                  <a:srgbClr val="222A35"/>
                </a:solidFill>
                <a:latin typeface="Arial"/>
                <a:ea typeface="Arial"/>
                <a:cs typeface="Arial"/>
                <a:sym typeface="Arial"/>
              </a:rPr>
              <a:t>-2</a:t>
            </a:r>
            <a:r>
              <a:rPr lang="ru" sz="1200">
                <a:solidFill>
                  <a:srgbClr val="222A35"/>
                </a:solidFill>
                <a:latin typeface="Arial"/>
                <a:ea typeface="Arial"/>
                <a:cs typeface="Arial"/>
                <a:sym typeface="Arial"/>
              </a:rPr>
              <a:t> (2 atm @ 12K, 6 mm thick) </a:t>
            </a:r>
            <a:endParaRPr sz="1100"/>
          </a:p>
          <a:p>
            <a:pPr indent="0" lvl="0" marL="0" marR="0" rtl="0" algn="l">
              <a:lnSpc>
                <a:spcPct val="114000"/>
              </a:lnSpc>
              <a:spcBef>
                <a:spcPts val="0"/>
              </a:spcBef>
              <a:spcAft>
                <a:spcPts val="0"/>
              </a:spcAft>
              <a:buNone/>
            </a:pPr>
            <a:r>
              <a:rPr lang="ru" sz="1200">
                <a:solidFill>
                  <a:srgbClr val="222A35"/>
                </a:solidFill>
                <a:latin typeface="Arial"/>
                <a:ea typeface="Arial"/>
                <a:cs typeface="Arial"/>
                <a:sym typeface="Arial"/>
              </a:rPr>
              <a:t>Detectors: two units ~ 200 msr solid angle,</a:t>
            </a:r>
            <a:endParaRPr sz="1100"/>
          </a:p>
          <a:p>
            <a:pPr indent="0" lvl="0" marL="0" marR="0" rtl="0" algn="l">
              <a:lnSpc>
                <a:spcPct val="114000"/>
              </a:lnSpc>
              <a:spcBef>
                <a:spcPts val="0"/>
              </a:spcBef>
              <a:spcAft>
                <a:spcPts val="0"/>
              </a:spcAft>
              <a:buNone/>
            </a:pPr>
            <a:r>
              <a:rPr lang="ru" sz="1200">
                <a:solidFill>
                  <a:srgbClr val="222A35"/>
                </a:solidFill>
                <a:latin typeface="Arial"/>
                <a:ea typeface="Arial"/>
                <a:cs typeface="Arial"/>
                <a:sym typeface="Arial"/>
              </a:rPr>
              <a:t>ΔE – Si 25 mkm (50x50 mm, 16 strips)</a:t>
            </a:r>
            <a:endParaRPr sz="1100"/>
          </a:p>
        </p:txBody>
      </p:sp>
      <p:sp>
        <p:nvSpPr>
          <p:cNvPr id="224" name="Google Shape;224;p50"/>
          <p:cNvSpPr/>
          <p:nvPr/>
        </p:nvSpPr>
        <p:spPr>
          <a:xfrm>
            <a:off x="4048104" y="758939"/>
            <a:ext cx="1124400" cy="3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ru" sz="1500" u="sng">
                <a:solidFill>
                  <a:srgbClr val="FF0000"/>
                </a:solidFill>
                <a:latin typeface="Times New Roman"/>
                <a:ea typeface="Times New Roman"/>
                <a:cs typeface="Times New Roman"/>
                <a:sym typeface="Times New Roman"/>
              </a:rPr>
              <a:t>&lt;= f ~ 10 =&gt;</a:t>
            </a:r>
            <a:endParaRPr b="1" sz="1500" u="sng">
              <a:solidFill>
                <a:srgbClr val="FF0000"/>
              </a:solidFill>
              <a:latin typeface="Arial"/>
              <a:ea typeface="Arial"/>
              <a:cs typeface="Arial"/>
              <a:sym typeface="Arial"/>
            </a:endParaRPr>
          </a:p>
        </p:txBody>
      </p:sp>
      <p:grpSp>
        <p:nvGrpSpPr>
          <p:cNvPr id="225" name="Google Shape;225;p50"/>
          <p:cNvGrpSpPr/>
          <p:nvPr/>
        </p:nvGrpSpPr>
        <p:grpSpPr>
          <a:xfrm>
            <a:off x="5755461" y="1619368"/>
            <a:ext cx="3388460" cy="2354033"/>
            <a:chOff x="3829086" y="448510"/>
            <a:chExt cx="6603897" cy="3568880"/>
          </a:xfrm>
        </p:grpSpPr>
        <p:cxnSp>
          <p:nvCxnSpPr>
            <p:cNvPr id="226" name="Google Shape;226;p50"/>
            <p:cNvCxnSpPr/>
            <p:nvPr/>
          </p:nvCxnSpPr>
          <p:spPr>
            <a:xfrm flipH="1" rot="10800000">
              <a:off x="4251600" y="1951930"/>
              <a:ext cx="5972700" cy="422700"/>
            </a:xfrm>
            <a:prstGeom prst="straightConnector1">
              <a:avLst/>
            </a:prstGeom>
            <a:noFill/>
            <a:ln cap="flat" cmpd="sng" w="31750">
              <a:solidFill>
                <a:srgbClr val="C00000"/>
              </a:solidFill>
              <a:prstDash val="dashDot"/>
              <a:round/>
              <a:headEnd len="sm" w="sm" type="none"/>
              <a:tailEnd len="sm" w="sm" type="none"/>
            </a:ln>
          </p:spPr>
        </p:cxnSp>
        <p:sp>
          <p:nvSpPr>
            <p:cNvPr id="227" name="Google Shape;227;p50"/>
            <p:cNvSpPr/>
            <p:nvPr/>
          </p:nvSpPr>
          <p:spPr>
            <a:xfrm>
              <a:off x="4322528" y="2735288"/>
              <a:ext cx="783900" cy="384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chemeClr val="dk2"/>
                  </a:solidFill>
                  <a:latin typeface="Arial"/>
                  <a:ea typeface="Arial"/>
                  <a:cs typeface="Arial"/>
                  <a:sym typeface="Arial"/>
                </a:rPr>
                <a:t>4</a:t>
              </a:r>
              <a:r>
                <a:rPr b="1" lang="ru" sz="1200">
                  <a:solidFill>
                    <a:schemeClr val="dk2"/>
                  </a:solidFill>
                  <a:latin typeface="Arial"/>
                  <a:ea typeface="Arial"/>
                  <a:cs typeface="Arial"/>
                  <a:sym typeface="Arial"/>
                </a:rPr>
                <a:t>He</a:t>
              </a:r>
              <a:endParaRPr b="1" sz="1200">
                <a:solidFill>
                  <a:schemeClr val="dk2"/>
                </a:solidFill>
                <a:latin typeface="Arial"/>
                <a:ea typeface="Arial"/>
                <a:cs typeface="Arial"/>
                <a:sym typeface="Arial"/>
              </a:endParaRPr>
            </a:p>
          </p:txBody>
        </p:sp>
        <p:sp>
          <p:nvSpPr>
            <p:cNvPr id="228" name="Google Shape;228;p50"/>
            <p:cNvSpPr/>
            <p:nvPr/>
          </p:nvSpPr>
          <p:spPr>
            <a:xfrm>
              <a:off x="3829086" y="1827682"/>
              <a:ext cx="796200" cy="384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chemeClr val="dk1"/>
                  </a:solidFill>
                  <a:latin typeface="Arial"/>
                  <a:ea typeface="Arial"/>
                  <a:cs typeface="Arial"/>
                  <a:sym typeface="Arial"/>
                </a:rPr>
                <a:t>6</a:t>
              </a:r>
              <a:r>
                <a:rPr b="1" lang="ru" sz="1200">
                  <a:solidFill>
                    <a:schemeClr val="dk1"/>
                  </a:solidFill>
                  <a:latin typeface="Arial"/>
                  <a:ea typeface="Arial"/>
                  <a:cs typeface="Arial"/>
                  <a:sym typeface="Arial"/>
                </a:rPr>
                <a:t>He</a:t>
              </a:r>
              <a:r>
                <a:rPr b="1" lang="ru" sz="1200">
                  <a:solidFill>
                    <a:srgbClr val="C00000"/>
                  </a:solidFill>
                  <a:latin typeface="Arial"/>
                  <a:ea typeface="Arial"/>
                  <a:cs typeface="Arial"/>
                  <a:sym typeface="Arial"/>
                </a:rPr>
                <a:t> </a:t>
              </a:r>
              <a:endParaRPr sz="1100"/>
            </a:p>
          </p:txBody>
        </p:sp>
        <p:sp>
          <p:nvSpPr>
            <p:cNvPr id="229" name="Google Shape;229;p50"/>
            <p:cNvSpPr/>
            <p:nvPr/>
          </p:nvSpPr>
          <p:spPr>
            <a:xfrm rot="-297465">
              <a:off x="4003127" y="2263541"/>
              <a:ext cx="558891" cy="202947"/>
            </a:xfrm>
            <a:prstGeom prst="rightArrow">
              <a:avLst>
                <a:gd fmla="val 50000" name="adj1"/>
                <a:gd fmla="val 50000" name="adj2"/>
              </a:avLst>
            </a:prstGeom>
            <a:solidFill>
              <a:srgbClr val="C00000"/>
            </a:solidFill>
            <a:ln cap="flat" cmpd="sng" w="25400">
              <a:solidFill>
                <a:srgbClr val="42719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30" name="Google Shape;230;p50"/>
            <p:cNvPicPr preferRelativeResize="0"/>
            <p:nvPr/>
          </p:nvPicPr>
          <p:blipFill rotWithShape="1">
            <a:blip r:embed="rId5">
              <a:alphaModFix/>
            </a:blip>
            <a:srcRect b="0" l="0" r="0" t="0"/>
            <a:stretch/>
          </p:blipFill>
          <p:spPr>
            <a:xfrm>
              <a:off x="6752249" y="568345"/>
              <a:ext cx="3672041" cy="3139684"/>
            </a:xfrm>
            <a:prstGeom prst="rect">
              <a:avLst/>
            </a:prstGeom>
            <a:noFill/>
            <a:ln>
              <a:noFill/>
            </a:ln>
          </p:spPr>
        </p:pic>
        <p:cxnSp>
          <p:nvCxnSpPr>
            <p:cNvPr id="231" name="Google Shape;231;p50"/>
            <p:cNvCxnSpPr/>
            <p:nvPr/>
          </p:nvCxnSpPr>
          <p:spPr>
            <a:xfrm>
              <a:off x="4599590" y="1996134"/>
              <a:ext cx="50700" cy="684000"/>
            </a:xfrm>
            <a:prstGeom prst="straightConnector1">
              <a:avLst/>
            </a:prstGeom>
            <a:noFill/>
            <a:ln cap="flat" cmpd="sng" w="63500">
              <a:solidFill>
                <a:schemeClr val="dk1"/>
              </a:solidFill>
              <a:prstDash val="solid"/>
              <a:round/>
              <a:headEnd len="sm" w="sm" type="none"/>
              <a:tailEnd len="sm" w="sm" type="none"/>
            </a:ln>
          </p:spPr>
        </p:cxnSp>
        <p:cxnSp>
          <p:nvCxnSpPr>
            <p:cNvPr id="232" name="Google Shape;232;p50"/>
            <p:cNvCxnSpPr>
              <a:stCxn id="229" idx="3"/>
            </p:cNvCxnSpPr>
            <p:nvPr/>
          </p:nvCxnSpPr>
          <p:spPr>
            <a:xfrm>
              <a:off x="4560973" y="2340865"/>
              <a:ext cx="2448900" cy="278400"/>
            </a:xfrm>
            <a:prstGeom prst="straightConnector1">
              <a:avLst/>
            </a:prstGeom>
            <a:noFill/>
            <a:ln cap="flat" cmpd="sng" w="31750">
              <a:solidFill>
                <a:srgbClr val="FF0000"/>
              </a:solidFill>
              <a:prstDash val="solid"/>
              <a:round/>
              <a:headEnd len="sm" w="sm" type="none"/>
              <a:tailEnd len="lg" w="lg" type="stealth"/>
            </a:ln>
          </p:spPr>
        </p:cxnSp>
        <p:cxnSp>
          <p:nvCxnSpPr>
            <p:cNvPr id="233" name="Google Shape;233;p50"/>
            <p:cNvCxnSpPr>
              <a:stCxn id="229" idx="3"/>
            </p:cNvCxnSpPr>
            <p:nvPr/>
          </p:nvCxnSpPr>
          <p:spPr>
            <a:xfrm flipH="1" rot="10800000">
              <a:off x="4560973" y="1898965"/>
              <a:ext cx="2384100" cy="441900"/>
            </a:xfrm>
            <a:prstGeom prst="straightConnector1">
              <a:avLst/>
            </a:prstGeom>
            <a:noFill/>
            <a:ln cap="flat" cmpd="sng" w="31750">
              <a:solidFill>
                <a:srgbClr val="0000FF"/>
              </a:solidFill>
              <a:prstDash val="solid"/>
              <a:round/>
              <a:headEnd len="sm" w="sm" type="none"/>
              <a:tailEnd len="lg" w="lg" type="stealth"/>
            </a:ln>
          </p:spPr>
        </p:cxnSp>
        <p:cxnSp>
          <p:nvCxnSpPr>
            <p:cNvPr id="234" name="Google Shape;234;p50"/>
            <p:cNvCxnSpPr/>
            <p:nvPr/>
          </p:nvCxnSpPr>
          <p:spPr>
            <a:xfrm flipH="1" rot="10800000">
              <a:off x="8077083" y="1537761"/>
              <a:ext cx="650100" cy="147900"/>
            </a:xfrm>
            <a:prstGeom prst="straightConnector1">
              <a:avLst/>
            </a:prstGeom>
            <a:noFill/>
            <a:ln cap="flat" cmpd="sng" w="31750">
              <a:solidFill>
                <a:srgbClr val="0000FF"/>
              </a:solidFill>
              <a:prstDash val="solid"/>
              <a:round/>
              <a:headEnd len="sm" w="sm" type="none"/>
              <a:tailEnd len="lg" w="lg" type="stealth"/>
            </a:ln>
          </p:spPr>
        </p:cxnSp>
        <p:sp>
          <p:nvSpPr>
            <p:cNvPr id="235" name="Google Shape;235;p50"/>
            <p:cNvSpPr/>
            <p:nvPr/>
          </p:nvSpPr>
          <p:spPr>
            <a:xfrm>
              <a:off x="6135034" y="2587785"/>
              <a:ext cx="835200" cy="384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rgbClr val="FF0000"/>
                  </a:solidFill>
                  <a:latin typeface="Arial"/>
                  <a:ea typeface="Arial"/>
                  <a:cs typeface="Arial"/>
                  <a:sym typeface="Arial"/>
                </a:rPr>
                <a:t>6</a:t>
              </a:r>
              <a:r>
                <a:rPr b="1" lang="ru" sz="1200">
                  <a:solidFill>
                    <a:srgbClr val="FF0000"/>
                  </a:solidFill>
                  <a:latin typeface="Arial"/>
                  <a:ea typeface="Arial"/>
                  <a:cs typeface="Arial"/>
                  <a:sym typeface="Arial"/>
                </a:rPr>
                <a:t>He</a:t>
              </a:r>
              <a:endParaRPr sz="1100"/>
            </a:p>
          </p:txBody>
        </p:sp>
        <p:sp>
          <p:nvSpPr>
            <p:cNvPr id="236" name="Google Shape;236;p50"/>
            <p:cNvSpPr/>
            <p:nvPr/>
          </p:nvSpPr>
          <p:spPr>
            <a:xfrm>
              <a:off x="8080335" y="1693463"/>
              <a:ext cx="954300" cy="384900"/>
            </a:xfrm>
            <a:prstGeom prst="rect">
              <a:avLst/>
            </a:prstGeom>
            <a:solidFill>
              <a:srgbClr val="7F7F7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rgbClr val="0000FF"/>
                  </a:solidFill>
                  <a:latin typeface="Arial"/>
                  <a:ea typeface="Arial"/>
                  <a:cs typeface="Arial"/>
                  <a:sym typeface="Arial"/>
                </a:rPr>
                <a:t>4</a:t>
              </a:r>
              <a:r>
                <a:rPr b="1" lang="ru" sz="1200">
                  <a:solidFill>
                    <a:srgbClr val="0000FF"/>
                  </a:solidFill>
                  <a:latin typeface="Arial"/>
                  <a:ea typeface="Arial"/>
                  <a:cs typeface="Arial"/>
                  <a:sym typeface="Arial"/>
                </a:rPr>
                <a:t>He</a:t>
              </a:r>
              <a:endParaRPr sz="1100"/>
            </a:p>
          </p:txBody>
        </p:sp>
        <p:sp>
          <p:nvSpPr>
            <p:cNvPr id="237" name="Google Shape;237;p50"/>
            <p:cNvSpPr/>
            <p:nvPr/>
          </p:nvSpPr>
          <p:spPr>
            <a:xfrm>
              <a:off x="5551511" y="448510"/>
              <a:ext cx="2384100" cy="7347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ru" sz="900">
                  <a:solidFill>
                    <a:srgbClr val="0000FF"/>
                  </a:solidFill>
                  <a:latin typeface="Arial"/>
                  <a:ea typeface="Arial"/>
                  <a:cs typeface="Arial"/>
                  <a:sym typeface="Arial"/>
                </a:rPr>
                <a:t>T2:</a:t>
              </a:r>
              <a:endParaRPr sz="1100"/>
            </a:p>
            <a:p>
              <a:pPr indent="0" lvl="0" marL="0" marR="0" rtl="0" algn="l">
                <a:spcBef>
                  <a:spcPts val="0"/>
                </a:spcBef>
                <a:spcAft>
                  <a:spcPts val="0"/>
                </a:spcAft>
                <a:buNone/>
              </a:pPr>
              <a:r>
                <a:rPr b="1" lang="ru" sz="900">
                  <a:solidFill>
                    <a:srgbClr val="0000FF"/>
                  </a:solidFill>
                  <a:latin typeface="Arial"/>
                  <a:ea typeface="Arial"/>
                  <a:cs typeface="Arial"/>
                  <a:sym typeface="Arial"/>
                </a:rPr>
                <a:t>DSSD Δ</a:t>
              </a:r>
              <a:r>
                <a:rPr b="1" i="1" lang="ru" sz="900">
                  <a:solidFill>
                    <a:srgbClr val="0000FF"/>
                  </a:solidFill>
                  <a:latin typeface="Arial"/>
                  <a:ea typeface="Arial"/>
                  <a:cs typeface="Arial"/>
                  <a:sym typeface="Arial"/>
                </a:rPr>
                <a:t>E</a:t>
              </a:r>
              <a:r>
                <a:rPr b="1" lang="ru" sz="900">
                  <a:solidFill>
                    <a:srgbClr val="0000FF"/>
                  </a:solidFill>
                  <a:latin typeface="Arial"/>
                  <a:ea typeface="Arial"/>
                  <a:cs typeface="Arial"/>
                  <a:sym typeface="Arial"/>
                </a:rPr>
                <a:t> 1.5 mm</a:t>
              </a:r>
              <a:endParaRPr sz="1100"/>
            </a:p>
            <a:p>
              <a:pPr indent="0" lvl="0" marL="0" marR="0" rtl="0" algn="l">
                <a:spcBef>
                  <a:spcPts val="0"/>
                </a:spcBef>
                <a:spcAft>
                  <a:spcPts val="0"/>
                </a:spcAft>
                <a:buNone/>
              </a:pPr>
              <a:r>
                <a:rPr b="1" lang="ru" sz="900">
                  <a:solidFill>
                    <a:srgbClr val="0000FF"/>
                  </a:solidFill>
                  <a:latin typeface="Arial"/>
                  <a:ea typeface="Arial"/>
                  <a:cs typeface="Arial"/>
                  <a:sym typeface="Arial"/>
                </a:rPr>
                <a:t>4x4 CsI(Tl) </a:t>
              </a:r>
              <a:r>
                <a:rPr b="1" i="1" lang="ru" sz="900">
                  <a:solidFill>
                    <a:srgbClr val="0000FF"/>
                  </a:solidFill>
                  <a:latin typeface="Arial"/>
                  <a:ea typeface="Arial"/>
                  <a:cs typeface="Arial"/>
                  <a:sym typeface="Arial"/>
                </a:rPr>
                <a:t>E</a:t>
              </a:r>
              <a:r>
                <a:rPr b="1" lang="ru" sz="900">
                  <a:solidFill>
                    <a:srgbClr val="0000FF"/>
                  </a:solidFill>
                  <a:latin typeface="Arial"/>
                  <a:ea typeface="Arial"/>
                  <a:cs typeface="Arial"/>
                  <a:sym typeface="Arial"/>
                </a:rPr>
                <a:t> 50 mm</a:t>
              </a:r>
              <a:endParaRPr sz="1100"/>
            </a:p>
          </p:txBody>
        </p:sp>
        <p:sp>
          <p:nvSpPr>
            <p:cNvPr id="238" name="Google Shape;238;p50"/>
            <p:cNvSpPr/>
            <p:nvPr/>
          </p:nvSpPr>
          <p:spPr>
            <a:xfrm>
              <a:off x="8077083" y="3072690"/>
              <a:ext cx="2113800" cy="9447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ru" sz="900">
                  <a:solidFill>
                    <a:srgbClr val="FF0000"/>
                  </a:solidFill>
                  <a:latin typeface="Arial"/>
                  <a:ea typeface="Arial"/>
                  <a:cs typeface="Arial"/>
                  <a:sym typeface="Arial"/>
                </a:rPr>
                <a:t>T1:</a:t>
              </a:r>
              <a:endParaRPr sz="1100"/>
            </a:p>
            <a:p>
              <a:pPr indent="0" lvl="0" marL="0" marR="0" rtl="0" algn="l">
                <a:spcBef>
                  <a:spcPts val="0"/>
                </a:spcBef>
                <a:spcAft>
                  <a:spcPts val="0"/>
                </a:spcAft>
                <a:buNone/>
              </a:pPr>
              <a:r>
                <a:rPr b="1" lang="ru" sz="900">
                  <a:solidFill>
                    <a:srgbClr val="FF0000"/>
                  </a:solidFill>
                  <a:latin typeface="Arial"/>
                  <a:ea typeface="Arial"/>
                  <a:cs typeface="Arial"/>
                  <a:sym typeface="Arial"/>
                </a:rPr>
                <a:t>SSD Δ</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25 µm</a:t>
              </a:r>
              <a:endParaRPr sz="1100"/>
            </a:p>
            <a:p>
              <a:pPr indent="0" lvl="0" marL="0" marR="0" rtl="0" algn="l">
                <a:spcBef>
                  <a:spcPts val="0"/>
                </a:spcBef>
                <a:spcAft>
                  <a:spcPts val="0"/>
                </a:spcAft>
                <a:buNone/>
              </a:pPr>
              <a:r>
                <a:rPr b="1" lang="ru" sz="900">
                  <a:solidFill>
                    <a:srgbClr val="FF0000"/>
                  </a:solidFill>
                  <a:latin typeface="Arial"/>
                  <a:ea typeface="Arial"/>
                  <a:cs typeface="Arial"/>
                  <a:sym typeface="Arial"/>
                </a:rPr>
                <a:t>SSD </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1000 µm</a:t>
              </a:r>
              <a:endParaRPr sz="1100"/>
            </a:p>
            <a:p>
              <a:pPr indent="0" lvl="0" marL="0" marR="0" rtl="0" algn="l">
                <a:spcBef>
                  <a:spcPts val="0"/>
                </a:spcBef>
                <a:spcAft>
                  <a:spcPts val="0"/>
                </a:spcAft>
                <a:buNone/>
              </a:pPr>
              <a:r>
                <a:rPr b="1" lang="ru" sz="900">
                  <a:solidFill>
                    <a:srgbClr val="FF0000"/>
                  </a:solidFill>
                  <a:latin typeface="Arial"/>
                  <a:ea typeface="Arial"/>
                  <a:cs typeface="Arial"/>
                  <a:sym typeface="Arial"/>
                </a:rPr>
                <a:t>SSD </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300 µm</a:t>
              </a:r>
              <a:endParaRPr sz="1100"/>
            </a:p>
          </p:txBody>
        </p:sp>
        <p:cxnSp>
          <p:nvCxnSpPr>
            <p:cNvPr id="239" name="Google Shape;239;p50"/>
            <p:cNvCxnSpPr/>
            <p:nvPr/>
          </p:nvCxnSpPr>
          <p:spPr>
            <a:xfrm flipH="1" rot="10800000">
              <a:off x="8077083" y="1951731"/>
              <a:ext cx="2355900" cy="141000"/>
            </a:xfrm>
            <a:prstGeom prst="straightConnector1">
              <a:avLst/>
            </a:prstGeom>
            <a:noFill/>
            <a:ln cap="flat" cmpd="sng" w="31750">
              <a:solidFill>
                <a:srgbClr val="C00000"/>
              </a:solidFill>
              <a:prstDash val="dashDot"/>
              <a:round/>
              <a:headEnd len="sm" w="sm" type="none"/>
              <a:tailEnd len="sm" w="sm" type="none"/>
            </a:ln>
          </p:spPr>
        </p:cxnSp>
      </p:grpSp>
      <p:sp>
        <p:nvSpPr>
          <p:cNvPr id="240" name="Google Shape;240;p50"/>
          <p:cNvSpPr/>
          <p:nvPr/>
        </p:nvSpPr>
        <p:spPr>
          <a:xfrm>
            <a:off x="123592" y="3795708"/>
            <a:ext cx="2706000" cy="9924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i="1" lang="ru" sz="1200">
                <a:solidFill>
                  <a:schemeClr val="dk1"/>
                </a:solidFill>
                <a:latin typeface="Arial"/>
                <a:ea typeface="Arial"/>
                <a:cs typeface="Arial"/>
                <a:sym typeface="Arial"/>
              </a:rPr>
              <a:t>G.M. Ter-Akopian et al., </a:t>
            </a:r>
            <a:endParaRPr sz="1100"/>
          </a:p>
          <a:p>
            <a:pPr indent="0" lvl="0" marL="0" marR="0" rtl="0" algn="just">
              <a:spcBef>
                <a:spcPts val="0"/>
              </a:spcBef>
              <a:spcAft>
                <a:spcPts val="0"/>
              </a:spcAft>
              <a:buNone/>
            </a:pPr>
            <a:r>
              <a:rPr lang="ru" sz="1200">
                <a:solidFill>
                  <a:schemeClr val="dk1"/>
                </a:solidFill>
                <a:latin typeface="Arial"/>
                <a:ea typeface="Arial"/>
                <a:cs typeface="Arial"/>
                <a:sym typeface="Arial"/>
              </a:rPr>
              <a:t>Phys. Lett. B 426 (1998) 251. </a:t>
            </a:r>
            <a:endParaRPr sz="1100"/>
          </a:p>
          <a:p>
            <a:pPr indent="0" lvl="0" marL="0" marR="0" rtl="0" algn="l">
              <a:spcBef>
                <a:spcPts val="0"/>
              </a:spcBef>
              <a:spcAft>
                <a:spcPts val="0"/>
              </a:spcAft>
              <a:buNone/>
            </a:pPr>
            <a:r>
              <a:rPr i="1" lang="ru" sz="1200">
                <a:solidFill>
                  <a:schemeClr val="dk1"/>
                </a:solidFill>
                <a:latin typeface="Arial"/>
                <a:ea typeface="Arial"/>
                <a:cs typeface="Arial"/>
                <a:sym typeface="Arial"/>
              </a:rPr>
              <a:t>Yu.Ts. Oganessian et al., </a:t>
            </a:r>
            <a:endParaRPr sz="1100"/>
          </a:p>
          <a:p>
            <a:pPr indent="0" lvl="0" marL="0" marR="0" rtl="0" algn="l">
              <a:spcBef>
                <a:spcPts val="0"/>
              </a:spcBef>
              <a:spcAft>
                <a:spcPts val="0"/>
              </a:spcAft>
              <a:buNone/>
            </a:pPr>
            <a:r>
              <a:rPr lang="ru" sz="1200">
                <a:solidFill>
                  <a:schemeClr val="dk1"/>
                </a:solidFill>
                <a:latin typeface="Arial"/>
                <a:ea typeface="Arial"/>
                <a:cs typeface="Arial"/>
                <a:sym typeface="Arial"/>
              </a:rPr>
              <a:t>Phys. Rev. C. 60 (1999) 044605.</a:t>
            </a:r>
            <a:endParaRPr sz="1200">
              <a:solidFill>
                <a:schemeClr val="dk1"/>
              </a:solidFill>
              <a:latin typeface="Arial"/>
              <a:ea typeface="Arial"/>
              <a:cs typeface="Arial"/>
              <a:sym typeface="Arial"/>
            </a:endParaRPr>
          </a:p>
          <a:p>
            <a:pPr indent="0" lvl="0" marL="0" marR="0" rtl="0" algn="just">
              <a:spcBef>
                <a:spcPts val="0"/>
              </a:spcBef>
              <a:spcAft>
                <a:spcPts val="0"/>
              </a:spcAft>
              <a:buNone/>
            </a:pPr>
            <a:r>
              <a:t/>
            </a:r>
            <a:endParaRPr sz="1200">
              <a:solidFill>
                <a:schemeClr val="dk1"/>
              </a:solidFill>
              <a:latin typeface="Arial"/>
              <a:ea typeface="Arial"/>
              <a:cs typeface="Arial"/>
              <a:sym typeface="Arial"/>
            </a:endParaRPr>
          </a:p>
        </p:txBody>
      </p:sp>
      <p:sp>
        <p:nvSpPr>
          <p:cNvPr id="241" name="Google Shape;241;p50"/>
          <p:cNvSpPr txBox="1"/>
          <p:nvPr/>
        </p:nvSpPr>
        <p:spPr>
          <a:xfrm>
            <a:off x="6437312" y="4230043"/>
            <a:ext cx="2134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ru" sz="1400">
                <a:solidFill>
                  <a:srgbClr val="FF0000"/>
                </a:solidFill>
                <a:latin typeface="Times New Roman"/>
                <a:ea typeface="Times New Roman"/>
                <a:cs typeface="Times New Roman"/>
                <a:sym typeface="Times New Roman"/>
              </a:rPr>
              <a:t>L1 / ϴ</a:t>
            </a:r>
            <a:r>
              <a:rPr b="1" baseline="-25000" lang="ru" sz="1400">
                <a:solidFill>
                  <a:srgbClr val="FF0000"/>
                </a:solidFill>
                <a:latin typeface="Times New Roman"/>
                <a:ea typeface="Times New Roman"/>
                <a:cs typeface="Times New Roman"/>
                <a:sym typeface="Times New Roman"/>
              </a:rPr>
              <a:t>1 </a:t>
            </a:r>
            <a:r>
              <a:rPr b="1" lang="ru" sz="1400">
                <a:solidFill>
                  <a:srgbClr val="FF0000"/>
                </a:solidFill>
                <a:latin typeface="Times New Roman"/>
                <a:ea typeface="Times New Roman"/>
                <a:cs typeface="Times New Roman"/>
                <a:sym typeface="Times New Roman"/>
              </a:rPr>
              <a:t>= 12 cm / 26</a:t>
            </a:r>
            <a:r>
              <a:rPr b="1" baseline="30000" lang="ru" sz="1400">
                <a:solidFill>
                  <a:srgbClr val="FF0000"/>
                </a:solidFill>
                <a:latin typeface="Times New Roman"/>
                <a:ea typeface="Times New Roman"/>
                <a:cs typeface="Times New Roman"/>
                <a:sym typeface="Times New Roman"/>
              </a:rPr>
              <a:t>0</a:t>
            </a:r>
            <a:r>
              <a:rPr b="1" lang="ru" sz="1400">
                <a:solidFill>
                  <a:srgbClr val="FF0000"/>
                </a:solidFill>
                <a:latin typeface="Times New Roman"/>
                <a:ea typeface="Times New Roman"/>
                <a:cs typeface="Times New Roman"/>
                <a:sym typeface="Times New Roman"/>
              </a:rPr>
              <a:t>±12</a:t>
            </a:r>
            <a:r>
              <a:rPr b="1" baseline="30000" lang="ru" sz="1400">
                <a:solidFill>
                  <a:srgbClr val="FF0000"/>
                </a:solidFill>
                <a:latin typeface="Times New Roman"/>
                <a:ea typeface="Times New Roman"/>
                <a:cs typeface="Times New Roman"/>
                <a:sym typeface="Times New Roman"/>
              </a:rPr>
              <a:t>0</a:t>
            </a:r>
            <a:r>
              <a:rPr b="1" lang="ru" sz="1400">
                <a:solidFill>
                  <a:srgbClr val="FF0000"/>
                </a:solidFill>
                <a:latin typeface="Times New Roman"/>
                <a:ea typeface="Times New Roman"/>
                <a:cs typeface="Times New Roman"/>
                <a:sym typeface="Times New Roman"/>
              </a:rPr>
              <a:t>  </a:t>
            </a:r>
            <a:endParaRPr b="1" sz="1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ru" sz="1400">
                <a:solidFill>
                  <a:srgbClr val="0000FF"/>
                </a:solidFill>
                <a:latin typeface="Times New Roman"/>
                <a:ea typeface="Times New Roman"/>
                <a:cs typeface="Times New Roman"/>
                <a:sym typeface="Times New Roman"/>
              </a:rPr>
              <a:t>L2 / ϴ</a:t>
            </a:r>
            <a:r>
              <a:rPr b="1" baseline="-25000" lang="ru" sz="1400">
                <a:solidFill>
                  <a:srgbClr val="0000FF"/>
                </a:solidFill>
                <a:latin typeface="Times New Roman"/>
                <a:ea typeface="Times New Roman"/>
                <a:cs typeface="Times New Roman"/>
                <a:sym typeface="Times New Roman"/>
              </a:rPr>
              <a:t>2 </a:t>
            </a:r>
            <a:r>
              <a:rPr b="1" lang="ru" sz="1400">
                <a:solidFill>
                  <a:srgbClr val="0000FF"/>
                </a:solidFill>
                <a:latin typeface="Times New Roman"/>
                <a:ea typeface="Times New Roman"/>
                <a:cs typeface="Times New Roman"/>
                <a:sym typeface="Times New Roman"/>
              </a:rPr>
              <a:t>= 30 cm / 10</a:t>
            </a:r>
            <a:r>
              <a:rPr b="1" baseline="30000" lang="ru" sz="1400">
                <a:solidFill>
                  <a:srgbClr val="0000FF"/>
                </a:solidFill>
                <a:latin typeface="Times New Roman"/>
                <a:ea typeface="Times New Roman"/>
                <a:cs typeface="Times New Roman"/>
                <a:sym typeface="Times New Roman"/>
              </a:rPr>
              <a:t>0</a:t>
            </a:r>
            <a:r>
              <a:rPr b="1" lang="ru" sz="1400">
                <a:solidFill>
                  <a:srgbClr val="0000FF"/>
                </a:solidFill>
                <a:latin typeface="Times New Roman"/>
                <a:ea typeface="Times New Roman"/>
                <a:cs typeface="Times New Roman"/>
                <a:sym typeface="Times New Roman"/>
              </a:rPr>
              <a:t>±6</a:t>
            </a:r>
            <a:r>
              <a:rPr b="1" baseline="30000" lang="ru" sz="1400">
                <a:solidFill>
                  <a:srgbClr val="0000FF"/>
                </a:solidFill>
                <a:latin typeface="Times New Roman"/>
                <a:ea typeface="Times New Roman"/>
                <a:cs typeface="Times New Roman"/>
                <a:sym typeface="Times New Roman"/>
              </a:rPr>
              <a:t>0</a:t>
            </a:r>
            <a:endParaRPr b="1" sz="1400">
              <a:solidFill>
                <a:srgbClr val="0000FF"/>
              </a:solidFill>
              <a:latin typeface="Arial"/>
              <a:ea typeface="Arial"/>
              <a:cs typeface="Arial"/>
              <a:sym typeface="Arial"/>
            </a:endParaRPr>
          </a:p>
        </p:txBody>
      </p:sp>
      <p:sp>
        <p:nvSpPr>
          <p:cNvPr id="242" name="Google Shape;242;p50"/>
          <p:cNvSpPr txBox="1"/>
          <p:nvPr>
            <p:ph idx="4294967295" type="ctrTitle"/>
          </p:nvPr>
        </p:nvSpPr>
        <p:spPr>
          <a:xfrm>
            <a:off x="364725" y="482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baseline="30000" lang="ru" sz="1800"/>
              <a:t>4</a:t>
            </a:r>
            <a:r>
              <a:rPr lang="ru" sz="1800"/>
              <a:t>He(</a:t>
            </a:r>
            <a:r>
              <a:rPr baseline="30000" lang="ru" sz="1800"/>
              <a:t>6</a:t>
            </a:r>
            <a:r>
              <a:rPr lang="ru" sz="1800"/>
              <a:t>He,</a:t>
            </a:r>
            <a:r>
              <a:rPr baseline="30000" lang="ru" sz="1800"/>
              <a:t>6</a:t>
            </a:r>
            <a:r>
              <a:rPr lang="ru" sz="1800"/>
              <a:t>He)</a:t>
            </a:r>
            <a:r>
              <a:rPr baseline="30000" lang="ru" sz="1800"/>
              <a:t>4</a:t>
            </a:r>
            <a:r>
              <a:rPr lang="ru" sz="1800"/>
              <a:t>He at 32 AMeV: отладка аппаратуры, подготовка к </a:t>
            </a:r>
            <a:r>
              <a:rPr baseline="30000" lang="ru" sz="1800"/>
              <a:t>4</a:t>
            </a:r>
            <a:r>
              <a:rPr lang="ru" sz="1800"/>
              <a:t>He(</a:t>
            </a:r>
            <a:r>
              <a:rPr baseline="30000" lang="ru" sz="1800"/>
              <a:t>8</a:t>
            </a:r>
            <a:r>
              <a:rPr lang="ru" sz="1800"/>
              <a:t>He,</a:t>
            </a:r>
            <a:r>
              <a:rPr baseline="30000" lang="ru" sz="1800"/>
              <a:t>8</a:t>
            </a:r>
            <a:r>
              <a:rPr lang="ru" sz="1800"/>
              <a:t>He)</a:t>
            </a:r>
            <a:r>
              <a:rPr baseline="30000" lang="ru" sz="1800"/>
              <a:t>4</a:t>
            </a:r>
            <a:r>
              <a:rPr lang="ru" sz="1800"/>
              <a:t>He</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1"/>
          <p:cNvSpPr txBox="1"/>
          <p:nvPr/>
        </p:nvSpPr>
        <p:spPr>
          <a:xfrm>
            <a:off x="1139125" y="492202"/>
            <a:ext cx="4403700" cy="672600"/>
          </a:xfrm>
          <a:prstGeom prst="rect">
            <a:avLst/>
          </a:prstGeom>
          <a:noFill/>
          <a:ln>
            <a:noFill/>
          </a:ln>
        </p:spPr>
        <p:txBody>
          <a:bodyPr anchorCtr="0" anchor="ctr" bIns="34275" lIns="68575" spcFirstLastPara="1" rIns="68575" wrap="square" tIns="34275">
            <a:noAutofit/>
          </a:bodyPr>
          <a:lstStyle/>
          <a:p>
            <a:pPr indent="0" lvl="0" marL="0" marR="0" rtl="0" algn="ctr">
              <a:lnSpc>
                <a:spcPct val="114000"/>
              </a:lnSpc>
              <a:spcBef>
                <a:spcPts val="0"/>
              </a:spcBef>
              <a:spcAft>
                <a:spcPts val="0"/>
              </a:spcAft>
              <a:buNone/>
            </a:pPr>
            <a:r>
              <a:rPr lang="ru" sz="1500">
                <a:solidFill>
                  <a:schemeClr val="dk1"/>
                </a:solidFill>
                <a:latin typeface="Arial"/>
                <a:ea typeface="Arial"/>
                <a:cs typeface="Arial"/>
                <a:sym typeface="Arial"/>
              </a:rPr>
              <a:t>23 / 1 совпадений </a:t>
            </a:r>
            <a:r>
              <a:rPr baseline="30000" lang="ru" sz="1500">
                <a:solidFill>
                  <a:srgbClr val="0000FF"/>
                </a:solidFill>
                <a:latin typeface="Arial"/>
                <a:ea typeface="Arial"/>
                <a:cs typeface="Arial"/>
                <a:sym typeface="Arial"/>
              </a:rPr>
              <a:t>4</a:t>
            </a:r>
            <a:r>
              <a:rPr lang="ru" sz="1500">
                <a:solidFill>
                  <a:srgbClr val="0000FF"/>
                </a:solidFill>
                <a:latin typeface="Arial"/>
                <a:ea typeface="Arial"/>
                <a:cs typeface="Arial"/>
                <a:sym typeface="Arial"/>
              </a:rPr>
              <a:t>He(fast) </a:t>
            </a:r>
            <a:r>
              <a:rPr lang="ru" sz="1500">
                <a:solidFill>
                  <a:schemeClr val="dk1"/>
                </a:solidFill>
                <a:latin typeface="Arial"/>
                <a:ea typeface="Arial"/>
                <a:cs typeface="Arial"/>
                <a:sym typeface="Arial"/>
              </a:rPr>
              <a:t>- </a:t>
            </a:r>
            <a:r>
              <a:rPr baseline="30000" lang="ru" sz="1500">
                <a:solidFill>
                  <a:srgbClr val="FF0000"/>
                </a:solidFill>
                <a:latin typeface="Arial"/>
                <a:ea typeface="Arial"/>
                <a:cs typeface="Arial"/>
                <a:sym typeface="Arial"/>
              </a:rPr>
              <a:t>6</a:t>
            </a:r>
            <a:r>
              <a:rPr lang="ru" sz="1500">
                <a:solidFill>
                  <a:srgbClr val="FF0000"/>
                </a:solidFill>
                <a:latin typeface="Arial"/>
                <a:ea typeface="Arial"/>
                <a:cs typeface="Arial"/>
                <a:sym typeface="Arial"/>
              </a:rPr>
              <a:t>He(slow)</a:t>
            </a:r>
            <a:endParaRPr sz="1500">
              <a:solidFill>
                <a:srgbClr val="FF0000"/>
              </a:solidFill>
              <a:latin typeface="Arial"/>
              <a:ea typeface="Arial"/>
              <a:cs typeface="Arial"/>
              <a:sym typeface="Arial"/>
            </a:endParaRPr>
          </a:p>
          <a:p>
            <a:pPr indent="0" lvl="0" marL="0" marR="0" rtl="0" algn="ctr">
              <a:lnSpc>
                <a:spcPct val="114000"/>
              </a:lnSpc>
              <a:spcBef>
                <a:spcPts val="0"/>
              </a:spcBef>
              <a:spcAft>
                <a:spcPts val="0"/>
              </a:spcAft>
              <a:buNone/>
            </a:pPr>
            <a:r>
              <a:rPr lang="ru" sz="1500">
                <a:solidFill>
                  <a:schemeClr val="dk1"/>
                </a:solidFill>
                <a:latin typeface="Arial"/>
                <a:ea typeface="Arial"/>
                <a:cs typeface="Arial"/>
                <a:sym typeface="Arial"/>
              </a:rPr>
              <a:t>Интеграл </a:t>
            </a:r>
            <a:r>
              <a:rPr baseline="30000" lang="ru" sz="1500" strike="noStrike">
                <a:solidFill>
                  <a:schemeClr val="dk1"/>
                </a:solidFill>
                <a:latin typeface="Arial"/>
                <a:ea typeface="Arial"/>
                <a:cs typeface="Arial"/>
                <a:sym typeface="Arial"/>
              </a:rPr>
              <a:t>6</a:t>
            </a:r>
            <a:r>
              <a:rPr lang="ru" sz="1500" strike="noStrike">
                <a:solidFill>
                  <a:schemeClr val="dk1"/>
                </a:solidFill>
                <a:latin typeface="Arial"/>
                <a:ea typeface="Arial"/>
                <a:cs typeface="Arial"/>
                <a:sym typeface="Arial"/>
              </a:rPr>
              <a:t>He = 2.49 / 1.27 * 10</a:t>
            </a:r>
            <a:r>
              <a:rPr baseline="30000" lang="ru" sz="1500" strike="noStrike">
                <a:solidFill>
                  <a:schemeClr val="dk1"/>
                </a:solidFill>
                <a:latin typeface="Arial"/>
                <a:ea typeface="Arial"/>
                <a:cs typeface="Arial"/>
                <a:sym typeface="Arial"/>
              </a:rPr>
              <a:t>10</a:t>
            </a:r>
            <a:r>
              <a:rPr lang="ru" sz="1500" strike="noStrike">
                <a:solidFill>
                  <a:schemeClr val="dk1"/>
                </a:solidFill>
                <a:latin typeface="Arial"/>
                <a:ea typeface="Arial"/>
                <a:cs typeface="Arial"/>
                <a:sym typeface="Arial"/>
              </a:rPr>
              <a:t> (эфф</a:t>
            </a:r>
            <a:r>
              <a:rPr lang="ru" sz="1500">
                <a:solidFill>
                  <a:schemeClr val="dk1"/>
                </a:solidFill>
                <a:latin typeface="Arial"/>
                <a:ea typeface="Arial"/>
                <a:cs typeface="Arial"/>
                <a:sym typeface="Arial"/>
              </a:rPr>
              <a:t>ект </a:t>
            </a:r>
            <a:r>
              <a:rPr lang="ru" sz="1500" strike="noStrike">
                <a:solidFill>
                  <a:schemeClr val="dk1"/>
                </a:solidFill>
                <a:latin typeface="Arial"/>
                <a:ea typeface="Arial"/>
                <a:cs typeface="Arial"/>
                <a:sym typeface="Arial"/>
              </a:rPr>
              <a:t>/ фон)</a:t>
            </a:r>
            <a:endParaRPr sz="1100"/>
          </a:p>
        </p:txBody>
      </p:sp>
      <p:grpSp>
        <p:nvGrpSpPr>
          <p:cNvPr id="248" name="Google Shape;248;p51"/>
          <p:cNvGrpSpPr/>
          <p:nvPr/>
        </p:nvGrpSpPr>
        <p:grpSpPr>
          <a:xfrm>
            <a:off x="4714733" y="2029004"/>
            <a:ext cx="4178054" cy="2989523"/>
            <a:chOff x="6538887" y="1911317"/>
            <a:chExt cx="5570738" cy="3986030"/>
          </a:xfrm>
        </p:grpSpPr>
        <p:pic>
          <p:nvPicPr>
            <p:cNvPr id="249" name="Google Shape;249;p51"/>
            <p:cNvPicPr preferRelativeResize="0"/>
            <p:nvPr/>
          </p:nvPicPr>
          <p:blipFill rotWithShape="1">
            <a:blip r:embed="rId3">
              <a:alphaModFix/>
            </a:blip>
            <a:srcRect b="0" l="0" r="0" t="0"/>
            <a:stretch/>
          </p:blipFill>
          <p:spPr>
            <a:xfrm>
              <a:off x="6718693" y="2260277"/>
              <a:ext cx="4676250" cy="3578459"/>
            </a:xfrm>
            <a:prstGeom prst="rect">
              <a:avLst/>
            </a:prstGeom>
            <a:noFill/>
            <a:ln>
              <a:noFill/>
            </a:ln>
          </p:spPr>
        </p:pic>
        <p:sp>
          <p:nvSpPr>
            <p:cNvPr id="250" name="Google Shape;250;p51"/>
            <p:cNvSpPr txBox="1"/>
            <p:nvPr/>
          </p:nvSpPr>
          <p:spPr>
            <a:xfrm>
              <a:off x="6538887" y="1911317"/>
              <a:ext cx="1232400" cy="666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rgbClr val="222A35"/>
                  </a:solidFill>
                  <a:latin typeface="Arial"/>
                  <a:ea typeface="Arial"/>
                  <a:cs typeface="Arial"/>
                  <a:sym typeface="Arial"/>
                </a:rPr>
                <a:t>ΔE, MeV</a:t>
              </a:r>
              <a:endParaRPr sz="1100"/>
            </a:p>
            <a:p>
              <a:pPr indent="0" lvl="0" marL="0" marR="0" rtl="0" algn="l">
                <a:spcBef>
                  <a:spcPts val="0"/>
                </a:spcBef>
                <a:spcAft>
                  <a:spcPts val="0"/>
                </a:spcAft>
                <a:buNone/>
              </a:pPr>
              <a:r>
                <a:rPr lang="ru" sz="1400">
                  <a:solidFill>
                    <a:srgbClr val="222A35"/>
                  </a:solidFill>
                  <a:latin typeface="Arial"/>
                  <a:ea typeface="Arial"/>
                  <a:cs typeface="Arial"/>
                  <a:sym typeface="Arial"/>
                </a:rPr>
                <a:t>(23÷29µ) </a:t>
              </a:r>
              <a:endParaRPr sz="1400">
                <a:solidFill>
                  <a:schemeClr val="dk1"/>
                </a:solidFill>
                <a:latin typeface="Arial"/>
                <a:ea typeface="Arial"/>
                <a:cs typeface="Arial"/>
                <a:sym typeface="Arial"/>
              </a:endParaRPr>
            </a:p>
          </p:txBody>
        </p:sp>
        <p:sp>
          <p:nvSpPr>
            <p:cNvPr id="251" name="Google Shape;251;p51"/>
            <p:cNvSpPr txBox="1"/>
            <p:nvPr/>
          </p:nvSpPr>
          <p:spPr>
            <a:xfrm>
              <a:off x="10989425" y="5517847"/>
              <a:ext cx="1120200" cy="379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ru" sz="1400">
                  <a:solidFill>
                    <a:srgbClr val="222A35"/>
                  </a:solidFill>
                  <a:latin typeface="Arial"/>
                  <a:ea typeface="Arial"/>
                  <a:cs typeface="Arial"/>
                  <a:sym typeface="Arial"/>
                </a:rPr>
                <a:t>E, MeV</a:t>
              </a:r>
              <a:endParaRPr sz="1100"/>
            </a:p>
          </p:txBody>
        </p:sp>
        <p:sp>
          <p:nvSpPr>
            <p:cNvPr id="252" name="Google Shape;252;p51"/>
            <p:cNvSpPr txBox="1"/>
            <p:nvPr/>
          </p:nvSpPr>
          <p:spPr>
            <a:xfrm>
              <a:off x="7155109" y="4350060"/>
              <a:ext cx="616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ru" sz="1400">
                  <a:solidFill>
                    <a:srgbClr val="C00000"/>
                  </a:solidFill>
                  <a:latin typeface="Arial"/>
                  <a:ea typeface="Arial"/>
                  <a:cs typeface="Arial"/>
                  <a:sym typeface="Arial"/>
                </a:rPr>
                <a:t>3</a:t>
              </a:r>
              <a:r>
                <a:rPr lang="ru" sz="1400">
                  <a:solidFill>
                    <a:srgbClr val="C00000"/>
                  </a:solidFill>
                  <a:latin typeface="Arial"/>
                  <a:ea typeface="Arial"/>
                  <a:cs typeface="Arial"/>
                  <a:sym typeface="Arial"/>
                </a:rPr>
                <a:t>He</a:t>
              </a:r>
              <a:endParaRPr sz="1400">
                <a:solidFill>
                  <a:schemeClr val="dk1"/>
                </a:solidFill>
                <a:latin typeface="Arial"/>
                <a:ea typeface="Arial"/>
                <a:cs typeface="Arial"/>
                <a:sym typeface="Arial"/>
              </a:endParaRPr>
            </a:p>
          </p:txBody>
        </p:sp>
        <p:sp>
          <p:nvSpPr>
            <p:cNvPr id="253" name="Google Shape;253;p51"/>
            <p:cNvSpPr txBox="1"/>
            <p:nvPr/>
          </p:nvSpPr>
          <p:spPr>
            <a:xfrm>
              <a:off x="7402322" y="4022781"/>
              <a:ext cx="616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ru" sz="1400">
                  <a:solidFill>
                    <a:srgbClr val="C00000"/>
                  </a:solidFill>
                  <a:latin typeface="Arial"/>
                  <a:ea typeface="Arial"/>
                  <a:cs typeface="Arial"/>
                  <a:sym typeface="Arial"/>
                </a:rPr>
                <a:t>4</a:t>
              </a:r>
              <a:r>
                <a:rPr lang="ru" sz="1400">
                  <a:solidFill>
                    <a:srgbClr val="C00000"/>
                  </a:solidFill>
                  <a:latin typeface="Arial"/>
                  <a:ea typeface="Arial"/>
                  <a:cs typeface="Arial"/>
                  <a:sym typeface="Arial"/>
                </a:rPr>
                <a:t>He</a:t>
              </a:r>
              <a:endParaRPr sz="1400">
                <a:solidFill>
                  <a:schemeClr val="dk1"/>
                </a:solidFill>
                <a:latin typeface="Arial"/>
                <a:ea typeface="Arial"/>
                <a:cs typeface="Arial"/>
                <a:sym typeface="Arial"/>
              </a:endParaRPr>
            </a:p>
          </p:txBody>
        </p:sp>
        <p:sp>
          <p:nvSpPr>
            <p:cNvPr id="254" name="Google Shape;254;p51"/>
            <p:cNvSpPr txBox="1"/>
            <p:nvPr/>
          </p:nvSpPr>
          <p:spPr>
            <a:xfrm>
              <a:off x="7631268" y="3572502"/>
              <a:ext cx="616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ru" sz="1400">
                  <a:solidFill>
                    <a:srgbClr val="C00000"/>
                  </a:solidFill>
                  <a:latin typeface="Arial"/>
                  <a:ea typeface="Arial"/>
                  <a:cs typeface="Arial"/>
                  <a:sym typeface="Arial"/>
                </a:rPr>
                <a:t>6</a:t>
              </a:r>
              <a:r>
                <a:rPr lang="ru" sz="1400">
                  <a:solidFill>
                    <a:srgbClr val="C00000"/>
                  </a:solidFill>
                  <a:latin typeface="Arial"/>
                  <a:ea typeface="Arial"/>
                  <a:cs typeface="Arial"/>
                  <a:sym typeface="Arial"/>
                </a:rPr>
                <a:t>He</a:t>
              </a:r>
              <a:endParaRPr sz="1400">
                <a:solidFill>
                  <a:schemeClr val="dk1"/>
                </a:solidFill>
                <a:latin typeface="Arial"/>
                <a:ea typeface="Arial"/>
                <a:cs typeface="Arial"/>
                <a:sym typeface="Arial"/>
              </a:endParaRPr>
            </a:p>
          </p:txBody>
        </p:sp>
        <p:sp>
          <p:nvSpPr>
            <p:cNvPr id="255" name="Google Shape;255;p51"/>
            <p:cNvSpPr/>
            <p:nvPr/>
          </p:nvSpPr>
          <p:spPr>
            <a:xfrm rot="-1591990">
              <a:off x="7227567" y="2798829"/>
              <a:ext cx="241093" cy="1170045"/>
            </a:xfrm>
            <a:prstGeom prst="ellipse">
              <a:avLst/>
            </a:prstGeom>
            <a:noFill/>
            <a:ln cap="flat" cmpd="sng" w="25400">
              <a:solidFill>
                <a:srgbClr val="FF0000"/>
              </a:solidFill>
              <a:prstDash val="dot"/>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6" name="Google Shape;256;p51"/>
            <p:cNvSpPr txBox="1"/>
            <p:nvPr/>
          </p:nvSpPr>
          <p:spPr>
            <a:xfrm>
              <a:off x="7615448" y="5325212"/>
              <a:ext cx="865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ru" sz="1400">
                  <a:solidFill>
                    <a:srgbClr val="C00000"/>
                  </a:solidFill>
                  <a:latin typeface="Arial"/>
                  <a:ea typeface="Arial"/>
                  <a:cs typeface="Arial"/>
                  <a:sym typeface="Arial"/>
                </a:rPr>
                <a:t>p,d,t</a:t>
              </a:r>
              <a:endParaRPr i="1" sz="1400">
                <a:solidFill>
                  <a:schemeClr val="dk1"/>
                </a:solidFill>
                <a:latin typeface="Arial"/>
                <a:ea typeface="Arial"/>
                <a:cs typeface="Arial"/>
                <a:sym typeface="Arial"/>
              </a:endParaRPr>
            </a:p>
          </p:txBody>
        </p:sp>
      </p:grpSp>
      <p:pic>
        <p:nvPicPr>
          <p:cNvPr id="257" name="Google Shape;257;p51"/>
          <p:cNvPicPr preferRelativeResize="0"/>
          <p:nvPr/>
        </p:nvPicPr>
        <p:blipFill rotWithShape="1">
          <a:blip r:embed="rId4">
            <a:alphaModFix/>
          </a:blip>
          <a:srcRect b="0" l="0" r="0" t="0"/>
          <a:stretch/>
        </p:blipFill>
        <p:spPr>
          <a:xfrm>
            <a:off x="374845" y="1191660"/>
            <a:ext cx="4158857" cy="3967137"/>
          </a:xfrm>
          <a:prstGeom prst="rect">
            <a:avLst/>
          </a:prstGeom>
          <a:noFill/>
          <a:ln>
            <a:noFill/>
          </a:ln>
        </p:spPr>
      </p:pic>
      <p:grpSp>
        <p:nvGrpSpPr>
          <p:cNvPr id="258" name="Google Shape;258;p51"/>
          <p:cNvGrpSpPr/>
          <p:nvPr/>
        </p:nvGrpSpPr>
        <p:grpSpPr>
          <a:xfrm>
            <a:off x="5853411" y="518750"/>
            <a:ext cx="3081506" cy="1798566"/>
            <a:chOff x="3594310" y="482476"/>
            <a:chExt cx="6838673" cy="3266557"/>
          </a:xfrm>
        </p:grpSpPr>
        <p:cxnSp>
          <p:nvCxnSpPr>
            <p:cNvPr id="259" name="Google Shape;259;p51"/>
            <p:cNvCxnSpPr/>
            <p:nvPr/>
          </p:nvCxnSpPr>
          <p:spPr>
            <a:xfrm flipH="1" rot="10800000">
              <a:off x="4251600" y="1951930"/>
              <a:ext cx="5972700" cy="422700"/>
            </a:xfrm>
            <a:prstGeom prst="straightConnector1">
              <a:avLst/>
            </a:prstGeom>
            <a:noFill/>
            <a:ln cap="flat" cmpd="sng" w="31750">
              <a:solidFill>
                <a:srgbClr val="C00000"/>
              </a:solidFill>
              <a:prstDash val="dashDot"/>
              <a:round/>
              <a:headEnd len="sm" w="sm" type="none"/>
              <a:tailEnd len="sm" w="sm" type="none"/>
            </a:ln>
          </p:spPr>
        </p:cxnSp>
        <p:sp>
          <p:nvSpPr>
            <p:cNvPr id="260" name="Google Shape;260;p51"/>
            <p:cNvSpPr/>
            <p:nvPr/>
          </p:nvSpPr>
          <p:spPr>
            <a:xfrm>
              <a:off x="4322527" y="2735288"/>
              <a:ext cx="882300" cy="46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chemeClr val="dk2"/>
                  </a:solidFill>
                  <a:latin typeface="Arial"/>
                  <a:ea typeface="Arial"/>
                  <a:cs typeface="Arial"/>
                  <a:sym typeface="Arial"/>
                </a:rPr>
                <a:t>4</a:t>
              </a:r>
              <a:r>
                <a:rPr b="1" lang="ru" sz="1200">
                  <a:solidFill>
                    <a:schemeClr val="dk2"/>
                  </a:solidFill>
                  <a:latin typeface="Arial"/>
                  <a:ea typeface="Arial"/>
                  <a:cs typeface="Arial"/>
                  <a:sym typeface="Arial"/>
                </a:rPr>
                <a:t>He</a:t>
              </a:r>
              <a:endParaRPr b="1" sz="1200">
                <a:solidFill>
                  <a:schemeClr val="dk2"/>
                </a:solidFill>
                <a:latin typeface="Arial"/>
                <a:ea typeface="Arial"/>
                <a:cs typeface="Arial"/>
                <a:sym typeface="Arial"/>
              </a:endParaRPr>
            </a:p>
          </p:txBody>
        </p:sp>
        <p:sp>
          <p:nvSpPr>
            <p:cNvPr id="261" name="Google Shape;261;p51"/>
            <p:cNvSpPr/>
            <p:nvPr/>
          </p:nvSpPr>
          <p:spPr>
            <a:xfrm>
              <a:off x="3594310" y="1883610"/>
              <a:ext cx="916200" cy="46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chemeClr val="dk1"/>
                  </a:solidFill>
                  <a:latin typeface="Arial"/>
                  <a:ea typeface="Arial"/>
                  <a:cs typeface="Arial"/>
                  <a:sym typeface="Arial"/>
                </a:rPr>
                <a:t>6</a:t>
              </a:r>
              <a:r>
                <a:rPr b="1" lang="ru" sz="1200">
                  <a:solidFill>
                    <a:schemeClr val="dk1"/>
                  </a:solidFill>
                  <a:latin typeface="Arial"/>
                  <a:ea typeface="Arial"/>
                  <a:cs typeface="Arial"/>
                  <a:sym typeface="Arial"/>
                </a:rPr>
                <a:t>Hе</a:t>
              </a:r>
              <a:r>
                <a:rPr b="1" lang="ru" sz="1200">
                  <a:solidFill>
                    <a:srgbClr val="C00000"/>
                  </a:solidFill>
                  <a:latin typeface="Arial"/>
                  <a:ea typeface="Arial"/>
                  <a:cs typeface="Arial"/>
                  <a:sym typeface="Arial"/>
                </a:rPr>
                <a:t> </a:t>
              </a:r>
              <a:endParaRPr sz="1100"/>
            </a:p>
          </p:txBody>
        </p:sp>
        <p:sp>
          <p:nvSpPr>
            <p:cNvPr id="262" name="Google Shape;262;p51"/>
            <p:cNvSpPr/>
            <p:nvPr/>
          </p:nvSpPr>
          <p:spPr>
            <a:xfrm rot="-303101">
              <a:off x="3853031" y="2298003"/>
              <a:ext cx="708653" cy="187926"/>
            </a:xfrm>
            <a:prstGeom prst="rightArrow">
              <a:avLst>
                <a:gd fmla="val 50000" name="adj1"/>
                <a:gd fmla="val 50000" name="adj2"/>
              </a:avLst>
            </a:prstGeom>
            <a:solidFill>
              <a:srgbClr val="C00000"/>
            </a:solidFill>
            <a:ln cap="flat" cmpd="sng" w="25400">
              <a:solidFill>
                <a:srgbClr val="42719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63" name="Google Shape;263;p51"/>
            <p:cNvPicPr preferRelativeResize="0"/>
            <p:nvPr/>
          </p:nvPicPr>
          <p:blipFill rotWithShape="1">
            <a:blip r:embed="rId5">
              <a:alphaModFix/>
            </a:blip>
            <a:srcRect b="0" l="0" r="0" t="0"/>
            <a:stretch/>
          </p:blipFill>
          <p:spPr>
            <a:xfrm>
              <a:off x="6752249" y="568345"/>
              <a:ext cx="3672041" cy="3139684"/>
            </a:xfrm>
            <a:prstGeom prst="rect">
              <a:avLst/>
            </a:prstGeom>
            <a:noFill/>
            <a:ln>
              <a:noFill/>
            </a:ln>
          </p:spPr>
        </p:pic>
        <p:cxnSp>
          <p:nvCxnSpPr>
            <p:cNvPr id="264" name="Google Shape;264;p51"/>
            <p:cNvCxnSpPr/>
            <p:nvPr/>
          </p:nvCxnSpPr>
          <p:spPr>
            <a:xfrm>
              <a:off x="4599590" y="1996134"/>
              <a:ext cx="50700" cy="684000"/>
            </a:xfrm>
            <a:prstGeom prst="straightConnector1">
              <a:avLst/>
            </a:prstGeom>
            <a:noFill/>
            <a:ln cap="flat" cmpd="sng" w="63500">
              <a:solidFill>
                <a:schemeClr val="dk1"/>
              </a:solidFill>
              <a:prstDash val="solid"/>
              <a:round/>
              <a:headEnd len="sm" w="sm" type="none"/>
              <a:tailEnd len="sm" w="sm" type="none"/>
            </a:ln>
          </p:spPr>
        </p:cxnSp>
        <p:cxnSp>
          <p:nvCxnSpPr>
            <p:cNvPr id="265" name="Google Shape;265;p51"/>
            <p:cNvCxnSpPr>
              <a:stCxn id="262" idx="3"/>
            </p:cNvCxnSpPr>
            <p:nvPr/>
          </p:nvCxnSpPr>
          <p:spPr>
            <a:xfrm>
              <a:off x="4560307" y="2360765"/>
              <a:ext cx="2449800" cy="281100"/>
            </a:xfrm>
            <a:prstGeom prst="straightConnector1">
              <a:avLst/>
            </a:prstGeom>
            <a:noFill/>
            <a:ln cap="flat" cmpd="sng" w="31750">
              <a:solidFill>
                <a:srgbClr val="FF0000"/>
              </a:solidFill>
              <a:prstDash val="solid"/>
              <a:round/>
              <a:headEnd len="sm" w="sm" type="none"/>
              <a:tailEnd len="lg" w="lg" type="stealth"/>
            </a:ln>
          </p:spPr>
        </p:cxnSp>
        <p:cxnSp>
          <p:nvCxnSpPr>
            <p:cNvPr id="266" name="Google Shape;266;p51"/>
            <p:cNvCxnSpPr>
              <a:stCxn id="262" idx="3"/>
            </p:cNvCxnSpPr>
            <p:nvPr/>
          </p:nvCxnSpPr>
          <p:spPr>
            <a:xfrm flipH="1" rot="10800000">
              <a:off x="4560307" y="1916165"/>
              <a:ext cx="2384700" cy="444600"/>
            </a:xfrm>
            <a:prstGeom prst="straightConnector1">
              <a:avLst/>
            </a:prstGeom>
            <a:noFill/>
            <a:ln cap="flat" cmpd="sng" w="31750">
              <a:solidFill>
                <a:srgbClr val="0000FF"/>
              </a:solidFill>
              <a:prstDash val="solid"/>
              <a:round/>
              <a:headEnd len="sm" w="sm" type="none"/>
              <a:tailEnd len="lg" w="lg" type="stealth"/>
            </a:ln>
          </p:spPr>
        </p:cxnSp>
        <p:cxnSp>
          <p:nvCxnSpPr>
            <p:cNvPr id="267" name="Google Shape;267;p51"/>
            <p:cNvCxnSpPr/>
            <p:nvPr/>
          </p:nvCxnSpPr>
          <p:spPr>
            <a:xfrm flipH="1" rot="10800000">
              <a:off x="8077082" y="1529060"/>
              <a:ext cx="748800" cy="156600"/>
            </a:xfrm>
            <a:prstGeom prst="straightConnector1">
              <a:avLst/>
            </a:prstGeom>
            <a:noFill/>
            <a:ln cap="flat" cmpd="sng" w="31750">
              <a:solidFill>
                <a:srgbClr val="0000FF"/>
              </a:solidFill>
              <a:prstDash val="solid"/>
              <a:round/>
              <a:headEnd len="sm" w="sm" type="none"/>
              <a:tailEnd len="lg" w="lg" type="stealth"/>
            </a:ln>
          </p:spPr>
        </p:cxnSp>
        <p:sp>
          <p:nvSpPr>
            <p:cNvPr id="268" name="Google Shape;268;p51"/>
            <p:cNvSpPr/>
            <p:nvPr/>
          </p:nvSpPr>
          <p:spPr>
            <a:xfrm>
              <a:off x="6087952" y="2587786"/>
              <a:ext cx="882300" cy="46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rgbClr val="FF0000"/>
                  </a:solidFill>
                  <a:latin typeface="Arial"/>
                  <a:ea typeface="Arial"/>
                  <a:cs typeface="Arial"/>
                  <a:sym typeface="Arial"/>
                </a:rPr>
                <a:t>6</a:t>
              </a:r>
              <a:r>
                <a:rPr b="1" lang="ru" sz="1200">
                  <a:solidFill>
                    <a:srgbClr val="FF0000"/>
                  </a:solidFill>
                  <a:latin typeface="Arial"/>
                  <a:ea typeface="Arial"/>
                  <a:cs typeface="Arial"/>
                  <a:sym typeface="Arial"/>
                </a:rPr>
                <a:t>He</a:t>
              </a:r>
              <a:endParaRPr sz="1100"/>
            </a:p>
          </p:txBody>
        </p:sp>
        <p:sp>
          <p:nvSpPr>
            <p:cNvPr id="269" name="Google Shape;269;p51"/>
            <p:cNvSpPr/>
            <p:nvPr/>
          </p:nvSpPr>
          <p:spPr>
            <a:xfrm>
              <a:off x="8080335" y="1693463"/>
              <a:ext cx="954300" cy="384900"/>
            </a:xfrm>
            <a:prstGeom prst="rect">
              <a:avLst/>
            </a:prstGeom>
            <a:solidFill>
              <a:srgbClr val="7F7F7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baseline="30000" lang="ru" sz="1200">
                  <a:solidFill>
                    <a:srgbClr val="0000FF"/>
                  </a:solidFill>
                  <a:latin typeface="Arial"/>
                  <a:ea typeface="Arial"/>
                  <a:cs typeface="Arial"/>
                  <a:sym typeface="Arial"/>
                </a:rPr>
                <a:t>4</a:t>
              </a:r>
              <a:r>
                <a:rPr b="1" lang="ru" sz="1200">
                  <a:solidFill>
                    <a:srgbClr val="0000FF"/>
                  </a:solidFill>
                  <a:latin typeface="Arial"/>
                  <a:ea typeface="Arial"/>
                  <a:cs typeface="Arial"/>
                  <a:sym typeface="Arial"/>
                </a:rPr>
                <a:t>He</a:t>
              </a:r>
              <a:endParaRPr sz="1100"/>
            </a:p>
          </p:txBody>
        </p:sp>
        <p:sp>
          <p:nvSpPr>
            <p:cNvPr id="270" name="Google Shape;270;p51"/>
            <p:cNvSpPr/>
            <p:nvPr/>
          </p:nvSpPr>
          <p:spPr>
            <a:xfrm>
              <a:off x="5091144" y="482476"/>
              <a:ext cx="2766000" cy="6288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ru" sz="900">
                  <a:solidFill>
                    <a:srgbClr val="0000FF"/>
                  </a:solidFill>
                  <a:latin typeface="Arial"/>
                  <a:ea typeface="Arial"/>
                  <a:cs typeface="Arial"/>
                  <a:sym typeface="Arial"/>
                </a:rPr>
                <a:t>DSSD Δ</a:t>
              </a:r>
              <a:r>
                <a:rPr b="1" i="1" lang="ru" sz="900">
                  <a:solidFill>
                    <a:srgbClr val="0000FF"/>
                  </a:solidFill>
                  <a:latin typeface="Arial"/>
                  <a:ea typeface="Arial"/>
                  <a:cs typeface="Arial"/>
                  <a:sym typeface="Arial"/>
                </a:rPr>
                <a:t>E</a:t>
              </a:r>
              <a:r>
                <a:rPr b="1" lang="ru" sz="900">
                  <a:solidFill>
                    <a:srgbClr val="0000FF"/>
                  </a:solidFill>
                  <a:latin typeface="Arial"/>
                  <a:ea typeface="Arial"/>
                  <a:cs typeface="Arial"/>
                  <a:sym typeface="Arial"/>
                </a:rPr>
                <a:t> 1.5 mm</a:t>
              </a:r>
              <a:endParaRPr sz="1100"/>
            </a:p>
            <a:p>
              <a:pPr indent="0" lvl="0" marL="0" marR="0" rtl="0" algn="l">
                <a:spcBef>
                  <a:spcPts val="0"/>
                </a:spcBef>
                <a:spcAft>
                  <a:spcPts val="0"/>
                </a:spcAft>
                <a:buNone/>
              </a:pPr>
              <a:r>
                <a:rPr b="1" lang="ru" sz="900">
                  <a:solidFill>
                    <a:srgbClr val="0000FF"/>
                  </a:solidFill>
                  <a:latin typeface="Arial"/>
                  <a:ea typeface="Arial"/>
                  <a:cs typeface="Arial"/>
                  <a:sym typeface="Arial"/>
                </a:rPr>
                <a:t>4x4 CsI(Tl) </a:t>
              </a:r>
              <a:r>
                <a:rPr b="1" i="1" lang="ru" sz="900">
                  <a:solidFill>
                    <a:srgbClr val="0000FF"/>
                  </a:solidFill>
                  <a:latin typeface="Arial"/>
                  <a:ea typeface="Arial"/>
                  <a:cs typeface="Arial"/>
                  <a:sym typeface="Arial"/>
                </a:rPr>
                <a:t>E</a:t>
              </a:r>
              <a:r>
                <a:rPr b="1" lang="ru" sz="900">
                  <a:solidFill>
                    <a:srgbClr val="0000FF"/>
                  </a:solidFill>
                  <a:latin typeface="Arial"/>
                  <a:ea typeface="Arial"/>
                  <a:cs typeface="Arial"/>
                  <a:sym typeface="Arial"/>
                </a:rPr>
                <a:t> 50 mm</a:t>
              </a:r>
              <a:endParaRPr sz="1100"/>
            </a:p>
          </p:txBody>
        </p:sp>
        <p:sp>
          <p:nvSpPr>
            <p:cNvPr id="271" name="Google Shape;271;p51"/>
            <p:cNvSpPr/>
            <p:nvPr/>
          </p:nvSpPr>
          <p:spPr>
            <a:xfrm>
              <a:off x="7817943" y="2868533"/>
              <a:ext cx="2347200" cy="880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ru" sz="900">
                  <a:solidFill>
                    <a:srgbClr val="FF0000"/>
                  </a:solidFill>
                  <a:latin typeface="Arial"/>
                  <a:ea typeface="Arial"/>
                  <a:cs typeface="Arial"/>
                  <a:sym typeface="Arial"/>
                </a:rPr>
                <a:t>SSD Δ</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25 µm</a:t>
              </a:r>
              <a:endParaRPr sz="1100"/>
            </a:p>
            <a:p>
              <a:pPr indent="0" lvl="0" marL="0" marR="0" rtl="0" algn="l">
                <a:spcBef>
                  <a:spcPts val="0"/>
                </a:spcBef>
                <a:spcAft>
                  <a:spcPts val="0"/>
                </a:spcAft>
                <a:buNone/>
              </a:pPr>
              <a:r>
                <a:rPr b="1" lang="ru" sz="900">
                  <a:solidFill>
                    <a:srgbClr val="FF0000"/>
                  </a:solidFill>
                  <a:latin typeface="Arial"/>
                  <a:ea typeface="Arial"/>
                  <a:cs typeface="Arial"/>
                  <a:sym typeface="Arial"/>
                </a:rPr>
                <a:t>SSD </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1000 µm</a:t>
              </a:r>
              <a:endParaRPr sz="1100"/>
            </a:p>
            <a:p>
              <a:pPr indent="0" lvl="0" marL="0" marR="0" rtl="0" algn="l">
                <a:spcBef>
                  <a:spcPts val="0"/>
                </a:spcBef>
                <a:spcAft>
                  <a:spcPts val="0"/>
                </a:spcAft>
                <a:buNone/>
              </a:pPr>
              <a:r>
                <a:rPr b="1" lang="ru" sz="900">
                  <a:solidFill>
                    <a:srgbClr val="FF0000"/>
                  </a:solidFill>
                  <a:latin typeface="Arial"/>
                  <a:ea typeface="Arial"/>
                  <a:cs typeface="Arial"/>
                  <a:sym typeface="Arial"/>
                </a:rPr>
                <a:t>SSD </a:t>
              </a:r>
              <a:r>
                <a:rPr b="1" i="1" lang="ru" sz="900">
                  <a:solidFill>
                    <a:srgbClr val="FF0000"/>
                  </a:solidFill>
                  <a:latin typeface="Arial"/>
                  <a:ea typeface="Arial"/>
                  <a:cs typeface="Arial"/>
                  <a:sym typeface="Arial"/>
                </a:rPr>
                <a:t>E</a:t>
              </a:r>
              <a:r>
                <a:rPr b="1" lang="ru" sz="900">
                  <a:solidFill>
                    <a:srgbClr val="FF0000"/>
                  </a:solidFill>
                  <a:latin typeface="Arial"/>
                  <a:ea typeface="Arial"/>
                  <a:cs typeface="Arial"/>
                  <a:sym typeface="Arial"/>
                </a:rPr>
                <a:t> 300 µm</a:t>
              </a:r>
              <a:endParaRPr sz="1100"/>
            </a:p>
          </p:txBody>
        </p:sp>
        <p:cxnSp>
          <p:nvCxnSpPr>
            <p:cNvPr id="272" name="Google Shape;272;p51"/>
            <p:cNvCxnSpPr/>
            <p:nvPr/>
          </p:nvCxnSpPr>
          <p:spPr>
            <a:xfrm flipH="1" rot="10800000">
              <a:off x="8077083" y="1951731"/>
              <a:ext cx="2355900" cy="141000"/>
            </a:xfrm>
            <a:prstGeom prst="straightConnector1">
              <a:avLst/>
            </a:prstGeom>
            <a:noFill/>
            <a:ln cap="flat" cmpd="sng" w="31750">
              <a:solidFill>
                <a:srgbClr val="C00000"/>
              </a:solidFill>
              <a:prstDash val="dashDot"/>
              <a:round/>
              <a:headEnd len="sm" w="sm" type="none"/>
              <a:tailEnd len="sm" w="sm" type="none"/>
            </a:ln>
          </p:spPr>
        </p:cxnSp>
      </p:grpSp>
      <p:pic>
        <p:nvPicPr>
          <p:cNvPr id="273" name="Google Shape;273;p51"/>
          <p:cNvPicPr preferRelativeResize="0"/>
          <p:nvPr/>
        </p:nvPicPr>
        <p:blipFill rotWithShape="1">
          <a:blip r:embed="rId6">
            <a:alphaModFix/>
          </a:blip>
          <a:srcRect b="0" l="0" r="0" t="0"/>
          <a:stretch/>
        </p:blipFill>
        <p:spPr>
          <a:xfrm>
            <a:off x="7384576" y="2361124"/>
            <a:ext cx="1752875" cy="1735300"/>
          </a:xfrm>
          <a:prstGeom prst="rect">
            <a:avLst/>
          </a:prstGeom>
          <a:noFill/>
          <a:ln>
            <a:noFill/>
          </a:ln>
        </p:spPr>
      </p:pic>
      <p:sp>
        <p:nvSpPr>
          <p:cNvPr id="274" name="Google Shape;274;p51"/>
          <p:cNvSpPr txBox="1"/>
          <p:nvPr>
            <p:ph idx="4294967295" type="ctrTitle"/>
          </p:nvPr>
        </p:nvSpPr>
        <p:spPr>
          <a:xfrm>
            <a:off x="364725" y="482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Предварительные результаты </a:t>
            </a:r>
            <a:r>
              <a:rPr baseline="30000" lang="ru" sz="2400"/>
              <a:t>4</a:t>
            </a:r>
            <a:r>
              <a:rPr lang="ru" sz="2400"/>
              <a:t>He(</a:t>
            </a:r>
            <a:r>
              <a:rPr baseline="30000" lang="ru" sz="2400"/>
              <a:t>6</a:t>
            </a:r>
            <a:r>
              <a:rPr lang="ru" sz="2400"/>
              <a:t>He,</a:t>
            </a:r>
            <a:r>
              <a:rPr baseline="30000" lang="ru" sz="2400"/>
              <a:t>6</a:t>
            </a:r>
            <a:r>
              <a:rPr lang="ru" sz="2400"/>
              <a:t>He</a:t>
            </a:r>
            <a:r>
              <a:rPr baseline="-25000" lang="ru" sz="2400"/>
              <a:t>g.s.</a:t>
            </a:r>
            <a:r>
              <a:rPr lang="ru" sz="2400"/>
              <a:t>)</a:t>
            </a:r>
            <a:r>
              <a:rPr baseline="30000" lang="ru" sz="2400"/>
              <a:t>4</a:t>
            </a:r>
            <a:r>
              <a:rPr lang="ru" sz="2400"/>
              <a:t>He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52"/>
          <p:cNvGrpSpPr/>
          <p:nvPr/>
        </p:nvGrpSpPr>
        <p:grpSpPr>
          <a:xfrm>
            <a:off x="2715132" y="2649422"/>
            <a:ext cx="2571781" cy="2494073"/>
            <a:chOff x="3128044" y="2830680"/>
            <a:chExt cx="2321730" cy="2299320"/>
          </a:xfrm>
        </p:grpSpPr>
        <p:pic>
          <p:nvPicPr>
            <p:cNvPr id="280" name="Google Shape;280;p52"/>
            <p:cNvPicPr preferRelativeResize="0"/>
            <p:nvPr/>
          </p:nvPicPr>
          <p:blipFill rotWithShape="1">
            <a:blip r:embed="rId3">
              <a:alphaModFix/>
            </a:blip>
            <a:srcRect b="0" l="0" r="0" t="0"/>
            <a:stretch/>
          </p:blipFill>
          <p:spPr>
            <a:xfrm>
              <a:off x="3128044" y="2830680"/>
              <a:ext cx="2321730" cy="2299320"/>
            </a:xfrm>
            <a:prstGeom prst="rect">
              <a:avLst/>
            </a:prstGeom>
            <a:noFill/>
            <a:ln>
              <a:noFill/>
            </a:ln>
          </p:spPr>
        </p:pic>
        <p:sp>
          <p:nvSpPr>
            <p:cNvPr id="281" name="Google Shape;281;p52"/>
            <p:cNvSpPr/>
            <p:nvPr/>
          </p:nvSpPr>
          <p:spPr>
            <a:xfrm>
              <a:off x="4667410" y="3704190"/>
              <a:ext cx="520500" cy="3225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Be</a:t>
              </a:r>
              <a:endParaRPr b="0" sz="1200" strike="noStrike">
                <a:latin typeface="Arial"/>
                <a:ea typeface="Arial"/>
                <a:cs typeface="Arial"/>
                <a:sym typeface="Arial"/>
              </a:endParaRPr>
            </a:p>
          </p:txBody>
        </p:sp>
        <p:sp>
          <p:nvSpPr>
            <p:cNvPr id="282" name="Google Shape;282;p52"/>
            <p:cNvSpPr/>
            <p:nvPr/>
          </p:nvSpPr>
          <p:spPr>
            <a:xfrm>
              <a:off x="4730130" y="4218750"/>
              <a:ext cx="342600" cy="2367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Li</a:t>
              </a:r>
              <a:endParaRPr b="0" sz="1200" strike="noStrike">
                <a:latin typeface="Arial"/>
                <a:ea typeface="Arial"/>
                <a:cs typeface="Arial"/>
                <a:sym typeface="Arial"/>
              </a:endParaRPr>
            </a:p>
          </p:txBody>
        </p:sp>
        <p:sp>
          <p:nvSpPr>
            <p:cNvPr id="283" name="Google Shape;283;p52"/>
            <p:cNvSpPr/>
            <p:nvPr/>
          </p:nvSpPr>
          <p:spPr>
            <a:xfrm>
              <a:off x="4438810" y="4502790"/>
              <a:ext cx="459600" cy="3225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He</a:t>
              </a:r>
              <a:endParaRPr b="0" sz="1200" strike="noStrike">
                <a:latin typeface="Arial"/>
                <a:ea typeface="Arial"/>
                <a:cs typeface="Arial"/>
                <a:sym typeface="Arial"/>
              </a:endParaRPr>
            </a:p>
          </p:txBody>
        </p:sp>
      </p:grpSp>
      <p:grpSp>
        <p:nvGrpSpPr>
          <p:cNvPr id="284" name="Google Shape;284;p52"/>
          <p:cNvGrpSpPr/>
          <p:nvPr/>
        </p:nvGrpSpPr>
        <p:grpSpPr>
          <a:xfrm>
            <a:off x="283136" y="1026254"/>
            <a:ext cx="2571855" cy="2494083"/>
            <a:chOff x="243030" y="1033825"/>
            <a:chExt cx="2312819" cy="2228850"/>
          </a:xfrm>
        </p:grpSpPr>
        <p:pic>
          <p:nvPicPr>
            <p:cNvPr id="285" name="Google Shape;285;p52"/>
            <p:cNvPicPr preferRelativeResize="0"/>
            <p:nvPr/>
          </p:nvPicPr>
          <p:blipFill rotWithShape="1">
            <a:blip r:embed="rId4">
              <a:alphaModFix/>
            </a:blip>
            <a:srcRect b="0" l="0" r="0" t="0"/>
            <a:stretch/>
          </p:blipFill>
          <p:spPr>
            <a:xfrm>
              <a:off x="243030" y="1033825"/>
              <a:ext cx="2312819" cy="2228850"/>
            </a:xfrm>
            <a:prstGeom prst="rect">
              <a:avLst/>
            </a:prstGeom>
            <a:noFill/>
            <a:ln>
              <a:noFill/>
            </a:ln>
          </p:spPr>
        </p:pic>
        <p:sp>
          <p:nvSpPr>
            <p:cNvPr id="286" name="Google Shape;286;p52"/>
            <p:cNvSpPr/>
            <p:nvPr/>
          </p:nvSpPr>
          <p:spPr>
            <a:xfrm>
              <a:off x="2065800" y="2211505"/>
              <a:ext cx="438900" cy="2619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Be</a:t>
              </a:r>
              <a:endParaRPr b="0" sz="1200" strike="noStrike">
                <a:latin typeface="Arial"/>
                <a:ea typeface="Arial"/>
                <a:cs typeface="Arial"/>
                <a:sym typeface="Arial"/>
              </a:endParaRPr>
            </a:p>
          </p:txBody>
        </p:sp>
        <p:sp>
          <p:nvSpPr>
            <p:cNvPr id="287" name="Google Shape;287;p52"/>
            <p:cNvSpPr/>
            <p:nvPr/>
          </p:nvSpPr>
          <p:spPr>
            <a:xfrm>
              <a:off x="2117100" y="2566345"/>
              <a:ext cx="288600" cy="1926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Li</a:t>
              </a:r>
              <a:endParaRPr b="0" sz="1200" strike="noStrike">
                <a:latin typeface="Arial"/>
                <a:ea typeface="Arial"/>
                <a:cs typeface="Arial"/>
                <a:sym typeface="Arial"/>
              </a:endParaRPr>
            </a:p>
          </p:txBody>
        </p:sp>
        <p:sp>
          <p:nvSpPr>
            <p:cNvPr id="288" name="Google Shape;288;p52"/>
            <p:cNvSpPr/>
            <p:nvPr/>
          </p:nvSpPr>
          <p:spPr>
            <a:xfrm>
              <a:off x="2043120" y="2844985"/>
              <a:ext cx="438900" cy="261900"/>
            </a:xfrm>
            <a:prstGeom prst="rect">
              <a:avLst/>
            </a:prstGeom>
            <a:noFill/>
            <a:ln>
              <a:noFill/>
            </a:ln>
          </p:spPr>
          <p:txBody>
            <a:bodyPr anchorCtr="0" anchor="t" bIns="33750" lIns="67500" spcFirstLastPara="1" rIns="67500" wrap="square" tIns="33750">
              <a:noAutofit/>
            </a:bodyPr>
            <a:lstStyle/>
            <a:p>
              <a:pPr indent="0" lvl="0" marL="0" marR="0" rtl="0" algn="l">
                <a:lnSpc>
                  <a:spcPct val="100000"/>
                </a:lnSpc>
                <a:spcBef>
                  <a:spcPts val="0"/>
                </a:spcBef>
                <a:spcAft>
                  <a:spcPts val="0"/>
                </a:spcAft>
                <a:buNone/>
              </a:pPr>
              <a:r>
                <a:rPr b="1" lang="ru" sz="1200" strike="noStrike">
                  <a:latin typeface="Arial"/>
                  <a:ea typeface="Arial"/>
                  <a:cs typeface="Arial"/>
                  <a:sym typeface="Arial"/>
                </a:rPr>
                <a:t>He</a:t>
              </a:r>
              <a:endParaRPr b="0" sz="1200" strike="noStrike">
                <a:latin typeface="Arial"/>
                <a:ea typeface="Arial"/>
                <a:cs typeface="Arial"/>
                <a:sym typeface="Arial"/>
              </a:endParaRPr>
            </a:p>
          </p:txBody>
        </p:sp>
      </p:grpSp>
      <p:grpSp>
        <p:nvGrpSpPr>
          <p:cNvPr id="289" name="Google Shape;289;p52"/>
          <p:cNvGrpSpPr/>
          <p:nvPr/>
        </p:nvGrpSpPr>
        <p:grpSpPr>
          <a:xfrm>
            <a:off x="3962700" y="685600"/>
            <a:ext cx="4807800" cy="3512700"/>
            <a:chOff x="11430300" y="1219000"/>
            <a:chExt cx="4807800" cy="3512700"/>
          </a:xfrm>
        </p:grpSpPr>
        <p:sp>
          <p:nvSpPr>
            <p:cNvPr id="290" name="Google Shape;290;p52"/>
            <p:cNvSpPr/>
            <p:nvPr/>
          </p:nvSpPr>
          <p:spPr>
            <a:xfrm>
              <a:off x="13389299" y="2524400"/>
              <a:ext cx="159409" cy="721478"/>
            </a:xfrm>
            <a:custGeom>
              <a:rect b="b" l="l" r="r" t="t"/>
              <a:pathLst>
                <a:path extrusionOk="0" h="1114251" w="607272">
                  <a:moveTo>
                    <a:pt x="120078" y="0"/>
                  </a:moveTo>
                  <a:lnTo>
                    <a:pt x="487195" y="0"/>
                  </a:lnTo>
                  <a:lnTo>
                    <a:pt x="518340" y="59552"/>
                  </a:lnTo>
                  <a:cubicBezTo>
                    <a:pt x="573287" y="186892"/>
                    <a:pt x="607272" y="362811"/>
                    <a:pt x="607272" y="557126"/>
                  </a:cubicBezTo>
                  <a:cubicBezTo>
                    <a:pt x="607272" y="751441"/>
                    <a:pt x="573287" y="927360"/>
                    <a:pt x="518340" y="1054700"/>
                  </a:cubicBezTo>
                  <a:lnTo>
                    <a:pt x="487196" y="1114251"/>
                  </a:lnTo>
                  <a:lnTo>
                    <a:pt x="120077" y="1114251"/>
                  </a:lnTo>
                  <a:lnTo>
                    <a:pt x="88933" y="1054700"/>
                  </a:lnTo>
                  <a:cubicBezTo>
                    <a:pt x="33986" y="927360"/>
                    <a:pt x="0" y="751441"/>
                    <a:pt x="0" y="557126"/>
                  </a:cubicBezTo>
                  <a:cubicBezTo>
                    <a:pt x="0" y="362811"/>
                    <a:pt x="33986" y="186892"/>
                    <a:pt x="88933" y="59552"/>
                  </a:cubicBezTo>
                  <a:close/>
                </a:path>
              </a:pathLst>
            </a:custGeom>
            <a:solidFill>
              <a:srgbClr val="FFCD2D">
                <a:alpha val="88630"/>
              </a:srgbClr>
            </a:solidFill>
            <a:ln cap="flat" cmpd="sng" w="127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91" name="Google Shape;291;p52"/>
            <p:cNvGrpSpPr/>
            <p:nvPr/>
          </p:nvGrpSpPr>
          <p:grpSpPr>
            <a:xfrm rot="-724173">
              <a:off x="15177505" y="3261743"/>
              <a:ext cx="621765" cy="642988"/>
              <a:chOff x="5652388" y="2804758"/>
              <a:chExt cx="621761" cy="642985"/>
            </a:xfrm>
          </p:grpSpPr>
          <p:sp>
            <p:nvSpPr>
              <p:cNvPr id="292" name="Google Shape;292;p52"/>
              <p:cNvSpPr/>
              <p:nvPr/>
            </p:nvSpPr>
            <p:spPr>
              <a:xfrm flipH="1" rot="1722072">
                <a:off x="5870526" y="2906493"/>
                <a:ext cx="302348" cy="499300"/>
              </a:xfrm>
              <a:prstGeom prst="rect">
                <a:avLst/>
              </a:prstGeom>
              <a:solidFill>
                <a:srgbClr val="0C02CE"/>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93" name="Google Shape;293;p52"/>
              <p:cNvGrpSpPr/>
              <p:nvPr/>
            </p:nvGrpSpPr>
            <p:grpSpPr>
              <a:xfrm flipH="1" rot="-9073635">
                <a:off x="5768114" y="2786068"/>
                <a:ext cx="48933" cy="493294"/>
                <a:chOff x="5106352" y="655320"/>
                <a:chExt cx="180900" cy="751800"/>
              </a:xfrm>
            </p:grpSpPr>
            <p:cxnSp>
              <p:nvCxnSpPr>
                <p:cNvPr id="294" name="Google Shape;294;p52"/>
                <p:cNvCxnSpPr/>
                <p:nvPr/>
              </p:nvCxnSpPr>
              <p:spPr>
                <a:xfrm>
                  <a:off x="5196840" y="655320"/>
                  <a:ext cx="0" cy="751800"/>
                </a:xfrm>
                <a:prstGeom prst="straightConnector1">
                  <a:avLst/>
                </a:prstGeom>
                <a:noFill/>
                <a:ln cap="flat" cmpd="sng" w="22225">
                  <a:solidFill>
                    <a:schemeClr val="dk1"/>
                  </a:solidFill>
                  <a:prstDash val="solid"/>
                  <a:miter lim="800000"/>
                  <a:headEnd len="sm" w="sm" type="none"/>
                  <a:tailEnd len="sm" w="sm" type="none"/>
                </a:ln>
              </p:spPr>
            </p:cxnSp>
            <p:cxnSp>
              <p:nvCxnSpPr>
                <p:cNvPr id="295" name="Google Shape;295;p52"/>
                <p:cNvCxnSpPr/>
                <p:nvPr/>
              </p:nvCxnSpPr>
              <p:spPr>
                <a:xfrm>
                  <a:off x="5106352" y="655320"/>
                  <a:ext cx="180900" cy="0"/>
                </a:xfrm>
                <a:prstGeom prst="straightConnector1">
                  <a:avLst/>
                </a:prstGeom>
                <a:noFill/>
                <a:ln cap="flat" cmpd="sng" w="22225">
                  <a:solidFill>
                    <a:srgbClr val="167A08"/>
                  </a:solidFill>
                  <a:prstDash val="solid"/>
                  <a:miter lim="800000"/>
                  <a:headEnd len="sm" w="sm" type="none"/>
                  <a:tailEnd len="sm" w="sm" type="none"/>
                </a:ln>
              </p:spPr>
            </p:cxnSp>
            <p:cxnSp>
              <p:nvCxnSpPr>
                <p:cNvPr id="296" name="Google Shape;296;p52"/>
                <p:cNvCxnSpPr/>
                <p:nvPr/>
              </p:nvCxnSpPr>
              <p:spPr>
                <a:xfrm>
                  <a:off x="5106352" y="1407080"/>
                  <a:ext cx="180900" cy="0"/>
                </a:xfrm>
                <a:prstGeom prst="straightConnector1">
                  <a:avLst/>
                </a:prstGeom>
                <a:noFill/>
                <a:ln cap="flat" cmpd="sng" w="22225">
                  <a:solidFill>
                    <a:srgbClr val="167A08"/>
                  </a:solidFill>
                  <a:prstDash val="solid"/>
                  <a:miter lim="800000"/>
                  <a:headEnd len="sm" w="sm" type="none"/>
                  <a:tailEnd len="sm" w="sm" type="none"/>
                </a:ln>
              </p:spPr>
            </p:cxnSp>
          </p:grpSp>
        </p:grpSp>
        <p:grpSp>
          <p:nvGrpSpPr>
            <p:cNvPr id="297" name="Google Shape;297;p52"/>
            <p:cNvGrpSpPr/>
            <p:nvPr/>
          </p:nvGrpSpPr>
          <p:grpSpPr>
            <a:xfrm rot="1011504">
              <a:off x="15215989" y="1926368"/>
              <a:ext cx="669045" cy="780686"/>
              <a:chOff x="5517767" y="1206335"/>
              <a:chExt cx="669062" cy="780706"/>
            </a:xfrm>
          </p:grpSpPr>
          <p:sp>
            <p:nvSpPr>
              <p:cNvPr id="298" name="Google Shape;298;p52"/>
              <p:cNvSpPr/>
              <p:nvPr/>
            </p:nvSpPr>
            <p:spPr>
              <a:xfrm rot="-2128982">
                <a:off x="5843247" y="1181327"/>
                <a:ext cx="146263" cy="726816"/>
              </a:xfrm>
              <a:prstGeom prst="rect">
                <a:avLst/>
              </a:prstGeom>
              <a:solidFill>
                <a:srgbClr val="C00000"/>
              </a:solidFill>
              <a:ln cap="flat" cmpd="sng" w="12700">
                <a:solidFill>
                  <a:srgbClr val="0C02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99" name="Google Shape;299;p52"/>
              <p:cNvGrpSpPr/>
              <p:nvPr/>
            </p:nvGrpSpPr>
            <p:grpSpPr>
              <a:xfrm rot="-2084229">
                <a:off x="5707375" y="1330262"/>
                <a:ext cx="88956" cy="693231"/>
                <a:chOff x="5106352" y="655320"/>
                <a:chExt cx="180900" cy="751800"/>
              </a:xfrm>
            </p:grpSpPr>
            <p:cxnSp>
              <p:nvCxnSpPr>
                <p:cNvPr id="300" name="Google Shape;300;p52"/>
                <p:cNvCxnSpPr/>
                <p:nvPr/>
              </p:nvCxnSpPr>
              <p:spPr>
                <a:xfrm>
                  <a:off x="5196840" y="655320"/>
                  <a:ext cx="0" cy="751800"/>
                </a:xfrm>
                <a:prstGeom prst="straightConnector1">
                  <a:avLst/>
                </a:prstGeom>
                <a:noFill/>
                <a:ln cap="flat" cmpd="sng" w="22225">
                  <a:solidFill>
                    <a:schemeClr val="dk1"/>
                  </a:solidFill>
                  <a:prstDash val="solid"/>
                  <a:miter lim="800000"/>
                  <a:headEnd len="sm" w="sm" type="none"/>
                  <a:tailEnd len="sm" w="sm" type="none"/>
                </a:ln>
              </p:spPr>
            </p:cxnSp>
            <p:cxnSp>
              <p:nvCxnSpPr>
                <p:cNvPr id="301" name="Google Shape;301;p52"/>
                <p:cNvCxnSpPr/>
                <p:nvPr/>
              </p:nvCxnSpPr>
              <p:spPr>
                <a:xfrm>
                  <a:off x="5106352" y="655320"/>
                  <a:ext cx="180900" cy="0"/>
                </a:xfrm>
                <a:prstGeom prst="straightConnector1">
                  <a:avLst/>
                </a:prstGeom>
                <a:noFill/>
                <a:ln cap="flat" cmpd="sng" w="22225">
                  <a:solidFill>
                    <a:srgbClr val="004F8A"/>
                  </a:solidFill>
                  <a:prstDash val="solid"/>
                  <a:miter lim="800000"/>
                  <a:headEnd len="sm" w="sm" type="none"/>
                  <a:tailEnd len="sm" w="sm" type="none"/>
                </a:ln>
              </p:spPr>
            </p:cxnSp>
            <p:cxnSp>
              <p:nvCxnSpPr>
                <p:cNvPr id="302" name="Google Shape;302;p52"/>
                <p:cNvCxnSpPr/>
                <p:nvPr/>
              </p:nvCxnSpPr>
              <p:spPr>
                <a:xfrm>
                  <a:off x="5106352" y="1407080"/>
                  <a:ext cx="180900" cy="0"/>
                </a:xfrm>
                <a:prstGeom prst="straightConnector1">
                  <a:avLst/>
                </a:prstGeom>
                <a:noFill/>
                <a:ln cap="flat" cmpd="sng" w="22225">
                  <a:solidFill>
                    <a:srgbClr val="004F8A"/>
                  </a:solidFill>
                  <a:prstDash val="solid"/>
                  <a:miter lim="800000"/>
                  <a:headEnd len="sm" w="sm" type="none"/>
                  <a:tailEnd len="sm" w="sm" type="none"/>
                </a:ln>
              </p:spPr>
            </p:cxnSp>
          </p:grpSp>
        </p:grpSp>
        <p:sp>
          <p:nvSpPr>
            <p:cNvPr id="303" name="Google Shape;303;p52"/>
            <p:cNvSpPr txBox="1"/>
            <p:nvPr/>
          </p:nvSpPr>
          <p:spPr>
            <a:xfrm>
              <a:off x="12573300" y="1922325"/>
              <a:ext cx="126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200">
                  <a:solidFill>
                    <a:srgbClr val="000000"/>
                  </a:solidFill>
                </a:rPr>
                <a:t>Cryogenic</a:t>
              </a:r>
              <a:r>
                <a:rPr b="1" lang="ru" sz="1100">
                  <a:solidFill>
                    <a:srgbClr val="000000"/>
                  </a:solidFill>
                </a:rPr>
                <a:t> D</a:t>
              </a:r>
              <a:r>
                <a:rPr b="1" baseline="-25000" lang="ru" sz="1100">
                  <a:solidFill>
                    <a:srgbClr val="000000"/>
                  </a:solidFill>
                </a:rPr>
                <a:t>2</a:t>
              </a:r>
              <a:r>
                <a:rPr b="1" lang="ru" sz="1100">
                  <a:solidFill>
                    <a:srgbClr val="000000"/>
                  </a:solidFill>
                </a:rPr>
                <a:t> </a:t>
              </a:r>
              <a:r>
                <a:rPr b="1" lang="ru" sz="1200">
                  <a:solidFill>
                    <a:srgbClr val="000000"/>
                  </a:solidFill>
                </a:rPr>
                <a:t>gas target</a:t>
              </a:r>
              <a:endParaRPr b="1" sz="1200">
                <a:solidFill>
                  <a:srgbClr val="000000"/>
                </a:solidFill>
              </a:endParaRPr>
            </a:p>
          </p:txBody>
        </p:sp>
        <p:cxnSp>
          <p:nvCxnSpPr>
            <p:cNvPr id="304" name="Google Shape;304;p52"/>
            <p:cNvCxnSpPr/>
            <p:nvPr/>
          </p:nvCxnSpPr>
          <p:spPr>
            <a:xfrm>
              <a:off x="13482328" y="2898920"/>
              <a:ext cx="1822500" cy="618900"/>
            </a:xfrm>
            <a:prstGeom prst="straightConnector1">
              <a:avLst/>
            </a:prstGeom>
            <a:noFill/>
            <a:ln cap="flat" cmpd="sng" w="28575">
              <a:solidFill>
                <a:schemeClr val="dk1">
                  <a:alpha val="64709"/>
                </a:schemeClr>
              </a:solidFill>
              <a:prstDash val="solid"/>
              <a:miter lim="800000"/>
              <a:headEnd len="sm" w="sm" type="none"/>
              <a:tailEnd len="sm" w="sm" type="triangle"/>
            </a:ln>
          </p:spPr>
        </p:cxnSp>
        <p:cxnSp>
          <p:nvCxnSpPr>
            <p:cNvPr id="305" name="Google Shape;305;p52"/>
            <p:cNvCxnSpPr/>
            <p:nvPr/>
          </p:nvCxnSpPr>
          <p:spPr>
            <a:xfrm flipH="1">
              <a:off x="13482225" y="2335275"/>
              <a:ext cx="1933500" cy="563700"/>
            </a:xfrm>
            <a:prstGeom prst="straightConnector1">
              <a:avLst/>
            </a:prstGeom>
            <a:noFill/>
            <a:ln cap="flat" cmpd="sng" w="28575">
              <a:solidFill>
                <a:schemeClr val="dk1">
                  <a:alpha val="64709"/>
                </a:schemeClr>
              </a:solidFill>
              <a:prstDash val="solid"/>
              <a:miter lim="800000"/>
              <a:headEnd len="sm" w="sm" type="triangle"/>
              <a:tailEnd len="sm" w="sm" type="none"/>
            </a:ln>
          </p:spPr>
        </p:cxnSp>
        <p:sp>
          <p:nvSpPr>
            <p:cNvPr id="306" name="Google Shape;306;p52"/>
            <p:cNvSpPr txBox="1"/>
            <p:nvPr/>
          </p:nvSpPr>
          <p:spPr>
            <a:xfrm>
              <a:off x="14135100" y="3962200"/>
              <a:ext cx="2103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a:solidFill>
                    <a:schemeClr val="dk1"/>
                  </a:solidFill>
                </a:rPr>
                <a:t>Right telescope</a:t>
              </a:r>
              <a:endParaRPr b="1">
                <a:solidFill>
                  <a:schemeClr val="dk1"/>
                </a:solidFill>
              </a:endParaRPr>
            </a:p>
            <a:p>
              <a:pPr indent="0" lvl="0" marL="0" rtl="0" algn="l">
                <a:spcBef>
                  <a:spcPts val="0"/>
                </a:spcBef>
                <a:spcAft>
                  <a:spcPts val="0"/>
                </a:spcAft>
                <a:buNone/>
              </a:pPr>
              <a:r>
                <a:rPr b="1" lang="ru" sz="1000">
                  <a:solidFill>
                    <a:schemeClr val="dk1"/>
                  </a:solidFill>
                  <a:latin typeface="Times New Roman"/>
                  <a:ea typeface="Times New Roman"/>
                  <a:cs typeface="Times New Roman"/>
                  <a:sym typeface="Times New Roman"/>
                </a:rPr>
                <a:t>Δ</a:t>
              </a:r>
              <a:r>
                <a:rPr b="1" i="1" lang="ru" sz="1200">
                  <a:solidFill>
                    <a:schemeClr val="dk1"/>
                  </a:solidFill>
                  <a:latin typeface="Times New Roman"/>
                  <a:ea typeface="Times New Roman"/>
                  <a:cs typeface="Times New Roman"/>
                  <a:sym typeface="Times New Roman"/>
                </a:rPr>
                <a:t>E - </a:t>
              </a:r>
              <a:r>
                <a:rPr b="1" lang="ru" sz="1200">
                  <a:solidFill>
                    <a:schemeClr val="dk1"/>
                  </a:solidFill>
                  <a:latin typeface="Times New Roman"/>
                  <a:ea typeface="Times New Roman"/>
                  <a:cs typeface="Times New Roman"/>
                  <a:sym typeface="Times New Roman"/>
                </a:rPr>
                <a:t>DSSD_300 </a:t>
              </a:r>
              <a:r>
                <a:rPr b="1" lang="ru" sz="1100">
                  <a:solidFill>
                    <a:schemeClr val="dk1"/>
                  </a:solidFill>
                  <a:latin typeface="Times New Roman"/>
                  <a:ea typeface="Times New Roman"/>
                  <a:cs typeface="Times New Roman"/>
                  <a:sym typeface="Times New Roman"/>
                </a:rPr>
                <a:t>µ</a:t>
              </a:r>
              <a:r>
                <a:rPr b="1" lang="ru" sz="1200">
                  <a:solidFill>
                    <a:schemeClr val="dk1"/>
                  </a:solidFill>
                  <a:latin typeface="Times New Roman"/>
                  <a:ea typeface="Times New Roman"/>
                  <a:cs typeface="Times New Roman"/>
                  <a:sym typeface="Times New Roman"/>
                </a:rPr>
                <a:t>m</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i="1" lang="ru" sz="1200">
                  <a:solidFill>
                    <a:schemeClr val="dk1"/>
                  </a:solidFill>
                  <a:latin typeface="Times New Roman"/>
                  <a:ea typeface="Times New Roman"/>
                  <a:cs typeface="Times New Roman"/>
                  <a:sym typeface="Times New Roman"/>
                </a:rPr>
                <a:t>E - </a:t>
              </a:r>
              <a:r>
                <a:rPr b="1" lang="ru" sz="1200">
                  <a:solidFill>
                    <a:schemeClr val="dk1"/>
                  </a:solidFill>
                  <a:latin typeface="Times New Roman"/>
                  <a:ea typeface="Times New Roman"/>
                  <a:cs typeface="Times New Roman"/>
                  <a:sym typeface="Times New Roman"/>
                </a:rPr>
                <a:t>4x4 CsI(Tl)_50 mm</a:t>
              </a:r>
              <a:endParaRPr b="1" sz="1200">
                <a:solidFill>
                  <a:schemeClr val="dk1"/>
                </a:solidFill>
                <a:latin typeface="Times New Roman"/>
                <a:ea typeface="Times New Roman"/>
                <a:cs typeface="Times New Roman"/>
                <a:sym typeface="Times New Roman"/>
              </a:endParaRPr>
            </a:p>
          </p:txBody>
        </p:sp>
        <p:sp>
          <p:nvSpPr>
            <p:cNvPr id="307" name="Google Shape;307;p52"/>
            <p:cNvSpPr txBox="1"/>
            <p:nvPr/>
          </p:nvSpPr>
          <p:spPr>
            <a:xfrm>
              <a:off x="13830300" y="1219000"/>
              <a:ext cx="2103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a:solidFill>
                    <a:schemeClr val="dk1"/>
                  </a:solidFill>
                </a:rPr>
                <a:t>Left telescope</a:t>
              </a:r>
              <a:endParaRPr b="1">
                <a:solidFill>
                  <a:schemeClr val="dk1"/>
                </a:solidFill>
              </a:endParaRPr>
            </a:p>
            <a:p>
              <a:pPr indent="0" lvl="0" marL="0" rtl="0" algn="l">
                <a:spcBef>
                  <a:spcPts val="0"/>
                </a:spcBef>
                <a:spcAft>
                  <a:spcPts val="0"/>
                </a:spcAft>
                <a:buNone/>
              </a:pPr>
              <a:r>
                <a:rPr b="1" lang="ru" sz="1000">
                  <a:solidFill>
                    <a:schemeClr val="dk1"/>
                  </a:solidFill>
                  <a:latin typeface="Times New Roman"/>
                  <a:ea typeface="Times New Roman"/>
                  <a:cs typeface="Times New Roman"/>
                  <a:sym typeface="Times New Roman"/>
                </a:rPr>
                <a:t>Δ</a:t>
              </a:r>
              <a:r>
                <a:rPr b="1" i="1" lang="ru" sz="1200">
                  <a:solidFill>
                    <a:schemeClr val="dk1"/>
                  </a:solidFill>
                  <a:latin typeface="Times New Roman"/>
                  <a:ea typeface="Times New Roman"/>
                  <a:cs typeface="Times New Roman"/>
                  <a:sym typeface="Times New Roman"/>
                </a:rPr>
                <a:t>E - </a:t>
              </a:r>
              <a:r>
                <a:rPr b="1" lang="ru" sz="1200">
                  <a:solidFill>
                    <a:schemeClr val="dk1"/>
                  </a:solidFill>
                  <a:latin typeface="Times New Roman"/>
                  <a:ea typeface="Times New Roman"/>
                  <a:cs typeface="Times New Roman"/>
                  <a:sym typeface="Times New Roman"/>
                </a:rPr>
                <a:t>DSSD_300 </a:t>
              </a:r>
              <a:r>
                <a:rPr b="1" lang="ru" sz="1100">
                  <a:solidFill>
                    <a:schemeClr val="dk1"/>
                  </a:solidFill>
                  <a:latin typeface="Times New Roman"/>
                  <a:ea typeface="Times New Roman"/>
                  <a:cs typeface="Times New Roman"/>
                  <a:sym typeface="Times New Roman"/>
                </a:rPr>
                <a:t>µ</a:t>
              </a:r>
              <a:r>
                <a:rPr b="1" lang="ru" sz="1200">
                  <a:solidFill>
                    <a:schemeClr val="dk1"/>
                  </a:solidFill>
                  <a:latin typeface="Times New Roman"/>
                  <a:ea typeface="Times New Roman"/>
                  <a:cs typeface="Times New Roman"/>
                  <a:sym typeface="Times New Roman"/>
                </a:rPr>
                <a:t>m</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i="1" lang="ru" sz="1200">
                  <a:solidFill>
                    <a:schemeClr val="dk1"/>
                  </a:solidFill>
                  <a:latin typeface="Times New Roman"/>
                  <a:ea typeface="Times New Roman"/>
                  <a:cs typeface="Times New Roman"/>
                  <a:sym typeface="Times New Roman"/>
                </a:rPr>
                <a:t>E - </a:t>
              </a:r>
              <a:r>
                <a:rPr b="1" lang="ru" sz="1200">
                  <a:solidFill>
                    <a:schemeClr val="dk1"/>
                  </a:solidFill>
                  <a:latin typeface="Times New Roman"/>
                  <a:ea typeface="Times New Roman"/>
                  <a:cs typeface="Times New Roman"/>
                  <a:sym typeface="Times New Roman"/>
                </a:rPr>
                <a:t>3x3 LYSO_30 mm</a:t>
              </a:r>
              <a:endParaRPr b="1" sz="1200">
                <a:solidFill>
                  <a:schemeClr val="dk1"/>
                </a:solidFill>
                <a:latin typeface="Times New Roman"/>
                <a:ea typeface="Times New Roman"/>
                <a:cs typeface="Times New Roman"/>
                <a:sym typeface="Times New Roman"/>
              </a:endParaRPr>
            </a:p>
          </p:txBody>
        </p:sp>
        <p:sp>
          <p:nvSpPr>
            <p:cNvPr id="308" name="Google Shape;308;p52"/>
            <p:cNvSpPr txBox="1"/>
            <p:nvPr/>
          </p:nvSpPr>
          <p:spPr>
            <a:xfrm>
              <a:off x="11430300" y="2531925"/>
              <a:ext cx="1418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ru" sz="1600">
                  <a:solidFill>
                    <a:srgbClr val="000000"/>
                  </a:solidFill>
                </a:rPr>
                <a:t>1</a:t>
              </a:r>
              <a:r>
                <a:rPr b="1" baseline="30000" lang="ru" sz="1600"/>
                <a:t>0,12</a:t>
              </a:r>
              <a:r>
                <a:rPr b="1" lang="ru" sz="1600">
                  <a:solidFill>
                    <a:srgbClr val="000000"/>
                  </a:solidFill>
                </a:rPr>
                <a:t>Be beam</a:t>
              </a:r>
              <a:endParaRPr b="1" sz="1600">
                <a:solidFill>
                  <a:srgbClr val="000000"/>
                </a:solidFill>
              </a:endParaRPr>
            </a:p>
          </p:txBody>
        </p:sp>
        <p:cxnSp>
          <p:nvCxnSpPr>
            <p:cNvPr id="309" name="Google Shape;309;p52"/>
            <p:cNvCxnSpPr/>
            <p:nvPr/>
          </p:nvCxnSpPr>
          <p:spPr>
            <a:xfrm>
              <a:off x="11580275" y="2896925"/>
              <a:ext cx="1810500" cy="0"/>
            </a:xfrm>
            <a:prstGeom prst="straightConnector1">
              <a:avLst/>
            </a:prstGeom>
            <a:noFill/>
            <a:ln cap="flat" cmpd="sng" w="28575">
              <a:solidFill>
                <a:srgbClr val="000000">
                  <a:alpha val="50980"/>
                </a:srgbClr>
              </a:solidFill>
              <a:prstDash val="solid"/>
              <a:miter lim="800000"/>
              <a:headEnd len="sm" w="sm" type="none"/>
              <a:tailEnd len="sm" w="sm" type="triangle"/>
            </a:ln>
          </p:spPr>
        </p:cxnSp>
      </p:grpSp>
      <p:sp>
        <p:nvSpPr>
          <p:cNvPr id="310" name="Google Shape;310;p52"/>
          <p:cNvSpPr txBox="1"/>
          <p:nvPr>
            <p:ph idx="4294967295" type="ctrTitle"/>
          </p:nvPr>
        </p:nvSpPr>
        <p:spPr>
          <a:xfrm>
            <a:off x="364725" y="124475"/>
            <a:ext cx="8779200" cy="302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Исследование альфа-кластерной структуры </a:t>
            </a:r>
            <a:r>
              <a:rPr baseline="30000" lang="ru" sz="2400"/>
              <a:t>10,12</a:t>
            </a:r>
            <a:r>
              <a:rPr lang="ru" sz="2400"/>
              <a:t>Be в реакциях передачи (</a:t>
            </a:r>
            <a:r>
              <a:rPr i="1" lang="ru" sz="2400"/>
              <a:t>d</a:t>
            </a:r>
            <a:r>
              <a:rPr lang="ru" sz="2400"/>
              <a:t>,</a:t>
            </a:r>
            <a:r>
              <a:rPr baseline="30000" lang="ru" sz="2400"/>
              <a:t>6</a:t>
            </a:r>
            <a:r>
              <a:rPr lang="ru" sz="2400"/>
              <a:t>Li)</a:t>
            </a:r>
            <a:endParaRPr sz="2400"/>
          </a:p>
        </p:txBody>
      </p:sp>
      <p:sp>
        <p:nvSpPr>
          <p:cNvPr id="311" name="Google Shape;311;p52"/>
          <p:cNvSpPr txBox="1"/>
          <p:nvPr/>
        </p:nvSpPr>
        <p:spPr>
          <a:xfrm>
            <a:off x="3904775" y="2252225"/>
            <a:ext cx="1827300" cy="446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Font typeface="Arial"/>
              <a:buNone/>
            </a:pPr>
            <a:r>
              <a:rPr lang="ru" sz="1700">
                <a:solidFill>
                  <a:schemeClr val="dk1"/>
                </a:solidFill>
                <a:latin typeface="Times New Roman"/>
                <a:ea typeface="Times New Roman"/>
                <a:cs typeface="Times New Roman"/>
                <a:sym typeface="Times New Roman"/>
              </a:rPr>
              <a:t>E</a:t>
            </a:r>
            <a:r>
              <a:rPr baseline="-25000" lang="ru" sz="1700">
                <a:solidFill>
                  <a:schemeClr val="dk1"/>
                </a:solidFill>
                <a:latin typeface="Times New Roman"/>
                <a:ea typeface="Times New Roman"/>
                <a:cs typeface="Times New Roman"/>
                <a:sym typeface="Times New Roman"/>
              </a:rPr>
              <a:t>10</a:t>
            </a:r>
            <a:r>
              <a:rPr baseline="-25000" lang="ru" sz="1700">
                <a:solidFill>
                  <a:schemeClr val="dk1"/>
                </a:solidFill>
                <a:latin typeface="Times New Roman"/>
                <a:ea typeface="Times New Roman"/>
                <a:cs typeface="Times New Roman"/>
                <a:sym typeface="Times New Roman"/>
              </a:rPr>
              <a:t>Be</a:t>
            </a:r>
            <a:r>
              <a:rPr lang="ru" sz="1700">
                <a:solidFill>
                  <a:schemeClr val="dk1"/>
                </a:solidFill>
                <a:latin typeface="Times New Roman"/>
                <a:ea typeface="Times New Roman"/>
                <a:cs typeface="Times New Roman"/>
                <a:sym typeface="Times New Roman"/>
              </a:rPr>
              <a:t> ≈ 34 MeV A</a:t>
            </a:r>
            <a:endParaRPr sz="1700">
              <a:solidFill>
                <a:schemeClr val="dk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53"/>
          <p:cNvGrpSpPr/>
          <p:nvPr/>
        </p:nvGrpSpPr>
        <p:grpSpPr>
          <a:xfrm>
            <a:off x="6137053" y="914393"/>
            <a:ext cx="2156362" cy="2784585"/>
            <a:chOff x="152325" y="152400"/>
            <a:chExt cx="3187999" cy="3956500"/>
          </a:xfrm>
        </p:grpSpPr>
        <p:pic>
          <p:nvPicPr>
            <p:cNvPr id="317" name="Google Shape;317;p53" title="20250426_184119.jpg"/>
            <p:cNvPicPr preferRelativeResize="0"/>
            <p:nvPr/>
          </p:nvPicPr>
          <p:blipFill rotWithShape="1">
            <a:blip r:embed="rId3">
              <a:alphaModFix/>
            </a:blip>
            <a:srcRect b="18233" l="0" r="12149" t="0"/>
            <a:stretch/>
          </p:blipFill>
          <p:spPr>
            <a:xfrm>
              <a:off x="152325" y="152400"/>
              <a:ext cx="3187999" cy="3956500"/>
            </a:xfrm>
            <a:prstGeom prst="rect">
              <a:avLst/>
            </a:prstGeom>
            <a:noFill/>
            <a:ln>
              <a:noFill/>
            </a:ln>
          </p:spPr>
        </p:pic>
        <p:pic>
          <p:nvPicPr>
            <p:cNvPr id="318" name="Google Shape;318;p53" title="20250429_094937.jpg"/>
            <p:cNvPicPr preferRelativeResize="0"/>
            <p:nvPr/>
          </p:nvPicPr>
          <p:blipFill rotWithShape="1">
            <a:blip r:embed="rId4">
              <a:alphaModFix/>
            </a:blip>
            <a:srcRect b="27092" l="15559" r="6449" t="30296"/>
            <a:stretch/>
          </p:blipFill>
          <p:spPr>
            <a:xfrm rot="-5400000">
              <a:off x="36950" y="480350"/>
              <a:ext cx="1673848" cy="1219348"/>
            </a:xfrm>
            <a:prstGeom prst="rect">
              <a:avLst/>
            </a:prstGeom>
            <a:noFill/>
            <a:ln cap="flat" cmpd="sng" w="19050">
              <a:solidFill>
                <a:schemeClr val="lt1"/>
              </a:solidFill>
              <a:prstDash val="solid"/>
              <a:round/>
              <a:headEnd len="sm" w="sm" type="none"/>
              <a:tailEnd len="sm" w="sm" type="none"/>
            </a:ln>
          </p:spPr>
        </p:pic>
      </p:grpSp>
      <p:grpSp>
        <p:nvGrpSpPr>
          <p:cNvPr id="319" name="Google Shape;319;p53"/>
          <p:cNvGrpSpPr/>
          <p:nvPr/>
        </p:nvGrpSpPr>
        <p:grpSpPr>
          <a:xfrm>
            <a:off x="4584451" y="3717076"/>
            <a:ext cx="4257136" cy="1426281"/>
            <a:chOff x="579000" y="3303375"/>
            <a:chExt cx="4520212" cy="2068573"/>
          </a:xfrm>
        </p:grpSpPr>
        <p:cxnSp>
          <p:nvCxnSpPr>
            <p:cNvPr id="320" name="Google Shape;320;p53"/>
            <p:cNvCxnSpPr/>
            <p:nvPr/>
          </p:nvCxnSpPr>
          <p:spPr>
            <a:xfrm>
              <a:off x="777387" y="3790239"/>
              <a:ext cx="1818900" cy="362100"/>
            </a:xfrm>
            <a:prstGeom prst="straightConnector1">
              <a:avLst/>
            </a:prstGeom>
            <a:noFill/>
            <a:ln cap="flat" cmpd="sng" w="38150">
              <a:solidFill>
                <a:srgbClr val="3465A4"/>
              </a:solidFill>
              <a:prstDash val="solid"/>
              <a:round/>
              <a:headEnd len="sm" w="sm" type="none"/>
              <a:tailEnd len="med" w="med" type="triangle"/>
            </a:ln>
          </p:spPr>
        </p:cxnSp>
        <p:sp>
          <p:nvSpPr>
            <p:cNvPr id="321" name="Google Shape;321;p53"/>
            <p:cNvSpPr/>
            <p:nvPr/>
          </p:nvSpPr>
          <p:spPr>
            <a:xfrm>
              <a:off x="579000" y="3824943"/>
              <a:ext cx="921300" cy="518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baseline="30000" lang="ru" sz="2400" strike="noStrike">
                  <a:solidFill>
                    <a:srgbClr val="2A6099"/>
                  </a:solidFill>
                  <a:latin typeface="Arial"/>
                  <a:ea typeface="Arial"/>
                  <a:cs typeface="Arial"/>
                  <a:sym typeface="Arial"/>
                </a:rPr>
                <a:t>6</a:t>
              </a:r>
              <a:r>
                <a:rPr b="0" lang="ru" sz="2400" strike="noStrike">
                  <a:solidFill>
                    <a:srgbClr val="2A6099"/>
                  </a:solidFill>
                  <a:latin typeface="Arial"/>
                  <a:ea typeface="Arial"/>
                  <a:cs typeface="Arial"/>
                  <a:sym typeface="Arial"/>
                </a:rPr>
                <a:t>He</a:t>
              </a:r>
              <a:endParaRPr b="0" sz="2400" strike="noStrike">
                <a:latin typeface="Arial"/>
                <a:ea typeface="Arial"/>
                <a:cs typeface="Arial"/>
                <a:sym typeface="Arial"/>
              </a:endParaRPr>
            </a:p>
          </p:txBody>
        </p:sp>
        <p:cxnSp>
          <p:nvCxnSpPr>
            <p:cNvPr id="322" name="Google Shape;322;p53"/>
            <p:cNvCxnSpPr/>
            <p:nvPr/>
          </p:nvCxnSpPr>
          <p:spPr>
            <a:xfrm flipH="1" rot="10800000">
              <a:off x="753238" y="4702579"/>
              <a:ext cx="1833600" cy="314100"/>
            </a:xfrm>
            <a:prstGeom prst="straightConnector1">
              <a:avLst/>
            </a:prstGeom>
            <a:noFill/>
            <a:ln cap="flat" cmpd="sng" w="38150">
              <a:solidFill>
                <a:srgbClr val="3465A4"/>
              </a:solidFill>
              <a:prstDash val="solid"/>
              <a:round/>
              <a:headEnd len="sm" w="sm" type="none"/>
              <a:tailEnd len="med" w="med" type="triangle"/>
            </a:ln>
          </p:spPr>
        </p:cxnSp>
        <p:cxnSp>
          <p:nvCxnSpPr>
            <p:cNvPr id="323" name="Google Shape;323;p53"/>
            <p:cNvCxnSpPr/>
            <p:nvPr/>
          </p:nvCxnSpPr>
          <p:spPr>
            <a:xfrm rot="10800000">
              <a:off x="2586942" y="4163677"/>
              <a:ext cx="0" cy="539100"/>
            </a:xfrm>
            <a:prstGeom prst="straightConnector1">
              <a:avLst/>
            </a:prstGeom>
            <a:noFill/>
            <a:ln cap="flat" cmpd="sng" w="38150">
              <a:solidFill>
                <a:srgbClr val="3465A4"/>
              </a:solidFill>
              <a:prstDash val="solid"/>
              <a:round/>
              <a:headEnd len="sm" w="sm" type="none"/>
              <a:tailEnd len="med" w="med" type="triangle"/>
            </a:ln>
          </p:spPr>
        </p:cxnSp>
        <p:sp>
          <p:nvSpPr>
            <p:cNvPr id="324" name="Google Shape;324;p53"/>
            <p:cNvSpPr/>
            <p:nvPr/>
          </p:nvSpPr>
          <p:spPr>
            <a:xfrm>
              <a:off x="2586932" y="4184749"/>
              <a:ext cx="621000" cy="442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ru" sz="2400" strike="noStrike">
                  <a:solidFill>
                    <a:srgbClr val="2A6099"/>
                  </a:solidFill>
                  <a:latin typeface="Arial"/>
                  <a:ea typeface="Arial"/>
                  <a:cs typeface="Arial"/>
                  <a:sym typeface="Arial"/>
                </a:rPr>
                <a:t> </a:t>
              </a:r>
              <a:r>
                <a:rPr b="0" i="1" lang="ru" sz="2400" strike="noStrike">
                  <a:solidFill>
                    <a:srgbClr val="2A6099"/>
                  </a:solidFill>
                  <a:latin typeface="Arial"/>
                  <a:ea typeface="Arial"/>
                  <a:cs typeface="Arial"/>
                  <a:sym typeface="Arial"/>
                </a:rPr>
                <a:t>α</a:t>
              </a:r>
              <a:endParaRPr b="0" sz="2400" strike="noStrike">
                <a:latin typeface="Arial"/>
                <a:ea typeface="Arial"/>
                <a:cs typeface="Arial"/>
                <a:sym typeface="Arial"/>
              </a:endParaRPr>
            </a:p>
          </p:txBody>
        </p:sp>
        <p:cxnSp>
          <p:nvCxnSpPr>
            <p:cNvPr id="325" name="Google Shape;325;p53"/>
            <p:cNvCxnSpPr/>
            <p:nvPr/>
          </p:nvCxnSpPr>
          <p:spPr>
            <a:xfrm flipH="1" rot="10800000">
              <a:off x="2587035" y="3919171"/>
              <a:ext cx="1217400" cy="235500"/>
            </a:xfrm>
            <a:prstGeom prst="straightConnector1">
              <a:avLst/>
            </a:prstGeom>
            <a:noFill/>
            <a:ln cap="flat" cmpd="sng" w="76300">
              <a:solidFill>
                <a:srgbClr val="3465A4"/>
              </a:solidFill>
              <a:prstDash val="solid"/>
              <a:round/>
              <a:headEnd len="sm" w="sm" type="none"/>
              <a:tailEnd len="med" w="med" type="triangle"/>
            </a:ln>
          </p:spPr>
        </p:cxnSp>
        <p:cxnSp>
          <p:nvCxnSpPr>
            <p:cNvPr id="326" name="Google Shape;326;p53"/>
            <p:cNvCxnSpPr/>
            <p:nvPr/>
          </p:nvCxnSpPr>
          <p:spPr>
            <a:xfrm>
              <a:off x="2601358" y="4718986"/>
              <a:ext cx="1110600" cy="319500"/>
            </a:xfrm>
            <a:prstGeom prst="straightConnector1">
              <a:avLst/>
            </a:prstGeom>
            <a:noFill/>
            <a:ln cap="flat" cmpd="sng" w="38150">
              <a:solidFill>
                <a:srgbClr val="3465A4"/>
              </a:solidFill>
              <a:prstDash val="solid"/>
              <a:round/>
              <a:headEnd len="sm" w="sm" type="none"/>
              <a:tailEnd len="med" w="med" type="triangle"/>
            </a:ln>
          </p:spPr>
        </p:cxnSp>
        <p:sp>
          <p:nvSpPr>
            <p:cNvPr id="327" name="Google Shape;327;p53"/>
            <p:cNvSpPr/>
            <p:nvPr/>
          </p:nvSpPr>
          <p:spPr>
            <a:xfrm>
              <a:off x="3726227" y="4677148"/>
              <a:ext cx="450300" cy="69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1" lang="ru" sz="2400" strike="noStrike">
                  <a:solidFill>
                    <a:srgbClr val="2A6099"/>
                  </a:solidFill>
                  <a:latin typeface="Arial"/>
                  <a:ea typeface="Arial"/>
                  <a:cs typeface="Arial"/>
                  <a:sym typeface="Arial"/>
                </a:rPr>
                <a:t>d</a:t>
              </a:r>
              <a:endParaRPr b="0" sz="2400" strike="noStrike">
                <a:latin typeface="Arial"/>
                <a:ea typeface="Arial"/>
                <a:cs typeface="Arial"/>
                <a:sym typeface="Arial"/>
              </a:endParaRPr>
            </a:p>
          </p:txBody>
        </p:sp>
        <p:sp>
          <p:nvSpPr>
            <p:cNvPr id="328" name="Google Shape;328;p53"/>
            <p:cNvSpPr/>
            <p:nvPr/>
          </p:nvSpPr>
          <p:spPr>
            <a:xfrm>
              <a:off x="591938" y="4470572"/>
              <a:ext cx="726000" cy="510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baseline="30000" lang="ru" sz="2400" strike="noStrike">
                  <a:solidFill>
                    <a:srgbClr val="2A6099"/>
                  </a:solidFill>
                  <a:latin typeface="Arial"/>
                  <a:ea typeface="Arial"/>
                  <a:cs typeface="Arial"/>
                  <a:sym typeface="Arial"/>
                </a:rPr>
                <a:t>6</a:t>
              </a:r>
              <a:r>
                <a:rPr b="0" lang="ru" sz="2400" strike="noStrike">
                  <a:solidFill>
                    <a:srgbClr val="2A6099"/>
                  </a:solidFill>
                  <a:latin typeface="Arial"/>
                  <a:ea typeface="Arial"/>
                  <a:cs typeface="Arial"/>
                  <a:sym typeface="Arial"/>
                </a:rPr>
                <a:t>Li</a:t>
              </a:r>
              <a:endParaRPr b="0" sz="2400" strike="noStrike">
                <a:latin typeface="Arial"/>
                <a:ea typeface="Arial"/>
                <a:cs typeface="Arial"/>
                <a:sym typeface="Arial"/>
              </a:endParaRPr>
            </a:p>
          </p:txBody>
        </p:sp>
        <p:sp>
          <p:nvSpPr>
            <p:cNvPr id="329" name="Google Shape;329;p53"/>
            <p:cNvSpPr/>
            <p:nvPr/>
          </p:nvSpPr>
          <p:spPr>
            <a:xfrm>
              <a:off x="2213528" y="3491526"/>
              <a:ext cx="1470600" cy="518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baseline="30000" lang="ru" sz="2400" strike="noStrike">
                  <a:solidFill>
                    <a:srgbClr val="2A6099"/>
                  </a:solidFill>
                  <a:latin typeface="Arial"/>
                  <a:ea typeface="Arial"/>
                  <a:cs typeface="Arial"/>
                  <a:sym typeface="Arial"/>
                </a:rPr>
                <a:t>10</a:t>
              </a:r>
              <a:r>
                <a:rPr b="0" lang="ru" sz="2400" strike="noStrike">
                  <a:solidFill>
                    <a:srgbClr val="2A6099"/>
                  </a:solidFill>
                  <a:latin typeface="Arial"/>
                  <a:ea typeface="Arial"/>
                  <a:cs typeface="Arial"/>
                  <a:sym typeface="Arial"/>
                </a:rPr>
                <a:t>Be*</a:t>
              </a:r>
              <a:endParaRPr b="0" sz="2400" strike="noStrike">
                <a:latin typeface="Arial"/>
                <a:ea typeface="Arial"/>
                <a:cs typeface="Arial"/>
                <a:sym typeface="Arial"/>
              </a:endParaRPr>
            </a:p>
          </p:txBody>
        </p:sp>
        <p:cxnSp>
          <p:nvCxnSpPr>
            <p:cNvPr id="330" name="Google Shape;330;p53"/>
            <p:cNvCxnSpPr/>
            <p:nvPr/>
          </p:nvCxnSpPr>
          <p:spPr>
            <a:xfrm>
              <a:off x="3827572" y="3930054"/>
              <a:ext cx="1151100" cy="355800"/>
            </a:xfrm>
            <a:prstGeom prst="straightConnector1">
              <a:avLst/>
            </a:prstGeom>
            <a:noFill/>
            <a:ln cap="flat" cmpd="sng" w="38150">
              <a:solidFill>
                <a:srgbClr val="3465A4"/>
              </a:solidFill>
              <a:prstDash val="solid"/>
              <a:round/>
              <a:headEnd len="sm" w="sm" type="none"/>
              <a:tailEnd len="med" w="med" type="triangle"/>
            </a:ln>
          </p:spPr>
        </p:cxnSp>
        <p:cxnSp>
          <p:nvCxnSpPr>
            <p:cNvPr id="331" name="Google Shape;331;p53"/>
            <p:cNvCxnSpPr/>
            <p:nvPr/>
          </p:nvCxnSpPr>
          <p:spPr>
            <a:xfrm flipH="1" rot="10800000">
              <a:off x="3811481" y="3752091"/>
              <a:ext cx="1287300" cy="171600"/>
            </a:xfrm>
            <a:prstGeom prst="straightConnector1">
              <a:avLst/>
            </a:prstGeom>
            <a:noFill/>
            <a:ln cap="flat" cmpd="sng" w="38150">
              <a:solidFill>
                <a:srgbClr val="3465A4"/>
              </a:solidFill>
              <a:prstDash val="solid"/>
              <a:round/>
              <a:headEnd len="sm" w="sm" type="none"/>
              <a:tailEnd len="med" w="med" type="triangle"/>
            </a:ln>
          </p:spPr>
        </p:cxnSp>
        <p:sp>
          <p:nvSpPr>
            <p:cNvPr id="332" name="Google Shape;332;p53"/>
            <p:cNvSpPr/>
            <p:nvPr/>
          </p:nvSpPr>
          <p:spPr>
            <a:xfrm>
              <a:off x="4616812" y="4184748"/>
              <a:ext cx="482400" cy="442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1" lang="ru" sz="2400" strike="noStrike">
                  <a:solidFill>
                    <a:srgbClr val="2A6099"/>
                  </a:solidFill>
                  <a:latin typeface="Arial"/>
                  <a:ea typeface="Arial"/>
                  <a:cs typeface="Arial"/>
                  <a:sym typeface="Arial"/>
                </a:rPr>
                <a:t>α</a:t>
              </a:r>
              <a:endParaRPr b="0" sz="2400" strike="noStrike">
                <a:latin typeface="Arial"/>
                <a:ea typeface="Arial"/>
                <a:cs typeface="Arial"/>
                <a:sym typeface="Arial"/>
              </a:endParaRPr>
            </a:p>
          </p:txBody>
        </p:sp>
        <p:sp>
          <p:nvSpPr>
            <p:cNvPr id="333" name="Google Shape;333;p53"/>
            <p:cNvSpPr/>
            <p:nvPr/>
          </p:nvSpPr>
          <p:spPr>
            <a:xfrm>
              <a:off x="4077246" y="3303375"/>
              <a:ext cx="921300" cy="442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baseline="30000" lang="ru" sz="2400" strike="noStrike">
                  <a:solidFill>
                    <a:srgbClr val="2A6099"/>
                  </a:solidFill>
                  <a:latin typeface="Arial"/>
                  <a:ea typeface="Arial"/>
                  <a:cs typeface="Arial"/>
                  <a:sym typeface="Arial"/>
                </a:rPr>
                <a:t>6</a:t>
              </a:r>
              <a:r>
                <a:rPr b="0" lang="ru" sz="2400" strike="noStrike">
                  <a:solidFill>
                    <a:srgbClr val="2A6099"/>
                  </a:solidFill>
                  <a:latin typeface="Arial"/>
                  <a:ea typeface="Arial"/>
                  <a:cs typeface="Arial"/>
                  <a:sym typeface="Arial"/>
                </a:rPr>
                <a:t>He</a:t>
              </a:r>
              <a:endParaRPr b="0" sz="2400" strike="noStrike">
                <a:latin typeface="Arial"/>
                <a:ea typeface="Arial"/>
                <a:cs typeface="Arial"/>
                <a:sym typeface="Arial"/>
              </a:endParaRPr>
            </a:p>
          </p:txBody>
        </p:sp>
      </p:grpSp>
      <p:grpSp>
        <p:nvGrpSpPr>
          <p:cNvPr id="334" name="Google Shape;334;p53"/>
          <p:cNvGrpSpPr/>
          <p:nvPr/>
        </p:nvGrpSpPr>
        <p:grpSpPr>
          <a:xfrm>
            <a:off x="305249" y="754296"/>
            <a:ext cx="5907247" cy="1814420"/>
            <a:chOff x="11209123" y="1744900"/>
            <a:chExt cx="5619527" cy="1814420"/>
          </a:xfrm>
        </p:grpSpPr>
        <p:sp>
          <p:nvSpPr>
            <p:cNvPr id="335" name="Google Shape;335;p53"/>
            <p:cNvSpPr/>
            <p:nvPr/>
          </p:nvSpPr>
          <p:spPr>
            <a:xfrm>
              <a:off x="13617899" y="2524400"/>
              <a:ext cx="159409" cy="721478"/>
            </a:xfrm>
            <a:custGeom>
              <a:rect b="b" l="l" r="r" t="t"/>
              <a:pathLst>
                <a:path extrusionOk="0" h="1114251" w="607272">
                  <a:moveTo>
                    <a:pt x="120078" y="0"/>
                  </a:moveTo>
                  <a:lnTo>
                    <a:pt x="487195" y="0"/>
                  </a:lnTo>
                  <a:lnTo>
                    <a:pt x="518340" y="59552"/>
                  </a:lnTo>
                  <a:cubicBezTo>
                    <a:pt x="573287" y="186892"/>
                    <a:pt x="607272" y="362811"/>
                    <a:pt x="607272" y="557126"/>
                  </a:cubicBezTo>
                  <a:cubicBezTo>
                    <a:pt x="607272" y="751441"/>
                    <a:pt x="573287" y="927360"/>
                    <a:pt x="518340" y="1054700"/>
                  </a:cubicBezTo>
                  <a:lnTo>
                    <a:pt x="487196" y="1114251"/>
                  </a:lnTo>
                  <a:lnTo>
                    <a:pt x="120077" y="1114251"/>
                  </a:lnTo>
                  <a:lnTo>
                    <a:pt x="88933" y="1054700"/>
                  </a:lnTo>
                  <a:cubicBezTo>
                    <a:pt x="33986" y="927360"/>
                    <a:pt x="0" y="751441"/>
                    <a:pt x="0" y="557126"/>
                  </a:cubicBezTo>
                  <a:cubicBezTo>
                    <a:pt x="0" y="362811"/>
                    <a:pt x="33986" y="186892"/>
                    <a:pt x="88933" y="59552"/>
                  </a:cubicBezTo>
                  <a:close/>
                </a:path>
              </a:pathLst>
            </a:custGeom>
            <a:solidFill>
              <a:srgbClr val="FFCD2D">
                <a:alpha val="88630"/>
              </a:srgbClr>
            </a:solidFill>
            <a:ln cap="flat" cmpd="sng" w="127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6" name="Google Shape;336;p53"/>
            <p:cNvGrpSpPr/>
            <p:nvPr/>
          </p:nvGrpSpPr>
          <p:grpSpPr>
            <a:xfrm rot="2161516">
              <a:off x="15430541" y="2444015"/>
              <a:ext cx="765205" cy="864468"/>
              <a:chOff x="5387779" y="1154316"/>
              <a:chExt cx="765260" cy="864529"/>
            </a:xfrm>
          </p:grpSpPr>
          <p:sp>
            <p:nvSpPr>
              <p:cNvPr id="337" name="Google Shape;337;p53"/>
              <p:cNvSpPr/>
              <p:nvPr/>
            </p:nvSpPr>
            <p:spPr>
              <a:xfrm rot="-2128923">
                <a:off x="5853719" y="1100285"/>
                <a:ext cx="71841" cy="807061"/>
              </a:xfrm>
              <a:prstGeom prst="rect">
                <a:avLst/>
              </a:prstGeom>
              <a:solidFill>
                <a:srgbClr val="00B0F0"/>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8" name="Google Shape;338;p53"/>
              <p:cNvGrpSpPr/>
              <p:nvPr/>
            </p:nvGrpSpPr>
            <p:grpSpPr>
              <a:xfrm rot="-2084229">
                <a:off x="5577388" y="1362067"/>
                <a:ext cx="88956" cy="693231"/>
                <a:chOff x="4852279" y="603338"/>
                <a:chExt cx="180900" cy="751800"/>
              </a:xfrm>
            </p:grpSpPr>
            <p:cxnSp>
              <p:nvCxnSpPr>
                <p:cNvPr id="339" name="Google Shape;339;p53"/>
                <p:cNvCxnSpPr/>
                <p:nvPr/>
              </p:nvCxnSpPr>
              <p:spPr>
                <a:xfrm>
                  <a:off x="4942767" y="603338"/>
                  <a:ext cx="0" cy="751800"/>
                </a:xfrm>
                <a:prstGeom prst="straightConnector1">
                  <a:avLst/>
                </a:prstGeom>
                <a:noFill/>
                <a:ln cap="flat" cmpd="sng" w="22225">
                  <a:solidFill>
                    <a:srgbClr val="004F8A"/>
                  </a:solidFill>
                  <a:prstDash val="solid"/>
                  <a:miter lim="800000"/>
                  <a:headEnd len="sm" w="sm" type="none"/>
                  <a:tailEnd len="sm" w="sm" type="none"/>
                </a:ln>
              </p:spPr>
            </p:cxnSp>
            <p:cxnSp>
              <p:nvCxnSpPr>
                <p:cNvPr id="340" name="Google Shape;340;p53"/>
                <p:cNvCxnSpPr/>
                <p:nvPr/>
              </p:nvCxnSpPr>
              <p:spPr>
                <a:xfrm>
                  <a:off x="4852279" y="603338"/>
                  <a:ext cx="180900" cy="0"/>
                </a:xfrm>
                <a:prstGeom prst="straightConnector1">
                  <a:avLst/>
                </a:prstGeom>
                <a:noFill/>
                <a:ln cap="flat" cmpd="sng" w="22225">
                  <a:solidFill>
                    <a:srgbClr val="004F8A"/>
                  </a:solidFill>
                  <a:prstDash val="solid"/>
                  <a:miter lim="800000"/>
                  <a:headEnd len="sm" w="sm" type="none"/>
                  <a:tailEnd len="sm" w="sm" type="none"/>
                </a:ln>
              </p:spPr>
            </p:cxnSp>
            <p:cxnSp>
              <p:nvCxnSpPr>
                <p:cNvPr id="341" name="Google Shape;341;p53"/>
                <p:cNvCxnSpPr/>
                <p:nvPr/>
              </p:nvCxnSpPr>
              <p:spPr>
                <a:xfrm>
                  <a:off x="4852279" y="1355098"/>
                  <a:ext cx="180900" cy="0"/>
                </a:xfrm>
                <a:prstGeom prst="straightConnector1">
                  <a:avLst/>
                </a:prstGeom>
                <a:noFill/>
                <a:ln cap="flat" cmpd="sng" w="22225">
                  <a:solidFill>
                    <a:srgbClr val="004F8A"/>
                  </a:solidFill>
                  <a:prstDash val="solid"/>
                  <a:miter lim="800000"/>
                  <a:headEnd len="sm" w="sm" type="none"/>
                  <a:tailEnd len="sm" w="sm" type="none"/>
                </a:ln>
              </p:spPr>
            </p:cxnSp>
          </p:grpSp>
        </p:grpSp>
        <p:grpSp>
          <p:nvGrpSpPr>
            <p:cNvPr id="342" name="Google Shape;342;p53"/>
            <p:cNvGrpSpPr/>
            <p:nvPr/>
          </p:nvGrpSpPr>
          <p:grpSpPr>
            <a:xfrm>
              <a:off x="12470898" y="2382664"/>
              <a:ext cx="394917" cy="993538"/>
              <a:chOff x="2666051" y="2107499"/>
              <a:chExt cx="394917" cy="793244"/>
            </a:xfrm>
          </p:grpSpPr>
          <p:grpSp>
            <p:nvGrpSpPr>
              <p:cNvPr id="343" name="Google Shape;343;p53"/>
              <p:cNvGrpSpPr/>
              <p:nvPr/>
            </p:nvGrpSpPr>
            <p:grpSpPr>
              <a:xfrm flipH="1">
                <a:off x="2957801" y="2107499"/>
                <a:ext cx="103167" cy="352369"/>
                <a:chOff x="5106352" y="655320"/>
                <a:chExt cx="180900" cy="751800"/>
              </a:xfrm>
            </p:grpSpPr>
            <p:cxnSp>
              <p:nvCxnSpPr>
                <p:cNvPr id="344" name="Google Shape;344;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45" name="Google Shape;345;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46" name="Google Shape;346;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nvGrpSpPr>
              <p:cNvPr id="347" name="Google Shape;347;p53"/>
              <p:cNvGrpSpPr/>
              <p:nvPr/>
            </p:nvGrpSpPr>
            <p:grpSpPr>
              <a:xfrm flipH="1">
                <a:off x="2957801" y="2548374"/>
                <a:ext cx="103167" cy="352369"/>
                <a:chOff x="5106352" y="655320"/>
                <a:chExt cx="180900" cy="751800"/>
              </a:xfrm>
            </p:grpSpPr>
            <p:cxnSp>
              <p:nvCxnSpPr>
                <p:cNvPr id="348" name="Google Shape;348;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49" name="Google Shape;349;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50" name="Google Shape;350;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nvGrpSpPr>
              <p:cNvPr id="351" name="Google Shape;351;p53"/>
              <p:cNvGrpSpPr/>
              <p:nvPr/>
            </p:nvGrpSpPr>
            <p:grpSpPr>
              <a:xfrm flipH="1">
                <a:off x="2812051" y="2107499"/>
                <a:ext cx="103167" cy="352369"/>
                <a:chOff x="5106352" y="655320"/>
                <a:chExt cx="180900" cy="751800"/>
              </a:xfrm>
            </p:grpSpPr>
            <p:cxnSp>
              <p:nvCxnSpPr>
                <p:cNvPr id="352" name="Google Shape;352;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53" name="Google Shape;353;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54" name="Google Shape;354;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nvGrpSpPr>
              <p:cNvPr id="355" name="Google Shape;355;p53"/>
              <p:cNvGrpSpPr/>
              <p:nvPr/>
            </p:nvGrpSpPr>
            <p:grpSpPr>
              <a:xfrm flipH="1">
                <a:off x="2812051" y="2548374"/>
                <a:ext cx="103167" cy="352369"/>
                <a:chOff x="5106352" y="655320"/>
                <a:chExt cx="180900" cy="751800"/>
              </a:xfrm>
            </p:grpSpPr>
            <p:cxnSp>
              <p:nvCxnSpPr>
                <p:cNvPr id="356" name="Google Shape;356;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57" name="Google Shape;357;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58" name="Google Shape;358;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nvGrpSpPr>
              <p:cNvPr id="359" name="Google Shape;359;p53"/>
              <p:cNvGrpSpPr/>
              <p:nvPr/>
            </p:nvGrpSpPr>
            <p:grpSpPr>
              <a:xfrm flipH="1">
                <a:off x="2666051" y="2107499"/>
                <a:ext cx="103167" cy="352369"/>
                <a:chOff x="5106352" y="655320"/>
                <a:chExt cx="180900" cy="751800"/>
              </a:xfrm>
            </p:grpSpPr>
            <p:cxnSp>
              <p:nvCxnSpPr>
                <p:cNvPr id="360" name="Google Shape;360;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61" name="Google Shape;361;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62" name="Google Shape;362;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nvGrpSpPr>
              <p:cNvPr id="363" name="Google Shape;363;p53"/>
              <p:cNvGrpSpPr/>
              <p:nvPr/>
            </p:nvGrpSpPr>
            <p:grpSpPr>
              <a:xfrm flipH="1">
                <a:off x="2666051" y="2548374"/>
                <a:ext cx="103167" cy="352369"/>
                <a:chOff x="5106352" y="655320"/>
                <a:chExt cx="180900" cy="751800"/>
              </a:xfrm>
            </p:grpSpPr>
            <p:cxnSp>
              <p:nvCxnSpPr>
                <p:cNvPr id="364" name="Google Shape;364;p53"/>
                <p:cNvCxnSpPr/>
                <p:nvPr/>
              </p:nvCxnSpPr>
              <p:spPr>
                <a:xfrm>
                  <a:off x="5196840" y="655320"/>
                  <a:ext cx="0" cy="751800"/>
                </a:xfrm>
                <a:prstGeom prst="straightConnector1">
                  <a:avLst/>
                </a:prstGeom>
                <a:noFill/>
                <a:ln cap="flat" cmpd="sng" w="28575">
                  <a:solidFill>
                    <a:srgbClr val="5700D6"/>
                  </a:solidFill>
                  <a:prstDash val="solid"/>
                  <a:miter lim="800000"/>
                  <a:headEnd len="sm" w="sm" type="none"/>
                  <a:tailEnd len="sm" w="sm" type="none"/>
                </a:ln>
              </p:spPr>
            </p:cxnSp>
            <p:cxnSp>
              <p:nvCxnSpPr>
                <p:cNvPr id="365" name="Google Shape;365;p53"/>
                <p:cNvCxnSpPr/>
                <p:nvPr/>
              </p:nvCxnSpPr>
              <p:spPr>
                <a:xfrm>
                  <a:off x="5106352" y="655320"/>
                  <a:ext cx="180900" cy="0"/>
                </a:xfrm>
                <a:prstGeom prst="straightConnector1">
                  <a:avLst/>
                </a:prstGeom>
                <a:noFill/>
                <a:ln cap="flat" cmpd="sng" w="28575">
                  <a:solidFill>
                    <a:srgbClr val="5700D6"/>
                  </a:solidFill>
                  <a:prstDash val="solid"/>
                  <a:miter lim="800000"/>
                  <a:headEnd len="sm" w="sm" type="none"/>
                  <a:tailEnd len="sm" w="sm" type="none"/>
                </a:ln>
              </p:spPr>
            </p:cxnSp>
            <p:cxnSp>
              <p:nvCxnSpPr>
                <p:cNvPr id="366" name="Google Shape;366;p53"/>
                <p:cNvCxnSpPr/>
                <p:nvPr/>
              </p:nvCxnSpPr>
              <p:spPr>
                <a:xfrm>
                  <a:off x="5106352" y="1407080"/>
                  <a:ext cx="180900" cy="0"/>
                </a:xfrm>
                <a:prstGeom prst="straightConnector1">
                  <a:avLst/>
                </a:prstGeom>
                <a:noFill/>
                <a:ln cap="flat" cmpd="sng" w="28575">
                  <a:solidFill>
                    <a:srgbClr val="5700D6"/>
                  </a:solidFill>
                  <a:prstDash val="solid"/>
                  <a:miter lim="800000"/>
                  <a:headEnd len="sm" w="sm" type="none"/>
                  <a:tailEnd len="sm" w="sm" type="none"/>
                </a:ln>
              </p:spPr>
            </p:cxnSp>
          </p:grpSp>
        </p:grpSp>
        <p:sp>
          <p:nvSpPr>
            <p:cNvPr id="367" name="Google Shape;367;p53"/>
            <p:cNvSpPr txBox="1"/>
            <p:nvPr/>
          </p:nvSpPr>
          <p:spPr>
            <a:xfrm>
              <a:off x="13030500" y="2074725"/>
              <a:ext cx="126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baseline="30000" lang="ru" sz="1100"/>
                <a:t>6</a:t>
              </a:r>
              <a:r>
                <a:rPr b="1" lang="ru" sz="1100"/>
                <a:t>Li </a:t>
              </a:r>
              <a:r>
                <a:rPr b="1" lang="ru" sz="1200">
                  <a:solidFill>
                    <a:srgbClr val="000000"/>
                  </a:solidFill>
                </a:rPr>
                <a:t>target</a:t>
              </a:r>
              <a:endParaRPr b="1" sz="1200">
                <a:solidFill>
                  <a:srgbClr val="000000"/>
                </a:solidFill>
              </a:endParaRPr>
            </a:p>
          </p:txBody>
        </p:sp>
        <p:sp>
          <p:nvSpPr>
            <p:cNvPr id="368" name="Google Shape;368;p53"/>
            <p:cNvSpPr txBox="1"/>
            <p:nvPr/>
          </p:nvSpPr>
          <p:spPr>
            <a:xfrm>
              <a:off x="11209123" y="2531925"/>
              <a:ext cx="12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ru">
                  <a:solidFill>
                    <a:srgbClr val="000000"/>
                  </a:solidFill>
                </a:rPr>
                <a:t>6</a:t>
              </a:r>
              <a:r>
                <a:rPr b="1" lang="ru">
                  <a:solidFill>
                    <a:srgbClr val="000000"/>
                  </a:solidFill>
                </a:rPr>
                <a:t>He beam</a:t>
              </a:r>
              <a:endParaRPr b="1">
                <a:solidFill>
                  <a:srgbClr val="000000"/>
                </a:solidFill>
              </a:endParaRPr>
            </a:p>
          </p:txBody>
        </p:sp>
        <p:cxnSp>
          <p:nvCxnSpPr>
            <p:cNvPr id="369" name="Google Shape;369;p53"/>
            <p:cNvCxnSpPr/>
            <p:nvPr/>
          </p:nvCxnSpPr>
          <p:spPr>
            <a:xfrm>
              <a:off x="11454625" y="2885125"/>
              <a:ext cx="2239200" cy="0"/>
            </a:xfrm>
            <a:prstGeom prst="straightConnector1">
              <a:avLst/>
            </a:prstGeom>
            <a:noFill/>
            <a:ln cap="flat" cmpd="sng" w="28575">
              <a:solidFill>
                <a:schemeClr val="dk1">
                  <a:alpha val="50980"/>
                </a:schemeClr>
              </a:solidFill>
              <a:prstDash val="solid"/>
              <a:miter lim="800000"/>
              <a:headEnd len="sm" w="sm" type="none"/>
              <a:tailEnd len="sm" w="sm" type="triangle"/>
            </a:ln>
          </p:spPr>
        </p:cxnSp>
        <p:cxnSp>
          <p:nvCxnSpPr>
            <p:cNvPr id="370" name="Google Shape;370;p53"/>
            <p:cNvCxnSpPr/>
            <p:nvPr/>
          </p:nvCxnSpPr>
          <p:spPr>
            <a:xfrm>
              <a:off x="13700498" y="2885133"/>
              <a:ext cx="2226000" cy="1500"/>
            </a:xfrm>
            <a:prstGeom prst="straightConnector1">
              <a:avLst/>
            </a:prstGeom>
            <a:noFill/>
            <a:ln cap="flat" cmpd="sng" w="9525">
              <a:solidFill>
                <a:srgbClr val="000000">
                  <a:alpha val="50980"/>
                </a:srgbClr>
              </a:solidFill>
              <a:prstDash val="lgDashDot"/>
              <a:miter lim="800000"/>
              <a:headEnd len="sm" w="sm" type="none"/>
              <a:tailEnd len="sm" w="sm" type="none"/>
            </a:ln>
          </p:spPr>
        </p:cxnSp>
        <p:sp>
          <p:nvSpPr>
            <p:cNvPr id="371" name="Google Shape;371;p53"/>
            <p:cNvSpPr txBox="1"/>
            <p:nvPr/>
          </p:nvSpPr>
          <p:spPr>
            <a:xfrm>
              <a:off x="12940655" y="3012720"/>
              <a:ext cx="519000" cy="5466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1" lang="ru" sz="1800" strike="noStrike">
                  <a:solidFill>
                    <a:srgbClr val="C00000"/>
                  </a:solidFill>
                </a:rPr>
                <a:t>d</a:t>
              </a:r>
              <a:r>
                <a:rPr b="0" lang="ru" sz="3200" strike="noStrike">
                  <a:solidFill>
                    <a:srgbClr val="2A6099"/>
                  </a:solidFill>
                  <a:latin typeface="Arial"/>
                  <a:ea typeface="Arial"/>
                  <a:cs typeface="Arial"/>
                  <a:sym typeface="Arial"/>
                </a:rPr>
                <a:t> </a:t>
              </a:r>
              <a:endParaRPr b="0" sz="3200" strike="noStrike">
                <a:latin typeface="Arial"/>
                <a:ea typeface="Arial"/>
                <a:cs typeface="Arial"/>
                <a:sym typeface="Arial"/>
              </a:endParaRPr>
            </a:p>
          </p:txBody>
        </p:sp>
        <p:cxnSp>
          <p:nvCxnSpPr>
            <p:cNvPr id="372" name="Google Shape;372;p53"/>
            <p:cNvCxnSpPr/>
            <p:nvPr/>
          </p:nvCxnSpPr>
          <p:spPr>
            <a:xfrm flipH="1" rot="10800000">
              <a:off x="13708600" y="2660550"/>
              <a:ext cx="2209800" cy="214200"/>
            </a:xfrm>
            <a:prstGeom prst="straightConnector1">
              <a:avLst/>
            </a:prstGeom>
            <a:noFill/>
            <a:ln cap="flat" cmpd="sng" w="28575">
              <a:solidFill>
                <a:srgbClr val="4310FC"/>
              </a:solidFill>
              <a:prstDash val="solid"/>
              <a:round/>
              <a:headEnd len="med" w="med" type="none"/>
              <a:tailEnd len="med" w="med" type="triangle"/>
            </a:ln>
          </p:spPr>
        </p:cxnSp>
        <p:sp>
          <p:nvSpPr>
            <p:cNvPr id="373" name="Google Shape;373;p53"/>
            <p:cNvSpPr txBox="1"/>
            <p:nvPr/>
          </p:nvSpPr>
          <p:spPr>
            <a:xfrm>
              <a:off x="14725650" y="1744900"/>
              <a:ext cx="2103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a:solidFill>
                    <a:srgbClr val="0C02CE"/>
                  </a:solidFill>
                </a:rPr>
                <a:t>Central</a:t>
              </a:r>
              <a:r>
                <a:rPr b="1" lang="ru">
                  <a:solidFill>
                    <a:srgbClr val="0C02CE"/>
                  </a:solidFill>
                </a:rPr>
                <a:t> telescope</a:t>
              </a:r>
              <a:endParaRPr b="1">
                <a:solidFill>
                  <a:srgbClr val="0C02CE"/>
                </a:solidFill>
              </a:endParaRPr>
            </a:p>
            <a:p>
              <a:pPr indent="0" lvl="0" marL="0" rtl="0" algn="l">
                <a:spcBef>
                  <a:spcPts val="0"/>
                </a:spcBef>
                <a:spcAft>
                  <a:spcPts val="0"/>
                </a:spcAft>
                <a:buNone/>
              </a:pPr>
              <a:r>
                <a:rPr b="1" lang="ru" sz="1000">
                  <a:solidFill>
                    <a:srgbClr val="0C02CE"/>
                  </a:solidFill>
                  <a:latin typeface="Times New Roman"/>
                  <a:ea typeface="Times New Roman"/>
                  <a:cs typeface="Times New Roman"/>
                  <a:sym typeface="Times New Roman"/>
                </a:rPr>
                <a:t>Δ</a:t>
              </a:r>
              <a:r>
                <a:rPr b="1" i="1" lang="ru" sz="1200">
                  <a:solidFill>
                    <a:srgbClr val="0C02CE"/>
                  </a:solidFill>
                  <a:latin typeface="Times New Roman"/>
                  <a:ea typeface="Times New Roman"/>
                  <a:cs typeface="Times New Roman"/>
                  <a:sym typeface="Times New Roman"/>
                </a:rPr>
                <a:t>E - </a:t>
              </a:r>
              <a:r>
                <a:rPr b="1" lang="ru" sz="1200">
                  <a:solidFill>
                    <a:srgbClr val="0C02CE"/>
                  </a:solidFill>
                  <a:latin typeface="Times New Roman"/>
                  <a:ea typeface="Times New Roman"/>
                  <a:cs typeface="Times New Roman"/>
                  <a:sym typeface="Times New Roman"/>
                </a:rPr>
                <a:t>SSD_140 </a:t>
              </a:r>
              <a:r>
                <a:rPr b="1" lang="ru" sz="1100">
                  <a:solidFill>
                    <a:srgbClr val="0C02CE"/>
                  </a:solidFill>
                  <a:latin typeface="Times New Roman"/>
                  <a:ea typeface="Times New Roman"/>
                  <a:cs typeface="Times New Roman"/>
                  <a:sym typeface="Times New Roman"/>
                </a:rPr>
                <a:t>µ</a:t>
              </a:r>
              <a:r>
                <a:rPr b="1" lang="ru" sz="1200">
                  <a:solidFill>
                    <a:srgbClr val="0C02CE"/>
                  </a:solidFill>
                  <a:latin typeface="Times New Roman"/>
                  <a:ea typeface="Times New Roman"/>
                  <a:cs typeface="Times New Roman"/>
                  <a:sym typeface="Times New Roman"/>
                </a:rPr>
                <a:t>m</a:t>
              </a:r>
              <a:endParaRPr b="1" sz="1200">
                <a:solidFill>
                  <a:srgbClr val="0C02CE"/>
                </a:solidFill>
                <a:latin typeface="Times New Roman"/>
                <a:ea typeface="Times New Roman"/>
                <a:cs typeface="Times New Roman"/>
                <a:sym typeface="Times New Roman"/>
              </a:endParaRPr>
            </a:p>
            <a:p>
              <a:pPr indent="0" lvl="0" marL="0" rtl="0" algn="l">
                <a:spcBef>
                  <a:spcPts val="0"/>
                </a:spcBef>
                <a:spcAft>
                  <a:spcPts val="0"/>
                </a:spcAft>
                <a:buNone/>
              </a:pPr>
              <a:r>
                <a:rPr b="1" i="1" lang="ru" sz="1200">
                  <a:solidFill>
                    <a:srgbClr val="0C02CE"/>
                  </a:solidFill>
                  <a:latin typeface="Times New Roman"/>
                  <a:ea typeface="Times New Roman"/>
                  <a:cs typeface="Times New Roman"/>
                  <a:sym typeface="Times New Roman"/>
                </a:rPr>
                <a:t>ToF</a:t>
              </a:r>
              <a:r>
                <a:rPr b="1" lang="ru" sz="1200">
                  <a:solidFill>
                    <a:srgbClr val="0C02CE"/>
                  </a:solidFill>
                  <a:latin typeface="Times New Roman"/>
                  <a:ea typeface="Times New Roman"/>
                  <a:cs typeface="Times New Roman"/>
                  <a:sym typeface="Times New Roman"/>
                </a:rPr>
                <a:t> (plastic scintillator)</a:t>
              </a:r>
              <a:endParaRPr b="1" sz="1200">
                <a:solidFill>
                  <a:srgbClr val="0C02CE"/>
                </a:solidFill>
                <a:latin typeface="Times New Roman"/>
                <a:ea typeface="Times New Roman"/>
                <a:cs typeface="Times New Roman"/>
                <a:sym typeface="Times New Roman"/>
              </a:endParaRPr>
            </a:p>
          </p:txBody>
        </p:sp>
      </p:grpSp>
      <p:sp>
        <p:nvSpPr>
          <p:cNvPr id="374" name="Google Shape;374;p53"/>
          <p:cNvSpPr txBox="1"/>
          <p:nvPr>
            <p:ph idx="4294967295" type="ctrTitle"/>
          </p:nvPr>
        </p:nvSpPr>
        <p:spPr>
          <a:xfrm>
            <a:off x="364725" y="2006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Исследование кластерной структуры возбужденных состояний Be в реакции </a:t>
            </a:r>
            <a:r>
              <a:rPr baseline="30000" lang="ru" sz="2400"/>
              <a:t>6</a:t>
            </a:r>
            <a:r>
              <a:rPr lang="ru" sz="2400"/>
              <a:t>He(</a:t>
            </a:r>
            <a:r>
              <a:rPr baseline="30000" lang="ru" sz="2400"/>
              <a:t>6</a:t>
            </a:r>
            <a:r>
              <a:rPr lang="ru" sz="2400"/>
              <a:t>Li,</a:t>
            </a:r>
            <a:r>
              <a:rPr i="1" lang="ru" sz="2400"/>
              <a:t>d</a:t>
            </a:r>
            <a:r>
              <a:rPr lang="ru" sz="2400"/>
              <a:t>)</a:t>
            </a:r>
            <a:r>
              <a:rPr baseline="30000" lang="ru" sz="2400"/>
              <a:t>10</a:t>
            </a:r>
            <a:r>
              <a:rPr lang="ru" sz="2400"/>
              <a:t>Be</a:t>
            </a:r>
            <a:endParaRPr sz="2400"/>
          </a:p>
        </p:txBody>
      </p:sp>
      <p:cxnSp>
        <p:nvCxnSpPr>
          <p:cNvPr id="375" name="Google Shape;375;p53"/>
          <p:cNvCxnSpPr/>
          <p:nvPr/>
        </p:nvCxnSpPr>
        <p:spPr>
          <a:xfrm flipH="1">
            <a:off x="2046650" y="1902050"/>
            <a:ext cx="820200" cy="362100"/>
          </a:xfrm>
          <a:prstGeom prst="straightConnector1">
            <a:avLst/>
          </a:prstGeom>
          <a:noFill/>
          <a:ln cap="flat" cmpd="sng" w="28575">
            <a:solidFill>
              <a:srgbClr val="C00000"/>
            </a:solidFill>
            <a:prstDash val="solid"/>
            <a:round/>
            <a:headEnd len="med" w="med" type="none"/>
            <a:tailEnd len="med" w="med" type="triangle"/>
          </a:ln>
        </p:spPr>
      </p:cxnSp>
      <p:sp>
        <p:nvSpPr>
          <p:cNvPr id="376" name="Google Shape;376;p53"/>
          <p:cNvSpPr/>
          <p:nvPr/>
        </p:nvSpPr>
        <p:spPr>
          <a:xfrm>
            <a:off x="418800" y="659025"/>
            <a:ext cx="1995000" cy="11112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lang="ru" sz="1400" strike="noStrike">
                <a:solidFill>
                  <a:srgbClr val="5700D6"/>
                </a:solidFill>
                <a:latin typeface="Arial"/>
                <a:ea typeface="Arial"/>
                <a:cs typeface="Arial"/>
                <a:sym typeface="Arial"/>
              </a:rPr>
              <a:t>Anular telescope</a:t>
            </a:r>
            <a:endParaRPr b="0" sz="1400" strike="noStrike">
              <a:latin typeface="Arial"/>
              <a:ea typeface="Arial"/>
              <a:cs typeface="Arial"/>
              <a:sym typeface="Arial"/>
            </a:endParaRPr>
          </a:p>
          <a:p>
            <a:pPr indent="0" lvl="0" marL="0" marR="0" rtl="0" algn="l">
              <a:lnSpc>
                <a:spcPct val="100000"/>
              </a:lnSpc>
              <a:spcBef>
                <a:spcPts val="0"/>
              </a:spcBef>
              <a:spcAft>
                <a:spcPts val="0"/>
              </a:spcAft>
              <a:buNone/>
            </a:pPr>
            <a:r>
              <a:rPr b="1" lang="ru" sz="1100">
                <a:solidFill>
                  <a:srgbClr val="5700D6"/>
                </a:solidFill>
                <a:latin typeface="Times New Roman"/>
                <a:ea typeface="Times New Roman"/>
                <a:cs typeface="Times New Roman"/>
                <a:sym typeface="Times New Roman"/>
              </a:rPr>
              <a:t>SSD_1 mm (veto)</a:t>
            </a:r>
            <a:endParaRPr b="1" sz="1100">
              <a:solidFill>
                <a:srgbClr val="5700D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ru" sz="1100" strike="noStrike">
                <a:solidFill>
                  <a:srgbClr val="5700D6"/>
                </a:solidFill>
                <a:latin typeface="Times New Roman"/>
                <a:ea typeface="Times New Roman"/>
                <a:cs typeface="Times New Roman"/>
                <a:sym typeface="Times New Roman"/>
              </a:rPr>
              <a:t>DSSD_1 mm</a:t>
            </a:r>
            <a:endParaRPr b="0" sz="1100" strike="noStrike">
              <a:latin typeface="Arial"/>
              <a:ea typeface="Arial"/>
              <a:cs typeface="Arial"/>
              <a:sym typeface="Arial"/>
            </a:endParaRPr>
          </a:p>
          <a:p>
            <a:pPr indent="0" lvl="0" marL="0" marR="0" rtl="0" algn="l">
              <a:lnSpc>
                <a:spcPct val="100000"/>
              </a:lnSpc>
              <a:spcBef>
                <a:spcPts val="0"/>
              </a:spcBef>
              <a:spcAft>
                <a:spcPts val="0"/>
              </a:spcAft>
              <a:buNone/>
            </a:pPr>
            <a:r>
              <a:rPr b="1" lang="ru" sz="1100" strike="noStrike">
                <a:solidFill>
                  <a:srgbClr val="5700D6"/>
                </a:solidFill>
                <a:latin typeface="Times New Roman"/>
                <a:ea typeface="Times New Roman"/>
                <a:cs typeface="Times New Roman"/>
                <a:sym typeface="Times New Roman"/>
              </a:rPr>
              <a:t>DSSD_1 mm</a:t>
            </a:r>
            <a:endParaRPr b="0" sz="1100" strike="noStrike">
              <a:latin typeface="Arial"/>
              <a:ea typeface="Arial"/>
              <a:cs typeface="Arial"/>
              <a:sym typeface="Arial"/>
            </a:endParaRPr>
          </a:p>
        </p:txBody>
      </p:sp>
      <p:sp>
        <p:nvSpPr>
          <p:cNvPr id="377" name="Google Shape;377;p53"/>
          <p:cNvSpPr txBox="1"/>
          <p:nvPr/>
        </p:nvSpPr>
        <p:spPr>
          <a:xfrm>
            <a:off x="3221700" y="1905400"/>
            <a:ext cx="167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Font typeface="Arial"/>
              <a:buNone/>
            </a:pPr>
            <a:r>
              <a:rPr b="1" baseline="30000" lang="ru">
                <a:solidFill>
                  <a:srgbClr val="4310FC"/>
                </a:solidFill>
              </a:rPr>
              <a:t>10</a:t>
            </a:r>
            <a:r>
              <a:rPr b="1" lang="ru">
                <a:solidFill>
                  <a:srgbClr val="4310FC"/>
                </a:solidFill>
              </a:rPr>
              <a:t>Be</a:t>
            </a:r>
            <a:endParaRPr b="1">
              <a:solidFill>
                <a:srgbClr val="4310FC"/>
              </a:solidFill>
            </a:endParaRPr>
          </a:p>
          <a:p>
            <a:pPr indent="0" lvl="0" marL="0" rtl="0" algn="l">
              <a:spcBef>
                <a:spcPts val="0"/>
              </a:spcBef>
              <a:spcAft>
                <a:spcPts val="0"/>
              </a:spcAft>
              <a:buNone/>
            </a:pPr>
            <a:r>
              <a:rPr lang="ru">
                <a:solidFill>
                  <a:srgbClr val="4310FC"/>
                </a:solidFill>
              </a:rPr>
              <a:t>or decay products</a:t>
            </a:r>
            <a:endParaRPr>
              <a:solidFill>
                <a:srgbClr val="4310FC"/>
              </a:solidFill>
            </a:endParaRPr>
          </a:p>
        </p:txBody>
      </p:sp>
      <p:sp>
        <p:nvSpPr>
          <p:cNvPr id="378" name="Google Shape;378;p53"/>
          <p:cNvSpPr txBox="1"/>
          <p:nvPr/>
        </p:nvSpPr>
        <p:spPr>
          <a:xfrm>
            <a:off x="-41550" y="1808113"/>
            <a:ext cx="1827300" cy="4155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Font typeface="Arial"/>
              <a:buNone/>
            </a:pPr>
            <a:r>
              <a:rPr lang="ru" sz="1500">
                <a:solidFill>
                  <a:schemeClr val="dk1"/>
                </a:solidFill>
                <a:latin typeface="Times New Roman"/>
                <a:ea typeface="Times New Roman"/>
                <a:cs typeface="Times New Roman"/>
                <a:sym typeface="Times New Roman"/>
              </a:rPr>
              <a:t>E</a:t>
            </a:r>
            <a:r>
              <a:rPr baseline="-25000" lang="ru" sz="1500">
                <a:solidFill>
                  <a:schemeClr val="dk1"/>
                </a:solidFill>
                <a:latin typeface="Times New Roman"/>
                <a:ea typeface="Times New Roman"/>
                <a:cs typeface="Times New Roman"/>
                <a:sym typeface="Times New Roman"/>
              </a:rPr>
              <a:t>6H</a:t>
            </a:r>
            <a:r>
              <a:rPr baseline="-25000" lang="ru" sz="1500">
                <a:solidFill>
                  <a:schemeClr val="dk1"/>
                </a:solidFill>
                <a:latin typeface="Times New Roman"/>
                <a:ea typeface="Times New Roman"/>
                <a:cs typeface="Times New Roman"/>
                <a:sym typeface="Times New Roman"/>
              </a:rPr>
              <a:t>e</a:t>
            </a:r>
            <a:r>
              <a:rPr lang="ru" sz="1500">
                <a:solidFill>
                  <a:schemeClr val="dk1"/>
                </a:solidFill>
                <a:latin typeface="Times New Roman"/>
                <a:ea typeface="Times New Roman"/>
                <a:cs typeface="Times New Roman"/>
                <a:sym typeface="Times New Roman"/>
              </a:rPr>
              <a:t> ≈ 30 MeV A</a:t>
            </a:r>
            <a:endParaRPr sz="1500">
              <a:solidFill>
                <a:schemeClr val="dk2"/>
              </a:solidFill>
              <a:latin typeface="Times New Roman"/>
              <a:ea typeface="Times New Roman"/>
              <a:cs typeface="Times New Roman"/>
              <a:sym typeface="Times New Roman"/>
            </a:endParaRPr>
          </a:p>
        </p:txBody>
      </p:sp>
      <p:grpSp>
        <p:nvGrpSpPr>
          <p:cNvPr id="379" name="Google Shape;379;p53"/>
          <p:cNvGrpSpPr/>
          <p:nvPr/>
        </p:nvGrpSpPr>
        <p:grpSpPr>
          <a:xfrm>
            <a:off x="857250" y="2597200"/>
            <a:ext cx="3103825" cy="2534800"/>
            <a:chOff x="857250" y="2521000"/>
            <a:chExt cx="3103825" cy="2534800"/>
          </a:xfrm>
        </p:grpSpPr>
        <p:pic>
          <p:nvPicPr>
            <p:cNvPr id="380" name="Google Shape;380;p53"/>
            <p:cNvPicPr preferRelativeResize="0"/>
            <p:nvPr/>
          </p:nvPicPr>
          <p:blipFill rotWithShape="1">
            <a:blip r:embed="rId5">
              <a:alphaModFix/>
            </a:blip>
            <a:srcRect b="2696" l="2147" r="1559" t="8595"/>
            <a:stretch/>
          </p:blipFill>
          <p:spPr>
            <a:xfrm>
              <a:off x="857250" y="2521000"/>
              <a:ext cx="3103825" cy="2534800"/>
            </a:xfrm>
            <a:prstGeom prst="rect">
              <a:avLst/>
            </a:prstGeom>
            <a:noFill/>
            <a:ln>
              <a:noFill/>
            </a:ln>
          </p:spPr>
        </p:pic>
        <p:grpSp>
          <p:nvGrpSpPr>
            <p:cNvPr id="381" name="Google Shape;381;p53"/>
            <p:cNvGrpSpPr/>
            <p:nvPr/>
          </p:nvGrpSpPr>
          <p:grpSpPr>
            <a:xfrm>
              <a:off x="2664200" y="3540825"/>
              <a:ext cx="1094700" cy="1209000"/>
              <a:chOff x="3502400" y="2702625"/>
              <a:chExt cx="1094700" cy="1209000"/>
            </a:xfrm>
          </p:grpSpPr>
          <p:sp>
            <p:nvSpPr>
              <p:cNvPr id="382" name="Google Shape;382;p53"/>
              <p:cNvSpPr txBox="1"/>
              <p:nvPr/>
            </p:nvSpPr>
            <p:spPr>
              <a:xfrm>
                <a:off x="3502400" y="3388425"/>
                <a:ext cx="33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ru" sz="2200">
                    <a:solidFill>
                      <a:schemeClr val="dk1"/>
                    </a:solidFill>
                  </a:rPr>
                  <a:t>p</a:t>
                </a:r>
                <a:endParaRPr i="1" sz="2200">
                  <a:solidFill>
                    <a:schemeClr val="dk1"/>
                  </a:solidFill>
                </a:endParaRPr>
              </a:p>
            </p:txBody>
          </p:sp>
          <p:sp>
            <p:nvSpPr>
              <p:cNvPr id="383" name="Google Shape;383;p53"/>
              <p:cNvSpPr txBox="1"/>
              <p:nvPr/>
            </p:nvSpPr>
            <p:spPr>
              <a:xfrm>
                <a:off x="4112000" y="3236025"/>
                <a:ext cx="33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ru" sz="2200">
                    <a:solidFill>
                      <a:schemeClr val="dk1"/>
                    </a:solidFill>
                  </a:rPr>
                  <a:t>d</a:t>
                </a:r>
                <a:endParaRPr i="1" sz="2200">
                  <a:solidFill>
                    <a:schemeClr val="dk1"/>
                  </a:solidFill>
                </a:endParaRPr>
              </a:p>
            </p:txBody>
          </p:sp>
          <p:sp>
            <p:nvSpPr>
              <p:cNvPr id="384" name="Google Shape;384;p53"/>
              <p:cNvSpPr txBox="1"/>
              <p:nvPr/>
            </p:nvSpPr>
            <p:spPr>
              <a:xfrm>
                <a:off x="4264400" y="2702625"/>
                <a:ext cx="33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ru" sz="2200">
                    <a:solidFill>
                      <a:schemeClr val="dk1"/>
                    </a:solidFill>
                  </a:rPr>
                  <a:t>t</a:t>
                </a:r>
                <a:endParaRPr i="1" sz="2200">
                  <a:solidFill>
                    <a:schemeClr val="dk1"/>
                  </a:solidFil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54"/>
          <p:cNvGrpSpPr/>
          <p:nvPr/>
        </p:nvGrpSpPr>
        <p:grpSpPr>
          <a:xfrm>
            <a:off x="0" y="1875274"/>
            <a:ext cx="9156825" cy="3192226"/>
            <a:chOff x="0" y="1646674"/>
            <a:chExt cx="9156825" cy="3192226"/>
          </a:xfrm>
        </p:grpSpPr>
        <p:pic>
          <p:nvPicPr>
            <p:cNvPr id="390" name="Google Shape;390;p54" title="setup.png"/>
            <p:cNvPicPr preferRelativeResize="0"/>
            <p:nvPr/>
          </p:nvPicPr>
          <p:blipFill>
            <a:blip r:embed="rId3">
              <a:alphaModFix/>
            </a:blip>
            <a:stretch>
              <a:fillRect/>
            </a:stretch>
          </p:blipFill>
          <p:spPr>
            <a:xfrm>
              <a:off x="0" y="1646674"/>
              <a:ext cx="9143999" cy="3192026"/>
            </a:xfrm>
            <a:prstGeom prst="rect">
              <a:avLst/>
            </a:prstGeom>
            <a:noFill/>
            <a:ln>
              <a:noFill/>
            </a:ln>
          </p:spPr>
        </p:pic>
        <p:cxnSp>
          <p:nvCxnSpPr>
            <p:cNvPr id="391" name="Google Shape;391;p54"/>
            <p:cNvCxnSpPr/>
            <p:nvPr/>
          </p:nvCxnSpPr>
          <p:spPr>
            <a:xfrm flipH="1" rot="10800000">
              <a:off x="6090800" y="2768275"/>
              <a:ext cx="373800" cy="85500"/>
            </a:xfrm>
            <a:prstGeom prst="straightConnector1">
              <a:avLst/>
            </a:prstGeom>
            <a:noFill/>
            <a:ln cap="flat" cmpd="sng" w="28575">
              <a:solidFill>
                <a:schemeClr val="dk1"/>
              </a:solidFill>
              <a:prstDash val="solid"/>
              <a:round/>
              <a:headEnd len="med" w="med" type="none"/>
              <a:tailEnd len="med" w="med" type="triangle"/>
            </a:ln>
          </p:spPr>
        </p:cxnSp>
        <p:cxnSp>
          <p:nvCxnSpPr>
            <p:cNvPr id="392" name="Google Shape;392;p54"/>
            <p:cNvCxnSpPr/>
            <p:nvPr/>
          </p:nvCxnSpPr>
          <p:spPr>
            <a:xfrm flipH="1">
              <a:off x="4546675" y="3024925"/>
              <a:ext cx="785100" cy="174900"/>
            </a:xfrm>
            <a:prstGeom prst="straightConnector1">
              <a:avLst/>
            </a:prstGeom>
            <a:noFill/>
            <a:ln cap="flat" cmpd="sng" w="28575">
              <a:solidFill>
                <a:schemeClr val="dk1"/>
              </a:solidFill>
              <a:prstDash val="dash"/>
              <a:round/>
              <a:headEnd len="med" w="med" type="none"/>
              <a:tailEnd len="med" w="med" type="none"/>
            </a:ln>
          </p:spPr>
        </p:cxnSp>
        <p:cxnSp>
          <p:nvCxnSpPr>
            <p:cNvPr id="393" name="Google Shape;393;p54"/>
            <p:cNvCxnSpPr/>
            <p:nvPr/>
          </p:nvCxnSpPr>
          <p:spPr>
            <a:xfrm flipH="1">
              <a:off x="3503200" y="3318875"/>
              <a:ext cx="504000" cy="117300"/>
            </a:xfrm>
            <a:prstGeom prst="straightConnector1">
              <a:avLst/>
            </a:prstGeom>
            <a:noFill/>
            <a:ln cap="flat" cmpd="sng" w="28575">
              <a:solidFill>
                <a:schemeClr val="dk1"/>
              </a:solidFill>
              <a:prstDash val="dash"/>
              <a:round/>
              <a:headEnd len="med" w="med" type="none"/>
              <a:tailEnd len="med" w="med" type="none"/>
            </a:ln>
          </p:spPr>
        </p:cxnSp>
        <p:cxnSp>
          <p:nvCxnSpPr>
            <p:cNvPr id="394" name="Google Shape;394;p54"/>
            <p:cNvCxnSpPr/>
            <p:nvPr/>
          </p:nvCxnSpPr>
          <p:spPr>
            <a:xfrm flipH="1">
              <a:off x="1147925" y="3715125"/>
              <a:ext cx="1121700" cy="253200"/>
            </a:xfrm>
            <a:prstGeom prst="straightConnector1">
              <a:avLst/>
            </a:prstGeom>
            <a:noFill/>
            <a:ln cap="flat" cmpd="sng" w="28575">
              <a:solidFill>
                <a:schemeClr val="dk1"/>
              </a:solidFill>
              <a:prstDash val="dash"/>
              <a:round/>
              <a:headEnd len="med" w="med" type="none"/>
              <a:tailEnd len="med" w="med" type="none"/>
            </a:ln>
          </p:spPr>
        </p:cxnSp>
        <p:cxnSp>
          <p:nvCxnSpPr>
            <p:cNvPr id="395" name="Google Shape;395;p54"/>
            <p:cNvCxnSpPr/>
            <p:nvPr/>
          </p:nvCxnSpPr>
          <p:spPr>
            <a:xfrm flipH="1">
              <a:off x="31725" y="4109525"/>
              <a:ext cx="483600" cy="108000"/>
            </a:xfrm>
            <a:prstGeom prst="straightConnector1">
              <a:avLst/>
            </a:prstGeom>
            <a:noFill/>
            <a:ln cap="flat" cmpd="sng" w="28575">
              <a:solidFill>
                <a:schemeClr val="dk1"/>
              </a:solidFill>
              <a:prstDash val="dash"/>
              <a:round/>
              <a:headEnd len="med" w="med" type="none"/>
              <a:tailEnd len="med" w="med" type="none"/>
            </a:ln>
          </p:spPr>
        </p:cxnSp>
        <p:sp>
          <p:nvSpPr>
            <p:cNvPr id="396" name="Google Shape;396;p54"/>
            <p:cNvSpPr txBox="1"/>
            <p:nvPr/>
          </p:nvSpPr>
          <p:spPr>
            <a:xfrm>
              <a:off x="175625" y="2851525"/>
              <a:ext cx="74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434343"/>
                  </a:solidFill>
                </a:rPr>
                <a:t>ToF_F3</a:t>
              </a:r>
              <a:endParaRPr b="1" sz="1200">
                <a:solidFill>
                  <a:srgbClr val="434343"/>
                </a:solidFill>
              </a:endParaRPr>
            </a:p>
          </p:txBody>
        </p:sp>
        <p:sp>
          <p:nvSpPr>
            <p:cNvPr id="397" name="Google Shape;397;p54"/>
            <p:cNvSpPr txBox="1"/>
            <p:nvPr/>
          </p:nvSpPr>
          <p:spPr>
            <a:xfrm>
              <a:off x="1754525" y="2463300"/>
              <a:ext cx="74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434343"/>
                  </a:solidFill>
                </a:rPr>
                <a:t>ToF_F5</a:t>
              </a:r>
              <a:endParaRPr b="1" sz="1200">
                <a:solidFill>
                  <a:srgbClr val="434343"/>
                </a:solidFill>
              </a:endParaRPr>
            </a:p>
          </p:txBody>
        </p:sp>
        <p:sp>
          <p:nvSpPr>
            <p:cNvPr id="398" name="Google Shape;398;p54"/>
            <p:cNvSpPr txBox="1"/>
            <p:nvPr/>
          </p:nvSpPr>
          <p:spPr>
            <a:xfrm>
              <a:off x="2500650" y="1982725"/>
              <a:ext cx="81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434343"/>
                  </a:solidFill>
                </a:rPr>
                <a:t>MWPC-1</a:t>
              </a:r>
              <a:endParaRPr b="1" sz="1200">
                <a:solidFill>
                  <a:srgbClr val="434343"/>
                </a:solidFill>
              </a:endParaRPr>
            </a:p>
          </p:txBody>
        </p:sp>
        <p:sp>
          <p:nvSpPr>
            <p:cNvPr id="399" name="Google Shape;399;p54"/>
            <p:cNvSpPr txBox="1"/>
            <p:nvPr/>
          </p:nvSpPr>
          <p:spPr>
            <a:xfrm>
              <a:off x="3616625" y="1744875"/>
              <a:ext cx="81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solidFill>
                    <a:srgbClr val="434343"/>
                  </a:solidFill>
                </a:rPr>
                <a:t>MWPC-2</a:t>
              </a:r>
              <a:endParaRPr b="1" sz="1200">
                <a:solidFill>
                  <a:srgbClr val="434343"/>
                </a:solidFill>
              </a:endParaRPr>
            </a:p>
          </p:txBody>
        </p:sp>
        <p:cxnSp>
          <p:nvCxnSpPr>
            <p:cNvPr id="400" name="Google Shape;400;p54"/>
            <p:cNvCxnSpPr/>
            <p:nvPr/>
          </p:nvCxnSpPr>
          <p:spPr>
            <a:xfrm flipH="1">
              <a:off x="6075800" y="2775650"/>
              <a:ext cx="385200" cy="383100"/>
            </a:xfrm>
            <a:prstGeom prst="straightConnector1">
              <a:avLst/>
            </a:prstGeom>
            <a:noFill/>
            <a:ln cap="flat" cmpd="sng" w="28575">
              <a:solidFill>
                <a:srgbClr val="FF0000"/>
              </a:solidFill>
              <a:prstDash val="solid"/>
              <a:round/>
              <a:headEnd len="med" w="med" type="none"/>
              <a:tailEnd len="med" w="med" type="triangle"/>
            </a:ln>
          </p:spPr>
        </p:cxnSp>
        <p:cxnSp>
          <p:nvCxnSpPr>
            <p:cNvPr id="401" name="Google Shape;401;p54"/>
            <p:cNvCxnSpPr/>
            <p:nvPr/>
          </p:nvCxnSpPr>
          <p:spPr>
            <a:xfrm flipH="1" rot="10800000">
              <a:off x="6580075" y="2237925"/>
              <a:ext cx="1421400" cy="506100"/>
            </a:xfrm>
            <a:prstGeom prst="straightConnector1">
              <a:avLst/>
            </a:prstGeom>
            <a:noFill/>
            <a:ln cap="flat" cmpd="sng" w="28575">
              <a:solidFill>
                <a:srgbClr val="0000FF"/>
              </a:solidFill>
              <a:prstDash val="solid"/>
              <a:round/>
              <a:headEnd len="med" w="med" type="none"/>
              <a:tailEnd len="med" w="med" type="none"/>
            </a:ln>
          </p:spPr>
        </p:cxnSp>
        <p:sp>
          <p:nvSpPr>
            <p:cNvPr id="402" name="Google Shape;402;p54"/>
            <p:cNvSpPr txBox="1"/>
            <p:nvPr/>
          </p:nvSpPr>
          <p:spPr>
            <a:xfrm>
              <a:off x="1045875" y="4273125"/>
              <a:ext cx="1278000" cy="2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baseline="30000" lang="ru" sz="1500">
                  <a:solidFill>
                    <a:srgbClr val="000000"/>
                  </a:solidFill>
                </a:rPr>
                <a:t>6</a:t>
              </a:r>
              <a:r>
                <a:rPr b="1" lang="ru" sz="1500"/>
                <a:t>Н</a:t>
              </a:r>
              <a:r>
                <a:rPr b="1" lang="ru" sz="1500">
                  <a:solidFill>
                    <a:srgbClr val="000000"/>
                  </a:solidFill>
                </a:rPr>
                <a:t>e</a:t>
              </a:r>
              <a:endParaRPr b="1" sz="1500">
                <a:solidFill>
                  <a:srgbClr val="000000"/>
                </a:solidFill>
              </a:endParaRPr>
            </a:p>
            <a:p>
              <a:pPr indent="0" lvl="0" marL="0" rtl="0" algn="ctr">
                <a:spcBef>
                  <a:spcPts val="0"/>
                </a:spcBef>
                <a:spcAft>
                  <a:spcPts val="0"/>
                </a:spcAft>
                <a:buNone/>
              </a:pPr>
              <a:r>
                <a:rPr b="1" lang="ru" sz="1500"/>
                <a:t>beam</a:t>
              </a:r>
              <a:endParaRPr b="1" sz="1500"/>
            </a:p>
            <a:p>
              <a:pPr indent="0" lvl="0" marL="0" rtl="0" algn="ctr">
                <a:spcBef>
                  <a:spcPts val="0"/>
                </a:spcBef>
                <a:spcAft>
                  <a:spcPts val="0"/>
                </a:spcAft>
                <a:buClr>
                  <a:schemeClr val="dk1"/>
                </a:buClr>
                <a:buSzPts val="1100"/>
                <a:buFont typeface="Arial"/>
                <a:buNone/>
              </a:pPr>
              <a:r>
                <a:rPr b="1" lang="ru" sz="1300">
                  <a:solidFill>
                    <a:schemeClr val="dk1"/>
                  </a:solidFill>
                  <a:highlight>
                    <a:schemeClr val="lt1"/>
                  </a:highlight>
                </a:rPr>
                <a:t>(I~10</a:t>
              </a:r>
              <a:r>
                <a:rPr b="1" baseline="30000" lang="ru" sz="1300">
                  <a:solidFill>
                    <a:schemeClr val="dk1"/>
                  </a:solidFill>
                  <a:highlight>
                    <a:schemeClr val="lt1"/>
                  </a:highlight>
                </a:rPr>
                <a:t>6</a:t>
              </a:r>
              <a:r>
                <a:rPr b="1" lang="ru" sz="1300">
                  <a:solidFill>
                    <a:schemeClr val="dk1"/>
                  </a:solidFill>
                  <a:highlight>
                    <a:schemeClr val="lt1"/>
                  </a:highlight>
                </a:rPr>
                <a:t> 1/s, </a:t>
              </a:r>
              <a:endParaRPr b="1" sz="1300">
                <a:solidFill>
                  <a:schemeClr val="dk1"/>
                </a:solidFill>
                <a:highlight>
                  <a:schemeClr val="lt1"/>
                </a:highlight>
              </a:endParaRPr>
            </a:p>
            <a:p>
              <a:pPr indent="0" lvl="0" marL="0" rtl="0" algn="ctr">
                <a:spcBef>
                  <a:spcPts val="0"/>
                </a:spcBef>
                <a:spcAft>
                  <a:spcPts val="0"/>
                </a:spcAft>
                <a:buClr>
                  <a:schemeClr val="dk1"/>
                </a:buClr>
                <a:buSzPts val="1100"/>
                <a:buFont typeface="Arial"/>
                <a:buNone/>
              </a:pPr>
              <a:r>
                <a:rPr b="1" lang="ru" sz="1300">
                  <a:solidFill>
                    <a:schemeClr val="dk1"/>
                  </a:solidFill>
                  <a:highlight>
                    <a:schemeClr val="lt1"/>
                  </a:highlight>
                </a:rPr>
                <a:t>E~33 AMeV)</a:t>
              </a:r>
              <a:endParaRPr b="1" sz="1500"/>
            </a:p>
          </p:txBody>
        </p:sp>
        <p:sp>
          <p:nvSpPr>
            <p:cNvPr id="403" name="Google Shape;403;p54"/>
            <p:cNvSpPr txBox="1"/>
            <p:nvPr/>
          </p:nvSpPr>
          <p:spPr>
            <a:xfrm>
              <a:off x="5774375" y="1801625"/>
              <a:ext cx="126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200">
                  <a:solidFill>
                    <a:srgbClr val="434343"/>
                  </a:solidFill>
                </a:rPr>
                <a:t>Cryogenic</a:t>
              </a:r>
              <a:r>
                <a:rPr b="1" lang="ru" sz="1100">
                  <a:solidFill>
                    <a:srgbClr val="434343"/>
                  </a:solidFill>
                </a:rPr>
                <a:t> D</a:t>
              </a:r>
              <a:r>
                <a:rPr b="1" baseline="-25000" lang="ru" sz="1100">
                  <a:solidFill>
                    <a:srgbClr val="434343"/>
                  </a:solidFill>
                </a:rPr>
                <a:t>2</a:t>
              </a:r>
              <a:r>
                <a:rPr b="1" lang="ru" sz="1100">
                  <a:solidFill>
                    <a:srgbClr val="434343"/>
                  </a:solidFill>
                </a:rPr>
                <a:t> </a:t>
              </a:r>
              <a:r>
                <a:rPr b="1" lang="ru" sz="1200">
                  <a:solidFill>
                    <a:srgbClr val="434343"/>
                  </a:solidFill>
                </a:rPr>
                <a:t>gas target</a:t>
              </a:r>
              <a:endParaRPr b="1" sz="1200">
                <a:solidFill>
                  <a:srgbClr val="434343"/>
                </a:solidFill>
              </a:endParaRPr>
            </a:p>
          </p:txBody>
        </p:sp>
        <p:sp>
          <p:nvSpPr>
            <p:cNvPr id="404" name="Google Shape;404;p54"/>
            <p:cNvSpPr txBox="1"/>
            <p:nvPr/>
          </p:nvSpPr>
          <p:spPr>
            <a:xfrm>
              <a:off x="5441450" y="4007600"/>
              <a:ext cx="1278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ru" sz="1200">
                  <a:solidFill>
                    <a:srgbClr val="FF0000"/>
                  </a:solidFill>
                </a:rPr>
                <a:t>p</a:t>
              </a:r>
              <a:r>
                <a:rPr b="1" lang="ru" sz="1200">
                  <a:solidFill>
                    <a:srgbClr val="FF0000"/>
                  </a:solidFill>
                </a:rPr>
                <a:t>_telescope</a:t>
              </a:r>
              <a:endParaRPr b="1" sz="1200">
                <a:solidFill>
                  <a:srgbClr val="FF0000"/>
                </a:solidFill>
              </a:endParaRPr>
            </a:p>
            <a:p>
              <a:pPr indent="0" lvl="0" marL="0" rtl="0" algn="l">
                <a:spcBef>
                  <a:spcPts val="0"/>
                </a:spcBef>
                <a:spcAft>
                  <a:spcPts val="0"/>
                </a:spcAft>
                <a:buNone/>
              </a:pPr>
              <a:r>
                <a:rPr b="1" lang="ru" sz="1000">
                  <a:solidFill>
                    <a:srgbClr val="FF0000"/>
                  </a:solidFill>
                  <a:latin typeface="Times New Roman"/>
                  <a:ea typeface="Times New Roman"/>
                  <a:cs typeface="Times New Roman"/>
                  <a:sym typeface="Times New Roman"/>
                </a:rPr>
                <a:t>DSSD _1 mm</a:t>
              </a:r>
              <a:endParaRPr b="1" sz="1000">
                <a:solidFill>
                  <a:srgbClr val="FF000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ru" sz="1000">
                  <a:solidFill>
                    <a:srgbClr val="FF0000"/>
                  </a:solidFill>
                  <a:latin typeface="Times New Roman"/>
                  <a:ea typeface="Times New Roman"/>
                  <a:cs typeface="Times New Roman"/>
                  <a:sym typeface="Times New Roman"/>
                </a:rPr>
                <a:t>SSD </a:t>
              </a:r>
              <a:r>
                <a:rPr b="1" i="1" lang="ru" sz="1000">
                  <a:solidFill>
                    <a:srgbClr val="FF0000"/>
                  </a:solidFill>
                  <a:latin typeface="Times New Roman"/>
                  <a:ea typeface="Times New Roman"/>
                  <a:cs typeface="Times New Roman"/>
                  <a:sym typeface="Times New Roman"/>
                </a:rPr>
                <a:t>_</a:t>
              </a:r>
              <a:r>
                <a:rPr b="1" lang="ru" sz="1000">
                  <a:solidFill>
                    <a:srgbClr val="FF0000"/>
                  </a:solidFill>
                  <a:latin typeface="Times New Roman"/>
                  <a:ea typeface="Times New Roman"/>
                  <a:cs typeface="Times New Roman"/>
                  <a:sym typeface="Times New Roman"/>
                </a:rPr>
                <a:t>1 mm</a:t>
              </a:r>
              <a:endParaRPr b="1" sz="1000">
                <a:solidFill>
                  <a:srgbClr val="FF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ru" sz="1000">
                  <a:solidFill>
                    <a:srgbClr val="FF0000"/>
                  </a:solidFill>
                  <a:latin typeface="Times New Roman"/>
                  <a:ea typeface="Times New Roman"/>
                  <a:cs typeface="Times New Roman"/>
                  <a:sym typeface="Times New Roman"/>
                </a:rPr>
                <a:t>SSD (veto) _1 mm</a:t>
              </a:r>
              <a:endParaRPr b="1" sz="1000">
                <a:solidFill>
                  <a:srgbClr val="FF0000"/>
                </a:solidFill>
                <a:latin typeface="Times New Roman"/>
                <a:ea typeface="Times New Roman"/>
                <a:cs typeface="Times New Roman"/>
                <a:sym typeface="Times New Roman"/>
              </a:endParaRPr>
            </a:p>
          </p:txBody>
        </p:sp>
        <p:sp>
          <p:nvSpPr>
            <p:cNvPr id="405" name="Google Shape;405;p54"/>
            <p:cNvSpPr txBox="1"/>
            <p:nvPr/>
          </p:nvSpPr>
          <p:spPr>
            <a:xfrm>
              <a:off x="6228875" y="3064950"/>
              <a:ext cx="198600" cy="21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ru" sz="1300">
                  <a:solidFill>
                    <a:srgbClr val="FF0000"/>
                  </a:solidFill>
                </a:rPr>
                <a:t>p</a:t>
              </a:r>
              <a:endParaRPr b="1" i="1" sz="1100">
                <a:solidFill>
                  <a:srgbClr val="FF0000"/>
                </a:solidFill>
                <a:latin typeface="Times New Roman"/>
                <a:ea typeface="Times New Roman"/>
                <a:cs typeface="Times New Roman"/>
                <a:sym typeface="Times New Roman"/>
              </a:endParaRPr>
            </a:p>
          </p:txBody>
        </p:sp>
        <p:sp>
          <p:nvSpPr>
            <p:cNvPr id="406" name="Google Shape;406;p54"/>
            <p:cNvSpPr txBox="1"/>
            <p:nvPr/>
          </p:nvSpPr>
          <p:spPr>
            <a:xfrm>
              <a:off x="7000850" y="2118575"/>
              <a:ext cx="560100" cy="21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baseline="30000" lang="ru" sz="1200">
                  <a:solidFill>
                    <a:srgbClr val="0000FF"/>
                  </a:solidFill>
                </a:rPr>
                <a:t>4,6</a:t>
              </a:r>
              <a:r>
                <a:rPr b="1" lang="ru" sz="1200">
                  <a:solidFill>
                    <a:srgbClr val="0000FF"/>
                  </a:solidFill>
                </a:rPr>
                <a:t>Нe</a:t>
              </a:r>
              <a:endParaRPr b="1" sz="1000">
                <a:solidFill>
                  <a:srgbClr val="0000FF"/>
                </a:solidFill>
                <a:latin typeface="Times New Roman"/>
                <a:ea typeface="Times New Roman"/>
                <a:cs typeface="Times New Roman"/>
                <a:sym typeface="Times New Roman"/>
              </a:endParaRPr>
            </a:p>
          </p:txBody>
        </p:sp>
        <p:cxnSp>
          <p:nvCxnSpPr>
            <p:cNvPr id="407" name="Google Shape;407;p54"/>
            <p:cNvCxnSpPr/>
            <p:nvPr/>
          </p:nvCxnSpPr>
          <p:spPr>
            <a:xfrm flipH="1" rot="10800000">
              <a:off x="8241350" y="2057200"/>
              <a:ext cx="260700" cy="91500"/>
            </a:xfrm>
            <a:prstGeom prst="straightConnector1">
              <a:avLst/>
            </a:prstGeom>
            <a:noFill/>
            <a:ln cap="flat" cmpd="sng" w="28575">
              <a:solidFill>
                <a:srgbClr val="0000FF"/>
              </a:solidFill>
              <a:prstDash val="dash"/>
              <a:round/>
              <a:headEnd len="med" w="med" type="none"/>
              <a:tailEnd len="med" w="med" type="triangle"/>
            </a:ln>
          </p:spPr>
        </p:cxnSp>
        <p:cxnSp>
          <p:nvCxnSpPr>
            <p:cNvPr id="408" name="Google Shape;408;p54"/>
            <p:cNvCxnSpPr/>
            <p:nvPr/>
          </p:nvCxnSpPr>
          <p:spPr>
            <a:xfrm flipH="1" rot="10800000">
              <a:off x="6576350" y="2457575"/>
              <a:ext cx="1278000" cy="288300"/>
            </a:xfrm>
            <a:prstGeom prst="straightConnector1">
              <a:avLst/>
            </a:prstGeom>
            <a:noFill/>
            <a:ln cap="flat" cmpd="sng" w="19050">
              <a:solidFill>
                <a:schemeClr val="dk2"/>
              </a:solidFill>
              <a:prstDash val="dash"/>
              <a:round/>
              <a:headEnd len="med" w="med" type="none"/>
              <a:tailEnd len="med" w="med" type="none"/>
            </a:ln>
          </p:spPr>
        </p:cxnSp>
        <p:cxnSp>
          <p:nvCxnSpPr>
            <p:cNvPr id="409" name="Google Shape;409;p54"/>
            <p:cNvCxnSpPr/>
            <p:nvPr/>
          </p:nvCxnSpPr>
          <p:spPr>
            <a:xfrm flipH="1" rot="10800000">
              <a:off x="8241350" y="2355400"/>
              <a:ext cx="63300" cy="14700"/>
            </a:xfrm>
            <a:prstGeom prst="straightConnector1">
              <a:avLst/>
            </a:prstGeom>
            <a:noFill/>
            <a:ln cap="flat" cmpd="sng" w="9525">
              <a:solidFill>
                <a:schemeClr val="dk2"/>
              </a:solidFill>
              <a:prstDash val="dash"/>
              <a:round/>
              <a:headEnd len="med" w="med" type="none"/>
              <a:tailEnd len="med" w="med" type="none"/>
            </a:ln>
          </p:spPr>
        </p:cxnSp>
        <p:sp>
          <p:nvSpPr>
            <p:cNvPr id="410" name="Google Shape;410;p54"/>
            <p:cNvSpPr txBox="1"/>
            <p:nvPr/>
          </p:nvSpPr>
          <p:spPr>
            <a:xfrm>
              <a:off x="7369125" y="3091575"/>
              <a:ext cx="17877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300">
                  <a:solidFill>
                    <a:srgbClr val="0000FF"/>
                  </a:solidFill>
                </a:rPr>
                <a:t>Central telescope</a:t>
              </a:r>
              <a:endParaRPr b="1" sz="1300">
                <a:solidFill>
                  <a:srgbClr val="0000FF"/>
                </a:solidFill>
              </a:endParaRPr>
            </a:p>
            <a:p>
              <a:pPr indent="0" lvl="0" marL="0" rtl="0" algn="l">
                <a:spcBef>
                  <a:spcPts val="0"/>
                </a:spcBef>
                <a:spcAft>
                  <a:spcPts val="0"/>
                </a:spcAft>
                <a:buNone/>
              </a:pPr>
              <a:r>
                <a:rPr b="1" lang="ru" sz="900">
                  <a:solidFill>
                    <a:srgbClr val="0000FF"/>
                  </a:solidFill>
                  <a:latin typeface="Times New Roman"/>
                  <a:ea typeface="Times New Roman"/>
                  <a:cs typeface="Times New Roman"/>
                  <a:sym typeface="Times New Roman"/>
                </a:rPr>
                <a:t>Δ</a:t>
              </a:r>
              <a:r>
                <a:rPr b="1" i="1" lang="ru" sz="1100">
                  <a:solidFill>
                    <a:srgbClr val="0000FF"/>
                  </a:solidFill>
                  <a:latin typeface="Times New Roman"/>
                  <a:ea typeface="Times New Roman"/>
                  <a:cs typeface="Times New Roman"/>
                  <a:sym typeface="Times New Roman"/>
                </a:rPr>
                <a:t>E_</a:t>
              </a:r>
              <a:r>
                <a:rPr b="1" lang="ru" sz="1100">
                  <a:solidFill>
                    <a:srgbClr val="0000FF"/>
                  </a:solidFill>
                  <a:latin typeface="Times New Roman"/>
                  <a:ea typeface="Times New Roman"/>
                  <a:cs typeface="Times New Roman"/>
                  <a:sym typeface="Times New Roman"/>
                </a:rPr>
                <a:t>DSSD_1.5 mm</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b="1" i="1" lang="ru" sz="1100">
                  <a:solidFill>
                    <a:srgbClr val="0000FF"/>
                  </a:solidFill>
                  <a:latin typeface="Times New Roman"/>
                  <a:ea typeface="Times New Roman"/>
                  <a:cs typeface="Times New Roman"/>
                  <a:sym typeface="Times New Roman"/>
                </a:rPr>
                <a:t>E_</a:t>
              </a:r>
              <a:r>
                <a:rPr b="1" lang="ru" sz="1100">
                  <a:solidFill>
                    <a:srgbClr val="0000FF"/>
                  </a:solidFill>
                  <a:latin typeface="Times New Roman"/>
                  <a:ea typeface="Times New Roman"/>
                  <a:cs typeface="Times New Roman"/>
                  <a:sym typeface="Times New Roman"/>
                </a:rPr>
                <a:t>12 LYSO(Ce)_30 mm</a:t>
              </a:r>
              <a:endParaRPr b="1" sz="1100">
                <a:solidFill>
                  <a:srgbClr val="0000FF"/>
                </a:solidFill>
                <a:latin typeface="Times New Roman"/>
                <a:ea typeface="Times New Roman"/>
                <a:cs typeface="Times New Roman"/>
                <a:sym typeface="Times New Roman"/>
              </a:endParaRPr>
            </a:p>
          </p:txBody>
        </p:sp>
      </p:grpSp>
      <p:grpSp>
        <p:nvGrpSpPr>
          <p:cNvPr id="411" name="Google Shape;411;p54"/>
          <p:cNvGrpSpPr/>
          <p:nvPr/>
        </p:nvGrpSpPr>
        <p:grpSpPr>
          <a:xfrm>
            <a:off x="-33850" y="591575"/>
            <a:ext cx="2186053" cy="2133800"/>
            <a:chOff x="118550" y="210575"/>
            <a:chExt cx="2186053" cy="2133800"/>
          </a:xfrm>
        </p:grpSpPr>
        <p:pic>
          <p:nvPicPr>
            <p:cNvPr id="412" name="Google Shape;412;p54" title="tof.png"/>
            <p:cNvPicPr preferRelativeResize="0"/>
            <p:nvPr/>
          </p:nvPicPr>
          <p:blipFill rotWithShape="1">
            <a:blip r:embed="rId4">
              <a:alphaModFix/>
            </a:blip>
            <a:srcRect b="5919" l="2121" r="7999" t="8537"/>
            <a:stretch/>
          </p:blipFill>
          <p:spPr>
            <a:xfrm>
              <a:off x="391150" y="210575"/>
              <a:ext cx="1913453" cy="1846625"/>
            </a:xfrm>
            <a:prstGeom prst="rect">
              <a:avLst/>
            </a:prstGeom>
            <a:noFill/>
            <a:ln>
              <a:noFill/>
            </a:ln>
          </p:spPr>
        </p:pic>
        <p:sp>
          <p:nvSpPr>
            <p:cNvPr id="413" name="Google Shape;413;p54"/>
            <p:cNvSpPr txBox="1"/>
            <p:nvPr/>
          </p:nvSpPr>
          <p:spPr>
            <a:xfrm>
              <a:off x="1046000" y="1990375"/>
              <a:ext cx="78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dk1"/>
                  </a:solidFill>
                </a:rPr>
                <a:t>ToF (ns)</a:t>
              </a:r>
              <a:endParaRPr sz="1100">
                <a:solidFill>
                  <a:schemeClr val="dk1"/>
                </a:solidFill>
              </a:endParaRPr>
            </a:p>
          </p:txBody>
        </p:sp>
        <p:sp>
          <p:nvSpPr>
            <p:cNvPr id="414" name="Google Shape;414;p54"/>
            <p:cNvSpPr txBox="1"/>
            <p:nvPr/>
          </p:nvSpPr>
          <p:spPr>
            <a:xfrm rot="-5400000">
              <a:off x="-93100" y="919675"/>
              <a:ext cx="7851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50">
                  <a:solidFill>
                    <a:schemeClr val="dk1"/>
                  </a:solidFill>
                  <a:latin typeface="Times New Roman"/>
                  <a:ea typeface="Times New Roman"/>
                  <a:cs typeface="Times New Roman"/>
                  <a:sym typeface="Times New Roman"/>
                </a:rPr>
                <a:t>Δ</a:t>
              </a:r>
              <a:r>
                <a:rPr lang="ru" sz="1150">
                  <a:solidFill>
                    <a:schemeClr val="dk1"/>
                  </a:solidFill>
                </a:rPr>
                <a:t>E</a:t>
              </a:r>
              <a:r>
                <a:rPr lang="ru" sz="1100">
                  <a:solidFill>
                    <a:schemeClr val="dk1"/>
                  </a:solidFill>
                </a:rPr>
                <a:t> (a.u.)</a:t>
              </a:r>
              <a:endParaRPr sz="1100">
                <a:solidFill>
                  <a:schemeClr val="dk1"/>
                </a:solidFill>
              </a:endParaRPr>
            </a:p>
          </p:txBody>
        </p:sp>
        <p:sp>
          <p:nvSpPr>
            <p:cNvPr id="415" name="Google Shape;415;p54"/>
            <p:cNvSpPr txBox="1"/>
            <p:nvPr/>
          </p:nvSpPr>
          <p:spPr>
            <a:xfrm>
              <a:off x="657550" y="1351525"/>
              <a:ext cx="8871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baseline="30000" lang="ru" sz="1700">
                  <a:solidFill>
                    <a:schemeClr val="dk1"/>
                  </a:solidFill>
                </a:rPr>
                <a:t>6</a:t>
              </a:r>
              <a:r>
                <a:rPr b="1" lang="ru" sz="1500">
                  <a:solidFill>
                    <a:schemeClr val="dk1"/>
                  </a:solidFill>
                </a:rPr>
                <a:t>He</a:t>
              </a:r>
              <a:r>
                <a:rPr b="1" lang="ru" sz="1200">
                  <a:solidFill>
                    <a:schemeClr val="dk1"/>
                  </a:solidFill>
                </a:rPr>
                <a:t> (~94%)</a:t>
              </a:r>
              <a:endParaRPr b="1" sz="1200">
                <a:solidFill>
                  <a:schemeClr val="dk1"/>
                </a:solidFill>
              </a:endParaRPr>
            </a:p>
          </p:txBody>
        </p:sp>
      </p:grpSp>
      <p:sp>
        <p:nvSpPr>
          <p:cNvPr id="416" name="Google Shape;416;p54"/>
          <p:cNvSpPr txBox="1"/>
          <p:nvPr>
            <p:ph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C00000"/>
              </a:buClr>
              <a:buSzPts val="1800"/>
              <a:buFont typeface="Arial"/>
              <a:buNone/>
            </a:pPr>
            <a:r>
              <a:rPr lang="ru" sz="2400"/>
              <a:t>И</a:t>
            </a:r>
            <a:r>
              <a:rPr lang="ru" sz="2400"/>
              <a:t>сследование </a:t>
            </a:r>
            <a:r>
              <a:rPr baseline="30000" lang="ru" sz="2400"/>
              <a:t>7</a:t>
            </a:r>
            <a:r>
              <a:rPr lang="ru" sz="2400"/>
              <a:t>Не в реакции</a:t>
            </a:r>
            <a:r>
              <a:rPr lang="ru" sz="2400"/>
              <a:t> </a:t>
            </a:r>
            <a:r>
              <a:rPr baseline="30000" lang="ru" sz="2400"/>
              <a:t>6</a:t>
            </a:r>
            <a:r>
              <a:rPr lang="ru" sz="2400"/>
              <a:t>Не(</a:t>
            </a:r>
            <a:r>
              <a:rPr i="1" lang="ru" sz="2400"/>
              <a:t>d</a:t>
            </a:r>
            <a:r>
              <a:rPr lang="ru" sz="2400"/>
              <a:t>,</a:t>
            </a:r>
            <a:r>
              <a:rPr i="1" lang="ru" sz="2400"/>
              <a:t>p</a:t>
            </a:r>
            <a:r>
              <a:rPr lang="ru" sz="2400"/>
              <a:t>) </a:t>
            </a:r>
            <a:r>
              <a:rPr lang="ru" sz="2400"/>
              <a:t>(2025)</a:t>
            </a:r>
            <a:endParaRPr sz="2400"/>
          </a:p>
        </p:txBody>
      </p:sp>
      <p:grpSp>
        <p:nvGrpSpPr>
          <p:cNvPr id="417" name="Google Shape;417;p54"/>
          <p:cNvGrpSpPr/>
          <p:nvPr/>
        </p:nvGrpSpPr>
        <p:grpSpPr>
          <a:xfrm>
            <a:off x="2266005" y="558502"/>
            <a:ext cx="3375087" cy="1439733"/>
            <a:chOff x="9352560" y="482273"/>
            <a:chExt cx="2675880" cy="1721757"/>
          </a:xfrm>
        </p:grpSpPr>
        <p:grpSp>
          <p:nvGrpSpPr>
            <p:cNvPr id="418" name="Google Shape;418;p54"/>
            <p:cNvGrpSpPr/>
            <p:nvPr/>
          </p:nvGrpSpPr>
          <p:grpSpPr>
            <a:xfrm>
              <a:off x="9352560" y="482273"/>
              <a:ext cx="2675880" cy="1505244"/>
              <a:chOff x="6456960" y="1474200"/>
              <a:chExt cx="2675880" cy="1506600"/>
            </a:xfrm>
          </p:grpSpPr>
          <p:sp>
            <p:nvSpPr>
              <p:cNvPr id="419" name="Google Shape;419;p54"/>
              <p:cNvSpPr/>
              <p:nvPr/>
            </p:nvSpPr>
            <p:spPr>
              <a:xfrm>
                <a:off x="6641640" y="1474200"/>
                <a:ext cx="2491200" cy="12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
              <p:cNvSpPr/>
              <p:nvPr/>
            </p:nvSpPr>
            <p:spPr>
              <a:xfrm>
                <a:off x="6456960" y="1584000"/>
                <a:ext cx="5856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baseline="30000" i="0" lang="ru" sz="1800" u="none" cap="none" strike="noStrike">
                    <a:solidFill>
                      <a:srgbClr val="000000"/>
                    </a:solidFill>
                    <a:latin typeface="Times New Roman"/>
                    <a:ea typeface="Times New Roman"/>
                    <a:cs typeface="Times New Roman"/>
                    <a:sym typeface="Times New Roman"/>
                  </a:rPr>
                  <a:t>6</a:t>
                </a:r>
                <a:r>
                  <a:rPr b="1" i="0" lang="ru" sz="1800" u="none" cap="none" strike="noStrike">
                    <a:solidFill>
                      <a:srgbClr val="000000"/>
                    </a:solidFill>
                    <a:latin typeface="Times New Roman"/>
                    <a:ea typeface="Times New Roman"/>
                    <a:cs typeface="Times New Roman"/>
                    <a:sym typeface="Times New Roman"/>
                  </a:rPr>
                  <a:t>He</a:t>
                </a:r>
                <a:endParaRPr b="0" i="0" sz="1800" u="none" cap="none" strike="noStrike">
                  <a:latin typeface="Arial"/>
                  <a:ea typeface="Arial"/>
                  <a:cs typeface="Arial"/>
                  <a:sym typeface="Arial"/>
                </a:endParaRPr>
              </a:p>
            </p:txBody>
          </p:sp>
          <p:sp>
            <p:nvSpPr>
              <p:cNvPr id="421" name="Google Shape;421;p54"/>
              <p:cNvSpPr/>
              <p:nvPr/>
            </p:nvSpPr>
            <p:spPr>
              <a:xfrm>
                <a:off x="6487200" y="1940760"/>
                <a:ext cx="1221102" cy="245862"/>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2" name="Google Shape;422;p54"/>
              <p:cNvSpPr/>
              <p:nvPr/>
            </p:nvSpPr>
            <p:spPr>
              <a:xfrm flipH="1" rot="10800000">
                <a:off x="6495840" y="2720862"/>
                <a:ext cx="1080702" cy="201258"/>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3" name="Google Shape;423;p54"/>
              <p:cNvSpPr/>
              <p:nvPr/>
            </p:nvSpPr>
            <p:spPr>
              <a:xfrm flipH="1" rot="10800000">
                <a:off x="7576920" y="2187360"/>
                <a:ext cx="132840" cy="516240"/>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4" name="Google Shape;424;p54"/>
              <p:cNvSpPr/>
              <p:nvPr/>
            </p:nvSpPr>
            <p:spPr>
              <a:xfrm flipH="1" rot="10800000">
                <a:off x="7742880" y="2163942"/>
                <a:ext cx="537138" cy="23058"/>
              </a:xfrm>
              <a:custGeom>
                <a:rect b="b" l="l" r="r" t="t"/>
                <a:pathLst>
                  <a:path extrusionOk="0" h="21600" w="21600">
                    <a:moveTo>
                      <a:pt x="0" y="0"/>
                    </a:moveTo>
                    <a:lnTo>
                      <a:pt x="21600" y="21600"/>
                    </a:lnTo>
                  </a:path>
                </a:pathLst>
              </a:custGeom>
              <a:noFill/>
              <a:ln cap="flat" cmpd="sng" w="28425">
                <a:solidFill>
                  <a:srgbClr val="000000"/>
                </a:solidFill>
                <a:prstDash val="dash"/>
                <a:round/>
                <a:headEnd len="sm" w="sm" type="none"/>
                <a:tailEnd len="med" w="med" type="triangle"/>
              </a:ln>
            </p:spPr>
          </p:sp>
          <p:sp>
            <p:nvSpPr>
              <p:cNvPr id="425" name="Google Shape;425;p54"/>
              <p:cNvSpPr/>
              <p:nvPr/>
            </p:nvSpPr>
            <p:spPr>
              <a:xfrm>
                <a:off x="7597440" y="2720520"/>
                <a:ext cx="1240920" cy="260280"/>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6" name="Google Shape;426;p54"/>
              <p:cNvSpPr/>
              <p:nvPr/>
            </p:nvSpPr>
            <p:spPr>
              <a:xfrm flipH="1" rot="10800000">
                <a:off x="8280000" y="1916280"/>
                <a:ext cx="558738" cy="243000"/>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7" name="Google Shape;427;p54"/>
              <p:cNvSpPr/>
              <p:nvPr/>
            </p:nvSpPr>
            <p:spPr>
              <a:xfrm>
                <a:off x="8279640" y="2159280"/>
                <a:ext cx="567378" cy="196938"/>
              </a:xfrm>
              <a:custGeom>
                <a:rect b="b" l="l" r="r" t="t"/>
                <a:pathLst>
                  <a:path extrusionOk="0" h="21600" w="21600">
                    <a:moveTo>
                      <a:pt x="0" y="0"/>
                    </a:moveTo>
                    <a:lnTo>
                      <a:pt x="21600" y="21600"/>
                    </a:lnTo>
                  </a:path>
                </a:pathLst>
              </a:custGeom>
              <a:noFill/>
              <a:ln cap="flat" cmpd="sng" w="28425">
                <a:solidFill>
                  <a:srgbClr val="000000"/>
                </a:solidFill>
                <a:prstDash val="solid"/>
                <a:round/>
                <a:headEnd len="sm" w="sm" type="none"/>
                <a:tailEnd len="med" w="med" type="triangle"/>
              </a:ln>
            </p:spPr>
          </p:sp>
          <p:sp>
            <p:nvSpPr>
              <p:cNvPr id="428" name="Google Shape;428;p54"/>
              <p:cNvSpPr/>
              <p:nvPr/>
            </p:nvSpPr>
            <p:spPr>
              <a:xfrm>
                <a:off x="6533280" y="2499120"/>
                <a:ext cx="3171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ru" sz="1800" u="none" cap="none" strike="noStrike">
                    <a:solidFill>
                      <a:srgbClr val="000000"/>
                    </a:solidFill>
                    <a:latin typeface="Times New Roman"/>
                    <a:ea typeface="Times New Roman"/>
                    <a:cs typeface="Times New Roman"/>
                    <a:sym typeface="Times New Roman"/>
                  </a:rPr>
                  <a:t>d</a:t>
                </a:r>
                <a:endParaRPr b="0" i="0" sz="1800" u="none" cap="none" strike="noStrike">
                  <a:latin typeface="Arial"/>
                  <a:ea typeface="Arial"/>
                  <a:cs typeface="Arial"/>
                  <a:sym typeface="Arial"/>
                </a:endParaRPr>
              </a:p>
            </p:txBody>
          </p:sp>
          <p:sp>
            <p:nvSpPr>
              <p:cNvPr id="429" name="Google Shape;429;p54"/>
              <p:cNvSpPr/>
              <p:nvPr/>
            </p:nvSpPr>
            <p:spPr>
              <a:xfrm>
                <a:off x="7676280" y="2270520"/>
                <a:ext cx="3171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ru" sz="1800" u="none" cap="none" strike="noStrike">
                    <a:solidFill>
                      <a:srgbClr val="000000"/>
                    </a:solidFill>
                    <a:latin typeface="Times New Roman"/>
                    <a:ea typeface="Times New Roman"/>
                    <a:cs typeface="Times New Roman"/>
                    <a:sym typeface="Times New Roman"/>
                  </a:rPr>
                  <a:t>n</a:t>
                </a:r>
                <a:endParaRPr b="0" i="0" sz="1800" u="none" cap="none" strike="noStrike">
                  <a:latin typeface="Arial"/>
                  <a:ea typeface="Arial"/>
                  <a:cs typeface="Arial"/>
                  <a:sym typeface="Arial"/>
                </a:endParaRPr>
              </a:p>
            </p:txBody>
          </p:sp>
          <p:sp>
            <p:nvSpPr>
              <p:cNvPr id="430" name="Google Shape;430;p54"/>
              <p:cNvSpPr/>
              <p:nvPr/>
            </p:nvSpPr>
            <p:spPr>
              <a:xfrm>
                <a:off x="8438400" y="2499120"/>
                <a:ext cx="2826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ru" sz="1800" u="none" cap="none" strike="noStrike">
                    <a:solidFill>
                      <a:srgbClr val="000000"/>
                    </a:solidFill>
                    <a:latin typeface="Times New Roman"/>
                    <a:ea typeface="Times New Roman"/>
                    <a:cs typeface="Times New Roman"/>
                    <a:sym typeface="Times New Roman"/>
                  </a:rPr>
                  <a:t>p</a:t>
                </a:r>
                <a:endParaRPr b="0" i="0" sz="1800" u="none" cap="none" strike="noStrike">
                  <a:latin typeface="Arial"/>
                  <a:ea typeface="Arial"/>
                  <a:cs typeface="Arial"/>
                  <a:sym typeface="Arial"/>
                </a:endParaRPr>
              </a:p>
            </p:txBody>
          </p:sp>
          <p:sp>
            <p:nvSpPr>
              <p:cNvPr id="431" name="Google Shape;431;p54"/>
              <p:cNvSpPr/>
              <p:nvPr/>
            </p:nvSpPr>
            <p:spPr>
              <a:xfrm>
                <a:off x="7653240" y="1812240"/>
                <a:ext cx="5856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baseline="30000" i="0" lang="ru" sz="1800" u="none" cap="none" strike="noStrike">
                    <a:solidFill>
                      <a:srgbClr val="000000"/>
                    </a:solidFill>
                    <a:latin typeface="Times New Roman"/>
                    <a:ea typeface="Times New Roman"/>
                    <a:cs typeface="Times New Roman"/>
                    <a:sym typeface="Times New Roman"/>
                  </a:rPr>
                  <a:t>7</a:t>
                </a:r>
                <a:r>
                  <a:rPr b="1" i="0" lang="ru" sz="1800" u="none" cap="none" strike="noStrike">
                    <a:solidFill>
                      <a:srgbClr val="000000"/>
                    </a:solidFill>
                    <a:latin typeface="Times New Roman"/>
                    <a:ea typeface="Times New Roman"/>
                    <a:cs typeface="Times New Roman"/>
                    <a:sym typeface="Times New Roman"/>
                  </a:rPr>
                  <a:t>He</a:t>
                </a:r>
                <a:endParaRPr b="0" i="0" sz="1800" u="none" cap="none" strike="noStrike">
                  <a:latin typeface="Arial"/>
                  <a:ea typeface="Arial"/>
                  <a:cs typeface="Arial"/>
                  <a:sym typeface="Arial"/>
                </a:endParaRPr>
              </a:p>
            </p:txBody>
          </p:sp>
          <p:sp>
            <p:nvSpPr>
              <p:cNvPr id="432" name="Google Shape;432;p54"/>
              <p:cNvSpPr/>
              <p:nvPr/>
            </p:nvSpPr>
            <p:spPr>
              <a:xfrm>
                <a:off x="8438400" y="2194200"/>
                <a:ext cx="3171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ru" sz="1800" u="none" cap="none" strike="noStrike">
                    <a:solidFill>
                      <a:srgbClr val="000000"/>
                    </a:solidFill>
                    <a:latin typeface="Times New Roman"/>
                    <a:ea typeface="Times New Roman"/>
                    <a:cs typeface="Times New Roman"/>
                    <a:sym typeface="Times New Roman"/>
                  </a:rPr>
                  <a:t>n</a:t>
                </a:r>
                <a:endParaRPr b="0" i="0" sz="1800" u="none" cap="none" strike="noStrike">
                  <a:latin typeface="Arial"/>
                  <a:ea typeface="Arial"/>
                  <a:cs typeface="Arial"/>
                  <a:sym typeface="Arial"/>
                </a:endParaRPr>
              </a:p>
            </p:txBody>
          </p:sp>
          <p:sp>
            <p:nvSpPr>
              <p:cNvPr id="433" name="Google Shape;433;p54"/>
              <p:cNvSpPr/>
              <p:nvPr/>
            </p:nvSpPr>
            <p:spPr>
              <a:xfrm>
                <a:off x="8362080" y="1584000"/>
                <a:ext cx="585600" cy="42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baseline="30000" i="0" lang="ru" sz="1800" u="none" cap="none" strike="noStrike">
                    <a:solidFill>
                      <a:srgbClr val="000000"/>
                    </a:solidFill>
                    <a:latin typeface="Times New Roman"/>
                    <a:ea typeface="Times New Roman"/>
                    <a:cs typeface="Times New Roman"/>
                    <a:sym typeface="Times New Roman"/>
                  </a:rPr>
                  <a:t>6</a:t>
                </a:r>
                <a:r>
                  <a:rPr b="1" i="0" lang="ru" sz="1800" u="none" cap="none" strike="noStrike">
                    <a:solidFill>
                      <a:srgbClr val="000000"/>
                    </a:solidFill>
                    <a:latin typeface="Times New Roman"/>
                    <a:ea typeface="Times New Roman"/>
                    <a:cs typeface="Times New Roman"/>
                    <a:sym typeface="Times New Roman"/>
                  </a:rPr>
                  <a:t>He</a:t>
                </a:r>
                <a:endParaRPr b="0" i="0" sz="1800" u="none" cap="none" strike="noStrike">
                  <a:latin typeface="Arial"/>
                  <a:ea typeface="Arial"/>
                  <a:cs typeface="Arial"/>
                  <a:sym typeface="Arial"/>
                </a:endParaRPr>
              </a:p>
            </p:txBody>
          </p:sp>
        </p:grpSp>
        <p:sp>
          <p:nvSpPr>
            <p:cNvPr id="434" name="Google Shape;434;p54"/>
            <p:cNvSpPr/>
            <p:nvPr/>
          </p:nvSpPr>
          <p:spPr>
            <a:xfrm>
              <a:off x="10403181" y="1644646"/>
              <a:ext cx="169800" cy="161700"/>
            </a:xfrm>
            <a:prstGeom prst="ellipse">
              <a:avLst/>
            </a:prstGeom>
            <a:noFill/>
            <a:ln cap="flat" cmpd="sng" w="41275">
              <a:solidFill>
                <a:srgbClr val="00B050">
                  <a:alpha val="5569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35" name="Google Shape;435;p54"/>
            <p:cNvSpPr/>
            <p:nvPr/>
          </p:nvSpPr>
          <p:spPr>
            <a:xfrm>
              <a:off x="10492407" y="1091100"/>
              <a:ext cx="692100" cy="161700"/>
            </a:xfrm>
            <a:prstGeom prst="ellipse">
              <a:avLst/>
            </a:prstGeom>
            <a:noFill/>
            <a:ln cap="flat" cmpd="sng" w="41275">
              <a:solidFill>
                <a:srgbClr val="00B050">
                  <a:alpha val="5569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36" name="Google Shape;436;p54"/>
            <p:cNvSpPr txBox="1"/>
            <p:nvPr/>
          </p:nvSpPr>
          <p:spPr>
            <a:xfrm>
              <a:off x="10121920" y="621659"/>
              <a:ext cx="732300" cy="34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ru" sz="1400">
                  <a:solidFill>
                    <a:srgbClr val="000000"/>
                  </a:solidFill>
                  <a:latin typeface="Times New Roman"/>
                  <a:ea typeface="Times New Roman"/>
                  <a:cs typeface="Times New Roman"/>
                  <a:sym typeface="Times New Roman"/>
                </a:rPr>
                <a:t>M</a:t>
              </a:r>
              <a:r>
                <a:rPr b="1" baseline="-25000" i="1" lang="ru" sz="1400">
                  <a:solidFill>
                    <a:srgbClr val="000000"/>
                  </a:solidFill>
                  <a:latin typeface="Times New Roman"/>
                  <a:ea typeface="Times New Roman"/>
                  <a:cs typeface="Times New Roman"/>
                  <a:sym typeface="Times New Roman"/>
                </a:rPr>
                <a:t>nHe,nHe</a:t>
              </a:r>
              <a:endParaRPr b="1" baseline="-25000" i="1" sz="1400">
                <a:solidFill>
                  <a:srgbClr val="000000"/>
                </a:solidFill>
                <a:latin typeface="Times New Roman"/>
                <a:ea typeface="Times New Roman"/>
                <a:cs typeface="Times New Roman"/>
                <a:sym typeface="Times New Roman"/>
              </a:endParaRPr>
            </a:p>
          </p:txBody>
        </p:sp>
        <p:sp>
          <p:nvSpPr>
            <p:cNvPr id="437" name="Google Shape;437;p54"/>
            <p:cNvSpPr txBox="1"/>
            <p:nvPr/>
          </p:nvSpPr>
          <p:spPr>
            <a:xfrm>
              <a:off x="10234279" y="1863530"/>
              <a:ext cx="507600" cy="34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ru" sz="1400">
                  <a:solidFill>
                    <a:srgbClr val="000000"/>
                  </a:solidFill>
                  <a:latin typeface="Times New Roman"/>
                  <a:ea typeface="Times New Roman"/>
                  <a:cs typeface="Times New Roman"/>
                  <a:sym typeface="Times New Roman"/>
                </a:rPr>
                <a:t>M</a:t>
              </a:r>
              <a:r>
                <a:rPr b="1" baseline="-25000" i="1" lang="ru" sz="1400">
                  <a:solidFill>
                    <a:srgbClr val="000000"/>
                  </a:solidFill>
                  <a:latin typeface="Times New Roman"/>
                  <a:ea typeface="Times New Roman"/>
                  <a:cs typeface="Times New Roman"/>
                  <a:sym typeface="Times New Roman"/>
                </a:rPr>
                <a:t>d,pn</a:t>
              </a:r>
              <a:endParaRPr b="1" baseline="-25000" i="1" sz="1400">
                <a:solidFill>
                  <a:srgbClr val="000000"/>
                </a:solidFill>
                <a:latin typeface="Times New Roman"/>
                <a:ea typeface="Times New Roman"/>
                <a:cs typeface="Times New Roman"/>
                <a:sym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55"/>
          <p:cNvPicPr preferRelativeResize="0"/>
          <p:nvPr/>
        </p:nvPicPr>
        <p:blipFill rotWithShape="1">
          <a:blip r:embed="rId3">
            <a:alphaModFix/>
          </a:blip>
          <a:srcRect b="0" l="1475" r="1475" t="0"/>
          <a:stretch/>
        </p:blipFill>
        <p:spPr>
          <a:xfrm>
            <a:off x="228600" y="702072"/>
            <a:ext cx="3953521" cy="3297435"/>
          </a:xfrm>
          <a:prstGeom prst="rect">
            <a:avLst/>
          </a:prstGeom>
          <a:noFill/>
          <a:ln>
            <a:noFill/>
          </a:ln>
        </p:spPr>
      </p:pic>
      <p:pic>
        <p:nvPicPr>
          <p:cNvPr id="443" name="Google Shape;443;p55"/>
          <p:cNvPicPr preferRelativeResize="0"/>
          <p:nvPr/>
        </p:nvPicPr>
        <p:blipFill rotWithShape="1">
          <a:blip r:embed="rId4">
            <a:alphaModFix/>
          </a:blip>
          <a:srcRect b="0" l="0" r="0" t="0"/>
          <a:stretch/>
        </p:blipFill>
        <p:spPr>
          <a:xfrm>
            <a:off x="4353480" y="684088"/>
            <a:ext cx="4633604" cy="3297436"/>
          </a:xfrm>
          <a:prstGeom prst="rect">
            <a:avLst/>
          </a:prstGeom>
          <a:noFill/>
          <a:ln>
            <a:noFill/>
          </a:ln>
        </p:spPr>
      </p:pic>
      <p:sp>
        <p:nvSpPr>
          <p:cNvPr id="444" name="Google Shape;444;p55"/>
          <p:cNvSpPr/>
          <p:nvPr/>
        </p:nvSpPr>
        <p:spPr>
          <a:xfrm>
            <a:off x="1806120" y="1494420"/>
            <a:ext cx="2086800" cy="162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ru" sz="2000" u="none" cap="none" strike="noStrike">
                <a:solidFill>
                  <a:srgbClr val="FF0000"/>
                </a:solidFill>
                <a:latin typeface="Times New Roman"/>
                <a:ea typeface="Times New Roman"/>
                <a:cs typeface="Times New Roman"/>
                <a:sym typeface="Times New Roman"/>
              </a:rPr>
              <a:t>ΔE</a:t>
            </a:r>
            <a:r>
              <a:rPr b="1" baseline="-25000" i="0" lang="ru" sz="2000" u="none" cap="none" strike="noStrike">
                <a:solidFill>
                  <a:srgbClr val="FF0000"/>
                </a:solidFill>
                <a:latin typeface="Times New Roman"/>
                <a:ea typeface="Times New Roman"/>
                <a:cs typeface="Times New Roman"/>
                <a:sym typeface="Times New Roman"/>
              </a:rPr>
              <a:t>inst</a:t>
            </a:r>
            <a:r>
              <a:rPr b="1" i="0" lang="ru" sz="2000" u="none" cap="none" strike="noStrike">
                <a:solidFill>
                  <a:srgbClr val="FF0000"/>
                </a:solidFill>
                <a:latin typeface="Times New Roman"/>
                <a:ea typeface="Times New Roman"/>
                <a:cs typeface="Times New Roman"/>
                <a:sym typeface="Times New Roman"/>
              </a:rPr>
              <a:t> ~ 140 keV</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1" lang="ru" sz="1800" u="none" cap="none" strike="noStrike">
                <a:solidFill>
                  <a:srgbClr val="FF0000"/>
                </a:solidFill>
                <a:latin typeface="Arial"/>
                <a:ea typeface="Arial"/>
                <a:cs typeface="Arial"/>
                <a:sym typeface="Arial"/>
              </a:rPr>
              <a:t>p-</a:t>
            </a:r>
            <a:r>
              <a:rPr b="0" baseline="30000" i="1" lang="ru" sz="1800" u="none" cap="none" strike="noStrike">
                <a:solidFill>
                  <a:srgbClr val="FF0000"/>
                </a:solidFill>
                <a:latin typeface="Arial"/>
                <a:ea typeface="Arial"/>
                <a:cs typeface="Arial"/>
                <a:sym typeface="Arial"/>
              </a:rPr>
              <a:t>6</a:t>
            </a:r>
            <a:r>
              <a:rPr b="0" i="1" lang="ru" sz="1800" u="none" cap="none" strike="noStrike">
                <a:solidFill>
                  <a:srgbClr val="FF0000"/>
                </a:solidFill>
                <a:latin typeface="Arial"/>
                <a:ea typeface="Arial"/>
                <a:cs typeface="Arial"/>
                <a:sym typeface="Arial"/>
              </a:rPr>
              <a:t>He-n</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1" lang="ru" sz="1800" u="none" cap="none" strike="noStrike">
                <a:solidFill>
                  <a:srgbClr val="FF0000"/>
                </a:solidFill>
                <a:latin typeface="Arial"/>
                <a:ea typeface="Arial"/>
                <a:cs typeface="Arial"/>
                <a:sym typeface="Arial"/>
              </a:rPr>
              <a:t>coincidences</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latin typeface="Arial"/>
              <a:ea typeface="Arial"/>
              <a:cs typeface="Arial"/>
              <a:sym typeface="Arial"/>
            </a:endParaRPr>
          </a:p>
        </p:txBody>
      </p:sp>
      <p:sp>
        <p:nvSpPr>
          <p:cNvPr id="445" name="Google Shape;445;p55"/>
          <p:cNvSpPr/>
          <p:nvPr/>
        </p:nvSpPr>
        <p:spPr>
          <a:xfrm>
            <a:off x="428400" y="3867149"/>
            <a:ext cx="3693300" cy="54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baseline="30000" i="1" lang="ru" sz="1200" u="none" cap="none" strike="noStrike">
                <a:solidFill>
                  <a:srgbClr val="000000"/>
                </a:solidFill>
                <a:latin typeface="Times New Roman"/>
                <a:ea typeface="Times New Roman"/>
                <a:cs typeface="Times New Roman"/>
                <a:sym typeface="Times New Roman"/>
              </a:rPr>
              <a:t>6</a:t>
            </a:r>
            <a:r>
              <a:rPr b="0" i="1" lang="ru" sz="1200" u="none" cap="none" strike="noStrike">
                <a:solidFill>
                  <a:srgbClr val="000000"/>
                </a:solidFill>
                <a:latin typeface="Times New Roman"/>
                <a:ea typeface="Times New Roman"/>
                <a:cs typeface="Times New Roman"/>
                <a:sym typeface="Times New Roman"/>
              </a:rPr>
              <a:t>He MM spectrum for events with </a:t>
            </a:r>
            <a:endParaRPr b="0" i="0" sz="12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1" lang="ru" sz="1200" u="none" cap="none" strike="noStrike">
                <a:solidFill>
                  <a:srgbClr val="000000"/>
                </a:solidFill>
                <a:latin typeface="Times New Roman"/>
                <a:ea typeface="Times New Roman"/>
                <a:cs typeface="Times New Roman"/>
                <a:sym typeface="Times New Roman"/>
              </a:rPr>
              <a:t>neutron coincidence</a:t>
            </a:r>
            <a:endParaRPr b="0" i="0" sz="1200" u="none" cap="none" strike="noStrike">
              <a:latin typeface="Arial"/>
              <a:ea typeface="Arial"/>
              <a:cs typeface="Arial"/>
              <a:sym typeface="Arial"/>
            </a:endParaRPr>
          </a:p>
        </p:txBody>
      </p:sp>
      <p:sp>
        <p:nvSpPr>
          <p:cNvPr id="446" name="Google Shape;446;p55"/>
          <p:cNvSpPr/>
          <p:nvPr/>
        </p:nvSpPr>
        <p:spPr>
          <a:xfrm>
            <a:off x="4695480" y="3867149"/>
            <a:ext cx="4143300" cy="54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1" lang="ru" sz="1200" u="none" cap="none" strike="noStrike">
                <a:solidFill>
                  <a:srgbClr val="000000"/>
                </a:solidFill>
                <a:latin typeface="Times New Roman"/>
                <a:ea typeface="Times New Roman"/>
                <a:cs typeface="Times New Roman"/>
                <a:sym typeface="Times New Roman"/>
              </a:rPr>
              <a:t>Neutron angular distribution dσ/dθ from the decay</a:t>
            </a:r>
            <a:endParaRPr b="0" i="0" sz="12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1" lang="ru" sz="1200" u="none" cap="none" strike="noStrike">
                <a:solidFill>
                  <a:srgbClr val="000000"/>
                </a:solidFill>
                <a:latin typeface="Times New Roman"/>
                <a:ea typeface="Times New Roman"/>
                <a:cs typeface="Times New Roman"/>
                <a:sym typeface="Times New Roman"/>
              </a:rPr>
              <a:t> of the </a:t>
            </a:r>
            <a:r>
              <a:rPr b="0" baseline="30000" i="1" lang="ru" sz="1200" u="none" cap="none" strike="noStrike">
                <a:solidFill>
                  <a:srgbClr val="000000"/>
                </a:solidFill>
                <a:latin typeface="Times New Roman"/>
                <a:ea typeface="Times New Roman"/>
                <a:cs typeface="Times New Roman"/>
                <a:sym typeface="Times New Roman"/>
              </a:rPr>
              <a:t>7</a:t>
            </a:r>
            <a:r>
              <a:rPr b="0" i="1" lang="ru" sz="1200" u="none" cap="none" strike="noStrike">
                <a:solidFill>
                  <a:srgbClr val="000000"/>
                </a:solidFill>
                <a:latin typeface="Times New Roman"/>
                <a:ea typeface="Times New Roman"/>
                <a:cs typeface="Times New Roman"/>
                <a:sym typeface="Times New Roman"/>
              </a:rPr>
              <a:t>He ground state.</a:t>
            </a:r>
            <a:endParaRPr b="0" i="0" sz="1200" u="none" cap="none" strike="noStrike">
              <a:latin typeface="Arial"/>
              <a:ea typeface="Arial"/>
              <a:cs typeface="Arial"/>
              <a:sym typeface="Arial"/>
            </a:endParaRPr>
          </a:p>
        </p:txBody>
      </p:sp>
      <p:sp>
        <p:nvSpPr>
          <p:cNvPr id="447" name="Google Shape;447;p55"/>
          <p:cNvSpPr/>
          <p:nvPr/>
        </p:nvSpPr>
        <p:spPr>
          <a:xfrm>
            <a:off x="5484750" y="4443125"/>
            <a:ext cx="2821800" cy="532200"/>
          </a:xfrm>
          <a:prstGeom prst="rect">
            <a:avLst/>
          </a:prstGeom>
          <a:noFill/>
          <a:ln cap="flat" cmpd="sng" w="9525">
            <a:solidFill>
              <a:srgbClr val="7F7F7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1" lang="ru" sz="1200" u="none" cap="none" strike="noStrike">
                <a:solidFill>
                  <a:srgbClr val="000000"/>
                </a:solidFill>
                <a:latin typeface="Arial"/>
                <a:ea typeface="Arial"/>
                <a:cs typeface="Arial"/>
                <a:sym typeface="Arial"/>
              </a:rPr>
              <a:t>M.S. Golovkov et al.,</a:t>
            </a:r>
            <a:endParaRPr b="0" i="0" sz="12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ru" sz="1200" u="none" cap="none" strike="noStrike">
                <a:solidFill>
                  <a:srgbClr val="000000"/>
                </a:solidFill>
                <a:latin typeface="Arial"/>
                <a:ea typeface="Arial"/>
                <a:cs typeface="Arial"/>
                <a:sym typeface="Arial"/>
              </a:rPr>
              <a:t>Phys. Rev. C. 109, (2024) L061602 </a:t>
            </a:r>
            <a:endParaRPr b="0" i="0" sz="1200" u="none" cap="none" strike="noStrike">
              <a:latin typeface="Arial"/>
              <a:ea typeface="Arial"/>
              <a:cs typeface="Arial"/>
              <a:sym typeface="Arial"/>
            </a:endParaRPr>
          </a:p>
        </p:txBody>
      </p:sp>
      <p:sp>
        <p:nvSpPr>
          <p:cNvPr id="448" name="Google Shape;448;p55"/>
          <p:cNvSpPr/>
          <p:nvPr/>
        </p:nvSpPr>
        <p:spPr>
          <a:xfrm>
            <a:off x="807125" y="4443125"/>
            <a:ext cx="2873100" cy="532200"/>
          </a:xfrm>
          <a:prstGeom prst="rect">
            <a:avLst/>
          </a:prstGeom>
          <a:noFill/>
          <a:ln cap="flat" cmpd="sng" w="9525">
            <a:solidFill>
              <a:srgbClr val="7F7F7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1" lang="ru" sz="1200" u="none" cap="none" strike="noStrike">
                <a:solidFill>
                  <a:srgbClr val="000000"/>
                </a:solidFill>
                <a:latin typeface="Arial"/>
                <a:ea typeface="Arial"/>
                <a:cs typeface="Arial"/>
                <a:sym typeface="Arial"/>
              </a:rPr>
              <a:t>A.A. Bezbakh et al.,</a:t>
            </a:r>
            <a:endParaRPr b="0" i="0" sz="12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ru" sz="1200" u="none" cap="none" strike="noStrike">
                <a:solidFill>
                  <a:srgbClr val="000000"/>
                </a:solidFill>
                <a:latin typeface="Arial"/>
                <a:ea typeface="Arial"/>
                <a:cs typeface="Arial"/>
                <a:sym typeface="Arial"/>
              </a:rPr>
              <a:t>Int. J. Mod. Phys. E 33. (2023) 245002</a:t>
            </a:r>
            <a:endParaRPr b="0" i="0" sz="1200" u="none" cap="none" strike="noStrike">
              <a:latin typeface="Arial"/>
              <a:ea typeface="Arial"/>
              <a:cs typeface="Arial"/>
              <a:sym typeface="Arial"/>
            </a:endParaRPr>
          </a:p>
        </p:txBody>
      </p:sp>
      <p:sp>
        <p:nvSpPr>
          <p:cNvPr id="449" name="Google Shape;449;p55"/>
          <p:cNvSpPr txBox="1"/>
          <p:nvPr>
            <p:ph idx="4294967295" type="ctrTitle"/>
          </p:nvPr>
        </p:nvSpPr>
        <p:spPr>
          <a:xfrm>
            <a:off x="364725" y="124475"/>
            <a:ext cx="8779200" cy="30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C00000"/>
              </a:buClr>
              <a:buSzPts val="1800"/>
              <a:buFont typeface="Arial"/>
              <a:buNone/>
            </a:pPr>
            <a:r>
              <a:rPr lang="ru" sz="2400">
                <a:solidFill>
                  <a:srgbClr val="000000"/>
                </a:solidFill>
              </a:rPr>
              <a:t>Исследование </a:t>
            </a:r>
            <a:r>
              <a:rPr baseline="30000" lang="ru" sz="2400">
                <a:solidFill>
                  <a:srgbClr val="000000"/>
                </a:solidFill>
              </a:rPr>
              <a:t>7</a:t>
            </a:r>
            <a:r>
              <a:rPr lang="ru" sz="2400">
                <a:solidFill>
                  <a:srgbClr val="000000"/>
                </a:solidFill>
              </a:rPr>
              <a:t>Не в реакции </a:t>
            </a:r>
            <a:r>
              <a:rPr baseline="30000" lang="ru" sz="2400">
                <a:solidFill>
                  <a:srgbClr val="000000"/>
                </a:solidFill>
              </a:rPr>
              <a:t>6</a:t>
            </a:r>
            <a:r>
              <a:rPr lang="ru" sz="2400">
                <a:solidFill>
                  <a:srgbClr val="000000"/>
                </a:solidFill>
              </a:rPr>
              <a:t>Не(</a:t>
            </a:r>
            <a:r>
              <a:rPr i="1" lang="ru" sz="2400">
                <a:solidFill>
                  <a:srgbClr val="000000"/>
                </a:solidFill>
              </a:rPr>
              <a:t>d</a:t>
            </a:r>
            <a:r>
              <a:rPr lang="ru" sz="2400">
                <a:solidFill>
                  <a:srgbClr val="000000"/>
                </a:solidFill>
              </a:rPr>
              <a:t>,</a:t>
            </a:r>
            <a:r>
              <a:rPr i="1" lang="ru" sz="2400">
                <a:solidFill>
                  <a:srgbClr val="000000"/>
                </a:solidFill>
              </a:rPr>
              <a:t>p</a:t>
            </a:r>
            <a:r>
              <a:rPr lang="ru" sz="2400">
                <a:solidFill>
                  <a:srgbClr val="000000"/>
                </a:solidFill>
              </a:rPr>
              <a:t>)</a:t>
            </a:r>
            <a:r>
              <a:rPr lang="ru" sz="2400"/>
              <a:t> (2020)</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