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7" r:id="rId1"/>
    <p:sldMasterId id="2147483889" r:id="rId2"/>
    <p:sldMasterId id="2147483901" r:id="rId3"/>
  </p:sldMasterIdLst>
  <p:notesMasterIdLst>
    <p:notesMasterId r:id="rId37"/>
  </p:notesMasterIdLst>
  <p:sldIdLst>
    <p:sldId id="323" r:id="rId4"/>
    <p:sldId id="349" r:id="rId5"/>
    <p:sldId id="410" r:id="rId6"/>
    <p:sldId id="412" r:id="rId7"/>
    <p:sldId id="1008" r:id="rId8"/>
    <p:sldId id="354" r:id="rId9"/>
    <p:sldId id="1009" r:id="rId10"/>
    <p:sldId id="413" r:id="rId11"/>
    <p:sldId id="414" r:id="rId12"/>
    <p:sldId id="411" r:id="rId13"/>
    <p:sldId id="382" r:id="rId14"/>
    <p:sldId id="383" r:id="rId15"/>
    <p:sldId id="1010" r:id="rId16"/>
    <p:sldId id="521" r:id="rId17"/>
    <p:sldId id="423" r:id="rId18"/>
    <p:sldId id="424" r:id="rId19"/>
    <p:sldId id="543" r:id="rId20"/>
    <p:sldId id="546" r:id="rId21"/>
    <p:sldId id="547" r:id="rId22"/>
    <p:sldId id="535" r:id="rId23"/>
    <p:sldId id="1011" r:id="rId24"/>
    <p:sldId id="1012" r:id="rId25"/>
    <p:sldId id="1013" r:id="rId26"/>
    <p:sldId id="1014" r:id="rId27"/>
    <p:sldId id="1007" r:id="rId28"/>
    <p:sldId id="1015" r:id="rId29"/>
    <p:sldId id="1016" r:id="rId30"/>
    <p:sldId id="1017" r:id="rId31"/>
    <p:sldId id="1006" r:id="rId32"/>
    <p:sldId id="527" r:id="rId33"/>
    <p:sldId id="526" r:id="rId34"/>
    <p:sldId id="426" r:id="rId35"/>
    <p:sldId id="427" r:id="rId36"/>
  </p:sldIdLst>
  <p:sldSz cx="9144000" cy="5143500" type="screen16x9"/>
  <p:notesSz cx="6858000" cy="9144000"/>
  <p:defaultTextStyle>
    <a:defPPr>
      <a:defRPr lang="ru-RU"/>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16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00"/>
    <a:srgbClr val="CC0000"/>
    <a:srgbClr val="00FF00"/>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Светлый стиль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09" autoAdjust="0"/>
    <p:restoredTop sz="97006" autoAdjust="0"/>
  </p:normalViewPr>
  <p:slideViewPr>
    <p:cSldViewPr>
      <p:cViewPr varScale="1">
        <p:scale>
          <a:sx n="176" d="100"/>
          <a:sy n="176" d="100"/>
        </p:scale>
        <p:origin x="134" y="197"/>
      </p:cViewPr>
      <p:guideLst>
        <p:guide orient="horz" pos="2160"/>
        <p:guide pos="2880"/>
        <p:guide orient="horz" pos="162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ru-RU"/>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ru-RU"/>
          </a:p>
        </p:txBody>
      </p:sp>
      <p:sp>
        <p:nvSpPr>
          <p:cNvPr id="2662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ru-RU"/>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mn-cs"/>
              </a:defRPr>
            </a:lvl1pPr>
          </a:lstStyle>
          <a:p>
            <a:pPr>
              <a:defRPr/>
            </a:pPr>
            <a:fld id="{EEF81DC5-4C19-4FDB-86D2-6F6D8D67C277}" type="slidenum">
              <a:rPr lang="ru-RU"/>
              <a:pPr>
                <a:defRPr/>
              </a:pPr>
              <a:t>‹#›</a:t>
            </a:fld>
            <a:endParaRPr lang="ru-RU"/>
          </a:p>
        </p:txBody>
      </p:sp>
    </p:spTree>
    <p:extLst>
      <p:ext uri="{BB962C8B-B14F-4D97-AF65-F5344CB8AC3E}">
        <p14:creationId xmlns:p14="http://schemas.microsoft.com/office/powerpoint/2010/main" val="5152417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C7D5FD0-EC3B-43C3-9E31-888D81F6D424}" type="slidenum">
              <a:rPr lang="ru-RU" smtClean="0">
                <a:latin typeface="Arial" pitchFamily="34" charset="0"/>
              </a:rPr>
              <a:pPr/>
              <a:t>1</a:t>
            </a:fld>
            <a:endParaRPr lang="ru-RU">
              <a:latin typeface="Arial" pitchFamily="34" charset="0"/>
            </a:endParaRPr>
          </a:p>
        </p:txBody>
      </p:sp>
      <p:sp>
        <p:nvSpPr>
          <p:cNvPr id="27651" name="Rectangle 2"/>
          <p:cNvSpPr>
            <a:spLocks noGrp="1" noRot="1" noChangeAspect="1" noChangeArrowheads="1" noTextEdit="1"/>
          </p:cNvSpPr>
          <p:nvPr>
            <p:ph type="sldImg"/>
          </p:nvPr>
        </p:nvSpPr>
        <p:spPr>
          <a:xfrm>
            <a:off x="381000" y="685800"/>
            <a:ext cx="6096000" cy="3429000"/>
          </a:xfrm>
          <a:ln/>
        </p:spPr>
      </p:sp>
      <p:sp>
        <p:nvSpPr>
          <p:cNvPr id="27652" name="Rectangle 3"/>
          <p:cNvSpPr>
            <a:spLocks noGrp="1" noChangeArrowheads="1"/>
          </p:cNvSpPr>
          <p:nvPr>
            <p:ph type="body" idx="1"/>
          </p:nvPr>
        </p:nvSpPr>
        <p:spPr>
          <a:noFill/>
          <a:ln/>
        </p:spPr>
        <p:txBody>
          <a:bodyPr/>
          <a:lstStyle/>
          <a:p>
            <a:pPr eaLnBrk="1" hangingPunct="1"/>
            <a:endParaRPr lang="ru-RU">
              <a:latin typeface="Arial" pitchFamily="34" charset="0"/>
            </a:endParaRPr>
          </a:p>
        </p:txBody>
      </p:sp>
    </p:spTree>
    <p:extLst>
      <p:ext uri="{BB962C8B-B14F-4D97-AF65-F5344CB8AC3E}">
        <p14:creationId xmlns:p14="http://schemas.microsoft.com/office/powerpoint/2010/main" val="793980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C7D5FD0-EC3B-43C3-9E31-888D81F6D424}" type="slidenum">
              <a:rPr lang="ru-RU" smtClean="0">
                <a:latin typeface="Arial" pitchFamily="34" charset="0"/>
              </a:rPr>
              <a:pPr/>
              <a:t>10</a:t>
            </a:fld>
            <a:endParaRPr lang="ru-RU">
              <a:latin typeface="Arial" pitchFamily="34" charset="0"/>
            </a:endParaRPr>
          </a:p>
        </p:txBody>
      </p:sp>
      <p:sp>
        <p:nvSpPr>
          <p:cNvPr id="27651" name="Rectangle 2"/>
          <p:cNvSpPr>
            <a:spLocks noGrp="1" noRot="1" noChangeAspect="1" noChangeArrowheads="1" noTextEdit="1"/>
          </p:cNvSpPr>
          <p:nvPr>
            <p:ph type="sldImg"/>
          </p:nvPr>
        </p:nvSpPr>
        <p:spPr>
          <a:xfrm>
            <a:off x="381000" y="685800"/>
            <a:ext cx="6096000" cy="3429000"/>
          </a:xfrm>
          <a:ln/>
        </p:spPr>
      </p:sp>
      <p:sp>
        <p:nvSpPr>
          <p:cNvPr id="27652" name="Rectangle 3"/>
          <p:cNvSpPr>
            <a:spLocks noGrp="1" noChangeArrowheads="1"/>
          </p:cNvSpPr>
          <p:nvPr>
            <p:ph type="body" idx="1"/>
          </p:nvPr>
        </p:nvSpPr>
        <p:spPr>
          <a:noFill/>
          <a:ln/>
        </p:spPr>
        <p:txBody>
          <a:bodyPr/>
          <a:lstStyle/>
          <a:p>
            <a:pPr eaLnBrk="1" hangingPunct="1"/>
            <a:endParaRPr lang="ru-RU">
              <a:latin typeface="Arial" pitchFamily="34" charset="0"/>
            </a:endParaRPr>
          </a:p>
        </p:txBody>
      </p:sp>
    </p:spTree>
    <p:extLst>
      <p:ext uri="{BB962C8B-B14F-4D97-AF65-F5344CB8AC3E}">
        <p14:creationId xmlns:p14="http://schemas.microsoft.com/office/powerpoint/2010/main" val="3391486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17311FBE-3D26-4D08-A2C9-E42A86A59D8C}" type="slidenum">
              <a:rPr lang="ru-RU" smtClean="0">
                <a:latin typeface="Arial" pitchFamily="34" charset="0"/>
              </a:rPr>
              <a:pPr/>
              <a:t>11</a:t>
            </a:fld>
            <a:endParaRPr lang="ru-RU">
              <a:latin typeface="Arial" pitchFamily="34"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p:spPr>
        <p:txBody>
          <a:bodyPr/>
          <a:lstStyle/>
          <a:p>
            <a:pPr eaLnBrk="1" hangingPunct="1"/>
            <a:endParaRPr lang="ru-RU">
              <a:latin typeface="Arial" pitchFamily="34" charset="0"/>
            </a:endParaRPr>
          </a:p>
        </p:txBody>
      </p:sp>
    </p:spTree>
    <p:extLst>
      <p:ext uri="{BB962C8B-B14F-4D97-AF65-F5344CB8AC3E}">
        <p14:creationId xmlns:p14="http://schemas.microsoft.com/office/powerpoint/2010/main" val="2442161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17311FBE-3D26-4D08-A2C9-E42A86A59D8C}" type="slidenum">
              <a:rPr lang="ru-RU" smtClean="0">
                <a:latin typeface="Arial" pitchFamily="34" charset="0"/>
              </a:rPr>
              <a:pPr/>
              <a:t>12</a:t>
            </a:fld>
            <a:endParaRPr lang="ru-RU">
              <a:latin typeface="Arial" pitchFamily="34"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p:spPr>
        <p:txBody>
          <a:bodyPr/>
          <a:lstStyle/>
          <a:p>
            <a:pPr eaLnBrk="1" hangingPunct="1"/>
            <a:endParaRPr lang="ru-RU">
              <a:latin typeface="Arial" pitchFamily="34" charset="0"/>
            </a:endParaRPr>
          </a:p>
        </p:txBody>
      </p:sp>
    </p:spTree>
    <p:extLst>
      <p:ext uri="{BB962C8B-B14F-4D97-AF65-F5344CB8AC3E}">
        <p14:creationId xmlns:p14="http://schemas.microsoft.com/office/powerpoint/2010/main" val="3291403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17311FBE-3D26-4D08-A2C9-E42A86A59D8C}" type="slidenum">
              <a:rPr lang="ru-RU" smtClean="0">
                <a:latin typeface="Arial" pitchFamily="34" charset="0"/>
              </a:rPr>
              <a:pPr/>
              <a:t>13</a:t>
            </a:fld>
            <a:endParaRPr lang="ru-RU">
              <a:latin typeface="Arial" pitchFamily="34"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p:spPr>
        <p:txBody>
          <a:bodyPr/>
          <a:lstStyle/>
          <a:p>
            <a:pPr eaLnBrk="1" hangingPunct="1"/>
            <a:endParaRPr lang="ru-RU">
              <a:latin typeface="Arial" pitchFamily="34" charset="0"/>
            </a:endParaRPr>
          </a:p>
        </p:txBody>
      </p:sp>
    </p:spTree>
    <p:extLst>
      <p:ext uri="{BB962C8B-B14F-4D97-AF65-F5344CB8AC3E}">
        <p14:creationId xmlns:p14="http://schemas.microsoft.com/office/powerpoint/2010/main" val="462399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R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E34B58-D613-794B-ABE2-500239010DF8}" type="slidenum">
              <a:rPr kumimoji="0" lang="en-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029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C7D5FD0-EC3B-43C3-9E31-888D81F6D424}" type="slidenum">
              <a:rPr lang="ru-RU" smtClean="0">
                <a:latin typeface="Arial" pitchFamily="34" charset="0"/>
              </a:rPr>
              <a:pPr/>
              <a:t>15</a:t>
            </a:fld>
            <a:endParaRPr lang="ru-RU">
              <a:latin typeface="Arial" pitchFamily="34" charset="0"/>
            </a:endParaRPr>
          </a:p>
        </p:txBody>
      </p:sp>
      <p:sp>
        <p:nvSpPr>
          <p:cNvPr id="27651" name="Rectangle 2"/>
          <p:cNvSpPr>
            <a:spLocks noGrp="1" noRot="1" noChangeAspect="1" noChangeArrowheads="1" noTextEdit="1"/>
          </p:cNvSpPr>
          <p:nvPr>
            <p:ph type="sldImg"/>
          </p:nvPr>
        </p:nvSpPr>
        <p:spPr>
          <a:xfrm>
            <a:off x="381000" y="685800"/>
            <a:ext cx="6096000" cy="3429000"/>
          </a:xfrm>
          <a:ln/>
        </p:spPr>
      </p:sp>
      <p:sp>
        <p:nvSpPr>
          <p:cNvPr id="27652" name="Rectangle 3"/>
          <p:cNvSpPr>
            <a:spLocks noGrp="1" noChangeArrowheads="1"/>
          </p:cNvSpPr>
          <p:nvPr>
            <p:ph type="body" idx="1"/>
          </p:nvPr>
        </p:nvSpPr>
        <p:spPr>
          <a:noFill/>
          <a:ln/>
        </p:spPr>
        <p:txBody>
          <a:bodyPr/>
          <a:lstStyle/>
          <a:p>
            <a:pPr eaLnBrk="1" hangingPunct="1"/>
            <a:endParaRPr lang="ru-RU" dirty="0">
              <a:latin typeface="Arial" pitchFamily="34" charset="0"/>
            </a:endParaRPr>
          </a:p>
        </p:txBody>
      </p:sp>
    </p:spTree>
    <p:extLst>
      <p:ext uri="{BB962C8B-B14F-4D97-AF65-F5344CB8AC3E}">
        <p14:creationId xmlns:p14="http://schemas.microsoft.com/office/powerpoint/2010/main" val="3391486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381000" y="685800"/>
            <a:ext cx="6096000" cy="3429000"/>
          </a:xfrm>
          <a:ln/>
        </p:spPr>
      </p:sp>
      <p:sp>
        <p:nvSpPr>
          <p:cNvPr id="30723" name="Rectangle 3"/>
          <p:cNvSpPr>
            <a:spLocks noGrp="1" noChangeArrowheads="1"/>
          </p:cNvSpPr>
          <p:nvPr>
            <p:ph type="body" idx="1"/>
          </p:nvPr>
        </p:nvSpPr>
        <p:spPr>
          <a:xfrm>
            <a:off x="889000" y="4714875"/>
            <a:ext cx="48910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latin typeface="Arial" pitchFamily="34" charset="0"/>
            </a:endParaRPr>
          </a:p>
        </p:txBody>
      </p:sp>
    </p:spTree>
    <p:extLst>
      <p:ext uri="{BB962C8B-B14F-4D97-AF65-F5344CB8AC3E}">
        <p14:creationId xmlns:p14="http://schemas.microsoft.com/office/powerpoint/2010/main" val="2599405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R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E34B58-D613-794B-ABE2-500239010DF8}" type="slidenum">
              <a:rPr kumimoji="0" lang="en-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5328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U"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4E34B58-D613-794B-ABE2-500239010DF8}" type="slidenum">
              <a:rPr kumimoji="0" lang="en-R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R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13050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U"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4E34B58-D613-794B-ABE2-500239010DF8}" type="slidenum">
              <a:rPr kumimoji="0" lang="en-R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R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45401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C7D5FD0-EC3B-43C3-9E31-888D81F6D424}" type="slidenum">
              <a:rPr lang="ru-RU" smtClean="0">
                <a:latin typeface="Arial" pitchFamily="34" charset="0"/>
              </a:rPr>
              <a:pPr/>
              <a:t>2</a:t>
            </a:fld>
            <a:endParaRPr lang="ru-RU">
              <a:latin typeface="Arial" pitchFamily="34" charset="0"/>
            </a:endParaRPr>
          </a:p>
        </p:txBody>
      </p:sp>
      <p:sp>
        <p:nvSpPr>
          <p:cNvPr id="27651" name="Rectangle 2"/>
          <p:cNvSpPr>
            <a:spLocks noGrp="1" noRot="1" noChangeAspect="1" noChangeArrowheads="1" noTextEdit="1"/>
          </p:cNvSpPr>
          <p:nvPr>
            <p:ph type="sldImg"/>
          </p:nvPr>
        </p:nvSpPr>
        <p:spPr>
          <a:xfrm>
            <a:off x="381000" y="685800"/>
            <a:ext cx="6096000" cy="3429000"/>
          </a:xfrm>
          <a:ln/>
        </p:spPr>
      </p:sp>
      <p:sp>
        <p:nvSpPr>
          <p:cNvPr id="27652" name="Rectangle 3"/>
          <p:cNvSpPr>
            <a:spLocks noGrp="1" noChangeArrowheads="1"/>
          </p:cNvSpPr>
          <p:nvPr>
            <p:ph type="body" idx="1"/>
          </p:nvPr>
        </p:nvSpPr>
        <p:spPr>
          <a:noFill/>
          <a:ln/>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1007326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RU" dirty="0"/>
          </a:p>
        </p:txBody>
      </p:sp>
      <p:sp>
        <p:nvSpPr>
          <p:cNvPr id="4" name="Slide Number Placeholder 3"/>
          <p:cNvSpPr>
            <a:spLocks noGrp="1"/>
          </p:cNvSpPr>
          <p:nvPr>
            <p:ph type="sldNum" sz="quarter" idx="5"/>
          </p:nvPr>
        </p:nvSpPr>
        <p:spPr/>
        <p:txBody>
          <a:bodyPr/>
          <a:lstStyle/>
          <a:p>
            <a:fld id="{84E34B58-D613-794B-ABE2-500239010DF8}" type="slidenum">
              <a:rPr lang="en-RU" smtClean="0"/>
              <a:t>31</a:t>
            </a:fld>
            <a:endParaRPr lang="en-RU"/>
          </a:p>
        </p:txBody>
      </p:sp>
    </p:spTree>
    <p:extLst>
      <p:ext uri="{BB962C8B-B14F-4D97-AF65-F5344CB8AC3E}">
        <p14:creationId xmlns:p14="http://schemas.microsoft.com/office/powerpoint/2010/main" val="1137927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D07F4C27-EF59-4DB7-AB2F-0D9904C2EF83}" type="slidenum">
              <a:rPr lang="ru-RU" smtClean="0">
                <a:solidFill>
                  <a:srgbClr val="000000"/>
                </a:solidFill>
                <a:latin typeface="Arial" pitchFamily="34" charset="0"/>
              </a:rPr>
              <a:pPr/>
              <a:t>32</a:t>
            </a:fld>
            <a:endParaRPr lang="ru-RU">
              <a:solidFill>
                <a:srgbClr val="000000"/>
              </a:solidFill>
              <a:latin typeface="Arial" pitchFamily="34" charset="0"/>
            </a:endParaRPr>
          </a:p>
        </p:txBody>
      </p:sp>
      <p:sp>
        <p:nvSpPr>
          <p:cNvPr id="33795" name="Rectangle 2"/>
          <p:cNvSpPr>
            <a:spLocks noGrp="1" noRot="1" noChangeAspect="1" noChangeArrowheads="1" noTextEdit="1"/>
          </p:cNvSpPr>
          <p:nvPr>
            <p:ph type="sldImg"/>
          </p:nvPr>
        </p:nvSpPr>
        <p:spPr>
          <a:xfrm>
            <a:off x="381000" y="685800"/>
            <a:ext cx="6096000" cy="3429000"/>
          </a:xfrm>
          <a:ln/>
        </p:spPr>
      </p:sp>
      <p:sp>
        <p:nvSpPr>
          <p:cNvPr id="33796" name="Rectangle 3"/>
          <p:cNvSpPr>
            <a:spLocks noGrp="1" noChangeArrowheads="1"/>
          </p:cNvSpPr>
          <p:nvPr>
            <p:ph type="body" idx="1"/>
          </p:nvPr>
        </p:nvSpPr>
        <p:spPr>
          <a:noFill/>
          <a:ln/>
        </p:spPr>
        <p:txBody>
          <a:bodyPr/>
          <a:lstStyle/>
          <a:p>
            <a:pPr eaLnBrk="1" hangingPunct="1"/>
            <a:endParaRPr lang="en-US" sz="1200" b="0" i="0" kern="1200" baseline="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2820518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D07F4C27-EF59-4DB7-AB2F-0D9904C2EF83}" type="slidenum">
              <a:rPr lang="ru-RU" smtClean="0">
                <a:solidFill>
                  <a:srgbClr val="000000"/>
                </a:solidFill>
                <a:latin typeface="Arial" pitchFamily="34" charset="0"/>
              </a:rPr>
              <a:pPr/>
              <a:t>33</a:t>
            </a:fld>
            <a:endParaRPr lang="ru-RU">
              <a:solidFill>
                <a:srgbClr val="000000"/>
              </a:solidFill>
              <a:latin typeface="Arial" pitchFamily="34" charset="0"/>
            </a:endParaRPr>
          </a:p>
        </p:txBody>
      </p:sp>
      <p:sp>
        <p:nvSpPr>
          <p:cNvPr id="33795" name="Rectangle 2"/>
          <p:cNvSpPr>
            <a:spLocks noGrp="1" noRot="1" noChangeAspect="1" noChangeArrowheads="1" noTextEdit="1"/>
          </p:cNvSpPr>
          <p:nvPr>
            <p:ph type="sldImg"/>
          </p:nvPr>
        </p:nvSpPr>
        <p:spPr>
          <a:xfrm>
            <a:off x="381000" y="685800"/>
            <a:ext cx="6096000" cy="3429000"/>
          </a:xfrm>
          <a:ln/>
        </p:spPr>
      </p:sp>
      <p:sp>
        <p:nvSpPr>
          <p:cNvPr id="33796" name="Rectangle 3"/>
          <p:cNvSpPr>
            <a:spLocks noGrp="1" noChangeArrowheads="1"/>
          </p:cNvSpPr>
          <p:nvPr>
            <p:ph type="body" idx="1"/>
          </p:nvPr>
        </p:nvSpPr>
        <p:spPr>
          <a:noFill/>
          <a:ln/>
        </p:spPr>
        <p:txBody>
          <a:bodyPr/>
          <a:lstStyle/>
          <a:p>
            <a:pPr eaLnBrk="1" hangingPunct="1"/>
            <a:endParaRPr lang="ru-RU" dirty="0">
              <a:latin typeface="Arial" pitchFamily="34" charset="0"/>
            </a:endParaRPr>
          </a:p>
        </p:txBody>
      </p:sp>
    </p:spTree>
    <p:extLst>
      <p:ext uri="{BB962C8B-B14F-4D97-AF65-F5344CB8AC3E}">
        <p14:creationId xmlns:p14="http://schemas.microsoft.com/office/powerpoint/2010/main" val="2820518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D07F4C27-EF59-4DB7-AB2F-0D9904C2EF83}" type="slidenum">
              <a:rPr lang="ru-RU" smtClean="0">
                <a:solidFill>
                  <a:srgbClr val="000000"/>
                </a:solidFill>
                <a:latin typeface="Arial" pitchFamily="34" charset="0"/>
              </a:rPr>
              <a:pPr/>
              <a:t>3</a:t>
            </a:fld>
            <a:endParaRPr lang="ru-RU">
              <a:solidFill>
                <a:srgbClr val="000000"/>
              </a:solidFill>
              <a:latin typeface="Arial" pitchFamily="34" charset="0"/>
            </a:endParaRPr>
          </a:p>
        </p:txBody>
      </p:sp>
      <p:sp>
        <p:nvSpPr>
          <p:cNvPr id="33795" name="Rectangle 2"/>
          <p:cNvSpPr>
            <a:spLocks noGrp="1" noRot="1" noChangeAspect="1" noChangeArrowheads="1" noTextEdit="1"/>
          </p:cNvSpPr>
          <p:nvPr>
            <p:ph type="sldImg"/>
          </p:nvPr>
        </p:nvSpPr>
        <p:spPr>
          <a:xfrm>
            <a:off x="381000" y="685800"/>
            <a:ext cx="6096000" cy="3429000"/>
          </a:xfrm>
          <a:ln/>
        </p:spPr>
      </p:sp>
      <p:sp>
        <p:nvSpPr>
          <p:cNvPr id="33796" name="Rectangle 3"/>
          <p:cNvSpPr>
            <a:spLocks noGrp="1" noChangeArrowheads="1"/>
          </p:cNvSpPr>
          <p:nvPr>
            <p:ph type="body" idx="1"/>
          </p:nvPr>
        </p:nvSpPr>
        <p:spPr>
          <a:noFill/>
          <a:ln/>
        </p:spPr>
        <p:txBody>
          <a:bodyPr/>
          <a:lstStyle/>
          <a:p>
            <a:pPr eaLnBrk="1" hangingPunct="1"/>
            <a:endParaRPr lang="ru-RU" dirty="0">
              <a:latin typeface="Arial" pitchFamily="34" charset="0"/>
            </a:endParaRPr>
          </a:p>
        </p:txBody>
      </p:sp>
    </p:spTree>
    <p:extLst>
      <p:ext uri="{BB962C8B-B14F-4D97-AF65-F5344CB8AC3E}">
        <p14:creationId xmlns:p14="http://schemas.microsoft.com/office/powerpoint/2010/main" val="2820518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C7D5FD0-EC3B-43C3-9E31-888D81F6D424}" type="slidenum">
              <a:rPr lang="ru-RU" smtClean="0">
                <a:latin typeface="Arial" pitchFamily="34" charset="0"/>
              </a:rPr>
              <a:pPr/>
              <a:t>4</a:t>
            </a:fld>
            <a:endParaRPr lang="ru-RU">
              <a:latin typeface="Arial" pitchFamily="34" charset="0"/>
            </a:endParaRPr>
          </a:p>
        </p:txBody>
      </p:sp>
      <p:sp>
        <p:nvSpPr>
          <p:cNvPr id="27651" name="Rectangle 2"/>
          <p:cNvSpPr>
            <a:spLocks noGrp="1" noRot="1" noChangeAspect="1" noChangeArrowheads="1" noTextEdit="1"/>
          </p:cNvSpPr>
          <p:nvPr>
            <p:ph type="sldImg"/>
          </p:nvPr>
        </p:nvSpPr>
        <p:spPr>
          <a:xfrm>
            <a:off x="381000" y="685800"/>
            <a:ext cx="6096000" cy="3429000"/>
          </a:xfrm>
          <a:ln/>
        </p:spPr>
      </p:sp>
      <p:sp>
        <p:nvSpPr>
          <p:cNvPr id="27652" name="Rectangle 3"/>
          <p:cNvSpPr>
            <a:spLocks noGrp="1" noChangeArrowheads="1"/>
          </p:cNvSpPr>
          <p:nvPr>
            <p:ph type="body" idx="1"/>
          </p:nvPr>
        </p:nvSpPr>
        <p:spPr>
          <a:noFill/>
          <a:ln/>
        </p:spPr>
        <p:txBody>
          <a:bodyPr/>
          <a:lstStyle/>
          <a:p>
            <a:pPr marL="274320" indent="-274320" fontAlgn="auto">
              <a:spcAft>
                <a:spcPts val="0"/>
              </a:spcAft>
              <a:buClr>
                <a:schemeClr val="accent3"/>
              </a:buClr>
              <a:buNone/>
              <a:defRPr/>
            </a:pPr>
            <a:endParaRPr lang="en-US" sz="1200" dirty="0"/>
          </a:p>
        </p:txBody>
      </p:sp>
    </p:spTree>
    <p:extLst>
      <p:ext uri="{BB962C8B-B14F-4D97-AF65-F5344CB8AC3E}">
        <p14:creationId xmlns:p14="http://schemas.microsoft.com/office/powerpoint/2010/main" val="1007326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C7D5FD0-EC3B-43C3-9E31-888D81F6D424}" type="slidenum">
              <a:rPr lang="ru-RU" smtClean="0">
                <a:latin typeface="Arial" pitchFamily="34" charset="0"/>
              </a:rPr>
              <a:pPr/>
              <a:t>5</a:t>
            </a:fld>
            <a:endParaRPr lang="ru-RU">
              <a:latin typeface="Arial" pitchFamily="34" charset="0"/>
            </a:endParaRPr>
          </a:p>
        </p:txBody>
      </p:sp>
      <p:sp>
        <p:nvSpPr>
          <p:cNvPr id="27651" name="Rectangle 2"/>
          <p:cNvSpPr>
            <a:spLocks noGrp="1" noRot="1" noChangeAspect="1" noChangeArrowheads="1" noTextEdit="1"/>
          </p:cNvSpPr>
          <p:nvPr>
            <p:ph type="sldImg"/>
          </p:nvPr>
        </p:nvSpPr>
        <p:spPr>
          <a:xfrm>
            <a:off x="381000" y="685800"/>
            <a:ext cx="6096000" cy="3429000"/>
          </a:xfrm>
          <a:ln/>
        </p:spPr>
      </p:sp>
      <p:sp>
        <p:nvSpPr>
          <p:cNvPr id="27652" name="Rectangle 3"/>
          <p:cNvSpPr>
            <a:spLocks noGrp="1" noChangeArrowheads="1"/>
          </p:cNvSpPr>
          <p:nvPr>
            <p:ph type="body" idx="1"/>
          </p:nvPr>
        </p:nvSpPr>
        <p:spPr>
          <a:noFill/>
          <a:ln/>
        </p:spPr>
        <p:txBody>
          <a:bodyPr/>
          <a:lstStyle/>
          <a:p>
            <a:pPr marL="274320" indent="-274320" fontAlgn="auto">
              <a:spcAft>
                <a:spcPts val="0"/>
              </a:spcAft>
              <a:buClr>
                <a:schemeClr val="accent3"/>
              </a:buClr>
              <a:buNone/>
              <a:defRPr/>
            </a:pPr>
            <a:endParaRPr lang="en-US" sz="1200" dirty="0"/>
          </a:p>
        </p:txBody>
      </p:sp>
    </p:spTree>
    <p:extLst>
      <p:ext uri="{BB962C8B-B14F-4D97-AF65-F5344CB8AC3E}">
        <p14:creationId xmlns:p14="http://schemas.microsoft.com/office/powerpoint/2010/main" val="3528187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C7D5FD0-EC3B-43C3-9E31-888D81F6D424}" type="slidenum">
              <a:rPr lang="ru-RU" smtClean="0">
                <a:latin typeface="Arial" pitchFamily="34" charset="0"/>
              </a:rPr>
              <a:pPr/>
              <a:t>6</a:t>
            </a:fld>
            <a:endParaRPr lang="ru-RU">
              <a:latin typeface="Arial" pitchFamily="34" charset="0"/>
            </a:endParaRPr>
          </a:p>
        </p:txBody>
      </p:sp>
      <p:sp>
        <p:nvSpPr>
          <p:cNvPr id="27651" name="Rectangle 2"/>
          <p:cNvSpPr>
            <a:spLocks noGrp="1" noRot="1" noChangeAspect="1" noChangeArrowheads="1" noTextEdit="1"/>
          </p:cNvSpPr>
          <p:nvPr>
            <p:ph type="sldImg"/>
          </p:nvPr>
        </p:nvSpPr>
        <p:spPr>
          <a:xfrm>
            <a:off x="381000" y="685800"/>
            <a:ext cx="6096000" cy="3429000"/>
          </a:xfrm>
          <a:ln/>
        </p:spPr>
      </p:sp>
      <p:sp>
        <p:nvSpPr>
          <p:cNvPr id="27652" name="Rectangle 3"/>
          <p:cNvSpPr>
            <a:spLocks noGrp="1" noChangeArrowheads="1"/>
          </p:cNvSpPr>
          <p:nvPr>
            <p:ph type="body" idx="1"/>
          </p:nvPr>
        </p:nvSpPr>
        <p:spPr>
          <a:noFill/>
          <a:ln/>
        </p:spPr>
        <p:txBody>
          <a:bodyPr/>
          <a:lstStyle/>
          <a:p>
            <a:pPr eaLnBrk="1" hangingPunct="1"/>
            <a:r>
              <a:rPr lang="en-US" dirty="0">
                <a:latin typeface="Arial" pitchFamily="34" charset="0"/>
              </a:rPr>
              <a:t>Super-Short Mode (</a:t>
            </a:r>
            <a:r>
              <a:rPr lang="en-US" dirty="0" err="1">
                <a:latin typeface="Arial" pitchFamily="34" charset="0"/>
              </a:rPr>
              <a:t>Brosa</a:t>
            </a:r>
            <a:r>
              <a:rPr lang="en-US" dirty="0">
                <a:latin typeface="Arial" pitchFamily="34" charset="0"/>
              </a:rPr>
              <a:t>)  manifests itself only when both light and heavy fission fragments are close in their nucleon composition to the double magic tin with A132. </a:t>
            </a:r>
          </a:p>
          <a:p>
            <a:pPr eaLnBrk="1" hangingPunct="1"/>
            <a:endParaRPr lang="en-US" dirty="0">
              <a:latin typeface="Arial" pitchFamily="34" charset="0"/>
            </a:endParaRPr>
          </a:p>
          <a:p>
            <a:pPr eaLnBrk="1" hangingPunct="1"/>
            <a:r>
              <a:rPr lang="en-US" dirty="0">
                <a:latin typeface="Arial" pitchFamily="34" charset="0"/>
              </a:rPr>
              <a:t>The phenomenon of Bimodal fission was discovered in the 1980’s for the case of spontaneous and low energy fission of nuclei in the </a:t>
            </a:r>
            <a:r>
              <a:rPr lang="en-US" dirty="0" err="1">
                <a:latin typeface="Arial" pitchFamily="34" charset="0"/>
              </a:rPr>
              <a:t>Fm-Rf</a:t>
            </a:r>
            <a:r>
              <a:rPr lang="en-US" dirty="0">
                <a:latin typeface="Arial" pitchFamily="34" charset="0"/>
              </a:rPr>
              <a:t> region </a:t>
            </a:r>
          </a:p>
          <a:p>
            <a:pPr eaLnBrk="1" hangingPunct="1"/>
            <a:r>
              <a:rPr lang="en-US" dirty="0">
                <a:latin typeface="Arial" pitchFamily="34" charset="0"/>
              </a:rPr>
              <a:t>Some spontaneously </a:t>
            </a:r>
            <a:r>
              <a:rPr lang="en-US" dirty="0" err="1">
                <a:latin typeface="Arial" pitchFamily="34" charset="0"/>
              </a:rPr>
              <a:t>fissioning</a:t>
            </a:r>
            <a:r>
              <a:rPr lang="en-US" dirty="0">
                <a:latin typeface="Arial" pitchFamily="34" charset="0"/>
              </a:rPr>
              <a:t> isotopes of </a:t>
            </a:r>
            <a:r>
              <a:rPr lang="en-US" dirty="0" err="1">
                <a:latin typeface="Arial" pitchFamily="34" charset="0"/>
              </a:rPr>
              <a:t>Fm</a:t>
            </a:r>
            <a:r>
              <a:rPr lang="en-US" dirty="0">
                <a:latin typeface="Arial" pitchFamily="34" charset="0"/>
              </a:rPr>
              <a:t>, </a:t>
            </a:r>
            <a:r>
              <a:rPr lang="en-US" dirty="0" err="1">
                <a:latin typeface="Arial" pitchFamily="34" charset="0"/>
              </a:rPr>
              <a:t>Md</a:t>
            </a:r>
            <a:r>
              <a:rPr lang="en-US" dirty="0">
                <a:latin typeface="Arial" pitchFamily="34" charset="0"/>
              </a:rPr>
              <a:t>, and No were found to exhibit symmetric fragment mass distributions, whose widths are changing very rapidly from nucleus to nucleus. For example, for spontaneous fission of 258Fm the mass distribution is unusually narrow, while for the neighboring nucleus 259Md with only one more proton it is rather broad. Even more spectacular are the distributions of TKE, which are double humped. </a:t>
            </a:r>
          </a:p>
          <a:p>
            <a:pPr eaLnBrk="1" hangingPunct="1"/>
            <a:r>
              <a:rPr lang="en-US" dirty="0">
                <a:latin typeface="Arial" pitchFamily="34" charset="0"/>
              </a:rPr>
              <a:t>the high-energy mode is linked to a narrow mass distribution while the low-energy mode has a wide mass distribution.</a:t>
            </a:r>
          </a:p>
          <a:p>
            <a:pPr eaLnBrk="1" hangingPunct="1"/>
            <a:r>
              <a:rPr lang="en-US" dirty="0">
                <a:latin typeface="Arial" pitchFamily="34" charset="0"/>
              </a:rPr>
              <a:t>By theory, bimodal fission is explained by the existence of two different paths on the potential energy surface leading to fission</a:t>
            </a:r>
          </a:p>
          <a:p>
            <a:pPr eaLnBrk="1" hangingPunct="1"/>
            <a:r>
              <a:rPr lang="en-US" dirty="0">
                <a:latin typeface="Arial" pitchFamily="34" charset="0"/>
              </a:rPr>
              <a:t>One path is described by the LDM, while for the other path shell effects play an important role. The LDM path leads to elongated scission configurations while the shell effect path corresponds to compact configurations. Both paths result in symmetric (or nearly so) mass distributions, but the high TKE valley is narrower while the low TKE valley is much wider. This explains the difference in width of the mass distributions.</a:t>
            </a:r>
          </a:p>
          <a:p>
            <a:pPr eaLnBrk="1" hangingPunct="1"/>
            <a:endParaRPr lang="ru-RU" dirty="0">
              <a:latin typeface="Arial" pitchFamily="34" charset="0"/>
            </a:endParaRPr>
          </a:p>
        </p:txBody>
      </p:sp>
    </p:spTree>
    <p:extLst>
      <p:ext uri="{BB962C8B-B14F-4D97-AF65-F5344CB8AC3E}">
        <p14:creationId xmlns:p14="http://schemas.microsoft.com/office/powerpoint/2010/main" val="3391486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C7D5FD0-EC3B-43C3-9E31-888D81F6D424}" type="slidenum">
              <a:rPr lang="ru-RU" smtClean="0">
                <a:latin typeface="Arial" pitchFamily="34" charset="0"/>
              </a:rPr>
              <a:pPr/>
              <a:t>7</a:t>
            </a:fld>
            <a:endParaRPr lang="ru-RU">
              <a:latin typeface="Arial" pitchFamily="34" charset="0"/>
            </a:endParaRPr>
          </a:p>
        </p:txBody>
      </p:sp>
      <p:sp>
        <p:nvSpPr>
          <p:cNvPr id="27651" name="Rectangle 2"/>
          <p:cNvSpPr>
            <a:spLocks noGrp="1" noRot="1" noChangeAspect="1" noChangeArrowheads="1" noTextEdit="1"/>
          </p:cNvSpPr>
          <p:nvPr>
            <p:ph type="sldImg"/>
          </p:nvPr>
        </p:nvSpPr>
        <p:spPr>
          <a:xfrm>
            <a:off x="381000" y="685800"/>
            <a:ext cx="6096000" cy="3429000"/>
          </a:xfrm>
          <a:ln/>
        </p:spPr>
      </p:sp>
      <p:sp>
        <p:nvSpPr>
          <p:cNvPr id="27652" name="Rectangle 3"/>
          <p:cNvSpPr>
            <a:spLocks noGrp="1" noChangeArrowheads="1"/>
          </p:cNvSpPr>
          <p:nvPr>
            <p:ph type="body" idx="1"/>
          </p:nvPr>
        </p:nvSpPr>
        <p:spPr>
          <a:noFill/>
          <a:ln/>
        </p:spPr>
        <p:txBody>
          <a:bodyPr/>
          <a:lstStyle/>
          <a:p>
            <a:pPr eaLnBrk="1" hangingPunct="1"/>
            <a:r>
              <a:rPr lang="en-US" dirty="0">
                <a:latin typeface="Arial" pitchFamily="34" charset="0"/>
              </a:rPr>
              <a:t>Super-Short Mode (</a:t>
            </a:r>
            <a:r>
              <a:rPr lang="en-US" dirty="0" err="1">
                <a:latin typeface="Arial" pitchFamily="34" charset="0"/>
              </a:rPr>
              <a:t>Brosa</a:t>
            </a:r>
            <a:r>
              <a:rPr lang="en-US" dirty="0">
                <a:latin typeface="Arial" pitchFamily="34" charset="0"/>
              </a:rPr>
              <a:t>)  manifests itself only when both light and heavy fission fragments are close in their nucleon composition to the double magic tin with A132. </a:t>
            </a:r>
          </a:p>
          <a:p>
            <a:pPr eaLnBrk="1" hangingPunct="1"/>
            <a:endParaRPr lang="en-US" dirty="0">
              <a:latin typeface="Arial" pitchFamily="34" charset="0"/>
            </a:endParaRPr>
          </a:p>
          <a:p>
            <a:pPr eaLnBrk="1" hangingPunct="1"/>
            <a:r>
              <a:rPr lang="en-US" dirty="0">
                <a:latin typeface="Arial" pitchFamily="34" charset="0"/>
              </a:rPr>
              <a:t>The phenomenon of Bimodal fission was discovered in the 1980’s for the case of spontaneous and low energy fission of nuclei in the </a:t>
            </a:r>
            <a:r>
              <a:rPr lang="en-US" dirty="0" err="1">
                <a:latin typeface="Arial" pitchFamily="34" charset="0"/>
              </a:rPr>
              <a:t>Fm-Rf</a:t>
            </a:r>
            <a:r>
              <a:rPr lang="en-US" dirty="0">
                <a:latin typeface="Arial" pitchFamily="34" charset="0"/>
              </a:rPr>
              <a:t> region </a:t>
            </a:r>
          </a:p>
          <a:p>
            <a:pPr eaLnBrk="1" hangingPunct="1"/>
            <a:r>
              <a:rPr lang="en-US" dirty="0">
                <a:latin typeface="Arial" pitchFamily="34" charset="0"/>
              </a:rPr>
              <a:t>Some spontaneously </a:t>
            </a:r>
            <a:r>
              <a:rPr lang="en-US" dirty="0" err="1">
                <a:latin typeface="Arial" pitchFamily="34" charset="0"/>
              </a:rPr>
              <a:t>fissioning</a:t>
            </a:r>
            <a:r>
              <a:rPr lang="en-US" dirty="0">
                <a:latin typeface="Arial" pitchFamily="34" charset="0"/>
              </a:rPr>
              <a:t> isotopes of </a:t>
            </a:r>
            <a:r>
              <a:rPr lang="en-US" dirty="0" err="1">
                <a:latin typeface="Arial" pitchFamily="34" charset="0"/>
              </a:rPr>
              <a:t>Fm</a:t>
            </a:r>
            <a:r>
              <a:rPr lang="en-US" dirty="0">
                <a:latin typeface="Arial" pitchFamily="34" charset="0"/>
              </a:rPr>
              <a:t>, </a:t>
            </a:r>
            <a:r>
              <a:rPr lang="en-US" dirty="0" err="1">
                <a:latin typeface="Arial" pitchFamily="34" charset="0"/>
              </a:rPr>
              <a:t>Md</a:t>
            </a:r>
            <a:r>
              <a:rPr lang="en-US" dirty="0">
                <a:latin typeface="Arial" pitchFamily="34" charset="0"/>
              </a:rPr>
              <a:t>, and No were found to exhibit symmetric fragment mass distributions, whose widths are changing very rapidly from nucleus to nucleus. For example, for spontaneous fission of 258Fm the mass distribution is unusually narrow, while for the neighboring nucleus 259Md with only one more proton it is rather broad. Even more spectacular are the distributions of TKE, which are double humped. </a:t>
            </a:r>
          </a:p>
          <a:p>
            <a:pPr eaLnBrk="1" hangingPunct="1"/>
            <a:r>
              <a:rPr lang="en-US" dirty="0">
                <a:latin typeface="Arial" pitchFamily="34" charset="0"/>
              </a:rPr>
              <a:t>the high-energy mode is linked to a narrow mass distribution while the low-energy mode has a wide mass distribution.</a:t>
            </a:r>
          </a:p>
          <a:p>
            <a:pPr eaLnBrk="1" hangingPunct="1"/>
            <a:r>
              <a:rPr lang="en-US" dirty="0">
                <a:latin typeface="Arial" pitchFamily="34" charset="0"/>
              </a:rPr>
              <a:t>By theory, bimodal fission is explained by the existence of two different paths on the potential energy surface leading to fission</a:t>
            </a:r>
          </a:p>
          <a:p>
            <a:pPr eaLnBrk="1" hangingPunct="1"/>
            <a:r>
              <a:rPr lang="en-US" dirty="0">
                <a:latin typeface="Arial" pitchFamily="34" charset="0"/>
              </a:rPr>
              <a:t>One path is described by the LDM, while for the other path shell effects play an important role. The LDM path leads to elongated scission configurations while the shell effect path corresponds to compact configurations. Both paths result in symmetric (or nearly so) mass distributions, but the high TKE valley is narrower while the low TKE valley is much wider. This explains the difference in width of the mass distributions.</a:t>
            </a:r>
          </a:p>
          <a:p>
            <a:pPr eaLnBrk="1" hangingPunct="1"/>
            <a:endParaRPr lang="ru-RU" dirty="0">
              <a:latin typeface="Arial" pitchFamily="34" charset="0"/>
            </a:endParaRPr>
          </a:p>
        </p:txBody>
      </p:sp>
    </p:spTree>
    <p:extLst>
      <p:ext uri="{BB962C8B-B14F-4D97-AF65-F5344CB8AC3E}">
        <p14:creationId xmlns:p14="http://schemas.microsoft.com/office/powerpoint/2010/main" val="2669558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C7D5FD0-EC3B-43C3-9E31-888D81F6D424}" type="slidenum">
              <a:rPr lang="ru-RU" smtClean="0">
                <a:latin typeface="Arial" pitchFamily="34" charset="0"/>
              </a:rPr>
              <a:pPr/>
              <a:t>8</a:t>
            </a:fld>
            <a:endParaRPr lang="ru-RU">
              <a:latin typeface="Arial" pitchFamily="34" charset="0"/>
            </a:endParaRPr>
          </a:p>
        </p:txBody>
      </p:sp>
      <p:sp>
        <p:nvSpPr>
          <p:cNvPr id="27651" name="Rectangle 2"/>
          <p:cNvSpPr>
            <a:spLocks noGrp="1" noRot="1" noChangeAspect="1" noChangeArrowheads="1" noTextEdit="1"/>
          </p:cNvSpPr>
          <p:nvPr>
            <p:ph type="sldImg"/>
          </p:nvPr>
        </p:nvSpPr>
        <p:spPr>
          <a:xfrm>
            <a:off x="381000" y="685800"/>
            <a:ext cx="6096000" cy="3429000"/>
          </a:xfrm>
          <a:ln/>
        </p:spPr>
      </p:sp>
      <p:sp>
        <p:nvSpPr>
          <p:cNvPr id="27652" name="Rectangle 3"/>
          <p:cNvSpPr>
            <a:spLocks noGrp="1" noChangeArrowheads="1"/>
          </p:cNvSpPr>
          <p:nvPr>
            <p:ph type="body" idx="1"/>
          </p:nvPr>
        </p:nvSpPr>
        <p:spPr>
          <a:noFill/>
          <a:ln/>
        </p:spPr>
        <p:txBody>
          <a:bodyPr/>
          <a:lstStyle/>
          <a:p>
            <a:pPr eaLnBrk="1" hangingPunct="1"/>
            <a:endParaRPr lang="ru-RU" dirty="0">
              <a:latin typeface="Arial" pitchFamily="34" charset="0"/>
            </a:endParaRPr>
          </a:p>
        </p:txBody>
      </p:sp>
    </p:spTree>
    <p:extLst>
      <p:ext uri="{BB962C8B-B14F-4D97-AF65-F5344CB8AC3E}">
        <p14:creationId xmlns:p14="http://schemas.microsoft.com/office/powerpoint/2010/main" val="3391486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C7D5FD0-EC3B-43C3-9E31-888D81F6D424}" type="slidenum">
              <a:rPr lang="ru-RU" smtClean="0">
                <a:latin typeface="Arial" pitchFamily="34" charset="0"/>
              </a:rPr>
              <a:pPr/>
              <a:t>9</a:t>
            </a:fld>
            <a:endParaRPr lang="ru-RU">
              <a:latin typeface="Arial" pitchFamily="34" charset="0"/>
            </a:endParaRPr>
          </a:p>
        </p:txBody>
      </p:sp>
      <p:sp>
        <p:nvSpPr>
          <p:cNvPr id="27651" name="Rectangle 2"/>
          <p:cNvSpPr>
            <a:spLocks noGrp="1" noRot="1" noChangeAspect="1" noChangeArrowheads="1" noTextEdit="1"/>
          </p:cNvSpPr>
          <p:nvPr>
            <p:ph type="sldImg"/>
          </p:nvPr>
        </p:nvSpPr>
        <p:spPr>
          <a:xfrm>
            <a:off x="381000" y="685800"/>
            <a:ext cx="6096000" cy="3429000"/>
          </a:xfrm>
          <a:ln/>
        </p:spPr>
      </p:sp>
      <p:sp>
        <p:nvSpPr>
          <p:cNvPr id="27652" name="Rectangle 3"/>
          <p:cNvSpPr>
            <a:spLocks noGrp="1" noChangeArrowheads="1"/>
          </p:cNvSpPr>
          <p:nvPr>
            <p:ph type="body" idx="1"/>
          </p:nvPr>
        </p:nvSpPr>
        <p:spPr>
          <a:noFill/>
          <a:ln/>
        </p:spPr>
        <p:txBody>
          <a:bodyPr/>
          <a:lstStyle/>
          <a:p>
            <a:pPr eaLnBrk="1" hangingPunct="1"/>
            <a:endParaRPr lang="ru-RU" dirty="0">
              <a:latin typeface="Arial" pitchFamily="34" charset="0"/>
            </a:endParaRPr>
          </a:p>
        </p:txBody>
      </p:sp>
    </p:spTree>
    <p:extLst>
      <p:ext uri="{BB962C8B-B14F-4D97-AF65-F5344CB8AC3E}">
        <p14:creationId xmlns:p14="http://schemas.microsoft.com/office/powerpoint/2010/main" val="3391486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ru-RU"/>
              <a:t>Образец заголовка</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4EA8D79A-D66B-4168-B46A-1EE877EECEF8}" type="slidenum">
              <a:rPr lang="ru-RU" smtClean="0"/>
              <a:pPr>
                <a:defRPr/>
              </a:pPr>
              <a:t>‹#›</a:t>
            </a:fld>
            <a:endParaRPr lang="ru-RU"/>
          </a:p>
        </p:txBody>
      </p:sp>
    </p:spTree>
    <p:extLst>
      <p:ext uri="{BB962C8B-B14F-4D97-AF65-F5344CB8AC3E}">
        <p14:creationId xmlns:p14="http://schemas.microsoft.com/office/powerpoint/2010/main" val="15144199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CE01F7B6-5CFD-4C39-9181-9CEAF01FB711}" type="slidenum">
              <a:rPr lang="ru-RU" smtClean="0"/>
              <a:pPr>
                <a:defRPr/>
              </a:pPr>
              <a:t>‹#›</a:t>
            </a:fld>
            <a:endParaRPr lang="ru-RU"/>
          </a:p>
        </p:txBody>
      </p:sp>
    </p:spTree>
    <p:extLst>
      <p:ext uri="{BB962C8B-B14F-4D97-AF65-F5344CB8AC3E}">
        <p14:creationId xmlns:p14="http://schemas.microsoft.com/office/powerpoint/2010/main" val="54967808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EF0AD7CA-B0F6-440A-9A1A-C5367F3471C0}" type="slidenum">
              <a:rPr lang="ru-RU" smtClean="0"/>
              <a:pPr>
                <a:defRPr/>
              </a:pPr>
              <a:t>‹#›</a:t>
            </a:fld>
            <a:endParaRPr lang="ru-RU"/>
          </a:p>
        </p:txBody>
      </p:sp>
    </p:spTree>
    <p:extLst>
      <p:ext uri="{BB962C8B-B14F-4D97-AF65-F5344CB8AC3E}">
        <p14:creationId xmlns:p14="http://schemas.microsoft.com/office/powerpoint/2010/main" val="379754726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ru-RU"/>
              <a:t>Образец заголовка</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4CBEEB17-E470-B841-9030-06E72EE73D03}" type="datetime1">
              <a:rPr lang="ru-RU" smtClean="0"/>
              <a:t>28.06.2025</a:t>
            </a:fld>
            <a:endParaRPr lang="en-RU"/>
          </a:p>
        </p:txBody>
      </p:sp>
      <p:sp>
        <p:nvSpPr>
          <p:cNvPr id="5" name="Footer Placeholder 4"/>
          <p:cNvSpPr>
            <a:spLocks noGrp="1"/>
          </p:cNvSpPr>
          <p:nvPr>
            <p:ph type="ftr" sz="quarter" idx="11"/>
          </p:nvPr>
        </p:nvSpPr>
        <p:spPr/>
        <p:txBody>
          <a:bodyPr/>
          <a:lstStyle/>
          <a:p>
            <a:endParaRPr lang="en-RU"/>
          </a:p>
        </p:txBody>
      </p:sp>
      <p:sp>
        <p:nvSpPr>
          <p:cNvPr id="6" name="Slide Number Placeholder 5"/>
          <p:cNvSpPr>
            <a:spLocks noGrp="1"/>
          </p:cNvSpPr>
          <p:nvPr>
            <p:ph type="sldNum" sz="quarter" idx="12"/>
          </p:nvPr>
        </p:nvSpPr>
        <p:spPr/>
        <p:txBody>
          <a:bodyPr/>
          <a:lstStyle/>
          <a:p>
            <a:fld id="{03F74DE6-944D-7A40-9389-EB907D9A05BB}" type="slidenum">
              <a:rPr lang="en-RU" smtClean="0"/>
              <a:t>‹#›</a:t>
            </a:fld>
            <a:endParaRPr lang="en-RU"/>
          </a:p>
        </p:txBody>
      </p:sp>
    </p:spTree>
    <p:extLst>
      <p:ext uri="{BB962C8B-B14F-4D97-AF65-F5344CB8AC3E}">
        <p14:creationId xmlns:p14="http://schemas.microsoft.com/office/powerpoint/2010/main" val="3971947319"/>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CBEEB17-E470-B841-9030-06E72EE73D03}" type="datetime1">
              <a:rPr lang="ru-RU" smtClean="0"/>
              <a:t>28.06.2025</a:t>
            </a:fld>
            <a:endParaRPr lang="en-RU"/>
          </a:p>
        </p:txBody>
      </p:sp>
      <p:sp>
        <p:nvSpPr>
          <p:cNvPr id="5" name="Footer Placeholder 4"/>
          <p:cNvSpPr>
            <a:spLocks noGrp="1"/>
          </p:cNvSpPr>
          <p:nvPr>
            <p:ph type="ftr" sz="quarter" idx="11"/>
          </p:nvPr>
        </p:nvSpPr>
        <p:spPr/>
        <p:txBody>
          <a:bodyPr/>
          <a:lstStyle/>
          <a:p>
            <a:endParaRPr lang="en-RU"/>
          </a:p>
        </p:txBody>
      </p:sp>
      <p:sp>
        <p:nvSpPr>
          <p:cNvPr id="6" name="Slide Number Placeholder 5"/>
          <p:cNvSpPr>
            <a:spLocks noGrp="1"/>
          </p:cNvSpPr>
          <p:nvPr>
            <p:ph type="sldNum" sz="quarter" idx="12"/>
          </p:nvPr>
        </p:nvSpPr>
        <p:spPr/>
        <p:txBody>
          <a:bodyPr/>
          <a:lstStyle/>
          <a:p>
            <a:fld id="{03F74DE6-944D-7A40-9389-EB907D9A05BB}" type="slidenum">
              <a:rPr lang="en-RU" smtClean="0"/>
              <a:t>‹#›</a:t>
            </a:fld>
            <a:endParaRPr lang="en-RU"/>
          </a:p>
        </p:txBody>
      </p:sp>
    </p:spTree>
    <p:extLst>
      <p:ext uri="{BB962C8B-B14F-4D97-AF65-F5344CB8AC3E}">
        <p14:creationId xmlns:p14="http://schemas.microsoft.com/office/powerpoint/2010/main" val="4057281864"/>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ru-RU"/>
              <a:t>Образец заголовка</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CBEEB17-E470-B841-9030-06E72EE73D03}" type="datetime1">
              <a:rPr lang="ru-RU" smtClean="0"/>
              <a:t>28.06.2025</a:t>
            </a:fld>
            <a:endParaRPr lang="en-RU"/>
          </a:p>
        </p:txBody>
      </p:sp>
      <p:sp>
        <p:nvSpPr>
          <p:cNvPr id="5" name="Footer Placeholder 4"/>
          <p:cNvSpPr>
            <a:spLocks noGrp="1"/>
          </p:cNvSpPr>
          <p:nvPr>
            <p:ph type="ftr" sz="quarter" idx="11"/>
          </p:nvPr>
        </p:nvSpPr>
        <p:spPr/>
        <p:txBody>
          <a:bodyPr/>
          <a:lstStyle/>
          <a:p>
            <a:endParaRPr lang="en-RU"/>
          </a:p>
        </p:txBody>
      </p:sp>
      <p:sp>
        <p:nvSpPr>
          <p:cNvPr id="6" name="Slide Number Placeholder 5"/>
          <p:cNvSpPr>
            <a:spLocks noGrp="1"/>
          </p:cNvSpPr>
          <p:nvPr>
            <p:ph type="sldNum" sz="quarter" idx="12"/>
          </p:nvPr>
        </p:nvSpPr>
        <p:spPr/>
        <p:txBody>
          <a:bodyPr/>
          <a:lstStyle/>
          <a:p>
            <a:fld id="{03F74DE6-944D-7A40-9389-EB907D9A05BB}" type="slidenum">
              <a:rPr lang="en-RU" smtClean="0"/>
              <a:t>‹#›</a:t>
            </a:fld>
            <a:endParaRPr lang="en-RU"/>
          </a:p>
        </p:txBody>
      </p:sp>
    </p:spTree>
    <p:extLst>
      <p:ext uri="{BB962C8B-B14F-4D97-AF65-F5344CB8AC3E}">
        <p14:creationId xmlns:p14="http://schemas.microsoft.com/office/powerpoint/2010/main" val="3353578737"/>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4CBEEB17-E470-B841-9030-06E72EE73D03}" type="datetime1">
              <a:rPr lang="ru-RU" smtClean="0"/>
              <a:t>28.06.2025</a:t>
            </a:fld>
            <a:endParaRPr lang="en-RU"/>
          </a:p>
        </p:txBody>
      </p:sp>
      <p:sp>
        <p:nvSpPr>
          <p:cNvPr id="6" name="Footer Placeholder 5"/>
          <p:cNvSpPr>
            <a:spLocks noGrp="1"/>
          </p:cNvSpPr>
          <p:nvPr>
            <p:ph type="ftr" sz="quarter" idx="11"/>
          </p:nvPr>
        </p:nvSpPr>
        <p:spPr/>
        <p:txBody>
          <a:bodyPr/>
          <a:lstStyle/>
          <a:p>
            <a:endParaRPr lang="en-RU"/>
          </a:p>
        </p:txBody>
      </p:sp>
      <p:sp>
        <p:nvSpPr>
          <p:cNvPr id="7" name="Slide Number Placeholder 6"/>
          <p:cNvSpPr>
            <a:spLocks noGrp="1"/>
          </p:cNvSpPr>
          <p:nvPr>
            <p:ph type="sldNum" sz="quarter" idx="12"/>
          </p:nvPr>
        </p:nvSpPr>
        <p:spPr/>
        <p:txBody>
          <a:bodyPr/>
          <a:lstStyle/>
          <a:p>
            <a:fld id="{03F74DE6-944D-7A40-9389-EB907D9A05BB}" type="slidenum">
              <a:rPr lang="en-RU" smtClean="0"/>
              <a:t>‹#›</a:t>
            </a:fld>
            <a:endParaRPr lang="en-RU"/>
          </a:p>
        </p:txBody>
      </p:sp>
    </p:spTree>
    <p:extLst>
      <p:ext uri="{BB962C8B-B14F-4D97-AF65-F5344CB8AC3E}">
        <p14:creationId xmlns:p14="http://schemas.microsoft.com/office/powerpoint/2010/main" val="319991953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Content Placeholder 3"/>
          <p:cNvSpPr>
            <a:spLocks noGrp="1"/>
          </p:cNvSpPr>
          <p:nvPr>
            <p:ph sz="half" idx="2"/>
          </p:nvPr>
        </p:nvSpPr>
        <p:spPr>
          <a:xfrm>
            <a:off x="629842" y="1878806"/>
            <a:ext cx="3868340"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Content Placeholder 5"/>
          <p:cNvSpPr>
            <a:spLocks noGrp="1"/>
          </p:cNvSpPr>
          <p:nvPr>
            <p:ph sz="quarter" idx="4"/>
          </p:nvPr>
        </p:nvSpPr>
        <p:spPr>
          <a:xfrm>
            <a:off x="4629150" y="1878806"/>
            <a:ext cx="3887391"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4CBEEB17-E470-B841-9030-06E72EE73D03}" type="datetime1">
              <a:rPr lang="ru-RU" smtClean="0"/>
              <a:t>28.06.2025</a:t>
            </a:fld>
            <a:endParaRPr lang="en-RU"/>
          </a:p>
        </p:txBody>
      </p:sp>
      <p:sp>
        <p:nvSpPr>
          <p:cNvPr id="8" name="Footer Placeholder 7"/>
          <p:cNvSpPr>
            <a:spLocks noGrp="1"/>
          </p:cNvSpPr>
          <p:nvPr>
            <p:ph type="ftr" sz="quarter" idx="11"/>
          </p:nvPr>
        </p:nvSpPr>
        <p:spPr/>
        <p:txBody>
          <a:bodyPr/>
          <a:lstStyle/>
          <a:p>
            <a:endParaRPr lang="en-RU"/>
          </a:p>
        </p:txBody>
      </p:sp>
      <p:sp>
        <p:nvSpPr>
          <p:cNvPr id="9" name="Slide Number Placeholder 8"/>
          <p:cNvSpPr>
            <a:spLocks noGrp="1"/>
          </p:cNvSpPr>
          <p:nvPr>
            <p:ph type="sldNum" sz="quarter" idx="12"/>
          </p:nvPr>
        </p:nvSpPr>
        <p:spPr/>
        <p:txBody>
          <a:bodyPr/>
          <a:lstStyle/>
          <a:p>
            <a:fld id="{03F74DE6-944D-7A40-9389-EB907D9A05BB}" type="slidenum">
              <a:rPr lang="en-RU" smtClean="0"/>
              <a:t>‹#›</a:t>
            </a:fld>
            <a:endParaRPr lang="en-RU"/>
          </a:p>
        </p:txBody>
      </p:sp>
    </p:spTree>
    <p:extLst>
      <p:ext uri="{BB962C8B-B14F-4D97-AF65-F5344CB8AC3E}">
        <p14:creationId xmlns:p14="http://schemas.microsoft.com/office/powerpoint/2010/main" val="2133707950"/>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4CBEEB17-E470-B841-9030-06E72EE73D03}" type="datetime1">
              <a:rPr lang="ru-RU" smtClean="0"/>
              <a:t>28.06.2025</a:t>
            </a:fld>
            <a:endParaRPr lang="en-RU"/>
          </a:p>
        </p:txBody>
      </p:sp>
      <p:sp>
        <p:nvSpPr>
          <p:cNvPr id="4" name="Footer Placeholder 3"/>
          <p:cNvSpPr>
            <a:spLocks noGrp="1"/>
          </p:cNvSpPr>
          <p:nvPr>
            <p:ph type="ftr" sz="quarter" idx="11"/>
          </p:nvPr>
        </p:nvSpPr>
        <p:spPr/>
        <p:txBody>
          <a:bodyPr/>
          <a:lstStyle/>
          <a:p>
            <a:endParaRPr lang="en-RU"/>
          </a:p>
        </p:txBody>
      </p:sp>
      <p:sp>
        <p:nvSpPr>
          <p:cNvPr id="5" name="Slide Number Placeholder 4"/>
          <p:cNvSpPr>
            <a:spLocks noGrp="1"/>
          </p:cNvSpPr>
          <p:nvPr>
            <p:ph type="sldNum" sz="quarter" idx="12"/>
          </p:nvPr>
        </p:nvSpPr>
        <p:spPr/>
        <p:txBody>
          <a:bodyPr/>
          <a:lstStyle/>
          <a:p>
            <a:fld id="{03F74DE6-944D-7A40-9389-EB907D9A05BB}" type="slidenum">
              <a:rPr lang="en-RU" smtClean="0"/>
              <a:t>‹#›</a:t>
            </a:fld>
            <a:endParaRPr lang="en-RU"/>
          </a:p>
        </p:txBody>
      </p:sp>
    </p:spTree>
    <p:extLst>
      <p:ext uri="{BB962C8B-B14F-4D97-AF65-F5344CB8AC3E}">
        <p14:creationId xmlns:p14="http://schemas.microsoft.com/office/powerpoint/2010/main" val="1205785856"/>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BEEB17-E470-B841-9030-06E72EE73D03}" type="datetime1">
              <a:rPr lang="ru-RU" smtClean="0"/>
              <a:t>28.06.2025</a:t>
            </a:fld>
            <a:endParaRPr lang="en-RU"/>
          </a:p>
        </p:txBody>
      </p:sp>
      <p:sp>
        <p:nvSpPr>
          <p:cNvPr id="3" name="Footer Placeholder 2"/>
          <p:cNvSpPr>
            <a:spLocks noGrp="1"/>
          </p:cNvSpPr>
          <p:nvPr>
            <p:ph type="ftr" sz="quarter" idx="11"/>
          </p:nvPr>
        </p:nvSpPr>
        <p:spPr/>
        <p:txBody>
          <a:bodyPr/>
          <a:lstStyle/>
          <a:p>
            <a:endParaRPr lang="en-RU"/>
          </a:p>
        </p:txBody>
      </p:sp>
      <p:sp>
        <p:nvSpPr>
          <p:cNvPr id="4" name="Slide Number Placeholder 3"/>
          <p:cNvSpPr>
            <a:spLocks noGrp="1"/>
          </p:cNvSpPr>
          <p:nvPr>
            <p:ph type="sldNum" sz="quarter" idx="12"/>
          </p:nvPr>
        </p:nvSpPr>
        <p:spPr/>
        <p:txBody>
          <a:bodyPr/>
          <a:lstStyle/>
          <a:p>
            <a:fld id="{03F74DE6-944D-7A40-9389-EB907D9A05BB}" type="slidenum">
              <a:rPr lang="en-RU" smtClean="0"/>
              <a:t>‹#›</a:t>
            </a:fld>
            <a:endParaRPr lang="en-RU"/>
          </a:p>
        </p:txBody>
      </p:sp>
    </p:spTree>
    <p:extLst>
      <p:ext uri="{BB962C8B-B14F-4D97-AF65-F5344CB8AC3E}">
        <p14:creationId xmlns:p14="http://schemas.microsoft.com/office/powerpoint/2010/main" val="3110817610"/>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ru-RU"/>
              <a:t>Образец заголовка</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fld id="{4CBEEB17-E470-B841-9030-06E72EE73D03}" type="datetime1">
              <a:rPr lang="ru-RU" smtClean="0"/>
              <a:t>28.06.2025</a:t>
            </a:fld>
            <a:endParaRPr lang="en-RU"/>
          </a:p>
        </p:txBody>
      </p:sp>
      <p:sp>
        <p:nvSpPr>
          <p:cNvPr id="6" name="Footer Placeholder 5"/>
          <p:cNvSpPr>
            <a:spLocks noGrp="1"/>
          </p:cNvSpPr>
          <p:nvPr>
            <p:ph type="ftr" sz="quarter" idx="11"/>
          </p:nvPr>
        </p:nvSpPr>
        <p:spPr/>
        <p:txBody>
          <a:bodyPr/>
          <a:lstStyle/>
          <a:p>
            <a:endParaRPr lang="en-RU"/>
          </a:p>
        </p:txBody>
      </p:sp>
      <p:sp>
        <p:nvSpPr>
          <p:cNvPr id="7" name="Slide Number Placeholder 6"/>
          <p:cNvSpPr>
            <a:spLocks noGrp="1"/>
          </p:cNvSpPr>
          <p:nvPr>
            <p:ph type="sldNum" sz="quarter" idx="12"/>
          </p:nvPr>
        </p:nvSpPr>
        <p:spPr/>
        <p:txBody>
          <a:bodyPr/>
          <a:lstStyle/>
          <a:p>
            <a:fld id="{03F74DE6-944D-7A40-9389-EB907D9A05BB}" type="slidenum">
              <a:rPr lang="en-RU" smtClean="0"/>
              <a:t>‹#›</a:t>
            </a:fld>
            <a:endParaRPr lang="en-RU"/>
          </a:p>
        </p:txBody>
      </p:sp>
    </p:spTree>
    <p:extLst>
      <p:ext uri="{BB962C8B-B14F-4D97-AF65-F5344CB8AC3E}">
        <p14:creationId xmlns:p14="http://schemas.microsoft.com/office/powerpoint/2010/main" val="3540758460"/>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0ECBBEC0-A43D-4294-82E8-BD96FFFB3BAB}" type="slidenum">
              <a:rPr lang="ru-RU" smtClean="0"/>
              <a:pPr>
                <a:defRPr/>
              </a:pPr>
              <a:t>‹#›</a:t>
            </a:fld>
            <a:endParaRPr lang="ru-RU"/>
          </a:p>
        </p:txBody>
      </p:sp>
    </p:spTree>
    <p:extLst>
      <p:ext uri="{BB962C8B-B14F-4D97-AF65-F5344CB8AC3E}">
        <p14:creationId xmlns:p14="http://schemas.microsoft.com/office/powerpoint/2010/main" val="416574247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fld id="{4CBEEB17-E470-B841-9030-06E72EE73D03}" type="datetime1">
              <a:rPr lang="ru-RU" smtClean="0"/>
              <a:t>28.06.2025</a:t>
            </a:fld>
            <a:endParaRPr lang="en-RU"/>
          </a:p>
        </p:txBody>
      </p:sp>
      <p:sp>
        <p:nvSpPr>
          <p:cNvPr id="6" name="Footer Placeholder 5"/>
          <p:cNvSpPr>
            <a:spLocks noGrp="1"/>
          </p:cNvSpPr>
          <p:nvPr>
            <p:ph type="ftr" sz="quarter" idx="11"/>
          </p:nvPr>
        </p:nvSpPr>
        <p:spPr/>
        <p:txBody>
          <a:bodyPr/>
          <a:lstStyle/>
          <a:p>
            <a:endParaRPr lang="en-RU"/>
          </a:p>
        </p:txBody>
      </p:sp>
      <p:sp>
        <p:nvSpPr>
          <p:cNvPr id="7" name="Slide Number Placeholder 6"/>
          <p:cNvSpPr>
            <a:spLocks noGrp="1"/>
          </p:cNvSpPr>
          <p:nvPr>
            <p:ph type="sldNum" sz="quarter" idx="12"/>
          </p:nvPr>
        </p:nvSpPr>
        <p:spPr/>
        <p:txBody>
          <a:bodyPr/>
          <a:lstStyle/>
          <a:p>
            <a:fld id="{03F74DE6-944D-7A40-9389-EB907D9A05BB}" type="slidenum">
              <a:rPr lang="en-RU" smtClean="0"/>
              <a:t>‹#›</a:t>
            </a:fld>
            <a:endParaRPr lang="en-RU"/>
          </a:p>
        </p:txBody>
      </p:sp>
    </p:spTree>
    <p:extLst>
      <p:ext uri="{BB962C8B-B14F-4D97-AF65-F5344CB8AC3E}">
        <p14:creationId xmlns:p14="http://schemas.microsoft.com/office/powerpoint/2010/main" val="2094664033"/>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CBEEB17-E470-B841-9030-06E72EE73D03}" type="datetime1">
              <a:rPr lang="ru-RU" smtClean="0"/>
              <a:t>28.06.2025</a:t>
            </a:fld>
            <a:endParaRPr lang="en-RU"/>
          </a:p>
        </p:txBody>
      </p:sp>
      <p:sp>
        <p:nvSpPr>
          <p:cNvPr id="5" name="Footer Placeholder 4"/>
          <p:cNvSpPr>
            <a:spLocks noGrp="1"/>
          </p:cNvSpPr>
          <p:nvPr>
            <p:ph type="ftr" sz="quarter" idx="11"/>
          </p:nvPr>
        </p:nvSpPr>
        <p:spPr/>
        <p:txBody>
          <a:bodyPr/>
          <a:lstStyle/>
          <a:p>
            <a:endParaRPr lang="en-RU"/>
          </a:p>
        </p:txBody>
      </p:sp>
      <p:sp>
        <p:nvSpPr>
          <p:cNvPr id="6" name="Slide Number Placeholder 5"/>
          <p:cNvSpPr>
            <a:spLocks noGrp="1"/>
          </p:cNvSpPr>
          <p:nvPr>
            <p:ph type="sldNum" sz="quarter" idx="12"/>
          </p:nvPr>
        </p:nvSpPr>
        <p:spPr/>
        <p:txBody>
          <a:bodyPr/>
          <a:lstStyle/>
          <a:p>
            <a:fld id="{03F74DE6-944D-7A40-9389-EB907D9A05BB}" type="slidenum">
              <a:rPr lang="en-RU" smtClean="0"/>
              <a:t>‹#›</a:t>
            </a:fld>
            <a:endParaRPr lang="en-RU"/>
          </a:p>
        </p:txBody>
      </p:sp>
    </p:spTree>
    <p:extLst>
      <p:ext uri="{BB962C8B-B14F-4D97-AF65-F5344CB8AC3E}">
        <p14:creationId xmlns:p14="http://schemas.microsoft.com/office/powerpoint/2010/main" val="930202118"/>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CBEEB17-E470-B841-9030-06E72EE73D03}" type="datetime1">
              <a:rPr lang="ru-RU" smtClean="0"/>
              <a:t>28.06.2025</a:t>
            </a:fld>
            <a:endParaRPr lang="en-RU"/>
          </a:p>
        </p:txBody>
      </p:sp>
      <p:sp>
        <p:nvSpPr>
          <p:cNvPr id="5" name="Footer Placeholder 4"/>
          <p:cNvSpPr>
            <a:spLocks noGrp="1"/>
          </p:cNvSpPr>
          <p:nvPr>
            <p:ph type="ftr" sz="quarter" idx="11"/>
          </p:nvPr>
        </p:nvSpPr>
        <p:spPr/>
        <p:txBody>
          <a:bodyPr/>
          <a:lstStyle/>
          <a:p>
            <a:endParaRPr lang="en-RU"/>
          </a:p>
        </p:txBody>
      </p:sp>
      <p:sp>
        <p:nvSpPr>
          <p:cNvPr id="6" name="Slide Number Placeholder 5"/>
          <p:cNvSpPr>
            <a:spLocks noGrp="1"/>
          </p:cNvSpPr>
          <p:nvPr>
            <p:ph type="sldNum" sz="quarter" idx="12"/>
          </p:nvPr>
        </p:nvSpPr>
        <p:spPr/>
        <p:txBody>
          <a:bodyPr/>
          <a:lstStyle/>
          <a:p>
            <a:fld id="{03F74DE6-944D-7A40-9389-EB907D9A05BB}" type="slidenum">
              <a:rPr lang="en-RU" smtClean="0"/>
              <a:t>‹#›</a:t>
            </a:fld>
            <a:endParaRPr lang="en-RU"/>
          </a:p>
        </p:txBody>
      </p:sp>
    </p:spTree>
    <p:extLst>
      <p:ext uri="{BB962C8B-B14F-4D97-AF65-F5344CB8AC3E}">
        <p14:creationId xmlns:p14="http://schemas.microsoft.com/office/powerpoint/2010/main" val="2434588021"/>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841772"/>
            <a:ext cx="6858000" cy="17907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4EA8D79A-D66B-4168-B46A-1EE877EECEF8}" type="slidenum">
              <a:rPr lang="ru-RU" smtClean="0"/>
              <a:pPr>
                <a:defRPr/>
              </a:pPr>
              <a:t>‹#›</a:t>
            </a:fld>
            <a:endParaRPr lang="ru-RU"/>
          </a:p>
        </p:txBody>
      </p:sp>
    </p:spTree>
    <p:extLst>
      <p:ext uri="{BB962C8B-B14F-4D97-AF65-F5344CB8AC3E}">
        <p14:creationId xmlns:p14="http://schemas.microsoft.com/office/powerpoint/2010/main" val="99983380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0ECBBEC0-A43D-4294-82E8-BD96FFFB3BAB}" type="slidenum">
              <a:rPr lang="ru-RU" smtClean="0"/>
              <a:pPr>
                <a:defRPr/>
              </a:pPr>
              <a:t>‹#›</a:t>
            </a:fld>
            <a:endParaRPr lang="ru-RU"/>
          </a:p>
        </p:txBody>
      </p:sp>
    </p:spTree>
    <p:extLst>
      <p:ext uri="{BB962C8B-B14F-4D97-AF65-F5344CB8AC3E}">
        <p14:creationId xmlns:p14="http://schemas.microsoft.com/office/powerpoint/2010/main" val="419505864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282305"/>
            <a:ext cx="7886700" cy="2139553"/>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E629D980-1293-4B3F-A119-FC99CF10769A}" type="slidenum">
              <a:rPr lang="ru-RU" smtClean="0"/>
              <a:pPr>
                <a:defRPr/>
              </a:pPr>
              <a:t>‹#›</a:t>
            </a:fld>
            <a:endParaRPr lang="ru-RU"/>
          </a:p>
        </p:txBody>
      </p:sp>
    </p:spTree>
    <p:extLst>
      <p:ext uri="{BB962C8B-B14F-4D97-AF65-F5344CB8AC3E}">
        <p14:creationId xmlns:p14="http://schemas.microsoft.com/office/powerpoint/2010/main" val="427071166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286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291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pPr>
              <a:defRPr/>
            </a:pPr>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218A3D7F-13AF-415E-8108-A6416D1C5BF4}" type="slidenum">
              <a:rPr lang="ru-RU" smtClean="0"/>
              <a:pPr>
                <a:defRPr/>
              </a:pPr>
              <a:t>‹#›</a:t>
            </a:fld>
            <a:endParaRPr lang="ru-RU"/>
          </a:p>
        </p:txBody>
      </p:sp>
    </p:spTree>
    <p:extLst>
      <p:ext uri="{BB962C8B-B14F-4D97-AF65-F5344CB8AC3E}">
        <p14:creationId xmlns:p14="http://schemas.microsoft.com/office/powerpoint/2010/main" val="49317588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273845"/>
            <a:ext cx="7886700" cy="994172"/>
          </a:xfrm>
        </p:spPr>
        <p:txBody>
          <a:bodyPr/>
          <a:lstStyle/>
          <a:p>
            <a:r>
              <a:rPr lang="ru-RU"/>
              <a:t>Образец заголовка</a:t>
            </a:r>
          </a:p>
        </p:txBody>
      </p:sp>
      <p:sp>
        <p:nvSpPr>
          <p:cNvPr id="3" name="Текст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629842" y="1878806"/>
            <a:ext cx="3868340"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4629151" y="1878806"/>
            <a:ext cx="3887391"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pPr>
              <a:defRPr/>
            </a:pPr>
            <a:endParaRPr lang="ru-RU"/>
          </a:p>
        </p:txBody>
      </p:sp>
      <p:sp>
        <p:nvSpPr>
          <p:cNvPr id="8" name="Нижний колонтитул 7"/>
          <p:cNvSpPr>
            <a:spLocks noGrp="1"/>
          </p:cNvSpPr>
          <p:nvPr>
            <p:ph type="ftr" sz="quarter" idx="11"/>
          </p:nvPr>
        </p:nvSpPr>
        <p:spPr/>
        <p:txBody>
          <a:bodyPr/>
          <a:lstStyle/>
          <a:p>
            <a:pPr>
              <a:defRPr/>
            </a:pPr>
            <a:endParaRPr lang="ru-RU"/>
          </a:p>
        </p:txBody>
      </p:sp>
      <p:sp>
        <p:nvSpPr>
          <p:cNvPr id="9" name="Номер слайда 8"/>
          <p:cNvSpPr>
            <a:spLocks noGrp="1"/>
          </p:cNvSpPr>
          <p:nvPr>
            <p:ph type="sldNum" sz="quarter" idx="12"/>
          </p:nvPr>
        </p:nvSpPr>
        <p:spPr/>
        <p:txBody>
          <a:bodyPr/>
          <a:lstStyle/>
          <a:p>
            <a:pPr>
              <a:defRPr/>
            </a:pPr>
            <a:fld id="{78FC2313-34F9-4AFB-9FF4-D427018D4FE9}" type="slidenum">
              <a:rPr lang="ru-RU" smtClean="0"/>
              <a:pPr>
                <a:defRPr/>
              </a:pPr>
              <a:t>‹#›</a:t>
            </a:fld>
            <a:endParaRPr lang="ru-RU"/>
          </a:p>
        </p:txBody>
      </p:sp>
    </p:spTree>
    <p:extLst>
      <p:ext uri="{BB962C8B-B14F-4D97-AF65-F5344CB8AC3E}">
        <p14:creationId xmlns:p14="http://schemas.microsoft.com/office/powerpoint/2010/main" val="242182495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pPr>
              <a:defRPr/>
            </a:pPr>
            <a:endParaRPr lang="ru-RU"/>
          </a:p>
        </p:txBody>
      </p:sp>
      <p:sp>
        <p:nvSpPr>
          <p:cNvPr id="4" name="Нижний колонтитул 3"/>
          <p:cNvSpPr>
            <a:spLocks noGrp="1"/>
          </p:cNvSpPr>
          <p:nvPr>
            <p:ph type="ftr" sz="quarter" idx="11"/>
          </p:nvPr>
        </p:nvSpPr>
        <p:spPr/>
        <p:txBody>
          <a:bodyPr/>
          <a:lstStyle/>
          <a:p>
            <a:pPr>
              <a:defRPr/>
            </a:pPr>
            <a:endParaRPr lang="ru-RU"/>
          </a:p>
        </p:txBody>
      </p:sp>
      <p:sp>
        <p:nvSpPr>
          <p:cNvPr id="5" name="Номер слайда 4"/>
          <p:cNvSpPr>
            <a:spLocks noGrp="1"/>
          </p:cNvSpPr>
          <p:nvPr>
            <p:ph type="sldNum" sz="quarter" idx="12"/>
          </p:nvPr>
        </p:nvSpPr>
        <p:spPr/>
        <p:txBody>
          <a:bodyPr/>
          <a:lstStyle/>
          <a:p>
            <a:pPr>
              <a:defRPr/>
            </a:pPr>
            <a:fld id="{0F9A073B-E107-4DB9-9D79-C857A71695F9}" type="slidenum">
              <a:rPr lang="ru-RU" smtClean="0"/>
              <a:pPr>
                <a:defRPr/>
              </a:pPr>
              <a:t>‹#›</a:t>
            </a:fld>
            <a:endParaRPr lang="ru-RU"/>
          </a:p>
        </p:txBody>
      </p:sp>
    </p:spTree>
    <p:extLst>
      <p:ext uri="{BB962C8B-B14F-4D97-AF65-F5344CB8AC3E}">
        <p14:creationId xmlns:p14="http://schemas.microsoft.com/office/powerpoint/2010/main" val="203819304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endParaRPr lang="ru-RU"/>
          </a:p>
        </p:txBody>
      </p:sp>
      <p:sp>
        <p:nvSpPr>
          <p:cNvPr id="3" name="Нижний колонтитул 2"/>
          <p:cNvSpPr>
            <a:spLocks noGrp="1"/>
          </p:cNvSpPr>
          <p:nvPr>
            <p:ph type="ftr" sz="quarter" idx="11"/>
          </p:nvPr>
        </p:nvSpPr>
        <p:spPr/>
        <p:txBody>
          <a:bodyPr/>
          <a:lstStyle/>
          <a:p>
            <a:pPr>
              <a:defRPr/>
            </a:pPr>
            <a:endParaRPr lang="ru-RU"/>
          </a:p>
        </p:txBody>
      </p:sp>
      <p:sp>
        <p:nvSpPr>
          <p:cNvPr id="4" name="Номер слайда 3"/>
          <p:cNvSpPr>
            <a:spLocks noGrp="1"/>
          </p:cNvSpPr>
          <p:nvPr>
            <p:ph type="sldNum" sz="quarter" idx="12"/>
          </p:nvPr>
        </p:nvSpPr>
        <p:spPr/>
        <p:txBody>
          <a:bodyPr/>
          <a:lstStyle/>
          <a:p>
            <a:pPr>
              <a:defRPr/>
            </a:pPr>
            <a:fld id="{E01A2F4E-6978-4E92-BD1E-478EE3BADDF5}" type="slidenum">
              <a:rPr lang="ru-RU" smtClean="0"/>
              <a:pPr>
                <a:defRPr/>
              </a:pPr>
              <a:t>‹#›</a:t>
            </a:fld>
            <a:endParaRPr lang="ru-RU"/>
          </a:p>
        </p:txBody>
      </p:sp>
    </p:spTree>
    <p:extLst>
      <p:ext uri="{BB962C8B-B14F-4D97-AF65-F5344CB8AC3E}">
        <p14:creationId xmlns:p14="http://schemas.microsoft.com/office/powerpoint/2010/main" val="388022853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ru-RU"/>
              <a:t>Образец заголовка</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E629D980-1293-4B3F-A119-FC99CF10769A}" type="slidenum">
              <a:rPr lang="ru-RU" smtClean="0"/>
              <a:pPr>
                <a:defRPr/>
              </a:pPr>
              <a:t>‹#›</a:t>
            </a:fld>
            <a:endParaRPr lang="ru-RU"/>
          </a:p>
        </p:txBody>
      </p:sp>
    </p:spTree>
    <p:extLst>
      <p:ext uri="{BB962C8B-B14F-4D97-AF65-F5344CB8AC3E}">
        <p14:creationId xmlns:p14="http://schemas.microsoft.com/office/powerpoint/2010/main" val="2185399034"/>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42900"/>
            <a:ext cx="2949178" cy="120015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pPr>
              <a:defRPr/>
            </a:pPr>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3D6C7CA3-3C22-4BCD-9DA5-CBDA0177A11C}" type="slidenum">
              <a:rPr lang="ru-RU" smtClean="0"/>
              <a:pPr>
                <a:defRPr/>
              </a:pPr>
              <a:t>‹#›</a:t>
            </a:fld>
            <a:endParaRPr lang="ru-RU"/>
          </a:p>
        </p:txBody>
      </p:sp>
    </p:spTree>
    <p:extLst>
      <p:ext uri="{BB962C8B-B14F-4D97-AF65-F5344CB8AC3E}">
        <p14:creationId xmlns:p14="http://schemas.microsoft.com/office/powerpoint/2010/main" val="155413740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42900"/>
            <a:ext cx="2949178" cy="120015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3887391"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pPr>
              <a:defRPr/>
            </a:pPr>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9A2AA8B3-24E9-4607-9ABA-07BAACFC8ABC}" type="slidenum">
              <a:rPr lang="ru-RU" smtClean="0"/>
              <a:pPr>
                <a:defRPr/>
              </a:pPr>
              <a:t>‹#›</a:t>
            </a:fld>
            <a:endParaRPr lang="ru-RU"/>
          </a:p>
        </p:txBody>
      </p:sp>
    </p:spTree>
    <p:extLst>
      <p:ext uri="{BB962C8B-B14F-4D97-AF65-F5344CB8AC3E}">
        <p14:creationId xmlns:p14="http://schemas.microsoft.com/office/powerpoint/2010/main" val="301589715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CE01F7B6-5CFD-4C39-9181-9CEAF01FB711}" type="slidenum">
              <a:rPr lang="ru-RU" smtClean="0"/>
              <a:pPr>
                <a:defRPr/>
              </a:pPr>
              <a:t>‹#›</a:t>
            </a:fld>
            <a:endParaRPr lang="ru-RU"/>
          </a:p>
        </p:txBody>
      </p:sp>
    </p:spTree>
    <p:extLst>
      <p:ext uri="{BB962C8B-B14F-4D97-AF65-F5344CB8AC3E}">
        <p14:creationId xmlns:p14="http://schemas.microsoft.com/office/powerpoint/2010/main" val="255872707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6" y="273844"/>
            <a:ext cx="1971675" cy="4358879"/>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28651" y="273844"/>
            <a:ext cx="5800725" cy="435887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EF0AD7CA-B0F6-440A-9A1A-C5367F3471C0}" type="slidenum">
              <a:rPr lang="ru-RU" smtClean="0"/>
              <a:pPr>
                <a:defRPr/>
              </a:pPr>
              <a:t>‹#›</a:t>
            </a:fld>
            <a:endParaRPr lang="ru-RU"/>
          </a:p>
        </p:txBody>
      </p:sp>
    </p:spTree>
    <p:extLst>
      <p:ext uri="{BB962C8B-B14F-4D97-AF65-F5344CB8AC3E}">
        <p14:creationId xmlns:p14="http://schemas.microsoft.com/office/powerpoint/2010/main" val="370159140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218A3D7F-13AF-415E-8108-A6416D1C5BF4}" type="slidenum">
              <a:rPr lang="ru-RU" smtClean="0"/>
              <a:pPr>
                <a:defRPr/>
              </a:pPr>
              <a:t>‹#›</a:t>
            </a:fld>
            <a:endParaRPr lang="ru-RU"/>
          </a:p>
        </p:txBody>
      </p:sp>
    </p:spTree>
    <p:extLst>
      <p:ext uri="{BB962C8B-B14F-4D97-AF65-F5344CB8AC3E}">
        <p14:creationId xmlns:p14="http://schemas.microsoft.com/office/powerpoint/2010/main" val="403148695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Content Placeholder 3"/>
          <p:cNvSpPr>
            <a:spLocks noGrp="1"/>
          </p:cNvSpPr>
          <p:nvPr>
            <p:ph sz="half" idx="2"/>
          </p:nvPr>
        </p:nvSpPr>
        <p:spPr>
          <a:xfrm>
            <a:off x="629842" y="1878806"/>
            <a:ext cx="3868340"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Content Placeholder 5"/>
          <p:cNvSpPr>
            <a:spLocks noGrp="1"/>
          </p:cNvSpPr>
          <p:nvPr>
            <p:ph sz="quarter" idx="4"/>
          </p:nvPr>
        </p:nvSpPr>
        <p:spPr>
          <a:xfrm>
            <a:off x="4629150" y="1878806"/>
            <a:ext cx="3887391"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pPr>
              <a:defRPr/>
            </a:pPr>
            <a:endParaRPr lang="ru-RU"/>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pPr>
              <a:defRPr/>
            </a:pPr>
            <a:fld id="{78FC2313-34F9-4AFB-9FF4-D427018D4FE9}" type="slidenum">
              <a:rPr lang="ru-RU" smtClean="0"/>
              <a:pPr>
                <a:defRPr/>
              </a:pPr>
              <a:t>‹#›</a:t>
            </a:fld>
            <a:endParaRPr lang="ru-RU"/>
          </a:p>
        </p:txBody>
      </p:sp>
    </p:spTree>
    <p:extLst>
      <p:ext uri="{BB962C8B-B14F-4D97-AF65-F5344CB8AC3E}">
        <p14:creationId xmlns:p14="http://schemas.microsoft.com/office/powerpoint/2010/main" val="309882257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pPr>
              <a:defRPr/>
            </a:pPr>
            <a:endParaRPr lang="ru-RU"/>
          </a:p>
        </p:txBody>
      </p:sp>
      <p:sp>
        <p:nvSpPr>
          <p:cNvPr id="4" name="Footer Placeholder 3"/>
          <p:cNvSpPr>
            <a:spLocks noGrp="1"/>
          </p:cNvSpPr>
          <p:nvPr>
            <p:ph type="ftr" sz="quarter" idx="11"/>
          </p:nvPr>
        </p:nvSpPr>
        <p:spPr/>
        <p:txBody>
          <a:bodyPr/>
          <a:lstStyle/>
          <a:p>
            <a:pPr>
              <a:defRPr/>
            </a:pPr>
            <a:endParaRPr lang="ru-RU"/>
          </a:p>
        </p:txBody>
      </p:sp>
      <p:sp>
        <p:nvSpPr>
          <p:cNvPr id="5" name="Slide Number Placeholder 4"/>
          <p:cNvSpPr>
            <a:spLocks noGrp="1"/>
          </p:cNvSpPr>
          <p:nvPr>
            <p:ph type="sldNum" sz="quarter" idx="12"/>
          </p:nvPr>
        </p:nvSpPr>
        <p:spPr/>
        <p:txBody>
          <a:bodyPr/>
          <a:lstStyle/>
          <a:p>
            <a:pPr>
              <a:defRPr/>
            </a:pPr>
            <a:fld id="{0F9A073B-E107-4DB9-9D79-C857A71695F9}" type="slidenum">
              <a:rPr lang="ru-RU" smtClean="0"/>
              <a:pPr>
                <a:defRPr/>
              </a:pPr>
              <a:t>‹#›</a:t>
            </a:fld>
            <a:endParaRPr lang="ru-RU"/>
          </a:p>
        </p:txBody>
      </p:sp>
    </p:spTree>
    <p:extLst>
      <p:ext uri="{BB962C8B-B14F-4D97-AF65-F5344CB8AC3E}">
        <p14:creationId xmlns:p14="http://schemas.microsoft.com/office/powerpoint/2010/main" val="217444416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ru-RU"/>
          </a:p>
        </p:txBody>
      </p:sp>
      <p:sp>
        <p:nvSpPr>
          <p:cNvPr id="3" name="Footer Placeholder 2"/>
          <p:cNvSpPr>
            <a:spLocks noGrp="1"/>
          </p:cNvSpPr>
          <p:nvPr>
            <p:ph type="ftr" sz="quarter" idx="11"/>
          </p:nvPr>
        </p:nvSpPr>
        <p:spPr/>
        <p:txBody>
          <a:bodyPr/>
          <a:lstStyle/>
          <a:p>
            <a:pPr>
              <a:defRPr/>
            </a:pPr>
            <a:endParaRPr lang="ru-RU"/>
          </a:p>
        </p:txBody>
      </p:sp>
      <p:sp>
        <p:nvSpPr>
          <p:cNvPr id="4" name="Slide Number Placeholder 3"/>
          <p:cNvSpPr>
            <a:spLocks noGrp="1"/>
          </p:cNvSpPr>
          <p:nvPr>
            <p:ph type="sldNum" sz="quarter" idx="12"/>
          </p:nvPr>
        </p:nvSpPr>
        <p:spPr/>
        <p:txBody>
          <a:bodyPr/>
          <a:lstStyle/>
          <a:p>
            <a:pPr>
              <a:defRPr/>
            </a:pPr>
            <a:fld id="{E01A2F4E-6978-4E92-BD1E-478EE3BADDF5}" type="slidenum">
              <a:rPr lang="ru-RU" smtClean="0"/>
              <a:pPr>
                <a:defRPr/>
              </a:pPr>
              <a:t>‹#›</a:t>
            </a:fld>
            <a:endParaRPr lang="ru-RU"/>
          </a:p>
        </p:txBody>
      </p:sp>
    </p:spTree>
    <p:extLst>
      <p:ext uri="{BB962C8B-B14F-4D97-AF65-F5344CB8AC3E}">
        <p14:creationId xmlns:p14="http://schemas.microsoft.com/office/powerpoint/2010/main" val="285633542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ru-RU"/>
              <a:t>Образец заголовка</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3D6C7CA3-3C22-4BCD-9DA5-CBDA0177A11C}" type="slidenum">
              <a:rPr lang="ru-RU" smtClean="0"/>
              <a:pPr>
                <a:defRPr/>
              </a:pPr>
              <a:t>‹#›</a:t>
            </a:fld>
            <a:endParaRPr lang="ru-RU"/>
          </a:p>
        </p:txBody>
      </p:sp>
    </p:spTree>
    <p:extLst>
      <p:ext uri="{BB962C8B-B14F-4D97-AF65-F5344CB8AC3E}">
        <p14:creationId xmlns:p14="http://schemas.microsoft.com/office/powerpoint/2010/main" val="145079993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9A2AA8B3-24E9-4607-9ABA-07BAACFC8ABC}" type="slidenum">
              <a:rPr lang="ru-RU" smtClean="0"/>
              <a:pPr>
                <a:defRPr/>
              </a:pPr>
              <a:t>‹#›</a:t>
            </a:fld>
            <a:endParaRPr lang="ru-RU"/>
          </a:p>
        </p:txBody>
      </p:sp>
    </p:spTree>
    <p:extLst>
      <p:ext uri="{BB962C8B-B14F-4D97-AF65-F5344CB8AC3E}">
        <p14:creationId xmlns:p14="http://schemas.microsoft.com/office/powerpoint/2010/main" val="301118553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ru-RU"/>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ru-RU"/>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FF910399-87EF-4B50-B443-552A2BE79DD2}" type="slidenum">
              <a:rPr lang="ru-RU" smtClean="0"/>
              <a:pPr>
                <a:defRPr/>
              </a:pPr>
              <a:t>‹#›</a:t>
            </a:fld>
            <a:endParaRPr lang="ru-RU"/>
          </a:p>
        </p:txBody>
      </p:sp>
    </p:spTree>
    <p:extLst>
      <p:ext uri="{BB962C8B-B14F-4D97-AF65-F5344CB8AC3E}">
        <p14:creationId xmlns:p14="http://schemas.microsoft.com/office/powerpoint/2010/main" val="555910309"/>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ransition>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CBEEB17-E470-B841-9030-06E72EE73D03}" type="datetime1">
              <a:rPr lang="ru-RU" smtClean="0"/>
              <a:t>28.06.2025</a:t>
            </a:fld>
            <a:endParaRPr lang="en-RU"/>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RU"/>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3F74DE6-944D-7A40-9389-EB907D9A05BB}" type="slidenum">
              <a:rPr lang="en-RU" smtClean="0"/>
              <a:t>‹#›</a:t>
            </a:fld>
            <a:endParaRPr lang="en-RU"/>
          </a:p>
        </p:txBody>
      </p:sp>
    </p:spTree>
    <p:extLst>
      <p:ext uri="{BB962C8B-B14F-4D97-AF65-F5344CB8AC3E}">
        <p14:creationId xmlns:p14="http://schemas.microsoft.com/office/powerpoint/2010/main" val="3901890254"/>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ru-RU"/>
          </a:p>
        </p:txBody>
      </p:sp>
      <p:sp>
        <p:nvSpPr>
          <p:cNvPr id="5" name="Нижний колонтитул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ru-RU"/>
          </a:p>
        </p:txBody>
      </p:sp>
      <p:sp>
        <p:nvSpPr>
          <p:cNvPr id="6" name="Номер слайда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FF910399-87EF-4B50-B443-552A2BE79DD2}" type="slidenum">
              <a:rPr lang="ru-RU" smtClean="0"/>
              <a:pPr>
                <a:defRPr/>
              </a:pPr>
              <a:t>‹#›</a:t>
            </a:fld>
            <a:endParaRPr lang="ru-RU"/>
          </a:p>
        </p:txBody>
      </p:sp>
    </p:spTree>
    <p:extLst>
      <p:ext uri="{BB962C8B-B14F-4D97-AF65-F5344CB8AC3E}">
        <p14:creationId xmlns:p14="http://schemas.microsoft.com/office/powerpoint/2010/main" val="4231631605"/>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ransition>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microsoft.com/office/2007/relationships/hdphoto" Target="../media/hdphoto1.wdp"/><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13.png"/><Relationship Id="rId5" Type="http://schemas.openxmlformats.org/officeDocument/2006/relationships/image" Target="../media/image12.w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4.xml"/><Relationship Id="rId5" Type="http://schemas.openxmlformats.org/officeDocument/2006/relationships/image" Target="../media/image24.jpe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4.xml"/><Relationship Id="rId5" Type="http://schemas.openxmlformats.org/officeDocument/2006/relationships/image" Target="../media/image24.jpe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4.xml"/><Relationship Id="rId5" Type="http://schemas.openxmlformats.org/officeDocument/2006/relationships/image" Target="../media/image24.jpe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4.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4.xml"/><Relationship Id="rId5" Type="http://schemas.openxmlformats.org/officeDocument/2006/relationships/image" Target="../media/image15.jpe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4.xml"/><Relationship Id="rId5" Type="http://schemas.openxmlformats.org/officeDocument/2006/relationships/image" Target="../media/image39.jpe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9"/>
          <p:cNvSpPr>
            <a:spLocks noGrp="1"/>
          </p:cNvSpPr>
          <p:nvPr>
            <p:ph type="title"/>
          </p:nvPr>
        </p:nvSpPr>
        <p:spPr>
          <a:xfrm>
            <a:off x="2625611" y="916715"/>
            <a:ext cx="3812077" cy="1677094"/>
          </a:xfrm>
        </p:spPr>
        <p:txBody>
          <a:bodyPr>
            <a:normAutofit/>
          </a:bodyPr>
          <a:lstStyle/>
          <a:p>
            <a:pPr algn="ctr"/>
            <a:r>
              <a:rPr lang="ru-RU" sz="1800" b="1" dirty="0">
                <a:solidFill>
                  <a:schemeClr val="accent1">
                    <a:lumMod val="50000"/>
                  </a:schemeClr>
                </a:solidFill>
                <a:effectLst>
                  <a:outerShdw blurRad="38100" dist="38100" dir="2700000" algn="tl">
                    <a:srgbClr val="000000">
                      <a:alpha val="43137"/>
                    </a:srgbClr>
                  </a:outerShdw>
                </a:effectLst>
              </a:rPr>
              <a:t>Характеристики низкоэнергетического и спонтанного деления тяжелых и сверхтяжелых ядер</a:t>
            </a:r>
          </a:p>
        </p:txBody>
      </p:sp>
      <p:sp>
        <p:nvSpPr>
          <p:cNvPr id="4" name="Содержимое 3"/>
          <p:cNvSpPr>
            <a:spLocks noGrp="1"/>
          </p:cNvSpPr>
          <p:nvPr>
            <p:ph idx="1"/>
          </p:nvPr>
        </p:nvSpPr>
        <p:spPr>
          <a:xfrm>
            <a:off x="2824225" y="2643759"/>
            <a:ext cx="3414846" cy="513057"/>
          </a:xfrm>
        </p:spPr>
        <p:txBody>
          <a:bodyPr>
            <a:normAutofit fontScale="47500" lnSpcReduction="20000"/>
          </a:bodyPr>
          <a:lstStyle/>
          <a:p>
            <a:pPr marL="0" indent="0" algn="ctr">
              <a:lnSpc>
                <a:spcPct val="150000"/>
              </a:lnSpc>
              <a:spcBef>
                <a:spcPts val="0"/>
              </a:spcBef>
              <a:buNone/>
            </a:pPr>
            <a:r>
              <a:rPr lang="ru-RU" sz="2200" b="1" i="1" dirty="0">
                <a:solidFill>
                  <a:srgbClr val="7030A0"/>
                </a:solidFill>
              </a:rPr>
              <a:t>Александр </a:t>
            </a:r>
            <a:r>
              <a:rPr lang="ru-RU" sz="2200" b="1" i="1" dirty="0" err="1">
                <a:solidFill>
                  <a:srgbClr val="7030A0"/>
                </a:solidFill>
              </a:rPr>
              <a:t>Свирихин</a:t>
            </a:r>
            <a:endParaRPr lang="en-US" sz="2200" b="1" i="1" dirty="0">
              <a:solidFill>
                <a:srgbClr val="7030A0"/>
              </a:solidFill>
            </a:endParaRPr>
          </a:p>
          <a:p>
            <a:pPr marL="0" indent="0" algn="ctr">
              <a:lnSpc>
                <a:spcPct val="150000"/>
              </a:lnSpc>
              <a:spcBef>
                <a:spcPts val="0"/>
              </a:spcBef>
              <a:buNone/>
            </a:pPr>
            <a:r>
              <a:rPr lang="ru-RU" sz="2200" i="1" dirty="0">
                <a:solidFill>
                  <a:srgbClr val="7030A0"/>
                </a:solidFill>
              </a:rPr>
              <a:t>ЛЯР ОИЯИ, Дубна</a:t>
            </a:r>
            <a:endParaRPr lang="en-US" sz="2200" i="1" dirty="0">
              <a:solidFill>
                <a:srgbClr val="7030A0"/>
              </a:solidFill>
            </a:endParaRPr>
          </a:p>
          <a:p>
            <a:pPr marL="0" indent="0" algn="ctr">
              <a:lnSpc>
                <a:spcPct val="150000"/>
              </a:lnSpc>
              <a:spcBef>
                <a:spcPts val="0"/>
              </a:spcBef>
              <a:buNone/>
            </a:pPr>
            <a:endParaRPr lang="en-US" sz="1050" b="1" i="1" dirty="0">
              <a:solidFill>
                <a:srgbClr val="7030A0"/>
              </a:solidFill>
            </a:endParaRPr>
          </a:p>
          <a:p>
            <a:pPr marL="0" indent="0" algn="ctr">
              <a:lnSpc>
                <a:spcPct val="150000"/>
              </a:lnSpc>
              <a:spcBef>
                <a:spcPts val="0"/>
              </a:spcBef>
              <a:buNone/>
            </a:pPr>
            <a:endParaRPr lang="en-US" sz="1050" b="1" dirty="0">
              <a:solidFill>
                <a:srgbClr val="7030A0"/>
              </a:solidFill>
            </a:endParaRPr>
          </a:p>
          <a:p>
            <a:pPr marL="0" indent="0" algn="ctr">
              <a:lnSpc>
                <a:spcPct val="150000"/>
              </a:lnSpc>
              <a:spcBef>
                <a:spcPts val="0"/>
              </a:spcBef>
              <a:buNone/>
            </a:pPr>
            <a:endParaRPr lang="en-US" sz="1050" dirty="0"/>
          </a:p>
        </p:txBody>
      </p:sp>
      <p:sp>
        <p:nvSpPr>
          <p:cNvPr id="6" name="TextBox 5">
            <a:extLst>
              <a:ext uri="{FF2B5EF4-FFF2-40B4-BE49-F238E27FC236}">
                <a16:creationId xmlns:a16="http://schemas.microsoft.com/office/drawing/2014/main" id="{B412986B-7DB8-421E-B4E2-7F6703E5B0AC}"/>
              </a:ext>
            </a:extLst>
          </p:cNvPr>
          <p:cNvSpPr txBox="1"/>
          <p:nvPr/>
        </p:nvSpPr>
        <p:spPr>
          <a:xfrm>
            <a:off x="1559068" y="262784"/>
            <a:ext cx="5945160" cy="276999"/>
          </a:xfrm>
          <a:prstGeom prst="rect">
            <a:avLst/>
          </a:prstGeom>
          <a:noFill/>
        </p:spPr>
        <p:txBody>
          <a:bodyPr wrap="square" rtlCol="0">
            <a:spAutoFit/>
          </a:bodyPr>
          <a:lstStyle/>
          <a:p>
            <a:pPr algn="ctr"/>
            <a:r>
              <a:rPr lang="ru-RU" sz="1200" dirty="0">
                <a:solidFill>
                  <a:srgbClr val="002060"/>
                </a:solidFill>
                <a:effectLst>
                  <a:outerShdw blurRad="38100" dist="38100" dir="2700000" algn="tl">
                    <a:srgbClr val="000000">
                      <a:alpha val="43137"/>
                    </a:srgbClr>
                  </a:outerShdw>
                </a:effectLst>
              </a:rPr>
              <a:t>Совет РАН по физике тяжелых ионов</a:t>
            </a:r>
            <a:endParaRPr lang="ru-RU" sz="1200" i="1" dirty="0">
              <a:solidFill>
                <a:srgbClr val="002060"/>
              </a:solidFill>
              <a:effectLst>
                <a:outerShdw blurRad="38100" dist="38100" dir="2700000" algn="tl">
                  <a:srgbClr val="000000">
                    <a:alpha val="43137"/>
                  </a:srgbClr>
                </a:outerShdw>
              </a:effectLst>
            </a:endParaRPr>
          </a:p>
        </p:txBody>
      </p:sp>
      <p:sp>
        <p:nvSpPr>
          <p:cNvPr id="2" name="Прямоугольник 1">
            <a:extLst>
              <a:ext uri="{FF2B5EF4-FFF2-40B4-BE49-F238E27FC236}">
                <a16:creationId xmlns:a16="http://schemas.microsoft.com/office/drawing/2014/main" id="{061D33BC-30FE-4679-B9D1-8024908E140C}"/>
              </a:ext>
            </a:extLst>
          </p:cNvPr>
          <p:cNvSpPr/>
          <p:nvPr/>
        </p:nvSpPr>
        <p:spPr>
          <a:xfrm>
            <a:off x="3739879" y="4192523"/>
            <a:ext cx="1664238" cy="246221"/>
          </a:xfrm>
          <a:prstGeom prst="rect">
            <a:avLst/>
          </a:prstGeom>
        </p:spPr>
        <p:txBody>
          <a:bodyPr wrap="none">
            <a:spAutoFit/>
          </a:bodyPr>
          <a:lstStyle/>
          <a:p>
            <a:pPr algn="ctr"/>
            <a:r>
              <a:rPr lang="ru-RU" sz="1000" i="1" dirty="0">
                <a:solidFill>
                  <a:srgbClr val="002060"/>
                </a:solidFill>
              </a:rPr>
              <a:t>Санкт-Петербург, 2025</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35696" y="1059582"/>
            <a:ext cx="5076564" cy="2677656"/>
          </a:xfrm>
          <a:prstGeom prst="rect">
            <a:avLst/>
          </a:prstGeom>
          <a:noFill/>
        </p:spPr>
        <p:txBody>
          <a:bodyPr wrap="square" rtlCol="0">
            <a:spAutoFit/>
          </a:bodyPr>
          <a:lstStyle/>
          <a:p>
            <a:r>
              <a:rPr lang="ru-RU" sz="1400" dirty="0"/>
              <a:t>Оценка времени жизни</a:t>
            </a:r>
            <a:r>
              <a:rPr lang="en-US" sz="1400" dirty="0"/>
              <a:t>                               &gt;      5 </a:t>
            </a:r>
            <a:r>
              <a:rPr lang="ru-RU" sz="1400" dirty="0"/>
              <a:t>распадов</a:t>
            </a:r>
            <a:endParaRPr lang="en-US" sz="1400" dirty="0"/>
          </a:p>
          <a:p>
            <a:endParaRPr lang="en-US" sz="1400" dirty="0"/>
          </a:p>
          <a:p>
            <a:r>
              <a:rPr lang="ru-RU" sz="1400" dirty="0"/>
              <a:t>Среднее число нейтронов деления</a:t>
            </a:r>
            <a:r>
              <a:rPr lang="en-US" sz="1400" dirty="0"/>
              <a:t>           &gt;      20 </a:t>
            </a:r>
            <a:r>
              <a:rPr lang="ru-RU" sz="1400" dirty="0"/>
              <a:t>делений</a:t>
            </a:r>
            <a:endParaRPr lang="en-US" sz="1400" dirty="0"/>
          </a:p>
          <a:p>
            <a:r>
              <a:rPr lang="en-US" sz="1400" dirty="0"/>
              <a:t>(</a:t>
            </a:r>
            <a:r>
              <a:rPr lang="el-GR" sz="1400" dirty="0"/>
              <a:t>ε</a:t>
            </a:r>
            <a:r>
              <a:rPr lang="en-US" sz="1400" baseline="-25000" dirty="0"/>
              <a:t>n</a:t>
            </a:r>
            <a:r>
              <a:rPr lang="en-US" sz="1400" dirty="0"/>
              <a:t>  &gt; 45%)</a:t>
            </a:r>
          </a:p>
          <a:p>
            <a:endParaRPr lang="en-US" sz="1400" dirty="0"/>
          </a:p>
          <a:p>
            <a:r>
              <a:rPr lang="ru-RU" sz="1400" dirty="0"/>
              <a:t>Распр. множественности нейтронов</a:t>
            </a:r>
            <a:r>
              <a:rPr lang="en-US" sz="1400" dirty="0"/>
              <a:t>          &gt;    100 </a:t>
            </a:r>
            <a:r>
              <a:rPr lang="ru-RU" sz="1400" dirty="0"/>
              <a:t>делений</a:t>
            </a:r>
            <a:endParaRPr lang="en-US" sz="1400" dirty="0"/>
          </a:p>
          <a:p>
            <a:r>
              <a:rPr lang="en-US" sz="1400" dirty="0"/>
              <a:t>(</a:t>
            </a:r>
            <a:r>
              <a:rPr lang="el-GR" sz="1400" dirty="0"/>
              <a:t>ε</a:t>
            </a:r>
            <a:r>
              <a:rPr lang="en-US" sz="1400" baseline="-25000" dirty="0"/>
              <a:t>n</a:t>
            </a:r>
            <a:r>
              <a:rPr lang="en-US" sz="1400" dirty="0"/>
              <a:t>  &gt; 45%)</a:t>
            </a:r>
          </a:p>
          <a:p>
            <a:endParaRPr lang="en-US" sz="1400" dirty="0"/>
          </a:p>
          <a:p>
            <a:r>
              <a:rPr lang="ru-RU" sz="1400" dirty="0"/>
              <a:t>Приближенная </a:t>
            </a:r>
            <a:r>
              <a:rPr lang="en-US" sz="1400" dirty="0"/>
              <a:t>TKE (2 FF!)                          &gt;    100 </a:t>
            </a:r>
            <a:r>
              <a:rPr lang="ru-RU" sz="1400" dirty="0"/>
              <a:t>делений</a:t>
            </a:r>
            <a:endParaRPr lang="en-US" sz="1400" dirty="0"/>
          </a:p>
          <a:p>
            <a:endParaRPr lang="ru-RU" sz="1400" dirty="0"/>
          </a:p>
          <a:p>
            <a:r>
              <a:rPr lang="ru-RU" sz="1400" dirty="0"/>
              <a:t>Восстановление распределений</a:t>
            </a:r>
          </a:p>
          <a:p>
            <a:r>
              <a:rPr lang="ru-RU" sz="1400" dirty="0"/>
              <a:t>осколков по массам-энергиям</a:t>
            </a:r>
            <a:r>
              <a:rPr lang="en-US" sz="1400" dirty="0"/>
              <a:t>    </a:t>
            </a:r>
            <a:r>
              <a:rPr lang="ru-RU" sz="1400" dirty="0"/>
              <a:t>                </a:t>
            </a:r>
            <a:r>
              <a:rPr lang="en-US" sz="1400" dirty="0"/>
              <a:t>&gt;     </a:t>
            </a:r>
            <a:r>
              <a:rPr lang="en-US" sz="1400" b="1" dirty="0">
                <a:solidFill>
                  <a:srgbClr val="FF0000"/>
                </a:solidFill>
              </a:rPr>
              <a:t>10</a:t>
            </a:r>
            <a:r>
              <a:rPr lang="en-US" sz="1400" b="1" baseline="30000" dirty="0">
                <a:solidFill>
                  <a:srgbClr val="FF0000"/>
                </a:solidFill>
              </a:rPr>
              <a:t>5</a:t>
            </a:r>
            <a:r>
              <a:rPr lang="en-US" sz="1400" b="1" dirty="0">
                <a:solidFill>
                  <a:srgbClr val="FF0000"/>
                </a:solidFill>
              </a:rPr>
              <a:t> </a:t>
            </a:r>
            <a:r>
              <a:rPr lang="ru-RU" sz="1400" b="1" dirty="0">
                <a:solidFill>
                  <a:srgbClr val="FF0000"/>
                </a:solidFill>
              </a:rPr>
              <a:t>делений</a:t>
            </a:r>
            <a:endParaRPr lang="en-US" sz="1400" b="1" dirty="0">
              <a:solidFill>
                <a:srgbClr val="FF0000"/>
              </a:solidFill>
            </a:endParaRPr>
          </a:p>
        </p:txBody>
      </p:sp>
    </p:spTree>
    <p:extLst>
      <p:ext uri="{BB962C8B-B14F-4D97-AF65-F5344CB8AC3E}">
        <p14:creationId xmlns:p14="http://schemas.microsoft.com/office/powerpoint/2010/main" val="128398842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A2A4AD42-9710-763A-74C8-B008607C17A9}"/>
              </a:ext>
            </a:extLst>
          </p:cNvPr>
          <p:cNvGraphicFramePr>
            <a:graphicFrameLocks noGrp="1" noChangeAspect="1"/>
          </p:cNvGraphicFramePr>
          <p:nvPr>
            <p:ph sz="half" idx="1"/>
            <p:extLst>
              <p:ext uri="{D42A27DB-BD31-4B8C-83A1-F6EECF244321}">
                <p14:modId xmlns:p14="http://schemas.microsoft.com/office/powerpoint/2010/main" val="1522693098"/>
              </p:ext>
            </p:extLst>
          </p:nvPr>
        </p:nvGraphicFramePr>
        <p:xfrm>
          <a:off x="1869190" y="1631097"/>
          <a:ext cx="4462163" cy="2682403"/>
        </p:xfrm>
        <a:graphic>
          <a:graphicData uri="http://schemas.openxmlformats.org/presentationml/2006/ole">
            <mc:AlternateContent xmlns:mc="http://schemas.openxmlformats.org/markup-compatibility/2006">
              <mc:Choice xmlns:v="urn:schemas-microsoft-com:vml" Requires="v">
                <p:oleObj spid="_x0000_s1044" name="CorelDRAW" r:id="rId4" imgW="9732600" imgH="5851080" progId="">
                  <p:embed/>
                </p:oleObj>
              </mc:Choice>
              <mc:Fallback>
                <p:oleObj name="CorelDRAW" r:id="rId4" imgW="9732600" imgH="5851080" progId="">
                  <p:embed/>
                  <p:pic>
                    <p:nvPicPr>
                      <p:cNvPr id="4" name="Content Placeholder 3">
                        <a:extLst>
                          <a:ext uri="{FF2B5EF4-FFF2-40B4-BE49-F238E27FC236}">
                            <a16:creationId xmlns:a16="http://schemas.microsoft.com/office/drawing/2014/main" id="{53665F41-A2F6-1A45-A260-2DBEC5D1B2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9190" y="1631097"/>
                        <a:ext cx="4462163" cy="2682403"/>
                      </a:xfrm>
                      <a:prstGeom prst="rect">
                        <a:avLst/>
                      </a:prstGeom>
                      <a:noFill/>
                      <a:ln>
                        <a:noFill/>
                      </a:ln>
                      <a:effectLst/>
                    </p:spPr>
                  </p:pic>
                </p:oleObj>
              </mc:Fallback>
            </mc:AlternateContent>
          </a:graphicData>
        </a:graphic>
      </p:graphicFrame>
      <p:sp>
        <p:nvSpPr>
          <p:cNvPr id="3" name="TextBox 2">
            <a:extLst>
              <a:ext uri="{FF2B5EF4-FFF2-40B4-BE49-F238E27FC236}">
                <a16:creationId xmlns:a16="http://schemas.microsoft.com/office/drawing/2014/main" id="{7D691DEC-37BA-7C80-8B53-7977A839F066}"/>
              </a:ext>
            </a:extLst>
          </p:cNvPr>
          <p:cNvSpPr txBox="1"/>
          <p:nvPr/>
        </p:nvSpPr>
        <p:spPr>
          <a:xfrm>
            <a:off x="3851921" y="3944168"/>
            <a:ext cx="2419175" cy="369332"/>
          </a:xfrm>
          <a:prstGeom prst="rect">
            <a:avLst/>
          </a:prstGeom>
          <a:noFill/>
        </p:spPr>
        <p:txBody>
          <a:bodyPr wrap="square">
            <a:spAutoFit/>
          </a:bodyPr>
          <a:lstStyle/>
          <a:p>
            <a:pPr algn="r"/>
            <a:r>
              <a:rPr lang="en-GB" sz="900" i="1" dirty="0" err="1"/>
              <a:t>Popeko</a:t>
            </a:r>
            <a:r>
              <a:rPr lang="en-GB" sz="900" i="1" dirty="0"/>
              <a:t> A. G., </a:t>
            </a:r>
            <a:r>
              <a:rPr lang="en-US" sz="900" i="1" dirty="0"/>
              <a:t>et al</a:t>
            </a:r>
            <a:r>
              <a:rPr lang="en-GB" sz="900" i="1" dirty="0"/>
              <a:t>. </a:t>
            </a:r>
          </a:p>
          <a:p>
            <a:pPr algn="r"/>
            <a:r>
              <a:rPr lang="en-GB" sz="900" i="1" dirty="0"/>
              <a:t>NIM B. (2016).Vol. 376</a:t>
            </a:r>
          </a:p>
        </p:txBody>
      </p:sp>
      <p:pic>
        <p:nvPicPr>
          <p:cNvPr id="4" name="Picture 8">
            <a:extLst>
              <a:ext uri="{FF2B5EF4-FFF2-40B4-BE49-F238E27FC236}">
                <a16:creationId xmlns:a16="http://schemas.microsoft.com/office/drawing/2014/main" id="{E27ADB12-8C67-42C1-29F6-97306E66ABEB}"/>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100000"/>
                    </a14:imgEffect>
                    <a14:imgEffect>
                      <a14:brightnessContrast contrast="5000"/>
                    </a14:imgEffect>
                  </a14:imgLayer>
                </a14:imgProps>
              </a:ext>
            </a:extLst>
          </a:blip>
          <a:srcRect l="-1" t="24094" r="-211" b="688"/>
          <a:stretch/>
        </p:blipFill>
        <p:spPr>
          <a:xfrm>
            <a:off x="467544" y="180816"/>
            <a:ext cx="3632728" cy="1533742"/>
          </a:xfrm>
          <a:prstGeom prst="rect">
            <a:avLst/>
          </a:prstGeom>
          <a:effectLst>
            <a:outerShdw blurRad="50800" dist="38100" dir="2700000" algn="tl" rotWithShape="0">
              <a:prstClr val="black">
                <a:alpha val="40000"/>
              </a:prstClr>
            </a:outerShdw>
          </a:effectLst>
        </p:spPr>
      </p:pic>
      <p:sp>
        <p:nvSpPr>
          <p:cNvPr id="5" name="TextBox 4"/>
          <p:cNvSpPr txBox="1"/>
          <p:nvPr/>
        </p:nvSpPr>
        <p:spPr>
          <a:xfrm>
            <a:off x="4355976" y="483518"/>
            <a:ext cx="3348914" cy="784830"/>
          </a:xfrm>
          <a:prstGeom prst="rect">
            <a:avLst/>
          </a:prstGeom>
          <a:noFill/>
        </p:spPr>
        <p:txBody>
          <a:bodyPr wrap="square" rtlCol="0">
            <a:spAutoFit/>
          </a:bodyPr>
          <a:lstStyle/>
          <a:p>
            <a:pPr algn="ctr"/>
            <a:r>
              <a:rPr lang="en-GB" sz="1500" b="1" dirty="0">
                <a:solidFill>
                  <a:srgbClr val="FF0000"/>
                </a:solidFill>
              </a:rPr>
              <a:t>S</a:t>
            </a:r>
            <a:r>
              <a:rPr lang="en-GB" sz="1500" b="1" dirty="0"/>
              <a:t>eparator for </a:t>
            </a:r>
            <a:r>
              <a:rPr lang="en-GB" sz="1500" b="1" dirty="0">
                <a:solidFill>
                  <a:srgbClr val="FF0000"/>
                </a:solidFill>
              </a:rPr>
              <a:t>H</a:t>
            </a:r>
            <a:r>
              <a:rPr lang="en-GB" sz="1500" b="1" dirty="0"/>
              <a:t>eavy </a:t>
            </a:r>
            <a:r>
              <a:rPr lang="en-GB" sz="1500" b="1" dirty="0" err="1">
                <a:solidFill>
                  <a:srgbClr val="FF0000"/>
                </a:solidFill>
              </a:rPr>
              <a:t>EL</a:t>
            </a:r>
            <a:r>
              <a:rPr lang="en-GB" sz="1500" b="1" dirty="0" err="1"/>
              <a:t>ement</a:t>
            </a:r>
            <a:r>
              <a:rPr lang="en-GB" sz="1500" b="1" dirty="0"/>
              <a:t> </a:t>
            </a:r>
            <a:r>
              <a:rPr lang="en-GB" sz="1500" b="1" dirty="0">
                <a:solidFill>
                  <a:srgbClr val="FF0000"/>
                </a:solidFill>
              </a:rPr>
              <a:t>S</a:t>
            </a:r>
            <a:r>
              <a:rPr lang="en-GB" sz="1500" b="1" dirty="0"/>
              <a:t>pectroscopy – </a:t>
            </a:r>
            <a:r>
              <a:rPr lang="en-GB" sz="1500" b="1" dirty="0">
                <a:solidFill>
                  <a:srgbClr val="FF0000"/>
                </a:solidFill>
              </a:rPr>
              <a:t>SHELS</a:t>
            </a:r>
          </a:p>
          <a:p>
            <a:pPr algn="ctr"/>
            <a:r>
              <a:rPr lang="en-GB" sz="1500" dirty="0"/>
              <a:t>(U400 cyclotron FLNR)</a:t>
            </a: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990F6-BB80-81FF-7CF9-3BC007C1D5B2}"/>
              </a:ext>
            </a:extLst>
          </p:cNvPr>
          <p:cNvSpPr>
            <a:spLocks noGrp="1"/>
          </p:cNvSpPr>
          <p:nvPr>
            <p:ph type="title"/>
          </p:nvPr>
        </p:nvSpPr>
        <p:spPr>
          <a:xfrm>
            <a:off x="1277931" y="197954"/>
            <a:ext cx="6588138" cy="486212"/>
          </a:xfrm>
        </p:spPr>
        <p:txBody>
          <a:bodyPr>
            <a:normAutofit/>
          </a:bodyPr>
          <a:lstStyle/>
          <a:p>
            <a:pPr algn="ctr"/>
            <a:r>
              <a:rPr lang="en-US" sz="1800" b="1" dirty="0" err="1">
                <a:solidFill>
                  <a:schemeClr val="accent1">
                    <a:lumMod val="50000"/>
                  </a:schemeClr>
                </a:solidFill>
                <a:latin typeface="Arial" panose="020B0604020202020204" pitchFamily="34" charset="0"/>
                <a:cs typeface="Arial" panose="020B0604020202020204" pitchFamily="34" charset="0"/>
              </a:rPr>
              <a:t>SFiNx</a:t>
            </a:r>
            <a:r>
              <a:rPr lang="en-US" sz="1800" b="1" dirty="0">
                <a:solidFill>
                  <a:schemeClr val="accent1">
                    <a:lumMod val="50000"/>
                  </a:schemeClr>
                </a:solidFill>
                <a:latin typeface="Arial" panose="020B0604020202020204" pitchFamily="34" charset="0"/>
                <a:cs typeface="Arial" panose="020B0604020202020204" pitchFamily="34" charset="0"/>
              </a:rPr>
              <a:t> – </a:t>
            </a:r>
            <a:r>
              <a:rPr lang="en-GB" sz="1800" b="1" dirty="0">
                <a:solidFill>
                  <a:schemeClr val="accent1">
                    <a:lumMod val="50000"/>
                  </a:schemeClr>
                </a:solidFill>
                <a:latin typeface="Arial" panose="020B0604020202020204" pitchFamily="34" charset="0"/>
                <a:cs typeface="Arial" panose="020B0604020202020204" pitchFamily="34" charset="0"/>
              </a:rPr>
              <a:t>Spontaneous Fission, Neutrons and x-rays</a:t>
            </a:r>
            <a:endParaRPr lang="x-none" sz="1800" b="1" dirty="0">
              <a:solidFill>
                <a:schemeClr val="accent1">
                  <a:lumMod val="50000"/>
                </a:schemeClr>
              </a:solidFill>
              <a:latin typeface="Arial" panose="020B0604020202020204" pitchFamily="34" charset="0"/>
              <a:cs typeface="Arial" panose="020B0604020202020204" pitchFamily="34" charset="0"/>
            </a:endParaRPr>
          </a:p>
        </p:txBody>
      </p:sp>
      <p:pic>
        <p:nvPicPr>
          <p:cNvPr id="3" name="Content Placeholder 4">
            <a:extLst>
              <a:ext uri="{FF2B5EF4-FFF2-40B4-BE49-F238E27FC236}">
                <a16:creationId xmlns:a16="http://schemas.microsoft.com/office/drawing/2014/main" id="{28880FDA-08EC-2B43-2B2C-521B4DE6E357}"/>
              </a:ext>
            </a:extLst>
          </p:cNvPr>
          <p:cNvPicPr>
            <a:picLocks noGrp="1" noChangeAspect="1"/>
          </p:cNvPicPr>
          <p:nvPr>
            <p:ph sz="half" idx="1"/>
          </p:nvPr>
        </p:nvPicPr>
        <p:blipFill>
          <a:blip r:embed="rId3" cstate="hqprint">
            <a:extLst>
              <a:ext uri="{28A0092B-C50C-407E-A947-70E740481C1C}">
                <a14:useLocalDpi xmlns:a14="http://schemas.microsoft.com/office/drawing/2010/main"/>
              </a:ext>
            </a:extLst>
          </a:blip>
          <a:stretch>
            <a:fillRect/>
          </a:stretch>
        </p:blipFill>
        <p:spPr>
          <a:xfrm>
            <a:off x="1293136" y="3092627"/>
            <a:ext cx="1512168" cy="1622976"/>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05E10F5E-2A3E-4291-8715-23A7B939988F}"/>
              </a:ext>
            </a:extLst>
          </p:cNvPr>
          <p:cNvSpPr txBox="1"/>
          <p:nvPr/>
        </p:nvSpPr>
        <p:spPr>
          <a:xfrm>
            <a:off x="5076057" y="4731990"/>
            <a:ext cx="3078045" cy="338554"/>
          </a:xfrm>
          <a:prstGeom prst="rect">
            <a:avLst/>
          </a:prstGeom>
          <a:noFill/>
        </p:spPr>
        <p:txBody>
          <a:bodyPr wrap="square">
            <a:spAutoFit/>
          </a:bodyPr>
          <a:lstStyle/>
          <a:p>
            <a:r>
              <a:rPr lang="en-GB" sz="800" i="1" dirty="0"/>
              <a:t>Isaev, A. V. et al. </a:t>
            </a:r>
          </a:p>
          <a:p>
            <a:r>
              <a:rPr lang="en-GB" sz="800" dirty="0"/>
              <a:t>The SFiNx detector system</a:t>
            </a:r>
            <a:r>
              <a:rPr lang="ru-RU" sz="800" dirty="0"/>
              <a:t> </a:t>
            </a:r>
            <a:r>
              <a:rPr lang="en-US" sz="800" dirty="0"/>
              <a:t>PEPAN</a:t>
            </a:r>
            <a:r>
              <a:rPr lang="en-GB" sz="800" dirty="0"/>
              <a:t> Letters 19, 37–45 (2022)</a:t>
            </a:r>
          </a:p>
        </p:txBody>
      </p:sp>
      <p:pic>
        <p:nvPicPr>
          <p:cNvPr id="13" name="Picture 4">
            <a:extLst>
              <a:ext uri="{FF2B5EF4-FFF2-40B4-BE49-F238E27FC236}">
                <a16:creationId xmlns:a16="http://schemas.microsoft.com/office/drawing/2014/main" id="{58B08C0D-6C37-3801-12C0-70277D625539}"/>
              </a:ext>
            </a:extLst>
          </p:cNvPr>
          <p:cNvPicPr>
            <a:picLocks noChangeAspect="1"/>
          </p:cNvPicPr>
          <p:nvPr/>
        </p:nvPicPr>
        <p:blipFill rotWithShape="1">
          <a:blip r:embed="rId4"/>
          <a:srcRect l="7101" r="7101" b="5787"/>
          <a:stretch/>
        </p:blipFill>
        <p:spPr>
          <a:xfrm rot="5400000">
            <a:off x="1391053" y="515564"/>
            <a:ext cx="2023852" cy="2222331"/>
          </a:xfrm>
          <a:prstGeom prst="rect">
            <a:avLst/>
          </a:prstGeom>
          <a:effectLst>
            <a:outerShdw blurRad="50800" dist="38100" dir="2700000" algn="tl" rotWithShape="0">
              <a:prstClr val="black">
                <a:alpha val="40000"/>
              </a:prstClr>
            </a:outerShdw>
          </a:effectLst>
        </p:spPr>
      </p:pic>
      <p:graphicFrame>
        <p:nvGraphicFramePr>
          <p:cNvPr id="9" name="Таблица 8">
            <a:extLst>
              <a:ext uri="{FF2B5EF4-FFF2-40B4-BE49-F238E27FC236}">
                <a16:creationId xmlns:a16="http://schemas.microsoft.com/office/drawing/2014/main" id="{06D338F8-6FF8-44BF-B9C6-536AA848806B}"/>
              </a:ext>
            </a:extLst>
          </p:cNvPr>
          <p:cNvGraphicFramePr>
            <a:graphicFrameLocks noGrp="1"/>
          </p:cNvGraphicFramePr>
          <p:nvPr>
            <p:extLst>
              <p:ext uri="{D42A27DB-BD31-4B8C-83A1-F6EECF244321}">
                <p14:modId xmlns:p14="http://schemas.microsoft.com/office/powerpoint/2010/main" val="2409491308"/>
              </p:ext>
            </p:extLst>
          </p:nvPr>
        </p:nvGraphicFramePr>
        <p:xfrm>
          <a:off x="2915817" y="3092628"/>
          <a:ext cx="2520281" cy="1628075"/>
        </p:xfrm>
        <a:graphic>
          <a:graphicData uri="http://schemas.openxmlformats.org/drawingml/2006/table">
            <a:tbl>
              <a:tblPr/>
              <a:tblGrid>
                <a:gridCol w="681576">
                  <a:extLst>
                    <a:ext uri="{9D8B030D-6E8A-4147-A177-3AD203B41FA5}">
                      <a16:colId xmlns:a16="http://schemas.microsoft.com/office/drawing/2014/main" val="392313736"/>
                    </a:ext>
                  </a:extLst>
                </a:gridCol>
                <a:gridCol w="1254861">
                  <a:extLst>
                    <a:ext uri="{9D8B030D-6E8A-4147-A177-3AD203B41FA5}">
                      <a16:colId xmlns:a16="http://schemas.microsoft.com/office/drawing/2014/main" val="445035126"/>
                    </a:ext>
                  </a:extLst>
                </a:gridCol>
                <a:gridCol w="583844">
                  <a:extLst>
                    <a:ext uri="{9D8B030D-6E8A-4147-A177-3AD203B41FA5}">
                      <a16:colId xmlns:a16="http://schemas.microsoft.com/office/drawing/2014/main" val="2781720615"/>
                    </a:ext>
                  </a:extLst>
                </a:gridCol>
              </a:tblGrid>
              <a:tr h="360661">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algn="ctr">
                        <a:lnSpc>
                          <a:spcPct val="100000"/>
                        </a:lnSpc>
                      </a:pPr>
                      <a:endParaRPr lang="ru-RU" sz="800" dirty="0">
                        <a:latin typeface="Times" panose="02020603050405020304" pitchFamily="18" charset="0"/>
                        <a:cs typeface="Times" panose="02020603050405020304" pitchFamily="18" charset="0"/>
                      </a:endParaRP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algn="ctr">
                        <a:lnSpc>
                          <a:spcPct val="100000"/>
                        </a:lnSpc>
                        <a:spcAft>
                          <a:spcPts val="0"/>
                        </a:spcAft>
                      </a:pPr>
                      <a:r>
                        <a:rPr lang="ru-RU" sz="800" dirty="0">
                          <a:solidFill>
                            <a:schemeClr val="tx1"/>
                          </a:solidFill>
                          <a:effectLst/>
                          <a:latin typeface="Times" panose="02020603050405020304" pitchFamily="18" charset="0"/>
                          <a:cs typeface="Times" panose="02020603050405020304" pitchFamily="18" charset="0"/>
                        </a:rPr>
                        <a:t>Энергетическое разрешение (ПШПВ), кэВ</a:t>
                      </a:r>
                      <a:endParaRPr lang="ru-RU" sz="800" dirty="0">
                        <a:solidFill>
                          <a:schemeClr val="tx1"/>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algn="ctr">
                        <a:lnSpc>
                          <a:spcPct val="100000"/>
                        </a:lnSpc>
                        <a:spcAft>
                          <a:spcPts val="0"/>
                        </a:spcAft>
                      </a:pPr>
                      <a:r>
                        <a:rPr lang="ru-RU" sz="800" dirty="0">
                          <a:solidFill>
                            <a:schemeClr val="tx1"/>
                          </a:solidFill>
                          <a:effectLst/>
                          <a:latin typeface="Times" panose="02020603050405020304" pitchFamily="18" charset="0"/>
                          <a:cs typeface="Times" panose="02020603050405020304" pitchFamily="18" charset="0"/>
                        </a:rPr>
                        <a:t>Пороги, кэВ</a:t>
                      </a:r>
                      <a:endParaRPr lang="ru-RU" sz="800" dirty="0">
                        <a:solidFill>
                          <a:schemeClr val="tx1"/>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7920045"/>
                  </a:ext>
                </a:extLst>
              </a:tr>
              <a:tr h="721323">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algn="ctr">
                        <a:lnSpc>
                          <a:spcPct val="100000"/>
                        </a:lnSpc>
                        <a:spcAft>
                          <a:spcPts val="0"/>
                        </a:spcAft>
                      </a:pPr>
                      <a:r>
                        <a:rPr lang="ru-RU" sz="800" dirty="0">
                          <a:solidFill>
                            <a:schemeClr val="tx1"/>
                          </a:solidFill>
                          <a:effectLst/>
                          <a:latin typeface="Times" panose="02020603050405020304" pitchFamily="18" charset="0"/>
                          <a:cs typeface="Times" panose="02020603050405020304" pitchFamily="18" charset="0"/>
                        </a:rPr>
                        <a:t>Фокальный </a:t>
                      </a:r>
                      <a:r>
                        <a:rPr lang="en-US" sz="800" dirty="0">
                          <a:solidFill>
                            <a:schemeClr val="tx1"/>
                          </a:solidFill>
                          <a:effectLst/>
                          <a:latin typeface="Times" panose="02020603050405020304" pitchFamily="18" charset="0"/>
                          <a:cs typeface="Times" panose="02020603050405020304" pitchFamily="18" charset="0"/>
                        </a:rPr>
                        <a:t>DSSD </a:t>
                      </a:r>
                      <a:r>
                        <a:rPr lang="ru-RU" sz="800" dirty="0">
                          <a:solidFill>
                            <a:schemeClr val="tx1"/>
                          </a:solidFill>
                          <a:effectLst/>
                          <a:latin typeface="Times" panose="02020603050405020304" pitchFamily="18" charset="0"/>
                          <a:cs typeface="Times" panose="02020603050405020304" pitchFamily="18" charset="0"/>
                        </a:rPr>
                        <a:t>детектор</a:t>
                      </a:r>
                      <a:endParaRPr lang="ru-RU" sz="800" dirty="0">
                        <a:solidFill>
                          <a:schemeClr val="tx1"/>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prstClr val="black"/>
                      </a:solidFill>
                      <a:prstDash val="soli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algn="ctr">
                        <a:lnSpc>
                          <a:spcPct val="100000"/>
                        </a:lnSpc>
                        <a:spcAft>
                          <a:spcPts val="0"/>
                        </a:spcAft>
                      </a:pPr>
                      <a:r>
                        <a:rPr lang="ru-RU" sz="800" b="1" dirty="0">
                          <a:solidFill>
                            <a:srgbClr val="FF0000"/>
                          </a:solidFill>
                          <a:effectLst/>
                          <a:latin typeface="Times" panose="02020603050405020304" pitchFamily="18" charset="0"/>
                          <a:cs typeface="Times" panose="02020603050405020304" pitchFamily="18" charset="0"/>
                        </a:rPr>
                        <a:t>10.8±0.6</a:t>
                      </a:r>
                      <a:r>
                        <a:rPr lang="en-US" sz="800" b="1" dirty="0">
                          <a:solidFill>
                            <a:srgbClr val="FF0000"/>
                          </a:solidFill>
                          <a:effectLst/>
                          <a:latin typeface="Times" panose="02020603050405020304" pitchFamily="18" charset="0"/>
                          <a:cs typeface="Times" panose="02020603050405020304" pitchFamily="18" charset="0"/>
                        </a:rPr>
                        <a:t> </a:t>
                      </a:r>
                      <a:r>
                        <a:rPr lang="ru-RU" sz="800" b="1" dirty="0">
                          <a:solidFill>
                            <a:srgbClr val="FF0000"/>
                          </a:solidFill>
                          <a:effectLst/>
                          <a:latin typeface="Times" panose="02020603050405020304" pitchFamily="18" charset="0"/>
                          <a:cs typeface="Times" panose="02020603050405020304" pitchFamily="18" charset="0"/>
                        </a:rPr>
                        <a:t>кэВ</a:t>
                      </a:r>
                      <a:r>
                        <a:rPr lang="ru-RU" sz="800" dirty="0">
                          <a:solidFill>
                            <a:schemeClr val="tx1"/>
                          </a:solidFill>
                          <a:effectLst/>
                          <a:latin typeface="Times" panose="02020603050405020304" pitchFamily="18" charset="0"/>
                          <a:cs typeface="Times" panose="02020603050405020304" pitchFamily="18" charset="0"/>
                        </a:rPr>
                        <a:t> для энергии 320 кэВ (КЭ)</a:t>
                      </a:r>
                      <a:r>
                        <a:rPr lang="en-US" sz="800" baseline="0" dirty="0">
                          <a:solidFill>
                            <a:schemeClr val="tx1"/>
                          </a:solidFill>
                          <a:effectLst/>
                          <a:latin typeface="Times" panose="02020603050405020304" pitchFamily="18" charset="0"/>
                          <a:cs typeface="Times" panose="02020603050405020304" pitchFamily="18" charset="0"/>
                        </a:rPr>
                        <a:t>; </a:t>
                      </a:r>
                      <a:r>
                        <a:rPr lang="en-US" sz="800" b="1" baseline="0" dirty="0">
                          <a:solidFill>
                            <a:srgbClr val="FF0000"/>
                          </a:solidFill>
                          <a:effectLst/>
                          <a:latin typeface="Times" panose="02020603050405020304" pitchFamily="18" charset="0"/>
                          <a:cs typeface="Times" panose="02020603050405020304" pitchFamily="18" charset="0"/>
                        </a:rPr>
                        <a:t>16.5</a:t>
                      </a:r>
                      <a:r>
                        <a:rPr lang="ru-RU" sz="800" b="1" dirty="0">
                          <a:solidFill>
                            <a:srgbClr val="FF0000"/>
                          </a:solidFill>
                          <a:effectLst/>
                          <a:latin typeface="Times" panose="02020603050405020304" pitchFamily="18" charset="0"/>
                          <a:cs typeface="Times" panose="02020603050405020304" pitchFamily="18" charset="0"/>
                        </a:rPr>
                        <a:t>±</a:t>
                      </a:r>
                      <a:r>
                        <a:rPr lang="en-US" sz="800" b="1" dirty="0">
                          <a:solidFill>
                            <a:srgbClr val="FF0000"/>
                          </a:solidFill>
                          <a:effectLst/>
                          <a:latin typeface="Times" panose="02020603050405020304" pitchFamily="18" charset="0"/>
                          <a:cs typeface="Times" panose="02020603050405020304" pitchFamily="18" charset="0"/>
                        </a:rPr>
                        <a:t>0</a:t>
                      </a:r>
                      <a:r>
                        <a:rPr lang="ru-RU" sz="800" b="1" dirty="0">
                          <a:solidFill>
                            <a:srgbClr val="FF0000"/>
                          </a:solidFill>
                          <a:effectLst/>
                          <a:latin typeface="Times" panose="02020603050405020304" pitchFamily="18" charset="0"/>
                          <a:cs typeface="Times" panose="02020603050405020304" pitchFamily="18" charset="0"/>
                        </a:rPr>
                        <a:t>.</a:t>
                      </a:r>
                      <a:r>
                        <a:rPr lang="en-US" sz="800" b="1" dirty="0">
                          <a:solidFill>
                            <a:srgbClr val="FF0000"/>
                          </a:solidFill>
                          <a:effectLst/>
                          <a:latin typeface="Times" panose="02020603050405020304" pitchFamily="18" charset="0"/>
                          <a:cs typeface="Times" panose="02020603050405020304" pitchFamily="18" charset="0"/>
                        </a:rPr>
                        <a:t>8</a:t>
                      </a:r>
                      <a:r>
                        <a:rPr lang="ru-RU" sz="800" b="1" dirty="0">
                          <a:solidFill>
                            <a:srgbClr val="FF0000"/>
                          </a:solidFill>
                          <a:effectLst/>
                          <a:latin typeface="Times" panose="02020603050405020304" pitchFamily="18" charset="0"/>
                          <a:cs typeface="Times" panose="02020603050405020304" pitchFamily="18" charset="0"/>
                        </a:rPr>
                        <a:t> кэВ</a:t>
                      </a:r>
                      <a:r>
                        <a:rPr lang="ru-RU" sz="800" dirty="0">
                          <a:solidFill>
                            <a:schemeClr val="tx1"/>
                          </a:solidFill>
                          <a:effectLst/>
                          <a:latin typeface="Times" panose="02020603050405020304" pitchFamily="18" charset="0"/>
                          <a:cs typeface="Times" panose="02020603050405020304" pitchFamily="18" charset="0"/>
                        </a:rPr>
                        <a:t> для энергии 7.92 МэВ (альфа)</a:t>
                      </a:r>
                      <a:endParaRPr lang="ru-RU" sz="800" dirty="0">
                        <a:solidFill>
                          <a:schemeClr val="tx1"/>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algn="ctr">
                        <a:lnSpc>
                          <a:spcPct val="100000"/>
                        </a:lnSpc>
                        <a:spcAft>
                          <a:spcPts val="0"/>
                        </a:spcAft>
                      </a:pPr>
                      <a:r>
                        <a:rPr lang="ru-RU" sz="800" dirty="0">
                          <a:solidFill>
                            <a:schemeClr val="tx1"/>
                          </a:solidFill>
                          <a:effectLst/>
                          <a:latin typeface="Times" panose="02020603050405020304" pitchFamily="18" charset="0"/>
                          <a:cs typeface="Times" panose="02020603050405020304" pitchFamily="18" charset="0"/>
                        </a:rPr>
                        <a:t>40-60</a:t>
                      </a:r>
                      <a:endParaRPr lang="ru-RU" sz="800" dirty="0">
                        <a:solidFill>
                          <a:schemeClr val="tx1"/>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0374297"/>
                  </a:ext>
                </a:extLst>
              </a:tr>
              <a:tr h="540992">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algn="ctr">
                        <a:lnSpc>
                          <a:spcPct val="100000"/>
                        </a:lnSpc>
                        <a:spcAft>
                          <a:spcPts val="0"/>
                        </a:spcAft>
                      </a:pPr>
                      <a:r>
                        <a:rPr lang="ru-RU" sz="800" dirty="0">
                          <a:solidFill>
                            <a:schemeClr val="tx1"/>
                          </a:solidFill>
                          <a:effectLst/>
                          <a:latin typeface="Times" panose="02020603050405020304" pitchFamily="18" charset="0"/>
                          <a:cs typeface="Times" panose="02020603050405020304" pitchFamily="18" charset="0"/>
                        </a:rPr>
                        <a:t>Боковые детекторы</a:t>
                      </a:r>
                      <a:endParaRPr lang="ru-RU" sz="800" dirty="0">
                        <a:solidFill>
                          <a:schemeClr val="tx1"/>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algn="ctr">
                        <a:lnSpc>
                          <a:spcPct val="100000"/>
                        </a:lnSpc>
                        <a:spcAft>
                          <a:spcPts val="0"/>
                        </a:spcAft>
                      </a:pPr>
                      <a:r>
                        <a:rPr lang="ru-RU" sz="800" dirty="0">
                          <a:solidFill>
                            <a:schemeClr val="tx1"/>
                          </a:solidFill>
                          <a:effectLst/>
                          <a:latin typeface="Times" panose="02020603050405020304" pitchFamily="18" charset="0"/>
                          <a:cs typeface="Times" panose="02020603050405020304" pitchFamily="18" charset="0"/>
                        </a:rPr>
                        <a:t>14.4±1.2 кэВ для 320 кэВ (КЭ)</a:t>
                      </a:r>
                      <a:r>
                        <a:rPr lang="en-US" sz="800" baseline="0" dirty="0">
                          <a:solidFill>
                            <a:schemeClr val="tx1"/>
                          </a:solidFill>
                          <a:effectLst/>
                          <a:latin typeface="Times" panose="02020603050405020304" pitchFamily="18" charset="0"/>
                          <a:cs typeface="Times" panose="02020603050405020304" pitchFamily="18" charset="0"/>
                        </a:rPr>
                        <a:t>; </a:t>
                      </a:r>
                      <a:r>
                        <a:rPr lang="ru-RU" sz="800" dirty="0">
                          <a:solidFill>
                            <a:schemeClr val="tx1"/>
                          </a:solidFill>
                          <a:effectLst/>
                          <a:latin typeface="Times" panose="02020603050405020304" pitchFamily="18" charset="0"/>
                          <a:cs typeface="Times" panose="02020603050405020304" pitchFamily="18" charset="0"/>
                        </a:rPr>
                        <a:t>120±11кэВ для энергии 7.92 МэВ (альфа)</a:t>
                      </a:r>
                      <a:endParaRPr lang="ru-RU" sz="800" dirty="0">
                        <a:solidFill>
                          <a:schemeClr val="tx1"/>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algn="ctr">
                        <a:lnSpc>
                          <a:spcPct val="100000"/>
                        </a:lnSpc>
                        <a:spcAft>
                          <a:spcPts val="0"/>
                        </a:spcAft>
                      </a:pPr>
                      <a:r>
                        <a:rPr lang="ru-RU" sz="800" dirty="0">
                          <a:solidFill>
                            <a:schemeClr val="tx1"/>
                          </a:solidFill>
                          <a:effectLst/>
                          <a:latin typeface="Times" panose="02020603050405020304" pitchFamily="18" charset="0"/>
                          <a:cs typeface="Times" panose="02020603050405020304" pitchFamily="18" charset="0"/>
                        </a:rPr>
                        <a:t>60-100</a:t>
                      </a:r>
                      <a:endParaRPr lang="ru-RU" sz="800" dirty="0">
                        <a:solidFill>
                          <a:schemeClr val="tx1"/>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5169616"/>
                  </a:ext>
                </a:extLst>
              </a:tr>
            </a:tbl>
          </a:graphicData>
        </a:graphic>
      </p:graphicFrame>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990F6-BB80-81FF-7CF9-3BC007C1D5B2}"/>
              </a:ext>
            </a:extLst>
          </p:cNvPr>
          <p:cNvSpPr>
            <a:spLocks noGrp="1"/>
          </p:cNvSpPr>
          <p:nvPr>
            <p:ph type="title"/>
          </p:nvPr>
        </p:nvSpPr>
        <p:spPr>
          <a:xfrm>
            <a:off x="1277931" y="197954"/>
            <a:ext cx="6588138" cy="486212"/>
          </a:xfrm>
        </p:spPr>
        <p:txBody>
          <a:bodyPr>
            <a:normAutofit/>
          </a:bodyPr>
          <a:lstStyle/>
          <a:p>
            <a:pPr algn="ctr"/>
            <a:r>
              <a:rPr lang="en-US" sz="1800" b="1" dirty="0" err="1">
                <a:solidFill>
                  <a:schemeClr val="accent1">
                    <a:lumMod val="50000"/>
                  </a:schemeClr>
                </a:solidFill>
                <a:latin typeface="Arial" panose="020B0604020202020204" pitchFamily="34" charset="0"/>
                <a:cs typeface="Arial" panose="020B0604020202020204" pitchFamily="34" charset="0"/>
              </a:rPr>
              <a:t>SFiNx</a:t>
            </a:r>
            <a:r>
              <a:rPr lang="en-US" sz="1800" b="1" dirty="0">
                <a:solidFill>
                  <a:schemeClr val="accent1">
                    <a:lumMod val="50000"/>
                  </a:schemeClr>
                </a:solidFill>
                <a:latin typeface="Arial" panose="020B0604020202020204" pitchFamily="34" charset="0"/>
                <a:cs typeface="Arial" panose="020B0604020202020204" pitchFamily="34" charset="0"/>
              </a:rPr>
              <a:t> – </a:t>
            </a:r>
            <a:r>
              <a:rPr lang="en-GB" sz="1800" b="1" dirty="0">
                <a:solidFill>
                  <a:schemeClr val="accent1">
                    <a:lumMod val="50000"/>
                  </a:schemeClr>
                </a:solidFill>
                <a:latin typeface="Arial" panose="020B0604020202020204" pitchFamily="34" charset="0"/>
                <a:cs typeface="Arial" panose="020B0604020202020204" pitchFamily="34" charset="0"/>
              </a:rPr>
              <a:t>Spontaneous Fission, Neutrons and x-rays</a:t>
            </a:r>
            <a:endParaRPr lang="x-none" sz="1800" b="1" dirty="0">
              <a:solidFill>
                <a:schemeClr val="accent1">
                  <a:lumMod val="50000"/>
                </a:schemeClr>
              </a:solidFill>
              <a:latin typeface="Arial" panose="020B0604020202020204" pitchFamily="34" charset="0"/>
              <a:cs typeface="Arial" panose="020B0604020202020204" pitchFamily="34" charset="0"/>
            </a:endParaRPr>
          </a:p>
        </p:txBody>
      </p:sp>
      <p:pic>
        <p:nvPicPr>
          <p:cNvPr id="3" name="Content Placeholder 4">
            <a:extLst>
              <a:ext uri="{FF2B5EF4-FFF2-40B4-BE49-F238E27FC236}">
                <a16:creationId xmlns:a16="http://schemas.microsoft.com/office/drawing/2014/main" id="{28880FDA-08EC-2B43-2B2C-521B4DE6E357}"/>
              </a:ext>
            </a:extLst>
          </p:cNvPr>
          <p:cNvPicPr>
            <a:picLocks noGrp="1" noChangeAspect="1"/>
          </p:cNvPicPr>
          <p:nvPr>
            <p:ph sz="half" idx="1"/>
          </p:nvPr>
        </p:nvPicPr>
        <p:blipFill>
          <a:blip r:embed="rId3" cstate="hqprint">
            <a:extLst>
              <a:ext uri="{28A0092B-C50C-407E-A947-70E740481C1C}">
                <a14:useLocalDpi xmlns:a14="http://schemas.microsoft.com/office/drawing/2010/main"/>
              </a:ext>
            </a:extLst>
          </a:blip>
          <a:stretch>
            <a:fillRect/>
          </a:stretch>
        </p:blipFill>
        <p:spPr>
          <a:xfrm>
            <a:off x="1293136" y="3092627"/>
            <a:ext cx="1512168" cy="1622976"/>
          </a:xfrm>
          <a:prstGeom prst="rect">
            <a:avLst/>
          </a:prstGeom>
          <a:effectLst>
            <a:outerShdw blurRad="50800" dist="38100" dir="2700000" algn="tl" rotWithShape="0">
              <a:prstClr val="black">
                <a:alpha val="40000"/>
              </a:prstClr>
            </a:outerShdw>
          </a:effectLst>
        </p:spPr>
      </p:pic>
      <p:pic>
        <p:nvPicPr>
          <p:cNvPr id="4" name="Picture 12">
            <a:extLst>
              <a:ext uri="{FF2B5EF4-FFF2-40B4-BE49-F238E27FC236}">
                <a16:creationId xmlns:a16="http://schemas.microsoft.com/office/drawing/2014/main" id="{CC7A9D24-DF71-9B16-94F4-4D1DC937094B}"/>
              </a:ext>
            </a:extLst>
          </p:cNvPr>
          <p:cNvPicPr>
            <a:picLocks noChangeAspect="1"/>
          </p:cNvPicPr>
          <p:nvPr/>
        </p:nvPicPr>
        <p:blipFill>
          <a:blip r:embed="rId4"/>
          <a:stretch>
            <a:fillRect/>
          </a:stretch>
        </p:blipFill>
        <p:spPr>
          <a:xfrm>
            <a:off x="3779107" y="614803"/>
            <a:ext cx="4178075" cy="1654753"/>
          </a:xfrm>
          <a:prstGeom prst="rect">
            <a:avLst/>
          </a:prstGeom>
        </p:spPr>
      </p:pic>
      <p:sp>
        <p:nvSpPr>
          <p:cNvPr id="10" name="TextBox 9">
            <a:extLst>
              <a:ext uri="{FF2B5EF4-FFF2-40B4-BE49-F238E27FC236}">
                <a16:creationId xmlns:a16="http://schemas.microsoft.com/office/drawing/2014/main" id="{A2364185-B23E-EB3B-F363-A32FD499EE20}"/>
              </a:ext>
            </a:extLst>
          </p:cNvPr>
          <p:cNvSpPr txBox="1"/>
          <p:nvPr/>
        </p:nvSpPr>
        <p:spPr>
          <a:xfrm>
            <a:off x="6052007" y="2432722"/>
            <a:ext cx="2102095" cy="1485022"/>
          </a:xfrm>
          <a:prstGeom prst="rect">
            <a:avLst/>
          </a:prstGeom>
          <a:noFill/>
        </p:spPr>
        <p:txBody>
          <a:bodyPr wrap="square">
            <a:spAutoFit/>
          </a:bodyPr>
          <a:lstStyle/>
          <a:p>
            <a:r>
              <a:rPr lang="en-US" sz="1000" dirty="0">
                <a:solidFill>
                  <a:srgbClr val="7030A0"/>
                </a:solidFill>
              </a:rPr>
              <a:t>1 – ER “beam”</a:t>
            </a:r>
          </a:p>
          <a:p>
            <a:r>
              <a:rPr lang="en-US" sz="1000" dirty="0">
                <a:solidFill>
                  <a:srgbClr val="7030A0"/>
                </a:solidFill>
              </a:rPr>
              <a:t>2,3 – DSSSD box</a:t>
            </a:r>
            <a:endParaRPr lang="ru-RU" sz="1000" dirty="0">
              <a:solidFill>
                <a:srgbClr val="7030A0"/>
              </a:solidFill>
            </a:endParaRPr>
          </a:p>
          <a:p>
            <a:r>
              <a:rPr lang="en-US" sz="1000" dirty="0">
                <a:solidFill>
                  <a:srgbClr val="7030A0"/>
                </a:solidFill>
              </a:rPr>
              <a:t>4 - </a:t>
            </a:r>
            <a:r>
              <a:rPr lang="ru-RU" sz="1000" baseline="30000" dirty="0">
                <a:solidFill>
                  <a:srgbClr val="7030A0"/>
                </a:solidFill>
              </a:rPr>
              <a:t>3</a:t>
            </a:r>
            <a:r>
              <a:rPr lang="en-GB" sz="1000" dirty="0">
                <a:solidFill>
                  <a:srgbClr val="7030A0"/>
                </a:solidFill>
              </a:rPr>
              <a:t>He-based N counters</a:t>
            </a:r>
            <a:endParaRPr lang="ru-RU" sz="1000" dirty="0">
              <a:solidFill>
                <a:srgbClr val="7030A0"/>
              </a:solidFill>
            </a:endParaRPr>
          </a:p>
          <a:p>
            <a:r>
              <a:rPr lang="en-US" sz="1000" dirty="0">
                <a:solidFill>
                  <a:srgbClr val="7030A0"/>
                </a:solidFill>
              </a:rPr>
              <a:t>5 – </a:t>
            </a:r>
            <a:r>
              <a:rPr lang="en-US" sz="1000" dirty="0" err="1">
                <a:solidFill>
                  <a:srgbClr val="7030A0"/>
                </a:solidFill>
              </a:rPr>
              <a:t>scintilator</a:t>
            </a:r>
            <a:endParaRPr lang="ru-RU" sz="1000" dirty="0">
              <a:solidFill>
                <a:srgbClr val="7030A0"/>
              </a:solidFill>
            </a:endParaRPr>
          </a:p>
          <a:p>
            <a:r>
              <a:rPr lang="en-US" sz="1000" dirty="0">
                <a:solidFill>
                  <a:srgbClr val="7030A0"/>
                </a:solidFill>
              </a:rPr>
              <a:t>6 – vacuum chamber</a:t>
            </a:r>
            <a:endParaRPr lang="ru-RU" sz="1000" dirty="0">
              <a:solidFill>
                <a:srgbClr val="7030A0"/>
              </a:solidFill>
            </a:endParaRPr>
          </a:p>
          <a:p>
            <a:r>
              <a:rPr lang="en-US" sz="1000" dirty="0">
                <a:solidFill>
                  <a:srgbClr val="7030A0"/>
                </a:solidFill>
              </a:rPr>
              <a:t>7 – neutron moderator</a:t>
            </a:r>
            <a:endParaRPr lang="ru-RU" sz="1000" dirty="0">
              <a:solidFill>
                <a:srgbClr val="7030A0"/>
              </a:solidFill>
            </a:endParaRPr>
          </a:p>
          <a:p>
            <a:r>
              <a:rPr lang="en-US" sz="1000" dirty="0">
                <a:solidFill>
                  <a:srgbClr val="7030A0"/>
                </a:solidFill>
              </a:rPr>
              <a:t>8 – neuron shield</a:t>
            </a:r>
            <a:endParaRPr lang="ru-RU" sz="1000" dirty="0">
              <a:solidFill>
                <a:srgbClr val="7030A0"/>
              </a:solidFill>
            </a:endParaRPr>
          </a:p>
          <a:p>
            <a:r>
              <a:rPr lang="el-GR" sz="1000" b="1" dirty="0">
                <a:solidFill>
                  <a:srgbClr val="FF0000"/>
                </a:solidFill>
              </a:rPr>
              <a:t>ε</a:t>
            </a:r>
            <a:r>
              <a:rPr lang="en-US" sz="1000" b="1" baseline="-25000" dirty="0">
                <a:solidFill>
                  <a:srgbClr val="FF0000"/>
                </a:solidFill>
              </a:rPr>
              <a:t>n</a:t>
            </a:r>
            <a:r>
              <a:rPr lang="en-US" sz="1000" b="1" dirty="0">
                <a:solidFill>
                  <a:srgbClr val="FF0000"/>
                </a:solidFill>
              </a:rPr>
              <a:t>  = 55%</a:t>
            </a:r>
          </a:p>
          <a:p>
            <a:endParaRPr lang="ru-RU" sz="1050" dirty="0">
              <a:solidFill>
                <a:srgbClr val="7030A0"/>
              </a:solidFill>
            </a:endParaRPr>
          </a:p>
        </p:txBody>
      </p:sp>
      <p:sp>
        <p:nvSpPr>
          <p:cNvPr id="11" name="TextBox 10">
            <a:extLst>
              <a:ext uri="{FF2B5EF4-FFF2-40B4-BE49-F238E27FC236}">
                <a16:creationId xmlns:a16="http://schemas.microsoft.com/office/drawing/2014/main" id="{05E10F5E-2A3E-4291-8715-23A7B939988F}"/>
              </a:ext>
            </a:extLst>
          </p:cNvPr>
          <p:cNvSpPr txBox="1"/>
          <p:nvPr/>
        </p:nvSpPr>
        <p:spPr>
          <a:xfrm>
            <a:off x="5076057" y="4731990"/>
            <a:ext cx="3078045" cy="338554"/>
          </a:xfrm>
          <a:prstGeom prst="rect">
            <a:avLst/>
          </a:prstGeom>
          <a:noFill/>
        </p:spPr>
        <p:txBody>
          <a:bodyPr wrap="square">
            <a:spAutoFit/>
          </a:bodyPr>
          <a:lstStyle/>
          <a:p>
            <a:r>
              <a:rPr lang="en-GB" sz="800" i="1" dirty="0"/>
              <a:t>Isaev, A. V. et al. </a:t>
            </a:r>
          </a:p>
          <a:p>
            <a:r>
              <a:rPr lang="en-GB" sz="800" dirty="0"/>
              <a:t>The SFiNx detector system</a:t>
            </a:r>
            <a:r>
              <a:rPr lang="ru-RU" sz="800" dirty="0"/>
              <a:t> </a:t>
            </a:r>
            <a:r>
              <a:rPr lang="en-US" sz="800" dirty="0"/>
              <a:t>PEPAN</a:t>
            </a:r>
            <a:r>
              <a:rPr lang="en-GB" sz="800" dirty="0"/>
              <a:t> Letters 19, 37–45 (2022)</a:t>
            </a:r>
          </a:p>
        </p:txBody>
      </p:sp>
      <p:pic>
        <p:nvPicPr>
          <p:cNvPr id="13" name="Picture 4">
            <a:extLst>
              <a:ext uri="{FF2B5EF4-FFF2-40B4-BE49-F238E27FC236}">
                <a16:creationId xmlns:a16="http://schemas.microsoft.com/office/drawing/2014/main" id="{58B08C0D-6C37-3801-12C0-70277D625539}"/>
              </a:ext>
            </a:extLst>
          </p:cNvPr>
          <p:cNvPicPr>
            <a:picLocks noChangeAspect="1"/>
          </p:cNvPicPr>
          <p:nvPr/>
        </p:nvPicPr>
        <p:blipFill rotWithShape="1">
          <a:blip r:embed="rId5"/>
          <a:srcRect l="7101" r="7101" b="5787"/>
          <a:stretch/>
        </p:blipFill>
        <p:spPr>
          <a:xfrm rot="5400000">
            <a:off x="1391053" y="515564"/>
            <a:ext cx="2023852" cy="2222331"/>
          </a:xfrm>
          <a:prstGeom prst="rect">
            <a:avLst/>
          </a:prstGeom>
          <a:effectLst>
            <a:outerShdw blurRad="50800" dist="38100" dir="2700000" algn="tl" rotWithShape="0">
              <a:prstClr val="black">
                <a:alpha val="40000"/>
              </a:prstClr>
            </a:outerShdw>
          </a:effectLst>
        </p:spPr>
      </p:pic>
      <p:graphicFrame>
        <p:nvGraphicFramePr>
          <p:cNvPr id="9" name="Таблица 8">
            <a:extLst>
              <a:ext uri="{FF2B5EF4-FFF2-40B4-BE49-F238E27FC236}">
                <a16:creationId xmlns:a16="http://schemas.microsoft.com/office/drawing/2014/main" id="{06D338F8-6FF8-44BF-B9C6-536AA848806B}"/>
              </a:ext>
            </a:extLst>
          </p:cNvPr>
          <p:cNvGraphicFramePr>
            <a:graphicFrameLocks noGrp="1"/>
          </p:cNvGraphicFramePr>
          <p:nvPr/>
        </p:nvGraphicFramePr>
        <p:xfrm>
          <a:off x="2915817" y="3092628"/>
          <a:ext cx="2520281" cy="1628075"/>
        </p:xfrm>
        <a:graphic>
          <a:graphicData uri="http://schemas.openxmlformats.org/drawingml/2006/table">
            <a:tbl>
              <a:tblPr/>
              <a:tblGrid>
                <a:gridCol w="681576">
                  <a:extLst>
                    <a:ext uri="{9D8B030D-6E8A-4147-A177-3AD203B41FA5}">
                      <a16:colId xmlns:a16="http://schemas.microsoft.com/office/drawing/2014/main" val="392313736"/>
                    </a:ext>
                  </a:extLst>
                </a:gridCol>
                <a:gridCol w="1254861">
                  <a:extLst>
                    <a:ext uri="{9D8B030D-6E8A-4147-A177-3AD203B41FA5}">
                      <a16:colId xmlns:a16="http://schemas.microsoft.com/office/drawing/2014/main" val="445035126"/>
                    </a:ext>
                  </a:extLst>
                </a:gridCol>
                <a:gridCol w="583844">
                  <a:extLst>
                    <a:ext uri="{9D8B030D-6E8A-4147-A177-3AD203B41FA5}">
                      <a16:colId xmlns:a16="http://schemas.microsoft.com/office/drawing/2014/main" val="2781720615"/>
                    </a:ext>
                  </a:extLst>
                </a:gridCol>
              </a:tblGrid>
              <a:tr h="360661">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algn="ctr">
                        <a:lnSpc>
                          <a:spcPct val="100000"/>
                        </a:lnSpc>
                      </a:pPr>
                      <a:endParaRPr lang="ru-RU" sz="800" dirty="0">
                        <a:latin typeface="Times" panose="02020603050405020304" pitchFamily="18" charset="0"/>
                        <a:cs typeface="Times" panose="02020603050405020304" pitchFamily="18" charset="0"/>
                      </a:endParaRP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algn="ctr">
                        <a:lnSpc>
                          <a:spcPct val="100000"/>
                        </a:lnSpc>
                        <a:spcAft>
                          <a:spcPts val="0"/>
                        </a:spcAft>
                      </a:pPr>
                      <a:r>
                        <a:rPr lang="ru-RU" sz="800" dirty="0">
                          <a:solidFill>
                            <a:schemeClr val="tx1"/>
                          </a:solidFill>
                          <a:effectLst/>
                          <a:latin typeface="Times" panose="02020603050405020304" pitchFamily="18" charset="0"/>
                          <a:cs typeface="Times" panose="02020603050405020304" pitchFamily="18" charset="0"/>
                        </a:rPr>
                        <a:t>Энергетическое разрешение (ПШПВ), кэВ</a:t>
                      </a:r>
                      <a:endParaRPr lang="ru-RU" sz="800" dirty="0">
                        <a:solidFill>
                          <a:schemeClr val="tx1"/>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algn="ctr">
                        <a:lnSpc>
                          <a:spcPct val="100000"/>
                        </a:lnSpc>
                        <a:spcAft>
                          <a:spcPts val="0"/>
                        </a:spcAft>
                      </a:pPr>
                      <a:r>
                        <a:rPr lang="ru-RU" sz="800" dirty="0">
                          <a:solidFill>
                            <a:schemeClr val="tx1"/>
                          </a:solidFill>
                          <a:effectLst/>
                          <a:latin typeface="Times" panose="02020603050405020304" pitchFamily="18" charset="0"/>
                          <a:cs typeface="Times" panose="02020603050405020304" pitchFamily="18" charset="0"/>
                        </a:rPr>
                        <a:t>Пороги, кэВ</a:t>
                      </a:r>
                      <a:endParaRPr lang="ru-RU" sz="800" dirty="0">
                        <a:solidFill>
                          <a:schemeClr val="tx1"/>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7920045"/>
                  </a:ext>
                </a:extLst>
              </a:tr>
              <a:tr h="721323">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algn="ctr">
                        <a:lnSpc>
                          <a:spcPct val="100000"/>
                        </a:lnSpc>
                        <a:spcAft>
                          <a:spcPts val="0"/>
                        </a:spcAft>
                      </a:pPr>
                      <a:r>
                        <a:rPr lang="ru-RU" sz="800" dirty="0">
                          <a:solidFill>
                            <a:schemeClr val="tx1"/>
                          </a:solidFill>
                          <a:effectLst/>
                          <a:latin typeface="Times" panose="02020603050405020304" pitchFamily="18" charset="0"/>
                          <a:cs typeface="Times" panose="02020603050405020304" pitchFamily="18" charset="0"/>
                        </a:rPr>
                        <a:t>Фокальный </a:t>
                      </a:r>
                      <a:r>
                        <a:rPr lang="en-US" sz="800" dirty="0">
                          <a:solidFill>
                            <a:schemeClr val="tx1"/>
                          </a:solidFill>
                          <a:effectLst/>
                          <a:latin typeface="Times" panose="02020603050405020304" pitchFamily="18" charset="0"/>
                          <a:cs typeface="Times" panose="02020603050405020304" pitchFamily="18" charset="0"/>
                        </a:rPr>
                        <a:t>DSSD </a:t>
                      </a:r>
                      <a:r>
                        <a:rPr lang="ru-RU" sz="800" dirty="0">
                          <a:solidFill>
                            <a:schemeClr val="tx1"/>
                          </a:solidFill>
                          <a:effectLst/>
                          <a:latin typeface="Times" panose="02020603050405020304" pitchFamily="18" charset="0"/>
                          <a:cs typeface="Times" panose="02020603050405020304" pitchFamily="18" charset="0"/>
                        </a:rPr>
                        <a:t>детектор</a:t>
                      </a:r>
                      <a:endParaRPr lang="ru-RU" sz="800" dirty="0">
                        <a:solidFill>
                          <a:schemeClr val="tx1"/>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prstClr val="black"/>
                      </a:solidFill>
                      <a:prstDash val="soli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algn="ctr">
                        <a:lnSpc>
                          <a:spcPct val="100000"/>
                        </a:lnSpc>
                        <a:spcAft>
                          <a:spcPts val="0"/>
                        </a:spcAft>
                      </a:pPr>
                      <a:r>
                        <a:rPr lang="ru-RU" sz="800" b="1" dirty="0">
                          <a:solidFill>
                            <a:srgbClr val="FF0000"/>
                          </a:solidFill>
                          <a:effectLst/>
                          <a:latin typeface="Times" panose="02020603050405020304" pitchFamily="18" charset="0"/>
                          <a:cs typeface="Times" panose="02020603050405020304" pitchFamily="18" charset="0"/>
                        </a:rPr>
                        <a:t>10.8±0.6</a:t>
                      </a:r>
                      <a:r>
                        <a:rPr lang="en-US" sz="800" b="1" dirty="0">
                          <a:solidFill>
                            <a:srgbClr val="FF0000"/>
                          </a:solidFill>
                          <a:effectLst/>
                          <a:latin typeface="Times" panose="02020603050405020304" pitchFamily="18" charset="0"/>
                          <a:cs typeface="Times" panose="02020603050405020304" pitchFamily="18" charset="0"/>
                        </a:rPr>
                        <a:t> </a:t>
                      </a:r>
                      <a:r>
                        <a:rPr lang="ru-RU" sz="800" b="1" dirty="0">
                          <a:solidFill>
                            <a:srgbClr val="FF0000"/>
                          </a:solidFill>
                          <a:effectLst/>
                          <a:latin typeface="Times" panose="02020603050405020304" pitchFamily="18" charset="0"/>
                          <a:cs typeface="Times" panose="02020603050405020304" pitchFamily="18" charset="0"/>
                        </a:rPr>
                        <a:t>кэВ</a:t>
                      </a:r>
                      <a:r>
                        <a:rPr lang="ru-RU" sz="800" dirty="0">
                          <a:solidFill>
                            <a:schemeClr val="tx1"/>
                          </a:solidFill>
                          <a:effectLst/>
                          <a:latin typeface="Times" panose="02020603050405020304" pitchFamily="18" charset="0"/>
                          <a:cs typeface="Times" panose="02020603050405020304" pitchFamily="18" charset="0"/>
                        </a:rPr>
                        <a:t> для энергии 320 кэВ (КЭ)</a:t>
                      </a:r>
                      <a:r>
                        <a:rPr lang="en-US" sz="800" baseline="0" dirty="0">
                          <a:solidFill>
                            <a:schemeClr val="tx1"/>
                          </a:solidFill>
                          <a:effectLst/>
                          <a:latin typeface="Times" panose="02020603050405020304" pitchFamily="18" charset="0"/>
                          <a:cs typeface="Times" panose="02020603050405020304" pitchFamily="18" charset="0"/>
                        </a:rPr>
                        <a:t>; </a:t>
                      </a:r>
                      <a:r>
                        <a:rPr lang="en-US" sz="800" b="1" baseline="0" dirty="0">
                          <a:solidFill>
                            <a:srgbClr val="FF0000"/>
                          </a:solidFill>
                          <a:effectLst/>
                          <a:latin typeface="Times" panose="02020603050405020304" pitchFamily="18" charset="0"/>
                          <a:cs typeface="Times" panose="02020603050405020304" pitchFamily="18" charset="0"/>
                        </a:rPr>
                        <a:t>16.5</a:t>
                      </a:r>
                      <a:r>
                        <a:rPr lang="ru-RU" sz="800" b="1" dirty="0">
                          <a:solidFill>
                            <a:srgbClr val="FF0000"/>
                          </a:solidFill>
                          <a:effectLst/>
                          <a:latin typeface="Times" panose="02020603050405020304" pitchFamily="18" charset="0"/>
                          <a:cs typeface="Times" panose="02020603050405020304" pitchFamily="18" charset="0"/>
                        </a:rPr>
                        <a:t>±</a:t>
                      </a:r>
                      <a:r>
                        <a:rPr lang="en-US" sz="800" b="1" dirty="0">
                          <a:solidFill>
                            <a:srgbClr val="FF0000"/>
                          </a:solidFill>
                          <a:effectLst/>
                          <a:latin typeface="Times" panose="02020603050405020304" pitchFamily="18" charset="0"/>
                          <a:cs typeface="Times" panose="02020603050405020304" pitchFamily="18" charset="0"/>
                        </a:rPr>
                        <a:t>0</a:t>
                      </a:r>
                      <a:r>
                        <a:rPr lang="ru-RU" sz="800" b="1" dirty="0">
                          <a:solidFill>
                            <a:srgbClr val="FF0000"/>
                          </a:solidFill>
                          <a:effectLst/>
                          <a:latin typeface="Times" panose="02020603050405020304" pitchFamily="18" charset="0"/>
                          <a:cs typeface="Times" panose="02020603050405020304" pitchFamily="18" charset="0"/>
                        </a:rPr>
                        <a:t>.</a:t>
                      </a:r>
                      <a:r>
                        <a:rPr lang="en-US" sz="800" b="1" dirty="0">
                          <a:solidFill>
                            <a:srgbClr val="FF0000"/>
                          </a:solidFill>
                          <a:effectLst/>
                          <a:latin typeface="Times" panose="02020603050405020304" pitchFamily="18" charset="0"/>
                          <a:cs typeface="Times" panose="02020603050405020304" pitchFamily="18" charset="0"/>
                        </a:rPr>
                        <a:t>8</a:t>
                      </a:r>
                      <a:r>
                        <a:rPr lang="ru-RU" sz="800" b="1" dirty="0">
                          <a:solidFill>
                            <a:srgbClr val="FF0000"/>
                          </a:solidFill>
                          <a:effectLst/>
                          <a:latin typeface="Times" panose="02020603050405020304" pitchFamily="18" charset="0"/>
                          <a:cs typeface="Times" panose="02020603050405020304" pitchFamily="18" charset="0"/>
                        </a:rPr>
                        <a:t> кэВ</a:t>
                      </a:r>
                      <a:r>
                        <a:rPr lang="ru-RU" sz="800" dirty="0">
                          <a:solidFill>
                            <a:schemeClr val="tx1"/>
                          </a:solidFill>
                          <a:effectLst/>
                          <a:latin typeface="Times" panose="02020603050405020304" pitchFamily="18" charset="0"/>
                          <a:cs typeface="Times" panose="02020603050405020304" pitchFamily="18" charset="0"/>
                        </a:rPr>
                        <a:t> для энергии 7.92 МэВ (альфа)</a:t>
                      </a:r>
                      <a:endParaRPr lang="ru-RU" sz="800" dirty="0">
                        <a:solidFill>
                          <a:schemeClr val="tx1"/>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algn="ctr">
                        <a:lnSpc>
                          <a:spcPct val="100000"/>
                        </a:lnSpc>
                        <a:spcAft>
                          <a:spcPts val="0"/>
                        </a:spcAft>
                      </a:pPr>
                      <a:r>
                        <a:rPr lang="ru-RU" sz="800" dirty="0">
                          <a:solidFill>
                            <a:schemeClr val="tx1"/>
                          </a:solidFill>
                          <a:effectLst/>
                          <a:latin typeface="Times" panose="02020603050405020304" pitchFamily="18" charset="0"/>
                          <a:cs typeface="Times" panose="02020603050405020304" pitchFamily="18" charset="0"/>
                        </a:rPr>
                        <a:t>40-60</a:t>
                      </a:r>
                      <a:endParaRPr lang="ru-RU" sz="800" dirty="0">
                        <a:solidFill>
                          <a:schemeClr val="tx1"/>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0374297"/>
                  </a:ext>
                </a:extLst>
              </a:tr>
              <a:tr h="540992">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algn="ctr">
                        <a:lnSpc>
                          <a:spcPct val="100000"/>
                        </a:lnSpc>
                        <a:spcAft>
                          <a:spcPts val="0"/>
                        </a:spcAft>
                      </a:pPr>
                      <a:r>
                        <a:rPr lang="ru-RU" sz="800" dirty="0">
                          <a:solidFill>
                            <a:schemeClr val="tx1"/>
                          </a:solidFill>
                          <a:effectLst/>
                          <a:latin typeface="Times" panose="02020603050405020304" pitchFamily="18" charset="0"/>
                          <a:cs typeface="Times" panose="02020603050405020304" pitchFamily="18" charset="0"/>
                        </a:rPr>
                        <a:t>Боковые детекторы</a:t>
                      </a:r>
                      <a:endParaRPr lang="ru-RU" sz="800" dirty="0">
                        <a:solidFill>
                          <a:schemeClr val="tx1"/>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algn="ctr">
                        <a:lnSpc>
                          <a:spcPct val="100000"/>
                        </a:lnSpc>
                        <a:spcAft>
                          <a:spcPts val="0"/>
                        </a:spcAft>
                      </a:pPr>
                      <a:r>
                        <a:rPr lang="ru-RU" sz="800" dirty="0">
                          <a:solidFill>
                            <a:schemeClr val="tx1"/>
                          </a:solidFill>
                          <a:effectLst/>
                          <a:latin typeface="Times" panose="02020603050405020304" pitchFamily="18" charset="0"/>
                          <a:cs typeface="Times" panose="02020603050405020304" pitchFamily="18" charset="0"/>
                        </a:rPr>
                        <a:t>14.4±1.2 кэВ для 320 кэВ (КЭ)</a:t>
                      </a:r>
                      <a:r>
                        <a:rPr lang="en-US" sz="800" baseline="0" dirty="0">
                          <a:solidFill>
                            <a:schemeClr val="tx1"/>
                          </a:solidFill>
                          <a:effectLst/>
                          <a:latin typeface="Times" panose="02020603050405020304" pitchFamily="18" charset="0"/>
                          <a:cs typeface="Times" panose="02020603050405020304" pitchFamily="18" charset="0"/>
                        </a:rPr>
                        <a:t>; </a:t>
                      </a:r>
                      <a:r>
                        <a:rPr lang="ru-RU" sz="800" dirty="0">
                          <a:solidFill>
                            <a:schemeClr val="tx1"/>
                          </a:solidFill>
                          <a:effectLst/>
                          <a:latin typeface="Times" panose="02020603050405020304" pitchFamily="18" charset="0"/>
                          <a:cs typeface="Times" panose="02020603050405020304" pitchFamily="18" charset="0"/>
                        </a:rPr>
                        <a:t>120±11кэВ для энергии 7.92 МэВ (альфа)</a:t>
                      </a:r>
                      <a:endParaRPr lang="ru-RU" sz="800" dirty="0">
                        <a:solidFill>
                          <a:schemeClr val="tx1"/>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algn="ctr">
                        <a:lnSpc>
                          <a:spcPct val="100000"/>
                        </a:lnSpc>
                        <a:spcAft>
                          <a:spcPts val="0"/>
                        </a:spcAft>
                      </a:pPr>
                      <a:r>
                        <a:rPr lang="ru-RU" sz="800" dirty="0">
                          <a:solidFill>
                            <a:schemeClr val="tx1"/>
                          </a:solidFill>
                          <a:effectLst/>
                          <a:latin typeface="Times" panose="02020603050405020304" pitchFamily="18" charset="0"/>
                          <a:cs typeface="Times" panose="02020603050405020304" pitchFamily="18" charset="0"/>
                        </a:rPr>
                        <a:t>60-100</a:t>
                      </a:r>
                      <a:endParaRPr lang="ru-RU" sz="800" dirty="0">
                        <a:solidFill>
                          <a:schemeClr val="tx1"/>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5169616"/>
                  </a:ext>
                </a:extLst>
              </a:tr>
            </a:tbl>
          </a:graphicData>
        </a:graphic>
      </p:graphicFrame>
    </p:spTree>
    <p:extLst>
      <p:ext uri="{BB962C8B-B14F-4D97-AF65-F5344CB8AC3E}">
        <p14:creationId xmlns:p14="http://schemas.microsoft.com/office/powerpoint/2010/main" val="60714582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18C753-0812-4B68-2C8A-41089C6397F8}"/>
              </a:ext>
            </a:extLst>
          </p:cNvPr>
          <p:cNvPicPr>
            <a:picLocks noChangeAspect="1"/>
          </p:cNvPicPr>
          <p:nvPr/>
        </p:nvPicPr>
        <p:blipFill rotWithShape="1">
          <a:blip r:embed="rId3"/>
          <a:srcRect r="19846"/>
          <a:stretch/>
        </p:blipFill>
        <p:spPr>
          <a:xfrm>
            <a:off x="1160481" y="1375538"/>
            <a:ext cx="6857999" cy="2392427"/>
          </a:xfrm>
          <a:prstGeom prst="rect">
            <a:avLst/>
          </a:prstGeom>
        </p:spPr>
      </p:pic>
      <p:grpSp>
        <p:nvGrpSpPr>
          <p:cNvPr id="3" name="Group 2">
            <a:extLst>
              <a:ext uri="{FF2B5EF4-FFF2-40B4-BE49-F238E27FC236}">
                <a16:creationId xmlns:a16="http://schemas.microsoft.com/office/drawing/2014/main" id="{F14423B3-D5DA-F7B2-86D5-1AA502860004}"/>
              </a:ext>
            </a:extLst>
          </p:cNvPr>
          <p:cNvGrpSpPr/>
          <p:nvPr/>
        </p:nvGrpSpPr>
        <p:grpSpPr>
          <a:xfrm>
            <a:off x="1779401" y="1671639"/>
            <a:ext cx="2565971" cy="646331"/>
            <a:chOff x="4301146" y="5949000"/>
            <a:chExt cx="4184663" cy="1017569"/>
          </a:xfrm>
        </p:grpSpPr>
        <p:sp>
          <p:nvSpPr>
            <p:cNvPr id="7" name="Rounded Rectangle 6">
              <a:extLst>
                <a:ext uri="{FF2B5EF4-FFF2-40B4-BE49-F238E27FC236}">
                  <a16:creationId xmlns:a16="http://schemas.microsoft.com/office/drawing/2014/main" id="{221FEDD5-407C-2629-3327-2CA5B4C14550}"/>
                </a:ext>
              </a:extLst>
            </p:cNvPr>
            <p:cNvSpPr/>
            <p:nvPr/>
          </p:nvSpPr>
          <p:spPr>
            <a:xfrm>
              <a:off x="4301146" y="5949000"/>
              <a:ext cx="396933" cy="400110"/>
            </a:xfrm>
            <a:prstGeom prst="roundRect">
              <a:avLst/>
            </a:prstGeom>
            <a:noFill/>
            <a:ln w="31750">
              <a:solidFill>
                <a:srgbClr val="03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57175" fontAlgn="auto">
                <a:spcBef>
                  <a:spcPts val="0"/>
                </a:spcBef>
                <a:spcAft>
                  <a:spcPts val="0"/>
                </a:spcAft>
              </a:pPr>
              <a:endParaRPr lang="en-RU" sz="1013">
                <a:solidFill>
                  <a:prstClr val="white"/>
                </a:solidFill>
                <a:latin typeface="Calibri" panose="020F0502020204030204"/>
              </a:endParaRPr>
            </a:p>
          </p:txBody>
        </p:sp>
        <p:sp>
          <p:nvSpPr>
            <p:cNvPr id="8" name="TextBox 7">
              <a:extLst>
                <a:ext uri="{FF2B5EF4-FFF2-40B4-BE49-F238E27FC236}">
                  <a16:creationId xmlns:a16="http://schemas.microsoft.com/office/drawing/2014/main" id="{F54C7586-1B30-5DCC-144B-C3CB45D5F52D}"/>
                </a:ext>
              </a:extLst>
            </p:cNvPr>
            <p:cNvSpPr txBox="1"/>
            <p:nvPr/>
          </p:nvSpPr>
          <p:spPr>
            <a:xfrm>
              <a:off x="4822067" y="5949000"/>
              <a:ext cx="3663742" cy="1017569"/>
            </a:xfrm>
            <a:prstGeom prst="rect">
              <a:avLst/>
            </a:prstGeom>
            <a:noFill/>
          </p:spPr>
          <p:txBody>
            <a:bodyPr wrap="square">
              <a:spAutoFit/>
            </a:bodyPr>
            <a:lstStyle/>
            <a:p>
              <a:pPr defTabSz="257175" fontAlgn="auto">
                <a:spcBef>
                  <a:spcPts val="0"/>
                </a:spcBef>
                <a:spcAft>
                  <a:spcPts val="0"/>
                </a:spcAft>
              </a:pPr>
              <a:r>
                <a:rPr lang="en-US" b="1" dirty="0">
                  <a:solidFill>
                    <a:prstClr val="black"/>
                  </a:solidFill>
                  <a:latin typeface="Calibri" panose="020F0502020204030204" pitchFamily="34" charset="0"/>
                  <a:cs typeface="+mn-cs"/>
                </a:rPr>
                <a:t>SHELS separator</a:t>
              </a:r>
              <a:r>
                <a:rPr lang="ru-RU" b="1" dirty="0">
                  <a:solidFill>
                    <a:prstClr val="black"/>
                  </a:solidFill>
                  <a:latin typeface="Calibri" panose="020F0502020204030204" pitchFamily="34" charset="0"/>
                  <a:cs typeface="+mn-cs"/>
                </a:rPr>
                <a:t> (</a:t>
              </a:r>
              <a:r>
                <a:rPr lang="en-US" b="1" dirty="0">
                  <a:solidFill>
                    <a:prstClr val="black"/>
                  </a:solidFill>
                  <a:latin typeface="Calibri" panose="020F0502020204030204" pitchFamily="34" charset="0"/>
                  <a:cs typeface="+mn-cs"/>
                </a:rPr>
                <a:t>FLNR</a:t>
              </a:r>
              <a:r>
                <a:rPr lang="ru-RU" b="1" dirty="0">
                  <a:solidFill>
                    <a:prstClr val="black"/>
                  </a:solidFill>
                  <a:latin typeface="Calibri" panose="020F0502020204030204" pitchFamily="34" charset="0"/>
                  <a:cs typeface="+mn-cs"/>
                </a:rPr>
                <a:t>)</a:t>
              </a:r>
              <a:endParaRPr lang="en-GB" b="1" dirty="0">
                <a:solidFill>
                  <a:prstClr val="black"/>
                </a:solidFill>
                <a:latin typeface="Calibri" panose="020F0502020204030204"/>
                <a:cs typeface="+mn-cs"/>
              </a:endParaRPr>
            </a:p>
          </p:txBody>
        </p:sp>
      </p:grpSp>
      <p:sp>
        <p:nvSpPr>
          <p:cNvPr id="2" name="Slide Number Placeholder 1">
            <a:extLst>
              <a:ext uri="{FF2B5EF4-FFF2-40B4-BE49-F238E27FC236}">
                <a16:creationId xmlns:a16="http://schemas.microsoft.com/office/drawing/2014/main" id="{4290E312-A9D7-86A5-F618-74DB5E204D74}"/>
              </a:ext>
            </a:extLst>
          </p:cNvPr>
          <p:cNvSpPr>
            <a:spLocks noGrp="1"/>
          </p:cNvSpPr>
          <p:nvPr>
            <p:ph type="sldNum" sz="quarter" idx="12"/>
          </p:nvPr>
        </p:nvSpPr>
        <p:spPr>
          <a:xfrm>
            <a:off x="6457949" y="4295181"/>
            <a:ext cx="1543050" cy="205383"/>
          </a:xfrm>
        </p:spPr>
        <p:txBody>
          <a:bodyPr/>
          <a:lstStyle/>
          <a:p>
            <a:pPr defTabSz="257175" fontAlgn="auto">
              <a:spcBef>
                <a:spcPts val="0"/>
              </a:spcBef>
              <a:spcAft>
                <a:spcPts val="0"/>
              </a:spcAft>
            </a:pPr>
            <a:fld id="{03F74DE6-944D-7A40-9389-EB907D9A05BB}" type="slidenum">
              <a:rPr lang="en-RU">
                <a:solidFill>
                  <a:prstClr val="black">
                    <a:tint val="75000"/>
                  </a:prstClr>
                </a:solidFill>
                <a:latin typeface="Calibri" panose="020F0502020204030204"/>
                <a:cs typeface="+mn-cs"/>
              </a:rPr>
              <a:pPr defTabSz="257175" fontAlgn="auto">
                <a:spcBef>
                  <a:spcPts val="0"/>
                </a:spcBef>
                <a:spcAft>
                  <a:spcPts val="0"/>
                </a:spcAft>
              </a:pPr>
              <a:t>14</a:t>
            </a:fld>
            <a:endParaRPr lang="en-RU">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384949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5766" y="735547"/>
            <a:ext cx="3849170" cy="3116945"/>
          </a:xfrm>
          <a:prstGeom prst="rect">
            <a:avLst/>
          </a:prstGeom>
        </p:spPr>
      </p:pic>
      <p:sp>
        <p:nvSpPr>
          <p:cNvPr id="4" name="TextBox 3"/>
          <p:cNvSpPr txBox="1"/>
          <p:nvPr/>
        </p:nvSpPr>
        <p:spPr>
          <a:xfrm>
            <a:off x="2087724" y="3852494"/>
            <a:ext cx="4806534" cy="507831"/>
          </a:xfrm>
          <a:prstGeom prst="rect">
            <a:avLst/>
          </a:prstGeom>
          <a:noFill/>
        </p:spPr>
        <p:txBody>
          <a:bodyPr wrap="square" rtlCol="0">
            <a:spAutoFit/>
          </a:bodyPr>
          <a:lstStyle/>
          <a:p>
            <a:pPr algn="r"/>
            <a:r>
              <a:rPr lang="en-US" sz="900" i="1" dirty="0" err="1"/>
              <a:t>Rubchenya</a:t>
            </a:r>
            <a:r>
              <a:rPr lang="en-US" sz="900" i="1" dirty="0"/>
              <a:t>, V.A</a:t>
            </a:r>
            <a:r>
              <a:rPr lang="en-US" sz="900" dirty="0"/>
              <a:t>. Prompt neutron characteristics </a:t>
            </a:r>
          </a:p>
          <a:p>
            <a:pPr algn="r"/>
            <a:r>
              <a:rPr lang="en-US" sz="900" dirty="0"/>
              <a:t>in the spontaneous fission of heavy and </a:t>
            </a:r>
            <a:r>
              <a:rPr lang="en-US" sz="900" dirty="0" err="1"/>
              <a:t>superheavy</a:t>
            </a:r>
            <a:r>
              <a:rPr lang="en-US" sz="900" dirty="0"/>
              <a:t> nuclei.  </a:t>
            </a:r>
          </a:p>
          <a:p>
            <a:pPr algn="r"/>
            <a:r>
              <a:rPr lang="en-US" sz="900" dirty="0"/>
              <a:t>LXV International Conference "Nucleus 2015" June 29-July 3, 2015, St. Petersburg</a:t>
            </a:r>
            <a:endParaRPr lang="ru-RU" sz="900" dirty="0"/>
          </a:p>
        </p:txBody>
      </p:sp>
      <p:sp>
        <p:nvSpPr>
          <p:cNvPr id="5" name="Полилиния 4"/>
          <p:cNvSpPr/>
          <p:nvPr/>
        </p:nvSpPr>
        <p:spPr>
          <a:xfrm>
            <a:off x="3593387" y="1929775"/>
            <a:ext cx="1055670" cy="693506"/>
          </a:xfrm>
          <a:custGeom>
            <a:avLst/>
            <a:gdLst>
              <a:gd name="connsiteX0" fmla="*/ 92467 w 1407560"/>
              <a:gd name="connsiteY0" fmla="*/ 811659 h 924674"/>
              <a:gd name="connsiteX1" fmla="*/ 61645 w 1407560"/>
              <a:gd name="connsiteY1" fmla="*/ 760288 h 924674"/>
              <a:gd name="connsiteX2" fmla="*/ 30822 w 1407560"/>
              <a:gd name="connsiteY2" fmla="*/ 708917 h 924674"/>
              <a:gd name="connsiteX3" fmla="*/ 20548 w 1407560"/>
              <a:gd name="connsiteY3" fmla="*/ 657546 h 924674"/>
              <a:gd name="connsiteX4" fmla="*/ 0 w 1407560"/>
              <a:gd name="connsiteY4" fmla="*/ 595901 h 924674"/>
              <a:gd name="connsiteX5" fmla="*/ 20548 w 1407560"/>
              <a:gd name="connsiteY5" fmla="*/ 503434 h 924674"/>
              <a:gd name="connsiteX6" fmla="*/ 41097 w 1407560"/>
              <a:gd name="connsiteY6" fmla="*/ 472612 h 924674"/>
              <a:gd name="connsiteX7" fmla="*/ 51371 w 1407560"/>
              <a:gd name="connsiteY7" fmla="*/ 441789 h 924674"/>
              <a:gd name="connsiteX8" fmla="*/ 92467 w 1407560"/>
              <a:gd name="connsiteY8" fmla="*/ 390418 h 924674"/>
              <a:gd name="connsiteX9" fmla="*/ 123290 w 1407560"/>
              <a:gd name="connsiteY9" fmla="*/ 339047 h 924674"/>
              <a:gd name="connsiteX10" fmla="*/ 143838 w 1407560"/>
              <a:gd name="connsiteY10" fmla="*/ 308225 h 924674"/>
              <a:gd name="connsiteX11" fmla="*/ 174661 w 1407560"/>
              <a:gd name="connsiteY11" fmla="*/ 287677 h 924674"/>
              <a:gd name="connsiteX12" fmla="*/ 195209 w 1407560"/>
              <a:gd name="connsiteY12" fmla="*/ 267128 h 924674"/>
              <a:gd name="connsiteX13" fmla="*/ 246580 w 1407560"/>
              <a:gd name="connsiteY13" fmla="*/ 226032 h 924674"/>
              <a:gd name="connsiteX14" fmla="*/ 287676 w 1407560"/>
              <a:gd name="connsiteY14" fmla="*/ 174661 h 924674"/>
              <a:gd name="connsiteX15" fmla="*/ 349321 w 1407560"/>
              <a:gd name="connsiteY15" fmla="*/ 154113 h 924674"/>
              <a:gd name="connsiteX16" fmla="*/ 369870 w 1407560"/>
              <a:gd name="connsiteY16" fmla="*/ 133564 h 924674"/>
              <a:gd name="connsiteX17" fmla="*/ 431515 w 1407560"/>
              <a:gd name="connsiteY17" fmla="*/ 113016 h 924674"/>
              <a:gd name="connsiteX18" fmla="*/ 462337 w 1407560"/>
              <a:gd name="connsiteY18" fmla="*/ 92468 h 924674"/>
              <a:gd name="connsiteX19" fmla="*/ 523982 w 1407560"/>
              <a:gd name="connsiteY19" fmla="*/ 71919 h 924674"/>
              <a:gd name="connsiteX20" fmla="*/ 595901 w 1407560"/>
              <a:gd name="connsiteY20" fmla="*/ 41097 h 924674"/>
              <a:gd name="connsiteX21" fmla="*/ 626724 w 1407560"/>
              <a:gd name="connsiteY21" fmla="*/ 20549 h 924674"/>
              <a:gd name="connsiteX22" fmla="*/ 678094 w 1407560"/>
              <a:gd name="connsiteY22" fmla="*/ 10274 h 924674"/>
              <a:gd name="connsiteX23" fmla="*/ 708917 w 1407560"/>
              <a:gd name="connsiteY23" fmla="*/ 0 h 924674"/>
              <a:gd name="connsiteX24" fmla="*/ 1212351 w 1407560"/>
              <a:gd name="connsiteY24" fmla="*/ 10274 h 924674"/>
              <a:gd name="connsiteX25" fmla="*/ 1263721 w 1407560"/>
              <a:gd name="connsiteY25" fmla="*/ 20549 h 924674"/>
              <a:gd name="connsiteX26" fmla="*/ 1284270 w 1407560"/>
              <a:gd name="connsiteY26" fmla="*/ 41097 h 924674"/>
              <a:gd name="connsiteX27" fmla="*/ 1335640 w 1407560"/>
              <a:gd name="connsiteY27" fmla="*/ 82194 h 924674"/>
              <a:gd name="connsiteX28" fmla="*/ 1345915 w 1407560"/>
              <a:gd name="connsiteY28" fmla="*/ 113016 h 924674"/>
              <a:gd name="connsiteX29" fmla="*/ 1376737 w 1407560"/>
              <a:gd name="connsiteY29" fmla="*/ 133564 h 924674"/>
              <a:gd name="connsiteX30" fmla="*/ 1397285 w 1407560"/>
              <a:gd name="connsiteY30" fmla="*/ 195209 h 924674"/>
              <a:gd name="connsiteX31" fmla="*/ 1407560 w 1407560"/>
              <a:gd name="connsiteY31" fmla="*/ 226032 h 924674"/>
              <a:gd name="connsiteX32" fmla="*/ 1387011 w 1407560"/>
              <a:gd name="connsiteY32" fmla="*/ 318499 h 924674"/>
              <a:gd name="connsiteX33" fmla="*/ 1366463 w 1407560"/>
              <a:gd name="connsiteY33" fmla="*/ 349322 h 924674"/>
              <a:gd name="connsiteX34" fmla="*/ 1345915 w 1407560"/>
              <a:gd name="connsiteY34" fmla="*/ 410967 h 924674"/>
              <a:gd name="connsiteX35" fmla="*/ 1325366 w 1407560"/>
              <a:gd name="connsiteY35" fmla="*/ 431515 h 924674"/>
              <a:gd name="connsiteX36" fmla="*/ 1284270 w 1407560"/>
              <a:gd name="connsiteY36" fmla="*/ 493160 h 924674"/>
              <a:gd name="connsiteX37" fmla="*/ 1263721 w 1407560"/>
              <a:gd name="connsiteY37" fmla="*/ 513708 h 924674"/>
              <a:gd name="connsiteX38" fmla="*/ 1222625 w 1407560"/>
              <a:gd name="connsiteY38" fmla="*/ 575353 h 924674"/>
              <a:gd name="connsiteX39" fmla="*/ 1181528 w 1407560"/>
              <a:gd name="connsiteY39" fmla="*/ 616450 h 924674"/>
              <a:gd name="connsiteX40" fmla="*/ 1119883 w 1407560"/>
              <a:gd name="connsiteY40" fmla="*/ 688369 h 924674"/>
              <a:gd name="connsiteX41" fmla="*/ 1068512 w 1407560"/>
              <a:gd name="connsiteY41" fmla="*/ 729465 h 924674"/>
              <a:gd name="connsiteX42" fmla="*/ 1037690 w 1407560"/>
              <a:gd name="connsiteY42" fmla="*/ 750014 h 924674"/>
              <a:gd name="connsiteX43" fmla="*/ 986319 w 1407560"/>
              <a:gd name="connsiteY43" fmla="*/ 801385 h 924674"/>
              <a:gd name="connsiteX44" fmla="*/ 934948 w 1407560"/>
              <a:gd name="connsiteY44" fmla="*/ 842481 h 924674"/>
              <a:gd name="connsiteX45" fmla="*/ 904126 w 1407560"/>
              <a:gd name="connsiteY45" fmla="*/ 863029 h 924674"/>
              <a:gd name="connsiteX46" fmla="*/ 883578 w 1407560"/>
              <a:gd name="connsiteY46" fmla="*/ 883578 h 924674"/>
              <a:gd name="connsiteX47" fmla="*/ 791110 w 1407560"/>
              <a:gd name="connsiteY47" fmla="*/ 914400 h 924674"/>
              <a:gd name="connsiteX48" fmla="*/ 760288 w 1407560"/>
              <a:gd name="connsiteY48" fmla="*/ 924674 h 924674"/>
              <a:gd name="connsiteX49" fmla="*/ 554805 w 1407560"/>
              <a:gd name="connsiteY49" fmla="*/ 904126 h 924674"/>
              <a:gd name="connsiteX50" fmla="*/ 513708 w 1407560"/>
              <a:gd name="connsiteY50" fmla="*/ 893852 h 924674"/>
              <a:gd name="connsiteX51" fmla="*/ 452063 w 1407560"/>
              <a:gd name="connsiteY51" fmla="*/ 873304 h 924674"/>
              <a:gd name="connsiteX52" fmla="*/ 349321 w 1407560"/>
              <a:gd name="connsiteY52" fmla="*/ 842481 h 924674"/>
              <a:gd name="connsiteX53" fmla="*/ 308225 w 1407560"/>
              <a:gd name="connsiteY53" fmla="*/ 832207 h 924674"/>
              <a:gd name="connsiteX54" fmla="*/ 226031 w 1407560"/>
              <a:gd name="connsiteY54" fmla="*/ 821933 h 924674"/>
              <a:gd name="connsiteX55" fmla="*/ 184935 w 1407560"/>
              <a:gd name="connsiteY55" fmla="*/ 811659 h 924674"/>
              <a:gd name="connsiteX56" fmla="*/ 154112 w 1407560"/>
              <a:gd name="connsiteY56" fmla="*/ 801385 h 924674"/>
              <a:gd name="connsiteX57" fmla="*/ 92467 w 1407560"/>
              <a:gd name="connsiteY57" fmla="*/ 811659 h 92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407560" h="924674">
                <a:moveTo>
                  <a:pt x="92467" y="811659"/>
                </a:moveTo>
                <a:cubicBezTo>
                  <a:pt x="77056" y="804809"/>
                  <a:pt x="70575" y="778149"/>
                  <a:pt x="61645" y="760288"/>
                </a:cubicBezTo>
                <a:cubicBezTo>
                  <a:pt x="34971" y="706940"/>
                  <a:pt x="70958" y="749051"/>
                  <a:pt x="30822" y="708917"/>
                </a:cubicBezTo>
                <a:cubicBezTo>
                  <a:pt x="27397" y="691793"/>
                  <a:pt x="25143" y="674393"/>
                  <a:pt x="20548" y="657546"/>
                </a:cubicBezTo>
                <a:cubicBezTo>
                  <a:pt x="14849" y="636649"/>
                  <a:pt x="0" y="595901"/>
                  <a:pt x="0" y="595901"/>
                </a:cubicBezTo>
                <a:cubicBezTo>
                  <a:pt x="3946" y="572227"/>
                  <a:pt x="7902" y="528725"/>
                  <a:pt x="20548" y="503434"/>
                </a:cubicBezTo>
                <a:cubicBezTo>
                  <a:pt x="26070" y="492390"/>
                  <a:pt x="34247" y="482886"/>
                  <a:pt x="41097" y="472612"/>
                </a:cubicBezTo>
                <a:cubicBezTo>
                  <a:pt x="44522" y="462338"/>
                  <a:pt x="46528" y="451476"/>
                  <a:pt x="51371" y="441789"/>
                </a:cubicBezTo>
                <a:cubicBezTo>
                  <a:pt x="64331" y="415869"/>
                  <a:pt x="73356" y="409530"/>
                  <a:pt x="92467" y="390418"/>
                </a:cubicBezTo>
                <a:cubicBezTo>
                  <a:pt x="110311" y="336892"/>
                  <a:pt x="91055" y="379342"/>
                  <a:pt x="123290" y="339047"/>
                </a:cubicBezTo>
                <a:cubicBezTo>
                  <a:pt x="131004" y="329405"/>
                  <a:pt x="135107" y="316956"/>
                  <a:pt x="143838" y="308225"/>
                </a:cubicBezTo>
                <a:cubicBezTo>
                  <a:pt x="152570" y="299494"/>
                  <a:pt x="165019" y="295391"/>
                  <a:pt x="174661" y="287677"/>
                </a:cubicBezTo>
                <a:cubicBezTo>
                  <a:pt x="182225" y="281626"/>
                  <a:pt x="187645" y="273179"/>
                  <a:pt x="195209" y="267128"/>
                </a:cubicBezTo>
                <a:cubicBezTo>
                  <a:pt x="260025" y="215274"/>
                  <a:pt x="196955" y="275655"/>
                  <a:pt x="246580" y="226032"/>
                </a:cubicBezTo>
                <a:cubicBezTo>
                  <a:pt x="257721" y="192609"/>
                  <a:pt x="251307" y="190825"/>
                  <a:pt x="287676" y="174661"/>
                </a:cubicBezTo>
                <a:cubicBezTo>
                  <a:pt x="307469" y="165864"/>
                  <a:pt x="349321" y="154113"/>
                  <a:pt x="349321" y="154113"/>
                </a:cubicBezTo>
                <a:cubicBezTo>
                  <a:pt x="356171" y="147263"/>
                  <a:pt x="361206" y="137896"/>
                  <a:pt x="369870" y="133564"/>
                </a:cubicBezTo>
                <a:cubicBezTo>
                  <a:pt x="389243" y="123877"/>
                  <a:pt x="431515" y="113016"/>
                  <a:pt x="431515" y="113016"/>
                </a:cubicBezTo>
                <a:cubicBezTo>
                  <a:pt x="441789" y="106167"/>
                  <a:pt x="451053" y="97483"/>
                  <a:pt x="462337" y="92468"/>
                </a:cubicBezTo>
                <a:cubicBezTo>
                  <a:pt x="482130" y="83671"/>
                  <a:pt x="505960" y="83933"/>
                  <a:pt x="523982" y="71919"/>
                </a:cubicBezTo>
                <a:cubicBezTo>
                  <a:pt x="566554" y="43539"/>
                  <a:pt x="542826" y="54366"/>
                  <a:pt x="595901" y="41097"/>
                </a:cubicBezTo>
                <a:cubicBezTo>
                  <a:pt x="606175" y="34248"/>
                  <a:pt x="615162" y="24885"/>
                  <a:pt x="626724" y="20549"/>
                </a:cubicBezTo>
                <a:cubicBezTo>
                  <a:pt x="643075" y="14417"/>
                  <a:pt x="661153" y="14509"/>
                  <a:pt x="678094" y="10274"/>
                </a:cubicBezTo>
                <a:cubicBezTo>
                  <a:pt x="688601" y="7647"/>
                  <a:pt x="698643" y="3425"/>
                  <a:pt x="708917" y="0"/>
                </a:cubicBezTo>
                <a:lnTo>
                  <a:pt x="1212351" y="10274"/>
                </a:lnTo>
                <a:cubicBezTo>
                  <a:pt x="1229802" y="10920"/>
                  <a:pt x="1247670" y="13670"/>
                  <a:pt x="1263721" y="20549"/>
                </a:cubicBezTo>
                <a:cubicBezTo>
                  <a:pt x="1272624" y="24365"/>
                  <a:pt x="1276706" y="35046"/>
                  <a:pt x="1284270" y="41097"/>
                </a:cubicBezTo>
                <a:cubicBezTo>
                  <a:pt x="1349062" y="92929"/>
                  <a:pt x="1286035" y="32587"/>
                  <a:pt x="1335640" y="82194"/>
                </a:cubicBezTo>
                <a:cubicBezTo>
                  <a:pt x="1339065" y="92468"/>
                  <a:pt x="1339150" y="104559"/>
                  <a:pt x="1345915" y="113016"/>
                </a:cubicBezTo>
                <a:cubicBezTo>
                  <a:pt x="1353629" y="122658"/>
                  <a:pt x="1370193" y="123093"/>
                  <a:pt x="1376737" y="133564"/>
                </a:cubicBezTo>
                <a:cubicBezTo>
                  <a:pt x="1388217" y="151932"/>
                  <a:pt x="1390436" y="174661"/>
                  <a:pt x="1397285" y="195209"/>
                </a:cubicBezTo>
                <a:lnTo>
                  <a:pt x="1407560" y="226032"/>
                </a:lnTo>
                <a:cubicBezTo>
                  <a:pt x="1403614" y="249707"/>
                  <a:pt x="1399657" y="293207"/>
                  <a:pt x="1387011" y="318499"/>
                </a:cubicBezTo>
                <a:cubicBezTo>
                  <a:pt x="1381489" y="329544"/>
                  <a:pt x="1371478" y="338038"/>
                  <a:pt x="1366463" y="349322"/>
                </a:cubicBezTo>
                <a:cubicBezTo>
                  <a:pt x="1357666" y="369115"/>
                  <a:pt x="1361231" y="395652"/>
                  <a:pt x="1345915" y="410967"/>
                </a:cubicBezTo>
                <a:cubicBezTo>
                  <a:pt x="1339065" y="417816"/>
                  <a:pt x="1331178" y="423766"/>
                  <a:pt x="1325366" y="431515"/>
                </a:cubicBezTo>
                <a:cubicBezTo>
                  <a:pt x="1310548" y="451272"/>
                  <a:pt x="1301733" y="475698"/>
                  <a:pt x="1284270" y="493160"/>
                </a:cubicBezTo>
                <a:cubicBezTo>
                  <a:pt x="1277420" y="500009"/>
                  <a:pt x="1269533" y="505959"/>
                  <a:pt x="1263721" y="513708"/>
                </a:cubicBezTo>
                <a:cubicBezTo>
                  <a:pt x="1248903" y="533465"/>
                  <a:pt x="1240088" y="557890"/>
                  <a:pt x="1222625" y="575353"/>
                </a:cubicBezTo>
                <a:cubicBezTo>
                  <a:pt x="1208926" y="589052"/>
                  <a:pt x="1192274" y="600330"/>
                  <a:pt x="1181528" y="616450"/>
                </a:cubicBezTo>
                <a:cubicBezTo>
                  <a:pt x="1162937" y="644336"/>
                  <a:pt x="1149780" y="668438"/>
                  <a:pt x="1119883" y="688369"/>
                </a:cubicBezTo>
                <a:cubicBezTo>
                  <a:pt x="1025031" y="751604"/>
                  <a:pt x="1141700" y="670914"/>
                  <a:pt x="1068512" y="729465"/>
                </a:cubicBezTo>
                <a:cubicBezTo>
                  <a:pt x="1058870" y="737179"/>
                  <a:pt x="1046983" y="741883"/>
                  <a:pt x="1037690" y="750014"/>
                </a:cubicBezTo>
                <a:cubicBezTo>
                  <a:pt x="1019465" y="765961"/>
                  <a:pt x="1006468" y="787952"/>
                  <a:pt x="986319" y="801385"/>
                </a:cubicBezTo>
                <a:cubicBezTo>
                  <a:pt x="891453" y="864629"/>
                  <a:pt x="1008147" y="783923"/>
                  <a:pt x="934948" y="842481"/>
                </a:cubicBezTo>
                <a:cubicBezTo>
                  <a:pt x="925306" y="850195"/>
                  <a:pt x="913768" y="855315"/>
                  <a:pt x="904126" y="863029"/>
                </a:cubicBezTo>
                <a:cubicBezTo>
                  <a:pt x="896562" y="869080"/>
                  <a:pt x="892242" y="879246"/>
                  <a:pt x="883578" y="883578"/>
                </a:cubicBezTo>
                <a:cubicBezTo>
                  <a:pt x="883575" y="883580"/>
                  <a:pt x="806523" y="909262"/>
                  <a:pt x="791110" y="914400"/>
                </a:cubicBezTo>
                <a:lnTo>
                  <a:pt x="760288" y="924674"/>
                </a:lnTo>
                <a:cubicBezTo>
                  <a:pt x="477436" y="908036"/>
                  <a:pt x="659038" y="933906"/>
                  <a:pt x="554805" y="904126"/>
                </a:cubicBezTo>
                <a:cubicBezTo>
                  <a:pt x="541228" y="900247"/>
                  <a:pt x="527233" y="897909"/>
                  <a:pt x="513708" y="893852"/>
                </a:cubicBezTo>
                <a:cubicBezTo>
                  <a:pt x="492962" y="887628"/>
                  <a:pt x="452063" y="873304"/>
                  <a:pt x="452063" y="873304"/>
                </a:cubicBezTo>
                <a:cubicBezTo>
                  <a:pt x="410381" y="831620"/>
                  <a:pt x="445717" y="858547"/>
                  <a:pt x="349321" y="842481"/>
                </a:cubicBezTo>
                <a:cubicBezTo>
                  <a:pt x="335393" y="840160"/>
                  <a:pt x="322153" y="834528"/>
                  <a:pt x="308225" y="832207"/>
                </a:cubicBezTo>
                <a:cubicBezTo>
                  <a:pt x="280989" y="827668"/>
                  <a:pt x="253429" y="825358"/>
                  <a:pt x="226031" y="821933"/>
                </a:cubicBezTo>
                <a:cubicBezTo>
                  <a:pt x="212332" y="818508"/>
                  <a:pt x="198512" y="815538"/>
                  <a:pt x="184935" y="811659"/>
                </a:cubicBezTo>
                <a:cubicBezTo>
                  <a:pt x="174522" y="808684"/>
                  <a:pt x="164684" y="803734"/>
                  <a:pt x="154112" y="801385"/>
                </a:cubicBezTo>
                <a:cubicBezTo>
                  <a:pt x="82946" y="785570"/>
                  <a:pt x="107878" y="818509"/>
                  <a:pt x="92467" y="811659"/>
                </a:cubicBezTo>
                <a:close/>
              </a:path>
            </a:pathLst>
          </a:custGeom>
          <a:solidFill>
            <a:schemeClr val="accent2">
              <a:lumMod val="20000"/>
              <a:lumOff val="80000"/>
              <a:alpha val="10000"/>
            </a:schemeClr>
          </a:solidFill>
          <a:ln w="1905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0" name="Прямая со стрелкой 9"/>
          <p:cNvCxnSpPr/>
          <p:nvPr/>
        </p:nvCxnSpPr>
        <p:spPr>
          <a:xfrm>
            <a:off x="2303748" y="1437624"/>
            <a:ext cx="1458162" cy="5940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385646" y="1045210"/>
            <a:ext cx="1188132" cy="577081"/>
          </a:xfrm>
          <a:prstGeom prst="rect">
            <a:avLst/>
          </a:prstGeom>
          <a:noFill/>
        </p:spPr>
        <p:txBody>
          <a:bodyPr wrap="square" rtlCol="0">
            <a:spAutoFit/>
          </a:bodyPr>
          <a:lstStyle/>
          <a:p>
            <a:r>
              <a:rPr lang="en-US" sz="1050" b="1" dirty="0"/>
              <a:t>VASSILISSA (SHELS) results</a:t>
            </a:r>
            <a:endParaRPr lang="ru-RU" sz="1050" b="1" dirty="0"/>
          </a:p>
        </p:txBody>
      </p:sp>
    </p:spTree>
    <p:extLst>
      <p:ext uri="{BB962C8B-B14F-4D97-AF65-F5344CB8AC3E}">
        <p14:creationId xmlns:p14="http://schemas.microsoft.com/office/powerpoint/2010/main" val="389234941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2112173" y="931366"/>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endParaRPr lang="ru-RU" altLang="ru-RU" sz="1350">
              <a:solidFill>
                <a:srgbClr val="002060"/>
              </a:solidFill>
              <a:latin typeface="Cambria" panose="02040503050406030204" pitchFamily="18" charset="0"/>
              <a:ea typeface="Cambria" panose="02040503050406030204" pitchFamily="18" charset="0"/>
            </a:endParaRPr>
          </a:p>
        </p:txBody>
      </p:sp>
      <p:sp>
        <p:nvSpPr>
          <p:cNvPr id="14340" name="Rectangle 4"/>
          <p:cNvSpPr>
            <a:spLocks noChangeArrowheads="1"/>
          </p:cNvSpPr>
          <p:nvPr/>
        </p:nvSpPr>
        <p:spPr bwMode="auto">
          <a:xfrm>
            <a:off x="4948372" y="2462110"/>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endParaRPr lang="ru-RU" altLang="ru-RU" sz="1350">
              <a:solidFill>
                <a:srgbClr val="002060"/>
              </a:solidFill>
              <a:latin typeface="Cambria" panose="02040503050406030204" pitchFamily="18" charset="0"/>
              <a:ea typeface="Cambria" panose="02040503050406030204" pitchFamily="18" charset="0"/>
            </a:endParaRPr>
          </a:p>
        </p:txBody>
      </p:sp>
      <p:sp>
        <p:nvSpPr>
          <p:cNvPr id="11" name="TextBox 10"/>
          <p:cNvSpPr txBox="1"/>
          <p:nvPr/>
        </p:nvSpPr>
        <p:spPr>
          <a:xfrm>
            <a:off x="1331640" y="222050"/>
            <a:ext cx="5832648" cy="323165"/>
          </a:xfrm>
          <a:prstGeom prst="rect">
            <a:avLst/>
          </a:prstGeom>
          <a:noFill/>
        </p:spPr>
        <p:txBody>
          <a:bodyPr wrap="square" rtlCol="0">
            <a:spAutoFit/>
          </a:bodyPr>
          <a:lstStyle/>
          <a:p>
            <a:r>
              <a:rPr lang="en-US" sz="1500" b="1" dirty="0">
                <a:solidFill>
                  <a:srgbClr val="7030A0"/>
                </a:solidFill>
                <a:latin typeface="Cambria" panose="02040503050406030204" pitchFamily="18" charset="0"/>
                <a:ea typeface="Cambria" panose="02040503050406030204" pitchFamily="18" charset="0"/>
              </a:rPr>
              <a:t>SHE Factory</a:t>
            </a:r>
            <a:endParaRPr lang="ru-RU" dirty="0">
              <a:solidFill>
                <a:srgbClr val="C00000"/>
              </a:solidFill>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7704" y="2516229"/>
            <a:ext cx="4376172" cy="235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2498" y="581986"/>
            <a:ext cx="3619219" cy="1979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1527" y="581986"/>
            <a:ext cx="3934739" cy="1934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98519" y="2124108"/>
            <a:ext cx="979755" cy="369332"/>
          </a:xfrm>
          <a:prstGeom prst="rect">
            <a:avLst/>
          </a:prstGeom>
          <a:solidFill>
            <a:srgbClr val="FFC000"/>
          </a:solidFill>
          <a:ln>
            <a:solidFill>
              <a:srgbClr val="7030A0"/>
            </a:solidFill>
          </a:ln>
        </p:spPr>
        <p:txBody>
          <a:bodyPr wrap="none" rtlCol="0">
            <a:spAutoFit/>
          </a:bodyPr>
          <a:lstStyle/>
          <a:p>
            <a:r>
              <a:rPr lang="en-US" b="1" dirty="0">
                <a:solidFill>
                  <a:srgbClr val="7030A0"/>
                </a:solidFill>
              </a:rPr>
              <a:t>DC</a:t>
            </a:r>
            <a:r>
              <a:rPr lang="ru-RU" b="1" dirty="0">
                <a:solidFill>
                  <a:srgbClr val="7030A0"/>
                </a:solidFill>
              </a:rPr>
              <a:t>-280</a:t>
            </a:r>
          </a:p>
        </p:txBody>
      </p:sp>
      <p:sp>
        <p:nvSpPr>
          <p:cNvPr id="19" name="TextBox 18"/>
          <p:cNvSpPr txBox="1"/>
          <p:nvPr/>
        </p:nvSpPr>
        <p:spPr>
          <a:xfrm>
            <a:off x="6876256" y="581986"/>
            <a:ext cx="1376660" cy="369332"/>
          </a:xfrm>
          <a:prstGeom prst="rect">
            <a:avLst/>
          </a:prstGeom>
          <a:solidFill>
            <a:srgbClr val="FFC000"/>
          </a:solidFill>
          <a:ln>
            <a:solidFill>
              <a:srgbClr val="7030A0"/>
            </a:solidFill>
          </a:ln>
        </p:spPr>
        <p:txBody>
          <a:bodyPr wrap="none" rtlCol="0">
            <a:spAutoFit/>
          </a:bodyPr>
          <a:lstStyle/>
          <a:p>
            <a:pPr algn="r"/>
            <a:r>
              <a:rPr lang="en-US"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DECRIS-PM</a:t>
            </a:r>
            <a:endParaRPr lang="ru-RU" b="1" dirty="0">
              <a:solidFill>
                <a:srgbClr val="7030A0"/>
              </a:solidFill>
            </a:endParaRPr>
          </a:p>
        </p:txBody>
      </p:sp>
      <p:cxnSp>
        <p:nvCxnSpPr>
          <p:cNvPr id="3" name="Прямая соединительная линия 2">
            <a:extLst>
              <a:ext uri="{FF2B5EF4-FFF2-40B4-BE49-F238E27FC236}">
                <a16:creationId xmlns:a16="http://schemas.microsoft.com/office/drawing/2014/main" id="{325E05DC-ABA6-47BC-977F-4E501CADD7DD}"/>
              </a:ext>
            </a:extLst>
          </p:cNvPr>
          <p:cNvCxnSpPr/>
          <p:nvPr/>
        </p:nvCxnSpPr>
        <p:spPr>
          <a:xfrm>
            <a:off x="4605636" y="4375820"/>
            <a:ext cx="244887" cy="54006"/>
          </a:xfrm>
          <a:prstGeom prst="line">
            <a:avLst/>
          </a:prstGeom>
          <a:ln/>
        </p:spPr>
        <p:style>
          <a:lnRef idx="3">
            <a:schemeClr val="accent2"/>
          </a:lnRef>
          <a:fillRef idx="0">
            <a:schemeClr val="accent2"/>
          </a:fillRef>
          <a:effectRef idx="2">
            <a:schemeClr val="accent2"/>
          </a:effectRef>
          <a:fontRef idx="minor">
            <a:schemeClr val="tx1"/>
          </a:fontRef>
        </p:style>
      </p:cxnSp>
      <p:sp>
        <p:nvSpPr>
          <p:cNvPr id="6" name="TextBox 5">
            <a:extLst>
              <a:ext uri="{FF2B5EF4-FFF2-40B4-BE49-F238E27FC236}">
                <a16:creationId xmlns:a16="http://schemas.microsoft.com/office/drawing/2014/main" id="{7BA5B08F-105D-4F16-940B-80758B4B5919}"/>
              </a:ext>
            </a:extLst>
          </p:cNvPr>
          <p:cNvSpPr txBox="1"/>
          <p:nvPr/>
        </p:nvSpPr>
        <p:spPr>
          <a:xfrm>
            <a:off x="4752239" y="4218421"/>
            <a:ext cx="269626" cy="276999"/>
          </a:xfrm>
          <a:prstGeom prst="rect">
            <a:avLst/>
          </a:prstGeom>
          <a:noFill/>
        </p:spPr>
        <p:txBody>
          <a:bodyPr wrap="none" rtlCol="0">
            <a:spAutoFit/>
          </a:bodyPr>
          <a:lstStyle/>
          <a:p>
            <a:r>
              <a:rPr lang="ru-RU" sz="1200" b="1" dirty="0">
                <a:solidFill>
                  <a:srgbClr val="FF0000"/>
                </a:solidFill>
              </a:rPr>
              <a:t>5</a:t>
            </a:r>
          </a:p>
        </p:txBody>
      </p:sp>
      <p:cxnSp>
        <p:nvCxnSpPr>
          <p:cNvPr id="13" name="Прямая соединительная линия 12">
            <a:extLst>
              <a:ext uri="{FF2B5EF4-FFF2-40B4-BE49-F238E27FC236}">
                <a16:creationId xmlns:a16="http://schemas.microsoft.com/office/drawing/2014/main" id="{9C395A3D-CFD2-4F1A-93F9-9A95BCD7D837}"/>
              </a:ext>
            </a:extLst>
          </p:cNvPr>
          <p:cNvCxnSpPr/>
          <p:nvPr/>
        </p:nvCxnSpPr>
        <p:spPr>
          <a:xfrm>
            <a:off x="4619065" y="4065872"/>
            <a:ext cx="244887" cy="54006"/>
          </a:xfrm>
          <a:prstGeom prst="line">
            <a:avLst/>
          </a:prstGeom>
          <a:ln/>
        </p:spPr>
        <p:style>
          <a:lnRef idx="3">
            <a:schemeClr val="accent2"/>
          </a:lnRef>
          <a:fillRef idx="0">
            <a:schemeClr val="accent2"/>
          </a:fillRef>
          <a:effectRef idx="2">
            <a:schemeClr val="accent2"/>
          </a:effectRef>
          <a:fontRef idx="minor">
            <a:schemeClr val="tx1"/>
          </a:fontRef>
        </p:style>
      </p:cxnSp>
      <p:sp>
        <p:nvSpPr>
          <p:cNvPr id="14" name="TextBox 13">
            <a:extLst>
              <a:ext uri="{FF2B5EF4-FFF2-40B4-BE49-F238E27FC236}">
                <a16:creationId xmlns:a16="http://schemas.microsoft.com/office/drawing/2014/main" id="{F3B15051-2B45-4A7A-A31E-B9EE4E9323D7}"/>
              </a:ext>
            </a:extLst>
          </p:cNvPr>
          <p:cNvSpPr txBox="1"/>
          <p:nvPr/>
        </p:nvSpPr>
        <p:spPr>
          <a:xfrm>
            <a:off x="4765668" y="3908473"/>
            <a:ext cx="269626" cy="276999"/>
          </a:xfrm>
          <a:prstGeom prst="rect">
            <a:avLst/>
          </a:prstGeom>
          <a:noFill/>
        </p:spPr>
        <p:txBody>
          <a:bodyPr wrap="none" rtlCol="0">
            <a:spAutoFit/>
          </a:bodyPr>
          <a:lstStyle/>
          <a:p>
            <a:r>
              <a:rPr lang="en-US" sz="1200" b="1" dirty="0">
                <a:solidFill>
                  <a:srgbClr val="FF0000"/>
                </a:solidFill>
              </a:rPr>
              <a:t>3</a:t>
            </a:r>
            <a:endParaRPr lang="ru-RU" sz="1200" b="1" dirty="0">
              <a:solidFill>
                <a:srgbClr val="FF0000"/>
              </a:solidFill>
            </a:endParaRPr>
          </a:p>
        </p:txBody>
      </p:sp>
    </p:spTree>
    <p:extLst>
      <p:ext uri="{BB962C8B-B14F-4D97-AF65-F5344CB8AC3E}">
        <p14:creationId xmlns:p14="http://schemas.microsoft.com/office/powerpoint/2010/main" val="1407642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667D3-12F1-2CB0-AFCA-3641EDEDBA7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CD073D6-7908-D833-5A3A-FFA4F98E6903}"/>
              </a:ext>
            </a:extLst>
          </p:cNvPr>
          <p:cNvSpPr txBox="1"/>
          <p:nvPr/>
        </p:nvSpPr>
        <p:spPr>
          <a:xfrm>
            <a:off x="4932040" y="51470"/>
            <a:ext cx="3638942" cy="738664"/>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Separator</a:t>
            </a:r>
            <a:r>
              <a:rPr kumimoji="0" lang="en-US" sz="12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 GRAND</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G</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as-filled </a:t>
            </a:r>
            <a:r>
              <a:rPr kumimoji="0" lang="en-US" sz="12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R</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ecoil </a:t>
            </a:r>
            <a:r>
              <a:rPr kumimoji="0" lang="en-US" sz="12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A</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nalyzer and </a:t>
            </a:r>
            <a:r>
              <a:rPr kumimoji="0" lang="en-US" sz="12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N</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uclei </a:t>
            </a:r>
            <a:r>
              <a:rPr kumimoji="0" lang="en-US" sz="12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D</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etector</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21" name="Рисунок 20">
            <a:extLst>
              <a:ext uri="{FF2B5EF4-FFF2-40B4-BE49-F238E27FC236}">
                <a16:creationId xmlns:a16="http://schemas.microsoft.com/office/drawing/2014/main" id="{13447E50-0DF0-F566-6127-CDC95E31A9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55526"/>
            <a:ext cx="2923542" cy="2192462"/>
          </a:xfrm>
          <a:prstGeom prst="rect">
            <a:avLst/>
          </a:prstGeom>
        </p:spPr>
      </p:pic>
      <p:pic>
        <p:nvPicPr>
          <p:cNvPr id="26" name="Рисунок 25">
            <a:extLst>
              <a:ext uri="{FF2B5EF4-FFF2-40B4-BE49-F238E27FC236}">
                <a16:creationId xmlns:a16="http://schemas.microsoft.com/office/drawing/2014/main" id="{A3231DE3-AB95-B40A-3FCE-F8695FC02F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3003798"/>
            <a:ext cx="2923543" cy="1948008"/>
          </a:xfrm>
          <a:prstGeom prst="rect">
            <a:avLst/>
          </a:prstGeom>
        </p:spPr>
      </p:pic>
      <p:sp>
        <p:nvSpPr>
          <p:cNvPr id="29" name="TextBox 28">
            <a:extLst>
              <a:ext uri="{FF2B5EF4-FFF2-40B4-BE49-F238E27FC236}">
                <a16:creationId xmlns:a16="http://schemas.microsoft.com/office/drawing/2014/main" id="{9510EEF7-6867-D93B-A997-7D2653B7AD28}"/>
              </a:ext>
            </a:extLst>
          </p:cNvPr>
          <p:cNvSpPr txBox="1"/>
          <p:nvPr/>
        </p:nvSpPr>
        <p:spPr>
          <a:xfrm>
            <a:off x="6300192" y="2896076"/>
            <a:ext cx="2304256" cy="21544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Newton"/>
                <a:ea typeface="+mn-ea"/>
                <a:cs typeface="Arial" pitchFamily="34" charset="0"/>
              </a:rPr>
              <a:t>PEPAN Letters, 2024, Vol. 21, No. 3, pp. 518–525</a:t>
            </a:r>
          </a:p>
        </p:txBody>
      </p:sp>
      <p:pic>
        <p:nvPicPr>
          <p:cNvPr id="30" name="Рисунок 29">
            <a:extLst>
              <a:ext uri="{FF2B5EF4-FFF2-40B4-BE49-F238E27FC236}">
                <a16:creationId xmlns:a16="http://schemas.microsoft.com/office/drawing/2014/main" id="{9EF74D43-A33B-0C46-CC1F-F8ED364D30E1}"/>
              </a:ext>
            </a:extLst>
          </p:cNvPr>
          <p:cNvPicPr>
            <a:picLocks noChangeAspect="1"/>
          </p:cNvPicPr>
          <p:nvPr/>
        </p:nvPicPr>
        <p:blipFill>
          <a:blip r:embed="rId4"/>
          <a:stretch>
            <a:fillRect/>
          </a:stretch>
        </p:blipFill>
        <p:spPr>
          <a:xfrm>
            <a:off x="4212908" y="3219822"/>
            <a:ext cx="4282944" cy="1731984"/>
          </a:xfrm>
          <a:prstGeom prst="rect">
            <a:avLst/>
          </a:prstGeom>
        </p:spPr>
      </p:pic>
      <p:pic>
        <p:nvPicPr>
          <p:cNvPr id="3" name="Рисунок 2">
            <a:extLst>
              <a:ext uri="{FF2B5EF4-FFF2-40B4-BE49-F238E27FC236}">
                <a16:creationId xmlns:a16="http://schemas.microsoft.com/office/drawing/2014/main" id="{8A86E18D-7D04-7998-0875-90F77A4F72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7944" y="555526"/>
            <a:ext cx="4809740" cy="2339216"/>
          </a:xfrm>
          <a:prstGeom prst="rect">
            <a:avLst/>
          </a:prstGeom>
        </p:spPr>
      </p:pic>
    </p:spTree>
    <p:extLst>
      <p:ext uri="{BB962C8B-B14F-4D97-AF65-F5344CB8AC3E}">
        <p14:creationId xmlns:p14="http://schemas.microsoft.com/office/powerpoint/2010/main" val="348994733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8F11C-E288-33D2-D2D2-E59EDCE61C3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65BABB2-496C-52BF-5892-6123FCD168D6}"/>
              </a:ext>
            </a:extLst>
          </p:cNvPr>
          <p:cNvSpPr txBox="1"/>
          <p:nvPr/>
        </p:nvSpPr>
        <p:spPr>
          <a:xfrm>
            <a:off x="4932040" y="51470"/>
            <a:ext cx="3638942" cy="738664"/>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Separator</a:t>
            </a:r>
            <a:r>
              <a:rPr kumimoji="0" lang="en-US" sz="12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 GRAND</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G</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as-filled </a:t>
            </a:r>
            <a:r>
              <a:rPr kumimoji="0" lang="en-US" sz="12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R</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ecoil </a:t>
            </a:r>
            <a:r>
              <a:rPr kumimoji="0" lang="en-US" sz="12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A</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nalyzer and </a:t>
            </a:r>
            <a:r>
              <a:rPr kumimoji="0" lang="en-US" sz="12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N</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uclei </a:t>
            </a:r>
            <a:r>
              <a:rPr kumimoji="0" lang="en-US" sz="12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D</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etector</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21" name="Рисунок 20">
            <a:extLst>
              <a:ext uri="{FF2B5EF4-FFF2-40B4-BE49-F238E27FC236}">
                <a16:creationId xmlns:a16="http://schemas.microsoft.com/office/drawing/2014/main" id="{F9BB6A99-44BC-7451-5734-7BB0260648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55526"/>
            <a:ext cx="2923542" cy="2192462"/>
          </a:xfrm>
          <a:prstGeom prst="rect">
            <a:avLst/>
          </a:prstGeom>
        </p:spPr>
      </p:pic>
      <p:pic>
        <p:nvPicPr>
          <p:cNvPr id="26" name="Рисунок 25">
            <a:extLst>
              <a:ext uri="{FF2B5EF4-FFF2-40B4-BE49-F238E27FC236}">
                <a16:creationId xmlns:a16="http://schemas.microsoft.com/office/drawing/2014/main" id="{3C8ADB25-CA90-6A05-B31D-02188C3803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3003798"/>
            <a:ext cx="2923543" cy="1948008"/>
          </a:xfrm>
          <a:prstGeom prst="rect">
            <a:avLst/>
          </a:prstGeom>
        </p:spPr>
      </p:pic>
      <p:sp>
        <p:nvSpPr>
          <p:cNvPr id="29" name="TextBox 28">
            <a:extLst>
              <a:ext uri="{FF2B5EF4-FFF2-40B4-BE49-F238E27FC236}">
                <a16:creationId xmlns:a16="http://schemas.microsoft.com/office/drawing/2014/main" id="{28DC3F68-1238-2A4A-62FD-77E9B45B6B13}"/>
              </a:ext>
            </a:extLst>
          </p:cNvPr>
          <p:cNvSpPr txBox="1"/>
          <p:nvPr/>
        </p:nvSpPr>
        <p:spPr>
          <a:xfrm>
            <a:off x="6300192" y="2896076"/>
            <a:ext cx="2304256" cy="21544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Newton"/>
                <a:ea typeface="+mn-ea"/>
                <a:cs typeface="Arial" pitchFamily="34" charset="0"/>
              </a:rPr>
              <a:t>PEPAN Letters, 2024, Vol. 21, No. 3, pp. 518–525</a:t>
            </a:r>
          </a:p>
        </p:txBody>
      </p:sp>
      <p:pic>
        <p:nvPicPr>
          <p:cNvPr id="3" name="Рисунок 2">
            <a:extLst>
              <a:ext uri="{FF2B5EF4-FFF2-40B4-BE49-F238E27FC236}">
                <a16:creationId xmlns:a16="http://schemas.microsoft.com/office/drawing/2014/main" id="{061F8515-5D89-EACC-6A8F-03F5585EDF63}"/>
              </a:ext>
            </a:extLst>
          </p:cNvPr>
          <p:cNvPicPr>
            <a:picLocks noChangeAspect="1"/>
          </p:cNvPicPr>
          <p:nvPr/>
        </p:nvPicPr>
        <p:blipFill>
          <a:blip r:embed="rId4"/>
          <a:stretch>
            <a:fillRect/>
          </a:stretch>
        </p:blipFill>
        <p:spPr>
          <a:xfrm>
            <a:off x="4355976" y="3195447"/>
            <a:ext cx="4067944" cy="1725298"/>
          </a:xfrm>
          <a:prstGeom prst="rect">
            <a:avLst/>
          </a:prstGeom>
        </p:spPr>
      </p:pic>
      <p:sp>
        <p:nvSpPr>
          <p:cNvPr id="4" name="Прямоугольник: скругленные углы 3">
            <a:extLst>
              <a:ext uri="{FF2B5EF4-FFF2-40B4-BE49-F238E27FC236}">
                <a16:creationId xmlns:a16="http://schemas.microsoft.com/office/drawing/2014/main" id="{1C8A3F11-3908-8EAA-3105-F8876EB80E2E}"/>
              </a:ext>
            </a:extLst>
          </p:cNvPr>
          <p:cNvSpPr/>
          <p:nvPr/>
        </p:nvSpPr>
        <p:spPr>
          <a:xfrm>
            <a:off x="4355976" y="4587974"/>
            <a:ext cx="4032448" cy="216024"/>
          </a:xfrm>
          <a:prstGeom prst="roundRect">
            <a:avLst/>
          </a:prstGeom>
          <a:solidFill>
            <a:srgbClr val="7030A0">
              <a:alpha val="1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Рисунок 1">
            <a:extLst>
              <a:ext uri="{FF2B5EF4-FFF2-40B4-BE49-F238E27FC236}">
                <a16:creationId xmlns:a16="http://schemas.microsoft.com/office/drawing/2014/main" id="{FD34A289-B040-E1AD-F2F8-81D6101D8F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7944" y="555526"/>
            <a:ext cx="4809740" cy="2339216"/>
          </a:xfrm>
          <a:prstGeom prst="rect">
            <a:avLst/>
          </a:prstGeom>
        </p:spPr>
      </p:pic>
    </p:spTree>
    <p:extLst>
      <p:ext uri="{BB962C8B-B14F-4D97-AF65-F5344CB8AC3E}">
        <p14:creationId xmlns:p14="http://schemas.microsoft.com/office/powerpoint/2010/main" val="41297150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9E55C-508E-D4F4-732F-5862192D323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FF77C3E-9A43-53A7-3B9A-7033A2527D3C}"/>
              </a:ext>
            </a:extLst>
          </p:cNvPr>
          <p:cNvSpPr txBox="1"/>
          <p:nvPr/>
        </p:nvSpPr>
        <p:spPr>
          <a:xfrm>
            <a:off x="4932040" y="51470"/>
            <a:ext cx="3638942" cy="738664"/>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Separator</a:t>
            </a:r>
            <a:r>
              <a:rPr kumimoji="0" lang="en-US" sz="12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 GRAND</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G</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as-filled </a:t>
            </a:r>
            <a:r>
              <a:rPr kumimoji="0" lang="en-US" sz="12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R</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ecoil </a:t>
            </a:r>
            <a:r>
              <a:rPr kumimoji="0" lang="en-US" sz="12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A</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nalyzer and </a:t>
            </a:r>
            <a:r>
              <a:rPr kumimoji="0" lang="en-US" sz="12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N</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uclei </a:t>
            </a:r>
            <a:r>
              <a:rPr kumimoji="0" lang="en-US" sz="12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D</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etector</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9" name="TextBox 28">
            <a:extLst>
              <a:ext uri="{FF2B5EF4-FFF2-40B4-BE49-F238E27FC236}">
                <a16:creationId xmlns:a16="http://schemas.microsoft.com/office/drawing/2014/main" id="{D87F1A7C-F6D4-29D3-2EA1-CE69674569BA}"/>
              </a:ext>
            </a:extLst>
          </p:cNvPr>
          <p:cNvSpPr txBox="1"/>
          <p:nvPr/>
        </p:nvSpPr>
        <p:spPr>
          <a:xfrm>
            <a:off x="6300192" y="2896076"/>
            <a:ext cx="2304256" cy="21544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Newton"/>
                <a:ea typeface="+mn-ea"/>
                <a:cs typeface="Arial" pitchFamily="34" charset="0"/>
              </a:rPr>
              <a:t>PEPAN Letters, 2024, Vol. 21, No. 3, pp. 518–525</a:t>
            </a:r>
          </a:p>
        </p:txBody>
      </p:sp>
      <p:pic>
        <p:nvPicPr>
          <p:cNvPr id="3" name="Рисунок 2">
            <a:extLst>
              <a:ext uri="{FF2B5EF4-FFF2-40B4-BE49-F238E27FC236}">
                <a16:creationId xmlns:a16="http://schemas.microsoft.com/office/drawing/2014/main" id="{FBC50345-D7C8-CA56-F939-B8C988F935E6}"/>
              </a:ext>
            </a:extLst>
          </p:cNvPr>
          <p:cNvPicPr>
            <a:picLocks noChangeAspect="1"/>
          </p:cNvPicPr>
          <p:nvPr/>
        </p:nvPicPr>
        <p:blipFill>
          <a:blip r:embed="rId2"/>
          <a:stretch>
            <a:fillRect/>
          </a:stretch>
        </p:blipFill>
        <p:spPr>
          <a:xfrm>
            <a:off x="4073884" y="3075806"/>
            <a:ext cx="4350036" cy="1844939"/>
          </a:xfrm>
          <a:prstGeom prst="rect">
            <a:avLst/>
          </a:prstGeom>
        </p:spPr>
      </p:pic>
      <p:sp>
        <p:nvSpPr>
          <p:cNvPr id="4" name="Прямоугольник: скругленные углы 3">
            <a:extLst>
              <a:ext uri="{FF2B5EF4-FFF2-40B4-BE49-F238E27FC236}">
                <a16:creationId xmlns:a16="http://schemas.microsoft.com/office/drawing/2014/main" id="{B2099774-CF5F-CE92-E4AB-0D0444570EC2}"/>
              </a:ext>
            </a:extLst>
          </p:cNvPr>
          <p:cNvSpPr/>
          <p:nvPr/>
        </p:nvSpPr>
        <p:spPr>
          <a:xfrm>
            <a:off x="4073884" y="4587974"/>
            <a:ext cx="4314540" cy="216024"/>
          </a:xfrm>
          <a:prstGeom prst="roundRect">
            <a:avLst/>
          </a:prstGeom>
          <a:solidFill>
            <a:srgbClr val="7030A0">
              <a:alpha val="1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Рисунок 5">
            <a:extLst>
              <a:ext uri="{FF2B5EF4-FFF2-40B4-BE49-F238E27FC236}">
                <a16:creationId xmlns:a16="http://schemas.microsoft.com/office/drawing/2014/main" id="{3BBFB338-420F-46B1-716E-34633BF0897D}"/>
              </a:ext>
            </a:extLst>
          </p:cNvPr>
          <p:cNvPicPr>
            <a:picLocks noChangeAspect="1"/>
          </p:cNvPicPr>
          <p:nvPr/>
        </p:nvPicPr>
        <p:blipFill>
          <a:blip r:embed="rId3"/>
          <a:stretch>
            <a:fillRect/>
          </a:stretch>
        </p:blipFill>
        <p:spPr>
          <a:xfrm>
            <a:off x="539552" y="718083"/>
            <a:ext cx="2230589" cy="1853667"/>
          </a:xfrm>
          <a:prstGeom prst="rect">
            <a:avLst/>
          </a:prstGeom>
        </p:spPr>
      </p:pic>
      <p:sp>
        <p:nvSpPr>
          <p:cNvPr id="8" name="TextBox 7">
            <a:extLst>
              <a:ext uri="{FF2B5EF4-FFF2-40B4-BE49-F238E27FC236}">
                <a16:creationId xmlns:a16="http://schemas.microsoft.com/office/drawing/2014/main" id="{3299555A-AFC3-2D2A-3417-8B974BAA32D7}"/>
              </a:ext>
            </a:extLst>
          </p:cNvPr>
          <p:cNvSpPr txBox="1"/>
          <p:nvPr/>
        </p:nvSpPr>
        <p:spPr>
          <a:xfrm>
            <a:off x="395536" y="143803"/>
            <a:ext cx="2647699"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Tests of ion optics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48</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Ca + </a:t>
            </a:r>
            <a:r>
              <a:rPr kumimoji="0" lang="en-US" sz="12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170</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Er → 4n + </a:t>
            </a:r>
            <a:r>
              <a:rPr kumimoji="0" lang="en-US" sz="12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214</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Ra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Arial" pitchFamily="34" charset="0"/>
                <a:ea typeface="+mn-ea"/>
                <a:cs typeface="Arial" pitchFamily="34" charset="0"/>
              </a:rPr>
              <a:t>FP1 – 100x100 cm</a:t>
            </a:r>
            <a:r>
              <a:rPr kumimoji="0" lang="en-US" sz="1200" b="0" i="0" u="none" strike="noStrike" kern="1200" cap="none" spc="0" normalizeH="0" baseline="30000" noProof="0" dirty="0">
                <a:ln>
                  <a:noFill/>
                </a:ln>
                <a:solidFill>
                  <a:srgbClr val="C00000"/>
                </a:solidFill>
                <a:effectLst/>
                <a:uLnTx/>
                <a:uFillTx/>
                <a:latin typeface="Arial" pitchFamily="34" charset="0"/>
                <a:ea typeface="+mn-ea"/>
                <a:cs typeface="Arial" pitchFamily="34" charset="0"/>
              </a:rPr>
              <a:t>2</a:t>
            </a:r>
            <a:r>
              <a:rPr kumimoji="0" lang="en-US" sz="1200" b="0" i="0" u="none" strike="noStrike" kern="1200" cap="none" spc="0" normalizeH="0" baseline="0" noProof="0" dirty="0">
                <a:ln>
                  <a:noFill/>
                </a:ln>
                <a:solidFill>
                  <a:srgbClr val="C00000"/>
                </a:solidFill>
                <a:effectLst/>
                <a:uLnTx/>
                <a:uFillTx/>
                <a:latin typeface="Arial" pitchFamily="34" charset="0"/>
                <a:ea typeface="+mn-ea"/>
                <a:cs typeface="Arial" pitchFamily="34" charset="0"/>
              </a:rPr>
              <a:t> DSSD</a:t>
            </a:r>
          </a:p>
        </p:txBody>
      </p:sp>
      <p:sp>
        <p:nvSpPr>
          <p:cNvPr id="9" name="TextBox 8">
            <a:extLst>
              <a:ext uri="{FF2B5EF4-FFF2-40B4-BE49-F238E27FC236}">
                <a16:creationId xmlns:a16="http://schemas.microsoft.com/office/drawing/2014/main" id="{41D399D0-52C7-0B23-3441-35456CA35F20}"/>
              </a:ext>
            </a:extLst>
          </p:cNvPr>
          <p:cNvSpPr txBox="1"/>
          <p:nvPr/>
        </p:nvSpPr>
        <p:spPr>
          <a:xfrm>
            <a:off x="1030694" y="2571750"/>
            <a:ext cx="1250663"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itchFamily="34" charset="0"/>
              </a:rPr>
              <a:t>Q</a:t>
            </a:r>
            <a:r>
              <a:rPr kumimoji="0" lang="en-US" sz="1200" b="0" i="0"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Arial" pitchFamily="34" charset="0"/>
              </a:rPr>
              <a:t>v</a:t>
            </a: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itchFamily="34" charset="0"/>
              </a:rPr>
              <a:t> D</a:t>
            </a:r>
            <a:r>
              <a:rPr kumimoji="0" lang="en-US" sz="1200" b="0" i="0"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Arial" pitchFamily="34" charset="0"/>
              </a:rPr>
              <a:t>30</a:t>
            </a: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itchFamily="34" charset="0"/>
              </a:rPr>
              <a:t> </a:t>
            </a:r>
            <a:r>
              <a:rPr kumimoji="0" lang="en-US" sz="1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itchFamily="34" charset="0"/>
              </a:rPr>
              <a:t>Q</a:t>
            </a:r>
            <a:r>
              <a:rPr kumimoji="0" lang="en-US" sz="1200" b="0" i="0" u="none" strike="noStrike" kern="1200" cap="none" spc="0" normalizeH="0" baseline="-25000" noProof="0" dirty="0" err="1">
                <a:ln>
                  <a:noFill/>
                </a:ln>
                <a:solidFill>
                  <a:srgbClr val="000000"/>
                </a:solidFill>
                <a:effectLst/>
                <a:uLnTx/>
                <a:uFillTx/>
                <a:latin typeface="Times New Roman" panose="02020603050405020304" pitchFamily="18" charset="0"/>
                <a:ea typeface="+mn-ea"/>
                <a:cs typeface="Arial" pitchFamily="34" charset="0"/>
              </a:rPr>
              <a:t>h</a:t>
            </a: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itchFamily="34" charset="0"/>
              </a:rPr>
              <a:t> Q</a:t>
            </a:r>
            <a:r>
              <a:rPr kumimoji="0" lang="en-US" sz="1200" b="0" i="0"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Arial" pitchFamily="34" charset="0"/>
              </a:rPr>
              <a:t>v</a:t>
            </a: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itchFamily="34" charset="0"/>
              </a:rPr>
              <a:t> D</a:t>
            </a:r>
            <a:r>
              <a:rPr kumimoji="0" lang="en-US" sz="1200" b="0" i="0"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Arial" pitchFamily="34" charset="0"/>
              </a:rPr>
              <a:t>15</a:t>
            </a:r>
            <a:endParaRPr kumimoji="0" lang="ru-RU" sz="1200" b="0" i="0"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Arial" pitchFamily="34" charset="0"/>
            </a:endParaRPr>
          </a:p>
        </p:txBody>
      </p:sp>
      <p:pic>
        <p:nvPicPr>
          <p:cNvPr id="11" name="Рисунок 10">
            <a:extLst>
              <a:ext uri="{FF2B5EF4-FFF2-40B4-BE49-F238E27FC236}">
                <a16:creationId xmlns:a16="http://schemas.microsoft.com/office/drawing/2014/main" id="{D9BD6BAD-1CB5-5A49-FF9D-EA8E4AC58949}"/>
              </a:ext>
            </a:extLst>
          </p:cNvPr>
          <p:cNvPicPr>
            <a:picLocks noChangeAspect="1"/>
          </p:cNvPicPr>
          <p:nvPr/>
        </p:nvPicPr>
        <p:blipFill>
          <a:blip r:embed="rId4"/>
          <a:stretch>
            <a:fillRect/>
          </a:stretch>
        </p:blipFill>
        <p:spPr>
          <a:xfrm>
            <a:off x="720080" y="2844075"/>
            <a:ext cx="2041091" cy="1786290"/>
          </a:xfrm>
          <a:prstGeom prst="rect">
            <a:avLst/>
          </a:prstGeom>
        </p:spPr>
      </p:pic>
      <p:sp>
        <p:nvSpPr>
          <p:cNvPr id="12" name="TextBox 11">
            <a:extLst>
              <a:ext uri="{FF2B5EF4-FFF2-40B4-BE49-F238E27FC236}">
                <a16:creationId xmlns:a16="http://schemas.microsoft.com/office/drawing/2014/main" id="{0382722F-9106-1C76-72E1-E9A53CED62F1}"/>
              </a:ext>
            </a:extLst>
          </p:cNvPr>
          <p:cNvSpPr txBox="1"/>
          <p:nvPr/>
        </p:nvSpPr>
        <p:spPr>
          <a:xfrm>
            <a:off x="1121705" y="4609982"/>
            <a:ext cx="1273105"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itchFamily="34" charset="0"/>
              </a:rPr>
              <a:t>Q</a:t>
            </a:r>
            <a:r>
              <a:rPr kumimoji="0" lang="en-US" sz="1200" b="1" i="0"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Arial" pitchFamily="34" charset="0"/>
              </a:rPr>
              <a:t>v</a:t>
            </a:r>
            <a:r>
              <a:rPr kumimoji="0" 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itchFamily="34" charset="0"/>
              </a:rPr>
              <a:t> D</a:t>
            </a:r>
            <a:r>
              <a:rPr kumimoji="0" lang="en-US" sz="1200" b="1" i="0"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Arial" pitchFamily="34" charset="0"/>
              </a:rPr>
              <a:t>30</a:t>
            </a:r>
            <a:r>
              <a:rPr kumimoji="0" 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itchFamily="34" charset="0"/>
              </a:rPr>
              <a:t> Q</a:t>
            </a:r>
            <a:r>
              <a:rPr kumimoji="0" lang="en-US" sz="1200" b="1" i="0"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Arial" pitchFamily="34" charset="0"/>
              </a:rPr>
              <a:t>v </a:t>
            </a:r>
            <a:r>
              <a:rPr kumimoji="0" lang="en-US" sz="1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itchFamily="34" charset="0"/>
              </a:rPr>
              <a:t>Q</a:t>
            </a:r>
            <a:r>
              <a:rPr kumimoji="0" lang="en-US" sz="1200" b="1" i="0" u="none" strike="noStrike" kern="1200" cap="none" spc="0" normalizeH="0" baseline="-25000" noProof="0" dirty="0" err="1">
                <a:ln>
                  <a:noFill/>
                </a:ln>
                <a:solidFill>
                  <a:srgbClr val="000000"/>
                </a:solidFill>
                <a:effectLst/>
                <a:uLnTx/>
                <a:uFillTx/>
                <a:latin typeface="Times New Roman" panose="02020603050405020304" pitchFamily="18" charset="0"/>
                <a:ea typeface="+mn-ea"/>
                <a:cs typeface="Arial" pitchFamily="34" charset="0"/>
              </a:rPr>
              <a:t>h</a:t>
            </a:r>
            <a:r>
              <a:rPr kumimoji="0" 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itchFamily="34" charset="0"/>
              </a:rPr>
              <a:t> D</a:t>
            </a:r>
            <a:r>
              <a:rPr kumimoji="0" lang="en-US" sz="1200" b="1" i="0"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Arial" pitchFamily="34" charset="0"/>
              </a:rPr>
              <a:t>15</a:t>
            </a:r>
            <a:endParaRPr kumimoji="0" lang="ru-RU" sz="1200" b="1" i="0"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Arial" pitchFamily="34" charset="0"/>
            </a:endParaRPr>
          </a:p>
        </p:txBody>
      </p:sp>
      <p:sp>
        <p:nvSpPr>
          <p:cNvPr id="13" name="Прямоугольник: скругленные углы 12">
            <a:extLst>
              <a:ext uri="{FF2B5EF4-FFF2-40B4-BE49-F238E27FC236}">
                <a16:creationId xmlns:a16="http://schemas.microsoft.com/office/drawing/2014/main" id="{FDDBCA1F-21A7-E5B2-3DAE-98CAB40E5622}"/>
              </a:ext>
            </a:extLst>
          </p:cNvPr>
          <p:cNvSpPr/>
          <p:nvPr/>
        </p:nvSpPr>
        <p:spPr>
          <a:xfrm>
            <a:off x="1121705" y="4639312"/>
            <a:ext cx="1218047" cy="263377"/>
          </a:xfrm>
          <a:prstGeom prst="roundRect">
            <a:avLst/>
          </a:prstGeom>
          <a:solidFill>
            <a:srgbClr val="7030A0">
              <a:alpha val="1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Рисунок 1">
            <a:extLst>
              <a:ext uri="{FF2B5EF4-FFF2-40B4-BE49-F238E27FC236}">
                <a16:creationId xmlns:a16="http://schemas.microsoft.com/office/drawing/2014/main" id="{64EB4E51-0F65-10DC-27CF-03CEF8BBE0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7944" y="555526"/>
            <a:ext cx="4809740" cy="2339216"/>
          </a:xfrm>
          <a:prstGeom prst="rect">
            <a:avLst/>
          </a:prstGeom>
        </p:spPr>
      </p:pic>
    </p:spTree>
    <p:extLst>
      <p:ext uri="{BB962C8B-B14F-4D97-AF65-F5344CB8AC3E}">
        <p14:creationId xmlns:p14="http://schemas.microsoft.com/office/powerpoint/2010/main" val="54543517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0603" y="339502"/>
            <a:ext cx="5442794" cy="3168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a:extLst>
              <a:ext uri="{FF2B5EF4-FFF2-40B4-BE49-F238E27FC236}">
                <a16:creationId xmlns:a16="http://schemas.microsoft.com/office/drawing/2014/main" id="{7DB7F6EB-E465-41C8-82BB-6F37573984D4}"/>
              </a:ext>
            </a:extLst>
          </p:cNvPr>
          <p:cNvSpPr txBox="1"/>
          <p:nvPr/>
        </p:nvSpPr>
        <p:spPr>
          <a:xfrm>
            <a:off x="1979712" y="3579862"/>
            <a:ext cx="5442794" cy="253916"/>
          </a:xfrm>
          <a:prstGeom prst="rect">
            <a:avLst/>
          </a:prstGeom>
          <a:noFill/>
        </p:spPr>
        <p:txBody>
          <a:bodyPr wrap="square" rtlCol="0">
            <a:spAutoFit/>
          </a:bodyPr>
          <a:lstStyle/>
          <a:p>
            <a:pPr algn="r" fontAlgn="auto">
              <a:spcBef>
                <a:spcPts val="0"/>
              </a:spcBef>
              <a:spcAft>
                <a:spcPts val="0"/>
              </a:spcAft>
            </a:pPr>
            <a:r>
              <a:rPr lang="en-US" sz="1050" i="1" dirty="0">
                <a:sym typeface="Symbol" panose="05050102010706020507" pitchFamily="18" charset="2"/>
              </a:rPr>
              <a:t>K.</a:t>
            </a:r>
            <a:r>
              <a:rPr lang="en-US" sz="1050" i="1" dirty="0"/>
              <a:t>H. Schmidt, B. </a:t>
            </a:r>
            <a:r>
              <a:rPr lang="en-US" sz="1050" i="1" dirty="0" err="1"/>
              <a:t>Jurado</a:t>
            </a:r>
            <a:r>
              <a:rPr lang="en-US" sz="1050" i="1" dirty="0"/>
              <a:t>, Rev. </a:t>
            </a:r>
            <a:r>
              <a:rPr lang="en-US" sz="1050" i="1" dirty="0" err="1"/>
              <a:t>Prog</a:t>
            </a:r>
            <a:r>
              <a:rPr lang="en-US" sz="1050" i="1" dirty="0"/>
              <a:t>. </a:t>
            </a:r>
            <a:r>
              <a:rPr lang="en-US" sz="1050" i="1" dirty="0" err="1"/>
              <a:t>Nucl</a:t>
            </a:r>
            <a:r>
              <a:rPr lang="en-US" sz="1050" i="1" dirty="0"/>
              <a:t>. </a:t>
            </a:r>
            <a:r>
              <a:rPr lang="en-US" sz="1050" i="1" dirty="0" err="1"/>
              <a:t>Fiss</a:t>
            </a:r>
            <a:r>
              <a:rPr lang="en-US" sz="1050" i="1" dirty="0"/>
              <a:t> (2018) </a:t>
            </a:r>
            <a:endParaRPr lang="en-US" sz="1050" i="1" dirty="0">
              <a:sym typeface="Symbol" panose="05050102010706020507" pitchFamily="18" charset="2"/>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E6C0294-66E7-5849-EF99-1320D352C2F8}"/>
              </a:ext>
            </a:extLst>
          </p:cNvPr>
          <p:cNvPicPr>
            <a:picLocks noChangeAspect="1"/>
          </p:cNvPicPr>
          <p:nvPr/>
        </p:nvPicPr>
        <p:blipFill>
          <a:blip r:embed="rId3"/>
          <a:stretch>
            <a:fillRect/>
          </a:stretch>
        </p:blipFill>
        <p:spPr>
          <a:xfrm>
            <a:off x="3606550" y="1344227"/>
            <a:ext cx="1926565" cy="1454453"/>
          </a:xfrm>
          <a:prstGeom prst="rect">
            <a:avLst/>
          </a:prstGeom>
        </p:spPr>
      </p:pic>
      <p:sp>
        <p:nvSpPr>
          <p:cNvPr id="20" name="TextBox 19">
            <a:extLst>
              <a:ext uri="{FF2B5EF4-FFF2-40B4-BE49-F238E27FC236}">
                <a16:creationId xmlns:a16="http://schemas.microsoft.com/office/drawing/2014/main" id="{095DA640-25E5-B2E3-8885-1165093803F3}"/>
              </a:ext>
            </a:extLst>
          </p:cNvPr>
          <p:cNvSpPr txBox="1"/>
          <p:nvPr/>
        </p:nvSpPr>
        <p:spPr>
          <a:xfrm>
            <a:off x="3606550" y="1183999"/>
            <a:ext cx="2005154" cy="230832"/>
          </a:xfrm>
          <a:prstGeom prst="rect">
            <a:avLst/>
          </a:prstGeom>
          <a:noFill/>
        </p:spPr>
        <p:txBody>
          <a:bodyPr wrap="square">
            <a:spAutoFit/>
          </a:bodyPr>
          <a:lstStyle/>
          <a:p>
            <a:pPr algn="ctr" defTabSz="257175" fontAlgn="auto">
              <a:spcBef>
                <a:spcPts val="0"/>
              </a:spcBef>
              <a:spcAft>
                <a:spcPts val="0"/>
              </a:spcAft>
            </a:pPr>
            <a:r>
              <a:rPr lang="en-US" sz="900" b="1" dirty="0">
                <a:solidFill>
                  <a:srgbClr val="7030A0"/>
                </a:solidFill>
                <a:latin typeface="Calibri" panose="020F0502020204030204"/>
                <a:cs typeface="+mn-cs"/>
              </a:rPr>
              <a:t>GRAND 2024 ~85k SF of </a:t>
            </a:r>
            <a:r>
              <a:rPr lang="en-US" sz="900" b="1" baseline="30000" dirty="0">
                <a:solidFill>
                  <a:srgbClr val="7030A0"/>
                </a:solidFill>
                <a:latin typeface="Calibri" panose="020F0502020204030204"/>
                <a:cs typeface="+mn-cs"/>
              </a:rPr>
              <a:t>252</a:t>
            </a:r>
            <a:r>
              <a:rPr lang="en-US" sz="900" b="1" dirty="0">
                <a:solidFill>
                  <a:srgbClr val="7030A0"/>
                </a:solidFill>
                <a:latin typeface="Calibri" panose="020F0502020204030204"/>
                <a:cs typeface="+mn-cs"/>
              </a:rPr>
              <a:t>No</a:t>
            </a:r>
          </a:p>
        </p:txBody>
      </p:sp>
      <p:pic>
        <p:nvPicPr>
          <p:cNvPr id="25" name="Picture 24">
            <a:extLst>
              <a:ext uri="{FF2B5EF4-FFF2-40B4-BE49-F238E27FC236}">
                <a16:creationId xmlns:a16="http://schemas.microsoft.com/office/drawing/2014/main" id="{AE5DC067-DB71-99C2-DD76-9C968C46B245}"/>
              </a:ext>
            </a:extLst>
          </p:cNvPr>
          <p:cNvPicPr>
            <a:picLocks noChangeAspect="1"/>
          </p:cNvPicPr>
          <p:nvPr/>
        </p:nvPicPr>
        <p:blipFill>
          <a:blip r:embed="rId4"/>
          <a:stretch>
            <a:fillRect/>
          </a:stretch>
        </p:blipFill>
        <p:spPr>
          <a:xfrm>
            <a:off x="5979517" y="2722199"/>
            <a:ext cx="1561473" cy="1286541"/>
          </a:xfrm>
          <a:prstGeom prst="rect">
            <a:avLst/>
          </a:prstGeom>
        </p:spPr>
      </p:pic>
      <p:pic>
        <p:nvPicPr>
          <p:cNvPr id="27" name="Picture 26">
            <a:extLst>
              <a:ext uri="{FF2B5EF4-FFF2-40B4-BE49-F238E27FC236}">
                <a16:creationId xmlns:a16="http://schemas.microsoft.com/office/drawing/2014/main" id="{D74110C5-2C93-D954-50FE-4E4D883B02C7}"/>
              </a:ext>
            </a:extLst>
          </p:cNvPr>
          <p:cNvPicPr>
            <a:picLocks noChangeAspect="1"/>
          </p:cNvPicPr>
          <p:nvPr/>
        </p:nvPicPr>
        <p:blipFill>
          <a:blip r:embed="rId5"/>
          <a:stretch>
            <a:fillRect/>
          </a:stretch>
        </p:blipFill>
        <p:spPr>
          <a:xfrm>
            <a:off x="5979517" y="1344224"/>
            <a:ext cx="1561473" cy="1377974"/>
          </a:xfrm>
          <a:prstGeom prst="rect">
            <a:avLst/>
          </a:prstGeom>
        </p:spPr>
      </p:pic>
      <p:sp>
        <p:nvSpPr>
          <p:cNvPr id="28" name="TextBox 27">
            <a:extLst>
              <a:ext uri="{FF2B5EF4-FFF2-40B4-BE49-F238E27FC236}">
                <a16:creationId xmlns:a16="http://schemas.microsoft.com/office/drawing/2014/main" id="{CFF2DE8B-D29F-800E-51A7-3C64B0B661C9}"/>
              </a:ext>
            </a:extLst>
          </p:cNvPr>
          <p:cNvSpPr txBox="1"/>
          <p:nvPr/>
        </p:nvSpPr>
        <p:spPr>
          <a:xfrm>
            <a:off x="6194475" y="1183999"/>
            <a:ext cx="1253780" cy="230832"/>
          </a:xfrm>
          <a:prstGeom prst="rect">
            <a:avLst/>
          </a:prstGeom>
          <a:noFill/>
        </p:spPr>
        <p:txBody>
          <a:bodyPr wrap="square">
            <a:spAutoFit/>
          </a:bodyPr>
          <a:lstStyle/>
          <a:p>
            <a:pPr algn="ctr" defTabSz="257175" fontAlgn="auto">
              <a:spcBef>
                <a:spcPts val="0"/>
              </a:spcBef>
              <a:spcAft>
                <a:spcPts val="0"/>
              </a:spcAft>
            </a:pPr>
            <a:r>
              <a:rPr lang="en-US" sz="900" b="1" dirty="0">
                <a:solidFill>
                  <a:srgbClr val="7030A0"/>
                </a:solidFill>
                <a:latin typeface="Calibri" panose="020F0502020204030204"/>
                <a:cs typeface="+mn-cs"/>
              </a:rPr>
              <a:t>Bemis 1977, 176 SF</a:t>
            </a:r>
            <a:endParaRPr lang="en-RU" sz="900" dirty="0">
              <a:solidFill>
                <a:prstClr val="black"/>
              </a:solidFill>
              <a:latin typeface="Calibri" panose="020F0502020204030204"/>
              <a:cs typeface="+mn-cs"/>
            </a:endParaRPr>
          </a:p>
        </p:txBody>
      </p:sp>
      <p:sp>
        <p:nvSpPr>
          <p:cNvPr id="30" name="TextBox 29">
            <a:extLst>
              <a:ext uri="{FF2B5EF4-FFF2-40B4-BE49-F238E27FC236}">
                <a16:creationId xmlns:a16="http://schemas.microsoft.com/office/drawing/2014/main" id="{20E8D19C-FC38-674A-84C5-6979354BD697}"/>
              </a:ext>
            </a:extLst>
          </p:cNvPr>
          <p:cNvSpPr txBox="1"/>
          <p:nvPr/>
        </p:nvSpPr>
        <p:spPr>
          <a:xfrm>
            <a:off x="5898875" y="3987630"/>
            <a:ext cx="1941544" cy="507831"/>
          </a:xfrm>
          <a:prstGeom prst="rect">
            <a:avLst/>
          </a:prstGeom>
          <a:noFill/>
        </p:spPr>
        <p:txBody>
          <a:bodyPr wrap="square">
            <a:spAutoFit/>
          </a:bodyPr>
          <a:lstStyle/>
          <a:p>
            <a:pPr algn="ctr" defTabSz="257175" fontAlgn="auto">
              <a:spcBef>
                <a:spcPts val="0"/>
              </a:spcBef>
              <a:spcAft>
                <a:spcPts val="0"/>
              </a:spcAft>
            </a:pPr>
            <a:r>
              <a:rPr lang="en-RU" sz="675" dirty="0">
                <a:solidFill>
                  <a:prstClr val="black"/>
                </a:solidFill>
                <a:latin typeface="Calibri" panose="020F0502020204030204"/>
                <a:cs typeface="+mn-cs"/>
              </a:rPr>
              <a:t>Bemis C.E. et al. </a:t>
            </a:r>
          </a:p>
          <a:p>
            <a:pPr algn="ctr" defTabSz="257175" fontAlgn="auto">
              <a:spcBef>
                <a:spcPts val="0"/>
              </a:spcBef>
              <a:spcAft>
                <a:spcPts val="0"/>
              </a:spcAft>
            </a:pPr>
            <a:r>
              <a:rPr lang="en-RU" sz="675" dirty="0">
                <a:solidFill>
                  <a:prstClr val="black"/>
                </a:solidFill>
                <a:latin typeface="Calibri" panose="020F0502020204030204"/>
                <a:cs typeface="+mn-cs"/>
              </a:rPr>
              <a:t>Fragment-mass and kinetic-energy distributions from the spontaneous fission of </a:t>
            </a:r>
            <a:r>
              <a:rPr lang="en-RU" sz="675" baseline="30000" dirty="0">
                <a:solidFill>
                  <a:prstClr val="black"/>
                </a:solidFill>
                <a:latin typeface="Calibri" panose="020F0502020204030204"/>
                <a:cs typeface="+mn-cs"/>
              </a:rPr>
              <a:t>252</a:t>
            </a:r>
            <a:r>
              <a:rPr lang="en-RU" sz="675" dirty="0">
                <a:solidFill>
                  <a:prstClr val="black"/>
                </a:solidFill>
                <a:latin typeface="Calibri" panose="020F0502020204030204"/>
                <a:cs typeface="+mn-cs"/>
              </a:rPr>
              <a:t>No. </a:t>
            </a:r>
          </a:p>
          <a:p>
            <a:pPr algn="ctr" defTabSz="257175" fontAlgn="auto">
              <a:spcBef>
                <a:spcPts val="0"/>
              </a:spcBef>
              <a:spcAft>
                <a:spcPts val="0"/>
              </a:spcAft>
            </a:pPr>
            <a:r>
              <a:rPr lang="en-RU" sz="675" dirty="0">
                <a:solidFill>
                  <a:prstClr val="black"/>
                </a:solidFill>
                <a:latin typeface="Calibri" panose="020F0502020204030204"/>
                <a:cs typeface="+mn-cs"/>
              </a:rPr>
              <a:t>Phys. Rev. C 15/2 (1977) P. 705-712.</a:t>
            </a:r>
          </a:p>
        </p:txBody>
      </p:sp>
      <p:sp>
        <p:nvSpPr>
          <p:cNvPr id="4" name="Title 1">
            <a:extLst>
              <a:ext uri="{FF2B5EF4-FFF2-40B4-BE49-F238E27FC236}">
                <a16:creationId xmlns:a16="http://schemas.microsoft.com/office/drawing/2014/main" id="{8C98E262-9AB6-F723-1196-687E71E0A99E}"/>
              </a:ext>
            </a:extLst>
          </p:cNvPr>
          <p:cNvSpPr>
            <a:spLocks noGrp="1"/>
          </p:cNvSpPr>
          <p:nvPr>
            <p:ph type="title"/>
          </p:nvPr>
        </p:nvSpPr>
        <p:spPr>
          <a:xfrm>
            <a:off x="1365919" y="730436"/>
            <a:ext cx="6633177" cy="333426"/>
          </a:xfrm>
        </p:spPr>
        <p:txBody>
          <a:bodyPr>
            <a:normAutofit fontScale="90000"/>
          </a:bodyPr>
          <a:lstStyle/>
          <a:p>
            <a:pPr algn="ctr"/>
            <a:r>
              <a:rPr lang="en-US" sz="1800" b="1" dirty="0">
                <a:solidFill>
                  <a:srgbClr val="002060"/>
                </a:solidFill>
              </a:rPr>
              <a:t>Spontaneous fission of </a:t>
            </a:r>
            <a:r>
              <a:rPr lang="en-US" sz="1800" b="1" baseline="30000" dirty="0">
                <a:solidFill>
                  <a:srgbClr val="002060"/>
                </a:solidFill>
              </a:rPr>
              <a:t>252</a:t>
            </a:r>
            <a:r>
              <a:rPr lang="en-US" sz="1800" b="1" dirty="0">
                <a:solidFill>
                  <a:srgbClr val="002060"/>
                </a:solidFill>
              </a:rPr>
              <a:t>No</a:t>
            </a:r>
            <a:endParaRPr lang="en-RU" sz="1800" b="1" dirty="0">
              <a:solidFill>
                <a:srgbClr val="002060"/>
              </a:solidFill>
            </a:endParaRPr>
          </a:p>
        </p:txBody>
      </p:sp>
      <p:sp>
        <p:nvSpPr>
          <p:cNvPr id="32" name="Slide Number Placeholder 31">
            <a:extLst>
              <a:ext uri="{FF2B5EF4-FFF2-40B4-BE49-F238E27FC236}">
                <a16:creationId xmlns:a16="http://schemas.microsoft.com/office/drawing/2014/main" id="{785D2BB5-1785-5F39-522F-B9669D4AF13C}"/>
              </a:ext>
            </a:extLst>
          </p:cNvPr>
          <p:cNvSpPr>
            <a:spLocks noGrp="1"/>
          </p:cNvSpPr>
          <p:nvPr>
            <p:ph type="sldNum" sz="quarter" idx="12"/>
          </p:nvPr>
        </p:nvSpPr>
        <p:spPr>
          <a:xfrm>
            <a:off x="6457950" y="4289103"/>
            <a:ext cx="1543050" cy="205383"/>
          </a:xfrm>
        </p:spPr>
        <p:txBody>
          <a:bodyPr/>
          <a:lstStyle/>
          <a:p>
            <a:pPr defTabSz="257175" fontAlgn="auto">
              <a:spcBef>
                <a:spcPts val="0"/>
              </a:spcBef>
              <a:spcAft>
                <a:spcPts val="0"/>
              </a:spcAft>
            </a:pPr>
            <a:fld id="{03F74DE6-944D-7A40-9389-EB907D9A05BB}" type="slidenum">
              <a:rPr lang="en-RU">
                <a:solidFill>
                  <a:prstClr val="black">
                    <a:tint val="75000"/>
                  </a:prstClr>
                </a:solidFill>
                <a:latin typeface="Calibri" panose="020F0502020204030204"/>
                <a:cs typeface="+mn-cs"/>
              </a:rPr>
              <a:pPr defTabSz="257175" fontAlgn="auto">
                <a:spcBef>
                  <a:spcPts val="0"/>
                </a:spcBef>
                <a:spcAft>
                  <a:spcPts val="0"/>
                </a:spcAft>
              </a:pPr>
              <a:t>20</a:t>
            </a:fld>
            <a:endParaRPr lang="en-RU" dirty="0">
              <a:solidFill>
                <a:prstClr val="black">
                  <a:tint val="75000"/>
                </a:prstClr>
              </a:solidFill>
              <a:latin typeface="Calibri" panose="020F0502020204030204"/>
              <a:cs typeface="+mn-cs"/>
            </a:endParaRPr>
          </a:p>
        </p:txBody>
      </p:sp>
      <p:pic>
        <p:nvPicPr>
          <p:cNvPr id="3" name="Рисунок 2">
            <a:extLst>
              <a:ext uri="{FF2B5EF4-FFF2-40B4-BE49-F238E27FC236}">
                <a16:creationId xmlns:a16="http://schemas.microsoft.com/office/drawing/2014/main" id="{8C5EE29E-5ED4-4EA6-98FC-880059391F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2254" y="1241939"/>
            <a:ext cx="1932236" cy="2577677"/>
          </a:xfrm>
          <a:prstGeom prst="rect">
            <a:avLst/>
          </a:prstGeom>
        </p:spPr>
      </p:pic>
      <p:sp>
        <p:nvSpPr>
          <p:cNvPr id="7" name="TextBox 6">
            <a:extLst>
              <a:ext uri="{FF2B5EF4-FFF2-40B4-BE49-F238E27FC236}">
                <a16:creationId xmlns:a16="http://schemas.microsoft.com/office/drawing/2014/main" id="{CEEC2EDA-8725-4B58-87FA-87C9D764E266}"/>
              </a:ext>
            </a:extLst>
          </p:cNvPr>
          <p:cNvSpPr txBox="1"/>
          <p:nvPr/>
        </p:nvSpPr>
        <p:spPr>
          <a:xfrm>
            <a:off x="2368372" y="4035384"/>
            <a:ext cx="2736647" cy="369332"/>
          </a:xfrm>
          <a:prstGeom prst="rect">
            <a:avLst/>
          </a:prstGeom>
          <a:noFill/>
        </p:spPr>
        <p:txBody>
          <a:bodyPr wrap="none" rtlCol="0">
            <a:spAutoFit/>
          </a:bodyPr>
          <a:lstStyle/>
          <a:p>
            <a:r>
              <a:rPr lang="en-US" b="1" dirty="0">
                <a:solidFill>
                  <a:srgbClr val="FF0000"/>
                </a:solidFill>
              </a:rPr>
              <a:t>FF mass distribution !?</a:t>
            </a:r>
            <a:endParaRPr lang="ru-RU" b="1" dirty="0">
              <a:solidFill>
                <a:srgbClr val="FF0000"/>
              </a:solidFill>
            </a:endParaRPr>
          </a:p>
        </p:txBody>
      </p:sp>
    </p:spTree>
    <p:extLst>
      <p:ext uri="{BB962C8B-B14F-4D97-AF65-F5344CB8AC3E}">
        <p14:creationId xmlns:p14="http://schemas.microsoft.com/office/powerpoint/2010/main" val="30490047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2"/>
          <p:cNvGraphicFramePr>
            <a:graphicFrameLocks noGrp="1"/>
          </p:cNvGraphicFramePr>
          <p:nvPr>
            <p:ph idx="1"/>
          </p:nvPr>
        </p:nvGraphicFramePr>
        <p:xfrm>
          <a:off x="251520" y="1138622"/>
          <a:ext cx="8712969" cy="3051743"/>
        </p:xfrm>
        <a:graphic>
          <a:graphicData uri="http://schemas.openxmlformats.org/drawingml/2006/table">
            <a:tbl>
              <a:tblPr firstRow="1" bandRow="1">
                <a:tableStyleId>{5C22544A-7EE6-4342-B048-85BDC9FD1C3A}</a:tableStyleId>
              </a:tblPr>
              <a:tblGrid>
                <a:gridCol w="1872208">
                  <a:extLst>
                    <a:ext uri="{9D8B030D-6E8A-4147-A177-3AD203B41FA5}">
                      <a16:colId xmlns:a16="http://schemas.microsoft.com/office/drawing/2014/main" val="20000"/>
                    </a:ext>
                  </a:extLst>
                </a:gridCol>
                <a:gridCol w="3096344">
                  <a:extLst>
                    <a:ext uri="{9D8B030D-6E8A-4147-A177-3AD203B41FA5}">
                      <a16:colId xmlns:a16="http://schemas.microsoft.com/office/drawing/2014/main" val="20001"/>
                    </a:ext>
                  </a:extLst>
                </a:gridCol>
                <a:gridCol w="3744417">
                  <a:extLst>
                    <a:ext uri="{9D8B030D-6E8A-4147-A177-3AD203B41FA5}">
                      <a16:colId xmlns:a16="http://schemas.microsoft.com/office/drawing/2014/main" val="20002"/>
                    </a:ext>
                  </a:extLst>
                </a:gridCol>
              </a:tblGrid>
              <a:tr h="559613">
                <a:tc>
                  <a:txBody>
                    <a:bodyPr/>
                    <a:lstStyle/>
                    <a:p>
                      <a:endParaRPr lang="ru-RU" sz="1400" dirty="0"/>
                    </a:p>
                  </a:txBody>
                  <a:tcPr anchor="ctr"/>
                </a:tc>
                <a:tc>
                  <a:txBody>
                    <a:bodyPr/>
                    <a:lstStyle/>
                    <a:p>
                      <a:pPr algn="ctr"/>
                      <a:r>
                        <a:rPr lang="en-US" sz="1400" baseline="30000" dirty="0"/>
                        <a:t>254</a:t>
                      </a:r>
                      <a:r>
                        <a:rPr lang="en-US" sz="1400" dirty="0"/>
                        <a:t>No</a:t>
                      </a:r>
                      <a:endParaRPr lang="ru-RU" sz="1400" dirty="0"/>
                    </a:p>
                  </a:txBody>
                  <a:tcPr anchor="ctr"/>
                </a:tc>
                <a:tc>
                  <a:txBody>
                    <a:bodyPr/>
                    <a:lstStyle/>
                    <a:p>
                      <a:pPr algn="ctr"/>
                      <a:r>
                        <a:rPr lang="en-US" sz="1400" baseline="30000" dirty="0"/>
                        <a:t>252</a:t>
                      </a:r>
                      <a:r>
                        <a:rPr lang="en-US" sz="1400" dirty="0"/>
                        <a:t>No</a:t>
                      </a:r>
                      <a:r>
                        <a:rPr lang="ru-RU" sz="1400" dirty="0"/>
                        <a:t> (</a:t>
                      </a:r>
                      <a:r>
                        <a:rPr lang="en-US" sz="1400" dirty="0"/>
                        <a:t>April 2024)</a:t>
                      </a:r>
                      <a:endParaRPr lang="ru-RU" sz="1400" dirty="0"/>
                    </a:p>
                  </a:txBody>
                  <a:tcPr anchor="ctr"/>
                </a:tc>
                <a:extLst>
                  <a:ext uri="{0D108BD9-81ED-4DB2-BD59-A6C34878D82A}">
                    <a16:rowId xmlns:a16="http://schemas.microsoft.com/office/drawing/2014/main" val="10000"/>
                  </a:ext>
                </a:extLst>
              </a:tr>
              <a:tr h="411714">
                <a:tc>
                  <a:txBody>
                    <a:bodyPr/>
                    <a:lstStyle/>
                    <a:p>
                      <a:r>
                        <a:rPr lang="en-US" sz="1400" dirty="0"/>
                        <a:t>Cross section of ER formation</a:t>
                      </a:r>
                      <a:endParaRPr lang="ru-RU" sz="1400" dirty="0"/>
                    </a:p>
                  </a:txBody>
                  <a:tcPr anchor="ctr"/>
                </a:tc>
                <a:tc>
                  <a:txBody>
                    <a:bodyPr/>
                    <a:lstStyle/>
                    <a:p>
                      <a:pPr algn="ctr"/>
                      <a:r>
                        <a:rPr lang="en-US" sz="1400" dirty="0"/>
                        <a:t>2000 </a:t>
                      </a:r>
                      <a:r>
                        <a:rPr lang="en-US" sz="1400" dirty="0" err="1"/>
                        <a:t>nb</a:t>
                      </a:r>
                      <a:endParaRPr lang="ru-RU" sz="1400" dirty="0"/>
                    </a:p>
                  </a:txBody>
                  <a:tcPr anchor="ctr"/>
                </a:tc>
                <a:tc>
                  <a:txBody>
                    <a:bodyPr/>
                    <a:lstStyle/>
                    <a:p>
                      <a:pPr algn="ctr"/>
                      <a:r>
                        <a:rPr lang="en-US" sz="1400" dirty="0"/>
                        <a:t>186 </a:t>
                      </a:r>
                      <a:r>
                        <a:rPr lang="en-US" sz="1400" dirty="0" err="1"/>
                        <a:t>nb</a:t>
                      </a:r>
                      <a:endParaRPr lang="ru-RU" sz="1400" dirty="0"/>
                    </a:p>
                  </a:txBody>
                  <a:tcPr anchor="ctr"/>
                </a:tc>
                <a:extLst>
                  <a:ext uri="{0D108BD9-81ED-4DB2-BD59-A6C34878D82A}">
                    <a16:rowId xmlns:a16="http://schemas.microsoft.com/office/drawing/2014/main" val="10001"/>
                  </a:ext>
                </a:extLst>
              </a:tr>
              <a:tr h="411714">
                <a:tc>
                  <a:txBody>
                    <a:bodyPr/>
                    <a:lstStyle/>
                    <a:p>
                      <a:r>
                        <a:rPr lang="en-US" sz="1400" dirty="0"/>
                        <a:t>Branching ratio</a:t>
                      </a:r>
                      <a:endParaRPr lang="ru-RU" sz="1400" dirty="0"/>
                    </a:p>
                  </a:txBody>
                  <a:tcPr anchor="ctr"/>
                </a:tc>
                <a:tc>
                  <a:txBody>
                    <a:bodyPr/>
                    <a:lstStyle/>
                    <a:p>
                      <a:pPr algn="ctr"/>
                      <a:r>
                        <a:rPr lang="en-US" sz="1400" dirty="0"/>
                        <a:t>b</a:t>
                      </a:r>
                      <a:r>
                        <a:rPr lang="el-GR" sz="1400" baseline="-25000" dirty="0"/>
                        <a:t>α</a:t>
                      </a:r>
                      <a:r>
                        <a:rPr lang="en-US" sz="1400" dirty="0"/>
                        <a:t>= 90% (</a:t>
                      </a:r>
                      <a:r>
                        <a:rPr lang="en-US" sz="1400" dirty="0" err="1">
                          <a:solidFill>
                            <a:srgbClr val="FF0000"/>
                          </a:solidFill>
                        </a:rPr>
                        <a:t>b</a:t>
                      </a:r>
                      <a:r>
                        <a:rPr lang="en-US" sz="1400" baseline="-25000" dirty="0" err="1">
                          <a:solidFill>
                            <a:srgbClr val="FF0000"/>
                          </a:solidFill>
                        </a:rPr>
                        <a:t>sf</a:t>
                      </a:r>
                      <a:r>
                        <a:rPr lang="en-US" sz="1400" dirty="0">
                          <a:solidFill>
                            <a:srgbClr val="FF0000"/>
                          </a:solidFill>
                        </a:rPr>
                        <a:t> = 0.17% </a:t>
                      </a:r>
                      <a:r>
                        <a:rPr lang="en-US" sz="1400" dirty="0">
                          <a:solidFill>
                            <a:schemeClr val="tx1"/>
                          </a:solidFill>
                        </a:rPr>
                        <a:t>)</a:t>
                      </a:r>
                      <a:endParaRPr lang="ru-RU" sz="1400" dirty="0">
                        <a:solidFill>
                          <a:schemeClr val="tx1"/>
                        </a:solidFill>
                      </a:endParaRPr>
                    </a:p>
                  </a:txBody>
                  <a:tcPr anchor="ctr"/>
                </a:tc>
                <a:tc>
                  <a:txBody>
                    <a:bodyPr/>
                    <a:lstStyle/>
                    <a:p>
                      <a:pPr algn="ctr"/>
                      <a:r>
                        <a:rPr lang="en-US" sz="1400" dirty="0" err="1"/>
                        <a:t>b</a:t>
                      </a:r>
                      <a:r>
                        <a:rPr lang="en-US" sz="1400" baseline="-25000" dirty="0" err="1"/>
                        <a:t>SF</a:t>
                      </a:r>
                      <a:r>
                        <a:rPr lang="en-US" sz="1400" dirty="0"/>
                        <a:t> = 33%</a:t>
                      </a:r>
                      <a:endParaRPr lang="ru-RU" sz="1400" dirty="0"/>
                    </a:p>
                  </a:txBody>
                  <a:tcPr anchor="ctr"/>
                </a:tc>
                <a:extLst>
                  <a:ext uri="{0D108BD9-81ED-4DB2-BD59-A6C34878D82A}">
                    <a16:rowId xmlns:a16="http://schemas.microsoft.com/office/drawing/2014/main" val="10002"/>
                  </a:ext>
                </a:extLst>
              </a:tr>
              <a:tr h="411714">
                <a:tc>
                  <a:txBody>
                    <a:bodyPr/>
                    <a:lstStyle/>
                    <a:p>
                      <a:r>
                        <a:rPr lang="en-US" sz="1400" dirty="0"/>
                        <a:t>Efficiency</a:t>
                      </a:r>
                      <a:r>
                        <a:rPr lang="en-US" sz="1400" baseline="0" dirty="0"/>
                        <a:t> of detection</a:t>
                      </a:r>
                      <a:endParaRPr lang="ru-RU" sz="1400" dirty="0"/>
                    </a:p>
                  </a:txBody>
                  <a:tcPr anchor="ctr"/>
                </a:tc>
                <a:tc>
                  <a:txBody>
                    <a:bodyPr/>
                    <a:lstStyle/>
                    <a:p>
                      <a:pPr algn="ctr"/>
                      <a:r>
                        <a:rPr lang="el-GR" sz="1400" dirty="0"/>
                        <a:t>ε</a:t>
                      </a:r>
                      <a:r>
                        <a:rPr lang="el-GR" sz="1400" baseline="-25000" dirty="0"/>
                        <a:t>α</a:t>
                      </a:r>
                      <a:r>
                        <a:rPr lang="en-US" sz="1400" dirty="0"/>
                        <a:t> = 50%</a:t>
                      </a:r>
                      <a:endParaRPr lang="ru-RU" sz="1400" dirty="0"/>
                    </a:p>
                  </a:txBody>
                  <a:tcPr anchor="ctr"/>
                </a:tc>
                <a:tc>
                  <a:txBody>
                    <a:bodyPr/>
                    <a:lstStyle/>
                    <a:p>
                      <a:pPr algn="ctr"/>
                      <a:r>
                        <a:rPr lang="el-GR" sz="1400" dirty="0"/>
                        <a:t>ε</a:t>
                      </a:r>
                      <a:r>
                        <a:rPr lang="en-US" sz="1400" baseline="-25000" dirty="0"/>
                        <a:t>SF</a:t>
                      </a:r>
                      <a:r>
                        <a:rPr lang="en-US" sz="1400" dirty="0"/>
                        <a:t> = 100%</a:t>
                      </a:r>
                      <a:endParaRPr lang="ru-RU" sz="1400" dirty="0"/>
                    </a:p>
                  </a:txBody>
                  <a:tcPr anchor="ctr"/>
                </a:tc>
                <a:extLst>
                  <a:ext uri="{0D108BD9-81ED-4DB2-BD59-A6C34878D82A}">
                    <a16:rowId xmlns:a16="http://schemas.microsoft.com/office/drawing/2014/main" val="10003"/>
                  </a:ext>
                </a:extLst>
              </a:tr>
              <a:tr h="575271">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400" dirty="0"/>
                        <a:t>I</a:t>
                      </a:r>
                      <a:r>
                        <a:rPr lang="en-US" sz="1400" baseline="0" dirty="0"/>
                        <a:t> beam = </a:t>
                      </a:r>
                      <a:r>
                        <a:rPr lang="en-US" sz="1400" b="1" dirty="0"/>
                        <a:t>1 p</a:t>
                      </a:r>
                      <a:r>
                        <a:rPr lang="el-GR" sz="1400" b="1" dirty="0"/>
                        <a:t>μ</a:t>
                      </a:r>
                      <a:r>
                        <a:rPr lang="en-US" sz="1400" b="1" dirty="0"/>
                        <a:t>A of </a:t>
                      </a:r>
                      <a:r>
                        <a:rPr lang="en-US" sz="1400" b="1" baseline="30000" dirty="0"/>
                        <a:t>48</a:t>
                      </a:r>
                      <a:r>
                        <a:rPr lang="en-US" sz="1400" b="1" dirty="0"/>
                        <a:t>Ca</a:t>
                      </a:r>
                      <a:r>
                        <a:rPr lang="en-US" sz="1400" baseline="0" dirty="0"/>
                        <a:t> </a:t>
                      </a:r>
                      <a:endParaRPr lang="ru-RU" sz="1400" dirty="0"/>
                    </a:p>
                  </a:txBody>
                  <a:tcPr anchor="ctr"/>
                </a:tc>
                <a:tc>
                  <a:txBody>
                    <a:bodyPr/>
                    <a:lstStyle/>
                    <a:p>
                      <a:pPr algn="ctr"/>
                      <a:r>
                        <a:rPr lang="en-US" sz="1400" baseline="0" dirty="0">
                          <a:solidFill>
                            <a:schemeClr val="tx1"/>
                          </a:solidFill>
                        </a:rPr>
                        <a:t>120 000 </a:t>
                      </a:r>
                      <a:r>
                        <a:rPr lang="en-US" sz="1400" b="1" dirty="0">
                          <a:solidFill>
                            <a:schemeClr val="tx1"/>
                          </a:solidFill>
                        </a:rPr>
                        <a:t>alphas</a:t>
                      </a:r>
                      <a:r>
                        <a:rPr lang="en-US" sz="1400" dirty="0">
                          <a:solidFill>
                            <a:schemeClr val="tx1"/>
                          </a:solidFill>
                        </a:rPr>
                        <a:t> from </a:t>
                      </a:r>
                      <a:r>
                        <a:rPr lang="en-US" sz="1400" baseline="30000" dirty="0">
                          <a:solidFill>
                            <a:schemeClr val="tx1"/>
                          </a:solidFill>
                        </a:rPr>
                        <a:t>254</a:t>
                      </a:r>
                      <a:r>
                        <a:rPr lang="en-US" sz="1400" dirty="0">
                          <a:solidFill>
                            <a:schemeClr val="tx1"/>
                          </a:solidFill>
                        </a:rPr>
                        <a:t>No per </a:t>
                      </a:r>
                      <a:r>
                        <a:rPr lang="en-US" sz="1400" baseline="0" dirty="0">
                          <a:solidFill>
                            <a:schemeClr val="tx1"/>
                          </a:solidFill>
                        </a:rPr>
                        <a:t> 24h</a:t>
                      </a:r>
                      <a:endParaRPr lang="ru-RU" sz="1400" dirty="0">
                        <a:solidFill>
                          <a:schemeClr val="tx1"/>
                        </a:solidFill>
                      </a:endParaRPr>
                    </a:p>
                  </a:txBody>
                  <a:tcPr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400" dirty="0"/>
                        <a:t>25 000 fissions of </a:t>
                      </a:r>
                      <a:r>
                        <a:rPr lang="en-US" sz="1400" baseline="30000" dirty="0"/>
                        <a:t>252</a:t>
                      </a:r>
                      <a:r>
                        <a:rPr lang="en-US" sz="1400" dirty="0"/>
                        <a:t>No per </a:t>
                      </a:r>
                      <a:r>
                        <a:rPr lang="en-US" sz="1400" baseline="0" dirty="0"/>
                        <a:t> 24h</a:t>
                      </a:r>
                      <a:endParaRPr lang="ru-RU" sz="1400" dirty="0"/>
                    </a:p>
                  </a:txBody>
                  <a:tcPr anchor="ctr"/>
                </a:tc>
                <a:extLst>
                  <a:ext uri="{0D108BD9-81ED-4DB2-BD59-A6C34878D82A}">
                    <a16:rowId xmlns:a16="http://schemas.microsoft.com/office/drawing/2014/main" val="10004"/>
                  </a:ext>
                </a:extLst>
              </a:tr>
              <a:tr h="575271">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400" dirty="0">
                          <a:solidFill>
                            <a:srgbClr val="FF0000"/>
                          </a:solidFill>
                        </a:rPr>
                        <a:t>I</a:t>
                      </a:r>
                      <a:r>
                        <a:rPr lang="en-US" sz="1400" baseline="0" dirty="0">
                          <a:solidFill>
                            <a:srgbClr val="FF0000"/>
                          </a:solidFill>
                        </a:rPr>
                        <a:t> beam = 6</a:t>
                      </a:r>
                      <a:r>
                        <a:rPr lang="en-US" sz="1400" b="1" dirty="0">
                          <a:solidFill>
                            <a:srgbClr val="FF0000"/>
                          </a:solidFill>
                        </a:rPr>
                        <a:t> p</a:t>
                      </a:r>
                      <a:r>
                        <a:rPr lang="el-GR" sz="1400" b="1" dirty="0">
                          <a:solidFill>
                            <a:srgbClr val="FF0000"/>
                          </a:solidFill>
                        </a:rPr>
                        <a:t>μ</a:t>
                      </a:r>
                      <a:r>
                        <a:rPr lang="en-US" sz="1400" b="1" dirty="0">
                          <a:solidFill>
                            <a:srgbClr val="FF0000"/>
                          </a:solidFill>
                        </a:rPr>
                        <a:t>A of </a:t>
                      </a:r>
                      <a:r>
                        <a:rPr lang="en-US" sz="1400" b="1" baseline="30000" dirty="0">
                          <a:solidFill>
                            <a:srgbClr val="FF0000"/>
                          </a:solidFill>
                        </a:rPr>
                        <a:t>48</a:t>
                      </a:r>
                      <a:r>
                        <a:rPr lang="en-US" sz="1400" b="1" dirty="0">
                          <a:solidFill>
                            <a:srgbClr val="FF0000"/>
                          </a:solidFill>
                        </a:rPr>
                        <a:t>Ca</a:t>
                      </a:r>
                      <a:r>
                        <a:rPr lang="en-US" sz="1400" baseline="0" dirty="0"/>
                        <a:t> </a:t>
                      </a:r>
                      <a:endParaRPr lang="ru-RU" sz="1400" dirty="0"/>
                    </a:p>
                  </a:txBody>
                  <a:tcPr anchor="ctr"/>
                </a:tc>
                <a:tc>
                  <a:txBody>
                    <a:bodyPr/>
                    <a:lstStyle/>
                    <a:p>
                      <a:pPr algn="ctr"/>
                      <a:r>
                        <a:rPr lang="en-US" sz="1400" baseline="0" dirty="0">
                          <a:solidFill>
                            <a:schemeClr val="tx1"/>
                          </a:solidFill>
                        </a:rPr>
                        <a:t>720 000 </a:t>
                      </a:r>
                      <a:r>
                        <a:rPr lang="en-US" sz="1400" b="1" dirty="0">
                          <a:solidFill>
                            <a:schemeClr val="tx1"/>
                          </a:solidFill>
                        </a:rPr>
                        <a:t>alphas</a:t>
                      </a:r>
                      <a:r>
                        <a:rPr lang="en-US" sz="1400" dirty="0">
                          <a:solidFill>
                            <a:schemeClr val="tx1"/>
                          </a:solidFill>
                        </a:rPr>
                        <a:t> from </a:t>
                      </a:r>
                      <a:r>
                        <a:rPr lang="en-US" sz="1400" baseline="30000" dirty="0">
                          <a:solidFill>
                            <a:schemeClr val="tx1"/>
                          </a:solidFill>
                        </a:rPr>
                        <a:t>254</a:t>
                      </a:r>
                      <a:r>
                        <a:rPr lang="en-US" sz="1400" dirty="0">
                          <a:solidFill>
                            <a:schemeClr val="tx1"/>
                          </a:solidFill>
                        </a:rPr>
                        <a:t>No per </a:t>
                      </a:r>
                      <a:r>
                        <a:rPr lang="en-US" sz="1400" baseline="0" dirty="0">
                          <a:solidFill>
                            <a:schemeClr val="tx1"/>
                          </a:solidFill>
                        </a:rPr>
                        <a:t> 24h</a:t>
                      </a:r>
                    </a:p>
                    <a:p>
                      <a:pPr algn="ctr"/>
                      <a:r>
                        <a:rPr lang="en-US" sz="1400" i="1" baseline="0" dirty="0">
                          <a:solidFill>
                            <a:srgbClr val="FF0000"/>
                          </a:solidFill>
                        </a:rPr>
                        <a:t>2500 fissions from </a:t>
                      </a:r>
                      <a:r>
                        <a:rPr lang="en-US" sz="1400" i="1" baseline="30000" dirty="0">
                          <a:solidFill>
                            <a:srgbClr val="FF0000"/>
                          </a:solidFill>
                        </a:rPr>
                        <a:t>254</a:t>
                      </a:r>
                      <a:r>
                        <a:rPr lang="en-US" sz="1400" i="1" dirty="0">
                          <a:solidFill>
                            <a:srgbClr val="FF0000"/>
                          </a:solidFill>
                        </a:rPr>
                        <a:t>No per </a:t>
                      </a:r>
                      <a:r>
                        <a:rPr lang="en-US" sz="1400" i="1" baseline="0" dirty="0">
                          <a:solidFill>
                            <a:srgbClr val="FF0000"/>
                          </a:solidFill>
                        </a:rPr>
                        <a:t> 24h</a:t>
                      </a:r>
                      <a:endParaRPr lang="ru-RU" sz="1400" i="1" dirty="0">
                        <a:solidFill>
                          <a:srgbClr val="FF0000"/>
                        </a:solidFill>
                      </a:endParaRPr>
                    </a:p>
                  </a:txBody>
                  <a:tcPr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400" b="1" dirty="0">
                          <a:solidFill>
                            <a:srgbClr val="FF0000"/>
                          </a:solidFill>
                        </a:rPr>
                        <a:t>100 000 fissions of </a:t>
                      </a:r>
                      <a:r>
                        <a:rPr lang="en-US" sz="1400" b="1" baseline="30000" dirty="0">
                          <a:solidFill>
                            <a:srgbClr val="FF0000"/>
                          </a:solidFill>
                        </a:rPr>
                        <a:t>252</a:t>
                      </a:r>
                      <a:r>
                        <a:rPr lang="en-US" sz="1400" b="1" dirty="0">
                          <a:solidFill>
                            <a:srgbClr val="FF0000"/>
                          </a:solidFill>
                        </a:rPr>
                        <a:t>No per </a:t>
                      </a:r>
                      <a:r>
                        <a:rPr lang="en-US" sz="1400" b="1" baseline="0" dirty="0">
                          <a:solidFill>
                            <a:srgbClr val="FF0000"/>
                          </a:solidFill>
                        </a:rPr>
                        <a:t> 24h</a:t>
                      </a:r>
                      <a:endParaRPr lang="ru-RU" sz="1400" b="1" dirty="0">
                        <a:solidFill>
                          <a:srgbClr val="FF0000"/>
                        </a:solidFill>
                      </a:endParaRPr>
                    </a:p>
                  </a:txBody>
                  <a:tcPr anchor="ctr"/>
                </a:tc>
                <a:extLst>
                  <a:ext uri="{0D108BD9-81ED-4DB2-BD59-A6C34878D82A}">
                    <a16:rowId xmlns:a16="http://schemas.microsoft.com/office/drawing/2014/main" val="10005"/>
                  </a:ext>
                </a:extLst>
              </a:tr>
            </a:tbl>
          </a:graphicData>
        </a:graphic>
      </p:graphicFrame>
      <p:sp>
        <p:nvSpPr>
          <p:cNvPr id="2" name="TextBox 1"/>
          <p:cNvSpPr txBox="1"/>
          <p:nvPr/>
        </p:nvSpPr>
        <p:spPr>
          <a:xfrm>
            <a:off x="1331640" y="435838"/>
            <a:ext cx="6912768"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To create the correct mass distribution of fission fragments we need to register </a:t>
            </a:r>
            <a:r>
              <a:rPr kumimoji="0" lang="en-US" sz="18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 10</a:t>
            </a:r>
            <a:r>
              <a:rPr kumimoji="0" lang="en-US" sz="1800" b="1" i="0" u="none" strike="noStrike" kern="1200" cap="none" spc="0" normalizeH="0" baseline="30000" noProof="0" dirty="0">
                <a:ln>
                  <a:noFill/>
                </a:ln>
                <a:solidFill>
                  <a:srgbClr val="FF0000"/>
                </a:solidFill>
                <a:effectLst/>
                <a:uLnTx/>
                <a:uFillTx/>
                <a:latin typeface="Arial" pitchFamily="34" charset="0"/>
                <a:ea typeface="+mn-ea"/>
                <a:cs typeface="Arial" pitchFamily="34" charset="0"/>
              </a:rPr>
              <a:t>5</a:t>
            </a:r>
            <a:r>
              <a:rPr kumimoji="0" lang="en-US" sz="18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 fission fragments !!!</a:t>
            </a:r>
            <a:endParaRPr kumimoji="0" lang="ru-RU" sz="18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4" name="TextBox 3">
            <a:extLst>
              <a:ext uri="{FF2B5EF4-FFF2-40B4-BE49-F238E27FC236}">
                <a16:creationId xmlns:a16="http://schemas.microsoft.com/office/drawing/2014/main" id="{2735378D-29A2-E984-1655-BBFC43411E26}"/>
              </a:ext>
            </a:extLst>
          </p:cNvPr>
          <p:cNvSpPr txBox="1"/>
          <p:nvPr/>
        </p:nvSpPr>
        <p:spPr>
          <a:xfrm>
            <a:off x="107504" y="0"/>
            <a:ext cx="5040560"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itchFamily="34" charset="0"/>
                <a:ea typeface="+mn-ea"/>
                <a:cs typeface="Arial" pitchFamily="34" charset="0"/>
              </a:rPr>
              <a:t>Spontaneous fission properties of SHE</a:t>
            </a:r>
            <a:endPar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7787552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2"/>
          <p:cNvGraphicFramePr>
            <a:graphicFrameLocks noGrp="1"/>
          </p:cNvGraphicFramePr>
          <p:nvPr>
            <p:ph idx="1"/>
            <p:extLst/>
          </p:nvPr>
        </p:nvGraphicFramePr>
        <p:xfrm>
          <a:off x="179512" y="200422"/>
          <a:ext cx="8856984" cy="4693528"/>
        </p:xfrm>
        <a:graphic>
          <a:graphicData uri="http://schemas.openxmlformats.org/drawingml/2006/table">
            <a:tbl>
              <a:tblPr firstRow="1" bandRow="1">
                <a:tableStyleId>{5C22544A-7EE6-4342-B048-85BDC9FD1C3A}</a:tableStyleId>
              </a:tblPr>
              <a:tblGrid>
                <a:gridCol w="2736878">
                  <a:extLst>
                    <a:ext uri="{9D8B030D-6E8A-4147-A177-3AD203B41FA5}">
                      <a16:colId xmlns:a16="http://schemas.microsoft.com/office/drawing/2014/main" val="20000"/>
                    </a:ext>
                  </a:extLst>
                </a:gridCol>
                <a:gridCol w="2952328">
                  <a:extLst>
                    <a:ext uri="{9D8B030D-6E8A-4147-A177-3AD203B41FA5}">
                      <a16:colId xmlns:a16="http://schemas.microsoft.com/office/drawing/2014/main" val="20001"/>
                    </a:ext>
                  </a:extLst>
                </a:gridCol>
                <a:gridCol w="3167778">
                  <a:extLst>
                    <a:ext uri="{9D8B030D-6E8A-4147-A177-3AD203B41FA5}">
                      <a16:colId xmlns:a16="http://schemas.microsoft.com/office/drawing/2014/main" val="20002"/>
                    </a:ext>
                  </a:extLst>
                </a:gridCol>
              </a:tblGrid>
              <a:tr h="1572736">
                <a:tc>
                  <a:txBody>
                    <a:bodyPr/>
                    <a:lstStyle/>
                    <a:p>
                      <a:pPr algn="ctr"/>
                      <a:r>
                        <a:rPr lang="en-US" sz="1400" dirty="0"/>
                        <a:t>The implantation “box” detector</a:t>
                      </a:r>
                      <a:endParaRPr lang="ru-RU" sz="1400" dirty="0"/>
                    </a:p>
                  </a:txBody>
                  <a:tcPr/>
                </a:tc>
                <a:tc>
                  <a:txBody>
                    <a:bodyPr/>
                    <a:lstStyle/>
                    <a:p>
                      <a:pPr algn="ctr"/>
                      <a:endParaRPr lang="en-US" sz="1400" dirty="0"/>
                    </a:p>
                    <a:p>
                      <a:pPr algn="ctr"/>
                      <a:r>
                        <a:rPr lang="el-GR" sz="1400" dirty="0"/>
                        <a:t>ε</a:t>
                      </a:r>
                      <a:r>
                        <a:rPr lang="en-US" sz="1400" baseline="-25000" dirty="0"/>
                        <a:t>det</a:t>
                      </a:r>
                      <a:r>
                        <a:rPr lang="en-US" sz="1400" baseline="0" dirty="0"/>
                        <a:t> = 100 %</a:t>
                      </a:r>
                    </a:p>
                    <a:p>
                      <a:pPr algn="ctr"/>
                      <a:r>
                        <a:rPr lang="en-US" sz="1400" baseline="0" dirty="0"/>
                        <a:t>100 000 F1 or F2 events per 24h</a:t>
                      </a:r>
                    </a:p>
                    <a:p>
                      <a:pPr algn="ctr"/>
                      <a:endParaRPr lang="en-US" sz="1400" baseline="0" dirty="0"/>
                    </a:p>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aseline="0" dirty="0"/>
                        <a:t>F1 and F2  </a:t>
                      </a:r>
                      <a:r>
                        <a:rPr lang="el-GR" sz="1400" dirty="0"/>
                        <a:t>ε</a:t>
                      </a:r>
                      <a:r>
                        <a:rPr lang="en-US" sz="1400" baseline="-25000" dirty="0"/>
                        <a:t>det</a:t>
                      </a:r>
                      <a:r>
                        <a:rPr lang="en-US" sz="1400" baseline="0" dirty="0"/>
                        <a:t> = 50 %</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aseline="0" dirty="0"/>
                        <a:t>50 000 F1+F2 events per 24h</a:t>
                      </a:r>
                    </a:p>
                    <a:p>
                      <a:pPr algn="ctr"/>
                      <a:endParaRPr lang="ru-RU" sz="1400" baseline="0" dirty="0"/>
                    </a:p>
                  </a:txBody>
                  <a:tcPr/>
                </a:tc>
                <a:tc>
                  <a:txBody>
                    <a:bodyPr/>
                    <a:lstStyle/>
                    <a:p>
                      <a:pPr algn="ctr"/>
                      <a:endParaRPr lang="en-US" sz="1400" dirty="0"/>
                    </a:p>
                    <a:p>
                      <a:pPr algn="ctr"/>
                      <a:endParaRPr lang="en-US" sz="1400" dirty="0"/>
                    </a:p>
                    <a:p>
                      <a:pPr algn="ctr"/>
                      <a:r>
                        <a:rPr lang="en-US" sz="1400" dirty="0"/>
                        <a:t>2E method (+ neutrons)</a:t>
                      </a:r>
                    </a:p>
                    <a:p>
                      <a:pPr algn="ctr"/>
                      <a:r>
                        <a:rPr lang="en-US" sz="1400" dirty="0"/>
                        <a:t>TKE + neutrons!</a:t>
                      </a:r>
                    </a:p>
                    <a:p>
                      <a:pPr algn="ctr"/>
                      <a:r>
                        <a:rPr lang="en-US" sz="1400" b="1" dirty="0">
                          <a:solidFill>
                            <a:srgbClr val="FFFF00"/>
                          </a:solidFill>
                        </a:rPr>
                        <a:t>Mass measurements</a:t>
                      </a:r>
                    </a:p>
                    <a:p>
                      <a:pPr algn="ctr"/>
                      <a:r>
                        <a:rPr lang="en-US" sz="1400" b="1" dirty="0">
                          <a:solidFill>
                            <a:srgbClr val="FFFF00"/>
                          </a:solidFill>
                        </a:rPr>
                        <a:t>not supported</a:t>
                      </a:r>
                      <a:endParaRPr lang="ru-RU" sz="1400" b="1" dirty="0">
                        <a:solidFill>
                          <a:srgbClr val="FFFF00"/>
                        </a:solidFill>
                      </a:endParaRPr>
                    </a:p>
                  </a:txBody>
                  <a:tcPr/>
                </a:tc>
                <a:extLst>
                  <a:ext uri="{0D108BD9-81ED-4DB2-BD59-A6C34878D82A}">
                    <a16:rowId xmlns:a16="http://schemas.microsoft.com/office/drawing/2014/main" val="10000"/>
                  </a:ext>
                </a:extLst>
              </a:tr>
              <a:tr h="1523608">
                <a:tc>
                  <a:txBody>
                    <a:bodyPr/>
                    <a:lstStyle/>
                    <a:p>
                      <a:pPr algn="ctr"/>
                      <a:r>
                        <a:rPr lang="en-US" sz="1400" baseline="0" dirty="0"/>
                        <a:t>Recoil separator + CORSET-like detector</a:t>
                      </a:r>
                    </a:p>
                    <a:p>
                      <a:endParaRPr lang="en-US" sz="1400" baseline="0" dirty="0"/>
                    </a:p>
                    <a:p>
                      <a:endParaRPr lang="en-US" sz="1400" baseline="0" dirty="0"/>
                    </a:p>
                    <a:p>
                      <a:endParaRPr lang="en-US" sz="1400" baseline="0" dirty="0"/>
                    </a:p>
                    <a:p>
                      <a:endParaRPr lang="en-US" sz="1400" baseline="0" dirty="0"/>
                    </a:p>
                  </a:txBody>
                  <a:tcPr/>
                </a:tc>
                <a:tc>
                  <a:txBody>
                    <a:bodyPr/>
                    <a:lstStyle/>
                    <a:p>
                      <a:pPr algn="ctr"/>
                      <a:endParaRPr lang="en-US" sz="1400" u="sng" dirty="0"/>
                    </a:p>
                    <a:p>
                      <a:pPr algn="ctr"/>
                      <a:r>
                        <a:rPr lang="el-GR" sz="1400" u="sng" dirty="0">
                          <a:solidFill>
                            <a:srgbClr val="FFFF00"/>
                          </a:solidFill>
                        </a:rPr>
                        <a:t>ε</a:t>
                      </a:r>
                      <a:r>
                        <a:rPr lang="en-US" sz="1400" u="sng" baseline="-25000" dirty="0">
                          <a:solidFill>
                            <a:srgbClr val="FFFF00"/>
                          </a:solidFill>
                        </a:rPr>
                        <a:t>det</a:t>
                      </a:r>
                      <a:r>
                        <a:rPr lang="en-US" sz="1400" u="sng" baseline="0" dirty="0">
                          <a:solidFill>
                            <a:srgbClr val="FFFF00"/>
                          </a:solidFill>
                        </a:rPr>
                        <a:t> = 0.2 %</a:t>
                      </a:r>
                      <a:endParaRPr lang="en-US" sz="1400" baseline="0" dirty="0">
                        <a:solidFill>
                          <a:srgbClr val="FFFF00"/>
                        </a:solidFill>
                      </a:endParaRPr>
                    </a:p>
                    <a:p>
                      <a:pPr algn="ctr"/>
                      <a:endParaRPr lang="en-US" sz="1400" baseline="0" dirty="0"/>
                    </a:p>
                    <a:p>
                      <a:pPr algn="ctr"/>
                      <a:r>
                        <a:rPr lang="en-US" sz="1400" baseline="0" dirty="0">
                          <a:solidFill>
                            <a:srgbClr val="FF0000"/>
                          </a:solidFill>
                        </a:rPr>
                        <a:t>200 SF events</a:t>
                      </a:r>
                    </a:p>
                    <a:p>
                      <a:pPr algn="ctr"/>
                      <a:r>
                        <a:rPr lang="en-US" sz="1400" baseline="0" dirty="0">
                          <a:solidFill>
                            <a:srgbClr val="FF0000"/>
                          </a:solidFill>
                        </a:rPr>
                        <a:t>per 24h</a:t>
                      </a:r>
                      <a:endParaRPr lang="ru-RU" sz="1400" baseline="0" dirty="0">
                        <a:solidFill>
                          <a:srgbClr val="FF0000"/>
                        </a:solidFill>
                      </a:endParaRPr>
                    </a:p>
                  </a:txBody>
                  <a:tcPr/>
                </a:tc>
                <a:tc>
                  <a:txBody>
                    <a:bodyPr/>
                    <a:lstStyle/>
                    <a:p>
                      <a:pPr algn="ctr"/>
                      <a:endParaRPr lang="en-US" sz="1400" dirty="0"/>
                    </a:p>
                    <a:p>
                      <a:pPr algn="ctr"/>
                      <a:endParaRPr lang="en-US" sz="1400" dirty="0"/>
                    </a:p>
                    <a:p>
                      <a:pPr algn="ctr"/>
                      <a:r>
                        <a:rPr lang="en-US" sz="1400" dirty="0"/>
                        <a:t>2V, TOF-E methods</a:t>
                      </a:r>
                    </a:p>
                    <a:p>
                      <a:pPr algn="ctr"/>
                      <a:r>
                        <a:rPr lang="en-US" sz="1400" dirty="0"/>
                        <a:t>TKE, </a:t>
                      </a:r>
                      <a:r>
                        <a:rPr lang="en-US" sz="1400" dirty="0" err="1"/>
                        <a:t>fr.</a:t>
                      </a:r>
                      <a:r>
                        <a:rPr lang="en-US" sz="1400" dirty="0"/>
                        <a:t> masses </a:t>
                      </a:r>
                    </a:p>
                    <a:p>
                      <a:pPr algn="ctr"/>
                      <a:r>
                        <a:rPr lang="en-US" sz="1400" dirty="0"/>
                        <a:t>2 &lt; </a:t>
                      </a:r>
                      <a:r>
                        <a:rPr lang="el-GR" sz="1400" dirty="0"/>
                        <a:t>Δ</a:t>
                      </a:r>
                      <a:r>
                        <a:rPr lang="en-US" sz="1400" dirty="0"/>
                        <a:t>M &lt; 4 </a:t>
                      </a:r>
                      <a:r>
                        <a:rPr lang="en-US" sz="1400" dirty="0" err="1"/>
                        <a:t>amu</a:t>
                      </a:r>
                      <a:endParaRPr lang="en-US" sz="1400" dirty="0"/>
                    </a:p>
                  </a:txBody>
                  <a:tcPr/>
                </a:tc>
                <a:extLst>
                  <a:ext uri="{0D108BD9-81ED-4DB2-BD59-A6C34878D82A}">
                    <a16:rowId xmlns:a16="http://schemas.microsoft.com/office/drawing/2014/main" val="10001"/>
                  </a:ext>
                </a:extLst>
              </a:tr>
              <a:tr h="370840">
                <a:tc>
                  <a:txBody>
                    <a:bodyPr/>
                    <a:lstStyle/>
                    <a:p>
                      <a:pPr algn="ctr"/>
                      <a:r>
                        <a:rPr lang="en-US" sz="1400" b="1" baseline="0" dirty="0">
                          <a:solidFill>
                            <a:srgbClr val="FF0000"/>
                          </a:solidFill>
                        </a:rPr>
                        <a:t>ANSWERS</a:t>
                      </a:r>
                      <a:r>
                        <a:rPr lang="en-US" sz="1400" baseline="0" dirty="0"/>
                        <a:t>-like setup</a:t>
                      </a:r>
                    </a:p>
                    <a:p>
                      <a:endParaRPr lang="en-US" sz="1400" baseline="0" dirty="0"/>
                    </a:p>
                    <a:p>
                      <a:endParaRPr lang="en-US" sz="1400" baseline="0" dirty="0"/>
                    </a:p>
                    <a:p>
                      <a:endParaRPr lang="en-US" sz="1400" baseline="0" dirty="0"/>
                    </a:p>
                    <a:p>
                      <a:endParaRPr lang="en-US" sz="1400" baseline="0" dirty="0"/>
                    </a:p>
                    <a:p>
                      <a:endParaRPr lang="en-US" sz="1400" baseline="0" dirty="0"/>
                    </a:p>
                    <a:p>
                      <a:endParaRPr lang="ru-RU" sz="1400" dirty="0"/>
                    </a:p>
                  </a:txBody>
                  <a:tcPr/>
                </a:tc>
                <a:tc>
                  <a:txBody>
                    <a:bodyPr/>
                    <a:lstStyle/>
                    <a:p>
                      <a:pPr algn="ctr"/>
                      <a:endParaRPr lang="en-US" sz="1400" u="sng" dirty="0"/>
                    </a:p>
                    <a:p>
                      <a:pPr algn="ctr"/>
                      <a:r>
                        <a:rPr lang="el-GR" sz="1400" u="sng" dirty="0">
                          <a:solidFill>
                            <a:srgbClr val="FF0000"/>
                          </a:solidFill>
                        </a:rPr>
                        <a:t>ε</a:t>
                      </a:r>
                      <a:r>
                        <a:rPr lang="en-US" sz="1400" u="sng" baseline="-25000" dirty="0">
                          <a:solidFill>
                            <a:srgbClr val="FF0000"/>
                          </a:solidFill>
                        </a:rPr>
                        <a:t>det</a:t>
                      </a:r>
                      <a:r>
                        <a:rPr lang="en-US" sz="1400" u="sng" baseline="0" dirty="0">
                          <a:solidFill>
                            <a:srgbClr val="FF0000"/>
                          </a:solidFill>
                        </a:rPr>
                        <a:t> = </a:t>
                      </a:r>
                      <a:r>
                        <a:rPr lang="ru-RU" sz="1400" u="sng" baseline="0" dirty="0">
                          <a:solidFill>
                            <a:srgbClr val="FF0000"/>
                          </a:solidFill>
                        </a:rPr>
                        <a:t>80-90</a:t>
                      </a:r>
                      <a:r>
                        <a:rPr lang="en-US" sz="1400" u="sng" baseline="0" dirty="0">
                          <a:solidFill>
                            <a:srgbClr val="FF0000"/>
                          </a:solidFill>
                        </a:rPr>
                        <a:t> %</a:t>
                      </a:r>
                      <a:endParaRPr lang="ru-RU" sz="1400" u="sng" baseline="0" dirty="0">
                        <a:solidFill>
                          <a:srgbClr val="FF0000"/>
                        </a:solidFill>
                      </a:endParaRPr>
                    </a:p>
                    <a:p>
                      <a:pPr algn="ctr"/>
                      <a:r>
                        <a:rPr lang="el-GR" sz="1400" u="none" dirty="0">
                          <a:solidFill>
                            <a:srgbClr val="FF0000"/>
                          </a:solidFill>
                        </a:rPr>
                        <a:t>ε</a:t>
                      </a:r>
                      <a:r>
                        <a:rPr lang="en-US" sz="1400" u="none" baseline="-25000" dirty="0">
                          <a:solidFill>
                            <a:srgbClr val="FF0000"/>
                          </a:solidFill>
                        </a:rPr>
                        <a:t>tr </a:t>
                      </a:r>
                      <a:r>
                        <a:rPr lang="en-US" sz="1400" u="none" baseline="0" dirty="0">
                          <a:solidFill>
                            <a:srgbClr val="FF0000"/>
                          </a:solidFill>
                        </a:rPr>
                        <a:t>≈ 50% (for nobelium!)</a:t>
                      </a:r>
                    </a:p>
                    <a:p>
                      <a:pPr algn="ctr"/>
                      <a:endParaRPr lang="en-US" sz="1400" baseline="0" dirty="0"/>
                    </a:p>
                    <a:p>
                      <a:pPr algn="ctr"/>
                      <a:r>
                        <a:rPr lang="en-US" sz="1400" b="1" baseline="0" dirty="0"/>
                        <a:t>40 000 – 50 000 SF</a:t>
                      </a:r>
                      <a:r>
                        <a:rPr lang="en-US" sz="1400" baseline="0" dirty="0"/>
                        <a:t> events</a:t>
                      </a:r>
                    </a:p>
                    <a:p>
                      <a:pPr algn="ctr"/>
                      <a:r>
                        <a:rPr lang="en-US" sz="1400" baseline="0" dirty="0"/>
                        <a:t>per 24h</a:t>
                      </a:r>
                      <a:endParaRPr lang="ru-RU" sz="1400" baseline="0" dirty="0"/>
                    </a:p>
                  </a:txBody>
                  <a:tcPr/>
                </a:tc>
                <a:tc>
                  <a:txBody>
                    <a:bodyPr/>
                    <a:lstStyle/>
                    <a:p>
                      <a:pPr algn="ctr"/>
                      <a:endParaRPr lang="en-US" sz="1400" dirty="0"/>
                    </a:p>
                    <a:p>
                      <a:pPr algn="ctr"/>
                      <a:r>
                        <a:rPr lang="en-US" sz="1400" dirty="0"/>
                        <a:t>2E methods</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t>TKE, </a:t>
                      </a:r>
                      <a:r>
                        <a:rPr lang="en-US" sz="1400" dirty="0" err="1"/>
                        <a:t>fr.</a:t>
                      </a:r>
                      <a:r>
                        <a:rPr lang="en-US" sz="1400" dirty="0"/>
                        <a:t> masses, neutrons</a:t>
                      </a:r>
                    </a:p>
                    <a:p>
                      <a:pPr algn="ctr"/>
                      <a:endParaRPr lang="en-US" sz="1400" dirty="0"/>
                    </a:p>
                    <a:p>
                      <a:pPr algn="ctr"/>
                      <a:r>
                        <a:rPr lang="en-US" sz="1400" dirty="0"/>
                        <a:t>5 &lt; </a:t>
                      </a:r>
                      <a:r>
                        <a:rPr lang="el-GR" sz="1400" dirty="0"/>
                        <a:t>Δ</a:t>
                      </a:r>
                      <a:r>
                        <a:rPr lang="en-US" sz="1400" dirty="0"/>
                        <a:t>M &lt; 10 </a:t>
                      </a:r>
                      <a:r>
                        <a:rPr lang="en-US" sz="1400" dirty="0" err="1"/>
                        <a:t>amu</a:t>
                      </a:r>
                      <a:endParaRPr lang="en-US" sz="1400" dirty="0"/>
                    </a:p>
                  </a:txBody>
                  <a:tcPr/>
                </a:tc>
                <a:extLst>
                  <a:ext uri="{0D108BD9-81ED-4DB2-BD59-A6C34878D82A}">
                    <a16:rowId xmlns:a16="http://schemas.microsoft.com/office/drawing/2014/main" val="10002"/>
                  </a:ext>
                </a:extLst>
              </a:tr>
            </a:tbl>
          </a:graphicData>
        </a:graphic>
      </p:graphicFrame>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483518"/>
            <a:ext cx="1633323" cy="1219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Рисунок 1">
            <a:extLst>
              <a:ext uri="{FF2B5EF4-FFF2-40B4-BE49-F238E27FC236}">
                <a16:creationId xmlns:a16="http://schemas.microsoft.com/office/drawing/2014/main" id="{BC737194-B2BB-43CC-ABD8-0729B88796D5}"/>
              </a:ext>
            </a:extLst>
          </p:cNvPr>
          <p:cNvPicPr>
            <a:picLocks noChangeAspect="1"/>
          </p:cNvPicPr>
          <p:nvPr/>
        </p:nvPicPr>
        <p:blipFill>
          <a:blip r:embed="rId3"/>
          <a:stretch>
            <a:fillRect/>
          </a:stretch>
        </p:blipFill>
        <p:spPr>
          <a:xfrm>
            <a:off x="456113" y="3651870"/>
            <a:ext cx="2088232" cy="1167380"/>
          </a:xfrm>
          <a:prstGeom prst="rect">
            <a:avLst/>
          </a:prstGeom>
        </p:spPr>
      </p:pic>
      <p:pic>
        <p:nvPicPr>
          <p:cNvPr id="4" name="Picture 5">
            <a:extLst>
              <a:ext uri="{FF2B5EF4-FFF2-40B4-BE49-F238E27FC236}">
                <a16:creationId xmlns:a16="http://schemas.microsoft.com/office/drawing/2014/main" id="{5DF42159-27E3-3A33-47BF-F7BDF74535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2283718"/>
            <a:ext cx="1426645" cy="992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923904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CC27F1-E907-4E7B-6764-5BA85F5277FA}"/>
              </a:ext>
            </a:extLst>
          </p:cNvPr>
          <p:cNvPicPr>
            <a:picLocks noChangeAspect="1"/>
          </p:cNvPicPr>
          <p:nvPr/>
        </p:nvPicPr>
        <p:blipFill rotWithShape="1">
          <a:blip r:embed="rId3"/>
          <a:srcRect t="8591"/>
          <a:stretch/>
        </p:blipFill>
        <p:spPr>
          <a:xfrm>
            <a:off x="699247" y="423582"/>
            <a:ext cx="7718612" cy="4719918"/>
          </a:xfrm>
          <a:prstGeom prst="rect">
            <a:avLst/>
          </a:prstGeom>
        </p:spPr>
      </p:pic>
      <p:sp>
        <p:nvSpPr>
          <p:cNvPr id="11" name="Rectangle 10">
            <a:extLst>
              <a:ext uri="{FF2B5EF4-FFF2-40B4-BE49-F238E27FC236}">
                <a16:creationId xmlns:a16="http://schemas.microsoft.com/office/drawing/2014/main" id="{27A1D8F7-7FFA-7952-4A74-C4A4519A0EE7}"/>
              </a:ext>
            </a:extLst>
          </p:cNvPr>
          <p:cNvSpPr/>
          <p:nvPr/>
        </p:nvSpPr>
        <p:spPr>
          <a:xfrm>
            <a:off x="4545105" y="1610933"/>
            <a:ext cx="297000" cy="297000"/>
          </a:xfrm>
          <a:prstGeom prst="rect">
            <a:avLst/>
          </a:prstGeom>
          <a:solidFill>
            <a:srgbClr val="FF0000">
              <a:alpha val="20000"/>
            </a:srgbClr>
          </a:solidFill>
          <a:ln w="38100">
            <a:solidFill>
              <a:srgbClr val="7030A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Slide Number Placeholder 7">
            <a:extLst>
              <a:ext uri="{FF2B5EF4-FFF2-40B4-BE49-F238E27FC236}">
                <a16:creationId xmlns:a16="http://schemas.microsoft.com/office/drawing/2014/main" id="{935955F8-9C13-F7E1-3C01-2F721D518AD4}"/>
              </a:ext>
            </a:extLst>
          </p:cNvPr>
          <p:cNvSpPr>
            <a:spLocks noGrp="1"/>
          </p:cNvSpPr>
          <p:nvPr>
            <p:ph type="sldNum" sz="quarter" idx="12"/>
          </p:nvPr>
        </p:nvSpPr>
        <p:spPr>
          <a:xfrm>
            <a:off x="7081244" y="4872636"/>
            <a:ext cx="2057400" cy="273844"/>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3F74DE6-944D-7A40-9389-EB907D9A05BB}" type="slidenum">
              <a:rPr kumimoji="0" lang="en-RU" sz="9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RU" sz="900" b="0" i="0" u="none" strike="noStrike" kern="1200" cap="none" spc="0" normalizeH="0" baseline="0" noProof="0" dirty="0">
              <a:ln>
                <a:noFill/>
              </a:ln>
              <a:solidFill>
                <a:prstClr val="black">
                  <a:tint val="75000"/>
                </a:prstClr>
              </a:solidFill>
              <a:effectLst/>
              <a:uLnTx/>
              <a:uFillTx/>
              <a:latin typeface="Arial" pitchFamily="34" charset="0"/>
              <a:ea typeface="+mn-ea"/>
              <a:cs typeface="Arial" pitchFamily="34" charset="0"/>
            </a:endParaRPr>
          </a:p>
        </p:txBody>
      </p:sp>
      <p:sp>
        <p:nvSpPr>
          <p:cNvPr id="17" name="Rectangle 10">
            <a:extLst>
              <a:ext uri="{FF2B5EF4-FFF2-40B4-BE49-F238E27FC236}">
                <a16:creationId xmlns:a16="http://schemas.microsoft.com/office/drawing/2014/main" id="{382037C8-7E01-4092-9403-6C310EB547B3}"/>
              </a:ext>
            </a:extLst>
          </p:cNvPr>
          <p:cNvSpPr/>
          <p:nvPr/>
        </p:nvSpPr>
        <p:spPr>
          <a:xfrm>
            <a:off x="3986968" y="2202742"/>
            <a:ext cx="297000" cy="297000"/>
          </a:xfrm>
          <a:prstGeom prst="rect">
            <a:avLst/>
          </a:prstGeom>
          <a:solidFill>
            <a:srgbClr val="FF0000">
              <a:alpha val="20000"/>
            </a:srgbClr>
          </a:solidFill>
          <a:ln w="38100">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Rectangle 10">
            <a:extLst>
              <a:ext uri="{FF2B5EF4-FFF2-40B4-BE49-F238E27FC236}">
                <a16:creationId xmlns:a16="http://schemas.microsoft.com/office/drawing/2014/main" id="{794751A5-FA04-4565-B184-18923D756FF6}"/>
              </a:ext>
            </a:extLst>
          </p:cNvPr>
          <p:cNvSpPr/>
          <p:nvPr/>
        </p:nvSpPr>
        <p:spPr>
          <a:xfrm>
            <a:off x="4841419" y="1610933"/>
            <a:ext cx="297000" cy="297000"/>
          </a:xfrm>
          <a:prstGeom prst="rect">
            <a:avLst/>
          </a:prstGeom>
          <a:solidFill>
            <a:srgbClr val="FF0000">
              <a:alpha val="20000"/>
            </a:srgbClr>
          </a:solidFill>
          <a:ln w="38100">
            <a:solidFill>
              <a:srgbClr val="7030A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Rectangle 10">
            <a:extLst>
              <a:ext uri="{FF2B5EF4-FFF2-40B4-BE49-F238E27FC236}">
                <a16:creationId xmlns:a16="http://schemas.microsoft.com/office/drawing/2014/main" id="{4D05C4E2-EF5E-40C7-9D9B-036E2FBB1DED}"/>
              </a:ext>
            </a:extLst>
          </p:cNvPr>
          <p:cNvSpPr/>
          <p:nvPr/>
        </p:nvSpPr>
        <p:spPr>
          <a:xfrm>
            <a:off x="4260003" y="2202742"/>
            <a:ext cx="297000" cy="297000"/>
          </a:xfrm>
          <a:prstGeom prst="rect">
            <a:avLst/>
          </a:prstGeom>
          <a:solidFill>
            <a:srgbClr val="FF0000">
              <a:alpha val="20000"/>
            </a:srgbClr>
          </a:solidFill>
          <a:ln w="38100">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Rectangle 10">
            <a:extLst>
              <a:ext uri="{FF2B5EF4-FFF2-40B4-BE49-F238E27FC236}">
                <a16:creationId xmlns:a16="http://schemas.microsoft.com/office/drawing/2014/main" id="{52E75253-01F1-4D81-A1CF-3C409C4E4EE3}"/>
              </a:ext>
            </a:extLst>
          </p:cNvPr>
          <p:cNvSpPr/>
          <p:nvPr/>
        </p:nvSpPr>
        <p:spPr>
          <a:xfrm>
            <a:off x="3689968" y="2774823"/>
            <a:ext cx="297000" cy="297000"/>
          </a:xfrm>
          <a:prstGeom prst="rect">
            <a:avLst/>
          </a:prstGeom>
          <a:solidFill>
            <a:srgbClr val="FF0000">
              <a:alpha val="20000"/>
            </a:srgbClr>
          </a:solidFill>
          <a:ln w="38100">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Rectangle 10">
            <a:extLst>
              <a:ext uri="{FF2B5EF4-FFF2-40B4-BE49-F238E27FC236}">
                <a16:creationId xmlns:a16="http://schemas.microsoft.com/office/drawing/2014/main" id="{F550E44A-3127-4FE5-8DE7-F75BBD9B4ABD}"/>
              </a:ext>
            </a:extLst>
          </p:cNvPr>
          <p:cNvSpPr/>
          <p:nvPr/>
        </p:nvSpPr>
        <p:spPr>
          <a:xfrm>
            <a:off x="2564837" y="3910326"/>
            <a:ext cx="297000" cy="297000"/>
          </a:xfrm>
          <a:prstGeom prst="rect">
            <a:avLst/>
          </a:prstGeom>
          <a:solidFill>
            <a:srgbClr val="FF0000">
              <a:alpha val="20000"/>
            </a:srgbClr>
          </a:solidFill>
          <a:ln w="38100">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tangle 10">
            <a:extLst>
              <a:ext uri="{FF2B5EF4-FFF2-40B4-BE49-F238E27FC236}">
                <a16:creationId xmlns:a16="http://schemas.microsoft.com/office/drawing/2014/main" id="{67D416CC-1ADF-4EB0-983B-EE6EBCF1456F}"/>
              </a:ext>
            </a:extLst>
          </p:cNvPr>
          <p:cNvSpPr/>
          <p:nvPr/>
        </p:nvSpPr>
        <p:spPr>
          <a:xfrm>
            <a:off x="1979712" y="4483540"/>
            <a:ext cx="297000" cy="297000"/>
          </a:xfrm>
          <a:prstGeom prst="rect">
            <a:avLst/>
          </a:prstGeom>
          <a:solidFill>
            <a:srgbClr val="FF0000">
              <a:alpha val="20000"/>
            </a:srgbClr>
          </a:solidFill>
          <a:ln w="38100">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D3C8FFF-90A1-DAFC-AA5F-B8EED76B8E7C}"/>
              </a:ext>
            </a:extLst>
          </p:cNvPr>
          <p:cNvSpPr txBox="1"/>
          <p:nvPr/>
        </p:nvSpPr>
        <p:spPr>
          <a:xfrm>
            <a:off x="107504" y="0"/>
            <a:ext cx="5040560"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itchFamily="34" charset="0"/>
                <a:ea typeface="+mn-ea"/>
                <a:cs typeface="Arial" pitchFamily="34" charset="0"/>
              </a:rPr>
              <a:t>Spontaneous fission properties of SHE</a:t>
            </a:r>
            <a:endPar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pic>
        <p:nvPicPr>
          <p:cNvPr id="3" name="Рисунок 2">
            <a:extLst>
              <a:ext uri="{FF2B5EF4-FFF2-40B4-BE49-F238E27FC236}">
                <a16:creationId xmlns:a16="http://schemas.microsoft.com/office/drawing/2014/main" id="{40539A5C-F9E7-BCC4-0ACA-B7AD84AD0C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9992" y="2859783"/>
            <a:ext cx="3949335" cy="1920758"/>
          </a:xfrm>
          <a:prstGeom prst="rect">
            <a:avLst/>
          </a:prstGeom>
        </p:spPr>
      </p:pic>
      <p:pic>
        <p:nvPicPr>
          <p:cNvPr id="10" name="Picture 9">
            <a:extLst>
              <a:ext uri="{FF2B5EF4-FFF2-40B4-BE49-F238E27FC236}">
                <a16:creationId xmlns:a16="http://schemas.microsoft.com/office/drawing/2014/main" id="{3466E327-26A0-FD8B-0141-27FE39926038}"/>
              </a:ext>
            </a:extLst>
          </p:cNvPr>
          <p:cNvPicPr>
            <a:picLocks noChangeAspect="1"/>
          </p:cNvPicPr>
          <p:nvPr/>
        </p:nvPicPr>
        <p:blipFill rotWithShape="1">
          <a:blip r:embed="rId5"/>
          <a:srcRect l="14092" r="15230" b="620"/>
          <a:stretch/>
        </p:blipFill>
        <p:spPr>
          <a:xfrm rot="5400000">
            <a:off x="7316919" y="3728785"/>
            <a:ext cx="1045492" cy="1102531"/>
          </a:xfrm>
          <a:prstGeom prst="rect">
            <a:avLst/>
          </a:prstGeom>
        </p:spPr>
      </p:pic>
      <p:sp>
        <p:nvSpPr>
          <p:cNvPr id="5" name="TextBox 4">
            <a:extLst>
              <a:ext uri="{FF2B5EF4-FFF2-40B4-BE49-F238E27FC236}">
                <a16:creationId xmlns:a16="http://schemas.microsoft.com/office/drawing/2014/main" id="{0B40A2DC-54CA-1206-1A0F-F977CB157627}"/>
              </a:ext>
            </a:extLst>
          </p:cNvPr>
          <p:cNvSpPr txBox="1"/>
          <p:nvPr/>
        </p:nvSpPr>
        <p:spPr>
          <a:xfrm>
            <a:off x="6812535" y="4459575"/>
            <a:ext cx="1497397" cy="365421"/>
          </a:xfrm>
          <a:prstGeom prst="rect">
            <a:avLst/>
          </a:prstGeom>
          <a:noFill/>
        </p:spPr>
        <p:txBody>
          <a:bodyPr wrap="squar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35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SFiNx</a:t>
            </a:r>
            <a:endParaRPr kumimoji="0" lang="en-US" sz="135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6" name="Овал 5">
            <a:extLst>
              <a:ext uri="{FF2B5EF4-FFF2-40B4-BE49-F238E27FC236}">
                <a16:creationId xmlns:a16="http://schemas.microsoft.com/office/drawing/2014/main" id="{BCEF621A-0891-37D5-0CCE-DDC51C0FCF82}"/>
              </a:ext>
            </a:extLst>
          </p:cNvPr>
          <p:cNvSpPr/>
          <p:nvPr/>
        </p:nvSpPr>
        <p:spPr>
          <a:xfrm>
            <a:off x="4727427" y="3968162"/>
            <a:ext cx="792088" cy="642040"/>
          </a:xfrm>
          <a:prstGeom prst="ellipse">
            <a:avLst/>
          </a:prstGeom>
          <a:solidFill>
            <a:schemeClr val="accent1">
              <a:alpha val="1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2" name="Прямая со стрелкой 11">
            <a:extLst>
              <a:ext uri="{FF2B5EF4-FFF2-40B4-BE49-F238E27FC236}">
                <a16:creationId xmlns:a16="http://schemas.microsoft.com/office/drawing/2014/main" id="{96790561-E073-B419-2D25-947CCED0FA65}"/>
              </a:ext>
            </a:extLst>
          </p:cNvPr>
          <p:cNvCxnSpPr/>
          <p:nvPr/>
        </p:nvCxnSpPr>
        <p:spPr>
          <a:xfrm flipH="1" flipV="1">
            <a:off x="5332228" y="4280050"/>
            <a:ext cx="1956171" cy="2016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167357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662B2586-E6D8-2AC5-11AE-BB0E8D548840}"/>
              </a:ext>
            </a:extLst>
          </p:cNvPr>
          <p:cNvSpPr txBox="1"/>
          <p:nvPr/>
        </p:nvSpPr>
        <p:spPr>
          <a:xfrm>
            <a:off x="4003332" y="883413"/>
            <a:ext cx="2255177" cy="929357"/>
          </a:xfrm>
          <a:prstGeom prst="rect">
            <a:avLst/>
          </a:prstGeom>
          <a:noFill/>
        </p:spPr>
        <p:txBody>
          <a:bodyPr wrap="squar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ru-RU" sz="2550" b="1" i="0" u="none" strike="noStrike" kern="100" cap="none" spc="0" normalizeH="0" baseline="30000" noProof="0" dirty="0">
                <a:ln>
                  <a:noFill/>
                </a:ln>
                <a:solidFill>
                  <a:srgbClr val="7030A0"/>
                </a:solidFill>
                <a:effectLst/>
                <a:uLnTx/>
                <a:uFillTx/>
                <a:latin typeface="Arial" pitchFamily="34" charset="0"/>
                <a:ea typeface="+mn-ea"/>
                <a:cs typeface="Arial" pitchFamily="34" charset="0"/>
              </a:rPr>
              <a:t>48</a:t>
            </a:r>
            <a:r>
              <a:rPr kumimoji="0" lang="en-US" sz="2550" b="1" i="0" u="none" strike="noStrike" kern="100" cap="none" spc="0" normalizeH="0" baseline="0" noProof="0" dirty="0">
                <a:ln>
                  <a:noFill/>
                </a:ln>
                <a:solidFill>
                  <a:srgbClr val="7030A0"/>
                </a:solidFill>
                <a:effectLst/>
                <a:uLnTx/>
                <a:uFillTx/>
                <a:latin typeface="Arial" pitchFamily="34" charset="0"/>
                <a:ea typeface="+mn-ea"/>
                <a:cs typeface="Arial" pitchFamily="34" charset="0"/>
              </a:rPr>
              <a:t>Ca + </a:t>
            </a:r>
            <a:r>
              <a:rPr kumimoji="0" lang="en-US" sz="2550" b="1" i="0" u="none" strike="noStrike" kern="100" cap="none" spc="0" normalizeH="0" baseline="30000" noProof="0" dirty="0">
                <a:ln>
                  <a:noFill/>
                </a:ln>
                <a:solidFill>
                  <a:srgbClr val="7030A0"/>
                </a:solidFill>
                <a:effectLst/>
                <a:uLnTx/>
                <a:uFillTx/>
                <a:latin typeface="Arial" pitchFamily="34" charset="0"/>
                <a:ea typeface="+mn-ea"/>
                <a:cs typeface="Arial" pitchFamily="34" charset="0"/>
              </a:rPr>
              <a:t>242</a:t>
            </a:r>
            <a:r>
              <a:rPr kumimoji="0" lang="en-US" sz="2550" b="1" i="0" u="none" strike="noStrike" kern="100" cap="none" spc="0" normalizeH="0" baseline="0" noProof="0" dirty="0">
                <a:ln>
                  <a:noFill/>
                </a:ln>
                <a:solidFill>
                  <a:srgbClr val="7030A0"/>
                </a:solidFill>
                <a:effectLst/>
                <a:uLnTx/>
                <a:uFillTx/>
                <a:latin typeface="Arial" pitchFamily="34" charset="0"/>
                <a:ea typeface="+mn-ea"/>
                <a:cs typeface="Arial" pitchFamily="34" charset="0"/>
              </a:rPr>
              <a:t>Pu</a:t>
            </a:r>
            <a:endParaRPr kumimoji="0" lang="en-US" sz="2550" b="1" i="0" u="none" strike="noStrike" kern="100" cap="none" spc="0" normalizeH="0" baseline="0" noProof="0" dirty="0">
              <a:ln>
                <a:noFill/>
              </a:ln>
              <a:solidFill>
                <a:srgbClr val="7030A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200" b="1" i="0" u="none" strike="noStrike" kern="1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4n             </a:t>
            </a:r>
            <a:r>
              <a:rPr kumimoji="0" lang="ru-RU" sz="1200" b="1" i="0" u="none" strike="noStrike" kern="1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200" b="1" i="0" u="none" strike="noStrike" kern="1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3n</a:t>
            </a:r>
            <a:endParaRPr kumimoji="0" lang="en-RU" sz="1200" b="1" i="0" u="none" strike="noStrike" kern="1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F895A75-DDD5-4AA9-5B43-0DC2D02CD872}"/>
              </a:ext>
            </a:extLst>
          </p:cNvPr>
          <p:cNvSpPr txBox="1"/>
          <p:nvPr/>
        </p:nvSpPr>
        <p:spPr>
          <a:xfrm>
            <a:off x="4144356" y="3875200"/>
            <a:ext cx="4228305" cy="954107"/>
          </a:xfrm>
          <a:prstGeom prst="rect">
            <a:avLst/>
          </a:prstGeom>
          <a:noFill/>
        </p:spPr>
        <p:txBody>
          <a:bodyPr wrap="square">
            <a:spAutoFit/>
          </a:bodyPr>
          <a:lstStyle/>
          <a:p>
            <a:pPr marL="342900" marR="0" lvl="0" indent="-342900" algn="ctr"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00" cap="none" spc="0" normalizeH="0" baseline="0" noProof="0" dirty="0">
                <a:ln>
                  <a:noFill/>
                </a:ln>
                <a:solidFill>
                  <a:prstClr val="black"/>
                </a:solidFill>
                <a:effectLst/>
                <a:uLnTx/>
                <a:uFillTx/>
                <a:latin typeface="Arial" pitchFamily="34" charset="0"/>
                <a:ea typeface="+mn-ea"/>
                <a:cs typeface="Arial" pitchFamily="34" charset="0"/>
              </a:rPr>
              <a:t>What statistics are needed? </a:t>
            </a:r>
            <a:endParaRPr kumimoji="0" lang="ru-RU" sz="1400" b="0" i="0" u="none" strike="noStrike" kern="1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00" cap="none" spc="0" normalizeH="0" baseline="0" noProof="0" dirty="0">
                <a:ln>
                  <a:noFill/>
                </a:ln>
                <a:solidFill>
                  <a:srgbClr val="FF0000"/>
                </a:solidFill>
                <a:effectLst/>
                <a:uLnTx/>
                <a:uFillTx/>
                <a:latin typeface="Arial" pitchFamily="34" charset="0"/>
                <a:ea typeface="Times New Roman" panose="02020603050405020304" pitchFamily="18" charset="0"/>
                <a:cs typeface="Times New Roman" panose="02020603050405020304" pitchFamily="18" charset="0"/>
              </a:rPr>
              <a:t>100+</a:t>
            </a:r>
            <a:r>
              <a:rPr kumimoji="0" lang="ru-RU" sz="1400" b="1" i="0" u="none" strike="noStrike" kern="100" cap="none" spc="0" normalizeH="0" baseline="0" noProof="0" dirty="0">
                <a:ln>
                  <a:noFill/>
                </a:ln>
                <a:solidFill>
                  <a:srgbClr val="FF0000"/>
                </a:solidFill>
                <a:effectLst/>
                <a:uLnTx/>
                <a:uFillTx/>
                <a:latin typeface="Arial" pitchFamily="34" charset="0"/>
                <a:ea typeface="Times New Roman" panose="02020603050405020304" pitchFamily="18" charset="0"/>
                <a:cs typeface="Times New Roman" panose="02020603050405020304" pitchFamily="18" charset="0"/>
              </a:rPr>
              <a:t> </a:t>
            </a:r>
            <a:r>
              <a:rPr kumimoji="0" lang="en-US" sz="1400" b="1" i="0" u="none" strike="noStrike" kern="100" cap="none" spc="0" normalizeH="0" baseline="0" noProof="0" dirty="0">
                <a:ln>
                  <a:noFill/>
                </a:ln>
                <a:solidFill>
                  <a:srgbClr val="FF0000"/>
                </a:solidFill>
                <a:effectLst/>
                <a:uLnTx/>
                <a:uFillTx/>
                <a:latin typeface="Arial" pitchFamily="34" charset="0"/>
                <a:ea typeface="Times New Roman" panose="02020603050405020304" pitchFamily="18" charset="0"/>
                <a:cs typeface="Times New Roman" panose="02020603050405020304" pitchFamily="18" charset="0"/>
              </a:rPr>
              <a:t>SF</a:t>
            </a:r>
            <a:r>
              <a:rPr kumimoji="0" lang="ru-RU" sz="1400" b="1" i="0" u="none" strike="noStrike" kern="100" cap="none" spc="0" normalizeH="0" baseline="0" noProof="0" dirty="0">
                <a:ln>
                  <a:noFill/>
                </a:ln>
                <a:solidFill>
                  <a:srgbClr val="FF0000"/>
                </a:solidFill>
                <a:effectLst/>
                <a:uLnTx/>
                <a:uFillTx/>
                <a:latin typeface="Arial" pitchFamily="34" charset="0"/>
                <a:ea typeface="Times New Roman" panose="02020603050405020304" pitchFamily="18" charset="0"/>
                <a:cs typeface="Times New Roman" panose="02020603050405020304" pitchFamily="18" charset="0"/>
              </a:rPr>
              <a:t> </a:t>
            </a:r>
            <a:r>
              <a:rPr kumimoji="0" lang="en-US" sz="1400" b="1" i="0" u="none" strike="noStrike" kern="100" cap="none" spc="0" normalizeH="0" baseline="0" noProof="0" dirty="0">
                <a:ln>
                  <a:noFill/>
                </a:ln>
                <a:solidFill>
                  <a:srgbClr val="FF0000"/>
                </a:solidFill>
                <a:effectLst/>
                <a:uLnTx/>
                <a:uFillTx/>
                <a:latin typeface="Arial" pitchFamily="34" charset="0"/>
                <a:ea typeface="Times New Roman" panose="02020603050405020304" pitchFamily="18" charset="0"/>
                <a:cs typeface="Times New Roman" panose="02020603050405020304" pitchFamily="18" charset="0"/>
              </a:rPr>
              <a:t>for neutron multiplicity and TKE</a:t>
            </a:r>
            <a:endParaRPr kumimoji="0" lang="ru-RU" sz="1400" b="1" i="0" u="none" strike="noStrike" kern="100" cap="none" spc="0" normalizeH="0" baseline="0" noProof="0" dirty="0">
              <a:ln>
                <a:noFill/>
              </a:ln>
              <a:solidFill>
                <a:srgbClr val="FF0000"/>
              </a:solidFill>
              <a:effectLst/>
              <a:uLnTx/>
              <a:uFillTx/>
              <a:latin typeface="Arial" pitchFamily="34"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400" b="1" i="0" u="none" strike="noStrike" kern="100" cap="none" spc="0" normalizeH="0" baseline="0" noProof="0" dirty="0">
                <a:ln>
                  <a:noFill/>
                </a:ln>
                <a:solidFill>
                  <a:srgbClr val="FF0000"/>
                </a:solidFill>
                <a:effectLst/>
                <a:uLnTx/>
                <a:uFillTx/>
                <a:latin typeface="Arial" pitchFamily="34" charset="0"/>
                <a:ea typeface="Times New Roman" panose="02020603050405020304" pitchFamily="18" charset="0"/>
                <a:cs typeface="Times New Roman" panose="02020603050405020304" pitchFamily="18" charset="0"/>
              </a:rPr>
              <a:t>10+</a:t>
            </a:r>
            <a:r>
              <a:rPr kumimoji="0" lang="en-US" sz="1400" b="1" i="0" u="none" strike="noStrike" kern="100" cap="none" spc="0" normalizeH="0" baseline="0" noProof="0" dirty="0">
                <a:ln>
                  <a:noFill/>
                </a:ln>
                <a:solidFill>
                  <a:srgbClr val="FF0000"/>
                </a:solidFill>
                <a:effectLst/>
                <a:uLnTx/>
                <a:uFillTx/>
                <a:latin typeface="Arial" pitchFamily="34" charset="0"/>
                <a:ea typeface="Times New Roman" panose="02020603050405020304" pitchFamily="18" charset="0"/>
                <a:cs typeface="Times New Roman" panose="02020603050405020304" pitchFamily="18" charset="0"/>
              </a:rPr>
              <a:t> SF for average number of neutrons</a:t>
            </a:r>
            <a:endParaRPr kumimoji="0" lang="en-RU" sz="1400" b="1" i="0" u="none" strike="noStrike" kern="100" cap="none" spc="0" normalizeH="0" baseline="0" noProof="0" dirty="0">
              <a:ln>
                <a:noFill/>
              </a:ln>
              <a:solidFill>
                <a:srgbClr val="FF0000"/>
              </a:solidFill>
              <a:effectLst/>
              <a:uLnTx/>
              <a:uFillTx/>
              <a:latin typeface="Arial" pitchFamily="34"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00" cap="none" spc="0" normalizeH="0" baseline="0" noProof="0" dirty="0">
                <a:ln>
                  <a:noFill/>
                </a:ln>
                <a:solidFill>
                  <a:prstClr val="black"/>
                </a:solidFill>
                <a:effectLst/>
                <a:uLnTx/>
                <a:uFillTx/>
                <a:latin typeface="Arial" pitchFamily="34" charset="0"/>
                <a:ea typeface="Times New Roman" panose="02020603050405020304" pitchFamily="18" charset="0"/>
                <a:cs typeface="Times New Roman" panose="02020603050405020304" pitchFamily="18" charset="0"/>
              </a:rPr>
              <a:t>4-5</a:t>
            </a:r>
            <a:r>
              <a:rPr kumimoji="0" lang="en-GB" sz="1400" b="0" i="0" u="none" strike="noStrike" kern="100" cap="none" spc="0" normalizeH="0" baseline="0" noProof="0" dirty="0">
                <a:ln>
                  <a:noFill/>
                </a:ln>
                <a:solidFill>
                  <a:prstClr val="black"/>
                </a:solidFill>
                <a:effectLst/>
                <a:uLnTx/>
                <a:uFillTx/>
                <a:latin typeface="Arial" pitchFamily="34" charset="0"/>
                <a:ea typeface="Times New Roman" panose="02020603050405020304" pitchFamily="18" charset="0"/>
                <a:cs typeface="Times New Roman" panose="02020603050405020304" pitchFamily="18" charset="0"/>
              </a:rPr>
              <a:t> SHE-isotopes in </a:t>
            </a:r>
            <a:r>
              <a:rPr kumimoji="0" lang="en-US" sz="1400" b="0" i="0" u="none" strike="noStrike" kern="100" cap="none" spc="0" normalizeH="0" baseline="0" noProof="0" dirty="0">
                <a:ln>
                  <a:noFill/>
                </a:ln>
                <a:solidFill>
                  <a:prstClr val="black"/>
                </a:solidFill>
                <a:effectLst/>
                <a:uLnTx/>
                <a:uFillTx/>
                <a:latin typeface="Arial" pitchFamily="34" charset="0"/>
                <a:ea typeface="Times New Roman" panose="02020603050405020304" pitchFamily="18" charset="0"/>
                <a:cs typeface="Times New Roman" panose="02020603050405020304" pitchFamily="18" charset="0"/>
              </a:rPr>
              <a:t>the </a:t>
            </a:r>
            <a:r>
              <a:rPr kumimoji="0" lang="en-GB" sz="1400" b="1" i="0" u="none" strike="noStrike" kern="100" cap="none" spc="0" normalizeH="0" baseline="0" noProof="0" dirty="0">
                <a:ln>
                  <a:noFill/>
                </a:ln>
                <a:solidFill>
                  <a:prstClr val="black"/>
                </a:solidFill>
                <a:effectLst/>
                <a:uLnTx/>
                <a:uFillTx/>
                <a:latin typeface="Arial" pitchFamily="34" charset="0"/>
                <a:ea typeface="Times New Roman" panose="02020603050405020304" pitchFamily="18" charset="0"/>
                <a:cs typeface="Times New Roman" panose="02020603050405020304" pitchFamily="18" charset="0"/>
              </a:rPr>
              <a:t>one experiment!!!</a:t>
            </a:r>
            <a:endParaRPr kumimoji="0" lang="en-US" sz="1400" b="1" i="0" u="none" strike="noStrike" kern="100" cap="none" spc="0" normalizeH="0" baseline="0" noProof="0" dirty="0">
              <a:ln>
                <a:noFill/>
              </a:ln>
              <a:solidFill>
                <a:prstClr val="black"/>
              </a:solidFill>
              <a:effectLst/>
              <a:uLnTx/>
              <a:uFillTx/>
              <a:latin typeface="Arial" pitchFamily="34" charset="0"/>
              <a:ea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9C0FCE04-347A-819E-914E-52776A8D6B5B}"/>
              </a:ext>
            </a:extLst>
          </p:cNvPr>
          <p:cNvPicPr>
            <a:picLocks noChangeAspect="1"/>
          </p:cNvPicPr>
          <p:nvPr/>
        </p:nvPicPr>
        <p:blipFill rotWithShape="1">
          <a:blip r:embed="rId3"/>
          <a:srcRect t="17682"/>
          <a:stretch/>
        </p:blipFill>
        <p:spPr>
          <a:xfrm>
            <a:off x="3143554" y="1722155"/>
            <a:ext cx="2833210" cy="2776047"/>
          </a:xfrm>
          <a:prstGeom prst="rect">
            <a:avLst/>
          </a:prstGeom>
        </p:spPr>
      </p:pic>
      <p:pic>
        <p:nvPicPr>
          <p:cNvPr id="10" name="Picture 9">
            <a:extLst>
              <a:ext uri="{FF2B5EF4-FFF2-40B4-BE49-F238E27FC236}">
                <a16:creationId xmlns:a16="http://schemas.microsoft.com/office/drawing/2014/main" id="{D8046BA1-89A8-FF49-7D59-3E0868085DD3}"/>
              </a:ext>
            </a:extLst>
          </p:cNvPr>
          <p:cNvPicPr>
            <a:picLocks noChangeAspect="1"/>
          </p:cNvPicPr>
          <p:nvPr/>
        </p:nvPicPr>
        <p:blipFill>
          <a:blip r:embed="rId4"/>
          <a:stretch>
            <a:fillRect/>
          </a:stretch>
        </p:blipFill>
        <p:spPr>
          <a:xfrm rot="5400000">
            <a:off x="-216933" y="1335850"/>
            <a:ext cx="3146954" cy="2360216"/>
          </a:xfrm>
          <a:prstGeom prst="rect">
            <a:avLst/>
          </a:prstGeom>
        </p:spPr>
      </p:pic>
      <p:sp>
        <p:nvSpPr>
          <p:cNvPr id="14" name="TextBox 13">
            <a:extLst>
              <a:ext uri="{FF2B5EF4-FFF2-40B4-BE49-F238E27FC236}">
                <a16:creationId xmlns:a16="http://schemas.microsoft.com/office/drawing/2014/main" id="{98A46B69-3706-378F-3B74-499852DA7263}"/>
              </a:ext>
            </a:extLst>
          </p:cNvPr>
          <p:cNvSpPr txBox="1"/>
          <p:nvPr/>
        </p:nvSpPr>
        <p:spPr>
          <a:xfrm>
            <a:off x="205633" y="4120297"/>
            <a:ext cx="2301824" cy="61170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25" b="0" i="1" u="none" strike="noStrike" kern="100" cap="none" spc="0" normalizeH="0" baseline="0" noProof="0" dirty="0">
                <a:ln>
                  <a:noFill/>
                </a:ln>
                <a:solidFill>
                  <a:prstClr val="black"/>
                </a:solidFill>
                <a:effectLst/>
                <a:uLnTx/>
                <a:uFillTx/>
                <a:latin typeface="Arial" pitchFamily="34" charset="0"/>
                <a:ea typeface="Times New Roman" panose="02020603050405020304" pitchFamily="18" charset="0"/>
                <a:cs typeface="Times New Roman" panose="02020603050405020304" pitchFamily="18" charset="0"/>
              </a:rPr>
              <a:t>First tests of new rotating target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25" b="0" i="1" u="none" strike="noStrike" kern="100" cap="none" spc="0" normalizeH="0" baseline="0" noProof="0" dirty="0">
                <a:ln>
                  <a:noFill/>
                </a:ln>
                <a:solidFill>
                  <a:prstClr val="black"/>
                </a:solidFill>
                <a:effectLst/>
                <a:uLnTx/>
                <a:uFillTx/>
                <a:latin typeface="Arial" pitchFamily="34" charset="0"/>
                <a:ea typeface="Times New Roman" panose="02020603050405020304" pitchFamily="18" charset="0"/>
                <a:cs typeface="Times New Roman" panose="02020603050405020304" pitchFamily="18" charset="0"/>
              </a:rPr>
              <a:t>D = </a:t>
            </a:r>
            <a:r>
              <a:rPr kumimoji="0" lang="ru-RU" sz="1125" b="0" i="1" u="none" strike="noStrike" kern="100" cap="none" spc="0" normalizeH="0" baseline="0" noProof="0" dirty="0">
                <a:ln>
                  <a:noFill/>
                </a:ln>
                <a:solidFill>
                  <a:prstClr val="black"/>
                </a:solidFill>
                <a:effectLst/>
                <a:uLnTx/>
                <a:uFillTx/>
                <a:latin typeface="Arial" pitchFamily="34" charset="0"/>
                <a:ea typeface="Times New Roman" panose="02020603050405020304" pitchFamily="18" charset="0"/>
                <a:cs typeface="Times New Roman" panose="02020603050405020304" pitchFamily="18" charset="0"/>
              </a:rPr>
              <a:t>48</a:t>
            </a:r>
            <a:r>
              <a:rPr kumimoji="0" lang="en-US" sz="1125" b="0" i="1" u="none" strike="noStrike" kern="100" cap="none" spc="0" normalizeH="0" baseline="0" noProof="0" dirty="0">
                <a:ln>
                  <a:noFill/>
                </a:ln>
                <a:solidFill>
                  <a:prstClr val="black"/>
                </a:solidFill>
                <a:effectLst/>
                <a:uLnTx/>
                <a:uFillTx/>
                <a:latin typeface="Arial" pitchFamily="34" charset="0"/>
                <a:ea typeface="Times New Roman" panose="02020603050405020304" pitchFamily="18" charset="0"/>
                <a:cs typeface="Times New Roman" panose="02020603050405020304" pitchFamily="18" charset="0"/>
              </a:rPr>
              <a:t>0 mm and </a:t>
            </a:r>
            <a:r>
              <a:rPr kumimoji="0" lang="en-US" altLang="ru-RU" sz="1125" b="1" i="0" u="none" strike="noStrike" kern="1200" cap="none" spc="0" normalizeH="0" baseline="0" noProof="0" dirty="0">
                <a:ln>
                  <a:noFill/>
                </a:ln>
                <a:solidFill>
                  <a:srgbClr val="EC5960"/>
                </a:solidFill>
                <a:effectLst/>
                <a:uLnTx/>
                <a:uFillTx/>
                <a:latin typeface="Arial" pitchFamily="34" charset="0"/>
                <a:ea typeface="+mn-ea"/>
                <a:cs typeface="Times New Roman" panose="02020603050405020304" pitchFamily="18" charset="0"/>
              </a:rPr>
              <a:t>6 </a:t>
            </a:r>
            <a:r>
              <a:rPr kumimoji="0" lang="en-GB" sz="1125" b="1" i="0" u="none" strike="noStrike" kern="1200" cap="none" spc="0" normalizeH="0" baseline="0" noProof="0" dirty="0">
                <a:ln>
                  <a:noFill/>
                </a:ln>
                <a:solidFill>
                  <a:srgbClr val="EC5960"/>
                </a:solidFill>
                <a:effectLst/>
                <a:uLnTx/>
                <a:uFillTx/>
                <a:latin typeface="Arial" pitchFamily="34" charset="0"/>
                <a:ea typeface="+mn-ea"/>
                <a:cs typeface="Arial" pitchFamily="34" charset="0"/>
              </a:rPr>
              <a:t>p𝝁A</a:t>
            </a:r>
            <a:r>
              <a:rPr kumimoji="0" lang="en-GB" sz="1125" b="1" i="0" u="none" strike="noStrike" kern="1200" cap="none" spc="0" normalizeH="0" baseline="0" noProof="0" dirty="0">
                <a:ln>
                  <a:noFill/>
                </a:ln>
                <a:solidFill>
                  <a:srgbClr val="00D68C"/>
                </a:solidFill>
                <a:effectLst/>
                <a:uLnTx/>
                <a:uFillTx/>
                <a:latin typeface="Arial" pitchFamily="34" charset="0"/>
                <a:ea typeface="+mn-ea"/>
                <a:cs typeface="Arial" pitchFamily="34" charset="0"/>
              </a:rPr>
              <a:t> </a:t>
            </a:r>
            <a:r>
              <a:rPr kumimoji="0" lang="en-GB" sz="1125"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of </a:t>
            </a:r>
            <a:r>
              <a:rPr kumimoji="0" lang="en-GB" sz="1125" b="0" i="1" u="none" strike="noStrike" kern="1200" cap="none" spc="0" normalizeH="0" baseline="30000" noProof="0" dirty="0">
                <a:ln>
                  <a:noFill/>
                </a:ln>
                <a:solidFill>
                  <a:prstClr val="black"/>
                </a:solidFill>
                <a:effectLst/>
                <a:uLnTx/>
                <a:uFillTx/>
                <a:latin typeface="Arial" pitchFamily="34" charset="0"/>
                <a:ea typeface="+mn-ea"/>
                <a:cs typeface="Arial" pitchFamily="34" charset="0"/>
              </a:rPr>
              <a:t>48</a:t>
            </a:r>
            <a:r>
              <a:rPr kumimoji="0" lang="en-GB" sz="1125"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Ca</a:t>
            </a:r>
            <a:endParaRPr kumimoji="0" lang="en-US" sz="1125" b="0" i="1" u="none" strike="noStrike" kern="100" cap="none" spc="0" normalizeH="0" baseline="0" noProof="0" dirty="0">
              <a:ln>
                <a:noFill/>
              </a:ln>
              <a:solidFill>
                <a:prstClr val="black"/>
              </a:solidFill>
              <a:effectLst/>
              <a:uLnTx/>
              <a:uFillTx/>
              <a:latin typeface="Arial" pitchFamily="34"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25" b="0" i="1" u="none" strike="noStrike" kern="100" cap="none" spc="0" normalizeH="0" baseline="0" noProof="0" dirty="0">
                <a:ln>
                  <a:noFill/>
                </a:ln>
                <a:solidFill>
                  <a:prstClr val="black"/>
                </a:solidFill>
                <a:effectLst/>
                <a:uLnTx/>
                <a:uFillTx/>
                <a:latin typeface="Arial" pitchFamily="34" charset="0"/>
                <a:ea typeface="Times New Roman" panose="02020603050405020304" pitchFamily="18" charset="0"/>
                <a:cs typeface="Times New Roman" panose="02020603050405020304" pitchFamily="18" charset="0"/>
              </a:rPr>
              <a:t>SHE Factory, April 2024</a:t>
            </a:r>
          </a:p>
        </p:txBody>
      </p:sp>
      <p:grpSp>
        <p:nvGrpSpPr>
          <p:cNvPr id="24" name="Group 23">
            <a:extLst>
              <a:ext uri="{FF2B5EF4-FFF2-40B4-BE49-F238E27FC236}">
                <a16:creationId xmlns:a16="http://schemas.microsoft.com/office/drawing/2014/main" id="{949F588E-A584-4B80-DC3E-EFF773611F24}"/>
              </a:ext>
            </a:extLst>
          </p:cNvPr>
          <p:cNvGrpSpPr/>
          <p:nvPr/>
        </p:nvGrpSpPr>
        <p:grpSpPr>
          <a:xfrm>
            <a:off x="6131551" y="1300244"/>
            <a:ext cx="2999001" cy="2454512"/>
            <a:chOff x="8105528" y="3379421"/>
            <a:chExt cx="3998668" cy="3272683"/>
          </a:xfrm>
        </p:grpSpPr>
        <p:pic>
          <p:nvPicPr>
            <p:cNvPr id="12" name="Рисунок 11"/>
            <p:cNvPicPr>
              <a:picLocks noChangeAspect="1"/>
            </p:cNvPicPr>
            <p:nvPr/>
          </p:nvPicPr>
          <p:blipFill rotWithShape="1">
            <a:blip r:embed="rId5" cstate="print">
              <a:extLst>
                <a:ext uri="{28A0092B-C50C-407E-A947-70E740481C1C}">
                  <a14:useLocalDpi xmlns:a14="http://schemas.microsoft.com/office/drawing/2010/main" val="0"/>
                </a:ext>
              </a:extLst>
            </a:blip>
            <a:srcRect l="8163" t="9136" r="11474" b="5023"/>
            <a:stretch/>
          </p:blipFill>
          <p:spPr>
            <a:xfrm>
              <a:off x="8216051" y="3379421"/>
              <a:ext cx="3888145" cy="3178194"/>
            </a:xfrm>
            <a:prstGeom prst="rect">
              <a:avLst/>
            </a:prstGeom>
          </p:spPr>
        </p:pic>
        <p:sp>
          <p:nvSpPr>
            <p:cNvPr id="11" name="TextBox 10">
              <a:extLst>
                <a:ext uri="{FF2B5EF4-FFF2-40B4-BE49-F238E27FC236}">
                  <a16:creationId xmlns:a16="http://schemas.microsoft.com/office/drawing/2014/main" id="{C66C267F-FADD-33E8-3B01-DA94BAEBD89F}"/>
                </a:ext>
              </a:extLst>
            </p:cNvPr>
            <p:cNvSpPr txBox="1"/>
            <p:nvPr/>
          </p:nvSpPr>
          <p:spPr>
            <a:xfrm>
              <a:off x="8917217" y="5291183"/>
              <a:ext cx="2798800" cy="861775"/>
            </a:xfrm>
            <a:prstGeom prst="rect">
              <a:avLst/>
            </a:prstGeom>
            <a:noFill/>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ru-RU" sz="1200" b="0" i="1"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GRAND </a:t>
              </a:r>
              <a:r>
                <a:rPr kumimoji="0" lang="en-US" altLang="ru-RU" sz="1200" b="0" i="1" u="none" strike="noStrike" kern="1200" cap="none" spc="0" normalizeH="0" baseline="0" noProof="0" dirty="0">
                  <a:ln>
                    <a:noFill/>
                  </a:ln>
                  <a:solidFill>
                    <a:srgbClr val="000000"/>
                  </a:solidFill>
                  <a:effectLst/>
                  <a:uLnTx/>
                  <a:uFillTx/>
                  <a:latin typeface="Arial" pitchFamily="34" charset="0"/>
                  <a:ea typeface="+mn-ea"/>
                  <a:cs typeface="Times New Roman" panose="02020603050405020304" pitchFamily="18" charset="0"/>
                </a:rPr>
                <a:t>Dec.</a:t>
              </a:r>
              <a:r>
                <a:rPr kumimoji="0" lang="ru-RU" altLang="ru-RU" sz="1200" b="0" i="1" u="none" strike="noStrike" kern="1200" cap="none" spc="0" normalizeH="0" baseline="0" noProof="0" dirty="0">
                  <a:ln>
                    <a:noFill/>
                  </a:ln>
                  <a:solidFill>
                    <a:srgbClr val="000000"/>
                  </a:solidFill>
                  <a:effectLst/>
                  <a:uLnTx/>
                  <a:uFillTx/>
                  <a:latin typeface="Arial" pitchFamily="34" charset="0"/>
                  <a:ea typeface="+mn-ea"/>
                  <a:cs typeface="Times New Roman" panose="02020603050405020304" pitchFamily="18" charset="0"/>
                </a:rPr>
                <a:t> 2022</a:t>
              </a:r>
              <a:endParaRPr kumimoji="0" lang="en-US" altLang="ru-RU" sz="1200" b="0" i="1" u="none" strike="noStrike" kern="1200" cap="none" spc="0" normalizeH="0" baseline="0" noProof="0" dirty="0">
                <a:ln>
                  <a:noFill/>
                </a:ln>
                <a:solidFill>
                  <a:srgbClr val="000000"/>
                </a:solidFill>
                <a:effectLst/>
                <a:uLnTx/>
                <a:uFillTx/>
                <a:latin typeface="Arial" pitchFamily="34"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ru-RU" sz="1200" b="1" i="1" u="none" strike="noStrike" kern="1200" cap="none" spc="0" normalizeH="0" baseline="0" noProof="0" dirty="0">
                  <a:ln>
                    <a:noFill/>
                  </a:ln>
                  <a:solidFill>
                    <a:srgbClr val="7030A0"/>
                  </a:solidFill>
                  <a:effectLst/>
                  <a:uLnTx/>
                  <a:uFillTx/>
                  <a:latin typeface="Arial" pitchFamily="34" charset="0"/>
                  <a:ea typeface="+mn-ea"/>
                  <a:cs typeface="Times New Roman" panose="02020603050405020304" pitchFamily="18" charset="0"/>
                </a:rPr>
                <a:t>A</a:t>
              </a:r>
              <a:r>
                <a:rPr kumimoji="0" lang="en-US" altLang="ru-RU" sz="1200" b="1" i="1" u="none" strike="noStrike" kern="1200" cap="none" spc="0" normalizeH="0" baseline="0" noProof="0" dirty="0">
                  <a:ln>
                    <a:noFill/>
                  </a:ln>
                  <a:solidFill>
                    <a:srgbClr val="7030A0"/>
                  </a:solidFill>
                  <a:effectLst/>
                  <a:uLnTx/>
                  <a:uFillTx/>
                  <a:latin typeface="Calibri"/>
                  <a:ea typeface="+mn-ea"/>
                  <a:cs typeface="Times New Roman" panose="02020603050405020304" pitchFamily="18" charset="0"/>
                </a:rPr>
                <a:t>chieved</a:t>
              </a:r>
              <a:r>
                <a:rPr kumimoji="0" lang="en-US" altLang="ru-RU" sz="1200" b="1" i="1" u="none" strike="noStrike" kern="1200" cap="none" spc="0" normalizeH="0" baseline="0" noProof="0" dirty="0">
                  <a:ln>
                    <a:noFill/>
                  </a:ln>
                  <a:solidFill>
                    <a:srgbClr val="7030A0"/>
                  </a:solidFill>
                  <a:effectLst/>
                  <a:uLnTx/>
                  <a:uFillTx/>
                  <a:latin typeface="Arial" pitchFamily="34" charset="0"/>
                  <a:ea typeface="+mn-ea"/>
                  <a:cs typeface="Times New Roman" panose="02020603050405020304" pitchFamily="18" charset="0"/>
                </a:rPr>
                <a:t>: </a:t>
              </a:r>
              <a:r>
                <a:rPr kumimoji="0" lang="en-US" altLang="ru-RU" sz="1200" b="1" i="1" u="none" strike="noStrike" kern="1200" cap="none" spc="0" normalizeH="0" baseline="0" noProof="0" dirty="0">
                  <a:ln>
                    <a:noFill/>
                  </a:ln>
                  <a:solidFill>
                    <a:srgbClr val="7030A0"/>
                  </a:solidFill>
                  <a:effectLst/>
                  <a:uLnTx/>
                  <a:uFillTx/>
                  <a:latin typeface="Calibri"/>
                  <a:ea typeface="+mn-ea"/>
                  <a:cs typeface="Times New Roman" panose="02020603050405020304" pitchFamily="18" charset="0"/>
                </a:rPr>
                <a:t>2 Flerovium </a:t>
              </a:r>
              <a:r>
                <a:rPr kumimoji="0" lang="en-US" altLang="ru-RU" sz="1200" b="1" i="1" u="none" strike="noStrike" kern="1200" cap="none" spc="0" normalizeH="0" baseline="0" noProof="0" dirty="0">
                  <a:ln>
                    <a:noFill/>
                  </a:ln>
                  <a:solidFill>
                    <a:srgbClr val="7030A0"/>
                  </a:solidFill>
                  <a:effectLst/>
                  <a:uLnTx/>
                  <a:uFillTx/>
                  <a:latin typeface="Arial" pitchFamily="34" charset="0"/>
                  <a:ea typeface="+mn-ea"/>
                  <a:cs typeface="Times New Roman" panose="02020603050405020304" pitchFamily="18" charset="0"/>
                </a:rPr>
                <a:t>decays </a:t>
              </a:r>
              <a:r>
                <a:rPr kumimoji="0" lang="en-US" altLang="ru-RU" sz="1200" b="1" i="1" u="sng" strike="noStrike" kern="1200" cap="none" spc="0" normalizeH="0" baseline="0" noProof="0" dirty="0">
                  <a:ln>
                    <a:noFill/>
                  </a:ln>
                  <a:solidFill>
                    <a:srgbClr val="7030A0"/>
                  </a:solidFill>
                  <a:effectLst/>
                  <a:uLnTx/>
                  <a:uFillTx/>
                  <a:latin typeface="Calibri"/>
                  <a:ea typeface="+mn-ea"/>
                  <a:cs typeface="Times New Roman" panose="02020603050405020304" pitchFamily="18" charset="0"/>
                </a:rPr>
                <a:t>per day</a:t>
              </a:r>
              <a:r>
                <a:rPr kumimoji="0" lang="en-US" altLang="ru-RU" sz="1200" b="1" i="1" u="none" strike="noStrike" kern="1200" cap="none" spc="0" normalizeH="0" baseline="0" noProof="0" dirty="0">
                  <a:ln>
                    <a:noFill/>
                  </a:ln>
                  <a:solidFill>
                    <a:srgbClr val="7030A0"/>
                  </a:solidFill>
                  <a:effectLst/>
                  <a:uLnTx/>
                  <a:uFillTx/>
                  <a:latin typeface="Calibri"/>
                  <a:ea typeface="+mn-ea"/>
                  <a:cs typeface="Times New Roman" panose="02020603050405020304" pitchFamily="18" charset="0"/>
                </a:rPr>
                <a:t>!</a:t>
              </a:r>
            </a:p>
          </p:txBody>
        </p:sp>
        <p:sp>
          <p:nvSpPr>
            <p:cNvPr id="20" name="TextBox 19">
              <a:extLst>
                <a:ext uri="{FF2B5EF4-FFF2-40B4-BE49-F238E27FC236}">
                  <a16:creationId xmlns:a16="http://schemas.microsoft.com/office/drawing/2014/main" id="{9FFE7CAD-1020-9820-75DA-408A93FB7410}"/>
                </a:ext>
              </a:extLst>
            </p:cNvPr>
            <p:cNvSpPr txBox="1"/>
            <p:nvPr/>
          </p:nvSpPr>
          <p:spPr>
            <a:xfrm rot="16200000">
              <a:off x="7300786" y="4603537"/>
              <a:ext cx="1948039" cy="338555"/>
            </a:xfrm>
            <a:prstGeom prst="rect">
              <a:avLst/>
            </a:prstGeom>
            <a:solidFill>
              <a:schemeClr val="bg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00" cap="none" spc="0" normalizeH="0" baseline="0" noProof="0" dirty="0">
                  <a:ln>
                    <a:noFill/>
                  </a:ln>
                  <a:solidFill>
                    <a:prstClr val="black"/>
                  </a:solidFill>
                  <a:effectLst/>
                  <a:uLnTx/>
                  <a:uFillTx/>
                  <a:latin typeface="Arial" pitchFamily="34" charset="0"/>
                  <a:ea typeface="Times New Roman" panose="02020603050405020304" pitchFamily="18" charset="0"/>
                  <a:cs typeface="Times New Roman" panose="02020603050405020304" pitchFamily="18" charset="0"/>
                </a:rPr>
                <a:t>Cross section [pb]</a:t>
              </a:r>
              <a:endParaRPr kumimoji="0" lang="en-RU" sz="105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3" name="TextBox 22">
              <a:extLst>
                <a:ext uri="{FF2B5EF4-FFF2-40B4-BE49-F238E27FC236}">
                  <a16:creationId xmlns:a16="http://schemas.microsoft.com/office/drawing/2014/main" id="{69208FAE-BA3B-AAA0-44E9-C077D4CF6497}"/>
                </a:ext>
              </a:extLst>
            </p:cNvPr>
            <p:cNvSpPr txBox="1"/>
            <p:nvPr/>
          </p:nvSpPr>
          <p:spPr>
            <a:xfrm>
              <a:off x="9342599" y="6313549"/>
              <a:ext cx="1948039" cy="338555"/>
            </a:xfrm>
            <a:prstGeom prst="rect">
              <a:avLst/>
            </a:prstGeom>
            <a:solidFill>
              <a:schemeClr val="bg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00" cap="none" spc="0" normalizeH="0" baseline="0" noProof="0" dirty="0">
                  <a:ln>
                    <a:noFill/>
                  </a:ln>
                  <a:solidFill>
                    <a:prstClr val="black"/>
                  </a:solidFill>
                  <a:effectLst/>
                  <a:uLnTx/>
                  <a:uFillTx/>
                  <a:latin typeface="Arial" pitchFamily="34" charset="0"/>
                  <a:ea typeface="Times New Roman" panose="02020603050405020304" pitchFamily="18" charset="0"/>
                  <a:cs typeface="Times New Roman" panose="02020603050405020304" pitchFamily="18" charset="0"/>
                </a:rPr>
                <a:t>E</a:t>
              </a:r>
              <a:r>
                <a:rPr kumimoji="0" lang="en-US" sz="1050" b="1" i="0" u="none" strike="noStrike" kern="100" cap="none" spc="0" normalizeH="0" baseline="-25000" noProof="0" dirty="0">
                  <a:ln>
                    <a:noFill/>
                  </a:ln>
                  <a:solidFill>
                    <a:prstClr val="black"/>
                  </a:solidFill>
                  <a:effectLst/>
                  <a:uLnTx/>
                  <a:uFillTx/>
                  <a:latin typeface="Arial" pitchFamily="34" charset="0"/>
                  <a:ea typeface="Times New Roman" panose="02020603050405020304" pitchFamily="18" charset="0"/>
                  <a:cs typeface="Times New Roman" panose="02020603050405020304" pitchFamily="18" charset="0"/>
                </a:rPr>
                <a:t>1/2</a:t>
              </a:r>
              <a:r>
                <a:rPr kumimoji="0" lang="en-US" sz="1050" b="1" i="0" u="none" strike="noStrike" kern="100" cap="none" spc="0" normalizeH="0" baseline="0" noProof="0" dirty="0">
                  <a:ln>
                    <a:noFill/>
                  </a:ln>
                  <a:solidFill>
                    <a:prstClr val="black"/>
                  </a:solidFill>
                  <a:effectLst/>
                  <a:uLnTx/>
                  <a:uFillTx/>
                  <a:latin typeface="Arial" pitchFamily="34" charset="0"/>
                  <a:ea typeface="Times New Roman" panose="02020603050405020304" pitchFamily="18" charset="0"/>
                  <a:cs typeface="Times New Roman" panose="02020603050405020304" pitchFamily="18" charset="0"/>
                </a:rPr>
                <a:t> [MeV]</a:t>
              </a:r>
              <a:endParaRPr kumimoji="0" lang="en-RU" sz="105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sp>
        <p:nvSpPr>
          <p:cNvPr id="3" name="Slide Number Placeholder 2">
            <a:extLst>
              <a:ext uri="{FF2B5EF4-FFF2-40B4-BE49-F238E27FC236}">
                <a16:creationId xmlns:a16="http://schemas.microsoft.com/office/drawing/2014/main" id="{655FF71A-7564-C262-245B-F11715930BEB}"/>
              </a:ext>
            </a:extLst>
          </p:cNvPr>
          <p:cNvSpPr>
            <a:spLocks noGrp="1"/>
          </p:cNvSpPr>
          <p:nvPr>
            <p:ph type="sldNum" sz="quarter" idx="12"/>
          </p:nvPr>
        </p:nvSpPr>
        <p:spPr>
          <a:xfrm>
            <a:off x="7086600" y="4882044"/>
            <a:ext cx="2057400" cy="273844"/>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3F74DE6-944D-7A40-9389-EB907D9A05BB}" type="slidenum">
              <a:rPr kumimoji="0" lang="en-RU" sz="9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RU" sz="900" b="0" i="0" u="none" strike="noStrike" kern="1200" cap="none" spc="0" normalizeH="0" baseline="0" noProof="0" dirty="0">
              <a:ln>
                <a:noFill/>
              </a:ln>
              <a:solidFill>
                <a:prstClr val="black">
                  <a:tint val="75000"/>
                </a:prstClr>
              </a:solidFill>
              <a:effectLst/>
              <a:uLnTx/>
              <a:uFillTx/>
              <a:latin typeface="Arial" pitchFamily="34" charset="0"/>
              <a:ea typeface="+mn-ea"/>
              <a:cs typeface="Arial" pitchFamily="34" charset="0"/>
            </a:endParaRPr>
          </a:p>
        </p:txBody>
      </p:sp>
      <p:sp>
        <p:nvSpPr>
          <p:cNvPr id="4" name="TextBox 3">
            <a:extLst>
              <a:ext uri="{FF2B5EF4-FFF2-40B4-BE49-F238E27FC236}">
                <a16:creationId xmlns:a16="http://schemas.microsoft.com/office/drawing/2014/main" id="{9F2DCEE3-6E4F-8FD0-B88B-304C70D4BAF1}"/>
              </a:ext>
            </a:extLst>
          </p:cNvPr>
          <p:cNvSpPr txBox="1"/>
          <p:nvPr/>
        </p:nvSpPr>
        <p:spPr>
          <a:xfrm>
            <a:off x="107504" y="0"/>
            <a:ext cx="5040560"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itchFamily="34" charset="0"/>
                <a:ea typeface="+mn-ea"/>
                <a:cs typeface="Arial" pitchFamily="34" charset="0"/>
              </a:rPr>
              <a:t>Spontaneous fission properties of SHE</a:t>
            </a:r>
            <a:endPar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94099017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Freeform 12">
            <a:extLst>
              <a:ext uri="{FF2B5EF4-FFF2-40B4-BE49-F238E27FC236}">
                <a16:creationId xmlns:a16="http://schemas.microsoft.com/office/drawing/2014/main" id="{D012897A-A36F-4D4E-A853-59B33E20F95D}"/>
              </a:ext>
            </a:extLst>
          </p:cNvPr>
          <p:cNvSpPr>
            <a:spLocks/>
          </p:cNvSpPr>
          <p:nvPr/>
        </p:nvSpPr>
        <p:spPr bwMode="auto">
          <a:xfrm>
            <a:off x="2642648" y="2723529"/>
            <a:ext cx="425053" cy="425054"/>
          </a:xfrm>
          <a:custGeom>
            <a:avLst/>
            <a:gdLst>
              <a:gd name="T0" fmla="*/ 0 w 48"/>
              <a:gd name="T1" fmla="*/ 2147483647 h 48"/>
              <a:gd name="T2" fmla="*/ 2147483647 w 48"/>
              <a:gd name="T3" fmla="*/ 2147483647 h 48"/>
              <a:gd name="T4" fmla="*/ 2147483647 w 48"/>
              <a:gd name="T5" fmla="*/ 2147483647 h 48"/>
              <a:gd name="T6" fmla="*/ 2147483647 w 48"/>
              <a:gd name="T7" fmla="*/ 0 h 48"/>
              <a:gd name="T8" fmla="*/ 2147483647 w 48"/>
              <a:gd name="T9" fmla="*/ 0 h 48"/>
              <a:gd name="T10" fmla="*/ 0 w 48"/>
              <a:gd name="T11" fmla="*/ 0 h 48"/>
              <a:gd name="T12" fmla="*/ 0 w 48"/>
              <a:gd name="T13" fmla="*/ 0 h 48"/>
              <a:gd name="T14" fmla="*/ 0 w 48"/>
              <a:gd name="T15" fmla="*/ 2147483647 h 48"/>
              <a:gd name="T16" fmla="*/ 0 w 48"/>
              <a:gd name="T17" fmla="*/ 2147483647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48"/>
              <a:gd name="T29" fmla="*/ 48 w 48"/>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48">
                <a:moveTo>
                  <a:pt x="0" y="48"/>
                </a:moveTo>
                <a:lnTo>
                  <a:pt x="48" y="48"/>
                </a:lnTo>
                <a:lnTo>
                  <a:pt x="48" y="0"/>
                </a:lnTo>
                <a:lnTo>
                  <a:pt x="0" y="0"/>
                </a:lnTo>
                <a:lnTo>
                  <a:pt x="0" y="48"/>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34" name="Freeform 13">
            <a:extLst>
              <a:ext uri="{FF2B5EF4-FFF2-40B4-BE49-F238E27FC236}">
                <a16:creationId xmlns:a16="http://schemas.microsoft.com/office/drawing/2014/main" id="{DD8C3477-9F44-45D0-8F20-E38EDDD73664}"/>
              </a:ext>
            </a:extLst>
          </p:cNvPr>
          <p:cNvSpPr>
            <a:spLocks/>
          </p:cNvSpPr>
          <p:nvPr/>
        </p:nvSpPr>
        <p:spPr bwMode="auto">
          <a:xfrm>
            <a:off x="2642648" y="2723529"/>
            <a:ext cx="425053" cy="425054"/>
          </a:xfrm>
          <a:custGeom>
            <a:avLst/>
            <a:gdLst>
              <a:gd name="T0" fmla="*/ 0 w 48"/>
              <a:gd name="T1" fmla="*/ 2147483647 h 48"/>
              <a:gd name="T2" fmla="*/ 2147483647 w 48"/>
              <a:gd name="T3" fmla="*/ 2147483647 h 48"/>
              <a:gd name="T4" fmla="*/ 2147483647 w 48"/>
              <a:gd name="T5" fmla="*/ 2147483647 h 48"/>
              <a:gd name="T6" fmla="*/ 2147483647 w 48"/>
              <a:gd name="T7" fmla="*/ 0 h 48"/>
              <a:gd name="T8" fmla="*/ 2147483647 w 48"/>
              <a:gd name="T9" fmla="*/ 0 h 48"/>
              <a:gd name="T10" fmla="*/ 0 w 48"/>
              <a:gd name="T11" fmla="*/ 0 h 48"/>
              <a:gd name="T12" fmla="*/ 0 w 48"/>
              <a:gd name="T13" fmla="*/ 0 h 48"/>
              <a:gd name="T14" fmla="*/ 0 w 48"/>
              <a:gd name="T15" fmla="*/ 2147483647 h 48"/>
              <a:gd name="T16" fmla="*/ 0 w 48"/>
              <a:gd name="T17" fmla="*/ 2147483647 h 48"/>
              <a:gd name="T18" fmla="*/ 0 w 48"/>
              <a:gd name="T19" fmla="*/ 2147483647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48"/>
              <a:gd name="T32" fmla="*/ 48 w 48"/>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48">
                <a:moveTo>
                  <a:pt x="0" y="48"/>
                </a:moveTo>
                <a:lnTo>
                  <a:pt x="48" y="48"/>
                </a:lnTo>
                <a:lnTo>
                  <a:pt x="48" y="0"/>
                </a:lnTo>
                <a:lnTo>
                  <a:pt x="0" y="0"/>
                </a:lnTo>
                <a:lnTo>
                  <a:pt x="0" y="48"/>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635" name="Rectangle 18">
            <a:extLst>
              <a:ext uri="{FF2B5EF4-FFF2-40B4-BE49-F238E27FC236}">
                <a16:creationId xmlns:a16="http://schemas.microsoft.com/office/drawing/2014/main" id="{DFF0A4BA-5B1E-4C3B-93D9-E2E372EE15F9}"/>
              </a:ext>
            </a:extLst>
          </p:cNvPr>
          <p:cNvSpPr>
            <a:spLocks noChangeArrowheads="1"/>
          </p:cNvSpPr>
          <p:nvPr/>
        </p:nvSpPr>
        <p:spPr bwMode="auto">
          <a:xfrm>
            <a:off x="2678366" y="2731865"/>
            <a:ext cx="21159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dirty="0">
                <a:solidFill>
                  <a:srgbClr val="353A3C"/>
                </a:solidFill>
                <a:latin typeface="Comic Sans MS" panose="030F0702030302020204" pitchFamily="66" charset="0"/>
              </a:rPr>
              <a:t>2</a:t>
            </a:r>
            <a:r>
              <a:rPr lang="en-US" altLang="ru-RU" sz="900" dirty="0">
                <a:solidFill>
                  <a:srgbClr val="353A3C"/>
                </a:solidFill>
                <a:latin typeface="Comic Sans MS" panose="030F0702030302020204" pitchFamily="66" charset="0"/>
              </a:rPr>
              <a:t>57</a:t>
            </a:r>
            <a:endParaRPr lang="ru-RU" altLang="ru-RU" sz="1800" dirty="0"/>
          </a:p>
        </p:txBody>
      </p:sp>
      <p:sp>
        <p:nvSpPr>
          <p:cNvPr id="641" name="Freeform 45">
            <a:extLst>
              <a:ext uri="{FF2B5EF4-FFF2-40B4-BE49-F238E27FC236}">
                <a16:creationId xmlns:a16="http://schemas.microsoft.com/office/drawing/2014/main" id="{F2E740E3-AB14-42C7-8267-2581F03CC9E4}"/>
              </a:ext>
            </a:extLst>
          </p:cNvPr>
          <p:cNvSpPr>
            <a:spLocks/>
          </p:cNvSpPr>
          <p:nvPr/>
        </p:nvSpPr>
        <p:spPr bwMode="auto">
          <a:xfrm>
            <a:off x="2341420" y="3236688"/>
            <a:ext cx="442913" cy="4333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0 h 49"/>
              <a:gd name="T10" fmla="*/ 2147483647 w 50"/>
              <a:gd name="T11" fmla="*/ 0 h 49"/>
              <a:gd name="T12" fmla="*/ 2147483647 w 50"/>
              <a:gd name="T13" fmla="*/ 0 h 49"/>
              <a:gd name="T14" fmla="*/ 0 w 50"/>
              <a:gd name="T15" fmla="*/ 0 h 49"/>
              <a:gd name="T16" fmla="*/ 0 w 50"/>
              <a:gd name="T17" fmla="*/ 0 h 49"/>
              <a:gd name="T18" fmla="*/ 0 w 50"/>
              <a:gd name="T19" fmla="*/ 2147483647 h 49"/>
              <a:gd name="T20" fmla="*/ 0 w 50"/>
              <a:gd name="T21" fmla="*/ 2147483647 h 49"/>
              <a:gd name="T22" fmla="*/ 0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0" y="49"/>
                </a:moveTo>
                <a:lnTo>
                  <a:pt x="48" y="49"/>
                </a:lnTo>
                <a:lnTo>
                  <a:pt x="50" y="49"/>
                </a:lnTo>
                <a:lnTo>
                  <a:pt x="50" y="48"/>
                </a:lnTo>
                <a:lnTo>
                  <a:pt x="50" y="0"/>
                </a:lnTo>
                <a:lnTo>
                  <a:pt x="48" y="0"/>
                </a:lnTo>
                <a:lnTo>
                  <a:pt x="0" y="0"/>
                </a:lnTo>
                <a:lnTo>
                  <a:pt x="0" y="48"/>
                </a:lnTo>
                <a:lnTo>
                  <a:pt x="0" y="49"/>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42" name="Freeform 46">
            <a:extLst>
              <a:ext uri="{FF2B5EF4-FFF2-40B4-BE49-F238E27FC236}">
                <a16:creationId xmlns:a16="http://schemas.microsoft.com/office/drawing/2014/main" id="{73CBAC3B-0D23-4FE4-A003-F221B0054502}"/>
              </a:ext>
            </a:extLst>
          </p:cNvPr>
          <p:cNvSpPr>
            <a:spLocks/>
          </p:cNvSpPr>
          <p:nvPr/>
        </p:nvSpPr>
        <p:spPr bwMode="auto">
          <a:xfrm>
            <a:off x="2341420" y="3236688"/>
            <a:ext cx="442913" cy="4333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0 h 49"/>
              <a:gd name="T10" fmla="*/ 2147483647 w 50"/>
              <a:gd name="T11" fmla="*/ 0 h 49"/>
              <a:gd name="T12" fmla="*/ 2147483647 w 50"/>
              <a:gd name="T13" fmla="*/ 0 h 49"/>
              <a:gd name="T14" fmla="*/ 0 w 50"/>
              <a:gd name="T15" fmla="*/ 0 h 49"/>
              <a:gd name="T16" fmla="*/ 0 w 50"/>
              <a:gd name="T17" fmla="*/ 0 h 49"/>
              <a:gd name="T18" fmla="*/ 0 w 50"/>
              <a:gd name="T19" fmla="*/ 2147483647 h 49"/>
              <a:gd name="T20" fmla="*/ 0 w 50"/>
              <a:gd name="T21" fmla="*/ 2147483647 h 49"/>
              <a:gd name="T22" fmla="*/ 0 w 50"/>
              <a:gd name="T23" fmla="*/ 2147483647 h 49"/>
              <a:gd name="T24" fmla="*/ 0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0" y="49"/>
                </a:moveTo>
                <a:lnTo>
                  <a:pt x="48" y="49"/>
                </a:lnTo>
                <a:lnTo>
                  <a:pt x="50" y="49"/>
                </a:lnTo>
                <a:lnTo>
                  <a:pt x="50" y="48"/>
                </a:lnTo>
                <a:lnTo>
                  <a:pt x="50" y="0"/>
                </a:lnTo>
                <a:lnTo>
                  <a:pt x="48" y="0"/>
                </a:lnTo>
                <a:lnTo>
                  <a:pt x="0" y="0"/>
                </a:lnTo>
                <a:lnTo>
                  <a:pt x="0" y="48"/>
                </a:lnTo>
                <a:lnTo>
                  <a:pt x="0"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639" name="Freeform 41">
            <a:extLst>
              <a:ext uri="{FF2B5EF4-FFF2-40B4-BE49-F238E27FC236}">
                <a16:creationId xmlns:a16="http://schemas.microsoft.com/office/drawing/2014/main" id="{BD14149B-2CA5-4F1F-B4CB-89ED53DDADC6}"/>
              </a:ext>
            </a:extLst>
          </p:cNvPr>
          <p:cNvSpPr>
            <a:spLocks/>
          </p:cNvSpPr>
          <p:nvPr/>
        </p:nvSpPr>
        <p:spPr bwMode="auto">
          <a:xfrm>
            <a:off x="2058051" y="3749848"/>
            <a:ext cx="442913" cy="433388"/>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1" y="49"/>
                </a:moveTo>
                <a:lnTo>
                  <a:pt x="50" y="49"/>
                </a:lnTo>
                <a:lnTo>
                  <a:pt x="50" y="1"/>
                </a:lnTo>
                <a:lnTo>
                  <a:pt x="50" y="0"/>
                </a:lnTo>
                <a:lnTo>
                  <a:pt x="1" y="0"/>
                </a:lnTo>
                <a:lnTo>
                  <a:pt x="1" y="1"/>
                </a:lnTo>
                <a:lnTo>
                  <a:pt x="0" y="1"/>
                </a:lnTo>
                <a:lnTo>
                  <a:pt x="0" y="49"/>
                </a:lnTo>
                <a:lnTo>
                  <a:pt x="1" y="49"/>
                </a:lnTo>
                <a:close/>
              </a:path>
            </a:pathLst>
          </a:custGeom>
          <a:solidFill>
            <a:srgbClr val="FFFF00"/>
          </a:solidFill>
          <a:ln>
            <a:solidFill>
              <a:srgbClr val="FFFF00"/>
            </a:solidFill>
          </a:ln>
        </p:spPr>
        <p:txBody>
          <a:bodyPr/>
          <a:lstStyle/>
          <a:p>
            <a:endParaRPr lang="ru-RU"/>
          </a:p>
        </p:txBody>
      </p:sp>
      <p:sp>
        <p:nvSpPr>
          <p:cNvPr id="640" name="Freeform 42">
            <a:extLst>
              <a:ext uri="{FF2B5EF4-FFF2-40B4-BE49-F238E27FC236}">
                <a16:creationId xmlns:a16="http://schemas.microsoft.com/office/drawing/2014/main" id="{19C99755-2E32-447C-A651-5BEFEC037021}"/>
              </a:ext>
            </a:extLst>
          </p:cNvPr>
          <p:cNvSpPr>
            <a:spLocks/>
          </p:cNvSpPr>
          <p:nvPr/>
        </p:nvSpPr>
        <p:spPr bwMode="auto">
          <a:xfrm>
            <a:off x="2058051" y="3749848"/>
            <a:ext cx="442913" cy="433388"/>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2147483647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1" y="49"/>
                </a:moveTo>
                <a:lnTo>
                  <a:pt x="50" y="49"/>
                </a:lnTo>
                <a:lnTo>
                  <a:pt x="50" y="1"/>
                </a:lnTo>
                <a:lnTo>
                  <a:pt x="50" y="0"/>
                </a:lnTo>
                <a:lnTo>
                  <a:pt x="1" y="0"/>
                </a:lnTo>
                <a:lnTo>
                  <a:pt x="1" y="1"/>
                </a:lnTo>
                <a:lnTo>
                  <a:pt x="0" y="1"/>
                </a:lnTo>
                <a:lnTo>
                  <a:pt x="0" y="49"/>
                </a:lnTo>
                <a:lnTo>
                  <a:pt x="1"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643" name="Rectangle 47">
            <a:extLst>
              <a:ext uri="{FF2B5EF4-FFF2-40B4-BE49-F238E27FC236}">
                <a16:creationId xmlns:a16="http://schemas.microsoft.com/office/drawing/2014/main" id="{A09BB399-2A29-4A44-8F17-ED4DC0CA3030}"/>
              </a:ext>
            </a:extLst>
          </p:cNvPr>
          <p:cNvSpPr>
            <a:spLocks noChangeArrowheads="1"/>
          </p:cNvSpPr>
          <p:nvPr/>
        </p:nvSpPr>
        <p:spPr bwMode="auto">
          <a:xfrm>
            <a:off x="2465244" y="3431950"/>
            <a:ext cx="28373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dirty="0">
                <a:solidFill>
                  <a:srgbClr val="353A3C"/>
                </a:solidFill>
                <a:latin typeface="Comic Sans MS" panose="030F0702030302020204" pitchFamily="66" charset="0"/>
              </a:rPr>
              <a:t>10</a:t>
            </a:r>
            <a:r>
              <a:rPr lang="en-US" altLang="ru-RU" sz="1200" dirty="0">
                <a:solidFill>
                  <a:srgbClr val="353A3C"/>
                </a:solidFill>
                <a:latin typeface="Comic Sans MS" panose="030F0702030302020204" pitchFamily="66" charset="0"/>
              </a:rPr>
              <a:t>3</a:t>
            </a:r>
            <a:endParaRPr lang="ru-RU" altLang="ru-RU" sz="1800" dirty="0"/>
          </a:p>
        </p:txBody>
      </p:sp>
      <p:sp>
        <p:nvSpPr>
          <p:cNvPr id="644" name="Rectangle 48">
            <a:extLst>
              <a:ext uri="{FF2B5EF4-FFF2-40B4-BE49-F238E27FC236}">
                <a16:creationId xmlns:a16="http://schemas.microsoft.com/office/drawing/2014/main" id="{2FA96D60-389A-4BEB-837D-A244656C47DC}"/>
              </a:ext>
            </a:extLst>
          </p:cNvPr>
          <p:cNvSpPr>
            <a:spLocks noChangeArrowheads="1"/>
          </p:cNvSpPr>
          <p:nvPr/>
        </p:nvSpPr>
        <p:spPr bwMode="auto">
          <a:xfrm>
            <a:off x="2431260" y="3247367"/>
            <a:ext cx="21159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dirty="0">
                <a:solidFill>
                  <a:srgbClr val="353A3C"/>
                </a:solidFill>
                <a:latin typeface="Comic Sans MS" panose="030F0702030302020204" pitchFamily="66" charset="0"/>
              </a:rPr>
              <a:t>2</a:t>
            </a:r>
            <a:r>
              <a:rPr lang="en-US" altLang="ru-RU" sz="900" dirty="0">
                <a:solidFill>
                  <a:srgbClr val="353A3C"/>
                </a:solidFill>
                <a:latin typeface="Comic Sans MS" panose="030F0702030302020204" pitchFamily="66" charset="0"/>
              </a:rPr>
              <a:t>53</a:t>
            </a:r>
            <a:endParaRPr lang="ru-RU" altLang="ru-RU" sz="1800" dirty="0"/>
          </a:p>
        </p:txBody>
      </p:sp>
      <p:sp>
        <p:nvSpPr>
          <p:cNvPr id="647" name="Freeform 53">
            <a:extLst>
              <a:ext uri="{FF2B5EF4-FFF2-40B4-BE49-F238E27FC236}">
                <a16:creationId xmlns:a16="http://schemas.microsoft.com/office/drawing/2014/main" id="{416011F1-EA67-4DE0-83C3-001825ED3F63}"/>
              </a:ext>
            </a:extLst>
          </p:cNvPr>
          <p:cNvSpPr>
            <a:spLocks/>
          </p:cNvSpPr>
          <p:nvPr/>
        </p:nvSpPr>
        <p:spPr bwMode="auto">
          <a:xfrm>
            <a:off x="2642647" y="2891408"/>
            <a:ext cx="247650" cy="257175"/>
          </a:xfrm>
          <a:custGeom>
            <a:avLst/>
            <a:gdLst>
              <a:gd name="T0" fmla="*/ 0 w 28"/>
              <a:gd name="T1" fmla="*/ 0 h 29"/>
              <a:gd name="T2" fmla="*/ 2147483647 w 28"/>
              <a:gd name="T3" fmla="*/ 2147483647 h 29"/>
              <a:gd name="T4" fmla="*/ 0 w 28"/>
              <a:gd name="T5" fmla="*/ 2147483647 h 29"/>
              <a:gd name="T6" fmla="*/ 0 w 28"/>
              <a:gd name="T7" fmla="*/ 0 h 29"/>
              <a:gd name="T8" fmla="*/ 0 60000 65536"/>
              <a:gd name="T9" fmla="*/ 0 60000 65536"/>
              <a:gd name="T10" fmla="*/ 0 60000 65536"/>
              <a:gd name="T11" fmla="*/ 0 60000 65536"/>
              <a:gd name="T12" fmla="*/ 0 w 28"/>
              <a:gd name="T13" fmla="*/ 0 h 29"/>
              <a:gd name="T14" fmla="*/ 28 w 28"/>
              <a:gd name="T15" fmla="*/ 29 h 29"/>
            </a:gdLst>
            <a:ahLst/>
            <a:cxnLst>
              <a:cxn ang="T8">
                <a:pos x="T0" y="T1"/>
              </a:cxn>
              <a:cxn ang="T9">
                <a:pos x="T2" y="T3"/>
              </a:cxn>
              <a:cxn ang="T10">
                <a:pos x="T4" y="T5"/>
              </a:cxn>
              <a:cxn ang="T11">
                <a:pos x="T6" y="T7"/>
              </a:cxn>
            </a:cxnLst>
            <a:rect l="T12" t="T13" r="T14" b="T15"/>
            <a:pathLst>
              <a:path w="28" h="29">
                <a:moveTo>
                  <a:pt x="0" y="0"/>
                </a:moveTo>
                <a:lnTo>
                  <a:pt x="28" y="29"/>
                </a:lnTo>
                <a:lnTo>
                  <a:pt x="0" y="29"/>
                </a:lnTo>
                <a:lnTo>
                  <a:pt x="0" y="0"/>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48" name="Rectangle 54">
            <a:extLst>
              <a:ext uri="{FF2B5EF4-FFF2-40B4-BE49-F238E27FC236}">
                <a16:creationId xmlns:a16="http://schemas.microsoft.com/office/drawing/2014/main" id="{BED4D120-E84B-4541-AA9B-77583C1F56FD}"/>
              </a:ext>
            </a:extLst>
          </p:cNvPr>
          <p:cNvSpPr>
            <a:spLocks noChangeArrowheads="1"/>
          </p:cNvSpPr>
          <p:nvPr/>
        </p:nvSpPr>
        <p:spPr bwMode="auto">
          <a:xfrm>
            <a:off x="1342101" y="2900932"/>
            <a:ext cx="217046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en-US" altLang="ru-RU" sz="1500" baseline="30000" dirty="0">
                <a:solidFill>
                  <a:srgbClr val="353A3C"/>
                </a:solidFill>
                <a:latin typeface="Comic Sans MS" panose="030F0702030302020204" pitchFamily="66" charset="0"/>
                <a:ea typeface="Calibri" panose="020F0502020204030204" pitchFamily="34" charset="0"/>
                <a:cs typeface="Calibri" panose="020F0502020204030204" pitchFamily="34" charset="0"/>
              </a:rPr>
              <a:t>209</a:t>
            </a:r>
            <a:r>
              <a:rPr lang="en-US" altLang="ru-RU" sz="1200" dirty="0">
                <a:solidFill>
                  <a:srgbClr val="353A3C"/>
                </a:solidFill>
                <a:latin typeface="Comic Sans MS" panose="030F0702030302020204" pitchFamily="66" charset="0"/>
                <a:ea typeface="Calibri" panose="020F0502020204030204" pitchFamily="34" charset="0"/>
                <a:cs typeface="Calibri" panose="020F0502020204030204" pitchFamily="34" charset="0"/>
              </a:rPr>
              <a:t>Bi + </a:t>
            </a:r>
            <a:r>
              <a:rPr lang="en-US" altLang="ru-RU" sz="1500" baseline="30000" dirty="0">
                <a:solidFill>
                  <a:srgbClr val="353A3C"/>
                </a:solidFill>
                <a:latin typeface="Comic Sans MS" panose="030F0702030302020204" pitchFamily="66" charset="0"/>
                <a:ea typeface="Calibri" panose="020F0502020204030204" pitchFamily="34" charset="0"/>
                <a:cs typeface="Calibri" panose="020F0502020204030204" pitchFamily="34" charset="0"/>
              </a:rPr>
              <a:t>50</a:t>
            </a:r>
            <a:r>
              <a:rPr lang="en-US" altLang="ru-RU" sz="1200" dirty="0">
                <a:solidFill>
                  <a:srgbClr val="353A3C"/>
                </a:solidFill>
                <a:latin typeface="Comic Sans MS" panose="030F0702030302020204" pitchFamily="66" charset="0"/>
                <a:ea typeface="Calibri" panose="020F0502020204030204" pitchFamily="34" charset="0"/>
                <a:cs typeface="Calibri" panose="020F0502020204030204" pitchFamily="34" charset="0"/>
              </a:rPr>
              <a:t>TI </a:t>
            </a:r>
            <a:r>
              <a:rPr lang="ru-RU" altLang="ru-RU" sz="1500" dirty="0">
                <a:solidFill>
                  <a:srgbClr val="353A3C"/>
                </a:solidFill>
                <a:latin typeface="Comic Sans MS" panose="030F0702030302020204" pitchFamily="66" charset="0"/>
                <a:ea typeface="Calibri" panose="020F0502020204030204" pitchFamily="34" charset="0"/>
                <a:cs typeface="Calibri" panose="020F0502020204030204" pitchFamily="34" charset="0"/>
              </a:rPr>
              <a:t>→</a:t>
            </a:r>
            <a:r>
              <a:rPr lang="en-US" altLang="ru-RU" sz="1200" dirty="0">
                <a:solidFill>
                  <a:srgbClr val="353A3C"/>
                </a:solidFill>
                <a:latin typeface="Comic Sans MS" panose="030F0702030302020204" pitchFamily="66" charset="0"/>
                <a:ea typeface="Calibri" panose="020F0502020204030204" pitchFamily="34" charset="0"/>
                <a:cs typeface="Calibri" panose="020F0502020204030204" pitchFamily="34" charset="0"/>
              </a:rPr>
              <a:t>   </a:t>
            </a:r>
            <a:r>
              <a:rPr lang="ru-RU" altLang="ru-RU" sz="1200" dirty="0">
                <a:solidFill>
                  <a:srgbClr val="353A3C"/>
                </a:solidFill>
                <a:latin typeface="Comic Sans MS" panose="030F0702030302020204" pitchFamily="66" charset="0"/>
              </a:rPr>
              <a:t>10</a:t>
            </a:r>
            <a:r>
              <a:rPr lang="en-US" altLang="ru-RU" sz="1200" dirty="0">
                <a:solidFill>
                  <a:srgbClr val="353A3C"/>
                </a:solidFill>
                <a:latin typeface="Comic Sans MS" panose="030F0702030302020204" pitchFamily="66" charset="0"/>
              </a:rPr>
              <a:t>5  + 2n</a:t>
            </a:r>
            <a:endParaRPr lang="ru-RU" altLang="ru-RU" sz="1800" dirty="0"/>
          </a:p>
        </p:txBody>
      </p:sp>
      <p:sp>
        <p:nvSpPr>
          <p:cNvPr id="646" name="Rectangle 51">
            <a:extLst>
              <a:ext uri="{FF2B5EF4-FFF2-40B4-BE49-F238E27FC236}">
                <a16:creationId xmlns:a16="http://schemas.microsoft.com/office/drawing/2014/main" id="{81B95902-DFA6-4612-BF3C-9A823B96D662}"/>
              </a:ext>
            </a:extLst>
          </p:cNvPr>
          <p:cNvSpPr>
            <a:spLocks noChangeArrowheads="1"/>
          </p:cNvSpPr>
          <p:nvPr/>
        </p:nvSpPr>
        <p:spPr bwMode="auto">
          <a:xfrm>
            <a:off x="2571209" y="3635548"/>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500" dirty="0">
                <a:solidFill>
                  <a:srgbClr val="E44600"/>
                </a:solidFill>
                <a:latin typeface="Comic Sans MS" panose="030F0702030302020204" pitchFamily="66" charset="0"/>
              </a:rPr>
              <a:t>a</a:t>
            </a:r>
            <a:endParaRPr lang="ru-RU" altLang="ru-RU" sz="1800" dirty="0"/>
          </a:p>
        </p:txBody>
      </p:sp>
      <p:sp>
        <p:nvSpPr>
          <p:cNvPr id="649" name="Rectangle 55">
            <a:extLst>
              <a:ext uri="{FF2B5EF4-FFF2-40B4-BE49-F238E27FC236}">
                <a16:creationId xmlns:a16="http://schemas.microsoft.com/office/drawing/2014/main" id="{314F1C2C-9BEE-4914-A14F-8BA12B866953}"/>
              </a:ext>
            </a:extLst>
          </p:cNvPr>
          <p:cNvSpPr>
            <a:spLocks noChangeArrowheads="1"/>
          </p:cNvSpPr>
          <p:nvPr/>
        </p:nvSpPr>
        <p:spPr bwMode="auto">
          <a:xfrm>
            <a:off x="2846244" y="3086669"/>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500">
                <a:solidFill>
                  <a:srgbClr val="E44600"/>
                </a:solidFill>
                <a:latin typeface="Comic Sans MS" panose="030F0702030302020204" pitchFamily="66" charset="0"/>
              </a:rPr>
              <a:t>a</a:t>
            </a:r>
            <a:endParaRPr lang="ru-RU" altLang="ru-RU" sz="1800"/>
          </a:p>
        </p:txBody>
      </p:sp>
      <p:sp>
        <p:nvSpPr>
          <p:cNvPr id="651" name="Freeform 60">
            <a:extLst>
              <a:ext uri="{FF2B5EF4-FFF2-40B4-BE49-F238E27FC236}">
                <a16:creationId xmlns:a16="http://schemas.microsoft.com/office/drawing/2014/main" id="{9749A837-B7B2-4E15-B9A5-114ABFBBF437}"/>
              </a:ext>
            </a:extLst>
          </p:cNvPr>
          <p:cNvSpPr>
            <a:spLocks/>
          </p:cNvSpPr>
          <p:nvPr/>
        </p:nvSpPr>
        <p:spPr bwMode="auto">
          <a:xfrm>
            <a:off x="2712895" y="3086670"/>
            <a:ext cx="151209" cy="273844"/>
          </a:xfrm>
          <a:custGeom>
            <a:avLst/>
            <a:gdLst>
              <a:gd name="T0" fmla="*/ 15 w 127"/>
              <a:gd name="T1" fmla="*/ 230 h 230"/>
              <a:gd name="T2" fmla="*/ 127 w 127"/>
              <a:gd name="T3" fmla="*/ 7 h 230"/>
              <a:gd name="T4" fmla="*/ 112 w 127"/>
              <a:gd name="T5" fmla="*/ 0 h 230"/>
              <a:gd name="T6" fmla="*/ 0 w 127"/>
              <a:gd name="T7" fmla="*/ 223 h 230"/>
              <a:gd name="T8" fmla="*/ 15 w 127"/>
              <a:gd name="T9" fmla="*/ 230 h 230"/>
              <a:gd name="T10" fmla="*/ 0 60000 65536"/>
              <a:gd name="T11" fmla="*/ 0 60000 65536"/>
              <a:gd name="T12" fmla="*/ 0 60000 65536"/>
              <a:gd name="T13" fmla="*/ 0 60000 65536"/>
              <a:gd name="T14" fmla="*/ 0 60000 65536"/>
              <a:gd name="T15" fmla="*/ 0 w 127"/>
              <a:gd name="T16" fmla="*/ 0 h 230"/>
              <a:gd name="T17" fmla="*/ 127 w 127"/>
              <a:gd name="T18" fmla="*/ 230 h 230"/>
            </a:gdLst>
            <a:ahLst/>
            <a:cxnLst>
              <a:cxn ang="T10">
                <a:pos x="T0" y="T1"/>
              </a:cxn>
              <a:cxn ang="T11">
                <a:pos x="T2" y="T3"/>
              </a:cxn>
              <a:cxn ang="T12">
                <a:pos x="T4" y="T5"/>
              </a:cxn>
              <a:cxn ang="T13">
                <a:pos x="T6" y="T7"/>
              </a:cxn>
              <a:cxn ang="T14">
                <a:pos x="T8" y="T9"/>
              </a:cxn>
            </a:cxnLst>
            <a:rect l="T15" t="T16" r="T17" b="T18"/>
            <a:pathLst>
              <a:path w="127" h="230">
                <a:moveTo>
                  <a:pt x="15" y="230"/>
                </a:moveTo>
                <a:lnTo>
                  <a:pt x="127" y="7"/>
                </a:lnTo>
                <a:lnTo>
                  <a:pt x="112" y="0"/>
                </a:lnTo>
                <a:lnTo>
                  <a:pt x="0" y="223"/>
                </a:lnTo>
                <a:lnTo>
                  <a:pt x="15" y="23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52" name="Freeform 61">
            <a:extLst>
              <a:ext uri="{FF2B5EF4-FFF2-40B4-BE49-F238E27FC236}">
                <a16:creationId xmlns:a16="http://schemas.microsoft.com/office/drawing/2014/main" id="{B1494A60-6F3D-42EF-9CED-592863D4EFA4}"/>
              </a:ext>
            </a:extLst>
          </p:cNvPr>
          <p:cNvSpPr>
            <a:spLocks/>
          </p:cNvSpPr>
          <p:nvPr/>
        </p:nvSpPr>
        <p:spPr bwMode="auto">
          <a:xfrm>
            <a:off x="2704561" y="3306935"/>
            <a:ext cx="105965" cy="71438"/>
          </a:xfrm>
          <a:custGeom>
            <a:avLst/>
            <a:gdLst>
              <a:gd name="T0" fmla="*/ 0 w 89"/>
              <a:gd name="T1" fmla="*/ 52 h 60"/>
              <a:gd name="T2" fmla="*/ 15 w 89"/>
              <a:gd name="T3" fmla="*/ 60 h 60"/>
              <a:gd name="T4" fmla="*/ 89 w 89"/>
              <a:gd name="T5" fmla="*/ 15 h 60"/>
              <a:gd name="T6" fmla="*/ 82 w 89"/>
              <a:gd name="T7" fmla="*/ 0 h 60"/>
              <a:gd name="T8" fmla="*/ 0 w 89"/>
              <a:gd name="T9" fmla="*/ 45 h 60"/>
              <a:gd name="T10" fmla="*/ 15 w 89"/>
              <a:gd name="T11" fmla="*/ 52 h 60"/>
              <a:gd name="T12" fmla="*/ 0 w 89"/>
              <a:gd name="T13" fmla="*/ 52 h 60"/>
              <a:gd name="T14" fmla="*/ 0 60000 65536"/>
              <a:gd name="T15" fmla="*/ 0 60000 65536"/>
              <a:gd name="T16" fmla="*/ 0 60000 65536"/>
              <a:gd name="T17" fmla="*/ 0 60000 65536"/>
              <a:gd name="T18" fmla="*/ 0 60000 65536"/>
              <a:gd name="T19" fmla="*/ 0 60000 65536"/>
              <a:gd name="T20" fmla="*/ 0 60000 65536"/>
              <a:gd name="T21" fmla="*/ 0 w 89"/>
              <a:gd name="T22" fmla="*/ 0 h 60"/>
              <a:gd name="T23" fmla="*/ 89 w 8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0">
                <a:moveTo>
                  <a:pt x="0" y="52"/>
                </a:moveTo>
                <a:lnTo>
                  <a:pt x="15" y="60"/>
                </a:lnTo>
                <a:lnTo>
                  <a:pt x="89" y="15"/>
                </a:lnTo>
                <a:lnTo>
                  <a:pt x="82" y="0"/>
                </a:lnTo>
                <a:lnTo>
                  <a:pt x="0" y="45"/>
                </a:lnTo>
                <a:lnTo>
                  <a:pt x="15"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53" name="Freeform 62">
            <a:extLst>
              <a:ext uri="{FF2B5EF4-FFF2-40B4-BE49-F238E27FC236}">
                <a16:creationId xmlns:a16="http://schemas.microsoft.com/office/drawing/2014/main" id="{8EBA37BB-52F6-4C95-ADCE-1AEF4FDF87C1}"/>
              </a:ext>
            </a:extLst>
          </p:cNvPr>
          <p:cNvSpPr>
            <a:spLocks/>
          </p:cNvSpPr>
          <p:nvPr/>
        </p:nvSpPr>
        <p:spPr bwMode="auto">
          <a:xfrm>
            <a:off x="2704560" y="3368848"/>
            <a:ext cx="17859" cy="17860"/>
          </a:xfrm>
          <a:custGeom>
            <a:avLst/>
            <a:gdLst>
              <a:gd name="T0" fmla="*/ 0 w 15"/>
              <a:gd name="T1" fmla="*/ 0 h 15"/>
              <a:gd name="T2" fmla="*/ 0 w 15"/>
              <a:gd name="T3" fmla="*/ 15 h 15"/>
              <a:gd name="T4" fmla="*/ 15 w 15"/>
              <a:gd name="T5" fmla="*/ 8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0"/>
                </a:moveTo>
                <a:lnTo>
                  <a:pt x="0" y="15"/>
                </a:lnTo>
                <a:lnTo>
                  <a:pt x="15" y="8"/>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54" name="Freeform 63">
            <a:extLst>
              <a:ext uri="{FF2B5EF4-FFF2-40B4-BE49-F238E27FC236}">
                <a16:creationId xmlns:a16="http://schemas.microsoft.com/office/drawing/2014/main" id="{B8536BE6-F22C-4B02-BB8F-08271512D6CC}"/>
              </a:ext>
            </a:extLst>
          </p:cNvPr>
          <p:cNvSpPr>
            <a:spLocks/>
          </p:cNvSpPr>
          <p:nvPr/>
        </p:nvSpPr>
        <p:spPr bwMode="auto">
          <a:xfrm>
            <a:off x="2696226" y="3262882"/>
            <a:ext cx="26194" cy="105966"/>
          </a:xfrm>
          <a:custGeom>
            <a:avLst/>
            <a:gdLst>
              <a:gd name="T0" fmla="*/ 7 w 22"/>
              <a:gd name="T1" fmla="*/ 0 h 89"/>
              <a:gd name="T2" fmla="*/ 0 w 22"/>
              <a:gd name="T3" fmla="*/ 0 h 89"/>
              <a:gd name="T4" fmla="*/ 7 w 22"/>
              <a:gd name="T5" fmla="*/ 89 h 89"/>
              <a:gd name="T6" fmla="*/ 22 w 22"/>
              <a:gd name="T7" fmla="*/ 89 h 89"/>
              <a:gd name="T8" fmla="*/ 14 w 22"/>
              <a:gd name="T9" fmla="*/ 0 h 89"/>
              <a:gd name="T10" fmla="*/ 7 w 22"/>
              <a:gd name="T11" fmla="*/ 0 h 89"/>
              <a:gd name="T12" fmla="*/ 0 60000 65536"/>
              <a:gd name="T13" fmla="*/ 0 60000 65536"/>
              <a:gd name="T14" fmla="*/ 0 60000 65536"/>
              <a:gd name="T15" fmla="*/ 0 60000 65536"/>
              <a:gd name="T16" fmla="*/ 0 60000 65536"/>
              <a:gd name="T17" fmla="*/ 0 60000 65536"/>
              <a:gd name="T18" fmla="*/ 0 w 22"/>
              <a:gd name="T19" fmla="*/ 0 h 89"/>
              <a:gd name="T20" fmla="*/ 22 w 22"/>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22" h="89">
                <a:moveTo>
                  <a:pt x="7" y="0"/>
                </a:moveTo>
                <a:lnTo>
                  <a:pt x="0" y="0"/>
                </a:lnTo>
                <a:lnTo>
                  <a:pt x="7" y="89"/>
                </a:lnTo>
                <a:lnTo>
                  <a:pt x="22" y="89"/>
                </a:lnTo>
                <a:lnTo>
                  <a:pt x="14" y="0"/>
                </a:lnTo>
                <a:lnTo>
                  <a:pt x="7"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55" name="Freeform 64">
            <a:extLst>
              <a:ext uri="{FF2B5EF4-FFF2-40B4-BE49-F238E27FC236}">
                <a16:creationId xmlns:a16="http://schemas.microsoft.com/office/drawing/2014/main" id="{ADE2D9CA-D03C-4B53-836B-7CA464C0CAFB}"/>
              </a:ext>
            </a:extLst>
          </p:cNvPr>
          <p:cNvSpPr>
            <a:spLocks/>
          </p:cNvSpPr>
          <p:nvPr/>
        </p:nvSpPr>
        <p:spPr bwMode="auto">
          <a:xfrm>
            <a:off x="2430717" y="3634358"/>
            <a:ext cx="158353" cy="275035"/>
          </a:xfrm>
          <a:custGeom>
            <a:avLst/>
            <a:gdLst>
              <a:gd name="T0" fmla="*/ 14 w 133"/>
              <a:gd name="T1" fmla="*/ 231 h 231"/>
              <a:gd name="T2" fmla="*/ 133 w 133"/>
              <a:gd name="T3" fmla="*/ 8 h 231"/>
              <a:gd name="T4" fmla="*/ 118 w 133"/>
              <a:gd name="T5" fmla="*/ 0 h 231"/>
              <a:gd name="T6" fmla="*/ 0 w 133"/>
              <a:gd name="T7" fmla="*/ 223 h 231"/>
              <a:gd name="T8" fmla="*/ 14 w 133"/>
              <a:gd name="T9" fmla="*/ 231 h 231"/>
              <a:gd name="T10" fmla="*/ 0 60000 65536"/>
              <a:gd name="T11" fmla="*/ 0 60000 65536"/>
              <a:gd name="T12" fmla="*/ 0 60000 65536"/>
              <a:gd name="T13" fmla="*/ 0 60000 65536"/>
              <a:gd name="T14" fmla="*/ 0 60000 65536"/>
              <a:gd name="T15" fmla="*/ 0 w 133"/>
              <a:gd name="T16" fmla="*/ 0 h 231"/>
              <a:gd name="T17" fmla="*/ 133 w 133"/>
              <a:gd name="T18" fmla="*/ 231 h 231"/>
            </a:gdLst>
            <a:ahLst/>
            <a:cxnLst>
              <a:cxn ang="T10">
                <a:pos x="T0" y="T1"/>
              </a:cxn>
              <a:cxn ang="T11">
                <a:pos x="T2" y="T3"/>
              </a:cxn>
              <a:cxn ang="T12">
                <a:pos x="T4" y="T5"/>
              </a:cxn>
              <a:cxn ang="T13">
                <a:pos x="T6" y="T7"/>
              </a:cxn>
              <a:cxn ang="T14">
                <a:pos x="T8" y="T9"/>
              </a:cxn>
            </a:cxnLst>
            <a:rect l="T15" t="T16" r="T17" b="T18"/>
            <a:pathLst>
              <a:path w="133" h="231">
                <a:moveTo>
                  <a:pt x="14" y="231"/>
                </a:moveTo>
                <a:lnTo>
                  <a:pt x="133" y="8"/>
                </a:lnTo>
                <a:lnTo>
                  <a:pt x="118" y="0"/>
                </a:lnTo>
                <a:lnTo>
                  <a:pt x="0" y="223"/>
                </a:lnTo>
                <a:lnTo>
                  <a:pt x="14" y="231"/>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61" name="Rectangle 52">
            <a:extLst>
              <a:ext uri="{FF2B5EF4-FFF2-40B4-BE49-F238E27FC236}">
                <a16:creationId xmlns:a16="http://schemas.microsoft.com/office/drawing/2014/main" id="{FD11A8AB-473D-4835-BA2E-6B2C4F17BB72}"/>
              </a:ext>
            </a:extLst>
          </p:cNvPr>
          <p:cNvSpPr>
            <a:spLocks noChangeArrowheads="1"/>
          </p:cNvSpPr>
          <p:nvPr/>
        </p:nvSpPr>
        <p:spPr bwMode="auto">
          <a:xfrm>
            <a:off x="1672230" y="2496682"/>
            <a:ext cx="9505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algn="ctr" eaLnBrk="1" hangingPunct="1"/>
            <a:r>
              <a:rPr lang="en-US" altLang="ru-RU" sz="1800" dirty="0">
                <a:solidFill>
                  <a:srgbClr val="7030A0"/>
                </a:solidFill>
                <a:latin typeface="Comic Sans MS" panose="030F0702030302020204" pitchFamily="66" charset="0"/>
              </a:rPr>
              <a:t>N = 153</a:t>
            </a:r>
            <a:endParaRPr lang="ru-RU" altLang="ru-RU" sz="1800" dirty="0">
              <a:solidFill>
                <a:srgbClr val="7030A0"/>
              </a:solidFill>
            </a:endParaRPr>
          </a:p>
        </p:txBody>
      </p:sp>
      <p:sp>
        <p:nvSpPr>
          <p:cNvPr id="663" name="Rectangle 52">
            <a:extLst>
              <a:ext uri="{FF2B5EF4-FFF2-40B4-BE49-F238E27FC236}">
                <a16:creationId xmlns:a16="http://schemas.microsoft.com/office/drawing/2014/main" id="{6A5D4EF6-DB4C-44AD-B7C2-2E4292B9B8E7}"/>
              </a:ext>
            </a:extLst>
          </p:cNvPr>
          <p:cNvSpPr>
            <a:spLocks noChangeArrowheads="1"/>
          </p:cNvSpPr>
          <p:nvPr/>
        </p:nvSpPr>
        <p:spPr bwMode="auto">
          <a:xfrm>
            <a:off x="2971353" y="3203417"/>
            <a:ext cx="11621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algn="ctr" eaLnBrk="1" hangingPunct="1"/>
            <a:r>
              <a:rPr lang="en-US" altLang="ru-RU" sz="1800" dirty="0">
                <a:solidFill>
                  <a:srgbClr val="7030A0"/>
                </a:solidFill>
                <a:latin typeface="Comic Sans MS" panose="030F0702030302020204" pitchFamily="66" charset="0"/>
              </a:rPr>
              <a:t>T</a:t>
            </a:r>
            <a:r>
              <a:rPr lang="en-US" altLang="ru-RU" sz="1800" baseline="-25000" dirty="0">
                <a:solidFill>
                  <a:srgbClr val="7030A0"/>
                </a:solidFill>
                <a:latin typeface="Comic Sans MS" panose="030F0702030302020204" pitchFamily="66" charset="0"/>
              </a:rPr>
              <a:t>1/2</a:t>
            </a:r>
            <a:r>
              <a:rPr lang="en-US" altLang="ru-RU" sz="1800" dirty="0">
                <a:solidFill>
                  <a:srgbClr val="7030A0"/>
                </a:solidFill>
                <a:latin typeface="Comic Sans MS" panose="030F0702030302020204" pitchFamily="66" charset="0"/>
              </a:rPr>
              <a:t>=1.5 s</a:t>
            </a:r>
            <a:endParaRPr lang="ru-RU" altLang="ru-RU" sz="1800" dirty="0">
              <a:solidFill>
                <a:srgbClr val="7030A0"/>
              </a:solidFill>
            </a:endParaRPr>
          </a:p>
        </p:txBody>
      </p:sp>
      <p:sp>
        <p:nvSpPr>
          <p:cNvPr id="677" name="TextBox 676">
            <a:extLst>
              <a:ext uri="{FF2B5EF4-FFF2-40B4-BE49-F238E27FC236}">
                <a16:creationId xmlns:a16="http://schemas.microsoft.com/office/drawing/2014/main" id="{2EB4A1DF-F8D2-423E-9755-4ACBC384E75D}"/>
              </a:ext>
            </a:extLst>
          </p:cNvPr>
          <p:cNvSpPr txBox="1"/>
          <p:nvPr/>
        </p:nvSpPr>
        <p:spPr>
          <a:xfrm>
            <a:off x="42395" y="2358182"/>
            <a:ext cx="1414170" cy="553998"/>
          </a:xfrm>
          <a:prstGeom prst="rect">
            <a:avLst/>
          </a:prstGeom>
          <a:noFill/>
        </p:spPr>
        <p:txBody>
          <a:bodyPr wrap="none" rtlCol="0">
            <a:spAutoFit/>
          </a:bodyPr>
          <a:lstStyle/>
          <a:p>
            <a:pPr algn="ctr"/>
            <a:r>
              <a:rPr lang="en-US" sz="1500" dirty="0">
                <a:latin typeface="Arial Black" panose="020B0A04020102020204" pitchFamily="34" charset="0"/>
              </a:rPr>
              <a:t>Cold Fusion</a:t>
            </a:r>
          </a:p>
          <a:p>
            <a:pPr algn="ctr"/>
            <a:r>
              <a:rPr lang="en-US" baseline="30000" dirty="0">
                <a:latin typeface="Arial Black" panose="020B0A04020102020204" pitchFamily="34" charset="0"/>
              </a:rPr>
              <a:t>209</a:t>
            </a:r>
            <a:r>
              <a:rPr lang="en-US" sz="1500" dirty="0">
                <a:latin typeface="Arial Black" panose="020B0A04020102020204" pitchFamily="34" charset="0"/>
              </a:rPr>
              <a:t>Bi-target</a:t>
            </a:r>
            <a:endParaRPr lang="ru-RU" sz="1500" dirty="0">
              <a:latin typeface="Arial Black" panose="020B0A04020102020204" pitchFamily="34" charset="0"/>
            </a:endParaRPr>
          </a:p>
        </p:txBody>
      </p:sp>
      <p:grpSp>
        <p:nvGrpSpPr>
          <p:cNvPr id="2" name="Группа 1">
            <a:extLst>
              <a:ext uri="{FF2B5EF4-FFF2-40B4-BE49-F238E27FC236}">
                <a16:creationId xmlns:a16="http://schemas.microsoft.com/office/drawing/2014/main" id="{EBD34378-FF14-4323-A2E1-2C0806B6F7A1}"/>
              </a:ext>
            </a:extLst>
          </p:cNvPr>
          <p:cNvGrpSpPr/>
          <p:nvPr/>
        </p:nvGrpSpPr>
        <p:grpSpPr>
          <a:xfrm>
            <a:off x="3545458" y="95502"/>
            <a:ext cx="4361105" cy="4625289"/>
            <a:chOff x="3203275" y="127334"/>
            <a:chExt cx="5814807" cy="6167052"/>
          </a:xfrm>
        </p:grpSpPr>
        <p:sp>
          <p:nvSpPr>
            <p:cNvPr id="371" name="Rectangle 8">
              <a:extLst>
                <a:ext uri="{FF2B5EF4-FFF2-40B4-BE49-F238E27FC236}">
                  <a16:creationId xmlns:a16="http://schemas.microsoft.com/office/drawing/2014/main" id="{80014C61-BA36-4954-85E1-4B30DA3E7E4A}"/>
                </a:ext>
              </a:extLst>
            </p:cNvPr>
            <p:cNvSpPr>
              <a:spLocks noChangeArrowheads="1"/>
            </p:cNvSpPr>
            <p:nvPr/>
          </p:nvSpPr>
          <p:spPr bwMode="auto">
            <a:xfrm>
              <a:off x="5831031" y="2051385"/>
              <a:ext cx="143203"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500">
                  <a:solidFill>
                    <a:srgbClr val="E44600"/>
                  </a:solidFill>
                  <a:latin typeface="Comic Sans MS" panose="030F0702030302020204" pitchFamily="66" charset="0"/>
                </a:rPr>
                <a:t>a</a:t>
              </a:r>
              <a:endParaRPr lang="ru-RU" altLang="ru-RU" sz="1800"/>
            </a:p>
          </p:txBody>
        </p:sp>
        <p:sp>
          <p:nvSpPr>
            <p:cNvPr id="372" name="Rectangle 9">
              <a:extLst>
                <a:ext uri="{FF2B5EF4-FFF2-40B4-BE49-F238E27FC236}">
                  <a16:creationId xmlns:a16="http://schemas.microsoft.com/office/drawing/2014/main" id="{E22494B7-8C62-4ACC-87E2-225E79B95D40}"/>
                </a:ext>
              </a:extLst>
            </p:cNvPr>
            <p:cNvSpPr>
              <a:spLocks noChangeArrowheads="1"/>
            </p:cNvSpPr>
            <p:nvPr/>
          </p:nvSpPr>
          <p:spPr bwMode="auto">
            <a:xfrm>
              <a:off x="6610494" y="622634"/>
              <a:ext cx="143203"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500">
                  <a:solidFill>
                    <a:srgbClr val="E44600"/>
                  </a:solidFill>
                  <a:latin typeface="Comic Sans MS" panose="030F0702030302020204" pitchFamily="66" charset="0"/>
                </a:rPr>
                <a:t>a</a:t>
              </a:r>
              <a:endParaRPr lang="ru-RU" altLang="ru-RU" sz="1800"/>
            </a:p>
          </p:txBody>
        </p:sp>
        <p:sp>
          <p:nvSpPr>
            <p:cNvPr id="373" name="Freeform 10">
              <a:extLst>
                <a:ext uri="{FF2B5EF4-FFF2-40B4-BE49-F238E27FC236}">
                  <a16:creationId xmlns:a16="http://schemas.microsoft.com/office/drawing/2014/main" id="{E4106686-F245-4E1A-8420-C53C2E869B7A}"/>
                </a:ext>
              </a:extLst>
            </p:cNvPr>
            <p:cNvSpPr>
              <a:spLocks/>
            </p:cNvSpPr>
            <p:nvPr/>
          </p:nvSpPr>
          <p:spPr bwMode="auto">
            <a:xfrm>
              <a:off x="5937393" y="859172"/>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2" y="49"/>
                  </a:moveTo>
                  <a:lnTo>
                    <a:pt x="50" y="49"/>
                  </a:lnTo>
                  <a:lnTo>
                    <a:pt x="50" y="1"/>
                  </a:lnTo>
                  <a:lnTo>
                    <a:pt x="50" y="0"/>
                  </a:lnTo>
                  <a:lnTo>
                    <a:pt x="2" y="0"/>
                  </a:lnTo>
                  <a:lnTo>
                    <a:pt x="2" y="1"/>
                  </a:lnTo>
                  <a:lnTo>
                    <a:pt x="0" y="1"/>
                  </a:lnTo>
                  <a:lnTo>
                    <a:pt x="0" y="49"/>
                  </a:lnTo>
                  <a:lnTo>
                    <a:pt x="2" y="49"/>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74" name="Freeform 11">
              <a:extLst>
                <a:ext uri="{FF2B5EF4-FFF2-40B4-BE49-F238E27FC236}">
                  <a16:creationId xmlns:a16="http://schemas.microsoft.com/office/drawing/2014/main" id="{7744004E-33E4-4340-97A2-F68C5E777258}"/>
                </a:ext>
              </a:extLst>
            </p:cNvPr>
            <p:cNvSpPr>
              <a:spLocks/>
            </p:cNvSpPr>
            <p:nvPr/>
          </p:nvSpPr>
          <p:spPr bwMode="auto">
            <a:xfrm>
              <a:off x="5937393" y="859172"/>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2147483647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2" y="49"/>
                  </a:moveTo>
                  <a:lnTo>
                    <a:pt x="50" y="49"/>
                  </a:lnTo>
                  <a:lnTo>
                    <a:pt x="50" y="1"/>
                  </a:lnTo>
                  <a:lnTo>
                    <a:pt x="50" y="0"/>
                  </a:lnTo>
                  <a:lnTo>
                    <a:pt x="2" y="0"/>
                  </a:lnTo>
                  <a:lnTo>
                    <a:pt x="2" y="1"/>
                  </a:lnTo>
                  <a:lnTo>
                    <a:pt x="0" y="1"/>
                  </a:lnTo>
                  <a:lnTo>
                    <a:pt x="0" y="49"/>
                  </a:lnTo>
                  <a:lnTo>
                    <a:pt x="2" y="49"/>
                  </a:lnTo>
                </a:path>
              </a:pathLst>
            </a:custGeom>
            <a:noFill/>
            <a:ln w="0">
              <a:solidFill>
                <a:srgbClr val="686099"/>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75" name="Freeform 12">
              <a:extLst>
                <a:ext uri="{FF2B5EF4-FFF2-40B4-BE49-F238E27FC236}">
                  <a16:creationId xmlns:a16="http://schemas.microsoft.com/office/drawing/2014/main" id="{6934FBBE-BED5-4737-84C4-CBB8BDE49D7E}"/>
                </a:ext>
              </a:extLst>
            </p:cNvPr>
            <p:cNvSpPr>
              <a:spLocks/>
            </p:cNvSpPr>
            <p:nvPr/>
          </p:nvSpPr>
          <p:spPr bwMode="auto">
            <a:xfrm>
              <a:off x="5194443" y="2262522"/>
              <a:ext cx="566737" cy="566738"/>
            </a:xfrm>
            <a:custGeom>
              <a:avLst/>
              <a:gdLst>
                <a:gd name="T0" fmla="*/ 0 w 48"/>
                <a:gd name="T1" fmla="*/ 2147483647 h 48"/>
                <a:gd name="T2" fmla="*/ 2147483647 w 48"/>
                <a:gd name="T3" fmla="*/ 2147483647 h 48"/>
                <a:gd name="T4" fmla="*/ 2147483647 w 48"/>
                <a:gd name="T5" fmla="*/ 2147483647 h 48"/>
                <a:gd name="T6" fmla="*/ 2147483647 w 48"/>
                <a:gd name="T7" fmla="*/ 0 h 48"/>
                <a:gd name="T8" fmla="*/ 2147483647 w 48"/>
                <a:gd name="T9" fmla="*/ 0 h 48"/>
                <a:gd name="T10" fmla="*/ 0 w 48"/>
                <a:gd name="T11" fmla="*/ 0 h 48"/>
                <a:gd name="T12" fmla="*/ 0 w 48"/>
                <a:gd name="T13" fmla="*/ 0 h 48"/>
                <a:gd name="T14" fmla="*/ 0 w 48"/>
                <a:gd name="T15" fmla="*/ 2147483647 h 48"/>
                <a:gd name="T16" fmla="*/ 0 w 48"/>
                <a:gd name="T17" fmla="*/ 2147483647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48"/>
                <a:gd name="T29" fmla="*/ 48 w 48"/>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48">
                  <a:moveTo>
                    <a:pt x="0" y="48"/>
                  </a:moveTo>
                  <a:lnTo>
                    <a:pt x="48" y="48"/>
                  </a:lnTo>
                  <a:lnTo>
                    <a:pt x="48" y="0"/>
                  </a:lnTo>
                  <a:lnTo>
                    <a:pt x="0" y="0"/>
                  </a:lnTo>
                  <a:lnTo>
                    <a:pt x="0" y="48"/>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76" name="Freeform 13">
              <a:extLst>
                <a:ext uri="{FF2B5EF4-FFF2-40B4-BE49-F238E27FC236}">
                  <a16:creationId xmlns:a16="http://schemas.microsoft.com/office/drawing/2014/main" id="{E29F8C96-C378-4715-9A3C-BE01CCDDE795}"/>
                </a:ext>
              </a:extLst>
            </p:cNvPr>
            <p:cNvSpPr>
              <a:spLocks/>
            </p:cNvSpPr>
            <p:nvPr/>
          </p:nvSpPr>
          <p:spPr bwMode="auto">
            <a:xfrm>
              <a:off x="5194443" y="2262522"/>
              <a:ext cx="566737" cy="566738"/>
            </a:xfrm>
            <a:custGeom>
              <a:avLst/>
              <a:gdLst>
                <a:gd name="T0" fmla="*/ 0 w 48"/>
                <a:gd name="T1" fmla="*/ 2147483647 h 48"/>
                <a:gd name="T2" fmla="*/ 2147483647 w 48"/>
                <a:gd name="T3" fmla="*/ 2147483647 h 48"/>
                <a:gd name="T4" fmla="*/ 2147483647 w 48"/>
                <a:gd name="T5" fmla="*/ 2147483647 h 48"/>
                <a:gd name="T6" fmla="*/ 2147483647 w 48"/>
                <a:gd name="T7" fmla="*/ 0 h 48"/>
                <a:gd name="T8" fmla="*/ 2147483647 w 48"/>
                <a:gd name="T9" fmla="*/ 0 h 48"/>
                <a:gd name="T10" fmla="*/ 0 w 48"/>
                <a:gd name="T11" fmla="*/ 0 h 48"/>
                <a:gd name="T12" fmla="*/ 0 w 48"/>
                <a:gd name="T13" fmla="*/ 0 h 48"/>
                <a:gd name="T14" fmla="*/ 0 w 48"/>
                <a:gd name="T15" fmla="*/ 2147483647 h 48"/>
                <a:gd name="T16" fmla="*/ 0 w 48"/>
                <a:gd name="T17" fmla="*/ 2147483647 h 48"/>
                <a:gd name="T18" fmla="*/ 0 w 48"/>
                <a:gd name="T19" fmla="*/ 2147483647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48"/>
                <a:gd name="T32" fmla="*/ 48 w 48"/>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48">
                  <a:moveTo>
                    <a:pt x="0" y="48"/>
                  </a:moveTo>
                  <a:lnTo>
                    <a:pt x="48" y="48"/>
                  </a:lnTo>
                  <a:lnTo>
                    <a:pt x="48" y="0"/>
                  </a:lnTo>
                  <a:lnTo>
                    <a:pt x="0" y="0"/>
                  </a:lnTo>
                  <a:lnTo>
                    <a:pt x="0" y="48"/>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77" name="Rectangle 14">
              <a:extLst>
                <a:ext uri="{FF2B5EF4-FFF2-40B4-BE49-F238E27FC236}">
                  <a16:creationId xmlns:a16="http://schemas.microsoft.com/office/drawing/2014/main" id="{38E67C96-F390-4964-9145-6BDC638F2DC1}"/>
                </a:ext>
              </a:extLst>
            </p:cNvPr>
            <p:cNvSpPr>
              <a:spLocks noChangeArrowheads="1"/>
            </p:cNvSpPr>
            <p:nvPr/>
          </p:nvSpPr>
          <p:spPr bwMode="auto">
            <a:xfrm>
              <a:off x="6115194" y="1117934"/>
              <a:ext cx="3783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a:solidFill>
                    <a:srgbClr val="353A3C"/>
                  </a:solidFill>
                  <a:latin typeface="Comic Sans MS" panose="030F0702030302020204" pitchFamily="66" charset="0"/>
                </a:rPr>
                <a:t>113</a:t>
              </a:r>
              <a:endParaRPr lang="ru-RU" altLang="ru-RU" sz="1800"/>
            </a:p>
          </p:txBody>
        </p:sp>
        <p:sp>
          <p:nvSpPr>
            <p:cNvPr id="378" name="Rectangle 15">
              <a:extLst>
                <a:ext uri="{FF2B5EF4-FFF2-40B4-BE49-F238E27FC236}">
                  <a16:creationId xmlns:a16="http://schemas.microsoft.com/office/drawing/2014/main" id="{950D96FB-013F-42A5-98D8-E523677D1A0C}"/>
                </a:ext>
              </a:extLst>
            </p:cNvPr>
            <p:cNvSpPr>
              <a:spLocks noChangeArrowheads="1"/>
            </p:cNvSpPr>
            <p:nvPr/>
          </p:nvSpPr>
          <p:spPr bwMode="auto">
            <a:xfrm>
              <a:off x="5996131" y="906797"/>
              <a:ext cx="282128"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a:solidFill>
                    <a:srgbClr val="353A3C"/>
                  </a:solidFill>
                  <a:latin typeface="Comic Sans MS" panose="030F0702030302020204" pitchFamily="66" charset="0"/>
                </a:rPr>
                <a:t>284</a:t>
              </a:r>
              <a:endParaRPr lang="ru-RU" altLang="ru-RU" sz="1800"/>
            </a:p>
          </p:txBody>
        </p:sp>
        <p:sp>
          <p:nvSpPr>
            <p:cNvPr id="379" name="Freeform 16">
              <a:extLst>
                <a:ext uri="{FF2B5EF4-FFF2-40B4-BE49-F238E27FC236}">
                  <a16:creationId xmlns:a16="http://schemas.microsoft.com/office/drawing/2014/main" id="{3E6A2671-ABDA-48DA-AECD-7E34B29B4595}"/>
                </a:ext>
              </a:extLst>
            </p:cNvPr>
            <p:cNvSpPr>
              <a:spLocks/>
            </p:cNvSpPr>
            <p:nvPr/>
          </p:nvSpPr>
          <p:spPr bwMode="auto">
            <a:xfrm>
              <a:off x="5583381" y="1554497"/>
              <a:ext cx="577850" cy="577850"/>
            </a:xfrm>
            <a:custGeom>
              <a:avLst/>
              <a:gdLst>
                <a:gd name="T0" fmla="*/ 2147483647 w 49"/>
                <a:gd name="T1" fmla="*/ 2147483647 h 49"/>
                <a:gd name="T2" fmla="*/ 2147483647 w 49"/>
                <a:gd name="T3" fmla="*/ 2147483647 h 49"/>
                <a:gd name="T4" fmla="*/ 2147483647 w 49"/>
                <a:gd name="T5" fmla="*/ 2147483647 h 49"/>
                <a:gd name="T6" fmla="*/ 2147483647 w 49"/>
                <a:gd name="T7" fmla="*/ 0 h 49"/>
                <a:gd name="T8" fmla="*/ 2147483647 w 49"/>
                <a:gd name="T9" fmla="*/ 0 h 49"/>
                <a:gd name="T10" fmla="*/ 2147483647 w 49"/>
                <a:gd name="T11" fmla="*/ 0 h 49"/>
                <a:gd name="T12" fmla="*/ 2147483647 w 49"/>
                <a:gd name="T13" fmla="*/ 0 h 49"/>
                <a:gd name="T14" fmla="*/ 0 w 49"/>
                <a:gd name="T15" fmla="*/ 0 h 49"/>
                <a:gd name="T16" fmla="*/ 0 w 49"/>
                <a:gd name="T17" fmla="*/ 2147483647 h 49"/>
                <a:gd name="T18" fmla="*/ 2147483647 w 49"/>
                <a:gd name="T19" fmla="*/ 2147483647 h 49"/>
                <a:gd name="T20" fmla="*/ 2147483647 w 49"/>
                <a:gd name="T21" fmla="*/ 2147483647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
                <a:gd name="T34" fmla="*/ 0 h 49"/>
                <a:gd name="T35" fmla="*/ 49 w 49"/>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 h="49">
                  <a:moveTo>
                    <a:pt x="1" y="49"/>
                  </a:moveTo>
                  <a:lnTo>
                    <a:pt x="49" y="49"/>
                  </a:lnTo>
                  <a:lnTo>
                    <a:pt x="49" y="0"/>
                  </a:lnTo>
                  <a:lnTo>
                    <a:pt x="1" y="0"/>
                  </a:lnTo>
                  <a:lnTo>
                    <a:pt x="0" y="0"/>
                  </a:lnTo>
                  <a:lnTo>
                    <a:pt x="0" y="49"/>
                  </a:lnTo>
                  <a:lnTo>
                    <a:pt x="1" y="49"/>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80" name="Freeform 17">
              <a:extLst>
                <a:ext uri="{FF2B5EF4-FFF2-40B4-BE49-F238E27FC236}">
                  <a16:creationId xmlns:a16="http://schemas.microsoft.com/office/drawing/2014/main" id="{20CF02C8-C353-4927-9B3D-FB9E540D5F84}"/>
                </a:ext>
              </a:extLst>
            </p:cNvPr>
            <p:cNvSpPr>
              <a:spLocks/>
            </p:cNvSpPr>
            <p:nvPr/>
          </p:nvSpPr>
          <p:spPr bwMode="auto">
            <a:xfrm>
              <a:off x="5583381" y="1554497"/>
              <a:ext cx="577850" cy="577850"/>
            </a:xfrm>
            <a:custGeom>
              <a:avLst/>
              <a:gdLst>
                <a:gd name="T0" fmla="*/ 2147483647 w 49"/>
                <a:gd name="T1" fmla="*/ 2147483647 h 49"/>
                <a:gd name="T2" fmla="*/ 2147483647 w 49"/>
                <a:gd name="T3" fmla="*/ 2147483647 h 49"/>
                <a:gd name="T4" fmla="*/ 2147483647 w 49"/>
                <a:gd name="T5" fmla="*/ 2147483647 h 49"/>
                <a:gd name="T6" fmla="*/ 2147483647 w 49"/>
                <a:gd name="T7" fmla="*/ 0 h 49"/>
                <a:gd name="T8" fmla="*/ 2147483647 w 49"/>
                <a:gd name="T9" fmla="*/ 0 h 49"/>
                <a:gd name="T10" fmla="*/ 2147483647 w 49"/>
                <a:gd name="T11" fmla="*/ 0 h 49"/>
                <a:gd name="T12" fmla="*/ 2147483647 w 49"/>
                <a:gd name="T13" fmla="*/ 0 h 49"/>
                <a:gd name="T14" fmla="*/ 0 w 49"/>
                <a:gd name="T15" fmla="*/ 0 h 49"/>
                <a:gd name="T16" fmla="*/ 0 w 49"/>
                <a:gd name="T17" fmla="*/ 2147483647 h 49"/>
                <a:gd name="T18" fmla="*/ 2147483647 w 49"/>
                <a:gd name="T19" fmla="*/ 2147483647 h 49"/>
                <a:gd name="T20" fmla="*/ 2147483647 w 49"/>
                <a:gd name="T21" fmla="*/ 2147483647 h 49"/>
                <a:gd name="T22" fmla="*/ 2147483647 w 49"/>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
                <a:gd name="T37" fmla="*/ 0 h 49"/>
                <a:gd name="T38" fmla="*/ 49 w 49"/>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 h="49">
                  <a:moveTo>
                    <a:pt x="1" y="49"/>
                  </a:moveTo>
                  <a:lnTo>
                    <a:pt x="49" y="49"/>
                  </a:lnTo>
                  <a:lnTo>
                    <a:pt x="49" y="0"/>
                  </a:lnTo>
                  <a:lnTo>
                    <a:pt x="1" y="0"/>
                  </a:lnTo>
                  <a:lnTo>
                    <a:pt x="0" y="0"/>
                  </a:lnTo>
                  <a:lnTo>
                    <a:pt x="0" y="49"/>
                  </a:lnTo>
                  <a:lnTo>
                    <a:pt x="1"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81" name="Rectangle 18">
              <a:extLst>
                <a:ext uri="{FF2B5EF4-FFF2-40B4-BE49-F238E27FC236}">
                  <a16:creationId xmlns:a16="http://schemas.microsoft.com/office/drawing/2014/main" id="{52905000-3F72-497E-935B-780E67FC13F4}"/>
                </a:ext>
              </a:extLst>
            </p:cNvPr>
            <p:cNvSpPr>
              <a:spLocks noChangeArrowheads="1"/>
            </p:cNvSpPr>
            <p:nvPr/>
          </p:nvSpPr>
          <p:spPr bwMode="auto">
            <a:xfrm>
              <a:off x="5242068" y="2273634"/>
              <a:ext cx="282128"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a:solidFill>
                    <a:srgbClr val="353A3C"/>
                  </a:solidFill>
                  <a:latin typeface="Comic Sans MS" panose="030F0702030302020204" pitchFamily="66" charset="0"/>
                </a:rPr>
                <a:t>276</a:t>
              </a:r>
              <a:endParaRPr lang="ru-RU" altLang="ru-RU" sz="1800"/>
            </a:p>
          </p:txBody>
        </p:sp>
        <p:sp>
          <p:nvSpPr>
            <p:cNvPr id="382" name="Rectangle 19">
              <a:extLst>
                <a:ext uri="{FF2B5EF4-FFF2-40B4-BE49-F238E27FC236}">
                  <a16:creationId xmlns:a16="http://schemas.microsoft.com/office/drawing/2014/main" id="{2F971018-5220-4D8E-B58C-4B32130325A2}"/>
                </a:ext>
              </a:extLst>
            </p:cNvPr>
            <p:cNvSpPr>
              <a:spLocks noChangeArrowheads="1"/>
            </p:cNvSpPr>
            <p:nvPr/>
          </p:nvSpPr>
          <p:spPr bwMode="auto">
            <a:xfrm>
              <a:off x="5748481" y="1802147"/>
              <a:ext cx="3783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a:solidFill>
                    <a:srgbClr val="353A3C"/>
                  </a:solidFill>
                  <a:latin typeface="Comic Sans MS" panose="030F0702030302020204" pitchFamily="66" charset="0"/>
                </a:rPr>
                <a:t>111</a:t>
              </a:r>
              <a:endParaRPr lang="ru-RU" altLang="ru-RU" sz="1800"/>
            </a:p>
          </p:txBody>
        </p:sp>
        <p:sp>
          <p:nvSpPr>
            <p:cNvPr id="383" name="Rectangle 20">
              <a:extLst>
                <a:ext uri="{FF2B5EF4-FFF2-40B4-BE49-F238E27FC236}">
                  <a16:creationId xmlns:a16="http://schemas.microsoft.com/office/drawing/2014/main" id="{6D600F15-A7E1-425F-AB89-E9139C2433F5}"/>
                </a:ext>
              </a:extLst>
            </p:cNvPr>
            <p:cNvSpPr>
              <a:spLocks noChangeArrowheads="1"/>
            </p:cNvSpPr>
            <p:nvPr/>
          </p:nvSpPr>
          <p:spPr bwMode="auto">
            <a:xfrm>
              <a:off x="5631005" y="1578309"/>
              <a:ext cx="282128"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a:solidFill>
                    <a:srgbClr val="353A3C"/>
                  </a:solidFill>
                  <a:latin typeface="Comic Sans MS" panose="030F0702030302020204" pitchFamily="66" charset="0"/>
                </a:rPr>
                <a:t>280</a:t>
              </a:r>
              <a:endParaRPr lang="ru-RU" altLang="ru-RU" sz="1800"/>
            </a:p>
          </p:txBody>
        </p:sp>
        <p:sp>
          <p:nvSpPr>
            <p:cNvPr id="384" name="Rectangle 21">
              <a:extLst>
                <a:ext uri="{FF2B5EF4-FFF2-40B4-BE49-F238E27FC236}">
                  <a16:creationId xmlns:a16="http://schemas.microsoft.com/office/drawing/2014/main" id="{9322E6E9-80C7-4AED-9E9B-C045A6EA1CFC}"/>
                </a:ext>
              </a:extLst>
            </p:cNvPr>
            <p:cNvSpPr>
              <a:spLocks noChangeArrowheads="1"/>
            </p:cNvSpPr>
            <p:nvPr/>
          </p:nvSpPr>
          <p:spPr bwMode="auto">
            <a:xfrm>
              <a:off x="6219968" y="1378285"/>
              <a:ext cx="143203"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500">
                  <a:solidFill>
                    <a:srgbClr val="E44600"/>
                  </a:solidFill>
                  <a:latin typeface="Comic Sans MS" panose="030F0702030302020204" pitchFamily="66" charset="0"/>
                </a:rPr>
                <a:t>a</a:t>
              </a:r>
              <a:endParaRPr lang="ru-RU" altLang="ru-RU" sz="1800"/>
            </a:p>
          </p:txBody>
        </p:sp>
        <p:sp>
          <p:nvSpPr>
            <p:cNvPr id="385" name="Freeform 22">
              <a:extLst>
                <a:ext uri="{FF2B5EF4-FFF2-40B4-BE49-F238E27FC236}">
                  <a16:creationId xmlns:a16="http://schemas.microsoft.com/office/drawing/2014/main" id="{5798E851-245E-4196-9AD4-83BED8107810}"/>
                </a:ext>
              </a:extLst>
            </p:cNvPr>
            <p:cNvSpPr>
              <a:spLocks/>
            </p:cNvSpPr>
            <p:nvPr/>
          </p:nvSpPr>
          <p:spPr bwMode="auto">
            <a:xfrm>
              <a:off x="6339031" y="127334"/>
              <a:ext cx="588962" cy="590550"/>
            </a:xfrm>
            <a:custGeom>
              <a:avLst/>
              <a:gdLst>
                <a:gd name="T0" fmla="*/ 0 w 50"/>
                <a:gd name="T1" fmla="*/ 2147483647 h 50"/>
                <a:gd name="T2" fmla="*/ 2147483647 w 50"/>
                <a:gd name="T3" fmla="*/ 2147483647 h 50"/>
                <a:gd name="T4" fmla="*/ 2147483647 w 50"/>
                <a:gd name="T5" fmla="*/ 2147483647 h 50"/>
                <a:gd name="T6" fmla="*/ 2147483647 w 50"/>
                <a:gd name="T7" fmla="*/ 2147483647 h 50"/>
                <a:gd name="T8" fmla="*/ 2147483647 w 50"/>
                <a:gd name="T9" fmla="*/ 2147483647 h 50"/>
                <a:gd name="T10" fmla="*/ 2147483647 w 50"/>
                <a:gd name="T11" fmla="*/ 2147483647 h 50"/>
                <a:gd name="T12" fmla="*/ 2147483647 w 50"/>
                <a:gd name="T13" fmla="*/ 0 h 50"/>
                <a:gd name="T14" fmla="*/ 0 w 50"/>
                <a:gd name="T15" fmla="*/ 0 h 50"/>
                <a:gd name="T16" fmla="*/ 0 w 50"/>
                <a:gd name="T17" fmla="*/ 2147483647 h 50"/>
                <a:gd name="T18" fmla="*/ 0 w 50"/>
                <a:gd name="T19" fmla="*/ 2147483647 h 50"/>
                <a:gd name="T20" fmla="*/ 0 w 50"/>
                <a:gd name="T21" fmla="*/ 2147483647 h 50"/>
                <a:gd name="T22" fmla="*/ 0 w 50"/>
                <a:gd name="T23" fmla="*/ 2147483647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50"/>
                <a:gd name="T38" fmla="*/ 50 w 50"/>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50">
                  <a:moveTo>
                    <a:pt x="0" y="50"/>
                  </a:moveTo>
                  <a:lnTo>
                    <a:pt x="48" y="50"/>
                  </a:lnTo>
                  <a:lnTo>
                    <a:pt x="50" y="50"/>
                  </a:lnTo>
                  <a:lnTo>
                    <a:pt x="50" y="2"/>
                  </a:lnTo>
                  <a:lnTo>
                    <a:pt x="48" y="0"/>
                  </a:lnTo>
                  <a:lnTo>
                    <a:pt x="0" y="0"/>
                  </a:lnTo>
                  <a:lnTo>
                    <a:pt x="0" y="2"/>
                  </a:lnTo>
                  <a:lnTo>
                    <a:pt x="0" y="50"/>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86" name="Freeform 23">
              <a:extLst>
                <a:ext uri="{FF2B5EF4-FFF2-40B4-BE49-F238E27FC236}">
                  <a16:creationId xmlns:a16="http://schemas.microsoft.com/office/drawing/2014/main" id="{902ECC92-F790-4254-A487-21DF4E91B7D5}"/>
                </a:ext>
              </a:extLst>
            </p:cNvPr>
            <p:cNvSpPr>
              <a:spLocks/>
            </p:cNvSpPr>
            <p:nvPr/>
          </p:nvSpPr>
          <p:spPr bwMode="auto">
            <a:xfrm>
              <a:off x="6339031" y="127334"/>
              <a:ext cx="588962" cy="590550"/>
            </a:xfrm>
            <a:custGeom>
              <a:avLst/>
              <a:gdLst>
                <a:gd name="T0" fmla="*/ 0 w 50"/>
                <a:gd name="T1" fmla="*/ 2147483647 h 50"/>
                <a:gd name="T2" fmla="*/ 2147483647 w 50"/>
                <a:gd name="T3" fmla="*/ 2147483647 h 50"/>
                <a:gd name="T4" fmla="*/ 2147483647 w 50"/>
                <a:gd name="T5" fmla="*/ 2147483647 h 50"/>
                <a:gd name="T6" fmla="*/ 2147483647 w 50"/>
                <a:gd name="T7" fmla="*/ 2147483647 h 50"/>
                <a:gd name="T8" fmla="*/ 2147483647 w 50"/>
                <a:gd name="T9" fmla="*/ 2147483647 h 50"/>
                <a:gd name="T10" fmla="*/ 2147483647 w 50"/>
                <a:gd name="T11" fmla="*/ 2147483647 h 50"/>
                <a:gd name="T12" fmla="*/ 2147483647 w 50"/>
                <a:gd name="T13" fmla="*/ 0 h 50"/>
                <a:gd name="T14" fmla="*/ 0 w 50"/>
                <a:gd name="T15" fmla="*/ 0 h 50"/>
                <a:gd name="T16" fmla="*/ 0 w 50"/>
                <a:gd name="T17" fmla="*/ 2147483647 h 50"/>
                <a:gd name="T18" fmla="*/ 0 w 50"/>
                <a:gd name="T19" fmla="*/ 2147483647 h 50"/>
                <a:gd name="T20" fmla="*/ 0 w 50"/>
                <a:gd name="T21" fmla="*/ 2147483647 h 50"/>
                <a:gd name="T22" fmla="*/ 0 w 50"/>
                <a:gd name="T23" fmla="*/ 2147483647 h 50"/>
                <a:gd name="T24" fmla="*/ 0 w 50"/>
                <a:gd name="T25" fmla="*/ 2147483647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50"/>
                <a:gd name="T41" fmla="*/ 50 w 50"/>
                <a:gd name="T42" fmla="*/ 50 h 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50">
                  <a:moveTo>
                    <a:pt x="0" y="50"/>
                  </a:moveTo>
                  <a:lnTo>
                    <a:pt x="48" y="50"/>
                  </a:lnTo>
                  <a:lnTo>
                    <a:pt x="50" y="50"/>
                  </a:lnTo>
                  <a:lnTo>
                    <a:pt x="50" y="2"/>
                  </a:lnTo>
                  <a:lnTo>
                    <a:pt x="48" y="0"/>
                  </a:lnTo>
                  <a:lnTo>
                    <a:pt x="0" y="0"/>
                  </a:lnTo>
                  <a:lnTo>
                    <a:pt x="0" y="2"/>
                  </a:lnTo>
                  <a:lnTo>
                    <a:pt x="0" y="50"/>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87" name="Freeform 24">
              <a:extLst>
                <a:ext uri="{FF2B5EF4-FFF2-40B4-BE49-F238E27FC236}">
                  <a16:creationId xmlns:a16="http://schemas.microsoft.com/office/drawing/2014/main" id="{EAD9C489-A7B8-4409-819C-F566E9733CFC}"/>
                </a:ext>
              </a:extLst>
            </p:cNvPr>
            <p:cNvSpPr>
              <a:spLocks/>
            </p:cNvSpPr>
            <p:nvPr/>
          </p:nvSpPr>
          <p:spPr bwMode="auto">
            <a:xfrm>
              <a:off x="5937393" y="859172"/>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2147483647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2" y="49"/>
                  </a:moveTo>
                  <a:lnTo>
                    <a:pt x="50" y="49"/>
                  </a:lnTo>
                  <a:lnTo>
                    <a:pt x="50" y="1"/>
                  </a:lnTo>
                  <a:lnTo>
                    <a:pt x="50" y="0"/>
                  </a:lnTo>
                  <a:lnTo>
                    <a:pt x="2" y="0"/>
                  </a:lnTo>
                  <a:lnTo>
                    <a:pt x="2" y="1"/>
                  </a:lnTo>
                  <a:lnTo>
                    <a:pt x="0" y="1"/>
                  </a:lnTo>
                  <a:lnTo>
                    <a:pt x="0" y="49"/>
                  </a:lnTo>
                  <a:lnTo>
                    <a:pt x="2" y="49"/>
                  </a:lnTo>
                </a:path>
              </a:pathLst>
            </a:custGeom>
            <a:noFill/>
            <a:ln w="0">
              <a:solidFill>
                <a:srgbClr val="686099"/>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88" name="Rectangle 25">
              <a:extLst>
                <a:ext uri="{FF2B5EF4-FFF2-40B4-BE49-F238E27FC236}">
                  <a16:creationId xmlns:a16="http://schemas.microsoft.com/office/drawing/2014/main" id="{3F163BD0-1E24-4535-880D-7A80BFDA67D0}"/>
                </a:ext>
              </a:extLst>
            </p:cNvPr>
            <p:cNvSpPr>
              <a:spLocks noChangeArrowheads="1"/>
            </p:cNvSpPr>
            <p:nvPr/>
          </p:nvSpPr>
          <p:spPr bwMode="auto">
            <a:xfrm>
              <a:off x="4718885" y="387685"/>
              <a:ext cx="288754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en-US" altLang="ru-RU" sz="1200" dirty="0">
                  <a:solidFill>
                    <a:srgbClr val="353A3C"/>
                  </a:solidFill>
                  <a:latin typeface="Comic Sans MS" panose="030F0702030302020204" pitchFamily="66" charset="0"/>
                </a:rPr>
                <a:t> </a:t>
              </a:r>
              <a:r>
                <a:rPr lang="en-US" altLang="ru-RU" sz="1500" baseline="30000" dirty="0">
                  <a:solidFill>
                    <a:srgbClr val="353A3C"/>
                  </a:solidFill>
                  <a:latin typeface="Comic Sans MS" panose="030F0702030302020204" pitchFamily="66" charset="0"/>
                </a:rPr>
                <a:t>243</a:t>
              </a:r>
              <a:r>
                <a:rPr lang="en-US" altLang="ru-RU" sz="1200" dirty="0">
                  <a:solidFill>
                    <a:srgbClr val="353A3C"/>
                  </a:solidFill>
                  <a:latin typeface="Comic Sans MS" panose="030F0702030302020204" pitchFamily="66" charset="0"/>
                </a:rPr>
                <a:t>Am + </a:t>
              </a:r>
              <a:r>
                <a:rPr lang="en-US" altLang="ru-RU" sz="1500" baseline="30000" dirty="0">
                  <a:solidFill>
                    <a:srgbClr val="353A3C"/>
                  </a:solidFill>
                  <a:latin typeface="Comic Sans MS" panose="030F0702030302020204" pitchFamily="66" charset="0"/>
                </a:rPr>
                <a:t>48</a:t>
              </a:r>
              <a:r>
                <a:rPr lang="en-US" altLang="ru-RU" sz="1200" dirty="0">
                  <a:solidFill>
                    <a:srgbClr val="353A3C"/>
                  </a:solidFill>
                  <a:latin typeface="Comic Sans MS" panose="030F0702030302020204" pitchFamily="66" charset="0"/>
                </a:rPr>
                <a:t>Ca </a:t>
              </a:r>
              <a:r>
                <a:rPr lang="en-US" altLang="ru-RU" sz="1200" dirty="0">
                  <a:solidFill>
                    <a:srgbClr val="353A3C"/>
                  </a:solidFill>
                  <a:latin typeface="Calibri" panose="020F0502020204030204" pitchFamily="34" charset="0"/>
                  <a:ea typeface="Calibri" panose="020F0502020204030204" pitchFamily="34" charset="0"/>
                  <a:cs typeface="Calibri" panose="020F0502020204030204" pitchFamily="34" charset="0"/>
                </a:rPr>
                <a:t>→ </a:t>
              </a:r>
              <a:r>
                <a:rPr lang="ru-RU" altLang="ru-RU" sz="1200" dirty="0">
                  <a:solidFill>
                    <a:srgbClr val="353A3C"/>
                  </a:solidFill>
                  <a:latin typeface="Comic Sans MS" panose="030F0702030302020204" pitchFamily="66" charset="0"/>
                </a:rPr>
                <a:t>115</a:t>
              </a:r>
              <a:r>
                <a:rPr lang="en-US" altLang="ru-RU" sz="1200" dirty="0">
                  <a:solidFill>
                    <a:srgbClr val="353A3C"/>
                  </a:solidFill>
                  <a:latin typeface="Comic Sans MS" panose="030F0702030302020204" pitchFamily="66" charset="0"/>
                </a:rPr>
                <a:t>   + 3n</a:t>
              </a:r>
              <a:endParaRPr lang="ru-RU" altLang="ru-RU" sz="1800" dirty="0"/>
            </a:p>
          </p:txBody>
        </p:sp>
        <p:sp>
          <p:nvSpPr>
            <p:cNvPr id="389" name="Rectangle 26">
              <a:extLst>
                <a:ext uri="{FF2B5EF4-FFF2-40B4-BE49-F238E27FC236}">
                  <a16:creationId xmlns:a16="http://schemas.microsoft.com/office/drawing/2014/main" id="{ADBA35C9-151A-4160-80DE-61BE8F9C2768}"/>
                </a:ext>
              </a:extLst>
            </p:cNvPr>
            <p:cNvSpPr>
              <a:spLocks noChangeArrowheads="1"/>
            </p:cNvSpPr>
            <p:nvPr/>
          </p:nvSpPr>
          <p:spPr bwMode="auto">
            <a:xfrm>
              <a:off x="6397768" y="162259"/>
              <a:ext cx="282128"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a:solidFill>
                    <a:srgbClr val="353A3C"/>
                  </a:solidFill>
                  <a:latin typeface="Comic Sans MS" panose="030F0702030302020204" pitchFamily="66" charset="0"/>
                </a:rPr>
                <a:t>288</a:t>
              </a:r>
              <a:endParaRPr lang="ru-RU" altLang="ru-RU" sz="1800"/>
            </a:p>
          </p:txBody>
        </p:sp>
        <p:sp>
          <p:nvSpPr>
            <p:cNvPr id="390" name="Freeform 27">
              <a:extLst>
                <a:ext uri="{FF2B5EF4-FFF2-40B4-BE49-F238E27FC236}">
                  <a16:creationId xmlns:a16="http://schemas.microsoft.com/office/drawing/2014/main" id="{2B31063C-27F0-414D-B95F-0973458CE358}"/>
                </a:ext>
              </a:extLst>
            </p:cNvPr>
            <p:cNvSpPr>
              <a:spLocks/>
            </p:cNvSpPr>
            <p:nvPr/>
          </p:nvSpPr>
          <p:spPr bwMode="auto">
            <a:xfrm>
              <a:off x="5937393" y="859172"/>
              <a:ext cx="590550" cy="577850"/>
            </a:xfrm>
            <a:custGeom>
              <a:avLst/>
              <a:gdLst>
                <a:gd name="T0" fmla="*/ 2147483647 w 50"/>
                <a:gd name="T1" fmla="*/ 0 h 49"/>
                <a:gd name="T2" fmla="*/ 2147483647 w 50"/>
                <a:gd name="T3" fmla="*/ 0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0 h 49"/>
                <a:gd name="T24" fmla="*/ 2147483647 w 50"/>
                <a:gd name="T25" fmla="*/ 0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2" y="0"/>
                  </a:moveTo>
                  <a:lnTo>
                    <a:pt x="50" y="0"/>
                  </a:lnTo>
                  <a:lnTo>
                    <a:pt x="50" y="1"/>
                  </a:lnTo>
                  <a:lnTo>
                    <a:pt x="50" y="49"/>
                  </a:lnTo>
                  <a:lnTo>
                    <a:pt x="2" y="49"/>
                  </a:lnTo>
                  <a:lnTo>
                    <a:pt x="0" y="49"/>
                  </a:lnTo>
                  <a:lnTo>
                    <a:pt x="0" y="1"/>
                  </a:lnTo>
                  <a:lnTo>
                    <a:pt x="2" y="1"/>
                  </a:lnTo>
                  <a:lnTo>
                    <a:pt x="2" y="0"/>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1" name="Freeform 28">
              <a:extLst>
                <a:ext uri="{FF2B5EF4-FFF2-40B4-BE49-F238E27FC236}">
                  <a16:creationId xmlns:a16="http://schemas.microsoft.com/office/drawing/2014/main" id="{989B7E67-0713-4F68-AF3B-F5F36852D225}"/>
                </a:ext>
              </a:extLst>
            </p:cNvPr>
            <p:cNvSpPr>
              <a:spLocks/>
            </p:cNvSpPr>
            <p:nvPr/>
          </p:nvSpPr>
          <p:spPr bwMode="auto">
            <a:xfrm>
              <a:off x="6432693" y="657559"/>
              <a:ext cx="212725" cy="354013"/>
            </a:xfrm>
            <a:custGeom>
              <a:avLst/>
              <a:gdLst>
                <a:gd name="T0" fmla="*/ 23 w 134"/>
                <a:gd name="T1" fmla="*/ 223 h 223"/>
                <a:gd name="T2" fmla="*/ 134 w 134"/>
                <a:gd name="T3" fmla="*/ 8 h 223"/>
                <a:gd name="T4" fmla="*/ 119 w 134"/>
                <a:gd name="T5" fmla="*/ 0 h 223"/>
                <a:gd name="T6" fmla="*/ 0 w 134"/>
                <a:gd name="T7" fmla="*/ 216 h 223"/>
                <a:gd name="T8" fmla="*/ 23 w 134"/>
                <a:gd name="T9" fmla="*/ 223 h 223"/>
                <a:gd name="T10" fmla="*/ 0 60000 65536"/>
                <a:gd name="T11" fmla="*/ 0 60000 65536"/>
                <a:gd name="T12" fmla="*/ 0 60000 65536"/>
                <a:gd name="T13" fmla="*/ 0 60000 65536"/>
                <a:gd name="T14" fmla="*/ 0 60000 65536"/>
                <a:gd name="T15" fmla="*/ 0 w 134"/>
                <a:gd name="T16" fmla="*/ 0 h 223"/>
                <a:gd name="T17" fmla="*/ 134 w 134"/>
                <a:gd name="T18" fmla="*/ 223 h 223"/>
              </a:gdLst>
              <a:ahLst/>
              <a:cxnLst>
                <a:cxn ang="T10">
                  <a:pos x="T0" y="T1"/>
                </a:cxn>
                <a:cxn ang="T11">
                  <a:pos x="T2" y="T3"/>
                </a:cxn>
                <a:cxn ang="T12">
                  <a:pos x="T4" y="T5"/>
                </a:cxn>
                <a:cxn ang="T13">
                  <a:pos x="T6" y="T7"/>
                </a:cxn>
                <a:cxn ang="T14">
                  <a:pos x="T8" y="T9"/>
                </a:cxn>
              </a:cxnLst>
              <a:rect l="T15" t="T16" r="T17" b="T18"/>
              <a:pathLst>
                <a:path w="134" h="223">
                  <a:moveTo>
                    <a:pt x="23" y="223"/>
                  </a:moveTo>
                  <a:lnTo>
                    <a:pt x="134" y="8"/>
                  </a:lnTo>
                  <a:lnTo>
                    <a:pt x="119" y="0"/>
                  </a:lnTo>
                  <a:lnTo>
                    <a:pt x="0" y="216"/>
                  </a:lnTo>
                  <a:lnTo>
                    <a:pt x="23" y="223"/>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2" name="Freeform 29">
              <a:extLst>
                <a:ext uri="{FF2B5EF4-FFF2-40B4-BE49-F238E27FC236}">
                  <a16:creationId xmlns:a16="http://schemas.microsoft.com/office/drawing/2014/main" id="{BC338727-5A91-4F38-B7DB-CA9B181ED1A8}"/>
                </a:ext>
              </a:extLst>
            </p:cNvPr>
            <p:cNvSpPr>
              <a:spLocks/>
            </p:cNvSpPr>
            <p:nvPr/>
          </p:nvSpPr>
          <p:spPr bwMode="auto">
            <a:xfrm>
              <a:off x="6421581" y="952834"/>
              <a:ext cx="141287" cy="95250"/>
            </a:xfrm>
            <a:custGeom>
              <a:avLst/>
              <a:gdLst>
                <a:gd name="T0" fmla="*/ 0 w 89"/>
                <a:gd name="T1" fmla="*/ 52 h 60"/>
                <a:gd name="T2" fmla="*/ 15 w 89"/>
                <a:gd name="T3" fmla="*/ 60 h 60"/>
                <a:gd name="T4" fmla="*/ 89 w 89"/>
                <a:gd name="T5" fmla="*/ 15 h 60"/>
                <a:gd name="T6" fmla="*/ 82 w 89"/>
                <a:gd name="T7" fmla="*/ 0 h 60"/>
                <a:gd name="T8" fmla="*/ 7 w 89"/>
                <a:gd name="T9" fmla="*/ 45 h 60"/>
                <a:gd name="T10" fmla="*/ 22 w 89"/>
                <a:gd name="T11" fmla="*/ 45 h 60"/>
                <a:gd name="T12" fmla="*/ 0 w 89"/>
                <a:gd name="T13" fmla="*/ 52 h 60"/>
                <a:gd name="T14" fmla="*/ 0 60000 65536"/>
                <a:gd name="T15" fmla="*/ 0 60000 65536"/>
                <a:gd name="T16" fmla="*/ 0 60000 65536"/>
                <a:gd name="T17" fmla="*/ 0 60000 65536"/>
                <a:gd name="T18" fmla="*/ 0 60000 65536"/>
                <a:gd name="T19" fmla="*/ 0 60000 65536"/>
                <a:gd name="T20" fmla="*/ 0 60000 65536"/>
                <a:gd name="T21" fmla="*/ 0 w 89"/>
                <a:gd name="T22" fmla="*/ 0 h 60"/>
                <a:gd name="T23" fmla="*/ 89 w 8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0">
                  <a:moveTo>
                    <a:pt x="0" y="52"/>
                  </a:moveTo>
                  <a:lnTo>
                    <a:pt x="15" y="60"/>
                  </a:lnTo>
                  <a:lnTo>
                    <a:pt x="89" y="15"/>
                  </a:lnTo>
                  <a:lnTo>
                    <a:pt x="82" y="0"/>
                  </a:lnTo>
                  <a:lnTo>
                    <a:pt x="7" y="45"/>
                  </a:lnTo>
                  <a:lnTo>
                    <a:pt x="22" y="45"/>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3" name="Freeform 30">
              <a:extLst>
                <a:ext uri="{FF2B5EF4-FFF2-40B4-BE49-F238E27FC236}">
                  <a16:creationId xmlns:a16="http://schemas.microsoft.com/office/drawing/2014/main" id="{B7BD16A5-F625-4C94-9020-5E93D09F1505}"/>
                </a:ext>
              </a:extLst>
            </p:cNvPr>
            <p:cNvSpPr>
              <a:spLocks/>
            </p:cNvSpPr>
            <p:nvPr/>
          </p:nvSpPr>
          <p:spPr bwMode="auto">
            <a:xfrm>
              <a:off x="6421581" y="1035384"/>
              <a:ext cx="23812" cy="23813"/>
            </a:xfrm>
            <a:custGeom>
              <a:avLst/>
              <a:gdLst>
                <a:gd name="T0" fmla="*/ 0 w 15"/>
                <a:gd name="T1" fmla="*/ 0 h 15"/>
                <a:gd name="T2" fmla="*/ 0 w 15"/>
                <a:gd name="T3" fmla="*/ 15 h 15"/>
                <a:gd name="T4" fmla="*/ 15 w 15"/>
                <a:gd name="T5" fmla="*/ 8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0"/>
                  </a:moveTo>
                  <a:lnTo>
                    <a:pt x="0" y="15"/>
                  </a:lnTo>
                  <a:lnTo>
                    <a:pt x="15" y="8"/>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4" name="Freeform 31">
              <a:extLst>
                <a:ext uri="{FF2B5EF4-FFF2-40B4-BE49-F238E27FC236}">
                  <a16:creationId xmlns:a16="http://schemas.microsoft.com/office/drawing/2014/main" id="{BE50F186-06B5-4704-B54D-FB01D0FCB222}"/>
                </a:ext>
              </a:extLst>
            </p:cNvPr>
            <p:cNvSpPr>
              <a:spLocks/>
            </p:cNvSpPr>
            <p:nvPr/>
          </p:nvSpPr>
          <p:spPr bwMode="auto">
            <a:xfrm>
              <a:off x="6408881" y="894097"/>
              <a:ext cx="47625" cy="141288"/>
            </a:xfrm>
            <a:custGeom>
              <a:avLst/>
              <a:gdLst>
                <a:gd name="T0" fmla="*/ 8 w 30"/>
                <a:gd name="T1" fmla="*/ 0 h 89"/>
                <a:gd name="T2" fmla="*/ 0 w 30"/>
                <a:gd name="T3" fmla="*/ 0 h 89"/>
                <a:gd name="T4" fmla="*/ 8 w 30"/>
                <a:gd name="T5" fmla="*/ 89 h 89"/>
                <a:gd name="T6" fmla="*/ 30 w 30"/>
                <a:gd name="T7" fmla="*/ 82 h 89"/>
                <a:gd name="T8" fmla="*/ 23 w 30"/>
                <a:gd name="T9" fmla="*/ 0 h 89"/>
                <a:gd name="T10" fmla="*/ 8 w 30"/>
                <a:gd name="T11" fmla="*/ 0 h 89"/>
                <a:gd name="T12" fmla="*/ 0 60000 65536"/>
                <a:gd name="T13" fmla="*/ 0 60000 65536"/>
                <a:gd name="T14" fmla="*/ 0 60000 65536"/>
                <a:gd name="T15" fmla="*/ 0 60000 65536"/>
                <a:gd name="T16" fmla="*/ 0 60000 65536"/>
                <a:gd name="T17" fmla="*/ 0 60000 65536"/>
                <a:gd name="T18" fmla="*/ 0 w 30"/>
                <a:gd name="T19" fmla="*/ 0 h 89"/>
                <a:gd name="T20" fmla="*/ 30 w 30"/>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30" h="89">
                  <a:moveTo>
                    <a:pt x="8" y="0"/>
                  </a:moveTo>
                  <a:lnTo>
                    <a:pt x="0" y="0"/>
                  </a:lnTo>
                  <a:lnTo>
                    <a:pt x="8" y="89"/>
                  </a:lnTo>
                  <a:lnTo>
                    <a:pt x="30" y="82"/>
                  </a:lnTo>
                  <a:lnTo>
                    <a:pt x="23" y="0"/>
                  </a:lnTo>
                  <a:lnTo>
                    <a:pt x="8"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5" name="Freeform 32">
              <a:extLst>
                <a:ext uri="{FF2B5EF4-FFF2-40B4-BE49-F238E27FC236}">
                  <a16:creationId xmlns:a16="http://schemas.microsoft.com/office/drawing/2014/main" id="{EF1795CB-17A5-4A9F-A282-833BB8B2418E}"/>
                </a:ext>
              </a:extLst>
            </p:cNvPr>
            <p:cNvSpPr>
              <a:spLocks/>
            </p:cNvSpPr>
            <p:nvPr/>
          </p:nvSpPr>
          <p:spPr bwMode="auto">
            <a:xfrm>
              <a:off x="6043756" y="1389397"/>
              <a:ext cx="212725" cy="365125"/>
            </a:xfrm>
            <a:custGeom>
              <a:avLst/>
              <a:gdLst>
                <a:gd name="T0" fmla="*/ 15 w 134"/>
                <a:gd name="T1" fmla="*/ 230 h 230"/>
                <a:gd name="T2" fmla="*/ 134 w 134"/>
                <a:gd name="T3" fmla="*/ 15 h 230"/>
                <a:gd name="T4" fmla="*/ 119 w 134"/>
                <a:gd name="T5" fmla="*/ 0 h 230"/>
                <a:gd name="T6" fmla="*/ 0 w 134"/>
                <a:gd name="T7" fmla="*/ 223 h 230"/>
                <a:gd name="T8" fmla="*/ 15 w 134"/>
                <a:gd name="T9" fmla="*/ 230 h 230"/>
                <a:gd name="T10" fmla="*/ 0 60000 65536"/>
                <a:gd name="T11" fmla="*/ 0 60000 65536"/>
                <a:gd name="T12" fmla="*/ 0 60000 65536"/>
                <a:gd name="T13" fmla="*/ 0 60000 65536"/>
                <a:gd name="T14" fmla="*/ 0 60000 65536"/>
                <a:gd name="T15" fmla="*/ 0 w 134"/>
                <a:gd name="T16" fmla="*/ 0 h 230"/>
                <a:gd name="T17" fmla="*/ 134 w 134"/>
                <a:gd name="T18" fmla="*/ 230 h 230"/>
              </a:gdLst>
              <a:ahLst/>
              <a:cxnLst>
                <a:cxn ang="T10">
                  <a:pos x="T0" y="T1"/>
                </a:cxn>
                <a:cxn ang="T11">
                  <a:pos x="T2" y="T3"/>
                </a:cxn>
                <a:cxn ang="T12">
                  <a:pos x="T4" y="T5"/>
                </a:cxn>
                <a:cxn ang="T13">
                  <a:pos x="T6" y="T7"/>
                </a:cxn>
                <a:cxn ang="T14">
                  <a:pos x="T8" y="T9"/>
                </a:cxn>
              </a:cxnLst>
              <a:rect l="T15" t="T16" r="T17" b="T18"/>
              <a:pathLst>
                <a:path w="134" h="230">
                  <a:moveTo>
                    <a:pt x="15" y="230"/>
                  </a:moveTo>
                  <a:lnTo>
                    <a:pt x="134" y="15"/>
                  </a:lnTo>
                  <a:lnTo>
                    <a:pt x="119" y="0"/>
                  </a:lnTo>
                  <a:lnTo>
                    <a:pt x="0" y="223"/>
                  </a:lnTo>
                  <a:lnTo>
                    <a:pt x="15" y="23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6" name="Freeform 33">
              <a:extLst>
                <a:ext uri="{FF2B5EF4-FFF2-40B4-BE49-F238E27FC236}">
                  <a16:creationId xmlns:a16="http://schemas.microsoft.com/office/drawing/2014/main" id="{951780A6-BCB9-4ECC-811C-29F2E2CF0429}"/>
                </a:ext>
              </a:extLst>
            </p:cNvPr>
            <p:cNvSpPr>
              <a:spLocks/>
            </p:cNvSpPr>
            <p:nvPr/>
          </p:nvSpPr>
          <p:spPr bwMode="auto">
            <a:xfrm>
              <a:off x="6032643" y="1684672"/>
              <a:ext cx="141287" cy="93663"/>
            </a:xfrm>
            <a:custGeom>
              <a:avLst/>
              <a:gdLst>
                <a:gd name="T0" fmla="*/ 0 w 89"/>
                <a:gd name="T1" fmla="*/ 52 h 59"/>
                <a:gd name="T2" fmla="*/ 14 w 89"/>
                <a:gd name="T3" fmla="*/ 59 h 59"/>
                <a:gd name="T4" fmla="*/ 89 w 89"/>
                <a:gd name="T5" fmla="*/ 22 h 59"/>
                <a:gd name="T6" fmla="*/ 81 w 89"/>
                <a:gd name="T7" fmla="*/ 0 h 59"/>
                <a:gd name="T8" fmla="*/ 7 w 89"/>
                <a:gd name="T9" fmla="*/ 44 h 59"/>
                <a:gd name="T10" fmla="*/ 22 w 89"/>
                <a:gd name="T11" fmla="*/ 52 h 59"/>
                <a:gd name="T12" fmla="*/ 0 w 89"/>
                <a:gd name="T13" fmla="*/ 52 h 59"/>
                <a:gd name="T14" fmla="*/ 0 60000 65536"/>
                <a:gd name="T15" fmla="*/ 0 60000 65536"/>
                <a:gd name="T16" fmla="*/ 0 60000 65536"/>
                <a:gd name="T17" fmla="*/ 0 60000 65536"/>
                <a:gd name="T18" fmla="*/ 0 60000 65536"/>
                <a:gd name="T19" fmla="*/ 0 60000 65536"/>
                <a:gd name="T20" fmla="*/ 0 60000 65536"/>
                <a:gd name="T21" fmla="*/ 0 w 89"/>
                <a:gd name="T22" fmla="*/ 0 h 59"/>
                <a:gd name="T23" fmla="*/ 89 w 89"/>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59">
                  <a:moveTo>
                    <a:pt x="0" y="52"/>
                  </a:moveTo>
                  <a:lnTo>
                    <a:pt x="14" y="59"/>
                  </a:lnTo>
                  <a:lnTo>
                    <a:pt x="89" y="22"/>
                  </a:lnTo>
                  <a:lnTo>
                    <a:pt x="81" y="0"/>
                  </a:lnTo>
                  <a:lnTo>
                    <a:pt x="7" y="44"/>
                  </a:lnTo>
                  <a:lnTo>
                    <a:pt x="22"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7" name="Freeform 34">
              <a:extLst>
                <a:ext uri="{FF2B5EF4-FFF2-40B4-BE49-F238E27FC236}">
                  <a16:creationId xmlns:a16="http://schemas.microsoft.com/office/drawing/2014/main" id="{49379B29-CEB8-4E20-9BEB-CECCE343EE61}"/>
                </a:ext>
              </a:extLst>
            </p:cNvPr>
            <p:cNvSpPr>
              <a:spLocks/>
            </p:cNvSpPr>
            <p:nvPr/>
          </p:nvSpPr>
          <p:spPr bwMode="auto">
            <a:xfrm>
              <a:off x="6032643" y="1767222"/>
              <a:ext cx="22225" cy="23813"/>
            </a:xfrm>
            <a:custGeom>
              <a:avLst/>
              <a:gdLst>
                <a:gd name="T0" fmla="*/ 0 w 14"/>
                <a:gd name="T1" fmla="*/ 0 h 15"/>
                <a:gd name="T2" fmla="*/ 0 w 14"/>
                <a:gd name="T3" fmla="*/ 15 h 15"/>
                <a:gd name="T4" fmla="*/ 14 w 14"/>
                <a:gd name="T5" fmla="*/ 7 h 15"/>
                <a:gd name="T6" fmla="*/ 0 w 14"/>
                <a:gd name="T7" fmla="*/ 0 h 15"/>
                <a:gd name="T8" fmla="*/ 0 60000 65536"/>
                <a:gd name="T9" fmla="*/ 0 60000 65536"/>
                <a:gd name="T10" fmla="*/ 0 60000 65536"/>
                <a:gd name="T11" fmla="*/ 0 60000 65536"/>
                <a:gd name="T12" fmla="*/ 0 w 14"/>
                <a:gd name="T13" fmla="*/ 0 h 15"/>
                <a:gd name="T14" fmla="*/ 14 w 14"/>
                <a:gd name="T15" fmla="*/ 15 h 15"/>
              </a:gdLst>
              <a:ahLst/>
              <a:cxnLst>
                <a:cxn ang="T8">
                  <a:pos x="T0" y="T1"/>
                </a:cxn>
                <a:cxn ang="T9">
                  <a:pos x="T2" y="T3"/>
                </a:cxn>
                <a:cxn ang="T10">
                  <a:pos x="T4" y="T5"/>
                </a:cxn>
                <a:cxn ang="T11">
                  <a:pos x="T6" y="T7"/>
                </a:cxn>
              </a:cxnLst>
              <a:rect l="T12" t="T13" r="T14" b="T15"/>
              <a:pathLst>
                <a:path w="14" h="15">
                  <a:moveTo>
                    <a:pt x="0" y="0"/>
                  </a:moveTo>
                  <a:lnTo>
                    <a:pt x="0" y="15"/>
                  </a:lnTo>
                  <a:lnTo>
                    <a:pt x="14" y="7"/>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8" name="Freeform 35">
              <a:extLst>
                <a:ext uri="{FF2B5EF4-FFF2-40B4-BE49-F238E27FC236}">
                  <a16:creationId xmlns:a16="http://schemas.microsoft.com/office/drawing/2014/main" id="{854C9CEE-0AF7-4B78-83E3-98072AF4161C}"/>
                </a:ext>
              </a:extLst>
            </p:cNvPr>
            <p:cNvSpPr>
              <a:spLocks/>
            </p:cNvSpPr>
            <p:nvPr/>
          </p:nvSpPr>
          <p:spPr bwMode="auto">
            <a:xfrm>
              <a:off x="6019943" y="1625934"/>
              <a:ext cx="47625" cy="141288"/>
            </a:xfrm>
            <a:custGeom>
              <a:avLst/>
              <a:gdLst>
                <a:gd name="T0" fmla="*/ 8 w 30"/>
                <a:gd name="T1" fmla="*/ 7 h 89"/>
                <a:gd name="T2" fmla="*/ 0 w 30"/>
                <a:gd name="T3" fmla="*/ 7 h 89"/>
                <a:gd name="T4" fmla="*/ 8 w 30"/>
                <a:gd name="T5" fmla="*/ 89 h 89"/>
                <a:gd name="T6" fmla="*/ 30 w 30"/>
                <a:gd name="T7" fmla="*/ 89 h 89"/>
                <a:gd name="T8" fmla="*/ 22 w 30"/>
                <a:gd name="T9" fmla="*/ 0 h 89"/>
                <a:gd name="T10" fmla="*/ 8 w 30"/>
                <a:gd name="T11" fmla="*/ 7 h 89"/>
                <a:gd name="T12" fmla="*/ 0 60000 65536"/>
                <a:gd name="T13" fmla="*/ 0 60000 65536"/>
                <a:gd name="T14" fmla="*/ 0 60000 65536"/>
                <a:gd name="T15" fmla="*/ 0 60000 65536"/>
                <a:gd name="T16" fmla="*/ 0 60000 65536"/>
                <a:gd name="T17" fmla="*/ 0 60000 65536"/>
                <a:gd name="T18" fmla="*/ 0 w 30"/>
                <a:gd name="T19" fmla="*/ 0 h 89"/>
                <a:gd name="T20" fmla="*/ 30 w 30"/>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30" h="89">
                  <a:moveTo>
                    <a:pt x="8" y="7"/>
                  </a:moveTo>
                  <a:lnTo>
                    <a:pt x="0" y="7"/>
                  </a:lnTo>
                  <a:lnTo>
                    <a:pt x="8" y="89"/>
                  </a:lnTo>
                  <a:lnTo>
                    <a:pt x="30" y="89"/>
                  </a:lnTo>
                  <a:lnTo>
                    <a:pt x="22" y="0"/>
                  </a:lnTo>
                  <a:lnTo>
                    <a:pt x="8" y="7"/>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9" name="Freeform 36">
              <a:extLst>
                <a:ext uri="{FF2B5EF4-FFF2-40B4-BE49-F238E27FC236}">
                  <a16:creationId xmlns:a16="http://schemas.microsoft.com/office/drawing/2014/main" id="{6AC46E1E-7775-4890-BA30-72086BAB50A3}"/>
                </a:ext>
              </a:extLst>
            </p:cNvPr>
            <p:cNvSpPr>
              <a:spLocks/>
            </p:cNvSpPr>
            <p:nvPr/>
          </p:nvSpPr>
          <p:spPr bwMode="auto">
            <a:xfrm>
              <a:off x="5678631" y="2038684"/>
              <a:ext cx="200025" cy="365125"/>
            </a:xfrm>
            <a:custGeom>
              <a:avLst/>
              <a:gdLst>
                <a:gd name="T0" fmla="*/ 14 w 126"/>
                <a:gd name="T1" fmla="*/ 230 h 230"/>
                <a:gd name="T2" fmla="*/ 126 w 126"/>
                <a:gd name="T3" fmla="*/ 7 h 230"/>
                <a:gd name="T4" fmla="*/ 111 w 126"/>
                <a:gd name="T5" fmla="*/ 0 h 230"/>
                <a:gd name="T6" fmla="*/ 0 w 126"/>
                <a:gd name="T7" fmla="*/ 223 h 230"/>
                <a:gd name="T8" fmla="*/ 14 w 126"/>
                <a:gd name="T9" fmla="*/ 230 h 230"/>
                <a:gd name="T10" fmla="*/ 0 60000 65536"/>
                <a:gd name="T11" fmla="*/ 0 60000 65536"/>
                <a:gd name="T12" fmla="*/ 0 60000 65536"/>
                <a:gd name="T13" fmla="*/ 0 60000 65536"/>
                <a:gd name="T14" fmla="*/ 0 60000 65536"/>
                <a:gd name="T15" fmla="*/ 0 w 126"/>
                <a:gd name="T16" fmla="*/ 0 h 230"/>
                <a:gd name="T17" fmla="*/ 126 w 126"/>
                <a:gd name="T18" fmla="*/ 230 h 230"/>
              </a:gdLst>
              <a:ahLst/>
              <a:cxnLst>
                <a:cxn ang="T10">
                  <a:pos x="T0" y="T1"/>
                </a:cxn>
                <a:cxn ang="T11">
                  <a:pos x="T2" y="T3"/>
                </a:cxn>
                <a:cxn ang="T12">
                  <a:pos x="T4" y="T5"/>
                </a:cxn>
                <a:cxn ang="T13">
                  <a:pos x="T6" y="T7"/>
                </a:cxn>
                <a:cxn ang="T14">
                  <a:pos x="T8" y="T9"/>
                </a:cxn>
              </a:cxnLst>
              <a:rect l="T15" t="T16" r="T17" b="T18"/>
              <a:pathLst>
                <a:path w="126" h="230">
                  <a:moveTo>
                    <a:pt x="14" y="230"/>
                  </a:moveTo>
                  <a:lnTo>
                    <a:pt x="126" y="7"/>
                  </a:lnTo>
                  <a:lnTo>
                    <a:pt x="111" y="0"/>
                  </a:lnTo>
                  <a:lnTo>
                    <a:pt x="0" y="223"/>
                  </a:lnTo>
                  <a:lnTo>
                    <a:pt x="14" y="23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 name="Freeform 37">
              <a:extLst>
                <a:ext uri="{FF2B5EF4-FFF2-40B4-BE49-F238E27FC236}">
                  <a16:creationId xmlns:a16="http://schemas.microsoft.com/office/drawing/2014/main" id="{43636211-679F-4BAB-BD36-A32B89679106}"/>
                </a:ext>
              </a:extLst>
            </p:cNvPr>
            <p:cNvSpPr>
              <a:spLocks/>
            </p:cNvSpPr>
            <p:nvPr/>
          </p:nvSpPr>
          <p:spPr bwMode="auto">
            <a:xfrm>
              <a:off x="5665931" y="2333959"/>
              <a:ext cx="141287" cy="93663"/>
            </a:xfrm>
            <a:custGeom>
              <a:avLst/>
              <a:gdLst>
                <a:gd name="T0" fmla="*/ 0 w 89"/>
                <a:gd name="T1" fmla="*/ 52 h 59"/>
                <a:gd name="T2" fmla="*/ 8 w 89"/>
                <a:gd name="T3" fmla="*/ 59 h 59"/>
                <a:gd name="T4" fmla="*/ 89 w 89"/>
                <a:gd name="T5" fmla="*/ 22 h 59"/>
                <a:gd name="T6" fmla="*/ 74 w 89"/>
                <a:gd name="T7" fmla="*/ 0 h 59"/>
                <a:gd name="T8" fmla="*/ 0 w 89"/>
                <a:gd name="T9" fmla="*/ 44 h 59"/>
                <a:gd name="T10" fmla="*/ 15 w 89"/>
                <a:gd name="T11" fmla="*/ 52 h 59"/>
                <a:gd name="T12" fmla="*/ 0 w 89"/>
                <a:gd name="T13" fmla="*/ 52 h 59"/>
                <a:gd name="T14" fmla="*/ 0 60000 65536"/>
                <a:gd name="T15" fmla="*/ 0 60000 65536"/>
                <a:gd name="T16" fmla="*/ 0 60000 65536"/>
                <a:gd name="T17" fmla="*/ 0 60000 65536"/>
                <a:gd name="T18" fmla="*/ 0 60000 65536"/>
                <a:gd name="T19" fmla="*/ 0 60000 65536"/>
                <a:gd name="T20" fmla="*/ 0 60000 65536"/>
                <a:gd name="T21" fmla="*/ 0 w 89"/>
                <a:gd name="T22" fmla="*/ 0 h 59"/>
                <a:gd name="T23" fmla="*/ 89 w 89"/>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59">
                  <a:moveTo>
                    <a:pt x="0" y="52"/>
                  </a:moveTo>
                  <a:lnTo>
                    <a:pt x="8" y="59"/>
                  </a:lnTo>
                  <a:lnTo>
                    <a:pt x="89" y="22"/>
                  </a:lnTo>
                  <a:lnTo>
                    <a:pt x="74" y="0"/>
                  </a:lnTo>
                  <a:lnTo>
                    <a:pt x="0" y="44"/>
                  </a:lnTo>
                  <a:lnTo>
                    <a:pt x="15"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 name="Freeform 38">
              <a:extLst>
                <a:ext uri="{FF2B5EF4-FFF2-40B4-BE49-F238E27FC236}">
                  <a16:creationId xmlns:a16="http://schemas.microsoft.com/office/drawing/2014/main" id="{23DE0F1E-4B1C-4653-8F36-14604BAF64A8}"/>
                </a:ext>
              </a:extLst>
            </p:cNvPr>
            <p:cNvSpPr>
              <a:spLocks/>
            </p:cNvSpPr>
            <p:nvPr/>
          </p:nvSpPr>
          <p:spPr bwMode="auto">
            <a:xfrm>
              <a:off x="5665931" y="2416509"/>
              <a:ext cx="12700" cy="22225"/>
            </a:xfrm>
            <a:custGeom>
              <a:avLst/>
              <a:gdLst>
                <a:gd name="T0" fmla="*/ 0 w 8"/>
                <a:gd name="T1" fmla="*/ 0 h 14"/>
                <a:gd name="T2" fmla="*/ 0 w 8"/>
                <a:gd name="T3" fmla="*/ 14 h 14"/>
                <a:gd name="T4" fmla="*/ 8 w 8"/>
                <a:gd name="T5" fmla="*/ 7 h 14"/>
                <a:gd name="T6" fmla="*/ 0 w 8"/>
                <a:gd name="T7" fmla="*/ 0 h 14"/>
                <a:gd name="T8" fmla="*/ 0 60000 65536"/>
                <a:gd name="T9" fmla="*/ 0 60000 65536"/>
                <a:gd name="T10" fmla="*/ 0 60000 65536"/>
                <a:gd name="T11" fmla="*/ 0 60000 65536"/>
                <a:gd name="T12" fmla="*/ 0 w 8"/>
                <a:gd name="T13" fmla="*/ 0 h 14"/>
                <a:gd name="T14" fmla="*/ 8 w 8"/>
                <a:gd name="T15" fmla="*/ 14 h 14"/>
              </a:gdLst>
              <a:ahLst/>
              <a:cxnLst>
                <a:cxn ang="T8">
                  <a:pos x="T0" y="T1"/>
                </a:cxn>
                <a:cxn ang="T9">
                  <a:pos x="T2" y="T3"/>
                </a:cxn>
                <a:cxn ang="T10">
                  <a:pos x="T4" y="T5"/>
                </a:cxn>
                <a:cxn ang="T11">
                  <a:pos x="T6" y="T7"/>
                </a:cxn>
              </a:cxnLst>
              <a:rect l="T12" t="T13" r="T14" b="T15"/>
              <a:pathLst>
                <a:path w="8" h="14">
                  <a:moveTo>
                    <a:pt x="0" y="0"/>
                  </a:moveTo>
                  <a:lnTo>
                    <a:pt x="0" y="14"/>
                  </a:lnTo>
                  <a:lnTo>
                    <a:pt x="8" y="7"/>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 name="Freeform 39">
              <a:extLst>
                <a:ext uri="{FF2B5EF4-FFF2-40B4-BE49-F238E27FC236}">
                  <a16:creationId xmlns:a16="http://schemas.microsoft.com/office/drawing/2014/main" id="{481C034D-5AB5-415C-81DA-3D9BC4FF3526}"/>
                </a:ext>
              </a:extLst>
            </p:cNvPr>
            <p:cNvSpPr>
              <a:spLocks/>
            </p:cNvSpPr>
            <p:nvPr/>
          </p:nvSpPr>
          <p:spPr bwMode="auto">
            <a:xfrm>
              <a:off x="5642118" y="2273634"/>
              <a:ext cx="47625" cy="142875"/>
            </a:xfrm>
            <a:custGeom>
              <a:avLst/>
              <a:gdLst>
                <a:gd name="T0" fmla="*/ 15 w 30"/>
                <a:gd name="T1" fmla="*/ 8 h 90"/>
                <a:gd name="T2" fmla="*/ 0 w 30"/>
                <a:gd name="T3" fmla="*/ 8 h 90"/>
                <a:gd name="T4" fmla="*/ 15 w 30"/>
                <a:gd name="T5" fmla="*/ 90 h 90"/>
                <a:gd name="T6" fmla="*/ 30 w 30"/>
                <a:gd name="T7" fmla="*/ 90 h 90"/>
                <a:gd name="T8" fmla="*/ 23 w 30"/>
                <a:gd name="T9" fmla="*/ 0 h 90"/>
                <a:gd name="T10" fmla="*/ 15 w 30"/>
                <a:gd name="T11" fmla="*/ 8 h 90"/>
                <a:gd name="T12" fmla="*/ 0 60000 65536"/>
                <a:gd name="T13" fmla="*/ 0 60000 65536"/>
                <a:gd name="T14" fmla="*/ 0 60000 65536"/>
                <a:gd name="T15" fmla="*/ 0 60000 65536"/>
                <a:gd name="T16" fmla="*/ 0 60000 65536"/>
                <a:gd name="T17" fmla="*/ 0 60000 65536"/>
                <a:gd name="T18" fmla="*/ 0 w 30"/>
                <a:gd name="T19" fmla="*/ 0 h 90"/>
                <a:gd name="T20" fmla="*/ 30 w 30"/>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30" h="90">
                  <a:moveTo>
                    <a:pt x="15" y="8"/>
                  </a:moveTo>
                  <a:lnTo>
                    <a:pt x="0" y="8"/>
                  </a:lnTo>
                  <a:lnTo>
                    <a:pt x="15" y="90"/>
                  </a:lnTo>
                  <a:lnTo>
                    <a:pt x="30" y="90"/>
                  </a:lnTo>
                  <a:lnTo>
                    <a:pt x="23" y="0"/>
                  </a:lnTo>
                  <a:lnTo>
                    <a:pt x="15" y="8"/>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 name="Freeform 41">
              <a:extLst>
                <a:ext uri="{FF2B5EF4-FFF2-40B4-BE49-F238E27FC236}">
                  <a16:creationId xmlns:a16="http://schemas.microsoft.com/office/drawing/2014/main" id="{CDE16C27-3553-4E63-A00B-023E10A0D1FB}"/>
                </a:ext>
              </a:extLst>
            </p:cNvPr>
            <p:cNvSpPr>
              <a:spLocks/>
            </p:cNvSpPr>
            <p:nvPr/>
          </p:nvSpPr>
          <p:spPr bwMode="auto">
            <a:xfrm>
              <a:off x="4414981" y="3630947"/>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1" y="49"/>
                  </a:moveTo>
                  <a:lnTo>
                    <a:pt x="50" y="49"/>
                  </a:lnTo>
                  <a:lnTo>
                    <a:pt x="50" y="1"/>
                  </a:lnTo>
                  <a:lnTo>
                    <a:pt x="50" y="0"/>
                  </a:lnTo>
                  <a:lnTo>
                    <a:pt x="1" y="0"/>
                  </a:lnTo>
                  <a:lnTo>
                    <a:pt x="1" y="1"/>
                  </a:lnTo>
                  <a:lnTo>
                    <a:pt x="0" y="1"/>
                  </a:lnTo>
                  <a:lnTo>
                    <a:pt x="0" y="49"/>
                  </a:lnTo>
                  <a:lnTo>
                    <a:pt x="1" y="49"/>
                  </a:lnTo>
                  <a:close/>
                </a:path>
              </a:pathLst>
            </a:custGeom>
            <a:solidFill>
              <a:srgbClr val="19AD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 name="Freeform 42">
              <a:extLst>
                <a:ext uri="{FF2B5EF4-FFF2-40B4-BE49-F238E27FC236}">
                  <a16:creationId xmlns:a16="http://schemas.microsoft.com/office/drawing/2014/main" id="{CCC22B07-9A7C-4CA4-A3F1-885B15F6F240}"/>
                </a:ext>
              </a:extLst>
            </p:cNvPr>
            <p:cNvSpPr>
              <a:spLocks/>
            </p:cNvSpPr>
            <p:nvPr/>
          </p:nvSpPr>
          <p:spPr bwMode="auto">
            <a:xfrm>
              <a:off x="4414981" y="3630947"/>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2147483647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1" y="49"/>
                  </a:moveTo>
                  <a:lnTo>
                    <a:pt x="50" y="49"/>
                  </a:lnTo>
                  <a:lnTo>
                    <a:pt x="50" y="1"/>
                  </a:lnTo>
                  <a:lnTo>
                    <a:pt x="50" y="0"/>
                  </a:lnTo>
                  <a:lnTo>
                    <a:pt x="1" y="0"/>
                  </a:lnTo>
                  <a:lnTo>
                    <a:pt x="1" y="1"/>
                  </a:lnTo>
                  <a:lnTo>
                    <a:pt x="0" y="1"/>
                  </a:lnTo>
                  <a:lnTo>
                    <a:pt x="0" y="49"/>
                  </a:lnTo>
                  <a:lnTo>
                    <a:pt x="1"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8" name="Freeform 45">
              <a:extLst>
                <a:ext uri="{FF2B5EF4-FFF2-40B4-BE49-F238E27FC236}">
                  <a16:creationId xmlns:a16="http://schemas.microsoft.com/office/drawing/2014/main" id="{849FA070-BE57-4C89-A9CC-153066CF965D}"/>
                </a:ext>
              </a:extLst>
            </p:cNvPr>
            <p:cNvSpPr>
              <a:spLocks/>
            </p:cNvSpPr>
            <p:nvPr/>
          </p:nvSpPr>
          <p:spPr bwMode="auto">
            <a:xfrm>
              <a:off x="4792806" y="2946734"/>
              <a:ext cx="590550" cy="577850"/>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0 h 49"/>
                <a:gd name="T10" fmla="*/ 2147483647 w 50"/>
                <a:gd name="T11" fmla="*/ 0 h 49"/>
                <a:gd name="T12" fmla="*/ 2147483647 w 50"/>
                <a:gd name="T13" fmla="*/ 0 h 49"/>
                <a:gd name="T14" fmla="*/ 0 w 50"/>
                <a:gd name="T15" fmla="*/ 0 h 49"/>
                <a:gd name="T16" fmla="*/ 0 w 50"/>
                <a:gd name="T17" fmla="*/ 0 h 49"/>
                <a:gd name="T18" fmla="*/ 0 w 50"/>
                <a:gd name="T19" fmla="*/ 2147483647 h 49"/>
                <a:gd name="T20" fmla="*/ 0 w 50"/>
                <a:gd name="T21" fmla="*/ 2147483647 h 49"/>
                <a:gd name="T22" fmla="*/ 0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0" y="49"/>
                  </a:moveTo>
                  <a:lnTo>
                    <a:pt x="48" y="49"/>
                  </a:lnTo>
                  <a:lnTo>
                    <a:pt x="50" y="49"/>
                  </a:lnTo>
                  <a:lnTo>
                    <a:pt x="50" y="48"/>
                  </a:lnTo>
                  <a:lnTo>
                    <a:pt x="50" y="0"/>
                  </a:lnTo>
                  <a:lnTo>
                    <a:pt x="48" y="0"/>
                  </a:lnTo>
                  <a:lnTo>
                    <a:pt x="0" y="0"/>
                  </a:lnTo>
                  <a:lnTo>
                    <a:pt x="0" y="48"/>
                  </a:lnTo>
                  <a:lnTo>
                    <a:pt x="0" y="49"/>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9" name="Freeform 46">
              <a:extLst>
                <a:ext uri="{FF2B5EF4-FFF2-40B4-BE49-F238E27FC236}">
                  <a16:creationId xmlns:a16="http://schemas.microsoft.com/office/drawing/2014/main" id="{90556C5D-FF01-4DBD-AADD-E10D123048E5}"/>
                </a:ext>
              </a:extLst>
            </p:cNvPr>
            <p:cNvSpPr>
              <a:spLocks/>
            </p:cNvSpPr>
            <p:nvPr/>
          </p:nvSpPr>
          <p:spPr bwMode="auto">
            <a:xfrm>
              <a:off x="4792806" y="2946734"/>
              <a:ext cx="590550" cy="577850"/>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0 h 49"/>
                <a:gd name="T10" fmla="*/ 2147483647 w 50"/>
                <a:gd name="T11" fmla="*/ 0 h 49"/>
                <a:gd name="T12" fmla="*/ 2147483647 w 50"/>
                <a:gd name="T13" fmla="*/ 0 h 49"/>
                <a:gd name="T14" fmla="*/ 0 w 50"/>
                <a:gd name="T15" fmla="*/ 0 h 49"/>
                <a:gd name="T16" fmla="*/ 0 w 50"/>
                <a:gd name="T17" fmla="*/ 0 h 49"/>
                <a:gd name="T18" fmla="*/ 0 w 50"/>
                <a:gd name="T19" fmla="*/ 2147483647 h 49"/>
                <a:gd name="T20" fmla="*/ 0 w 50"/>
                <a:gd name="T21" fmla="*/ 2147483647 h 49"/>
                <a:gd name="T22" fmla="*/ 0 w 50"/>
                <a:gd name="T23" fmla="*/ 2147483647 h 49"/>
                <a:gd name="T24" fmla="*/ 0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0" y="49"/>
                  </a:moveTo>
                  <a:lnTo>
                    <a:pt x="48" y="49"/>
                  </a:lnTo>
                  <a:lnTo>
                    <a:pt x="50" y="49"/>
                  </a:lnTo>
                  <a:lnTo>
                    <a:pt x="50" y="48"/>
                  </a:lnTo>
                  <a:lnTo>
                    <a:pt x="50" y="0"/>
                  </a:lnTo>
                  <a:lnTo>
                    <a:pt x="48" y="0"/>
                  </a:lnTo>
                  <a:lnTo>
                    <a:pt x="0" y="0"/>
                  </a:lnTo>
                  <a:lnTo>
                    <a:pt x="0" y="48"/>
                  </a:lnTo>
                  <a:lnTo>
                    <a:pt x="0"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10" name="Rectangle 47">
              <a:extLst>
                <a:ext uri="{FF2B5EF4-FFF2-40B4-BE49-F238E27FC236}">
                  <a16:creationId xmlns:a16="http://schemas.microsoft.com/office/drawing/2014/main" id="{9D0BF9BE-E72E-4D39-81E8-4072164E3A5D}"/>
                </a:ext>
              </a:extLst>
            </p:cNvPr>
            <p:cNvSpPr>
              <a:spLocks noChangeArrowheads="1"/>
            </p:cNvSpPr>
            <p:nvPr/>
          </p:nvSpPr>
          <p:spPr bwMode="auto">
            <a:xfrm>
              <a:off x="4957905" y="3207085"/>
              <a:ext cx="3783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dirty="0">
                  <a:solidFill>
                    <a:srgbClr val="353A3C"/>
                  </a:solidFill>
                  <a:latin typeface="Comic Sans MS" panose="030F0702030302020204" pitchFamily="66" charset="0"/>
                </a:rPr>
                <a:t>107</a:t>
              </a:r>
              <a:endParaRPr lang="ru-RU" altLang="ru-RU" sz="1800" dirty="0"/>
            </a:p>
          </p:txBody>
        </p:sp>
        <p:sp>
          <p:nvSpPr>
            <p:cNvPr id="411" name="Rectangle 48">
              <a:extLst>
                <a:ext uri="{FF2B5EF4-FFF2-40B4-BE49-F238E27FC236}">
                  <a16:creationId xmlns:a16="http://schemas.microsoft.com/office/drawing/2014/main" id="{11FAF3B9-ED49-4B73-8A08-A7FD9F8963D0}"/>
                </a:ext>
              </a:extLst>
            </p:cNvPr>
            <p:cNvSpPr>
              <a:spLocks noChangeArrowheads="1"/>
            </p:cNvSpPr>
            <p:nvPr/>
          </p:nvSpPr>
          <p:spPr bwMode="auto">
            <a:xfrm>
              <a:off x="4875356" y="2981659"/>
              <a:ext cx="282128"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a:solidFill>
                    <a:srgbClr val="353A3C"/>
                  </a:solidFill>
                  <a:latin typeface="Comic Sans MS" panose="030F0702030302020204" pitchFamily="66" charset="0"/>
                </a:rPr>
                <a:t>272</a:t>
              </a:r>
              <a:endParaRPr lang="ru-RU" altLang="ru-RU" sz="1800"/>
            </a:p>
          </p:txBody>
        </p:sp>
        <p:sp>
          <p:nvSpPr>
            <p:cNvPr id="412" name="Rectangle 49">
              <a:extLst>
                <a:ext uri="{FF2B5EF4-FFF2-40B4-BE49-F238E27FC236}">
                  <a16:creationId xmlns:a16="http://schemas.microsoft.com/office/drawing/2014/main" id="{EA068C23-0EA1-4D33-8022-92BF994BEE61}"/>
                </a:ext>
              </a:extLst>
            </p:cNvPr>
            <p:cNvSpPr>
              <a:spLocks noChangeArrowheads="1"/>
            </p:cNvSpPr>
            <p:nvPr/>
          </p:nvSpPr>
          <p:spPr bwMode="auto">
            <a:xfrm>
              <a:off x="4497531" y="3665873"/>
              <a:ext cx="282128"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dirty="0">
                  <a:solidFill>
                    <a:schemeClr val="bg1"/>
                  </a:solidFill>
                  <a:latin typeface="Comic Sans MS" panose="030F0702030302020204" pitchFamily="66" charset="0"/>
                </a:rPr>
                <a:t>268</a:t>
              </a:r>
              <a:endParaRPr lang="ru-RU" altLang="ru-RU" sz="1800" dirty="0">
                <a:solidFill>
                  <a:schemeClr val="bg1"/>
                </a:solidFill>
              </a:endParaRPr>
            </a:p>
          </p:txBody>
        </p:sp>
        <p:sp>
          <p:nvSpPr>
            <p:cNvPr id="414" name="Rectangle 51">
              <a:extLst>
                <a:ext uri="{FF2B5EF4-FFF2-40B4-BE49-F238E27FC236}">
                  <a16:creationId xmlns:a16="http://schemas.microsoft.com/office/drawing/2014/main" id="{E8B7EDE4-61B9-4E36-AB97-E574ABF49FF4}"/>
                </a:ext>
              </a:extLst>
            </p:cNvPr>
            <p:cNvSpPr>
              <a:spLocks noChangeArrowheads="1"/>
            </p:cNvSpPr>
            <p:nvPr/>
          </p:nvSpPr>
          <p:spPr bwMode="auto">
            <a:xfrm>
              <a:off x="5099193" y="3478547"/>
              <a:ext cx="143203"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500" dirty="0">
                  <a:solidFill>
                    <a:srgbClr val="E44600"/>
                  </a:solidFill>
                  <a:latin typeface="Comic Sans MS" panose="030F0702030302020204" pitchFamily="66" charset="0"/>
                </a:rPr>
                <a:t>a</a:t>
              </a:r>
              <a:endParaRPr lang="ru-RU" altLang="ru-RU" sz="1800" dirty="0"/>
            </a:p>
          </p:txBody>
        </p:sp>
        <p:sp>
          <p:nvSpPr>
            <p:cNvPr id="416" name="Freeform 53">
              <a:extLst>
                <a:ext uri="{FF2B5EF4-FFF2-40B4-BE49-F238E27FC236}">
                  <a16:creationId xmlns:a16="http://schemas.microsoft.com/office/drawing/2014/main" id="{AFC59C59-CA0C-478A-B0FC-9E72227F646B}"/>
                </a:ext>
              </a:extLst>
            </p:cNvPr>
            <p:cNvSpPr>
              <a:spLocks/>
            </p:cNvSpPr>
            <p:nvPr/>
          </p:nvSpPr>
          <p:spPr bwMode="auto">
            <a:xfrm>
              <a:off x="5194443" y="2486359"/>
              <a:ext cx="330200" cy="342900"/>
            </a:xfrm>
            <a:custGeom>
              <a:avLst/>
              <a:gdLst>
                <a:gd name="T0" fmla="*/ 0 w 28"/>
                <a:gd name="T1" fmla="*/ 0 h 29"/>
                <a:gd name="T2" fmla="*/ 2147483647 w 28"/>
                <a:gd name="T3" fmla="*/ 2147483647 h 29"/>
                <a:gd name="T4" fmla="*/ 0 w 28"/>
                <a:gd name="T5" fmla="*/ 2147483647 h 29"/>
                <a:gd name="T6" fmla="*/ 0 w 28"/>
                <a:gd name="T7" fmla="*/ 0 h 29"/>
                <a:gd name="T8" fmla="*/ 0 60000 65536"/>
                <a:gd name="T9" fmla="*/ 0 60000 65536"/>
                <a:gd name="T10" fmla="*/ 0 60000 65536"/>
                <a:gd name="T11" fmla="*/ 0 60000 65536"/>
                <a:gd name="T12" fmla="*/ 0 w 28"/>
                <a:gd name="T13" fmla="*/ 0 h 29"/>
                <a:gd name="T14" fmla="*/ 28 w 28"/>
                <a:gd name="T15" fmla="*/ 29 h 29"/>
              </a:gdLst>
              <a:ahLst/>
              <a:cxnLst>
                <a:cxn ang="T8">
                  <a:pos x="T0" y="T1"/>
                </a:cxn>
                <a:cxn ang="T9">
                  <a:pos x="T2" y="T3"/>
                </a:cxn>
                <a:cxn ang="T10">
                  <a:pos x="T4" y="T5"/>
                </a:cxn>
                <a:cxn ang="T11">
                  <a:pos x="T6" y="T7"/>
                </a:cxn>
              </a:cxnLst>
              <a:rect l="T12" t="T13" r="T14" b="T15"/>
              <a:pathLst>
                <a:path w="28" h="29">
                  <a:moveTo>
                    <a:pt x="0" y="0"/>
                  </a:moveTo>
                  <a:lnTo>
                    <a:pt x="28" y="29"/>
                  </a:lnTo>
                  <a:lnTo>
                    <a:pt x="0" y="29"/>
                  </a:lnTo>
                  <a:lnTo>
                    <a:pt x="0" y="0"/>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17" name="Rectangle 54">
              <a:extLst>
                <a:ext uri="{FF2B5EF4-FFF2-40B4-BE49-F238E27FC236}">
                  <a16:creationId xmlns:a16="http://schemas.microsoft.com/office/drawing/2014/main" id="{01E56700-2F69-42E4-B5F6-EB516F0B683D}"/>
                </a:ext>
              </a:extLst>
            </p:cNvPr>
            <p:cNvSpPr>
              <a:spLocks noChangeArrowheads="1"/>
            </p:cNvSpPr>
            <p:nvPr/>
          </p:nvSpPr>
          <p:spPr bwMode="auto">
            <a:xfrm>
              <a:off x="5359543" y="2499059"/>
              <a:ext cx="3783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a:solidFill>
                    <a:srgbClr val="353A3C"/>
                  </a:solidFill>
                  <a:latin typeface="Comic Sans MS" panose="030F0702030302020204" pitchFamily="66" charset="0"/>
                </a:rPr>
                <a:t>109</a:t>
              </a:r>
              <a:endParaRPr lang="ru-RU" altLang="ru-RU" sz="1800"/>
            </a:p>
          </p:txBody>
        </p:sp>
        <p:sp>
          <p:nvSpPr>
            <p:cNvPr id="418" name="Rectangle 55">
              <a:extLst>
                <a:ext uri="{FF2B5EF4-FFF2-40B4-BE49-F238E27FC236}">
                  <a16:creationId xmlns:a16="http://schemas.microsoft.com/office/drawing/2014/main" id="{33EE557B-9398-42A3-83A9-D6873E6B81BF}"/>
                </a:ext>
              </a:extLst>
            </p:cNvPr>
            <p:cNvSpPr>
              <a:spLocks noChangeArrowheads="1"/>
            </p:cNvSpPr>
            <p:nvPr/>
          </p:nvSpPr>
          <p:spPr bwMode="auto">
            <a:xfrm>
              <a:off x="5465905" y="2746709"/>
              <a:ext cx="143203"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500">
                  <a:solidFill>
                    <a:srgbClr val="E44600"/>
                  </a:solidFill>
                  <a:latin typeface="Comic Sans MS" panose="030F0702030302020204" pitchFamily="66" charset="0"/>
                </a:rPr>
                <a:t>a</a:t>
              </a:r>
              <a:endParaRPr lang="ru-RU" altLang="ru-RU" sz="1800"/>
            </a:p>
          </p:txBody>
        </p:sp>
        <p:sp>
          <p:nvSpPr>
            <p:cNvPr id="420" name="Rectangle 57">
              <a:extLst>
                <a:ext uri="{FF2B5EF4-FFF2-40B4-BE49-F238E27FC236}">
                  <a16:creationId xmlns:a16="http://schemas.microsoft.com/office/drawing/2014/main" id="{438A646A-C054-4300-A124-8FFDACC6A49F}"/>
                </a:ext>
              </a:extLst>
            </p:cNvPr>
            <p:cNvSpPr>
              <a:spLocks noChangeArrowheads="1"/>
            </p:cNvSpPr>
            <p:nvPr/>
          </p:nvSpPr>
          <p:spPr bwMode="auto">
            <a:xfrm>
              <a:off x="4592781" y="3891297"/>
              <a:ext cx="3783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dirty="0">
                  <a:solidFill>
                    <a:schemeClr val="bg1"/>
                  </a:solidFill>
                  <a:latin typeface="Comic Sans MS" panose="030F0702030302020204" pitchFamily="66" charset="0"/>
                </a:rPr>
                <a:t>105</a:t>
              </a:r>
              <a:endParaRPr lang="ru-RU" altLang="ru-RU" sz="1800" dirty="0">
                <a:solidFill>
                  <a:schemeClr val="bg1"/>
                </a:solidFill>
              </a:endParaRPr>
            </a:p>
          </p:txBody>
        </p:sp>
        <p:sp>
          <p:nvSpPr>
            <p:cNvPr id="423" name="Freeform 60">
              <a:extLst>
                <a:ext uri="{FF2B5EF4-FFF2-40B4-BE49-F238E27FC236}">
                  <a16:creationId xmlns:a16="http://schemas.microsoft.com/office/drawing/2014/main" id="{ABCDDD3D-ECB2-4757-A1D4-B62839F3A688}"/>
                </a:ext>
              </a:extLst>
            </p:cNvPr>
            <p:cNvSpPr>
              <a:spLocks/>
            </p:cNvSpPr>
            <p:nvPr/>
          </p:nvSpPr>
          <p:spPr bwMode="auto">
            <a:xfrm>
              <a:off x="5288106" y="2746709"/>
              <a:ext cx="201612" cy="365125"/>
            </a:xfrm>
            <a:custGeom>
              <a:avLst/>
              <a:gdLst>
                <a:gd name="T0" fmla="*/ 15 w 127"/>
                <a:gd name="T1" fmla="*/ 230 h 230"/>
                <a:gd name="T2" fmla="*/ 127 w 127"/>
                <a:gd name="T3" fmla="*/ 7 h 230"/>
                <a:gd name="T4" fmla="*/ 112 w 127"/>
                <a:gd name="T5" fmla="*/ 0 h 230"/>
                <a:gd name="T6" fmla="*/ 0 w 127"/>
                <a:gd name="T7" fmla="*/ 223 h 230"/>
                <a:gd name="T8" fmla="*/ 15 w 127"/>
                <a:gd name="T9" fmla="*/ 230 h 230"/>
                <a:gd name="T10" fmla="*/ 0 60000 65536"/>
                <a:gd name="T11" fmla="*/ 0 60000 65536"/>
                <a:gd name="T12" fmla="*/ 0 60000 65536"/>
                <a:gd name="T13" fmla="*/ 0 60000 65536"/>
                <a:gd name="T14" fmla="*/ 0 60000 65536"/>
                <a:gd name="T15" fmla="*/ 0 w 127"/>
                <a:gd name="T16" fmla="*/ 0 h 230"/>
                <a:gd name="T17" fmla="*/ 127 w 127"/>
                <a:gd name="T18" fmla="*/ 230 h 230"/>
              </a:gdLst>
              <a:ahLst/>
              <a:cxnLst>
                <a:cxn ang="T10">
                  <a:pos x="T0" y="T1"/>
                </a:cxn>
                <a:cxn ang="T11">
                  <a:pos x="T2" y="T3"/>
                </a:cxn>
                <a:cxn ang="T12">
                  <a:pos x="T4" y="T5"/>
                </a:cxn>
                <a:cxn ang="T13">
                  <a:pos x="T6" y="T7"/>
                </a:cxn>
                <a:cxn ang="T14">
                  <a:pos x="T8" y="T9"/>
                </a:cxn>
              </a:cxnLst>
              <a:rect l="T15" t="T16" r="T17" b="T18"/>
              <a:pathLst>
                <a:path w="127" h="230">
                  <a:moveTo>
                    <a:pt x="15" y="230"/>
                  </a:moveTo>
                  <a:lnTo>
                    <a:pt x="127" y="7"/>
                  </a:lnTo>
                  <a:lnTo>
                    <a:pt x="112" y="0"/>
                  </a:lnTo>
                  <a:lnTo>
                    <a:pt x="0" y="223"/>
                  </a:lnTo>
                  <a:lnTo>
                    <a:pt x="15" y="23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24" name="Freeform 61">
              <a:extLst>
                <a:ext uri="{FF2B5EF4-FFF2-40B4-BE49-F238E27FC236}">
                  <a16:creationId xmlns:a16="http://schemas.microsoft.com/office/drawing/2014/main" id="{F92C769B-08F2-4D5C-AFAD-D2A59AEC18BA}"/>
                </a:ext>
              </a:extLst>
            </p:cNvPr>
            <p:cNvSpPr>
              <a:spLocks/>
            </p:cNvSpPr>
            <p:nvPr/>
          </p:nvSpPr>
          <p:spPr bwMode="auto">
            <a:xfrm>
              <a:off x="5276993" y="3040397"/>
              <a:ext cx="141287" cy="95250"/>
            </a:xfrm>
            <a:custGeom>
              <a:avLst/>
              <a:gdLst>
                <a:gd name="T0" fmla="*/ 0 w 89"/>
                <a:gd name="T1" fmla="*/ 52 h 60"/>
                <a:gd name="T2" fmla="*/ 15 w 89"/>
                <a:gd name="T3" fmla="*/ 60 h 60"/>
                <a:gd name="T4" fmla="*/ 89 w 89"/>
                <a:gd name="T5" fmla="*/ 15 h 60"/>
                <a:gd name="T6" fmla="*/ 82 w 89"/>
                <a:gd name="T7" fmla="*/ 0 h 60"/>
                <a:gd name="T8" fmla="*/ 0 w 89"/>
                <a:gd name="T9" fmla="*/ 45 h 60"/>
                <a:gd name="T10" fmla="*/ 15 w 89"/>
                <a:gd name="T11" fmla="*/ 52 h 60"/>
                <a:gd name="T12" fmla="*/ 0 w 89"/>
                <a:gd name="T13" fmla="*/ 52 h 60"/>
                <a:gd name="T14" fmla="*/ 0 60000 65536"/>
                <a:gd name="T15" fmla="*/ 0 60000 65536"/>
                <a:gd name="T16" fmla="*/ 0 60000 65536"/>
                <a:gd name="T17" fmla="*/ 0 60000 65536"/>
                <a:gd name="T18" fmla="*/ 0 60000 65536"/>
                <a:gd name="T19" fmla="*/ 0 60000 65536"/>
                <a:gd name="T20" fmla="*/ 0 60000 65536"/>
                <a:gd name="T21" fmla="*/ 0 w 89"/>
                <a:gd name="T22" fmla="*/ 0 h 60"/>
                <a:gd name="T23" fmla="*/ 89 w 8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0">
                  <a:moveTo>
                    <a:pt x="0" y="52"/>
                  </a:moveTo>
                  <a:lnTo>
                    <a:pt x="15" y="60"/>
                  </a:lnTo>
                  <a:lnTo>
                    <a:pt x="89" y="15"/>
                  </a:lnTo>
                  <a:lnTo>
                    <a:pt x="82" y="0"/>
                  </a:lnTo>
                  <a:lnTo>
                    <a:pt x="0" y="45"/>
                  </a:lnTo>
                  <a:lnTo>
                    <a:pt x="15"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25" name="Freeform 62">
              <a:extLst>
                <a:ext uri="{FF2B5EF4-FFF2-40B4-BE49-F238E27FC236}">
                  <a16:creationId xmlns:a16="http://schemas.microsoft.com/office/drawing/2014/main" id="{83FF3AEF-F75A-4902-9B31-D2EF9948870A}"/>
                </a:ext>
              </a:extLst>
            </p:cNvPr>
            <p:cNvSpPr>
              <a:spLocks/>
            </p:cNvSpPr>
            <p:nvPr/>
          </p:nvSpPr>
          <p:spPr bwMode="auto">
            <a:xfrm>
              <a:off x="5276993" y="3122947"/>
              <a:ext cx="23812" cy="23813"/>
            </a:xfrm>
            <a:custGeom>
              <a:avLst/>
              <a:gdLst>
                <a:gd name="T0" fmla="*/ 0 w 15"/>
                <a:gd name="T1" fmla="*/ 0 h 15"/>
                <a:gd name="T2" fmla="*/ 0 w 15"/>
                <a:gd name="T3" fmla="*/ 15 h 15"/>
                <a:gd name="T4" fmla="*/ 15 w 15"/>
                <a:gd name="T5" fmla="*/ 8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0"/>
                  </a:moveTo>
                  <a:lnTo>
                    <a:pt x="0" y="15"/>
                  </a:lnTo>
                  <a:lnTo>
                    <a:pt x="15" y="8"/>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26" name="Freeform 63">
              <a:extLst>
                <a:ext uri="{FF2B5EF4-FFF2-40B4-BE49-F238E27FC236}">
                  <a16:creationId xmlns:a16="http://schemas.microsoft.com/office/drawing/2014/main" id="{DEDD40A9-2278-4E8F-AC8E-29F2D0AED415}"/>
                </a:ext>
              </a:extLst>
            </p:cNvPr>
            <p:cNvSpPr>
              <a:spLocks/>
            </p:cNvSpPr>
            <p:nvPr/>
          </p:nvSpPr>
          <p:spPr bwMode="auto">
            <a:xfrm>
              <a:off x="5265881" y="2981659"/>
              <a:ext cx="34925" cy="141288"/>
            </a:xfrm>
            <a:custGeom>
              <a:avLst/>
              <a:gdLst>
                <a:gd name="T0" fmla="*/ 7 w 22"/>
                <a:gd name="T1" fmla="*/ 0 h 89"/>
                <a:gd name="T2" fmla="*/ 0 w 22"/>
                <a:gd name="T3" fmla="*/ 0 h 89"/>
                <a:gd name="T4" fmla="*/ 7 w 22"/>
                <a:gd name="T5" fmla="*/ 89 h 89"/>
                <a:gd name="T6" fmla="*/ 22 w 22"/>
                <a:gd name="T7" fmla="*/ 89 h 89"/>
                <a:gd name="T8" fmla="*/ 14 w 22"/>
                <a:gd name="T9" fmla="*/ 0 h 89"/>
                <a:gd name="T10" fmla="*/ 7 w 22"/>
                <a:gd name="T11" fmla="*/ 0 h 89"/>
                <a:gd name="T12" fmla="*/ 0 60000 65536"/>
                <a:gd name="T13" fmla="*/ 0 60000 65536"/>
                <a:gd name="T14" fmla="*/ 0 60000 65536"/>
                <a:gd name="T15" fmla="*/ 0 60000 65536"/>
                <a:gd name="T16" fmla="*/ 0 60000 65536"/>
                <a:gd name="T17" fmla="*/ 0 60000 65536"/>
                <a:gd name="T18" fmla="*/ 0 w 22"/>
                <a:gd name="T19" fmla="*/ 0 h 89"/>
                <a:gd name="T20" fmla="*/ 22 w 22"/>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22" h="89">
                  <a:moveTo>
                    <a:pt x="7" y="0"/>
                  </a:moveTo>
                  <a:lnTo>
                    <a:pt x="0" y="0"/>
                  </a:lnTo>
                  <a:lnTo>
                    <a:pt x="7" y="89"/>
                  </a:lnTo>
                  <a:lnTo>
                    <a:pt x="22" y="89"/>
                  </a:lnTo>
                  <a:lnTo>
                    <a:pt x="14" y="0"/>
                  </a:lnTo>
                  <a:lnTo>
                    <a:pt x="7"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27" name="Freeform 64">
              <a:extLst>
                <a:ext uri="{FF2B5EF4-FFF2-40B4-BE49-F238E27FC236}">
                  <a16:creationId xmlns:a16="http://schemas.microsoft.com/office/drawing/2014/main" id="{880C68D1-E824-4BE6-AC78-B0E96FB02843}"/>
                </a:ext>
              </a:extLst>
            </p:cNvPr>
            <p:cNvSpPr>
              <a:spLocks/>
            </p:cNvSpPr>
            <p:nvPr/>
          </p:nvSpPr>
          <p:spPr bwMode="auto">
            <a:xfrm>
              <a:off x="4911868" y="3476959"/>
              <a:ext cx="211137" cy="366713"/>
            </a:xfrm>
            <a:custGeom>
              <a:avLst/>
              <a:gdLst>
                <a:gd name="T0" fmla="*/ 14 w 133"/>
                <a:gd name="T1" fmla="*/ 231 h 231"/>
                <a:gd name="T2" fmla="*/ 133 w 133"/>
                <a:gd name="T3" fmla="*/ 8 h 231"/>
                <a:gd name="T4" fmla="*/ 118 w 133"/>
                <a:gd name="T5" fmla="*/ 0 h 231"/>
                <a:gd name="T6" fmla="*/ 0 w 133"/>
                <a:gd name="T7" fmla="*/ 223 h 231"/>
                <a:gd name="T8" fmla="*/ 14 w 133"/>
                <a:gd name="T9" fmla="*/ 231 h 231"/>
                <a:gd name="T10" fmla="*/ 0 60000 65536"/>
                <a:gd name="T11" fmla="*/ 0 60000 65536"/>
                <a:gd name="T12" fmla="*/ 0 60000 65536"/>
                <a:gd name="T13" fmla="*/ 0 60000 65536"/>
                <a:gd name="T14" fmla="*/ 0 60000 65536"/>
                <a:gd name="T15" fmla="*/ 0 w 133"/>
                <a:gd name="T16" fmla="*/ 0 h 231"/>
                <a:gd name="T17" fmla="*/ 133 w 133"/>
                <a:gd name="T18" fmla="*/ 231 h 231"/>
              </a:gdLst>
              <a:ahLst/>
              <a:cxnLst>
                <a:cxn ang="T10">
                  <a:pos x="T0" y="T1"/>
                </a:cxn>
                <a:cxn ang="T11">
                  <a:pos x="T2" y="T3"/>
                </a:cxn>
                <a:cxn ang="T12">
                  <a:pos x="T4" y="T5"/>
                </a:cxn>
                <a:cxn ang="T13">
                  <a:pos x="T6" y="T7"/>
                </a:cxn>
                <a:cxn ang="T14">
                  <a:pos x="T8" y="T9"/>
                </a:cxn>
              </a:cxnLst>
              <a:rect l="T15" t="T16" r="T17" b="T18"/>
              <a:pathLst>
                <a:path w="133" h="231">
                  <a:moveTo>
                    <a:pt x="14" y="231"/>
                  </a:moveTo>
                  <a:lnTo>
                    <a:pt x="133" y="8"/>
                  </a:lnTo>
                  <a:lnTo>
                    <a:pt x="118" y="0"/>
                  </a:lnTo>
                  <a:lnTo>
                    <a:pt x="0" y="223"/>
                  </a:lnTo>
                  <a:lnTo>
                    <a:pt x="14" y="231"/>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28" name="Freeform 65">
              <a:extLst>
                <a:ext uri="{FF2B5EF4-FFF2-40B4-BE49-F238E27FC236}">
                  <a16:creationId xmlns:a16="http://schemas.microsoft.com/office/drawing/2014/main" id="{719597B5-E77C-48B5-80B9-E72E418B2802}"/>
                </a:ext>
              </a:extLst>
            </p:cNvPr>
            <p:cNvSpPr>
              <a:spLocks/>
            </p:cNvSpPr>
            <p:nvPr/>
          </p:nvSpPr>
          <p:spPr bwMode="auto">
            <a:xfrm>
              <a:off x="4899168" y="3772234"/>
              <a:ext cx="141287" cy="95250"/>
            </a:xfrm>
            <a:custGeom>
              <a:avLst/>
              <a:gdLst>
                <a:gd name="T0" fmla="*/ 0 w 89"/>
                <a:gd name="T1" fmla="*/ 52 h 60"/>
                <a:gd name="T2" fmla="*/ 15 w 89"/>
                <a:gd name="T3" fmla="*/ 60 h 60"/>
                <a:gd name="T4" fmla="*/ 89 w 89"/>
                <a:gd name="T5" fmla="*/ 15 h 60"/>
                <a:gd name="T6" fmla="*/ 82 w 89"/>
                <a:gd name="T7" fmla="*/ 0 h 60"/>
                <a:gd name="T8" fmla="*/ 8 w 89"/>
                <a:gd name="T9" fmla="*/ 45 h 60"/>
                <a:gd name="T10" fmla="*/ 22 w 89"/>
                <a:gd name="T11" fmla="*/ 52 h 60"/>
                <a:gd name="T12" fmla="*/ 0 w 89"/>
                <a:gd name="T13" fmla="*/ 52 h 60"/>
                <a:gd name="T14" fmla="*/ 0 60000 65536"/>
                <a:gd name="T15" fmla="*/ 0 60000 65536"/>
                <a:gd name="T16" fmla="*/ 0 60000 65536"/>
                <a:gd name="T17" fmla="*/ 0 60000 65536"/>
                <a:gd name="T18" fmla="*/ 0 60000 65536"/>
                <a:gd name="T19" fmla="*/ 0 60000 65536"/>
                <a:gd name="T20" fmla="*/ 0 60000 65536"/>
                <a:gd name="T21" fmla="*/ 0 w 89"/>
                <a:gd name="T22" fmla="*/ 0 h 60"/>
                <a:gd name="T23" fmla="*/ 89 w 8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0">
                  <a:moveTo>
                    <a:pt x="0" y="52"/>
                  </a:moveTo>
                  <a:lnTo>
                    <a:pt x="15" y="60"/>
                  </a:lnTo>
                  <a:lnTo>
                    <a:pt x="89" y="15"/>
                  </a:lnTo>
                  <a:lnTo>
                    <a:pt x="82" y="0"/>
                  </a:lnTo>
                  <a:lnTo>
                    <a:pt x="8" y="45"/>
                  </a:lnTo>
                  <a:lnTo>
                    <a:pt x="22"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29" name="Freeform 66">
              <a:extLst>
                <a:ext uri="{FF2B5EF4-FFF2-40B4-BE49-F238E27FC236}">
                  <a16:creationId xmlns:a16="http://schemas.microsoft.com/office/drawing/2014/main" id="{3702702C-3E9B-45AF-9E01-54EA74A9F826}"/>
                </a:ext>
              </a:extLst>
            </p:cNvPr>
            <p:cNvSpPr>
              <a:spLocks/>
            </p:cNvSpPr>
            <p:nvPr/>
          </p:nvSpPr>
          <p:spPr bwMode="auto">
            <a:xfrm>
              <a:off x="4899168" y="3854784"/>
              <a:ext cx="23812" cy="23813"/>
            </a:xfrm>
            <a:custGeom>
              <a:avLst/>
              <a:gdLst>
                <a:gd name="T0" fmla="*/ 0 w 15"/>
                <a:gd name="T1" fmla="*/ 0 h 15"/>
                <a:gd name="T2" fmla="*/ 0 w 15"/>
                <a:gd name="T3" fmla="*/ 15 h 15"/>
                <a:gd name="T4" fmla="*/ 15 w 15"/>
                <a:gd name="T5" fmla="*/ 8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0"/>
                  </a:moveTo>
                  <a:lnTo>
                    <a:pt x="0" y="15"/>
                  </a:lnTo>
                  <a:lnTo>
                    <a:pt x="15" y="8"/>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30" name="Freeform 67">
              <a:extLst>
                <a:ext uri="{FF2B5EF4-FFF2-40B4-BE49-F238E27FC236}">
                  <a16:creationId xmlns:a16="http://schemas.microsoft.com/office/drawing/2014/main" id="{DCA154F9-A629-4474-8BA8-D754718A55B0}"/>
                </a:ext>
              </a:extLst>
            </p:cNvPr>
            <p:cNvSpPr>
              <a:spLocks/>
            </p:cNvSpPr>
            <p:nvPr/>
          </p:nvSpPr>
          <p:spPr bwMode="auto">
            <a:xfrm>
              <a:off x="4888056" y="3713497"/>
              <a:ext cx="46037" cy="141288"/>
            </a:xfrm>
            <a:custGeom>
              <a:avLst/>
              <a:gdLst>
                <a:gd name="T0" fmla="*/ 7 w 29"/>
                <a:gd name="T1" fmla="*/ 0 h 89"/>
                <a:gd name="T2" fmla="*/ 0 w 29"/>
                <a:gd name="T3" fmla="*/ 7 h 89"/>
                <a:gd name="T4" fmla="*/ 7 w 29"/>
                <a:gd name="T5" fmla="*/ 89 h 89"/>
                <a:gd name="T6" fmla="*/ 29 w 29"/>
                <a:gd name="T7" fmla="*/ 89 h 89"/>
                <a:gd name="T8" fmla="*/ 15 w 29"/>
                <a:gd name="T9" fmla="*/ 0 h 89"/>
                <a:gd name="T10" fmla="*/ 7 w 29"/>
                <a:gd name="T11" fmla="*/ 0 h 89"/>
                <a:gd name="T12" fmla="*/ 0 60000 65536"/>
                <a:gd name="T13" fmla="*/ 0 60000 65536"/>
                <a:gd name="T14" fmla="*/ 0 60000 65536"/>
                <a:gd name="T15" fmla="*/ 0 60000 65536"/>
                <a:gd name="T16" fmla="*/ 0 60000 65536"/>
                <a:gd name="T17" fmla="*/ 0 60000 65536"/>
                <a:gd name="T18" fmla="*/ 0 w 29"/>
                <a:gd name="T19" fmla="*/ 0 h 89"/>
                <a:gd name="T20" fmla="*/ 29 w 29"/>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29" h="89">
                  <a:moveTo>
                    <a:pt x="7" y="0"/>
                  </a:moveTo>
                  <a:lnTo>
                    <a:pt x="0" y="7"/>
                  </a:lnTo>
                  <a:lnTo>
                    <a:pt x="7" y="89"/>
                  </a:lnTo>
                  <a:lnTo>
                    <a:pt x="29" y="89"/>
                  </a:lnTo>
                  <a:lnTo>
                    <a:pt x="15" y="0"/>
                  </a:lnTo>
                  <a:lnTo>
                    <a:pt x="7"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79" name="Freeform 41">
              <a:extLst>
                <a:ext uri="{FF2B5EF4-FFF2-40B4-BE49-F238E27FC236}">
                  <a16:creationId xmlns:a16="http://schemas.microsoft.com/office/drawing/2014/main" id="{B2FF0243-20AD-4047-B35A-B060696F7882}"/>
                </a:ext>
              </a:extLst>
            </p:cNvPr>
            <p:cNvSpPr>
              <a:spLocks/>
            </p:cNvSpPr>
            <p:nvPr/>
          </p:nvSpPr>
          <p:spPr bwMode="auto">
            <a:xfrm>
              <a:off x="7625055" y="3692318"/>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1" y="49"/>
                  </a:moveTo>
                  <a:lnTo>
                    <a:pt x="50" y="49"/>
                  </a:lnTo>
                  <a:lnTo>
                    <a:pt x="50" y="1"/>
                  </a:lnTo>
                  <a:lnTo>
                    <a:pt x="50" y="0"/>
                  </a:lnTo>
                  <a:lnTo>
                    <a:pt x="1" y="0"/>
                  </a:lnTo>
                  <a:lnTo>
                    <a:pt x="1" y="1"/>
                  </a:lnTo>
                  <a:lnTo>
                    <a:pt x="0" y="1"/>
                  </a:lnTo>
                  <a:lnTo>
                    <a:pt x="0" y="49"/>
                  </a:lnTo>
                  <a:lnTo>
                    <a:pt x="1" y="49"/>
                  </a:lnTo>
                  <a:close/>
                </a:path>
              </a:pathLst>
            </a:custGeom>
            <a:solidFill>
              <a:srgbClr val="19AD43"/>
            </a:solidFill>
            <a:ln w="9525">
              <a:solidFill>
                <a:srgbClr val="000000"/>
              </a:solidFill>
              <a:round/>
              <a:headEnd/>
              <a:tailEnd/>
            </a:ln>
          </p:spPr>
          <p:txBody>
            <a:bodyPr/>
            <a:lstStyle/>
            <a:p>
              <a:endParaRPr lang="ru-RU"/>
            </a:p>
          </p:txBody>
        </p:sp>
        <p:sp>
          <p:nvSpPr>
            <p:cNvPr id="580" name="Freeform 42">
              <a:extLst>
                <a:ext uri="{FF2B5EF4-FFF2-40B4-BE49-F238E27FC236}">
                  <a16:creationId xmlns:a16="http://schemas.microsoft.com/office/drawing/2014/main" id="{6F89EC22-7CA9-4B16-920C-7C6E2882EB58}"/>
                </a:ext>
              </a:extLst>
            </p:cNvPr>
            <p:cNvSpPr>
              <a:spLocks/>
            </p:cNvSpPr>
            <p:nvPr/>
          </p:nvSpPr>
          <p:spPr bwMode="auto">
            <a:xfrm>
              <a:off x="7625055" y="3692318"/>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2147483647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1" y="49"/>
                  </a:moveTo>
                  <a:lnTo>
                    <a:pt x="50" y="49"/>
                  </a:lnTo>
                  <a:lnTo>
                    <a:pt x="50" y="1"/>
                  </a:lnTo>
                  <a:lnTo>
                    <a:pt x="50" y="0"/>
                  </a:lnTo>
                  <a:lnTo>
                    <a:pt x="1" y="0"/>
                  </a:lnTo>
                  <a:lnTo>
                    <a:pt x="1" y="1"/>
                  </a:lnTo>
                  <a:lnTo>
                    <a:pt x="0" y="1"/>
                  </a:lnTo>
                  <a:lnTo>
                    <a:pt x="0" y="49"/>
                  </a:lnTo>
                  <a:lnTo>
                    <a:pt x="1"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581" name="Freeform 43">
              <a:extLst>
                <a:ext uri="{FF2B5EF4-FFF2-40B4-BE49-F238E27FC236}">
                  <a16:creationId xmlns:a16="http://schemas.microsoft.com/office/drawing/2014/main" id="{6C3FDDA0-4A15-4D37-BA27-3757CBE34248}"/>
                </a:ext>
              </a:extLst>
            </p:cNvPr>
            <p:cNvSpPr>
              <a:spLocks/>
            </p:cNvSpPr>
            <p:nvPr/>
          </p:nvSpPr>
          <p:spPr bwMode="auto">
            <a:xfrm>
              <a:off x="8215605" y="4270168"/>
              <a:ext cx="577850" cy="590550"/>
            </a:xfrm>
            <a:custGeom>
              <a:avLst/>
              <a:gdLst>
                <a:gd name="T0" fmla="*/ 0 w 49"/>
                <a:gd name="T1" fmla="*/ 2147483647 h 50"/>
                <a:gd name="T2" fmla="*/ 2147483647 w 49"/>
                <a:gd name="T3" fmla="*/ 2147483647 h 50"/>
                <a:gd name="T4" fmla="*/ 2147483647 w 49"/>
                <a:gd name="T5" fmla="*/ 2147483647 h 50"/>
                <a:gd name="T6" fmla="*/ 2147483647 w 49"/>
                <a:gd name="T7" fmla="*/ 2147483647 h 50"/>
                <a:gd name="T8" fmla="*/ 2147483647 w 49"/>
                <a:gd name="T9" fmla="*/ 0 h 50"/>
                <a:gd name="T10" fmla="*/ 2147483647 w 49"/>
                <a:gd name="T11" fmla="*/ 0 h 50"/>
                <a:gd name="T12" fmla="*/ 2147483647 w 49"/>
                <a:gd name="T13" fmla="*/ 0 h 50"/>
                <a:gd name="T14" fmla="*/ 0 w 49"/>
                <a:gd name="T15" fmla="*/ 0 h 50"/>
                <a:gd name="T16" fmla="*/ 0 w 49"/>
                <a:gd name="T17" fmla="*/ 0 h 50"/>
                <a:gd name="T18" fmla="*/ 0 w 49"/>
                <a:gd name="T19" fmla="*/ 2147483647 h 50"/>
                <a:gd name="T20" fmla="*/ 0 w 49"/>
                <a:gd name="T21" fmla="*/ 2147483647 h 50"/>
                <a:gd name="T22" fmla="*/ 0 w 49"/>
                <a:gd name="T23" fmla="*/ 2147483647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
                <a:gd name="T37" fmla="*/ 0 h 50"/>
                <a:gd name="T38" fmla="*/ 49 w 49"/>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 h="50">
                  <a:moveTo>
                    <a:pt x="0" y="50"/>
                  </a:moveTo>
                  <a:lnTo>
                    <a:pt x="48" y="50"/>
                  </a:lnTo>
                  <a:lnTo>
                    <a:pt x="49" y="50"/>
                  </a:lnTo>
                  <a:lnTo>
                    <a:pt x="49" y="49"/>
                  </a:lnTo>
                  <a:lnTo>
                    <a:pt x="49" y="0"/>
                  </a:lnTo>
                  <a:lnTo>
                    <a:pt x="48" y="0"/>
                  </a:lnTo>
                  <a:lnTo>
                    <a:pt x="0" y="0"/>
                  </a:lnTo>
                  <a:lnTo>
                    <a:pt x="0" y="49"/>
                  </a:lnTo>
                  <a:lnTo>
                    <a:pt x="0" y="50"/>
                  </a:lnTo>
                  <a:close/>
                </a:path>
              </a:pathLst>
            </a:custGeom>
            <a:solidFill>
              <a:srgbClr val="19AD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82" name="Freeform 44">
              <a:extLst>
                <a:ext uri="{FF2B5EF4-FFF2-40B4-BE49-F238E27FC236}">
                  <a16:creationId xmlns:a16="http://schemas.microsoft.com/office/drawing/2014/main" id="{FD900092-E6EE-415E-81E8-D3941C0E0A69}"/>
                </a:ext>
              </a:extLst>
            </p:cNvPr>
            <p:cNvSpPr>
              <a:spLocks/>
            </p:cNvSpPr>
            <p:nvPr/>
          </p:nvSpPr>
          <p:spPr bwMode="auto">
            <a:xfrm>
              <a:off x="8215605" y="4270168"/>
              <a:ext cx="577850" cy="590550"/>
            </a:xfrm>
            <a:custGeom>
              <a:avLst/>
              <a:gdLst>
                <a:gd name="T0" fmla="*/ 0 w 49"/>
                <a:gd name="T1" fmla="*/ 2147483647 h 50"/>
                <a:gd name="T2" fmla="*/ 2147483647 w 49"/>
                <a:gd name="T3" fmla="*/ 2147483647 h 50"/>
                <a:gd name="T4" fmla="*/ 2147483647 w 49"/>
                <a:gd name="T5" fmla="*/ 2147483647 h 50"/>
                <a:gd name="T6" fmla="*/ 2147483647 w 49"/>
                <a:gd name="T7" fmla="*/ 2147483647 h 50"/>
                <a:gd name="T8" fmla="*/ 2147483647 w 49"/>
                <a:gd name="T9" fmla="*/ 0 h 50"/>
                <a:gd name="T10" fmla="*/ 2147483647 w 49"/>
                <a:gd name="T11" fmla="*/ 0 h 50"/>
                <a:gd name="T12" fmla="*/ 2147483647 w 49"/>
                <a:gd name="T13" fmla="*/ 0 h 50"/>
                <a:gd name="T14" fmla="*/ 0 w 49"/>
                <a:gd name="T15" fmla="*/ 0 h 50"/>
                <a:gd name="T16" fmla="*/ 0 w 49"/>
                <a:gd name="T17" fmla="*/ 0 h 50"/>
                <a:gd name="T18" fmla="*/ 0 w 49"/>
                <a:gd name="T19" fmla="*/ 2147483647 h 50"/>
                <a:gd name="T20" fmla="*/ 0 w 49"/>
                <a:gd name="T21" fmla="*/ 2147483647 h 50"/>
                <a:gd name="T22" fmla="*/ 0 w 49"/>
                <a:gd name="T23" fmla="*/ 2147483647 h 50"/>
                <a:gd name="T24" fmla="*/ 0 w 49"/>
                <a:gd name="T25" fmla="*/ 2147483647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
                <a:gd name="T40" fmla="*/ 0 h 50"/>
                <a:gd name="T41" fmla="*/ 49 w 49"/>
                <a:gd name="T42" fmla="*/ 50 h 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 h="50">
                  <a:moveTo>
                    <a:pt x="0" y="50"/>
                  </a:moveTo>
                  <a:lnTo>
                    <a:pt x="48" y="50"/>
                  </a:lnTo>
                  <a:lnTo>
                    <a:pt x="49" y="50"/>
                  </a:lnTo>
                  <a:lnTo>
                    <a:pt x="49" y="49"/>
                  </a:lnTo>
                  <a:lnTo>
                    <a:pt x="49" y="0"/>
                  </a:lnTo>
                  <a:lnTo>
                    <a:pt x="48" y="0"/>
                  </a:lnTo>
                  <a:lnTo>
                    <a:pt x="0" y="0"/>
                  </a:lnTo>
                  <a:lnTo>
                    <a:pt x="0" y="49"/>
                  </a:lnTo>
                  <a:lnTo>
                    <a:pt x="0" y="50"/>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583" name="Rectangle 49">
              <a:extLst>
                <a:ext uri="{FF2B5EF4-FFF2-40B4-BE49-F238E27FC236}">
                  <a16:creationId xmlns:a16="http://schemas.microsoft.com/office/drawing/2014/main" id="{FAE5AAB6-AA0E-4E76-B3C7-D054381CF327}"/>
                </a:ext>
              </a:extLst>
            </p:cNvPr>
            <p:cNvSpPr>
              <a:spLocks noChangeArrowheads="1"/>
            </p:cNvSpPr>
            <p:nvPr/>
          </p:nvSpPr>
          <p:spPr bwMode="auto">
            <a:xfrm>
              <a:off x="7707606" y="3727243"/>
              <a:ext cx="282128"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dirty="0">
                  <a:solidFill>
                    <a:srgbClr val="353A3C"/>
                  </a:solidFill>
                  <a:latin typeface="Comic Sans MS" panose="030F0702030302020204" pitchFamily="66" charset="0"/>
                </a:rPr>
                <a:t>268</a:t>
              </a:r>
              <a:endParaRPr lang="ru-RU" altLang="ru-RU" sz="1800" dirty="0"/>
            </a:p>
          </p:txBody>
        </p:sp>
        <p:sp>
          <p:nvSpPr>
            <p:cNvPr id="584" name="Rectangle 50">
              <a:extLst>
                <a:ext uri="{FF2B5EF4-FFF2-40B4-BE49-F238E27FC236}">
                  <a16:creationId xmlns:a16="http://schemas.microsoft.com/office/drawing/2014/main" id="{BFBAE947-EBC3-4CE6-A78C-F48CCB0B579D}"/>
                </a:ext>
              </a:extLst>
            </p:cNvPr>
            <p:cNvSpPr>
              <a:spLocks noChangeArrowheads="1"/>
            </p:cNvSpPr>
            <p:nvPr/>
          </p:nvSpPr>
          <p:spPr bwMode="auto">
            <a:xfrm>
              <a:off x="8298155" y="4281281"/>
              <a:ext cx="282128"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dirty="0">
                  <a:solidFill>
                    <a:srgbClr val="353A3C"/>
                  </a:solidFill>
                  <a:latin typeface="Comic Sans MS" panose="030F0702030302020204" pitchFamily="66" charset="0"/>
                </a:rPr>
                <a:t>268</a:t>
              </a:r>
              <a:endParaRPr lang="ru-RU" altLang="ru-RU" sz="1800" dirty="0"/>
            </a:p>
          </p:txBody>
        </p:sp>
        <p:sp>
          <p:nvSpPr>
            <p:cNvPr id="585" name="Rectangle 52">
              <a:extLst>
                <a:ext uri="{FF2B5EF4-FFF2-40B4-BE49-F238E27FC236}">
                  <a16:creationId xmlns:a16="http://schemas.microsoft.com/office/drawing/2014/main" id="{E961E644-E1B3-4F47-B14D-03C5EC4A5223}"/>
                </a:ext>
              </a:extLst>
            </p:cNvPr>
            <p:cNvSpPr>
              <a:spLocks noChangeArrowheads="1"/>
            </p:cNvSpPr>
            <p:nvPr/>
          </p:nvSpPr>
          <p:spPr bwMode="auto">
            <a:xfrm>
              <a:off x="8410187" y="4903581"/>
              <a:ext cx="333424"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500" dirty="0">
                  <a:solidFill>
                    <a:srgbClr val="00944B"/>
                  </a:solidFill>
                  <a:latin typeface="Comic Sans MS" panose="030F0702030302020204" pitchFamily="66" charset="0"/>
                </a:rPr>
                <a:t>SF</a:t>
              </a:r>
              <a:endParaRPr lang="ru-RU" altLang="ru-RU" sz="1800" dirty="0"/>
            </a:p>
          </p:txBody>
        </p:sp>
        <p:sp>
          <p:nvSpPr>
            <p:cNvPr id="586" name="Freeform 56">
              <a:extLst>
                <a:ext uri="{FF2B5EF4-FFF2-40B4-BE49-F238E27FC236}">
                  <a16:creationId xmlns:a16="http://schemas.microsoft.com/office/drawing/2014/main" id="{04AB902E-A323-4F72-91A8-D704AD1B0AC3}"/>
                </a:ext>
              </a:extLst>
            </p:cNvPr>
            <p:cNvSpPr>
              <a:spLocks/>
            </p:cNvSpPr>
            <p:nvPr/>
          </p:nvSpPr>
          <p:spPr bwMode="auto">
            <a:xfrm>
              <a:off x="7643198" y="3700709"/>
              <a:ext cx="577850" cy="566738"/>
            </a:xfrm>
            <a:custGeom>
              <a:avLst/>
              <a:gdLst>
                <a:gd name="T0" fmla="*/ 2147483647 w 49"/>
                <a:gd name="T1" fmla="*/ 0 h 48"/>
                <a:gd name="T2" fmla="*/ 2147483647 w 49"/>
                <a:gd name="T3" fmla="*/ 2147483647 h 48"/>
                <a:gd name="T4" fmla="*/ 0 w 49"/>
                <a:gd name="T5" fmla="*/ 2147483647 h 48"/>
                <a:gd name="T6" fmla="*/ 2147483647 w 49"/>
                <a:gd name="T7" fmla="*/ 0 h 48"/>
                <a:gd name="T8" fmla="*/ 0 60000 65536"/>
                <a:gd name="T9" fmla="*/ 0 60000 65536"/>
                <a:gd name="T10" fmla="*/ 0 60000 65536"/>
                <a:gd name="T11" fmla="*/ 0 60000 65536"/>
                <a:gd name="T12" fmla="*/ 0 w 49"/>
                <a:gd name="T13" fmla="*/ 0 h 48"/>
                <a:gd name="T14" fmla="*/ 49 w 49"/>
                <a:gd name="T15" fmla="*/ 48 h 48"/>
              </a:gdLst>
              <a:ahLst/>
              <a:cxnLst>
                <a:cxn ang="T8">
                  <a:pos x="T0" y="T1"/>
                </a:cxn>
                <a:cxn ang="T9">
                  <a:pos x="T2" y="T3"/>
                </a:cxn>
                <a:cxn ang="T10">
                  <a:pos x="T4" y="T5"/>
                </a:cxn>
                <a:cxn ang="T11">
                  <a:pos x="T6" y="T7"/>
                </a:cxn>
              </a:cxnLst>
              <a:rect l="T12" t="T13" r="T14" b="T15"/>
              <a:pathLst>
                <a:path w="49" h="48">
                  <a:moveTo>
                    <a:pt x="49" y="0"/>
                  </a:moveTo>
                  <a:lnTo>
                    <a:pt x="49" y="48"/>
                  </a:lnTo>
                  <a:lnTo>
                    <a:pt x="0" y="48"/>
                  </a:lnTo>
                  <a:lnTo>
                    <a:pt x="49" y="0"/>
                  </a:lnTo>
                  <a:close/>
                </a:path>
              </a:pathLst>
            </a:custGeom>
            <a:solidFill>
              <a:srgbClr val="EF9281"/>
            </a:solidFill>
            <a:ln w="12700">
              <a:solidFill>
                <a:srgbClr val="000000"/>
              </a:solidFill>
              <a:round/>
              <a:headEnd/>
              <a:tailEnd/>
            </a:ln>
          </p:spPr>
          <p:txBody>
            <a:bodyPr/>
            <a:lstStyle/>
            <a:p>
              <a:endParaRPr lang="ru-RU"/>
            </a:p>
          </p:txBody>
        </p:sp>
        <p:sp>
          <p:nvSpPr>
            <p:cNvPr id="587" name="Rectangle 57">
              <a:extLst>
                <a:ext uri="{FF2B5EF4-FFF2-40B4-BE49-F238E27FC236}">
                  <a16:creationId xmlns:a16="http://schemas.microsoft.com/office/drawing/2014/main" id="{CAA16342-277B-4075-9144-BA0F484AF024}"/>
                </a:ext>
              </a:extLst>
            </p:cNvPr>
            <p:cNvSpPr>
              <a:spLocks noChangeArrowheads="1"/>
            </p:cNvSpPr>
            <p:nvPr/>
          </p:nvSpPr>
          <p:spPr bwMode="auto">
            <a:xfrm>
              <a:off x="7802855" y="3952669"/>
              <a:ext cx="3783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dirty="0">
                  <a:solidFill>
                    <a:srgbClr val="353A3C"/>
                  </a:solidFill>
                  <a:latin typeface="Comic Sans MS" panose="030F0702030302020204" pitchFamily="66" charset="0"/>
                </a:rPr>
                <a:t>105</a:t>
              </a:r>
              <a:endParaRPr lang="ru-RU" altLang="ru-RU" sz="1800" dirty="0"/>
            </a:p>
          </p:txBody>
        </p:sp>
        <p:sp>
          <p:nvSpPr>
            <p:cNvPr id="588" name="Rectangle 58">
              <a:extLst>
                <a:ext uri="{FF2B5EF4-FFF2-40B4-BE49-F238E27FC236}">
                  <a16:creationId xmlns:a16="http://schemas.microsoft.com/office/drawing/2014/main" id="{A282E192-4BE5-4B50-A432-6780E5743F7F}"/>
                </a:ext>
              </a:extLst>
            </p:cNvPr>
            <p:cNvSpPr>
              <a:spLocks noChangeArrowheads="1"/>
            </p:cNvSpPr>
            <p:nvPr/>
          </p:nvSpPr>
          <p:spPr bwMode="auto">
            <a:xfrm>
              <a:off x="8380706" y="4506705"/>
              <a:ext cx="3783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a:solidFill>
                    <a:srgbClr val="353A3C"/>
                  </a:solidFill>
                  <a:latin typeface="Comic Sans MS" panose="030F0702030302020204" pitchFamily="66" charset="0"/>
                </a:rPr>
                <a:t>104</a:t>
              </a:r>
              <a:endParaRPr lang="ru-RU" altLang="ru-RU" sz="1800"/>
            </a:p>
          </p:txBody>
        </p:sp>
        <p:sp>
          <p:nvSpPr>
            <p:cNvPr id="589" name="Line 59">
              <a:extLst>
                <a:ext uri="{FF2B5EF4-FFF2-40B4-BE49-F238E27FC236}">
                  <a16:creationId xmlns:a16="http://schemas.microsoft.com/office/drawing/2014/main" id="{C4663134-4811-4A22-A526-B3A2FA2A2C97}"/>
                </a:ext>
              </a:extLst>
            </p:cNvPr>
            <p:cNvSpPr>
              <a:spLocks noChangeShapeType="1"/>
            </p:cNvSpPr>
            <p:nvPr/>
          </p:nvSpPr>
          <p:spPr bwMode="auto">
            <a:xfrm>
              <a:off x="8321967" y="4328905"/>
              <a:ext cx="34925" cy="1588"/>
            </a:xfrm>
            <a:prstGeom prst="line">
              <a:avLst/>
            </a:prstGeom>
            <a:noFill/>
            <a:ln w="0">
              <a:solidFill>
                <a:srgbClr val="2E2C2C"/>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595" name="Rectangle 51">
              <a:extLst>
                <a:ext uri="{FF2B5EF4-FFF2-40B4-BE49-F238E27FC236}">
                  <a16:creationId xmlns:a16="http://schemas.microsoft.com/office/drawing/2014/main" id="{BA1A8CD8-5CD9-47E2-98D7-A2DE16EFBCEA}"/>
                </a:ext>
              </a:extLst>
            </p:cNvPr>
            <p:cNvSpPr>
              <a:spLocks noChangeArrowheads="1"/>
            </p:cNvSpPr>
            <p:nvPr/>
          </p:nvSpPr>
          <p:spPr bwMode="auto">
            <a:xfrm>
              <a:off x="7899016" y="4289533"/>
              <a:ext cx="143203"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500" dirty="0">
                  <a:solidFill>
                    <a:srgbClr val="E44600"/>
                  </a:solidFill>
                  <a:latin typeface="Comic Sans MS" panose="030F0702030302020204" pitchFamily="66" charset="0"/>
                </a:rPr>
                <a:t>a</a:t>
              </a:r>
              <a:endParaRPr lang="ru-RU" altLang="ru-RU" sz="1800" dirty="0"/>
            </a:p>
          </p:txBody>
        </p:sp>
        <p:sp>
          <p:nvSpPr>
            <p:cNvPr id="610" name="Прямоугольный треугольник 609">
              <a:extLst>
                <a:ext uri="{FF2B5EF4-FFF2-40B4-BE49-F238E27FC236}">
                  <a16:creationId xmlns:a16="http://schemas.microsoft.com/office/drawing/2014/main" id="{F28D3826-1154-4CFD-9A0B-8DDAEC71477A}"/>
                </a:ext>
              </a:extLst>
            </p:cNvPr>
            <p:cNvSpPr/>
            <p:nvPr/>
          </p:nvSpPr>
          <p:spPr>
            <a:xfrm>
              <a:off x="7619876" y="3986894"/>
              <a:ext cx="344263" cy="287110"/>
            </a:xfrm>
            <a:prstGeom prst="rtTriangl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609" name="Группа 608">
              <a:extLst>
                <a:ext uri="{FF2B5EF4-FFF2-40B4-BE49-F238E27FC236}">
                  <a16:creationId xmlns:a16="http://schemas.microsoft.com/office/drawing/2014/main" id="{BC801ACF-7E57-4A97-9F79-8F8A9B44ABE6}"/>
                </a:ext>
              </a:extLst>
            </p:cNvPr>
            <p:cNvGrpSpPr/>
            <p:nvPr/>
          </p:nvGrpSpPr>
          <p:grpSpPr>
            <a:xfrm>
              <a:off x="7737714" y="4243823"/>
              <a:ext cx="234949" cy="401638"/>
              <a:chOff x="4876765" y="4232156"/>
              <a:chExt cx="234949" cy="401638"/>
            </a:xfrm>
          </p:grpSpPr>
          <p:sp>
            <p:nvSpPr>
              <p:cNvPr id="597" name="Freeform 65">
                <a:extLst>
                  <a:ext uri="{FF2B5EF4-FFF2-40B4-BE49-F238E27FC236}">
                    <a16:creationId xmlns:a16="http://schemas.microsoft.com/office/drawing/2014/main" id="{B7312890-88F9-47C1-A604-81577243A117}"/>
                  </a:ext>
                </a:extLst>
              </p:cNvPr>
              <p:cNvSpPr>
                <a:spLocks/>
              </p:cNvSpPr>
              <p:nvPr/>
            </p:nvSpPr>
            <p:spPr bwMode="auto">
              <a:xfrm>
                <a:off x="4887877" y="4527431"/>
                <a:ext cx="141287" cy="95250"/>
              </a:xfrm>
              <a:custGeom>
                <a:avLst/>
                <a:gdLst>
                  <a:gd name="T0" fmla="*/ 0 w 89"/>
                  <a:gd name="T1" fmla="*/ 52 h 60"/>
                  <a:gd name="T2" fmla="*/ 15 w 89"/>
                  <a:gd name="T3" fmla="*/ 60 h 60"/>
                  <a:gd name="T4" fmla="*/ 89 w 89"/>
                  <a:gd name="T5" fmla="*/ 15 h 60"/>
                  <a:gd name="T6" fmla="*/ 82 w 89"/>
                  <a:gd name="T7" fmla="*/ 0 h 60"/>
                  <a:gd name="T8" fmla="*/ 8 w 89"/>
                  <a:gd name="T9" fmla="*/ 45 h 60"/>
                  <a:gd name="T10" fmla="*/ 22 w 89"/>
                  <a:gd name="T11" fmla="*/ 52 h 60"/>
                  <a:gd name="T12" fmla="*/ 0 w 89"/>
                  <a:gd name="T13" fmla="*/ 52 h 60"/>
                  <a:gd name="T14" fmla="*/ 0 60000 65536"/>
                  <a:gd name="T15" fmla="*/ 0 60000 65536"/>
                  <a:gd name="T16" fmla="*/ 0 60000 65536"/>
                  <a:gd name="T17" fmla="*/ 0 60000 65536"/>
                  <a:gd name="T18" fmla="*/ 0 60000 65536"/>
                  <a:gd name="T19" fmla="*/ 0 60000 65536"/>
                  <a:gd name="T20" fmla="*/ 0 60000 65536"/>
                  <a:gd name="T21" fmla="*/ 0 w 89"/>
                  <a:gd name="T22" fmla="*/ 0 h 60"/>
                  <a:gd name="T23" fmla="*/ 89 w 8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0">
                    <a:moveTo>
                      <a:pt x="0" y="52"/>
                    </a:moveTo>
                    <a:lnTo>
                      <a:pt x="15" y="60"/>
                    </a:lnTo>
                    <a:lnTo>
                      <a:pt x="89" y="15"/>
                    </a:lnTo>
                    <a:lnTo>
                      <a:pt x="82" y="0"/>
                    </a:lnTo>
                    <a:lnTo>
                      <a:pt x="8" y="45"/>
                    </a:lnTo>
                    <a:lnTo>
                      <a:pt x="22"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96" name="Freeform 64">
                <a:extLst>
                  <a:ext uri="{FF2B5EF4-FFF2-40B4-BE49-F238E27FC236}">
                    <a16:creationId xmlns:a16="http://schemas.microsoft.com/office/drawing/2014/main" id="{D993321B-8DFC-43C9-B673-2523886D28B1}"/>
                  </a:ext>
                </a:extLst>
              </p:cNvPr>
              <p:cNvSpPr>
                <a:spLocks/>
              </p:cNvSpPr>
              <p:nvPr/>
            </p:nvSpPr>
            <p:spPr bwMode="auto">
              <a:xfrm>
                <a:off x="4900577" y="4232156"/>
                <a:ext cx="211137" cy="366713"/>
              </a:xfrm>
              <a:custGeom>
                <a:avLst/>
                <a:gdLst>
                  <a:gd name="T0" fmla="*/ 14 w 133"/>
                  <a:gd name="T1" fmla="*/ 231 h 231"/>
                  <a:gd name="T2" fmla="*/ 133 w 133"/>
                  <a:gd name="T3" fmla="*/ 8 h 231"/>
                  <a:gd name="T4" fmla="*/ 118 w 133"/>
                  <a:gd name="T5" fmla="*/ 0 h 231"/>
                  <a:gd name="T6" fmla="*/ 0 w 133"/>
                  <a:gd name="T7" fmla="*/ 223 h 231"/>
                  <a:gd name="T8" fmla="*/ 14 w 133"/>
                  <a:gd name="T9" fmla="*/ 231 h 231"/>
                  <a:gd name="T10" fmla="*/ 0 60000 65536"/>
                  <a:gd name="T11" fmla="*/ 0 60000 65536"/>
                  <a:gd name="T12" fmla="*/ 0 60000 65536"/>
                  <a:gd name="T13" fmla="*/ 0 60000 65536"/>
                  <a:gd name="T14" fmla="*/ 0 60000 65536"/>
                  <a:gd name="T15" fmla="*/ 0 w 133"/>
                  <a:gd name="T16" fmla="*/ 0 h 231"/>
                  <a:gd name="T17" fmla="*/ 133 w 133"/>
                  <a:gd name="T18" fmla="*/ 231 h 231"/>
                </a:gdLst>
                <a:ahLst/>
                <a:cxnLst>
                  <a:cxn ang="T10">
                    <a:pos x="T0" y="T1"/>
                  </a:cxn>
                  <a:cxn ang="T11">
                    <a:pos x="T2" y="T3"/>
                  </a:cxn>
                  <a:cxn ang="T12">
                    <a:pos x="T4" y="T5"/>
                  </a:cxn>
                  <a:cxn ang="T13">
                    <a:pos x="T6" y="T7"/>
                  </a:cxn>
                  <a:cxn ang="T14">
                    <a:pos x="T8" y="T9"/>
                  </a:cxn>
                </a:cxnLst>
                <a:rect l="T15" t="T16" r="T17" b="T18"/>
                <a:pathLst>
                  <a:path w="133" h="231">
                    <a:moveTo>
                      <a:pt x="14" y="231"/>
                    </a:moveTo>
                    <a:lnTo>
                      <a:pt x="133" y="8"/>
                    </a:lnTo>
                    <a:lnTo>
                      <a:pt x="118" y="0"/>
                    </a:lnTo>
                    <a:lnTo>
                      <a:pt x="0" y="223"/>
                    </a:lnTo>
                    <a:lnTo>
                      <a:pt x="14" y="231"/>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98" name="Freeform 66">
                <a:extLst>
                  <a:ext uri="{FF2B5EF4-FFF2-40B4-BE49-F238E27FC236}">
                    <a16:creationId xmlns:a16="http://schemas.microsoft.com/office/drawing/2014/main" id="{E718142C-56D6-4745-BCDF-05E01530B1C0}"/>
                  </a:ext>
                </a:extLst>
              </p:cNvPr>
              <p:cNvSpPr>
                <a:spLocks/>
              </p:cNvSpPr>
              <p:nvPr/>
            </p:nvSpPr>
            <p:spPr bwMode="auto">
              <a:xfrm>
                <a:off x="4887877" y="4609981"/>
                <a:ext cx="23812" cy="23813"/>
              </a:xfrm>
              <a:custGeom>
                <a:avLst/>
                <a:gdLst>
                  <a:gd name="T0" fmla="*/ 0 w 15"/>
                  <a:gd name="T1" fmla="*/ 0 h 15"/>
                  <a:gd name="T2" fmla="*/ 0 w 15"/>
                  <a:gd name="T3" fmla="*/ 15 h 15"/>
                  <a:gd name="T4" fmla="*/ 15 w 15"/>
                  <a:gd name="T5" fmla="*/ 8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0"/>
                    </a:moveTo>
                    <a:lnTo>
                      <a:pt x="0" y="15"/>
                    </a:lnTo>
                    <a:lnTo>
                      <a:pt x="15" y="8"/>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99" name="Freeform 67">
                <a:extLst>
                  <a:ext uri="{FF2B5EF4-FFF2-40B4-BE49-F238E27FC236}">
                    <a16:creationId xmlns:a16="http://schemas.microsoft.com/office/drawing/2014/main" id="{5B75D173-DD83-4CA2-9FFB-006503F7BA3F}"/>
                  </a:ext>
                </a:extLst>
              </p:cNvPr>
              <p:cNvSpPr>
                <a:spLocks/>
              </p:cNvSpPr>
              <p:nvPr/>
            </p:nvSpPr>
            <p:spPr bwMode="auto">
              <a:xfrm>
                <a:off x="4876765" y="4468694"/>
                <a:ext cx="46037" cy="141288"/>
              </a:xfrm>
              <a:custGeom>
                <a:avLst/>
                <a:gdLst>
                  <a:gd name="T0" fmla="*/ 7 w 29"/>
                  <a:gd name="T1" fmla="*/ 0 h 89"/>
                  <a:gd name="T2" fmla="*/ 0 w 29"/>
                  <a:gd name="T3" fmla="*/ 7 h 89"/>
                  <a:gd name="T4" fmla="*/ 7 w 29"/>
                  <a:gd name="T5" fmla="*/ 89 h 89"/>
                  <a:gd name="T6" fmla="*/ 29 w 29"/>
                  <a:gd name="T7" fmla="*/ 89 h 89"/>
                  <a:gd name="T8" fmla="*/ 15 w 29"/>
                  <a:gd name="T9" fmla="*/ 0 h 89"/>
                  <a:gd name="T10" fmla="*/ 7 w 29"/>
                  <a:gd name="T11" fmla="*/ 0 h 89"/>
                  <a:gd name="T12" fmla="*/ 0 60000 65536"/>
                  <a:gd name="T13" fmla="*/ 0 60000 65536"/>
                  <a:gd name="T14" fmla="*/ 0 60000 65536"/>
                  <a:gd name="T15" fmla="*/ 0 60000 65536"/>
                  <a:gd name="T16" fmla="*/ 0 60000 65536"/>
                  <a:gd name="T17" fmla="*/ 0 60000 65536"/>
                  <a:gd name="T18" fmla="*/ 0 w 29"/>
                  <a:gd name="T19" fmla="*/ 0 h 89"/>
                  <a:gd name="T20" fmla="*/ 29 w 29"/>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29" h="89">
                    <a:moveTo>
                      <a:pt x="7" y="0"/>
                    </a:moveTo>
                    <a:lnTo>
                      <a:pt x="0" y="7"/>
                    </a:lnTo>
                    <a:lnTo>
                      <a:pt x="7" y="89"/>
                    </a:lnTo>
                    <a:lnTo>
                      <a:pt x="29" y="89"/>
                    </a:lnTo>
                    <a:lnTo>
                      <a:pt x="15" y="0"/>
                    </a:lnTo>
                    <a:lnTo>
                      <a:pt x="7"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612" name="Rectangle 51">
              <a:extLst>
                <a:ext uri="{FF2B5EF4-FFF2-40B4-BE49-F238E27FC236}">
                  <a16:creationId xmlns:a16="http://schemas.microsoft.com/office/drawing/2014/main" id="{78210F29-F270-4863-99DC-FB42414D9755}"/>
                </a:ext>
              </a:extLst>
            </p:cNvPr>
            <p:cNvSpPr>
              <a:spLocks noChangeArrowheads="1"/>
            </p:cNvSpPr>
            <p:nvPr/>
          </p:nvSpPr>
          <p:spPr bwMode="auto">
            <a:xfrm>
              <a:off x="7451342" y="5081469"/>
              <a:ext cx="288541"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el-GR" altLang="ru-RU" sz="1500" dirty="0">
                  <a:solidFill>
                    <a:srgbClr val="E44600"/>
                  </a:solidFill>
                  <a:latin typeface="Comic Sans MS" panose="030F0702030302020204" pitchFamily="66" charset="0"/>
                </a:rPr>
                <a:t>α</a:t>
              </a:r>
              <a:r>
                <a:rPr lang="en-US" altLang="ru-RU" sz="1500" dirty="0">
                  <a:solidFill>
                    <a:srgbClr val="E44600"/>
                  </a:solidFill>
                  <a:latin typeface="Comic Sans MS" panose="030F0702030302020204" pitchFamily="66" charset="0"/>
                </a:rPr>
                <a:t>?</a:t>
              </a:r>
              <a:endParaRPr lang="ru-RU" altLang="ru-RU" sz="1800" dirty="0"/>
            </a:p>
          </p:txBody>
        </p:sp>
        <p:grpSp>
          <p:nvGrpSpPr>
            <p:cNvPr id="613" name="Группа 612">
              <a:extLst>
                <a:ext uri="{FF2B5EF4-FFF2-40B4-BE49-F238E27FC236}">
                  <a16:creationId xmlns:a16="http://schemas.microsoft.com/office/drawing/2014/main" id="{1FA1D22B-7D83-4255-A3BB-ECDE248F423B}"/>
                </a:ext>
              </a:extLst>
            </p:cNvPr>
            <p:cNvGrpSpPr/>
            <p:nvPr/>
          </p:nvGrpSpPr>
          <p:grpSpPr>
            <a:xfrm>
              <a:off x="7276944" y="5039059"/>
              <a:ext cx="234949" cy="401638"/>
              <a:chOff x="4876765" y="4232156"/>
              <a:chExt cx="234949" cy="401638"/>
            </a:xfrm>
          </p:grpSpPr>
          <p:sp>
            <p:nvSpPr>
              <p:cNvPr id="614" name="Freeform 64">
                <a:extLst>
                  <a:ext uri="{FF2B5EF4-FFF2-40B4-BE49-F238E27FC236}">
                    <a16:creationId xmlns:a16="http://schemas.microsoft.com/office/drawing/2014/main" id="{5C8A9C1B-D508-40CB-A2C3-A1577EF0FA5A}"/>
                  </a:ext>
                </a:extLst>
              </p:cNvPr>
              <p:cNvSpPr>
                <a:spLocks/>
              </p:cNvSpPr>
              <p:nvPr/>
            </p:nvSpPr>
            <p:spPr bwMode="auto">
              <a:xfrm>
                <a:off x="4900577" y="4232156"/>
                <a:ext cx="211137" cy="366713"/>
              </a:xfrm>
              <a:custGeom>
                <a:avLst/>
                <a:gdLst>
                  <a:gd name="T0" fmla="*/ 14 w 133"/>
                  <a:gd name="T1" fmla="*/ 231 h 231"/>
                  <a:gd name="T2" fmla="*/ 133 w 133"/>
                  <a:gd name="T3" fmla="*/ 8 h 231"/>
                  <a:gd name="T4" fmla="*/ 118 w 133"/>
                  <a:gd name="T5" fmla="*/ 0 h 231"/>
                  <a:gd name="T6" fmla="*/ 0 w 133"/>
                  <a:gd name="T7" fmla="*/ 223 h 231"/>
                  <a:gd name="T8" fmla="*/ 14 w 133"/>
                  <a:gd name="T9" fmla="*/ 231 h 231"/>
                  <a:gd name="T10" fmla="*/ 0 60000 65536"/>
                  <a:gd name="T11" fmla="*/ 0 60000 65536"/>
                  <a:gd name="T12" fmla="*/ 0 60000 65536"/>
                  <a:gd name="T13" fmla="*/ 0 60000 65536"/>
                  <a:gd name="T14" fmla="*/ 0 60000 65536"/>
                  <a:gd name="T15" fmla="*/ 0 w 133"/>
                  <a:gd name="T16" fmla="*/ 0 h 231"/>
                  <a:gd name="T17" fmla="*/ 133 w 133"/>
                  <a:gd name="T18" fmla="*/ 231 h 231"/>
                </a:gdLst>
                <a:ahLst/>
                <a:cxnLst>
                  <a:cxn ang="T10">
                    <a:pos x="T0" y="T1"/>
                  </a:cxn>
                  <a:cxn ang="T11">
                    <a:pos x="T2" y="T3"/>
                  </a:cxn>
                  <a:cxn ang="T12">
                    <a:pos x="T4" y="T5"/>
                  </a:cxn>
                  <a:cxn ang="T13">
                    <a:pos x="T6" y="T7"/>
                  </a:cxn>
                  <a:cxn ang="T14">
                    <a:pos x="T8" y="T9"/>
                  </a:cxn>
                </a:cxnLst>
                <a:rect l="T15" t="T16" r="T17" b="T18"/>
                <a:pathLst>
                  <a:path w="133" h="231">
                    <a:moveTo>
                      <a:pt x="14" y="231"/>
                    </a:moveTo>
                    <a:lnTo>
                      <a:pt x="133" y="8"/>
                    </a:lnTo>
                    <a:lnTo>
                      <a:pt x="118" y="0"/>
                    </a:lnTo>
                    <a:lnTo>
                      <a:pt x="0" y="223"/>
                    </a:lnTo>
                    <a:lnTo>
                      <a:pt x="14" y="231"/>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15" name="Freeform 65">
                <a:extLst>
                  <a:ext uri="{FF2B5EF4-FFF2-40B4-BE49-F238E27FC236}">
                    <a16:creationId xmlns:a16="http://schemas.microsoft.com/office/drawing/2014/main" id="{0AF0E95E-081A-42EF-9098-280E636C8277}"/>
                  </a:ext>
                </a:extLst>
              </p:cNvPr>
              <p:cNvSpPr>
                <a:spLocks/>
              </p:cNvSpPr>
              <p:nvPr/>
            </p:nvSpPr>
            <p:spPr bwMode="auto">
              <a:xfrm>
                <a:off x="4887877" y="4527431"/>
                <a:ext cx="141287" cy="95250"/>
              </a:xfrm>
              <a:custGeom>
                <a:avLst/>
                <a:gdLst>
                  <a:gd name="T0" fmla="*/ 0 w 89"/>
                  <a:gd name="T1" fmla="*/ 52 h 60"/>
                  <a:gd name="T2" fmla="*/ 15 w 89"/>
                  <a:gd name="T3" fmla="*/ 60 h 60"/>
                  <a:gd name="T4" fmla="*/ 89 w 89"/>
                  <a:gd name="T5" fmla="*/ 15 h 60"/>
                  <a:gd name="T6" fmla="*/ 82 w 89"/>
                  <a:gd name="T7" fmla="*/ 0 h 60"/>
                  <a:gd name="T8" fmla="*/ 8 w 89"/>
                  <a:gd name="T9" fmla="*/ 45 h 60"/>
                  <a:gd name="T10" fmla="*/ 22 w 89"/>
                  <a:gd name="T11" fmla="*/ 52 h 60"/>
                  <a:gd name="T12" fmla="*/ 0 w 89"/>
                  <a:gd name="T13" fmla="*/ 52 h 60"/>
                  <a:gd name="T14" fmla="*/ 0 60000 65536"/>
                  <a:gd name="T15" fmla="*/ 0 60000 65536"/>
                  <a:gd name="T16" fmla="*/ 0 60000 65536"/>
                  <a:gd name="T17" fmla="*/ 0 60000 65536"/>
                  <a:gd name="T18" fmla="*/ 0 60000 65536"/>
                  <a:gd name="T19" fmla="*/ 0 60000 65536"/>
                  <a:gd name="T20" fmla="*/ 0 60000 65536"/>
                  <a:gd name="T21" fmla="*/ 0 w 89"/>
                  <a:gd name="T22" fmla="*/ 0 h 60"/>
                  <a:gd name="T23" fmla="*/ 89 w 8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0">
                    <a:moveTo>
                      <a:pt x="0" y="52"/>
                    </a:moveTo>
                    <a:lnTo>
                      <a:pt x="15" y="60"/>
                    </a:lnTo>
                    <a:lnTo>
                      <a:pt x="89" y="15"/>
                    </a:lnTo>
                    <a:lnTo>
                      <a:pt x="82" y="0"/>
                    </a:lnTo>
                    <a:lnTo>
                      <a:pt x="8" y="45"/>
                    </a:lnTo>
                    <a:lnTo>
                      <a:pt x="22"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16" name="Freeform 66">
                <a:extLst>
                  <a:ext uri="{FF2B5EF4-FFF2-40B4-BE49-F238E27FC236}">
                    <a16:creationId xmlns:a16="http://schemas.microsoft.com/office/drawing/2014/main" id="{381D13DB-9A9A-4D24-BD9F-C3A43B8ECF41}"/>
                  </a:ext>
                </a:extLst>
              </p:cNvPr>
              <p:cNvSpPr>
                <a:spLocks/>
              </p:cNvSpPr>
              <p:nvPr/>
            </p:nvSpPr>
            <p:spPr bwMode="auto">
              <a:xfrm>
                <a:off x="4887877" y="4609981"/>
                <a:ext cx="23812" cy="23813"/>
              </a:xfrm>
              <a:custGeom>
                <a:avLst/>
                <a:gdLst>
                  <a:gd name="T0" fmla="*/ 0 w 15"/>
                  <a:gd name="T1" fmla="*/ 0 h 15"/>
                  <a:gd name="T2" fmla="*/ 0 w 15"/>
                  <a:gd name="T3" fmla="*/ 15 h 15"/>
                  <a:gd name="T4" fmla="*/ 15 w 15"/>
                  <a:gd name="T5" fmla="*/ 8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0"/>
                    </a:moveTo>
                    <a:lnTo>
                      <a:pt x="0" y="15"/>
                    </a:lnTo>
                    <a:lnTo>
                      <a:pt x="15" y="8"/>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17" name="Freeform 67">
                <a:extLst>
                  <a:ext uri="{FF2B5EF4-FFF2-40B4-BE49-F238E27FC236}">
                    <a16:creationId xmlns:a16="http://schemas.microsoft.com/office/drawing/2014/main" id="{A213D249-070F-4EA8-8BD5-A59008662CA9}"/>
                  </a:ext>
                </a:extLst>
              </p:cNvPr>
              <p:cNvSpPr>
                <a:spLocks/>
              </p:cNvSpPr>
              <p:nvPr/>
            </p:nvSpPr>
            <p:spPr bwMode="auto">
              <a:xfrm>
                <a:off x="4876765" y="4468694"/>
                <a:ext cx="46037" cy="141288"/>
              </a:xfrm>
              <a:custGeom>
                <a:avLst/>
                <a:gdLst>
                  <a:gd name="T0" fmla="*/ 7 w 29"/>
                  <a:gd name="T1" fmla="*/ 0 h 89"/>
                  <a:gd name="T2" fmla="*/ 0 w 29"/>
                  <a:gd name="T3" fmla="*/ 7 h 89"/>
                  <a:gd name="T4" fmla="*/ 7 w 29"/>
                  <a:gd name="T5" fmla="*/ 89 h 89"/>
                  <a:gd name="T6" fmla="*/ 29 w 29"/>
                  <a:gd name="T7" fmla="*/ 89 h 89"/>
                  <a:gd name="T8" fmla="*/ 15 w 29"/>
                  <a:gd name="T9" fmla="*/ 0 h 89"/>
                  <a:gd name="T10" fmla="*/ 7 w 29"/>
                  <a:gd name="T11" fmla="*/ 0 h 89"/>
                  <a:gd name="T12" fmla="*/ 0 60000 65536"/>
                  <a:gd name="T13" fmla="*/ 0 60000 65536"/>
                  <a:gd name="T14" fmla="*/ 0 60000 65536"/>
                  <a:gd name="T15" fmla="*/ 0 60000 65536"/>
                  <a:gd name="T16" fmla="*/ 0 60000 65536"/>
                  <a:gd name="T17" fmla="*/ 0 60000 65536"/>
                  <a:gd name="T18" fmla="*/ 0 w 29"/>
                  <a:gd name="T19" fmla="*/ 0 h 89"/>
                  <a:gd name="T20" fmla="*/ 29 w 29"/>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29" h="89">
                    <a:moveTo>
                      <a:pt x="7" y="0"/>
                    </a:moveTo>
                    <a:lnTo>
                      <a:pt x="0" y="7"/>
                    </a:lnTo>
                    <a:lnTo>
                      <a:pt x="7" y="89"/>
                    </a:lnTo>
                    <a:lnTo>
                      <a:pt x="29" y="89"/>
                    </a:lnTo>
                    <a:lnTo>
                      <a:pt x="15" y="0"/>
                    </a:lnTo>
                    <a:lnTo>
                      <a:pt x="7"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grpSp>
          <p:nvGrpSpPr>
            <p:cNvPr id="665" name="Группа 664">
              <a:extLst>
                <a:ext uri="{FF2B5EF4-FFF2-40B4-BE49-F238E27FC236}">
                  <a16:creationId xmlns:a16="http://schemas.microsoft.com/office/drawing/2014/main" id="{5EA36F61-B4C5-4FD7-9234-182392F1F1F7}"/>
                </a:ext>
              </a:extLst>
            </p:cNvPr>
            <p:cNvGrpSpPr/>
            <p:nvPr/>
          </p:nvGrpSpPr>
          <p:grpSpPr>
            <a:xfrm>
              <a:off x="7192348" y="4473377"/>
              <a:ext cx="731837" cy="638175"/>
              <a:chOff x="6487644" y="4746881"/>
              <a:chExt cx="731837" cy="638175"/>
            </a:xfrm>
          </p:grpSpPr>
          <p:sp>
            <p:nvSpPr>
              <p:cNvPr id="600" name="Freeform 41">
                <a:extLst>
                  <a:ext uri="{FF2B5EF4-FFF2-40B4-BE49-F238E27FC236}">
                    <a16:creationId xmlns:a16="http://schemas.microsoft.com/office/drawing/2014/main" id="{BBD07F5E-D2F4-4E57-9585-950E08749486}"/>
                  </a:ext>
                </a:extLst>
              </p:cNvPr>
              <p:cNvSpPr>
                <a:spLocks/>
              </p:cNvSpPr>
              <p:nvPr/>
            </p:nvSpPr>
            <p:spPr bwMode="auto">
              <a:xfrm>
                <a:off x="6487644" y="4746881"/>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1" y="49"/>
                    </a:moveTo>
                    <a:lnTo>
                      <a:pt x="50" y="49"/>
                    </a:lnTo>
                    <a:lnTo>
                      <a:pt x="50" y="1"/>
                    </a:lnTo>
                    <a:lnTo>
                      <a:pt x="50" y="0"/>
                    </a:lnTo>
                    <a:lnTo>
                      <a:pt x="1" y="0"/>
                    </a:lnTo>
                    <a:lnTo>
                      <a:pt x="1" y="1"/>
                    </a:lnTo>
                    <a:lnTo>
                      <a:pt x="0" y="1"/>
                    </a:lnTo>
                    <a:lnTo>
                      <a:pt x="0" y="49"/>
                    </a:lnTo>
                    <a:lnTo>
                      <a:pt x="1" y="49"/>
                    </a:lnTo>
                    <a:close/>
                  </a:path>
                </a:pathLst>
              </a:custGeom>
              <a:solidFill>
                <a:srgbClr val="19AD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01" name="Freeform 42">
                <a:extLst>
                  <a:ext uri="{FF2B5EF4-FFF2-40B4-BE49-F238E27FC236}">
                    <a16:creationId xmlns:a16="http://schemas.microsoft.com/office/drawing/2014/main" id="{0BA0B469-77FB-4897-9CF5-25A3982DA543}"/>
                  </a:ext>
                </a:extLst>
              </p:cNvPr>
              <p:cNvSpPr>
                <a:spLocks/>
              </p:cNvSpPr>
              <p:nvPr/>
            </p:nvSpPr>
            <p:spPr bwMode="auto">
              <a:xfrm>
                <a:off x="6487644" y="4746881"/>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2147483647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1" y="49"/>
                    </a:moveTo>
                    <a:lnTo>
                      <a:pt x="50" y="49"/>
                    </a:lnTo>
                    <a:lnTo>
                      <a:pt x="50" y="1"/>
                    </a:lnTo>
                    <a:lnTo>
                      <a:pt x="50" y="0"/>
                    </a:lnTo>
                    <a:lnTo>
                      <a:pt x="1" y="0"/>
                    </a:lnTo>
                    <a:lnTo>
                      <a:pt x="1" y="1"/>
                    </a:lnTo>
                    <a:lnTo>
                      <a:pt x="0" y="1"/>
                    </a:lnTo>
                    <a:lnTo>
                      <a:pt x="0" y="49"/>
                    </a:lnTo>
                    <a:lnTo>
                      <a:pt x="1"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602" name="Rectangle 49">
                <a:extLst>
                  <a:ext uri="{FF2B5EF4-FFF2-40B4-BE49-F238E27FC236}">
                    <a16:creationId xmlns:a16="http://schemas.microsoft.com/office/drawing/2014/main" id="{2AE0C7A5-A627-4FC8-8B8C-0541532FB439}"/>
                  </a:ext>
                </a:extLst>
              </p:cNvPr>
              <p:cNvSpPr>
                <a:spLocks noChangeArrowheads="1"/>
              </p:cNvSpPr>
              <p:nvPr/>
            </p:nvSpPr>
            <p:spPr bwMode="auto">
              <a:xfrm>
                <a:off x="6570195" y="4781806"/>
                <a:ext cx="282128"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dirty="0">
                    <a:solidFill>
                      <a:srgbClr val="353A3C"/>
                    </a:solidFill>
                    <a:latin typeface="Comic Sans MS" panose="030F0702030302020204" pitchFamily="66" charset="0"/>
                  </a:rPr>
                  <a:t>26</a:t>
                </a:r>
                <a:r>
                  <a:rPr lang="en-US" altLang="ru-RU" sz="900" dirty="0">
                    <a:solidFill>
                      <a:srgbClr val="353A3C"/>
                    </a:solidFill>
                    <a:latin typeface="Comic Sans MS" panose="030F0702030302020204" pitchFamily="66" charset="0"/>
                  </a:rPr>
                  <a:t>4</a:t>
                </a:r>
                <a:endParaRPr lang="ru-RU" altLang="ru-RU" sz="1800" dirty="0"/>
              </a:p>
            </p:txBody>
          </p:sp>
          <p:sp>
            <p:nvSpPr>
              <p:cNvPr id="603" name="Freeform 56">
                <a:extLst>
                  <a:ext uri="{FF2B5EF4-FFF2-40B4-BE49-F238E27FC236}">
                    <a16:creationId xmlns:a16="http://schemas.microsoft.com/office/drawing/2014/main" id="{EB70EDB4-7D55-4560-B627-D1AE0B49A662}"/>
                  </a:ext>
                </a:extLst>
              </p:cNvPr>
              <p:cNvSpPr>
                <a:spLocks/>
              </p:cNvSpPr>
              <p:nvPr/>
            </p:nvSpPr>
            <p:spPr bwMode="auto">
              <a:xfrm>
                <a:off x="6500344" y="4757993"/>
                <a:ext cx="577850" cy="566738"/>
              </a:xfrm>
              <a:custGeom>
                <a:avLst/>
                <a:gdLst>
                  <a:gd name="T0" fmla="*/ 2147483647 w 49"/>
                  <a:gd name="T1" fmla="*/ 0 h 48"/>
                  <a:gd name="T2" fmla="*/ 2147483647 w 49"/>
                  <a:gd name="T3" fmla="*/ 2147483647 h 48"/>
                  <a:gd name="T4" fmla="*/ 0 w 49"/>
                  <a:gd name="T5" fmla="*/ 2147483647 h 48"/>
                  <a:gd name="T6" fmla="*/ 2147483647 w 49"/>
                  <a:gd name="T7" fmla="*/ 0 h 48"/>
                  <a:gd name="T8" fmla="*/ 0 60000 65536"/>
                  <a:gd name="T9" fmla="*/ 0 60000 65536"/>
                  <a:gd name="T10" fmla="*/ 0 60000 65536"/>
                  <a:gd name="T11" fmla="*/ 0 60000 65536"/>
                  <a:gd name="T12" fmla="*/ 0 w 49"/>
                  <a:gd name="T13" fmla="*/ 0 h 48"/>
                  <a:gd name="T14" fmla="*/ 49 w 49"/>
                  <a:gd name="T15" fmla="*/ 48 h 48"/>
                </a:gdLst>
                <a:ahLst/>
                <a:cxnLst>
                  <a:cxn ang="T8">
                    <a:pos x="T0" y="T1"/>
                  </a:cxn>
                  <a:cxn ang="T9">
                    <a:pos x="T2" y="T3"/>
                  </a:cxn>
                  <a:cxn ang="T10">
                    <a:pos x="T4" y="T5"/>
                  </a:cxn>
                  <a:cxn ang="T11">
                    <a:pos x="T6" y="T7"/>
                  </a:cxn>
                </a:cxnLst>
                <a:rect l="T12" t="T13" r="T14" b="T15"/>
                <a:pathLst>
                  <a:path w="49" h="48">
                    <a:moveTo>
                      <a:pt x="49" y="0"/>
                    </a:moveTo>
                    <a:lnTo>
                      <a:pt x="49" y="48"/>
                    </a:lnTo>
                    <a:lnTo>
                      <a:pt x="0" y="48"/>
                    </a:lnTo>
                    <a:lnTo>
                      <a:pt x="49" y="0"/>
                    </a:lnTo>
                    <a:close/>
                  </a:path>
                </a:pathLst>
              </a:custGeom>
              <a:solidFill>
                <a:srgbClr val="EF92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04" name="Rectangle 57">
                <a:extLst>
                  <a:ext uri="{FF2B5EF4-FFF2-40B4-BE49-F238E27FC236}">
                    <a16:creationId xmlns:a16="http://schemas.microsoft.com/office/drawing/2014/main" id="{463BCF3D-7671-4053-9496-AE44EFEB85F7}"/>
                  </a:ext>
                </a:extLst>
              </p:cNvPr>
              <p:cNvSpPr>
                <a:spLocks noChangeArrowheads="1"/>
              </p:cNvSpPr>
              <p:nvPr/>
            </p:nvSpPr>
            <p:spPr bwMode="auto">
              <a:xfrm>
                <a:off x="6665444" y="5007230"/>
                <a:ext cx="3783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dirty="0">
                    <a:solidFill>
                      <a:srgbClr val="353A3C"/>
                    </a:solidFill>
                    <a:latin typeface="Comic Sans MS" panose="030F0702030302020204" pitchFamily="66" charset="0"/>
                  </a:rPr>
                  <a:t>10</a:t>
                </a:r>
                <a:r>
                  <a:rPr lang="en-US" altLang="ru-RU" sz="1200" dirty="0">
                    <a:solidFill>
                      <a:srgbClr val="353A3C"/>
                    </a:solidFill>
                    <a:latin typeface="Comic Sans MS" panose="030F0702030302020204" pitchFamily="66" charset="0"/>
                  </a:rPr>
                  <a:t>3</a:t>
                </a:r>
                <a:endParaRPr lang="ru-RU" altLang="ru-RU" sz="1800" dirty="0"/>
              </a:p>
            </p:txBody>
          </p:sp>
          <p:sp>
            <p:nvSpPr>
              <p:cNvPr id="605" name="Line 59">
                <a:extLst>
                  <a:ext uri="{FF2B5EF4-FFF2-40B4-BE49-F238E27FC236}">
                    <a16:creationId xmlns:a16="http://schemas.microsoft.com/office/drawing/2014/main" id="{F0C5DD9D-041E-4C0D-B4B7-9AC3B12338D4}"/>
                  </a:ext>
                </a:extLst>
              </p:cNvPr>
              <p:cNvSpPr>
                <a:spLocks noChangeShapeType="1"/>
              </p:cNvSpPr>
              <p:nvPr/>
            </p:nvSpPr>
            <p:spPr bwMode="auto">
              <a:xfrm>
                <a:off x="7184556" y="5383468"/>
                <a:ext cx="34925" cy="1588"/>
              </a:xfrm>
              <a:prstGeom prst="line">
                <a:avLst/>
              </a:prstGeom>
              <a:noFill/>
              <a:ln w="0">
                <a:solidFill>
                  <a:srgbClr val="2E2C2C"/>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611" name="Прямоугольный треугольник 610">
                <a:extLst>
                  <a:ext uri="{FF2B5EF4-FFF2-40B4-BE49-F238E27FC236}">
                    <a16:creationId xmlns:a16="http://schemas.microsoft.com/office/drawing/2014/main" id="{AC78B9EA-FEFF-4CC8-90B8-976BD9D3C9D2}"/>
                  </a:ext>
                </a:extLst>
              </p:cNvPr>
              <p:cNvSpPr/>
              <p:nvPr/>
            </p:nvSpPr>
            <p:spPr>
              <a:xfrm>
                <a:off x="6487910" y="5125811"/>
                <a:ext cx="238126" cy="200026"/>
              </a:xfrm>
              <a:prstGeom prst="rtTriangl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3" name="Line 59">
                <a:extLst>
                  <a:ext uri="{FF2B5EF4-FFF2-40B4-BE49-F238E27FC236}">
                    <a16:creationId xmlns:a16="http://schemas.microsoft.com/office/drawing/2014/main" id="{7542A934-ED6D-483E-BA1D-72F687614D2F}"/>
                  </a:ext>
                </a:extLst>
              </p:cNvPr>
              <p:cNvSpPr>
                <a:spLocks noChangeShapeType="1"/>
              </p:cNvSpPr>
              <p:nvPr/>
            </p:nvSpPr>
            <p:spPr bwMode="auto">
              <a:xfrm>
                <a:off x="7180475" y="5378016"/>
                <a:ext cx="34925" cy="1588"/>
              </a:xfrm>
              <a:prstGeom prst="line">
                <a:avLst/>
              </a:prstGeom>
              <a:noFill/>
              <a:ln w="0">
                <a:solidFill>
                  <a:srgbClr val="2E2C2C"/>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666" name="Группа 665">
              <a:extLst>
                <a:ext uri="{FF2B5EF4-FFF2-40B4-BE49-F238E27FC236}">
                  <a16:creationId xmlns:a16="http://schemas.microsoft.com/office/drawing/2014/main" id="{FCA52899-35FD-48E0-9673-053F10586361}"/>
                </a:ext>
              </a:extLst>
            </p:cNvPr>
            <p:cNvGrpSpPr/>
            <p:nvPr/>
          </p:nvGrpSpPr>
          <p:grpSpPr>
            <a:xfrm>
              <a:off x="7795409" y="5062103"/>
              <a:ext cx="581667" cy="590550"/>
              <a:chOff x="7070296" y="5319279"/>
              <a:chExt cx="581667" cy="590550"/>
            </a:xfrm>
          </p:grpSpPr>
          <p:sp>
            <p:nvSpPr>
              <p:cNvPr id="619" name="Freeform 43">
                <a:extLst>
                  <a:ext uri="{FF2B5EF4-FFF2-40B4-BE49-F238E27FC236}">
                    <a16:creationId xmlns:a16="http://schemas.microsoft.com/office/drawing/2014/main" id="{865B4AC4-3BC4-4928-A237-91B248B10A02}"/>
                  </a:ext>
                </a:extLst>
              </p:cNvPr>
              <p:cNvSpPr>
                <a:spLocks/>
              </p:cNvSpPr>
              <p:nvPr/>
            </p:nvSpPr>
            <p:spPr bwMode="auto">
              <a:xfrm>
                <a:off x="7074113" y="5319279"/>
                <a:ext cx="577850" cy="590550"/>
              </a:xfrm>
              <a:custGeom>
                <a:avLst/>
                <a:gdLst>
                  <a:gd name="T0" fmla="*/ 0 w 49"/>
                  <a:gd name="T1" fmla="*/ 2147483647 h 50"/>
                  <a:gd name="T2" fmla="*/ 2147483647 w 49"/>
                  <a:gd name="T3" fmla="*/ 2147483647 h 50"/>
                  <a:gd name="T4" fmla="*/ 2147483647 w 49"/>
                  <a:gd name="T5" fmla="*/ 2147483647 h 50"/>
                  <a:gd name="T6" fmla="*/ 2147483647 w 49"/>
                  <a:gd name="T7" fmla="*/ 2147483647 h 50"/>
                  <a:gd name="T8" fmla="*/ 2147483647 w 49"/>
                  <a:gd name="T9" fmla="*/ 0 h 50"/>
                  <a:gd name="T10" fmla="*/ 2147483647 w 49"/>
                  <a:gd name="T11" fmla="*/ 0 h 50"/>
                  <a:gd name="T12" fmla="*/ 2147483647 w 49"/>
                  <a:gd name="T13" fmla="*/ 0 h 50"/>
                  <a:gd name="T14" fmla="*/ 0 w 49"/>
                  <a:gd name="T15" fmla="*/ 0 h 50"/>
                  <a:gd name="T16" fmla="*/ 0 w 49"/>
                  <a:gd name="T17" fmla="*/ 0 h 50"/>
                  <a:gd name="T18" fmla="*/ 0 w 49"/>
                  <a:gd name="T19" fmla="*/ 2147483647 h 50"/>
                  <a:gd name="T20" fmla="*/ 0 w 49"/>
                  <a:gd name="T21" fmla="*/ 2147483647 h 50"/>
                  <a:gd name="T22" fmla="*/ 0 w 49"/>
                  <a:gd name="T23" fmla="*/ 2147483647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
                  <a:gd name="T37" fmla="*/ 0 h 50"/>
                  <a:gd name="T38" fmla="*/ 49 w 49"/>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 h="50">
                    <a:moveTo>
                      <a:pt x="0" y="50"/>
                    </a:moveTo>
                    <a:lnTo>
                      <a:pt x="48" y="50"/>
                    </a:lnTo>
                    <a:lnTo>
                      <a:pt x="49" y="50"/>
                    </a:lnTo>
                    <a:lnTo>
                      <a:pt x="49" y="49"/>
                    </a:lnTo>
                    <a:lnTo>
                      <a:pt x="49" y="0"/>
                    </a:lnTo>
                    <a:lnTo>
                      <a:pt x="48" y="0"/>
                    </a:lnTo>
                    <a:lnTo>
                      <a:pt x="0" y="0"/>
                    </a:lnTo>
                    <a:lnTo>
                      <a:pt x="0" y="49"/>
                    </a:lnTo>
                    <a:lnTo>
                      <a:pt x="0" y="50"/>
                    </a:lnTo>
                    <a:close/>
                  </a:path>
                </a:pathLst>
              </a:custGeom>
              <a:solidFill>
                <a:srgbClr val="19AD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20" name="Freeform 44">
                <a:extLst>
                  <a:ext uri="{FF2B5EF4-FFF2-40B4-BE49-F238E27FC236}">
                    <a16:creationId xmlns:a16="http://schemas.microsoft.com/office/drawing/2014/main" id="{6AF7C4AE-1268-4850-A4F8-33EFDCB07765}"/>
                  </a:ext>
                </a:extLst>
              </p:cNvPr>
              <p:cNvSpPr>
                <a:spLocks/>
              </p:cNvSpPr>
              <p:nvPr/>
            </p:nvSpPr>
            <p:spPr bwMode="auto">
              <a:xfrm>
                <a:off x="7074113" y="5319279"/>
                <a:ext cx="577850" cy="590550"/>
              </a:xfrm>
              <a:custGeom>
                <a:avLst/>
                <a:gdLst>
                  <a:gd name="T0" fmla="*/ 0 w 49"/>
                  <a:gd name="T1" fmla="*/ 2147483647 h 50"/>
                  <a:gd name="T2" fmla="*/ 2147483647 w 49"/>
                  <a:gd name="T3" fmla="*/ 2147483647 h 50"/>
                  <a:gd name="T4" fmla="*/ 2147483647 w 49"/>
                  <a:gd name="T5" fmla="*/ 2147483647 h 50"/>
                  <a:gd name="T6" fmla="*/ 2147483647 w 49"/>
                  <a:gd name="T7" fmla="*/ 2147483647 h 50"/>
                  <a:gd name="T8" fmla="*/ 2147483647 w 49"/>
                  <a:gd name="T9" fmla="*/ 0 h 50"/>
                  <a:gd name="T10" fmla="*/ 2147483647 w 49"/>
                  <a:gd name="T11" fmla="*/ 0 h 50"/>
                  <a:gd name="T12" fmla="*/ 2147483647 w 49"/>
                  <a:gd name="T13" fmla="*/ 0 h 50"/>
                  <a:gd name="T14" fmla="*/ 0 w 49"/>
                  <a:gd name="T15" fmla="*/ 0 h 50"/>
                  <a:gd name="T16" fmla="*/ 0 w 49"/>
                  <a:gd name="T17" fmla="*/ 0 h 50"/>
                  <a:gd name="T18" fmla="*/ 0 w 49"/>
                  <a:gd name="T19" fmla="*/ 2147483647 h 50"/>
                  <a:gd name="T20" fmla="*/ 0 w 49"/>
                  <a:gd name="T21" fmla="*/ 2147483647 h 50"/>
                  <a:gd name="T22" fmla="*/ 0 w 49"/>
                  <a:gd name="T23" fmla="*/ 2147483647 h 50"/>
                  <a:gd name="T24" fmla="*/ 0 w 49"/>
                  <a:gd name="T25" fmla="*/ 2147483647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
                  <a:gd name="T40" fmla="*/ 0 h 50"/>
                  <a:gd name="T41" fmla="*/ 49 w 49"/>
                  <a:gd name="T42" fmla="*/ 50 h 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 h="50">
                    <a:moveTo>
                      <a:pt x="0" y="50"/>
                    </a:moveTo>
                    <a:lnTo>
                      <a:pt x="48" y="50"/>
                    </a:lnTo>
                    <a:lnTo>
                      <a:pt x="49" y="50"/>
                    </a:lnTo>
                    <a:lnTo>
                      <a:pt x="49" y="49"/>
                    </a:lnTo>
                    <a:lnTo>
                      <a:pt x="49" y="0"/>
                    </a:lnTo>
                    <a:lnTo>
                      <a:pt x="48" y="0"/>
                    </a:lnTo>
                    <a:lnTo>
                      <a:pt x="0" y="0"/>
                    </a:lnTo>
                    <a:lnTo>
                      <a:pt x="0" y="49"/>
                    </a:lnTo>
                    <a:lnTo>
                      <a:pt x="0" y="50"/>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621" name="Rectangle 50">
                <a:extLst>
                  <a:ext uri="{FF2B5EF4-FFF2-40B4-BE49-F238E27FC236}">
                    <a16:creationId xmlns:a16="http://schemas.microsoft.com/office/drawing/2014/main" id="{2DA4588D-909C-4384-B9D4-CDC468D3F711}"/>
                  </a:ext>
                </a:extLst>
              </p:cNvPr>
              <p:cNvSpPr>
                <a:spLocks noChangeArrowheads="1"/>
              </p:cNvSpPr>
              <p:nvPr/>
            </p:nvSpPr>
            <p:spPr bwMode="auto">
              <a:xfrm>
                <a:off x="7156663" y="5330391"/>
                <a:ext cx="282128"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dirty="0">
                    <a:solidFill>
                      <a:srgbClr val="353A3C"/>
                    </a:solidFill>
                    <a:latin typeface="Comic Sans MS" panose="030F0702030302020204" pitchFamily="66" charset="0"/>
                  </a:rPr>
                  <a:t>26</a:t>
                </a:r>
                <a:r>
                  <a:rPr lang="en-US" altLang="ru-RU" sz="900" dirty="0">
                    <a:solidFill>
                      <a:srgbClr val="353A3C"/>
                    </a:solidFill>
                    <a:latin typeface="Comic Sans MS" panose="030F0702030302020204" pitchFamily="66" charset="0"/>
                  </a:rPr>
                  <a:t>4</a:t>
                </a:r>
                <a:endParaRPr lang="ru-RU" altLang="ru-RU" sz="1800" dirty="0"/>
              </a:p>
            </p:txBody>
          </p:sp>
          <p:sp>
            <p:nvSpPr>
              <p:cNvPr id="622" name="Rectangle 58">
                <a:extLst>
                  <a:ext uri="{FF2B5EF4-FFF2-40B4-BE49-F238E27FC236}">
                    <a16:creationId xmlns:a16="http://schemas.microsoft.com/office/drawing/2014/main" id="{54433315-AA09-471D-A631-F27A794A0A11}"/>
                  </a:ext>
                </a:extLst>
              </p:cNvPr>
              <p:cNvSpPr>
                <a:spLocks noChangeArrowheads="1"/>
              </p:cNvSpPr>
              <p:nvPr/>
            </p:nvSpPr>
            <p:spPr bwMode="auto">
              <a:xfrm>
                <a:off x="7239213" y="5555816"/>
                <a:ext cx="37831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dirty="0">
                    <a:solidFill>
                      <a:srgbClr val="353A3C"/>
                    </a:solidFill>
                    <a:latin typeface="Comic Sans MS" panose="030F0702030302020204" pitchFamily="66" charset="0"/>
                  </a:rPr>
                  <a:t>10</a:t>
                </a:r>
                <a:r>
                  <a:rPr lang="en-US" altLang="ru-RU" sz="1200" dirty="0">
                    <a:solidFill>
                      <a:srgbClr val="353A3C"/>
                    </a:solidFill>
                    <a:latin typeface="Comic Sans MS" panose="030F0702030302020204" pitchFamily="66" charset="0"/>
                  </a:rPr>
                  <a:t>2</a:t>
                </a:r>
                <a:endParaRPr lang="ru-RU" altLang="ru-RU" sz="1800" dirty="0"/>
              </a:p>
            </p:txBody>
          </p:sp>
          <p:sp>
            <p:nvSpPr>
              <p:cNvPr id="624" name="Прямоугольный треугольник 623">
                <a:extLst>
                  <a:ext uri="{FF2B5EF4-FFF2-40B4-BE49-F238E27FC236}">
                    <a16:creationId xmlns:a16="http://schemas.microsoft.com/office/drawing/2014/main" id="{C89D1E11-43FA-43BA-9D93-EF941C924CF4}"/>
                  </a:ext>
                </a:extLst>
              </p:cNvPr>
              <p:cNvSpPr/>
              <p:nvPr/>
            </p:nvSpPr>
            <p:spPr>
              <a:xfrm>
                <a:off x="7070296" y="5766707"/>
                <a:ext cx="168729" cy="141515"/>
              </a:xfrm>
              <a:prstGeom prst="rtTriangl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631" name="Rectangle 52">
              <a:extLst>
                <a:ext uri="{FF2B5EF4-FFF2-40B4-BE49-F238E27FC236}">
                  <a16:creationId xmlns:a16="http://schemas.microsoft.com/office/drawing/2014/main" id="{43F0D8E9-15F4-4DC6-AA8B-715722388570}"/>
                </a:ext>
              </a:extLst>
            </p:cNvPr>
            <p:cNvSpPr>
              <a:spLocks noChangeArrowheads="1"/>
            </p:cNvSpPr>
            <p:nvPr/>
          </p:nvSpPr>
          <p:spPr bwMode="auto">
            <a:xfrm>
              <a:off x="8508159" y="5630202"/>
              <a:ext cx="333424"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500" dirty="0">
                  <a:solidFill>
                    <a:srgbClr val="00944B"/>
                  </a:solidFill>
                  <a:latin typeface="Comic Sans MS" panose="030F0702030302020204" pitchFamily="66" charset="0"/>
                </a:rPr>
                <a:t>SF</a:t>
              </a:r>
              <a:endParaRPr lang="ru-RU" altLang="ru-RU" sz="1800" dirty="0"/>
            </a:p>
          </p:txBody>
        </p:sp>
        <p:sp>
          <p:nvSpPr>
            <p:cNvPr id="632" name="Rectangle 52">
              <a:extLst>
                <a:ext uri="{FF2B5EF4-FFF2-40B4-BE49-F238E27FC236}">
                  <a16:creationId xmlns:a16="http://schemas.microsoft.com/office/drawing/2014/main" id="{25C8AF58-51AD-4D49-9B90-50E26E0BE503}"/>
                </a:ext>
              </a:extLst>
            </p:cNvPr>
            <p:cNvSpPr>
              <a:spLocks noChangeArrowheads="1"/>
            </p:cNvSpPr>
            <p:nvPr/>
          </p:nvSpPr>
          <p:spPr bwMode="auto">
            <a:xfrm>
              <a:off x="8297890" y="3905734"/>
              <a:ext cx="318464"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algn="ctr" eaLnBrk="1" hangingPunct="1"/>
              <a:r>
                <a:rPr lang="en-US" altLang="ru-RU" sz="1500" dirty="0">
                  <a:solidFill>
                    <a:srgbClr val="0070C0"/>
                  </a:solidFill>
                  <a:latin typeface="Comic Sans MS" panose="030F0702030302020204" pitchFamily="66" charset="0"/>
                </a:rPr>
                <a:t>EC</a:t>
              </a:r>
              <a:endParaRPr lang="ru-RU" altLang="ru-RU" sz="1800" dirty="0">
                <a:solidFill>
                  <a:srgbClr val="0070C0"/>
                </a:solidFill>
              </a:endParaRPr>
            </a:p>
          </p:txBody>
        </p:sp>
        <p:sp>
          <p:nvSpPr>
            <p:cNvPr id="660" name="Line 59">
              <a:extLst>
                <a:ext uri="{FF2B5EF4-FFF2-40B4-BE49-F238E27FC236}">
                  <a16:creationId xmlns:a16="http://schemas.microsoft.com/office/drawing/2014/main" id="{2E2F3772-0CCA-44E5-B17F-5E4850160C31}"/>
                </a:ext>
              </a:extLst>
            </p:cNvPr>
            <p:cNvSpPr>
              <a:spLocks noChangeShapeType="1"/>
            </p:cNvSpPr>
            <p:nvPr/>
          </p:nvSpPr>
          <p:spPr bwMode="auto">
            <a:xfrm>
              <a:off x="8474367" y="3049701"/>
              <a:ext cx="34925" cy="1588"/>
            </a:xfrm>
            <a:prstGeom prst="line">
              <a:avLst/>
            </a:prstGeom>
            <a:noFill/>
            <a:ln w="0">
              <a:solidFill>
                <a:srgbClr val="2E2C2C"/>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662" name="Rectangle 52">
              <a:extLst>
                <a:ext uri="{FF2B5EF4-FFF2-40B4-BE49-F238E27FC236}">
                  <a16:creationId xmlns:a16="http://schemas.microsoft.com/office/drawing/2014/main" id="{4B7EE9DE-D7BD-4584-A03B-0B1E9DD18F9E}"/>
                </a:ext>
              </a:extLst>
            </p:cNvPr>
            <p:cNvSpPr>
              <a:spLocks noChangeArrowheads="1"/>
            </p:cNvSpPr>
            <p:nvPr/>
          </p:nvSpPr>
          <p:spPr bwMode="auto">
            <a:xfrm>
              <a:off x="3203275" y="3342029"/>
              <a:ext cx="12674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algn="ctr" eaLnBrk="1" hangingPunct="1"/>
              <a:r>
                <a:rPr lang="en-US" altLang="ru-RU" sz="1800" dirty="0">
                  <a:solidFill>
                    <a:srgbClr val="7030A0"/>
                  </a:solidFill>
                  <a:latin typeface="Comic Sans MS" panose="030F0702030302020204" pitchFamily="66" charset="0"/>
                </a:rPr>
                <a:t>N = 163</a:t>
              </a:r>
              <a:endParaRPr lang="ru-RU" altLang="ru-RU" sz="1800" dirty="0">
                <a:solidFill>
                  <a:srgbClr val="7030A0"/>
                </a:solidFill>
              </a:endParaRPr>
            </a:p>
          </p:txBody>
        </p:sp>
        <p:sp>
          <p:nvSpPr>
            <p:cNvPr id="664" name="Rectangle 52">
              <a:extLst>
                <a:ext uri="{FF2B5EF4-FFF2-40B4-BE49-F238E27FC236}">
                  <a16:creationId xmlns:a16="http://schemas.microsoft.com/office/drawing/2014/main" id="{3C33AE97-5C2F-45A3-BCDB-1F37293FC198}"/>
                </a:ext>
              </a:extLst>
            </p:cNvPr>
            <p:cNvSpPr>
              <a:spLocks noChangeArrowheads="1"/>
            </p:cNvSpPr>
            <p:nvPr/>
          </p:nvSpPr>
          <p:spPr bwMode="auto">
            <a:xfrm>
              <a:off x="4779260" y="4291098"/>
              <a:ext cx="14448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algn="ctr" eaLnBrk="1" hangingPunct="1"/>
              <a:r>
                <a:rPr lang="en-US" altLang="ru-RU" sz="1800" dirty="0">
                  <a:solidFill>
                    <a:srgbClr val="7030A0"/>
                  </a:solidFill>
                  <a:latin typeface="Comic Sans MS" panose="030F0702030302020204" pitchFamily="66" charset="0"/>
                </a:rPr>
                <a:t>T</a:t>
              </a:r>
              <a:r>
                <a:rPr lang="en-US" altLang="ru-RU" sz="1800" baseline="-25000" dirty="0">
                  <a:solidFill>
                    <a:srgbClr val="7030A0"/>
                  </a:solidFill>
                  <a:latin typeface="Comic Sans MS" panose="030F0702030302020204" pitchFamily="66" charset="0"/>
                </a:rPr>
                <a:t>1/2</a:t>
              </a:r>
              <a:r>
                <a:rPr lang="en-US" altLang="ru-RU" sz="1800" dirty="0">
                  <a:solidFill>
                    <a:srgbClr val="7030A0"/>
                  </a:solidFill>
                  <a:latin typeface="Comic Sans MS" panose="030F0702030302020204" pitchFamily="66" charset="0"/>
                </a:rPr>
                <a:t>=30 h</a:t>
              </a:r>
              <a:endParaRPr lang="ru-RU" altLang="ru-RU" sz="1800" dirty="0">
                <a:solidFill>
                  <a:srgbClr val="7030A0"/>
                </a:solidFill>
              </a:endParaRPr>
            </a:p>
          </p:txBody>
        </p:sp>
        <p:sp>
          <p:nvSpPr>
            <p:cNvPr id="667" name="Rectangle 51">
              <a:extLst>
                <a:ext uri="{FF2B5EF4-FFF2-40B4-BE49-F238E27FC236}">
                  <a16:creationId xmlns:a16="http://schemas.microsoft.com/office/drawing/2014/main" id="{2EBB1AFC-FFC1-4F4D-8484-F74F6DC14C37}"/>
                </a:ext>
              </a:extLst>
            </p:cNvPr>
            <p:cNvSpPr>
              <a:spLocks noChangeArrowheads="1"/>
            </p:cNvSpPr>
            <p:nvPr/>
          </p:nvSpPr>
          <p:spPr bwMode="auto">
            <a:xfrm>
              <a:off x="8082714" y="5608065"/>
              <a:ext cx="288541"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el-GR" altLang="ru-RU" sz="1500" dirty="0">
                  <a:solidFill>
                    <a:srgbClr val="E44600"/>
                  </a:solidFill>
                  <a:latin typeface="Comic Sans MS" panose="030F0702030302020204" pitchFamily="66" charset="0"/>
                </a:rPr>
                <a:t>α</a:t>
              </a:r>
              <a:r>
                <a:rPr lang="en-US" altLang="ru-RU" sz="1500" dirty="0">
                  <a:solidFill>
                    <a:srgbClr val="E44600"/>
                  </a:solidFill>
                  <a:latin typeface="Comic Sans MS" panose="030F0702030302020204" pitchFamily="66" charset="0"/>
                </a:rPr>
                <a:t>?</a:t>
              </a:r>
              <a:endParaRPr lang="ru-RU" altLang="ru-RU" sz="1800" dirty="0"/>
            </a:p>
          </p:txBody>
        </p:sp>
        <p:grpSp>
          <p:nvGrpSpPr>
            <p:cNvPr id="668" name="Группа 667">
              <a:extLst>
                <a:ext uri="{FF2B5EF4-FFF2-40B4-BE49-F238E27FC236}">
                  <a16:creationId xmlns:a16="http://schemas.microsoft.com/office/drawing/2014/main" id="{622C4FC8-D3B5-462F-AB8F-40A51ADFEAF2}"/>
                </a:ext>
              </a:extLst>
            </p:cNvPr>
            <p:cNvGrpSpPr/>
            <p:nvPr/>
          </p:nvGrpSpPr>
          <p:grpSpPr>
            <a:xfrm>
              <a:off x="7908316" y="5565655"/>
              <a:ext cx="234949" cy="401638"/>
              <a:chOff x="4876765" y="4232156"/>
              <a:chExt cx="234949" cy="401638"/>
            </a:xfrm>
          </p:grpSpPr>
          <p:sp>
            <p:nvSpPr>
              <p:cNvPr id="669" name="Freeform 64">
                <a:extLst>
                  <a:ext uri="{FF2B5EF4-FFF2-40B4-BE49-F238E27FC236}">
                    <a16:creationId xmlns:a16="http://schemas.microsoft.com/office/drawing/2014/main" id="{FAED31E8-0A2E-40CE-BE5C-7FCBD72CA1F7}"/>
                  </a:ext>
                </a:extLst>
              </p:cNvPr>
              <p:cNvSpPr>
                <a:spLocks/>
              </p:cNvSpPr>
              <p:nvPr/>
            </p:nvSpPr>
            <p:spPr bwMode="auto">
              <a:xfrm>
                <a:off x="4900577" y="4232156"/>
                <a:ext cx="211137" cy="366713"/>
              </a:xfrm>
              <a:custGeom>
                <a:avLst/>
                <a:gdLst>
                  <a:gd name="T0" fmla="*/ 14 w 133"/>
                  <a:gd name="T1" fmla="*/ 231 h 231"/>
                  <a:gd name="T2" fmla="*/ 133 w 133"/>
                  <a:gd name="T3" fmla="*/ 8 h 231"/>
                  <a:gd name="T4" fmla="*/ 118 w 133"/>
                  <a:gd name="T5" fmla="*/ 0 h 231"/>
                  <a:gd name="T6" fmla="*/ 0 w 133"/>
                  <a:gd name="T7" fmla="*/ 223 h 231"/>
                  <a:gd name="T8" fmla="*/ 14 w 133"/>
                  <a:gd name="T9" fmla="*/ 231 h 231"/>
                  <a:gd name="T10" fmla="*/ 0 60000 65536"/>
                  <a:gd name="T11" fmla="*/ 0 60000 65536"/>
                  <a:gd name="T12" fmla="*/ 0 60000 65536"/>
                  <a:gd name="T13" fmla="*/ 0 60000 65536"/>
                  <a:gd name="T14" fmla="*/ 0 60000 65536"/>
                  <a:gd name="T15" fmla="*/ 0 w 133"/>
                  <a:gd name="T16" fmla="*/ 0 h 231"/>
                  <a:gd name="T17" fmla="*/ 133 w 133"/>
                  <a:gd name="T18" fmla="*/ 231 h 231"/>
                </a:gdLst>
                <a:ahLst/>
                <a:cxnLst>
                  <a:cxn ang="T10">
                    <a:pos x="T0" y="T1"/>
                  </a:cxn>
                  <a:cxn ang="T11">
                    <a:pos x="T2" y="T3"/>
                  </a:cxn>
                  <a:cxn ang="T12">
                    <a:pos x="T4" y="T5"/>
                  </a:cxn>
                  <a:cxn ang="T13">
                    <a:pos x="T6" y="T7"/>
                  </a:cxn>
                  <a:cxn ang="T14">
                    <a:pos x="T8" y="T9"/>
                  </a:cxn>
                </a:cxnLst>
                <a:rect l="T15" t="T16" r="T17" b="T18"/>
                <a:pathLst>
                  <a:path w="133" h="231">
                    <a:moveTo>
                      <a:pt x="14" y="231"/>
                    </a:moveTo>
                    <a:lnTo>
                      <a:pt x="133" y="8"/>
                    </a:lnTo>
                    <a:lnTo>
                      <a:pt x="118" y="0"/>
                    </a:lnTo>
                    <a:lnTo>
                      <a:pt x="0" y="223"/>
                    </a:lnTo>
                    <a:lnTo>
                      <a:pt x="14" y="231"/>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70" name="Freeform 65">
                <a:extLst>
                  <a:ext uri="{FF2B5EF4-FFF2-40B4-BE49-F238E27FC236}">
                    <a16:creationId xmlns:a16="http://schemas.microsoft.com/office/drawing/2014/main" id="{4CEFAB1D-5F88-4BC6-A6FA-1752F2B14C73}"/>
                  </a:ext>
                </a:extLst>
              </p:cNvPr>
              <p:cNvSpPr>
                <a:spLocks/>
              </p:cNvSpPr>
              <p:nvPr/>
            </p:nvSpPr>
            <p:spPr bwMode="auto">
              <a:xfrm>
                <a:off x="4887877" y="4527431"/>
                <a:ext cx="141287" cy="95250"/>
              </a:xfrm>
              <a:custGeom>
                <a:avLst/>
                <a:gdLst>
                  <a:gd name="T0" fmla="*/ 0 w 89"/>
                  <a:gd name="T1" fmla="*/ 52 h 60"/>
                  <a:gd name="T2" fmla="*/ 15 w 89"/>
                  <a:gd name="T3" fmla="*/ 60 h 60"/>
                  <a:gd name="T4" fmla="*/ 89 w 89"/>
                  <a:gd name="T5" fmla="*/ 15 h 60"/>
                  <a:gd name="T6" fmla="*/ 82 w 89"/>
                  <a:gd name="T7" fmla="*/ 0 h 60"/>
                  <a:gd name="T8" fmla="*/ 8 w 89"/>
                  <a:gd name="T9" fmla="*/ 45 h 60"/>
                  <a:gd name="T10" fmla="*/ 22 w 89"/>
                  <a:gd name="T11" fmla="*/ 52 h 60"/>
                  <a:gd name="T12" fmla="*/ 0 w 89"/>
                  <a:gd name="T13" fmla="*/ 52 h 60"/>
                  <a:gd name="T14" fmla="*/ 0 60000 65536"/>
                  <a:gd name="T15" fmla="*/ 0 60000 65536"/>
                  <a:gd name="T16" fmla="*/ 0 60000 65536"/>
                  <a:gd name="T17" fmla="*/ 0 60000 65536"/>
                  <a:gd name="T18" fmla="*/ 0 60000 65536"/>
                  <a:gd name="T19" fmla="*/ 0 60000 65536"/>
                  <a:gd name="T20" fmla="*/ 0 60000 65536"/>
                  <a:gd name="T21" fmla="*/ 0 w 89"/>
                  <a:gd name="T22" fmla="*/ 0 h 60"/>
                  <a:gd name="T23" fmla="*/ 89 w 8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0">
                    <a:moveTo>
                      <a:pt x="0" y="52"/>
                    </a:moveTo>
                    <a:lnTo>
                      <a:pt x="15" y="60"/>
                    </a:lnTo>
                    <a:lnTo>
                      <a:pt x="89" y="15"/>
                    </a:lnTo>
                    <a:lnTo>
                      <a:pt x="82" y="0"/>
                    </a:lnTo>
                    <a:lnTo>
                      <a:pt x="8" y="45"/>
                    </a:lnTo>
                    <a:lnTo>
                      <a:pt x="22"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71" name="Freeform 66">
                <a:extLst>
                  <a:ext uri="{FF2B5EF4-FFF2-40B4-BE49-F238E27FC236}">
                    <a16:creationId xmlns:a16="http://schemas.microsoft.com/office/drawing/2014/main" id="{08C1F6AA-1BED-4F3C-A227-56FE8896718F}"/>
                  </a:ext>
                </a:extLst>
              </p:cNvPr>
              <p:cNvSpPr>
                <a:spLocks/>
              </p:cNvSpPr>
              <p:nvPr/>
            </p:nvSpPr>
            <p:spPr bwMode="auto">
              <a:xfrm>
                <a:off x="4887877" y="4609981"/>
                <a:ext cx="23812" cy="23813"/>
              </a:xfrm>
              <a:custGeom>
                <a:avLst/>
                <a:gdLst>
                  <a:gd name="T0" fmla="*/ 0 w 15"/>
                  <a:gd name="T1" fmla="*/ 0 h 15"/>
                  <a:gd name="T2" fmla="*/ 0 w 15"/>
                  <a:gd name="T3" fmla="*/ 15 h 15"/>
                  <a:gd name="T4" fmla="*/ 15 w 15"/>
                  <a:gd name="T5" fmla="*/ 8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0"/>
                    </a:moveTo>
                    <a:lnTo>
                      <a:pt x="0" y="15"/>
                    </a:lnTo>
                    <a:lnTo>
                      <a:pt x="15" y="8"/>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72" name="Freeform 67">
                <a:extLst>
                  <a:ext uri="{FF2B5EF4-FFF2-40B4-BE49-F238E27FC236}">
                    <a16:creationId xmlns:a16="http://schemas.microsoft.com/office/drawing/2014/main" id="{AD896DFD-1EAC-4B97-9AE4-2E890E687E11}"/>
                  </a:ext>
                </a:extLst>
              </p:cNvPr>
              <p:cNvSpPr>
                <a:spLocks/>
              </p:cNvSpPr>
              <p:nvPr/>
            </p:nvSpPr>
            <p:spPr bwMode="auto">
              <a:xfrm>
                <a:off x="4876765" y="4468694"/>
                <a:ext cx="46037" cy="141288"/>
              </a:xfrm>
              <a:custGeom>
                <a:avLst/>
                <a:gdLst>
                  <a:gd name="T0" fmla="*/ 7 w 29"/>
                  <a:gd name="T1" fmla="*/ 0 h 89"/>
                  <a:gd name="T2" fmla="*/ 0 w 29"/>
                  <a:gd name="T3" fmla="*/ 7 h 89"/>
                  <a:gd name="T4" fmla="*/ 7 w 29"/>
                  <a:gd name="T5" fmla="*/ 89 h 89"/>
                  <a:gd name="T6" fmla="*/ 29 w 29"/>
                  <a:gd name="T7" fmla="*/ 89 h 89"/>
                  <a:gd name="T8" fmla="*/ 15 w 29"/>
                  <a:gd name="T9" fmla="*/ 0 h 89"/>
                  <a:gd name="T10" fmla="*/ 7 w 29"/>
                  <a:gd name="T11" fmla="*/ 0 h 89"/>
                  <a:gd name="T12" fmla="*/ 0 60000 65536"/>
                  <a:gd name="T13" fmla="*/ 0 60000 65536"/>
                  <a:gd name="T14" fmla="*/ 0 60000 65536"/>
                  <a:gd name="T15" fmla="*/ 0 60000 65536"/>
                  <a:gd name="T16" fmla="*/ 0 60000 65536"/>
                  <a:gd name="T17" fmla="*/ 0 60000 65536"/>
                  <a:gd name="T18" fmla="*/ 0 w 29"/>
                  <a:gd name="T19" fmla="*/ 0 h 89"/>
                  <a:gd name="T20" fmla="*/ 29 w 29"/>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29" h="89">
                    <a:moveTo>
                      <a:pt x="7" y="0"/>
                    </a:moveTo>
                    <a:lnTo>
                      <a:pt x="0" y="7"/>
                    </a:lnTo>
                    <a:lnTo>
                      <a:pt x="7" y="89"/>
                    </a:lnTo>
                    <a:lnTo>
                      <a:pt x="29" y="89"/>
                    </a:lnTo>
                    <a:lnTo>
                      <a:pt x="15" y="0"/>
                    </a:lnTo>
                    <a:lnTo>
                      <a:pt x="7"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673" name="Rectangle 52">
              <a:extLst>
                <a:ext uri="{FF2B5EF4-FFF2-40B4-BE49-F238E27FC236}">
                  <a16:creationId xmlns:a16="http://schemas.microsoft.com/office/drawing/2014/main" id="{01FC7026-4FD5-48A1-98FB-B8B95B39569D}"/>
                </a:ext>
              </a:extLst>
            </p:cNvPr>
            <p:cNvSpPr>
              <a:spLocks noChangeArrowheads="1"/>
            </p:cNvSpPr>
            <p:nvPr/>
          </p:nvSpPr>
          <p:spPr bwMode="auto">
            <a:xfrm>
              <a:off x="7837968" y="4760257"/>
              <a:ext cx="318464"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algn="ctr" eaLnBrk="1" hangingPunct="1"/>
              <a:r>
                <a:rPr lang="en-US" altLang="ru-RU" sz="1500" dirty="0">
                  <a:solidFill>
                    <a:srgbClr val="0070C0"/>
                  </a:solidFill>
                  <a:latin typeface="Comic Sans MS" panose="030F0702030302020204" pitchFamily="66" charset="0"/>
                </a:rPr>
                <a:t>EC</a:t>
              </a:r>
              <a:endParaRPr lang="ru-RU" altLang="ru-RU" sz="1800" dirty="0">
                <a:solidFill>
                  <a:srgbClr val="0070C0"/>
                </a:solidFill>
              </a:endParaRPr>
            </a:p>
          </p:txBody>
        </p:sp>
        <p:sp>
          <p:nvSpPr>
            <p:cNvPr id="674" name="Стрелка: вправо 673">
              <a:extLst>
                <a:ext uri="{FF2B5EF4-FFF2-40B4-BE49-F238E27FC236}">
                  <a16:creationId xmlns:a16="http://schemas.microsoft.com/office/drawing/2014/main" id="{9420F281-25FE-4C2D-8307-33DAC4228D38}"/>
                </a:ext>
              </a:extLst>
            </p:cNvPr>
            <p:cNvSpPr/>
            <p:nvPr/>
          </p:nvSpPr>
          <p:spPr>
            <a:xfrm>
              <a:off x="6032557" y="3496234"/>
              <a:ext cx="1212303" cy="955776"/>
            </a:xfrm>
            <a:prstGeom prst="rightArrow">
              <a:avLst>
                <a:gd name="adj1" fmla="val 50000"/>
                <a:gd name="adj2" fmla="val 4950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75" name="TextBox 674">
              <a:extLst>
                <a:ext uri="{FF2B5EF4-FFF2-40B4-BE49-F238E27FC236}">
                  <a16:creationId xmlns:a16="http://schemas.microsoft.com/office/drawing/2014/main" id="{2E6B48D3-1DE5-4FF0-B8F8-DB4497547263}"/>
                </a:ext>
              </a:extLst>
            </p:cNvPr>
            <p:cNvSpPr txBox="1"/>
            <p:nvPr/>
          </p:nvSpPr>
          <p:spPr>
            <a:xfrm>
              <a:off x="5325036" y="5432611"/>
              <a:ext cx="2640039" cy="861775"/>
            </a:xfrm>
            <a:prstGeom prst="rect">
              <a:avLst/>
            </a:prstGeom>
            <a:noFill/>
          </p:spPr>
          <p:txBody>
            <a:bodyPr wrap="none" rtlCol="0">
              <a:spAutoFit/>
            </a:bodyPr>
            <a:lstStyle/>
            <a:p>
              <a:r>
                <a:rPr lang="en-US" dirty="0">
                  <a:effectLst>
                    <a:outerShdw blurRad="38100" dist="38100" dir="2700000" algn="tl">
                      <a:srgbClr val="000000">
                        <a:alpha val="43137"/>
                      </a:srgbClr>
                    </a:outerShdw>
                  </a:effectLst>
                </a:rPr>
                <a:t>Super symmetric </a:t>
              </a:r>
            </a:p>
            <a:p>
              <a:r>
                <a:rPr lang="en-US" dirty="0">
                  <a:effectLst>
                    <a:outerShdw blurRad="38100" dist="38100" dir="2700000" algn="tl">
                      <a:srgbClr val="000000">
                        <a:alpha val="43137"/>
                      </a:srgbClr>
                    </a:outerShdw>
                  </a:effectLst>
                </a:rPr>
                <a:t>SF Is expected</a:t>
              </a:r>
              <a:endParaRPr lang="ru-RU" dirty="0">
                <a:effectLst>
                  <a:outerShdw blurRad="38100" dist="38100" dir="2700000" algn="tl">
                    <a:srgbClr val="000000">
                      <a:alpha val="43137"/>
                    </a:srgbClr>
                  </a:outerShdw>
                </a:effectLst>
              </a:endParaRPr>
            </a:p>
          </p:txBody>
        </p:sp>
        <p:sp>
          <p:nvSpPr>
            <p:cNvPr id="676" name="TextBox 675">
              <a:extLst>
                <a:ext uri="{FF2B5EF4-FFF2-40B4-BE49-F238E27FC236}">
                  <a16:creationId xmlns:a16="http://schemas.microsoft.com/office/drawing/2014/main" id="{F7FE87A7-71B8-46A2-8EE6-F4DCE7333BA8}"/>
                </a:ext>
              </a:extLst>
            </p:cNvPr>
            <p:cNvSpPr txBox="1"/>
            <p:nvPr/>
          </p:nvSpPr>
          <p:spPr>
            <a:xfrm>
              <a:off x="6031870" y="3731385"/>
              <a:ext cx="1232389" cy="492443"/>
            </a:xfrm>
            <a:prstGeom prst="rect">
              <a:avLst/>
            </a:prstGeom>
            <a:noFill/>
          </p:spPr>
          <p:txBody>
            <a:bodyPr wrap="none" rtlCol="0">
              <a:spAutoFit/>
            </a:bodyPr>
            <a:lstStyle/>
            <a:p>
              <a:r>
                <a:rPr lang="en-US" dirty="0"/>
                <a:t>Off-line</a:t>
              </a:r>
              <a:endParaRPr lang="ru-RU" dirty="0"/>
            </a:p>
          </p:txBody>
        </p:sp>
        <p:sp>
          <p:nvSpPr>
            <p:cNvPr id="678" name="TextBox 677">
              <a:extLst>
                <a:ext uri="{FF2B5EF4-FFF2-40B4-BE49-F238E27FC236}">
                  <a16:creationId xmlns:a16="http://schemas.microsoft.com/office/drawing/2014/main" id="{AD6176EA-0438-4EA1-9D5F-C93446DC3BD9}"/>
                </a:ext>
              </a:extLst>
            </p:cNvPr>
            <p:cNvSpPr txBox="1"/>
            <p:nvPr/>
          </p:nvSpPr>
          <p:spPr>
            <a:xfrm>
              <a:off x="6544926" y="1600545"/>
              <a:ext cx="2473156" cy="430887"/>
            </a:xfrm>
            <a:prstGeom prst="rect">
              <a:avLst/>
            </a:prstGeom>
            <a:noFill/>
          </p:spPr>
          <p:txBody>
            <a:bodyPr wrap="none" rtlCol="0">
              <a:spAutoFit/>
            </a:bodyPr>
            <a:lstStyle/>
            <a:p>
              <a:r>
                <a:rPr lang="en-US" baseline="30000" dirty="0">
                  <a:latin typeface="Arial Black" panose="020B0A04020102020204" pitchFamily="34" charset="0"/>
                </a:rPr>
                <a:t>48</a:t>
              </a:r>
              <a:r>
                <a:rPr lang="en-US" sz="1500" dirty="0">
                  <a:latin typeface="Arial Black" panose="020B0A04020102020204" pitchFamily="34" charset="0"/>
                </a:rPr>
                <a:t>Ca-projectiles</a:t>
              </a:r>
              <a:endParaRPr lang="ru-RU" sz="1500" dirty="0">
                <a:latin typeface="Arial Black" panose="020B0A04020102020204" pitchFamily="34" charset="0"/>
              </a:endParaRPr>
            </a:p>
          </p:txBody>
        </p:sp>
      </p:grpSp>
      <p:sp>
        <p:nvSpPr>
          <p:cNvPr id="681" name="Freeform 45">
            <a:extLst>
              <a:ext uri="{FF2B5EF4-FFF2-40B4-BE49-F238E27FC236}">
                <a16:creationId xmlns:a16="http://schemas.microsoft.com/office/drawing/2014/main" id="{8432C458-6894-4686-86FE-9A4723D9AD1A}"/>
              </a:ext>
            </a:extLst>
          </p:cNvPr>
          <p:cNvSpPr>
            <a:spLocks/>
          </p:cNvSpPr>
          <p:nvPr/>
        </p:nvSpPr>
        <p:spPr bwMode="auto">
          <a:xfrm>
            <a:off x="2052608" y="3752059"/>
            <a:ext cx="442913" cy="4333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0 h 49"/>
              <a:gd name="T10" fmla="*/ 2147483647 w 50"/>
              <a:gd name="T11" fmla="*/ 0 h 49"/>
              <a:gd name="T12" fmla="*/ 2147483647 w 50"/>
              <a:gd name="T13" fmla="*/ 0 h 49"/>
              <a:gd name="T14" fmla="*/ 0 w 50"/>
              <a:gd name="T15" fmla="*/ 0 h 49"/>
              <a:gd name="T16" fmla="*/ 0 w 50"/>
              <a:gd name="T17" fmla="*/ 0 h 49"/>
              <a:gd name="T18" fmla="*/ 0 w 50"/>
              <a:gd name="T19" fmla="*/ 2147483647 h 49"/>
              <a:gd name="T20" fmla="*/ 0 w 50"/>
              <a:gd name="T21" fmla="*/ 2147483647 h 49"/>
              <a:gd name="T22" fmla="*/ 0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0" y="49"/>
                </a:moveTo>
                <a:lnTo>
                  <a:pt x="48" y="49"/>
                </a:lnTo>
                <a:lnTo>
                  <a:pt x="50" y="49"/>
                </a:lnTo>
                <a:lnTo>
                  <a:pt x="50" y="48"/>
                </a:lnTo>
                <a:lnTo>
                  <a:pt x="50" y="0"/>
                </a:lnTo>
                <a:lnTo>
                  <a:pt x="48" y="0"/>
                </a:lnTo>
                <a:lnTo>
                  <a:pt x="0" y="0"/>
                </a:lnTo>
                <a:lnTo>
                  <a:pt x="0" y="48"/>
                </a:lnTo>
                <a:lnTo>
                  <a:pt x="0" y="49"/>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82" name="Freeform 46">
            <a:extLst>
              <a:ext uri="{FF2B5EF4-FFF2-40B4-BE49-F238E27FC236}">
                <a16:creationId xmlns:a16="http://schemas.microsoft.com/office/drawing/2014/main" id="{F308BE97-BC30-43CF-83A0-489857A1128D}"/>
              </a:ext>
            </a:extLst>
          </p:cNvPr>
          <p:cNvSpPr>
            <a:spLocks/>
          </p:cNvSpPr>
          <p:nvPr/>
        </p:nvSpPr>
        <p:spPr bwMode="auto">
          <a:xfrm>
            <a:off x="2052608" y="3752059"/>
            <a:ext cx="442913" cy="4333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0 h 49"/>
              <a:gd name="T10" fmla="*/ 2147483647 w 50"/>
              <a:gd name="T11" fmla="*/ 0 h 49"/>
              <a:gd name="T12" fmla="*/ 2147483647 w 50"/>
              <a:gd name="T13" fmla="*/ 0 h 49"/>
              <a:gd name="T14" fmla="*/ 0 w 50"/>
              <a:gd name="T15" fmla="*/ 0 h 49"/>
              <a:gd name="T16" fmla="*/ 0 w 50"/>
              <a:gd name="T17" fmla="*/ 0 h 49"/>
              <a:gd name="T18" fmla="*/ 0 w 50"/>
              <a:gd name="T19" fmla="*/ 2147483647 h 49"/>
              <a:gd name="T20" fmla="*/ 0 w 50"/>
              <a:gd name="T21" fmla="*/ 2147483647 h 49"/>
              <a:gd name="T22" fmla="*/ 0 w 50"/>
              <a:gd name="T23" fmla="*/ 2147483647 h 49"/>
              <a:gd name="T24" fmla="*/ 0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0" y="49"/>
                </a:moveTo>
                <a:lnTo>
                  <a:pt x="48" y="49"/>
                </a:lnTo>
                <a:lnTo>
                  <a:pt x="50" y="49"/>
                </a:lnTo>
                <a:lnTo>
                  <a:pt x="50" y="48"/>
                </a:lnTo>
                <a:lnTo>
                  <a:pt x="50" y="0"/>
                </a:lnTo>
                <a:lnTo>
                  <a:pt x="48" y="0"/>
                </a:lnTo>
                <a:lnTo>
                  <a:pt x="0" y="0"/>
                </a:lnTo>
                <a:lnTo>
                  <a:pt x="0" y="48"/>
                </a:lnTo>
                <a:lnTo>
                  <a:pt x="0"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684" name="Rectangle 48">
            <a:extLst>
              <a:ext uri="{FF2B5EF4-FFF2-40B4-BE49-F238E27FC236}">
                <a16:creationId xmlns:a16="http://schemas.microsoft.com/office/drawing/2014/main" id="{70B262A7-3C93-449E-83FC-DDADB67EC73A}"/>
              </a:ext>
            </a:extLst>
          </p:cNvPr>
          <p:cNvSpPr>
            <a:spLocks noChangeArrowheads="1"/>
          </p:cNvSpPr>
          <p:nvPr/>
        </p:nvSpPr>
        <p:spPr bwMode="auto">
          <a:xfrm>
            <a:off x="2114520" y="3778254"/>
            <a:ext cx="21159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dirty="0">
                <a:solidFill>
                  <a:srgbClr val="353A3C"/>
                </a:solidFill>
                <a:latin typeface="Comic Sans MS" panose="030F0702030302020204" pitchFamily="66" charset="0"/>
              </a:rPr>
              <a:t>2</a:t>
            </a:r>
            <a:r>
              <a:rPr lang="en-US" altLang="ru-RU" sz="900" dirty="0">
                <a:solidFill>
                  <a:srgbClr val="353A3C"/>
                </a:solidFill>
                <a:latin typeface="Comic Sans MS" panose="030F0702030302020204" pitchFamily="66" charset="0"/>
              </a:rPr>
              <a:t>49</a:t>
            </a:r>
            <a:endParaRPr lang="ru-RU" altLang="ru-RU" sz="1800" dirty="0"/>
          </a:p>
        </p:txBody>
      </p:sp>
      <p:sp>
        <p:nvSpPr>
          <p:cNvPr id="685" name="Freeform 61">
            <a:extLst>
              <a:ext uri="{FF2B5EF4-FFF2-40B4-BE49-F238E27FC236}">
                <a16:creationId xmlns:a16="http://schemas.microsoft.com/office/drawing/2014/main" id="{E6200D03-1244-497C-AFA2-C08A7BE1B8E9}"/>
              </a:ext>
            </a:extLst>
          </p:cNvPr>
          <p:cNvSpPr>
            <a:spLocks/>
          </p:cNvSpPr>
          <p:nvPr/>
        </p:nvSpPr>
        <p:spPr bwMode="auto">
          <a:xfrm>
            <a:off x="2415749" y="3822306"/>
            <a:ext cx="105965" cy="71438"/>
          </a:xfrm>
          <a:custGeom>
            <a:avLst/>
            <a:gdLst>
              <a:gd name="T0" fmla="*/ 0 w 89"/>
              <a:gd name="T1" fmla="*/ 52 h 60"/>
              <a:gd name="T2" fmla="*/ 15 w 89"/>
              <a:gd name="T3" fmla="*/ 60 h 60"/>
              <a:gd name="T4" fmla="*/ 89 w 89"/>
              <a:gd name="T5" fmla="*/ 15 h 60"/>
              <a:gd name="T6" fmla="*/ 82 w 89"/>
              <a:gd name="T7" fmla="*/ 0 h 60"/>
              <a:gd name="T8" fmla="*/ 0 w 89"/>
              <a:gd name="T9" fmla="*/ 45 h 60"/>
              <a:gd name="T10" fmla="*/ 15 w 89"/>
              <a:gd name="T11" fmla="*/ 52 h 60"/>
              <a:gd name="T12" fmla="*/ 0 w 89"/>
              <a:gd name="T13" fmla="*/ 52 h 60"/>
              <a:gd name="T14" fmla="*/ 0 60000 65536"/>
              <a:gd name="T15" fmla="*/ 0 60000 65536"/>
              <a:gd name="T16" fmla="*/ 0 60000 65536"/>
              <a:gd name="T17" fmla="*/ 0 60000 65536"/>
              <a:gd name="T18" fmla="*/ 0 60000 65536"/>
              <a:gd name="T19" fmla="*/ 0 60000 65536"/>
              <a:gd name="T20" fmla="*/ 0 60000 65536"/>
              <a:gd name="T21" fmla="*/ 0 w 89"/>
              <a:gd name="T22" fmla="*/ 0 h 60"/>
              <a:gd name="T23" fmla="*/ 89 w 8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0">
                <a:moveTo>
                  <a:pt x="0" y="52"/>
                </a:moveTo>
                <a:lnTo>
                  <a:pt x="15" y="60"/>
                </a:lnTo>
                <a:lnTo>
                  <a:pt x="89" y="15"/>
                </a:lnTo>
                <a:lnTo>
                  <a:pt x="82" y="0"/>
                </a:lnTo>
                <a:lnTo>
                  <a:pt x="0" y="45"/>
                </a:lnTo>
                <a:lnTo>
                  <a:pt x="15"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83" name="Rectangle 47">
            <a:extLst>
              <a:ext uri="{FF2B5EF4-FFF2-40B4-BE49-F238E27FC236}">
                <a16:creationId xmlns:a16="http://schemas.microsoft.com/office/drawing/2014/main" id="{D74552B0-9564-4BDB-851E-8A44DCD42EAB}"/>
              </a:ext>
            </a:extLst>
          </p:cNvPr>
          <p:cNvSpPr>
            <a:spLocks noChangeArrowheads="1"/>
          </p:cNvSpPr>
          <p:nvPr/>
        </p:nvSpPr>
        <p:spPr bwMode="auto">
          <a:xfrm>
            <a:off x="2176433" y="3947321"/>
            <a:ext cx="28373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dirty="0">
                <a:solidFill>
                  <a:srgbClr val="353A3C"/>
                </a:solidFill>
                <a:latin typeface="Comic Sans MS" panose="030F0702030302020204" pitchFamily="66" charset="0"/>
              </a:rPr>
              <a:t>10</a:t>
            </a:r>
            <a:r>
              <a:rPr lang="en-US" altLang="ru-RU" sz="1200" dirty="0">
                <a:solidFill>
                  <a:srgbClr val="353A3C"/>
                </a:solidFill>
                <a:latin typeface="Comic Sans MS" panose="030F0702030302020204" pitchFamily="66" charset="0"/>
              </a:rPr>
              <a:t>1</a:t>
            </a:r>
            <a:endParaRPr lang="ru-RU" altLang="ru-RU" sz="1800" dirty="0"/>
          </a:p>
        </p:txBody>
      </p:sp>
      <p:sp>
        <p:nvSpPr>
          <p:cNvPr id="687" name="Freeform 63">
            <a:extLst>
              <a:ext uri="{FF2B5EF4-FFF2-40B4-BE49-F238E27FC236}">
                <a16:creationId xmlns:a16="http://schemas.microsoft.com/office/drawing/2014/main" id="{5E373889-C3A3-4185-8494-35D09236E7F9}"/>
              </a:ext>
            </a:extLst>
          </p:cNvPr>
          <p:cNvSpPr>
            <a:spLocks/>
          </p:cNvSpPr>
          <p:nvPr/>
        </p:nvSpPr>
        <p:spPr bwMode="auto">
          <a:xfrm>
            <a:off x="2407414" y="3778253"/>
            <a:ext cx="26194" cy="105966"/>
          </a:xfrm>
          <a:custGeom>
            <a:avLst/>
            <a:gdLst>
              <a:gd name="T0" fmla="*/ 7 w 22"/>
              <a:gd name="T1" fmla="*/ 0 h 89"/>
              <a:gd name="T2" fmla="*/ 0 w 22"/>
              <a:gd name="T3" fmla="*/ 0 h 89"/>
              <a:gd name="T4" fmla="*/ 7 w 22"/>
              <a:gd name="T5" fmla="*/ 89 h 89"/>
              <a:gd name="T6" fmla="*/ 22 w 22"/>
              <a:gd name="T7" fmla="*/ 89 h 89"/>
              <a:gd name="T8" fmla="*/ 14 w 22"/>
              <a:gd name="T9" fmla="*/ 0 h 89"/>
              <a:gd name="T10" fmla="*/ 7 w 22"/>
              <a:gd name="T11" fmla="*/ 0 h 89"/>
              <a:gd name="T12" fmla="*/ 0 60000 65536"/>
              <a:gd name="T13" fmla="*/ 0 60000 65536"/>
              <a:gd name="T14" fmla="*/ 0 60000 65536"/>
              <a:gd name="T15" fmla="*/ 0 60000 65536"/>
              <a:gd name="T16" fmla="*/ 0 60000 65536"/>
              <a:gd name="T17" fmla="*/ 0 60000 65536"/>
              <a:gd name="T18" fmla="*/ 0 w 22"/>
              <a:gd name="T19" fmla="*/ 0 h 89"/>
              <a:gd name="T20" fmla="*/ 22 w 22"/>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22" h="89">
                <a:moveTo>
                  <a:pt x="7" y="0"/>
                </a:moveTo>
                <a:lnTo>
                  <a:pt x="0" y="0"/>
                </a:lnTo>
                <a:lnTo>
                  <a:pt x="7" y="89"/>
                </a:lnTo>
                <a:lnTo>
                  <a:pt x="22" y="89"/>
                </a:lnTo>
                <a:lnTo>
                  <a:pt x="14" y="0"/>
                </a:lnTo>
                <a:lnTo>
                  <a:pt x="7"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88" name="Freeform 41">
            <a:extLst>
              <a:ext uri="{FF2B5EF4-FFF2-40B4-BE49-F238E27FC236}">
                <a16:creationId xmlns:a16="http://schemas.microsoft.com/office/drawing/2014/main" id="{C0EE075B-00FE-445D-81CE-8E5ABB6A82A3}"/>
              </a:ext>
            </a:extLst>
          </p:cNvPr>
          <p:cNvSpPr>
            <a:spLocks/>
          </p:cNvSpPr>
          <p:nvPr/>
        </p:nvSpPr>
        <p:spPr bwMode="auto">
          <a:xfrm>
            <a:off x="2515250" y="4185616"/>
            <a:ext cx="442913" cy="433388"/>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1" y="49"/>
                </a:moveTo>
                <a:lnTo>
                  <a:pt x="50" y="49"/>
                </a:lnTo>
                <a:lnTo>
                  <a:pt x="50" y="1"/>
                </a:lnTo>
                <a:lnTo>
                  <a:pt x="50" y="0"/>
                </a:lnTo>
                <a:lnTo>
                  <a:pt x="1" y="0"/>
                </a:lnTo>
                <a:lnTo>
                  <a:pt x="1" y="1"/>
                </a:lnTo>
                <a:lnTo>
                  <a:pt x="0" y="1"/>
                </a:lnTo>
                <a:lnTo>
                  <a:pt x="0" y="49"/>
                </a:lnTo>
                <a:lnTo>
                  <a:pt x="1" y="49"/>
                </a:lnTo>
                <a:close/>
              </a:path>
            </a:pathLst>
          </a:custGeom>
          <a:solidFill>
            <a:srgbClr val="FFFF00"/>
          </a:solidFill>
          <a:ln>
            <a:solidFill>
              <a:srgbClr val="FFFF00"/>
            </a:solidFill>
          </a:ln>
        </p:spPr>
        <p:txBody>
          <a:bodyPr/>
          <a:lstStyle/>
          <a:p>
            <a:endParaRPr lang="ru-RU"/>
          </a:p>
        </p:txBody>
      </p:sp>
      <p:sp>
        <p:nvSpPr>
          <p:cNvPr id="686" name="Freeform 62">
            <a:extLst>
              <a:ext uri="{FF2B5EF4-FFF2-40B4-BE49-F238E27FC236}">
                <a16:creationId xmlns:a16="http://schemas.microsoft.com/office/drawing/2014/main" id="{0D451160-B806-4FF0-9E34-227712E64CD0}"/>
              </a:ext>
            </a:extLst>
          </p:cNvPr>
          <p:cNvSpPr>
            <a:spLocks/>
          </p:cNvSpPr>
          <p:nvPr/>
        </p:nvSpPr>
        <p:spPr bwMode="auto">
          <a:xfrm>
            <a:off x="2415749" y="3884219"/>
            <a:ext cx="17859" cy="17860"/>
          </a:xfrm>
          <a:custGeom>
            <a:avLst/>
            <a:gdLst>
              <a:gd name="T0" fmla="*/ 0 w 15"/>
              <a:gd name="T1" fmla="*/ 0 h 15"/>
              <a:gd name="T2" fmla="*/ 0 w 15"/>
              <a:gd name="T3" fmla="*/ 15 h 15"/>
              <a:gd name="T4" fmla="*/ 15 w 15"/>
              <a:gd name="T5" fmla="*/ 8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0"/>
                </a:moveTo>
                <a:lnTo>
                  <a:pt x="0" y="15"/>
                </a:lnTo>
                <a:lnTo>
                  <a:pt x="15" y="8"/>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89" name="Freeform 42">
            <a:extLst>
              <a:ext uri="{FF2B5EF4-FFF2-40B4-BE49-F238E27FC236}">
                <a16:creationId xmlns:a16="http://schemas.microsoft.com/office/drawing/2014/main" id="{D5B810E7-7F15-48AB-BE3A-554612D3DF98}"/>
              </a:ext>
            </a:extLst>
          </p:cNvPr>
          <p:cNvSpPr>
            <a:spLocks/>
          </p:cNvSpPr>
          <p:nvPr/>
        </p:nvSpPr>
        <p:spPr bwMode="auto">
          <a:xfrm>
            <a:off x="2515250" y="4185616"/>
            <a:ext cx="442913" cy="433388"/>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2147483647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1" y="49"/>
                </a:moveTo>
                <a:lnTo>
                  <a:pt x="50" y="49"/>
                </a:lnTo>
                <a:lnTo>
                  <a:pt x="50" y="1"/>
                </a:lnTo>
                <a:lnTo>
                  <a:pt x="50" y="0"/>
                </a:lnTo>
                <a:lnTo>
                  <a:pt x="1" y="0"/>
                </a:lnTo>
                <a:lnTo>
                  <a:pt x="1" y="1"/>
                </a:lnTo>
                <a:lnTo>
                  <a:pt x="0" y="1"/>
                </a:lnTo>
                <a:lnTo>
                  <a:pt x="0" y="49"/>
                </a:lnTo>
                <a:lnTo>
                  <a:pt x="1"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690" name="Freeform 45">
            <a:extLst>
              <a:ext uri="{FF2B5EF4-FFF2-40B4-BE49-F238E27FC236}">
                <a16:creationId xmlns:a16="http://schemas.microsoft.com/office/drawing/2014/main" id="{B179E94C-47B2-452A-9AB1-1006282A4219}"/>
              </a:ext>
            </a:extLst>
          </p:cNvPr>
          <p:cNvSpPr>
            <a:spLocks/>
          </p:cNvSpPr>
          <p:nvPr/>
        </p:nvSpPr>
        <p:spPr bwMode="auto">
          <a:xfrm>
            <a:off x="2509807" y="4187827"/>
            <a:ext cx="442913" cy="4333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0 h 49"/>
              <a:gd name="T10" fmla="*/ 2147483647 w 50"/>
              <a:gd name="T11" fmla="*/ 0 h 49"/>
              <a:gd name="T12" fmla="*/ 2147483647 w 50"/>
              <a:gd name="T13" fmla="*/ 0 h 49"/>
              <a:gd name="T14" fmla="*/ 0 w 50"/>
              <a:gd name="T15" fmla="*/ 0 h 49"/>
              <a:gd name="T16" fmla="*/ 0 w 50"/>
              <a:gd name="T17" fmla="*/ 0 h 49"/>
              <a:gd name="T18" fmla="*/ 0 w 50"/>
              <a:gd name="T19" fmla="*/ 2147483647 h 49"/>
              <a:gd name="T20" fmla="*/ 0 w 50"/>
              <a:gd name="T21" fmla="*/ 2147483647 h 49"/>
              <a:gd name="T22" fmla="*/ 0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0" y="49"/>
                </a:moveTo>
                <a:lnTo>
                  <a:pt x="48" y="49"/>
                </a:lnTo>
                <a:lnTo>
                  <a:pt x="50" y="49"/>
                </a:lnTo>
                <a:lnTo>
                  <a:pt x="50" y="48"/>
                </a:lnTo>
                <a:lnTo>
                  <a:pt x="50" y="0"/>
                </a:lnTo>
                <a:lnTo>
                  <a:pt x="48" y="0"/>
                </a:lnTo>
                <a:lnTo>
                  <a:pt x="0" y="0"/>
                </a:lnTo>
                <a:lnTo>
                  <a:pt x="0" y="48"/>
                </a:lnTo>
                <a:lnTo>
                  <a:pt x="0" y="49"/>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91" name="Freeform 46">
            <a:extLst>
              <a:ext uri="{FF2B5EF4-FFF2-40B4-BE49-F238E27FC236}">
                <a16:creationId xmlns:a16="http://schemas.microsoft.com/office/drawing/2014/main" id="{029CE393-E693-45F9-A488-E58243F4373D}"/>
              </a:ext>
            </a:extLst>
          </p:cNvPr>
          <p:cNvSpPr>
            <a:spLocks/>
          </p:cNvSpPr>
          <p:nvPr/>
        </p:nvSpPr>
        <p:spPr bwMode="auto">
          <a:xfrm>
            <a:off x="2509807" y="4187827"/>
            <a:ext cx="442913" cy="4333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0 h 49"/>
              <a:gd name="T10" fmla="*/ 2147483647 w 50"/>
              <a:gd name="T11" fmla="*/ 0 h 49"/>
              <a:gd name="T12" fmla="*/ 2147483647 w 50"/>
              <a:gd name="T13" fmla="*/ 0 h 49"/>
              <a:gd name="T14" fmla="*/ 0 w 50"/>
              <a:gd name="T15" fmla="*/ 0 h 49"/>
              <a:gd name="T16" fmla="*/ 0 w 50"/>
              <a:gd name="T17" fmla="*/ 0 h 49"/>
              <a:gd name="T18" fmla="*/ 0 w 50"/>
              <a:gd name="T19" fmla="*/ 2147483647 h 49"/>
              <a:gd name="T20" fmla="*/ 0 w 50"/>
              <a:gd name="T21" fmla="*/ 2147483647 h 49"/>
              <a:gd name="T22" fmla="*/ 0 w 50"/>
              <a:gd name="T23" fmla="*/ 2147483647 h 49"/>
              <a:gd name="T24" fmla="*/ 0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0" y="49"/>
                </a:moveTo>
                <a:lnTo>
                  <a:pt x="48" y="49"/>
                </a:lnTo>
                <a:lnTo>
                  <a:pt x="50" y="49"/>
                </a:lnTo>
                <a:lnTo>
                  <a:pt x="50" y="48"/>
                </a:lnTo>
                <a:lnTo>
                  <a:pt x="50" y="0"/>
                </a:lnTo>
                <a:lnTo>
                  <a:pt x="48" y="0"/>
                </a:lnTo>
                <a:lnTo>
                  <a:pt x="0" y="0"/>
                </a:lnTo>
                <a:lnTo>
                  <a:pt x="0" y="48"/>
                </a:lnTo>
                <a:lnTo>
                  <a:pt x="0"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693" name="Rectangle 48">
            <a:extLst>
              <a:ext uri="{FF2B5EF4-FFF2-40B4-BE49-F238E27FC236}">
                <a16:creationId xmlns:a16="http://schemas.microsoft.com/office/drawing/2014/main" id="{D6BEC9A9-7DB2-4EB0-B716-57C6A59FC1AA}"/>
              </a:ext>
            </a:extLst>
          </p:cNvPr>
          <p:cNvSpPr>
            <a:spLocks noChangeArrowheads="1"/>
          </p:cNvSpPr>
          <p:nvPr/>
        </p:nvSpPr>
        <p:spPr bwMode="auto">
          <a:xfrm>
            <a:off x="2571719" y="4214022"/>
            <a:ext cx="21159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dirty="0">
                <a:solidFill>
                  <a:srgbClr val="353A3C"/>
                </a:solidFill>
                <a:latin typeface="Comic Sans MS" panose="030F0702030302020204" pitchFamily="66" charset="0"/>
              </a:rPr>
              <a:t>2</a:t>
            </a:r>
            <a:r>
              <a:rPr lang="en-US" altLang="ru-RU" sz="900" dirty="0">
                <a:solidFill>
                  <a:srgbClr val="353A3C"/>
                </a:solidFill>
                <a:latin typeface="Comic Sans MS" panose="030F0702030302020204" pitchFamily="66" charset="0"/>
              </a:rPr>
              <a:t>49</a:t>
            </a:r>
            <a:endParaRPr lang="ru-RU" altLang="ru-RU" sz="1800" dirty="0"/>
          </a:p>
        </p:txBody>
      </p:sp>
      <p:sp>
        <p:nvSpPr>
          <p:cNvPr id="697" name="Rectangle 55">
            <a:extLst>
              <a:ext uri="{FF2B5EF4-FFF2-40B4-BE49-F238E27FC236}">
                <a16:creationId xmlns:a16="http://schemas.microsoft.com/office/drawing/2014/main" id="{E2605673-3DB2-473C-A22B-BA925722A1FF}"/>
              </a:ext>
            </a:extLst>
          </p:cNvPr>
          <p:cNvSpPr>
            <a:spLocks noChangeArrowheads="1"/>
          </p:cNvSpPr>
          <p:nvPr/>
        </p:nvSpPr>
        <p:spPr bwMode="auto">
          <a:xfrm>
            <a:off x="2776849" y="4553166"/>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500">
                <a:solidFill>
                  <a:srgbClr val="E44600"/>
                </a:solidFill>
                <a:latin typeface="Comic Sans MS" panose="030F0702030302020204" pitchFamily="66" charset="0"/>
              </a:rPr>
              <a:t>a</a:t>
            </a:r>
            <a:endParaRPr lang="ru-RU" altLang="ru-RU" sz="1800"/>
          </a:p>
        </p:txBody>
      </p:sp>
      <p:sp>
        <p:nvSpPr>
          <p:cNvPr id="692" name="Rectangle 47">
            <a:extLst>
              <a:ext uri="{FF2B5EF4-FFF2-40B4-BE49-F238E27FC236}">
                <a16:creationId xmlns:a16="http://schemas.microsoft.com/office/drawing/2014/main" id="{E7A7E46F-BE89-4AE4-A96B-317169766314}"/>
              </a:ext>
            </a:extLst>
          </p:cNvPr>
          <p:cNvSpPr>
            <a:spLocks noChangeArrowheads="1"/>
          </p:cNvSpPr>
          <p:nvPr/>
        </p:nvSpPr>
        <p:spPr bwMode="auto">
          <a:xfrm>
            <a:off x="2586686" y="4383089"/>
            <a:ext cx="28373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dirty="0">
                <a:solidFill>
                  <a:srgbClr val="353A3C"/>
                </a:solidFill>
                <a:latin typeface="Comic Sans MS" panose="030F0702030302020204" pitchFamily="66" charset="0"/>
              </a:rPr>
              <a:t>10</a:t>
            </a:r>
            <a:r>
              <a:rPr lang="en-US" altLang="ru-RU" sz="1200" dirty="0">
                <a:solidFill>
                  <a:srgbClr val="353A3C"/>
                </a:solidFill>
                <a:latin typeface="Comic Sans MS" panose="030F0702030302020204" pitchFamily="66" charset="0"/>
              </a:rPr>
              <a:t>0</a:t>
            </a:r>
            <a:endParaRPr lang="ru-RU" altLang="ru-RU" sz="1800" dirty="0"/>
          </a:p>
        </p:txBody>
      </p:sp>
      <p:sp>
        <p:nvSpPr>
          <p:cNvPr id="698" name="Freeform 60">
            <a:extLst>
              <a:ext uri="{FF2B5EF4-FFF2-40B4-BE49-F238E27FC236}">
                <a16:creationId xmlns:a16="http://schemas.microsoft.com/office/drawing/2014/main" id="{686634B5-B252-47B4-AE3A-EB8D81042EDC}"/>
              </a:ext>
            </a:extLst>
          </p:cNvPr>
          <p:cNvSpPr>
            <a:spLocks/>
          </p:cNvSpPr>
          <p:nvPr/>
        </p:nvSpPr>
        <p:spPr bwMode="auto">
          <a:xfrm>
            <a:off x="2643501" y="4553166"/>
            <a:ext cx="151209" cy="273844"/>
          </a:xfrm>
          <a:custGeom>
            <a:avLst/>
            <a:gdLst>
              <a:gd name="T0" fmla="*/ 15 w 127"/>
              <a:gd name="T1" fmla="*/ 230 h 230"/>
              <a:gd name="T2" fmla="*/ 127 w 127"/>
              <a:gd name="T3" fmla="*/ 7 h 230"/>
              <a:gd name="T4" fmla="*/ 112 w 127"/>
              <a:gd name="T5" fmla="*/ 0 h 230"/>
              <a:gd name="T6" fmla="*/ 0 w 127"/>
              <a:gd name="T7" fmla="*/ 223 h 230"/>
              <a:gd name="T8" fmla="*/ 15 w 127"/>
              <a:gd name="T9" fmla="*/ 230 h 230"/>
              <a:gd name="T10" fmla="*/ 0 60000 65536"/>
              <a:gd name="T11" fmla="*/ 0 60000 65536"/>
              <a:gd name="T12" fmla="*/ 0 60000 65536"/>
              <a:gd name="T13" fmla="*/ 0 60000 65536"/>
              <a:gd name="T14" fmla="*/ 0 60000 65536"/>
              <a:gd name="T15" fmla="*/ 0 w 127"/>
              <a:gd name="T16" fmla="*/ 0 h 230"/>
              <a:gd name="T17" fmla="*/ 127 w 127"/>
              <a:gd name="T18" fmla="*/ 230 h 230"/>
            </a:gdLst>
            <a:ahLst/>
            <a:cxnLst>
              <a:cxn ang="T10">
                <a:pos x="T0" y="T1"/>
              </a:cxn>
              <a:cxn ang="T11">
                <a:pos x="T2" y="T3"/>
              </a:cxn>
              <a:cxn ang="T12">
                <a:pos x="T4" y="T5"/>
              </a:cxn>
              <a:cxn ang="T13">
                <a:pos x="T6" y="T7"/>
              </a:cxn>
              <a:cxn ang="T14">
                <a:pos x="T8" y="T9"/>
              </a:cxn>
            </a:cxnLst>
            <a:rect l="T15" t="T16" r="T17" b="T18"/>
            <a:pathLst>
              <a:path w="127" h="230">
                <a:moveTo>
                  <a:pt x="15" y="230"/>
                </a:moveTo>
                <a:lnTo>
                  <a:pt x="127" y="7"/>
                </a:lnTo>
                <a:lnTo>
                  <a:pt x="112" y="0"/>
                </a:lnTo>
                <a:lnTo>
                  <a:pt x="0" y="223"/>
                </a:lnTo>
                <a:lnTo>
                  <a:pt x="15" y="23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99" name="Freeform 61">
            <a:extLst>
              <a:ext uri="{FF2B5EF4-FFF2-40B4-BE49-F238E27FC236}">
                <a16:creationId xmlns:a16="http://schemas.microsoft.com/office/drawing/2014/main" id="{EE4E5EDC-B543-46D8-B63C-B3D33D0C5D92}"/>
              </a:ext>
            </a:extLst>
          </p:cNvPr>
          <p:cNvSpPr>
            <a:spLocks/>
          </p:cNvSpPr>
          <p:nvPr/>
        </p:nvSpPr>
        <p:spPr bwMode="auto">
          <a:xfrm>
            <a:off x="2635166" y="4773432"/>
            <a:ext cx="105965" cy="71438"/>
          </a:xfrm>
          <a:custGeom>
            <a:avLst/>
            <a:gdLst>
              <a:gd name="T0" fmla="*/ 0 w 89"/>
              <a:gd name="T1" fmla="*/ 52 h 60"/>
              <a:gd name="T2" fmla="*/ 15 w 89"/>
              <a:gd name="T3" fmla="*/ 60 h 60"/>
              <a:gd name="T4" fmla="*/ 89 w 89"/>
              <a:gd name="T5" fmla="*/ 15 h 60"/>
              <a:gd name="T6" fmla="*/ 82 w 89"/>
              <a:gd name="T7" fmla="*/ 0 h 60"/>
              <a:gd name="T8" fmla="*/ 0 w 89"/>
              <a:gd name="T9" fmla="*/ 45 h 60"/>
              <a:gd name="T10" fmla="*/ 15 w 89"/>
              <a:gd name="T11" fmla="*/ 52 h 60"/>
              <a:gd name="T12" fmla="*/ 0 w 89"/>
              <a:gd name="T13" fmla="*/ 52 h 60"/>
              <a:gd name="T14" fmla="*/ 0 60000 65536"/>
              <a:gd name="T15" fmla="*/ 0 60000 65536"/>
              <a:gd name="T16" fmla="*/ 0 60000 65536"/>
              <a:gd name="T17" fmla="*/ 0 60000 65536"/>
              <a:gd name="T18" fmla="*/ 0 60000 65536"/>
              <a:gd name="T19" fmla="*/ 0 60000 65536"/>
              <a:gd name="T20" fmla="*/ 0 60000 65536"/>
              <a:gd name="T21" fmla="*/ 0 w 89"/>
              <a:gd name="T22" fmla="*/ 0 h 60"/>
              <a:gd name="T23" fmla="*/ 89 w 8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0">
                <a:moveTo>
                  <a:pt x="0" y="52"/>
                </a:moveTo>
                <a:lnTo>
                  <a:pt x="15" y="60"/>
                </a:lnTo>
                <a:lnTo>
                  <a:pt x="89" y="15"/>
                </a:lnTo>
                <a:lnTo>
                  <a:pt x="82" y="0"/>
                </a:lnTo>
                <a:lnTo>
                  <a:pt x="0" y="45"/>
                </a:lnTo>
                <a:lnTo>
                  <a:pt x="15"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00" name="Freeform 62">
            <a:extLst>
              <a:ext uri="{FF2B5EF4-FFF2-40B4-BE49-F238E27FC236}">
                <a16:creationId xmlns:a16="http://schemas.microsoft.com/office/drawing/2014/main" id="{43990AE6-25BA-44C4-9F60-2947BFD2F181}"/>
              </a:ext>
            </a:extLst>
          </p:cNvPr>
          <p:cNvSpPr>
            <a:spLocks/>
          </p:cNvSpPr>
          <p:nvPr/>
        </p:nvSpPr>
        <p:spPr bwMode="auto">
          <a:xfrm>
            <a:off x="2635166" y="4835345"/>
            <a:ext cx="17859" cy="17860"/>
          </a:xfrm>
          <a:custGeom>
            <a:avLst/>
            <a:gdLst>
              <a:gd name="T0" fmla="*/ 0 w 15"/>
              <a:gd name="T1" fmla="*/ 0 h 15"/>
              <a:gd name="T2" fmla="*/ 0 w 15"/>
              <a:gd name="T3" fmla="*/ 15 h 15"/>
              <a:gd name="T4" fmla="*/ 15 w 15"/>
              <a:gd name="T5" fmla="*/ 8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0"/>
                </a:moveTo>
                <a:lnTo>
                  <a:pt x="0" y="15"/>
                </a:lnTo>
                <a:lnTo>
                  <a:pt x="15" y="8"/>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01" name="Freeform 63">
            <a:extLst>
              <a:ext uri="{FF2B5EF4-FFF2-40B4-BE49-F238E27FC236}">
                <a16:creationId xmlns:a16="http://schemas.microsoft.com/office/drawing/2014/main" id="{8484A3BB-0BC2-4FCE-9A1D-F02DBBA11C88}"/>
              </a:ext>
            </a:extLst>
          </p:cNvPr>
          <p:cNvSpPr>
            <a:spLocks/>
          </p:cNvSpPr>
          <p:nvPr/>
        </p:nvSpPr>
        <p:spPr bwMode="auto">
          <a:xfrm>
            <a:off x="2626831" y="4729379"/>
            <a:ext cx="26194" cy="105966"/>
          </a:xfrm>
          <a:custGeom>
            <a:avLst/>
            <a:gdLst>
              <a:gd name="T0" fmla="*/ 7 w 22"/>
              <a:gd name="T1" fmla="*/ 0 h 89"/>
              <a:gd name="T2" fmla="*/ 0 w 22"/>
              <a:gd name="T3" fmla="*/ 0 h 89"/>
              <a:gd name="T4" fmla="*/ 7 w 22"/>
              <a:gd name="T5" fmla="*/ 89 h 89"/>
              <a:gd name="T6" fmla="*/ 22 w 22"/>
              <a:gd name="T7" fmla="*/ 89 h 89"/>
              <a:gd name="T8" fmla="*/ 14 w 22"/>
              <a:gd name="T9" fmla="*/ 0 h 89"/>
              <a:gd name="T10" fmla="*/ 7 w 22"/>
              <a:gd name="T11" fmla="*/ 0 h 89"/>
              <a:gd name="T12" fmla="*/ 0 60000 65536"/>
              <a:gd name="T13" fmla="*/ 0 60000 65536"/>
              <a:gd name="T14" fmla="*/ 0 60000 65536"/>
              <a:gd name="T15" fmla="*/ 0 60000 65536"/>
              <a:gd name="T16" fmla="*/ 0 60000 65536"/>
              <a:gd name="T17" fmla="*/ 0 60000 65536"/>
              <a:gd name="T18" fmla="*/ 0 w 22"/>
              <a:gd name="T19" fmla="*/ 0 h 89"/>
              <a:gd name="T20" fmla="*/ 22 w 22"/>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22" h="89">
                <a:moveTo>
                  <a:pt x="7" y="0"/>
                </a:moveTo>
                <a:lnTo>
                  <a:pt x="0" y="0"/>
                </a:lnTo>
                <a:lnTo>
                  <a:pt x="7" y="89"/>
                </a:lnTo>
                <a:lnTo>
                  <a:pt x="22" y="89"/>
                </a:lnTo>
                <a:lnTo>
                  <a:pt x="14" y="0"/>
                </a:lnTo>
                <a:lnTo>
                  <a:pt x="7"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04" name="Прямоугольный треугольник 703">
            <a:extLst>
              <a:ext uri="{FF2B5EF4-FFF2-40B4-BE49-F238E27FC236}">
                <a16:creationId xmlns:a16="http://schemas.microsoft.com/office/drawing/2014/main" id="{AA04A069-7176-4ECD-B154-ACAE5B1F8CB1}"/>
              </a:ext>
            </a:extLst>
          </p:cNvPr>
          <p:cNvSpPr/>
          <p:nvPr/>
        </p:nvSpPr>
        <p:spPr>
          <a:xfrm rot="16200000">
            <a:off x="2059442" y="3739243"/>
            <a:ext cx="441893" cy="441892"/>
          </a:xfrm>
          <a:prstGeom prst="r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05" name="TextBox 704">
            <a:extLst>
              <a:ext uri="{FF2B5EF4-FFF2-40B4-BE49-F238E27FC236}">
                <a16:creationId xmlns:a16="http://schemas.microsoft.com/office/drawing/2014/main" id="{BDE04009-A18F-47DF-8A59-39449834DC1C}"/>
              </a:ext>
            </a:extLst>
          </p:cNvPr>
          <p:cNvSpPr txBox="1"/>
          <p:nvPr/>
        </p:nvSpPr>
        <p:spPr>
          <a:xfrm>
            <a:off x="2103328" y="3911717"/>
            <a:ext cx="468398" cy="276999"/>
          </a:xfrm>
          <a:prstGeom prst="rect">
            <a:avLst/>
          </a:prstGeom>
          <a:noFill/>
        </p:spPr>
        <p:txBody>
          <a:bodyPr wrap="none" rtlCol="0">
            <a:spAutoFit/>
          </a:bodyPr>
          <a:lstStyle/>
          <a:p>
            <a:r>
              <a:rPr lang="en-US" sz="1200" b="1" dirty="0">
                <a:latin typeface="Comic Sans MS" panose="030F0702030302020204" pitchFamily="66" charset="0"/>
              </a:rPr>
              <a:t>101</a:t>
            </a:r>
            <a:endParaRPr lang="ru-RU" sz="1200" b="1" dirty="0">
              <a:latin typeface="Comic Sans MS" panose="030F0702030302020204" pitchFamily="66" charset="0"/>
            </a:endParaRPr>
          </a:p>
        </p:txBody>
      </p:sp>
      <p:sp>
        <p:nvSpPr>
          <p:cNvPr id="154" name="Прямоугольный треугольник 153">
            <a:extLst>
              <a:ext uri="{FF2B5EF4-FFF2-40B4-BE49-F238E27FC236}">
                <a16:creationId xmlns:a16="http://schemas.microsoft.com/office/drawing/2014/main" id="{9848ED4E-75E5-463F-8BB6-D9AADEB03B5F}"/>
              </a:ext>
            </a:extLst>
          </p:cNvPr>
          <p:cNvSpPr/>
          <p:nvPr/>
        </p:nvSpPr>
        <p:spPr>
          <a:xfrm rot="16200000">
            <a:off x="2725853" y="4400550"/>
            <a:ext cx="242888" cy="212272"/>
          </a:xfrm>
          <a:prstGeom prst="r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a:extLst>
              <a:ext uri="{FF2B5EF4-FFF2-40B4-BE49-F238E27FC236}">
                <a16:creationId xmlns:a16="http://schemas.microsoft.com/office/drawing/2014/main" id="{B0C16E7F-A337-42C5-8C8C-B9EDE0F829C0}"/>
              </a:ext>
            </a:extLst>
          </p:cNvPr>
          <p:cNvSpPr txBox="1"/>
          <p:nvPr/>
        </p:nvSpPr>
        <p:spPr>
          <a:xfrm>
            <a:off x="450123" y="326724"/>
            <a:ext cx="1797095" cy="400110"/>
          </a:xfrm>
          <a:prstGeom prst="rect">
            <a:avLst/>
          </a:prstGeom>
          <a:noFill/>
        </p:spPr>
        <p:txBody>
          <a:bodyPr wrap="none" rtlCol="0">
            <a:spAutoFit/>
          </a:bodyPr>
          <a:lstStyle/>
          <a:p>
            <a:r>
              <a:rPr lang="ru-RU" sz="2000" b="1" dirty="0">
                <a:effectLst>
                  <a:outerShdw blurRad="38100" dist="38100" dir="2700000" algn="tl">
                    <a:srgbClr val="000000">
                      <a:alpha val="43137"/>
                    </a:srgbClr>
                  </a:outerShdw>
                </a:effectLst>
              </a:rPr>
              <a:t>Распад </a:t>
            </a:r>
            <a:r>
              <a:rPr lang="ru-RU" sz="2000" b="1" baseline="30000" dirty="0">
                <a:effectLst>
                  <a:outerShdw blurRad="38100" dist="38100" dir="2700000" algn="tl">
                    <a:srgbClr val="000000">
                      <a:alpha val="43137"/>
                    </a:srgbClr>
                  </a:outerShdw>
                </a:effectLst>
              </a:rPr>
              <a:t>268</a:t>
            </a:r>
            <a:r>
              <a:rPr lang="en-US" sz="2000" b="1" dirty="0">
                <a:effectLst>
                  <a:outerShdw blurRad="38100" dist="38100" dir="2700000" algn="tl">
                    <a:srgbClr val="000000">
                      <a:alpha val="43137"/>
                    </a:srgbClr>
                  </a:outerShdw>
                </a:effectLst>
              </a:rPr>
              <a:t>Db</a:t>
            </a:r>
            <a:endParaRPr lang="ru-RU"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6290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Freeform 12">
            <a:extLst>
              <a:ext uri="{FF2B5EF4-FFF2-40B4-BE49-F238E27FC236}">
                <a16:creationId xmlns:a16="http://schemas.microsoft.com/office/drawing/2014/main" id="{D012897A-A36F-4D4E-A853-59B33E20F95D}"/>
              </a:ext>
            </a:extLst>
          </p:cNvPr>
          <p:cNvSpPr>
            <a:spLocks/>
          </p:cNvSpPr>
          <p:nvPr/>
        </p:nvSpPr>
        <p:spPr bwMode="auto">
          <a:xfrm>
            <a:off x="2642648" y="2723529"/>
            <a:ext cx="425053" cy="425054"/>
          </a:xfrm>
          <a:custGeom>
            <a:avLst/>
            <a:gdLst>
              <a:gd name="T0" fmla="*/ 0 w 48"/>
              <a:gd name="T1" fmla="*/ 2147483647 h 48"/>
              <a:gd name="T2" fmla="*/ 2147483647 w 48"/>
              <a:gd name="T3" fmla="*/ 2147483647 h 48"/>
              <a:gd name="T4" fmla="*/ 2147483647 w 48"/>
              <a:gd name="T5" fmla="*/ 2147483647 h 48"/>
              <a:gd name="T6" fmla="*/ 2147483647 w 48"/>
              <a:gd name="T7" fmla="*/ 0 h 48"/>
              <a:gd name="T8" fmla="*/ 2147483647 w 48"/>
              <a:gd name="T9" fmla="*/ 0 h 48"/>
              <a:gd name="T10" fmla="*/ 0 w 48"/>
              <a:gd name="T11" fmla="*/ 0 h 48"/>
              <a:gd name="T12" fmla="*/ 0 w 48"/>
              <a:gd name="T13" fmla="*/ 0 h 48"/>
              <a:gd name="T14" fmla="*/ 0 w 48"/>
              <a:gd name="T15" fmla="*/ 2147483647 h 48"/>
              <a:gd name="T16" fmla="*/ 0 w 48"/>
              <a:gd name="T17" fmla="*/ 2147483647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48"/>
              <a:gd name="T29" fmla="*/ 48 w 48"/>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48">
                <a:moveTo>
                  <a:pt x="0" y="48"/>
                </a:moveTo>
                <a:lnTo>
                  <a:pt x="48" y="48"/>
                </a:lnTo>
                <a:lnTo>
                  <a:pt x="48" y="0"/>
                </a:lnTo>
                <a:lnTo>
                  <a:pt x="0" y="0"/>
                </a:lnTo>
                <a:lnTo>
                  <a:pt x="0" y="48"/>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34" name="Freeform 13">
            <a:extLst>
              <a:ext uri="{FF2B5EF4-FFF2-40B4-BE49-F238E27FC236}">
                <a16:creationId xmlns:a16="http://schemas.microsoft.com/office/drawing/2014/main" id="{DD8C3477-9F44-45D0-8F20-E38EDDD73664}"/>
              </a:ext>
            </a:extLst>
          </p:cNvPr>
          <p:cNvSpPr>
            <a:spLocks/>
          </p:cNvSpPr>
          <p:nvPr/>
        </p:nvSpPr>
        <p:spPr bwMode="auto">
          <a:xfrm>
            <a:off x="2642648" y="2723529"/>
            <a:ext cx="425053" cy="425054"/>
          </a:xfrm>
          <a:custGeom>
            <a:avLst/>
            <a:gdLst>
              <a:gd name="T0" fmla="*/ 0 w 48"/>
              <a:gd name="T1" fmla="*/ 2147483647 h 48"/>
              <a:gd name="T2" fmla="*/ 2147483647 w 48"/>
              <a:gd name="T3" fmla="*/ 2147483647 h 48"/>
              <a:gd name="T4" fmla="*/ 2147483647 w 48"/>
              <a:gd name="T5" fmla="*/ 2147483647 h 48"/>
              <a:gd name="T6" fmla="*/ 2147483647 w 48"/>
              <a:gd name="T7" fmla="*/ 0 h 48"/>
              <a:gd name="T8" fmla="*/ 2147483647 w 48"/>
              <a:gd name="T9" fmla="*/ 0 h 48"/>
              <a:gd name="T10" fmla="*/ 0 w 48"/>
              <a:gd name="T11" fmla="*/ 0 h 48"/>
              <a:gd name="T12" fmla="*/ 0 w 48"/>
              <a:gd name="T13" fmla="*/ 0 h 48"/>
              <a:gd name="T14" fmla="*/ 0 w 48"/>
              <a:gd name="T15" fmla="*/ 2147483647 h 48"/>
              <a:gd name="T16" fmla="*/ 0 w 48"/>
              <a:gd name="T17" fmla="*/ 2147483647 h 48"/>
              <a:gd name="T18" fmla="*/ 0 w 48"/>
              <a:gd name="T19" fmla="*/ 2147483647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48"/>
              <a:gd name="T32" fmla="*/ 48 w 48"/>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48">
                <a:moveTo>
                  <a:pt x="0" y="48"/>
                </a:moveTo>
                <a:lnTo>
                  <a:pt x="48" y="48"/>
                </a:lnTo>
                <a:lnTo>
                  <a:pt x="48" y="0"/>
                </a:lnTo>
                <a:lnTo>
                  <a:pt x="0" y="0"/>
                </a:lnTo>
                <a:lnTo>
                  <a:pt x="0" y="48"/>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635" name="Rectangle 18">
            <a:extLst>
              <a:ext uri="{FF2B5EF4-FFF2-40B4-BE49-F238E27FC236}">
                <a16:creationId xmlns:a16="http://schemas.microsoft.com/office/drawing/2014/main" id="{DFF0A4BA-5B1E-4C3B-93D9-E2E372EE15F9}"/>
              </a:ext>
            </a:extLst>
          </p:cNvPr>
          <p:cNvSpPr>
            <a:spLocks noChangeArrowheads="1"/>
          </p:cNvSpPr>
          <p:nvPr/>
        </p:nvSpPr>
        <p:spPr bwMode="auto">
          <a:xfrm>
            <a:off x="2678366" y="2731865"/>
            <a:ext cx="21159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dirty="0">
                <a:solidFill>
                  <a:srgbClr val="353A3C"/>
                </a:solidFill>
                <a:latin typeface="Comic Sans MS" panose="030F0702030302020204" pitchFamily="66" charset="0"/>
              </a:rPr>
              <a:t>2</a:t>
            </a:r>
            <a:r>
              <a:rPr lang="en-US" altLang="ru-RU" sz="900" dirty="0">
                <a:solidFill>
                  <a:srgbClr val="353A3C"/>
                </a:solidFill>
                <a:latin typeface="Comic Sans MS" panose="030F0702030302020204" pitchFamily="66" charset="0"/>
              </a:rPr>
              <a:t>57</a:t>
            </a:r>
            <a:endParaRPr lang="ru-RU" altLang="ru-RU" sz="1800" dirty="0"/>
          </a:p>
        </p:txBody>
      </p:sp>
      <p:sp>
        <p:nvSpPr>
          <p:cNvPr id="641" name="Freeform 45">
            <a:extLst>
              <a:ext uri="{FF2B5EF4-FFF2-40B4-BE49-F238E27FC236}">
                <a16:creationId xmlns:a16="http://schemas.microsoft.com/office/drawing/2014/main" id="{F2E740E3-AB14-42C7-8267-2581F03CC9E4}"/>
              </a:ext>
            </a:extLst>
          </p:cNvPr>
          <p:cNvSpPr>
            <a:spLocks/>
          </p:cNvSpPr>
          <p:nvPr/>
        </p:nvSpPr>
        <p:spPr bwMode="auto">
          <a:xfrm>
            <a:off x="2341420" y="3236688"/>
            <a:ext cx="442913" cy="4333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0 h 49"/>
              <a:gd name="T10" fmla="*/ 2147483647 w 50"/>
              <a:gd name="T11" fmla="*/ 0 h 49"/>
              <a:gd name="T12" fmla="*/ 2147483647 w 50"/>
              <a:gd name="T13" fmla="*/ 0 h 49"/>
              <a:gd name="T14" fmla="*/ 0 w 50"/>
              <a:gd name="T15" fmla="*/ 0 h 49"/>
              <a:gd name="T16" fmla="*/ 0 w 50"/>
              <a:gd name="T17" fmla="*/ 0 h 49"/>
              <a:gd name="T18" fmla="*/ 0 w 50"/>
              <a:gd name="T19" fmla="*/ 2147483647 h 49"/>
              <a:gd name="T20" fmla="*/ 0 w 50"/>
              <a:gd name="T21" fmla="*/ 2147483647 h 49"/>
              <a:gd name="T22" fmla="*/ 0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0" y="49"/>
                </a:moveTo>
                <a:lnTo>
                  <a:pt x="48" y="49"/>
                </a:lnTo>
                <a:lnTo>
                  <a:pt x="50" y="49"/>
                </a:lnTo>
                <a:lnTo>
                  <a:pt x="50" y="48"/>
                </a:lnTo>
                <a:lnTo>
                  <a:pt x="50" y="0"/>
                </a:lnTo>
                <a:lnTo>
                  <a:pt x="48" y="0"/>
                </a:lnTo>
                <a:lnTo>
                  <a:pt x="0" y="0"/>
                </a:lnTo>
                <a:lnTo>
                  <a:pt x="0" y="48"/>
                </a:lnTo>
                <a:lnTo>
                  <a:pt x="0" y="49"/>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42" name="Freeform 46">
            <a:extLst>
              <a:ext uri="{FF2B5EF4-FFF2-40B4-BE49-F238E27FC236}">
                <a16:creationId xmlns:a16="http://schemas.microsoft.com/office/drawing/2014/main" id="{73CBAC3B-0D23-4FE4-A003-F221B0054502}"/>
              </a:ext>
            </a:extLst>
          </p:cNvPr>
          <p:cNvSpPr>
            <a:spLocks/>
          </p:cNvSpPr>
          <p:nvPr/>
        </p:nvSpPr>
        <p:spPr bwMode="auto">
          <a:xfrm>
            <a:off x="2341420" y="3236688"/>
            <a:ext cx="442913" cy="4333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0 h 49"/>
              <a:gd name="T10" fmla="*/ 2147483647 w 50"/>
              <a:gd name="T11" fmla="*/ 0 h 49"/>
              <a:gd name="T12" fmla="*/ 2147483647 w 50"/>
              <a:gd name="T13" fmla="*/ 0 h 49"/>
              <a:gd name="T14" fmla="*/ 0 w 50"/>
              <a:gd name="T15" fmla="*/ 0 h 49"/>
              <a:gd name="T16" fmla="*/ 0 w 50"/>
              <a:gd name="T17" fmla="*/ 0 h 49"/>
              <a:gd name="T18" fmla="*/ 0 w 50"/>
              <a:gd name="T19" fmla="*/ 2147483647 h 49"/>
              <a:gd name="T20" fmla="*/ 0 w 50"/>
              <a:gd name="T21" fmla="*/ 2147483647 h 49"/>
              <a:gd name="T22" fmla="*/ 0 w 50"/>
              <a:gd name="T23" fmla="*/ 2147483647 h 49"/>
              <a:gd name="T24" fmla="*/ 0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0" y="49"/>
                </a:moveTo>
                <a:lnTo>
                  <a:pt x="48" y="49"/>
                </a:lnTo>
                <a:lnTo>
                  <a:pt x="50" y="49"/>
                </a:lnTo>
                <a:lnTo>
                  <a:pt x="50" y="48"/>
                </a:lnTo>
                <a:lnTo>
                  <a:pt x="50" y="0"/>
                </a:lnTo>
                <a:lnTo>
                  <a:pt x="48" y="0"/>
                </a:lnTo>
                <a:lnTo>
                  <a:pt x="0" y="0"/>
                </a:lnTo>
                <a:lnTo>
                  <a:pt x="0" y="48"/>
                </a:lnTo>
                <a:lnTo>
                  <a:pt x="0"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639" name="Freeform 41">
            <a:extLst>
              <a:ext uri="{FF2B5EF4-FFF2-40B4-BE49-F238E27FC236}">
                <a16:creationId xmlns:a16="http://schemas.microsoft.com/office/drawing/2014/main" id="{BD14149B-2CA5-4F1F-B4CB-89ED53DDADC6}"/>
              </a:ext>
            </a:extLst>
          </p:cNvPr>
          <p:cNvSpPr>
            <a:spLocks/>
          </p:cNvSpPr>
          <p:nvPr/>
        </p:nvSpPr>
        <p:spPr bwMode="auto">
          <a:xfrm>
            <a:off x="2058051" y="3749848"/>
            <a:ext cx="442913" cy="433388"/>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1" y="49"/>
                </a:moveTo>
                <a:lnTo>
                  <a:pt x="50" y="49"/>
                </a:lnTo>
                <a:lnTo>
                  <a:pt x="50" y="1"/>
                </a:lnTo>
                <a:lnTo>
                  <a:pt x="50" y="0"/>
                </a:lnTo>
                <a:lnTo>
                  <a:pt x="1" y="0"/>
                </a:lnTo>
                <a:lnTo>
                  <a:pt x="1" y="1"/>
                </a:lnTo>
                <a:lnTo>
                  <a:pt x="0" y="1"/>
                </a:lnTo>
                <a:lnTo>
                  <a:pt x="0" y="49"/>
                </a:lnTo>
                <a:lnTo>
                  <a:pt x="1" y="49"/>
                </a:lnTo>
                <a:close/>
              </a:path>
            </a:pathLst>
          </a:custGeom>
          <a:solidFill>
            <a:srgbClr val="FFFF00"/>
          </a:solidFill>
          <a:ln>
            <a:solidFill>
              <a:srgbClr val="FFFF00"/>
            </a:solidFill>
          </a:ln>
        </p:spPr>
        <p:txBody>
          <a:bodyPr/>
          <a:lstStyle/>
          <a:p>
            <a:endParaRPr lang="ru-RU"/>
          </a:p>
        </p:txBody>
      </p:sp>
      <p:sp>
        <p:nvSpPr>
          <p:cNvPr id="640" name="Freeform 42">
            <a:extLst>
              <a:ext uri="{FF2B5EF4-FFF2-40B4-BE49-F238E27FC236}">
                <a16:creationId xmlns:a16="http://schemas.microsoft.com/office/drawing/2014/main" id="{19C99755-2E32-447C-A651-5BEFEC037021}"/>
              </a:ext>
            </a:extLst>
          </p:cNvPr>
          <p:cNvSpPr>
            <a:spLocks/>
          </p:cNvSpPr>
          <p:nvPr/>
        </p:nvSpPr>
        <p:spPr bwMode="auto">
          <a:xfrm>
            <a:off x="2058051" y="3749848"/>
            <a:ext cx="442913" cy="433388"/>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2147483647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1" y="49"/>
                </a:moveTo>
                <a:lnTo>
                  <a:pt x="50" y="49"/>
                </a:lnTo>
                <a:lnTo>
                  <a:pt x="50" y="1"/>
                </a:lnTo>
                <a:lnTo>
                  <a:pt x="50" y="0"/>
                </a:lnTo>
                <a:lnTo>
                  <a:pt x="1" y="0"/>
                </a:lnTo>
                <a:lnTo>
                  <a:pt x="1" y="1"/>
                </a:lnTo>
                <a:lnTo>
                  <a:pt x="0" y="1"/>
                </a:lnTo>
                <a:lnTo>
                  <a:pt x="0" y="49"/>
                </a:lnTo>
                <a:lnTo>
                  <a:pt x="1"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643" name="Rectangle 47">
            <a:extLst>
              <a:ext uri="{FF2B5EF4-FFF2-40B4-BE49-F238E27FC236}">
                <a16:creationId xmlns:a16="http://schemas.microsoft.com/office/drawing/2014/main" id="{A09BB399-2A29-4A44-8F17-ED4DC0CA3030}"/>
              </a:ext>
            </a:extLst>
          </p:cNvPr>
          <p:cNvSpPr>
            <a:spLocks noChangeArrowheads="1"/>
          </p:cNvSpPr>
          <p:nvPr/>
        </p:nvSpPr>
        <p:spPr bwMode="auto">
          <a:xfrm>
            <a:off x="2465244" y="3431950"/>
            <a:ext cx="28373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dirty="0">
                <a:solidFill>
                  <a:srgbClr val="353A3C"/>
                </a:solidFill>
                <a:latin typeface="Comic Sans MS" panose="030F0702030302020204" pitchFamily="66" charset="0"/>
              </a:rPr>
              <a:t>10</a:t>
            </a:r>
            <a:r>
              <a:rPr lang="en-US" altLang="ru-RU" sz="1200" dirty="0">
                <a:solidFill>
                  <a:srgbClr val="353A3C"/>
                </a:solidFill>
                <a:latin typeface="Comic Sans MS" panose="030F0702030302020204" pitchFamily="66" charset="0"/>
              </a:rPr>
              <a:t>3</a:t>
            </a:r>
            <a:endParaRPr lang="ru-RU" altLang="ru-RU" sz="1800" dirty="0"/>
          </a:p>
        </p:txBody>
      </p:sp>
      <p:sp>
        <p:nvSpPr>
          <p:cNvPr id="644" name="Rectangle 48">
            <a:extLst>
              <a:ext uri="{FF2B5EF4-FFF2-40B4-BE49-F238E27FC236}">
                <a16:creationId xmlns:a16="http://schemas.microsoft.com/office/drawing/2014/main" id="{2FA96D60-389A-4BEB-837D-A244656C47DC}"/>
              </a:ext>
            </a:extLst>
          </p:cNvPr>
          <p:cNvSpPr>
            <a:spLocks noChangeArrowheads="1"/>
          </p:cNvSpPr>
          <p:nvPr/>
        </p:nvSpPr>
        <p:spPr bwMode="auto">
          <a:xfrm>
            <a:off x="2431260" y="3247367"/>
            <a:ext cx="21159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dirty="0">
                <a:solidFill>
                  <a:srgbClr val="353A3C"/>
                </a:solidFill>
                <a:latin typeface="Comic Sans MS" panose="030F0702030302020204" pitchFamily="66" charset="0"/>
              </a:rPr>
              <a:t>2</a:t>
            </a:r>
            <a:r>
              <a:rPr lang="en-US" altLang="ru-RU" sz="900" dirty="0">
                <a:solidFill>
                  <a:srgbClr val="353A3C"/>
                </a:solidFill>
                <a:latin typeface="Comic Sans MS" panose="030F0702030302020204" pitchFamily="66" charset="0"/>
              </a:rPr>
              <a:t>53</a:t>
            </a:r>
            <a:endParaRPr lang="ru-RU" altLang="ru-RU" sz="1800" dirty="0"/>
          </a:p>
        </p:txBody>
      </p:sp>
      <p:sp>
        <p:nvSpPr>
          <p:cNvPr id="647" name="Freeform 53">
            <a:extLst>
              <a:ext uri="{FF2B5EF4-FFF2-40B4-BE49-F238E27FC236}">
                <a16:creationId xmlns:a16="http://schemas.microsoft.com/office/drawing/2014/main" id="{416011F1-EA67-4DE0-83C3-001825ED3F63}"/>
              </a:ext>
            </a:extLst>
          </p:cNvPr>
          <p:cNvSpPr>
            <a:spLocks/>
          </p:cNvSpPr>
          <p:nvPr/>
        </p:nvSpPr>
        <p:spPr bwMode="auto">
          <a:xfrm>
            <a:off x="2642647" y="2891408"/>
            <a:ext cx="247650" cy="257175"/>
          </a:xfrm>
          <a:custGeom>
            <a:avLst/>
            <a:gdLst>
              <a:gd name="T0" fmla="*/ 0 w 28"/>
              <a:gd name="T1" fmla="*/ 0 h 29"/>
              <a:gd name="T2" fmla="*/ 2147483647 w 28"/>
              <a:gd name="T3" fmla="*/ 2147483647 h 29"/>
              <a:gd name="T4" fmla="*/ 0 w 28"/>
              <a:gd name="T5" fmla="*/ 2147483647 h 29"/>
              <a:gd name="T6" fmla="*/ 0 w 28"/>
              <a:gd name="T7" fmla="*/ 0 h 29"/>
              <a:gd name="T8" fmla="*/ 0 60000 65536"/>
              <a:gd name="T9" fmla="*/ 0 60000 65536"/>
              <a:gd name="T10" fmla="*/ 0 60000 65536"/>
              <a:gd name="T11" fmla="*/ 0 60000 65536"/>
              <a:gd name="T12" fmla="*/ 0 w 28"/>
              <a:gd name="T13" fmla="*/ 0 h 29"/>
              <a:gd name="T14" fmla="*/ 28 w 28"/>
              <a:gd name="T15" fmla="*/ 29 h 29"/>
            </a:gdLst>
            <a:ahLst/>
            <a:cxnLst>
              <a:cxn ang="T8">
                <a:pos x="T0" y="T1"/>
              </a:cxn>
              <a:cxn ang="T9">
                <a:pos x="T2" y="T3"/>
              </a:cxn>
              <a:cxn ang="T10">
                <a:pos x="T4" y="T5"/>
              </a:cxn>
              <a:cxn ang="T11">
                <a:pos x="T6" y="T7"/>
              </a:cxn>
            </a:cxnLst>
            <a:rect l="T12" t="T13" r="T14" b="T15"/>
            <a:pathLst>
              <a:path w="28" h="29">
                <a:moveTo>
                  <a:pt x="0" y="0"/>
                </a:moveTo>
                <a:lnTo>
                  <a:pt x="28" y="29"/>
                </a:lnTo>
                <a:lnTo>
                  <a:pt x="0" y="29"/>
                </a:lnTo>
                <a:lnTo>
                  <a:pt x="0" y="0"/>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48" name="Rectangle 54">
            <a:extLst>
              <a:ext uri="{FF2B5EF4-FFF2-40B4-BE49-F238E27FC236}">
                <a16:creationId xmlns:a16="http://schemas.microsoft.com/office/drawing/2014/main" id="{BED4D120-E84B-4541-AA9B-77583C1F56FD}"/>
              </a:ext>
            </a:extLst>
          </p:cNvPr>
          <p:cNvSpPr>
            <a:spLocks noChangeArrowheads="1"/>
          </p:cNvSpPr>
          <p:nvPr/>
        </p:nvSpPr>
        <p:spPr bwMode="auto">
          <a:xfrm>
            <a:off x="1342101" y="2900932"/>
            <a:ext cx="217046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en-US" altLang="ru-RU" sz="1500" baseline="30000" dirty="0">
                <a:solidFill>
                  <a:srgbClr val="353A3C"/>
                </a:solidFill>
                <a:latin typeface="Comic Sans MS" panose="030F0702030302020204" pitchFamily="66" charset="0"/>
                <a:ea typeface="Calibri" panose="020F0502020204030204" pitchFamily="34" charset="0"/>
                <a:cs typeface="Calibri" panose="020F0502020204030204" pitchFamily="34" charset="0"/>
              </a:rPr>
              <a:t>209</a:t>
            </a:r>
            <a:r>
              <a:rPr lang="en-US" altLang="ru-RU" sz="1200" dirty="0">
                <a:solidFill>
                  <a:srgbClr val="353A3C"/>
                </a:solidFill>
                <a:latin typeface="Comic Sans MS" panose="030F0702030302020204" pitchFamily="66" charset="0"/>
                <a:ea typeface="Calibri" panose="020F0502020204030204" pitchFamily="34" charset="0"/>
                <a:cs typeface="Calibri" panose="020F0502020204030204" pitchFamily="34" charset="0"/>
              </a:rPr>
              <a:t>Bi + </a:t>
            </a:r>
            <a:r>
              <a:rPr lang="en-US" altLang="ru-RU" sz="1500" baseline="30000" dirty="0">
                <a:solidFill>
                  <a:srgbClr val="353A3C"/>
                </a:solidFill>
                <a:latin typeface="Comic Sans MS" panose="030F0702030302020204" pitchFamily="66" charset="0"/>
                <a:ea typeface="Calibri" panose="020F0502020204030204" pitchFamily="34" charset="0"/>
                <a:cs typeface="Calibri" panose="020F0502020204030204" pitchFamily="34" charset="0"/>
              </a:rPr>
              <a:t>50</a:t>
            </a:r>
            <a:r>
              <a:rPr lang="en-US" altLang="ru-RU" sz="1200" dirty="0">
                <a:solidFill>
                  <a:srgbClr val="353A3C"/>
                </a:solidFill>
                <a:latin typeface="Comic Sans MS" panose="030F0702030302020204" pitchFamily="66" charset="0"/>
                <a:ea typeface="Calibri" panose="020F0502020204030204" pitchFamily="34" charset="0"/>
                <a:cs typeface="Calibri" panose="020F0502020204030204" pitchFamily="34" charset="0"/>
              </a:rPr>
              <a:t>TI </a:t>
            </a:r>
            <a:r>
              <a:rPr lang="ru-RU" altLang="ru-RU" sz="1500" dirty="0">
                <a:solidFill>
                  <a:srgbClr val="353A3C"/>
                </a:solidFill>
                <a:latin typeface="Comic Sans MS" panose="030F0702030302020204" pitchFamily="66" charset="0"/>
                <a:ea typeface="Calibri" panose="020F0502020204030204" pitchFamily="34" charset="0"/>
                <a:cs typeface="Calibri" panose="020F0502020204030204" pitchFamily="34" charset="0"/>
              </a:rPr>
              <a:t>→</a:t>
            </a:r>
            <a:r>
              <a:rPr lang="en-US" altLang="ru-RU" sz="1200" dirty="0">
                <a:solidFill>
                  <a:srgbClr val="353A3C"/>
                </a:solidFill>
                <a:latin typeface="Comic Sans MS" panose="030F0702030302020204" pitchFamily="66" charset="0"/>
                <a:ea typeface="Calibri" panose="020F0502020204030204" pitchFamily="34" charset="0"/>
                <a:cs typeface="Calibri" panose="020F0502020204030204" pitchFamily="34" charset="0"/>
              </a:rPr>
              <a:t>   </a:t>
            </a:r>
            <a:r>
              <a:rPr lang="ru-RU" altLang="ru-RU" sz="1200" dirty="0">
                <a:solidFill>
                  <a:srgbClr val="353A3C"/>
                </a:solidFill>
                <a:latin typeface="Comic Sans MS" panose="030F0702030302020204" pitchFamily="66" charset="0"/>
              </a:rPr>
              <a:t>10</a:t>
            </a:r>
            <a:r>
              <a:rPr lang="en-US" altLang="ru-RU" sz="1200" dirty="0">
                <a:solidFill>
                  <a:srgbClr val="353A3C"/>
                </a:solidFill>
                <a:latin typeface="Comic Sans MS" panose="030F0702030302020204" pitchFamily="66" charset="0"/>
              </a:rPr>
              <a:t>5  + 2n</a:t>
            </a:r>
            <a:endParaRPr lang="ru-RU" altLang="ru-RU" sz="1800" dirty="0"/>
          </a:p>
        </p:txBody>
      </p:sp>
      <p:sp>
        <p:nvSpPr>
          <p:cNvPr id="646" name="Rectangle 51">
            <a:extLst>
              <a:ext uri="{FF2B5EF4-FFF2-40B4-BE49-F238E27FC236}">
                <a16:creationId xmlns:a16="http://schemas.microsoft.com/office/drawing/2014/main" id="{81B95902-DFA6-4612-BF3C-9A823B96D662}"/>
              </a:ext>
            </a:extLst>
          </p:cNvPr>
          <p:cNvSpPr>
            <a:spLocks noChangeArrowheads="1"/>
          </p:cNvSpPr>
          <p:nvPr/>
        </p:nvSpPr>
        <p:spPr bwMode="auto">
          <a:xfrm>
            <a:off x="2571209" y="3635548"/>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500" dirty="0">
                <a:solidFill>
                  <a:srgbClr val="E44600"/>
                </a:solidFill>
                <a:latin typeface="Comic Sans MS" panose="030F0702030302020204" pitchFamily="66" charset="0"/>
              </a:rPr>
              <a:t>a</a:t>
            </a:r>
            <a:endParaRPr lang="ru-RU" altLang="ru-RU" sz="1800" dirty="0"/>
          </a:p>
        </p:txBody>
      </p:sp>
      <p:sp>
        <p:nvSpPr>
          <p:cNvPr id="649" name="Rectangle 55">
            <a:extLst>
              <a:ext uri="{FF2B5EF4-FFF2-40B4-BE49-F238E27FC236}">
                <a16:creationId xmlns:a16="http://schemas.microsoft.com/office/drawing/2014/main" id="{314F1C2C-9BEE-4914-A14F-8BA12B866953}"/>
              </a:ext>
            </a:extLst>
          </p:cNvPr>
          <p:cNvSpPr>
            <a:spLocks noChangeArrowheads="1"/>
          </p:cNvSpPr>
          <p:nvPr/>
        </p:nvSpPr>
        <p:spPr bwMode="auto">
          <a:xfrm>
            <a:off x="2846244" y="3086669"/>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500">
                <a:solidFill>
                  <a:srgbClr val="E44600"/>
                </a:solidFill>
                <a:latin typeface="Comic Sans MS" panose="030F0702030302020204" pitchFamily="66" charset="0"/>
              </a:rPr>
              <a:t>a</a:t>
            </a:r>
            <a:endParaRPr lang="ru-RU" altLang="ru-RU" sz="1800"/>
          </a:p>
        </p:txBody>
      </p:sp>
      <p:sp>
        <p:nvSpPr>
          <p:cNvPr id="651" name="Freeform 60">
            <a:extLst>
              <a:ext uri="{FF2B5EF4-FFF2-40B4-BE49-F238E27FC236}">
                <a16:creationId xmlns:a16="http://schemas.microsoft.com/office/drawing/2014/main" id="{9749A837-B7B2-4E15-B9A5-114ABFBBF437}"/>
              </a:ext>
            </a:extLst>
          </p:cNvPr>
          <p:cNvSpPr>
            <a:spLocks/>
          </p:cNvSpPr>
          <p:nvPr/>
        </p:nvSpPr>
        <p:spPr bwMode="auto">
          <a:xfrm>
            <a:off x="2712895" y="3086670"/>
            <a:ext cx="151209" cy="273844"/>
          </a:xfrm>
          <a:custGeom>
            <a:avLst/>
            <a:gdLst>
              <a:gd name="T0" fmla="*/ 15 w 127"/>
              <a:gd name="T1" fmla="*/ 230 h 230"/>
              <a:gd name="T2" fmla="*/ 127 w 127"/>
              <a:gd name="T3" fmla="*/ 7 h 230"/>
              <a:gd name="T4" fmla="*/ 112 w 127"/>
              <a:gd name="T5" fmla="*/ 0 h 230"/>
              <a:gd name="T6" fmla="*/ 0 w 127"/>
              <a:gd name="T7" fmla="*/ 223 h 230"/>
              <a:gd name="T8" fmla="*/ 15 w 127"/>
              <a:gd name="T9" fmla="*/ 230 h 230"/>
              <a:gd name="T10" fmla="*/ 0 60000 65536"/>
              <a:gd name="T11" fmla="*/ 0 60000 65536"/>
              <a:gd name="T12" fmla="*/ 0 60000 65536"/>
              <a:gd name="T13" fmla="*/ 0 60000 65536"/>
              <a:gd name="T14" fmla="*/ 0 60000 65536"/>
              <a:gd name="T15" fmla="*/ 0 w 127"/>
              <a:gd name="T16" fmla="*/ 0 h 230"/>
              <a:gd name="T17" fmla="*/ 127 w 127"/>
              <a:gd name="T18" fmla="*/ 230 h 230"/>
            </a:gdLst>
            <a:ahLst/>
            <a:cxnLst>
              <a:cxn ang="T10">
                <a:pos x="T0" y="T1"/>
              </a:cxn>
              <a:cxn ang="T11">
                <a:pos x="T2" y="T3"/>
              </a:cxn>
              <a:cxn ang="T12">
                <a:pos x="T4" y="T5"/>
              </a:cxn>
              <a:cxn ang="T13">
                <a:pos x="T6" y="T7"/>
              </a:cxn>
              <a:cxn ang="T14">
                <a:pos x="T8" y="T9"/>
              </a:cxn>
            </a:cxnLst>
            <a:rect l="T15" t="T16" r="T17" b="T18"/>
            <a:pathLst>
              <a:path w="127" h="230">
                <a:moveTo>
                  <a:pt x="15" y="230"/>
                </a:moveTo>
                <a:lnTo>
                  <a:pt x="127" y="7"/>
                </a:lnTo>
                <a:lnTo>
                  <a:pt x="112" y="0"/>
                </a:lnTo>
                <a:lnTo>
                  <a:pt x="0" y="223"/>
                </a:lnTo>
                <a:lnTo>
                  <a:pt x="15" y="23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52" name="Freeform 61">
            <a:extLst>
              <a:ext uri="{FF2B5EF4-FFF2-40B4-BE49-F238E27FC236}">
                <a16:creationId xmlns:a16="http://schemas.microsoft.com/office/drawing/2014/main" id="{B1494A60-6F3D-42EF-9CED-592863D4EFA4}"/>
              </a:ext>
            </a:extLst>
          </p:cNvPr>
          <p:cNvSpPr>
            <a:spLocks/>
          </p:cNvSpPr>
          <p:nvPr/>
        </p:nvSpPr>
        <p:spPr bwMode="auto">
          <a:xfrm>
            <a:off x="2704561" y="3306935"/>
            <a:ext cx="105965" cy="71438"/>
          </a:xfrm>
          <a:custGeom>
            <a:avLst/>
            <a:gdLst>
              <a:gd name="T0" fmla="*/ 0 w 89"/>
              <a:gd name="T1" fmla="*/ 52 h 60"/>
              <a:gd name="T2" fmla="*/ 15 w 89"/>
              <a:gd name="T3" fmla="*/ 60 h 60"/>
              <a:gd name="T4" fmla="*/ 89 w 89"/>
              <a:gd name="T5" fmla="*/ 15 h 60"/>
              <a:gd name="T6" fmla="*/ 82 w 89"/>
              <a:gd name="T7" fmla="*/ 0 h 60"/>
              <a:gd name="T8" fmla="*/ 0 w 89"/>
              <a:gd name="T9" fmla="*/ 45 h 60"/>
              <a:gd name="T10" fmla="*/ 15 w 89"/>
              <a:gd name="T11" fmla="*/ 52 h 60"/>
              <a:gd name="T12" fmla="*/ 0 w 89"/>
              <a:gd name="T13" fmla="*/ 52 h 60"/>
              <a:gd name="T14" fmla="*/ 0 60000 65536"/>
              <a:gd name="T15" fmla="*/ 0 60000 65536"/>
              <a:gd name="T16" fmla="*/ 0 60000 65536"/>
              <a:gd name="T17" fmla="*/ 0 60000 65536"/>
              <a:gd name="T18" fmla="*/ 0 60000 65536"/>
              <a:gd name="T19" fmla="*/ 0 60000 65536"/>
              <a:gd name="T20" fmla="*/ 0 60000 65536"/>
              <a:gd name="T21" fmla="*/ 0 w 89"/>
              <a:gd name="T22" fmla="*/ 0 h 60"/>
              <a:gd name="T23" fmla="*/ 89 w 8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0">
                <a:moveTo>
                  <a:pt x="0" y="52"/>
                </a:moveTo>
                <a:lnTo>
                  <a:pt x="15" y="60"/>
                </a:lnTo>
                <a:lnTo>
                  <a:pt x="89" y="15"/>
                </a:lnTo>
                <a:lnTo>
                  <a:pt x="82" y="0"/>
                </a:lnTo>
                <a:lnTo>
                  <a:pt x="0" y="45"/>
                </a:lnTo>
                <a:lnTo>
                  <a:pt x="15"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53" name="Freeform 62">
            <a:extLst>
              <a:ext uri="{FF2B5EF4-FFF2-40B4-BE49-F238E27FC236}">
                <a16:creationId xmlns:a16="http://schemas.microsoft.com/office/drawing/2014/main" id="{8EBA37BB-52F6-4C95-ADCE-1AEF4FDF87C1}"/>
              </a:ext>
            </a:extLst>
          </p:cNvPr>
          <p:cNvSpPr>
            <a:spLocks/>
          </p:cNvSpPr>
          <p:nvPr/>
        </p:nvSpPr>
        <p:spPr bwMode="auto">
          <a:xfrm>
            <a:off x="2704560" y="3368848"/>
            <a:ext cx="17859" cy="17860"/>
          </a:xfrm>
          <a:custGeom>
            <a:avLst/>
            <a:gdLst>
              <a:gd name="T0" fmla="*/ 0 w 15"/>
              <a:gd name="T1" fmla="*/ 0 h 15"/>
              <a:gd name="T2" fmla="*/ 0 w 15"/>
              <a:gd name="T3" fmla="*/ 15 h 15"/>
              <a:gd name="T4" fmla="*/ 15 w 15"/>
              <a:gd name="T5" fmla="*/ 8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0"/>
                </a:moveTo>
                <a:lnTo>
                  <a:pt x="0" y="15"/>
                </a:lnTo>
                <a:lnTo>
                  <a:pt x="15" y="8"/>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54" name="Freeform 63">
            <a:extLst>
              <a:ext uri="{FF2B5EF4-FFF2-40B4-BE49-F238E27FC236}">
                <a16:creationId xmlns:a16="http://schemas.microsoft.com/office/drawing/2014/main" id="{B8536BE6-F22C-4B02-BB8F-08271512D6CC}"/>
              </a:ext>
            </a:extLst>
          </p:cNvPr>
          <p:cNvSpPr>
            <a:spLocks/>
          </p:cNvSpPr>
          <p:nvPr/>
        </p:nvSpPr>
        <p:spPr bwMode="auto">
          <a:xfrm>
            <a:off x="2696226" y="3262882"/>
            <a:ext cx="26194" cy="105966"/>
          </a:xfrm>
          <a:custGeom>
            <a:avLst/>
            <a:gdLst>
              <a:gd name="T0" fmla="*/ 7 w 22"/>
              <a:gd name="T1" fmla="*/ 0 h 89"/>
              <a:gd name="T2" fmla="*/ 0 w 22"/>
              <a:gd name="T3" fmla="*/ 0 h 89"/>
              <a:gd name="T4" fmla="*/ 7 w 22"/>
              <a:gd name="T5" fmla="*/ 89 h 89"/>
              <a:gd name="T6" fmla="*/ 22 w 22"/>
              <a:gd name="T7" fmla="*/ 89 h 89"/>
              <a:gd name="T8" fmla="*/ 14 w 22"/>
              <a:gd name="T9" fmla="*/ 0 h 89"/>
              <a:gd name="T10" fmla="*/ 7 w 22"/>
              <a:gd name="T11" fmla="*/ 0 h 89"/>
              <a:gd name="T12" fmla="*/ 0 60000 65536"/>
              <a:gd name="T13" fmla="*/ 0 60000 65536"/>
              <a:gd name="T14" fmla="*/ 0 60000 65536"/>
              <a:gd name="T15" fmla="*/ 0 60000 65536"/>
              <a:gd name="T16" fmla="*/ 0 60000 65536"/>
              <a:gd name="T17" fmla="*/ 0 60000 65536"/>
              <a:gd name="T18" fmla="*/ 0 w 22"/>
              <a:gd name="T19" fmla="*/ 0 h 89"/>
              <a:gd name="T20" fmla="*/ 22 w 22"/>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22" h="89">
                <a:moveTo>
                  <a:pt x="7" y="0"/>
                </a:moveTo>
                <a:lnTo>
                  <a:pt x="0" y="0"/>
                </a:lnTo>
                <a:lnTo>
                  <a:pt x="7" y="89"/>
                </a:lnTo>
                <a:lnTo>
                  <a:pt x="22" y="89"/>
                </a:lnTo>
                <a:lnTo>
                  <a:pt x="14" y="0"/>
                </a:lnTo>
                <a:lnTo>
                  <a:pt x="7"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55" name="Freeform 64">
            <a:extLst>
              <a:ext uri="{FF2B5EF4-FFF2-40B4-BE49-F238E27FC236}">
                <a16:creationId xmlns:a16="http://schemas.microsoft.com/office/drawing/2014/main" id="{ADE2D9CA-D03C-4B53-836B-7CA464C0CAFB}"/>
              </a:ext>
            </a:extLst>
          </p:cNvPr>
          <p:cNvSpPr>
            <a:spLocks/>
          </p:cNvSpPr>
          <p:nvPr/>
        </p:nvSpPr>
        <p:spPr bwMode="auto">
          <a:xfrm>
            <a:off x="2430717" y="3634358"/>
            <a:ext cx="158353" cy="275035"/>
          </a:xfrm>
          <a:custGeom>
            <a:avLst/>
            <a:gdLst>
              <a:gd name="T0" fmla="*/ 14 w 133"/>
              <a:gd name="T1" fmla="*/ 231 h 231"/>
              <a:gd name="T2" fmla="*/ 133 w 133"/>
              <a:gd name="T3" fmla="*/ 8 h 231"/>
              <a:gd name="T4" fmla="*/ 118 w 133"/>
              <a:gd name="T5" fmla="*/ 0 h 231"/>
              <a:gd name="T6" fmla="*/ 0 w 133"/>
              <a:gd name="T7" fmla="*/ 223 h 231"/>
              <a:gd name="T8" fmla="*/ 14 w 133"/>
              <a:gd name="T9" fmla="*/ 231 h 231"/>
              <a:gd name="T10" fmla="*/ 0 60000 65536"/>
              <a:gd name="T11" fmla="*/ 0 60000 65536"/>
              <a:gd name="T12" fmla="*/ 0 60000 65536"/>
              <a:gd name="T13" fmla="*/ 0 60000 65536"/>
              <a:gd name="T14" fmla="*/ 0 60000 65536"/>
              <a:gd name="T15" fmla="*/ 0 w 133"/>
              <a:gd name="T16" fmla="*/ 0 h 231"/>
              <a:gd name="T17" fmla="*/ 133 w 133"/>
              <a:gd name="T18" fmla="*/ 231 h 231"/>
            </a:gdLst>
            <a:ahLst/>
            <a:cxnLst>
              <a:cxn ang="T10">
                <a:pos x="T0" y="T1"/>
              </a:cxn>
              <a:cxn ang="T11">
                <a:pos x="T2" y="T3"/>
              </a:cxn>
              <a:cxn ang="T12">
                <a:pos x="T4" y="T5"/>
              </a:cxn>
              <a:cxn ang="T13">
                <a:pos x="T6" y="T7"/>
              </a:cxn>
              <a:cxn ang="T14">
                <a:pos x="T8" y="T9"/>
              </a:cxn>
            </a:cxnLst>
            <a:rect l="T15" t="T16" r="T17" b="T18"/>
            <a:pathLst>
              <a:path w="133" h="231">
                <a:moveTo>
                  <a:pt x="14" y="231"/>
                </a:moveTo>
                <a:lnTo>
                  <a:pt x="133" y="8"/>
                </a:lnTo>
                <a:lnTo>
                  <a:pt x="118" y="0"/>
                </a:lnTo>
                <a:lnTo>
                  <a:pt x="0" y="223"/>
                </a:lnTo>
                <a:lnTo>
                  <a:pt x="14" y="231"/>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61" name="Rectangle 52">
            <a:extLst>
              <a:ext uri="{FF2B5EF4-FFF2-40B4-BE49-F238E27FC236}">
                <a16:creationId xmlns:a16="http://schemas.microsoft.com/office/drawing/2014/main" id="{FD11A8AB-473D-4835-BA2E-6B2C4F17BB72}"/>
              </a:ext>
            </a:extLst>
          </p:cNvPr>
          <p:cNvSpPr>
            <a:spLocks noChangeArrowheads="1"/>
          </p:cNvSpPr>
          <p:nvPr/>
        </p:nvSpPr>
        <p:spPr bwMode="auto">
          <a:xfrm>
            <a:off x="1672230" y="2496682"/>
            <a:ext cx="9505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algn="ctr" eaLnBrk="1" hangingPunct="1"/>
            <a:r>
              <a:rPr lang="en-US" altLang="ru-RU" sz="1800" dirty="0">
                <a:solidFill>
                  <a:srgbClr val="7030A0"/>
                </a:solidFill>
                <a:latin typeface="Comic Sans MS" panose="030F0702030302020204" pitchFamily="66" charset="0"/>
              </a:rPr>
              <a:t>N = 153</a:t>
            </a:r>
            <a:endParaRPr lang="ru-RU" altLang="ru-RU" sz="1800" dirty="0">
              <a:solidFill>
                <a:srgbClr val="7030A0"/>
              </a:solidFill>
            </a:endParaRPr>
          </a:p>
        </p:txBody>
      </p:sp>
      <p:sp>
        <p:nvSpPr>
          <p:cNvPr id="663" name="Rectangle 52">
            <a:extLst>
              <a:ext uri="{FF2B5EF4-FFF2-40B4-BE49-F238E27FC236}">
                <a16:creationId xmlns:a16="http://schemas.microsoft.com/office/drawing/2014/main" id="{6A5D4EF6-DB4C-44AD-B7C2-2E4292B9B8E7}"/>
              </a:ext>
            </a:extLst>
          </p:cNvPr>
          <p:cNvSpPr>
            <a:spLocks noChangeArrowheads="1"/>
          </p:cNvSpPr>
          <p:nvPr/>
        </p:nvSpPr>
        <p:spPr bwMode="auto">
          <a:xfrm>
            <a:off x="2971353" y="3203417"/>
            <a:ext cx="11621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algn="ctr" eaLnBrk="1" hangingPunct="1"/>
            <a:r>
              <a:rPr lang="en-US" altLang="ru-RU" sz="1800" dirty="0">
                <a:solidFill>
                  <a:srgbClr val="7030A0"/>
                </a:solidFill>
                <a:latin typeface="Comic Sans MS" panose="030F0702030302020204" pitchFamily="66" charset="0"/>
              </a:rPr>
              <a:t>T</a:t>
            </a:r>
            <a:r>
              <a:rPr lang="en-US" altLang="ru-RU" sz="1800" baseline="-25000" dirty="0">
                <a:solidFill>
                  <a:srgbClr val="7030A0"/>
                </a:solidFill>
                <a:latin typeface="Comic Sans MS" panose="030F0702030302020204" pitchFamily="66" charset="0"/>
              </a:rPr>
              <a:t>1/2</a:t>
            </a:r>
            <a:r>
              <a:rPr lang="en-US" altLang="ru-RU" sz="1800" dirty="0">
                <a:solidFill>
                  <a:srgbClr val="7030A0"/>
                </a:solidFill>
                <a:latin typeface="Comic Sans MS" panose="030F0702030302020204" pitchFamily="66" charset="0"/>
              </a:rPr>
              <a:t>=1.5 s</a:t>
            </a:r>
            <a:endParaRPr lang="ru-RU" altLang="ru-RU" sz="1800" dirty="0">
              <a:solidFill>
                <a:srgbClr val="7030A0"/>
              </a:solidFill>
            </a:endParaRPr>
          </a:p>
        </p:txBody>
      </p:sp>
      <p:sp>
        <p:nvSpPr>
          <p:cNvPr id="677" name="TextBox 676">
            <a:extLst>
              <a:ext uri="{FF2B5EF4-FFF2-40B4-BE49-F238E27FC236}">
                <a16:creationId xmlns:a16="http://schemas.microsoft.com/office/drawing/2014/main" id="{2EB4A1DF-F8D2-423E-9755-4ACBC384E75D}"/>
              </a:ext>
            </a:extLst>
          </p:cNvPr>
          <p:cNvSpPr txBox="1"/>
          <p:nvPr/>
        </p:nvSpPr>
        <p:spPr>
          <a:xfrm>
            <a:off x="42395" y="2358182"/>
            <a:ext cx="1414170" cy="553998"/>
          </a:xfrm>
          <a:prstGeom prst="rect">
            <a:avLst/>
          </a:prstGeom>
          <a:noFill/>
        </p:spPr>
        <p:txBody>
          <a:bodyPr wrap="none" rtlCol="0">
            <a:spAutoFit/>
          </a:bodyPr>
          <a:lstStyle/>
          <a:p>
            <a:pPr algn="ctr"/>
            <a:r>
              <a:rPr lang="en-US" sz="1500" dirty="0">
                <a:latin typeface="Arial Black" panose="020B0A04020102020204" pitchFamily="34" charset="0"/>
              </a:rPr>
              <a:t>Cold Fusion</a:t>
            </a:r>
          </a:p>
          <a:p>
            <a:pPr algn="ctr"/>
            <a:r>
              <a:rPr lang="en-US" baseline="30000" dirty="0">
                <a:latin typeface="Arial Black" panose="020B0A04020102020204" pitchFamily="34" charset="0"/>
              </a:rPr>
              <a:t>209</a:t>
            </a:r>
            <a:r>
              <a:rPr lang="en-US" sz="1500" dirty="0">
                <a:latin typeface="Arial Black" panose="020B0A04020102020204" pitchFamily="34" charset="0"/>
              </a:rPr>
              <a:t>Bi-target</a:t>
            </a:r>
            <a:endParaRPr lang="ru-RU" sz="1500" dirty="0">
              <a:latin typeface="Arial Black" panose="020B0A04020102020204" pitchFamily="34" charset="0"/>
            </a:endParaRPr>
          </a:p>
        </p:txBody>
      </p:sp>
      <p:grpSp>
        <p:nvGrpSpPr>
          <p:cNvPr id="2" name="Группа 1">
            <a:extLst>
              <a:ext uri="{FF2B5EF4-FFF2-40B4-BE49-F238E27FC236}">
                <a16:creationId xmlns:a16="http://schemas.microsoft.com/office/drawing/2014/main" id="{EBD34378-FF14-4323-A2E1-2C0806B6F7A1}"/>
              </a:ext>
            </a:extLst>
          </p:cNvPr>
          <p:cNvGrpSpPr/>
          <p:nvPr/>
        </p:nvGrpSpPr>
        <p:grpSpPr>
          <a:xfrm>
            <a:off x="3545458" y="95502"/>
            <a:ext cx="4361105" cy="4625289"/>
            <a:chOff x="3203275" y="127334"/>
            <a:chExt cx="5814807" cy="6167052"/>
          </a:xfrm>
        </p:grpSpPr>
        <p:sp>
          <p:nvSpPr>
            <p:cNvPr id="371" name="Rectangle 8">
              <a:extLst>
                <a:ext uri="{FF2B5EF4-FFF2-40B4-BE49-F238E27FC236}">
                  <a16:creationId xmlns:a16="http://schemas.microsoft.com/office/drawing/2014/main" id="{80014C61-BA36-4954-85E1-4B30DA3E7E4A}"/>
                </a:ext>
              </a:extLst>
            </p:cNvPr>
            <p:cNvSpPr>
              <a:spLocks noChangeArrowheads="1"/>
            </p:cNvSpPr>
            <p:nvPr/>
          </p:nvSpPr>
          <p:spPr bwMode="auto">
            <a:xfrm>
              <a:off x="5831031" y="2051385"/>
              <a:ext cx="143203"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500">
                  <a:solidFill>
                    <a:srgbClr val="E44600"/>
                  </a:solidFill>
                  <a:latin typeface="Comic Sans MS" panose="030F0702030302020204" pitchFamily="66" charset="0"/>
                </a:rPr>
                <a:t>a</a:t>
              </a:r>
              <a:endParaRPr lang="ru-RU" altLang="ru-RU" sz="1800"/>
            </a:p>
          </p:txBody>
        </p:sp>
        <p:sp>
          <p:nvSpPr>
            <p:cNvPr id="372" name="Rectangle 9">
              <a:extLst>
                <a:ext uri="{FF2B5EF4-FFF2-40B4-BE49-F238E27FC236}">
                  <a16:creationId xmlns:a16="http://schemas.microsoft.com/office/drawing/2014/main" id="{E22494B7-8C62-4ACC-87E2-225E79B95D40}"/>
                </a:ext>
              </a:extLst>
            </p:cNvPr>
            <p:cNvSpPr>
              <a:spLocks noChangeArrowheads="1"/>
            </p:cNvSpPr>
            <p:nvPr/>
          </p:nvSpPr>
          <p:spPr bwMode="auto">
            <a:xfrm>
              <a:off x="6610494" y="622634"/>
              <a:ext cx="143203"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500">
                  <a:solidFill>
                    <a:srgbClr val="E44600"/>
                  </a:solidFill>
                  <a:latin typeface="Comic Sans MS" panose="030F0702030302020204" pitchFamily="66" charset="0"/>
                </a:rPr>
                <a:t>a</a:t>
              </a:r>
              <a:endParaRPr lang="ru-RU" altLang="ru-RU" sz="1800"/>
            </a:p>
          </p:txBody>
        </p:sp>
        <p:sp>
          <p:nvSpPr>
            <p:cNvPr id="373" name="Freeform 10">
              <a:extLst>
                <a:ext uri="{FF2B5EF4-FFF2-40B4-BE49-F238E27FC236}">
                  <a16:creationId xmlns:a16="http://schemas.microsoft.com/office/drawing/2014/main" id="{E4106686-F245-4E1A-8420-C53C2E869B7A}"/>
                </a:ext>
              </a:extLst>
            </p:cNvPr>
            <p:cNvSpPr>
              <a:spLocks/>
            </p:cNvSpPr>
            <p:nvPr/>
          </p:nvSpPr>
          <p:spPr bwMode="auto">
            <a:xfrm>
              <a:off x="5937393" y="859172"/>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2" y="49"/>
                  </a:moveTo>
                  <a:lnTo>
                    <a:pt x="50" y="49"/>
                  </a:lnTo>
                  <a:lnTo>
                    <a:pt x="50" y="1"/>
                  </a:lnTo>
                  <a:lnTo>
                    <a:pt x="50" y="0"/>
                  </a:lnTo>
                  <a:lnTo>
                    <a:pt x="2" y="0"/>
                  </a:lnTo>
                  <a:lnTo>
                    <a:pt x="2" y="1"/>
                  </a:lnTo>
                  <a:lnTo>
                    <a:pt x="0" y="1"/>
                  </a:lnTo>
                  <a:lnTo>
                    <a:pt x="0" y="49"/>
                  </a:lnTo>
                  <a:lnTo>
                    <a:pt x="2" y="49"/>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74" name="Freeform 11">
              <a:extLst>
                <a:ext uri="{FF2B5EF4-FFF2-40B4-BE49-F238E27FC236}">
                  <a16:creationId xmlns:a16="http://schemas.microsoft.com/office/drawing/2014/main" id="{7744004E-33E4-4340-97A2-F68C5E777258}"/>
                </a:ext>
              </a:extLst>
            </p:cNvPr>
            <p:cNvSpPr>
              <a:spLocks/>
            </p:cNvSpPr>
            <p:nvPr/>
          </p:nvSpPr>
          <p:spPr bwMode="auto">
            <a:xfrm>
              <a:off x="5937393" y="859172"/>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2147483647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2" y="49"/>
                  </a:moveTo>
                  <a:lnTo>
                    <a:pt x="50" y="49"/>
                  </a:lnTo>
                  <a:lnTo>
                    <a:pt x="50" y="1"/>
                  </a:lnTo>
                  <a:lnTo>
                    <a:pt x="50" y="0"/>
                  </a:lnTo>
                  <a:lnTo>
                    <a:pt x="2" y="0"/>
                  </a:lnTo>
                  <a:lnTo>
                    <a:pt x="2" y="1"/>
                  </a:lnTo>
                  <a:lnTo>
                    <a:pt x="0" y="1"/>
                  </a:lnTo>
                  <a:lnTo>
                    <a:pt x="0" y="49"/>
                  </a:lnTo>
                  <a:lnTo>
                    <a:pt x="2" y="49"/>
                  </a:lnTo>
                </a:path>
              </a:pathLst>
            </a:custGeom>
            <a:noFill/>
            <a:ln w="0">
              <a:solidFill>
                <a:srgbClr val="686099"/>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75" name="Freeform 12">
              <a:extLst>
                <a:ext uri="{FF2B5EF4-FFF2-40B4-BE49-F238E27FC236}">
                  <a16:creationId xmlns:a16="http://schemas.microsoft.com/office/drawing/2014/main" id="{6934FBBE-BED5-4737-84C4-CBB8BDE49D7E}"/>
                </a:ext>
              </a:extLst>
            </p:cNvPr>
            <p:cNvSpPr>
              <a:spLocks/>
            </p:cNvSpPr>
            <p:nvPr/>
          </p:nvSpPr>
          <p:spPr bwMode="auto">
            <a:xfrm>
              <a:off x="5194443" y="2262522"/>
              <a:ext cx="566737" cy="566738"/>
            </a:xfrm>
            <a:custGeom>
              <a:avLst/>
              <a:gdLst>
                <a:gd name="T0" fmla="*/ 0 w 48"/>
                <a:gd name="T1" fmla="*/ 2147483647 h 48"/>
                <a:gd name="T2" fmla="*/ 2147483647 w 48"/>
                <a:gd name="T3" fmla="*/ 2147483647 h 48"/>
                <a:gd name="T4" fmla="*/ 2147483647 w 48"/>
                <a:gd name="T5" fmla="*/ 2147483647 h 48"/>
                <a:gd name="T6" fmla="*/ 2147483647 w 48"/>
                <a:gd name="T7" fmla="*/ 0 h 48"/>
                <a:gd name="T8" fmla="*/ 2147483647 w 48"/>
                <a:gd name="T9" fmla="*/ 0 h 48"/>
                <a:gd name="T10" fmla="*/ 0 w 48"/>
                <a:gd name="T11" fmla="*/ 0 h 48"/>
                <a:gd name="T12" fmla="*/ 0 w 48"/>
                <a:gd name="T13" fmla="*/ 0 h 48"/>
                <a:gd name="T14" fmla="*/ 0 w 48"/>
                <a:gd name="T15" fmla="*/ 2147483647 h 48"/>
                <a:gd name="T16" fmla="*/ 0 w 48"/>
                <a:gd name="T17" fmla="*/ 2147483647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48"/>
                <a:gd name="T29" fmla="*/ 48 w 48"/>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48">
                  <a:moveTo>
                    <a:pt x="0" y="48"/>
                  </a:moveTo>
                  <a:lnTo>
                    <a:pt x="48" y="48"/>
                  </a:lnTo>
                  <a:lnTo>
                    <a:pt x="48" y="0"/>
                  </a:lnTo>
                  <a:lnTo>
                    <a:pt x="0" y="0"/>
                  </a:lnTo>
                  <a:lnTo>
                    <a:pt x="0" y="48"/>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76" name="Freeform 13">
              <a:extLst>
                <a:ext uri="{FF2B5EF4-FFF2-40B4-BE49-F238E27FC236}">
                  <a16:creationId xmlns:a16="http://schemas.microsoft.com/office/drawing/2014/main" id="{E29F8C96-C378-4715-9A3C-BE01CCDDE795}"/>
                </a:ext>
              </a:extLst>
            </p:cNvPr>
            <p:cNvSpPr>
              <a:spLocks/>
            </p:cNvSpPr>
            <p:nvPr/>
          </p:nvSpPr>
          <p:spPr bwMode="auto">
            <a:xfrm>
              <a:off x="5194443" y="2262522"/>
              <a:ext cx="566737" cy="566738"/>
            </a:xfrm>
            <a:custGeom>
              <a:avLst/>
              <a:gdLst>
                <a:gd name="T0" fmla="*/ 0 w 48"/>
                <a:gd name="T1" fmla="*/ 2147483647 h 48"/>
                <a:gd name="T2" fmla="*/ 2147483647 w 48"/>
                <a:gd name="T3" fmla="*/ 2147483647 h 48"/>
                <a:gd name="T4" fmla="*/ 2147483647 w 48"/>
                <a:gd name="T5" fmla="*/ 2147483647 h 48"/>
                <a:gd name="T6" fmla="*/ 2147483647 w 48"/>
                <a:gd name="T7" fmla="*/ 0 h 48"/>
                <a:gd name="T8" fmla="*/ 2147483647 w 48"/>
                <a:gd name="T9" fmla="*/ 0 h 48"/>
                <a:gd name="T10" fmla="*/ 0 w 48"/>
                <a:gd name="T11" fmla="*/ 0 h 48"/>
                <a:gd name="T12" fmla="*/ 0 w 48"/>
                <a:gd name="T13" fmla="*/ 0 h 48"/>
                <a:gd name="T14" fmla="*/ 0 w 48"/>
                <a:gd name="T15" fmla="*/ 2147483647 h 48"/>
                <a:gd name="T16" fmla="*/ 0 w 48"/>
                <a:gd name="T17" fmla="*/ 2147483647 h 48"/>
                <a:gd name="T18" fmla="*/ 0 w 48"/>
                <a:gd name="T19" fmla="*/ 2147483647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48"/>
                <a:gd name="T32" fmla="*/ 48 w 48"/>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48">
                  <a:moveTo>
                    <a:pt x="0" y="48"/>
                  </a:moveTo>
                  <a:lnTo>
                    <a:pt x="48" y="48"/>
                  </a:lnTo>
                  <a:lnTo>
                    <a:pt x="48" y="0"/>
                  </a:lnTo>
                  <a:lnTo>
                    <a:pt x="0" y="0"/>
                  </a:lnTo>
                  <a:lnTo>
                    <a:pt x="0" y="48"/>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77" name="Rectangle 14">
              <a:extLst>
                <a:ext uri="{FF2B5EF4-FFF2-40B4-BE49-F238E27FC236}">
                  <a16:creationId xmlns:a16="http://schemas.microsoft.com/office/drawing/2014/main" id="{38E67C96-F390-4964-9145-6BDC638F2DC1}"/>
                </a:ext>
              </a:extLst>
            </p:cNvPr>
            <p:cNvSpPr>
              <a:spLocks noChangeArrowheads="1"/>
            </p:cNvSpPr>
            <p:nvPr/>
          </p:nvSpPr>
          <p:spPr bwMode="auto">
            <a:xfrm>
              <a:off x="6115194" y="1117934"/>
              <a:ext cx="3783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a:solidFill>
                    <a:srgbClr val="353A3C"/>
                  </a:solidFill>
                  <a:latin typeface="Comic Sans MS" panose="030F0702030302020204" pitchFamily="66" charset="0"/>
                </a:rPr>
                <a:t>113</a:t>
              </a:r>
              <a:endParaRPr lang="ru-RU" altLang="ru-RU" sz="1800"/>
            </a:p>
          </p:txBody>
        </p:sp>
        <p:sp>
          <p:nvSpPr>
            <p:cNvPr id="378" name="Rectangle 15">
              <a:extLst>
                <a:ext uri="{FF2B5EF4-FFF2-40B4-BE49-F238E27FC236}">
                  <a16:creationId xmlns:a16="http://schemas.microsoft.com/office/drawing/2014/main" id="{950D96FB-013F-42A5-98D8-E523677D1A0C}"/>
                </a:ext>
              </a:extLst>
            </p:cNvPr>
            <p:cNvSpPr>
              <a:spLocks noChangeArrowheads="1"/>
            </p:cNvSpPr>
            <p:nvPr/>
          </p:nvSpPr>
          <p:spPr bwMode="auto">
            <a:xfrm>
              <a:off x="5996131" y="906797"/>
              <a:ext cx="282128"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a:solidFill>
                    <a:srgbClr val="353A3C"/>
                  </a:solidFill>
                  <a:latin typeface="Comic Sans MS" panose="030F0702030302020204" pitchFamily="66" charset="0"/>
                </a:rPr>
                <a:t>284</a:t>
              </a:r>
              <a:endParaRPr lang="ru-RU" altLang="ru-RU" sz="1800"/>
            </a:p>
          </p:txBody>
        </p:sp>
        <p:sp>
          <p:nvSpPr>
            <p:cNvPr id="379" name="Freeform 16">
              <a:extLst>
                <a:ext uri="{FF2B5EF4-FFF2-40B4-BE49-F238E27FC236}">
                  <a16:creationId xmlns:a16="http://schemas.microsoft.com/office/drawing/2014/main" id="{3E6A2671-ABDA-48DA-AECD-7E34B29B4595}"/>
                </a:ext>
              </a:extLst>
            </p:cNvPr>
            <p:cNvSpPr>
              <a:spLocks/>
            </p:cNvSpPr>
            <p:nvPr/>
          </p:nvSpPr>
          <p:spPr bwMode="auto">
            <a:xfrm>
              <a:off x="5583381" y="1554497"/>
              <a:ext cx="577850" cy="577850"/>
            </a:xfrm>
            <a:custGeom>
              <a:avLst/>
              <a:gdLst>
                <a:gd name="T0" fmla="*/ 2147483647 w 49"/>
                <a:gd name="T1" fmla="*/ 2147483647 h 49"/>
                <a:gd name="T2" fmla="*/ 2147483647 w 49"/>
                <a:gd name="T3" fmla="*/ 2147483647 h 49"/>
                <a:gd name="T4" fmla="*/ 2147483647 w 49"/>
                <a:gd name="T5" fmla="*/ 2147483647 h 49"/>
                <a:gd name="T6" fmla="*/ 2147483647 w 49"/>
                <a:gd name="T7" fmla="*/ 0 h 49"/>
                <a:gd name="T8" fmla="*/ 2147483647 w 49"/>
                <a:gd name="T9" fmla="*/ 0 h 49"/>
                <a:gd name="T10" fmla="*/ 2147483647 w 49"/>
                <a:gd name="T11" fmla="*/ 0 h 49"/>
                <a:gd name="T12" fmla="*/ 2147483647 w 49"/>
                <a:gd name="T13" fmla="*/ 0 h 49"/>
                <a:gd name="T14" fmla="*/ 0 w 49"/>
                <a:gd name="T15" fmla="*/ 0 h 49"/>
                <a:gd name="T16" fmla="*/ 0 w 49"/>
                <a:gd name="T17" fmla="*/ 2147483647 h 49"/>
                <a:gd name="T18" fmla="*/ 2147483647 w 49"/>
                <a:gd name="T19" fmla="*/ 2147483647 h 49"/>
                <a:gd name="T20" fmla="*/ 2147483647 w 49"/>
                <a:gd name="T21" fmla="*/ 2147483647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
                <a:gd name="T34" fmla="*/ 0 h 49"/>
                <a:gd name="T35" fmla="*/ 49 w 49"/>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 h="49">
                  <a:moveTo>
                    <a:pt x="1" y="49"/>
                  </a:moveTo>
                  <a:lnTo>
                    <a:pt x="49" y="49"/>
                  </a:lnTo>
                  <a:lnTo>
                    <a:pt x="49" y="0"/>
                  </a:lnTo>
                  <a:lnTo>
                    <a:pt x="1" y="0"/>
                  </a:lnTo>
                  <a:lnTo>
                    <a:pt x="0" y="0"/>
                  </a:lnTo>
                  <a:lnTo>
                    <a:pt x="0" y="49"/>
                  </a:lnTo>
                  <a:lnTo>
                    <a:pt x="1" y="49"/>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80" name="Freeform 17">
              <a:extLst>
                <a:ext uri="{FF2B5EF4-FFF2-40B4-BE49-F238E27FC236}">
                  <a16:creationId xmlns:a16="http://schemas.microsoft.com/office/drawing/2014/main" id="{20CF02C8-C353-4927-9B3D-FB9E540D5F84}"/>
                </a:ext>
              </a:extLst>
            </p:cNvPr>
            <p:cNvSpPr>
              <a:spLocks/>
            </p:cNvSpPr>
            <p:nvPr/>
          </p:nvSpPr>
          <p:spPr bwMode="auto">
            <a:xfrm>
              <a:off x="5583381" y="1554497"/>
              <a:ext cx="577850" cy="577850"/>
            </a:xfrm>
            <a:custGeom>
              <a:avLst/>
              <a:gdLst>
                <a:gd name="T0" fmla="*/ 2147483647 w 49"/>
                <a:gd name="T1" fmla="*/ 2147483647 h 49"/>
                <a:gd name="T2" fmla="*/ 2147483647 w 49"/>
                <a:gd name="T3" fmla="*/ 2147483647 h 49"/>
                <a:gd name="T4" fmla="*/ 2147483647 w 49"/>
                <a:gd name="T5" fmla="*/ 2147483647 h 49"/>
                <a:gd name="T6" fmla="*/ 2147483647 w 49"/>
                <a:gd name="T7" fmla="*/ 0 h 49"/>
                <a:gd name="T8" fmla="*/ 2147483647 w 49"/>
                <a:gd name="T9" fmla="*/ 0 h 49"/>
                <a:gd name="T10" fmla="*/ 2147483647 w 49"/>
                <a:gd name="T11" fmla="*/ 0 h 49"/>
                <a:gd name="T12" fmla="*/ 2147483647 w 49"/>
                <a:gd name="T13" fmla="*/ 0 h 49"/>
                <a:gd name="T14" fmla="*/ 0 w 49"/>
                <a:gd name="T15" fmla="*/ 0 h 49"/>
                <a:gd name="T16" fmla="*/ 0 w 49"/>
                <a:gd name="T17" fmla="*/ 2147483647 h 49"/>
                <a:gd name="T18" fmla="*/ 2147483647 w 49"/>
                <a:gd name="T19" fmla="*/ 2147483647 h 49"/>
                <a:gd name="T20" fmla="*/ 2147483647 w 49"/>
                <a:gd name="T21" fmla="*/ 2147483647 h 49"/>
                <a:gd name="T22" fmla="*/ 2147483647 w 49"/>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
                <a:gd name="T37" fmla="*/ 0 h 49"/>
                <a:gd name="T38" fmla="*/ 49 w 49"/>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 h="49">
                  <a:moveTo>
                    <a:pt x="1" y="49"/>
                  </a:moveTo>
                  <a:lnTo>
                    <a:pt x="49" y="49"/>
                  </a:lnTo>
                  <a:lnTo>
                    <a:pt x="49" y="0"/>
                  </a:lnTo>
                  <a:lnTo>
                    <a:pt x="1" y="0"/>
                  </a:lnTo>
                  <a:lnTo>
                    <a:pt x="0" y="0"/>
                  </a:lnTo>
                  <a:lnTo>
                    <a:pt x="0" y="49"/>
                  </a:lnTo>
                  <a:lnTo>
                    <a:pt x="1"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81" name="Rectangle 18">
              <a:extLst>
                <a:ext uri="{FF2B5EF4-FFF2-40B4-BE49-F238E27FC236}">
                  <a16:creationId xmlns:a16="http://schemas.microsoft.com/office/drawing/2014/main" id="{52905000-3F72-497E-935B-780E67FC13F4}"/>
                </a:ext>
              </a:extLst>
            </p:cNvPr>
            <p:cNvSpPr>
              <a:spLocks noChangeArrowheads="1"/>
            </p:cNvSpPr>
            <p:nvPr/>
          </p:nvSpPr>
          <p:spPr bwMode="auto">
            <a:xfrm>
              <a:off x="5242068" y="2273634"/>
              <a:ext cx="282128"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a:solidFill>
                    <a:srgbClr val="353A3C"/>
                  </a:solidFill>
                  <a:latin typeface="Comic Sans MS" panose="030F0702030302020204" pitchFamily="66" charset="0"/>
                </a:rPr>
                <a:t>276</a:t>
              </a:r>
              <a:endParaRPr lang="ru-RU" altLang="ru-RU" sz="1800"/>
            </a:p>
          </p:txBody>
        </p:sp>
        <p:sp>
          <p:nvSpPr>
            <p:cNvPr id="382" name="Rectangle 19">
              <a:extLst>
                <a:ext uri="{FF2B5EF4-FFF2-40B4-BE49-F238E27FC236}">
                  <a16:creationId xmlns:a16="http://schemas.microsoft.com/office/drawing/2014/main" id="{2F971018-5220-4D8E-B58C-4B32130325A2}"/>
                </a:ext>
              </a:extLst>
            </p:cNvPr>
            <p:cNvSpPr>
              <a:spLocks noChangeArrowheads="1"/>
            </p:cNvSpPr>
            <p:nvPr/>
          </p:nvSpPr>
          <p:spPr bwMode="auto">
            <a:xfrm>
              <a:off x="5748481" y="1802147"/>
              <a:ext cx="3783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a:solidFill>
                    <a:srgbClr val="353A3C"/>
                  </a:solidFill>
                  <a:latin typeface="Comic Sans MS" panose="030F0702030302020204" pitchFamily="66" charset="0"/>
                </a:rPr>
                <a:t>111</a:t>
              </a:r>
              <a:endParaRPr lang="ru-RU" altLang="ru-RU" sz="1800"/>
            </a:p>
          </p:txBody>
        </p:sp>
        <p:sp>
          <p:nvSpPr>
            <p:cNvPr id="383" name="Rectangle 20">
              <a:extLst>
                <a:ext uri="{FF2B5EF4-FFF2-40B4-BE49-F238E27FC236}">
                  <a16:creationId xmlns:a16="http://schemas.microsoft.com/office/drawing/2014/main" id="{6D600F15-A7E1-425F-AB89-E9139C2433F5}"/>
                </a:ext>
              </a:extLst>
            </p:cNvPr>
            <p:cNvSpPr>
              <a:spLocks noChangeArrowheads="1"/>
            </p:cNvSpPr>
            <p:nvPr/>
          </p:nvSpPr>
          <p:spPr bwMode="auto">
            <a:xfrm>
              <a:off x="5631005" y="1578309"/>
              <a:ext cx="282128"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a:solidFill>
                    <a:srgbClr val="353A3C"/>
                  </a:solidFill>
                  <a:latin typeface="Comic Sans MS" panose="030F0702030302020204" pitchFamily="66" charset="0"/>
                </a:rPr>
                <a:t>280</a:t>
              </a:r>
              <a:endParaRPr lang="ru-RU" altLang="ru-RU" sz="1800"/>
            </a:p>
          </p:txBody>
        </p:sp>
        <p:sp>
          <p:nvSpPr>
            <p:cNvPr id="384" name="Rectangle 21">
              <a:extLst>
                <a:ext uri="{FF2B5EF4-FFF2-40B4-BE49-F238E27FC236}">
                  <a16:creationId xmlns:a16="http://schemas.microsoft.com/office/drawing/2014/main" id="{9322E6E9-80C7-4AED-9E9B-C045A6EA1CFC}"/>
                </a:ext>
              </a:extLst>
            </p:cNvPr>
            <p:cNvSpPr>
              <a:spLocks noChangeArrowheads="1"/>
            </p:cNvSpPr>
            <p:nvPr/>
          </p:nvSpPr>
          <p:spPr bwMode="auto">
            <a:xfrm>
              <a:off x="6219968" y="1378285"/>
              <a:ext cx="143203"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500">
                  <a:solidFill>
                    <a:srgbClr val="E44600"/>
                  </a:solidFill>
                  <a:latin typeface="Comic Sans MS" panose="030F0702030302020204" pitchFamily="66" charset="0"/>
                </a:rPr>
                <a:t>a</a:t>
              </a:r>
              <a:endParaRPr lang="ru-RU" altLang="ru-RU" sz="1800"/>
            </a:p>
          </p:txBody>
        </p:sp>
        <p:sp>
          <p:nvSpPr>
            <p:cNvPr id="385" name="Freeform 22">
              <a:extLst>
                <a:ext uri="{FF2B5EF4-FFF2-40B4-BE49-F238E27FC236}">
                  <a16:creationId xmlns:a16="http://schemas.microsoft.com/office/drawing/2014/main" id="{5798E851-245E-4196-9AD4-83BED8107810}"/>
                </a:ext>
              </a:extLst>
            </p:cNvPr>
            <p:cNvSpPr>
              <a:spLocks/>
            </p:cNvSpPr>
            <p:nvPr/>
          </p:nvSpPr>
          <p:spPr bwMode="auto">
            <a:xfrm>
              <a:off x="6339031" y="127334"/>
              <a:ext cx="588962" cy="590550"/>
            </a:xfrm>
            <a:custGeom>
              <a:avLst/>
              <a:gdLst>
                <a:gd name="T0" fmla="*/ 0 w 50"/>
                <a:gd name="T1" fmla="*/ 2147483647 h 50"/>
                <a:gd name="T2" fmla="*/ 2147483647 w 50"/>
                <a:gd name="T3" fmla="*/ 2147483647 h 50"/>
                <a:gd name="T4" fmla="*/ 2147483647 w 50"/>
                <a:gd name="T5" fmla="*/ 2147483647 h 50"/>
                <a:gd name="T6" fmla="*/ 2147483647 w 50"/>
                <a:gd name="T7" fmla="*/ 2147483647 h 50"/>
                <a:gd name="T8" fmla="*/ 2147483647 w 50"/>
                <a:gd name="T9" fmla="*/ 2147483647 h 50"/>
                <a:gd name="T10" fmla="*/ 2147483647 w 50"/>
                <a:gd name="T11" fmla="*/ 2147483647 h 50"/>
                <a:gd name="T12" fmla="*/ 2147483647 w 50"/>
                <a:gd name="T13" fmla="*/ 0 h 50"/>
                <a:gd name="T14" fmla="*/ 0 w 50"/>
                <a:gd name="T15" fmla="*/ 0 h 50"/>
                <a:gd name="T16" fmla="*/ 0 w 50"/>
                <a:gd name="T17" fmla="*/ 2147483647 h 50"/>
                <a:gd name="T18" fmla="*/ 0 w 50"/>
                <a:gd name="T19" fmla="*/ 2147483647 h 50"/>
                <a:gd name="T20" fmla="*/ 0 w 50"/>
                <a:gd name="T21" fmla="*/ 2147483647 h 50"/>
                <a:gd name="T22" fmla="*/ 0 w 50"/>
                <a:gd name="T23" fmla="*/ 2147483647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50"/>
                <a:gd name="T38" fmla="*/ 50 w 50"/>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50">
                  <a:moveTo>
                    <a:pt x="0" y="50"/>
                  </a:moveTo>
                  <a:lnTo>
                    <a:pt x="48" y="50"/>
                  </a:lnTo>
                  <a:lnTo>
                    <a:pt x="50" y="50"/>
                  </a:lnTo>
                  <a:lnTo>
                    <a:pt x="50" y="2"/>
                  </a:lnTo>
                  <a:lnTo>
                    <a:pt x="48" y="0"/>
                  </a:lnTo>
                  <a:lnTo>
                    <a:pt x="0" y="0"/>
                  </a:lnTo>
                  <a:lnTo>
                    <a:pt x="0" y="2"/>
                  </a:lnTo>
                  <a:lnTo>
                    <a:pt x="0" y="50"/>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86" name="Freeform 23">
              <a:extLst>
                <a:ext uri="{FF2B5EF4-FFF2-40B4-BE49-F238E27FC236}">
                  <a16:creationId xmlns:a16="http://schemas.microsoft.com/office/drawing/2014/main" id="{902ECC92-F790-4254-A487-21DF4E91B7D5}"/>
                </a:ext>
              </a:extLst>
            </p:cNvPr>
            <p:cNvSpPr>
              <a:spLocks/>
            </p:cNvSpPr>
            <p:nvPr/>
          </p:nvSpPr>
          <p:spPr bwMode="auto">
            <a:xfrm>
              <a:off x="6339031" y="127334"/>
              <a:ext cx="588962" cy="590550"/>
            </a:xfrm>
            <a:custGeom>
              <a:avLst/>
              <a:gdLst>
                <a:gd name="T0" fmla="*/ 0 w 50"/>
                <a:gd name="T1" fmla="*/ 2147483647 h 50"/>
                <a:gd name="T2" fmla="*/ 2147483647 w 50"/>
                <a:gd name="T3" fmla="*/ 2147483647 h 50"/>
                <a:gd name="T4" fmla="*/ 2147483647 w 50"/>
                <a:gd name="T5" fmla="*/ 2147483647 h 50"/>
                <a:gd name="T6" fmla="*/ 2147483647 w 50"/>
                <a:gd name="T7" fmla="*/ 2147483647 h 50"/>
                <a:gd name="T8" fmla="*/ 2147483647 w 50"/>
                <a:gd name="T9" fmla="*/ 2147483647 h 50"/>
                <a:gd name="T10" fmla="*/ 2147483647 w 50"/>
                <a:gd name="T11" fmla="*/ 2147483647 h 50"/>
                <a:gd name="T12" fmla="*/ 2147483647 w 50"/>
                <a:gd name="T13" fmla="*/ 0 h 50"/>
                <a:gd name="T14" fmla="*/ 0 w 50"/>
                <a:gd name="T15" fmla="*/ 0 h 50"/>
                <a:gd name="T16" fmla="*/ 0 w 50"/>
                <a:gd name="T17" fmla="*/ 2147483647 h 50"/>
                <a:gd name="T18" fmla="*/ 0 w 50"/>
                <a:gd name="T19" fmla="*/ 2147483647 h 50"/>
                <a:gd name="T20" fmla="*/ 0 w 50"/>
                <a:gd name="T21" fmla="*/ 2147483647 h 50"/>
                <a:gd name="T22" fmla="*/ 0 w 50"/>
                <a:gd name="T23" fmla="*/ 2147483647 h 50"/>
                <a:gd name="T24" fmla="*/ 0 w 50"/>
                <a:gd name="T25" fmla="*/ 2147483647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50"/>
                <a:gd name="T41" fmla="*/ 50 w 50"/>
                <a:gd name="T42" fmla="*/ 50 h 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50">
                  <a:moveTo>
                    <a:pt x="0" y="50"/>
                  </a:moveTo>
                  <a:lnTo>
                    <a:pt x="48" y="50"/>
                  </a:lnTo>
                  <a:lnTo>
                    <a:pt x="50" y="50"/>
                  </a:lnTo>
                  <a:lnTo>
                    <a:pt x="50" y="2"/>
                  </a:lnTo>
                  <a:lnTo>
                    <a:pt x="48" y="0"/>
                  </a:lnTo>
                  <a:lnTo>
                    <a:pt x="0" y="0"/>
                  </a:lnTo>
                  <a:lnTo>
                    <a:pt x="0" y="2"/>
                  </a:lnTo>
                  <a:lnTo>
                    <a:pt x="0" y="50"/>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87" name="Freeform 24">
              <a:extLst>
                <a:ext uri="{FF2B5EF4-FFF2-40B4-BE49-F238E27FC236}">
                  <a16:creationId xmlns:a16="http://schemas.microsoft.com/office/drawing/2014/main" id="{EAD9C489-A7B8-4409-819C-F566E9733CFC}"/>
                </a:ext>
              </a:extLst>
            </p:cNvPr>
            <p:cNvSpPr>
              <a:spLocks/>
            </p:cNvSpPr>
            <p:nvPr/>
          </p:nvSpPr>
          <p:spPr bwMode="auto">
            <a:xfrm>
              <a:off x="5937393" y="859172"/>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2147483647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2" y="49"/>
                  </a:moveTo>
                  <a:lnTo>
                    <a:pt x="50" y="49"/>
                  </a:lnTo>
                  <a:lnTo>
                    <a:pt x="50" y="1"/>
                  </a:lnTo>
                  <a:lnTo>
                    <a:pt x="50" y="0"/>
                  </a:lnTo>
                  <a:lnTo>
                    <a:pt x="2" y="0"/>
                  </a:lnTo>
                  <a:lnTo>
                    <a:pt x="2" y="1"/>
                  </a:lnTo>
                  <a:lnTo>
                    <a:pt x="0" y="1"/>
                  </a:lnTo>
                  <a:lnTo>
                    <a:pt x="0" y="49"/>
                  </a:lnTo>
                  <a:lnTo>
                    <a:pt x="2" y="49"/>
                  </a:lnTo>
                </a:path>
              </a:pathLst>
            </a:custGeom>
            <a:noFill/>
            <a:ln w="0">
              <a:solidFill>
                <a:srgbClr val="686099"/>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88" name="Rectangle 25">
              <a:extLst>
                <a:ext uri="{FF2B5EF4-FFF2-40B4-BE49-F238E27FC236}">
                  <a16:creationId xmlns:a16="http://schemas.microsoft.com/office/drawing/2014/main" id="{3F163BD0-1E24-4535-880D-7A80BFDA67D0}"/>
                </a:ext>
              </a:extLst>
            </p:cNvPr>
            <p:cNvSpPr>
              <a:spLocks noChangeArrowheads="1"/>
            </p:cNvSpPr>
            <p:nvPr/>
          </p:nvSpPr>
          <p:spPr bwMode="auto">
            <a:xfrm>
              <a:off x="4718885" y="387685"/>
              <a:ext cx="288754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en-US" altLang="ru-RU" sz="1200" dirty="0">
                  <a:solidFill>
                    <a:srgbClr val="353A3C"/>
                  </a:solidFill>
                  <a:latin typeface="Comic Sans MS" panose="030F0702030302020204" pitchFamily="66" charset="0"/>
                </a:rPr>
                <a:t> </a:t>
              </a:r>
              <a:r>
                <a:rPr lang="en-US" altLang="ru-RU" sz="1500" baseline="30000" dirty="0">
                  <a:solidFill>
                    <a:srgbClr val="353A3C"/>
                  </a:solidFill>
                  <a:latin typeface="Comic Sans MS" panose="030F0702030302020204" pitchFamily="66" charset="0"/>
                </a:rPr>
                <a:t>243</a:t>
              </a:r>
              <a:r>
                <a:rPr lang="en-US" altLang="ru-RU" sz="1200" dirty="0">
                  <a:solidFill>
                    <a:srgbClr val="353A3C"/>
                  </a:solidFill>
                  <a:latin typeface="Comic Sans MS" panose="030F0702030302020204" pitchFamily="66" charset="0"/>
                </a:rPr>
                <a:t>Am + </a:t>
              </a:r>
              <a:r>
                <a:rPr lang="en-US" altLang="ru-RU" sz="1500" baseline="30000" dirty="0">
                  <a:solidFill>
                    <a:srgbClr val="353A3C"/>
                  </a:solidFill>
                  <a:latin typeface="Comic Sans MS" panose="030F0702030302020204" pitchFamily="66" charset="0"/>
                </a:rPr>
                <a:t>48</a:t>
              </a:r>
              <a:r>
                <a:rPr lang="en-US" altLang="ru-RU" sz="1200" dirty="0">
                  <a:solidFill>
                    <a:srgbClr val="353A3C"/>
                  </a:solidFill>
                  <a:latin typeface="Comic Sans MS" panose="030F0702030302020204" pitchFamily="66" charset="0"/>
                </a:rPr>
                <a:t>Ca </a:t>
              </a:r>
              <a:r>
                <a:rPr lang="en-US" altLang="ru-RU" sz="1200" dirty="0">
                  <a:solidFill>
                    <a:srgbClr val="353A3C"/>
                  </a:solidFill>
                  <a:latin typeface="Calibri" panose="020F0502020204030204" pitchFamily="34" charset="0"/>
                  <a:ea typeface="Calibri" panose="020F0502020204030204" pitchFamily="34" charset="0"/>
                  <a:cs typeface="Calibri" panose="020F0502020204030204" pitchFamily="34" charset="0"/>
                </a:rPr>
                <a:t>→ </a:t>
              </a:r>
              <a:r>
                <a:rPr lang="ru-RU" altLang="ru-RU" sz="1200" dirty="0">
                  <a:solidFill>
                    <a:srgbClr val="353A3C"/>
                  </a:solidFill>
                  <a:latin typeface="Comic Sans MS" panose="030F0702030302020204" pitchFamily="66" charset="0"/>
                </a:rPr>
                <a:t>115</a:t>
              </a:r>
              <a:r>
                <a:rPr lang="en-US" altLang="ru-RU" sz="1200" dirty="0">
                  <a:solidFill>
                    <a:srgbClr val="353A3C"/>
                  </a:solidFill>
                  <a:latin typeface="Comic Sans MS" panose="030F0702030302020204" pitchFamily="66" charset="0"/>
                </a:rPr>
                <a:t>   + 3n</a:t>
              </a:r>
              <a:endParaRPr lang="ru-RU" altLang="ru-RU" sz="1800" dirty="0"/>
            </a:p>
          </p:txBody>
        </p:sp>
        <p:sp>
          <p:nvSpPr>
            <p:cNvPr id="389" name="Rectangle 26">
              <a:extLst>
                <a:ext uri="{FF2B5EF4-FFF2-40B4-BE49-F238E27FC236}">
                  <a16:creationId xmlns:a16="http://schemas.microsoft.com/office/drawing/2014/main" id="{ADBA35C9-151A-4160-80DE-61BE8F9C2768}"/>
                </a:ext>
              </a:extLst>
            </p:cNvPr>
            <p:cNvSpPr>
              <a:spLocks noChangeArrowheads="1"/>
            </p:cNvSpPr>
            <p:nvPr/>
          </p:nvSpPr>
          <p:spPr bwMode="auto">
            <a:xfrm>
              <a:off x="6397768" y="162259"/>
              <a:ext cx="282128"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a:solidFill>
                    <a:srgbClr val="353A3C"/>
                  </a:solidFill>
                  <a:latin typeface="Comic Sans MS" panose="030F0702030302020204" pitchFamily="66" charset="0"/>
                </a:rPr>
                <a:t>288</a:t>
              </a:r>
              <a:endParaRPr lang="ru-RU" altLang="ru-RU" sz="1800"/>
            </a:p>
          </p:txBody>
        </p:sp>
        <p:sp>
          <p:nvSpPr>
            <p:cNvPr id="390" name="Freeform 27">
              <a:extLst>
                <a:ext uri="{FF2B5EF4-FFF2-40B4-BE49-F238E27FC236}">
                  <a16:creationId xmlns:a16="http://schemas.microsoft.com/office/drawing/2014/main" id="{2B31063C-27F0-414D-B95F-0973458CE358}"/>
                </a:ext>
              </a:extLst>
            </p:cNvPr>
            <p:cNvSpPr>
              <a:spLocks/>
            </p:cNvSpPr>
            <p:nvPr/>
          </p:nvSpPr>
          <p:spPr bwMode="auto">
            <a:xfrm>
              <a:off x="5937393" y="859172"/>
              <a:ext cx="590550" cy="577850"/>
            </a:xfrm>
            <a:custGeom>
              <a:avLst/>
              <a:gdLst>
                <a:gd name="T0" fmla="*/ 2147483647 w 50"/>
                <a:gd name="T1" fmla="*/ 0 h 49"/>
                <a:gd name="T2" fmla="*/ 2147483647 w 50"/>
                <a:gd name="T3" fmla="*/ 0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0 h 49"/>
                <a:gd name="T24" fmla="*/ 2147483647 w 50"/>
                <a:gd name="T25" fmla="*/ 0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2" y="0"/>
                  </a:moveTo>
                  <a:lnTo>
                    <a:pt x="50" y="0"/>
                  </a:lnTo>
                  <a:lnTo>
                    <a:pt x="50" y="1"/>
                  </a:lnTo>
                  <a:lnTo>
                    <a:pt x="50" y="49"/>
                  </a:lnTo>
                  <a:lnTo>
                    <a:pt x="2" y="49"/>
                  </a:lnTo>
                  <a:lnTo>
                    <a:pt x="0" y="49"/>
                  </a:lnTo>
                  <a:lnTo>
                    <a:pt x="0" y="1"/>
                  </a:lnTo>
                  <a:lnTo>
                    <a:pt x="2" y="1"/>
                  </a:lnTo>
                  <a:lnTo>
                    <a:pt x="2" y="0"/>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1" name="Freeform 28">
              <a:extLst>
                <a:ext uri="{FF2B5EF4-FFF2-40B4-BE49-F238E27FC236}">
                  <a16:creationId xmlns:a16="http://schemas.microsoft.com/office/drawing/2014/main" id="{989B7E67-0713-4F68-AF3B-F5F36852D225}"/>
                </a:ext>
              </a:extLst>
            </p:cNvPr>
            <p:cNvSpPr>
              <a:spLocks/>
            </p:cNvSpPr>
            <p:nvPr/>
          </p:nvSpPr>
          <p:spPr bwMode="auto">
            <a:xfrm>
              <a:off x="6432693" y="657559"/>
              <a:ext cx="212725" cy="354013"/>
            </a:xfrm>
            <a:custGeom>
              <a:avLst/>
              <a:gdLst>
                <a:gd name="T0" fmla="*/ 23 w 134"/>
                <a:gd name="T1" fmla="*/ 223 h 223"/>
                <a:gd name="T2" fmla="*/ 134 w 134"/>
                <a:gd name="T3" fmla="*/ 8 h 223"/>
                <a:gd name="T4" fmla="*/ 119 w 134"/>
                <a:gd name="T5" fmla="*/ 0 h 223"/>
                <a:gd name="T6" fmla="*/ 0 w 134"/>
                <a:gd name="T7" fmla="*/ 216 h 223"/>
                <a:gd name="T8" fmla="*/ 23 w 134"/>
                <a:gd name="T9" fmla="*/ 223 h 223"/>
                <a:gd name="T10" fmla="*/ 0 60000 65536"/>
                <a:gd name="T11" fmla="*/ 0 60000 65536"/>
                <a:gd name="T12" fmla="*/ 0 60000 65536"/>
                <a:gd name="T13" fmla="*/ 0 60000 65536"/>
                <a:gd name="T14" fmla="*/ 0 60000 65536"/>
                <a:gd name="T15" fmla="*/ 0 w 134"/>
                <a:gd name="T16" fmla="*/ 0 h 223"/>
                <a:gd name="T17" fmla="*/ 134 w 134"/>
                <a:gd name="T18" fmla="*/ 223 h 223"/>
              </a:gdLst>
              <a:ahLst/>
              <a:cxnLst>
                <a:cxn ang="T10">
                  <a:pos x="T0" y="T1"/>
                </a:cxn>
                <a:cxn ang="T11">
                  <a:pos x="T2" y="T3"/>
                </a:cxn>
                <a:cxn ang="T12">
                  <a:pos x="T4" y="T5"/>
                </a:cxn>
                <a:cxn ang="T13">
                  <a:pos x="T6" y="T7"/>
                </a:cxn>
                <a:cxn ang="T14">
                  <a:pos x="T8" y="T9"/>
                </a:cxn>
              </a:cxnLst>
              <a:rect l="T15" t="T16" r="T17" b="T18"/>
              <a:pathLst>
                <a:path w="134" h="223">
                  <a:moveTo>
                    <a:pt x="23" y="223"/>
                  </a:moveTo>
                  <a:lnTo>
                    <a:pt x="134" y="8"/>
                  </a:lnTo>
                  <a:lnTo>
                    <a:pt x="119" y="0"/>
                  </a:lnTo>
                  <a:lnTo>
                    <a:pt x="0" y="216"/>
                  </a:lnTo>
                  <a:lnTo>
                    <a:pt x="23" y="223"/>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2" name="Freeform 29">
              <a:extLst>
                <a:ext uri="{FF2B5EF4-FFF2-40B4-BE49-F238E27FC236}">
                  <a16:creationId xmlns:a16="http://schemas.microsoft.com/office/drawing/2014/main" id="{BC338727-5A91-4F38-B7DB-CA9B181ED1A8}"/>
                </a:ext>
              </a:extLst>
            </p:cNvPr>
            <p:cNvSpPr>
              <a:spLocks/>
            </p:cNvSpPr>
            <p:nvPr/>
          </p:nvSpPr>
          <p:spPr bwMode="auto">
            <a:xfrm>
              <a:off x="6421581" y="952834"/>
              <a:ext cx="141287" cy="95250"/>
            </a:xfrm>
            <a:custGeom>
              <a:avLst/>
              <a:gdLst>
                <a:gd name="T0" fmla="*/ 0 w 89"/>
                <a:gd name="T1" fmla="*/ 52 h 60"/>
                <a:gd name="T2" fmla="*/ 15 w 89"/>
                <a:gd name="T3" fmla="*/ 60 h 60"/>
                <a:gd name="T4" fmla="*/ 89 w 89"/>
                <a:gd name="T5" fmla="*/ 15 h 60"/>
                <a:gd name="T6" fmla="*/ 82 w 89"/>
                <a:gd name="T7" fmla="*/ 0 h 60"/>
                <a:gd name="T8" fmla="*/ 7 w 89"/>
                <a:gd name="T9" fmla="*/ 45 h 60"/>
                <a:gd name="T10" fmla="*/ 22 w 89"/>
                <a:gd name="T11" fmla="*/ 45 h 60"/>
                <a:gd name="T12" fmla="*/ 0 w 89"/>
                <a:gd name="T13" fmla="*/ 52 h 60"/>
                <a:gd name="T14" fmla="*/ 0 60000 65536"/>
                <a:gd name="T15" fmla="*/ 0 60000 65536"/>
                <a:gd name="T16" fmla="*/ 0 60000 65536"/>
                <a:gd name="T17" fmla="*/ 0 60000 65536"/>
                <a:gd name="T18" fmla="*/ 0 60000 65536"/>
                <a:gd name="T19" fmla="*/ 0 60000 65536"/>
                <a:gd name="T20" fmla="*/ 0 60000 65536"/>
                <a:gd name="T21" fmla="*/ 0 w 89"/>
                <a:gd name="T22" fmla="*/ 0 h 60"/>
                <a:gd name="T23" fmla="*/ 89 w 8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0">
                  <a:moveTo>
                    <a:pt x="0" y="52"/>
                  </a:moveTo>
                  <a:lnTo>
                    <a:pt x="15" y="60"/>
                  </a:lnTo>
                  <a:lnTo>
                    <a:pt x="89" y="15"/>
                  </a:lnTo>
                  <a:lnTo>
                    <a:pt x="82" y="0"/>
                  </a:lnTo>
                  <a:lnTo>
                    <a:pt x="7" y="45"/>
                  </a:lnTo>
                  <a:lnTo>
                    <a:pt x="22" y="45"/>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3" name="Freeform 30">
              <a:extLst>
                <a:ext uri="{FF2B5EF4-FFF2-40B4-BE49-F238E27FC236}">
                  <a16:creationId xmlns:a16="http://schemas.microsoft.com/office/drawing/2014/main" id="{B7BD16A5-F625-4C94-9020-5E93D09F1505}"/>
                </a:ext>
              </a:extLst>
            </p:cNvPr>
            <p:cNvSpPr>
              <a:spLocks/>
            </p:cNvSpPr>
            <p:nvPr/>
          </p:nvSpPr>
          <p:spPr bwMode="auto">
            <a:xfrm>
              <a:off x="6421581" y="1035384"/>
              <a:ext cx="23812" cy="23813"/>
            </a:xfrm>
            <a:custGeom>
              <a:avLst/>
              <a:gdLst>
                <a:gd name="T0" fmla="*/ 0 w 15"/>
                <a:gd name="T1" fmla="*/ 0 h 15"/>
                <a:gd name="T2" fmla="*/ 0 w 15"/>
                <a:gd name="T3" fmla="*/ 15 h 15"/>
                <a:gd name="T4" fmla="*/ 15 w 15"/>
                <a:gd name="T5" fmla="*/ 8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0"/>
                  </a:moveTo>
                  <a:lnTo>
                    <a:pt x="0" y="15"/>
                  </a:lnTo>
                  <a:lnTo>
                    <a:pt x="15" y="8"/>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4" name="Freeform 31">
              <a:extLst>
                <a:ext uri="{FF2B5EF4-FFF2-40B4-BE49-F238E27FC236}">
                  <a16:creationId xmlns:a16="http://schemas.microsoft.com/office/drawing/2014/main" id="{BE50F186-06B5-4704-B54D-FB01D0FCB222}"/>
                </a:ext>
              </a:extLst>
            </p:cNvPr>
            <p:cNvSpPr>
              <a:spLocks/>
            </p:cNvSpPr>
            <p:nvPr/>
          </p:nvSpPr>
          <p:spPr bwMode="auto">
            <a:xfrm>
              <a:off x="6408881" y="894097"/>
              <a:ext cx="47625" cy="141288"/>
            </a:xfrm>
            <a:custGeom>
              <a:avLst/>
              <a:gdLst>
                <a:gd name="T0" fmla="*/ 8 w 30"/>
                <a:gd name="T1" fmla="*/ 0 h 89"/>
                <a:gd name="T2" fmla="*/ 0 w 30"/>
                <a:gd name="T3" fmla="*/ 0 h 89"/>
                <a:gd name="T4" fmla="*/ 8 w 30"/>
                <a:gd name="T5" fmla="*/ 89 h 89"/>
                <a:gd name="T6" fmla="*/ 30 w 30"/>
                <a:gd name="T7" fmla="*/ 82 h 89"/>
                <a:gd name="T8" fmla="*/ 23 w 30"/>
                <a:gd name="T9" fmla="*/ 0 h 89"/>
                <a:gd name="T10" fmla="*/ 8 w 30"/>
                <a:gd name="T11" fmla="*/ 0 h 89"/>
                <a:gd name="T12" fmla="*/ 0 60000 65536"/>
                <a:gd name="T13" fmla="*/ 0 60000 65536"/>
                <a:gd name="T14" fmla="*/ 0 60000 65536"/>
                <a:gd name="T15" fmla="*/ 0 60000 65536"/>
                <a:gd name="T16" fmla="*/ 0 60000 65536"/>
                <a:gd name="T17" fmla="*/ 0 60000 65536"/>
                <a:gd name="T18" fmla="*/ 0 w 30"/>
                <a:gd name="T19" fmla="*/ 0 h 89"/>
                <a:gd name="T20" fmla="*/ 30 w 30"/>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30" h="89">
                  <a:moveTo>
                    <a:pt x="8" y="0"/>
                  </a:moveTo>
                  <a:lnTo>
                    <a:pt x="0" y="0"/>
                  </a:lnTo>
                  <a:lnTo>
                    <a:pt x="8" y="89"/>
                  </a:lnTo>
                  <a:lnTo>
                    <a:pt x="30" y="82"/>
                  </a:lnTo>
                  <a:lnTo>
                    <a:pt x="23" y="0"/>
                  </a:lnTo>
                  <a:lnTo>
                    <a:pt x="8"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5" name="Freeform 32">
              <a:extLst>
                <a:ext uri="{FF2B5EF4-FFF2-40B4-BE49-F238E27FC236}">
                  <a16:creationId xmlns:a16="http://schemas.microsoft.com/office/drawing/2014/main" id="{EF1795CB-17A5-4A9F-A282-833BB8B2418E}"/>
                </a:ext>
              </a:extLst>
            </p:cNvPr>
            <p:cNvSpPr>
              <a:spLocks/>
            </p:cNvSpPr>
            <p:nvPr/>
          </p:nvSpPr>
          <p:spPr bwMode="auto">
            <a:xfrm>
              <a:off x="6043756" y="1389397"/>
              <a:ext cx="212725" cy="365125"/>
            </a:xfrm>
            <a:custGeom>
              <a:avLst/>
              <a:gdLst>
                <a:gd name="T0" fmla="*/ 15 w 134"/>
                <a:gd name="T1" fmla="*/ 230 h 230"/>
                <a:gd name="T2" fmla="*/ 134 w 134"/>
                <a:gd name="T3" fmla="*/ 15 h 230"/>
                <a:gd name="T4" fmla="*/ 119 w 134"/>
                <a:gd name="T5" fmla="*/ 0 h 230"/>
                <a:gd name="T6" fmla="*/ 0 w 134"/>
                <a:gd name="T7" fmla="*/ 223 h 230"/>
                <a:gd name="T8" fmla="*/ 15 w 134"/>
                <a:gd name="T9" fmla="*/ 230 h 230"/>
                <a:gd name="T10" fmla="*/ 0 60000 65536"/>
                <a:gd name="T11" fmla="*/ 0 60000 65536"/>
                <a:gd name="T12" fmla="*/ 0 60000 65536"/>
                <a:gd name="T13" fmla="*/ 0 60000 65536"/>
                <a:gd name="T14" fmla="*/ 0 60000 65536"/>
                <a:gd name="T15" fmla="*/ 0 w 134"/>
                <a:gd name="T16" fmla="*/ 0 h 230"/>
                <a:gd name="T17" fmla="*/ 134 w 134"/>
                <a:gd name="T18" fmla="*/ 230 h 230"/>
              </a:gdLst>
              <a:ahLst/>
              <a:cxnLst>
                <a:cxn ang="T10">
                  <a:pos x="T0" y="T1"/>
                </a:cxn>
                <a:cxn ang="T11">
                  <a:pos x="T2" y="T3"/>
                </a:cxn>
                <a:cxn ang="T12">
                  <a:pos x="T4" y="T5"/>
                </a:cxn>
                <a:cxn ang="T13">
                  <a:pos x="T6" y="T7"/>
                </a:cxn>
                <a:cxn ang="T14">
                  <a:pos x="T8" y="T9"/>
                </a:cxn>
              </a:cxnLst>
              <a:rect l="T15" t="T16" r="T17" b="T18"/>
              <a:pathLst>
                <a:path w="134" h="230">
                  <a:moveTo>
                    <a:pt x="15" y="230"/>
                  </a:moveTo>
                  <a:lnTo>
                    <a:pt x="134" y="15"/>
                  </a:lnTo>
                  <a:lnTo>
                    <a:pt x="119" y="0"/>
                  </a:lnTo>
                  <a:lnTo>
                    <a:pt x="0" y="223"/>
                  </a:lnTo>
                  <a:lnTo>
                    <a:pt x="15" y="23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6" name="Freeform 33">
              <a:extLst>
                <a:ext uri="{FF2B5EF4-FFF2-40B4-BE49-F238E27FC236}">
                  <a16:creationId xmlns:a16="http://schemas.microsoft.com/office/drawing/2014/main" id="{951780A6-BCB9-4ECC-811C-29F2E2CF0429}"/>
                </a:ext>
              </a:extLst>
            </p:cNvPr>
            <p:cNvSpPr>
              <a:spLocks/>
            </p:cNvSpPr>
            <p:nvPr/>
          </p:nvSpPr>
          <p:spPr bwMode="auto">
            <a:xfrm>
              <a:off x="6032643" y="1684672"/>
              <a:ext cx="141287" cy="93663"/>
            </a:xfrm>
            <a:custGeom>
              <a:avLst/>
              <a:gdLst>
                <a:gd name="T0" fmla="*/ 0 w 89"/>
                <a:gd name="T1" fmla="*/ 52 h 59"/>
                <a:gd name="T2" fmla="*/ 14 w 89"/>
                <a:gd name="T3" fmla="*/ 59 h 59"/>
                <a:gd name="T4" fmla="*/ 89 w 89"/>
                <a:gd name="T5" fmla="*/ 22 h 59"/>
                <a:gd name="T6" fmla="*/ 81 w 89"/>
                <a:gd name="T7" fmla="*/ 0 h 59"/>
                <a:gd name="T8" fmla="*/ 7 w 89"/>
                <a:gd name="T9" fmla="*/ 44 h 59"/>
                <a:gd name="T10" fmla="*/ 22 w 89"/>
                <a:gd name="T11" fmla="*/ 52 h 59"/>
                <a:gd name="T12" fmla="*/ 0 w 89"/>
                <a:gd name="T13" fmla="*/ 52 h 59"/>
                <a:gd name="T14" fmla="*/ 0 60000 65536"/>
                <a:gd name="T15" fmla="*/ 0 60000 65536"/>
                <a:gd name="T16" fmla="*/ 0 60000 65536"/>
                <a:gd name="T17" fmla="*/ 0 60000 65536"/>
                <a:gd name="T18" fmla="*/ 0 60000 65536"/>
                <a:gd name="T19" fmla="*/ 0 60000 65536"/>
                <a:gd name="T20" fmla="*/ 0 60000 65536"/>
                <a:gd name="T21" fmla="*/ 0 w 89"/>
                <a:gd name="T22" fmla="*/ 0 h 59"/>
                <a:gd name="T23" fmla="*/ 89 w 89"/>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59">
                  <a:moveTo>
                    <a:pt x="0" y="52"/>
                  </a:moveTo>
                  <a:lnTo>
                    <a:pt x="14" y="59"/>
                  </a:lnTo>
                  <a:lnTo>
                    <a:pt x="89" y="22"/>
                  </a:lnTo>
                  <a:lnTo>
                    <a:pt x="81" y="0"/>
                  </a:lnTo>
                  <a:lnTo>
                    <a:pt x="7" y="44"/>
                  </a:lnTo>
                  <a:lnTo>
                    <a:pt x="22"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7" name="Freeform 34">
              <a:extLst>
                <a:ext uri="{FF2B5EF4-FFF2-40B4-BE49-F238E27FC236}">
                  <a16:creationId xmlns:a16="http://schemas.microsoft.com/office/drawing/2014/main" id="{49379B29-CEB8-4E20-9BEB-CECCE343EE61}"/>
                </a:ext>
              </a:extLst>
            </p:cNvPr>
            <p:cNvSpPr>
              <a:spLocks/>
            </p:cNvSpPr>
            <p:nvPr/>
          </p:nvSpPr>
          <p:spPr bwMode="auto">
            <a:xfrm>
              <a:off x="6032643" y="1767222"/>
              <a:ext cx="22225" cy="23813"/>
            </a:xfrm>
            <a:custGeom>
              <a:avLst/>
              <a:gdLst>
                <a:gd name="T0" fmla="*/ 0 w 14"/>
                <a:gd name="T1" fmla="*/ 0 h 15"/>
                <a:gd name="T2" fmla="*/ 0 w 14"/>
                <a:gd name="T3" fmla="*/ 15 h 15"/>
                <a:gd name="T4" fmla="*/ 14 w 14"/>
                <a:gd name="T5" fmla="*/ 7 h 15"/>
                <a:gd name="T6" fmla="*/ 0 w 14"/>
                <a:gd name="T7" fmla="*/ 0 h 15"/>
                <a:gd name="T8" fmla="*/ 0 60000 65536"/>
                <a:gd name="T9" fmla="*/ 0 60000 65536"/>
                <a:gd name="T10" fmla="*/ 0 60000 65536"/>
                <a:gd name="T11" fmla="*/ 0 60000 65536"/>
                <a:gd name="T12" fmla="*/ 0 w 14"/>
                <a:gd name="T13" fmla="*/ 0 h 15"/>
                <a:gd name="T14" fmla="*/ 14 w 14"/>
                <a:gd name="T15" fmla="*/ 15 h 15"/>
              </a:gdLst>
              <a:ahLst/>
              <a:cxnLst>
                <a:cxn ang="T8">
                  <a:pos x="T0" y="T1"/>
                </a:cxn>
                <a:cxn ang="T9">
                  <a:pos x="T2" y="T3"/>
                </a:cxn>
                <a:cxn ang="T10">
                  <a:pos x="T4" y="T5"/>
                </a:cxn>
                <a:cxn ang="T11">
                  <a:pos x="T6" y="T7"/>
                </a:cxn>
              </a:cxnLst>
              <a:rect l="T12" t="T13" r="T14" b="T15"/>
              <a:pathLst>
                <a:path w="14" h="15">
                  <a:moveTo>
                    <a:pt x="0" y="0"/>
                  </a:moveTo>
                  <a:lnTo>
                    <a:pt x="0" y="15"/>
                  </a:lnTo>
                  <a:lnTo>
                    <a:pt x="14" y="7"/>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8" name="Freeform 35">
              <a:extLst>
                <a:ext uri="{FF2B5EF4-FFF2-40B4-BE49-F238E27FC236}">
                  <a16:creationId xmlns:a16="http://schemas.microsoft.com/office/drawing/2014/main" id="{854C9CEE-0AF7-4B78-83E3-98072AF4161C}"/>
                </a:ext>
              </a:extLst>
            </p:cNvPr>
            <p:cNvSpPr>
              <a:spLocks/>
            </p:cNvSpPr>
            <p:nvPr/>
          </p:nvSpPr>
          <p:spPr bwMode="auto">
            <a:xfrm>
              <a:off x="6019943" y="1625934"/>
              <a:ext cx="47625" cy="141288"/>
            </a:xfrm>
            <a:custGeom>
              <a:avLst/>
              <a:gdLst>
                <a:gd name="T0" fmla="*/ 8 w 30"/>
                <a:gd name="T1" fmla="*/ 7 h 89"/>
                <a:gd name="T2" fmla="*/ 0 w 30"/>
                <a:gd name="T3" fmla="*/ 7 h 89"/>
                <a:gd name="T4" fmla="*/ 8 w 30"/>
                <a:gd name="T5" fmla="*/ 89 h 89"/>
                <a:gd name="T6" fmla="*/ 30 w 30"/>
                <a:gd name="T7" fmla="*/ 89 h 89"/>
                <a:gd name="T8" fmla="*/ 22 w 30"/>
                <a:gd name="T9" fmla="*/ 0 h 89"/>
                <a:gd name="T10" fmla="*/ 8 w 30"/>
                <a:gd name="T11" fmla="*/ 7 h 89"/>
                <a:gd name="T12" fmla="*/ 0 60000 65536"/>
                <a:gd name="T13" fmla="*/ 0 60000 65536"/>
                <a:gd name="T14" fmla="*/ 0 60000 65536"/>
                <a:gd name="T15" fmla="*/ 0 60000 65536"/>
                <a:gd name="T16" fmla="*/ 0 60000 65536"/>
                <a:gd name="T17" fmla="*/ 0 60000 65536"/>
                <a:gd name="T18" fmla="*/ 0 w 30"/>
                <a:gd name="T19" fmla="*/ 0 h 89"/>
                <a:gd name="T20" fmla="*/ 30 w 30"/>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30" h="89">
                  <a:moveTo>
                    <a:pt x="8" y="7"/>
                  </a:moveTo>
                  <a:lnTo>
                    <a:pt x="0" y="7"/>
                  </a:lnTo>
                  <a:lnTo>
                    <a:pt x="8" y="89"/>
                  </a:lnTo>
                  <a:lnTo>
                    <a:pt x="30" y="89"/>
                  </a:lnTo>
                  <a:lnTo>
                    <a:pt x="22" y="0"/>
                  </a:lnTo>
                  <a:lnTo>
                    <a:pt x="8" y="7"/>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9" name="Freeform 36">
              <a:extLst>
                <a:ext uri="{FF2B5EF4-FFF2-40B4-BE49-F238E27FC236}">
                  <a16:creationId xmlns:a16="http://schemas.microsoft.com/office/drawing/2014/main" id="{6AC46E1E-7775-4890-BA30-72086BAB50A3}"/>
                </a:ext>
              </a:extLst>
            </p:cNvPr>
            <p:cNvSpPr>
              <a:spLocks/>
            </p:cNvSpPr>
            <p:nvPr/>
          </p:nvSpPr>
          <p:spPr bwMode="auto">
            <a:xfrm>
              <a:off x="5678631" y="2038684"/>
              <a:ext cx="200025" cy="365125"/>
            </a:xfrm>
            <a:custGeom>
              <a:avLst/>
              <a:gdLst>
                <a:gd name="T0" fmla="*/ 14 w 126"/>
                <a:gd name="T1" fmla="*/ 230 h 230"/>
                <a:gd name="T2" fmla="*/ 126 w 126"/>
                <a:gd name="T3" fmla="*/ 7 h 230"/>
                <a:gd name="T4" fmla="*/ 111 w 126"/>
                <a:gd name="T5" fmla="*/ 0 h 230"/>
                <a:gd name="T6" fmla="*/ 0 w 126"/>
                <a:gd name="T7" fmla="*/ 223 h 230"/>
                <a:gd name="T8" fmla="*/ 14 w 126"/>
                <a:gd name="T9" fmla="*/ 230 h 230"/>
                <a:gd name="T10" fmla="*/ 0 60000 65536"/>
                <a:gd name="T11" fmla="*/ 0 60000 65536"/>
                <a:gd name="T12" fmla="*/ 0 60000 65536"/>
                <a:gd name="T13" fmla="*/ 0 60000 65536"/>
                <a:gd name="T14" fmla="*/ 0 60000 65536"/>
                <a:gd name="T15" fmla="*/ 0 w 126"/>
                <a:gd name="T16" fmla="*/ 0 h 230"/>
                <a:gd name="T17" fmla="*/ 126 w 126"/>
                <a:gd name="T18" fmla="*/ 230 h 230"/>
              </a:gdLst>
              <a:ahLst/>
              <a:cxnLst>
                <a:cxn ang="T10">
                  <a:pos x="T0" y="T1"/>
                </a:cxn>
                <a:cxn ang="T11">
                  <a:pos x="T2" y="T3"/>
                </a:cxn>
                <a:cxn ang="T12">
                  <a:pos x="T4" y="T5"/>
                </a:cxn>
                <a:cxn ang="T13">
                  <a:pos x="T6" y="T7"/>
                </a:cxn>
                <a:cxn ang="T14">
                  <a:pos x="T8" y="T9"/>
                </a:cxn>
              </a:cxnLst>
              <a:rect l="T15" t="T16" r="T17" b="T18"/>
              <a:pathLst>
                <a:path w="126" h="230">
                  <a:moveTo>
                    <a:pt x="14" y="230"/>
                  </a:moveTo>
                  <a:lnTo>
                    <a:pt x="126" y="7"/>
                  </a:lnTo>
                  <a:lnTo>
                    <a:pt x="111" y="0"/>
                  </a:lnTo>
                  <a:lnTo>
                    <a:pt x="0" y="223"/>
                  </a:lnTo>
                  <a:lnTo>
                    <a:pt x="14" y="23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 name="Freeform 37">
              <a:extLst>
                <a:ext uri="{FF2B5EF4-FFF2-40B4-BE49-F238E27FC236}">
                  <a16:creationId xmlns:a16="http://schemas.microsoft.com/office/drawing/2014/main" id="{43636211-679F-4BAB-BD36-A32B89679106}"/>
                </a:ext>
              </a:extLst>
            </p:cNvPr>
            <p:cNvSpPr>
              <a:spLocks/>
            </p:cNvSpPr>
            <p:nvPr/>
          </p:nvSpPr>
          <p:spPr bwMode="auto">
            <a:xfrm>
              <a:off x="5665931" y="2333959"/>
              <a:ext cx="141287" cy="93663"/>
            </a:xfrm>
            <a:custGeom>
              <a:avLst/>
              <a:gdLst>
                <a:gd name="T0" fmla="*/ 0 w 89"/>
                <a:gd name="T1" fmla="*/ 52 h 59"/>
                <a:gd name="T2" fmla="*/ 8 w 89"/>
                <a:gd name="T3" fmla="*/ 59 h 59"/>
                <a:gd name="T4" fmla="*/ 89 w 89"/>
                <a:gd name="T5" fmla="*/ 22 h 59"/>
                <a:gd name="T6" fmla="*/ 74 w 89"/>
                <a:gd name="T7" fmla="*/ 0 h 59"/>
                <a:gd name="T8" fmla="*/ 0 w 89"/>
                <a:gd name="T9" fmla="*/ 44 h 59"/>
                <a:gd name="T10" fmla="*/ 15 w 89"/>
                <a:gd name="T11" fmla="*/ 52 h 59"/>
                <a:gd name="T12" fmla="*/ 0 w 89"/>
                <a:gd name="T13" fmla="*/ 52 h 59"/>
                <a:gd name="T14" fmla="*/ 0 60000 65536"/>
                <a:gd name="T15" fmla="*/ 0 60000 65536"/>
                <a:gd name="T16" fmla="*/ 0 60000 65536"/>
                <a:gd name="T17" fmla="*/ 0 60000 65536"/>
                <a:gd name="T18" fmla="*/ 0 60000 65536"/>
                <a:gd name="T19" fmla="*/ 0 60000 65536"/>
                <a:gd name="T20" fmla="*/ 0 60000 65536"/>
                <a:gd name="T21" fmla="*/ 0 w 89"/>
                <a:gd name="T22" fmla="*/ 0 h 59"/>
                <a:gd name="T23" fmla="*/ 89 w 89"/>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59">
                  <a:moveTo>
                    <a:pt x="0" y="52"/>
                  </a:moveTo>
                  <a:lnTo>
                    <a:pt x="8" y="59"/>
                  </a:lnTo>
                  <a:lnTo>
                    <a:pt x="89" y="22"/>
                  </a:lnTo>
                  <a:lnTo>
                    <a:pt x="74" y="0"/>
                  </a:lnTo>
                  <a:lnTo>
                    <a:pt x="0" y="44"/>
                  </a:lnTo>
                  <a:lnTo>
                    <a:pt x="15"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 name="Freeform 38">
              <a:extLst>
                <a:ext uri="{FF2B5EF4-FFF2-40B4-BE49-F238E27FC236}">
                  <a16:creationId xmlns:a16="http://schemas.microsoft.com/office/drawing/2014/main" id="{23DE0F1E-4B1C-4653-8F36-14604BAF64A8}"/>
                </a:ext>
              </a:extLst>
            </p:cNvPr>
            <p:cNvSpPr>
              <a:spLocks/>
            </p:cNvSpPr>
            <p:nvPr/>
          </p:nvSpPr>
          <p:spPr bwMode="auto">
            <a:xfrm>
              <a:off x="5665931" y="2416509"/>
              <a:ext cx="12700" cy="22225"/>
            </a:xfrm>
            <a:custGeom>
              <a:avLst/>
              <a:gdLst>
                <a:gd name="T0" fmla="*/ 0 w 8"/>
                <a:gd name="T1" fmla="*/ 0 h 14"/>
                <a:gd name="T2" fmla="*/ 0 w 8"/>
                <a:gd name="T3" fmla="*/ 14 h 14"/>
                <a:gd name="T4" fmla="*/ 8 w 8"/>
                <a:gd name="T5" fmla="*/ 7 h 14"/>
                <a:gd name="T6" fmla="*/ 0 w 8"/>
                <a:gd name="T7" fmla="*/ 0 h 14"/>
                <a:gd name="T8" fmla="*/ 0 60000 65536"/>
                <a:gd name="T9" fmla="*/ 0 60000 65536"/>
                <a:gd name="T10" fmla="*/ 0 60000 65536"/>
                <a:gd name="T11" fmla="*/ 0 60000 65536"/>
                <a:gd name="T12" fmla="*/ 0 w 8"/>
                <a:gd name="T13" fmla="*/ 0 h 14"/>
                <a:gd name="T14" fmla="*/ 8 w 8"/>
                <a:gd name="T15" fmla="*/ 14 h 14"/>
              </a:gdLst>
              <a:ahLst/>
              <a:cxnLst>
                <a:cxn ang="T8">
                  <a:pos x="T0" y="T1"/>
                </a:cxn>
                <a:cxn ang="T9">
                  <a:pos x="T2" y="T3"/>
                </a:cxn>
                <a:cxn ang="T10">
                  <a:pos x="T4" y="T5"/>
                </a:cxn>
                <a:cxn ang="T11">
                  <a:pos x="T6" y="T7"/>
                </a:cxn>
              </a:cxnLst>
              <a:rect l="T12" t="T13" r="T14" b="T15"/>
              <a:pathLst>
                <a:path w="8" h="14">
                  <a:moveTo>
                    <a:pt x="0" y="0"/>
                  </a:moveTo>
                  <a:lnTo>
                    <a:pt x="0" y="14"/>
                  </a:lnTo>
                  <a:lnTo>
                    <a:pt x="8" y="7"/>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 name="Freeform 39">
              <a:extLst>
                <a:ext uri="{FF2B5EF4-FFF2-40B4-BE49-F238E27FC236}">
                  <a16:creationId xmlns:a16="http://schemas.microsoft.com/office/drawing/2014/main" id="{481C034D-5AB5-415C-81DA-3D9BC4FF3526}"/>
                </a:ext>
              </a:extLst>
            </p:cNvPr>
            <p:cNvSpPr>
              <a:spLocks/>
            </p:cNvSpPr>
            <p:nvPr/>
          </p:nvSpPr>
          <p:spPr bwMode="auto">
            <a:xfrm>
              <a:off x="5642118" y="2273634"/>
              <a:ext cx="47625" cy="142875"/>
            </a:xfrm>
            <a:custGeom>
              <a:avLst/>
              <a:gdLst>
                <a:gd name="T0" fmla="*/ 15 w 30"/>
                <a:gd name="T1" fmla="*/ 8 h 90"/>
                <a:gd name="T2" fmla="*/ 0 w 30"/>
                <a:gd name="T3" fmla="*/ 8 h 90"/>
                <a:gd name="T4" fmla="*/ 15 w 30"/>
                <a:gd name="T5" fmla="*/ 90 h 90"/>
                <a:gd name="T6" fmla="*/ 30 w 30"/>
                <a:gd name="T7" fmla="*/ 90 h 90"/>
                <a:gd name="T8" fmla="*/ 23 w 30"/>
                <a:gd name="T9" fmla="*/ 0 h 90"/>
                <a:gd name="T10" fmla="*/ 15 w 30"/>
                <a:gd name="T11" fmla="*/ 8 h 90"/>
                <a:gd name="T12" fmla="*/ 0 60000 65536"/>
                <a:gd name="T13" fmla="*/ 0 60000 65536"/>
                <a:gd name="T14" fmla="*/ 0 60000 65536"/>
                <a:gd name="T15" fmla="*/ 0 60000 65536"/>
                <a:gd name="T16" fmla="*/ 0 60000 65536"/>
                <a:gd name="T17" fmla="*/ 0 60000 65536"/>
                <a:gd name="T18" fmla="*/ 0 w 30"/>
                <a:gd name="T19" fmla="*/ 0 h 90"/>
                <a:gd name="T20" fmla="*/ 30 w 30"/>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30" h="90">
                  <a:moveTo>
                    <a:pt x="15" y="8"/>
                  </a:moveTo>
                  <a:lnTo>
                    <a:pt x="0" y="8"/>
                  </a:lnTo>
                  <a:lnTo>
                    <a:pt x="15" y="90"/>
                  </a:lnTo>
                  <a:lnTo>
                    <a:pt x="30" y="90"/>
                  </a:lnTo>
                  <a:lnTo>
                    <a:pt x="23" y="0"/>
                  </a:lnTo>
                  <a:lnTo>
                    <a:pt x="15" y="8"/>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 name="Freeform 41">
              <a:extLst>
                <a:ext uri="{FF2B5EF4-FFF2-40B4-BE49-F238E27FC236}">
                  <a16:creationId xmlns:a16="http://schemas.microsoft.com/office/drawing/2014/main" id="{CDE16C27-3553-4E63-A00B-023E10A0D1FB}"/>
                </a:ext>
              </a:extLst>
            </p:cNvPr>
            <p:cNvSpPr>
              <a:spLocks/>
            </p:cNvSpPr>
            <p:nvPr/>
          </p:nvSpPr>
          <p:spPr bwMode="auto">
            <a:xfrm>
              <a:off x="4414981" y="3630947"/>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1" y="49"/>
                  </a:moveTo>
                  <a:lnTo>
                    <a:pt x="50" y="49"/>
                  </a:lnTo>
                  <a:lnTo>
                    <a:pt x="50" y="1"/>
                  </a:lnTo>
                  <a:lnTo>
                    <a:pt x="50" y="0"/>
                  </a:lnTo>
                  <a:lnTo>
                    <a:pt x="1" y="0"/>
                  </a:lnTo>
                  <a:lnTo>
                    <a:pt x="1" y="1"/>
                  </a:lnTo>
                  <a:lnTo>
                    <a:pt x="0" y="1"/>
                  </a:lnTo>
                  <a:lnTo>
                    <a:pt x="0" y="49"/>
                  </a:lnTo>
                  <a:lnTo>
                    <a:pt x="1" y="49"/>
                  </a:lnTo>
                  <a:close/>
                </a:path>
              </a:pathLst>
            </a:custGeom>
            <a:solidFill>
              <a:srgbClr val="19AD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 name="Freeform 42">
              <a:extLst>
                <a:ext uri="{FF2B5EF4-FFF2-40B4-BE49-F238E27FC236}">
                  <a16:creationId xmlns:a16="http://schemas.microsoft.com/office/drawing/2014/main" id="{CCC22B07-9A7C-4CA4-A3F1-885B15F6F240}"/>
                </a:ext>
              </a:extLst>
            </p:cNvPr>
            <p:cNvSpPr>
              <a:spLocks/>
            </p:cNvSpPr>
            <p:nvPr/>
          </p:nvSpPr>
          <p:spPr bwMode="auto">
            <a:xfrm>
              <a:off x="4414981" y="3630947"/>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2147483647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1" y="49"/>
                  </a:moveTo>
                  <a:lnTo>
                    <a:pt x="50" y="49"/>
                  </a:lnTo>
                  <a:lnTo>
                    <a:pt x="50" y="1"/>
                  </a:lnTo>
                  <a:lnTo>
                    <a:pt x="50" y="0"/>
                  </a:lnTo>
                  <a:lnTo>
                    <a:pt x="1" y="0"/>
                  </a:lnTo>
                  <a:lnTo>
                    <a:pt x="1" y="1"/>
                  </a:lnTo>
                  <a:lnTo>
                    <a:pt x="0" y="1"/>
                  </a:lnTo>
                  <a:lnTo>
                    <a:pt x="0" y="49"/>
                  </a:lnTo>
                  <a:lnTo>
                    <a:pt x="1"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8" name="Freeform 45">
              <a:extLst>
                <a:ext uri="{FF2B5EF4-FFF2-40B4-BE49-F238E27FC236}">
                  <a16:creationId xmlns:a16="http://schemas.microsoft.com/office/drawing/2014/main" id="{849FA070-BE57-4C89-A9CC-153066CF965D}"/>
                </a:ext>
              </a:extLst>
            </p:cNvPr>
            <p:cNvSpPr>
              <a:spLocks/>
            </p:cNvSpPr>
            <p:nvPr/>
          </p:nvSpPr>
          <p:spPr bwMode="auto">
            <a:xfrm>
              <a:off x="4792806" y="2946734"/>
              <a:ext cx="590550" cy="577850"/>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0 h 49"/>
                <a:gd name="T10" fmla="*/ 2147483647 w 50"/>
                <a:gd name="T11" fmla="*/ 0 h 49"/>
                <a:gd name="T12" fmla="*/ 2147483647 w 50"/>
                <a:gd name="T13" fmla="*/ 0 h 49"/>
                <a:gd name="T14" fmla="*/ 0 w 50"/>
                <a:gd name="T15" fmla="*/ 0 h 49"/>
                <a:gd name="T16" fmla="*/ 0 w 50"/>
                <a:gd name="T17" fmla="*/ 0 h 49"/>
                <a:gd name="T18" fmla="*/ 0 w 50"/>
                <a:gd name="T19" fmla="*/ 2147483647 h 49"/>
                <a:gd name="T20" fmla="*/ 0 w 50"/>
                <a:gd name="T21" fmla="*/ 2147483647 h 49"/>
                <a:gd name="T22" fmla="*/ 0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0" y="49"/>
                  </a:moveTo>
                  <a:lnTo>
                    <a:pt x="48" y="49"/>
                  </a:lnTo>
                  <a:lnTo>
                    <a:pt x="50" y="49"/>
                  </a:lnTo>
                  <a:lnTo>
                    <a:pt x="50" y="48"/>
                  </a:lnTo>
                  <a:lnTo>
                    <a:pt x="50" y="0"/>
                  </a:lnTo>
                  <a:lnTo>
                    <a:pt x="48" y="0"/>
                  </a:lnTo>
                  <a:lnTo>
                    <a:pt x="0" y="0"/>
                  </a:lnTo>
                  <a:lnTo>
                    <a:pt x="0" y="48"/>
                  </a:lnTo>
                  <a:lnTo>
                    <a:pt x="0" y="49"/>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9" name="Freeform 46">
              <a:extLst>
                <a:ext uri="{FF2B5EF4-FFF2-40B4-BE49-F238E27FC236}">
                  <a16:creationId xmlns:a16="http://schemas.microsoft.com/office/drawing/2014/main" id="{90556C5D-FF01-4DBD-AADD-E10D123048E5}"/>
                </a:ext>
              </a:extLst>
            </p:cNvPr>
            <p:cNvSpPr>
              <a:spLocks/>
            </p:cNvSpPr>
            <p:nvPr/>
          </p:nvSpPr>
          <p:spPr bwMode="auto">
            <a:xfrm>
              <a:off x="4792806" y="2946734"/>
              <a:ext cx="590550" cy="577850"/>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0 h 49"/>
                <a:gd name="T10" fmla="*/ 2147483647 w 50"/>
                <a:gd name="T11" fmla="*/ 0 h 49"/>
                <a:gd name="T12" fmla="*/ 2147483647 w 50"/>
                <a:gd name="T13" fmla="*/ 0 h 49"/>
                <a:gd name="T14" fmla="*/ 0 w 50"/>
                <a:gd name="T15" fmla="*/ 0 h 49"/>
                <a:gd name="T16" fmla="*/ 0 w 50"/>
                <a:gd name="T17" fmla="*/ 0 h 49"/>
                <a:gd name="T18" fmla="*/ 0 w 50"/>
                <a:gd name="T19" fmla="*/ 2147483647 h 49"/>
                <a:gd name="T20" fmla="*/ 0 w 50"/>
                <a:gd name="T21" fmla="*/ 2147483647 h 49"/>
                <a:gd name="T22" fmla="*/ 0 w 50"/>
                <a:gd name="T23" fmla="*/ 2147483647 h 49"/>
                <a:gd name="T24" fmla="*/ 0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0" y="49"/>
                  </a:moveTo>
                  <a:lnTo>
                    <a:pt x="48" y="49"/>
                  </a:lnTo>
                  <a:lnTo>
                    <a:pt x="50" y="49"/>
                  </a:lnTo>
                  <a:lnTo>
                    <a:pt x="50" y="48"/>
                  </a:lnTo>
                  <a:lnTo>
                    <a:pt x="50" y="0"/>
                  </a:lnTo>
                  <a:lnTo>
                    <a:pt x="48" y="0"/>
                  </a:lnTo>
                  <a:lnTo>
                    <a:pt x="0" y="0"/>
                  </a:lnTo>
                  <a:lnTo>
                    <a:pt x="0" y="48"/>
                  </a:lnTo>
                  <a:lnTo>
                    <a:pt x="0"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10" name="Rectangle 47">
              <a:extLst>
                <a:ext uri="{FF2B5EF4-FFF2-40B4-BE49-F238E27FC236}">
                  <a16:creationId xmlns:a16="http://schemas.microsoft.com/office/drawing/2014/main" id="{9D0BF9BE-E72E-4D39-81E8-4072164E3A5D}"/>
                </a:ext>
              </a:extLst>
            </p:cNvPr>
            <p:cNvSpPr>
              <a:spLocks noChangeArrowheads="1"/>
            </p:cNvSpPr>
            <p:nvPr/>
          </p:nvSpPr>
          <p:spPr bwMode="auto">
            <a:xfrm>
              <a:off x="4957905" y="3207085"/>
              <a:ext cx="3783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dirty="0">
                  <a:solidFill>
                    <a:srgbClr val="353A3C"/>
                  </a:solidFill>
                  <a:latin typeface="Comic Sans MS" panose="030F0702030302020204" pitchFamily="66" charset="0"/>
                </a:rPr>
                <a:t>107</a:t>
              </a:r>
              <a:endParaRPr lang="ru-RU" altLang="ru-RU" sz="1800" dirty="0"/>
            </a:p>
          </p:txBody>
        </p:sp>
        <p:sp>
          <p:nvSpPr>
            <p:cNvPr id="411" name="Rectangle 48">
              <a:extLst>
                <a:ext uri="{FF2B5EF4-FFF2-40B4-BE49-F238E27FC236}">
                  <a16:creationId xmlns:a16="http://schemas.microsoft.com/office/drawing/2014/main" id="{11FAF3B9-ED49-4B73-8A08-A7FD9F8963D0}"/>
                </a:ext>
              </a:extLst>
            </p:cNvPr>
            <p:cNvSpPr>
              <a:spLocks noChangeArrowheads="1"/>
            </p:cNvSpPr>
            <p:nvPr/>
          </p:nvSpPr>
          <p:spPr bwMode="auto">
            <a:xfrm>
              <a:off x="4875356" y="2981659"/>
              <a:ext cx="282128"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a:solidFill>
                    <a:srgbClr val="353A3C"/>
                  </a:solidFill>
                  <a:latin typeface="Comic Sans MS" panose="030F0702030302020204" pitchFamily="66" charset="0"/>
                </a:rPr>
                <a:t>272</a:t>
              </a:r>
              <a:endParaRPr lang="ru-RU" altLang="ru-RU" sz="1800"/>
            </a:p>
          </p:txBody>
        </p:sp>
        <p:sp>
          <p:nvSpPr>
            <p:cNvPr id="412" name="Rectangle 49">
              <a:extLst>
                <a:ext uri="{FF2B5EF4-FFF2-40B4-BE49-F238E27FC236}">
                  <a16:creationId xmlns:a16="http://schemas.microsoft.com/office/drawing/2014/main" id="{EA068C23-0EA1-4D33-8022-92BF994BEE61}"/>
                </a:ext>
              </a:extLst>
            </p:cNvPr>
            <p:cNvSpPr>
              <a:spLocks noChangeArrowheads="1"/>
            </p:cNvSpPr>
            <p:nvPr/>
          </p:nvSpPr>
          <p:spPr bwMode="auto">
            <a:xfrm>
              <a:off x="4497531" y="3665873"/>
              <a:ext cx="282128"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dirty="0">
                  <a:solidFill>
                    <a:schemeClr val="bg1"/>
                  </a:solidFill>
                  <a:latin typeface="Comic Sans MS" panose="030F0702030302020204" pitchFamily="66" charset="0"/>
                </a:rPr>
                <a:t>268</a:t>
              </a:r>
              <a:endParaRPr lang="ru-RU" altLang="ru-RU" sz="1800" dirty="0">
                <a:solidFill>
                  <a:schemeClr val="bg1"/>
                </a:solidFill>
              </a:endParaRPr>
            </a:p>
          </p:txBody>
        </p:sp>
        <p:sp>
          <p:nvSpPr>
            <p:cNvPr id="414" name="Rectangle 51">
              <a:extLst>
                <a:ext uri="{FF2B5EF4-FFF2-40B4-BE49-F238E27FC236}">
                  <a16:creationId xmlns:a16="http://schemas.microsoft.com/office/drawing/2014/main" id="{E8B7EDE4-61B9-4E36-AB97-E574ABF49FF4}"/>
                </a:ext>
              </a:extLst>
            </p:cNvPr>
            <p:cNvSpPr>
              <a:spLocks noChangeArrowheads="1"/>
            </p:cNvSpPr>
            <p:nvPr/>
          </p:nvSpPr>
          <p:spPr bwMode="auto">
            <a:xfrm>
              <a:off x="5099193" y="3478547"/>
              <a:ext cx="143203"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500" dirty="0">
                  <a:solidFill>
                    <a:srgbClr val="E44600"/>
                  </a:solidFill>
                  <a:latin typeface="Comic Sans MS" panose="030F0702030302020204" pitchFamily="66" charset="0"/>
                </a:rPr>
                <a:t>a</a:t>
              </a:r>
              <a:endParaRPr lang="ru-RU" altLang="ru-RU" sz="1800" dirty="0"/>
            </a:p>
          </p:txBody>
        </p:sp>
        <p:sp>
          <p:nvSpPr>
            <p:cNvPr id="416" name="Freeform 53">
              <a:extLst>
                <a:ext uri="{FF2B5EF4-FFF2-40B4-BE49-F238E27FC236}">
                  <a16:creationId xmlns:a16="http://schemas.microsoft.com/office/drawing/2014/main" id="{AFC59C59-CA0C-478A-B0FC-9E72227F646B}"/>
                </a:ext>
              </a:extLst>
            </p:cNvPr>
            <p:cNvSpPr>
              <a:spLocks/>
            </p:cNvSpPr>
            <p:nvPr/>
          </p:nvSpPr>
          <p:spPr bwMode="auto">
            <a:xfrm>
              <a:off x="5194443" y="2486359"/>
              <a:ext cx="330200" cy="342900"/>
            </a:xfrm>
            <a:custGeom>
              <a:avLst/>
              <a:gdLst>
                <a:gd name="T0" fmla="*/ 0 w 28"/>
                <a:gd name="T1" fmla="*/ 0 h 29"/>
                <a:gd name="T2" fmla="*/ 2147483647 w 28"/>
                <a:gd name="T3" fmla="*/ 2147483647 h 29"/>
                <a:gd name="T4" fmla="*/ 0 w 28"/>
                <a:gd name="T5" fmla="*/ 2147483647 h 29"/>
                <a:gd name="T6" fmla="*/ 0 w 28"/>
                <a:gd name="T7" fmla="*/ 0 h 29"/>
                <a:gd name="T8" fmla="*/ 0 60000 65536"/>
                <a:gd name="T9" fmla="*/ 0 60000 65536"/>
                <a:gd name="T10" fmla="*/ 0 60000 65536"/>
                <a:gd name="T11" fmla="*/ 0 60000 65536"/>
                <a:gd name="T12" fmla="*/ 0 w 28"/>
                <a:gd name="T13" fmla="*/ 0 h 29"/>
                <a:gd name="T14" fmla="*/ 28 w 28"/>
                <a:gd name="T15" fmla="*/ 29 h 29"/>
              </a:gdLst>
              <a:ahLst/>
              <a:cxnLst>
                <a:cxn ang="T8">
                  <a:pos x="T0" y="T1"/>
                </a:cxn>
                <a:cxn ang="T9">
                  <a:pos x="T2" y="T3"/>
                </a:cxn>
                <a:cxn ang="T10">
                  <a:pos x="T4" y="T5"/>
                </a:cxn>
                <a:cxn ang="T11">
                  <a:pos x="T6" y="T7"/>
                </a:cxn>
              </a:cxnLst>
              <a:rect l="T12" t="T13" r="T14" b="T15"/>
              <a:pathLst>
                <a:path w="28" h="29">
                  <a:moveTo>
                    <a:pt x="0" y="0"/>
                  </a:moveTo>
                  <a:lnTo>
                    <a:pt x="28" y="29"/>
                  </a:lnTo>
                  <a:lnTo>
                    <a:pt x="0" y="29"/>
                  </a:lnTo>
                  <a:lnTo>
                    <a:pt x="0" y="0"/>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17" name="Rectangle 54">
              <a:extLst>
                <a:ext uri="{FF2B5EF4-FFF2-40B4-BE49-F238E27FC236}">
                  <a16:creationId xmlns:a16="http://schemas.microsoft.com/office/drawing/2014/main" id="{01E56700-2F69-42E4-B5F6-EB516F0B683D}"/>
                </a:ext>
              </a:extLst>
            </p:cNvPr>
            <p:cNvSpPr>
              <a:spLocks noChangeArrowheads="1"/>
            </p:cNvSpPr>
            <p:nvPr/>
          </p:nvSpPr>
          <p:spPr bwMode="auto">
            <a:xfrm>
              <a:off x="5359543" y="2499059"/>
              <a:ext cx="3783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a:solidFill>
                    <a:srgbClr val="353A3C"/>
                  </a:solidFill>
                  <a:latin typeface="Comic Sans MS" panose="030F0702030302020204" pitchFamily="66" charset="0"/>
                </a:rPr>
                <a:t>109</a:t>
              </a:r>
              <a:endParaRPr lang="ru-RU" altLang="ru-RU" sz="1800"/>
            </a:p>
          </p:txBody>
        </p:sp>
        <p:sp>
          <p:nvSpPr>
            <p:cNvPr id="418" name="Rectangle 55">
              <a:extLst>
                <a:ext uri="{FF2B5EF4-FFF2-40B4-BE49-F238E27FC236}">
                  <a16:creationId xmlns:a16="http://schemas.microsoft.com/office/drawing/2014/main" id="{33EE557B-9398-42A3-83A9-D6873E6B81BF}"/>
                </a:ext>
              </a:extLst>
            </p:cNvPr>
            <p:cNvSpPr>
              <a:spLocks noChangeArrowheads="1"/>
            </p:cNvSpPr>
            <p:nvPr/>
          </p:nvSpPr>
          <p:spPr bwMode="auto">
            <a:xfrm>
              <a:off x="5465905" y="2746709"/>
              <a:ext cx="143203"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500">
                  <a:solidFill>
                    <a:srgbClr val="E44600"/>
                  </a:solidFill>
                  <a:latin typeface="Comic Sans MS" panose="030F0702030302020204" pitchFamily="66" charset="0"/>
                </a:rPr>
                <a:t>a</a:t>
              </a:r>
              <a:endParaRPr lang="ru-RU" altLang="ru-RU" sz="1800"/>
            </a:p>
          </p:txBody>
        </p:sp>
        <p:sp>
          <p:nvSpPr>
            <p:cNvPr id="420" name="Rectangle 57">
              <a:extLst>
                <a:ext uri="{FF2B5EF4-FFF2-40B4-BE49-F238E27FC236}">
                  <a16:creationId xmlns:a16="http://schemas.microsoft.com/office/drawing/2014/main" id="{438A646A-C054-4300-A124-8FFDACC6A49F}"/>
                </a:ext>
              </a:extLst>
            </p:cNvPr>
            <p:cNvSpPr>
              <a:spLocks noChangeArrowheads="1"/>
            </p:cNvSpPr>
            <p:nvPr/>
          </p:nvSpPr>
          <p:spPr bwMode="auto">
            <a:xfrm>
              <a:off x="4592781" y="3891297"/>
              <a:ext cx="3783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dirty="0">
                  <a:solidFill>
                    <a:schemeClr val="bg1"/>
                  </a:solidFill>
                  <a:latin typeface="Comic Sans MS" panose="030F0702030302020204" pitchFamily="66" charset="0"/>
                </a:rPr>
                <a:t>105</a:t>
              </a:r>
              <a:endParaRPr lang="ru-RU" altLang="ru-RU" sz="1800" dirty="0">
                <a:solidFill>
                  <a:schemeClr val="bg1"/>
                </a:solidFill>
              </a:endParaRPr>
            </a:p>
          </p:txBody>
        </p:sp>
        <p:sp>
          <p:nvSpPr>
            <p:cNvPr id="423" name="Freeform 60">
              <a:extLst>
                <a:ext uri="{FF2B5EF4-FFF2-40B4-BE49-F238E27FC236}">
                  <a16:creationId xmlns:a16="http://schemas.microsoft.com/office/drawing/2014/main" id="{ABCDDD3D-ECB2-4757-A1D4-B62839F3A688}"/>
                </a:ext>
              </a:extLst>
            </p:cNvPr>
            <p:cNvSpPr>
              <a:spLocks/>
            </p:cNvSpPr>
            <p:nvPr/>
          </p:nvSpPr>
          <p:spPr bwMode="auto">
            <a:xfrm>
              <a:off x="5288106" y="2746709"/>
              <a:ext cx="201612" cy="365125"/>
            </a:xfrm>
            <a:custGeom>
              <a:avLst/>
              <a:gdLst>
                <a:gd name="T0" fmla="*/ 15 w 127"/>
                <a:gd name="T1" fmla="*/ 230 h 230"/>
                <a:gd name="T2" fmla="*/ 127 w 127"/>
                <a:gd name="T3" fmla="*/ 7 h 230"/>
                <a:gd name="T4" fmla="*/ 112 w 127"/>
                <a:gd name="T5" fmla="*/ 0 h 230"/>
                <a:gd name="T6" fmla="*/ 0 w 127"/>
                <a:gd name="T7" fmla="*/ 223 h 230"/>
                <a:gd name="T8" fmla="*/ 15 w 127"/>
                <a:gd name="T9" fmla="*/ 230 h 230"/>
                <a:gd name="T10" fmla="*/ 0 60000 65536"/>
                <a:gd name="T11" fmla="*/ 0 60000 65536"/>
                <a:gd name="T12" fmla="*/ 0 60000 65536"/>
                <a:gd name="T13" fmla="*/ 0 60000 65536"/>
                <a:gd name="T14" fmla="*/ 0 60000 65536"/>
                <a:gd name="T15" fmla="*/ 0 w 127"/>
                <a:gd name="T16" fmla="*/ 0 h 230"/>
                <a:gd name="T17" fmla="*/ 127 w 127"/>
                <a:gd name="T18" fmla="*/ 230 h 230"/>
              </a:gdLst>
              <a:ahLst/>
              <a:cxnLst>
                <a:cxn ang="T10">
                  <a:pos x="T0" y="T1"/>
                </a:cxn>
                <a:cxn ang="T11">
                  <a:pos x="T2" y="T3"/>
                </a:cxn>
                <a:cxn ang="T12">
                  <a:pos x="T4" y="T5"/>
                </a:cxn>
                <a:cxn ang="T13">
                  <a:pos x="T6" y="T7"/>
                </a:cxn>
                <a:cxn ang="T14">
                  <a:pos x="T8" y="T9"/>
                </a:cxn>
              </a:cxnLst>
              <a:rect l="T15" t="T16" r="T17" b="T18"/>
              <a:pathLst>
                <a:path w="127" h="230">
                  <a:moveTo>
                    <a:pt x="15" y="230"/>
                  </a:moveTo>
                  <a:lnTo>
                    <a:pt x="127" y="7"/>
                  </a:lnTo>
                  <a:lnTo>
                    <a:pt x="112" y="0"/>
                  </a:lnTo>
                  <a:lnTo>
                    <a:pt x="0" y="223"/>
                  </a:lnTo>
                  <a:lnTo>
                    <a:pt x="15" y="23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24" name="Freeform 61">
              <a:extLst>
                <a:ext uri="{FF2B5EF4-FFF2-40B4-BE49-F238E27FC236}">
                  <a16:creationId xmlns:a16="http://schemas.microsoft.com/office/drawing/2014/main" id="{F92C769B-08F2-4D5C-AFAD-D2A59AEC18BA}"/>
                </a:ext>
              </a:extLst>
            </p:cNvPr>
            <p:cNvSpPr>
              <a:spLocks/>
            </p:cNvSpPr>
            <p:nvPr/>
          </p:nvSpPr>
          <p:spPr bwMode="auto">
            <a:xfrm>
              <a:off x="5276993" y="3040397"/>
              <a:ext cx="141287" cy="95250"/>
            </a:xfrm>
            <a:custGeom>
              <a:avLst/>
              <a:gdLst>
                <a:gd name="T0" fmla="*/ 0 w 89"/>
                <a:gd name="T1" fmla="*/ 52 h 60"/>
                <a:gd name="T2" fmla="*/ 15 w 89"/>
                <a:gd name="T3" fmla="*/ 60 h 60"/>
                <a:gd name="T4" fmla="*/ 89 w 89"/>
                <a:gd name="T5" fmla="*/ 15 h 60"/>
                <a:gd name="T6" fmla="*/ 82 w 89"/>
                <a:gd name="T7" fmla="*/ 0 h 60"/>
                <a:gd name="T8" fmla="*/ 0 w 89"/>
                <a:gd name="T9" fmla="*/ 45 h 60"/>
                <a:gd name="T10" fmla="*/ 15 w 89"/>
                <a:gd name="T11" fmla="*/ 52 h 60"/>
                <a:gd name="T12" fmla="*/ 0 w 89"/>
                <a:gd name="T13" fmla="*/ 52 h 60"/>
                <a:gd name="T14" fmla="*/ 0 60000 65536"/>
                <a:gd name="T15" fmla="*/ 0 60000 65536"/>
                <a:gd name="T16" fmla="*/ 0 60000 65536"/>
                <a:gd name="T17" fmla="*/ 0 60000 65536"/>
                <a:gd name="T18" fmla="*/ 0 60000 65536"/>
                <a:gd name="T19" fmla="*/ 0 60000 65536"/>
                <a:gd name="T20" fmla="*/ 0 60000 65536"/>
                <a:gd name="T21" fmla="*/ 0 w 89"/>
                <a:gd name="T22" fmla="*/ 0 h 60"/>
                <a:gd name="T23" fmla="*/ 89 w 8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0">
                  <a:moveTo>
                    <a:pt x="0" y="52"/>
                  </a:moveTo>
                  <a:lnTo>
                    <a:pt x="15" y="60"/>
                  </a:lnTo>
                  <a:lnTo>
                    <a:pt x="89" y="15"/>
                  </a:lnTo>
                  <a:lnTo>
                    <a:pt x="82" y="0"/>
                  </a:lnTo>
                  <a:lnTo>
                    <a:pt x="0" y="45"/>
                  </a:lnTo>
                  <a:lnTo>
                    <a:pt x="15"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25" name="Freeform 62">
              <a:extLst>
                <a:ext uri="{FF2B5EF4-FFF2-40B4-BE49-F238E27FC236}">
                  <a16:creationId xmlns:a16="http://schemas.microsoft.com/office/drawing/2014/main" id="{83FF3AEF-F75A-4902-9B31-D2EF9948870A}"/>
                </a:ext>
              </a:extLst>
            </p:cNvPr>
            <p:cNvSpPr>
              <a:spLocks/>
            </p:cNvSpPr>
            <p:nvPr/>
          </p:nvSpPr>
          <p:spPr bwMode="auto">
            <a:xfrm>
              <a:off x="5276993" y="3122947"/>
              <a:ext cx="23812" cy="23813"/>
            </a:xfrm>
            <a:custGeom>
              <a:avLst/>
              <a:gdLst>
                <a:gd name="T0" fmla="*/ 0 w 15"/>
                <a:gd name="T1" fmla="*/ 0 h 15"/>
                <a:gd name="T2" fmla="*/ 0 w 15"/>
                <a:gd name="T3" fmla="*/ 15 h 15"/>
                <a:gd name="T4" fmla="*/ 15 w 15"/>
                <a:gd name="T5" fmla="*/ 8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0"/>
                  </a:moveTo>
                  <a:lnTo>
                    <a:pt x="0" y="15"/>
                  </a:lnTo>
                  <a:lnTo>
                    <a:pt x="15" y="8"/>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26" name="Freeform 63">
              <a:extLst>
                <a:ext uri="{FF2B5EF4-FFF2-40B4-BE49-F238E27FC236}">
                  <a16:creationId xmlns:a16="http://schemas.microsoft.com/office/drawing/2014/main" id="{DEDD40A9-2278-4E8F-AC8E-29F2D0AED415}"/>
                </a:ext>
              </a:extLst>
            </p:cNvPr>
            <p:cNvSpPr>
              <a:spLocks/>
            </p:cNvSpPr>
            <p:nvPr/>
          </p:nvSpPr>
          <p:spPr bwMode="auto">
            <a:xfrm>
              <a:off x="5265881" y="2981659"/>
              <a:ext cx="34925" cy="141288"/>
            </a:xfrm>
            <a:custGeom>
              <a:avLst/>
              <a:gdLst>
                <a:gd name="T0" fmla="*/ 7 w 22"/>
                <a:gd name="T1" fmla="*/ 0 h 89"/>
                <a:gd name="T2" fmla="*/ 0 w 22"/>
                <a:gd name="T3" fmla="*/ 0 h 89"/>
                <a:gd name="T4" fmla="*/ 7 w 22"/>
                <a:gd name="T5" fmla="*/ 89 h 89"/>
                <a:gd name="T6" fmla="*/ 22 w 22"/>
                <a:gd name="T7" fmla="*/ 89 h 89"/>
                <a:gd name="T8" fmla="*/ 14 w 22"/>
                <a:gd name="T9" fmla="*/ 0 h 89"/>
                <a:gd name="T10" fmla="*/ 7 w 22"/>
                <a:gd name="T11" fmla="*/ 0 h 89"/>
                <a:gd name="T12" fmla="*/ 0 60000 65536"/>
                <a:gd name="T13" fmla="*/ 0 60000 65536"/>
                <a:gd name="T14" fmla="*/ 0 60000 65536"/>
                <a:gd name="T15" fmla="*/ 0 60000 65536"/>
                <a:gd name="T16" fmla="*/ 0 60000 65536"/>
                <a:gd name="T17" fmla="*/ 0 60000 65536"/>
                <a:gd name="T18" fmla="*/ 0 w 22"/>
                <a:gd name="T19" fmla="*/ 0 h 89"/>
                <a:gd name="T20" fmla="*/ 22 w 22"/>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22" h="89">
                  <a:moveTo>
                    <a:pt x="7" y="0"/>
                  </a:moveTo>
                  <a:lnTo>
                    <a:pt x="0" y="0"/>
                  </a:lnTo>
                  <a:lnTo>
                    <a:pt x="7" y="89"/>
                  </a:lnTo>
                  <a:lnTo>
                    <a:pt x="22" y="89"/>
                  </a:lnTo>
                  <a:lnTo>
                    <a:pt x="14" y="0"/>
                  </a:lnTo>
                  <a:lnTo>
                    <a:pt x="7"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27" name="Freeform 64">
              <a:extLst>
                <a:ext uri="{FF2B5EF4-FFF2-40B4-BE49-F238E27FC236}">
                  <a16:creationId xmlns:a16="http://schemas.microsoft.com/office/drawing/2014/main" id="{880C68D1-E824-4BE6-AC78-B0E96FB02843}"/>
                </a:ext>
              </a:extLst>
            </p:cNvPr>
            <p:cNvSpPr>
              <a:spLocks/>
            </p:cNvSpPr>
            <p:nvPr/>
          </p:nvSpPr>
          <p:spPr bwMode="auto">
            <a:xfrm>
              <a:off x="4911868" y="3476959"/>
              <a:ext cx="211137" cy="366713"/>
            </a:xfrm>
            <a:custGeom>
              <a:avLst/>
              <a:gdLst>
                <a:gd name="T0" fmla="*/ 14 w 133"/>
                <a:gd name="T1" fmla="*/ 231 h 231"/>
                <a:gd name="T2" fmla="*/ 133 w 133"/>
                <a:gd name="T3" fmla="*/ 8 h 231"/>
                <a:gd name="T4" fmla="*/ 118 w 133"/>
                <a:gd name="T5" fmla="*/ 0 h 231"/>
                <a:gd name="T6" fmla="*/ 0 w 133"/>
                <a:gd name="T7" fmla="*/ 223 h 231"/>
                <a:gd name="T8" fmla="*/ 14 w 133"/>
                <a:gd name="T9" fmla="*/ 231 h 231"/>
                <a:gd name="T10" fmla="*/ 0 60000 65536"/>
                <a:gd name="T11" fmla="*/ 0 60000 65536"/>
                <a:gd name="T12" fmla="*/ 0 60000 65536"/>
                <a:gd name="T13" fmla="*/ 0 60000 65536"/>
                <a:gd name="T14" fmla="*/ 0 60000 65536"/>
                <a:gd name="T15" fmla="*/ 0 w 133"/>
                <a:gd name="T16" fmla="*/ 0 h 231"/>
                <a:gd name="T17" fmla="*/ 133 w 133"/>
                <a:gd name="T18" fmla="*/ 231 h 231"/>
              </a:gdLst>
              <a:ahLst/>
              <a:cxnLst>
                <a:cxn ang="T10">
                  <a:pos x="T0" y="T1"/>
                </a:cxn>
                <a:cxn ang="T11">
                  <a:pos x="T2" y="T3"/>
                </a:cxn>
                <a:cxn ang="T12">
                  <a:pos x="T4" y="T5"/>
                </a:cxn>
                <a:cxn ang="T13">
                  <a:pos x="T6" y="T7"/>
                </a:cxn>
                <a:cxn ang="T14">
                  <a:pos x="T8" y="T9"/>
                </a:cxn>
              </a:cxnLst>
              <a:rect l="T15" t="T16" r="T17" b="T18"/>
              <a:pathLst>
                <a:path w="133" h="231">
                  <a:moveTo>
                    <a:pt x="14" y="231"/>
                  </a:moveTo>
                  <a:lnTo>
                    <a:pt x="133" y="8"/>
                  </a:lnTo>
                  <a:lnTo>
                    <a:pt x="118" y="0"/>
                  </a:lnTo>
                  <a:lnTo>
                    <a:pt x="0" y="223"/>
                  </a:lnTo>
                  <a:lnTo>
                    <a:pt x="14" y="231"/>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28" name="Freeform 65">
              <a:extLst>
                <a:ext uri="{FF2B5EF4-FFF2-40B4-BE49-F238E27FC236}">
                  <a16:creationId xmlns:a16="http://schemas.microsoft.com/office/drawing/2014/main" id="{719597B5-E77C-48B5-80B9-E72E418B2802}"/>
                </a:ext>
              </a:extLst>
            </p:cNvPr>
            <p:cNvSpPr>
              <a:spLocks/>
            </p:cNvSpPr>
            <p:nvPr/>
          </p:nvSpPr>
          <p:spPr bwMode="auto">
            <a:xfrm>
              <a:off x="4899168" y="3772234"/>
              <a:ext cx="141287" cy="95250"/>
            </a:xfrm>
            <a:custGeom>
              <a:avLst/>
              <a:gdLst>
                <a:gd name="T0" fmla="*/ 0 w 89"/>
                <a:gd name="T1" fmla="*/ 52 h 60"/>
                <a:gd name="T2" fmla="*/ 15 w 89"/>
                <a:gd name="T3" fmla="*/ 60 h 60"/>
                <a:gd name="T4" fmla="*/ 89 w 89"/>
                <a:gd name="T5" fmla="*/ 15 h 60"/>
                <a:gd name="T6" fmla="*/ 82 w 89"/>
                <a:gd name="T7" fmla="*/ 0 h 60"/>
                <a:gd name="T8" fmla="*/ 8 w 89"/>
                <a:gd name="T9" fmla="*/ 45 h 60"/>
                <a:gd name="T10" fmla="*/ 22 w 89"/>
                <a:gd name="T11" fmla="*/ 52 h 60"/>
                <a:gd name="T12" fmla="*/ 0 w 89"/>
                <a:gd name="T13" fmla="*/ 52 h 60"/>
                <a:gd name="T14" fmla="*/ 0 60000 65536"/>
                <a:gd name="T15" fmla="*/ 0 60000 65536"/>
                <a:gd name="T16" fmla="*/ 0 60000 65536"/>
                <a:gd name="T17" fmla="*/ 0 60000 65536"/>
                <a:gd name="T18" fmla="*/ 0 60000 65536"/>
                <a:gd name="T19" fmla="*/ 0 60000 65536"/>
                <a:gd name="T20" fmla="*/ 0 60000 65536"/>
                <a:gd name="T21" fmla="*/ 0 w 89"/>
                <a:gd name="T22" fmla="*/ 0 h 60"/>
                <a:gd name="T23" fmla="*/ 89 w 8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0">
                  <a:moveTo>
                    <a:pt x="0" y="52"/>
                  </a:moveTo>
                  <a:lnTo>
                    <a:pt x="15" y="60"/>
                  </a:lnTo>
                  <a:lnTo>
                    <a:pt x="89" y="15"/>
                  </a:lnTo>
                  <a:lnTo>
                    <a:pt x="82" y="0"/>
                  </a:lnTo>
                  <a:lnTo>
                    <a:pt x="8" y="45"/>
                  </a:lnTo>
                  <a:lnTo>
                    <a:pt x="22"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29" name="Freeform 66">
              <a:extLst>
                <a:ext uri="{FF2B5EF4-FFF2-40B4-BE49-F238E27FC236}">
                  <a16:creationId xmlns:a16="http://schemas.microsoft.com/office/drawing/2014/main" id="{3702702C-3E9B-45AF-9E01-54EA74A9F826}"/>
                </a:ext>
              </a:extLst>
            </p:cNvPr>
            <p:cNvSpPr>
              <a:spLocks/>
            </p:cNvSpPr>
            <p:nvPr/>
          </p:nvSpPr>
          <p:spPr bwMode="auto">
            <a:xfrm>
              <a:off x="4899168" y="3854784"/>
              <a:ext cx="23812" cy="23813"/>
            </a:xfrm>
            <a:custGeom>
              <a:avLst/>
              <a:gdLst>
                <a:gd name="T0" fmla="*/ 0 w 15"/>
                <a:gd name="T1" fmla="*/ 0 h 15"/>
                <a:gd name="T2" fmla="*/ 0 w 15"/>
                <a:gd name="T3" fmla="*/ 15 h 15"/>
                <a:gd name="T4" fmla="*/ 15 w 15"/>
                <a:gd name="T5" fmla="*/ 8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0"/>
                  </a:moveTo>
                  <a:lnTo>
                    <a:pt x="0" y="15"/>
                  </a:lnTo>
                  <a:lnTo>
                    <a:pt x="15" y="8"/>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30" name="Freeform 67">
              <a:extLst>
                <a:ext uri="{FF2B5EF4-FFF2-40B4-BE49-F238E27FC236}">
                  <a16:creationId xmlns:a16="http://schemas.microsoft.com/office/drawing/2014/main" id="{DCA154F9-A629-4474-8BA8-D754718A55B0}"/>
                </a:ext>
              </a:extLst>
            </p:cNvPr>
            <p:cNvSpPr>
              <a:spLocks/>
            </p:cNvSpPr>
            <p:nvPr/>
          </p:nvSpPr>
          <p:spPr bwMode="auto">
            <a:xfrm>
              <a:off x="4888056" y="3713497"/>
              <a:ext cx="46037" cy="141288"/>
            </a:xfrm>
            <a:custGeom>
              <a:avLst/>
              <a:gdLst>
                <a:gd name="T0" fmla="*/ 7 w 29"/>
                <a:gd name="T1" fmla="*/ 0 h 89"/>
                <a:gd name="T2" fmla="*/ 0 w 29"/>
                <a:gd name="T3" fmla="*/ 7 h 89"/>
                <a:gd name="T4" fmla="*/ 7 w 29"/>
                <a:gd name="T5" fmla="*/ 89 h 89"/>
                <a:gd name="T6" fmla="*/ 29 w 29"/>
                <a:gd name="T7" fmla="*/ 89 h 89"/>
                <a:gd name="T8" fmla="*/ 15 w 29"/>
                <a:gd name="T9" fmla="*/ 0 h 89"/>
                <a:gd name="T10" fmla="*/ 7 w 29"/>
                <a:gd name="T11" fmla="*/ 0 h 89"/>
                <a:gd name="T12" fmla="*/ 0 60000 65536"/>
                <a:gd name="T13" fmla="*/ 0 60000 65536"/>
                <a:gd name="T14" fmla="*/ 0 60000 65536"/>
                <a:gd name="T15" fmla="*/ 0 60000 65536"/>
                <a:gd name="T16" fmla="*/ 0 60000 65536"/>
                <a:gd name="T17" fmla="*/ 0 60000 65536"/>
                <a:gd name="T18" fmla="*/ 0 w 29"/>
                <a:gd name="T19" fmla="*/ 0 h 89"/>
                <a:gd name="T20" fmla="*/ 29 w 29"/>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29" h="89">
                  <a:moveTo>
                    <a:pt x="7" y="0"/>
                  </a:moveTo>
                  <a:lnTo>
                    <a:pt x="0" y="7"/>
                  </a:lnTo>
                  <a:lnTo>
                    <a:pt x="7" y="89"/>
                  </a:lnTo>
                  <a:lnTo>
                    <a:pt x="29" y="89"/>
                  </a:lnTo>
                  <a:lnTo>
                    <a:pt x="15" y="0"/>
                  </a:lnTo>
                  <a:lnTo>
                    <a:pt x="7"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79" name="Freeform 41">
              <a:extLst>
                <a:ext uri="{FF2B5EF4-FFF2-40B4-BE49-F238E27FC236}">
                  <a16:creationId xmlns:a16="http://schemas.microsoft.com/office/drawing/2014/main" id="{B2FF0243-20AD-4047-B35A-B060696F7882}"/>
                </a:ext>
              </a:extLst>
            </p:cNvPr>
            <p:cNvSpPr>
              <a:spLocks/>
            </p:cNvSpPr>
            <p:nvPr/>
          </p:nvSpPr>
          <p:spPr bwMode="auto">
            <a:xfrm>
              <a:off x="7625055" y="3692318"/>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1" y="49"/>
                  </a:moveTo>
                  <a:lnTo>
                    <a:pt x="50" y="49"/>
                  </a:lnTo>
                  <a:lnTo>
                    <a:pt x="50" y="1"/>
                  </a:lnTo>
                  <a:lnTo>
                    <a:pt x="50" y="0"/>
                  </a:lnTo>
                  <a:lnTo>
                    <a:pt x="1" y="0"/>
                  </a:lnTo>
                  <a:lnTo>
                    <a:pt x="1" y="1"/>
                  </a:lnTo>
                  <a:lnTo>
                    <a:pt x="0" y="1"/>
                  </a:lnTo>
                  <a:lnTo>
                    <a:pt x="0" y="49"/>
                  </a:lnTo>
                  <a:lnTo>
                    <a:pt x="1" y="49"/>
                  </a:lnTo>
                  <a:close/>
                </a:path>
              </a:pathLst>
            </a:custGeom>
            <a:solidFill>
              <a:srgbClr val="19AD43"/>
            </a:solidFill>
            <a:ln w="9525">
              <a:solidFill>
                <a:srgbClr val="000000"/>
              </a:solidFill>
              <a:round/>
              <a:headEnd/>
              <a:tailEnd/>
            </a:ln>
          </p:spPr>
          <p:txBody>
            <a:bodyPr/>
            <a:lstStyle/>
            <a:p>
              <a:endParaRPr lang="ru-RU"/>
            </a:p>
          </p:txBody>
        </p:sp>
        <p:sp>
          <p:nvSpPr>
            <p:cNvPr id="580" name="Freeform 42">
              <a:extLst>
                <a:ext uri="{FF2B5EF4-FFF2-40B4-BE49-F238E27FC236}">
                  <a16:creationId xmlns:a16="http://schemas.microsoft.com/office/drawing/2014/main" id="{6F89EC22-7CA9-4B16-920C-7C6E2882EB58}"/>
                </a:ext>
              </a:extLst>
            </p:cNvPr>
            <p:cNvSpPr>
              <a:spLocks/>
            </p:cNvSpPr>
            <p:nvPr/>
          </p:nvSpPr>
          <p:spPr bwMode="auto">
            <a:xfrm>
              <a:off x="7625055" y="3692318"/>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2147483647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1" y="49"/>
                  </a:moveTo>
                  <a:lnTo>
                    <a:pt x="50" y="49"/>
                  </a:lnTo>
                  <a:lnTo>
                    <a:pt x="50" y="1"/>
                  </a:lnTo>
                  <a:lnTo>
                    <a:pt x="50" y="0"/>
                  </a:lnTo>
                  <a:lnTo>
                    <a:pt x="1" y="0"/>
                  </a:lnTo>
                  <a:lnTo>
                    <a:pt x="1" y="1"/>
                  </a:lnTo>
                  <a:lnTo>
                    <a:pt x="0" y="1"/>
                  </a:lnTo>
                  <a:lnTo>
                    <a:pt x="0" y="49"/>
                  </a:lnTo>
                  <a:lnTo>
                    <a:pt x="1"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581" name="Freeform 43">
              <a:extLst>
                <a:ext uri="{FF2B5EF4-FFF2-40B4-BE49-F238E27FC236}">
                  <a16:creationId xmlns:a16="http://schemas.microsoft.com/office/drawing/2014/main" id="{6C3FDDA0-4A15-4D37-BA27-3757CBE34248}"/>
                </a:ext>
              </a:extLst>
            </p:cNvPr>
            <p:cNvSpPr>
              <a:spLocks/>
            </p:cNvSpPr>
            <p:nvPr/>
          </p:nvSpPr>
          <p:spPr bwMode="auto">
            <a:xfrm>
              <a:off x="8215605" y="4270168"/>
              <a:ext cx="577850" cy="590550"/>
            </a:xfrm>
            <a:custGeom>
              <a:avLst/>
              <a:gdLst>
                <a:gd name="T0" fmla="*/ 0 w 49"/>
                <a:gd name="T1" fmla="*/ 2147483647 h 50"/>
                <a:gd name="T2" fmla="*/ 2147483647 w 49"/>
                <a:gd name="T3" fmla="*/ 2147483647 h 50"/>
                <a:gd name="T4" fmla="*/ 2147483647 w 49"/>
                <a:gd name="T5" fmla="*/ 2147483647 h 50"/>
                <a:gd name="T6" fmla="*/ 2147483647 w 49"/>
                <a:gd name="T7" fmla="*/ 2147483647 h 50"/>
                <a:gd name="T8" fmla="*/ 2147483647 w 49"/>
                <a:gd name="T9" fmla="*/ 0 h 50"/>
                <a:gd name="T10" fmla="*/ 2147483647 w 49"/>
                <a:gd name="T11" fmla="*/ 0 h 50"/>
                <a:gd name="T12" fmla="*/ 2147483647 w 49"/>
                <a:gd name="T13" fmla="*/ 0 h 50"/>
                <a:gd name="T14" fmla="*/ 0 w 49"/>
                <a:gd name="T15" fmla="*/ 0 h 50"/>
                <a:gd name="T16" fmla="*/ 0 w 49"/>
                <a:gd name="T17" fmla="*/ 0 h 50"/>
                <a:gd name="T18" fmla="*/ 0 w 49"/>
                <a:gd name="T19" fmla="*/ 2147483647 h 50"/>
                <a:gd name="T20" fmla="*/ 0 w 49"/>
                <a:gd name="T21" fmla="*/ 2147483647 h 50"/>
                <a:gd name="T22" fmla="*/ 0 w 49"/>
                <a:gd name="T23" fmla="*/ 2147483647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
                <a:gd name="T37" fmla="*/ 0 h 50"/>
                <a:gd name="T38" fmla="*/ 49 w 49"/>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 h="50">
                  <a:moveTo>
                    <a:pt x="0" y="50"/>
                  </a:moveTo>
                  <a:lnTo>
                    <a:pt x="48" y="50"/>
                  </a:lnTo>
                  <a:lnTo>
                    <a:pt x="49" y="50"/>
                  </a:lnTo>
                  <a:lnTo>
                    <a:pt x="49" y="49"/>
                  </a:lnTo>
                  <a:lnTo>
                    <a:pt x="49" y="0"/>
                  </a:lnTo>
                  <a:lnTo>
                    <a:pt x="48" y="0"/>
                  </a:lnTo>
                  <a:lnTo>
                    <a:pt x="0" y="0"/>
                  </a:lnTo>
                  <a:lnTo>
                    <a:pt x="0" y="49"/>
                  </a:lnTo>
                  <a:lnTo>
                    <a:pt x="0" y="50"/>
                  </a:lnTo>
                  <a:close/>
                </a:path>
              </a:pathLst>
            </a:custGeom>
            <a:solidFill>
              <a:srgbClr val="19AD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82" name="Freeform 44">
              <a:extLst>
                <a:ext uri="{FF2B5EF4-FFF2-40B4-BE49-F238E27FC236}">
                  <a16:creationId xmlns:a16="http://schemas.microsoft.com/office/drawing/2014/main" id="{FD900092-E6EE-415E-81E8-D3941C0E0A69}"/>
                </a:ext>
              </a:extLst>
            </p:cNvPr>
            <p:cNvSpPr>
              <a:spLocks/>
            </p:cNvSpPr>
            <p:nvPr/>
          </p:nvSpPr>
          <p:spPr bwMode="auto">
            <a:xfrm>
              <a:off x="8215605" y="4270168"/>
              <a:ext cx="577850" cy="590550"/>
            </a:xfrm>
            <a:custGeom>
              <a:avLst/>
              <a:gdLst>
                <a:gd name="T0" fmla="*/ 0 w 49"/>
                <a:gd name="T1" fmla="*/ 2147483647 h 50"/>
                <a:gd name="T2" fmla="*/ 2147483647 w 49"/>
                <a:gd name="T3" fmla="*/ 2147483647 h 50"/>
                <a:gd name="T4" fmla="*/ 2147483647 w 49"/>
                <a:gd name="T5" fmla="*/ 2147483647 h 50"/>
                <a:gd name="T6" fmla="*/ 2147483647 w 49"/>
                <a:gd name="T7" fmla="*/ 2147483647 h 50"/>
                <a:gd name="T8" fmla="*/ 2147483647 w 49"/>
                <a:gd name="T9" fmla="*/ 0 h 50"/>
                <a:gd name="T10" fmla="*/ 2147483647 w 49"/>
                <a:gd name="T11" fmla="*/ 0 h 50"/>
                <a:gd name="T12" fmla="*/ 2147483647 w 49"/>
                <a:gd name="T13" fmla="*/ 0 h 50"/>
                <a:gd name="T14" fmla="*/ 0 w 49"/>
                <a:gd name="T15" fmla="*/ 0 h 50"/>
                <a:gd name="T16" fmla="*/ 0 w 49"/>
                <a:gd name="T17" fmla="*/ 0 h 50"/>
                <a:gd name="T18" fmla="*/ 0 w 49"/>
                <a:gd name="T19" fmla="*/ 2147483647 h 50"/>
                <a:gd name="T20" fmla="*/ 0 w 49"/>
                <a:gd name="T21" fmla="*/ 2147483647 h 50"/>
                <a:gd name="T22" fmla="*/ 0 w 49"/>
                <a:gd name="T23" fmla="*/ 2147483647 h 50"/>
                <a:gd name="T24" fmla="*/ 0 w 49"/>
                <a:gd name="T25" fmla="*/ 2147483647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
                <a:gd name="T40" fmla="*/ 0 h 50"/>
                <a:gd name="T41" fmla="*/ 49 w 49"/>
                <a:gd name="T42" fmla="*/ 50 h 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 h="50">
                  <a:moveTo>
                    <a:pt x="0" y="50"/>
                  </a:moveTo>
                  <a:lnTo>
                    <a:pt x="48" y="50"/>
                  </a:lnTo>
                  <a:lnTo>
                    <a:pt x="49" y="50"/>
                  </a:lnTo>
                  <a:lnTo>
                    <a:pt x="49" y="49"/>
                  </a:lnTo>
                  <a:lnTo>
                    <a:pt x="49" y="0"/>
                  </a:lnTo>
                  <a:lnTo>
                    <a:pt x="48" y="0"/>
                  </a:lnTo>
                  <a:lnTo>
                    <a:pt x="0" y="0"/>
                  </a:lnTo>
                  <a:lnTo>
                    <a:pt x="0" y="49"/>
                  </a:lnTo>
                  <a:lnTo>
                    <a:pt x="0" y="50"/>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583" name="Rectangle 49">
              <a:extLst>
                <a:ext uri="{FF2B5EF4-FFF2-40B4-BE49-F238E27FC236}">
                  <a16:creationId xmlns:a16="http://schemas.microsoft.com/office/drawing/2014/main" id="{FAE5AAB6-AA0E-4E76-B3C7-D054381CF327}"/>
                </a:ext>
              </a:extLst>
            </p:cNvPr>
            <p:cNvSpPr>
              <a:spLocks noChangeArrowheads="1"/>
            </p:cNvSpPr>
            <p:nvPr/>
          </p:nvSpPr>
          <p:spPr bwMode="auto">
            <a:xfrm>
              <a:off x="7707606" y="3727243"/>
              <a:ext cx="282128"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dirty="0">
                  <a:solidFill>
                    <a:srgbClr val="353A3C"/>
                  </a:solidFill>
                  <a:latin typeface="Comic Sans MS" panose="030F0702030302020204" pitchFamily="66" charset="0"/>
                </a:rPr>
                <a:t>268</a:t>
              </a:r>
              <a:endParaRPr lang="ru-RU" altLang="ru-RU" sz="1800" dirty="0"/>
            </a:p>
          </p:txBody>
        </p:sp>
        <p:sp>
          <p:nvSpPr>
            <p:cNvPr id="584" name="Rectangle 50">
              <a:extLst>
                <a:ext uri="{FF2B5EF4-FFF2-40B4-BE49-F238E27FC236}">
                  <a16:creationId xmlns:a16="http://schemas.microsoft.com/office/drawing/2014/main" id="{BFBAE947-EBC3-4CE6-A78C-F48CCB0B579D}"/>
                </a:ext>
              </a:extLst>
            </p:cNvPr>
            <p:cNvSpPr>
              <a:spLocks noChangeArrowheads="1"/>
            </p:cNvSpPr>
            <p:nvPr/>
          </p:nvSpPr>
          <p:spPr bwMode="auto">
            <a:xfrm>
              <a:off x="8298155" y="4281281"/>
              <a:ext cx="282128"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dirty="0">
                  <a:solidFill>
                    <a:srgbClr val="353A3C"/>
                  </a:solidFill>
                  <a:latin typeface="Comic Sans MS" panose="030F0702030302020204" pitchFamily="66" charset="0"/>
                </a:rPr>
                <a:t>268</a:t>
              </a:r>
              <a:endParaRPr lang="ru-RU" altLang="ru-RU" sz="1800" dirty="0"/>
            </a:p>
          </p:txBody>
        </p:sp>
        <p:sp>
          <p:nvSpPr>
            <p:cNvPr id="585" name="Rectangle 52">
              <a:extLst>
                <a:ext uri="{FF2B5EF4-FFF2-40B4-BE49-F238E27FC236}">
                  <a16:creationId xmlns:a16="http://schemas.microsoft.com/office/drawing/2014/main" id="{E961E644-E1B3-4F47-B14D-03C5EC4A5223}"/>
                </a:ext>
              </a:extLst>
            </p:cNvPr>
            <p:cNvSpPr>
              <a:spLocks noChangeArrowheads="1"/>
            </p:cNvSpPr>
            <p:nvPr/>
          </p:nvSpPr>
          <p:spPr bwMode="auto">
            <a:xfrm>
              <a:off x="8410187" y="4903581"/>
              <a:ext cx="333424"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500" dirty="0">
                  <a:solidFill>
                    <a:srgbClr val="00944B"/>
                  </a:solidFill>
                  <a:latin typeface="Comic Sans MS" panose="030F0702030302020204" pitchFamily="66" charset="0"/>
                </a:rPr>
                <a:t>SF</a:t>
              </a:r>
              <a:endParaRPr lang="ru-RU" altLang="ru-RU" sz="1800" dirty="0"/>
            </a:p>
          </p:txBody>
        </p:sp>
        <p:sp>
          <p:nvSpPr>
            <p:cNvPr id="586" name="Freeform 56">
              <a:extLst>
                <a:ext uri="{FF2B5EF4-FFF2-40B4-BE49-F238E27FC236}">
                  <a16:creationId xmlns:a16="http://schemas.microsoft.com/office/drawing/2014/main" id="{04AB902E-A323-4F72-91A8-D704AD1B0AC3}"/>
                </a:ext>
              </a:extLst>
            </p:cNvPr>
            <p:cNvSpPr>
              <a:spLocks/>
            </p:cNvSpPr>
            <p:nvPr/>
          </p:nvSpPr>
          <p:spPr bwMode="auto">
            <a:xfrm>
              <a:off x="7643198" y="3700709"/>
              <a:ext cx="577850" cy="566738"/>
            </a:xfrm>
            <a:custGeom>
              <a:avLst/>
              <a:gdLst>
                <a:gd name="T0" fmla="*/ 2147483647 w 49"/>
                <a:gd name="T1" fmla="*/ 0 h 48"/>
                <a:gd name="T2" fmla="*/ 2147483647 w 49"/>
                <a:gd name="T3" fmla="*/ 2147483647 h 48"/>
                <a:gd name="T4" fmla="*/ 0 w 49"/>
                <a:gd name="T5" fmla="*/ 2147483647 h 48"/>
                <a:gd name="T6" fmla="*/ 2147483647 w 49"/>
                <a:gd name="T7" fmla="*/ 0 h 48"/>
                <a:gd name="T8" fmla="*/ 0 60000 65536"/>
                <a:gd name="T9" fmla="*/ 0 60000 65536"/>
                <a:gd name="T10" fmla="*/ 0 60000 65536"/>
                <a:gd name="T11" fmla="*/ 0 60000 65536"/>
                <a:gd name="T12" fmla="*/ 0 w 49"/>
                <a:gd name="T13" fmla="*/ 0 h 48"/>
                <a:gd name="T14" fmla="*/ 49 w 49"/>
                <a:gd name="T15" fmla="*/ 48 h 48"/>
              </a:gdLst>
              <a:ahLst/>
              <a:cxnLst>
                <a:cxn ang="T8">
                  <a:pos x="T0" y="T1"/>
                </a:cxn>
                <a:cxn ang="T9">
                  <a:pos x="T2" y="T3"/>
                </a:cxn>
                <a:cxn ang="T10">
                  <a:pos x="T4" y="T5"/>
                </a:cxn>
                <a:cxn ang="T11">
                  <a:pos x="T6" y="T7"/>
                </a:cxn>
              </a:cxnLst>
              <a:rect l="T12" t="T13" r="T14" b="T15"/>
              <a:pathLst>
                <a:path w="49" h="48">
                  <a:moveTo>
                    <a:pt x="49" y="0"/>
                  </a:moveTo>
                  <a:lnTo>
                    <a:pt x="49" y="48"/>
                  </a:lnTo>
                  <a:lnTo>
                    <a:pt x="0" y="48"/>
                  </a:lnTo>
                  <a:lnTo>
                    <a:pt x="49" y="0"/>
                  </a:lnTo>
                  <a:close/>
                </a:path>
              </a:pathLst>
            </a:custGeom>
            <a:solidFill>
              <a:srgbClr val="EF9281"/>
            </a:solidFill>
            <a:ln w="12700">
              <a:solidFill>
                <a:srgbClr val="000000"/>
              </a:solidFill>
              <a:round/>
              <a:headEnd/>
              <a:tailEnd/>
            </a:ln>
          </p:spPr>
          <p:txBody>
            <a:bodyPr/>
            <a:lstStyle/>
            <a:p>
              <a:endParaRPr lang="ru-RU"/>
            </a:p>
          </p:txBody>
        </p:sp>
        <p:sp>
          <p:nvSpPr>
            <p:cNvPr id="587" name="Rectangle 57">
              <a:extLst>
                <a:ext uri="{FF2B5EF4-FFF2-40B4-BE49-F238E27FC236}">
                  <a16:creationId xmlns:a16="http://schemas.microsoft.com/office/drawing/2014/main" id="{CAA16342-277B-4075-9144-BA0F484AF024}"/>
                </a:ext>
              </a:extLst>
            </p:cNvPr>
            <p:cNvSpPr>
              <a:spLocks noChangeArrowheads="1"/>
            </p:cNvSpPr>
            <p:nvPr/>
          </p:nvSpPr>
          <p:spPr bwMode="auto">
            <a:xfrm>
              <a:off x="7802855" y="3952669"/>
              <a:ext cx="3783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dirty="0">
                  <a:solidFill>
                    <a:srgbClr val="353A3C"/>
                  </a:solidFill>
                  <a:latin typeface="Comic Sans MS" panose="030F0702030302020204" pitchFamily="66" charset="0"/>
                </a:rPr>
                <a:t>105</a:t>
              </a:r>
              <a:endParaRPr lang="ru-RU" altLang="ru-RU" sz="1800" dirty="0"/>
            </a:p>
          </p:txBody>
        </p:sp>
        <p:sp>
          <p:nvSpPr>
            <p:cNvPr id="588" name="Rectangle 58">
              <a:extLst>
                <a:ext uri="{FF2B5EF4-FFF2-40B4-BE49-F238E27FC236}">
                  <a16:creationId xmlns:a16="http://schemas.microsoft.com/office/drawing/2014/main" id="{A282E192-4BE5-4B50-A432-6780E5743F7F}"/>
                </a:ext>
              </a:extLst>
            </p:cNvPr>
            <p:cNvSpPr>
              <a:spLocks noChangeArrowheads="1"/>
            </p:cNvSpPr>
            <p:nvPr/>
          </p:nvSpPr>
          <p:spPr bwMode="auto">
            <a:xfrm>
              <a:off x="8380706" y="4506705"/>
              <a:ext cx="3783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a:solidFill>
                    <a:srgbClr val="353A3C"/>
                  </a:solidFill>
                  <a:latin typeface="Comic Sans MS" panose="030F0702030302020204" pitchFamily="66" charset="0"/>
                </a:rPr>
                <a:t>104</a:t>
              </a:r>
              <a:endParaRPr lang="ru-RU" altLang="ru-RU" sz="1800"/>
            </a:p>
          </p:txBody>
        </p:sp>
        <p:sp>
          <p:nvSpPr>
            <p:cNvPr id="589" name="Line 59">
              <a:extLst>
                <a:ext uri="{FF2B5EF4-FFF2-40B4-BE49-F238E27FC236}">
                  <a16:creationId xmlns:a16="http://schemas.microsoft.com/office/drawing/2014/main" id="{C4663134-4811-4A22-A526-B3A2FA2A2C97}"/>
                </a:ext>
              </a:extLst>
            </p:cNvPr>
            <p:cNvSpPr>
              <a:spLocks noChangeShapeType="1"/>
            </p:cNvSpPr>
            <p:nvPr/>
          </p:nvSpPr>
          <p:spPr bwMode="auto">
            <a:xfrm>
              <a:off x="8321967" y="4328905"/>
              <a:ext cx="34925" cy="1588"/>
            </a:xfrm>
            <a:prstGeom prst="line">
              <a:avLst/>
            </a:prstGeom>
            <a:noFill/>
            <a:ln w="0">
              <a:solidFill>
                <a:srgbClr val="2E2C2C"/>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595" name="Rectangle 51">
              <a:extLst>
                <a:ext uri="{FF2B5EF4-FFF2-40B4-BE49-F238E27FC236}">
                  <a16:creationId xmlns:a16="http://schemas.microsoft.com/office/drawing/2014/main" id="{BA1A8CD8-5CD9-47E2-98D7-A2DE16EFBCEA}"/>
                </a:ext>
              </a:extLst>
            </p:cNvPr>
            <p:cNvSpPr>
              <a:spLocks noChangeArrowheads="1"/>
            </p:cNvSpPr>
            <p:nvPr/>
          </p:nvSpPr>
          <p:spPr bwMode="auto">
            <a:xfrm>
              <a:off x="7899016" y="4289533"/>
              <a:ext cx="143203"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500" dirty="0">
                  <a:solidFill>
                    <a:srgbClr val="E44600"/>
                  </a:solidFill>
                  <a:latin typeface="Comic Sans MS" panose="030F0702030302020204" pitchFamily="66" charset="0"/>
                </a:rPr>
                <a:t>a</a:t>
              </a:r>
              <a:endParaRPr lang="ru-RU" altLang="ru-RU" sz="1800" dirty="0"/>
            </a:p>
          </p:txBody>
        </p:sp>
        <p:sp>
          <p:nvSpPr>
            <p:cNvPr id="610" name="Прямоугольный треугольник 609">
              <a:extLst>
                <a:ext uri="{FF2B5EF4-FFF2-40B4-BE49-F238E27FC236}">
                  <a16:creationId xmlns:a16="http://schemas.microsoft.com/office/drawing/2014/main" id="{F28D3826-1154-4CFD-9A0B-8DDAEC71477A}"/>
                </a:ext>
              </a:extLst>
            </p:cNvPr>
            <p:cNvSpPr/>
            <p:nvPr/>
          </p:nvSpPr>
          <p:spPr>
            <a:xfrm>
              <a:off x="7619876" y="3986894"/>
              <a:ext cx="344263" cy="287110"/>
            </a:xfrm>
            <a:prstGeom prst="rtTriangl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609" name="Группа 608">
              <a:extLst>
                <a:ext uri="{FF2B5EF4-FFF2-40B4-BE49-F238E27FC236}">
                  <a16:creationId xmlns:a16="http://schemas.microsoft.com/office/drawing/2014/main" id="{BC801ACF-7E57-4A97-9F79-8F8A9B44ABE6}"/>
                </a:ext>
              </a:extLst>
            </p:cNvPr>
            <p:cNvGrpSpPr/>
            <p:nvPr/>
          </p:nvGrpSpPr>
          <p:grpSpPr>
            <a:xfrm>
              <a:off x="7737714" y="4243823"/>
              <a:ext cx="234949" cy="401638"/>
              <a:chOff x="4876765" y="4232156"/>
              <a:chExt cx="234949" cy="401638"/>
            </a:xfrm>
          </p:grpSpPr>
          <p:sp>
            <p:nvSpPr>
              <p:cNvPr id="597" name="Freeform 65">
                <a:extLst>
                  <a:ext uri="{FF2B5EF4-FFF2-40B4-BE49-F238E27FC236}">
                    <a16:creationId xmlns:a16="http://schemas.microsoft.com/office/drawing/2014/main" id="{B7312890-88F9-47C1-A604-81577243A117}"/>
                  </a:ext>
                </a:extLst>
              </p:cNvPr>
              <p:cNvSpPr>
                <a:spLocks/>
              </p:cNvSpPr>
              <p:nvPr/>
            </p:nvSpPr>
            <p:spPr bwMode="auto">
              <a:xfrm>
                <a:off x="4887877" y="4527431"/>
                <a:ext cx="141287" cy="95250"/>
              </a:xfrm>
              <a:custGeom>
                <a:avLst/>
                <a:gdLst>
                  <a:gd name="T0" fmla="*/ 0 w 89"/>
                  <a:gd name="T1" fmla="*/ 52 h 60"/>
                  <a:gd name="T2" fmla="*/ 15 w 89"/>
                  <a:gd name="T3" fmla="*/ 60 h 60"/>
                  <a:gd name="T4" fmla="*/ 89 w 89"/>
                  <a:gd name="T5" fmla="*/ 15 h 60"/>
                  <a:gd name="T6" fmla="*/ 82 w 89"/>
                  <a:gd name="T7" fmla="*/ 0 h 60"/>
                  <a:gd name="T8" fmla="*/ 8 w 89"/>
                  <a:gd name="T9" fmla="*/ 45 h 60"/>
                  <a:gd name="T10" fmla="*/ 22 w 89"/>
                  <a:gd name="T11" fmla="*/ 52 h 60"/>
                  <a:gd name="T12" fmla="*/ 0 w 89"/>
                  <a:gd name="T13" fmla="*/ 52 h 60"/>
                  <a:gd name="T14" fmla="*/ 0 60000 65536"/>
                  <a:gd name="T15" fmla="*/ 0 60000 65536"/>
                  <a:gd name="T16" fmla="*/ 0 60000 65536"/>
                  <a:gd name="T17" fmla="*/ 0 60000 65536"/>
                  <a:gd name="T18" fmla="*/ 0 60000 65536"/>
                  <a:gd name="T19" fmla="*/ 0 60000 65536"/>
                  <a:gd name="T20" fmla="*/ 0 60000 65536"/>
                  <a:gd name="T21" fmla="*/ 0 w 89"/>
                  <a:gd name="T22" fmla="*/ 0 h 60"/>
                  <a:gd name="T23" fmla="*/ 89 w 8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0">
                    <a:moveTo>
                      <a:pt x="0" y="52"/>
                    </a:moveTo>
                    <a:lnTo>
                      <a:pt x="15" y="60"/>
                    </a:lnTo>
                    <a:lnTo>
                      <a:pt x="89" y="15"/>
                    </a:lnTo>
                    <a:lnTo>
                      <a:pt x="82" y="0"/>
                    </a:lnTo>
                    <a:lnTo>
                      <a:pt x="8" y="45"/>
                    </a:lnTo>
                    <a:lnTo>
                      <a:pt x="22"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96" name="Freeform 64">
                <a:extLst>
                  <a:ext uri="{FF2B5EF4-FFF2-40B4-BE49-F238E27FC236}">
                    <a16:creationId xmlns:a16="http://schemas.microsoft.com/office/drawing/2014/main" id="{D993321B-8DFC-43C9-B673-2523886D28B1}"/>
                  </a:ext>
                </a:extLst>
              </p:cNvPr>
              <p:cNvSpPr>
                <a:spLocks/>
              </p:cNvSpPr>
              <p:nvPr/>
            </p:nvSpPr>
            <p:spPr bwMode="auto">
              <a:xfrm>
                <a:off x="4900577" y="4232156"/>
                <a:ext cx="211137" cy="366713"/>
              </a:xfrm>
              <a:custGeom>
                <a:avLst/>
                <a:gdLst>
                  <a:gd name="T0" fmla="*/ 14 w 133"/>
                  <a:gd name="T1" fmla="*/ 231 h 231"/>
                  <a:gd name="T2" fmla="*/ 133 w 133"/>
                  <a:gd name="T3" fmla="*/ 8 h 231"/>
                  <a:gd name="T4" fmla="*/ 118 w 133"/>
                  <a:gd name="T5" fmla="*/ 0 h 231"/>
                  <a:gd name="T6" fmla="*/ 0 w 133"/>
                  <a:gd name="T7" fmla="*/ 223 h 231"/>
                  <a:gd name="T8" fmla="*/ 14 w 133"/>
                  <a:gd name="T9" fmla="*/ 231 h 231"/>
                  <a:gd name="T10" fmla="*/ 0 60000 65536"/>
                  <a:gd name="T11" fmla="*/ 0 60000 65536"/>
                  <a:gd name="T12" fmla="*/ 0 60000 65536"/>
                  <a:gd name="T13" fmla="*/ 0 60000 65536"/>
                  <a:gd name="T14" fmla="*/ 0 60000 65536"/>
                  <a:gd name="T15" fmla="*/ 0 w 133"/>
                  <a:gd name="T16" fmla="*/ 0 h 231"/>
                  <a:gd name="T17" fmla="*/ 133 w 133"/>
                  <a:gd name="T18" fmla="*/ 231 h 231"/>
                </a:gdLst>
                <a:ahLst/>
                <a:cxnLst>
                  <a:cxn ang="T10">
                    <a:pos x="T0" y="T1"/>
                  </a:cxn>
                  <a:cxn ang="T11">
                    <a:pos x="T2" y="T3"/>
                  </a:cxn>
                  <a:cxn ang="T12">
                    <a:pos x="T4" y="T5"/>
                  </a:cxn>
                  <a:cxn ang="T13">
                    <a:pos x="T6" y="T7"/>
                  </a:cxn>
                  <a:cxn ang="T14">
                    <a:pos x="T8" y="T9"/>
                  </a:cxn>
                </a:cxnLst>
                <a:rect l="T15" t="T16" r="T17" b="T18"/>
                <a:pathLst>
                  <a:path w="133" h="231">
                    <a:moveTo>
                      <a:pt x="14" y="231"/>
                    </a:moveTo>
                    <a:lnTo>
                      <a:pt x="133" y="8"/>
                    </a:lnTo>
                    <a:lnTo>
                      <a:pt x="118" y="0"/>
                    </a:lnTo>
                    <a:lnTo>
                      <a:pt x="0" y="223"/>
                    </a:lnTo>
                    <a:lnTo>
                      <a:pt x="14" y="231"/>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98" name="Freeform 66">
                <a:extLst>
                  <a:ext uri="{FF2B5EF4-FFF2-40B4-BE49-F238E27FC236}">
                    <a16:creationId xmlns:a16="http://schemas.microsoft.com/office/drawing/2014/main" id="{E718142C-56D6-4745-BCDF-05E01530B1C0}"/>
                  </a:ext>
                </a:extLst>
              </p:cNvPr>
              <p:cNvSpPr>
                <a:spLocks/>
              </p:cNvSpPr>
              <p:nvPr/>
            </p:nvSpPr>
            <p:spPr bwMode="auto">
              <a:xfrm>
                <a:off x="4887877" y="4609981"/>
                <a:ext cx="23812" cy="23813"/>
              </a:xfrm>
              <a:custGeom>
                <a:avLst/>
                <a:gdLst>
                  <a:gd name="T0" fmla="*/ 0 w 15"/>
                  <a:gd name="T1" fmla="*/ 0 h 15"/>
                  <a:gd name="T2" fmla="*/ 0 w 15"/>
                  <a:gd name="T3" fmla="*/ 15 h 15"/>
                  <a:gd name="T4" fmla="*/ 15 w 15"/>
                  <a:gd name="T5" fmla="*/ 8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0"/>
                    </a:moveTo>
                    <a:lnTo>
                      <a:pt x="0" y="15"/>
                    </a:lnTo>
                    <a:lnTo>
                      <a:pt x="15" y="8"/>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99" name="Freeform 67">
                <a:extLst>
                  <a:ext uri="{FF2B5EF4-FFF2-40B4-BE49-F238E27FC236}">
                    <a16:creationId xmlns:a16="http://schemas.microsoft.com/office/drawing/2014/main" id="{5B75D173-DD83-4CA2-9FFB-006503F7BA3F}"/>
                  </a:ext>
                </a:extLst>
              </p:cNvPr>
              <p:cNvSpPr>
                <a:spLocks/>
              </p:cNvSpPr>
              <p:nvPr/>
            </p:nvSpPr>
            <p:spPr bwMode="auto">
              <a:xfrm>
                <a:off x="4876765" y="4468694"/>
                <a:ext cx="46037" cy="141288"/>
              </a:xfrm>
              <a:custGeom>
                <a:avLst/>
                <a:gdLst>
                  <a:gd name="T0" fmla="*/ 7 w 29"/>
                  <a:gd name="T1" fmla="*/ 0 h 89"/>
                  <a:gd name="T2" fmla="*/ 0 w 29"/>
                  <a:gd name="T3" fmla="*/ 7 h 89"/>
                  <a:gd name="T4" fmla="*/ 7 w 29"/>
                  <a:gd name="T5" fmla="*/ 89 h 89"/>
                  <a:gd name="T6" fmla="*/ 29 w 29"/>
                  <a:gd name="T7" fmla="*/ 89 h 89"/>
                  <a:gd name="T8" fmla="*/ 15 w 29"/>
                  <a:gd name="T9" fmla="*/ 0 h 89"/>
                  <a:gd name="T10" fmla="*/ 7 w 29"/>
                  <a:gd name="T11" fmla="*/ 0 h 89"/>
                  <a:gd name="T12" fmla="*/ 0 60000 65536"/>
                  <a:gd name="T13" fmla="*/ 0 60000 65536"/>
                  <a:gd name="T14" fmla="*/ 0 60000 65536"/>
                  <a:gd name="T15" fmla="*/ 0 60000 65536"/>
                  <a:gd name="T16" fmla="*/ 0 60000 65536"/>
                  <a:gd name="T17" fmla="*/ 0 60000 65536"/>
                  <a:gd name="T18" fmla="*/ 0 w 29"/>
                  <a:gd name="T19" fmla="*/ 0 h 89"/>
                  <a:gd name="T20" fmla="*/ 29 w 29"/>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29" h="89">
                    <a:moveTo>
                      <a:pt x="7" y="0"/>
                    </a:moveTo>
                    <a:lnTo>
                      <a:pt x="0" y="7"/>
                    </a:lnTo>
                    <a:lnTo>
                      <a:pt x="7" y="89"/>
                    </a:lnTo>
                    <a:lnTo>
                      <a:pt x="29" y="89"/>
                    </a:lnTo>
                    <a:lnTo>
                      <a:pt x="15" y="0"/>
                    </a:lnTo>
                    <a:lnTo>
                      <a:pt x="7"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612" name="Rectangle 51">
              <a:extLst>
                <a:ext uri="{FF2B5EF4-FFF2-40B4-BE49-F238E27FC236}">
                  <a16:creationId xmlns:a16="http://schemas.microsoft.com/office/drawing/2014/main" id="{78210F29-F270-4863-99DC-FB42414D9755}"/>
                </a:ext>
              </a:extLst>
            </p:cNvPr>
            <p:cNvSpPr>
              <a:spLocks noChangeArrowheads="1"/>
            </p:cNvSpPr>
            <p:nvPr/>
          </p:nvSpPr>
          <p:spPr bwMode="auto">
            <a:xfrm>
              <a:off x="7451342" y="5081469"/>
              <a:ext cx="288541"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el-GR" altLang="ru-RU" sz="1500" dirty="0">
                  <a:solidFill>
                    <a:srgbClr val="E44600"/>
                  </a:solidFill>
                  <a:latin typeface="Comic Sans MS" panose="030F0702030302020204" pitchFamily="66" charset="0"/>
                </a:rPr>
                <a:t>α</a:t>
              </a:r>
              <a:r>
                <a:rPr lang="en-US" altLang="ru-RU" sz="1500" dirty="0">
                  <a:solidFill>
                    <a:srgbClr val="E44600"/>
                  </a:solidFill>
                  <a:latin typeface="Comic Sans MS" panose="030F0702030302020204" pitchFamily="66" charset="0"/>
                </a:rPr>
                <a:t>?</a:t>
              </a:r>
              <a:endParaRPr lang="ru-RU" altLang="ru-RU" sz="1800" dirty="0"/>
            </a:p>
          </p:txBody>
        </p:sp>
        <p:grpSp>
          <p:nvGrpSpPr>
            <p:cNvPr id="613" name="Группа 612">
              <a:extLst>
                <a:ext uri="{FF2B5EF4-FFF2-40B4-BE49-F238E27FC236}">
                  <a16:creationId xmlns:a16="http://schemas.microsoft.com/office/drawing/2014/main" id="{1FA1D22B-7D83-4255-A3BB-ECDE248F423B}"/>
                </a:ext>
              </a:extLst>
            </p:cNvPr>
            <p:cNvGrpSpPr/>
            <p:nvPr/>
          </p:nvGrpSpPr>
          <p:grpSpPr>
            <a:xfrm>
              <a:off x="7276944" y="5039059"/>
              <a:ext cx="234949" cy="401638"/>
              <a:chOff x="4876765" y="4232156"/>
              <a:chExt cx="234949" cy="401638"/>
            </a:xfrm>
          </p:grpSpPr>
          <p:sp>
            <p:nvSpPr>
              <p:cNvPr id="614" name="Freeform 64">
                <a:extLst>
                  <a:ext uri="{FF2B5EF4-FFF2-40B4-BE49-F238E27FC236}">
                    <a16:creationId xmlns:a16="http://schemas.microsoft.com/office/drawing/2014/main" id="{5C8A9C1B-D508-40CB-A2C3-A1577EF0FA5A}"/>
                  </a:ext>
                </a:extLst>
              </p:cNvPr>
              <p:cNvSpPr>
                <a:spLocks/>
              </p:cNvSpPr>
              <p:nvPr/>
            </p:nvSpPr>
            <p:spPr bwMode="auto">
              <a:xfrm>
                <a:off x="4900577" y="4232156"/>
                <a:ext cx="211137" cy="366713"/>
              </a:xfrm>
              <a:custGeom>
                <a:avLst/>
                <a:gdLst>
                  <a:gd name="T0" fmla="*/ 14 w 133"/>
                  <a:gd name="T1" fmla="*/ 231 h 231"/>
                  <a:gd name="T2" fmla="*/ 133 w 133"/>
                  <a:gd name="T3" fmla="*/ 8 h 231"/>
                  <a:gd name="T4" fmla="*/ 118 w 133"/>
                  <a:gd name="T5" fmla="*/ 0 h 231"/>
                  <a:gd name="T6" fmla="*/ 0 w 133"/>
                  <a:gd name="T7" fmla="*/ 223 h 231"/>
                  <a:gd name="T8" fmla="*/ 14 w 133"/>
                  <a:gd name="T9" fmla="*/ 231 h 231"/>
                  <a:gd name="T10" fmla="*/ 0 60000 65536"/>
                  <a:gd name="T11" fmla="*/ 0 60000 65536"/>
                  <a:gd name="T12" fmla="*/ 0 60000 65536"/>
                  <a:gd name="T13" fmla="*/ 0 60000 65536"/>
                  <a:gd name="T14" fmla="*/ 0 60000 65536"/>
                  <a:gd name="T15" fmla="*/ 0 w 133"/>
                  <a:gd name="T16" fmla="*/ 0 h 231"/>
                  <a:gd name="T17" fmla="*/ 133 w 133"/>
                  <a:gd name="T18" fmla="*/ 231 h 231"/>
                </a:gdLst>
                <a:ahLst/>
                <a:cxnLst>
                  <a:cxn ang="T10">
                    <a:pos x="T0" y="T1"/>
                  </a:cxn>
                  <a:cxn ang="T11">
                    <a:pos x="T2" y="T3"/>
                  </a:cxn>
                  <a:cxn ang="T12">
                    <a:pos x="T4" y="T5"/>
                  </a:cxn>
                  <a:cxn ang="T13">
                    <a:pos x="T6" y="T7"/>
                  </a:cxn>
                  <a:cxn ang="T14">
                    <a:pos x="T8" y="T9"/>
                  </a:cxn>
                </a:cxnLst>
                <a:rect l="T15" t="T16" r="T17" b="T18"/>
                <a:pathLst>
                  <a:path w="133" h="231">
                    <a:moveTo>
                      <a:pt x="14" y="231"/>
                    </a:moveTo>
                    <a:lnTo>
                      <a:pt x="133" y="8"/>
                    </a:lnTo>
                    <a:lnTo>
                      <a:pt x="118" y="0"/>
                    </a:lnTo>
                    <a:lnTo>
                      <a:pt x="0" y="223"/>
                    </a:lnTo>
                    <a:lnTo>
                      <a:pt x="14" y="231"/>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15" name="Freeform 65">
                <a:extLst>
                  <a:ext uri="{FF2B5EF4-FFF2-40B4-BE49-F238E27FC236}">
                    <a16:creationId xmlns:a16="http://schemas.microsoft.com/office/drawing/2014/main" id="{0AF0E95E-081A-42EF-9098-280E636C8277}"/>
                  </a:ext>
                </a:extLst>
              </p:cNvPr>
              <p:cNvSpPr>
                <a:spLocks/>
              </p:cNvSpPr>
              <p:nvPr/>
            </p:nvSpPr>
            <p:spPr bwMode="auto">
              <a:xfrm>
                <a:off x="4887877" y="4527431"/>
                <a:ext cx="141287" cy="95250"/>
              </a:xfrm>
              <a:custGeom>
                <a:avLst/>
                <a:gdLst>
                  <a:gd name="T0" fmla="*/ 0 w 89"/>
                  <a:gd name="T1" fmla="*/ 52 h 60"/>
                  <a:gd name="T2" fmla="*/ 15 w 89"/>
                  <a:gd name="T3" fmla="*/ 60 h 60"/>
                  <a:gd name="T4" fmla="*/ 89 w 89"/>
                  <a:gd name="T5" fmla="*/ 15 h 60"/>
                  <a:gd name="T6" fmla="*/ 82 w 89"/>
                  <a:gd name="T7" fmla="*/ 0 h 60"/>
                  <a:gd name="T8" fmla="*/ 8 w 89"/>
                  <a:gd name="T9" fmla="*/ 45 h 60"/>
                  <a:gd name="T10" fmla="*/ 22 w 89"/>
                  <a:gd name="T11" fmla="*/ 52 h 60"/>
                  <a:gd name="T12" fmla="*/ 0 w 89"/>
                  <a:gd name="T13" fmla="*/ 52 h 60"/>
                  <a:gd name="T14" fmla="*/ 0 60000 65536"/>
                  <a:gd name="T15" fmla="*/ 0 60000 65536"/>
                  <a:gd name="T16" fmla="*/ 0 60000 65536"/>
                  <a:gd name="T17" fmla="*/ 0 60000 65536"/>
                  <a:gd name="T18" fmla="*/ 0 60000 65536"/>
                  <a:gd name="T19" fmla="*/ 0 60000 65536"/>
                  <a:gd name="T20" fmla="*/ 0 60000 65536"/>
                  <a:gd name="T21" fmla="*/ 0 w 89"/>
                  <a:gd name="T22" fmla="*/ 0 h 60"/>
                  <a:gd name="T23" fmla="*/ 89 w 8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0">
                    <a:moveTo>
                      <a:pt x="0" y="52"/>
                    </a:moveTo>
                    <a:lnTo>
                      <a:pt x="15" y="60"/>
                    </a:lnTo>
                    <a:lnTo>
                      <a:pt x="89" y="15"/>
                    </a:lnTo>
                    <a:lnTo>
                      <a:pt x="82" y="0"/>
                    </a:lnTo>
                    <a:lnTo>
                      <a:pt x="8" y="45"/>
                    </a:lnTo>
                    <a:lnTo>
                      <a:pt x="22"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16" name="Freeform 66">
                <a:extLst>
                  <a:ext uri="{FF2B5EF4-FFF2-40B4-BE49-F238E27FC236}">
                    <a16:creationId xmlns:a16="http://schemas.microsoft.com/office/drawing/2014/main" id="{381D13DB-9A9A-4D24-BD9F-C3A43B8ECF41}"/>
                  </a:ext>
                </a:extLst>
              </p:cNvPr>
              <p:cNvSpPr>
                <a:spLocks/>
              </p:cNvSpPr>
              <p:nvPr/>
            </p:nvSpPr>
            <p:spPr bwMode="auto">
              <a:xfrm>
                <a:off x="4887877" y="4609981"/>
                <a:ext cx="23812" cy="23813"/>
              </a:xfrm>
              <a:custGeom>
                <a:avLst/>
                <a:gdLst>
                  <a:gd name="T0" fmla="*/ 0 w 15"/>
                  <a:gd name="T1" fmla="*/ 0 h 15"/>
                  <a:gd name="T2" fmla="*/ 0 w 15"/>
                  <a:gd name="T3" fmla="*/ 15 h 15"/>
                  <a:gd name="T4" fmla="*/ 15 w 15"/>
                  <a:gd name="T5" fmla="*/ 8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0"/>
                    </a:moveTo>
                    <a:lnTo>
                      <a:pt x="0" y="15"/>
                    </a:lnTo>
                    <a:lnTo>
                      <a:pt x="15" y="8"/>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17" name="Freeform 67">
                <a:extLst>
                  <a:ext uri="{FF2B5EF4-FFF2-40B4-BE49-F238E27FC236}">
                    <a16:creationId xmlns:a16="http://schemas.microsoft.com/office/drawing/2014/main" id="{A213D249-070F-4EA8-8BD5-A59008662CA9}"/>
                  </a:ext>
                </a:extLst>
              </p:cNvPr>
              <p:cNvSpPr>
                <a:spLocks/>
              </p:cNvSpPr>
              <p:nvPr/>
            </p:nvSpPr>
            <p:spPr bwMode="auto">
              <a:xfrm>
                <a:off x="4876765" y="4468694"/>
                <a:ext cx="46037" cy="141288"/>
              </a:xfrm>
              <a:custGeom>
                <a:avLst/>
                <a:gdLst>
                  <a:gd name="T0" fmla="*/ 7 w 29"/>
                  <a:gd name="T1" fmla="*/ 0 h 89"/>
                  <a:gd name="T2" fmla="*/ 0 w 29"/>
                  <a:gd name="T3" fmla="*/ 7 h 89"/>
                  <a:gd name="T4" fmla="*/ 7 w 29"/>
                  <a:gd name="T5" fmla="*/ 89 h 89"/>
                  <a:gd name="T6" fmla="*/ 29 w 29"/>
                  <a:gd name="T7" fmla="*/ 89 h 89"/>
                  <a:gd name="T8" fmla="*/ 15 w 29"/>
                  <a:gd name="T9" fmla="*/ 0 h 89"/>
                  <a:gd name="T10" fmla="*/ 7 w 29"/>
                  <a:gd name="T11" fmla="*/ 0 h 89"/>
                  <a:gd name="T12" fmla="*/ 0 60000 65536"/>
                  <a:gd name="T13" fmla="*/ 0 60000 65536"/>
                  <a:gd name="T14" fmla="*/ 0 60000 65536"/>
                  <a:gd name="T15" fmla="*/ 0 60000 65536"/>
                  <a:gd name="T16" fmla="*/ 0 60000 65536"/>
                  <a:gd name="T17" fmla="*/ 0 60000 65536"/>
                  <a:gd name="T18" fmla="*/ 0 w 29"/>
                  <a:gd name="T19" fmla="*/ 0 h 89"/>
                  <a:gd name="T20" fmla="*/ 29 w 29"/>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29" h="89">
                    <a:moveTo>
                      <a:pt x="7" y="0"/>
                    </a:moveTo>
                    <a:lnTo>
                      <a:pt x="0" y="7"/>
                    </a:lnTo>
                    <a:lnTo>
                      <a:pt x="7" y="89"/>
                    </a:lnTo>
                    <a:lnTo>
                      <a:pt x="29" y="89"/>
                    </a:lnTo>
                    <a:lnTo>
                      <a:pt x="15" y="0"/>
                    </a:lnTo>
                    <a:lnTo>
                      <a:pt x="7"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grpSp>
          <p:nvGrpSpPr>
            <p:cNvPr id="665" name="Группа 664">
              <a:extLst>
                <a:ext uri="{FF2B5EF4-FFF2-40B4-BE49-F238E27FC236}">
                  <a16:creationId xmlns:a16="http://schemas.microsoft.com/office/drawing/2014/main" id="{5EA36F61-B4C5-4FD7-9234-182392F1F1F7}"/>
                </a:ext>
              </a:extLst>
            </p:cNvPr>
            <p:cNvGrpSpPr/>
            <p:nvPr/>
          </p:nvGrpSpPr>
          <p:grpSpPr>
            <a:xfrm>
              <a:off x="7192348" y="4473377"/>
              <a:ext cx="731837" cy="638175"/>
              <a:chOff x="6487644" y="4746881"/>
              <a:chExt cx="731837" cy="638175"/>
            </a:xfrm>
          </p:grpSpPr>
          <p:sp>
            <p:nvSpPr>
              <p:cNvPr id="600" name="Freeform 41">
                <a:extLst>
                  <a:ext uri="{FF2B5EF4-FFF2-40B4-BE49-F238E27FC236}">
                    <a16:creationId xmlns:a16="http://schemas.microsoft.com/office/drawing/2014/main" id="{BBD07F5E-D2F4-4E57-9585-950E08749486}"/>
                  </a:ext>
                </a:extLst>
              </p:cNvPr>
              <p:cNvSpPr>
                <a:spLocks/>
              </p:cNvSpPr>
              <p:nvPr/>
            </p:nvSpPr>
            <p:spPr bwMode="auto">
              <a:xfrm>
                <a:off x="6487644" y="4746881"/>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1" y="49"/>
                    </a:moveTo>
                    <a:lnTo>
                      <a:pt x="50" y="49"/>
                    </a:lnTo>
                    <a:lnTo>
                      <a:pt x="50" y="1"/>
                    </a:lnTo>
                    <a:lnTo>
                      <a:pt x="50" y="0"/>
                    </a:lnTo>
                    <a:lnTo>
                      <a:pt x="1" y="0"/>
                    </a:lnTo>
                    <a:lnTo>
                      <a:pt x="1" y="1"/>
                    </a:lnTo>
                    <a:lnTo>
                      <a:pt x="0" y="1"/>
                    </a:lnTo>
                    <a:lnTo>
                      <a:pt x="0" y="49"/>
                    </a:lnTo>
                    <a:lnTo>
                      <a:pt x="1" y="49"/>
                    </a:lnTo>
                    <a:close/>
                  </a:path>
                </a:pathLst>
              </a:custGeom>
              <a:solidFill>
                <a:srgbClr val="19AD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01" name="Freeform 42">
                <a:extLst>
                  <a:ext uri="{FF2B5EF4-FFF2-40B4-BE49-F238E27FC236}">
                    <a16:creationId xmlns:a16="http://schemas.microsoft.com/office/drawing/2014/main" id="{0BA0B469-77FB-4897-9CF5-25A3982DA543}"/>
                  </a:ext>
                </a:extLst>
              </p:cNvPr>
              <p:cNvSpPr>
                <a:spLocks/>
              </p:cNvSpPr>
              <p:nvPr/>
            </p:nvSpPr>
            <p:spPr bwMode="auto">
              <a:xfrm>
                <a:off x="6487644" y="4746881"/>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2147483647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1" y="49"/>
                    </a:moveTo>
                    <a:lnTo>
                      <a:pt x="50" y="49"/>
                    </a:lnTo>
                    <a:lnTo>
                      <a:pt x="50" y="1"/>
                    </a:lnTo>
                    <a:lnTo>
                      <a:pt x="50" y="0"/>
                    </a:lnTo>
                    <a:lnTo>
                      <a:pt x="1" y="0"/>
                    </a:lnTo>
                    <a:lnTo>
                      <a:pt x="1" y="1"/>
                    </a:lnTo>
                    <a:lnTo>
                      <a:pt x="0" y="1"/>
                    </a:lnTo>
                    <a:lnTo>
                      <a:pt x="0" y="49"/>
                    </a:lnTo>
                    <a:lnTo>
                      <a:pt x="1"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602" name="Rectangle 49">
                <a:extLst>
                  <a:ext uri="{FF2B5EF4-FFF2-40B4-BE49-F238E27FC236}">
                    <a16:creationId xmlns:a16="http://schemas.microsoft.com/office/drawing/2014/main" id="{2AE0C7A5-A627-4FC8-8B8C-0541532FB439}"/>
                  </a:ext>
                </a:extLst>
              </p:cNvPr>
              <p:cNvSpPr>
                <a:spLocks noChangeArrowheads="1"/>
              </p:cNvSpPr>
              <p:nvPr/>
            </p:nvSpPr>
            <p:spPr bwMode="auto">
              <a:xfrm>
                <a:off x="6570195" y="4781806"/>
                <a:ext cx="282128"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dirty="0">
                    <a:solidFill>
                      <a:srgbClr val="353A3C"/>
                    </a:solidFill>
                    <a:latin typeface="Comic Sans MS" panose="030F0702030302020204" pitchFamily="66" charset="0"/>
                  </a:rPr>
                  <a:t>26</a:t>
                </a:r>
                <a:r>
                  <a:rPr lang="en-US" altLang="ru-RU" sz="900" dirty="0">
                    <a:solidFill>
                      <a:srgbClr val="353A3C"/>
                    </a:solidFill>
                    <a:latin typeface="Comic Sans MS" panose="030F0702030302020204" pitchFamily="66" charset="0"/>
                  </a:rPr>
                  <a:t>4</a:t>
                </a:r>
                <a:endParaRPr lang="ru-RU" altLang="ru-RU" sz="1800" dirty="0"/>
              </a:p>
            </p:txBody>
          </p:sp>
          <p:sp>
            <p:nvSpPr>
              <p:cNvPr id="603" name="Freeform 56">
                <a:extLst>
                  <a:ext uri="{FF2B5EF4-FFF2-40B4-BE49-F238E27FC236}">
                    <a16:creationId xmlns:a16="http://schemas.microsoft.com/office/drawing/2014/main" id="{EB70EDB4-7D55-4560-B627-D1AE0B49A662}"/>
                  </a:ext>
                </a:extLst>
              </p:cNvPr>
              <p:cNvSpPr>
                <a:spLocks/>
              </p:cNvSpPr>
              <p:nvPr/>
            </p:nvSpPr>
            <p:spPr bwMode="auto">
              <a:xfrm>
                <a:off x="6500344" y="4757993"/>
                <a:ext cx="577850" cy="566738"/>
              </a:xfrm>
              <a:custGeom>
                <a:avLst/>
                <a:gdLst>
                  <a:gd name="T0" fmla="*/ 2147483647 w 49"/>
                  <a:gd name="T1" fmla="*/ 0 h 48"/>
                  <a:gd name="T2" fmla="*/ 2147483647 w 49"/>
                  <a:gd name="T3" fmla="*/ 2147483647 h 48"/>
                  <a:gd name="T4" fmla="*/ 0 w 49"/>
                  <a:gd name="T5" fmla="*/ 2147483647 h 48"/>
                  <a:gd name="T6" fmla="*/ 2147483647 w 49"/>
                  <a:gd name="T7" fmla="*/ 0 h 48"/>
                  <a:gd name="T8" fmla="*/ 0 60000 65536"/>
                  <a:gd name="T9" fmla="*/ 0 60000 65536"/>
                  <a:gd name="T10" fmla="*/ 0 60000 65536"/>
                  <a:gd name="T11" fmla="*/ 0 60000 65536"/>
                  <a:gd name="T12" fmla="*/ 0 w 49"/>
                  <a:gd name="T13" fmla="*/ 0 h 48"/>
                  <a:gd name="T14" fmla="*/ 49 w 49"/>
                  <a:gd name="T15" fmla="*/ 48 h 48"/>
                </a:gdLst>
                <a:ahLst/>
                <a:cxnLst>
                  <a:cxn ang="T8">
                    <a:pos x="T0" y="T1"/>
                  </a:cxn>
                  <a:cxn ang="T9">
                    <a:pos x="T2" y="T3"/>
                  </a:cxn>
                  <a:cxn ang="T10">
                    <a:pos x="T4" y="T5"/>
                  </a:cxn>
                  <a:cxn ang="T11">
                    <a:pos x="T6" y="T7"/>
                  </a:cxn>
                </a:cxnLst>
                <a:rect l="T12" t="T13" r="T14" b="T15"/>
                <a:pathLst>
                  <a:path w="49" h="48">
                    <a:moveTo>
                      <a:pt x="49" y="0"/>
                    </a:moveTo>
                    <a:lnTo>
                      <a:pt x="49" y="48"/>
                    </a:lnTo>
                    <a:lnTo>
                      <a:pt x="0" y="48"/>
                    </a:lnTo>
                    <a:lnTo>
                      <a:pt x="49" y="0"/>
                    </a:lnTo>
                    <a:close/>
                  </a:path>
                </a:pathLst>
              </a:custGeom>
              <a:solidFill>
                <a:srgbClr val="EF92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04" name="Rectangle 57">
                <a:extLst>
                  <a:ext uri="{FF2B5EF4-FFF2-40B4-BE49-F238E27FC236}">
                    <a16:creationId xmlns:a16="http://schemas.microsoft.com/office/drawing/2014/main" id="{463BCF3D-7671-4053-9496-AE44EFEB85F7}"/>
                  </a:ext>
                </a:extLst>
              </p:cNvPr>
              <p:cNvSpPr>
                <a:spLocks noChangeArrowheads="1"/>
              </p:cNvSpPr>
              <p:nvPr/>
            </p:nvSpPr>
            <p:spPr bwMode="auto">
              <a:xfrm>
                <a:off x="6665444" y="5007230"/>
                <a:ext cx="3783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dirty="0">
                    <a:solidFill>
                      <a:srgbClr val="353A3C"/>
                    </a:solidFill>
                    <a:latin typeface="Comic Sans MS" panose="030F0702030302020204" pitchFamily="66" charset="0"/>
                  </a:rPr>
                  <a:t>10</a:t>
                </a:r>
                <a:r>
                  <a:rPr lang="en-US" altLang="ru-RU" sz="1200" dirty="0">
                    <a:solidFill>
                      <a:srgbClr val="353A3C"/>
                    </a:solidFill>
                    <a:latin typeface="Comic Sans MS" panose="030F0702030302020204" pitchFamily="66" charset="0"/>
                  </a:rPr>
                  <a:t>3</a:t>
                </a:r>
                <a:endParaRPr lang="ru-RU" altLang="ru-RU" sz="1800" dirty="0"/>
              </a:p>
            </p:txBody>
          </p:sp>
          <p:sp>
            <p:nvSpPr>
              <p:cNvPr id="605" name="Line 59">
                <a:extLst>
                  <a:ext uri="{FF2B5EF4-FFF2-40B4-BE49-F238E27FC236}">
                    <a16:creationId xmlns:a16="http://schemas.microsoft.com/office/drawing/2014/main" id="{F0C5DD9D-041E-4C0D-B4B7-9AC3B12338D4}"/>
                  </a:ext>
                </a:extLst>
              </p:cNvPr>
              <p:cNvSpPr>
                <a:spLocks noChangeShapeType="1"/>
              </p:cNvSpPr>
              <p:nvPr/>
            </p:nvSpPr>
            <p:spPr bwMode="auto">
              <a:xfrm>
                <a:off x="7184556" y="5383468"/>
                <a:ext cx="34925" cy="1588"/>
              </a:xfrm>
              <a:prstGeom prst="line">
                <a:avLst/>
              </a:prstGeom>
              <a:noFill/>
              <a:ln w="0">
                <a:solidFill>
                  <a:srgbClr val="2E2C2C"/>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611" name="Прямоугольный треугольник 610">
                <a:extLst>
                  <a:ext uri="{FF2B5EF4-FFF2-40B4-BE49-F238E27FC236}">
                    <a16:creationId xmlns:a16="http://schemas.microsoft.com/office/drawing/2014/main" id="{AC78B9EA-FEFF-4CC8-90B8-976BD9D3C9D2}"/>
                  </a:ext>
                </a:extLst>
              </p:cNvPr>
              <p:cNvSpPr/>
              <p:nvPr/>
            </p:nvSpPr>
            <p:spPr>
              <a:xfrm>
                <a:off x="6487910" y="5125811"/>
                <a:ext cx="238126" cy="200026"/>
              </a:xfrm>
              <a:prstGeom prst="rtTriangl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3" name="Line 59">
                <a:extLst>
                  <a:ext uri="{FF2B5EF4-FFF2-40B4-BE49-F238E27FC236}">
                    <a16:creationId xmlns:a16="http://schemas.microsoft.com/office/drawing/2014/main" id="{7542A934-ED6D-483E-BA1D-72F687614D2F}"/>
                  </a:ext>
                </a:extLst>
              </p:cNvPr>
              <p:cNvSpPr>
                <a:spLocks noChangeShapeType="1"/>
              </p:cNvSpPr>
              <p:nvPr/>
            </p:nvSpPr>
            <p:spPr bwMode="auto">
              <a:xfrm>
                <a:off x="7180475" y="5378016"/>
                <a:ext cx="34925" cy="1588"/>
              </a:xfrm>
              <a:prstGeom prst="line">
                <a:avLst/>
              </a:prstGeom>
              <a:noFill/>
              <a:ln w="0">
                <a:solidFill>
                  <a:srgbClr val="2E2C2C"/>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666" name="Группа 665">
              <a:extLst>
                <a:ext uri="{FF2B5EF4-FFF2-40B4-BE49-F238E27FC236}">
                  <a16:creationId xmlns:a16="http://schemas.microsoft.com/office/drawing/2014/main" id="{FCA52899-35FD-48E0-9673-053F10586361}"/>
                </a:ext>
              </a:extLst>
            </p:cNvPr>
            <p:cNvGrpSpPr/>
            <p:nvPr/>
          </p:nvGrpSpPr>
          <p:grpSpPr>
            <a:xfrm>
              <a:off x="7795409" y="5062103"/>
              <a:ext cx="581667" cy="590550"/>
              <a:chOff x="7070296" y="5319279"/>
              <a:chExt cx="581667" cy="590550"/>
            </a:xfrm>
          </p:grpSpPr>
          <p:sp>
            <p:nvSpPr>
              <p:cNvPr id="619" name="Freeform 43">
                <a:extLst>
                  <a:ext uri="{FF2B5EF4-FFF2-40B4-BE49-F238E27FC236}">
                    <a16:creationId xmlns:a16="http://schemas.microsoft.com/office/drawing/2014/main" id="{865B4AC4-3BC4-4928-A237-91B248B10A02}"/>
                  </a:ext>
                </a:extLst>
              </p:cNvPr>
              <p:cNvSpPr>
                <a:spLocks/>
              </p:cNvSpPr>
              <p:nvPr/>
            </p:nvSpPr>
            <p:spPr bwMode="auto">
              <a:xfrm>
                <a:off x="7074113" y="5319279"/>
                <a:ext cx="577850" cy="590550"/>
              </a:xfrm>
              <a:custGeom>
                <a:avLst/>
                <a:gdLst>
                  <a:gd name="T0" fmla="*/ 0 w 49"/>
                  <a:gd name="T1" fmla="*/ 2147483647 h 50"/>
                  <a:gd name="T2" fmla="*/ 2147483647 w 49"/>
                  <a:gd name="T3" fmla="*/ 2147483647 h 50"/>
                  <a:gd name="T4" fmla="*/ 2147483647 w 49"/>
                  <a:gd name="T5" fmla="*/ 2147483647 h 50"/>
                  <a:gd name="T6" fmla="*/ 2147483647 w 49"/>
                  <a:gd name="T7" fmla="*/ 2147483647 h 50"/>
                  <a:gd name="T8" fmla="*/ 2147483647 w 49"/>
                  <a:gd name="T9" fmla="*/ 0 h 50"/>
                  <a:gd name="T10" fmla="*/ 2147483647 w 49"/>
                  <a:gd name="T11" fmla="*/ 0 h 50"/>
                  <a:gd name="T12" fmla="*/ 2147483647 w 49"/>
                  <a:gd name="T13" fmla="*/ 0 h 50"/>
                  <a:gd name="T14" fmla="*/ 0 w 49"/>
                  <a:gd name="T15" fmla="*/ 0 h 50"/>
                  <a:gd name="T16" fmla="*/ 0 w 49"/>
                  <a:gd name="T17" fmla="*/ 0 h 50"/>
                  <a:gd name="T18" fmla="*/ 0 w 49"/>
                  <a:gd name="T19" fmla="*/ 2147483647 h 50"/>
                  <a:gd name="T20" fmla="*/ 0 w 49"/>
                  <a:gd name="T21" fmla="*/ 2147483647 h 50"/>
                  <a:gd name="T22" fmla="*/ 0 w 49"/>
                  <a:gd name="T23" fmla="*/ 2147483647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
                  <a:gd name="T37" fmla="*/ 0 h 50"/>
                  <a:gd name="T38" fmla="*/ 49 w 49"/>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 h="50">
                    <a:moveTo>
                      <a:pt x="0" y="50"/>
                    </a:moveTo>
                    <a:lnTo>
                      <a:pt x="48" y="50"/>
                    </a:lnTo>
                    <a:lnTo>
                      <a:pt x="49" y="50"/>
                    </a:lnTo>
                    <a:lnTo>
                      <a:pt x="49" y="49"/>
                    </a:lnTo>
                    <a:lnTo>
                      <a:pt x="49" y="0"/>
                    </a:lnTo>
                    <a:lnTo>
                      <a:pt x="48" y="0"/>
                    </a:lnTo>
                    <a:lnTo>
                      <a:pt x="0" y="0"/>
                    </a:lnTo>
                    <a:lnTo>
                      <a:pt x="0" y="49"/>
                    </a:lnTo>
                    <a:lnTo>
                      <a:pt x="0" y="50"/>
                    </a:lnTo>
                    <a:close/>
                  </a:path>
                </a:pathLst>
              </a:custGeom>
              <a:solidFill>
                <a:srgbClr val="19AD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20" name="Freeform 44">
                <a:extLst>
                  <a:ext uri="{FF2B5EF4-FFF2-40B4-BE49-F238E27FC236}">
                    <a16:creationId xmlns:a16="http://schemas.microsoft.com/office/drawing/2014/main" id="{6AF7C4AE-1268-4850-A4F8-33EFDCB07765}"/>
                  </a:ext>
                </a:extLst>
              </p:cNvPr>
              <p:cNvSpPr>
                <a:spLocks/>
              </p:cNvSpPr>
              <p:nvPr/>
            </p:nvSpPr>
            <p:spPr bwMode="auto">
              <a:xfrm>
                <a:off x="7074113" y="5319279"/>
                <a:ext cx="577850" cy="590550"/>
              </a:xfrm>
              <a:custGeom>
                <a:avLst/>
                <a:gdLst>
                  <a:gd name="T0" fmla="*/ 0 w 49"/>
                  <a:gd name="T1" fmla="*/ 2147483647 h 50"/>
                  <a:gd name="T2" fmla="*/ 2147483647 w 49"/>
                  <a:gd name="T3" fmla="*/ 2147483647 h 50"/>
                  <a:gd name="T4" fmla="*/ 2147483647 w 49"/>
                  <a:gd name="T5" fmla="*/ 2147483647 h 50"/>
                  <a:gd name="T6" fmla="*/ 2147483647 w 49"/>
                  <a:gd name="T7" fmla="*/ 2147483647 h 50"/>
                  <a:gd name="T8" fmla="*/ 2147483647 w 49"/>
                  <a:gd name="T9" fmla="*/ 0 h 50"/>
                  <a:gd name="T10" fmla="*/ 2147483647 w 49"/>
                  <a:gd name="T11" fmla="*/ 0 h 50"/>
                  <a:gd name="T12" fmla="*/ 2147483647 w 49"/>
                  <a:gd name="T13" fmla="*/ 0 h 50"/>
                  <a:gd name="T14" fmla="*/ 0 w 49"/>
                  <a:gd name="T15" fmla="*/ 0 h 50"/>
                  <a:gd name="T16" fmla="*/ 0 w 49"/>
                  <a:gd name="T17" fmla="*/ 0 h 50"/>
                  <a:gd name="T18" fmla="*/ 0 w 49"/>
                  <a:gd name="T19" fmla="*/ 2147483647 h 50"/>
                  <a:gd name="T20" fmla="*/ 0 w 49"/>
                  <a:gd name="T21" fmla="*/ 2147483647 h 50"/>
                  <a:gd name="T22" fmla="*/ 0 w 49"/>
                  <a:gd name="T23" fmla="*/ 2147483647 h 50"/>
                  <a:gd name="T24" fmla="*/ 0 w 49"/>
                  <a:gd name="T25" fmla="*/ 2147483647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
                  <a:gd name="T40" fmla="*/ 0 h 50"/>
                  <a:gd name="T41" fmla="*/ 49 w 49"/>
                  <a:gd name="T42" fmla="*/ 50 h 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 h="50">
                    <a:moveTo>
                      <a:pt x="0" y="50"/>
                    </a:moveTo>
                    <a:lnTo>
                      <a:pt x="48" y="50"/>
                    </a:lnTo>
                    <a:lnTo>
                      <a:pt x="49" y="50"/>
                    </a:lnTo>
                    <a:lnTo>
                      <a:pt x="49" y="49"/>
                    </a:lnTo>
                    <a:lnTo>
                      <a:pt x="49" y="0"/>
                    </a:lnTo>
                    <a:lnTo>
                      <a:pt x="48" y="0"/>
                    </a:lnTo>
                    <a:lnTo>
                      <a:pt x="0" y="0"/>
                    </a:lnTo>
                    <a:lnTo>
                      <a:pt x="0" y="49"/>
                    </a:lnTo>
                    <a:lnTo>
                      <a:pt x="0" y="50"/>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621" name="Rectangle 50">
                <a:extLst>
                  <a:ext uri="{FF2B5EF4-FFF2-40B4-BE49-F238E27FC236}">
                    <a16:creationId xmlns:a16="http://schemas.microsoft.com/office/drawing/2014/main" id="{2DA4588D-909C-4384-B9D4-CDC468D3F711}"/>
                  </a:ext>
                </a:extLst>
              </p:cNvPr>
              <p:cNvSpPr>
                <a:spLocks noChangeArrowheads="1"/>
              </p:cNvSpPr>
              <p:nvPr/>
            </p:nvSpPr>
            <p:spPr bwMode="auto">
              <a:xfrm>
                <a:off x="7156663" y="5330391"/>
                <a:ext cx="282128"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dirty="0">
                    <a:solidFill>
                      <a:srgbClr val="353A3C"/>
                    </a:solidFill>
                    <a:latin typeface="Comic Sans MS" panose="030F0702030302020204" pitchFamily="66" charset="0"/>
                  </a:rPr>
                  <a:t>26</a:t>
                </a:r>
                <a:r>
                  <a:rPr lang="en-US" altLang="ru-RU" sz="900" dirty="0">
                    <a:solidFill>
                      <a:srgbClr val="353A3C"/>
                    </a:solidFill>
                    <a:latin typeface="Comic Sans MS" panose="030F0702030302020204" pitchFamily="66" charset="0"/>
                  </a:rPr>
                  <a:t>4</a:t>
                </a:r>
                <a:endParaRPr lang="ru-RU" altLang="ru-RU" sz="1800" dirty="0"/>
              </a:p>
            </p:txBody>
          </p:sp>
          <p:sp>
            <p:nvSpPr>
              <p:cNvPr id="622" name="Rectangle 58">
                <a:extLst>
                  <a:ext uri="{FF2B5EF4-FFF2-40B4-BE49-F238E27FC236}">
                    <a16:creationId xmlns:a16="http://schemas.microsoft.com/office/drawing/2014/main" id="{54433315-AA09-471D-A631-F27A794A0A11}"/>
                  </a:ext>
                </a:extLst>
              </p:cNvPr>
              <p:cNvSpPr>
                <a:spLocks noChangeArrowheads="1"/>
              </p:cNvSpPr>
              <p:nvPr/>
            </p:nvSpPr>
            <p:spPr bwMode="auto">
              <a:xfrm>
                <a:off x="7239213" y="5555816"/>
                <a:ext cx="37831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dirty="0">
                    <a:solidFill>
                      <a:srgbClr val="353A3C"/>
                    </a:solidFill>
                    <a:latin typeface="Comic Sans MS" panose="030F0702030302020204" pitchFamily="66" charset="0"/>
                  </a:rPr>
                  <a:t>10</a:t>
                </a:r>
                <a:r>
                  <a:rPr lang="en-US" altLang="ru-RU" sz="1200" dirty="0">
                    <a:solidFill>
                      <a:srgbClr val="353A3C"/>
                    </a:solidFill>
                    <a:latin typeface="Comic Sans MS" panose="030F0702030302020204" pitchFamily="66" charset="0"/>
                  </a:rPr>
                  <a:t>2</a:t>
                </a:r>
                <a:endParaRPr lang="ru-RU" altLang="ru-RU" sz="1800" dirty="0"/>
              </a:p>
            </p:txBody>
          </p:sp>
          <p:sp>
            <p:nvSpPr>
              <p:cNvPr id="624" name="Прямоугольный треугольник 623">
                <a:extLst>
                  <a:ext uri="{FF2B5EF4-FFF2-40B4-BE49-F238E27FC236}">
                    <a16:creationId xmlns:a16="http://schemas.microsoft.com/office/drawing/2014/main" id="{C89D1E11-43FA-43BA-9D93-EF941C924CF4}"/>
                  </a:ext>
                </a:extLst>
              </p:cNvPr>
              <p:cNvSpPr/>
              <p:nvPr/>
            </p:nvSpPr>
            <p:spPr>
              <a:xfrm>
                <a:off x="7070296" y="5766707"/>
                <a:ext cx="168729" cy="141515"/>
              </a:xfrm>
              <a:prstGeom prst="rtTriangl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631" name="Rectangle 52">
              <a:extLst>
                <a:ext uri="{FF2B5EF4-FFF2-40B4-BE49-F238E27FC236}">
                  <a16:creationId xmlns:a16="http://schemas.microsoft.com/office/drawing/2014/main" id="{43F0D8E9-15F4-4DC6-AA8B-715722388570}"/>
                </a:ext>
              </a:extLst>
            </p:cNvPr>
            <p:cNvSpPr>
              <a:spLocks noChangeArrowheads="1"/>
            </p:cNvSpPr>
            <p:nvPr/>
          </p:nvSpPr>
          <p:spPr bwMode="auto">
            <a:xfrm>
              <a:off x="8508159" y="5630202"/>
              <a:ext cx="333424"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500" dirty="0">
                  <a:solidFill>
                    <a:srgbClr val="00944B"/>
                  </a:solidFill>
                  <a:latin typeface="Comic Sans MS" panose="030F0702030302020204" pitchFamily="66" charset="0"/>
                </a:rPr>
                <a:t>SF</a:t>
              </a:r>
              <a:endParaRPr lang="ru-RU" altLang="ru-RU" sz="1800" dirty="0"/>
            </a:p>
          </p:txBody>
        </p:sp>
        <p:sp>
          <p:nvSpPr>
            <p:cNvPr id="632" name="Rectangle 52">
              <a:extLst>
                <a:ext uri="{FF2B5EF4-FFF2-40B4-BE49-F238E27FC236}">
                  <a16:creationId xmlns:a16="http://schemas.microsoft.com/office/drawing/2014/main" id="{25C8AF58-51AD-4D49-9B90-50E26E0BE503}"/>
                </a:ext>
              </a:extLst>
            </p:cNvPr>
            <p:cNvSpPr>
              <a:spLocks noChangeArrowheads="1"/>
            </p:cNvSpPr>
            <p:nvPr/>
          </p:nvSpPr>
          <p:spPr bwMode="auto">
            <a:xfrm>
              <a:off x="8297890" y="3905734"/>
              <a:ext cx="318464"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algn="ctr" eaLnBrk="1" hangingPunct="1"/>
              <a:r>
                <a:rPr lang="en-US" altLang="ru-RU" sz="1500" dirty="0">
                  <a:solidFill>
                    <a:srgbClr val="0070C0"/>
                  </a:solidFill>
                  <a:latin typeface="Comic Sans MS" panose="030F0702030302020204" pitchFamily="66" charset="0"/>
                </a:rPr>
                <a:t>EC</a:t>
              </a:r>
              <a:endParaRPr lang="ru-RU" altLang="ru-RU" sz="1800" dirty="0">
                <a:solidFill>
                  <a:srgbClr val="0070C0"/>
                </a:solidFill>
              </a:endParaRPr>
            </a:p>
          </p:txBody>
        </p:sp>
        <p:sp>
          <p:nvSpPr>
            <p:cNvPr id="660" name="Line 59">
              <a:extLst>
                <a:ext uri="{FF2B5EF4-FFF2-40B4-BE49-F238E27FC236}">
                  <a16:creationId xmlns:a16="http://schemas.microsoft.com/office/drawing/2014/main" id="{2E2F3772-0CCA-44E5-B17F-5E4850160C31}"/>
                </a:ext>
              </a:extLst>
            </p:cNvPr>
            <p:cNvSpPr>
              <a:spLocks noChangeShapeType="1"/>
            </p:cNvSpPr>
            <p:nvPr/>
          </p:nvSpPr>
          <p:spPr bwMode="auto">
            <a:xfrm>
              <a:off x="8474367" y="3049701"/>
              <a:ext cx="34925" cy="1588"/>
            </a:xfrm>
            <a:prstGeom prst="line">
              <a:avLst/>
            </a:prstGeom>
            <a:noFill/>
            <a:ln w="0">
              <a:solidFill>
                <a:srgbClr val="2E2C2C"/>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662" name="Rectangle 52">
              <a:extLst>
                <a:ext uri="{FF2B5EF4-FFF2-40B4-BE49-F238E27FC236}">
                  <a16:creationId xmlns:a16="http://schemas.microsoft.com/office/drawing/2014/main" id="{4B7EE9DE-D7BD-4584-A03B-0B1E9DD18F9E}"/>
                </a:ext>
              </a:extLst>
            </p:cNvPr>
            <p:cNvSpPr>
              <a:spLocks noChangeArrowheads="1"/>
            </p:cNvSpPr>
            <p:nvPr/>
          </p:nvSpPr>
          <p:spPr bwMode="auto">
            <a:xfrm>
              <a:off x="3203275" y="3342029"/>
              <a:ext cx="12674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algn="ctr" eaLnBrk="1" hangingPunct="1"/>
              <a:r>
                <a:rPr lang="en-US" altLang="ru-RU" sz="1800" dirty="0">
                  <a:solidFill>
                    <a:srgbClr val="7030A0"/>
                  </a:solidFill>
                  <a:latin typeface="Comic Sans MS" panose="030F0702030302020204" pitchFamily="66" charset="0"/>
                </a:rPr>
                <a:t>N = 163</a:t>
              </a:r>
              <a:endParaRPr lang="ru-RU" altLang="ru-RU" sz="1800" dirty="0">
                <a:solidFill>
                  <a:srgbClr val="7030A0"/>
                </a:solidFill>
              </a:endParaRPr>
            </a:p>
          </p:txBody>
        </p:sp>
        <p:sp>
          <p:nvSpPr>
            <p:cNvPr id="664" name="Rectangle 52">
              <a:extLst>
                <a:ext uri="{FF2B5EF4-FFF2-40B4-BE49-F238E27FC236}">
                  <a16:creationId xmlns:a16="http://schemas.microsoft.com/office/drawing/2014/main" id="{3C33AE97-5C2F-45A3-BCDB-1F37293FC198}"/>
                </a:ext>
              </a:extLst>
            </p:cNvPr>
            <p:cNvSpPr>
              <a:spLocks noChangeArrowheads="1"/>
            </p:cNvSpPr>
            <p:nvPr/>
          </p:nvSpPr>
          <p:spPr bwMode="auto">
            <a:xfrm>
              <a:off x="4779260" y="4291098"/>
              <a:ext cx="14448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algn="ctr" eaLnBrk="1" hangingPunct="1"/>
              <a:r>
                <a:rPr lang="en-US" altLang="ru-RU" sz="1800" dirty="0">
                  <a:solidFill>
                    <a:srgbClr val="7030A0"/>
                  </a:solidFill>
                  <a:latin typeface="Comic Sans MS" panose="030F0702030302020204" pitchFamily="66" charset="0"/>
                </a:rPr>
                <a:t>T</a:t>
              </a:r>
              <a:r>
                <a:rPr lang="en-US" altLang="ru-RU" sz="1800" baseline="-25000" dirty="0">
                  <a:solidFill>
                    <a:srgbClr val="7030A0"/>
                  </a:solidFill>
                  <a:latin typeface="Comic Sans MS" panose="030F0702030302020204" pitchFamily="66" charset="0"/>
                </a:rPr>
                <a:t>1/2</a:t>
              </a:r>
              <a:r>
                <a:rPr lang="en-US" altLang="ru-RU" sz="1800" dirty="0">
                  <a:solidFill>
                    <a:srgbClr val="7030A0"/>
                  </a:solidFill>
                  <a:latin typeface="Comic Sans MS" panose="030F0702030302020204" pitchFamily="66" charset="0"/>
                </a:rPr>
                <a:t>=30 h</a:t>
              </a:r>
              <a:endParaRPr lang="ru-RU" altLang="ru-RU" sz="1800" dirty="0">
                <a:solidFill>
                  <a:srgbClr val="7030A0"/>
                </a:solidFill>
              </a:endParaRPr>
            </a:p>
          </p:txBody>
        </p:sp>
        <p:sp>
          <p:nvSpPr>
            <p:cNvPr id="667" name="Rectangle 51">
              <a:extLst>
                <a:ext uri="{FF2B5EF4-FFF2-40B4-BE49-F238E27FC236}">
                  <a16:creationId xmlns:a16="http://schemas.microsoft.com/office/drawing/2014/main" id="{2EBB1AFC-FFC1-4F4D-8484-F74F6DC14C37}"/>
                </a:ext>
              </a:extLst>
            </p:cNvPr>
            <p:cNvSpPr>
              <a:spLocks noChangeArrowheads="1"/>
            </p:cNvSpPr>
            <p:nvPr/>
          </p:nvSpPr>
          <p:spPr bwMode="auto">
            <a:xfrm>
              <a:off x="8082714" y="5608065"/>
              <a:ext cx="288541"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el-GR" altLang="ru-RU" sz="1500" dirty="0">
                  <a:solidFill>
                    <a:srgbClr val="E44600"/>
                  </a:solidFill>
                  <a:latin typeface="Comic Sans MS" panose="030F0702030302020204" pitchFamily="66" charset="0"/>
                </a:rPr>
                <a:t>α</a:t>
              </a:r>
              <a:r>
                <a:rPr lang="en-US" altLang="ru-RU" sz="1500" dirty="0">
                  <a:solidFill>
                    <a:srgbClr val="E44600"/>
                  </a:solidFill>
                  <a:latin typeface="Comic Sans MS" panose="030F0702030302020204" pitchFamily="66" charset="0"/>
                </a:rPr>
                <a:t>?</a:t>
              </a:r>
              <a:endParaRPr lang="ru-RU" altLang="ru-RU" sz="1800" dirty="0"/>
            </a:p>
          </p:txBody>
        </p:sp>
        <p:grpSp>
          <p:nvGrpSpPr>
            <p:cNvPr id="668" name="Группа 667">
              <a:extLst>
                <a:ext uri="{FF2B5EF4-FFF2-40B4-BE49-F238E27FC236}">
                  <a16:creationId xmlns:a16="http://schemas.microsoft.com/office/drawing/2014/main" id="{622C4FC8-D3B5-462F-AB8F-40A51ADFEAF2}"/>
                </a:ext>
              </a:extLst>
            </p:cNvPr>
            <p:cNvGrpSpPr/>
            <p:nvPr/>
          </p:nvGrpSpPr>
          <p:grpSpPr>
            <a:xfrm>
              <a:off x="7908316" y="5565655"/>
              <a:ext cx="234949" cy="401638"/>
              <a:chOff x="4876765" y="4232156"/>
              <a:chExt cx="234949" cy="401638"/>
            </a:xfrm>
          </p:grpSpPr>
          <p:sp>
            <p:nvSpPr>
              <p:cNvPr id="669" name="Freeform 64">
                <a:extLst>
                  <a:ext uri="{FF2B5EF4-FFF2-40B4-BE49-F238E27FC236}">
                    <a16:creationId xmlns:a16="http://schemas.microsoft.com/office/drawing/2014/main" id="{FAED31E8-0A2E-40CE-BE5C-7FCBD72CA1F7}"/>
                  </a:ext>
                </a:extLst>
              </p:cNvPr>
              <p:cNvSpPr>
                <a:spLocks/>
              </p:cNvSpPr>
              <p:nvPr/>
            </p:nvSpPr>
            <p:spPr bwMode="auto">
              <a:xfrm>
                <a:off x="4900577" y="4232156"/>
                <a:ext cx="211137" cy="366713"/>
              </a:xfrm>
              <a:custGeom>
                <a:avLst/>
                <a:gdLst>
                  <a:gd name="T0" fmla="*/ 14 w 133"/>
                  <a:gd name="T1" fmla="*/ 231 h 231"/>
                  <a:gd name="T2" fmla="*/ 133 w 133"/>
                  <a:gd name="T3" fmla="*/ 8 h 231"/>
                  <a:gd name="T4" fmla="*/ 118 w 133"/>
                  <a:gd name="T5" fmla="*/ 0 h 231"/>
                  <a:gd name="T6" fmla="*/ 0 w 133"/>
                  <a:gd name="T7" fmla="*/ 223 h 231"/>
                  <a:gd name="T8" fmla="*/ 14 w 133"/>
                  <a:gd name="T9" fmla="*/ 231 h 231"/>
                  <a:gd name="T10" fmla="*/ 0 60000 65536"/>
                  <a:gd name="T11" fmla="*/ 0 60000 65536"/>
                  <a:gd name="T12" fmla="*/ 0 60000 65536"/>
                  <a:gd name="T13" fmla="*/ 0 60000 65536"/>
                  <a:gd name="T14" fmla="*/ 0 60000 65536"/>
                  <a:gd name="T15" fmla="*/ 0 w 133"/>
                  <a:gd name="T16" fmla="*/ 0 h 231"/>
                  <a:gd name="T17" fmla="*/ 133 w 133"/>
                  <a:gd name="T18" fmla="*/ 231 h 231"/>
                </a:gdLst>
                <a:ahLst/>
                <a:cxnLst>
                  <a:cxn ang="T10">
                    <a:pos x="T0" y="T1"/>
                  </a:cxn>
                  <a:cxn ang="T11">
                    <a:pos x="T2" y="T3"/>
                  </a:cxn>
                  <a:cxn ang="T12">
                    <a:pos x="T4" y="T5"/>
                  </a:cxn>
                  <a:cxn ang="T13">
                    <a:pos x="T6" y="T7"/>
                  </a:cxn>
                  <a:cxn ang="T14">
                    <a:pos x="T8" y="T9"/>
                  </a:cxn>
                </a:cxnLst>
                <a:rect l="T15" t="T16" r="T17" b="T18"/>
                <a:pathLst>
                  <a:path w="133" h="231">
                    <a:moveTo>
                      <a:pt x="14" y="231"/>
                    </a:moveTo>
                    <a:lnTo>
                      <a:pt x="133" y="8"/>
                    </a:lnTo>
                    <a:lnTo>
                      <a:pt x="118" y="0"/>
                    </a:lnTo>
                    <a:lnTo>
                      <a:pt x="0" y="223"/>
                    </a:lnTo>
                    <a:lnTo>
                      <a:pt x="14" y="231"/>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70" name="Freeform 65">
                <a:extLst>
                  <a:ext uri="{FF2B5EF4-FFF2-40B4-BE49-F238E27FC236}">
                    <a16:creationId xmlns:a16="http://schemas.microsoft.com/office/drawing/2014/main" id="{4CEFAB1D-5F88-4BC6-A6FA-1752F2B14C73}"/>
                  </a:ext>
                </a:extLst>
              </p:cNvPr>
              <p:cNvSpPr>
                <a:spLocks/>
              </p:cNvSpPr>
              <p:nvPr/>
            </p:nvSpPr>
            <p:spPr bwMode="auto">
              <a:xfrm>
                <a:off x="4887877" y="4527431"/>
                <a:ext cx="141287" cy="95250"/>
              </a:xfrm>
              <a:custGeom>
                <a:avLst/>
                <a:gdLst>
                  <a:gd name="T0" fmla="*/ 0 w 89"/>
                  <a:gd name="T1" fmla="*/ 52 h 60"/>
                  <a:gd name="T2" fmla="*/ 15 w 89"/>
                  <a:gd name="T3" fmla="*/ 60 h 60"/>
                  <a:gd name="T4" fmla="*/ 89 w 89"/>
                  <a:gd name="T5" fmla="*/ 15 h 60"/>
                  <a:gd name="T6" fmla="*/ 82 w 89"/>
                  <a:gd name="T7" fmla="*/ 0 h 60"/>
                  <a:gd name="T8" fmla="*/ 8 w 89"/>
                  <a:gd name="T9" fmla="*/ 45 h 60"/>
                  <a:gd name="T10" fmla="*/ 22 w 89"/>
                  <a:gd name="T11" fmla="*/ 52 h 60"/>
                  <a:gd name="T12" fmla="*/ 0 w 89"/>
                  <a:gd name="T13" fmla="*/ 52 h 60"/>
                  <a:gd name="T14" fmla="*/ 0 60000 65536"/>
                  <a:gd name="T15" fmla="*/ 0 60000 65536"/>
                  <a:gd name="T16" fmla="*/ 0 60000 65536"/>
                  <a:gd name="T17" fmla="*/ 0 60000 65536"/>
                  <a:gd name="T18" fmla="*/ 0 60000 65536"/>
                  <a:gd name="T19" fmla="*/ 0 60000 65536"/>
                  <a:gd name="T20" fmla="*/ 0 60000 65536"/>
                  <a:gd name="T21" fmla="*/ 0 w 89"/>
                  <a:gd name="T22" fmla="*/ 0 h 60"/>
                  <a:gd name="T23" fmla="*/ 89 w 8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0">
                    <a:moveTo>
                      <a:pt x="0" y="52"/>
                    </a:moveTo>
                    <a:lnTo>
                      <a:pt x="15" y="60"/>
                    </a:lnTo>
                    <a:lnTo>
                      <a:pt x="89" y="15"/>
                    </a:lnTo>
                    <a:lnTo>
                      <a:pt x="82" y="0"/>
                    </a:lnTo>
                    <a:lnTo>
                      <a:pt x="8" y="45"/>
                    </a:lnTo>
                    <a:lnTo>
                      <a:pt x="22"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71" name="Freeform 66">
                <a:extLst>
                  <a:ext uri="{FF2B5EF4-FFF2-40B4-BE49-F238E27FC236}">
                    <a16:creationId xmlns:a16="http://schemas.microsoft.com/office/drawing/2014/main" id="{08C1F6AA-1BED-4F3C-A227-56FE8896718F}"/>
                  </a:ext>
                </a:extLst>
              </p:cNvPr>
              <p:cNvSpPr>
                <a:spLocks/>
              </p:cNvSpPr>
              <p:nvPr/>
            </p:nvSpPr>
            <p:spPr bwMode="auto">
              <a:xfrm>
                <a:off x="4887877" y="4609981"/>
                <a:ext cx="23812" cy="23813"/>
              </a:xfrm>
              <a:custGeom>
                <a:avLst/>
                <a:gdLst>
                  <a:gd name="T0" fmla="*/ 0 w 15"/>
                  <a:gd name="T1" fmla="*/ 0 h 15"/>
                  <a:gd name="T2" fmla="*/ 0 w 15"/>
                  <a:gd name="T3" fmla="*/ 15 h 15"/>
                  <a:gd name="T4" fmla="*/ 15 w 15"/>
                  <a:gd name="T5" fmla="*/ 8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0"/>
                    </a:moveTo>
                    <a:lnTo>
                      <a:pt x="0" y="15"/>
                    </a:lnTo>
                    <a:lnTo>
                      <a:pt x="15" y="8"/>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72" name="Freeform 67">
                <a:extLst>
                  <a:ext uri="{FF2B5EF4-FFF2-40B4-BE49-F238E27FC236}">
                    <a16:creationId xmlns:a16="http://schemas.microsoft.com/office/drawing/2014/main" id="{AD896DFD-1EAC-4B97-9AE4-2E890E687E11}"/>
                  </a:ext>
                </a:extLst>
              </p:cNvPr>
              <p:cNvSpPr>
                <a:spLocks/>
              </p:cNvSpPr>
              <p:nvPr/>
            </p:nvSpPr>
            <p:spPr bwMode="auto">
              <a:xfrm>
                <a:off x="4876765" y="4468694"/>
                <a:ext cx="46037" cy="141288"/>
              </a:xfrm>
              <a:custGeom>
                <a:avLst/>
                <a:gdLst>
                  <a:gd name="T0" fmla="*/ 7 w 29"/>
                  <a:gd name="T1" fmla="*/ 0 h 89"/>
                  <a:gd name="T2" fmla="*/ 0 w 29"/>
                  <a:gd name="T3" fmla="*/ 7 h 89"/>
                  <a:gd name="T4" fmla="*/ 7 w 29"/>
                  <a:gd name="T5" fmla="*/ 89 h 89"/>
                  <a:gd name="T6" fmla="*/ 29 w 29"/>
                  <a:gd name="T7" fmla="*/ 89 h 89"/>
                  <a:gd name="T8" fmla="*/ 15 w 29"/>
                  <a:gd name="T9" fmla="*/ 0 h 89"/>
                  <a:gd name="T10" fmla="*/ 7 w 29"/>
                  <a:gd name="T11" fmla="*/ 0 h 89"/>
                  <a:gd name="T12" fmla="*/ 0 60000 65536"/>
                  <a:gd name="T13" fmla="*/ 0 60000 65536"/>
                  <a:gd name="T14" fmla="*/ 0 60000 65536"/>
                  <a:gd name="T15" fmla="*/ 0 60000 65536"/>
                  <a:gd name="T16" fmla="*/ 0 60000 65536"/>
                  <a:gd name="T17" fmla="*/ 0 60000 65536"/>
                  <a:gd name="T18" fmla="*/ 0 w 29"/>
                  <a:gd name="T19" fmla="*/ 0 h 89"/>
                  <a:gd name="T20" fmla="*/ 29 w 29"/>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29" h="89">
                    <a:moveTo>
                      <a:pt x="7" y="0"/>
                    </a:moveTo>
                    <a:lnTo>
                      <a:pt x="0" y="7"/>
                    </a:lnTo>
                    <a:lnTo>
                      <a:pt x="7" y="89"/>
                    </a:lnTo>
                    <a:lnTo>
                      <a:pt x="29" y="89"/>
                    </a:lnTo>
                    <a:lnTo>
                      <a:pt x="15" y="0"/>
                    </a:lnTo>
                    <a:lnTo>
                      <a:pt x="7"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673" name="Rectangle 52">
              <a:extLst>
                <a:ext uri="{FF2B5EF4-FFF2-40B4-BE49-F238E27FC236}">
                  <a16:creationId xmlns:a16="http://schemas.microsoft.com/office/drawing/2014/main" id="{01FC7026-4FD5-48A1-98FB-B8B95B39569D}"/>
                </a:ext>
              </a:extLst>
            </p:cNvPr>
            <p:cNvSpPr>
              <a:spLocks noChangeArrowheads="1"/>
            </p:cNvSpPr>
            <p:nvPr/>
          </p:nvSpPr>
          <p:spPr bwMode="auto">
            <a:xfrm>
              <a:off x="7837968" y="4760257"/>
              <a:ext cx="318464"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algn="ctr" eaLnBrk="1" hangingPunct="1"/>
              <a:r>
                <a:rPr lang="en-US" altLang="ru-RU" sz="1500" dirty="0">
                  <a:solidFill>
                    <a:srgbClr val="0070C0"/>
                  </a:solidFill>
                  <a:latin typeface="Comic Sans MS" panose="030F0702030302020204" pitchFamily="66" charset="0"/>
                </a:rPr>
                <a:t>EC</a:t>
              </a:r>
              <a:endParaRPr lang="ru-RU" altLang="ru-RU" sz="1800" dirty="0">
                <a:solidFill>
                  <a:srgbClr val="0070C0"/>
                </a:solidFill>
              </a:endParaRPr>
            </a:p>
          </p:txBody>
        </p:sp>
        <p:sp>
          <p:nvSpPr>
            <p:cNvPr id="674" name="Стрелка: вправо 673">
              <a:extLst>
                <a:ext uri="{FF2B5EF4-FFF2-40B4-BE49-F238E27FC236}">
                  <a16:creationId xmlns:a16="http://schemas.microsoft.com/office/drawing/2014/main" id="{9420F281-25FE-4C2D-8307-33DAC4228D38}"/>
                </a:ext>
              </a:extLst>
            </p:cNvPr>
            <p:cNvSpPr/>
            <p:nvPr/>
          </p:nvSpPr>
          <p:spPr>
            <a:xfrm>
              <a:off x="6032557" y="3496234"/>
              <a:ext cx="1212303" cy="955776"/>
            </a:xfrm>
            <a:prstGeom prst="rightArrow">
              <a:avLst>
                <a:gd name="adj1" fmla="val 50000"/>
                <a:gd name="adj2" fmla="val 4950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75" name="TextBox 674">
              <a:extLst>
                <a:ext uri="{FF2B5EF4-FFF2-40B4-BE49-F238E27FC236}">
                  <a16:creationId xmlns:a16="http://schemas.microsoft.com/office/drawing/2014/main" id="{2E6B48D3-1DE5-4FF0-B8F8-DB4497547263}"/>
                </a:ext>
              </a:extLst>
            </p:cNvPr>
            <p:cNvSpPr txBox="1"/>
            <p:nvPr/>
          </p:nvSpPr>
          <p:spPr>
            <a:xfrm>
              <a:off x="5325036" y="5432611"/>
              <a:ext cx="2640039" cy="861775"/>
            </a:xfrm>
            <a:prstGeom prst="rect">
              <a:avLst/>
            </a:prstGeom>
            <a:noFill/>
          </p:spPr>
          <p:txBody>
            <a:bodyPr wrap="none" rtlCol="0">
              <a:spAutoFit/>
            </a:bodyPr>
            <a:lstStyle/>
            <a:p>
              <a:r>
                <a:rPr lang="en-US" dirty="0">
                  <a:effectLst>
                    <a:outerShdw blurRad="38100" dist="38100" dir="2700000" algn="tl">
                      <a:srgbClr val="000000">
                        <a:alpha val="43137"/>
                      </a:srgbClr>
                    </a:outerShdw>
                  </a:effectLst>
                </a:rPr>
                <a:t>Super symmetric </a:t>
              </a:r>
            </a:p>
            <a:p>
              <a:r>
                <a:rPr lang="en-US" dirty="0">
                  <a:effectLst>
                    <a:outerShdw blurRad="38100" dist="38100" dir="2700000" algn="tl">
                      <a:srgbClr val="000000">
                        <a:alpha val="43137"/>
                      </a:srgbClr>
                    </a:outerShdw>
                  </a:effectLst>
                </a:rPr>
                <a:t>SF Is expected</a:t>
              </a:r>
              <a:endParaRPr lang="ru-RU" dirty="0">
                <a:effectLst>
                  <a:outerShdw blurRad="38100" dist="38100" dir="2700000" algn="tl">
                    <a:srgbClr val="000000">
                      <a:alpha val="43137"/>
                    </a:srgbClr>
                  </a:outerShdw>
                </a:effectLst>
              </a:endParaRPr>
            </a:p>
          </p:txBody>
        </p:sp>
        <p:sp>
          <p:nvSpPr>
            <p:cNvPr id="676" name="TextBox 675">
              <a:extLst>
                <a:ext uri="{FF2B5EF4-FFF2-40B4-BE49-F238E27FC236}">
                  <a16:creationId xmlns:a16="http://schemas.microsoft.com/office/drawing/2014/main" id="{F7FE87A7-71B8-46A2-8EE6-F4DCE7333BA8}"/>
                </a:ext>
              </a:extLst>
            </p:cNvPr>
            <p:cNvSpPr txBox="1"/>
            <p:nvPr/>
          </p:nvSpPr>
          <p:spPr>
            <a:xfrm>
              <a:off x="6031870" y="3731385"/>
              <a:ext cx="1232389" cy="492443"/>
            </a:xfrm>
            <a:prstGeom prst="rect">
              <a:avLst/>
            </a:prstGeom>
            <a:noFill/>
          </p:spPr>
          <p:txBody>
            <a:bodyPr wrap="none" rtlCol="0">
              <a:spAutoFit/>
            </a:bodyPr>
            <a:lstStyle/>
            <a:p>
              <a:r>
                <a:rPr lang="en-US" dirty="0"/>
                <a:t>Off-line</a:t>
              </a:r>
              <a:endParaRPr lang="ru-RU" dirty="0"/>
            </a:p>
          </p:txBody>
        </p:sp>
        <p:sp>
          <p:nvSpPr>
            <p:cNvPr id="678" name="TextBox 677">
              <a:extLst>
                <a:ext uri="{FF2B5EF4-FFF2-40B4-BE49-F238E27FC236}">
                  <a16:creationId xmlns:a16="http://schemas.microsoft.com/office/drawing/2014/main" id="{AD6176EA-0438-4EA1-9D5F-C93446DC3BD9}"/>
                </a:ext>
              </a:extLst>
            </p:cNvPr>
            <p:cNvSpPr txBox="1"/>
            <p:nvPr/>
          </p:nvSpPr>
          <p:spPr>
            <a:xfrm>
              <a:off x="6544926" y="1600545"/>
              <a:ext cx="2473156" cy="430887"/>
            </a:xfrm>
            <a:prstGeom prst="rect">
              <a:avLst/>
            </a:prstGeom>
            <a:noFill/>
          </p:spPr>
          <p:txBody>
            <a:bodyPr wrap="none" rtlCol="0">
              <a:spAutoFit/>
            </a:bodyPr>
            <a:lstStyle/>
            <a:p>
              <a:r>
                <a:rPr lang="en-US" baseline="30000" dirty="0">
                  <a:latin typeface="Arial Black" panose="020B0A04020102020204" pitchFamily="34" charset="0"/>
                </a:rPr>
                <a:t>48</a:t>
              </a:r>
              <a:r>
                <a:rPr lang="en-US" sz="1500" dirty="0">
                  <a:latin typeface="Arial Black" panose="020B0A04020102020204" pitchFamily="34" charset="0"/>
                </a:rPr>
                <a:t>Ca-projectiles</a:t>
              </a:r>
              <a:endParaRPr lang="ru-RU" sz="1500" dirty="0">
                <a:latin typeface="Arial Black" panose="020B0A04020102020204" pitchFamily="34" charset="0"/>
              </a:endParaRPr>
            </a:p>
          </p:txBody>
        </p:sp>
      </p:grpSp>
      <p:sp>
        <p:nvSpPr>
          <p:cNvPr id="681" name="Freeform 45">
            <a:extLst>
              <a:ext uri="{FF2B5EF4-FFF2-40B4-BE49-F238E27FC236}">
                <a16:creationId xmlns:a16="http://schemas.microsoft.com/office/drawing/2014/main" id="{8432C458-6894-4686-86FE-9A4723D9AD1A}"/>
              </a:ext>
            </a:extLst>
          </p:cNvPr>
          <p:cNvSpPr>
            <a:spLocks/>
          </p:cNvSpPr>
          <p:nvPr/>
        </p:nvSpPr>
        <p:spPr bwMode="auto">
          <a:xfrm>
            <a:off x="2052608" y="3752059"/>
            <a:ext cx="442913" cy="4333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0 h 49"/>
              <a:gd name="T10" fmla="*/ 2147483647 w 50"/>
              <a:gd name="T11" fmla="*/ 0 h 49"/>
              <a:gd name="T12" fmla="*/ 2147483647 w 50"/>
              <a:gd name="T13" fmla="*/ 0 h 49"/>
              <a:gd name="T14" fmla="*/ 0 w 50"/>
              <a:gd name="T15" fmla="*/ 0 h 49"/>
              <a:gd name="T16" fmla="*/ 0 w 50"/>
              <a:gd name="T17" fmla="*/ 0 h 49"/>
              <a:gd name="T18" fmla="*/ 0 w 50"/>
              <a:gd name="T19" fmla="*/ 2147483647 h 49"/>
              <a:gd name="T20" fmla="*/ 0 w 50"/>
              <a:gd name="T21" fmla="*/ 2147483647 h 49"/>
              <a:gd name="T22" fmla="*/ 0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0" y="49"/>
                </a:moveTo>
                <a:lnTo>
                  <a:pt x="48" y="49"/>
                </a:lnTo>
                <a:lnTo>
                  <a:pt x="50" y="49"/>
                </a:lnTo>
                <a:lnTo>
                  <a:pt x="50" y="48"/>
                </a:lnTo>
                <a:lnTo>
                  <a:pt x="50" y="0"/>
                </a:lnTo>
                <a:lnTo>
                  <a:pt x="48" y="0"/>
                </a:lnTo>
                <a:lnTo>
                  <a:pt x="0" y="0"/>
                </a:lnTo>
                <a:lnTo>
                  <a:pt x="0" y="48"/>
                </a:lnTo>
                <a:lnTo>
                  <a:pt x="0" y="49"/>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82" name="Freeform 46">
            <a:extLst>
              <a:ext uri="{FF2B5EF4-FFF2-40B4-BE49-F238E27FC236}">
                <a16:creationId xmlns:a16="http://schemas.microsoft.com/office/drawing/2014/main" id="{F308BE97-BC30-43CF-83A0-489857A1128D}"/>
              </a:ext>
            </a:extLst>
          </p:cNvPr>
          <p:cNvSpPr>
            <a:spLocks/>
          </p:cNvSpPr>
          <p:nvPr/>
        </p:nvSpPr>
        <p:spPr bwMode="auto">
          <a:xfrm>
            <a:off x="2052608" y="3752059"/>
            <a:ext cx="442913" cy="4333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0 h 49"/>
              <a:gd name="T10" fmla="*/ 2147483647 w 50"/>
              <a:gd name="T11" fmla="*/ 0 h 49"/>
              <a:gd name="T12" fmla="*/ 2147483647 w 50"/>
              <a:gd name="T13" fmla="*/ 0 h 49"/>
              <a:gd name="T14" fmla="*/ 0 w 50"/>
              <a:gd name="T15" fmla="*/ 0 h 49"/>
              <a:gd name="T16" fmla="*/ 0 w 50"/>
              <a:gd name="T17" fmla="*/ 0 h 49"/>
              <a:gd name="T18" fmla="*/ 0 w 50"/>
              <a:gd name="T19" fmla="*/ 2147483647 h 49"/>
              <a:gd name="T20" fmla="*/ 0 w 50"/>
              <a:gd name="T21" fmla="*/ 2147483647 h 49"/>
              <a:gd name="T22" fmla="*/ 0 w 50"/>
              <a:gd name="T23" fmla="*/ 2147483647 h 49"/>
              <a:gd name="T24" fmla="*/ 0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0" y="49"/>
                </a:moveTo>
                <a:lnTo>
                  <a:pt x="48" y="49"/>
                </a:lnTo>
                <a:lnTo>
                  <a:pt x="50" y="49"/>
                </a:lnTo>
                <a:lnTo>
                  <a:pt x="50" y="48"/>
                </a:lnTo>
                <a:lnTo>
                  <a:pt x="50" y="0"/>
                </a:lnTo>
                <a:lnTo>
                  <a:pt x="48" y="0"/>
                </a:lnTo>
                <a:lnTo>
                  <a:pt x="0" y="0"/>
                </a:lnTo>
                <a:lnTo>
                  <a:pt x="0" y="48"/>
                </a:lnTo>
                <a:lnTo>
                  <a:pt x="0"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684" name="Rectangle 48">
            <a:extLst>
              <a:ext uri="{FF2B5EF4-FFF2-40B4-BE49-F238E27FC236}">
                <a16:creationId xmlns:a16="http://schemas.microsoft.com/office/drawing/2014/main" id="{70B262A7-3C93-449E-83FC-DDADB67EC73A}"/>
              </a:ext>
            </a:extLst>
          </p:cNvPr>
          <p:cNvSpPr>
            <a:spLocks noChangeArrowheads="1"/>
          </p:cNvSpPr>
          <p:nvPr/>
        </p:nvSpPr>
        <p:spPr bwMode="auto">
          <a:xfrm>
            <a:off x="2114520" y="3778254"/>
            <a:ext cx="21159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dirty="0">
                <a:solidFill>
                  <a:srgbClr val="353A3C"/>
                </a:solidFill>
                <a:latin typeface="Comic Sans MS" panose="030F0702030302020204" pitchFamily="66" charset="0"/>
              </a:rPr>
              <a:t>2</a:t>
            </a:r>
            <a:r>
              <a:rPr lang="en-US" altLang="ru-RU" sz="900" dirty="0">
                <a:solidFill>
                  <a:srgbClr val="353A3C"/>
                </a:solidFill>
                <a:latin typeface="Comic Sans MS" panose="030F0702030302020204" pitchFamily="66" charset="0"/>
              </a:rPr>
              <a:t>49</a:t>
            </a:r>
            <a:endParaRPr lang="ru-RU" altLang="ru-RU" sz="1800" dirty="0"/>
          </a:p>
        </p:txBody>
      </p:sp>
      <p:sp>
        <p:nvSpPr>
          <p:cNvPr id="685" name="Freeform 61">
            <a:extLst>
              <a:ext uri="{FF2B5EF4-FFF2-40B4-BE49-F238E27FC236}">
                <a16:creationId xmlns:a16="http://schemas.microsoft.com/office/drawing/2014/main" id="{E6200D03-1244-497C-AFA2-C08A7BE1B8E9}"/>
              </a:ext>
            </a:extLst>
          </p:cNvPr>
          <p:cNvSpPr>
            <a:spLocks/>
          </p:cNvSpPr>
          <p:nvPr/>
        </p:nvSpPr>
        <p:spPr bwMode="auto">
          <a:xfrm>
            <a:off x="2415749" y="3822306"/>
            <a:ext cx="105965" cy="71438"/>
          </a:xfrm>
          <a:custGeom>
            <a:avLst/>
            <a:gdLst>
              <a:gd name="T0" fmla="*/ 0 w 89"/>
              <a:gd name="T1" fmla="*/ 52 h 60"/>
              <a:gd name="T2" fmla="*/ 15 w 89"/>
              <a:gd name="T3" fmla="*/ 60 h 60"/>
              <a:gd name="T4" fmla="*/ 89 w 89"/>
              <a:gd name="T5" fmla="*/ 15 h 60"/>
              <a:gd name="T6" fmla="*/ 82 w 89"/>
              <a:gd name="T7" fmla="*/ 0 h 60"/>
              <a:gd name="T8" fmla="*/ 0 w 89"/>
              <a:gd name="T9" fmla="*/ 45 h 60"/>
              <a:gd name="T10" fmla="*/ 15 w 89"/>
              <a:gd name="T11" fmla="*/ 52 h 60"/>
              <a:gd name="T12" fmla="*/ 0 w 89"/>
              <a:gd name="T13" fmla="*/ 52 h 60"/>
              <a:gd name="T14" fmla="*/ 0 60000 65536"/>
              <a:gd name="T15" fmla="*/ 0 60000 65536"/>
              <a:gd name="T16" fmla="*/ 0 60000 65536"/>
              <a:gd name="T17" fmla="*/ 0 60000 65536"/>
              <a:gd name="T18" fmla="*/ 0 60000 65536"/>
              <a:gd name="T19" fmla="*/ 0 60000 65536"/>
              <a:gd name="T20" fmla="*/ 0 60000 65536"/>
              <a:gd name="T21" fmla="*/ 0 w 89"/>
              <a:gd name="T22" fmla="*/ 0 h 60"/>
              <a:gd name="T23" fmla="*/ 89 w 8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0">
                <a:moveTo>
                  <a:pt x="0" y="52"/>
                </a:moveTo>
                <a:lnTo>
                  <a:pt x="15" y="60"/>
                </a:lnTo>
                <a:lnTo>
                  <a:pt x="89" y="15"/>
                </a:lnTo>
                <a:lnTo>
                  <a:pt x="82" y="0"/>
                </a:lnTo>
                <a:lnTo>
                  <a:pt x="0" y="45"/>
                </a:lnTo>
                <a:lnTo>
                  <a:pt x="15"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83" name="Rectangle 47">
            <a:extLst>
              <a:ext uri="{FF2B5EF4-FFF2-40B4-BE49-F238E27FC236}">
                <a16:creationId xmlns:a16="http://schemas.microsoft.com/office/drawing/2014/main" id="{D74552B0-9564-4BDB-851E-8A44DCD42EAB}"/>
              </a:ext>
            </a:extLst>
          </p:cNvPr>
          <p:cNvSpPr>
            <a:spLocks noChangeArrowheads="1"/>
          </p:cNvSpPr>
          <p:nvPr/>
        </p:nvSpPr>
        <p:spPr bwMode="auto">
          <a:xfrm>
            <a:off x="2176433" y="3947321"/>
            <a:ext cx="28373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dirty="0">
                <a:solidFill>
                  <a:srgbClr val="353A3C"/>
                </a:solidFill>
                <a:latin typeface="Comic Sans MS" panose="030F0702030302020204" pitchFamily="66" charset="0"/>
              </a:rPr>
              <a:t>10</a:t>
            </a:r>
            <a:r>
              <a:rPr lang="en-US" altLang="ru-RU" sz="1200" dirty="0">
                <a:solidFill>
                  <a:srgbClr val="353A3C"/>
                </a:solidFill>
                <a:latin typeface="Comic Sans MS" panose="030F0702030302020204" pitchFamily="66" charset="0"/>
              </a:rPr>
              <a:t>1</a:t>
            </a:r>
            <a:endParaRPr lang="ru-RU" altLang="ru-RU" sz="1800" dirty="0"/>
          </a:p>
        </p:txBody>
      </p:sp>
      <p:sp>
        <p:nvSpPr>
          <p:cNvPr id="687" name="Freeform 63">
            <a:extLst>
              <a:ext uri="{FF2B5EF4-FFF2-40B4-BE49-F238E27FC236}">
                <a16:creationId xmlns:a16="http://schemas.microsoft.com/office/drawing/2014/main" id="{5E373889-C3A3-4185-8494-35D09236E7F9}"/>
              </a:ext>
            </a:extLst>
          </p:cNvPr>
          <p:cNvSpPr>
            <a:spLocks/>
          </p:cNvSpPr>
          <p:nvPr/>
        </p:nvSpPr>
        <p:spPr bwMode="auto">
          <a:xfrm>
            <a:off x="2407414" y="3778253"/>
            <a:ext cx="26194" cy="105966"/>
          </a:xfrm>
          <a:custGeom>
            <a:avLst/>
            <a:gdLst>
              <a:gd name="T0" fmla="*/ 7 w 22"/>
              <a:gd name="T1" fmla="*/ 0 h 89"/>
              <a:gd name="T2" fmla="*/ 0 w 22"/>
              <a:gd name="T3" fmla="*/ 0 h 89"/>
              <a:gd name="T4" fmla="*/ 7 w 22"/>
              <a:gd name="T5" fmla="*/ 89 h 89"/>
              <a:gd name="T6" fmla="*/ 22 w 22"/>
              <a:gd name="T7" fmla="*/ 89 h 89"/>
              <a:gd name="T8" fmla="*/ 14 w 22"/>
              <a:gd name="T9" fmla="*/ 0 h 89"/>
              <a:gd name="T10" fmla="*/ 7 w 22"/>
              <a:gd name="T11" fmla="*/ 0 h 89"/>
              <a:gd name="T12" fmla="*/ 0 60000 65536"/>
              <a:gd name="T13" fmla="*/ 0 60000 65536"/>
              <a:gd name="T14" fmla="*/ 0 60000 65536"/>
              <a:gd name="T15" fmla="*/ 0 60000 65536"/>
              <a:gd name="T16" fmla="*/ 0 60000 65536"/>
              <a:gd name="T17" fmla="*/ 0 60000 65536"/>
              <a:gd name="T18" fmla="*/ 0 w 22"/>
              <a:gd name="T19" fmla="*/ 0 h 89"/>
              <a:gd name="T20" fmla="*/ 22 w 22"/>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22" h="89">
                <a:moveTo>
                  <a:pt x="7" y="0"/>
                </a:moveTo>
                <a:lnTo>
                  <a:pt x="0" y="0"/>
                </a:lnTo>
                <a:lnTo>
                  <a:pt x="7" y="89"/>
                </a:lnTo>
                <a:lnTo>
                  <a:pt x="22" y="89"/>
                </a:lnTo>
                <a:lnTo>
                  <a:pt x="14" y="0"/>
                </a:lnTo>
                <a:lnTo>
                  <a:pt x="7"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88" name="Freeform 41">
            <a:extLst>
              <a:ext uri="{FF2B5EF4-FFF2-40B4-BE49-F238E27FC236}">
                <a16:creationId xmlns:a16="http://schemas.microsoft.com/office/drawing/2014/main" id="{C0EE075B-00FE-445D-81CE-8E5ABB6A82A3}"/>
              </a:ext>
            </a:extLst>
          </p:cNvPr>
          <p:cNvSpPr>
            <a:spLocks/>
          </p:cNvSpPr>
          <p:nvPr/>
        </p:nvSpPr>
        <p:spPr bwMode="auto">
          <a:xfrm>
            <a:off x="2515250" y="4185616"/>
            <a:ext cx="442913" cy="433388"/>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1" y="49"/>
                </a:moveTo>
                <a:lnTo>
                  <a:pt x="50" y="49"/>
                </a:lnTo>
                <a:lnTo>
                  <a:pt x="50" y="1"/>
                </a:lnTo>
                <a:lnTo>
                  <a:pt x="50" y="0"/>
                </a:lnTo>
                <a:lnTo>
                  <a:pt x="1" y="0"/>
                </a:lnTo>
                <a:lnTo>
                  <a:pt x="1" y="1"/>
                </a:lnTo>
                <a:lnTo>
                  <a:pt x="0" y="1"/>
                </a:lnTo>
                <a:lnTo>
                  <a:pt x="0" y="49"/>
                </a:lnTo>
                <a:lnTo>
                  <a:pt x="1" y="49"/>
                </a:lnTo>
                <a:close/>
              </a:path>
            </a:pathLst>
          </a:custGeom>
          <a:solidFill>
            <a:srgbClr val="FFFF00"/>
          </a:solidFill>
          <a:ln>
            <a:solidFill>
              <a:srgbClr val="FFFF00"/>
            </a:solidFill>
          </a:ln>
        </p:spPr>
        <p:txBody>
          <a:bodyPr/>
          <a:lstStyle/>
          <a:p>
            <a:endParaRPr lang="ru-RU"/>
          </a:p>
        </p:txBody>
      </p:sp>
      <p:sp>
        <p:nvSpPr>
          <p:cNvPr id="686" name="Freeform 62">
            <a:extLst>
              <a:ext uri="{FF2B5EF4-FFF2-40B4-BE49-F238E27FC236}">
                <a16:creationId xmlns:a16="http://schemas.microsoft.com/office/drawing/2014/main" id="{0D451160-B806-4FF0-9E34-227712E64CD0}"/>
              </a:ext>
            </a:extLst>
          </p:cNvPr>
          <p:cNvSpPr>
            <a:spLocks/>
          </p:cNvSpPr>
          <p:nvPr/>
        </p:nvSpPr>
        <p:spPr bwMode="auto">
          <a:xfrm>
            <a:off x="2415749" y="3884219"/>
            <a:ext cx="17859" cy="17860"/>
          </a:xfrm>
          <a:custGeom>
            <a:avLst/>
            <a:gdLst>
              <a:gd name="T0" fmla="*/ 0 w 15"/>
              <a:gd name="T1" fmla="*/ 0 h 15"/>
              <a:gd name="T2" fmla="*/ 0 w 15"/>
              <a:gd name="T3" fmla="*/ 15 h 15"/>
              <a:gd name="T4" fmla="*/ 15 w 15"/>
              <a:gd name="T5" fmla="*/ 8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0"/>
                </a:moveTo>
                <a:lnTo>
                  <a:pt x="0" y="15"/>
                </a:lnTo>
                <a:lnTo>
                  <a:pt x="15" y="8"/>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89" name="Freeform 42">
            <a:extLst>
              <a:ext uri="{FF2B5EF4-FFF2-40B4-BE49-F238E27FC236}">
                <a16:creationId xmlns:a16="http://schemas.microsoft.com/office/drawing/2014/main" id="{D5B810E7-7F15-48AB-BE3A-554612D3DF98}"/>
              </a:ext>
            </a:extLst>
          </p:cNvPr>
          <p:cNvSpPr>
            <a:spLocks/>
          </p:cNvSpPr>
          <p:nvPr/>
        </p:nvSpPr>
        <p:spPr bwMode="auto">
          <a:xfrm>
            <a:off x="2515250" y="4185616"/>
            <a:ext cx="442913" cy="433388"/>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2147483647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1" y="49"/>
                </a:moveTo>
                <a:lnTo>
                  <a:pt x="50" y="49"/>
                </a:lnTo>
                <a:lnTo>
                  <a:pt x="50" y="1"/>
                </a:lnTo>
                <a:lnTo>
                  <a:pt x="50" y="0"/>
                </a:lnTo>
                <a:lnTo>
                  <a:pt x="1" y="0"/>
                </a:lnTo>
                <a:lnTo>
                  <a:pt x="1" y="1"/>
                </a:lnTo>
                <a:lnTo>
                  <a:pt x="0" y="1"/>
                </a:lnTo>
                <a:lnTo>
                  <a:pt x="0" y="49"/>
                </a:lnTo>
                <a:lnTo>
                  <a:pt x="1"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690" name="Freeform 45">
            <a:extLst>
              <a:ext uri="{FF2B5EF4-FFF2-40B4-BE49-F238E27FC236}">
                <a16:creationId xmlns:a16="http://schemas.microsoft.com/office/drawing/2014/main" id="{B179E94C-47B2-452A-9AB1-1006282A4219}"/>
              </a:ext>
            </a:extLst>
          </p:cNvPr>
          <p:cNvSpPr>
            <a:spLocks/>
          </p:cNvSpPr>
          <p:nvPr/>
        </p:nvSpPr>
        <p:spPr bwMode="auto">
          <a:xfrm>
            <a:off x="2509807" y="4187827"/>
            <a:ext cx="442913" cy="4333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0 h 49"/>
              <a:gd name="T10" fmla="*/ 2147483647 w 50"/>
              <a:gd name="T11" fmla="*/ 0 h 49"/>
              <a:gd name="T12" fmla="*/ 2147483647 w 50"/>
              <a:gd name="T13" fmla="*/ 0 h 49"/>
              <a:gd name="T14" fmla="*/ 0 w 50"/>
              <a:gd name="T15" fmla="*/ 0 h 49"/>
              <a:gd name="T16" fmla="*/ 0 w 50"/>
              <a:gd name="T17" fmla="*/ 0 h 49"/>
              <a:gd name="T18" fmla="*/ 0 w 50"/>
              <a:gd name="T19" fmla="*/ 2147483647 h 49"/>
              <a:gd name="T20" fmla="*/ 0 w 50"/>
              <a:gd name="T21" fmla="*/ 2147483647 h 49"/>
              <a:gd name="T22" fmla="*/ 0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0" y="49"/>
                </a:moveTo>
                <a:lnTo>
                  <a:pt x="48" y="49"/>
                </a:lnTo>
                <a:lnTo>
                  <a:pt x="50" y="49"/>
                </a:lnTo>
                <a:lnTo>
                  <a:pt x="50" y="48"/>
                </a:lnTo>
                <a:lnTo>
                  <a:pt x="50" y="0"/>
                </a:lnTo>
                <a:lnTo>
                  <a:pt x="48" y="0"/>
                </a:lnTo>
                <a:lnTo>
                  <a:pt x="0" y="0"/>
                </a:lnTo>
                <a:lnTo>
                  <a:pt x="0" y="48"/>
                </a:lnTo>
                <a:lnTo>
                  <a:pt x="0" y="49"/>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91" name="Freeform 46">
            <a:extLst>
              <a:ext uri="{FF2B5EF4-FFF2-40B4-BE49-F238E27FC236}">
                <a16:creationId xmlns:a16="http://schemas.microsoft.com/office/drawing/2014/main" id="{029CE393-E693-45F9-A488-E58243F4373D}"/>
              </a:ext>
            </a:extLst>
          </p:cNvPr>
          <p:cNvSpPr>
            <a:spLocks/>
          </p:cNvSpPr>
          <p:nvPr/>
        </p:nvSpPr>
        <p:spPr bwMode="auto">
          <a:xfrm>
            <a:off x="2509807" y="4187827"/>
            <a:ext cx="442913" cy="4333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0 h 49"/>
              <a:gd name="T10" fmla="*/ 2147483647 w 50"/>
              <a:gd name="T11" fmla="*/ 0 h 49"/>
              <a:gd name="T12" fmla="*/ 2147483647 w 50"/>
              <a:gd name="T13" fmla="*/ 0 h 49"/>
              <a:gd name="T14" fmla="*/ 0 w 50"/>
              <a:gd name="T15" fmla="*/ 0 h 49"/>
              <a:gd name="T16" fmla="*/ 0 w 50"/>
              <a:gd name="T17" fmla="*/ 0 h 49"/>
              <a:gd name="T18" fmla="*/ 0 w 50"/>
              <a:gd name="T19" fmla="*/ 2147483647 h 49"/>
              <a:gd name="T20" fmla="*/ 0 w 50"/>
              <a:gd name="T21" fmla="*/ 2147483647 h 49"/>
              <a:gd name="T22" fmla="*/ 0 w 50"/>
              <a:gd name="T23" fmla="*/ 2147483647 h 49"/>
              <a:gd name="T24" fmla="*/ 0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0" y="49"/>
                </a:moveTo>
                <a:lnTo>
                  <a:pt x="48" y="49"/>
                </a:lnTo>
                <a:lnTo>
                  <a:pt x="50" y="49"/>
                </a:lnTo>
                <a:lnTo>
                  <a:pt x="50" y="48"/>
                </a:lnTo>
                <a:lnTo>
                  <a:pt x="50" y="0"/>
                </a:lnTo>
                <a:lnTo>
                  <a:pt x="48" y="0"/>
                </a:lnTo>
                <a:lnTo>
                  <a:pt x="0" y="0"/>
                </a:lnTo>
                <a:lnTo>
                  <a:pt x="0" y="48"/>
                </a:lnTo>
                <a:lnTo>
                  <a:pt x="0"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693" name="Rectangle 48">
            <a:extLst>
              <a:ext uri="{FF2B5EF4-FFF2-40B4-BE49-F238E27FC236}">
                <a16:creationId xmlns:a16="http://schemas.microsoft.com/office/drawing/2014/main" id="{D6BEC9A9-7DB2-4EB0-B716-57C6A59FC1AA}"/>
              </a:ext>
            </a:extLst>
          </p:cNvPr>
          <p:cNvSpPr>
            <a:spLocks noChangeArrowheads="1"/>
          </p:cNvSpPr>
          <p:nvPr/>
        </p:nvSpPr>
        <p:spPr bwMode="auto">
          <a:xfrm>
            <a:off x="2571719" y="4214022"/>
            <a:ext cx="21159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dirty="0">
                <a:solidFill>
                  <a:srgbClr val="353A3C"/>
                </a:solidFill>
                <a:latin typeface="Comic Sans MS" panose="030F0702030302020204" pitchFamily="66" charset="0"/>
              </a:rPr>
              <a:t>2</a:t>
            </a:r>
            <a:r>
              <a:rPr lang="en-US" altLang="ru-RU" sz="900" dirty="0">
                <a:solidFill>
                  <a:srgbClr val="353A3C"/>
                </a:solidFill>
                <a:latin typeface="Comic Sans MS" panose="030F0702030302020204" pitchFamily="66" charset="0"/>
              </a:rPr>
              <a:t>49</a:t>
            </a:r>
            <a:endParaRPr lang="ru-RU" altLang="ru-RU" sz="1800" dirty="0"/>
          </a:p>
        </p:txBody>
      </p:sp>
      <p:sp>
        <p:nvSpPr>
          <p:cNvPr id="697" name="Rectangle 55">
            <a:extLst>
              <a:ext uri="{FF2B5EF4-FFF2-40B4-BE49-F238E27FC236}">
                <a16:creationId xmlns:a16="http://schemas.microsoft.com/office/drawing/2014/main" id="{E2605673-3DB2-473C-A22B-BA925722A1FF}"/>
              </a:ext>
            </a:extLst>
          </p:cNvPr>
          <p:cNvSpPr>
            <a:spLocks noChangeArrowheads="1"/>
          </p:cNvSpPr>
          <p:nvPr/>
        </p:nvSpPr>
        <p:spPr bwMode="auto">
          <a:xfrm>
            <a:off x="2776849" y="4553166"/>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500">
                <a:solidFill>
                  <a:srgbClr val="E44600"/>
                </a:solidFill>
                <a:latin typeface="Comic Sans MS" panose="030F0702030302020204" pitchFamily="66" charset="0"/>
              </a:rPr>
              <a:t>a</a:t>
            </a:r>
            <a:endParaRPr lang="ru-RU" altLang="ru-RU" sz="1800"/>
          </a:p>
        </p:txBody>
      </p:sp>
      <p:sp>
        <p:nvSpPr>
          <p:cNvPr id="692" name="Rectangle 47">
            <a:extLst>
              <a:ext uri="{FF2B5EF4-FFF2-40B4-BE49-F238E27FC236}">
                <a16:creationId xmlns:a16="http://schemas.microsoft.com/office/drawing/2014/main" id="{E7A7E46F-BE89-4AE4-A96B-317169766314}"/>
              </a:ext>
            </a:extLst>
          </p:cNvPr>
          <p:cNvSpPr>
            <a:spLocks noChangeArrowheads="1"/>
          </p:cNvSpPr>
          <p:nvPr/>
        </p:nvSpPr>
        <p:spPr bwMode="auto">
          <a:xfrm>
            <a:off x="2586686" y="4383089"/>
            <a:ext cx="28373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dirty="0">
                <a:solidFill>
                  <a:srgbClr val="353A3C"/>
                </a:solidFill>
                <a:latin typeface="Comic Sans MS" panose="030F0702030302020204" pitchFamily="66" charset="0"/>
              </a:rPr>
              <a:t>10</a:t>
            </a:r>
            <a:r>
              <a:rPr lang="en-US" altLang="ru-RU" sz="1200" dirty="0">
                <a:solidFill>
                  <a:srgbClr val="353A3C"/>
                </a:solidFill>
                <a:latin typeface="Comic Sans MS" panose="030F0702030302020204" pitchFamily="66" charset="0"/>
              </a:rPr>
              <a:t>0</a:t>
            </a:r>
            <a:endParaRPr lang="ru-RU" altLang="ru-RU" sz="1800" dirty="0"/>
          </a:p>
        </p:txBody>
      </p:sp>
      <p:sp>
        <p:nvSpPr>
          <p:cNvPr id="698" name="Freeform 60">
            <a:extLst>
              <a:ext uri="{FF2B5EF4-FFF2-40B4-BE49-F238E27FC236}">
                <a16:creationId xmlns:a16="http://schemas.microsoft.com/office/drawing/2014/main" id="{686634B5-B252-47B4-AE3A-EB8D81042EDC}"/>
              </a:ext>
            </a:extLst>
          </p:cNvPr>
          <p:cNvSpPr>
            <a:spLocks/>
          </p:cNvSpPr>
          <p:nvPr/>
        </p:nvSpPr>
        <p:spPr bwMode="auto">
          <a:xfrm>
            <a:off x="2643501" y="4553166"/>
            <a:ext cx="151209" cy="273844"/>
          </a:xfrm>
          <a:custGeom>
            <a:avLst/>
            <a:gdLst>
              <a:gd name="T0" fmla="*/ 15 w 127"/>
              <a:gd name="T1" fmla="*/ 230 h 230"/>
              <a:gd name="T2" fmla="*/ 127 w 127"/>
              <a:gd name="T3" fmla="*/ 7 h 230"/>
              <a:gd name="T4" fmla="*/ 112 w 127"/>
              <a:gd name="T5" fmla="*/ 0 h 230"/>
              <a:gd name="T6" fmla="*/ 0 w 127"/>
              <a:gd name="T7" fmla="*/ 223 h 230"/>
              <a:gd name="T8" fmla="*/ 15 w 127"/>
              <a:gd name="T9" fmla="*/ 230 h 230"/>
              <a:gd name="T10" fmla="*/ 0 60000 65536"/>
              <a:gd name="T11" fmla="*/ 0 60000 65536"/>
              <a:gd name="T12" fmla="*/ 0 60000 65536"/>
              <a:gd name="T13" fmla="*/ 0 60000 65536"/>
              <a:gd name="T14" fmla="*/ 0 60000 65536"/>
              <a:gd name="T15" fmla="*/ 0 w 127"/>
              <a:gd name="T16" fmla="*/ 0 h 230"/>
              <a:gd name="T17" fmla="*/ 127 w 127"/>
              <a:gd name="T18" fmla="*/ 230 h 230"/>
            </a:gdLst>
            <a:ahLst/>
            <a:cxnLst>
              <a:cxn ang="T10">
                <a:pos x="T0" y="T1"/>
              </a:cxn>
              <a:cxn ang="T11">
                <a:pos x="T2" y="T3"/>
              </a:cxn>
              <a:cxn ang="T12">
                <a:pos x="T4" y="T5"/>
              </a:cxn>
              <a:cxn ang="T13">
                <a:pos x="T6" y="T7"/>
              </a:cxn>
              <a:cxn ang="T14">
                <a:pos x="T8" y="T9"/>
              </a:cxn>
            </a:cxnLst>
            <a:rect l="T15" t="T16" r="T17" b="T18"/>
            <a:pathLst>
              <a:path w="127" h="230">
                <a:moveTo>
                  <a:pt x="15" y="230"/>
                </a:moveTo>
                <a:lnTo>
                  <a:pt x="127" y="7"/>
                </a:lnTo>
                <a:lnTo>
                  <a:pt x="112" y="0"/>
                </a:lnTo>
                <a:lnTo>
                  <a:pt x="0" y="223"/>
                </a:lnTo>
                <a:lnTo>
                  <a:pt x="15" y="23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99" name="Freeform 61">
            <a:extLst>
              <a:ext uri="{FF2B5EF4-FFF2-40B4-BE49-F238E27FC236}">
                <a16:creationId xmlns:a16="http://schemas.microsoft.com/office/drawing/2014/main" id="{EE4E5EDC-B543-46D8-B63C-B3D33D0C5D92}"/>
              </a:ext>
            </a:extLst>
          </p:cNvPr>
          <p:cNvSpPr>
            <a:spLocks/>
          </p:cNvSpPr>
          <p:nvPr/>
        </p:nvSpPr>
        <p:spPr bwMode="auto">
          <a:xfrm>
            <a:off x="2635166" y="4773432"/>
            <a:ext cx="105965" cy="71438"/>
          </a:xfrm>
          <a:custGeom>
            <a:avLst/>
            <a:gdLst>
              <a:gd name="T0" fmla="*/ 0 w 89"/>
              <a:gd name="T1" fmla="*/ 52 h 60"/>
              <a:gd name="T2" fmla="*/ 15 w 89"/>
              <a:gd name="T3" fmla="*/ 60 h 60"/>
              <a:gd name="T4" fmla="*/ 89 w 89"/>
              <a:gd name="T5" fmla="*/ 15 h 60"/>
              <a:gd name="T6" fmla="*/ 82 w 89"/>
              <a:gd name="T7" fmla="*/ 0 h 60"/>
              <a:gd name="T8" fmla="*/ 0 w 89"/>
              <a:gd name="T9" fmla="*/ 45 h 60"/>
              <a:gd name="T10" fmla="*/ 15 w 89"/>
              <a:gd name="T11" fmla="*/ 52 h 60"/>
              <a:gd name="T12" fmla="*/ 0 w 89"/>
              <a:gd name="T13" fmla="*/ 52 h 60"/>
              <a:gd name="T14" fmla="*/ 0 60000 65536"/>
              <a:gd name="T15" fmla="*/ 0 60000 65536"/>
              <a:gd name="T16" fmla="*/ 0 60000 65536"/>
              <a:gd name="T17" fmla="*/ 0 60000 65536"/>
              <a:gd name="T18" fmla="*/ 0 60000 65536"/>
              <a:gd name="T19" fmla="*/ 0 60000 65536"/>
              <a:gd name="T20" fmla="*/ 0 60000 65536"/>
              <a:gd name="T21" fmla="*/ 0 w 89"/>
              <a:gd name="T22" fmla="*/ 0 h 60"/>
              <a:gd name="T23" fmla="*/ 89 w 8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0">
                <a:moveTo>
                  <a:pt x="0" y="52"/>
                </a:moveTo>
                <a:lnTo>
                  <a:pt x="15" y="60"/>
                </a:lnTo>
                <a:lnTo>
                  <a:pt x="89" y="15"/>
                </a:lnTo>
                <a:lnTo>
                  <a:pt x="82" y="0"/>
                </a:lnTo>
                <a:lnTo>
                  <a:pt x="0" y="45"/>
                </a:lnTo>
                <a:lnTo>
                  <a:pt x="15"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00" name="Freeform 62">
            <a:extLst>
              <a:ext uri="{FF2B5EF4-FFF2-40B4-BE49-F238E27FC236}">
                <a16:creationId xmlns:a16="http://schemas.microsoft.com/office/drawing/2014/main" id="{43990AE6-25BA-44C4-9F60-2947BFD2F181}"/>
              </a:ext>
            </a:extLst>
          </p:cNvPr>
          <p:cNvSpPr>
            <a:spLocks/>
          </p:cNvSpPr>
          <p:nvPr/>
        </p:nvSpPr>
        <p:spPr bwMode="auto">
          <a:xfrm>
            <a:off x="2635166" y="4835345"/>
            <a:ext cx="17859" cy="17860"/>
          </a:xfrm>
          <a:custGeom>
            <a:avLst/>
            <a:gdLst>
              <a:gd name="T0" fmla="*/ 0 w 15"/>
              <a:gd name="T1" fmla="*/ 0 h 15"/>
              <a:gd name="T2" fmla="*/ 0 w 15"/>
              <a:gd name="T3" fmla="*/ 15 h 15"/>
              <a:gd name="T4" fmla="*/ 15 w 15"/>
              <a:gd name="T5" fmla="*/ 8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0"/>
                </a:moveTo>
                <a:lnTo>
                  <a:pt x="0" y="15"/>
                </a:lnTo>
                <a:lnTo>
                  <a:pt x="15" y="8"/>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01" name="Freeform 63">
            <a:extLst>
              <a:ext uri="{FF2B5EF4-FFF2-40B4-BE49-F238E27FC236}">
                <a16:creationId xmlns:a16="http://schemas.microsoft.com/office/drawing/2014/main" id="{8484A3BB-0BC2-4FCE-9A1D-F02DBBA11C88}"/>
              </a:ext>
            </a:extLst>
          </p:cNvPr>
          <p:cNvSpPr>
            <a:spLocks/>
          </p:cNvSpPr>
          <p:nvPr/>
        </p:nvSpPr>
        <p:spPr bwMode="auto">
          <a:xfrm>
            <a:off x="2626831" y="4729379"/>
            <a:ext cx="26194" cy="105966"/>
          </a:xfrm>
          <a:custGeom>
            <a:avLst/>
            <a:gdLst>
              <a:gd name="T0" fmla="*/ 7 w 22"/>
              <a:gd name="T1" fmla="*/ 0 h 89"/>
              <a:gd name="T2" fmla="*/ 0 w 22"/>
              <a:gd name="T3" fmla="*/ 0 h 89"/>
              <a:gd name="T4" fmla="*/ 7 w 22"/>
              <a:gd name="T5" fmla="*/ 89 h 89"/>
              <a:gd name="T6" fmla="*/ 22 w 22"/>
              <a:gd name="T7" fmla="*/ 89 h 89"/>
              <a:gd name="T8" fmla="*/ 14 w 22"/>
              <a:gd name="T9" fmla="*/ 0 h 89"/>
              <a:gd name="T10" fmla="*/ 7 w 22"/>
              <a:gd name="T11" fmla="*/ 0 h 89"/>
              <a:gd name="T12" fmla="*/ 0 60000 65536"/>
              <a:gd name="T13" fmla="*/ 0 60000 65536"/>
              <a:gd name="T14" fmla="*/ 0 60000 65536"/>
              <a:gd name="T15" fmla="*/ 0 60000 65536"/>
              <a:gd name="T16" fmla="*/ 0 60000 65536"/>
              <a:gd name="T17" fmla="*/ 0 60000 65536"/>
              <a:gd name="T18" fmla="*/ 0 w 22"/>
              <a:gd name="T19" fmla="*/ 0 h 89"/>
              <a:gd name="T20" fmla="*/ 22 w 22"/>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22" h="89">
                <a:moveTo>
                  <a:pt x="7" y="0"/>
                </a:moveTo>
                <a:lnTo>
                  <a:pt x="0" y="0"/>
                </a:lnTo>
                <a:lnTo>
                  <a:pt x="7" y="89"/>
                </a:lnTo>
                <a:lnTo>
                  <a:pt x="22" y="89"/>
                </a:lnTo>
                <a:lnTo>
                  <a:pt x="14" y="0"/>
                </a:lnTo>
                <a:lnTo>
                  <a:pt x="7"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04" name="Прямоугольный треугольник 703">
            <a:extLst>
              <a:ext uri="{FF2B5EF4-FFF2-40B4-BE49-F238E27FC236}">
                <a16:creationId xmlns:a16="http://schemas.microsoft.com/office/drawing/2014/main" id="{AA04A069-7176-4ECD-B154-ACAE5B1F8CB1}"/>
              </a:ext>
            </a:extLst>
          </p:cNvPr>
          <p:cNvSpPr/>
          <p:nvPr/>
        </p:nvSpPr>
        <p:spPr>
          <a:xfrm rot="16200000">
            <a:off x="2059442" y="3739243"/>
            <a:ext cx="441893" cy="441892"/>
          </a:xfrm>
          <a:prstGeom prst="r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05" name="TextBox 704">
            <a:extLst>
              <a:ext uri="{FF2B5EF4-FFF2-40B4-BE49-F238E27FC236}">
                <a16:creationId xmlns:a16="http://schemas.microsoft.com/office/drawing/2014/main" id="{BDE04009-A18F-47DF-8A59-39449834DC1C}"/>
              </a:ext>
            </a:extLst>
          </p:cNvPr>
          <p:cNvSpPr txBox="1"/>
          <p:nvPr/>
        </p:nvSpPr>
        <p:spPr>
          <a:xfrm>
            <a:off x="2103328" y="3911717"/>
            <a:ext cx="468398" cy="276999"/>
          </a:xfrm>
          <a:prstGeom prst="rect">
            <a:avLst/>
          </a:prstGeom>
          <a:noFill/>
        </p:spPr>
        <p:txBody>
          <a:bodyPr wrap="none" rtlCol="0">
            <a:spAutoFit/>
          </a:bodyPr>
          <a:lstStyle/>
          <a:p>
            <a:r>
              <a:rPr lang="en-US" sz="1200" b="1" dirty="0">
                <a:latin typeface="Comic Sans MS" panose="030F0702030302020204" pitchFamily="66" charset="0"/>
              </a:rPr>
              <a:t>101</a:t>
            </a:r>
            <a:endParaRPr lang="ru-RU" sz="1200" b="1" dirty="0">
              <a:latin typeface="Comic Sans MS" panose="030F0702030302020204" pitchFamily="66" charset="0"/>
            </a:endParaRPr>
          </a:p>
        </p:txBody>
      </p:sp>
      <p:sp>
        <p:nvSpPr>
          <p:cNvPr id="154" name="Прямоугольный треугольник 153">
            <a:extLst>
              <a:ext uri="{FF2B5EF4-FFF2-40B4-BE49-F238E27FC236}">
                <a16:creationId xmlns:a16="http://schemas.microsoft.com/office/drawing/2014/main" id="{9848ED4E-75E5-463F-8BB6-D9AADEB03B5F}"/>
              </a:ext>
            </a:extLst>
          </p:cNvPr>
          <p:cNvSpPr/>
          <p:nvPr/>
        </p:nvSpPr>
        <p:spPr>
          <a:xfrm rot="16200000">
            <a:off x="2725853" y="4400550"/>
            <a:ext cx="242888" cy="212272"/>
          </a:xfrm>
          <a:prstGeom prst="r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a:extLst>
              <a:ext uri="{FF2B5EF4-FFF2-40B4-BE49-F238E27FC236}">
                <a16:creationId xmlns:a16="http://schemas.microsoft.com/office/drawing/2014/main" id="{761E7214-0C9D-4F0C-A5D6-AE56031C8D9C}"/>
              </a:ext>
            </a:extLst>
          </p:cNvPr>
          <p:cNvPicPr>
            <a:picLocks noChangeAspect="1"/>
          </p:cNvPicPr>
          <p:nvPr/>
        </p:nvPicPr>
        <p:blipFill>
          <a:blip r:embed="rId2"/>
          <a:stretch>
            <a:fillRect/>
          </a:stretch>
        </p:blipFill>
        <p:spPr>
          <a:xfrm>
            <a:off x="861212" y="77282"/>
            <a:ext cx="2691022" cy="2152818"/>
          </a:xfrm>
          <a:prstGeom prst="rect">
            <a:avLst/>
          </a:prstGeom>
        </p:spPr>
      </p:pic>
    </p:spTree>
    <p:extLst>
      <p:ext uri="{BB962C8B-B14F-4D97-AF65-F5344CB8AC3E}">
        <p14:creationId xmlns:p14="http://schemas.microsoft.com/office/powerpoint/2010/main" val="57081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EBD34378-FF14-4323-A2E1-2C0806B6F7A1}"/>
              </a:ext>
            </a:extLst>
          </p:cNvPr>
          <p:cNvGrpSpPr/>
          <p:nvPr/>
        </p:nvGrpSpPr>
        <p:grpSpPr>
          <a:xfrm>
            <a:off x="3545458" y="95502"/>
            <a:ext cx="4361105" cy="4625289"/>
            <a:chOff x="3203275" y="127334"/>
            <a:chExt cx="5814807" cy="6167052"/>
          </a:xfrm>
        </p:grpSpPr>
        <p:sp>
          <p:nvSpPr>
            <p:cNvPr id="371" name="Rectangle 8">
              <a:extLst>
                <a:ext uri="{FF2B5EF4-FFF2-40B4-BE49-F238E27FC236}">
                  <a16:creationId xmlns:a16="http://schemas.microsoft.com/office/drawing/2014/main" id="{80014C61-BA36-4954-85E1-4B30DA3E7E4A}"/>
                </a:ext>
              </a:extLst>
            </p:cNvPr>
            <p:cNvSpPr>
              <a:spLocks noChangeArrowheads="1"/>
            </p:cNvSpPr>
            <p:nvPr/>
          </p:nvSpPr>
          <p:spPr bwMode="auto">
            <a:xfrm>
              <a:off x="5831031" y="2051385"/>
              <a:ext cx="143203"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500">
                  <a:solidFill>
                    <a:srgbClr val="E44600"/>
                  </a:solidFill>
                  <a:latin typeface="Comic Sans MS" panose="030F0702030302020204" pitchFamily="66" charset="0"/>
                </a:rPr>
                <a:t>a</a:t>
              </a:r>
              <a:endParaRPr lang="ru-RU" altLang="ru-RU" sz="1800"/>
            </a:p>
          </p:txBody>
        </p:sp>
        <p:sp>
          <p:nvSpPr>
            <p:cNvPr id="372" name="Rectangle 9">
              <a:extLst>
                <a:ext uri="{FF2B5EF4-FFF2-40B4-BE49-F238E27FC236}">
                  <a16:creationId xmlns:a16="http://schemas.microsoft.com/office/drawing/2014/main" id="{E22494B7-8C62-4ACC-87E2-225E79B95D40}"/>
                </a:ext>
              </a:extLst>
            </p:cNvPr>
            <p:cNvSpPr>
              <a:spLocks noChangeArrowheads="1"/>
            </p:cNvSpPr>
            <p:nvPr/>
          </p:nvSpPr>
          <p:spPr bwMode="auto">
            <a:xfrm>
              <a:off x="6610494" y="622634"/>
              <a:ext cx="143203"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500">
                  <a:solidFill>
                    <a:srgbClr val="E44600"/>
                  </a:solidFill>
                  <a:latin typeface="Comic Sans MS" panose="030F0702030302020204" pitchFamily="66" charset="0"/>
                </a:rPr>
                <a:t>a</a:t>
              </a:r>
              <a:endParaRPr lang="ru-RU" altLang="ru-RU" sz="1800"/>
            </a:p>
          </p:txBody>
        </p:sp>
        <p:sp>
          <p:nvSpPr>
            <p:cNvPr id="373" name="Freeform 10">
              <a:extLst>
                <a:ext uri="{FF2B5EF4-FFF2-40B4-BE49-F238E27FC236}">
                  <a16:creationId xmlns:a16="http://schemas.microsoft.com/office/drawing/2014/main" id="{E4106686-F245-4E1A-8420-C53C2E869B7A}"/>
                </a:ext>
              </a:extLst>
            </p:cNvPr>
            <p:cNvSpPr>
              <a:spLocks/>
            </p:cNvSpPr>
            <p:nvPr/>
          </p:nvSpPr>
          <p:spPr bwMode="auto">
            <a:xfrm>
              <a:off x="5937393" y="859172"/>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2" y="49"/>
                  </a:moveTo>
                  <a:lnTo>
                    <a:pt x="50" y="49"/>
                  </a:lnTo>
                  <a:lnTo>
                    <a:pt x="50" y="1"/>
                  </a:lnTo>
                  <a:lnTo>
                    <a:pt x="50" y="0"/>
                  </a:lnTo>
                  <a:lnTo>
                    <a:pt x="2" y="0"/>
                  </a:lnTo>
                  <a:lnTo>
                    <a:pt x="2" y="1"/>
                  </a:lnTo>
                  <a:lnTo>
                    <a:pt x="0" y="1"/>
                  </a:lnTo>
                  <a:lnTo>
                    <a:pt x="0" y="49"/>
                  </a:lnTo>
                  <a:lnTo>
                    <a:pt x="2" y="49"/>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74" name="Freeform 11">
              <a:extLst>
                <a:ext uri="{FF2B5EF4-FFF2-40B4-BE49-F238E27FC236}">
                  <a16:creationId xmlns:a16="http://schemas.microsoft.com/office/drawing/2014/main" id="{7744004E-33E4-4340-97A2-F68C5E777258}"/>
                </a:ext>
              </a:extLst>
            </p:cNvPr>
            <p:cNvSpPr>
              <a:spLocks/>
            </p:cNvSpPr>
            <p:nvPr/>
          </p:nvSpPr>
          <p:spPr bwMode="auto">
            <a:xfrm>
              <a:off x="5937393" y="859172"/>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2147483647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2" y="49"/>
                  </a:moveTo>
                  <a:lnTo>
                    <a:pt x="50" y="49"/>
                  </a:lnTo>
                  <a:lnTo>
                    <a:pt x="50" y="1"/>
                  </a:lnTo>
                  <a:lnTo>
                    <a:pt x="50" y="0"/>
                  </a:lnTo>
                  <a:lnTo>
                    <a:pt x="2" y="0"/>
                  </a:lnTo>
                  <a:lnTo>
                    <a:pt x="2" y="1"/>
                  </a:lnTo>
                  <a:lnTo>
                    <a:pt x="0" y="1"/>
                  </a:lnTo>
                  <a:lnTo>
                    <a:pt x="0" y="49"/>
                  </a:lnTo>
                  <a:lnTo>
                    <a:pt x="2" y="49"/>
                  </a:lnTo>
                </a:path>
              </a:pathLst>
            </a:custGeom>
            <a:noFill/>
            <a:ln w="0">
              <a:solidFill>
                <a:srgbClr val="686099"/>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75" name="Freeform 12">
              <a:extLst>
                <a:ext uri="{FF2B5EF4-FFF2-40B4-BE49-F238E27FC236}">
                  <a16:creationId xmlns:a16="http://schemas.microsoft.com/office/drawing/2014/main" id="{6934FBBE-BED5-4737-84C4-CBB8BDE49D7E}"/>
                </a:ext>
              </a:extLst>
            </p:cNvPr>
            <p:cNvSpPr>
              <a:spLocks/>
            </p:cNvSpPr>
            <p:nvPr/>
          </p:nvSpPr>
          <p:spPr bwMode="auto">
            <a:xfrm>
              <a:off x="5194443" y="2262522"/>
              <a:ext cx="566737" cy="566738"/>
            </a:xfrm>
            <a:custGeom>
              <a:avLst/>
              <a:gdLst>
                <a:gd name="T0" fmla="*/ 0 w 48"/>
                <a:gd name="T1" fmla="*/ 2147483647 h 48"/>
                <a:gd name="T2" fmla="*/ 2147483647 w 48"/>
                <a:gd name="T3" fmla="*/ 2147483647 h 48"/>
                <a:gd name="T4" fmla="*/ 2147483647 w 48"/>
                <a:gd name="T5" fmla="*/ 2147483647 h 48"/>
                <a:gd name="T6" fmla="*/ 2147483647 w 48"/>
                <a:gd name="T7" fmla="*/ 0 h 48"/>
                <a:gd name="T8" fmla="*/ 2147483647 w 48"/>
                <a:gd name="T9" fmla="*/ 0 h 48"/>
                <a:gd name="T10" fmla="*/ 0 w 48"/>
                <a:gd name="T11" fmla="*/ 0 h 48"/>
                <a:gd name="T12" fmla="*/ 0 w 48"/>
                <a:gd name="T13" fmla="*/ 0 h 48"/>
                <a:gd name="T14" fmla="*/ 0 w 48"/>
                <a:gd name="T15" fmla="*/ 2147483647 h 48"/>
                <a:gd name="T16" fmla="*/ 0 w 48"/>
                <a:gd name="T17" fmla="*/ 2147483647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48"/>
                <a:gd name="T29" fmla="*/ 48 w 48"/>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48">
                  <a:moveTo>
                    <a:pt x="0" y="48"/>
                  </a:moveTo>
                  <a:lnTo>
                    <a:pt x="48" y="48"/>
                  </a:lnTo>
                  <a:lnTo>
                    <a:pt x="48" y="0"/>
                  </a:lnTo>
                  <a:lnTo>
                    <a:pt x="0" y="0"/>
                  </a:lnTo>
                  <a:lnTo>
                    <a:pt x="0" y="48"/>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76" name="Freeform 13">
              <a:extLst>
                <a:ext uri="{FF2B5EF4-FFF2-40B4-BE49-F238E27FC236}">
                  <a16:creationId xmlns:a16="http://schemas.microsoft.com/office/drawing/2014/main" id="{E29F8C96-C378-4715-9A3C-BE01CCDDE795}"/>
                </a:ext>
              </a:extLst>
            </p:cNvPr>
            <p:cNvSpPr>
              <a:spLocks/>
            </p:cNvSpPr>
            <p:nvPr/>
          </p:nvSpPr>
          <p:spPr bwMode="auto">
            <a:xfrm>
              <a:off x="5194443" y="2262522"/>
              <a:ext cx="566737" cy="566738"/>
            </a:xfrm>
            <a:custGeom>
              <a:avLst/>
              <a:gdLst>
                <a:gd name="T0" fmla="*/ 0 w 48"/>
                <a:gd name="T1" fmla="*/ 2147483647 h 48"/>
                <a:gd name="T2" fmla="*/ 2147483647 w 48"/>
                <a:gd name="T3" fmla="*/ 2147483647 h 48"/>
                <a:gd name="T4" fmla="*/ 2147483647 w 48"/>
                <a:gd name="T5" fmla="*/ 2147483647 h 48"/>
                <a:gd name="T6" fmla="*/ 2147483647 w 48"/>
                <a:gd name="T7" fmla="*/ 0 h 48"/>
                <a:gd name="T8" fmla="*/ 2147483647 w 48"/>
                <a:gd name="T9" fmla="*/ 0 h 48"/>
                <a:gd name="T10" fmla="*/ 0 w 48"/>
                <a:gd name="T11" fmla="*/ 0 h 48"/>
                <a:gd name="T12" fmla="*/ 0 w 48"/>
                <a:gd name="T13" fmla="*/ 0 h 48"/>
                <a:gd name="T14" fmla="*/ 0 w 48"/>
                <a:gd name="T15" fmla="*/ 2147483647 h 48"/>
                <a:gd name="T16" fmla="*/ 0 w 48"/>
                <a:gd name="T17" fmla="*/ 2147483647 h 48"/>
                <a:gd name="T18" fmla="*/ 0 w 48"/>
                <a:gd name="T19" fmla="*/ 2147483647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48"/>
                <a:gd name="T32" fmla="*/ 48 w 48"/>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48">
                  <a:moveTo>
                    <a:pt x="0" y="48"/>
                  </a:moveTo>
                  <a:lnTo>
                    <a:pt x="48" y="48"/>
                  </a:lnTo>
                  <a:lnTo>
                    <a:pt x="48" y="0"/>
                  </a:lnTo>
                  <a:lnTo>
                    <a:pt x="0" y="0"/>
                  </a:lnTo>
                  <a:lnTo>
                    <a:pt x="0" y="48"/>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77" name="Rectangle 14">
              <a:extLst>
                <a:ext uri="{FF2B5EF4-FFF2-40B4-BE49-F238E27FC236}">
                  <a16:creationId xmlns:a16="http://schemas.microsoft.com/office/drawing/2014/main" id="{38E67C96-F390-4964-9145-6BDC638F2DC1}"/>
                </a:ext>
              </a:extLst>
            </p:cNvPr>
            <p:cNvSpPr>
              <a:spLocks noChangeArrowheads="1"/>
            </p:cNvSpPr>
            <p:nvPr/>
          </p:nvSpPr>
          <p:spPr bwMode="auto">
            <a:xfrm>
              <a:off x="6115194" y="1117934"/>
              <a:ext cx="3783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a:solidFill>
                    <a:srgbClr val="353A3C"/>
                  </a:solidFill>
                  <a:latin typeface="Comic Sans MS" panose="030F0702030302020204" pitchFamily="66" charset="0"/>
                </a:rPr>
                <a:t>113</a:t>
              </a:r>
              <a:endParaRPr lang="ru-RU" altLang="ru-RU" sz="1800"/>
            </a:p>
          </p:txBody>
        </p:sp>
        <p:sp>
          <p:nvSpPr>
            <p:cNvPr id="378" name="Rectangle 15">
              <a:extLst>
                <a:ext uri="{FF2B5EF4-FFF2-40B4-BE49-F238E27FC236}">
                  <a16:creationId xmlns:a16="http://schemas.microsoft.com/office/drawing/2014/main" id="{950D96FB-013F-42A5-98D8-E523677D1A0C}"/>
                </a:ext>
              </a:extLst>
            </p:cNvPr>
            <p:cNvSpPr>
              <a:spLocks noChangeArrowheads="1"/>
            </p:cNvSpPr>
            <p:nvPr/>
          </p:nvSpPr>
          <p:spPr bwMode="auto">
            <a:xfrm>
              <a:off x="5996131" y="906797"/>
              <a:ext cx="282128"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a:solidFill>
                    <a:srgbClr val="353A3C"/>
                  </a:solidFill>
                  <a:latin typeface="Comic Sans MS" panose="030F0702030302020204" pitchFamily="66" charset="0"/>
                </a:rPr>
                <a:t>284</a:t>
              </a:r>
              <a:endParaRPr lang="ru-RU" altLang="ru-RU" sz="1800"/>
            </a:p>
          </p:txBody>
        </p:sp>
        <p:sp>
          <p:nvSpPr>
            <p:cNvPr id="379" name="Freeform 16">
              <a:extLst>
                <a:ext uri="{FF2B5EF4-FFF2-40B4-BE49-F238E27FC236}">
                  <a16:creationId xmlns:a16="http://schemas.microsoft.com/office/drawing/2014/main" id="{3E6A2671-ABDA-48DA-AECD-7E34B29B4595}"/>
                </a:ext>
              </a:extLst>
            </p:cNvPr>
            <p:cNvSpPr>
              <a:spLocks/>
            </p:cNvSpPr>
            <p:nvPr/>
          </p:nvSpPr>
          <p:spPr bwMode="auto">
            <a:xfrm>
              <a:off x="5583381" y="1554497"/>
              <a:ext cx="577850" cy="577850"/>
            </a:xfrm>
            <a:custGeom>
              <a:avLst/>
              <a:gdLst>
                <a:gd name="T0" fmla="*/ 2147483647 w 49"/>
                <a:gd name="T1" fmla="*/ 2147483647 h 49"/>
                <a:gd name="T2" fmla="*/ 2147483647 w 49"/>
                <a:gd name="T3" fmla="*/ 2147483647 h 49"/>
                <a:gd name="T4" fmla="*/ 2147483647 w 49"/>
                <a:gd name="T5" fmla="*/ 2147483647 h 49"/>
                <a:gd name="T6" fmla="*/ 2147483647 w 49"/>
                <a:gd name="T7" fmla="*/ 0 h 49"/>
                <a:gd name="T8" fmla="*/ 2147483647 w 49"/>
                <a:gd name="T9" fmla="*/ 0 h 49"/>
                <a:gd name="T10" fmla="*/ 2147483647 w 49"/>
                <a:gd name="T11" fmla="*/ 0 h 49"/>
                <a:gd name="T12" fmla="*/ 2147483647 w 49"/>
                <a:gd name="T13" fmla="*/ 0 h 49"/>
                <a:gd name="T14" fmla="*/ 0 w 49"/>
                <a:gd name="T15" fmla="*/ 0 h 49"/>
                <a:gd name="T16" fmla="*/ 0 w 49"/>
                <a:gd name="T17" fmla="*/ 2147483647 h 49"/>
                <a:gd name="T18" fmla="*/ 2147483647 w 49"/>
                <a:gd name="T19" fmla="*/ 2147483647 h 49"/>
                <a:gd name="T20" fmla="*/ 2147483647 w 49"/>
                <a:gd name="T21" fmla="*/ 2147483647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
                <a:gd name="T34" fmla="*/ 0 h 49"/>
                <a:gd name="T35" fmla="*/ 49 w 49"/>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 h="49">
                  <a:moveTo>
                    <a:pt x="1" y="49"/>
                  </a:moveTo>
                  <a:lnTo>
                    <a:pt x="49" y="49"/>
                  </a:lnTo>
                  <a:lnTo>
                    <a:pt x="49" y="0"/>
                  </a:lnTo>
                  <a:lnTo>
                    <a:pt x="1" y="0"/>
                  </a:lnTo>
                  <a:lnTo>
                    <a:pt x="0" y="0"/>
                  </a:lnTo>
                  <a:lnTo>
                    <a:pt x="0" y="49"/>
                  </a:lnTo>
                  <a:lnTo>
                    <a:pt x="1" y="49"/>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80" name="Freeform 17">
              <a:extLst>
                <a:ext uri="{FF2B5EF4-FFF2-40B4-BE49-F238E27FC236}">
                  <a16:creationId xmlns:a16="http://schemas.microsoft.com/office/drawing/2014/main" id="{20CF02C8-C353-4927-9B3D-FB9E540D5F84}"/>
                </a:ext>
              </a:extLst>
            </p:cNvPr>
            <p:cNvSpPr>
              <a:spLocks/>
            </p:cNvSpPr>
            <p:nvPr/>
          </p:nvSpPr>
          <p:spPr bwMode="auto">
            <a:xfrm>
              <a:off x="5583381" y="1554497"/>
              <a:ext cx="577850" cy="577850"/>
            </a:xfrm>
            <a:custGeom>
              <a:avLst/>
              <a:gdLst>
                <a:gd name="T0" fmla="*/ 2147483647 w 49"/>
                <a:gd name="T1" fmla="*/ 2147483647 h 49"/>
                <a:gd name="T2" fmla="*/ 2147483647 w 49"/>
                <a:gd name="T3" fmla="*/ 2147483647 h 49"/>
                <a:gd name="T4" fmla="*/ 2147483647 w 49"/>
                <a:gd name="T5" fmla="*/ 2147483647 h 49"/>
                <a:gd name="T6" fmla="*/ 2147483647 w 49"/>
                <a:gd name="T7" fmla="*/ 0 h 49"/>
                <a:gd name="T8" fmla="*/ 2147483647 w 49"/>
                <a:gd name="T9" fmla="*/ 0 h 49"/>
                <a:gd name="T10" fmla="*/ 2147483647 w 49"/>
                <a:gd name="T11" fmla="*/ 0 h 49"/>
                <a:gd name="T12" fmla="*/ 2147483647 w 49"/>
                <a:gd name="T13" fmla="*/ 0 h 49"/>
                <a:gd name="T14" fmla="*/ 0 w 49"/>
                <a:gd name="T15" fmla="*/ 0 h 49"/>
                <a:gd name="T16" fmla="*/ 0 w 49"/>
                <a:gd name="T17" fmla="*/ 2147483647 h 49"/>
                <a:gd name="T18" fmla="*/ 2147483647 w 49"/>
                <a:gd name="T19" fmla="*/ 2147483647 h 49"/>
                <a:gd name="T20" fmla="*/ 2147483647 w 49"/>
                <a:gd name="T21" fmla="*/ 2147483647 h 49"/>
                <a:gd name="T22" fmla="*/ 2147483647 w 49"/>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
                <a:gd name="T37" fmla="*/ 0 h 49"/>
                <a:gd name="T38" fmla="*/ 49 w 49"/>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 h="49">
                  <a:moveTo>
                    <a:pt x="1" y="49"/>
                  </a:moveTo>
                  <a:lnTo>
                    <a:pt x="49" y="49"/>
                  </a:lnTo>
                  <a:lnTo>
                    <a:pt x="49" y="0"/>
                  </a:lnTo>
                  <a:lnTo>
                    <a:pt x="1" y="0"/>
                  </a:lnTo>
                  <a:lnTo>
                    <a:pt x="0" y="0"/>
                  </a:lnTo>
                  <a:lnTo>
                    <a:pt x="0" y="49"/>
                  </a:lnTo>
                  <a:lnTo>
                    <a:pt x="1"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81" name="Rectangle 18">
              <a:extLst>
                <a:ext uri="{FF2B5EF4-FFF2-40B4-BE49-F238E27FC236}">
                  <a16:creationId xmlns:a16="http://schemas.microsoft.com/office/drawing/2014/main" id="{52905000-3F72-497E-935B-780E67FC13F4}"/>
                </a:ext>
              </a:extLst>
            </p:cNvPr>
            <p:cNvSpPr>
              <a:spLocks noChangeArrowheads="1"/>
            </p:cNvSpPr>
            <p:nvPr/>
          </p:nvSpPr>
          <p:spPr bwMode="auto">
            <a:xfrm>
              <a:off x="5242068" y="2273634"/>
              <a:ext cx="282128"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a:solidFill>
                    <a:srgbClr val="353A3C"/>
                  </a:solidFill>
                  <a:latin typeface="Comic Sans MS" panose="030F0702030302020204" pitchFamily="66" charset="0"/>
                </a:rPr>
                <a:t>276</a:t>
              </a:r>
              <a:endParaRPr lang="ru-RU" altLang="ru-RU" sz="1800"/>
            </a:p>
          </p:txBody>
        </p:sp>
        <p:sp>
          <p:nvSpPr>
            <p:cNvPr id="382" name="Rectangle 19">
              <a:extLst>
                <a:ext uri="{FF2B5EF4-FFF2-40B4-BE49-F238E27FC236}">
                  <a16:creationId xmlns:a16="http://schemas.microsoft.com/office/drawing/2014/main" id="{2F971018-5220-4D8E-B58C-4B32130325A2}"/>
                </a:ext>
              </a:extLst>
            </p:cNvPr>
            <p:cNvSpPr>
              <a:spLocks noChangeArrowheads="1"/>
            </p:cNvSpPr>
            <p:nvPr/>
          </p:nvSpPr>
          <p:spPr bwMode="auto">
            <a:xfrm>
              <a:off x="5748481" y="1802147"/>
              <a:ext cx="3783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a:solidFill>
                    <a:srgbClr val="353A3C"/>
                  </a:solidFill>
                  <a:latin typeface="Comic Sans MS" panose="030F0702030302020204" pitchFamily="66" charset="0"/>
                </a:rPr>
                <a:t>111</a:t>
              </a:r>
              <a:endParaRPr lang="ru-RU" altLang="ru-RU" sz="1800"/>
            </a:p>
          </p:txBody>
        </p:sp>
        <p:sp>
          <p:nvSpPr>
            <p:cNvPr id="383" name="Rectangle 20">
              <a:extLst>
                <a:ext uri="{FF2B5EF4-FFF2-40B4-BE49-F238E27FC236}">
                  <a16:creationId xmlns:a16="http://schemas.microsoft.com/office/drawing/2014/main" id="{6D600F15-A7E1-425F-AB89-E9139C2433F5}"/>
                </a:ext>
              </a:extLst>
            </p:cNvPr>
            <p:cNvSpPr>
              <a:spLocks noChangeArrowheads="1"/>
            </p:cNvSpPr>
            <p:nvPr/>
          </p:nvSpPr>
          <p:spPr bwMode="auto">
            <a:xfrm>
              <a:off x="5631005" y="1578309"/>
              <a:ext cx="282128"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a:solidFill>
                    <a:srgbClr val="353A3C"/>
                  </a:solidFill>
                  <a:latin typeface="Comic Sans MS" panose="030F0702030302020204" pitchFamily="66" charset="0"/>
                </a:rPr>
                <a:t>280</a:t>
              </a:r>
              <a:endParaRPr lang="ru-RU" altLang="ru-RU" sz="1800"/>
            </a:p>
          </p:txBody>
        </p:sp>
        <p:sp>
          <p:nvSpPr>
            <p:cNvPr id="384" name="Rectangle 21">
              <a:extLst>
                <a:ext uri="{FF2B5EF4-FFF2-40B4-BE49-F238E27FC236}">
                  <a16:creationId xmlns:a16="http://schemas.microsoft.com/office/drawing/2014/main" id="{9322E6E9-80C7-4AED-9E9B-C045A6EA1CFC}"/>
                </a:ext>
              </a:extLst>
            </p:cNvPr>
            <p:cNvSpPr>
              <a:spLocks noChangeArrowheads="1"/>
            </p:cNvSpPr>
            <p:nvPr/>
          </p:nvSpPr>
          <p:spPr bwMode="auto">
            <a:xfrm>
              <a:off x="6219968" y="1378285"/>
              <a:ext cx="143203"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500">
                  <a:solidFill>
                    <a:srgbClr val="E44600"/>
                  </a:solidFill>
                  <a:latin typeface="Comic Sans MS" panose="030F0702030302020204" pitchFamily="66" charset="0"/>
                </a:rPr>
                <a:t>a</a:t>
              </a:r>
              <a:endParaRPr lang="ru-RU" altLang="ru-RU" sz="1800"/>
            </a:p>
          </p:txBody>
        </p:sp>
        <p:sp>
          <p:nvSpPr>
            <p:cNvPr id="385" name="Freeform 22">
              <a:extLst>
                <a:ext uri="{FF2B5EF4-FFF2-40B4-BE49-F238E27FC236}">
                  <a16:creationId xmlns:a16="http://schemas.microsoft.com/office/drawing/2014/main" id="{5798E851-245E-4196-9AD4-83BED8107810}"/>
                </a:ext>
              </a:extLst>
            </p:cNvPr>
            <p:cNvSpPr>
              <a:spLocks/>
            </p:cNvSpPr>
            <p:nvPr/>
          </p:nvSpPr>
          <p:spPr bwMode="auto">
            <a:xfrm>
              <a:off x="6339031" y="127334"/>
              <a:ext cx="588962" cy="590550"/>
            </a:xfrm>
            <a:custGeom>
              <a:avLst/>
              <a:gdLst>
                <a:gd name="T0" fmla="*/ 0 w 50"/>
                <a:gd name="T1" fmla="*/ 2147483647 h 50"/>
                <a:gd name="T2" fmla="*/ 2147483647 w 50"/>
                <a:gd name="T3" fmla="*/ 2147483647 h 50"/>
                <a:gd name="T4" fmla="*/ 2147483647 w 50"/>
                <a:gd name="T5" fmla="*/ 2147483647 h 50"/>
                <a:gd name="T6" fmla="*/ 2147483647 w 50"/>
                <a:gd name="T7" fmla="*/ 2147483647 h 50"/>
                <a:gd name="T8" fmla="*/ 2147483647 w 50"/>
                <a:gd name="T9" fmla="*/ 2147483647 h 50"/>
                <a:gd name="T10" fmla="*/ 2147483647 w 50"/>
                <a:gd name="T11" fmla="*/ 2147483647 h 50"/>
                <a:gd name="T12" fmla="*/ 2147483647 w 50"/>
                <a:gd name="T13" fmla="*/ 0 h 50"/>
                <a:gd name="T14" fmla="*/ 0 w 50"/>
                <a:gd name="T15" fmla="*/ 0 h 50"/>
                <a:gd name="T16" fmla="*/ 0 w 50"/>
                <a:gd name="T17" fmla="*/ 2147483647 h 50"/>
                <a:gd name="T18" fmla="*/ 0 w 50"/>
                <a:gd name="T19" fmla="*/ 2147483647 h 50"/>
                <a:gd name="T20" fmla="*/ 0 w 50"/>
                <a:gd name="T21" fmla="*/ 2147483647 h 50"/>
                <a:gd name="T22" fmla="*/ 0 w 50"/>
                <a:gd name="T23" fmla="*/ 2147483647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50"/>
                <a:gd name="T38" fmla="*/ 50 w 50"/>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50">
                  <a:moveTo>
                    <a:pt x="0" y="50"/>
                  </a:moveTo>
                  <a:lnTo>
                    <a:pt x="48" y="50"/>
                  </a:lnTo>
                  <a:lnTo>
                    <a:pt x="50" y="50"/>
                  </a:lnTo>
                  <a:lnTo>
                    <a:pt x="50" y="2"/>
                  </a:lnTo>
                  <a:lnTo>
                    <a:pt x="48" y="0"/>
                  </a:lnTo>
                  <a:lnTo>
                    <a:pt x="0" y="0"/>
                  </a:lnTo>
                  <a:lnTo>
                    <a:pt x="0" y="2"/>
                  </a:lnTo>
                  <a:lnTo>
                    <a:pt x="0" y="50"/>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86" name="Freeform 23">
              <a:extLst>
                <a:ext uri="{FF2B5EF4-FFF2-40B4-BE49-F238E27FC236}">
                  <a16:creationId xmlns:a16="http://schemas.microsoft.com/office/drawing/2014/main" id="{902ECC92-F790-4254-A487-21DF4E91B7D5}"/>
                </a:ext>
              </a:extLst>
            </p:cNvPr>
            <p:cNvSpPr>
              <a:spLocks/>
            </p:cNvSpPr>
            <p:nvPr/>
          </p:nvSpPr>
          <p:spPr bwMode="auto">
            <a:xfrm>
              <a:off x="6339031" y="127334"/>
              <a:ext cx="588962" cy="590550"/>
            </a:xfrm>
            <a:custGeom>
              <a:avLst/>
              <a:gdLst>
                <a:gd name="T0" fmla="*/ 0 w 50"/>
                <a:gd name="T1" fmla="*/ 2147483647 h 50"/>
                <a:gd name="T2" fmla="*/ 2147483647 w 50"/>
                <a:gd name="T3" fmla="*/ 2147483647 h 50"/>
                <a:gd name="T4" fmla="*/ 2147483647 w 50"/>
                <a:gd name="T5" fmla="*/ 2147483647 h 50"/>
                <a:gd name="T6" fmla="*/ 2147483647 w 50"/>
                <a:gd name="T7" fmla="*/ 2147483647 h 50"/>
                <a:gd name="T8" fmla="*/ 2147483647 w 50"/>
                <a:gd name="T9" fmla="*/ 2147483647 h 50"/>
                <a:gd name="T10" fmla="*/ 2147483647 w 50"/>
                <a:gd name="T11" fmla="*/ 2147483647 h 50"/>
                <a:gd name="T12" fmla="*/ 2147483647 w 50"/>
                <a:gd name="T13" fmla="*/ 0 h 50"/>
                <a:gd name="T14" fmla="*/ 0 w 50"/>
                <a:gd name="T15" fmla="*/ 0 h 50"/>
                <a:gd name="T16" fmla="*/ 0 w 50"/>
                <a:gd name="T17" fmla="*/ 2147483647 h 50"/>
                <a:gd name="T18" fmla="*/ 0 w 50"/>
                <a:gd name="T19" fmla="*/ 2147483647 h 50"/>
                <a:gd name="T20" fmla="*/ 0 w 50"/>
                <a:gd name="T21" fmla="*/ 2147483647 h 50"/>
                <a:gd name="T22" fmla="*/ 0 w 50"/>
                <a:gd name="T23" fmla="*/ 2147483647 h 50"/>
                <a:gd name="T24" fmla="*/ 0 w 50"/>
                <a:gd name="T25" fmla="*/ 2147483647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50"/>
                <a:gd name="T41" fmla="*/ 50 w 50"/>
                <a:gd name="T42" fmla="*/ 50 h 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50">
                  <a:moveTo>
                    <a:pt x="0" y="50"/>
                  </a:moveTo>
                  <a:lnTo>
                    <a:pt x="48" y="50"/>
                  </a:lnTo>
                  <a:lnTo>
                    <a:pt x="50" y="50"/>
                  </a:lnTo>
                  <a:lnTo>
                    <a:pt x="50" y="2"/>
                  </a:lnTo>
                  <a:lnTo>
                    <a:pt x="48" y="0"/>
                  </a:lnTo>
                  <a:lnTo>
                    <a:pt x="0" y="0"/>
                  </a:lnTo>
                  <a:lnTo>
                    <a:pt x="0" y="2"/>
                  </a:lnTo>
                  <a:lnTo>
                    <a:pt x="0" y="50"/>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87" name="Freeform 24">
              <a:extLst>
                <a:ext uri="{FF2B5EF4-FFF2-40B4-BE49-F238E27FC236}">
                  <a16:creationId xmlns:a16="http://schemas.microsoft.com/office/drawing/2014/main" id="{EAD9C489-A7B8-4409-819C-F566E9733CFC}"/>
                </a:ext>
              </a:extLst>
            </p:cNvPr>
            <p:cNvSpPr>
              <a:spLocks/>
            </p:cNvSpPr>
            <p:nvPr/>
          </p:nvSpPr>
          <p:spPr bwMode="auto">
            <a:xfrm>
              <a:off x="5937393" y="859172"/>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2147483647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2" y="49"/>
                  </a:moveTo>
                  <a:lnTo>
                    <a:pt x="50" y="49"/>
                  </a:lnTo>
                  <a:lnTo>
                    <a:pt x="50" y="1"/>
                  </a:lnTo>
                  <a:lnTo>
                    <a:pt x="50" y="0"/>
                  </a:lnTo>
                  <a:lnTo>
                    <a:pt x="2" y="0"/>
                  </a:lnTo>
                  <a:lnTo>
                    <a:pt x="2" y="1"/>
                  </a:lnTo>
                  <a:lnTo>
                    <a:pt x="0" y="1"/>
                  </a:lnTo>
                  <a:lnTo>
                    <a:pt x="0" y="49"/>
                  </a:lnTo>
                  <a:lnTo>
                    <a:pt x="2" y="49"/>
                  </a:lnTo>
                </a:path>
              </a:pathLst>
            </a:custGeom>
            <a:noFill/>
            <a:ln w="0">
              <a:solidFill>
                <a:srgbClr val="686099"/>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88" name="Rectangle 25">
              <a:extLst>
                <a:ext uri="{FF2B5EF4-FFF2-40B4-BE49-F238E27FC236}">
                  <a16:creationId xmlns:a16="http://schemas.microsoft.com/office/drawing/2014/main" id="{3F163BD0-1E24-4535-880D-7A80BFDA67D0}"/>
                </a:ext>
              </a:extLst>
            </p:cNvPr>
            <p:cNvSpPr>
              <a:spLocks noChangeArrowheads="1"/>
            </p:cNvSpPr>
            <p:nvPr/>
          </p:nvSpPr>
          <p:spPr bwMode="auto">
            <a:xfrm>
              <a:off x="4718885" y="387685"/>
              <a:ext cx="288754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en-US" altLang="ru-RU" sz="1200" dirty="0">
                  <a:solidFill>
                    <a:srgbClr val="353A3C"/>
                  </a:solidFill>
                  <a:latin typeface="Comic Sans MS" panose="030F0702030302020204" pitchFamily="66" charset="0"/>
                </a:rPr>
                <a:t> </a:t>
              </a:r>
              <a:r>
                <a:rPr lang="en-US" altLang="ru-RU" sz="1500" baseline="30000" dirty="0">
                  <a:solidFill>
                    <a:srgbClr val="353A3C"/>
                  </a:solidFill>
                  <a:latin typeface="Comic Sans MS" panose="030F0702030302020204" pitchFamily="66" charset="0"/>
                </a:rPr>
                <a:t>243</a:t>
              </a:r>
              <a:r>
                <a:rPr lang="en-US" altLang="ru-RU" sz="1200" dirty="0">
                  <a:solidFill>
                    <a:srgbClr val="353A3C"/>
                  </a:solidFill>
                  <a:latin typeface="Comic Sans MS" panose="030F0702030302020204" pitchFamily="66" charset="0"/>
                </a:rPr>
                <a:t>Am + </a:t>
              </a:r>
              <a:r>
                <a:rPr lang="en-US" altLang="ru-RU" sz="1500" baseline="30000" dirty="0">
                  <a:solidFill>
                    <a:srgbClr val="353A3C"/>
                  </a:solidFill>
                  <a:latin typeface="Comic Sans MS" panose="030F0702030302020204" pitchFamily="66" charset="0"/>
                </a:rPr>
                <a:t>48</a:t>
              </a:r>
              <a:r>
                <a:rPr lang="en-US" altLang="ru-RU" sz="1200" dirty="0">
                  <a:solidFill>
                    <a:srgbClr val="353A3C"/>
                  </a:solidFill>
                  <a:latin typeface="Comic Sans MS" panose="030F0702030302020204" pitchFamily="66" charset="0"/>
                </a:rPr>
                <a:t>Ca </a:t>
              </a:r>
              <a:r>
                <a:rPr lang="en-US" altLang="ru-RU" sz="1200" dirty="0">
                  <a:solidFill>
                    <a:srgbClr val="353A3C"/>
                  </a:solidFill>
                  <a:latin typeface="Calibri" panose="020F0502020204030204" pitchFamily="34" charset="0"/>
                  <a:ea typeface="Calibri" panose="020F0502020204030204" pitchFamily="34" charset="0"/>
                  <a:cs typeface="Calibri" panose="020F0502020204030204" pitchFamily="34" charset="0"/>
                </a:rPr>
                <a:t>→ </a:t>
              </a:r>
              <a:r>
                <a:rPr lang="ru-RU" altLang="ru-RU" sz="1200" dirty="0">
                  <a:solidFill>
                    <a:srgbClr val="353A3C"/>
                  </a:solidFill>
                  <a:latin typeface="Comic Sans MS" panose="030F0702030302020204" pitchFamily="66" charset="0"/>
                </a:rPr>
                <a:t>115</a:t>
              </a:r>
              <a:r>
                <a:rPr lang="en-US" altLang="ru-RU" sz="1200" dirty="0">
                  <a:solidFill>
                    <a:srgbClr val="353A3C"/>
                  </a:solidFill>
                  <a:latin typeface="Comic Sans MS" panose="030F0702030302020204" pitchFamily="66" charset="0"/>
                </a:rPr>
                <a:t>   + 3n</a:t>
              </a:r>
              <a:endParaRPr lang="ru-RU" altLang="ru-RU" sz="1800" dirty="0"/>
            </a:p>
          </p:txBody>
        </p:sp>
        <p:sp>
          <p:nvSpPr>
            <p:cNvPr id="389" name="Rectangle 26">
              <a:extLst>
                <a:ext uri="{FF2B5EF4-FFF2-40B4-BE49-F238E27FC236}">
                  <a16:creationId xmlns:a16="http://schemas.microsoft.com/office/drawing/2014/main" id="{ADBA35C9-151A-4160-80DE-61BE8F9C2768}"/>
                </a:ext>
              </a:extLst>
            </p:cNvPr>
            <p:cNvSpPr>
              <a:spLocks noChangeArrowheads="1"/>
            </p:cNvSpPr>
            <p:nvPr/>
          </p:nvSpPr>
          <p:spPr bwMode="auto">
            <a:xfrm>
              <a:off x="6397768" y="162259"/>
              <a:ext cx="282128"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a:solidFill>
                    <a:srgbClr val="353A3C"/>
                  </a:solidFill>
                  <a:latin typeface="Comic Sans MS" panose="030F0702030302020204" pitchFamily="66" charset="0"/>
                </a:rPr>
                <a:t>288</a:t>
              </a:r>
              <a:endParaRPr lang="ru-RU" altLang="ru-RU" sz="1800"/>
            </a:p>
          </p:txBody>
        </p:sp>
        <p:sp>
          <p:nvSpPr>
            <p:cNvPr id="390" name="Freeform 27">
              <a:extLst>
                <a:ext uri="{FF2B5EF4-FFF2-40B4-BE49-F238E27FC236}">
                  <a16:creationId xmlns:a16="http://schemas.microsoft.com/office/drawing/2014/main" id="{2B31063C-27F0-414D-B95F-0973458CE358}"/>
                </a:ext>
              </a:extLst>
            </p:cNvPr>
            <p:cNvSpPr>
              <a:spLocks/>
            </p:cNvSpPr>
            <p:nvPr/>
          </p:nvSpPr>
          <p:spPr bwMode="auto">
            <a:xfrm>
              <a:off x="5937393" y="859172"/>
              <a:ext cx="590550" cy="577850"/>
            </a:xfrm>
            <a:custGeom>
              <a:avLst/>
              <a:gdLst>
                <a:gd name="T0" fmla="*/ 2147483647 w 50"/>
                <a:gd name="T1" fmla="*/ 0 h 49"/>
                <a:gd name="T2" fmla="*/ 2147483647 w 50"/>
                <a:gd name="T3" fmla="*/ 0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0 h 49"/>
                <a:gd name="T24" fmla="*/ 2147483647 w 50"/>
                <a:gd name="T25" fmla="*/ 0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2" y="0"/>
                  </a:moveTo>
                  <a:lnTo>
                    <a:pt x="50" y="0"/>
                  </a:lnTo>
                  <a:lnTo>
                    <a:pt x="50" y="1"/>
                  </a:lnTo>
                  <a:lnTo>
                    <a:pt x="50" y="49"/>
                  </a:lnTo>
                  <a:lnTo>
                    <a:pt x="2" y="49"/>
                  </a:lnTo>
                  <a:lnTo>
                    <a:pt x="0" y="49"/>
                  </a:lnTo>
                  <a:lnTo>
                    <a:pt x="0" y="1"/>
                  </a:lnTo>
                  <a:lnTo>
                    <a:pt x="2" y="1"/>
                  </a:lnTo>
                  <a:lnTo>
                    <a:pt x="2" y="0"/>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1" name="Freeform 28">
              <a:extLst>
                <a:ext uri="{FF2B5EF4-FFF2-40B4-BE49-F238E27FC236}">
                  <a16:creationId xmlns:a16="http://schemas.microsoft.com/office/drawing/2014/main" id="{989B7E67-0713-4F68-AF3B-F5F36852D225}"/>
                </a:ext>
              </a:extLst>
            </p:cNvPr>
            <p:cNvSpPr>
              <a:spLocks/>
            </p:cNvSpPr>
            <p:nvPr/>
          </p:nvSpPr>
          <p:spPr bwMode="auto">
            <a:xfrm>
              <a:off x="6432693" y="657559"/>
              <a:ext cx="212725" cy="354013"/>
            </a:xfrm>
            <a:custGeom>
              <a:avLst/>
              <a:gdLst>
                <a:gd name="T0" fmla="*/ 23 w 134"/>
                <a:gd name="T1" fmla="*/ 223 h 223"/>
                <a:gd name="T2" fmla="*/ 134 w 134"/>
                <a:gd name="T3" fmla="*/ 8 h 223"/>
                <a:gd name="T4" fmla="*/ 119 w 134"/>
                <a:gd name="T5" fmla="*/ 0 h 223"/>
                <a:gd name="T6" fmla="*/ 0 w 134"/>
                <a:gd name="T7" fmla="*/ 216 h 223"/>
                <a:gd name="T8" fmla="*/ 23 w 134"/>
                <a:gd name="T9" fmla="*/ 223 h 223"/>
                <a:gd name="T10" fmla="*/ 0 60000 65536"/>
                <a:gd name="T11" fmla="*/ 0 60000 65536"/>
                <a:gd name="T12" fmla="*/ 0 60000 65536"/>
                <a:gd name="T13" fmla="*/ 0 60000 65536"/>
                <a:gd name="T14" fmla="*/ 0 60000 65536"/>
                <a:gd name="T15" fmla="*/ 0 w 134"/>
                <a:gd name="T16" fmla="*/ 0 h 223"/>
                <a:gd name="T17" fmla="*/ 134 w 134"/>
                <a:gd name="T18" fmla="*/ 223 h 223"/>
              </a:gdLst>
              <a:ahLst/>
              <a:cxnLst>
                <a:cxn ang="T10">
                  <a:pos x="T0" y="T1"/>
                </a:cxn>
                <a:cxn ang="T11">
                  <a:pos x="T2" y="T3"/>
                </a:cxn>
                <a:cxn ang="T12">
                  <a:pos x="T4" y="T5"/>
                </a:cxn>
                <a:cxn ang="T13">
                  <a:pos x="T6" y="T7"/>
                </a:cxn>
                <a:cxn ang="T14">
                  <a:pos x="T8" y="T9"/>
                </a:cxn>
              </a:cxnLst>
              <a:rect l="T15" t="T16" r="T17" b="T18"/>
              <a:pathLst>
                <a:path w="134" h="223">
                  <a:moveTo>
                    <a:pt x="23" y="223"/>
                  </a:moveTo>
                  <a:lnTo>
                    <a:pt x="134" y="8"/>
                  </a:lnTo>
                  <a:lnTo>
                    <a:pt x="119" y="0"/>
                  </a:lnTo>
                  <a:lnTo>
                    <a:pt x="0" y="216"/>
                  </a:lnTo>
                  <a:lnTo>
                    <a:pt x="23" y="223"/>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2" name="Freeform 29">
              <a:extLst>
                <a:ext uri="{FF2B5EF4-FFF2-40B4-BE49-F238E27FC236}">
                  <a16:creationId xmlns:a16="http://schemas.microsoft.com/office/drawing/2014/main" id="{BC338727-5A91-4F38-B7DB-CA9B181ED1A8}"/>
                </a:ext>
              </a:extLst>
            </p:cNvPr>
            <p:cNvSpPr>
              <a:spLocks/>
            </p:cNvSpPr>
            <p:nvPr/>
          </p:nvSpPr>
          <p:spPr bwMode="auto">
            <a:xfrm>
              <a:off x="6421581" y="952834"/>
              <a:ext cx="141287" cy="95250"/>
            </a:xfrm>
            <a:custGeom>
              <a:avLst/>
              <a:gdLst>
                <a:gd name="T0" fmla="*/ 0 w 89"/>
                <a:gd name="T1" fmla="*/ 52 h 60"/>
                <a:gd name="T2" fmla="*/ 15 w 89"/>
                <a:gd name="T3" fmla="*/ 60 h 60"/>
                <a:gd name="T4" fmla="*/ 89 w 89"/>
                <a:gd name="T5" fmla="*/ 15 h 60"/>
                <a:gd name="T6" fmla="*/ 82 w 89"/>
                <a:gd name="T7" fmla="*/ 0 h 60"/>
                <a:gd name="T8" fmla="*/ 7 w 89"/>
                <a:gd name="T9" fmla="*/ 45 h 60"/>
                <a:gd name="T10" fmla="*/ 22 w 89"/>
                <a:gd name="T11" fmla="*/ 45 h 60"/>
                <a:gd name="T12" fmla="*/ 0 w 89"/>
                <a:gd name="T13" fmla="*/ 52 h 60"/>
                <a:gd name="T14" fmla="*/ 0 60000 65536"/>
                <a:gd name="T15" fmla="*/ 0 60000 65536"/>
                <a:gd name="T16" fmla="*/ 0 60000 65536"/>
                <a:gd name="T17" fmla="*/ 0 60000 65536"/>
                <a:gd name="T18" fmla="*/ 0 60000 65536"/>
                <a:gd name="T19" fmla="*/ 0 60000 65536"/>
                <a:gd name="T20" fmla="*/ 0 60000 65536"/>
                <a:gd name="T21" fmla="*/ 0 w 89"/>
                <a:gd name="T22" fmla="*/ 0 h 60"/>
                <a:gd name="T23" fmla="*/ 89 w 8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0">
                  <a:moveTo>
                    <a:pt x="0" y="52"/>
                  </a:moveTo>
                  <a:lnTo>
                    <a:pt x="15" y="60"/>
                  </a:lnTo>
                  <a:lnTo>
                    <a:pt x="89" y="15"/>
                  </a:lnTo>
                  <a:lnTo>
                    <a:pt x="82" y="0"/>
                  </a:lnTo>
                  <a:lnTo>
                    <a:pt x="7" y="45"/>
                  </a:lnTo>
                  <a:lnTo>
                    <a:pt x="22" y="45"/>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3" name="Freeform 30">
              <a:extLst>
                <a:ext uri="{FF2B5EF4-FFF2-40B4-BE49-F238E27FC236}">
                  <a16:creationId xmlns:a16="http://schemas.microsoft.com/office/drawing/2014/main" id="{B7BD16A5-F625-4C94-9020-5E93D09F1505}"/>
                </a:ext>
              </a:extLst>
            </p:cNvPr>
            <p:cNvSpPr>
              <a:spLocks/>
            </p:cNvSpPr>
            <p:nvPr/>
          </p:nvSpPr>
          <p:spPr bwMode="auto">
            <a:xfrm>
              <a:off x="6421581" y="1035384"/>
              <a:ext cx="23812" cy="23813"/>
            </a:xfrm>
            <a:custGeom>
              <a:avLst/>
              <a:gdLst>
                <a:gd name="T0" fmla="*/ 0 w 15"/>
                <a:gd name="T1" fmla="*/ 0 h 15"/>
                <a:gd name="T2" fmla="*/ 0 w 15"/>
                <a:gd name="T3" fmla="*/ 15 h 15"/>
                <a:gd name="T4" fmla="*/ 15 w 15"/>
                <a:gd name="T5" fmla="*/ 8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0"/>
                  </a:moveTo>
                  <a:lnTo>
                    <a:pt x="0" y="15"/>
                  </a:lnTo>
                  <a:lnTo>
                    <a:pt x="15" y="8"/>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4" name="Freeform 31">
              <a:extLst>
                <a:ext uri="{FF2B5EF4-FFF2-40B4-BE49-F238E27FC236}">
                  <a16:creationId xmlns:a16="http://schemas.microsoft.com/office/drawing/2014/main" id="{BE50F186-06B5-4704-B54D-FB01D0FCB222}"/>
                </a:ext>
              </a:extLst>
            </p:cNvPr>
            <p:cNvSpPr>
              <a:spLocks/>
            </p:cNvSpPr>
            <p:nvPr/>
          </p:nvSpPr>
          <p:spPr bwMode="auto">
            <a:xfrm>
              <a:off x="6408881" y="894097"/>
              <a:ext cx="47625" cy="141288"/>
            </a:xfrm>
            <a:custGeom>
              <a:avLst/>
              <a:gdLst>
                <a:gd name="T0" fmla="*/ 8 w 30"/>
                <a:gd name="T1" fmla="*/ 0 h 89"/>
                <a:gd name="T2" fmla="*/ 0 w 30"/>
                <a:gd name="T3" fmla="*/ 0 h 89"/>
                <a:gd name="T4" fmla="*/ 8 w 30"/>
                <a:gd name="T5" fmla="*/ 89 h 89"/>
                <a:gd name="T6" fmla="*/ 30 w 30"/>
                <a:gd name="T7" fmla="*/ 82 h 89"/>
                <a:gd name="T8" fmla="*/ 23 w 30"/>
                <a:gd name="T9" fmla="*/ 0 h 89"/>
                <a:gd name="T10" fmla="*/ 8 w 30"/>
                <a:gd name="T11" fmla="*/ 0 h 89"/>
                <a:gd name="T12" fmla="*/ 0 60000 65536"/>
                <a:gd name="T13" fmla="*/ 0 60000 65536"/>
                <a:gd name="T14" fmla="*/ 0 60000 65536"/>
                <a:gd name="T15" fmla="*/ 0 60000 65536"/>
                <a:gd name="T16" fmla="*/ 0 60000 65536"/>
                <a:gd name="T17" fmla="*/ 0 60000 65536"/>
                <a:gd name="T18" fmla="*/ 0 w 30"/>
                <a:gd name="T19" fmla="*/ 0 h 89"/>
                <a:gd name="T20" fmla="*/ 30 w 30"/>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30" h="89">
                  <a:moveTo>
                    <a:pt x="8" y="0"/>
                  </a:moveTo>
                  <a:lnTo>
                    <a:pt x="0" y="0"/>
                  </a:lnTo>
                  <a:lnTo>
                    <a:pt x="8" y="89"/>
                  </a:lnTo>
                  <a:lnTo>
                    <a:pt x="30" y="82"/>
                  </a:lnTo>
                  <a:lnTo>
                    <a:pt x="23" y="0"/>
                  </a:lnTo>
                  <a:lnTo>
                    <a:pt x="8"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5" name="Freeform 32">
              <a:extLst>
                <a:ext uri="{FF2B5EF4-FFF2-40B4-BE49-F238E27FC236}">
                  <a16:creationId xmlns:a16="http://schemas.microsoft.com/office/drawing/2014/main" id="{EF1795CB-17A5-4A9F-A282-833BB8B2418E}"/>
                </a:ext>
              </a:extLst>
            </p:cNvPr>
            <p:cNvSpPr>
              <a:spLocks/>
            </p:cNvSpPr>
            <p:nvPr/>
          </p:nvSpPr>
          <p:spPr bwMode="auto">
            <a:xfrm>
              <a:off x="6043756" y="1389397"/>
              <a:ext cx="212725" cy="365125"/>
            </a:xfrm>
            <a:custGeom>
              <a:avLst/>
              <a:gdLst>
                <a:gd name="T0" fmla="*/ 15 w 134"/>
                <a:gd name="T1" fmla="*/ 230 h 230"/>
                <a:gd name="T2" fmla="*/ 134 w 134"/>
                <a:gd name="T3" fmla="*/ 15 h 230"/>
                <a:gd name="T4" fmla="*/ 119 w 134"/>
                <a:gd name="T5" fmla="*/ 0 h 230"/>
                <a:gd name="T6" fmla="*/ 0 w 134"/>
                <a:gd name="T7" fmla="*/ 223 h 230"/>
                <a:gd name="T8" fmla="*/ 15 w 134"/>
                <a:gd name="T9" fmla="*/ 230 h 230"/>
                <a:gd name="T10" fmla="*/ 0 60000 65536"/>
                <a:gd name="T11" fmla="*/ 0 60000 65536"/>
                <a:gd name="T12" fmla="*/ 0 60000 65536"/>
                <a:gd name="T13" fmla="*/ 0 60000 65536"/>
                <a:gd name="T14" fmla="*/ 0 60000 65536"/>
                <a:gd name="T15" fmla="*/ 0 w 134"/>
                <a:gd name="T16" fmla="*/ 0 h 230"/>
                <a:gd name="T17" fmla="*/ 134 w 134"/>
                <a:gd name="T18" fmla="*/ 230 h 230"/>
              </a:gdLst>
              <a:ahLst/>
              <a:cxnLst>
                <a:cxn ang="T10">
                  <a:pos x="T0" y="T1"/>
                </a:cxn>
                <a:cxn ang="T11">
                  <a:pos x="T2" y="T3"/>
                </a:cxn>
                <a:cxn ang="T12">
                  <a:pos x="T4" y="T5"/>
                </a:cxn>
                <a:cxn ang="T13">
                  <a:pos x="T6" y="T7"/>
                </a:cxn>
                <a:cxn ang="T14">
                  <a:pos x="T8" y="T9"/>
                </a:cxn>
              </a:cxnLst>
              <a:rect l="T15" t="T16" r="T17" b="T18"/>
              <a:pathLst>
                <a:path w="134" h="230">
                  <a:moveTo>
                    <a:pt x="15" y="230"/>
                  </a:moveTo>
                  <a:lnTo>
                    <a:pt x="134" y="15"/>
                  </a:lnTo>
                  <a:lnTo>
                    <a:pt x="119" y="0"/>
                  </a:lnTo>
                  <a:lnTo>
                    <a:pt x="0" y="223"/>
                  </a:lnTo>
                  <a:lnTo>
                    <a:pt x="15" y="23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6" name="Freeform 33">
              <a:extLst>
                <a:ext uri="{FF2B5EF4-FFF2-40B4-BE49-F238E27FC236}">
                  <a16:creationId xmlns:a16="http://schemas.microsoft.com/office/drawing/2014/main" id="{951780A6-BCB9-4ECC-811C-29F2E2CF0429}"/>
                </a:ext>
              </a:extLst>
            </p:cNvPr>
            <p:cNvSpPr>
              <a:spLocks/>
            </p:cNvSpPr>
            <p:nvPr/>
          </p:nvSpPr>
          <p:spPr bwMode="auto">
            <a:xfrm>
              <a:off x="6032643" y="1684672"/>
              <a:ext cx="141287" cy="93663"/>
            </a:xfrm>
            <a:custGeom>
              <a:avLst/>
              <a:gdLst>
                <a:gd name="T0" fmla="*/ 0 w 89"/>
                <a:gd name="T1" fmla="*/ 52 h 59"/>
                <a:gd name="T2" fmla="*/ 14 w 89"/>
                <a:gd name="T3" fmla="*/ 59 h 59"/>
                <a:gd name="T4" fmla="*/ 89 w 89"/>
                <a:gd name="T5" fmla="*/ 22 h 59"/>
                <a:gd name="T6" fmla="*/ 81 w 89"/>
                <a:gd name="T7" fmla="*/ 0 h 59"/>
                <a:gd name="T8" fmla="*/ 7 w 89"/>
                <a:gd name="T9" fmla="*/ 44 h 59"/>
                <a:gd name="T10" fmla="*/ 22 w 89"/>
                <a:gd name="T11" fmla="*/ 52 h 59"/>
                <a:gd name="T12" fmla="*/ 0 w 89"/>
                <a:gd name="T13" fmla="*/ 52 h 59"/>
                <a:gd name="T14" fmla="*/ 0 60000 65536"/>
                <a:gd name="T15" fmla="*/ 0 60000 65536"/>
                <a:gd name="T16" fmla="*/ 0 60000 65536"/>
                <a:gd name="T17" fmla="*/ 0 60000 65536"/>
                <a:gd name="T18" fmla="*/ 0 60000 65536"/>
                <a:gd name="T19" fmla="*/ 0 60000 65536"/>
                <a:gd name="T20" fmla="*/ 0 60000 65536"/>
                <a:gd name="T21" fmla="*/ 0 w 89"/>
                <a:gd name="T22" fmla="*/ 0 h 59"/>
                <a:gd name="T23" fmla="*/ 89 w 89"/>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59">
                  <a:moveTo>
                    <a:pt x="0" y="52"/>
                  </a:moveTo>
                  <a:lnTo>
                    <a:pt x="14" y="59"/>
                  </a:lnTo>
                  <a:lnTo>
                    <a:pt x="89" y="22"/>
                  </a:lnTo>
                  <a:lnTo>
                    <a:pt x="81" y="0"/>
                  </a:lnTo>
                  <a:lnTo>
                    <a:pt x="7" y="44"/>
                  </a:lnTo>
                  <a:lnTo>
                    <a:pt x="22"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7" name="Freeform 34">
              <a:extLst>
                <a:ext uri="{FF2B5EF4-FFF2-40B4-BE49-F238E27FC236}">
                  <a16:creationId xmlns:a16="http://schemas.microsoft.com/office/drawing/2014/main" id="{49379B29-CEB8-4E20-9BEB-CECCE343EE61}"/>
                </a:ext>
              </a:extLst>
            </p:cNvPr>
            <p:cNvSpPr>
              <a:spLocks/>
            </p:cNvSpPr>
            <p:nvPr/>
          </p:nvSpPr>
          <p:spPr bwMode="auto">
            <a:xfrm>
              <a:off x="6032643" y="1767222"/>
              <a:ext cx="22225" cy="23813"/>
            </a:xfrm>
            <a:custGeom>
              <a:avLst/>
              <a:gdLst>
                <a:gd name="T0" fmla="*/ 0 w 14"/>
                <a:gd name="T1" fmla="*/ 0 h 15"/>
                <a:gd name="T2" fmla="*/ 0 w 14"/>
                <a:gd name="T3" fmla="*/ 15 h 15"/>
                <a:gd name="T4" fmla="*/ 14 w 14"/>
                <a:gd name="T5" fmla="*/ 7 h 15"/>
                <a:gd name="T6" fmla="*/ 0 w 14"/>
                <a:gd name="T7" fmla="*/ 0 h 15"/>
                <a:gd name="T8" fmla="*/ 0 60000 65536"/>
                <a:gd name="T9" fmla="*/ 0 60000 65536"/>
                <a:gd name="T10" fmla="*/ 0 60000 65536"/>
                <a:gd name="T11" fmla="*/ 0 60000 65536"/>
                <a:gd name="T12" fmla="*/ 0 w 14"/>
                <a:gd name="T13" fmla="*/ 0 h 15"/>
                <a:gd name="T14" fmla="*/ 14 w 14"/>
                <a:gd name="T15" fmla="*/ 15 h 15"/>
              </a:gdLst>
              <a:ahLst/>
              <a:cxnLst>
                <a:cxn ang="T8">
                  <a:pos x="T0" y="T1"/>
                </a:cxn>
                <a:cxn ang="T9">
                  <a:pos x="T2" y="T3"/>
                </a:cxn>
                <a:cxn ang="T10">
                  <a:pos x="T4" y="T5"/>
                </a:cxn>
                <a:cxn ang="T11">
                  <a:pos x="T6" y="T7"/>
                </a:cxn>
              </a:cxnLst>
              <a:rect l="T12" t="T13" r="T14" b="T15"/>
              <a:pathLst>
                <a:path w="14" h="15">
                  <a:moveTo>
                    <a:pt x="0" y="0"/>
                  </a:moveTo>
                  <a:lnTo>
                    <a:pt x="0" y="15"/>
                  </a:lnTo>
                  <a:lnTo>
                    <a:pt x="14" y="7"/>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8" name="Freeform 35">
              <a:extLst>
                <a:ext uri="{FF2B5EF4-FFF2-40B4-BE49-F238E27FC236}">
                  <a16:creationId xmlns:a16="http://schemas.microsoft.com/office/drawing/2014/main" id="{854C9CEE-0AF7-4B78-83E3-98072AF4161C}"/>
                </a:ext>
              </a:extLst>
            </p:cNvPr>
            <p:cNvSpPr>
              <a:spLocks/>
            </p:cNvSpPr>
            <p:nvPr/>
          </p:nvSpPr>
          <p:spPr bwMode="auto">
            <a:xfrm>
              <a:off x="6019943" y="1625934"/>
              <a:ext cx="47625" cy="141288"/>
            </a:xfrm>
            <a:custGeom>
              <a:avLst/>
              <a:gdLst>
                <a:gd name="T0" fmla="*/ 8 w 30"/>
                <a:gd name="T1" fmla="*/ 7 h 89"/>
                <a:gd name="T2" fmla="*/ 0 w 30"/>
                <a:gd name="T3" fmla="*/ 7 h 89"/>
                <a:gd name="T4" fmla="*/ 8 w 30"/>
                <a:gd name="T5" fmla="*/ 89 h 89"/>
                <a:gd name="T6" fmla="*/ 30 w 30"/>
                <a:gd name="T7" fmla="*/ 89 h 89"/>
                <a:gd name="T8" fmla="*/ 22 w 30"/>
                <a:gd name="T9" fmla="*/ 0 h 89"/>
                <a:gd name="T10" fmla="*/ 8 w 30"/>
                <a:gd name="T11" fmla="*/ 7 h 89"/>
                <a:gd name="T12" fmla="*/ 0 60000 65536"/>
                <a:gd name="T13" fmla="*/ 0 60000 65536"/>
                <a:gd name="T14" fmla="*/ 0 60000 65536"/>
                <a:gd name="T15" fmla="*/ 0 60000 65536"/>
                <a:gd name="T16" fmla="*/ 0 60000 65536"/>
                <a:gd name="T17" fmla="*/ 0 60000 65536"/>
                <a:gd name="T18" fmla="*/ 0 w 30"/>
                <a:gd name="T19" fmla="*/ 0 h 89"/>
                <a:gd name="T20" fmla="*/ 30 w 30"/>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30" h="89">
                  <a:moveTo>
                    <a:pt x="8" y="7"/>
                  </a:moveTo>
                  <a:lnTo>
                    <a:pt x="0" y="7"/>
                  </a:lnTo>
                  <a:lnTo>
                    <a:pt x="8" y="89"/>
                  </a:lnTo>
                  <a:lnTo>
                    <a:pt x="30" y="89"/>
                  </a:lnTo>
                  <a:lnTo>
                    <a:pt x="22" y="0"/>
                  </a:lnTo>
                  <a:lnTo>
                    <a:pt x="8" y="7"/>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9" name="Freeform 36">
              <a:extLst>
                <a:ext uri="{FF2B5EF4-FFF2-40B4-BE49-F238E27FC236}">
                  <a16:creationId xmlns:a16="http://schemas.microsoft.com/office/drawing/2014/main" id="{6AC46E1E-7775-4890-BA30-72086BAB50A3}"/>
                </a:ext>
              </a:extLst>
            </p:cNvPr>
            <p:cNvSpPr>
              <a:spLocks/>
            </p:cNvSpPr>
            <p:nvPr/>
          </p:nvSpPr>
          <p:spPr bwMode="auto">
            <a:xfrm>
              <a:off x="5678631" y="2038684"/>
              <a:ext cx="200025" cy="365125"/>
            </a:xfrm>
            <a:custGeom>
              <a:avLst/>
              <a:gdLst>
                <a:gd name="T0" fmla="*/ 14 w 126"/>
                <a:gd name="T1" fmla="*/ 230 h 230"/>
                <a:gd name="T2" fmla="*/ 126 w 126"/>
                <a:gd name="T3" fmla="*/ 7 h 230"/>
                <a:gd name="T4" fmla="*/ 111 w 126"/>
                <a:gd name="T5" fmla="*/ 0 h 230"/>
                <a:gd name="T6" fmla="*/ 0 w 126"/>
                <a:gd name="T7" fmla="*/ 223 h 230"/>
                <a:gd name="T8" fmla="*/ 14 w 126"/>
                <a:gd name="T9" fmla="*/ 230 h 230"/>
                <a:gd name="T10" fmla="*/ 0 60000 65536"/>
                <a:gd name="T11" fmla="*/ 0 60000 65536"/>
                <a:gd name="T12" fmla="*/ 0 60000 65536"/>
                <a:gd name="T13" fmla="*/ 0 60000 65536"/>
                <a:gd name="T14" fmla="*/ 0 60000 65536"/>
                <a:gd name="T15" fmla="*/ 0 w 126"/>
                <a:gd name="T16" fmla="*/ 0 h 230"/>
                <a:gd name="T17" fmla="*/ 126 w 126"/>
                <a:gd name="T18" fmla="*/ 230 h 230"/>
              </a:gdLst>
              <a:ahLst/>
              <a:cxnLst>
                <a:cxn ang="T10">
                  <a:pos x="T0" y="T1"/>
                </a:cxn>
                <a:cxn ang="T11">
                  <a:pos x="T2" y="T3"/>
                </a:cxn>
                <a:cxn ang="T12">
                  <a:pos x="T4" y="T5"/>
                </a:cxn>
                <a:cxn ang="T13">
                  <a:pos x="T6" y="T7"/>
                </a:cxn>
                <a:cxn ang="T14">
                  <a:pos x="T8" y="T9"/>
                </a:cxn>
              </a:cxnLst>
              <a:rect l="T15" t="T16" r="T17" b="T18"/>
              <a:pathLst>
                <a:path w="126" h="230">
                  <a:moveTo>
                    <a:pt x="14" y="230"/>
                  </a:moveTo>
                  <a:lnTo>
                    <a:pt x="126" y="7"/>
                  </a:lnTo>
                  <a:lnTo>
                    <a:pt x="111" y="0"/>
                  </a:lnTo>
                  <a:lnTo>
                    <a:pt x="0" y="223"/>
                  </a:lnTo>
                  <a:lnTo>
                    <a:pt x="14" y="23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 name="Freeform 37">
              <a:extLst>
                <a:ext uri="{FF2B5EF4-FFF2-40B4-BE49-F238E27FC236}">
                  <a16:creationId xmlns:a16="http://schemas.microsoft.com/office/drawing/2014/main" id="{43636211-679F-4BAB-BD36-A32B89679106}"/>
                </a:ext>
              </a:extLst>
            </p:cNvPr>
            <p:cNvSpPr>
              <a:spLocks/>
            </p:cNvSpPr>
            <p:nvPr/>
          </p:nvSpPr>
          <p:spPr bwMode="auto">
            <a:xfrm>
              <a:off x="5665931" y="2333959"/>
              <a:ext cx="141287" cy="93663"/>
            </a:xfrm>
            <a:custGeom>
              <a:avLst/>
              <a:gdLst>
                <a:gd name="T0" fmla="*/ 0 w 89"/>
                <a:gd name="T1" fmla="*/ 52 h 59"/>
                <a:gd name="T2" fmla="*/ 8 w 89"/>
                <a:gd name="T3" fmla="*/ 59 h 59"/>
                <a:gd name="T4" fmla="*/ 89 w 89"/>
                <a:gd name="T5" fmla="*/ 22 h 59"/>
                <a:gd name="T6" fmla="*/ 74 w 89"/>
                <a:gd name="T7" fmla="*/ 0 h 59"/>
                <a:gd name="T8" fmla="*/ 0 w 89"/>
                <a:gd name="T9" fmla="*/ 44 h 59"/>
                <a:gd name="T10" fmla="*/ 15 w 89"/>
                <a:gd name="T11" fmla="*/ 52 h 59"/>
                <a:gd name="T12" fmla="*/ 0 w 89"/>
                <a:gd name="T13" fmla="*/ 52 h 59"/>
                <a:gd name="T14" fmla="*/ 0 60000 65536"/>
                <a:gd name="T15" fmla="*/ 0 60000 65536"/>
                <a:gd name="T16" fmla="*/ 0 60000 65536"/>
                <a:gd name="T17" fmla="*/ 0 60000 65536"/>
                <a:gd name="T18" fmla="*/ 0 60000 65536"/>
                <a:gd name="T19" fmla="*/ 0 60000 65536"/>
                <a:gd name="T20" fmla="*/ 0 60000 65536"/>
                <a:gd name="T21" fmla="*/ 0 w 89"/>
                <a:gd name="T22" fmla="*/ 0 h 59"/>
                <a:gd name="T23" fmla="*/ 89 w 89"/>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59">
                  <a:moveTo>
                    <a:pt x="0" y="52"/>
                  </a:moveTo>
                  <a:lnTo>
                    <a:pt x="8" y="59"/>
                  </a:lnTo>
                  <a:lnTo>
                    <a:pt x="89" y="22"/>
                  </a:lnTo>
                  <a:lnTo>
                    <a:pt x="74" y="0"/>
                  </a:lnTo>
                  <a:lnTo>
                    <a:pt x="0" y="44"/>
                  </a:lnTo>
                  <a:lnTo>
                    <a:pt x="15"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 name="Freeform 38">
              <a:extLst>
                <a:ext uri="{FF2B5EF4-FFF2-40B4-BE49-F238E27FC236}">
                  <a16:creationId xmlns:a16="http://schemas.microsoft.com/office/drawing/2014/main" id="{23DE0F1E-4B1C-4653-8F36-14604BAF64A8}"/>
                </a:ext>
              </a:extLst>
            </p:cNvPr>
            <p:cNvSpPr>
              <a:spLocks/>
            </p:cNvSpPr>
            <p:nvPr/>
          </p:nvSpPr>
          <p:spPr bwMode="auto">
            <a:xfrm>
              <a:off x="5665931" y="2416509"/>
              <a:ext cx="12700" cy="22225"/>
            </a:xfrm>
            <a:custGeom>
              <a:avLst/>
              <a:gdLst>
                <a:gd name="T0" fmla="*/ 0 w 8"/>
                <a:gd name="T1" fmla="*/ 0 h 14"/>
                <a:gd name="T2" fmla="*/ 0 w 8"/>
                <a:gd name="T3" fmla="*/ 14 h 14"/>
                <a:gd name="T4" fmla="*/ 8 w 8"/>
                <a:gd name="T5" fmla="*/ 7 h 14"/>
                <a:gd name="T6" fmla="*/ 0 w 8"/>
                <a:gd name="T7" fmla="*/ 0 h 14"/>
                <a:gd name="T8" fmla="*/ 0 60000 65536"/>
                <a:gd name="T9" fmla="*/ 0 60000 65536"/>
                <a:gd name="T10" fmla="*/ 0 60000 65536"/>
                <a:gd name="T11" fmla="*/ 0 60000 65536"/>
                <a:gd name="T12" fmla="*/ 0 w 8"/>
                <a:gd name="T13" fmla="*/ 0 h 14"/>
                <a:gd name="T14" fmla="*/ 8 w 8"/>
                <a:gd name="T15" fmla="*/ 14 h 14"/>
              </a:gdLst>
              <a:ahLst/>
              <a:cxnLst>
                <a:cxn ang="T8">
                  <a:pos x="T0" y="T1"/>
                </a:cxn>
                <a:cxn ang="T9">
                  <a:pos x="T2" y="T3"/>
                </a:cxn>
                <a:cxn ang="T10">
                  <a:pos x="T4" y="T5"/>
                </a:cxn>
                <a:cxn ang="T11">
                  <a:pos x="T6" y="T7"/>
                </a:cxn>
              </a:cxnLst>
              <a:rect l="T12" t="T13" r="T14" b="T15"/>
              <a:pathLst>
                <a:path w="8" h="14">
                  <a:moveTo>
                    <a:pt x="0" y="0"/>
                  </a:moveTo>
                  <a:lnTo>
                    <a:pt x="0" y="14"/>
                  </a:lnTo>
                  <a:lnTo>
                    <a:pt x="8" y="7"/>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 name="Freeform 39">
              <a:extLst>
                <a:ext uri="{FF2B5EF4-FFF2-40B4-BE49-F238E27FC236}">
                  <a16:creationId xmlns:a16="http://schemas.microsoft.com/office/drawing/2014/main" id="{481C034D-5AB5-415C-81DA-3D9BC4FF3526}"/>
                </a:ext>
              </a:extLst>
            </p:cNvPr>
            <p:cNvSpPr>
              <a:spLocks/>
            </p:cNvSpPr>
            <p:nvPr/>
          </p:nvSpPr>
          <p:spPr bwMode="auto">
            <a:xfrm>
              <a:off x="5642118" y="2273634"/>
              <a:ext cx="47625" cy="142875"/>
            </a:xfrm>
            <a:custGeom>
              <a:avLst/>
              <a:gdLst>
                <a:gd name="T0" fmla="*/ 15 w 30"/>
                <a:gd name="T1" fmla="*/ 8 h 90"/>
                <a:gd name="T2" fmla="*/ 0 w 30"/>
                <a:gd name="T3" fmla="*/ 8 h 90"/>
                <a:gd name="T4" fmla="*/ 15 w 30"/>
                <a:gd name="T5" fmla="*/ 90 h 90"/>
                <a:gd name="T6" fmla="*/ 30 w 30"/>
                <a:gd name="T7" fmla="*/ 90 h 90"/>
                <a:gd name="T8" fmla="*/ 23 w 30"/>
                <a:gd name="T9" fmla="*/ 0 h 90"/>
                <a:gd name="T10" fmla="*/ 15 w 30"/>
                <a:gd name="T11" fmla="*/ 8 h 90"/>
                <a:gd name="T12" fmla="*/ 0 60000 65536"/>
                <a:gd name="T13" fmla="*/ 0 60000 65536"/>
                <a:gd name="T14" fmla="*/ 0 60000 65536"/>
                <a:gd name="T15" fmla="*/ 0 60000 65536"/>
                <a:gd name="T16" fmla="*/ 0 60000 65536"/>
                <a:gd name="T17" fmla="*/ 0 60000 65536"/>
                <a:gd name="T18" fmla="*/ 0 w 30"/>
                <a:gd name="T19" fmla="*/ 0 h 90"/>
                <a:gd name="T20" fmla="*/ 30 w 30"/>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30" h="90">
                  <a:moveTo>
                    <a:pt x="15" y="8"/>
                  </a:moveTo>
                  <a:lnTo>
                    <a:pt x="0" y="8"/>
                  </a:lnTo>
                  <a:lnTo>
                    <a:pt x="15" y="90"/>
                  </a:lnTo>
                  <a:lnTo>
                    <a:pt x="30" y="90"/>
                  </a:lnTo>
                  <a:lnTo>
                    <a:pt x="23" y="0"/>
                  </a:lnTo>
                  <a:lnTo>
                    <a:pt x="15" y="8"/>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 name="Freeform 41">
              <a:extLst>
                <a:ext uri="{FF2B5EF4-FFF2-40B4-BE49-F238E27FC236}">
                  <a16:creationId xmlns:a16="http://schemas.microsoft.com/office/drawing/2014/main" id="{CDE16C27-3553-4E63-A00B-023E10A0D1FB}"/>
                </a:ext>
              </a:extLst>
            </p:cNvPr>
            <p:cNvSpPr>
              <a:spLocks/>
            </p:cNvSpPr>
            <p:nvPr/>
          </p:nvSpPr>
          <p:spPr bwMode="auto">
            <a:xfrm>
              <a:off x="4414981" y="3630947"/>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1" y="49"/>
                  </a:moveTo>
                  <a:lnTo>
                    <a:pt x="50" y="49"/>
                  </a:lnTo>
                  <a:lnTo>
                    <a:pt x="50" y="1"/>
                  </a:lnTo>
                  <a:lnTo>
                    <a:pt x="50" y="0"/>
                  </a:lnTo>
                  <a:lnTo>
                    <a:pt x="1" y="0"/>
                  </a:lnTo>
                  <a:lnTo>
                    <a:pt x="1" y="1"/>
                  </a:lnTo>
                  <a:lnTo>
                    <a:pt x="0" y="1"/>
                  </a:lnTo>
                  <a:lnTo>
                    <a:pt x="0" y="49"/>
                  </a:lnTo>
                  <a:lnTo>
                    <a:pt x="1" y="49"/>
                  </a:lnTo>
                  <a:close/>
                </a:path>
              </a:pathLst>
            </a:custGeom>
            <a:solidFill>
              <a:srgbClr val="19AD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 name="Freeform 42">
              <a:extLst>
                <a:ext uri="{FF2B5EF4-FFF2-40B4-BE49-F238E27FC236}">
                  <a16:creationId xmlns:a16="http://schemas.microsoft.com/office/drawing/2014/main" id="{CCC22B07-9A7C-4CA4-A3F1-885B15F6F240}"/>
                </a:ext>
              </a:extLst>
            </p:cNvPr>
            <p:cNvSpPr>
              <a:spLocks/>
            </p:cNvSpPr>
            <p:nvPr/>
          </p:nvSpPr>
          <p:spPr bwMode="auto">
            <a:xfrm>
              <a:off x="4414981" y="3630947"/>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2147483647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1" y="49"/>
                  </a:moveTo>
                  <a:lnTo>
                    <a:pt x="50" y="49"/>
                  </a:lnTo>
                  <a:lnTo>
                    <a:pt x="50" y="1"/>
                  </a:lnTo>
                  <a:lnTo>
                    <a:pt x="50" y="0"/>
                  </a:lnTo>
                  <a:lnTo>
                    <a:pt x="1" y="0"/>
                  </a:lnTo>
                  <a:lnTo>
                    <a:pt x="1" y="1"/>
                  </a:lnTo>
                  <a:lnTo>
                    <a:pt x="0" y="1"/>
                  </a:lnTo>
                  <a:lnTo>
                    <a:pt x="0" y="49"/>
                  </a:lnTo>
                  <a:lnTo>
                    <a:pt x="1"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8" name="Freeform 45">
              <a:extLst>
                <a:ext uri="{FF2B5EF4-FFF2-40B4-BE49-F238E27FC236}">
                  <a16:creationId xmlns:a16="http://schemas.microsoft.com/office/drawing/2014/main" id="{849FA070-BE57-4C89-A9CC-153066CF965D}"/>
                </a:ext>
              </a:extLst>
            </p:cNvPr>
            <p:cNvSpPr>
              <a:spLocks/>
            </p:cNvSpPr>
            <p:nvPr/>
          </p:nvSpPr>
          <p:spPr bwMode="auto">
            <a:xfrm>
              <a:off x="4792806" y="2946734"/>
              <a:ext cx="590550" cy="577850"/>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0 h 49"/>
                <a:gd name="T10" fmla="*/ 2147483647 w 50"/>
                <a:gd name="T11" fmla="*/ 0 h 49"/>
                <a:gd name="T12" fmla="*/ 2147483647 w 50"/>
                <a:gd name="T13" fmla="*/ 0 h 49"/>
                <a:gd name="T14" fmla="*/ 0 w 50"/>
                <a:gd name="T15" fmla="*/ 0 h 49"/>
                <a:gd name="T16" fmla="*/ 0 w 50"/>
                <a:gd name="T17" fmla="*/ 0 h 49"/>
                <a:gd name="T18" fmla="*/ 0 w 50"/>
                <a:gd name="T19" fmla="*/ 2147483647 h 49"/>
                <a:gd name="T20" fmla="*/ 0 w 50"/>
                <a:gd name="T21" fmla="*/ 2147483647 h 49"/>
                <a:gd name="T22" fmla="*/ 0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0" y="49"/>
                  </a:moveTo>
                  <a:lnTo>
                    <a:pt x="48" y="49"/>
                  </a:lnTo>
                  <a:lnTo>
                    <a:pt x="50" y="49"/>
                  </a:lnTo>
                  <a:lnTo>
                    <a:pt x="50" y="48"/>
                  </a:lnTo>
                  <a:lnTo>
                    <a:pt x="50" y="0"/>
                  </a:lnTo>
                  <a:lnTo>
                    <a:pt x="48" y="0"/>
                  </a:lnTo>
                  <a:lnTo>
                    <a:pt x="0" y="0"/>
                  </a:lnTo>
                  <a:lnTo>
                    <a:pt x="0" y="48"/>
                  </a:lnTo>
                  <a:lnTo>
                    <a:pt x="0" y="49"/>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9" name="Freeform 46">
              <a:extLst>
                <a:ext uri="{FF2B5EF4-FFF2-40B4-BE49-F238E27FC236}">
                  <a16:creationId xmlns:a16="http://schemas.microsoft.com/office/drawing/2014/main" id="{90556C5D-FF01-4DBD-AADD-E10D123048E5}"/>
                </a:ext>
              </a:extLst>
            </p:cNvPr>
            <p:cNvSpPr>
              <a:spLocks/>
            </p:cNvSpPr>
            <p:nvPr/>
          </p:nvSpPr>
          <p:spPr bwMode="auto">
            <a:xfrm>
              <a:off x="4792806" y="2946734"/>
              <a:ext cx="590550" cy="577850"/>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0 h 49"/>
                <a:gd name="T10" fmla="*/ 2147483647 w 50"/>
                <a:gd name="T11" fmla="*/ 0 h 49"/>
                <a:gd name="T12" fmla="*/ 2147483647 w 50"/>
                <a:gd name="T13" fmla="*/ 0 h 49"/>
                <a:gd name="T14" fmla="*/ 0 w 50"/>
                <a:gd name="T15" fmla="*/ 0 h 49"/>
                <a:gd name="T16" fmla="*/ 0 w 50"/>
                <a:gd name="T17" fmla="*/ 0 h 49"/>
                <a:gd name="T18" fmla="*/ 0 w 50"/>
                <a:gd name="T19" fmla="*/ 2147483647 h 49"/>
                <a:gd name="T20" fmla="*/ 0 w 50"/>
                <a:gd name="T21" fmla="*/ 2147483647 h 49"/>
                <a:gd name="T22" fmla="*/ 0 w 50"/>
                <a:gd name="T23" fmla="*/ 2147483647 h 49"/>
                <a:gd name="T24" fmla="*/ 0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0" y="49"/>
                  </a:moveTo>
                  <a:lnTo>
                    <a:pt x="48" y="49"/>
                  </a:lnTo>
                  <a:lnTo>
                    <a:pt x="50" y="49"/>
                  </a:lnTo>
                  <a:lnTo>
                    <a:pt x="50" y="48"/>
                  </a:lnTo>
                  <a:lnTo>
                    <a:pt x="50" y="0"/>
                  </a:lnTo>
                  <a:lnTo>
                    <a:pt x="48" y="0"/>
                  </a:lnTo>
                  <a:lnTo>
                    <a:pt x="0" y="0"/>
                  </a:lnTo>
                  <a:lnTo>
                    <a:pt x="0" y="48"/>
                  </a:lnTo>
                  <a:lnTo>
                    <a:pt x="0"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10" name="Rectangle 47">
              <a:extLst>
                <a:ext uri="{FF2B5EF4-FFF2-40B4-BE49-F238E27FC236}">
                  <a16:creationId xmlns:a16="http://schemas.microsoft.com/office/drawing/2014/main" id="{9D0BF9BE-E72E-4D39-81E8-4072164E3A5D}"/>
                </a:ext>
              </a:extLst>
            </p:cNvPr>
            <p:cNvSpPr>
              <a:spLocks noChangeArrowheads="1"/>
            </p:cNvSpPr>
            <p:nvPr/>
          </p:nvSpPr>
          <p:spPr bwMode="auto">
            <a:xfrm>
              <a:off x="4957905" y="3207085"/>
              <a:ext cx="3783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dirty="0">
                  <a:solidFill>
                    <a:srgbClr val="353A3C"/>
                  </a:solidFill>
                  <a:latin typeface="Comic Sans MS" panose="030F0702030302020204" pitchFamily="66" charset="0"/>
                </a:rPr>
                <a:t>107</a:t>
              </a:r>
              <a:endParaRPr lang="ru-RU" altLang="ru-RU" sz="1800" dirty="0"/>
            </a:p>
          </p:txBody>
        </p:sp>
        <p:sp>
          <p:nvSpPr>
            <p:cNvPr id="411" name="Rectangle 48">
              <a:extLst>
                <a:ext uri="{FF2B5EF4-FFF2-40B4-BE49-F238E27FC236}">
                  <a16:creationId xmlns:a16="http://schemas.microsoft.com/office/drawing/2014/main" id="{11FAF3B9-ED49-4B73-8A08-A7FD9F8963D0}"/>
                </a:ext>
              </a:extLst>
            </p:cNvPr>
            <p:cNvSpPr>
              <a:spLocks noChangeArrowheads="1"/>
            </p:cNvSpPr>
            <p:nvPr/>
          </p:nvSpPr>
          <p:spPr bwMode="auto">
            <a:xfrm>
              <a:off x="4875356" y="2981659"/>
              <a:ext cx="282128"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a:solidFill>
                    <a:srgbClr val="353A3C"/>
                  </a:solidFill>
                  <a:latin typeface="Comic Sans MS" panose="030F0702030302020204" pitchFamily="66" charset="0"/>
                </a:rPr>
                <a:t>272</a:t>
              </a:r>
              <a:endParaRPr lang="ru-RU" altLang="ru-RU" sz="1800"/>
            </a:p>
          </p:txBody>
        </p:sp>
        <p:sp>
          <p:nvSpPr>
            <p:cNvPr id="412" name="Rectangle 49">
              <a:extLst>
                <a:ext uri="{FF2B5EF4-FFF2-40B4-BE49-F238E27FC236}">
                  <a16:creationId xmlns:a16="http://schemas.microsoft.com/office/drawing/2014/main" id="{EA068C23-0EA1-4D33-8022-92BF994BEE61}"/>
                </a:ext>
              </a:extLst>
            </p:cNvPr>
            <p:cNvSpPr>
              <a:spLocks noChangeArrowheads="1"/>
            </p:cNvSpPr>
            <p:nvPr/>
          </p:nvSpPr>
          <p:spPr bwMode="auto">
            <a:xfrm>
              <a:off x="4497531" y="3665873"/>
              <a:ext cx="282128"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dirty="0">
                  <a:solidFill>
                    <a:schemeClr val="bg1"/>
                  </a:solidFill>
                  <a:latin typeface="Comic Sans MS" panose="030F0702030302020204" pitchFamily="66" charset="0"/>
                </a:rPr>
                <a:t>268</a:t>
              </a:r>
              <a:endParaRPr lang="ru-RU" altLang="ru-RU" sz="1800" dirty="0">
                <a:solidFill>
                  <a:schemeClr val="bg1"/>
                </a:solidFill>
              </a:endParaRPr>
            </a:p>
          </p:txBody>
        </p:sp>
        <p:sp>
          <p:nvSpPr>
            <p:cNvPr id="414" name="Rectangle 51">
              <a:extLst>
                <a:ext uri="{FF2B5EF4-FFF2-40B4-BE49-F238E27FC236}">
                  <a16:creationId xmlns:a16="http://schemas.microsoft.com/office/drawing/2014/main" id="{E8B7EDE4-61B9-4E36-AB97-E574ABF49FF4}"/>
                </a:ext>
              </a:extLst>
            </p:cNvPr>
            <p:cNvSpPr>
              <a:spLocks noChangeArrowheads="1"/>
            </p:cNvSpPr>
            <p:nvPr/>
          </p:nvSpPr>
          <p:spPr bwMode="auto">
            <a:xfrm>
              <a:off x="5099193" y="3478547"/>
              <a:ext cx="143203"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500" dirty="0">
                  <a:solidFill>
                    <a:srgbClr val="E44600"/>
                  </a:solidFill>
                  <a:latin typeface="Comic Sans MS" panose="030F0702030302020204" pitchFamily="66" charset="0"/>
                </a:rPr>
                <a:t>a</a:t>
              </a:r>
              <a:endParaRPr lang="ru-RU" altLang="ru-RU" sz="1800" dirty="0"/>
            </a:p>
          </p:txBody>
        </p:sp>
        <p:sp>
          <p:nvSpPr>
            <p:cNvPr id="416" name="Freeform 53">
              <a:extLst>
                <a:ext uri="{FF2B5EF4-FFF2-40B4-BE49-F238E27FC236}">
                  <a16:creationId xmlns:a16="http://schemas.microsoft.com/office/drawing/2014/main" id="{AFC59C59-CA0C-478A-B0FC-9E72227F646B}"/>
                </a:ext>
              </a:extLst>
            </p:cNvPr>
            <p:cNvSpPr>
              <a:spLocks/>
            </p:cNvSpPr>
            <p:nvPr/>
          </p:nvSpPr>
          <p:spPr bwMode="auto">
            <a:xfrm>
              <a:off x="5194443" y="2486359"/>
              <a:ext cx="330200" cy="342900"/>
            </a:xfrm>
            <a:custGeom>
              <a:avLst/>
              <a:gdLst>
                <a:gd name="T0" fmla="*/ 0 w 28"/>
                <a:gd name="T1" fmla="*/ 0 h 29"/>
                <a:gd name="T2" fmla="*/ 2147483647 w 28"/>
                <a:gd name="T3" fmla="*/ 2147483647 h 29"/>
                <a:gd name="T4" fmla="*/ 0 w 28"/>
                <a:gd name="T5" fmla="*/ 2147483647 h 29"/>
                <a:gd name="T6" fmla="*/ 0 w 28"/>
                <a:gd name="T7" fmla="*/ 0 h 29"/>
                <a:gd name="T8" fmla="*/ 0 60000 65536"/>
                <a:gd name="T9" fmla="*/ 0 60000 65536"/>
                <a:gd name="T10" fmla="*/ 0 60000 65536"/>
                <a:gd name="T11" fmla="*/ 0 60000 65536"/>
                <a:gd name="T12" fmla="*/ 0 w 28"/>
                <a:gd name="T13" fmla="*/ 0 h 29"/>
                <a:gd name="T14" fmla="*/ 28 w 28"/>
                <a:gd name="T15" fmla="*/ 29 h 29"/>
              </a:gdLst>
              <a:ahLst/>
              <a:cxnLst>
                <a:cxn ang="T8">
                  <a:pos x="T0" y="T1"/>
                </a:cxn>
                <a:cxn ang="T9">
                  <a:pos x="T2" y="T3"/>
                </a:cxn>
                <a:cxn ang="T10">
                  <a:pos x="T4" y="T5"/>
                </a:cxn>
                <a:cxn ang="T11">
                  <a:pos x="T6" y="T7"/>
                </a:cxn>
              </a:cxnLst>
              <a:rect l="T12" t="T13" r="T14" b="T15"/>
              <a:pathLst>
                <a:path w="28" h="29">
                  <a:moveTo>
                    <a:pt x="0" y="0"/>
                  </a:moveTo>
                  <a:lnTo>
                    <a:pt x="28" y="29"/>
                  </a:lnTo>
                  <a:lnTo>
                    <a:pt x="0" y="29"/>
                  </a:lnTo>
                  <a:lnTo>
                    <a:pt x="0" y="0"/>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17" name="Rectangle 54">
              <a:extLst>
                <a:ext uri="{FF2B5EF4-FFF2-40B4-BE49-F238E27FC236}">
                  <a16:creationId xmlns:a16="http://schemas.microsoft.com/office/drawing/2014/main" id="{01E56700-2F69-42E4-B5F6-EB516F0B683D}"/>
                </a:ext>
              </a:extLst>
            </p:cNvPr>
            <p:cNvSpPr>
              <a:spLocks noChangeArrowheads="1"/>
            </p:cNvSpPr>
            <p:nvPr/>
          </p:nvSpPr>
          <p:spPr bwMode="auto">
            <a:xfrm>
              <a:off x="5359543" y="2499059"/>
              <a:ext cx="3783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a:solidFill>
                    <a:srgbClr val="353A3C"/>
                  </a:solidFill>
                  <a:latin typeface="Comic Sans MS" panose="030F0702030302020204" pitchFamily="66" charset="0"/>
                </a:rPr>
                <a:t>109</a:t>
              </a:r>
              <a:endParaRPr lang="ru-RU" altLang="ru-RU" sz="1800"/>
            </a:p>
          </p:txBody>
        </p:sp>
        <p:sp>
          <p:nvSpPr>
            <p:cNvPr id="418" name="Rectangle 55">
              <a:extLst>
                <a:ext uri="{FF2B5EF4-FFF2-40B4-BE49-F238E27FC236}">
                  <a16:creationId xmlns:a16="http://schemas.microsoft.com/office/drawing/2014/main" id="{33EE557B-9398-42A3-83A9-D6873E6B81BF}"/>
                </a:ext>
              </a:extLst>
            </p:cNvPr>
            <p:cNvSpPr>
              <a:spLocks noChangeArrowheads="1"/>
            </p:cNvSpPr>
            <p:nvPr/>
          </p:nvSpPr>
          <p:spPr bwMode="auto">
            <a:xfrm>
              <a:off x="5465905" y="2746709"/>
              <a:ext cx="143203"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500">
                  <a:solidFill>
                    <a:srgbClr val="E44600"/>
                  </a:solidFill>
                  <a:latin typeface="Comic Sans MS" panose="030F0702030302020204" pitchFamily="66" charset="0"/>
                </a:rPr>
                <a:t>a</a:t>
              </a:r>
              <a:endParaRPr lang="ru-RU" altLang="ru-RU" sz="1800"/>
            </a:p>
          </p:txBody>
        </p:sp>
        <p:sp>
          <p:nvSpPr>
            <p:cNvPr id="420" name="Rectangle 57">
              <a:extLst>
                <a:ext uri="{FF2B5EF4-FFF2-40B4-BE49-F238E27FC236}">
                  <a16:creationId xmlns:a16="http://schemas.microsoft.com/office/drawing/2014/main" id="{438A646A-C054-4300-A124-8FFDACC6A49F}"/>
                </a:ext>
              </a:extLst>
            </p:cNvPr>
            <p:cNvSpPr>
              <a:spLocks noChangeArrowheads="1"/>
            </p:cNvSpPr>
            <p:nvPr/>
          </p:nvSpPr>
          <p:spPr bwMode="auto">
            <a:xfrm>
              <a:off x="4592781" y="3891297"/>
              <a:ext cx="3783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dirty="0">
                  <a:solidFill>
                    <a:schemeClr val="bg1"/>
                  </a:solidFill>
                  <a:latin typeface="Comic Sans MS" panose="030F0702030302020204" pitchFamily="66" charset="0"/>
                </a:rPr>
                <a:t>105</a:t>
              </a:r>
              <a:endParaRPr lang="ru-RU" altLang="ru-RU" sz="1800" dirty="0">
                <a:solidFill>
                  <a:schemeClr val="bg1"/>
                </a:solidFill>
              </a:endParaRPr>
            </a:p>
          </p:txBody>
        </p:sp>
        <p:sp>
          <p:nvSpPr>
            <p:cNvPr id="423" name="Freeform 60">
              <a:extLst>
                <a:ext uri="{FF2B5EF4-FFF2-40B4-BE49-F238E27FC236}">
                  <a16:creationId xmlns:a16="http://schemas.microsoft.com/office/drawing/2014/main" id="{ABCDDD3D-ECB2-4757-A1D4-B62839F3A688}"/>
                </a:ext>
              </a:extLst>
            </p:cNvPr>
            <p:cNvSpPr>
              <a:spLocks/>
            </p:cNvSpPr>
            <p:nvPr/>
          </p:nvSpPr>
          <p:spPr bwMode="auto">
            <a:xfrm>
              <a:off x="5288106" y="2746709"/>
              <a:ext cx="201612" cy="365125"/>
            </a:xfrm>
            <a:custGeom>
              <a:avLst/>
              <a:gdLst>
                <a:gd name="T0" fmla="*/ 15 w 127"/>
                <a:gd name="T1" fmla="*/ 230 h 230"/>
                <a:gd name="T2" fmla="*/ 127 w 127"/>
                <a:gd name="T3" fmla="*/ 7 h 230"/>
                <a:gd name="T4" fmla="*/ 112 w 127"/>
                <a:gd name="T5" fmla="*/ 0 h 230"/>
                <a:gd name="T6" fmla="*/ 0 w 127"/>
                <a:gd name="T7" fmla="*/ 223 h 230"/>
                <a:gd name="T8" fmla="*/ 15 w 127"/>
                <a:gd name="T9" fmla="*/ 230 h 230"/>
                <a:gd name="T10" fmla="*/ 0 60000 65536"/>
                <a:gd name="T11" fmla="*/ 0 60000 65536"/>
                <a:gd name="T12" fmla="*/ 0 60000 65536"/>
                <a:gd name="T13" fmla="*/ 0 60000 65536"/>
                <a:gd name="T14" fmla="*/ 0 60000 65536"/>
                <a:gd name="T15" fmla="*/ 0 w 127"/>
                <a:gd name="T16" fmla="*/ 0 h 230"/>
                <a:gd name="T17" fmla="*/ 127 w 127"/>
                <a:gd name="T18" fmla="*/ 230 h 230"/>
              </a:gdLst>
              <a:ahLst/>
              <a:cxnLst>
                <a:cxn ang="T10">
                  <a:pos x="T0" y="T1"/>
                </a:cxn>
                <a:cxn ang="T11">
                  <a:pos x="T2" y="T3"/>
                </a:cxn>
                <a:cxn ang="T12">
                  <a:pos x="T4" y="T5"/>
                </a:cxn>
                <a:cxn ang="T13">
                  <a:pos x="T6" y="T7"/>
                </a:cxn>
                <a:cxn ang="T14">
                  <a:pos x="T8" y="T9"/>
                </a:cxn>
              </a:cxnLst>
              <a:rect l="T15" t="T16" r="T17" b="T18"/>
              <a:pathLst>
                <a:path w="127" h="230">
                  <a:moveTo>
                    <a:pt x="15" y="230"/>
                  </a:moveTo>
                  <a:lnTo>
                    <a:pt x="127" y="7"/>
                  </a:lnTo>
                  <a:lnTo>
                    <a:pt x="112" y="0"/>
                  </a:lnTo>
                  <a:lnTo>
                    <a:pt x="0" y="223"/>
                  </a:lnTo>
                  <a:lnTo>
                    <a:pt x="15" y="23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24" name="Freeform 61">
              <a:extLst>
                <a:ext uri="{FF2B5EF4-FFF2-40B4-BE49-F238E27FC236}">
                  <a16:creationId xmlns:a16="http://schemas.microsoft.com/office/drawing/2014/main" id="{F92C769B-08F2-4D5C-AFAD-D2A59AEC18BA}"/>
                </a:ext>
              </a:extLst>
            </p:cNvPr>
            <p:cNvSpPr>
              <a:spLocks/>
            </p:cNvSpPr>
            <p:nvPr/>
          </p:nvSpPr>
          <p:spPr bwMode="auto">
            <a:xfrm>
              <a:off x="5276993" y="3040397"/>
              <a:ext cx="141287" cy="95250"/>
            </a:xfrm>
            <a:custGeom>
              <a:avLst/>
              <a:gdLst>
                <a:gd name="T0" fmla="*/ 0 w 89"/>
                <a:gd name="T1" fmla="*/ 52 h 60"/>
                <a:gd name="T2" fmla="*/ 15 w 89"/>
                <a:gd name="T3" fmla="*/ 60 h 60"/>
                <a:gd name="T4" fmla="*/ 89 w 89"/>
                <a:gd name="T5" fmla="*/ 15 h 60"/>
                <a:gd name="T6" fmla="*/ 82 w 89"/>
                <a:gd name="T7" fmla="*/ 0 h 60"/>
                <a:gd name="T8" fmla="*/ 0 w 89"/>
                <a:gd name="T9" fmla="*/ 45 h 60"/>
                <a:gd name="T10" fmla="*/ 15 w 89"/>
                <a:gd name="T11" fmla="*/ 52 h 60"/>
                <a:gd name="T12" fmla="*/ 0 w 89"/>
                <a:gd name="T13" fmla="*/ 52 h 60"/>
                <a:gd name="T14" fmla="*/ 0 60000 65536"/>
                <a:gd name="T15" fmla="*/ 0 60000 65536"/>
                <a:gd name="T16" fmla="*/ 0 60000 65536"/>
                <a:gd name="T17" fmla="*/ 0 60000 65536"/>
                <a:gd name="T18" fmla="*/ 0 60000 65536"/>
                <a:gd name="T19" fmla="*/ 0 60000 65536"/>
                <a:gd name="T20" fmla="*/ 0 60000 65536"/>
                <a:gd name="T21" fmla="*/ 0 w 89"/>
                <a:gd name="T22" fmla="*/ 0 h 60"/>
                <a:gd name="T23" fmla="*/ 89 w 8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0">
                  <a:moveTo>
                    <a:pt x="0" y="52"/>
                  </a:moveTo>
                  <a:lnTo>
                    <a:pt x="15" y="60"/>
                  </a:lnTo>
                  <a:lnTo>
                    <a:pt x="89" y="15"/>
                  </a:lnTo>
                  <a:lnTo>
                    <a:pt x="82" y="0"/>
                  </a:lnTo>
                  <a:lnTo>
                    <a:pt x="0" y="45"/>
                  </a:lnTo>
                  <a:lnTo>
                    <a:pt x="15"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25" name="Freeform 62">
              <a:extLst>
                <a:ext uri="{FF2B5EF4-FFF2-40B4-BE49-F238E27FC236}">
                  <a16:creationId xmlns:a16="http://schemas.microsoft.com/office/drawing/2014/main" id="{83FF3AEF-F75A-4902-9B31-D2EF9948870A}"/>
                </a:ext>
              </a:extLst>
            </p:cNvPr>
            <p:cNvSpPr>
              <a:spLocks/>
            </p:cNvSpPr>
            <p:nvPr/>
          </p:nvSpPr>
          <p:spPr bwMode="auto">
            <a:xfrm>
              <a:off x="5276993" y="3122947"/>
              <a:ext cx="23812" cy="23813"/>
            </a:xfrm>
            <a:custGeom>
              <a:avLst/>
              <a:gdLst>
                <a:gd name="T0" fmla="*/ 0 w 15"/>
                <a:gd name="T1" fmla="*/ 0 h 15"/>
                <a:gd name="T2" fmla="*/ 0 w 15"/>
                <a:gd name="T3" fmla="*/ 15 h 15"/>
                <a:gd name="T4" fmla="*/ 15 w 15"/>
                <a:gd name="T5" fmla="*/ 8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0"/>
                  </a:moveTo>
                  <a:lnTo>
                    <a:pt x="0" y="15"/>
                  </a:lnTo>
                  <a:lnTo>
                    <a:pt x="15" y="8"/>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26" name="Freeform 63">
              <a:extLst>
                <a:ext uri="{FF2B5EF4-FFF2-40B4-BE49-F238E27FC236}">
                  <a16:creationId xmlns:a16="http://schemas.microsoft.com/office/drawing/2014/main" id="{DEDD40A9-2278-4E8F-AC8E-29F2D0AED415}"/>
                </a:ext>
              </a:extLst>
            </p:cNvPr>
            <p:cNvSpPr>
              <a:spLocks/>
            </p:cNvSpPr>
            <p:nvPr/>
          </p:nvSpPr>
          <p:spPr bwMode="auto">
            <a:xfrm>
              <a:off x="5265881" y="2981659"/>
              <a:ext cx="34925" cy="141288"/>
            </a:xfrm>
            <a:custGeom>
              <a:avLst/>
              <a:gdLst>
                <a:gd name="T0" fmla="*/ 7 w 22"/>
                <a:gd name="T1" fmla="*/ 0 h 89"/>
                <a:gd name="T2" fmla="*/ 0 w 22"/>
                <a:gd name="T3" fmla="*/ 0 h 89"/>
                <a:gd name="T4" fmla="*/ 7 w 22"/>
                <a:gd name="T5" fmla="*/ 89 h 89"/>
                <a:gd name="T6" fmla="*/ 22 w 22"/>
                <a:gd name="T7" fmla="*/ 89 h 89"/>
                <a:gd name="T8" fmla="*/ 14 w 22"/>
                <a:gd name="T9" fmla="*/ 0 h 89"/>
                <a:gd name="T10" fmla="*/ 7 w 22"/>
                <a:gd name="T11" fmla="*/ 0 h 89"/>
                <a:gd name="T12" fmla="*/ 0 60000 65536"/>
                <a:gd name="T13" fmla="*/ 0 60000 65536"/>
                <a:gd name="T14" fmla="*/ 0 60000 65536"/>
                <a:gd name="T15" fmla="*/ 0 60000 65536"/>
                <a:gd name="T16" fmla="*/ 0 60000 65536"/>
                <a:gd name="T17" fmla="*/ 0 60000 65536"/>
                <a:gd name="T18" fmla="*/ 0 w 22"/>
                <a:gd name="T19" fmla="*/ 0 h 89"/>
                <a:gd name="T20" fmla="*/ 22 w 22"/>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22" h="89">
                  <a:moveTo>
                    <a:pt x="7" y="0"/>
                  </a:moveTo>
                  <a:lnTo>
                    <a:pt x="0" y="0"/>
                  </a:lnTo>
                  <a:lnTo>
                    <a:pt x="7" y="89"/>
                  </a:lnTo>
                  <a:lnTo>
                    <a:pt x="22" y="89"/>
                  </a:lnTo>
                  <a:lnTo>
                    <a:pt x="14" y="0"/>
                  </a:lnTo>
                  <a:lnTo>
                    <a:pt x="7"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27" name="Freeform 64">
              <a:extLst>
                <a:ext uri="{FF2B5EF4-FFF2-40B4-BE49-F238E27FC236}">
                  <a16:creationId xmlns:a16="http://schemas.microsoft.com/office/drawing/2014/main" id="{880C68D1-E824-4BE6-AC78-B0E96FB02843}"/>
                </a:ext>
              </a:extLst>
            </p:cNvPr>
            <p:cNvSpPr>
              <a:spLocks/>
            </p:cNvSpPr>
            <p:nvPr/>
          </p:nvSpPr>
          <p:spPr bwMode="auto">
            <a:xfrm>
              <a:off x="4911868" y="3476959"/>
              <a:ext cx="211137" cy="366713"/>
            </a:xfrm>
            <a:custGeom>
              <a:avLst/>
              <a:gdLst>
                <a:gd name="T0" fmla="*/ 14 w 133"/>
                <a:gd name="T1" fmla="*/ 231 h 231"/>
                <a:gd name="T2" fmla="*/ 133 w 133"/>
                <a:gd name="T3" fmla="*/ 8 h 231"/>
                <a:gd name="T4" fmla="*/ 118 w 133"/>
                <a:gd name="T5" fmla="*/ 0 h 231"/>
                <a:gd name="T6" fmla="*/ 0 w 133"/>
                <a:gd name="T7" fmla="*/ 223 h 231"/>
                <a:gd name="T8" fmla="*/ 14 w 133"/>
                <a:gd name="T9" fmla="*/ 231 h 231"/>
                <a:gd name="T10" fmla="*/ 0 60000 65536"/>
                <a:gd name="T11" fmla="*/ 0 60000 65536"/>
                <a:gd name="T12" fmla="*/ 0 60000 65536"/>
                <a:gd name="T13" fmla="*/ 0 60000 65536"/>
                <a:gd name="T14" fmla="*/ 0 60000 65536"/>
                <a:gd name="T15" fmla="*/ 0 w 133"/>
                <a:gd name="T16" fmla="*/ 0 h 231"/>
                <a:gd name="T17" fmla="*/ 133 w 133"/>
                <a:gd name="T18" fmla="*/ 231 h 231"/>
              </a:gdLst>
              <a:ahLst/>
              <a:cxnLst>
                <a:cxn ang="T10">
                  <a:pos x="T0" y="T1"/>
                </a:cxn>
                <a:cxn ang="T11">
                  <a:pos x="T2" y="T3"/>
                </a:cxn>
                <a:cxn ang="T12">
                  <a:pos x="T4" y="T5"/>
                </a:cxn>
                <a:cxn ang="T13">
                  <a:pos x="T6" y="T7"/>
                </a:cxn>
                <a:cxn ang="T14">
                  <a:pos x="T8" y="T9"/>
                </a:cxn>
              </a:cxnLst>
              <a:rect l="T15" t="T16" r="T17" b="T18"/>
              <a:pathLst>
                <a:path w="133" h="231">
                  <a:moveTo>
                    <a:pt x="14" y="231"/>
                  </a:moveTo>
                  <a:lnTo>
                    <a:pt x="133" y="8"/>
                  </a:lnTo>
                  <a:lnTo>
                    <a:pt x="118" y="0"/>
                  </a:lnTo>
                  <a:lnTo>
                    <a:pt x="0" y="223"/>
                  </a:lnTo>
                  <a:lnTo>
                    <a:pt x="14" y="231"/>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28" name="Freeform 65">
              <a:extLst>
                <a:ext uri="{FF2B5EF4-FFF2-40B4-BE49-F238E27FC236}">
                  <a16:creationId xmlns:a16="http://schemas.microsoft.com/office/drawing/2014/main" id="{719597B5-E77C-48B5-80B9-E72E418B2802}"/>
                </a:ext>
              </a:extLst>
            </p:cNvPr>
            <p:cNvSpPr>
              <a:spLocks/>
            </p:cNvSpPr>
            <p:nvPr/>
          </p:nvSpPr>
          <p:spPr bwMode="auto">
            <a:xfrm>
              <a:off x="4899168" y="3772234"/>
              <a:ext cx="141287" cy="95250"/>
            </a:xfrm>
            <a:custGeom>
              <a:avLst/>
              <a:gdLst>
                <a:gd name="T0" fmla="*/ 0 w 89"/>
                <a:gd name="T1" fmla="*/ 52 h 60"/>
                <a:gd name="T2" fmla="*/ 15 w 89"/>
                <a:gd name="T3" fmla="*/ 60 h 60"/>
                <a:gd name="T4" fmla="*/ 89 w 89"/>
                <a:gd name="T5" fmla="*/ 15 h 60"/>
                <a:gd name="T6" fmla="*/ 82 w 89"/>
                <a:gd name="T7" fmla="*/ 0 h 60"/>
                <a:gd name="T8" fmla="*/ 8 w 89"/>
                <a:gd name="T9" fmla="*/ 45 h 60"/>
                <a:gd name="T10" fmla="*/ 22 w 89"/>
                <a:gd name="T11" fmla="*/ 52 h 60"/>
                <a:gd name="T12" fmla="*/ 0 w 89"/>
                <a:gd name="T13" fmla="*/ 52 h 60"/>
                <a:gd name="T14" fmla="*/ 0 60000 65536"/>
                <a:gd name="T15" fmla="*/ 0 60000 65536"/>
                <a:gd name="T16" fmla="*/ 0 60000 65536"/>
                <a:gd name="T17" fmla="*/ 0 60000 65536"/>
                <a:gd name="T18" fmla="*/ 0 60000 65536"/>
                <a:gd name="T19" fmla="*/ 0 60000 65536"/>
                <a:gd name="T20" fmla="*/ 0 60000 65536"/>
                <a:gd name="T21" fmla="*/ 0 w 89"/>
                <a:gd name="T22" fmla="*/ 0 h 60"/>
                <a:gd name="T23" fmla="*/ 89 w 8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0">
                  <a:moveTo>
                    <a:pt x="0" y="52"/>
                  </a:moveTo>
                  <a:lnTo>
                    <a:pt x="15" y="60"/>
                  </a:lnTo>
                  <a:lnTo>
                    <a:pt x="89" y="15"/>
                  </a:lnTo>
                  <a:lnTo>
                    <a:pt x="82" y="0"/>
                  </a:lnTo>
                  <a:lnTo>
                    <a:pt x="8" y="45"/>
                  </a:lnTo>
                  <a:lnTo>
                    <a:pt x="22"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29" name="Freeform 66">
              <a:extLst>
                <a:ext uri="{FF2B5EF4-FFF2-40B4-BE49-F238E27FC236}">
                  <a16:creationId xmlns:a16="http://schemas.microsoft.com/office/drawing/2014/main" id="{3702702C-3E9B-45AF-9E01-54EA74A9F826}"/>
                </a:ext>
              </a:extLst>
            </p:cNvPr>
            <p:cNvSpPr>
              <a:spLocks/>
            </p:cNvSpPr>
            <p:nvPr/>
          </p:nvSpPr>
          <p:spPr bwMode="auto">
            <a:xfrm>
              <a:off x="4899168" y="3854784"/>
              <a:ext cx="23812" cy="23813"/>
            </a:xfrm>
            <a:custGeom>
              <a:avLst/>
              <a:gdLst>
                <a:gd name="T0" fmla="*/ 0 w 15"/>
                <a:gd name="T1" fmla="*/ 0 h 15"/>
                <a:gd name="T2" fmla="*/ 0 w 15"/>
                <a:gd name="T3" fmla="*/ 15 h 15"/>
                <a:gd name="T4" fmla="*/ 15 w 15"/>
                <a:gd name="T5" fmla="*/ 8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0"/>
                  </a:moveTo>
                  <a:lnTo>
                    <a:pt x="0" y="15"/>
                  </a:lnTo>
                  <a:lnTo>
                    <a:pt x="15" y="8"/>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30" name="Freeform 67">
              <a:extLst>
                <a:ext uri="{FF2B5EF4-FFF2-40B4-BE49-F238E27FC236}">
                  <a16:creationId xmlns:a16="http://schemas.microsoft.com/office/drawing/2014/main" id="{DCA154F9-A629-4474-8BA8-D754718A55B0}"/>
                </a:ext>
              </a:extLst>
            </p:cNvPr>
            <p:cNvSpPr>
              <a:spLocks/>
            </p:cNvSpPr>
            <p:nvPr/>
          </p:nvSpPr>
          <p:spPr bwMode="auto">
            <a:xfrm>
              <a:off x="4888056" y="3713497"/>
              <a:ext cx="46037" cy="141288"/>
            </a:xfrm>
            <a:custGeom>
              <a:avLst/>
              <a:gdLst>
                <a:gd name="T0" fmla="*/ 7 w 29"/>
                <a:gd name="T1" fmla="*/ 0 h 89"/>
                <a:gd name="T2" fmla="*/ 0 w 29"/>
                <a:gd name="T3" fmla="*/ 7 h 89"/>
                <a:gd name="T4" fmla="*/ 7 w 29"/>
                <a:gd name="T5" fmla="*/ 89 h 89"/>
                <a:gd name="T6" fmla="*/ 29 w 29"/>
                <a:gd name="T7" fmla="*/ 89 h 89"/>
                <a:gd name="T8" fmla="*/ 15 w 29"/>
                <a:gd name="T9" fmla="*/ 0 h 89"/>
                <a:gd name="T10" fmla="*/ 7 w 29"/>
                <a:gd name="T11" fmla="*/ 0 h 89"/>
                <a:gd name="T12" fmla="*/ 0 60000 65536"/>
                <a:gd name="T13" fmla="*/ 0 60000 65536"/>
                <a:gd name="T14" fmla="*/ 0 60000 65536"/>
                <a:gd name="T15" fmla="*/ 0 60000 65536"/>
                <a:gd name="T16" fmla="*/ 0 60000 65536"/>
                <a:gd name="T17" fmla="*/ 0 60000 65536"/>
                <a:gd name="T18" fmla="*/ 0 w 29"/>
                <a:gd name="T19" fmla="*/ 0 h 89"/>
                <a:gd name="T20" fmla="*/ 29 w 29"/>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29" h="89">
                  <a:moveTo>
                    <a:pt x="7" y="0"/>
                  </a:moveTo>
                  <a:lnTo>
                    <a:pt x="0" y="7"/>
                  </a:lnTo>
                  <a:lnTo>
                    <a:pt x="7" y="89"/>
                  </a:lnTo>
                  <a:lnTo>
                    <a:pt x="29" y="89"/>
                  </a:lnTo>
                  <a:lnTo>
                    <a:pt x="15" y="0"/>
                  </a:lnTo>
                  <a:lnTo>
                    <a:pt x="7"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79" name="Freeform 41">
              <a:extLst>
                <a:ext uri="{FF2B5EF4-FFF2-40B4-BE49-F238E27FC236}">
                  <a16:creationId xmlns:a16="http://schemas.microsoft.com/office/drawing/2014/main" id="{B2FF0243-20AD-4047-B35A-B060696F7882}"/>
                </a:ext>
              </a:extLst>
            </p:cNvPr>
            <p:cNvSpPr>
              <a:spLocks/>
            </p:cNvSpPr>
            <p:nvPr/>
          </p:nvSpPr>
          <p:spPr bwMode="auto">
            <a:xfrm>
              <a:off x="7625055" y="3692318"/>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1" y="49"/>
                  </a:moveTo>
                  <a:lnTo>
                    <a:pt x="50" y="49"/>
                  </a:lnTo>
                  <a:lnTo>
                    <a:pt x="50" y="1"/>
                  </a:lnTo>
                  <a:lnTo>
                    <a:pt x="50" y="0"/>
                  </a:lnTo>
                  <a:lnTo>
                    <a:pt x="1" y="0"/>
                  </a:lnTo>
                  <a:lnTo>
                    <a:pt x="1" y="1"/>
                  </a:lnTo>
                  <a:lnTo>
                    <a:pt x="0" y="1"/>
                  </a:lnTo>
                  <a:lnTo>
                    <a:pt x="0" y="49"/>
                  </a:lnTo>
                  <a:lnTo>
                    <a:pt x="1" y="49"/>
                  </a:lnTo>
                  <a:close/>
                </a:path>
              </a:pathLst>
            </a:custGeom>
            <a:solidFill>
              <a:srgbClr val="19AD43"/>
            </a:solidFill>
            <a:ln w="9525">
              <a:solidFill>
                <a:srgbClr val="000000"/>
              </a:solidFill>
              <a:round/>
              <a:headEnd/>
              <a:tailEnd/>
            </a:ln>
          </p:spPr>
          <p:txBody>
            <a:bodyPr/>
            <a:lstStyle/>
            <a:p>
              <a:endParaRPr lang="ru-RU"/>
            </a:p>
          </p:txBody>
        </p:sp>
        <p:sp>
          <p:nvSpPr>
            <p:cNvPr id="580" name="Freeform 42">
              <a:extLst>
                <a:ext uri="{FF2B5EF4-FFF2-40B4-BE49-F238E27FC236}">
                  <a16:creationId xmlns:a16="http://schemas.microsoft.com/office/drawing/2014/main" id="{6F89EC22-7CA9-4B16-920C-7C6E2882EB58}"/>
                </a:ext>
              </a:extLst>
            </p:cNvPr>
            <p:cNvSpPr>
              <a:spLocks/>
            </p:cNvSpPr>
            <p:nvPr/>
          </p:nvSpPr>
          <p:spPr bwMode="auto">
            <a:xfrm>
              <a:off x="7625055" y="3692318"/>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2147483647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1" y="49"/>
                  </a:moveTo>
                  <a:lnTo>
                    <a:pt x="50" y="49"/>
                  </a:lnTo>
                  <a:lnTo>
                    <a:pt x="50" y="1"/>
                  </a:lnTo>
                  <a:lnTo>
                    <a:pt x="50" y="0"/>
                  </a:lnTo>
                  <a:lnTo>
                    <a:pt x="1" y="0"/>
                  </a:lnTo>
                  <a:lnTo>
                    <a:pt x="1" y="1"/>
                  </a:lnTo>
                  <a:lnTo>
                    <a:pt x="0" y="1"/>
                  </a:lnTo>
                  <a:lnTo>
                    <a:pt x="0" y="49"/>
                  </a:lnTo>
                  <a:lnTo>
                    <a:pt x="1"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581" name="Freeform 43">
              <a:extLst>
                <a:ext uri="{FF2B5EF4-FFF2-40B4-BE49-F238E27FC236}">
                  <a16:creationId xmlns:a16="http://schemas.microsoft.com/office/drawing/2014/main" id="{6C3FDDA0-4A15-4D37-BA27-3757CBE34248}"/>
                </a:ext>
              </a:extLst>
            </p:cNvPr>
            <p:cNvSpPr>
              <a:spLocks/>
            </p:cNvSpPr>
            <p:nvPr/>
          </p:nvSpPr>
          <p:spPr bwMode="auto">
            <a:xfrm>
              <a:off x="8215605" y="4270168"/>
              <a:ext cx="577850" cy="590550"/>
            </a:xfrm>
            <a:custGeom>
              <a:avLst/>
              <a:gdLst>
                <a:gd name="T0" fmla="*/ 0 w 49"/>
                <a:gd name="T1" fmla="*/ 2147483647 h 50"/>
                <a:gd name="T2" fmla="*/ 2147483647 w 49"/>
                <a:gd name="T3" fmla="*/ 2147483647 h 50"/>
                <a:gd name="T4" fmla="*/ 2147483647 w 49"/>
                <a:gd name="T5" fmla="*/ 2147483647 h 50"/>
                <a:gd name="T6" fmla="*/ 2147483647 w 49"/>
                <a:gd name="T7" fmla="*/ 2147483647 h 50"/>
                <a:gd name="T8" fmla="*/ 2147483647 w 49"/>
                <a:gd name="T9" fmla="*/ 0 h 50"/>
                <a:gd name="T10" fmla="*/ 2147483647 w 49"/>
                <a:gd name="T11" fmla="*/ 0 h 50"/>
                <a:gd name="T12" fmla="*/ 2147483647 w 49"/>
                <a:gd name="T13" fmla="*/ 0 h 50"/>
                <a:gd name="T14" fmla="*/ 0 w 49"/>
                <a:gd name="T15" fmla="*/ 0 h 50"/>
                <a:gd name="T16" fmla="*/ 0 w 49"/>
                <a:gd name="T17" fmla="*/ 0 h 50"/>
                <a:gd name="T18" fmla="*/ 0 w 49"/>
                <a:gd name="T19" fmla="*/ 2147483647 h 50"/>
                <a:gd name="T20" fmla="*/ 0 w 49"/>
                <a:gd name="T21" fmla="*/ 2147483647 h 50"/>
                <a:gd name="T22" fmla="*/ 0 w 49"/>
                <a:gd name="T23" fmla="*/ 2147483647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
                <a:gd name="T37" fmla="*/ 0 h 50"/>
                <a:gd name="T38" fmla="*/ 49 w 49"/>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 h="50">
                  <a:moveTo>
                    <a:pt x="0" y="50"/>
                  </a:moveTo>
                  <a:lnTo>
                    <a:pt x="48" y="50"/>
                  </a:lnTo>
                  <a:lnTo>
                    <a:pt x="49" y="50"/>
                  </a:lnTo>
                  <a:lnTo>
                    <a:pt x="49" y="49"/>
                  </a:lnTo>
                  <a:lnTo>
                    <a:pt x="49" y="0"/>
                  </a:lnTo>
                  <a:lnTo>
                    <a:pt x="48" y="0"/>
                  </a:lnTo>
                  <a:lnTo>
                    <a:pt x="0" y="0"/>
                  </a:lnTo>
                  <a:lnTo>
                    <a:pt x="0" y="49"/>
                  </a:lnTo>
                  <a:lnTo>
                    <a:pt x="0" y="50"/>
                  </a:lnTo>
                  <a:close/>
                </a:path>
              </a:pathLst>
            </a:custGeom>
            <a:solidFill>
              <a:srgbClr val="19AD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82" name="Freeform 44">
              <a:extLst>
                <a:ext uri="{FF2B5EF4-FFF2-40B4-BE49-F238E27FC236}">
                  <a16:creationId xmlns:a16="http://schemas.microsoft.com/office/drawing/2014/main" id="{FD900092-E6EE-415E-81E8-D3941C0E0A69}"/>
                </a:ext>
              </a:extLst>
            </p:cNvPr>
            <p:cNvSpPr>
              <a:spLocks/>
            </p:cNvSpPr>
            <p:nvPr/>
          </p:nvSpPr>
          <p:spPr bwMode="auto">
            <a:xfrm>
              <a:off x="8215605" y="4270168"/>
              <a:ext cx="577850" cy="590550"/>
            </a:xfrm>
            <a:custGeom>
              <a:avLst/>
              <a:gdLst>
                <a:gd name="T0" fmla="*/ 0 w 49"/>
                <a:gd name="T1" fmla="*/ 2147483647 h 50"/>
                <a:gd name="T2" fmla="*/ 2147483647 w 49"/>
                <a:gd name="T3" fmla="*/ 2147483647 h 50"/>
                <a:gd name="T4" fmla="*/ 2147483647 w 49"/>
                <a:gd name="T5" fmla="*/ 2147483647 h 50"/>
                <a:gd name="T6" fmla="*/ 2147483647 w 49"/>
                <a:gd name="T7" fmla="*/ 2147483647 h 50"/>
                <a:gd name="T8" fmla="*/ 2147483647 w 49"/>
                <a:gd name="T9" fmla="*/ 0 h 50"/>
                <a:gd name="T10" fmla="*/ 2147483647 w 49"/>
                <a:gd name="T11" fmla="*/ 0 h 50"/>
                <a:gd name="T12" fmla="*/ 2147483647 w 49"/>
                <a:gd name="T13" fmla="*/ 0 h 50"/>
                <a:gd name="T14" fmla="*/ 0 w 49"/>
                <a:gd name="T15" fmla="*/ 0 h 50"/>
                <a:gd name="T16" fmla="*/ 0 w 49"/>
                <a:gd name="T17" fmla="*/ 0 h 50"/>
                <a:gd name="T18" fmla="*/ 0 w 49"/>
                <a:gd name="T19" fmla="*/ 2147483647 h 50"/>
                <a:gd name="T20" fmla="*/ 0 w 49"/>
                <a:gd name="T21" fmla="*/ 2147483647 h 50"/>
                <a:gd name="T22" fmla="*/ 0 w 49"/>
                <a:gd name="T23" fmla="*/ 2147483647 h 50"/>
                <a:gd name="T24" fmla="*/ 0 w 49"/>
                <a:gd name="T25" fmla="*/ 2147483647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
                <a:gd name="T40" fmla="*/ 0 h 50"/>
                <a:gd name="T41" fmla="*/ 49 w 49"/>
                <a:gd name="T42" fmla="*/ 50 h 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 h="50">
                  <a:moveTo>
                    <a:pt x="0" y="50"/>
                  </a:moveTo>
                  <a:lnTo>
                    <a:pt x="48" y="50"/>
                  </a:lnTo>
                  <a:lnTo>
                    <a:pt x="49" y="50"/>
                  </a:lnTo>
                  <a:lnTo>
                    <a:pt x="49" y="49"/>
                  </a:lnTo>
                  <a:lnTo>
                    <a:pt x="49" y="0"/>
                  </a:lnTo>
                  <a:lnTo>
                    <a:pt x="48" y="0"/>
                  </a:lnTo>
                  <a:lnTo>
                    <a:pt x="0" y="0"/>
                  </a:lnTo>
                  <a:lnTo>
                    <a:pt x="0" y="49"/>
                  </a:lnTo>
                  <a:lnTo>
                    <a:pt x="0" y="50"/>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583" name="Rectangle 49">
              <a:extLst>
                <a:ext uri="{FF2B5EF4-FFF2-40B4-BE49-F238E27FC236}">
                  <a16:creationId xmlns:a16="http://schemas.microsoft.com/office/drawing/2014/main" id="{FAE5AAB6-AA0E-4E76-B3C7-D054381CF327}"/>
                </a:ext>
              </a:extLst>
            </p:cNvPr>
            <p:cNvSpPr>
              <a:spLocks noChangeArrowheads="1"/>
            </p:cNvSpPr>
            <p:nvPr/>
          </p:nvSpPr>
          <p:spPr bwMode="auto">
            <a:xfrm>
              <a:off x="7707606" y="3727243"/>
              <a:ext cx="282128"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dirty="0">
                  <a:solidFill>
                    <a:srgbClr val="353A3C"/>
                  </a:solidFill>
                  <a:latin typeface="Comic Sans MS" panose="030F0702030302020204" pitchFamily="66" charset="0"/>
                </a:rPr>
                <a:t>268</a:t>
              </a:r>
              <a:endParaRPr lang="ru-RU" altLang="ru-RU" sz="1800" dirty="0"/>
            </a:p>
          </p:txBody>
        </p:sp>
        <p:sp>
          <p:nvSpPr>
            <p:cNvPr id="584" name="Rectangle 50">
              <a:extLst>
                <a:ext uri="{FF2B5EF4-FFF2-40B4-BE49-F238E27FC236}">
                  <a16:creationId xmlns:a16="http://schemas.microsoft.com/office/drawing/2014/main" id="{BFBAE947-EBC3-4CE6-A78C-F48CCB0B579D}"/>
                </a:ext>
              </a:extLst>
            </p:cNvPr>
            <p:cNvSpPr>
              <a:spLocks noChangeArrowheads="1"/>
            </p:cNvSpPr>
            <p:nvPr/>
          </p:nvSpPr>
          <p:spPr bwMode="auto">
            <a:xfrm>
              <a:off x="8298155" y="4281281"/>
              <a:ext cx="282128"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dirty="0">
                  <a:solidFill>
                    <a:srgbClr val="353A3C"/>
                  </a:solidFill>
                  <a:latin typeface="Comic Sans MS" panose="030F0702030302020204" pitchFamily="66" charset="0"/>
                </a:rPr>
                <a:t>268</a:t>
              </a:r>
              <a:endParaRPr lang="ru-RU" altLang="ru-RU" sz="1800" dirty="0"/>
            </a:p>
          </p:txBody>
        </p:sp>
        <p:sp>
          <p:nvSpPr>
            <p:cNvPr id="585" name="Rectangle 52">
              <a:extLst>
                <a:ext uri="{FF2B5EF4-FFF2-40B4-BE49-F238E27FC236}">
                  <a16:creationId xmlns:a16="http://schemas.microsoft.com/office/drawing/2014/main" id="{E961E644-E1B3-4F47-B14D-03C5EC4A5223}"/>
                </a:ext>
              </a:extLst>
            </p:cNvPr>
            <p:cNvSpPr>
              <a:spLocks noChangeArrowheads="1"/>
            </p:cNvSpPr>
            <p:nvPr/>
          </p:nvSpPr>
          <p:spPr bwMode="auto">
            <a:xfrm>
              <a:off x="8410187" y="4903581"/>
              <a:ext cx="333424"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500" dirty="0">
                  <a:solidFill>
                    <a:srgbClr val="00944B"/>
                  </a:solidFill>
                  <a:latin typeface="Comic Sans MS" panose="030F0702030302020204" pitchFamily="66" charset="0"/>
                </a:rPr>
                <a:t>SF</a:t>
              </a:r>
              <a:endParaRPr lang="ru-RU" altLang="ru-RU" sz="1800" dirty="0"/>
            </a:p>
          </p:txBody>
        </p:sp>
        <p:sp>
          <p:nvSpPr>
            <p:cNvPr id="586" name="Freeform 56">
              <a:extLst>
                <a:ext uri="{FF2B5EF4-FFF2-40B4-BE49-F238E27FC236}">
                  <a16:creationId xmlns:a16="http://schemas.microsoft.com/office/drawing/2014/main" id="{04AB902E-A323-4F72-91A8-D704AD1B0AC3}"/>
                </a:ext>
              </a:extLst>
            </p:cNvPr>
            <p:cNvSpPr>
              <a:spLocks/>
            </p:cNvSpPr>
            <p:nvPr/>
          </p:nvSpPr>
          <p:spPr bwMode="auto">
            <a:xfrm>
              <a:off x="7643198" y="3700709"/>
              <a:ext cx="577850" cy="566738"/>
            </a:xfrm>
            <a:custGeom>
              <a:avLst/>
              <a:gdLst>
                <a:gd name="T0" fmla="*/ 2147483647 w 49"/>
                <a:gd name="T1" fmla="*/ 0 h 48"/>
                <a:gd name="T2" fmla="*/ 2147483647 w 49"/>
                <a:gd name="T3" fmla="*/ 2147483647 h 48"/>
                <a:gd name="T4" fmla="*/ 0 w 49"/>
                <a:gd name="T5" fmla="*/ 2147483647 h 48"/>
                <a:gd name="T6" fmla="*/ 2147483647 w 49"/>
                <a:gd name="T7" fmla="*/ 0 h 48"/>
                <a:gd name="T8" fmla="*/ 0 60000 65536"/>
                <a:gd name="T9" fmla="*/ 0 60000 65536"/>
                <a:gd name="T10" fmla="*/ 0 60000 65536"/>
                <a:gd name="T11" fmla="*/ 0 60000 65536"/>
                <a:gd name="T12" fmla="*/ 0 w 49"/>
                <a:gd name="T13" fmla="*/ 0 h 48"/>
                <a:gd name="T14" fmla="*/ 49 w 49"/>
                <a:gd name="T15" fmla="*/ 48 h 48"/>
              </a:gdLst>
              <a:ahLst/>
              <a:cxnLst>
                <a:cxn ang="T8">
                  <a:pos x="T0" y="T1"/>
                </a:cxn>
                <a:cxn ang="T9">
                  <a:pos x="T2" y="T3"/>
                </a:cxn>
                <a:cxn ang="T10">
                  <a:pos x="T4" y="T5"/>
                </a:cxn>
                <a:cxn ang="T11">
                  <a:pos x="T6" y="T7"/>
                </a:cxn>
              </a:cxnLst>
              <a:rect l="T12" t="T13" r="T14" b="T15"/>
              <a:pathLst>
                <a:path w="49" h="48">
                  <a:moveTo>
                    <a:pt x="49" y="0"/>
                  </a:moveTo>
                  <a:lnTo>
                    <a:pt x="49" y="48"/>
                  </a:lnTo>
                  <a:lnTo>
                    <a:pt x="0" y="48"/>
                  </a:lnTo>
                  <a:lnTo>
                    <a:pt x="49" y="0"/>
                  </a:lnTo>
                  <a:close/>
                </a:path>
              </a:pathLst>
            </a:custGeom>
            <a:solidFill>
              <a:srgbClr val="EF9281"/>
            </a:solidFill>
            <a:ln w="12700">
              <a:solidFill>
                <a:srgbClr val="000000"/>
              </a:solidFill>
              <a:round/>
              <a:headEnd/>
              <a:tailEnd/>
            </a:ln>
          </p:spPr>
          <p:txBody>
            <a:bodyPr/>
            <a:lstStyle/>
            <a:p>
              <a:endParaRPr lang="ru-RU"/>
            </a:p>
          </p:txBody>
        </p:sp>
        <p:sp>
          <p:nvSpPr>
            <p:cNvPr id="587" name="Rectangle 57">
              <a:extLst>
                <a:ext uri="{FF2B5EF4-FFF2-40B4-BE49-F238E27FC236}">
                  <a16:creationId xmlns:a16="http://schemas.microsoft.com/office/drawing/2014/main" id="{CAA16342-277B-4075-9144-BA0F484AF024}"/>
                </a:ext>
              </a:extLst>
            </p:cNvPr>
            <p:cNvSpPr>
              <a:spLocks noChangeArrowheads="1"/>
            </p:cNvSpPr>
            <p:nvPr/>
          </p:nvSpPr>
          <p:spPr bwMode="auto">
            <a:xfrm>
              <a:off x="7802855" y="3952669"/>
              <a:ext cx="3783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dirty="0">
                  <a:solidFill>
                    <a:srgbClr val="353A3C"/>
                  </a:solidFill>
                  <a:latin typeface="Comic Sans MS" panose="030F0702030302020204" pitchFamily="66" charset="0"/>
                </a:rPr>
                <a:t>105</a:t>
              </a:r>
              <a:endParaRPr lang="ru-RU" altLang="ru-RU" sz="1800" dirty="0"/>
            </a:p>
          </p:txBody>
        </p:sp>
        <p:sp>
          <p:nvSpPr>
            <p:cNvPr id="588" name="Rectangle 58">
              <a:extLst>
                <a:ext uri="{FF2B5EF4-FFF2-40B4-BE49-F238E27FC236}">
                  <a16:creationId xmlns:a16="http://schemas.microsoft.com/office/drawing/2014/main" id="{A282E192-4BE5-4B50-A432-6780E5743F7F}"/>
                </a:ext>
              </a:extLst>
            </p:cNvPr>
            <p:cNvSpPr>
              <a:spLocks noChangeArrowheads="1"/>
            </p:cNvSpPr>
            <p:nvPr/>
          </p:nvSpPr>
          <p:spPr bwMode="auto">
            <a:xfrm>
              <a:off x="8380706" y="4506705"/>
              <a:ext cx="3783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a:solidFill>
                    <a:srgbClr val="353A3C"/>
                  </a:solidFill>
                  <a:latin typeface="Comic Sans MS" panose="030F0702030302020204" pitchFamily="66" charset="0"/>
                </a:rPr>
                <a:t>104</a:t>
              </a:r>
              <a:endParaRPr lang="ru-RU" altLang="ru-RU" sz="1800"/>
            </a:p>
          </p:txBody>
        </p:sp>
        <p:sp>
          <p:nvSpPr>
            <p:cNvPr id="589" name="Line 59">
              <a:extLst>
                <a:ext uri="{FF2B5EF4-FFF2-40B4-BE49-F238E27FC236}">
                  <a16:creationId xmlns:a16="http://schemas.microsoft.com/office/drawing/2014/main" id="{C4663134-4811-4A22-A526-B3A2FA2A2C97}"/>
                </a:ext>
              </a:extLst>
            </p:cNvPr>
            <p:cNvSpPr>
              <a:spLocks noChangeShapeType="1"/>
            </p:cNvSpPr>
            <p:nvPr/>
          </p:nvSpPr>
          <p:spPr bwMode="auto">
            <a:xfrm>
              <a:off x="8321967" y="4328905"/>
              <a:ext cx="34925" cy="1588"/>
            </a:xfrm>
            <a:prstGeom prst="line">
              <a:avLst/>
            </a:prstGeom>
            <a:noFill/>
            <a:ln w="0">
              <a:solidFill>
                <a:srgbClr val="2E2C2C"/>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595" name="Rectangle 51">
              <a:extLst>
                <a:ext uri="{FF2B5EF4-FFF2-40B4-BE49-F238E27FC236}">
                  <a16:creationId xmlns:a16="http://schemas.microsoft.com/office/drawing/2014/main" id="{BA1A8CD8-5CD9-47E2-98D7-A2DE16EFBCEA}"/>
                </a:ext>
              </a:extLst>
            </p:cNvPr>
            <p:cNvSpPr>
              <a:spLocks noChangeArrowheads="1"/>
            </p:cNvSpPr>
            <p:nvPr/>
          </p:nvSpPr>
          <p:spPr bwMode="auto">
            <a:xfrm>
              <a:off x="7899016" y="4289533"/>
              <a:ext cx="143203"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500" dirty="0">
                  <a:solidFill>
                    <a:srgbClr val="E44600"/>
                  </a:solidFill>
                  <a:latin typeface="Comic Sans MS" panose="030F0702030302020204" pitchFamily="66" charset="0"/>
                </a:rPr>
                <a:t>a</a:t>
              </a:r>
              <a:endParaRPr lang="ru-RU" altLang="ru-RU" sz="1800" dirty="0"/>
            </a:p>
          </p:txBody>
        </p:sp>
        <p:sp>
          <p:nvSpPr>
            <p:cNvPr id="610" name="Прямоугольный треугольник 609">
              <a:extLst>
                <a:ext uri="{FF2B5EF4-FFF2-40B4-BE49-F238E27FC236}">
                  <a16:creationId xmlns:a16="http://schemas.microsoft.com/office/drawing/2014/main" id="{F28D3826-1154-4CFD-9A0B-8DDAEC71477A}"/>
                </a:ext>
              </a:extLst>
            </p:cNvPr>
            <p:cNvSpPr/>
            <p:nvPr/>
          </p:nvSpPr>
          <p:spPr>
            <a:xfrm>
              <a:off x="7619876" y="3986894"/>
              <a:ext cx="344263" cy="287110"/>
            </a:xfrm>
            <a:prstGeom prst="rtTriangl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609" name="Группа 608">
              <a:extLst>
                <a:ext uri="{FF2B5EF4-FFF2-40B4-BE49-F238E27FC236}">
                  <a16:creationId xmlns:a16="http://schemas.microsoft.com/office/drawing/2014/main" id="{BC801ACF-7E57-4A97-9F79-8F8A9B44ABE6}"/>
                </a:ext>
              </a:extLst>
            </p:cNvPr>
            <p:cNvGrpSpPr/>
            <p:nvPr/>
          </p:nvGrpSpPr>
          <p:grpSpPr>
            <a:xfrm>
              <a:off x="7737714" y="4243823"/>
              <a:ext cx="234949" cy="401638"/>
              <a:chOff x="4876765" y="4232156"/>
              <a:chExt cx="234949" cy="401638"/>
            </a:xfrm>
          </p:grpSpPr>
          <p:sp>
            <p:nvSpPr>
              <p:cNvPr id="597" name="Freeform 65">
                <a:extLst>
                  <a:ext uri="{FF2B5EF4-FFF2-40B4-BE49-F238E27FC236}">
                    <a16:creationId xmlns:a16="http://schemas.microsoft.com/office/drawing/2014/main" id="{B7312890-88F9-47C1-A604-81577243A117}"/>
                  </a:ext>
                </a:extLst>
              </p:cNvPr>
              <p:cNvSpPr>
                <a:spLocks/>
              </p:cNvSpPr>
              <p:nvPr/>
            </p:nvSpPr>
            <p:spPr bwMode="auto">
              <a:xfrm>
                <a:off x="4887877" y="4527431"/>
                <a:ext cx="141287" cy="95250"/>
              </a:xfrm>
              <a:custGeom>
                <a:avLst/>
                <a:gdLst>
                  <a:gd name="T0" fmla="*/ 0 w 89"/>
                  <a:gd name="T1" fmla="*/ 52 h 60"/>
                  <a:gd name="T2" fmla="*/ 15 w 89"/>
                  <a:gd name="T3" fmla="*/ 60 h 60"/>
                  <a:gd name="T4" fmla="*/ 89 w 89"/>
                  <a:gd name="T5" fmla="*/ 15 h 60"/>
                  <a:gd name="T6" fmla="*/ 82 w 89"/>
                  <a:gd name="T7" fmla="*/ 0 h 60"/>
                  <a:gd name="T8" fmla="*/ 8 w 89"/>
                  <a:gd name="T9" fmla="*/ 45 h 60"/>
                  <a:gd name="T10" fmla="*/ 22 w 89"/>
                  <a:gd name="T11" fmla="*/ 52 h 60"/>
                  <a:gd name="T12" fmla="*/ 0 w 89"/>
                  <a:gd name="T13" fmla="*/ 52 h 60"/>
                  <a:gd name="T14" fmla="*/ 0 60000 65536"/>
                  <a:gd name="T15" fmla="*/ 0 60000 65536"/>
                  <a:gd name="T16" fmla="*/ 0 60000 65536"/>
                  <a:gd name="T17" fmla="*/ 0 60000 65536"/>
                  <a:gd name="T18" fmla="*/ 0 60000 65536"/>
                  <a:gd name="T19" fmla="*/ 0 60000 65536"/>
                  <a:gd name="T20" fmla="*/ 0 60000 65536"/>
                  <a:gd name="T21" fmla="*/ 0 w 89"/>
                  <a:gd name="T22" fmla="*/ 0 h 60"/>
                  <a:gd name="T23" fmla="*/ 89 w 8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0">
                    <a:moveTo>
                      <a:pt x="0" y="52"/>
                    </a:moveTo>
                    <a:lnTo>
                      <a:pt x="15" y="60"/>
                    </a:lnTo>
                    <a:lnTo>
                      <a:pt x="89" y="15"/>
                    </a:lnTo>
                    <a:lnTo>
                      <a:pt x="82" y="0"/>
                    </a:lnTo>
                    <a:lnTo>
                      <a:pt x="8" y="45"/>
                    </a:lnTo>
                    <a:lnTo>
                      <a:pt x="22"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96" name="Freeform 64">
                <a:extLst>
                  <a:ext uri="{FF2B5EF4-FFF2-40B4-BE49-F238E27FC236}">
                    <a16:creationId xmlns:a16="http://schemas.microsoft.com/office/drawing/2014/main" id="{D993321B-8DFC-43C9-B673-2523886D28B1}"/>
                  </a:ext>
                </a:extLst>
              </p:cNvPr>
              <p:cNvSpPr>
                <a:spLocks/>
              </p:cNvSpPr>
              <p:nvPr/>
            </p:nvSpPr>
            <p:spPr bwMode="auto">
              <a:xfrm>
                <a:off x="4900577" y="4232156"/>
                <a:ext cx="211137" cy="366713"/>
              </a:xfrm>
              <a:custGeom>
                <a:avLst/>
                <a:gdLst>
                  <a:gd name="T0" fmla="*/ 14 w 133"/>
                  <a:gd name="T1" fmla="*/ 231 h 231"/>
                  <a:gd name="T2" fmla="*/ 133 w 133"/>
                  <a:gd name="T3" fmla="*/ 8 h 231"/>
                  <a:gd name="T4" fmla="*/ 118 w 133"/>
                  <a:gd name="T5" fmla="*/ 0 h 231"/>
                  <a:gd name="T6" fmla="*/ 0 w 133"/>
                  <a:gd name="T7" fmla="*/ 223 h 231"/>
                  <a:gd name="T8" fmla="*/ 14 w 133"/>
                  <a:gd name="T9" fmla="*/ 231 h 231"/>
                  <a:gd name="T10" fmla="*/ 0 60000 65536"/>
                  <a:gd name="T11" fmla="*/ 0 60000 65536"/>
                  <a:gd name="T12" fmla="*/ 0 60000 65536"/>
                  <a:gd name="T13" fmla="*/ 0 60000 65536"/>
                  <a:gd name="T14" fmla="*/ 0 60000 65536"/>
                  <a:gd name="T15" fmla="*/ 0 w 133"/>
                  <a:gd name="T16" fmla="*/ 0 h 231"/>
                  <a:gd name="T17" fmla="*/ 133 w 133"/>
                  <a:gd name="T18" fmla="*/ 231 h 231"/>
                </a:gdLst>
                <a:ahLst/>
                <a:cxnLst>
                  <a:cxn ang="T10">
                    <a:pos x="T0" y="T1"/>
                  </a:cxn>
                  <a:cxn ang="T11">
                    <a:pos x="T2" y="T3"/>
                  </a:cxn>
                  <a:cxn ang="T12">
                    <a:pos x="T4" y="T5"/>
                  </a:cxn>
                  <a:cxn ang="T13">
                    <a:pos x="T6" y="T7"/>
                  </a:cxn>
                  <a:cxn ang="T14">
                    <a:pos x="T8" y="T9"/>
                  </a:cxn>
                </a:cxnLst>
                <a:rect l="T15" t="T16" r="T17" b="T18"/>
                <a:pathLst>
                  <a:path w="133" h="231">
                    <a:moveTo>
                      <a:pt x="14" y="231"/>
                    </a:moveTo>
                    <a:lnTo>
                      <a:pt x="133" y="8"/>
                    </a:lnTo>
                    <a:lnTo>
                      <a:pt x="118" y="0"/>
                    </a:lnTo>
                    <a:lnTo>
                      <a:pt x="0" y="223"/>
                    </a:lnTo>
                    <a:lnTo>
                      <a:pt x="14" y="231"/>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98" name="Freeform 66">
                <a:extLst>
                  <a:ext uri="{FF2B5EF4-FFF2-40B4-BE49-F238E27FC236}">
                    <a16:creationId xmlns:a16="http://schemas.microsoft.com/office/drawing/2014/main" id="{E718142C-56D6-4745-BCDF-05E01530B1C0}"/>
                  </a:ext>
                </a:extLst>
              </p:cNvPr>
              <p:cNvSpPr>
                <a:spLocks/>
              </p:cNvSpPr>
              <p:nvPr/>
            </p:nvSpPr>
            <p:spPr bwMode="auto">
              <a:xfrm>
                <a:off x="4887877" y="4609981"/>
                <a:ext cx="23812" cy="23813"/>
              </a:xfrm>
              <a:custGeom>
                <a:avLst/>
                <a:gdLst>
                  <a:gd name="T0" fmla="*/ 0 w 15"/>
                  <a:gd name="T1" fmla="*/ 0 h 15"/>
                  <a:gd name="T2" fmla="*/ 0 w 15"/>
                  <a:gd name="T3" fmla="*/ 15 h 15"/>
                  <a:gd name="T4" fmla="*/ 15 w 15"/>
                  <a:gd name="T5" fmla="*/ 8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0"/>
                    </a:moveTo>
                    <a:lnTo>
                      <a:pt x="0" y="15"/>
                    </a:lnTo>
                    <a:lnTo>
                      <a:pt x="15" y="8"/>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99" name="Freeform 67">
                <a:extLst>
                  <a:ext uri="{FF2B5EF4-FFF2-40B4-BE49-F238E27FC236}">
                    <a16:creationId xmlns:a16="http://schemas.microsoft.com/office/drawing/2014/main" id="{5B75D173-DD83-4CA2-9FFB-006503F7BA3F}"/>
                  </a:ext>
                </a:extLst>
              </p:cNvPr>
              <p:cNvSpPr>
                <a:spLocks/>
              </p:cNvSpPr>
              <p:nvPr/>
            </p:nvSpPr>
            <p:spPr bwMode="auto">
              <a:xfrm>
                <a:off x="4876765" y="4468694"/>
                <a:ext cx="46037" cy="141288"/>
              </a:xfrm>
              <a:custGeom>
                <a:avLst/>
                <a:gdLst>
                  <a:gd name="T0" fmla="*/ 7 w 29"/>
                  <a:gd name="T1" fmla="*/ 0 h 89"/>
                  <a:gd name="T2" fmla="*/ 0 w 29"/>
                  <a:gd name="T3" fmla="*/ 7 h 89"/>
                  <a:gd name="T4" fmla="*/ 7 w 29"/>
                  <a:gd name="T5" fmla="*/ 89 h 89"/>
                  <a:gd name="T6" fmla="*/ 29 w 29"/>
                  <a:gd name="T7" fmla="*/ 89 h 89"/>
                  <a:gd name="T8" fmla="*/ 15 w 29"/>
                  <a:gd name="T9" fmla="*/ 0 h 89"/>
                  <a:gd name="T10" fmla="*/ 7 w 29"/>
                  <a:gd name="T11" fmla="*/ 0 h 89"/>
                  <a:gd name="T12" fmla="*/ 0 60000 65536"/>
                  <a:gd name="T13" fmla="*/ 0 60000 65536"/>
                  <a:gd name="T14" fmla="*/ 0 60000 65536"/>
                  <a:gd name="T15" fmla="*/ 0 60000 65536"/>
                  <a:gd name="T16" fmla="*/ 0 60000 65536"/>
                  <a:gd name="T17" fmla="*/ 0 60000 65536"/>
                  <a:gd name="T18" fmla="*/ 0 w 29"/>
                  <a:gd name="T19" fmla="*/ 0 h 89"/>
                  <a:gd name="T20" fmla="*/ 29 w 29"/>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29" h="89">
                    <a:moveTo>
                      <a:pt x="7" y="0"/>
                    </a:moveTo>
                    <a:lnTo>
                      <a:pt x="0" y="7"/>
                    </a:lnTo>
                    <a:lnTo>
                      <a:pt x="7" y="89"/>
                    </a:lnTo>
                    <a:lnTo>
                      <a:pt x="29" y="89"/>
                    </a:lnTo>
                    <a:lnTo>
                      <a:pt x="15" y="0"/>
                    </a:lnTo>
                    <a:lnTo>
                      <a:pt x="7"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612" name="Rectangle 51">
              <a:extLst>
                <a:ext uri="{FF2B5EF4-FFF2-40B4-BE49-F238E27FC236}">
                  <a16:creationId xmlns:a16="http://schemas.microsoft.com/office/drawing/2014/main" id="{78210F29-F270-4863-99DC-FB42414D9755}"/>
                </a:ext>
              </a:extLst>
            </p:cNvPr>
            <p:cNvSpPr>
              <a:spLocks noChangeArrowheads="1"/>
            </p:cNvSpPr>
            <p:nvPr/>
          </p:nvSpPr>
          <p:spPr bwMode="auto">
            <a:xfrm>
              <a:off x="7451342" y="5081469"/>
              <a:ext cx="288541"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el-GR" altLang="ru-RU" sz="1500" dirty="0">
                  <a:solidFill>
                    <a:srgbClr val="E44600"/>
                  </a:solidFill>
                  <a:latin typeface="Comic Sans MS" panose="030F0702030302020204" pitchFamily="66" charset="0"/>
                </a:rPr>
                <a:t>α</a:t>
              </a:r>
              <a:r>
                <a:rPr lang="en-US" altLang="ru-RU" sz="1500" dirty="0">
                  <a:solidFill>
                    <a:srgbClr val="E44600"/>
                  </a:solidFill>
                  <a:latin typeface="Comic Sans MS" panose="030F0702030302020204" pitchFamily="66" charset="0"/>
                </a:rPr>
                <a:t>?</a:t>
              </a:r>
              <a:endParaRPr lang="ru-RU" altLang="ru-RU" sz="1800" dirty="0"/>
            </a:p>
          </p:txBody>
        </p:sp>
        <p:grpSp>
          <p:nvGrpSpPr>
            <p:cNvPr id="613" name="Группа 612">
              <a:extLst>
                <a:ext uri="{FF2B5EF4-FFF2-40B4-BE49-F238E27FC236}">
                  <a16:creationId xmlns:a16="http://schemas.microsoft.com/office/drawing/2014/main" id="{1FA1D22B-7D83-4255-A3BB-ECDE248F423B}"/>
                </a:ext>
              </a:extLst>
            </p:cNvPr>
            <p:cNvGrpSpPr/>
            <p:nvPr/>
          </p:nvGrpSpPr>
          <p:grpSpPr>
            <a:xfrm>
              <a:off x="7276944" y="5039059"/>
              <a:ext cx="234949" cy="401638"/>
              <a:chOff x="4876765" y="4232156"/>
              <a:chExt cx="234949" cy="401638"/>
            </a:xfrm>
          </p:grpSpPr>
          <p:sp>
            <p:nvSpPr>
              <p:cNvPr id="614" name="Freeform 64">
                <a:extLst>
                  <a:ext uri="{FF2B5EF4-FFF2-40B4-BE49-F238E27FC236}">
                    <a16:creationId xmlns:a16="http://schemas.microsoft.com/office/drawing/2014/main" id="{5C8A9C1B-D508-40CB-A2C3-A1577EF0FA5A}"/>
                  </a:ext>
                </a:extLst>
              </p:cNvPr>
              <p:cNvSpPr>
                <a:spLocks/>
              </p:cNvSpPr>
              <p:nvPr/>
            </p:nvSpPr>
            <p:spPr bwMode="auto">
              <a:xfrm>
                <a:off x="4900577" y="4232156"/>
                <a:ext cx="211137" cy="366713"/>
              </a:xfrm>
              <a:custGeom>
                <a:avLst/>
                <a:gdLst>
                  <a:gd name="T0" fmla="*/ 14 w 133"/>
                  <a:gd name="T1" fmla="*/ 231 h 231"/>
                  <a:gd name="T2" fmla="*/ 133 w 133"/>
                  <a:gd name="T3" fmla="*/ 8 h 231"/>
                  <a:gd name="T4" fmla="*/ 118 w 133"/>
                  <a:gd name="T5" fmla="*/ 0 h 231"/>
                  <a:gd name="T6" fmla="*/ 0 w 133"/>
                  <a:gd name="T7" fmla="*/ 223 h 231"/>
                  <a:gd name="T8" fmla="*/ 14 w 133"/>
                  <a:gd name="T9" fmla="*/ 231 h 231"/>
                  <a:gd name="T10" fmla="*/ 0 60000 65536"/>
                  <a:gd name="T11" fmla="*/ 0 60000 65536"/>
                  <a:gd name="T12" fmla="*/ 0 60000 65536"/>
                  <a:gd name="T13" fmla="*/ 0 60000 65536"/>
                  <a:gd name="T14" fmla="*/ 0 60000 65536"/>
                  <a:gd name="T15" fmla="*/ 0 w 133"/>
                  <a:gd name="T16" fmla="*/ 0 h 231"/>
                  <a:gd name="T17" fmla="*/ 133 w 133"/>
                  <a:gd name="T18" fmla="*/ 231 h 231"/>
                </a:gdLst>
                <a:ahLst/>
                <a:cxnLst>
                  <a:cxn ang="T10">
                    <a:pos x="T0" y="T1"/>
                  </a:cxn>
                  <a:cxn ang="T11">
                    <a:pos x="T2" y="T3"/>
                  </a:cxn>
                  <a:cxn ang="T12">
                    <a:pos x="T4" y="T5"/>
                  </a:cxn>
                  <a:cxn ang="T13">
                    <a:pos x="T6" y="T7"/>
                  </a:cxn>
                  <a:cxn ang="T14">
                    <a:pos x="T8" y="T9"/>
                  </a:cxn>
                </a:cxnLst>
                <a:rect l="T15" t="T16" r="T17" b="T18"/>
                <a:pathLst>
                  <a:path w="133" h="231">
                    <a:moveTo>
                      <a:pt x="14" y="231"/>
                    </a:moveTo>
                    <a:lnTo>
                      <a:pt x="133" y="8"/>
                    </a:lnTo>
                    <a:lnTo>
                      <a:pt x="118" y="0"/>
                    </a:lnTo>
                    <a:lnTo>
                      <a:pt x="0" y="223"/>
                    </a:lnTo>
                    <a:lnTo>
                      <a:pt x="14" y="231"/>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15" name="Freeform 65">
                <a:extLst>
                  <a:ext uri="{FF2B5EF4-FFF2-40B4-BE49-F238E27FC236}">
                    <a16:creationId xmlns:a16="http://schemas.microsoft.com/office/drawing/2014/main" id="{0AF0E95E-081A-42EF-9098-280E636C8277}"/>
                  </a:ext>
                </a:extLst>
              </p:cNvPr>
              <p:cNvSpPr>
                <a:spLocks/>
              </p:cNvSpPr>
              <p:nvPr/>
            </p:nvSpPr>
            <p:spPr bwMode="auto">
              <a:xfrm>
                <a:off x="4887877" y="4527431"/>
                <a:ext cx="141287" cy="95250"/>
              </a:xfrm>
              <a:custGeom>
                <a:avLst/>
                <a:gdLst>
                  <a:gd name="T0" fmla="*/ 0 w 89"/>
                  <a:gd name="T1" fmla="*/ 52 h 60"/>
                  <a:gd name="T2" fmla="*/ 15 w 89"/>
                  <a:gd name="T3" fmla="*/ 60 h 60"/>
                  <a:gd name="T4" fmla="*/ 89 w 89"/>
                  <a:gd name="T5" fmla="*/ 15 h 60"/>
                  <a:gd name="T6" fmla="*/ 82 w 89"/>
                  <a:gd name="T7" fmla="*/ 0 h 60"/>
                  <a:gd name="T8" fmla="*/ 8 w 89"/>
                  <a:gd name="T9" fmla="*/ 45 h 60"/>
                  <a:gd name="T10" fmla="*/ 22 w 89"/>
                  <a:gd name="T11" fmla="*/ 52 h 60"/>
                  <a:gd name="T12" fmla="*/ 0 w 89"/>
                  <a:gd name="T13" fmla="*/ 52 h 60"/>
                  <a:gd name="T14" fmla="*/ 0 60000 65536"/>
                  <a:gd name="T15" fmla="*/ 0 60000 65536"/>
                  <a:gd name="T16" fmla="*/ 0 60000 65536"/>
                  <a:gd name="T17" fmla="*/ 0 60000 65536"/>
                  <a:gd name="T18" fmla="*/ 0 60000 65536"/>
                  <a:gd name="T19" fmla="*/ 0 60000 65536"/>
                  <a:gd name="T20" fmla="*/ 0 60000 65536"/>
                  <a:gd name="T21" fmla="*/ 0 w 89"/>
                  <a:gd name="T22" fmla="*/ 0 h 60"/>
                  <a:gd name="T23" fmla="*/ 89 w 8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0">
                    <a:moveTo>
                      <a:pt x="0" y="52"/>
                    </a:moveTo>
                    <a:lnTo>
                      <a:pt x="15" y="60"/>
                    </a:lnTo>
                    <a:lnTo>
                      <a:pt x="89" y="15"/>
                    </a:lnTo>
                    <a:lnTo>
                      <a:pt x="82" y="0"/>
                    </a:lnTo>
                    <a:lnTo>
                      <a:pt x="8" y="45"/>
                    </a:lnTo>
                    <a:lnTo>
                      <a:pt x="22"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16" name="Freeform 66">
                <a:extLst>
                  <a:ext uri="{FF2B5EF4-FFF2-40B4-BE49-F238E27FC236}">
                    <a16:creationId xmlns:a16="http://schemas.microsoft.com/office/drawing/2014/main" id="{381D13DB-9A9A-4D24-BD9F-C3A43B8ECF41}"/>
                  </a:ext>
                </a:extLst>
              </p:cNvPr>
              <p:cNvSpPr>
                <a:spLocks/>
              </p:cNvSpPr>
              <p:nvPr/>
            </p:nvSpPr>
            <p:spPr bwMode="auto">
              <a:xfrm>
                <a:off x="4887877" y="4609981"/>
                <a:ext cx="23812" cy="23813"/>
              </a:xfrm>
              <a:custGeom>
                <a:avLst/>
                <a:gdLst>
                  <a:gd name="T0" fmla="*/ 0 w 15"/>
                  <a:gd name="T1" fmla="*/ 0 h 15"/>
                  <a:gd name="T2" fmla="*/ 0 w 15"/>
                  <a:gd name="T3" fmla="*/ 15 h 15"/>
                  <a:gd name="T4" fmla="*/ 15 w 15"/>
                  <a:gd name="T5" fmla="*/ 8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0"/>
                    </a:moveTo>
                    <a:lnTo>
                      <a:pt x="0" y="15"/>
                    </a:lnTo>
                    <a:lnTo>
                      <a:pt x="15" y="8"/>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17" name="Freeform 67">
                <a:extLst>
                  <a:ext uri="{FF2B5EF4-FFF2-40B4-BE49-F238E27FC236}">
                    <a16:creationId xmlns:a16="http://schemas.microsoft.com/office/drawing/2014/main" id="{A213D249-070F-4EA8-8BD5-A59008662CA9}"/>
                  </a:ext>
                </a:extLst>
              </p:cNvPr>
              <p:cNvSpPr>
                <a:spLocks/>
              </p:cNvSpPr>
              <p:nvPr/>
            </p:nvSpPr>
            <p:spPr bwMode="auto">
              <a:xfrm>
                <a:off x="4876765" y="4468694"/>
                <a:ext cx="46037" cy="141288"/>
              </a:xfrm>
              <a:custGeom>
                <a:avLst/>
                <a:gdLst>
                  <a:gd name="T0" fmla="*/ 7 w 29"/>
                  <a:gd name="T1" fmla="*/ 0 h 89"/>
                  <a:gd name="T2" fmla="*/ 0 w 29"/>
                  <a:gd name="T3" fmla="*/ 7 h 89"/>
                  <a:gd name="T4" fmla="*/ 7 w 29"/>
                  <a:gd name="T5" fmla="*/ 89 h 89"/>
                  <a:gd name="T6" fmla="*/ 29 w 29"/>
                  <a:gd name="T7" fmla="*/ 89 h 89"/>
                  <a:gd name="T8" fmla="*/ 15 w 29"/>
                  <a:gd name="T9" fmla="*/ 0 h 89"/>
                  <a:gd name="T10" fmla="*/ 7 w 29"/>
                  <a:gd name="T11" fmla="*/ 0 h 89"/>
                  <a:gd name="T12" fmla="*/ 0 60000 65536"/>
                  <a:gd name="T13" fmla="*/ 0 60000 65536"/>
                  <a:gd name="T14" fmla="*/ 0 60000 65536"/>
                  <a:gd name="T15" fmla="*/ 0 60000 65536"/>
                  <a:gd name="T16" fmla="*/ 0 60000 65536"/>
                  <a:gd name="T17" fmla="*/ 0 60000 65536"/>
                  <a:gd name="T18" fmla="*/ 0 w 29"/>
                  <a:gd name="T19" fmla="*/ 0 h 89"/>
                  <a:gd name="T20" fmla="*/ 29 w 29"/>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29" h="89">
                    <a:moveTo>
                      <a:pt x="7" y="0"/>
                    </a:moveTo>
                    <a:lnTo>
                      <a:pt x="0" y="7"/>
                    </a:lnTo>
                    <a:lnTo>
                      <a:pt x="7" y="89"/>
                    </a:lnTo>
                    <a:lnTo>
                      <a:pt x="29" y="89"/>
                    </a:lnTo>
                    <a:lnTo>
                      <a:pt x="15" y="0"/>
                    </a:lnTo>
                    <a:lnTo>
                      <a:pt x="7"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grpSp>
          <p:nvGrpSpPr>
            <p:cNvPr id="665" name="Группа 664">
              <a:extLst>
                <a:ext uri="{FF2B5EF4-FFF2-40B4-BE49-F238E27FC236}">
                  <a16:creationId xmlns:a16="http://schemas.microsoft.com/office/drawing/2014/main" id="{5EA36F61-B4C5-4FD7-9234-182392F1F1F7}"/>
                </a:ext>
              </a:extLst>
            </p:cNvPr>
            <p:cNvGrpSpPr/>
            <p:nvPr/>
          </p:nvGrpSpPr>
          <p:grpSpPr>
            <a:xfrm>
              <a:off x="7192348" y="4473377"/>
              <a:ext cx="731837" cy="638175"/>
              <a:chOff x="6487644" y="4746881"/>
              <a:chExt cx="731837" cy="638175"/>
            </a:xfrm>
          </p:grpSpPr>
          <p:sp>
            <p:nvSpPr>
              <p:cNvPr id="600" name="Freeform 41">
                <a:extLst>
                  <a:ext uri="{FF2B5EF4-FFF2-40B4-BE49-F238E27FC236}">
                    <a16:creationId xmlns:a16="http://schemas.microsoft.com/office/drawing/2014/main" id="{BBD07F5E-D2F4-4E57-9585-950E08749486}"/>
                  </a:ext>
                </a:extLst>
              </p:cNvPr>
              <p:cNvSpPr>
                <a:spLocks/>
              </p:cNvSpPr>
              <p:nvPr/>
            </p:nvSpPr>
            <p:spPr bwMode="auto">
              <a:xfrm>
                <a:off x="6487644" y="4746881"/>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1" y="49"/>
                    </a:moveTo>
                    <a:lnTo>
                      <a:pt x="50" y="49"/>
                    </a:lnTo>
                    <a:lnTo>
                      <a:pt x="50" y="1"/>
                    </a:lnTo>
                    <a:lnTo>
                      <a:pt x="50" y="0"/>
                    </a:lnTo>
                    <a:lnTo>
                      <a:pt x="1" y="0"/>
                    </a:lnTo>
                    <a:lnTo>
                      <a:pt x="1" y="1"/>
                    </a:lnTo>
                    <a:lnTo>
                      <a:pt x="0" y="1"/>
                    </a:lnTo>
                    <a:lnTo>
                      <a:pt x="0" y="49"/>
                    </a:lnTo>
                    <a:lnTo>
                      <a:pt x="1" y="49"/>
                    </a:lnTo>
                    <a:close/>
                  </a:path>
                </a:pathLst>
              </a:custGeom>
              <a:solidFill>
                <a:srgbClr val="19AD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01" name="Freeform 42">
                <a:extLst>
                  <a:ext uri="{FF2B5EF4-FFF2-40B4-BE49-F238E27FC236}">
                    <a16:creationId xmlns:a16="http://schemas.microsoft.com/office/drawing/2014/main" id="{0BA0B469-77FB-4897-9CF5-25A3982DA543}"/>
                  </a:ext>
                </a:extLst>
              </p:cNvPr>
              <p:cNvSpPr>
                <a:spLocks/>
              </p:cNvSpPr>
              <p:nvPr/>
            </p:nvSpPr>
            <p:spPr bwMode="auto">
              <a:xfrm>
                <a:off x="6487644" y="4746881"/>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2147483647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1" y="49"/>
                    </a:moveTo>
                    <a:lnTo>
                      <a:pt x="50" y="49"/>
                    </a:lnTo>
                    <a:lnTo>
                      <a:pt x="50" y="1"/>
                    </a:lnTo>
                    <a:lnTo>
                      <a:pt x="50" y="0"/>
                    </a:lnTo>
                    <a:lnTo>
                      <a:pt x="1" y="0"/>
                    </a:lnTo>
                    <a:lnTo>
                      <a:pt x="1" y="1"/>
                    </a:lnTo>
                    <a:lnTo>
                      <a:pt x="0" y="1"/>
                    </a:lnTo>
                    <a:lnTo>
                      <a:pt x="0" y="49"/>
                    </a:lnTo>
                    <a:lnTo>
                      <a:pt x="1"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602" name="Rectangle 49">
                <a:extLst>
                  <a:ext uri="{FF2B5EF4-FFF2-40B4-BE49-F238E27FC236}">
                    <a16:creationId xmlns:a16="http://schemas.microsoft.com/office/drawing/2014/main" id="{2AE0C7A5-A627-4FC8-8B8C-0541532FB439}"/>
                  </a:ext>
                </a:extLst>
              </p:cNvPr>
              <p:cNvSpPr>
                <a:spLocks noChangeArrowheads="1"/>
              </p:cNvSpPr>
              <p:nvPr/>
            </p:nvSpPr>
            <p:spPr bwMode="auto">
              <a:xfrm>
                <a:off x="6570195" y="4781806"/>
                <a:ext cx="282128"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dirty="0">
                    <a:solidFill>
                      <a:srgbClr val="353A3C"/>
                    </a:solidFill>
                    <a:latin typeface="Comic Sans MS" panose="030F0702030302020204" pitchFamily="66" charset="0"/>
                  </a:rPr>
                  <a:t>26</a:t>
                </a:r>
                <a:r>
                  <a:rPr lang="en-US" altLang="ru-RU" sz="900" dirty="0">
                    <a:solidFill>
                      <a:srgbClr val="353A3C"/>
                    </a:solidFill>
                    <a:latin typeface="Comic Sans MS" panose="030F0702030302020204" pitchFamily="66" charset="0"/>
                  </a:rPr>
                  <a:t>4</a:t>
                </a:r>
                <a:endParaRPr lang="ru-RU" altLang="ru-RU" sz="1800" dirty="0"/>
              </a:p>
            </p:txBody>
          </p:sp>
          <p:sp>
            <p:nvSpPr>
              <p:cNvPr id="603" name="Freeform 56">
                <a:extLst>
                  <a:ext uri="{FF2B5EF4-FFF2-40B4-BE49-F238E27FC236}">
                    <a16:creationId xmlns:a16="http://schemas.microsoft.com/office/drawing/2014/main" id="{EB70EDB4-7D55-4560-B627-D1AE0B49A662}"/>
                  </a:ext>
                </a:extLst>
              </p:cNvPr>
              <p:cNvSpPr>
                <a:spLocks/>
              </p:cNvSpPr>
              <p:nvPr/>
            </p:nvSpPr>
            <p:spPr bwMode="auto">
              <a:xfrm>
                <a:off x="6500344" y="4757993"/>
                <a:ext cx="577850" cy="566738"/>
              </a:xfrm>
              <a:custGeom>
                <a:avLst/>
                <a:gdLst>
                  <a:gd name="T0" fmla="*/ 2147483647 w 49"/>
                  <a:gd name="T1" fmla="*/ 0 h 48"/>
                  <a:gd name="T2" fmla="*/ 2147483647 w 49"/>
                  <a:gd name="T3" fmla="*/ 2147483647 h 48"/>
                  <a:gd name="T4" fmla="*/ 0 w 49"/>
                  <a:gd name="T5" fmla="*/ 2147483647 h 48"/>
                  <a:gd name="T6" fmla="*/ 2147483647 w 49"/>
                  <a:gd name="T7" fmla="*/ 0 h 48"/>
                  <a:gd name="T8" fmla="*/ 0 60000 65536"/>
                  <a:gd name="T9" fmla="*/ 0 60000 65536"/>
                  <a:gd name="T10" fmla="*/ 0 60000 65536"/>
                  <a:gd name="T11" fmla="*/ 0 60000 65536"/>
                  <a:gd name="T12" fmla="*/ 0 w 49"/>
                  <a:gd name="T13" fmla="*/ 0 h 48"/>
                  <a:gd name="T14" fmla="*/ 49 w 49"/>
                  <a:gd name="T15" fmla="*/ 48 h 48"/>
                </a:gdLst>
                <a:ahLst/>
                <a:cxnLst>
                  <a:cxn ang="T8">
                    <a:pos x="T0" y="T1"/>
                  </a:cxn>
                  <a:cxn ang="T9">
                    <a:pos x="T2" y="T3"/>
                  </a:cxn>
                  <a:cxn ang="T10">
                    <a:pos x="T4" y="T5"/>
                  </a:cxn>
                  <a:cxn ang="T11">
                    <a:pos x="T6" y="T7"/>
                  </a:cxn>
                </a:cxnLst>
                <a:rect l="T12" t="T13" r="T14" b="T15"/>
                <a:pathLst>
                  <a:path w="49" h="48">
                    <a:moveTo>
                      <a:pt x="49" y="0"/>
                    </a:moveTo>
                    <a:lnTo>
                      <a:pt x="49" y="48"/>
                    </a:lnTo>
                    <a:lnTo>
                      <a:pt x="0" y="48"/>
                    </a:lnTo>
                    <a:lnTo>
                      <a:pt x="49" y="0"/>
                    </a:lnTo>
                    <a:close/>
                  </a:path>
                </a:pathLst>
              </a:custGeom>
              <a:solidFill>
                <a:srgbClr val="EF92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04" name="Rectangle 57">
                <a:extLst>
                  <a:ext uri="{FF2B5EF4-FFF2-40B4-BE49-F238E27FC236}">
                    <a16:creationId xmlns:a16="http://schemas.microsoft.com/office/drawing/2014/main" id="{463BCF3D-7671-4053-9496-AE44EFEB85F7}"/>
                  </a:ext>
                </a:extLst>
              </p:cNvPr>
              <p:cNvSpPr>
                <a:spLocks noChangeArrowheads="1"/>
              </p:cNvSpPr>
              <p:nvPr/>
            </p:nvSpPr>
            <p:spPr bwMode="auto">
              <a:xfrm>
                <a:off x="6665444" y="5007230"/>
                <a:ext cx="3783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dirty="0">
                    <a:solidFill>
                      <a:srgbClr val="353A3C"/>
                    </a:solidFill>
                    <a:latin typeface="Comic Sans MS" panose="030F0702030302020204" pitchFamily="66" charset="0"/>
                  </a:rPr>
                  <a:t>10</a:t>
                </a:r>
                <a:r>
                  <a:rPr lang="en-US" altLang="ru-RU" sz="1200" dirty="0">
                    <a:solidFill>
                      <a:srgbClr val="353A3C"/>
                    </a:solidFill>
                    <a:latin typeface="Comic Sans MS" panose="030F0702030302020204" pitchFamily="66" charset="0"/>
                  </a:rPr>
                  <a:t>3</a:t>
                </a:r>
                <a:endParaRPr lang="ru-RU" altLang="ru-RU" sz="1800" dirty="0"/>
              </a:p>
            </p:txBody>
          </p:sp>
          <p:sp>
            <p:nvSpPr>
              <p:cNvPr id="605" name="Line 59">
                <a:extLst>
                  <a:ext uri="{FF2B5EF4-FFF2-40B4-BE49-F238E27FC236}">
                    <a16:creationId xmlns:a16="http://schemas.microsoft.com/office/drawing/2014/main" id="{F0C5DD9D-041E-4C0D-B4B7-9AC3B12338D4}"/>
                  </a:ext>
                </a:extLst>
              </p:cNvPr>
              <p:cNvSpPr>
                <a:spLocks noChangeShapeType="1"/>
              </p:cNvSpPr>
              <p:nvPr/>
            </p:nvSpPr>
            <p:spPr bwMode="auto">
              <a:xfrm>
                <a:off x="7184556" y="5383468"/>
                <a:ext cx="34925" cy="1588"/>
              </a:xfrm>
              <a:prstGeom prst="line">
                <a:avLst/>
              </a:prstGeom>
              <a:noFill/>
              <a:ln w="0">
                <a:solidFill>
                  <a:srgbClr val="2E2C2C"/>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611" name="Прямоугольный треугольник 610">
                <a:extLst>
                  <a:ext uri="{FF2B5EF4-FFF2-40B4-BE49-F238E27FC236}">
                    <a16:creationId xmlns:a16="http://schemas.microsoft.com/office/drawing/2014/main" id="{AC78B9EA-FEFF-4CC8-90B8-976BD9D3C9D2}"/>
                  </a:ext>
                </a:extLst>
              </p:cNvPr>
              <p:cNvSpPr/>
              <p:nvPr/>
            </p:nvSpPr>
            <p:spPr>
              <a:xfrm>
                <a:off x="6487910" y="5125811"/>
                <a:ext cx="238126" cy="200026"/>
              </a:xfrm>
              <a:prstGeom prst="rtTriangl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3" name="Line 59">
                <a:extLst>
                  <a:ext uri="{FF2B5EF4-FFF2-40B4-BE49-F238E27FC236}">
                    <a16:creationId xmlns:a16="http://schemas.microsoft.com/office/drawing/2014/main" id="{7542A934-ED6D-483E-BA1D-72F687614D2F}"/>
                  </a:ext>
                </a:extLst>
              </p:cNvPr>
              <p:cNvSpPr>
                <a:spLocks noChangeShapeType="1"/>
              </p:cNvSpPr>
              <p:nvPr/>
            </p:nvSpPr>
            <p:spPr bwMode="auto">
              <a:xfrm>
                <a:off x="7180475" y="5378016"/>
                <a:ext cx="34925" cy="1588"/>
              </a:xfrm>
              <a:prstGeom prst="line">
                <a:avLst/>
              </a:prstGeom>
              <a:noFill/>
              <a:ln w="0">
                <a:solidFill>
                  <a:srgbClr val="2E2C2C"/>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666" name="Группа 665">
              <a:extLst>
                <a:ext uri="{FF2B5EF4-FFF2-40B4-BE49-F238E27FC236}">
                  <a16:creationId xmlns:a16="http://schemas.microsoft.com/office/drawing/2014/main" id="{FCA52899-35FD-48E0-9673-053F10586361}"/>
                </a:ext>
              </a:extLst>
            </p:cNvPr>
            <p:cNvGrpSpPr/>
            <p:nvPr/>
          </p:nvGrpSpPr>
          <p:grpSpPr>
            <a:xfrm>
              <a:off x="7795409" y="5062103"/>
              <a:ext cx="581667" cy="590550"/>
              <a:chOff x="7070296" y="5319279"/>
              <a:chExt cx="581667" cy="590550"/>
            </a:xfrm>
          </p:grpSpPr>
          <p:sp>
            <p:nvSpPr>
              <p:cNvPr id="619" name="Freeform 43">
                <a:extLst>
                  <a:ext uri="{FF2B5EF4-FFF2-40B4-BE49-F238E27FC236}">
                    <a16:creationId xmlns:a16="http://schemas.microsoft.com/office/drawing/2014/main" id="{865B4AC4-3BC4-4928-A237-91B248B10A02}"/>
                  </a:ext>
                </a:extLst>
              </p:cNvPr>
              <p:cNvSpPr>
                <a:spLocks/>
              </p:cNvSpPr>
              <p:nvPr/>
            </p:nvSpPr>
            <p:spPr bwMode="auto">
              <a:xfrm>
                <a:off x="7074113" y="5319279"/>
                <a:ext cx="577850" cy="590550"/>
              </a:xfrm>
              <a:custGeom>
                <a:avLst/>
                <a:gdLst>
                  <a:gd name="T0" fmla="*/ 0 w 49"/>
                  <a:gd name="T1" fmla="*/ 2147483647 h 50"/>
                  <a:gd name="T2" fmla="*/ 2147483647 w 49"/>
                  <a:gd name="T3" fmla="*/ 2147483647 h 50"/>
                  <a:gd name="T4" fmla="*/ 2147483647 w 49"/>
                  <a:gd name="T5" fmla="*/ 2147483647 h 50"/>
                  <a:gd name="T6" fmla="*/ 2147483647 w 49"/>
                  <a:gd name="T7" fmla="*/ 2147483647 h 50"/>
                  <a:gd name="T8" fmla="*/ 2147483647 w 49"/>
                  <a:gd name="T9" fmla="*/ 0 h 50"/>
                  <a:gd name="T10" fmla="*/ 2147483647 w 49"/>
                  <a:gd name="T11" fmla="*/ 0 h 50"/>
                  <a:gd name="T12" fmla="*/ 2147483647 w 49"/>
                  <a:gd name="T13" fmla="*/ 0 h 50"/>
                  <a:gd name="T14" fmla="*/ 0 w 49"/>
                  <a:gd name="T15" fmla="*/ 0 h 50"/>
                  <a:gd name="T16" fmla="*/ 0 w 49"/>
                  <a:gd name="T17" fmla="*/ 0 h 50"/>
                  <a:gd name="T18" fmla="*/ 0 w 49"/>
                  <a:gd name="T19" fmla="*/ 2147483647 h 50"/>
                  <a:gd name="T20" fmla="*/ 0 w 49"/>
                  <a:gd name="T21" fmla="*/ 2147483647 h 50"/>
                  <a:gd name="T22" fmla="*/ 0 w 49"/>
                  <a:gd name="T23" fmla="*/ 2147483647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
                  <a:gd name="T37" fmla="*/ 0 h 50"/>
                  <a:gd name="T38" fmla="*/ 49 w 49"/>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 h="50">
                    <a:moveTo>
                      <a:pt x="0" y="50"/>
                    </a:moveTo>
                    <a:lnTo>
                      <a:pt x="48" y="50"/>
                    </a:lnTo>
                    <a:lnTo>
                      <a:pt x="49" y="50"/>
                    </a:lnTo>
                    <a:lnTo>
                      <a:pt x="49" y="49"/>
                    </a:lnTo>
                    <a:lnTo>
                      <a:pt x="49" y="0"/>
                    </a:lnTo>
                    <a:lnTo>
                      <a:pt x="48" y="0"/>
                    </a:lnTo>
                    <a:lnTo>
                      <a:pt x="0" y="0"/>
                    </a:lnTo>
                    <a:lnTo>
                      <a:pt x="0" y="49"/>
                    </a:lnTo>
                    <a:lnTo>
                      <a:pt x="0" y="50"/>
                    </a:lnTo>
                    <a:close/>
                  </a:path>
                </a:pathLst>
              </a:custGeom>
              <a:solidFill>
                <a:srgbClr val="19AD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20" name="Freeform 44">
                <a:extLst>
                  <a:ext uri="{FF2B5EF4-FFF2-40B4-BE49-F238E27FC236}">
                    <a16:creationId xmlns:a16="http://schemas.microsoft.com/office/drawing/2014/main" id="{6AF7C4AE-1268-4850-A4F8-33EFDCB07765}"/>
                  </a:ext>
                </a:extLst>
              </p:cNvPr>
              <p:cNvSpPr>
                <a:spLocks/>
              </p:cNvSpPr>
              <p:nvPr/>
            </p:nvSpPr>
            <p:spPr bwMode="auto">
              <a:xfrm>
                <a:off x="7074113" y="5319279"/>
                <a:ext cx="577850" cy="590550"/>
              </a:xfrm>
              <a:custGeom>
                <a:avLst/>
                <a:gdLst>
                  <a:gd name="T0" fmla="*/ 0 w 49"/>
                  <a:gd name="T1" fmla="*/ 2147483647 h 50"/>
                  <a:gd name="T2" fmla="*/ 2147483647 w 49"/>
                  <a:gd name="T3" fmla="*/ 2147483647 h 50"/>
                  <a:gd name="T4" fmla="*/ 2147483647 w 49"/>
                  <a:gd name="T5" fmla="*/ 2147483647 h 50"/>
                  <a:gd name="T6" fmla="*/ 2147483647 w 49"/>
                  <a:gd name="T7" fmla="*/ 2147483647 h 50"/>
                  <a:gd name="T8" fmla="*/ 2147483647 w 49"/>
                  <a:gd name="T9" fmla="*/ 0 h 50"/>
                  <a:gd name="T10" fmla="*/ 2147483647 w 49"/>
                  <a:gd name="T11" fmla="*/ 0 h 50"/>
                  <a:gd name="T12" fmla="*/ 2147483647 w 49"/>
                  <a:gd name="T13" fmla="*/ 0 h 50"/>
                  <a:gd name="T14" fmla="*/ 0 w 49"/>
                  <a:gd name="T15" fmla="*/ 0 h 50"/>
                  <a:gd name="T16" fmla="*/ 0 w 49"/>
                  <a:gd name="T17" fmla="*/ 0 h 50"/>
                  <a:gd name="T18" fmla="*/ 0 w 49"/>
                  <a:gd name="T19" fmla="*/ 2147483647 h 50"/>
                  <a:gd name="T20" fmla="*/ 0 w 49"/>
                  <a:gd name="T21" fmla="*/ 2147483647 h 50"/>
                  <a:gd name="T22" fmla="*/ 0 w 49"/>
                  <a:gd name="T23" fmla="*/ 2147483647 h 50"/>
                  <a:gd name="T24" fmla="*/ 0 w 49"/>
                  <a:gd name="T25" fmla="*/ 2147483647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
                  <a:gd name="T40" fmla="*/ 0 h 50"/>
                  <a:gd name="T41" fmla="*/ 49 w 49"/>
                  <a:gd name="T42" fmla="*/ 50 h 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 h="50">
                    <a:moveTo>
                      <a:pt x="0" y="50"/>
                    </a:moveTo>
                    <a:lnTo>
                      <a:pt x="48" y="50"/>
                    </a:lnTo>
                    <a:lnTo>
                      <a:pt x="49" y="50"/>
                    </a:lnTo>
                    <a:lnTo>
                      <a:pt x="49" y="49"/>
                    </a:lnTo>
                    <a:lnTo>
                      <a:pt x="49" y="0"/>
                    </a:lnTo>
                    <a:lnTo>
                      <a:pt x="48" y="0"/>
                    </a:lnTo>
                    <a:lnTo>
                      <a:pt x="0" y="0"/>
                    </a:lnTo>
                    <a:lnTo>
                      <a:pt x="0" y="49"/>
                    </a:lnTo>
                    <a:lnTo>
                      <a:pt x="0" y="50"/>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621" name="Rectangle 50">
                <a:extLst>
                  <a:ext uri="{FF2B5EF4-FFF2-40B4-BE49-F238E27FC236}">
                    <a16:creationId xmlns:a16="http://schemas.microsoft.com/office/drawing/2014/main" id="{2DA4588D-909C-4384-B9D4-CDC468D3F711}"/>
                  </a:ext>
                </a:extLst>
              </p:cNvPr>
              <p:cNvSpPr>
                <a:spLocks noChangeArrowheads="1"/>
              </p:cNvSpPr>
              <p:nvPr/>
            </p:nvSpPr>
            <p:spPr bwMode="auto">
              <a:xfrm>
                <a:off x="7156663" y="5330391"/>
                <a:ext cx="282128"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dirty="0">
                    <a:solidFill>
                      <a:srgbClr val="353A3C"/>
                    </a:solidFill>
                    <a:latin typeface="Comic Sans MS" panose="030F0702030302020204" pitchFamily="66" charset="0"/>
                  </a:rPr>
                  <a:t>26</a:t>
                </a:r>
                <a:r>
                  <a:rPr lang="en-US" altLang="ru-RU" sz="900" dirty="0">
                    <a:solidFill>
                      <a:srgbClr val="353A3C"/>
                    </a:solidFill>
                    <a:latin typeface="Comic Sans MS" panose="030F0702030302020204" pitchFamily="66" charset="0"/>
                  </a:rPr>
                  <a:t>4</a:t>
                </a:r>
                <a:endParaRPr lang="ru-RU" altLang="ru-RU" sz="1800" dirty="0"/>
              </a:p>
            </p:txBody>
          </p:sp>
          <p:sp>
            <p:nvSpPr>
              <p:cNvPr id="622" name="Rectangle 58">
                <a:extLst>
                  <a:ext uri="{FF2B5EF4-FFF2-40B4-BE49-F238E27FC236}">
                    <a16:creationId xmlns:a16="http://schemas.microsoft.com/office/drawing/2014/main" id="{54433315-AA09-471D-A631-F27A794A0A11}"/>
                  </a:ext>
                </a:extLst>
              </p:cNvPr>
              <p:cNvSpPr>
                <a:spLocks noChangeArrowheads="1"/>
              </p:cNvSpPr>
              <p:nvPr/>
            </p:nvSpPr>
            <p:spPr bwMode="auto">
              <a:xfrm>
                <a:off x="7239213" y="5555816"/>
                <a:ext cx="37831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dirty="0">
                    <a:solidFill>
                      <a:srgbClr val="353A3C"/>
                    </a:solidFill>
                    <a:latin typeface="Comic Sans MS" panose="030F0702030302020204" pitchFamily="66" charset="0"/>
                  </a:rPr>
                  <a:t>10</a:t>
                </a:r>
                <a:r>
                  <a:rPr lang="en-US" altLang="ru-RU" sz="1200" dirty="0">
                    <a:solidFill>
                      <a:srgbClr val="353A3C"/>
                    </a:solidFill>
                    <a:latin typeface="Comic Sans MS" panose="030F0702030302020204" pitchFamily="66" charset="0"/>
                  </a:rPr>
                  <a:t>2</a:t>
                </a:r>
                <a:endParaRPr lang="ru-RU" altLang="ru-RU" sz="1800" dirty="0"/>
              </a:p>
            </p:txBody>
          </p:sp>
          <p:sp>
            <p:nvSpPr>
              <p:cNvPr id="624" name="Прямоугольный треугольник 623">
                <a:extLst>
                  <a:ext uri="{FF2B5EF4-FFF2-40B4-BE49-F238E27FC236}">
                    <a16:creationId xmlns:a16="http://schemas.microsoft.com/office/drawing/2014/main" id="{C89D1E11-43FA-43BA-9D93-EF941C924CF4}"/>
                  </a:ext>
                </a:extLst>
              </p:cNvPr>
              <p:cNvSpPr/>
              <p:nvPr/>
            </p:nvSpPr>
            <p:spPr>
              <a:xfrm>
                <a:off x="7070296" y="5766707"/>
                <a:ext cx="168729" cy="141515"/>
              </a:xfrm>
              <a:prstGeom prst="rtTriangl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631" name="Rectangle 52">
              <a:extLst>
                <a:ext uri="{FF2B5EF4-FFF2-40B4-BE49-F238E27FC236}">
                  <a16:creationId xmlns:a16="http://schemas.microsoft.com/office/drawing/2014/main" id="{43F0D8E9-15F4-4DC6-AA8B-715722388570}"/>
                </a:ext>
              </a:extLst>
            </p:cNvPr>
            <p:cNvSpPr>
              <a:spLocks noChangeArrowheads="1"/>
            </p:cNvSpPr>
            <p:nvPr/>
          </p:nvSpPr>
          <p:spPr bwMode="auto">
            <a:xfrm>
              <a:off x="8508159" y="5630202"/>
              <a:ext cx="333424"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500" dirty="0">
                  <a:solidFill>
                    <a:srgbClr val="00944B"/>
                  </a:solidFill>
                  <a:latin typeface="Comic Sans MS" panose="030F0702030302020204" pitchFamily="66" charset="0"/>
                </a:rPr>
                <a:t>SF</a:t>
              </a:r>
              <a:endParaRPr lang="ru-RU" altLang="ru-RU" sz="1800" dirty="0"/>
            </a:p>
          </p:txBody>
        </p:sp>
        <p:sp>
          <p:nvSpPr>
            <p:cNvPr id="632" name="Rectangle 52">
              <a:extLst>
                <a:ext uri="{FF2B5EF4-FFF2-40B4-BE49-F238E27FC236}">
                  <a16:creationId xmlns:a16="http://schemas.microsoft.com/office/drawing/2014/main" id="{25C8AF58-51AD-4D49-9B90-50E26E0BE503}"/>
                </a:ext>
              </a:extLst>
            </p:cNvPr>
            <p:cNvSpPr>
              <a:spLocks noChangeArrowheads="1"/>
            </p:cNvSpPr>
            <p:nvPr/>
          </p:nvSpPr>
          <p:spPr bwMode="auto">
            <a:xfrm>
              <a:off x="8297890" y="3905734"/>
              <a:ext cx="318464"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algn="ctr" eaLnBrk="1" hangingPunct="1"/>
              <a:r>
                <a:rPr lang="en-US" altLang="ru-RU" sz="1500" dirty="0">
                  <a:solidFill>
                    <a:srgbClr val="0070C0"/>
                  </a:solidFill>
                  <a:latin typeface="Comic Sans MS" panose="030F0702030302020204" pitchFamily="66" charset="0"/>
                </a:rPr>
                <a:t>EC</a:t>
              </a:r>
              <a:endParaRPr lang="ru-RU" altLang="ru-RU" sz="1800" dirty="0">
                <a:solidFill>
                  <a:srgbClr val="0070C0"/>
                </a:solidFill>
              </a:endParaRPr>
            </a:p>
          </p:txBody>
        </p:sp>
        <p:sp>
          <p:nvSpPr>
            <p:cNvPr id="660" name="Line 59">
              <a:extLst>
                <a:ext uri="{FF2B5EF4-FFF2-40B4-BE49-F238E27FC236}">
                  <a16:creationId xmlns:a16="http://schemas.microsoft.com/office/drawing/2014/main" id="{2E2F3772-0CCA-44E5-B17F-5E4850160C31}"/>
                </a:ext>
              </a:extLst>
            </p:cNvPr>
            <p:cNvSpPr>
              <a:spLocks noChangeShapeType="1"/>
            </p:cNvSpPr>
            <p:nvPr/>
          </p:nvSpPr>
          <p:spPr bwMode="auto">
            <a:xfrm>
              <a:off x="8474367" y="3049701"/>
              <a:ext cx="34925" cy="1588"/>
            </a:xfrm>
            <a:prstGeom prst="line">
              <a:avLst/>
            </a:prstGeom>
            <a:noFill/>
            <a:ln w="0">
              <a:solidFill>
                <a:srgbClr val="2E2C2C"/>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662" name="Rectangle 52">
              <a:extLst>
                <a:ext uri="{FF2B5EF4-FFF2-40B4-BE49-F238E27FC236}">
                  <a16:creationId xmlns:a16="http://schemas.microsoft.com/office/drawing/2014/main" id="{4B7EE9DE-D7BD-4584-A03B-0B1E9DD18F9E}"/>
                </a:ext>
              </a:extLst>
            </p:cNvPr>
            <p:cNvSpPr>
              <a:spLocks noChangeArrowheads="1"/>
            </p:cNvSpPr>
            <p:nvPr/>
          </p:nvSpPr>
          <p:spPr bwMode="auto">
            <a:xfrm>
              <a:off x="3203275" y="3342029"/>
              <a:ext cx="12674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algn="ctr" eaLnBrk="1" hangingPunct="1"/>
              <a:r>
                <a:rPr lang="en-US" altLang="ru-RU" sz="1800" dirty="0">
                  <a:solidFill>
                    <a:srgbClr val="7030A0"/>
                  </a:solidFill>
                  <a:latin typeface="Comic Sans MS" panose="030F0702030302020204" pitchFamily="66" charset="0"/>
                </a:rPr>
                <a:t>N = 163</a:t>
              </a:r>
              <a:endParaRPr lang="ru-RU" altLang="ru-RU" sz="1800" dirty="0">
                <a:solidFill>
                  <a:srgbClr val="7030A0"/>
                </a:solidFill>
              </a:endParaRPr>
            </a:p>
          </p:txBody>
        </p:sp>
        <p:sp>
          <p:nvSpPr>
            <p:cNvPr id="664" name="Rectangle 52">
              <a:extLst>
                <a:ext uri="{FF2B5EF4-FFF2-40B4-BE49-F238E27FC236}">
                  <a16:creationId xmlns:a16="http://schemas.microsoft.com/office/drawing/2014/main" id="{3C33AE97-5C2F-45A3-BCDB-1F37293FC198}"/>
                </a:ext>
              </a:extLst>
            </p:cNvPr>
            <p:cNvSpPr>
              <a:spLocks noChangeArrowheads="1"/>
            </p:cNvSpPr>
            <p:nvPr/>
          </p:nvSpPr>
          <p:spPr bwMode="auto">
            <a:xfrm>
              <a:off x="4779260" y="4291098"/>
              <a:ext cx="14448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algn="ctr" eaLnBrk="1" hangingPunct="1"/>
              <a:r>
                <a:rPr lang="en-US" altLang="ru-RU" sz="1800" dirty="0">
                  <a:solidFill>
                    <a:srgbClr val="7030A0"/>
                  </a:solidFill>
                  <a:latin typeface="Comic Sans MS" panose="030F0702030302020204" pitchFamily="66" charset="0"/>
                </a:rPr>
                <a:t>T</a:t>
              </a:r>
              <a:r>
                <a:rPr lang="en-US" altLang="ru-RU" sz="1800" baseline="-25000" dirty="0">
                  <a:solidFill>
                    <a:srgbClr val="7030A0"/>
                  </a:solidFill>
                  <a:latin typeface="Comic Sans MS" panose="030F0702030302020204" pitchFamily="66" charset="0"/>
                </a:rPr>
                <a:t>1/2</a:t>
              </a:r>
              <a:r>
                <a:rPr lang="en-US" altLang="ru-RU" sz="1800" dirty="0">
                  <a:solidFill>
                    <a:srgbClr val="7030A0"/>
                  </a:solidFill>
                  <a:latin typeface="Comic Sans MS" panose="030F0702030302020204" pitchFamily="66" charset="0"/>
                </a:rPr>
                <a:t>=30 h</a:t>
              </a:r>
              <a:endParaRPr lang="ru-RU" altLang="ru-RU" sz="1800" dirty="0">
                <a:solidFill>
                  <a:srgbClr val="7030A0"/>
                </a:solidFill>
              </a:endParaRPr>
            </a:p>
          </p:txBody>
        </p:sp>
        <p:sp>
          <p:nvSpPr>
            <p:cNvPr id="667" name="Rectangle 51">
              <a:extLst>
                <a:ext uri="{FF2B5EF4-FFF2-40B4-BE49-F238E27FC236}">
                  <a16:creationId xmlns:a16="http://schemas.microsoft.com/office/drawing/2014/main" id="{2EBB1AFC-FFC1-4F4D-8484-F74F6DC14C37}"/>
                </a:ext>
              </a:extLst>
            </p:cNvPr>
            <p:cNvSpPr>
              <a:spLocks noChangeArrowheads="1"/>
            </p:cNvSpPr>
            <p:nvPr/>
          </p:nvSpPr>
          <p:spPr bwMode="auto">
            <a:xfrm>
              <a:off x="8082714" y="5608065"/>
              <a:ext cx="288541"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el-GR" altLang="ru-RU" sz="1500" dirty="0">
                  <a:solidFill>
                    <a:srgbClr val="E44600"/>
                  </a:solidFill>
                  <a:latin typeface="Comic Sans MS" panose="030F0702030302020204" pitchFamily="66" charset="0"/>
                </a:rPr>
                <a:t>α</a:t>
              </a:r>
              <a:r>
                <a:rPr lang="en-US" altLang="ru-RU" sz="1500" dirty="0">
                  <a:solidFill>
                    <a:srgbClr val="E44600"/>
                  </a:solidFill>
                  <a:latin typeface="Comic Sans MS" panose="030F0702030302020204" pitchFamily="66" charset="0"/>
                </a:rPr>
                <a:t>?</a:t>
              </a:r>
              <a:endParaRPr lang="ru-RU" altLang="ru-RU" sz="1800" dirty="0"/>
            </a:p>
          </p:txBody>
        </p:sp>
        <p:grpSp>
          <p:nvGrpSpPr>
            <p:cNvPr id="668" name="Группа 667">
              <a:extLst>
                <a:ext uri="{FF2B5EF4-FFF2-40B4-BE49-F238E27FC236}">
                  <a16:creationId xmlns:a16="http://schemas.microsoft.com/office/drawing/2014/main" id="{622C4FC8-D3B5-462F-AB8F-40A51ADFEAF2}"/>
                </a:ext>
              </a:extLst>
            </p:cNvPr>
            <p:cNvGrpSpPr/>
            <p:nvPr/>
          </p:nvGrpSpPr>
          <p:grpSpPr>
            <a:xfrm>
              <a:off x="7908316" y="5565655"/>
              <a:ext cx="234949" cy="401638"/>
              <a:chOff x="4876765" y="4232156"/>
              <a:chExt cx="234949" cy="401638"/>
            </a:xfrm>
          </p:grpSpPr>
          <p:sp>
            <p:nvSpPr>
              <p:cNvPr id="669" name="Freeform 64">
                <a:extLst>
                  <a:ext uri="{FF2B5EF4-FFF2-40B4-BE49-F238E27FC236}">
                    <a16:creationId xmlns:a16="http://schemas.microsoft.com/office/drawing/2014/main" id="{FAED31E8-0A2E-40CE-BE5C-7FCBD72CA1F7}"/>
                  </a:ext>
                </a:extLst>
              </p:cNvPr>
              <p:cNvSpPr>
                <a:spLocks/>
              </p:cNvSpPr>
              <p:nvPr/>
            </p:nvSpPr>
            <p:spPr bwMode="auto">
              <a:xfrm>
                <a:off x="4900577" y="4232156"/>
                <a:ext cx="211137" cy="366713"/>
              </a:xfrm>
              <a:custGeom>
                <a:avLst/>
                <a:gdLst>
                  <a:gd name="T0" fmla="*/ 14 w 133"/>
                  <a:gd name="T1" fmla="*/ 231 h 231"/>
                  <a:gd name="T2" fmla="*/ 133 w 133"/>
                  <a:gd name="T3" fmla="*/ 8 h 231"/>
                  <a:gd name="T4" fmla="*/ 118 w 133"/>
                  <a:gd name="T5" fmla="*/ 0 h 231"/>
                  <a:gd name="T6" fmla="*/ 0 w 133"/>
                  <a:gd name="T7" fmla="*/ 223 h 231"/>
                  <a:gd name="T8" fmla="*/ 14 w 133"/>
                  <a:gd name="T9" fmla="*/ 231 h 231"/>
                  <a:gd name="T10" fmla="*/ 0 60000 65536"/>
                  <a:gd name="T11" fmla="*/ 0 60000 65536"/>
                  <a:gd name="T12" fmla="*/ 0 60000 65536"/>
                  <a:gd name="T13" fmla="*/ 0 60000 65536"/>
                  <a:gd name="T14" fmla="*/ 0 60000 65536"/>
                  <a:gd name="T15" fmla="*/ 0 w 133"/>
                  <a:gd name="T16" fmla="*/ 0 h 231"/>
                  <a:gd name="T17" fmla="*/ 133 w 133"/>
                  <a:gd name="T18" fmla="*/ 231 h 231"/>
                </a:gdLst>
                <a:ahLst/>
                <a:cxnLst>
                  <a:cxn ang="T10">
                    <a:pos x="T0" y="T1"/>
                  </a:cxn>
                  <a:cxn ang="T11">
                    <a:pos x="T2" y="T3"/>
                  </a:cxn>
                  <a:cxn ang="T12">
                    <a:pos x="T4" y="T5"/>
                  </a:cxn>
                  <a:cxn ang="T13">
                    <a:pos x="T6" y="T7"/>
                  </a:cxn>
                  <a:cxn ang="T14">
                    <a:pos x="T8" y="T9"/>
                  </a:cxn>
                </a:cxnLst>
                <a:rect l="T15" t="T16" r="T17" b="T18"/>
                <a:pathLst>
                  <a:path w="133" h="231">
                    <a:moveTo>
                      <a:pt x="14" y="231"/>
                    </a:moveTo>
                    <a:lnTo>
                      <a:pt x="133" y="8"/>
                    </a:lnTo>
                    <a:lnTo>
                      <a:pt x="118" y="0"/>
                    </a:lnTo>
                    <a:lnTo>
                      <a:pt x="0" y="223"/>
                    </a:lnTo>
                    <a:lnTo>
                      <a:pt x="14" y="231"/>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70" name="Freeform 65">
                <a:extLst>
                  <a:ext uri="{FF2B5EF4-FFF2-40B4-BE49-F238E27FC236}">
                    <a16:creationId xmlns:a16="http://schemas.microsoft.com/office/drawing/2014/main" id="{4CEFAB1D-5F88-4BC6-A6FA-1752F2B14C73}"/>
                  </a:ext>
                </a:extLst>
              </p:cNvPr>
              <p:cNvSpPr>
                <a:spLocks/>
              </p:cNvSpPr>
              <p:nvPr/>
            </p:nvSpPr>
            <p:spPr bwMode="auto">
              <a:xfrm>
                <a:off x="4887877" y="4527431"/>
                <a:ext cx="141287" cy="95250"/>
              </a:xfrm>
              <a:custGeom>
                <a:avLst/>
                <a:gdLst>
                  <a:gd name="T0" fmla="*/ 0 w 89"/>
                  <a:gd name="T1" fmla="*/ 52 h 60"/>
                  <a:gd name="T2" fmla="*/ 15 w 89"/>
                  <a:gd name="T3" fmla="*/ 60 h 60"/>
                  <a:gd name="T4" fmla="*/ 89 w 89"/>
                  <a:gd name="T5" fmla="*/ 15 h 60"/>
                  <a:gd name="T6" fmla="*/ 82 w 89"/>
                  <a:gd name="T7" fmla="*/ 0 h 60"/>
                  <a:gd name="T8" fmla="*/ 8 w 89"/>
                  <a:gd name="T9" fmla="*/ 45 h 60"/>
                  <a:gd name="T10" fmla="*/ 22 w 89"/>
                  <a:gd name="T11" fmla="*/ 52 h 60"/>
                  <a:gd name="T12" fmla="*/ 0 w 89"/>
                  <a:gd name="T13" fmla="*/ 52 h 60"/>
                  <a:gd name="T14" fmla="*/ 0 60000 65536"/>
                  <a:gd name="T15" fmla="*/ 0 60000 65536"/>
                  <a:gd name="T16" fmla="*/ 0 60000 65536"/>
                  <a:gd name="T17" fmla="*/ 0 60000 65536"/>
                  <a:gd name="T18" fmla="*/ 0 60000 65536"/>
                  <a:gd name="T19" fmla="*/ 0 60000 65536"/>
                  <a:gd name="T20" fmla="*/ 0 60000 65536"/>
                  <a:gd name="T21" fmla="*/ 0 w 89"/>
                  <a:gd name="T22" fmla="*/ 0 h 60"/>
                  <a:gd name="T23" fmla="*/ 89 w 8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0">
                    <a:moveTo>
                      <a:pt x="0" y="52"/>
                    </a:moveTo>
                    <a:lnTo>
                      <a:pt x="15" y="60"/>
                    </a:lnTo>
                    <a:lnTo>
                      <a:pt x="89" y="15"/>
                    </a:lnTo>
                    <a:lnTo>
                      <a:pt x="82" y="0"/>
                    </a:lnTo>
                    <a:lnTo>
                      <a:pt x="8" y="45"/>
                    </a:lnTo>
                    <a:lnTo>
                      <a:pt x="22"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71" name="Freeform 66">
                <a:extLst>
                  <a:ext uri="{FF2B5EF4-FFF2-40B4-BE49-F238E27FC236}">
                    <a16:creationId xmlns:a16="http://schemas.microsoft.com/office/drawing/2014/main" id="{08C1F6AA-1BED-4F3C-A227-56FE8896718F}"/>
                  </a:ext>
                </a:extLst>
              </p:cNvPr>
              <p:cNvSpPr>
                <a:spLocks/>
              </p:cNvSpPr>
              <p:nvPr/>
            </p:nvSpPr>
            <p:spPr bwMode="auto">
              <a:xfrm>
                <a:off x="4887877" y="4609981"/>
                <a:ext cx="23812" cy="23813"/>
              </a:xfrm>
              <a:custGeom>
                <a:avLst/>
                <a:gdLst>
                  <a:gd name="T0" fmla="*/ 0 w 15"/>
                  <a:gd name="T1" fmla="*/ 0 h 15"/>
                  <a:gd name="T2" fmla="*/ 0 w 15"/>
                  <a:gd name="T3" fmla="*/ 15 h 15"/>
                  <a:gd name="T4" fmla="*/ 15 w 15"/>
                  <a:gd name="T5" fmla="*/ 8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0"/>
                    </a:moveTo>
                    <a:lnTo>
                      <a:pt x="0" y="15"/>
                    </a:lnTo>
                    <a:lnTo>
                      <a:pt x="15" y="8"/>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72" name="Freeform 67">
                <a:extLst>
                  <a:ext uri="{FF2B5EF4-FFF2-40B4-BE49-F238E27FC236}">
                    <a16:creationId xmlns:a16="http://schemas.microsoft.com/office/drawing/2014/main" id="{AD896DFD-1EAC-4B97-9AE4-2E890E687E11}"/>
                  </a:ext>
                </a:extLst>
              </p:cNvPr>
              <p:cNvSpPr>
                <a:spLocks/>
              </p:cNvSpPr>
              <p:nvPr/>
            </p:nvSpPr>
            <p:spPr bwMode="auto">
              <a:xfrm>
                <a:off x="4876765" y="4468694"/>
                <a:ext cx="46037" cy="141288"/>
              </a:xfrm>
              <a:custGeom>
                <a:avLst/>
                <a:gdLst>
                  <a:gd name="T0" fmla="*/ 7 w 29"/>
                  <a:gd name="T1" fmla="*/ 0 h 89"/>
                  <a:gd name="T2" fmla="*/ 0 w 29"/>
                  <a:gd name="T3" fmla="*/ 7 h 89"/>
                  <a:gd name="T4" fmla="*/ 7 w 29"/>
                  <a:gd name="T5" fmla="*/ 89 h 89"/>
                  <a:gd name="T6" fmla="*/ 29 w 29"/>
                  <a:gd name="T7" fmla="*/ 89 h 89"/>
                  <a:gd name="T8" fmla="*/ 15 w 29"/>
                  <a:gd name="T9" fmla="*/ 0 h 89"/>
                  <a:gd name="T10" fmla="*/ 7 w 29"/>
                  <a:gd name="T11" fmla="*/ 0 h 89"/>
                  <a:gd name="T12" fmla="*/ 0 60000 65536"/>
                  <a:gd name="T13" fmla="*/ 0 60000 65536"/>
                  <a:gd name="T14" fmla="*/ 0 60000 65536"/>
                  <a:gd name="T15" fmla="*/ 0 60000 65536"/>
                  <a:gd name="T16" fmla="*/ 0 60000 65536"/>
                  <a:gd name="T17" fmla="*/ 0 60000 65536"/>
                  <a:gd name="T18" fmla="*/ 0 w 29"/>
                  <a:gd name="T19" fmla="*/ 0 h 89"/>
                  <a:gd name="T20" fmla="*/ 29 w 29"/>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29" h="89">
                    <a:moveTo>
                      <a:pt x="7" y="0"/>
                    </a:moveTo>
                    <a:lnTo>
                      <a:pt x="0" y="7"/>
                    </a:lnTo>
                    <a:lnTo>
                      <a:pt x="7" y="89"/>
                    </a:lnTo>
                    <a:lnTo>
                      <a:pt x="29" y="89"/>
                    </a:lnTo>
                    <a:lnTo>
                      <a:pt x="15" y="0"/>
                    </a:lnTo>
                    <a:lnTo>
                      <a:pt x="7"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673" name="Rectangle 52">
              <a:extLst>
                <a:ext uri="{FF2B5EF4-FFF2-40B4-BE49-F238E27FC236}">
                  <a16:creationId xmlns:a16="http://schemas.microsoft.com/office/drawing/2014/main" id="{01FC7026-4FD5-48A1-98FB-B8B95B39569D}"/>
                </a:ext>
              </a:extLst>
            </p:cNvPr>
            <p:cNvSpPr>
              <a:spLocks noChangeArrowheads="1"/>
            </p:cNvSpPr>
            <p:nvPr/>
          </p:nvSpPr>
          <p:spPr bwMode="auto">
            <a:xfrm>
              <a:off x="7837968" y="4760257"/>
              <a:ext cx="318464"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algn="ctr" eaLnBrk="1" hangingPunct="1"/>
              <a:r>
                <a:rPr lang="en-US" altLang="ru-RU" sz="1500" dirty="0">
                  <a:solidFill>
                    <a:srgbClr val="0070C0"/>
                  </a:solidFill>
                  <a:latin typeface="Comic Sans MS" panose="030F0702030302020204" pitchFamily="66" charset="0"/>
                </a:rPr>
                <a:t>EC</a:t>
              </a:r>
              <a:endParaRPr lang="ru-RU" altLang="ru-RU" sz="1800" dirty="0">
                <a:solidFill>
                  <a:srgbClr val="0070C0"/>
                </a:solidFill>
              </a:endParaRPr>
            </a:p>
          </p:txBody>
        </p:sp>
        <p:sp>
          <p:nvSpPr>
            <p:cNvPr id="674" name="Стрелка: вправо 673">
              <a:extLst>
                <a:ext uri="{FF2B5EF4-FFF2-40B4-BE49-F238E27FC236}">
                  <a16:creationId xmlns:a16="http://schemas.microsoft.com/office/drawing/2014/main" id="{9420F281-25FE-4C2D-8307-33DAC4228D38}"/>
                </a:ext>
              </a:extLst>
            </p:cNvPr>
            <p:cNvSpPr/>
            <p:nvPr/>
          </p:nvSpPr>
          <p:spPr>
            <a:xfrm>
              <a:off x="6032557" y="3496234"/>
              <a:ext cx="1212303" cy="955776"/>
            </a:xfrm>
            <a:prstGeom prst="rightArrow">
              <a:avLst>
                <a:gd name="adj1" fmla="val 50000"/>
                <a:gd name="adj2" fmla="val 4950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75" name="TextBox 674">
              <a:extLst>
                <a:ext uri="{FF2B5EF4-FFF2-40B4-BE49-F238E27FC236}">
                  <a16:creationId xmlns:a16="http://schemas.microsoft.com/office/drawing/2014/main" id="{2E6B48D3-1DE5-4FF0-B8F8-DB4497547263}"/>
                </a:ext>
              </a:extLst>
            </p:cNvPr>
            <p:cNvSpPr txBox="1"/>
            <p:nvPr/>
          </p:nvSpPr>
          <p:spPr>
            <a:xfrm>
              <a:off x="5325036" y="5432611"/>
              <a:ext cx="2640039" cy="861775"/>
            </a:xfrm>
            <a:prstGeom prst="rect">
              <a:avLst/>
            </a:prstGeom>
            <a:noFill/>
          </p:spPr>
          <p:txBody>
            <a:bodyPr wrap="none" rtlCol="0">
              <a:spAutoFit/>
            </a:bodyPr>
            <a:lstStyle/>
            <a:p>
              <a:r>
                <a:rPr lang="en-US" dirty="0">
                  <a:effectLst>
                    <a:outerShdw blurRad="38100" dist="38100" dir="2700000" algn="tl">
                      <a:srgbClr val="000000">
                        <a:alpha val="43137"/>
                      </a:srgbClr>
                    </a:outerShdw>
                  </a:effectLst>
                </a:rPr>
                <a:t>Super symmetric </a:t>
              </a:r>
            </a:p>
            <a:p>
              <a:r>
                <a:rPr lang="en-US" dirty="0">
                  <a:effectLst>
                    <a:outerShdw blurRad="38100" dist="38100" dir="2700000" algn="tl">
                      <a:srgbClr val="000000">
                        <a:alpha val="43137"/>
                      </a:srgbClr>
                    </a:outerShdw>
                  </a:effectLst>
                </a:rPr>
                <a:t>SF Is expected</a:t>
              </a:r>
              <a:endParaRPr lang="ru-RU" dirty="0">
                <a:effectLst>
                  <a:outerShdw blurRad="38100" dist="38100" dir="2700000" algn="tl">
                    <a:srgbClr val="000000">
                      <a:alpha val="43137"/>
                    </a:srgbClr>
                  </a:outerShdw>
                </a:effectLst>
              </a:endParaRPr>
            </a:p>
          </p:txBody>
        </p:sp>
        <p:sp>
          <p:nvSpPr>
            <p:cNvPr id="676" name="TextBox 675">
              <a:extLst>
                <a:ext uri="{FF2B5EF4-FFF2-40B4-BE49-F238E27FC236}">
                  <a16:creationId xmlns:a16="http://schemas.microsoft.com/office/drawing/2014/main" id="{F7FE87A7-71B8-46A2-8EE6-F4DCE7333BA8}"/>
                </a:ext>
              </a:extLst>
            </p:cNvPr>
            <p:cNvSpPr txBox="1"/>
            <p:nvPr/>
          </p:nvSpPr>
          <p:spPr>
            <a:xfrm>
              <a:off x="6031870" y="3731385"/>
              <a:ext cx="1232389" cy="492443"/>
            </a:xfrm>
            <a:prstGeom prst="rect">
              <a:avLst/>
            </a:prstGeom>
            <a:noFill/>
          </p:spPr>
          <p:txBody>
            <a:bodyPr wrap="none" rtlCol="0">
              <a:spAutoFit/>
            </a:bodyPr>
            <a:lstStyle/>
            <a:p>
              <a:r>
                <a:rPr lang="en-US" dirty="0"/>
                <a:t>Off-line</a:t>
              </a:r>
              <a:endParaRPr lang="ru-RU" dirty="0"/>
            </a:p>
          </p:txBody>
        </p:sp>
        <p:sp>
          <p:nvSpPr>
            <p:cNvPr id="678" name="TextBox 677">
              <a:extLst>
                <a:ext uri="{FF2B5EF4-FFF2-40B4-BE49-F238E27FC236}">
                  <a16:creationId xmlns:a16="http://schemas.microsoft.com/office/drawing/2014/main" id="{AD6176EA-0438-4EA1-9D5F-C93446DC3BD9}"/>
                </a:ext>
              </a:extLst>
            </p:cNvPr>
            <p:cNvSpPr txBox="1"/>
            <p:nvPr/>
          </p:nvSpPr>
          <p:spPr>
            <a:xfrm>
              <a:off x="6544926" y="1600545"/>
              <a:ext cx="2473156" cy="430887"/>
            </a:xfrm>
            <a:prstGeom prst="rect">
              <a:avLst/>
            </a:prstGeom>
            <a:noFill/>
          </p:spPr>
          <p:txBody>
            <a:bodyPr wrap="none" rtlCol="0">
              <a:spAutoFit/>
            </a:bodyPr>
            <a:lstStyle/>
            <a:p>
              <a:r>
                <a:rPr lang="en-US" baseline="30000" dirty="0">
                  <a:latin typeface="Arial Black" panose="020B0A04020102020204" pitchFamily="34" charset="0"/>
                </a:rPr>
                <a:t>48</a:t>
              </a:r>
              <a:r>
                <a:rPr lang="en-US" sz="1500" dirty="0">
                  <a:latin typeface="Arial Black" panose="020B0A04020102020204" pitchFamily="34" charset="0"/>
                </a:rPr>
                <a:t>Ca-projectiles</a:t>
              </a:r>
              <a:endParaRPr lang="ru-RU" sz="1500" dirty="0">
                <a:latin typeface="Arial Black" panose="020B0A04020102020204" pitchFamily="34" charset="0"/>
              </a:endParaRPr>
            </a:p>
          </p:txBody>
        </p:sp>
      </p:grpSp>
      <p:pic>
        <p:nvPicPr>
          <p:cNvPr id="4" name="Рисунок 3">
            <a:extLst>
              <a:ext uri="{FF2B5EF4-FFF2-40B4-BE49-F238E27FC236}">
                <a16:creationId xmlns:a16="http://schemas.microsoft.com/office/drawing/2014/main" id="{44ED5B51-42F9-4D91-88F5-8F1014D733DD}"/>
              </a:ext>
            </a:extLst>
          </p:cNvPr>
          <p:cNvPicPr>
            <a:picLocks noChangeAspect="1"/>
          </p:cNvPicPr>
          <p:nvPr/>
        </p:nvPicPr>
        <p:blipFill>
          <a:blip r:embed="rId2"/>
          <a:stretch>
            <a:fillRect/>
          </a:stretch>
        </p:blipFill>
        <p:spPr>
          <a:xfrm>
            <a:off x="278130" y="814098"/>
            <a:ext cx="3023878" cy="3316511"/>
          </a:xfrm>
          <a:prstGeom prst="rect">
            <a:avLst/>
          </a:prstGeom>
        </p:spPr>
      </p:pic>
      <p:cxnSp>
        <p:nvCxnSpPr>
          <p:cNvPr id="6" name="Прямая со стрелкой 5">
            <a:extLst>
              <a:ext uri="{FF2B5EF4-FFF2-40B4-BE49-F238E27FC236}">
                <a16:creationId xmlns:a16="http://schemas.microsoft.com/office/drawing/2014/main" id="{9E2EFFDB-3FAC-49E7-A32A-5A194A2D3180}"/>
              </a:ext>
            </a:extLst>
          </p:cNvPr>
          <p:cNvCxnSpPr/>
          <p:nvPr/>
        </p:nvCxnSpPr>
        <p:spPr>
          <a:xfrm flipH="1" flipV="1">
            <a:off x="2057859" y="2405315"/>
            <a:ext cx="3140877" cy="172683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069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EBD34378-FF14-4323-A2E1-2C0806B6F7A1}"/>
              </a:ext>
            </a:extLst>
          </p:cNvPr>
          <p:cNvGrpSpPr/>
          <p:nvPr/>
        </p:nvGrpSpPr>
        <p:grpSpPr>
          <a:xfrm>
            <a:off x="4454238" y="95502"/>
            <a:ext cx="3452326" cy="4379969"/>
            <a:chOff x="4414981" y="127334"/>
            <a:chExt cx="4603101" cy="5839959"/>
          </a:xfrm>
        </p:grpSpPr>
        <p:sp>
          <p:nvSpPr>
            <p:cNvPr id="371" name="Rectangle 8">
              <a:extLst>
                <a:ext uri="{FF2B5EF4-FFF2-40B4-BE49-F238E27FC236}">
                  <a16:creationId xmlns:a16="http://schemas.microsoft.com/office/drawing/2014/main" id="{80014C61-BA36-4954-85E1-4B30DA3E7E4A}"/>
                </a:ext>
              </a:extLst>
            </p:cNvPr>
            <p:cNvSpPr>
              <a:spLocks noChangeArrowheads="1"/>
            </p:cNvSpPr>
            <p:nvPr/>
          </p:nvSpPr>
          <p:spPr bwMode="auto">
            <a:xfrm>
              <a:off x="5831031" y="2051385"/>
              <a:ext cx="143203"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500">
                  <a:solidFill>
                    <a:srgbClr val="E44600"/>
                  </a:solidFill>
                  <a:latin typeface="Comic Sans MS" panose="030F0702030302020204" pitchFamily="66" charset="0"/>
                </a:rPr>
                <a:t>a</a:t>
              </a:r>
              <a:endParaRPr lang="ru-RU" altLang="ru-RU" sz="1800"/>
            </a:p>
          </p:txBody>
        </p:sp>
        <p:sp>
          <p:nvSpPr>
            <p:cNvPr id="372" name="Rectangle 9">
              <a:extLst>
                <a:ext uri="{FF2B5EF4-FFF2-40B4-BE49-F238E27FC236}">
                  <a16:creationId xmlns:a16="http://schemas.microsoft.com/office/drawing/2014/main" id="{E22494B7-8C62-4ACC-87E2-225E79B95D40}"/>
                </a:ext>
              </a:extLst>
            </p:cNvPr>
            <p:cNvSpPr>
              <a:spLocks noChangeArrowheads="1"/>
            </p:cNvSpPr>
            <p:nvPr/>
          </p:nvSpPr>
          <p:spPr bwMode="auto">
            <a:xfrm>
              <a:off x="6610494" y="622634"/>
              <a:ext cx="143203"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500">
                  <a:solidFill>
                    <a:srgbClr val="E44600"/>
                  </a:solidFill>
                  <a:latin typeface="Comic Sans MS" panose="030F0702030302020204" pitchFamily="66" charset="0"/>
                </a:rPr>
                <a:t>a</a:t>
              </a:r>
              <a:endParaRPr lang="ru-RU" altLang="ru-RU" sz="1800"/>
            </a:p>
          </p:txBody>
        </p:sp>
        <p:sp>
          <p:nvSpPr>
            <p:cNvPr id="373" name="Freeform 10">
              <a:extLst>
                <a:ext uri="{FF2B5EF4-FFF2-40B4-BE49-F238E27FC236}">
                  <a16:creationId xmlns:a16="http://schemas.microsoft.com/office/drawing/2014/main" id="{E4106686-F245-4E1A-8420-C53C2E869B7A}"/>
                </a:ext>
              </a:extLst>
            </p:cNvPr>
            <p:cNvSpPr>
              <a:spLocks/>
            </p:cNvSpPr>
            <p:nvPr/>
          </p:nvSpPr>
          <p:spPr bwMode="auto">
            <a:xfrm>
              <a:off x="5937393" y="859172"/>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2" y="49"/>
                  </a:moveTo>
                  <a:lnTo>
                    <a:pt x="50" y="49"/>
                  </a:lnTo>
                  <a:lnTo>
                    <a:pt x="50" y="1"/>
                  </a:lnTo>
                  <a:lnTo>
                    <a:pt x="50" y="0"/>
                  </a:lnTo>
                  <a:lnTo>
                    <a:pt x="2" y="0"/>
                  </a:lnTo>
                  <a:lnTo>
                    <a:pt x="2" y="1"/>
                  </a:lnTo>
                  <a:lnTo>
                    <a:pt x="0" y="1"/>
                  </a:lnTo>
                  <a:lnTo>
                    <a:pt x="0" y="49"/>
                  </a:lnTo>
                  <a:lnTo>
                    <a:pt x="2" y="49"/>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74" name="Freeform 11">
              <a:extLst>
                <a:ext uri="{FF2B5EF4-FFF2-40B4-BE49-F238E27FC236}">
                  <a16:creationId xmlns:a16="http://schemas.microsoft.com/office/drawing/2014/main" id="{7744004E-33E4-4340-97A2-F68C5E777258}"/>
                </a:ext>
              </a:extLst>
            </p:cNvPr>
            <p:cNvSpPr>
              <a:spLocks/>
            </p:cNvSpPr>
            <p:nvPr/>
          </p:nvSpPr>
          <p:spPr bwMode="auto">
            <a:xfrm>
              <a:off x="5937393" y="859172"/>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2147483647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2" y="49"/>
                  </a:moveTo>
                  <a:lnTo>
                    <a:pt x="50" y="49"/>
                  </a:lnTo>
                  <a:lnTo>
                    <a:pt x="50" y="1"/>
                  </a:lnTo>
                  <a:lnTo>
                    <a:pt x="50" y="0"/>
                  </a:lnTo>
                  <a:lnTo>
                    <a:pt x="2" y="0"/>
                  </a:lnTo>
                  <a:lnTo>
                    <a:pt x="2" y="1"/>
                  </a:lnTo>
                  <a:lnTo>
                    <a:pt x="0" y="1"/>
                  </a:lnTo>
                  <a:lnTo>
                    <a:pt x="0" y="49"/>
                  </a:lnTo>
                  <a:lnTo>
                    <a:pt x="2" y="49"/>
                  </a:lnTo>
                </a:path>
              </a:pathLst>
            </a:custGeom>
            <a:noFill/>
            <a:ln w="0">
              <a:solidFill>
                <a:srgbClr val="686099"/>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75" name="Freeform 12">
              <a:extLst>
                <a:ext uri="{FF2B5EF4-FFF2-40B4-BE49-F238E27FC236}">
                  <a16:creationId xmlns:a16="http://schemas.microsoft.com/office/drawing/2014/main" id="{6934FBBE-BED5-4737-84C4-CBB8BDE49D7E}"/>
                </a:ext>
              </a:extLst>
            </p:cNvPr>
            <p:cNvSpPr>
              <a:spLocks/>
            </p:cNvSpPr>
            <p:nvPr/>
          </p:nvSpPr>
          <p:spPr bwMode="auto">
            <a:xfrm>
              <a:off x="5194443" y="2262522"/>
              <a:ext cx="566737" cy="566738"/>
            </a:xfrm>
            <a:custGeom>
              <a:avLst/>
              <a:gdLst>
                <a:gd name="T0" fmla="*/ 0 w 48"/>
                <a:gd name="T1" fmla="*/ 2147483647 h 48"/>
                <a:gd name="T2" fmla="*/ 2147483647 w 48"/>
                <a:gd name="T3" fmla="*/ 2147483647 h 48"/>
                <a:gd name="T4" fmla="*/ 2147483647 w 48"/>
                <a:gd name="T5" fmla="*/ 2147483647 h 48"/>
                <a:gd name="T6" fmla="*/ 2147483647 w 48"/>
                <a:gd name="T7" fmla="*/ 0 h 48"/>
                <a:gd name="T8" fmla="*/ 2147483647 w 48"/>
                <a:gd name="T9" fmla="*/ 0 h 48"/>
                <a:gd name="T10" fmla="*/ 0 w 48"/>
                <a:gd name="T11" fmla="*/ 0 h 48"/>
                <a:gd name="T12" fmla="*/ 0 w 48"/>
                <a:gd name="T13" fmla="*/ 0 h 48"/>
                <a:gd name="T14" fmla="*/ 0 w 48"/>
                <a:gd name="T15" fmla="*/ 2147483647 h 48"/>
                <a:gd name="T16" fmla="*/ 0 w 48"/>
                <a:gd name="T17" fmla="*/ 2147483647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48"/>
                <a:gd name="T29" fmla="*/ 48 w 48"/>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48">
                  <a:moveTo>
                    <a:pt x="0" y="48"/>
                  </a:moveTo>
                  <a:lnTo>
                    <a:pt x="48" y="48"/>
                  </a:lnTo>
                  <a:lnTo>
                    <a:pt x="48" y="0"/>
                  </a:lnTo>
                  <a:lnTo>
                    <a:pt x="0" y="0"/>
                  </a:lnTo>
                  <a:lnTo>
                    <a:pt x="0" y="48"/>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76" name="Freeform 13">
              <a:extLst>
                <a:ext uri="{FF2B5EF4-FFF2-40B4-BE49-F238E27FC236}">
                  <a16:creationId xmlns:a16="http://schemas.microsoft.com/office/drawing/2014/main" id="{E29F8C96-C378-4715-9A3C-BE01CCDDE795}"/>
                </a:ext>
              </a:extLst>
            </p:cNvPr>
            <p:cNvSpPr>
              <a:spLocks/>
            </p:cNvSpPr>
            <p:nvPr/>
          </p:nvSpPr>
          <p:spPr bwMode="auto">
            <a:xfrm>
              <a:off x="5194443" y="2262522"/>
              <a:ext cx="566737" cy="566738"/>
            </a:xfrm>
            <a:custGeom>
              <a:avLst/>
              <a:gdLst>
                <a:gd name="T0" fmla="*/ 0 w 48"/>
                <a:gd name="T1" fmla="*/ 2147483647 h 48"/>
                <a:gd name="T2" fmla="*/ 2147483647 w 48"/>
                <a:gd name="T3" fmla="*/ 2147483647 h 48"/>
                <a:gd name="T4" fmla="*/ 2147483647 w 48"/>
                <a:gd name="T5" fmla="*/ 2147483647 h 48"/>
                <a:gd name="T6" fmla="*/ 2147483647 w 48"/>
                <a:gd name="T7" fmla="*/ 0 h 48"/>
                <a:gd name="T8" fmla="*/ 2147483647 w 48"/>
                <a:gd name="T9" fmla="*/ 0 h 48"/>
                <a:gd name="T10" fmla="*/ 0 w 48"/>
                <a:gd name="T11" fmla="*/ 0 h 48"/>
                <a:gd name="T12" fmla="*/ 0 w 48"/>
                <a:gd name="T13" fmla="*/ 0 h 48"/>
                <a:gd name="T14" fmla="*/ 0 w 48"/>
                <a:gd name="T15" fmla="*/ 2147483647 h 48"/>
                <a:gd name="T16" fmla="*/ 0 w 48"/>
                <a:gd name="T17" fmla="*/ 2147483647 h 48"/>
                <a:gd name="T18" fmla="*/ 0 w 48"/>
                <a:gd name="T19" fmla="*/ 2147483647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48"/>
                <a:gd name="T32" fmla="*/ 48 w 48"/>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48">
                  <a:moveTo>
                    <a:pt x="0" y="48"/>
                  </a:moveTo>
                  <a:lnTo>
                    <a:pt x="48" y="48"/>
                  </a:lnTo>
                  <a:lnTo>
                    <a:pt x="48" y="0"/>
                  </a:lnTo>
                  <a:lnTo>
                    <a:pt x="0" y="0"/>
                  </a:lnTo>
                  <a:lnTo>
                    <a:pt x="0" y="48"/>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77" name="Rectangle 14">
              <a:extLst>
                <a:ext uri="{FF2B5EF4-FFF2-40B4-BE49-F238E27FC236}">
                  <a16:creationId xmlns:a16="http://schemas.microsoft.com/office/drawing/2014/main" id="{38E67C96-F390-4964-9145-6BDC638F2DC1}"/>
                </a:ext>
              </a:extLst>
            </p:cNvPr>
            <p:cNvSpPr>
              <a:spLocks noChangeArrowheads="1"/>
            </p:cNvSpPr>
            <p:nvPr/>
          </p:nvSpPr>
          <p:spPr bwMode="auto">
            <a:xfrm>
              <a:off x="6115194" y="1117934"/>
              <a:ext cx="3783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a:solidFill>
                    <a:srgbClr val="353A3C"/>
                  </a:solidFill>
                  <a:latin typeface="Comic Sans MS" panose="030F0702030302020204" pitchFamily="66" charset="0"/>
                </a:rPr>
                <a:t>113</a:t>
              </a:r>
              <a:endParaRPr lang="ru-RU" altLang="ru-RU" sz="1800"/>
            </a:p>
          </p:txBody>
        </p:sp>
        <p:sp>
          <p:nvSpPr>
            <p:cNvPr id="378" name="Rectangle 15">
              <a:extLst>
                <a:ext uri="{FF2B5EF4-FFF2-40B4-BE49-F238E27FC236}">
                  <a16:creationId xmlns:a16="http://schemas.microsoft.com/office/drawing/2014/main" id="{950D96FB-013F-42A5-98D8-E523677D1A0C}"/>
                </a:ext>
              </a:extLst>
            </p:cNvPr>
            <p:cNvSpPr>
              <a:spLocks noChangeArrowheads="1"/>
            </p:cNvSpPr>
            <p:nvPr/>
          </p:nvSpPr>
          <p:spPr bwMode="auto">
            <a:xfrm>
              <a:off x="5996131" y="906797"/>
              <a:ext cx="282128"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a:solidFill>
                    <a:srgbClr val="353A3C"/>
                  </a:solidFill>
                  <a:latin typeface="Comic Sans MS" panose="030F0702030302020204" pitchFamily="66" charset="0"/>
                </a:rPr>
                <a:t>284</a:t>
              </a:r>
              <a:endParaRPr lang="ru-RU" altLang="ru-RU" sz="1800"/>
            </a:p>
          </p:txBody>
        </p:sp>
        <p:sp>
          <p:nvSpPr>
            <p:cNvPr id="379" name="Freeform 16">
              <a:extLst>
                <a:ext uri="{FF2B5EF4-FFF2-40B4-BE49-F238E27FC236}">
                  <a16:creationId xmlns:a16="http://schemas.microsoft.com/office/drawing/2014/main" id="{3E6A2671-ABDA-48DA-AECD-7E34B29B4595}"/>
                </a:ext>
              </a:extLst>
            </p:cNvPr>
            <p:cNvSpPr>
              <a:spLocks/>
            </p:cNvSpPr>
            <p:nvPr/>
          </p:nvSpPr>
          <p:spPr bwMode="auto">
            <a:xfrm>
              <a:off x="5583381" y="1554497"/>
              <a:ext cx="577850" cy="577850"/>
            </a:xfrm>
            <a:custGeom>
              <a:avLst/>
              <a:gdLst>
                <a:gd name="T0" fmla="*/ 2147483647 w 49"/>
                <a:gd name="T1" fmla="*/ 2147483647 h 49"/>
                <a:gd name="T2" fmla="*/ 2147483647 w 49"/>
                <a:gd name="T3" fmla="*/ 2147483647 h 49"/>
                <a:gd name="T4" fmla="*/ 2147483647 w 49"/>
                <a:gd name="T5" fmla="*/ 2147483647 h 49"/>
                <a:gd name="T6" fmla="*/ 2147483647 w 49"/>
                <a:gd name="T7" fmla="*/ 0 h 49"/>
                <a:gd name="T8" fmla="*/ 2147483647 w 49"/>
                <a:gd name="T9" fmla="*/ 0 h 49"/>
                <a:gd name="T10" fmla="*/ 2147483647 w 49"/>
                <a:gd name="T11" fmla="*/ 0 h 49"/>
                <a:gd name="T12" fmla="*/ 2147483647 w 49"/>
                <a:gd name="T13" fmla="*/ 0 h 49"/>
                <a:gd name="T14" fmla="*/ 0 w 49"/>
                <a:gd name="T15" fmla="*/ 0 h 49"/>
                <a:gd name="T16" fmla="*/ 0 w 49"/>
                <a:gd name="T17" fmla="*/ 2147483647 h 49"/>
                <a:gd name="T18" fmla="*/ 2147483647 w 49"/>
                <a:gd name="T19" fmla="*/ 2147483647 h 49"/>
                <a:gd name="T20" fmla="*/ 2147483647 w 49"/>
                <a:gd name="T21" fmla="*/ 2147483647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
                <a:gd name="T34" fmla="*/ 0 h 49"/>
                <a:gd name="T35" fmla="*/ 49 w 49"/>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 h="49">
                  <a:moveTo>
                    <a:pt x="1" y="49"/>
                  </a:moveTo>
                  <a:lnTo>
                    <a:pt x="49" y="49"/>
                  </a:lnTo>
                  <a:lnTo>
                    <a:pt x="49" y="0"/>
                  </a:lnTo>
                  <a:lnTo>
                    <a:pt x="1" y="0"/>
                  </a:lnTo>
                  <a:lnTo>
                    <a:pt x="0" y="0"/>
                  </a:lnTo>
                  <a:lnTo>
                    <a:pt x="0" y="49"/>
                  </a:lnTo>
                  <a:lnTo>
                    <a:pt x="1" y="49"/>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80" name="Freeform 17">
              <a:extLst>
                <a:ext uri="{FF2B5EF4-FFF2-40B4-BE49-F238E27FC236}">
                  <a16:creationId xmlns:a16="http://schemas.microsoft.com/office/drawing/2014/main" id="{20CF02C8-C353-4927-9B3D-FB9E540D5F84}"/>
                </a:ext>
              </a:extLst>
            </p:cNvPr>
            <p:cNvSpPr>
              <a:spLocks/>
            </p:cNvSpPr>
            <p:nvPr/>
          </p:nvSpPr>
          <p:spPr bwMode="auto">
            <a:xfrm>
              <a:off x="5583381" y="1554497"/>
              <a:ext cx="577850" cy="577850"/>
            </a:xfrm>
            <a:custGeom>
              <a:avLst/>
              <a:gdLst>
                <a:gd name="T0" fmla="*/ 2147483647 w 49"/>
                <a:gd name="T1" fmla="*/ 2147483647 h 49"/>
                <a:gd name="T2" fmla="*/ 2147483647 w 49"/>
                <a:gd name="T3" fmla="*/ 2147483647 h 49"/>
                <a:gd name="T4" fmla="*/ 2147483647 w 49"/>
                <a:gd name="T5" fmla="*/ 2147483647 h 49"/>
                <a:gd name="T6" fmla="*/ 2147483647 w 49"/>
                <a:gd name="T7" fmla="*/ 0 h 49"/>
                <a:gd name="T8" fmla="*/ 2147483647 w 49"/>
                <a:gd name="T9" fmla="*/ 0 h 49"/>
                <a:gd name="T10" fmla="*/ 2147483647 w 49"/>
                <a:gd name="T11" fmla="*/ 0 h 49"/>
                <a:gd name="T12" fmla="*/ 2147483647 w 49"/>
                <a:gd name="T13" fmla="*/ 0 h 49"/>
                <a:gd name="T14" fmla="*/ 0 w 49"/>
                <a:gd name="T15" fmla="*/ 0 h 49"/>
                <a:gd name="T16" fmla="*/ 0 w 49"/>
                <a:gd name="T17" fmla="*/ 2147483647 h 49"/>
                <a:gd name="T18" fmla="*/ 2147483647 w 49"/>
                <a:gd name="T19" fmla="*/ 2147483647 h 49"/>
                <a:gd name="T20" fmla="*/ 2147483647 w 49"/>
                <a:gd name="T21" fmla="*/ 2147483647 h 49"/>
                <a:gd name="T22" fmla="*/ 2147483647 w 49"/>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
                <a:gd name="T37" fmla="*/ 0 h 49"/>
                <a:gd name="T38" fmla="*/ 49 w 49"/>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 h="49">
                  <a:moveTo>
                    <a:pt x="1" y="49"/>
                  </a:moveTo>
                  <a:lnTo>
                    <a:pt x="49" y="49"/>
                  </a:lnTo>
                  <a:lnTo>
                    <a:pt x="49" y="0"/>
                  </a:lnTo>
                  <a:lnTo>
                    <a:pt x="1" y="0"/>
                  </a:lnTo>
                  <a:lnTo>
                    <a:pt x="0" y="0"/>
                  </a:lnTo>
                  <a:lnTo>
                    <a:pt x="0" y="49"/>
                  </a:lnTo>
                  <a:lnTo>
                    <a:pt x="1"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81" name="Rectangle 18">
              <a:extLst>
                <a:ext uri="{FF2B5EF4-FFF2-40B4-BE49-F238E27FC236}">
                  <a16:creationId xmlns:a16="http://schemas.microsoft.com/office/drawing/2014/main" id="{52905000-3F72-497E-935B-780E67FC13F4}"/>
                </a:ext>
              </a:extLst>
            </p:cNvPr>
            <p:cNvSpPr>
              <a:spLocks noChangeArrowheads="1"/>
            </p:cNvSpPr>
            <p:nvPr/>
          </p:nvSpPr>
          <p:spPr bwMode="auto">
            <a:xfrm>
              <a:off x="5242068" y="2273634"/>
              <a:ext cx="282128"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a:solidFill>
                    <a:srgbClr val="353A3C"/>
                  </a:solidFill>
                  <a:latin typeface="Comic Sans MS" panose="030F0702030302020204" pitchFamily="66" charset="0"/>
                </a:rPr>
                <a:t>276</a:t>
              </a:r>
              <a:endParaRPr lang="ru-RU" altLang="ru-RU" sz="1800"/>
            </a:p>
          </p:txBody>
        </p:sp>
        <p:sp>
          <p:nvSpPr>
            <p:cNvPr id="382" name="Rectangle 19">
              <a:extLst>
                <a:ext uri="{FF2B5EF4-FFF2-40B4-BE49-F238E27FC236}">
                  <a16:creationId xmlns:a16="http://schemas.microsoft.com/office/drawing/2014/main" id="{2F971018-5220-4D8E-B58C-4B32130325A2}"/>
                </a:ext>
              </a:extLst>
            </p:cNvPr>
            <p:cNvSpPr>
              <a:spLocks noChangeArrowheads="1"/>
            </p:cNvSpPr>
            <p:nvPr/>
          </p:nvSpPr>
          <p:spPr bwMode="auto">
            <a:xfrm>
              <a:off x="5748481" y="1802147"/>
              <a:ext cx="3783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a:solidFill>
                    <a:srgbClr val="353A3C"/>
                  </a:solidFill>
                  <a:latin typeface="Comic Sans MS" panose="030F0702030302020204" pitchFamily="66" charset="0"/>
                </a:rPr>
                <a:t>111</a:t>
              </a:r>
              <a:endParaRPr lang="ru-RU" altLang="ru-RU" sz="1800"/>
            </a:p>
          </p:txBody>
        </p:sp>
        <p:sp>
          <p:nvSpPr>
            <p:cNvPr id="383" name="Rectangle 20">
              <a:extLst>
                <a:ext uri="{FF2B5EF4-FFF2-40B4-BE49-F238E27FC236}">
                  <a16:creationId xmlns:a16="http://schemas.microsoft.com/office/drawing/2014/main" id="{6D600F15-A7E1-425F-AB89-E9139C2433F5}"/>
                </a:ext>
              </a:extLst>
            </p:cNvPr>
            <p:cNvSpPr>
              <a:spLocks noChangeArrowheads="1"/>
            </p:cNvSpPr>
            <p:nvPr/>
          </p:nvSpPr>
          <p:spPr bwMode="auto">
            <a:xfrm>
              <a:off x="5631005" y="1578309"/>
              <a:ext cx="282128"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a:solidFill>
                    <a:srgbClr val="353A3C"/>
                  </a:solidFill>
                  <a:latin typeface="Comic Sans MS" panose="030F0702030302020204" pitchFamily="66" charset="0"/>
                </a:rPr>
                <a:t>280</a:t>
              </a:r>
              <a:endParaRPr lang="ru-RU" altLang="ru-RU" sz="1800"/>
            </a:p>
          </p:txBody>
        </p:sp>
        <p:sp>
          <p:nvSpPr>
            <p:cNvPr id="384" name="Rectangle 21">
              <a:extLst>
                <a:ext uri="{FF2B5EF4-FFF2-40B4-BE49-F238E27FC236}">
                  <a16:creationId xmlns:a16="http://schemas.microsoft.com/office/drawing/2014/main" id="{9322E6E9-80C7-4AED-9E9B-C045A6EA1CFC}"/>
                </a:ext>
              </a:extLst>
            </p:cNvPr>
            <p:cNvSpPr>
              <a:spLocks noChangeArrowheads="1"/>
            </p:cNvSpPr>
            <p:nvPr/>
          </p:nvSpPr>
          <p:spPr bwMode="auto">
            <a:xfrm>
              <a:off x="6219968" y="1378285"/>
              <a:ext cx="143203"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500">
                  <a:solidFill>
                    <a:srgbClr val="E44600"/>
                  </a:solidFill>
                  <a:latin typeface="Comic Sans MS" panose="030F0702030302020204" pitchFamily="66" charset="0"/>
                </a:rPr>
                <a:t>a</a:t>
              </a:r>
              <a:endParaRPr lang="ru-RU" altLang="ru-RU" sz="1800"/>
            </a:p>
          </p:txBody>
        </p:sp>
        <p:sp>
          <p:nvSpPr>
            <p:cNvPr id="385" name="Freeform 22">
              <a:extLst>
                <a:ext uri="{FF2B5EF4-FFF2-40B4-BE49-F238E27FC236}">
                  <a16:creationId xmlns:a16="http://schemas.microsoft.com/office/drawing/2014/main" id="{5798E851-245E-4196-9AD4-83BED8107810}"/>
                </a:ext>
              </a:extLst>
            </p:cNvPr>
            <p:cNvSpPr>
              <a:spLocks/>
            </p:cNvSpPr>
            <p:nvPr/>
          </p:nvSpPr>
          <p:spPr bwMode="auto">
            <a:xfrm>
              <a:off x="6339031" y="127334"/>
              <a:ext cx="588962" cy="590550"/>
            </a:xfrm>
            <a:custGeom>
              <a:avLst/>
              <a:gdLst>
                <a:gd name="T0" fmla="*/ 0 w 50"/>
                <a:gd name="T1" fmla="*/ 2147483647 h 50"/>
                <a:gd name="T2" fmla="*/ 2147483647 w 50"/>
                <a:gd name="T3" fmla="*/ 2147483647 h 50"/>
                <a:gd name="T4" fmla="*/ 2147483647 w 50"/>
                <a:gd name="T5" fmla="*/ 2147483647 h 50"/>
                <a:gd name="T6" fmla="*/ 2147483647 w 50"/>
                <a:gd name="T7" fmla="*/ 2147483647 h 50"/>
                <a:gd name="T8" fmla="*/ 2147483647 w 50"/>
                <a:gd name="T9" fmla="*/ 2147483647 h 50"/>
                <a:gd name="T10" fmla="*/ 2147483647 w 50"/>
                <a:gd name="T11" fmla="*/ 2147483647 h 50"/>
                <a:gd name="T12" fmla="*/ 2147483647 w 50"/>
                <a:gd name="T13" fmla="*/ 0 h 50"/>
                <a:gd name="T14" fmla="*/ 0 w 50"/>
                <a:gd name="T15" fmla="*/ 0 h 50"/>
                <a:gd name="T16" fmla="*/ 0 w 50"/>
                <a:gd name="T17" fmla="*/ 2147483647 h 50"/>
                <a:gd name="T18" fmla="*/ 0 w 50"/>
                <a:gd name="T19" fmla="*/ 2147483647 h 50"/>
                <a:gd name="T20" fmla="*/ 0 w 50"/>
                <a:gd name="T21" fmla="*/ 2147483647 h 50"/>
                <a:gd name="T22" fmla="*/ 0 w 50"/>
                <a:gd name="T23" fmla="*/ 2147483647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50"/>
                <a:gd name="T38" fmla="*/ 50 w 50"/>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50">
                  <a:moveTo>
                    <a:pt x="0" y="50"/>
                  </a:moveTo>
                  <a:lnTo>
                    <a:pt x="48" y="50"/>
                  </a:lnTo>
                  <a:lnTo>
                    <a:pt x="50" y="50"/>
                  </a:lnTo>
                  <a:lnTo>
                    <a:pt x="50" y="2"/>
                  </a:lnTo>
                  <a:lnTo>
                    <a:pt x="48" y="0"/>
                  </a:lnTo>
                  <a:lnTo>
                    <a:pt x="0" y="0"/>
                  </a:lnTo>
                  <a:lnTo>
                    <a:pt x="0" y="2"/>
                  </a:lnTo>
                  <a:lnTo>
                    <a:pt x="0" y="50"/>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86" name="Freeform 23">
              <a:extLst>
                <a:ext uri="{FF2B5EF4-FFF2-40B4-BE49-F238E27FC236}">
                  <a16:creationId xmlns:a16="http://schemas.microsoft.com/office/drawing/2014/main" id="{902ECC92-F790-4254-A487-21DF4E91B7D5}"/>
                </a:ext>
              </a:extLst>
            </p:cNvPr>
            <p:cNvSpPr>
              <a:spLocks/>
            </p:cNvSpPr>
            <p:nvPr/>
          </p:nvSpPr>
          <p:spPr bwMode="auto">
            <a:xfrm>
              <a:off x="6339031" y="127334"/>
              <a:ext cx="588962" cy="590550"/>
            </a:xfrm>
            <a:custGeom>
              <a:avLst/>
              <a:gdLst>
                <a:gd name="T0" fmla="*/ 0 w 50"/>
                <a:gd name="T1" fmla="*/ 2147483647 h 50"/>
                <a:gd name="T2" fmla="*/ 2147483647 w 50"/>
                <a:gd name="T3" fmla="*/ 2147483647 h 50"/>
                <a:gd name="T4" fmla="*/ 2147483647 w 50"/>
                <a:gd name="T5" fmla="*/ 2147483647 h 50"/>
                <a:gd name="T6" fmla="*/ 2147483647 w 50"/>
                <a:gd name="T7" fmla="*/ 2147483647 h 50"/>
                <a:gd name="T8" fmla="*/ 2147483647 w 50"/>
                <a:gd name="T9" fmla="*/ 2147483647 h 50"/>
                <a:gd name="T10" fmla="*/ 2147483647 w 50"/>
                <a:gd name="T11" fmla="*/ 2147483647 h 50"/>
                <a:gd name="T12" fmla="*/ 2147483647 w 50"/>
                <a:gd name="T13" fmla="*/ 0 h 50"/>
                <a:gd name="T14" fmla="*/ 0 w 50"/>
                <a:gd name="T15" fmla="*/ 0 h 50"/>
                <a:gd name="T16" fmla="*/ 0 w 50"/>
                <a:gd name="T17" fmla="*/ 2147483647 h 50"/>
                <a:gd name="T18" fmla="*/ 0 w 50"/>
                <a:gd name="T19" fmla="*/ 2147483647 h 50"/>
                <a:gd name="T20" fmla="*/ 0 w 50"/>
                <a:gd name="T21" fmla="*/ 2147483647 h 50"/>
                <a:gd name="T22" fmla="*/ 0 w 50"/>
                <a:gd name="T23" fmla="*/ 2147483647 h 50"/>
                <a:gd name="T24" fmla="*/ 0 w 50"/>
                <a:gd name="T25" fmla="*/ 2147483647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50"/>
                <a:gd name="T41" fmla="*/ 50 w 50"/>
                <a:gd name="T42" fmla="*/ 50 h 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50">
                  <a:moveTo>
                    <a:pt x="0" y="50"/>
                  </a:moveTo>
                  <a:lnTo>
                    <a:pt x="48" y="50"/>
                  </a:lnTo>
                  <a:lnTo>
                    <a:pt x="50" y="50"/>
                  </a:lnTo>
                  <a:lnTo>
                    <a:pt x="50" y="2"/>
                  </a:lnTo>
                  <a:lnTo>
                    <a:pt x="48" y="0"/>
                  </a:lnTo>
                  <a:lnTo>
                    <a:pt x="0" y="0"/>
                  </a:lnTo>
                  <a:lnTo>
                    <a:pt x="0" y="2"/>
                  </a:lnTo>
                  <a:lnTo>
                    <a:pt x="0" y="50"/>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87" name="Freeform 24">
              <a:extLst>
                <a:ext uri="{FF2B5EF4-FFF2-40B4-BE49-F238E27FC236}">
                  <a16:creationId xmlns:a16="http://schemas.microsoft.com/office/drawing/2014/main" id="{EAD9C489-A7B8-4409-819C-F566E9733CFC}"/>
                </a:ext>
              </a:extLst>
            </p:cNvPr>
            <p:cNvSpPr>
              <a:spLocks/>
            </p:cNvSpPr>
            <p:nvPr/>
          </p:nvSpPr>
          <p:spPr bwMode="auto">
            <a:xfrm>
              <a:off x="5937393" y="859172"/>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2147483647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2" y="49"/>
                  </a:moveTo>
                  <a:lnTo>
                    <a:pt x="50" y="49"/>
                  </a:lnTo>
                  <a:lnTo>
                    <a:pt x="50" y="1"/>
                  </a:lnTo>
                  <a:lnTo>
                    <a:pt x="50" y="0"/>
                  </a:lnTo>
                  <a:lnTo>
                    <a:pt x="2" y="0"/>
                  </a:lnTo>
                  <a:lnTo>
                    <a:pt x="2" y="1"/>
                  </a:lnTo>
                  <a:lnTo>
                    <a:pt x="0" y="1"/>
                  </a:lnTo>
                  <a:lnTo>
                    <a:pt x="0" y="49"/>
                  </a:lnTo>
                  <a:lnTo>
                    <a:pt x="2" y="49"/>
                  </a:lnTo>
                </a:path>
              </a:pathLst>
            </a:custGeom>
            <a:noFill/>
            <a:ln w="0">
              <a:solidFill>
                <a:srgbClr val="686099"/>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88" name="Rectangle 25">
              <a:extLst>
                <a:ext uri="{FF2B5EF4-FFF2-40B4-BE49-F238E27FC236}">
                  <a16:creationId xmlns:a16="http://schemas.microsoft.com/office/drawing/2014/main" id="{3F163BD0-1E24-4535-880D-7A80BFDA67D0}"/>
                </a:ext>
              </a:extLst>
            </p:cNvPr>
            <p:cNvSpPr>
              <a:spLocks noChangeArrowheads="1"/>
            </p:cNvSpPr>
            <p:nvPr/>
          </p:nvSpPr>
          <p:spPr bwMode="auto">
            <a:xfrm>
              <a:off x="4718885" y="387685"/>
              <a:ext cx="288754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en-US" altLang="ru-RU" sz="1200" dirty="0">
                  <a:solidFill>
                    <a:srgbClr val="353A3C"/>
                  </a:solidFill>
                  <a:latin typeface="Comic Sans MS" panose="030F0702030302020204" pitchFamily="66" charset="0"/>
                </a:rPr>
                <a:t> </a:t>
              </a:r>
              <a:r>
                <a:rPr lang="en-US" altLang="ru-RU" sz="1500" baseline="30000" dirty="0">
                  <a:solidFill>
                    <a:srgbClr val="353A3C"/>
                  </a:solidFill>
                  <a:latin typeface="Comic Sans MS" panose="030F0702030302020204" pitchFamily="66" charset="0"/>
                </a:rPr>
                <a:t>243</a:t>
              </a:r>
              <a:r>
                <a:rPr lang="en-US" altLang="ru-RU" sz="1200" dirty="0">
                  <a:solidFill>
                    <a:srgbClr val="353A3C"/>
                  </a:solidFill>
                  <a:latin typeface="Comic Sans MS" panose="030F0702030302020204" pitchFamily="66" charset="0"/>
                </a:rPr>
                <a:t>Am + </a:t>
              </a:r>
              <a:r>
                <a:rPr lang="en-US" altLang="ru-RU" sz="1500" baseline="30000" dirty="0">
                  <a:solidFill>
                    <a:srgbClr val="353A3C"/>
                  </a:solidFill>
                  <a:latin typeface="Comic Sans MS" panose="030F0702030302020204" pitchFamily="66" charset="0"/>
                </a:rPr>
                <a:t>48</a:t>
              </a:r>
              <a:r>
                <a:rPr lang="en-US" altLang="ru-RU" sz="1200" dirty="0">
                  <a:solidFill>
                    <a:srgbClr val="353A3C"/>
                  </a:solidFill>
                  <a:latin typeface="Comic Sans MS" panose="030F0702030302020204" pitchFamily="66" charset="0"/>
                </a:rPr>
                <a:t>Ca </a:t>
              </a:r>
              <a:r>
                <a:rPr lang="en-US" altLang="ru-RU" sz="1200" dirty="0">
                  <a:solidFill>
                    <a:srgbClr val="353A3C"/>
                  </a:solidFill>
                  <a:latin typeface="Calibri" panose="020F0502020204030204" pitchFamily="34" charset="0"/>
                  <a:ea typeface="Calibri" panose="020F0502020204030204" pitchFamily="34" charset="0"/>
                  <a:cs typeface="Calibri" panose="020F0502020204030204" pitchFamily="34" charset="0"/>
                </a:rPr>
                <a:t>→ </a:t>
              </a:r>
              <a:r>
                <a:rPr lang="ru-RU" altLang="ru-RU" sz="1200" dirty="0">
                  <a:solidFill>
                    <a:srgbClr val="353A3C"/>
                  </a:solidFill>
                  <a:latin typeface="Comic Sans MS" panose="030F0702030302020204" pitchFamily="66" charset="0"/>
                </a:rPr>
                <a:t>115</a:t>
              </a:r>
              <a:r>
                <a:rPr lang="en-US" altLang="ru-RU" sz="1200" dirty="0">
                  <a:solidFill>
                    <a:srgbClr val="353A3C"/>
                  </a:solidFill>
                  <a:latin typeface="Comic Sans MS" panose="030F0702030302020204" pitchFamily="66" charset="0"/>
                </a:rPr>
                <a:t>   + 3n</a:t>
              </a:r>
              <a:endParaRPr lang="ru-RU" altLang="ru-RU" sz="1800" dirty="0"/>
            </a:p>
          </p:txBody>
        </p:sp>
        <p:sp>
          <p:nvSpPr>
            <p:cNvPr id="389" name="Rectangle 26">
              <a:extLst>
                <a:ext uri="{FF2B5EF4-FFF2-40B4-BE49-F238E27FC236}">
                  <a16:creationId xmlns:a16="http://schemas.microsoft.com/office/drawing/2014/main" id="{ADBA35C9-151A-4160-80DE-61BE8F9C2768}"/>
                </a:ext>
              </a:extLst>
            </p:cNvPr>
            <p:cNvSpPr>
              <a:spLocks noChangeArrowheads="1"/>
            </p:cNvSpPr>
            <p:nvPr/>
          </p:nvSpPr>
          <p:spPr bwMode="auto">
            <a:xfrm>
              <a:off x="6397768" y="162259"/>
              <a:ext cx="282128"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a:solidFill>
                    <a:srgbClr val="353A3C"/>
                  </a:solidFill>
                  <a:latin typeface="Comic Sans MS" panose="030F0702030302020204" pitchFamily="66" charset="0"/>
                </a:rPr>
                <a:t>288</a:t>
              </a:r>
              <a:endParaRPr lang="ru-RU" altLang="ru-RU" sz="1800"/>
            </a:p>
          </p:txBody>
        </p:sp>
        <p:sp>
          <p:nvSpPr>
            <p:cNvPr id="390" name="Freeform 27">
              <a:extLst>
                <a:ext uri="{FF2B5EF4-FFF2-40B4-BE49-F238E27FC236}">
                  <a16:creationId xmlns:a16="http://schemas.microsoft.com/office/drawing/2014/main" id="{2B31063C-27F0-414D-B95F-0973458CE358}"/>
                </a:ext>
              </a:extLst>
            </p:cNvPr>
            <p:cNvSpPr>
              <a:spLocks/>
            </p:cNvSpPr>
            <p:nvPr/>
          </p:nvSpPr>
          <p:spPr bwMode="auto">
            <a:xfrm>
              <a:off x="5937393" y="859172"/>
              <a:ext cx="590550" cy="577850"/>
            </a:xfrm>
            <a:custGeom>
              <a:avLst/>
              <a:gdLst>
                <a:gd name="T0" fmla="*/ 2147483647 w 50"/>
                <a:gd name="T1" fmla="*/ 0 h 49"/>
                <a:gd name="T2" fmla="*/ 2147483647 w 50"/>
                <a:gd name="T3" fmla="*/ 0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0 h 49"/>
                <a:gd name="T24" fmla="*/ 2147483647 w 50"/>
                <a:gd name="T25" fmla="*/ 0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2" y="0"/>
                  </a:moveTo>
                  <a:lnTo>
                    <a:pt x="50" y="0"/>
                  </a:lnTo>
                  <a:lnTo>
                    <a:pt x="50" y="1"/>
                  </a:lnTo>
                  <a:lnTo>
                    <a:pt x="50" y="49"/>
                  </a:lnTo>
                  <a:lnTo>
                    <a:pt x="2" y="49"/>
                  </a:lnTo>
                  <a:lnTo>
                    <a:pt x="0" y="49"/>
                  </a:lnTo>
                  <a:lnTo>
                    <a:pt x="0" y="1"/>
                  </a:lnTo>
                  <a:lnTo>
                    <a:pt x="2" y="1"/>
                  </a:lnTo>
                  <a:lnTo>
                    <a:pt x="2" y="0"/>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1" name="Freeform 28">
              <a:extLst>
                <a:ext uri="{FF2B5EF4-FFF2-40B4-BE49-F238E27FC236}">
                  <a16:creationId xmlns:a16="http://schemas.microsoft.com/office/drawing/2014/main" id="{989B7E67-0713-4F68-AF3B-F5F36852D225}"/>
                </a:ext>
              </a:extLst>
            </p:cNvPr>
            <p:cNvSpPr>
              <a:spLocks/>
            </p:cNvSpPr>
            <p:nvPr/>
          </p:nvSpPr>
          <p:spPr bwMode="auto">
            <a:xfrm>
              <a:off x="6432693" y="657559"/>
              <a:ext cx="212725" cy="354013"/>
            </a:xfrm>
            <a:custGeom>
              <a:avLst/>
              <a:gdLst>
                <a:gd name="T0" fmla="*/ 23 w 134"/>
                <a:gd name="T1" fmla="*/ 223 h 223"/>
                <a:gd name="T2" fmla="*/ 134 w 134"/>
                <a:gd name="T3" fmla="*/ 8 h 223"/>
                <a:gd name="T4" fmla="*/ 119 w 134"/>
                <a:gd name="T5" fmla="*/ 0 h 223"/>
                <a:gd name="T6" fmla="*/ 0 w 134"/>
                <a:gd name="T7" fmla="*/ 216 h 223"/>
                <a:gd name="T8" fmla="*/ 23 w 134"/>
                <a:gd name="T9" fmla="*/ 223 h 223"/>
                <a:gd name="T10" fmla="*/ 0 60000 65536"/>
                <a:gd name="T11" fmla="*/ 0 60000 65536"/>
                <a:gd name="T12" fmla="*/ 0 60000 65536"/>
                <a:gd name="T13" fmla="*/ 0 60000 65536"/>
                <a:gd name="T14" fmla="*/ 0 60000 65536"/>
                <a:gd name="T15" fmla="*/ 0 w 134"/>
                <a:gd name="T16" fmla="*/ 0 h 223"/>
                <a:gd name="T17" fmla="*/ 134 w 134"/>
                <a:gd name="T18" fmla="*/ 223 h 223"/>
              </a:gdLst>
              <a:ahLst/>
              <a:cxnLst>
                <a:cxn ang="T10">
                  <a:pos x="T0" y="T1"/>
                </a:cxn>
                <a:cxn ang="T11">
                  <a:pos x="T2" y="T3"/>
                </a:cxn>
                <a:cxn ang="T12">
                  <a:pos x="T4" y="T5"/>
                </a:cxn>
                <a:cxn ang="T13">
                  <a:pos x="T6" y="T7"/>
                </a:cxn>
                <a:cxn ang="T14">
                  <a:pos x="T8" y="T9"/>
                </a:cxn>
              </a:cxnLst>
              <a:rect l="T15" t="T16" r="T17" b="T18"/>
              <a:pathLst>
                <a:path w="134" h="223">
                  <a:moveTo>
                    <a:pt x="23" y="223"/>
                  </a:moveTo>
                  <a:lnTo>
                    <a:pt x="134" y="8"/>
                  </a:lnTo>
                  <a:lnTo>
                    <a:pt x="119" y="0"/>
                  </a:lnTo>
                  <a:lnTo>
                    <a:pt x="0" y="216"/>
                  </a:lnTo>
                  <a:lnTo>
                    <a:pt x="23" y="223"/>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2" name="Freeform 29">
              <a:extLst>
                <a:ext uri="{FF2B5EF4-FFF2-40B4-BE49-F238E27FC236}">
                  <a16:creationId xmlns:a16="http://schemas.microsoft.com/office/drawing/2014/main" id="{BC338727-5A91-4F38-B7DB-CA9B181ED1A8}"/>
                </a:ext>
              </a:extLst>
            </p:cNvPr>
            <p:cNvSpPr>
              <a:spLocks/>
            </p:cNvSpPr>
            <p:nvPr/>
          </p:nvSpPr>
          <p:spPr bwMode="auto">
            <a:xfrm>
              <a:off x="6421581" y="952834"/>
              <a:ext cx="141287" cy="95250"/>
            </a:xfrm>
            <a:custGeom>
              <a:avLst/>
              <a:gdLst>
                <a:gd name="T0" fmla="*/ 0 w 89"/>
                <a:gd name="T1" fmla="*/ 52 h 60"/>
                <a:gd name="T2" fmla="*/ 15 w 89"/>
                <a:gd name="T3" fmla="*/ 60 h 60"/>
                <a:gd name="T4" fmla="*/ 89 w 89"/>
                <a:gd name="T5" fmla="*/ 15 h 60"/>
                <a:gd name="T6" fmla="*/ 82 w 89"/>
                <a:gd name="T7" fmla="*/ 0 h 60"/>
                <a:gd name="T8" fmla="*/ 7 w 89"/>
                <a:gd name="T9" fmla="*/ 45 h 60"/>
                <a:gd name="T10" fmla="*/ 22 w 89"/>
                <a:gd name="T11" fmla="*/ 45 h 60"/>
                <a:gd name="T12" fmla="*/ 0 w 89"/>
                <a:gd name="T13" fmla="*/ 52 h 60"/>
                <a:gd name="T14" fmla="*/ 0 60000 65536"/>
                <a:gd name="T15" fmla="*/ 0 60000 65536"/>
                <a:gd name="T16" fmla="*/ 0 60000 65536"/>
                <a:gd name="T17" fmla="*/ 0 60000 65536"/>
                <a:gd name="T18" fmla="*/ 0 60000 65536"/>
                <a:gd name="T19" fmla="*/ 0 60000 65536"/>
                <a:gd name="T20" fmla="*/ 0 60000 65536"/>
                <a:gd name="T21" fmla="*/ 0 w 89"/>
                <a:gd name="T22" fmla="*/ 0 h 60"/>
                <a:gd name="T23" fmla="*/ 89 w 8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0">
                  <a:moveTo>
                    <a:pt x="0" y="52"/>
                  </a:moveTo>
                  <a:lnTo>
                    <a:pt x="15" y="60"/>
                  </a:lnTo>
                  <a:lnTo>
                    <a:pt x="89" y="15"/>
                  </a:lnTo>
                  <a:lnTo>
                    <a:pt x="82" y="0"/>
                  </a:lnTo>
                  <a:lnTo>
                    <a:pt x="7" y="45"/>
                  </a:lnTo>
                  <a:lnTo>
                    <a:pt x="22" y="45"/>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3" name="Freeform 30">
              <a:extLst>
                <a:ext uri="{FF2B5EF4-FFF2-40B4-BE49-F238E27FC236}">
                  <a16:creationId xmlns:a16="http://schemas.microsoft.com/office/drawing/2014/main" id="{B7BD16A5-F625-4C94-9020-5E93D09F1505}"/>
                </a:ext>
              </a:extLst>
            </p:cNvPr>
            <p:cNvSpPr>
              <a:spLocks/>
            </p:cNvSpPr>
            <p:nvPr/>
          </p:nvSpPr>
          <p:spPr bwMode="auto">
            <a:xfrm>
              <a:off x="6421581" y="1035384"/>
              <a:ext cx="23812" cy="23813"/>
            </a:xfrm>
            <a:custGeom>
              <a:avLst/>
              <a:gdLst>
                <a:gd name="T0" fmla="*/ 0 w 15"/>
                <a:gd name="T1" fmla="*/ 0 h 15"/>
                <a:gd name="T2" fmla="*/ 0 w 15"/>
                <a:gd name="T3" fmla="*/ 15 h 15"/>
                <a:gd name="T4" fmla="*/ 15 w 15"/>
                <a:gd name="T5" fmla="*/ 8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0"/>
                  </a:moveTo>
                  <a:lnTo>
                    <a:pt x="0" y="15"/>
                  </a:lnTo>
                  <a:lnTo>
                    <a:pt x="15" y="8"/>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4" name="Freeform 31">
              <a:extLst>
                <a:ext uri="{FF2B5EF4-FFF2-40B4-BE49-F238E27FC236}">
                  <a16:creationId xmlns:a16="http://schemas.microsoft.com/office/drawing/2014/main" id="{BE50F186-06B5-4704-B54D-FB01D0FCB222}"/>
                </a:ext>
              </a:extLst>
            </p:cNvPr>
            <p:cNvSpPr>
              <a:spLocks/>
            </p:cNvSpPr>
            <p:nvPr/>
          </p:nvSpPr>
          <p:spPr bwMode="auto">
            <a:xfrm>
              <a:off x="6408881" y="894097"/>
              <a:ext cx="47625" cy="141288"/>
            </a:xfrm>
            <a:custGeom>
              <a:avLst/>
              <a:gdLst>
                <a:gd name="T0" fmla="*/ 8 w 30"/>
                <a:gd name="T1" fmla="*/ 0 h 89"/>
                <a:gd name="T2" fmla="*/ 0 w 30"/>
                <a:gd name="T3" fmla="*/ 0 h 89"/>
                <a:gd name="T4" fmla="*/ 8 w 30"/>
                <a:gd name="T5" fmla="*/ 89 h 89"/>
                <a:gd name="T6" fmla="*/ 30 w 30"/>
                <a:gd name="T7" fmla="*/ 82 h 89"/>
                <a:gd name="T8" fmla="*/ 23 w 30"/>
                <a:gd name="T9" fmla="*/ 0 h 89"/>
                <a:gd name="T10" fmla="*/ 8 w 30"/>
                <a:gd name="T11" fmla="*/ 0 h 89"/>
                <a:gd name="T12" fmla="*/ 0 60000 65536"/>
                <a:gd name="T13" fmla="*/ 0 60000 65536"/>
                <a:gd name="T14" fmla="*/ 0 60000 65536"/>
                <a:gd name="T15" fmla="*/ 0 60000 65536"/>
                <a:gd name="T16" fmla="*/ 0 60000 65536"/>
                <a:gd name="T17" fmla="*/ 0 60000 65536"/>
                <a:gd name="T18" fmla="*/ 0 w 30"/>
                <a:gd name="T19" fmla="*/ 0 h 89"/>
                <a:gd name="T20" fmla="*/ 30 w 30"/>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30" h="89">
                  <a:moveTo>
                    <a:pt x="8" y="0"/>
                  </a:moveTo>
                  <a:lnTo>
                    <a:pt x="0" y="0"/>
                  </a:lnTo>
                  <a:lnTo>
                    <a:pt x="8" y="89"/>
                  </a:lnTo>
                  <a:lnTo>
                    <a:pt x="30" y="82"/>
                  </a:lnTo>
                  <a:lnTo>
                    <a:pt x="23" y="0"/>
                  </a:lnTo>
                  <a:lnTo>
                    <a:pt x="8"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5" name="Freeform 32">
              <a:extLst>
                <a:ext uri="{FF2B5EF4-FFF2-40B4-BE49-F238E27FC236}">
                  <a16:creationId xmlns:a16="http://schemas.microsoft.com/office/drawing/2014/main" id="{EF1795CB-17A5-4A9F-A282-833BB8B2418E}"/>
                </a:ext>
              </a:extLst>
            </p:cNvPr>
            <p:cNvSpPr>
              <a:spLocks/>
            </p:cNvSpPr>
            <p:nvPr/>
          </p:nvSpPr>
          <p:spPr bwMode="auto">
            <a:xfrm>
              <a:off x="6043756" y="1389397"/>
              <a:ext cx="212725" cy="365125"/>
            </a:xfrm>
            <a:custGeom>
              <a:avLst/>
              <a:gdLst>
                <a:gd name="T0" fmla="*/ 15 w 134"/>
                <a:gd name="T1" fmla="*/ 230 h 230"/>
                <a:gd name="T2" fmla="*/ 134 w 134"/>
                <a:gd name="T3" fmla="*/ 15 h 230"/>
                <a:gd name="T4" fmla="*/ 119 w 134"/>
                <a:gd name="T5" fmla="*/ 0 h 230"/>
                <a:gd name="T6" fmla="*/ 0 w 134"/>
                <a:gd name="T7" fmla="*/ 223 h 230"/>
                <a:gd name="T8" fmla="*/ 15 w 134"/>
                <a:gd name="T9" fmla="*/ 230 h 230"/>
                <a:gd name="T10" fmla="*/ 0 60000 65536"/>
                <a:gd name="T11" fmla="*/ 0 60000 65536"/>
                <a:gd name="T12" fmla="*/ 0 60000 65536"/>
                <a:gd name="T13" fmla="*/ 0 60000 65536"/>
                <a:gd name="T14" fmla="*/ 0 60000 65536"/>
                <a:gd name="T15" fmla="*/ 0 w 134"/>
                <a:gd name="T16" fmla="*/ 0 h 230"/>
                <a:gd name="T17" fmla="*/ 134 w 134"/>
                <a:gd name="T18" fmla="*/ 230 h 230"/>
              </a:gdLst>
              <a:ahLst/>
              <a:cxnLst>
                <a:cxn ang="T10">
                  <a:pos x="T0" y="T1"/>
                </a:cxn>
                <a:cxn ang="T11">
                  <a:pos x="T2" y="T3"/>
                </a:cxn>
                <a:cxn ang="T12">
                  <a:pos x="T4" y="T5"/>
                </a:cxn>
                <a:cxn ang="T13">
                  <a:pos x="T6" y="T7"/>
                </a:cxn>
                <a:cxn ang="T14">
                  <a:pos x="T8" y="T9"/>
                </a:cxn>
              </a:cxnLst>
              <a:rect l="T15" t="T16" r="T17" b="T18"/>
              <a:pathLst>
                <a:path w="134" h="230">
                  <a:moveTo>
                    <a:pt x="15" y="230"/>
                  </a:moveTo>
                  <a:lnTo>
                    <a:pt x="134" y="15"/>
                  </a:lnTo>
                  <a:lnTo>
                    <a:pt x="119" y="0"/>
                  </a:lnTo>
                  <a:lnTo>
                    <a:pt x="0" y="223"/>
                  </a:lnTo>
                  <a:lnTo>
                    <a:pt x="15" y="23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6" name="Freeform 33">
              <a:extLst>
                <a:ext uri="{FF2B5EF4-FFF2-40B4-BE49-F238E27FC236}">
                  <a16:creationId xmlns:a16="http://schemas.microsoft.com/office/drawing/2014/main" id="{951780A6-BCB9-4ECC-811C-29F2E2CF0429}"/>
                </a:ext>
              </a:extLst>
            </p:cNvPr>
            <p:cNvSpPr>
              <a:spLocks/>
            </p:cNvSpPr>
            <p:nvPr/>
          </p:nvSpPr>
          <p:spPr bwMode="auto">
            <a:xfrm>
              <a:off x="6032643" y="1684672"/>
              <a:ext cx="141287" cy="93663"/>
            </a:xfrm>
            <a:custGeom>
              <a:avLst/>
              <a:gdLst>
                <a:gd name="T0" fmla="*/ 0 w 89"/>
                <a:gd name="T1" fmla="*/ 52 h 59"/>
                <a:gd name="T2" fmla="*/ 14 w 89"/>
                <a:gd name="T3" fmla="*/ 59 h 59"/>
                <a:gd name="T4" fmla="*/ 89 w 89"/>
                <a:gd name="T5" fmla="*/ 22 h 59"/>
                <a:gd name="T6" fmla="*/ 81 w 89"/>
                <a:gd name="T7" fmla="*/ 0 h 59"/>
                <a:gd name="T8" fmla="*/ 7 w 89"/>
                <a:gd name="T9" fmla="*/ 44 h 59"/>
                <a:gd name="T10" fmla="*/ 22 w 89"/>
                <a:gd name="T11" fmla="*/ 52 h 59"/>
                <a:gd name="T12" fmla="*/ 0 w 89"/>
                <a:gd name="T13" fmla="*/ 52 h 59"/>
                <a:gd name="T14" fmla="*/ 0 60000 65536"/>
                <a:gd name="T15" fmla="*/ 0 60000 65536"/>
                <a:gd name="T16" fmla="*/ 0 60000 65536"/>
                <a:gd name="T17" fmla="*/ 0 60000 65536"/>
                <a:gd name="T18" fmla="*/ 0 60000 65536"/>
                <a:gd name="T19" fmla="*/ 0 60000 65536"/>
                <a:gd name="T20" fmla="*/ 0 60000 65536"/>
                <a:gd name="T21" fmla="*/ 0 w 89"/>
                <a:gd name="T22" fmla="*/ 0 h 59"/>
                <a:gd name="T23" fmla="*/ 89 w 89"/>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59">
                  <a:moveTo>
                    <a:pt x="0" y="52"/>
                  </a:moveTo>
                  <a:lnTo>
                    <a:pt x="14" y="59"/>
                  </a:lnTo>
                  <a:lnTo>
                    <a:pt x="89" y="22"/>
                  </a:lnTo>
                  <a:lnTo>
                    <a:pt x="81" y="0"/>
                  </a:lnTo>
                  <a:lnTo>
                    <a:pt x="7" y="44"/>
                  </a:lnTo>
                  <a:lnTo>
                    <a:pt x="22"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7" name="Freeform 34">
              <a:extLst>
                <a:ext uri="{FF2B5EF4-FFF2-40B4-BE49-F238E27FC236}">
                  <a16:creationId xmlns:a16="http://schemas.microsoft.com/office/drawing/2014/main" id="{49379B29-CEB8-4E20-9BEB-CECCE343EE61}"/>
                </a:ext>
              </a:extLst>
            </p:cNvPr>
            <p:cNvSpPr>
              <a:spLocks/>
            </p:cNvSpPr>
            <p:nvPr/>
          </p:nvSpPr>
          <p:spPr bwMode="auto">
            <a:xfrm>
              <a:off x="6032643" y="1767222"/>
              <a:ext cx="22225" cy="23813"/>
            </a:xfrm>
            <a:custGeom>
              <a:avLst/>
              <a:gdLst>
                <a:gd name="T0" fmla="*/ 0 w 14"/>
                <a:gd name="T1" fmla="*/ 0 h 15"/>
                <a:gd name="T2" fmla="*/ 0 w 14"/>
                <a:gd name="T3" fmla="*/ 15 h 15"/>
                <a:gd name="T4" fmla="*/ 14 w 14"/>
                <a:gd name="T5" fmla="*/ 7 h 15"/>
                <a:gd name="T6" fmla="*/ 0 w 14"/>
                <a:gd name="T7" fmla="*/ 0 h 15"/>
                <a:gd name="T8" fmla="*/ 0 60000 65536"/>
                <a:gd name="T9" fmla="*/ 0 60000 65536"/>
                <a:gd name="T10" fmla="*/ 0 60000 65536"/>
                <a:gd name="T11" fmla="*/ 0 60000 65536"/>
                <a:gd name="T12" fmla="*/ 0 w 14"/>
                <a:gd name="T13" fmla="*/ 0 h 15"/>
                <a:gd name="T14" fmla="*/ 14 w 14"/>
                <a:gd name="T15" fmla="*/ 15 h 15"/>
              </a:gdLst>
              <a:ahLst/>
              <a:cxnLst>
                <a:cxn ang="T8">
                  <a:pos x="T0" y="T1"/>
                </a:cxn>
                <a:cxn ang="T9">
                  <a:pos x="T2" y="T3"/>
                </a:cxn>
                <a:cxn ang="T10">
                  <a:pos x="T4" y="T5"/>
                </a:cxn>
                <a:cxn ang="T11">
                  <a:pos x="T6" y="T7"/>
                </a:cxn>
              </a:cxnLst>
              <a:rect l="T12" t="T13" r="T14" b="T15"/>
              <a:pathLst>
                <a:path w="14" h="15">
                  <a:moveTo>
                    <a:pt x="0" y="0"/>
                  </a:moveTo>
                  <a:lnTo>
                    <a:pt x="0" y="15"/>
                  </a:lnTo>
                  <a:lnTo>
                    <a:pt x="14" y="7"/>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8" name="Freeform 35">
              <a:extLst>
                <a:ext uri="{FF2B5EF4-FFF2-40B4-BE49-F238E27FC236}">
                  <a16:creationId xmlns:a16="http://schemas.microsoft.com/office/drawing/2014/main" id="{854C9CEE-0AF7-4B78-83E3-98072AF4161C}"/>
                </a:ext>
              </a:extLst>
            </p:cNvPr>
            <p:cNvSpPr>
              <a:spLocks/>
            </p:cNvSpPr>
            <p:nvPr/>
          </p:nvSpPr>
          <p:spPr bwMode="auto">
            <a:xfrm>
              <a:off x="6019943" y="1625934"/>
              <a:ext cx="47625" cy="141288"/>
            </a:xfrm>
            <a:custGeom>
              <a:avLst/>
              <a:gdLst>
                <a:gd name="T0" fmla="*/ 8 w 30"/>
                <a:gd name="T1" fmla="*/ 7 h 89"/>
                <a:gd name="T2" fmla="*/ 0 w 30"/>
                <a:gd name="T3" fmla="*/ 7 h 89"/>
                <a:gd name="T4" fmla="*/ 8 w 30"/>
                <a:gd name="T5" fmla="*/ 89 h 89"/>
                <a:gd name="T6" fmla="*/ 30 w 30"/>
                <a:gd name="T7" fmla="*/ 89 h 89"/>
                <a:gd name="T8" fmla="*/ 22 w 30"/>
                <a:gd name="T9" fmla="*/ 0 h 89"/>
                <a:gd name="T10" fmla="*/ 8 w 30"/>
                <a:gd name="T11" fmla="*/ 7 h 89"/>
                <a:gd name="T12" fmla="*/ 0 60000 65536"/>
                <a:gd name="T13" fmla="*/ 0 60000 65536"/>
                <a:gd name="T14" fmla="*/ 0 60000 65536"/>
                <a:gd name="T15" fmla="*/ 0 60000 65536"/>
                <a:gd name="T16" fmla="*/ 0 60000 65536"/>
                <a:gd name="T17" fmla="*/ 0 60000 65536"/>
                <a:gd name="T18" fmla="*/ 0 w 30"/>
                <a:gd name="T19" fmla="*/ 0 h 89"/>
                <a:gd name="T20" fmla="*/ 30 w 30"/>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30" h="89">
                  <a:moveTo>
                    <a:pt x="8" y="7"/>
                  </a:moveTo>
                  <a:lnTo>
                    <a:pt x="0" y="7"/>
                  </a:lnTo>
                  <a:lnTo>
                    <a:pt x="8" y="89"/>
                  </a:lnTo>
                  <a:lnTo>
                    <a:pt x="30" y="89"/>
                  </a:lnTo>
                  <a:lnTo>
                    <a:pt x="22" y="0"/>
                  </a:lnTo>
                  <a:lnTo>
                    <a:pt x="8" y="7"/>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9" name="Freeform 36">
              <a:extLst>
                <a:ext uri="{FF2B5EF4-FFF2-40B4-BE49-F238E27FC236}">
                  <a16:creationId xmlns:a16="http://schemas.microsoft.com/office/drawing/2014/main" id="{6AC46E1E-7775-4890-BA30-72086BAB50A3}"/>
                </a:ext>
              </a:extLst>
            </p:cNvPr>
            <p:cNvSpPr>
              <a:spLocks/>
            </p:cNvSpPr>
            <p:nvPr/>
          </p:nvSpPr>
          <p:spPr bwMode="auto">
            <a:xfrm>
              <a:off x="5678631" y="2038684"/>
              <a:ext cx="200025" cy="365125"/>
            </a:xfrm>
            <a:custGeom>
              <a:avLst/>
              <a:gdLst>
                <a:gd name="T0" fmla="*/ 14 w 126"/>
                <a:gd name="T1" fmla="*/ 230 h 230"/>
                <a:gd name="T2" fmla="*/ 126 w 126"/>
                <a:gd name="T3" fmla="*/ 7 h 230"/>
                <a:gd name="T4" fmla="*/ 111 w 126"/>
                <a:gd name="T5" fmla="*/ 0 h 230"/>
                <a:gd name="T6" fmla="*/ 0 w 126"/>
                <a:gd name="T7" fmla="*/ 223 h 230"/>
                <a:gd name="T8" fmla="*/ 14 w 126"/>
                <a:gd name="T9" fmla="*/ 230 h 230"/>
                <a:gd name="T10" fmla="*/ 0 60000 65536"/>
                <a:gd name="T11" fmla="*/ 0 60000 65536"/>
                <a:gd name="T12" fmla="*/ 0 60000 65536"/>
                <a:gd name="T13" fmla="*/ 0 60000 65536"/>
                <a:gd name="T14" fmla="*/ 0 60000 65536"/>
                <a:gd name="T15" fmla="*/ 0 w 126"/>
                <a:gd name="T16" fmla="*/ 0 h 230"/>
                <a:gd name="T17" fmla="*/ 126 w 126"/>
                <a:gd name="T18" fmla="*/ 230 h 230"/>
              </a:gdLst>
              <a:ahLst/>
              <a:cxnLst>
                <a:cxn ang="T10">
                  <a:pos x="T0" y="T1"/>
                </a:cxn>
                <a:cxn ang="T11">
                  <a:pos x="T2" y="T3"/>
                </a:cxn>
                <a:cxn ang="T12">
                  <a:pos x="T4" y="T5"/>
                </a:cxn>
                <a:cxn ang="T13">
                  <a:pos x="T6" y="T7"/>
                </a:cxn>
                <a:cxn ang="T14">
                  <a:pos x="T8" y="T9"/>
                </a:cxn>
              </a:cxnLst>
              <a:rect l="T15" t="T16" r="T17" b="T18"/>
              <a:pathLst>
                <a:path w="126" h="230">
                  <a:moveTo>
                    <a:pt x="14" y="230"/>
                  </a:moveTo>
                  <a:lnTo>
                    <a:pt x="126" y="7"/>
                  </a:lnTo>
                  <a:lnTo>
                    <a:pt x="111" y="0"/>
                  </a:lnTo>
                  <a:lnTo>
                    <a:pt x="0" y="223"/>
                  </a:lnTo>
                  <a:lnTo>
                    <a:pt x="14" y="23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 name="Freeform 37">
              <a:extLst>
                <a:ext uri="{FF2B5EF4-FFF2-40B4-BE49-F238E27FC236}">
                  <a16:creationId xmlns:a16="http://schemas.microsoft.com/office/drawing/2014/main" id="{43636211-679F-4BAB-BD36-A32B89679106}"/>
                </a:ext>
              </a:extLst>
            </p:cNvPr>
            <p:cNvSpPr>
              <a:spLocks/>
            </p:cNvSpPr>
            <p:nvPr/>
          </p:nvSpPr>
          <p:spPr bwMode="auto">
            <a:xfrm>
              <a:off x="5665931" y="2333959"/>
              <a:ext cx="141287" cy="93663"/>
            </a:xfrm>
            <a:custGeom>
              <a:avLst/>
              <a:gdLst>
                <a:gd name="T0" fmla="*/ 0 w 89"/>
                <a:gd name="T1" fmla="*/ 52 h 59"/>
                <a:gd name="T2" fmla="*/ 8 w 89"/>
                <a:gd name="T3" fmla="*/ 59 h 59"/>
                <a:gd name="T4" fmla="*/ 89 w 89"/>
                <a:gd name="T5" fmla="*/ 22 h 59"/>
                <a:gd name="T6" fmla="*/ 74 w 89"/>
                <a:gd name="T7" fmla="*/ 0 h 59"/>
                <a:gd name="T8" fmla="*/ 0 w 89"/>
                <a:gd name="T9" fmla="*/ 44 h 59"/>
                <a:gd name="T10" fmla="*/ 15 w 89"/>
                <a:gd name="T11" fmla="*/ 52 h 59"/>
                <a:gd name="T12" fmla="*/ 0 w 89"/>
                <a:gd name="T13" fmla="*/ 52 h 59"/>
                <a:gd name="T14" fmla="*/ 0 60000 65536"/>
                <a:gd name="T15" fmla="*/ 0 60000 65536"/>
                <a:gd name="T16" fmla="*/ 0 60000 65536"/>
                <a:gd name="T17" fmla="*/ 0 60000 65536"/>
                <a:gd name="T18" fmla="*/ 0 60000 65536"/>
                <a:gd name="T19" fmla="*/ 0 60000 65536"/>
                <a:gd name="T20" fmla="*/ 0 60000 65536"/>
                <a:gd name="T21" fmla="*/ 0 w 89"/>
                <a:gd name="T22" fmla="*/ 0 h 59"/>
                <a:gd name="T23" fmla="*/ 89 w 89"/>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59">
                  <a:moveTo>
                    <a:pt x="0" y="52"/>
                  </a:moveTo>
                  <a:lnTo>
                    <a:pt x="8" y="59"/>
                  </a:lnTo>
                  <a:lnTo>
                    <a:pt x="89" y="22"/>
                  </a:lnTo>
                  <a:lnTo>
                    <a:pt x="74" y="0"/>
                  </a:lnTo>
                  <a:lnTo>
                    <a:pt x="0" y="44"/>
                  </a:lnTo>
                  <a:lnTo>
                    <a:pt x="15"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 name="Freeform 38">
              <a:extLst>
                <a:ext uri="{FF2B5EF4-FFF2-40B4-BE49-F238E27FC236}">
                  <a16:creationId xmlns:a16="http://schemas.microsoft.com/office/drawing/2014/main" id="{23DE0F1E-4B1C-4653-8F36-14604BAF64A8}"/>
                </a:ext>
              </a:extLst>
            </p:cNvPr>
            <p:cNvSpPr>
              <a:spLocks/>
            </p:cNvSpPr>
            <p:nvPr/>
          </p:nvSpPr>
          <p:spPr bwMode="auto">
            <a:xfrm>
              <a:off x="5665931" y="2416509"/>
              <a:ext cx="12700" cy="22225"/>
            </a:xfrm>
            <a:custGeom>
              <a:avLst/>
              <a:gdLst>
                <a:gd name="T0" fmla="*/ 0 w 8"/>
                <a:gd name="T1" fmla="*/ 0 h 14"/>
                <a:gd name="T2" fmla="*/ 0 w 8"/>
                <a:gd name="T3" fmla="*/ 14 h 14"/>
                <a:gd name="T4" fmla="*/ 8 w 8"/>
                <a:gd name="T5" fmla="*/ 7 h 14"/>
                <a:gd name="T6" fmla="*/ 0 w 8"/>
                <a:gd name="T7" fmla="*/ 0 h 14"/>
                <a:gd name="T8" fmla="*/ 0 60000 65536"/>
                <a:gd name="T9" fmla="*/ 0 60000 65536"/>
                <a:gd name="T10" fmla="*/ 0 60000 65536"/>
                <a:gd name="T11" fmla="*/ 0 60000 65536"/>
                <a:gd name="T12" fmla="*/ 0 w 8"/>
                <a:gd name="T13" fmla="*/ 0 h 14"/>
                <a:gd name="T14" fmla="*/ 8 w 8"/>
                <a:gd name="T15" fmla="*/ 14 h 14"/>
              </a:gdLst>
              <a:ahLst/>
              <a:cxnLst>
                <a:cxn ang="T8">
                  <a:pos x="T0" y="T1"/>
                </a:cxn>
                <a:cxn ang="T9">
                  <a:pos x="T2" y="T3"/>
                </a:cxn>
                <a:cxn ang="T10">
                  <a:pos x="T4" y="T5"/>
                </a:cxn>
                <a:cxn ang="T11">
                  <a:pos x="T6" y="T7"/>
                </a:cxn>
              </a:cxnLst>
              <a:rect l="T12" t="T13" r="T14" b="T15"/>
              <a:pathLst>
                <a:path w="8" h="14">
                  <a:moveTo>
                    <a:pt x="0" y="0"/>
                  </a:moveTo>
                  <a:lnTo>
                    <a:pt x="0" y="14"/>
                  </a:lnTo>
                  <a:lnTo>
                    <a:pt x="8" y="7"/>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 name="Freeform 39">
              <a:extLst>
                <a:ext uri="{FF2B5EF4-FFF2-40B4-BE49-F238E27FC236}">
                  <a16:creationId xmlns:a16="http://schemas.microsoft.com/office/drawing/2014/main" id="{481C034D-5AB5-415C-81DA-3D9BC4FF3526}"/>
                </a:ext>
              </a:extLst>
            </p:cNvPr>
            <p:cNvSpPr>
              <a:spLocks/>
            </p:cNvSpPr>
            <p:nvPr/>
          </p:nvSpPr>
          <p:spPr bwMode="auto">
            <a:xfrm>
              <a:off x="5642118" y="2273634"/>
              <a:ext cx="47625" cy="142875"/>
            </a:xfrm>
            <a:custGeom>
              <a:avLst/>
              <a:gdLst>
                <a:gd name="T0" fmla="*/ 15 w 30"/>
                <a:gd name="T1" fmla="*/ 8 h 90"/>
                <a:gd name="T2" fmla="*/ 0 w 30"/>
                <a:gd name="T3" fmla="*/ 8 h 90"/>
                <a:gd name="T4" fmla="*/ 15 w 30"/>
                <a:gd name="T5" fmla="*/ 90 h 90"/>
                <a:gd name="T6" fmla="*/ 30 w 30"/>
                <a:gd name="T7" fmla="*/ 90 h 90"/>
                <a:gd name="T8" fmla="*/ 23 w 30"/>
                <a:gd name="T9" fmla="*/ 0 h 90"/>
                <a:gd name="T10" fmla="*/ 15 w 30"/>
                <a:gd name="T11" fmla="*/ 8 h 90"/>
                <a:gd name="T12" fmla="*/ 0 60000 65536"/>
                <a:gd name="T13" fmla="*/ 0 60000 65536"/>
                <a:gd name="T14" fmla="*/ 0 60000 65536"/>
                <a:gd name="T15" fmla="*/ 0 60000 65536"/>
                <a:gd name="T16" fmla="*/ 0 60000 65536"/>
                <a:gd name="T17" fmla="*/ 0 60000 65536"/>
                <a:gd name="T18" fmla="*/ 0 w 30"/>
                <a:gd name="T19" fmla="*/ 0 h 90"/>
                <a:gd name="T20" fmla="*/ 30 w 30"/>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30" h="90">
                  <a:moveTo>
                    <a:pt x="15" y="8"/>
                  </a:moveTo>
                  <a:lnTo>
                    <a:pt x="0" y="8"/>
                  </a:lnTo>
                  <a:lnTo>
                    <a:pt x="15" y="90"/>
                  </a:lnTo>
                  <a:lnTo>
                    <a:pt x="30" y="90"/>
                  </a:lnTo>
                  <a:lnTo>
                    <a:pt x="23" y="0"/>
                  </a:lnTo>
                  <a:lnTo>
                    <a:pt x="15" y="8"/>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 name="Freeform 41">
              <a:extLst>
                <a:ext uri="{FF2B5EF4-FFF2-40B4-BE49-F238E27FC236}">
                  <a16:creationId xmlns:a16="http://schemas.microsoft.com/office/drawing/2014/main" id="{CDE16C27-3553-4E63-A00B-023E10A0D1FB}"/>
                </a:ext>
              </a:extLst>
            </p:cNvPr>
            <p:cNvSpPr>
              <a:spLocks/>
            </p:cNvSpPr>
            <p:nvPr/>
          </p:nvSpPr>
          <p:spPr bwMode="auto">
            <a:xfrm>
              <a:off x="4414981" y="3630947"/>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1" y="49"/>
                  </a:moveTo>
                  <a:lnTo>
                    <a:pt x="50" y="49"/>
                  </a:lnTo>
                  <a:lnTo>
                    <a:pt x="50" y="1"/>
                  </a:lnTo>
                  <a:lnTo>
                    <a:pt x="50" y="0"/>
                  </a:lnTo>
                  <a:lnTo>
                    <a:pt x="1" y="0"/>
                  </a:lnTo>
                  <a:lnTo>
                    <a:pt x="1" y="1"/>
                  </a:lnTo>
                  <a:lnTo>
                    <a:pt x="0" y="1"/>
                  </a:lnTo>
                  <a:lnTo>
                    <a:pt x="0" y="49"/>
                  </a:lnTo>
                  <a:lnTo>
                    <a:pt x="1" y="49"/>
                  </a:lnTo>
                  <a:close/>
                </a:path>
              </a:pathLst>
            </a:custGeom>
            <a:solidFill>
              <a:srgbClr val="19AD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 name="Freeform 42">
              <a:extLst>
                <a:ext uri="{FF2B5EF4-FFF2-40B4-BE49-F238E27FC236}">
                  <a16:creationId xmlns:a16="http://schemas.microsoft.com/office/drawing/2014/main" id="{CCC22B07-9A7C-4CA4-A3F1-885B15F6F240}"/>
                </a:ext>
              </a:extLst>
            </p:cNvPr>
            <p:cNvSpPr>
              <a:spLocks/>
            </p:cNvSpPr>
            <p:nvPr/>
          </p:nvSpPr>
          <p:spPr bwMode="auto">
            <a:xfrm>
              <a:off x="4414981" y="3630947"/>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2147483647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1" y="49"/>
                  </a:moveTo>
                  <a:lnTo>
                    <a:pt x="50" y="49"/>
                  </a:lnTo>
                  <a:lnTo>
                    <a:pt x="50" y="1"/>
                  </a:lnTo>
                  <a:lnTo>
                    <a:pt x="50" y="0"/>
                  </a:lnTo>
                  <a:lnTo>
                    <a:pt x="1" y="0"/>
                  </a:lnTo>
                  <a:lnTo>
                    <a:pt x="1" y="1"/>
                  </a:lnTo>
                  <a:lnTo>
                    <a:pt x="0" y="1"/>
                  </a:lnTo>
                  <a:lnTo>
                    <a:pt x="0" y="49"/>
                  </a:lnTo>
                  <a:lnTo>
                    <a:pt x="1"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8" name="Freeform 45">
              <a:extLst>
                <a:ext uri="{FF2B5EF4-FFF2-40B4-BE49-F238E27FC236}">
                  <a16:creationId xmlns:a16="http://schemas.microsoft.com/office/drawing/2014/main" id="{849FA070-BE57-4C89-A9CC-153066CF965D}"/>
                </a:ext>
              </a:extLst>
            </p:cNvPr>
            <p:cNvSpPr>
              <a:spLocks/>
            </p:cNvSpPr>
            <p:nvPr/>
          </p:nvSpPr>
          <p:spPr bwMode="auto">
            <a:xfrm>
              <a:off x="4792806" y="2946734"/>
              <a:ext cx="590550" cy="577850"/>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0 h 49"/>
                <a:gd name="T10" fmla="*/ 2147483647 w 50"/>
                <a:gd name="T11" fmla="*/ 0 h 49"/>
                <a:gd name="T12" fmla="*/ 2147483647 w 50"/>
                <a:gd name="T13" fmla="*/ 0 h 49"/>
                <a:gd name="T14" fmla="*/ 0 w 50"/>
                <a:gd name="T15" fmla="*/ 0 h 49"/>
                <a:gd name="T16" fmla="*/ 0 w 50"/>
                <a:gd name="T17" fmla="*/ 0 h 49"/>
                <a:gd name="T18" fmla="*/ 0 w 50"/>
                <a:gd name="T19" fmla="*/ 2147483647 h 49"/>
                <a:gd name="T20" fmla="*/ 0 w 50"/>
                <a:gd name="T21" fmla="*/ 2147483647 h 49"/>
                <a:gd name="T22" fmla="*/ 0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0" y="49"/>
                  </a:moveTo>
                  <a:lnTo>
                    <a:pt x="48" y="49"/>
                  </a:lnTo>
                  <a:lnTo>
                    <a:pt x="50" y="49"/>
                  </a:lnTo>
                  <a:lnTo>
                    <a:pt x="50" y="48"/>
                  </a:lnTo>
                  <a:lnTo>
                    <a:pt x="50" y="0"/>
                  </a:lnTo>
                  <a:lnTo>
                    <a:pt x="48" y="0"/>
                  </a:lnTo>
                  <a:lnTo>
                    <a:pt x="0" y="0"/>
                  </a:lnTo>
                  <a:lnTo>
                    <a:pt x="0" y="48"/>
                  </a:lnTo>
                  <a:lnTo>
                    <a:pt x="0" y="49"/>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9" name="Freeform 46">
              <a:extLst>
                <a:ext uri="{FF2B5EF4-FFF2-40B4-BE49-F238E27FC236}">
                  <a16:creationId xmlns:a16="http://schemas.microsoft.com/office/drawing/2014/main" id="{90556C5D-FF01-4DBD-AADD-E10D123048E5}"/>
                </a:ext>
              </a:extLst>
            </p:cNvPr>
            <p:cNvSpPr>
              <a:spLocks/>
            </p:cNvSpPr>
            <p:nvPr/>
          </p:nvSpPr>
          <p:spPr bwMode="auto">
            <a:xfrm>
              <a:off x="4792806" y="2946734"/>
              <a:ext cx="590550" cy="577850"/>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0 h 49"/>
                <a:gd name="T10" fmla="*/ 2147483647 w 50"/>
                <a:gd name="T11" fmla="*/ 0 h 49"/>
                <a:gd name="T12" fmla="*/ 2147483647 w 50"/>
                <a:gd name="T13" fmla="*/ 0 h 49"/>
                <a:gd name="T14" fmla="*/ 0 w 50"/>
                <a:gd name="T15" fmla="*/ 0 h 49"/>
                <a:gd name="T16" fmla="*/ 0 w 50"/>
                <a:gd name="T17" fmla="*/ 0 h 49"/>
                <a:gd name="T18" fmla="*/ 0 w 50"/>
                <a:gd name="T19" fmla="*/ 2147483647 h 49"/>
                <a:gd name="T20" fmla="*/ 0 w 50"/>
                <a:gd name="T21" fmla="*/ 2147483647 h 49"/>
                <a:gd name="T22" fmla="*/ 0 w 50"/>
                <a:gd name="T23" fmla="*/ 2147483647 h 49"/>
                <a:gd name="T24" fmla="*/ 0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0" y="49"/>
                  </a:moveTo>
                  <a:lnTo>
                    <a:pt x="48" y="49"/>
                  </a:lnTo>
                  <a:lnTo>
                    <a:pt x="50" y="49"/>
                  </a:lnTo>
                  <a:lnTo>
                    <a:pt x="50" y="48"/>
                  </a:lnTo>
                  <a:lnTo>
                    <a:pt x="50" y="0"/>
                  </a:lnTo>
                  <a:lnTo>
                    <a:pt x="48" y="0"/>
                  </a:lnTo>
                  <a:lnTo>
                    <a:pt x="0" y="0"/>
                  </a:lnTo>
                  <a:lnTo>
                    <a:pt x="0" y="48"/>
                  </a:lnTo>
                  <a:lnTo>
                    <a:pt x="0"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10" name="Rectangle 47">
              <a:extLst>
                <a:ext uri="{FF2B5EF4-FFF2-40B4-BE49-F238E27FC236}">
                  <a16:creationId xmlns:a16="http://schemas.microsoft.com/office/drawing/2014/main" id="{9D0BF9BE-E72E-4D39-81E8-4072164E3A5D}"/>
                </a:ext>
              </a:extLst>
            </p:cNvPr>
            <p:cNvSpPr>
              <a:spLocks noChangeArrowheads="1"/>
            </p:cNvSpPr>
            <p:nvPr/>
          </p:nvSpPr>
          <p:spPr bwMode="auto">
            <a:xfrm>
              <a:off x="4957905" y="3207085"/>
              <a:ext cx="3783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dirty="0">
                  <a:solidFill>
                    <a:srgbClr val="353A3C"/>
                  </a:solidFill>
                  <a:latin typeface="Comic Sans MS" panose="030F0702030302020204" pitchFamily="66" charset="0"/>
                </a:rPr>
                <a:t>107</a:t>
              </a:r>
              <a:endParaRPr lang="ru-RU" altLang="ru-RU" sz="1800" dirty="0"/>
            </a:p>
          </p:txBody>
        </p:sp>
        <p:sp>
          <p:nvSpPr>
            <p:cNvPr id="411" name="Rectangle 48">
              <a:extLst>
                <a:ext uri="{FF2B5EF4-FFF2-40B4-BE49-F238E27FC236}">
                  <a16:creationId xmlns:a16="http://schemas.microsoft.com/office/drawing/2014/main" id="{11FAF3B9-ED49-4B73-8A08-A7FD9F8963D0}"/>
                </a:ext>
              </a:extLst>
            </p:cNvPr>
            <p:cNvSpPr>
              <a:spLocks noChangeArrowheads="1"/>
            </p:cNvSpPr>
            <p:nvPr/>
          </p:nvSpPr>
          <p:spPr bwMode="auto">
            <a:xfrm>
              <a:off x="4875356" y="2981659"/>
              <a:ext cx="282128"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a:solidFill>
                    <a:srgbClr val="353A3C"/>
                  </a:solidFill>
                  <a:latin typeface="Comic Sans MS" panose="030F0702030302020204" pitchFamily="66" charset="0"/>
                </a:rPr>
                <a:t>272</a:t>
              </a:r>
              <a:endParaRPr lang="ru-RU" altLang="ru-RU" sz="1800"/>
            </a:p>
          </p:txBody>
        </p:sp>
        <p:sp>
          <p:nvSpPr>
            <p:cNvPr id="412" name="Rectangle 49">
              <a:extLst>
                <a:ext uri="{FF2B5EF4-FFF2-40B4-BE49-F238E27FC236}">
                  <a16:creationId xmlns:a16="http://schemas.microsoft.com/office/drawing/2014/main" id="{EA068C23-0EA1-4D33-8022-92BF994BEE61}"/>
                </a:ext>
              </a:extLst>
            </p:cNvPr>
            <p:cNvSpPr>
              <a:spLocks noChangeArrowheads="1"/>
            </p:cNvSpPr>
            <p:nvPr/>
          </p:nvSpPr>
          <p:spPr bwMode="auto">
            <a:xfrm>
              <a:off x="4497531" y="3665873"/>
              <a:ext cx="282128"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dirty="0">
                  <a:solidFill>
                    <a:schemeClr val="bg1"/>
                  </a:solidFill>
                  <a:latin typeface="Comic Sans MS" panose="030F0702030302020204" pitchFamily="66" charset="0"/>
                </a:rPr>
                <a:t>268</a:t>
              </a:r>
              <a:endParaRPr lang="ru-RU" altLang="ru-RU" sz="1800" dirty="0">
                <a:solidFill>
                  <a:schemeClr val="bg1"/>
                </a:solidFill>
              </a:endParaRPr>
            </a:p>
          </p:txBody>
        </p:sp>
        <p:sp>
          <p:nvSpPr>
            <p:cNvPr id="414" name="Rectangle 51">
              <a:extLst>
                <a:ext uri="{FF2B5EF4-FFF2-40B4-BE49-F238E27FC236}">
                  <a16:creationId xmlns:a16="http://schemas.microsoft.com/office/drawing/2014/main" id="{E8B7EDE4-61B9-4E36-AB97-E574ABF49FF4}"/>
                </a:ext>
              </a:extLst>
            </p:cNvPr>
            <p:cNvSpPr>
              <a:spLocks noChangeArrowheads="1"/>
            </p:cNvSpPr>
            <p:nvPr/>
          </p:nvSpPr>
          <p:spPr bwMode="auto">
            <a:xfrm>
              <a:off x="5099193" y="3478547"/>
              <a:ext cx="143203"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500" dirty="0">
                  <a:solidFill>
                    <a:srgbClr val="E44600"/>
                  </a:solidFill>
                  <a:latin typeface="Comic Sans MS" panose="030F0702030302020204" pitchFamily="66" charset="0"/>
                </a:rPr>
                <a:t>a</a:t>
              </a:r>
              <a:endParaRPr lang="ru-RU" altLang="ru-RU" sz="1800" dirty="0"/>
            </a:p>
          </p:txBody>
        </p:sp>
        <p:sp>
          <p:nvSpPr>
            <p:cNvPr id="416" name="Freeform 53">
              <a:extLst>
                <a:ext uri="{FF2B5EF4-FFF2-40B4-BE49-F238E27FC236}">
                  <a16:creationId xmlns:a16="http://schemas.microsoft.com/office/drawing/2014/main" id="{AFC59C59-CA0C-478A-B0FC-9E72227F646B}"/>
                </a:ext>
              </a:extLst>
            </p:cNvPr>
            <p:cNvSpPr>
              <a:spLocks/>
            </p:cNvSpPr>
            <p:nvPr/>
          </p:nvSpPr>
          <p:spPr bwMode="auto">
            <a:xfrm>
              <a:off x="5194443" y="2486359"/>
              <a:ext cx="330200" cy="342900"/>
            </a:xfrm>
            <a:custGeom>
              <a:avLst/>
              <a:gdLst>
                <a:gd name="T0" fmla="*/ 0 w 28"/>
                <a:gd name="T1" fmla="*/ 0 h 29"/>
                <a:gd name="T2" fmla="*/ 2147483647 w 28"/>
                <a:gd name="T3" fmla="*/ 2147483647 h 29"/>
                <a:gd name="T4" fmla="*/ 0 w 28"/>
                <a:gd name="T5" fmla="*/ 2147483647 h 29"/>
                <a:gd name="T6" fmla="*/ 0 w 28"/>
                <a:gd name="T7" fmla="*/ 0 h 29"/>
                <a:gd name="T8" fmla="*/ 0 60000 65536"/>
                <a:gd name="T9" fmla="*/ 0 60000 65536"/>
                <a:gd name="T10" fmla="*/ 0 60000 65536"/>
                <a:gd name="T11" fmla="*/ 0 60000 65536"/>
                <a:gd name="T12" fmla="*/ 0 w 28"/>
                <a:gd name="T13" fmla="*/ 0 h 29"/>
                <a:gd name="T14" fmla="*/ 28 w 28"/>
                <a:gd name="T15" fmla="*/ 29 h 29"/>
              </a:gdLst>
              <a:ahLst/>
              <a:cxnLst>
                <a:cxn ang="T8">
                  <a:pos x="T0" y="T1"/>
                </a:cxn>
                <a:cxn ang="T9">
                  <a:pos x="T2" y="T3"/>
                </a:cxn>
                <a:cxn ang="T10">
                  <a:pos x="T4" y="T5"/>
                </a:cxn>
                <a:cxn ang="T11">
                  <a:pos x="T6" y="T7"/>
                </a:cxn>
              </a:cxnLst>
              <a:rect l="T12" t="T13" r="T14" b="T15"/>
              <a:pathLst>
                <a:path w="28" h="29">
                  <a:moveTo>
                    <a:pt x="0" y="0"/>
                  </a:moveTo>
                  <a:lnTo>
                    <a:pt x="28" y="29"/>
                  </a:lnTo>
                  <a:lnTo>
                    <a:pt x="0" y="29"/>
                  </a:lnTo>
                  <a:lnTo>
                    <a:pt x="0" y="0"/>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17" name="Rectangle 54">
              <a:extLst>
                <a:ext uri="{FF2B5EF4-FFF2-40B4-BE49-F238E27FC236}">
                  <a16:creationId xmlns:a16="http://schemas.microsoft.com/office/drawing/2014/main" id="{01E56700-2F69-42E4-B5F6-EB516F0B683D}"/>
                </a:ext>
              </a:extLst>
            </p:cNvPr>
            <p:cNvSpPr>
              <a:spLocks noChangeArrowheads="1"/>
            </p:cNvSpPr>
            <p:nvPr/>
          </p:nvSpPr>
          <p:spPr bwMode="auto">
            <a:xfrm>
              <a:off x="5359543" y="2499059"/>
              <a:ext cx="3783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a:solidFill>
                    <a:srgbClr val="353A3C"/>
                  </a:solidFill>
                  <a:latin typeface="Comic Sans MS" panose="030F0702030302020204" pitchFamily="66" charset="0"/>
                </a:rPr>
                <a:t>109</a:t>
              </a:r>
              <a:endParaRPr lang="ru-RU" altLang="ru-RU" sz="1800"/>
            </a:p>
          </p:txBody>
        </p:sp>
        <p:sp>
          <p:nvSpPr>
            <p:cNvPr id="418" name="Rectangle 55">
              <a:extLst>
                <a:ext uri="{FF2B5EF4-FFF2-40B4-BE49-F238E27FC236}">
                  <a16:creationId xmlns:a16="http://schemas.microsoft.com/office/drawing/2014/main" id="{33EE557B-9398-42A3-83A9-D6873E6B81BF}"/>
                </a:ext>
              </a:extLst>
            </p:cNvPr>
            <p:cNvSpPr>
              <a:spLocks noChangeArrowheads="1"/>
            </p:cNvSpPr>
            <p:nvPr/>
          </p:nvSpPr>
          <p:spPr bwMode="auto">
            <a:xfrm>
              <a:off x="5465905" y="2746709"/>
              <a:ext cx="143203"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500">
                  <a:solidFill>
                    <a:srgbClr val="E44600"/>
                  </a:solidFill>
                  <a:latin typeface="Comic Sans MS" panose="030F0702030302020204" pitchFamily="66" charset="0"/>
                </a:rPr>
                <a:t>a</a:t>
              </a:r>
              <a:endParaRPr lang="ru-RU" altLang="ru-RU" sz="1800"/>
            </a:p>
          </p:txBody>
        </p:sp>
        <p:sp>
          <p:nvSpPr>
            <p:cNvPr id="420" name="Rectangle 57">
              <a:extLst>
                <a:ext uri="{FF2B5EF4-FFF2-40B4-BE49-F238E27FC236}">
                  <a16:creationId xmlns:a16="http://schemas.microsoft.com/office/drawing/2014/main" id="{438A646A-C054-4300-A124-8FFDACC6A49F}"/>
                </a:ext>
              </a:extLst>
            </p:cNvPr>
            <p:cNvSpPr>
              <a:spLocks noChangeArrowheads="1"/>
            </p:cNvSpPr>
            <p:nvPr/>
          </p:nvSpPr>
          <p:spPr bwMode="auto">
            <a:xfrm>
              <a:off x="4592781" y="3891297"/>
              <a:ext cx="3783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dirty="0">
                  <a:solidFill>
                    <a:schemeClr val="bg1"/>
                  </a:solidFill>
                  <a:latin typeface="Comic Sans MS" panose="030F0702030302020204" pitchFamily="66" charset="0"/>
                </a:rPr>
                <a:t>105</a:t>
              </a:r>
              <a:endParaRPr lang="ru-RU" altLang="ru-RU" sz="1800" dirty="0">
                <a:solidFill>
                  <a:schemeClr val="bg1"/>
                </a:solidFill>
              </a:endParaRPr>
            </a:p>
          </p:txBody>
        </p:sp>
        <p:sp>
          <p:nvSpPr>
            <p:cNvPr id="423" name="Freeform 60">
              <a:extLst>
                <a:ext uri="{FF2B5EF4-FFF2-40B4-BE49-F238E27FC236}">
                  <a16:creationId xmlns:a16="http://schemas.microsoft.com/office/drawing/2014/main" id="{ABCDDD3D-ECB2-4757-A1D4-B62839F3A688}"/>
                </a:ext>
              </a:extLst>
            </p:cNvPr>
            <p:cNvSpPr>
              <a:spLocks/>
            </p:cNvSpPr>
            <p:nvPr/>
          </p:nvSpPr>
          <p:spPr bwMode="auto">
            <a:xfrm>
              <a:off x="5288106" y="2746709"/>
              <a:ext cx="201612" cy="365125"/>
            </a:xfrm>
            <a:custGeom>
              <a:avLst/>
              <a:gdLst>
                <a:gd name="T0" fmla="*/ 15 w 127"/>
                <a:gd name="T1" fmla="*/ 230 h 230"/>
                <a:gd name="T2" fmla="*/ 127 w 127"/>
                <a:gd name="T3" fmla="*/ 7 h 230"/>
                <a:gd name="T4" fmla="*/ 112 w 127"/>
                <a:gd name="T5" fmla="*/ 0 h 230"/>
                <a:gd name="T6" fmla="*/ 0 w 127"/>
                <a:gd name="T7" fmla="*/ 223 h 230"/>
                <a:gd name="T8" fmla="*/ 15 w 127"/>
                <a:gd name="T9" fmla="*/ 230 h 230"/>
                <a:gd name="T10" fmla="*/ 0 60000 65536"/>
                <a:gd name="T11" fmla="*/ 0 60000 65536"/>
                <a:gd name="T12" fmla="*/ 0 60000 65536"/>
                <a:gd name="T13" fmla="*/ 0 60000 65536"/>
                <a:gd name="T14" fmla="*/ 0 60000 65536"/>
                <a:gd name="T15" fmla="*/ 0 w 127"/>
                <a:gd name="T16" fmla="*/ 0 h 230"/>
                <a:gd name="T17" fmla="*/ 127 w 127"/>
                <a:gd name="T18" fmla="*/ 230 h 230"/>
              </a:gdLst>
              <a:ahLst/>
              <a:cxnLst>
                <a:cxn ang="T10">
                  <a:pos x="T0" y="T1"/>
                </a:cxn>
                <a:cxn ang="T11">
                  <a:pos x="T2" y="T3"/>
                </a:cxn>
                <a:cxn ang="T12">
                  <a:pos x="T4" y="T5"/>
                </a:cxn>
                <a:cxn ang="T13">
                  <a:pos x="T6" y="T7"/>
                </a:cxn>
                <a:cxn ang="T14">
                  <a:pos x="T8" y="T9"/>
                </a:cxn>
              </a:cxnLst>
              <a:rect l="T15" t="T16" r="T17" b="T18"/>
              <a:pathLst>
                <a:path w="127" h="230">
                  <a:moveTo>
                    <a:pt x="15" y="230"/>
                  </a:moveTo>
                  <a:lnTo>
                    <a:pt x="127" y="7"/>
                  </a:lnTo>
                  <a:lnTo>
                    <a:pt x="112" y="0"/>
                  </a:lnTo>
                  <a:lnTo>
                    <a:pt x="0" y="223"/>
                  </a:lnTo>
                  <a:lnTo>
                    <a:pt x="15" y="23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24" name="Freeform 61">
              <a:extLst>
                <a:ext uri="{FF2B5EF4-FFF2-40B4-BE49-F238E27FC236}">
                  <a16:creationId xmlns:a16="http://schemas.microsoft.com/office/drawing/2014/main" id="{F92C769B-08F2-4D5C-AFAD-D2A59AEC18BA}"/>
                </a:ext>
              </a:extLst>
            </p:cNvPr>
            <p:cNvSpPr>
              <a:spLocks/>
            </p:cNvSpPr>
            <p:nvPr/>
          </p:nvSpPr>
          <p:spPr bwMode="auto">
            <a:xfrm>
              <a:off x="5276993" y="3040397"/>
              <a:ext cx="141287" cy="95250"/>
            </a:xfrm>
            <a:custGeom>
              <a:avLst/>
              <a:gdLst>
                <a:gd name="T0" fmla="*/ 0 w 89"/>
                <a:gd name="T1" fmla="*/ 52 h 60"/>
                <a:gd name="T2" fmla="*/ 15 w 89"/>
                <a:gd name="T3" fmla="*/ 60 h 60"/>
                <a:gd name="T4" fmla="*/ 89 w 89"/>
                <a:gd name="T5" fmla="*/ 15 h 60"/>
                <a:gd name="T6" fmla="*/ 82 w 89"/>
                <a:gd name="T7" fmla="*/ 0 h 60"/>
                <a:gd name="T8" fmla="*/ 0 w 89"/>
                <a:gd name="T9" fmla="*/ 45 h 60"/>
                <a:gd name="T10" fmla="*/ 15 w 89"/>
                <a:gd name="T11" fmla="*/ 52 h 60"/>
                <a:gd name="T12" fmla="*/ 0 w 89"/>
                <a:gd name="T13" fmla="*/ 52 h 60"/>
                <a:gd name="T14" fmla="*/ 0 60000 65536"/>
                <a:gd name="T15" fmla="*/ 0 60000 65536"/>
                <a:gd name="T16" fmla="*/ 0 60000 65536"/>
                <a:gd name="T17" fmla="*/ 0 60000 65536"/>
                <a:gd name="T18" fmla="*/ 0 60000 65536"/>
                <a:gd name="T19" fmla="*/ 0 60000 65536"/>
                <a:gd name="T20" fmla="*/ 0 60000 65536"/>
                <a:gd name="T21" fmla="*/ 0 w 89"/>
                <a:gd name="T22" fmla="*/ 0 h 60"/>
                <a:gd name="T23" fmla="*/ 89 w 8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0">
                  <a:moveTo>
                    <a:pt x="0" y="52"/>
                  </a:moveTo>
                  <a:lnTo>
                    <a:pt x="15" y="60"/>
                  </a:lnTo>
                  <a:lnTo>
                    <a:pt x="89" y="15"/>
                  </a:lnTo>
                  <a:lnTo>
                    <a:pt x="82" y="0"/>
                  </a:lnTo>
                  <a:lnTo>
                    <a:pt x="0" y="45"/>
                  </a:lnTo>
                  <a:lnTo>
                    <a:pt x="15"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25" name="Freeform 62">
              <a:extLst>
                <a:ext uri="{FF2B5EF4-FFF2-40B4-BE49-F238E27FC236}">
                  <a16:creationId xmlns:a16="http://schemas.microsoft.com/office/drawing/2014/main" id="{83FF3AEF-F75A-4902-9B31-D2EF9948870A}"/>
                </a:ext>
              </a:extLst>
            </p:cNvPr>
            <p:cNvSpPr>
              <a:spLocks/>
            </p:cNvSpPr>
            <p:nvPr/>
          </p:nvSpPr>
          <p:spPr bwMode="auto">
            <a:xfrm>
              <a:off x="5276993" y="3122947"/>
              <a:ext cx="23812" cy="23813"/>
            </a:xfrm>
            <a:custGeom>
              <a:avLst/>
              <a:gdLst>
                <a:gd name="T0" fmla="*/ 0 w 15"/>
                <a:gd name="T1" fmla="*/ 0 h 15"/>
                <a:gd name="T2" fmla="*/ 0 w 15"/>
                <a:gd name="T3" fmla="*/ 15 h 15"/>
                <a:gd name="T4" fmla="*/ 15 w 15"/>
                <a:gd name="T5" fmla="*/ 8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0"/>
                  </a:moveTo>
                  <a:lnTo>
                    <a:pt x="0" y="15"/>
                  </a:lnTo>
                  <a:lnTo>
                    <a:pt x="15" y="8"/>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26" name="Freeform 63">
              <a:extLst>
                <a:ext uri="{FF2B5EF4-FFF2-40B4-BE49-F238E27FC236}">
                  <a16:creationId xmlns:a16="http://schemas.microsoft.com/office/drawing/2014/main" id="{DEDD40A9-2278-4E8F-AC8E-29F2D0AED415}"/>
                </a:ext>
              </a:extLst>
            </p:cNvPr>
            <p:cNvSpPr>
              <a:spLocks/>
            </p:cNvSpPr>
            <p:nvPr/>
          </p:nvSpPr>
          <p:spPr bwMode="auto">
            <a:xfrm>
              <a:off x="5265881" y="2981659"/>
              <a:ext cx="34925" cy="141288"/>
            </a:xfrm>
            <a:custGeom>
              <a:avLst/>
              <a:gdLst>
                <a:gd name="T0" fmla="*/ 7 w 22"/>
                <a:gd name="T1" fmla="*/ 0 h 89"/>
                <a:gd name="T2" fmla="*/ 0 w 22"/>
                <a:gd name="T3" fmla="*/ 0 h 89"/>
                <a:gd name="T4" fmla="*/ 7 w 22"/>
                <a:gd name="T5" fmla="*/ 89 h 89"/>
                <a:gd name="T6" fmla="*/ 22 w 22"/>
                <a:gd name="T7" fmla="*/ 89 h 89"/>
                <a:gd name="T8" fmla="*/ 14 w 22"/>
                <a:gd name="T9" fmla="*/ 0 h 89"/>
                <a:gd name="T10" fmla="*/ 7 w 22"/>
                <a:gd name="T11" fmla="*/ 0 h 89"/>
                <a:gd name="T12" fmla="*/ 0 60000 65536"/>
                <a:gd name="T13" fmla="*/ 0 60000 65536"/>
                <a:gd name="T14" fmla="*/ 0 60000 65536"/>
                <a:gd name="T15" fmla="*/ 0 60000 65536"/>
                <a:gd name="T16" fmla="*/ 0 60000 65536"/>
                <a:gd name="T17" fmla="*/ 0 60000 65536"/>
                <a:gd name="T18" fmla="*/ 0 w 22"/>
                <a:gd name="T19" fmla="*/ 0 h 89"/>
                <a:gd name="T20" fmla="*/ 22 w 22"/>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22" h="89">
                  <a:moveTo>
                    <a:pt x="7" y="0"/>
                  </a:moveTo>
                  <a:lnTo>
                    <a:pt x="0" y="0"/>
                  </a:lnTo>
                  <a:lnTo>
                    <a:pt x="7" y="89"/>
                  </a:lnTo>
                  <a:lnTo>
                    <a:pt x="22" y="89"/>
                  </a:lnTo>
                  <a:lnTo>
                    <a:pt x="14" y="0"/>
                  </a:lnTo>
                  <a:lnTo>
                    <a:pt x="7"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27" name="Freeform 64">
              <a:extLst>
                <a:ext uri="{FF2B5EF4-FFF2-40B4-BE49-F238E27FC236}">
                  <a16:creationId xmlns:a16="http://schemas.microsoft.com/office/drawing/2014/main" id="{880C68D1-E824-4BE6-AC78-B0E96FB02843}"/>
                </a:ext>
              </a:extLst>
            </p:cNvPr>
            <p:cNvSpPr>
              <a:spLocks/>
            </p:cNvSpPr>
            <p:nvPr/>
          </p:nvSpPr>
          <p:spPr bwMode="auto">
            <a:xfrm>
              <a:off x="4911868" y="3476959"/>
              <a:ext cx="211137" cy="366713"/>
            </a:xfrm>
            <a:custGeom>
              <a:avLst/>
              <a:gdLst>
                <a:gd name="T0" fmla="*/ 14 w 133"/>
                <a:gd name="T1" fmla="*/ 231 h 231"/>
                <a:gd name="T2" fmla="*/ 133 w 133"/>
                <a:gd name="T3" fmla="*/ 8 h 231"/>
                <a:gd name="T4" fmla="*/ 118 w 133"/>
                <a:gd name="T5" fmla="*/ 0 h 231"/>
                <a:gd name="T6" fmla="*/ 0 w 133"/>
                <a:gd name="T7" fmla="*/ 223 h 231"/>
                <a:gd name="T8" fmla="*/ 14 w 133"/>
                <a:gd name="T9" fmla="*/ 231 h 231"/>
                <a:gd name="T10" fmla="*/ 0 60000 65536"/>
                <a:gd name="T11" fmla="*/ 0 60000 65536"/>
                <a:gd name="T12" fmla="*/ 0 60000 65536"/>
                <a:gd name="T13" fmla="*/ 0 60000 65536"/>
                <a:gd name="T14" fmla="*/ 0 60000 65536"/>
                <a:gd name="T15" fmla="*/ 0 w 133"/>
                <a:gd name="T16" fmla="*/ 0 h 231"/>
                <a:gd name="T17" fmla="*/ 133 w 133"/>
                <a:gd name="T18" fmla="*/ 231 h 231"/>
              </a:gdLst>
              <a:ahLst/>
              <a:cxnLst>
                <a:cxn ang="T10">
                  <a:pos x="T0" y="T1"/>
                </a:cxn>
                <a:cxn ang="T11">
                  <a:pos x="T2" y="T3"/>
                </a:cxn>
                <a:cxn ang="T12">
                  <a:pos x="T4" y="T5"/>
                </a:cxn>
                <a:cxn ang="T13">
                  <a:pos x="T6" y="T7"/>
                </a:cxn>
                <a:cxn ang="T14">
                  <a:pos x="T8" y="T9"/>
                </a:cxn>
              </a:cxnLst>
              <a:rect l="T15" t="T16" r="T17" b="T18"/>
              <a:pathLst>
                <a:path w="133" h="231">
                  <a:moveTo>
                    <a:pt x="14" y="231"/>
                  </a:moveTo>
                  <a:lnTo>
                    <a:pt x="133" y="8"/>
                  </a:lnTo>
                  <a:lnTo>
                    <a:pt x="118" y="0"/>
                  </a:lnTo>
                  <a:lnTo>
                    <a:pt x="0" y="223"/>
                  </a:lnTo>
                  <a:lnTo>
                    <a:pt x="14" y="231"/>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28" name="Freeform 65">
              <a:extLst>
                <a:ext uri="{FF2B5EF4-FFF2-40B4-BE49-F238E27FC236}">
                  <a16:creationId xmlns:a16="http://schemas.microsoft.com/office/drawing/2014/main" id="{719597B5-E77C-48B5-80B9-E72E418B2802}"/>
                </a:ext>
              </a:extLst>
            </p:cNvPr>
            <p:cNvSpPr>
              <a:spLocks/>
            </p:cNvSpPr>
            <p:nvPr/>
          </p:nvSpPr>
          <p:spPr bwMode="auto">
            <a:xfrm>
              <a:off x="4899168" y="3772234"/>
              <a:ext cx="141287" cy="95250"/>
            </a:xfrm>
            <a:custGeom>
              <a:avLst/>
              <a:gdLst>
                <a:gd name="T0" fmla="*/ 0 w 89"/>
                <a:gd name="T1" fmla="*/ 52 h 60"/>
                <a:gd name="T2" fmla="*/ 15 w 89"/>
                <a:gd name="T3" fmla="*/ 60 h 60"/>
                <a:gd name="T4" fmla="*/ 89 w 89"/>
                <a:gd name="T5" fmla="*/ 15 h 60"/>
                <a:gd name="T6" fmla="*/ 82 w 89"/>
                <a:gd name="T7" fmla="*/ 0 h 60"/>
                <a:gd name="T8" fmla="*/ 8 w 89"/>
                <a:gd name="T9" fmla="*/ 45 h 60"/>
                <a:gd name="T10" fmla="*/ 22 w 89"/>
                <a:gd name="T11" fmla="*/ 52 h 60"/>
                <a:gd name="T12" fmla="*/ 0 w 89"/>
                <a:gd name="T13" fmla="*/ 52 h 60"/>
                <a:gd name="T14" fmla="*/ 0 60000 65536"/>
                <a:gd name="T15" fmla="*/ 0 60000 65536"/>
                <a:gd name="T16" fmla="*/ 0 60000 65536"/>
                <a:gd name="T17" fmla="*/ 0 60000 65536"/>
                <a:gd name="T18" fmla="*/ 0 60000 65536"/>
                <a:gd name="T19" fmla="*/ 0 60000 65536"/>
                <a:gd name="T20" fmla="*/ 0 60000 65536"/>
                <a:gd name="T21" fmla="*/ 0 w 89"/>
                <a:gd name="T22" fmla="*/ 0 h 60"/>
                <a:gd name="T23" fmla="*/ 89 w 8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0">
                  <a:moveTo>
                    <a:pt x="0" y="52"/>
                  </a:moveTo>
                  <a:lnTo>
                    <a:pt x="15" y="60"/>
                  </a:lnTo>
                  <a:lnTo>
                    <a:pt x="89" y="15"/>
                  </a:lnTo>
                  <a:lnTo>
                    <a:pt x="82" y="0"/>
                  </a:lnTo>
                  <a:lnTo>
                    <a:pt x="8" y="45"/>
                  </a:lnTo>
                  <a:lnTo>
                    <a:pt x="22"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29" name="Freeform 66">
              <a:extLst>
                <a:ext uri="{FF2B5EF4-FFF2-40B4-BE49-F238E27FC236}">
                  <a16:creationId xmlns:a16="http://schemas.microsoft.com/office/drawing/2014/main" id="{3702702C-3E9B-45AF-9E01-54EA74A9F826}"/>
                </a:ext>
              </a:extLst>
            </p:cNvPr>
            <p:cNvSpPr>
              <a:spLocks/>
            </p:cNvSpPr>
            <p:nvPr/>
          </p:nvSpPr>
          <p:spPr bwMode="auto">
            <a:xfrm>
              <a:off x="4899168" y="3854784"/>
              <a:ext cx="23812" cy="23813"/>
            </a:xfrm>
            <a:custGeom>
              <a:avLst/>
              <a:gdLst>
                <a:gd name="T0" fmla="*/ 0 w 15"/>
                <a:gd name="T1" fmla="*/ 0 h 15"/>
                <a:gd name="T2" fmla="*/ 0 w 15"/>
                <a:gd name="T3" fmla="*/ 15 h 15"/>
                <a:gd name="T4" fmla="*/ 15 w 15"/>
                <a:gd name="T5" fmla="*/ 8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0"/>
                  </a:moveTo>
                  <a:lnTo>
                    <a:pt x="0" y="15"/>
                  </a:lnTo>
                  <a:lnTo>
                    <a:pt x="15" y="8"/>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30" name="Freeform 67">
              <a:extLst>
                <a:ext uri="{FF2B5EF4-FFF2-40B4-BE49-F238E27FC236}">
                  <a16:creationId xmlns:a16="http://schemas.microsoft.com/office/drawing/2014/main" id="{DCA154F9-A629-4474-8BA8-D754718A55B0}"/>
                </a:ext>
              </a:extLst>
            </p:cNvPr>
            <p:cNvSpPr>
              <a:spLocks/>
            </p:cNvSpPr>
            <p:nvPr/>
          </p:nvSpPr>
          <p:spPr bwMode="auto">
            <a:xfrm>
              <a:off x="4888056" y="3713497"/>
              <a:ext cx="46037" cy="141288"/>
            </a:xfrm>
            <a:custGeom>
              <a:avLst/>
              <a:gdLst>
                <a:gd name="T0" fmla="*/ 7 w 29"/>
                <a:gd name="T1" fmla="*/ 0 h 89"/>
                <a:gd name="T2" fmla="*/ 0 w 29"/>
                <a:gd name="T3" fmla="*/ 7 h 89"/>
                <a:gd name="T4" fmla="*/ 7 w 29"/>
                <a:gd name="T5" fmla="*/ 89 h 89"/>
                <a:gd name="T6" fmla="*/ 29 w 29"/>
                <a:gd name="T7" fmla="*/ 89 h 89"/>
                <a:gd name="T8" fmla="*/ 15 w 29"/>
                <a:gd name="T9" fmla="*/ 0 h 89"/>
                <a:gd name="T10" fmla="*/ 7 w 29"/>
                <a:gd name="T11" fmla="*/ 0 h 89"/>
                <a:gd name="T12" fmla="*/ 0 60000 65536"/>
                <a:gd name="T13" fmla="*/ 0 60000 65536"/>
                <a:gd name="T14" fmla="*/ 0 60000 65536"/>
                <a:gd name="T15" fmla="*/ 0 60000 65536"/>
                <a:gd name="T16" fmla="*/ 0 60000 65536"/>
                <a:gd name="T17" fmla="*/ 0 60000 65536"/>
                <a:gd name="T18" fmla="*/ 0 w 29"/>
                <a:gd name="T19" fmla="*/ 0 h 89"/>
                <a:gd name="T20" fmla="*/ 29 w 29"/>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29" h="89">
                  <a:moveTo>
                    <a:pt x="7" y="0"/>
                  </a:moveTo>
                  <a:lnTo>
                    <a:pt x="0" y="7"/>
                  </a:lnTo>
                  <a:lnTo>
                    <a:pt x="7" y="89"/>
                  </a:lnTo>
                  <a:lnTo>
                    <a:pt x="29" y="89"/>
                  </a:lnTo>
                  <a:lnTo>
                    <a:pt x="15" y="0"/>
                  </a:lnTo>
                  <a:lnTo>
                    <a:pt x="7"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79" name="Freeform 41">
              <a:extLst>
                <a:ext uri="{FF2B5EF4-FFF2-40B4-BE49-F238E27FC236}">
                  <a16:creationId xmlns:a16="http://schemas.microsoft.com/office/drawing/2014/main" id="{B2FF0243-20AD-4047-B35A-B060696F7882}"/>
                </a:ext>
              </a:extLst>
            </p:cNvPr>
            <p:cNvSpPr>
              <a:spLocks/>
            </p:cNvSpPr>
            <p:nvPr/>
          </p:nvSpPr>
          <p:spPr bwMode="auto">
            <a:xfrm>
              <a:off x="7625055" y="3692318"/>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1" y="49"/>
                  </a:moveTo>
                  <a:lnTo>
                    <a:pt x="50" y="49"/>
                  </a:lnTo>
                  <a:lnTo>
                    <a:pt x="50" y="1"/>
                  </a:lnTo>
                  <a:lnTo>
                    <a:pt x="50" y="0"/>
                  </a:lnTo>
                  <a:lnTo>
                    <a:pt x="1" y="0"/>
                  </a:lnTo>
                  <a:lnTo>
                    <a:pt x="1" y="1"/>
                  </a:lnTo>
                  <a:lnTo>
                    <a:pt x="0" y="1"/>
                  </a:lnTo>
                  <a:lnTo>
                    <a:pt x="0" y="49"/>
                  </a:lnTo>
                  <a:lnTo>
                    <a:pt x="1" y="49"/>
                  </a:lnTo>
                  <a:close/>
                </a:path>
              </a:pathLst>
            </a:custGeom>
            <a:solidFill>
              <a:srgbClr val="19AD43"/>
            </a:solidFill>
            <a:ln w="9525">
              <a:solidFill>
                <a:srgbClr val="000000"/>
              </a:solidFill>
              <a:round/>
              <a:headEnd/>
              <a:tailEnd/>
            </a:ln>
          </p:spPr>
          <p:txBody>
            <a:bodyPr/>
            <a:lstStyle/>
            <a:p>
              <a:endParaRPr lang="ru-RU"/>
            </a:p>
          </p:txBody>
        </p:sp>
        <p:sp>
          <p:nvSpPr>
            <p:cNvPr id="580" name="Freeform 42">
              <a:extLst>
                <a:ext uri="{FF2B5EF4-FFF2-40B4-BE49-F238E27FC236}">
                  <a16:creationId xmlns:a16="http://schemas.microsoft.com/office/drawing/2014/main" id="{6F89EC22-7CA9-4B16-920C-7C6E2882EB58}"/>
                </a:ext>
              </a:extLst>
            </p:cNvPr>
            <p:cNvSpPr>
              <a:spLocks/>
            </p:cNvSpPr>
            <p:nvPr/>
          </p:nvSpPr>
          <p:spPr bwMode="auto">
            <a:xfrm>
              <a:off x="7625055" y="3692318"/>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2147483647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1" y="49"/>
                  </a:moveTo>
                  <a:lnTo>
                    <a:pt x="50" y="49"/>
                  </a:lnTo>
                  <a:lnTo>
                    <a:pt x="50" y="1"/>
                  </a:lnTo>
                  <a:lnTo>
                    <a:pt x="50" y="0"/>
                  </a:lnTo>
                  <a:lnTo>
                    <a:pt x="1" y="0"/>
                  </a:lnTo>
                  <a:lnTo>
                    <a:pt x="1" y="1"/>
                  </a:lnTo>
                  <a:lnTo>
                    <a:pt x="0" y="1"/>
                  </a:lnTo>
                  <a:lnTo>
                    <a:pt x="0" y="49"/>
                  </a:lnTo>
                  <a:lnTo>
                    <a:pt x="1"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581" name="Freeform 43">
              <a:extLst>
                <a:ext uri="{FF2B5EF4-FFF2-40B4-BE49-F238E27FC236}">
                  <a16:creationId xmlns:a16="http://schemas.microsoft.com/office/drawing/2014/main" id="{6C3FDDA0-4A15-4D37-BA27-3757CBE34248}"/>
                </a:ext>
              </a:extLst>
            </p:cNvPr>
            <p:cNvSpPr>
              <a:spLocks/>
            </p:cNvSpPr>
            <p:nvPr/>
          </p:nvSpPr>
          <p:spPr bwMode="auto">
            <a:xfrm>
              <a:off x="8215605" y="4270168"/>
              <a:ext cx="577850" cy="590550"/>
            </a:xfrm>
            <a:custGeom>
              <a:avLst/>
              <a:gdLst>
                <a:gd name="T0" fmla="*/ 0 w 49"/>
                <a:gd name="T1" fmla="*/ 2147483647 h 50"/>
                <a:gd name="T2" fmla="*/ 2147483647 w 49"/>
                <a:gd name="T3" fmla="*/ 2147483647 h 50"/>
                <a:gd name="T4" fmla="*/ 2147483647 w 49"/>
                <a:gd name="T5" fmla="*/ 2147483647 h 50"/>
                <a:gd name="T6" fmla="*/ 2147483647 w 49"/>
                <a:gd name="T7" fmla="*/ 2147483647 h 50"/>
                <a:gd name="T8" fmla="*/ 2147483647 w 49"/>
                <a:gd name="T9" fmla="*/ 0 h 50"/>
                <a:gd name="T10" fmla="*/ 2147483647 w 49"/>
                <a:gd name="T11" fmla="*/ 0 h 50"/>
                <a:gd name="T12" fmla="*/ 2147483647 w 49"/>
                <a:gd name="T13" fmla="*/ 0 h 50"/>
                <a:gd name="T14" fmla="*/ 0 w 49"/>
                <a:gd name="T15" fmla="*/ 0 h 50"/>
                <a:gd name="T16" fmla="*/ 0 w 49"/>
                <a:gd name="T17" fmla="*/ 0 h 50"/>
                <a:gd name="T18" fmla="*/ 0 w 49"/>
                <a:gd name="T19" fmla="*/ 2147483647 h 50"/>
                <a:gd name="T20" fmla="*/ 0 w 49"/>
                <a:gd name="T21" fmla="*/ 2147483647 h 50"/>
                <a:gd name="T22" fmla="*/ 0 w 49"/>
                <a:gd name="T23" fmla="*/ 2147483647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
                <a:gd name="T37" fmla="*/ 0 h 50"/>
                <a:gd name="T38" fmla="*/ 49 w 49"/>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 h="50">
                  <a:moveTo>
                    <a:pt x="0" y="50"/>
                  </a:moveTo>
                  <a:lnTo>
                    <a:pt x="48" y="50"/>
                  </a:lnTo>
                  <a:lnTo>
                    <a:pt x="49" y="50"/>
                  </a:lnTo>
                  <a:lnTo>
                    <a:pt x="49" y="49"/>
                  </a:lnTo>
                  <a:lnTo>
                    <a:pt x="49" y="0"/>
                  </a:lnTo>
                  <a:lnTo>
                    <a:pt x="48" y="0"/>
                  </a:lnTo>
                  <a:lnTo>
                    <a:pt x="0" y="0"/>
                  </a:lnTo>
                  <a:lnTo>
                    <a:pt x="0" y="49"/>
                  </a:lnTo>
                  <a:lnTo>
                    <a:pt x="0" y="50"/>
                  </a:lnTo>
                  <a:close/>
                </a:path>
              </a:pathLst>
            </a:custGeom>
            <a:solidFill>
              <a:srgbClr val="19AD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82" name="Freeform 44">
              <a:extLst>
                <a:ext uri="{FF2B5EF4-FFF2-40B4-BE49-F238E27FC236}">
                  <a16:creationId xmlns:a16="http://schemas.microsoft.com/office/drawing/2014/main" id="{FD900092-E6EE-415E-81E8-D3941C0E0A69}"/>
                </a:ext>
              </a:extLst>
            </p:cNvPr>
            <p:cNvSpPr>
              <a:spLocks/>
            </p:cNvSpPr>
            <p:nvPr/>
          </p:nvSpPr>
          <p:spPr bwMode="auto">
            <a:xfrm>
              <a:off x="8215605" y="4270168"/>
              <a:ext cx="577850" cy="590550"/>
            </a:xfrm>
            <a:custGeom>
              <a:avLst/>
              <a:gdLst>
                <a:gd name="T0" fmla="*/ 0 w 49"/>
                <a:gd name="T1" fmla="*/ 2147483647 h 50"/>
                <a:gd name="T2" fmla="*/ 2147483647 w 49"/>
                <a:gd name="T3" fmla="*/ 2147483647 h 50"/>
                <a:gd name="T4" fmla="*/ 2147483647 w 49"/>
                <a:gd name="T5" fmla="*/ 2147483647 h 50"/>
                <a:gd name="T6" fmla="*/ 2147483647 w 49"/>
                <a:gd name="T7" fmla="*/ 2147483647 h 50"/>
                <a:gd name="T8" fmla="*/ 2147483647 w 49"/>
                <a:gd name="T9" fmla="*/ 0 h 50"/>
                <a:gd name="T10" fmla="*/ 2147483647 w 49"/>
                <a:gd name="T11" fmla="*/ 0 h 50"/>
                <a:gd name="T12" fmla="*/ 2147483647 w 49"/>
                <a:gd name="T13" fmla="*/ 0 h 50"/>
                <a:gd name="T14" fmla="*/ 0 w 49"/>
                <a:gd name="T15" fmla="*/ 0 h 50"/>
                <a:gd name="T16" fmla="*/ 0 w 49"/>
                <a:gd name="T17" fmla="*/ 0 h 50"/>
                <a:gd name="T18" fmla="*/ 0 w 49"/>
                <a:gd name="T19" fmla="*/ 2147483647 h 50"/>
                <a:gd name="T20" fmla="*/ 0 w 49"/>
                <a:gd name="T21" fmla="*/ 2147483647 h 50"/>
                <a:gd name="T22" fmla="*/ 0 w 49"/>
                <a:gd name="T23" fmla="*/ 2147483647 h 50"/>
                <a:gd name="T24" fmla="*/ 0 w 49"/>
                <a:gd name="T25" fmla="*/ 2147483647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
                <a:gd name="T40" fmla="*/ 0 h 50"/>
                <a:gd name="T41" fmla="*/ 49 w 49"/>
                <a:gd name="T42" fmla="*/ 50 h 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 h="50">
                  <a:moveTo>
                    <a:pt x="0" y="50"/>
                  </a:moveTo>
                  <a:lnTo>
                    <a:pt x="48" y="50"/>
                  </a:lnTo>
                  <a:lnTo>
                    <a:pt x="49" y="50"/>
                  </a:lnTo>
                  <a:lnTo>
                    <a:pt x="49" y="49"/>
                  </a:lnTo>
                  <a:lnTo>
                    <a:pt x="49" y="0"/>
                  </a:lnTo>
                  <a:lnTo>
                    <a:pt x="48" y="0"/>
                  </a:lnTo>
                  <a:lnTo>
                    <a:pt x="0" y="0"/>
                  </a:lnTo>
                  <a:lnTo>
                    <a:pt x="0" y="49"/>
                  </a:lnTo>
                  <a:lnTo>
                    <a:pt x="0" y="50"/>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583" name="Rectangle 49">
              <a:extLst>
                <a:ext uri="{FF2B5EF4-FFF2-40B4-BE49-F238E27FC236}">
                  <a16:creationId xmlns:a16="http://schemas.microsoft.com/office/drawing/2014/main" id="{FAE5AAB6-AA0E-4E76-B3C7-D054381CF327}"/>
                </a:ext>
              </a:extLst>
            </p:cNvPr>
            <p:cNvSpPr>
              <a:spLocks noChangeArrowheads="1"/>
            </p:cNvSpPr>
            <p:nvPr/>
          </p:nvSpPr>
          <p:spPr bwMode="auto">
            <a:xfrm>
              <a:off x="7707606" y="3727243"/>
              <a:ext cx="282128"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dirty="0">
                  <a:solidFill>
                    <a:srgbClr val="353A3C"/>
                  </a:solidFill>
                  <a:latin typeface="Comic Sans MS" panose="030F0702030302020204" pitchFamily="66" charset="0"/>
                </a:rPr>
                <a:t>268</a:t>
              </a:r>
              <a:endParaRPr lang="ru-RU" altLang="ru-RU" sz="1800" dirty="0"/>
            </a:p>
          </p:txBody>
        </p:sp>
        <p:sp>
          <p:nvSpPr>
            <p:cNvPr id="584" name="Rectangle 50">
              <a:extLst>
                <a:ext uri="{FF2B5EF4-FFF2-40B4-BE49-F238E27FC236}">
                  <a16:creationId xmlns:a16="http://schemas.microsoft.com/office/drawing/2014/main" id="{BFBAE947-EBC3-4CE6-A78C-F48CCB0B579D}"/>
                </a:ext>
              </a:extLst>
            </p:cNvPr>
            <p:cNvSpPr>
              <a:spLocks noChangeArrowheads="1"/>
            </p:cNvSpPr>
            <p:nvPr/>
          </p:nvSpPr>
          <p:spPr bwMode="auto">
            <a:xfrm>
              <a:off x="8298155" y="4281281"/>
              <a:ext cx="282128"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dirty="0">
                  <a:solidFill>
                    <a:srgbClr val="353A3C"/>
                  </a:solidFill>
                  <a:latin typeface="Comic Sans MS" panose="030F0702030302020204" pitchFamily="66" charset="0"/>
                </a:rPr>
                <a:t>268</a:t>
              </a:r>
              <a:endParaRPr lang="ru-RU" altLang="ru-RU" sz="1800" dirty="0"/>
            </a:p>
          </p:txBody>
        </p:sp>
        <p:sp>
          <p:nvSpPr>
            <p:cNvPr id="585" name="Rectangle 52">
              <a:extLst>
                <a:ext uri="{FF2B5EF4-FFF2-40B4-BE49-F238E27FC236}">
                  <a16:creationId xmlns:a16="http://schemas.microsoft.com/office/drawing/2014/main" id="{E961E644-E1B3-4F47-B14D-03C5EC4A5223}"/>
                </a:ext>
              </a:extLst>
            </p:cNvPr>
            <p:cNvSpPr>
              <a:spLocks noChangeArrowheads="1"/>
            </p:cNvSpPr>
            <p:nvPr/>
          </p:nvSpPr>
          <p:spPr bwMode="auto">
            <a:xfrm>
              <a:off x="8410187" y="4903581"/>
              <a:ext cx="333424"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500" dirty="0">
                  <a:solidFill>
                    <a:srgbClr val="00944B"/>
                  </a:solidFill>
                  <a:latin typeface="Comic Sans MS" panose="030F0702030302020204" pitchFamily="66" charset="0"/>
                </a:rPr>
                <a:t>SF</a:t>
              </a:r>
              <a:endParaRPr lang="ru-RU" altLang="ru-RU" sz="1800" dirty="0"/>
            </a:p>
          </p:txBody>
        </p:sp>
        <p:sp>
          <p:nvSpPr>
            <p:cNvPr id="586" name="Freeform 56">
              <a:extLst>
                <a:ext uri="{FF2B5EF4-FFF2-40B4-BE49-F238E27FC236}">
                  <a16:creationId xmlns:a16="http://schemas.microsoft.com/office/drawing/2014/main" id="{04AB902E-A323-4F72-91A8-D704AD1B0AC3}"/>
                </a:ext>
              </a:extLst>
            </p:cNvPr>
            <p:cNvSpPr>
              <a:spLocks/>
            </p:cNvSpPr>
            <p:nvPr/>
          </p:nvSpPr>
          <p:spPr bwMode="auto">
            <a:xfrm>
              <a:off x="7643198" y="3700709"/>
              <a:ext cx="577850" cy="566738"/>
            </a:xfrm>
            <a:custGeom>
              <a:avLst/>
              <a:gdLst>
                <a:gd name="T0" fmla="*/ 2147483647 w 49"/>
                <a:gd name="T1" fmla="*/ 0 h 48"/>
                <a:gd name="T2" fmla="*/ 2147483647 w 49"/>
                <a:gd name="T3" fmla="*/ 2147483647 h 48"/>
                <a:gd name="T4" fmla="*/ 0 w 49"/>
                <a:gd name="T5" fmla="*/ 2147483647 h 48"/>
                <a:gd name="T6" fmla="*/ 2147483647 w 49"/>
                <a:gd name="T7" fmla="*/ 0 h 48"/>
                <a:gd name="T8" fmla="*/ 0 60000 65536"/>
                <a:gd name="T9" fmla="*/ 0 60000 65536"/>
                <a:gd name="T10" fmla="*/ 0 60000 65536"/>
                <a:gd name="T11" fmla="*/ 0 60000 65536"/>
                <a:gd name="T12" fmla="*/ 0 w 49"/>
                <a:gd name="T13" fmla="*/ 0 h 48"/>
                <a:gd name="T14" fmla="*/ 49 w 49"/>
                <a:gd name="T15" fmla="*/ 48 h 48"/>
              </a:gdLst>
              <a:ahLst/>
              <a:cxnLst>
                <a:cxn ang="T8">
                  <a:pos x="T0" y="T1"/>
                </a:cxn>
                <a:cxn ang="T9">
                  <a:pos x="T2" y="T3"/>
                </a:cxn>
                <a:cxn ang="T10">
                  <a:pos x="T4" y="T5"/>
                </a:cxn>
                <a:cxn ang="T11">
                  <a:pos x="T6" y="T7"/>
                </a:cxn>
              </a:cxnLst>
              <a:rect l="T12" t="T13" r="T14" b="T15"/>
              <a:pathLst>
                <a:path w="49" h="48">
                  <a:moveTo>
                    <a:pt x="49" y="0"/>
                  </a:moveTo>
                  <a:lnTo>
                    <a:pt x="49" y="48"/>
                  </a:lnTo>
                  <a:lnTo>
                    <a:pt x="0" y="48"/>
                  </a:lnTo>
                  <a:lnTo>
                    <a:pt x="49" y="0"/>
                  </a:lnTo>
                  <a:close/>
                </a:path>
              </a:pathLst>
            </a:custGeom>
            <a:solidFill>
              <a:srgbClr val="EF9281"/>
            </a:solidFill>
            <a:ln w="12700">
              <a:solidFill>
                <a:srgbClr val="000000"/>
              </a:solidFill>
              <a:round/>
              <a:headEnd/>
              <a:tailEnd/>
            </a:ln>
          </p:spPr>
          <p:txBody>
            <a:bodyPr/>
            <a:lstStyle/>
            <a:p>
              <a:endParaRPr lang="ru-RU"/>
            </a:p>
          </p:txBody>
        </p:sp>
        <p:sp>
          <p:nvSpPr>
            <p:cNvPr id="587" name="Rectangle 57">
              <a:extLst>
                <a:ext uri="{FF2B5EF4-FFF2-40B4-BE49-F238E27FC236}">
                  <a16:creationId xmlns:a16="http://schemas.microsoft.com/office/drawing/2014/main" id="{CAA16342-277B-4075-9144-BA0F484AF024}"/>
                </a:ext>
              </a:extLst>
            </p:cNvPr>
            <p:cNvSpPr>
              <a:spLocks noChangeArrowheads="1"/>
            </p:cNvSpPr>
            <p:nvPr/>
          </p:nvSpPr>
          <p:spPr bwMode="auto">
            <a:xfrm>
              <a:off x="7802855" y="3952669"/>
              <a:ext cx="3783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dirty="0">
                  <a:solidFill>
                    <a:srgbClr val="353A3C"/>
                  </a:solidFill>
                  <a:latin typeface="Comic Sans MS" panose="030F0702030302020204" pitchFamily="66" charset="0"/>
                </a:rPr>
                <a:t>105</a:t>
              </a:r>
              <a:endParaRPr lang="ru-RU" altLang="ru-RU" sz="1800" dirty="0"/>
            </a:p>
          </p:txBody>
        </p:sp>
        <p:sp>
          <p:nvSpPr>
            <p:cNvPr id="588" name="Rectangle 58">
              <a:extLst>
                <a:ext uri="{FF2B5EF4-FFF2-40B4-BE49-F238E27FC236}">
                  <a16:creationId xmlns:a16="http://schemas.microsoft.com/office/drawing/2014/main" id="{A282E192-4BE5-4B50-A432-6780E5743F7F}"/>
                </a:ext>
              </a:extLst>
            </p:cNvPr>
            <p:cNvSpPr>
              <a:spLocks noChangeArrowheads="1"/>
            </p:cNvSpPr>
            <p:nvPr/>
          </p:nvSpPr>
          <p:spPr bwMode="auto">
            <a:xfrm>
              <a:off x="8380706" y="4506705"/>
              <a:ext cx="3783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a:solidFill>
                    <a:srgbClr val="353A3C"/>
                  </a:solidFill>
                  <a:latin typeface="Comic Sans MS" panose="030F0702030302020204" pitchFamily="66" charset="0"/>
                </a:rPr>
                <a:t>104</a:t>
              </a:r>
              <a:endParaRPr lang="ru-RU" altLang="ru-RU" sz="1800"/>
            </a:p>
          </p:txBody>
        </p:sp>
        <p:sp>
          <p:nvSpPr>
            <p:cNvPr id="589" name="Line 59">
              <a:extLst>
                <a:ext uri="{FF2B5EF4-FFF2-40B4-BE49-F238E27FC236}">
                  <a16:creationId xmlns:a16="http://schemas.microsoft.com/office/drawing/2014/main" id="{C4663134-4811-4A22-A526-B3A2FA2A2C97}"/>
                </a:ext>
              </a:extLst>
            </p:cNvPr>
            <p:cNvSpPr>
              <a:spLocks noChangeShapeType="1"/>
            </p:cNvSpPr>
            <p:nvPr/>
          </p:nvSpPr>
          <p:spPr bwMode="auto">
            <a:xfrm>
              <a:off x="8321967" y="4328905"/>
              <a:ext cx="34925" cy="1588"/>
            </a:xfrm>
            <a:prstGeom prst="line">
              <a:avLst/>
            </a:prstGeom>
            <a:noFill/>
            <a:ln w="0">
              <a:solidFill>
                <a:srgbClr val="2E2C2C"/>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595" name="Rectangle 51">
              <a:extLst>
                <a:ext uri="{FF2B5EF4-FFF2-40B4-BE49-F238E27FC236}">
                  <a16:creationId xmlns:a16="http://schemas.microsoft.com/office/drawing/2014/main" id="{BA1A8CD8-5CD9-47E2-98D7-A2DE16EFBCEA}"/>
                </a:ext>
              </a:extLst>
            </p:cNvPr>
            <p:cNvSpPr>
              <a:spLocks noChangeArrowheads="1"/>
            </p:cNvSpPr>
            <p:nvPr/>
          </p:nvSpPr>
          <p:spPr bwMode="auto">
            <a:xfrm>
              <a:off x="7899016" y="4289533"/>
              <a:ext cx="143203"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500" dirty="0">
                  <a:solidFill>
                    <a:srgbClr val="E44600"/>
                  </a:solidFill>
                  <a:latin typeface="Comic Sans MS" panose="030F0702030302020204" pitchFamily="66" charset="0"/>
                </a:rPr>
                <a:t>a</a:t>
              </a:r>
              <a:endParaRPr lang="ru-RU" altLang="ru-RU" sz="1800" dirty="0"/>
            </a:p>
          </p:txBody>
        </p:sp>
        <p:sp>
          <p:nvSpPr>
            <p:cNvPr id="610" name="Прямоугольный треугольник 609">
              <a:extLst>
                <a:ext uri="{FF2B5EF4-FFF2-40B4-BE49-F238E27FC236}">
                  <a16:creationId xmlns:a16="http://schemas.microsoft.com/office/drawing/2014/main" id="{F28D3826-1154-4CFD-9A0B-8DDAEC71477A}"/>
                </a:ext>
              </a:extLst>
            </p:cNvPr>
            <p:cNvSpPr/>
            <p:nvPr/>
          </p:nvSpPr>
          <p:spPr>
            <a:xfrm>
              <a:off x="7619876" y="3986894"/>
              <a:ext cx="344263" cy="287110"/>
            </a:xfrm>
            <a:prstGeom prst="rtTriangl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609" name="Группа 608">
              <a:extLst>
                <a:ext uri="{FF2B5EF4-FFF2-40B4-BE49-F238E27FC236}">
                  <a16:creationId xmlns:a16="http://schemas.microsoft.com/office/drawing/2014/main" id="{BC801ACF-7E57-4A97-9F79-8F8A9B44ABE6}"/>
                </a:ext>
              </a:extLst>
            </p:cNvPr>
            <p:cNvGrpSpPr/>
            <p:nvPr/>
          </p:nvGrpSpPr>
          <p:grpSpPr>
            <a:xfrm>
              <a:off x="7737714" y="4243823"/>
              <a:ext cx="234949" cy="401638"/>
              <a:chOff x="4876765" y="4232156"/>
              <a:chExt cx="234949" cy="401638"/>
            </a:xfrm>
          </p:grpSpPr>
          <p:sp>
            <p:nvSpPr>
              <p:cNvPr id="597" name="Freeform 65">
                <a:extLst>
                  <a:ext uri="{FF2B5EF4-FFF2-40B4-BE49-F238E27FC236}">
                    <a16:creationId xmlns:a16="http://schemas.microsoft.com/office/drawing/2014/main" id="{B7312890-88F9-47C1-A604-81577243A117}"/>
                  </a:ext>
                </a:extLst>
              </p:cNvPr>
              <p:cNvSpPr>
                <a:spLocks/>
              </p:cNvSpPr>
              <p:nvPr/>
            </p:nvSpPr>
            <p:spPr bwMode="auto">
              <a:xfrm>
                <a:off x="4887877" y="4527431"/>
                <a:ext cx="141287" cy="95250"/>
              </a:xfrm>
              <a:custGeom>
                <a:avLst/>
                <a:gdLst>
                  <a:gd name="T0" fmla="*/ 0 w 89"/>
                  <a:gd name="T1" fmla="*/ 52 h 60"/>
                  <a:gd name="T2" fmla="*/ 15 w 89"/>
                  <a:gd name="T3" fmla="*/ 60 h 60"/>
                  <a:gd name="T4" fmla="*/ 89 w 89"/>
                  <a:gd name="T5" fmla="*/ 15 h 60"/>
                  <a:gd name="T6" fmla="*/ 82 w 89"/>
                  <a:gd name="T7" fmla="*/ 0 h 60"/>
                  <a:gd name="T8" fmla="*/ 8 w 89"/>
                  <a:gd name="T9" fmla="*/ 45 h 60"/>
                  <a:gd name="T10" fmla="*/ 22 w 89"/>
                  <a:gd name="T11" fmla="*/ 52 h 60"/>
                  <a:gd name="T12" fmla="*/ 0 w 89"/>
                  <a:gd name="T13" fmla="*/ 52 h 60"/>
                  <a:gd name="T14" fmla="*/ 0 60000 65536"/>
                  <a:gd name="T15" fmla="*/ 0 60000 65536"/>
                  <a:gd name="T16" fmla="*/ 0 60000 65536"/>
                  <a:gd name="T17" fmla="*/ 0 60000 65536"/>
                  <a:gd name="T18" fmla="*/ 0 60000 65536"/>
                  <a:gd name="T19" fmla="*/ 0 60000 65536"/>
                  <a:gd name="T20" fmla="*/ 0 60000 65536"/>
                  <a:gd name="T21" fmla="*/ 0 w 89"/>
                  <a:gd name="T22" fmla="*/ 0 h 60"/>
                  <a:gd name="T23" fmla="*/ 89 w 8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0">
                    <a:moveTo>
                      <a:pt x="0" y="52"/>
                    </a:moveTo>
                    <a:lnTo>
                      <a:pt x="15" y="60"/>
                    </a:lnTo>
                    <a:lnTo>
                      <a:pt x="89" y="15"/>
                    </a:lnTo>
                    <a:lnTo>
                      <a:pt x="82" y="0"/>
                    </a:lnTo>
                    <a:lnTo>
                      <a:pt x="8" y="45"/>
                    </a:lnTo>
                    <a:lnTo>
                      <a:pt x="22"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96" name="Freeform 64">
                <a:extLst>
                  <a:ext uri="{FF2B5EF4-FFF2-40B4-BE49-F238E27FC236}">
                    <a16:creationId xmlns:a16="http://schemas.microsoft.com/office/drawing/2014/main" id="{D993321B-8DFC-43C9-B673-2523886D28B1}"/>
                  </a:ext>
                </a:extLst>
              </p:cNvPr>
              <p:cNvSpPr>
                <a:spLocks/>
              </p:cNvSpPr>
              <p:nvPr/>
            </p:nvSpPr>
            <p:spPr bwMode="auto">
              <a:xfrm>
                <a:off x="4900577" y="4232156"/>
                <a:ext cx="211137" cy="366713"/>
              </a:xfrm>
              <a:custGeom>
                <a:avLst/>
                <a:gdLst>
                  <a:gd name="T0" fmla="*/ 14 w 133"/>
                  <a:gd name="T1" fmla="*/ 231 h 231"/>
                  <a:gd name="T2" fmla="*/ 133 w 133"/>
                  <a:gd name="T3" fmla="*/ 8 h 231"/>
                  <a:gd name="T4" fmla="*/ 118 w 133"/>
                  <a:gd name="T5" fmla="*/ 0 h 231"/>
                  <a:gd name="T6" fmla="*/ 0 w 133"/>
                  <a:gd name="T7" fmla="*/ 223 h 231"/>
                  <a:gd name="T8" fmla="*/ 14 w 133"/>
                  <a:gd name="T9" fmla="*/ 231 h 231"/>
                  <a:gd name="T10" fmla="*/ 0 60000 65536"/>
                  <a:gd name="T11" fmla="*/ 0 60000 65536"/>
                  <a:gd name="T12" fmla="*/ 0 60000 65536"/>
                  <a:gd name="T13" fmla="*/ 0 60000 65536"/>
                  <a:gd name="T14" fmla="*/ 0 60000 65536"/>
                  <a:gd name="T15" fmla="*/ 0 w 133"/>
                  <a:gd name="T16" fmla="*/ 0 h 231"/>
                  <a:gd name="T17" fmla="*/ 133 w 133"/>
                  <a:gd name="T18" fmla="*/ 231 h 231"/>
                </a:gdLst>
                <a:ahLst/>
                <a:cxnLst>
                  <a:cxn ang="T10">
                    <a:pos x="T0" y="T1"/>
                  </a:cxn>
                  <a:cxn ang="T11">
                    <a:pos x="T2" y="T3"/>
                  </a:cxn>
                  <a:cxn ang="T12">
                    <a:pos x="T4" y="T5"/>
                  </a:cxn>
                  <a:cxn ang="T13">
                    <a:pos x="T6" y="T7"/>
                  </a:cxn>
                  <a:cxn ang="T14">
                    <a:pos x="T8" y="T9"/>
                  </a:cxn>
                </a:cxnLst>
                <a:rect l="T15" t="T16" r="T17" b="T18"/>
                <a:pathLst>
                  <a:path w="133" h="231">
                    <a:moveTo>
                      <a:pt x="14" y="231"/>
                    </a:moveTo>
                    <a:lnTo>
                      <a:pt x="133" y="8"/>
                    </a:lnTo>
                    <a:lnTo>
                      <a:pt x="118" y="0"/>
                    </a:lnTo>
                    <a:lnTo>
                      <a:pt x="0" y="223"/>
                    </a:lnTo>
                    <a:lnTo>
                      <a:pt x="14" y="231"/>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98" name="Freeform 66">
                <a:extLst>
                  <a:ext uri="{FF2B5EF4-FFF2-40B4-BE49-F238E27FC236}">
                    <a16:creationId xmlns:a16="http://schemas.microsoft.com/office/drawing/2014/main" id="{E718142C-56D6-4745-BCDF-05E01530B1C0}"/>
                  </a:ext>
                </a:extLst>
              </p:cNvPr>
              <p:cNvSpPr>
                <a:spLocks/>
              </p:cNvSpPr>
              <p:nvPr/>
            </p:nvSpPr>
            <p:spPr bwMode="auto">
              <a:xfrm>
                <a:off x="4887877" y="4609981"/>
                <a:ext cx="23812" cy="23813"/>
              </a:xfrm>
              <a:custGeom>
                <a:avLst/>
                <a:gdLst>
                  <a:gd name="T0" fmla="*/ 0 w 15"/>
                  <a:gd name="T1" fmla="*/ 0 h 15"/>
                  <a:gd name="T2" fmla="*/ 0 w 15"/>
                  <a:gd name="T3" fmla="*/ 15 h 15"/>
                  <a:gd name="T4" fmla="*/ 15 w 15"/>
                  <a:gd name="T5" fmla="*/ 8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0"/>
                    </a:moveTo>
                    <a:lnTo>
                      <a:pt x="0" y="15"/>
                    </a:lnTo>
                    <a:lnTo>
                      <a:pt x="15" y="8"/>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99" name="Freeform 67">
                <a:extLst>
                  <a:ext uri="{FF2B5EF4-FFF2-40B4-BE49-F238E27FC236}">
                    <a16:creationId xmlns:a16="http://schemas.microsoft.com/office/drawing/2014/main" id="{5B75D173-DD83-4CA2-9FFB-006503F7BA3F}"/>
                  </a:ext>
                </a:extLst>
              </p:cNvPr>
              <p:cNvSpPr>
                <a:spLocks/>
              </p:cNvSpPr>
              <p:nvPr/>
            </p:nvSpPr>
            <p:spPr bwMode="auto">
              <a:xfrm>
                <a:off x="4876765" y="4468694"/>
                <a:ext cx="46037" cy="141288"/>
              </a:xfrm>
              <a:custGeom>
                <a:avLst/>
                <a:gdLst>
                  <a:gd name="T0" fmla="*/ 7 w 29"/>
                  <a:gd name="T1" fmla="*/ 0 h 89"/>
                  <a:gd name="T2" fmla="*/ 0 w 29"/>
                  <a:gd name="T3" fmla="*/ 7 h 89"/>
                  <a:gd name="T4" fmla="*/ 7 w 29"/>
                  <a:gd name="T5" fmla="*/ 89 h 89"/>
                  <a:gd name="T6" fmla="*/ 29 w 29"/>
                  <a:gd name="T7" fmla="*/ 89 h 89"/>
                  <a:gd name="T8" fmla="*/ 15 w 29"/>
                  <a:gd name="T9" fmla="*/ 0 h 89"/>
                  <a:gd name="T10" fmla="*/ 7 w 29"/>
                  <a:gd name="T11" fmla="*/ 0 h 89"/>
                  <a:gd name="T12" fmla="*/ 0 60000 65536"/>
                  <a:gd name="T13" fmla="*/ 0 60000 65536"/>
                  <a:gd name="T14" fmla="*/ 0 60000 65536"/>
                  <a:gd name="T15" fmla="*/ 0 60000 65536"/>
                  <a:gd name="T16" fmla="*/ 0 60000 65536"/>
                  <a:gd name="T17" fmla="*/ 0 60000 65536"/>
                  <a:gd name="T18" fmla="*/ 0 w 29"/>
                  <a:gd name="T19" fmla="*/ 0 h 89"/>
                  <a:gd name="T20" fmla="*/ 29 w 29"/>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29" h="89">
                    <a:moveTo>
                      <a:pt x="7" y="0"/>
                    </a:moveTo>
                    <a:lnTo>
                      <a:pt x="0" y="7"/>
                    </a:lnTo>
                    <a:lnTo>
                      <a:pt x="7" y="89"/>
                    </a:lnTo>
                    <a:lnTo>
                      <a:pt x="29" y="89"/>
                    </a:lnTo>
                    <a:lnTo>
                      <a:pt x="15" y="0"/>
                    </a:lnTo>
                    <a:lnTo>
                      <a:pt x="7"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612" name="Rectangle 51">
              <a:extLst>
                <a:ext uri="{FF2B5EF4-FFF2-40B4-BE49-F238E27FC236}">
                  <a16:creationId xmlns:a16="http://schemas.microsoft.com/office/drawing/2014/main" id="{78210F29-F270-4863-99DC-FB42414D9755}"/>
                </a:ext>
              </a:extLst>
            </p:cNvPr>
            <p:cNvSpPr>
              <a:spLocks noChangeArrowheads="1"/>
            </p:cNvSpPr>
            <p:nvPr/>
          </p:nvSpPr>
          <p:spPr bwMode="auto">
            <a:xfrm>
              <a:off x="7451342" y="5081469"/>
              <a:ext cx="288541"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el-GR" altLang="ru-RU" sz="1500" dirty="0">
                  <a:solidFill>
                    <a:srgbClr val="E44600"/>
                  </a:solidFill>
                  <a:latin typeface="Comic Sans MS" panose="030F0702030302020204" pitchFamily="66" charset="0"/>
                </a:rPr>
                <a:t>α</a:t>
              </a:r>
              <a:r>
                <a:rPr lang="en-US" altLang="ru-RU" sz="1500" dirty="0">
                  <a:solidFill>
                    <a:srgbClr val="E44600"/>
                  </a:solidFill>
                  <a:latin typeface="Comic Sans MS" panose="030F0702030302020204" pitchFamily="66" charset="0"/>
                </a:rPr>
                <a:t>?</a:t>
              </a:r>
              <a:endParaRPr lang="ru-RU" altLang="ru-RU" sz="1800" dirty="0"/>
            </a:p>
          </p:txBody>
        </p:sp>
        <p:grpSp>
          <p:nvGrpSpPr>
            <p:cNvPr id="613" name="Группа 612">
              <a:extLst>
                <a:ext uri="{FF2B5EF4-FFF2-40B4-BE49-F238E27FC236}">
                  <a16:creationId xmlns:a16="http://schemas.microsoft.com/office/drawing/2014/main" id="{1FA1D22B-7D83-4255-A3BB-ECDE248F423B}"/>
                </a:ext>
              </a:extLst>
            </p:cNvPr>
            <p:cNvGrpSpPr/>
            <p:nvPr/>
          </p:nvGrpSpPr>
          <p:grpSpPr>
            <a:xfrm>
              <a:off x="7276944" y="5039059"/>
              <a:ext cx="234949" cy="401638"/>
              <a:chOff x="4876765" y="4232156"/>
              <a:chExt cx="234949" cy="401638"/>
            </a:xfrm>
          </p:grpSpPr>
          <p:sp>
            <p:nvSpPr>
              <p:cNvPr id="614" name="Freeform 64">
                <a:extLst>
                  <a:ext uri="{FF2B5EF4-FFF2-40B4-BE49-F238E27FC236}">
                    <a16:creationId xmlns:a16="http://schemas.microsoft.com/office/drawing/2014/main" id="{5C8A9C1B-D508-40CB-A2C3-A1577EF0FA5A}"/>
                  </a:ext>
                </a:extLst>
              </p:cNvPr>
              <p:cNvSpPr>
                <a:spLocks/>
              </p:cNvSpPr>
              <p:nvPr/>
            </p:nvSpPr>
            <p:spPr bwMode="auto">
              <a:xfrm>
                <a:off x="4900577" y="4232156"/>
                <a:ext cx="211137" cy="366713"/>
              </a:xfrm>
              <a:custGeom>
                <a:avLst/>
                <a:gdLst>
                  <a:gd name="T0" fmla="*/ 14 w 133"/>
                  <a:gd name="T1" fmla="*/ 231 h 231"/>
                  <a:gd name="T2" fmla="*/ 133 w 133"/>
                  <a:gd name="T3" fmla="*/ 8 h 231"/>
                  <a:gd name="T4" fmla="*/ 118 w 133"/>
                  <a:gd name="T5" fmla="*/ 0 h 231"/>
                  <a:gd name="T6" fmla="*/ 0 w 133"/>
                  <a:gd name="T7" fmla="*/ 223 h 231"/>
                  <a:gd name="T8" fmla="*/ 14 w 133"/>
                  <a:gd name="T9" fmla="*/ 231 h 231"/>
                  <a:gd name="T10" fmla="*/ 0 60000 65536"/>
                  <a:gd name="T11" fmla="*/ 0 60000 65536"/>
                  <a:gd name="T12" fmla="*/ 0 60000 65536"/>
                  <a:gd name="T13" fmla="*/ 0 60000 65536"/>
                  <a:gd name="T14" fmla="*/ 0 60000 65536"/>
                  <a:gd name="T15" fmla="*/ 0 w 133"/>
                  <a:gd name="T16" fmla="*/ 0 h 231"/>
                  <a:gd name="T17" fmla="*/ 133 w 133"/>
                  <a:gd name="T18" fmla="*/ 231 h 231"/>
                </a:gdLst>
                <a:ahLst/>
                <a:cxnLst>
                  <a:cxn ang="T10">
                    <a:pos x="T0" y="T1"/>
                  </a:cxn>
                  <a:cxn ang="T11">
                    <a:pos x="T2" y="T3"/>
                  </a:cxn>
                  <a:cxn ang="T12">
                    <a:pos x="T4" y="T5"/>
                  </a:cxn>
                  <a:cxn ang="T13">
                    <a:pos x="T6" y="T7"/>
                  </a:cxn>
                  <a:cxn ang="T14">
                    <a:pos x="T8" y="T9"/>
                  </a:cxn>
                </a:cxnLst>
                <a:rect l="T15" t="T16" r="T17" b="T18"/>
                <a:pathLst>
                  <a:path w="133" h="231">
                    <a:moveTo>
                      <a:pt x="14" y="231"/>
                    </a:moveTo>
                    <a:lnTo>
                      <a:pt x="133" y="8"/>
                    </a:lnTo>
                    <a:lnTo>
                      <a:pt x="118" y="0"/>
                    </a:lnTo>
                    <a:lnTo>
                      <a:pt x="0" y="223"/>
                    </a:lnTo>
                    <a:lnTo>
                      <a:pt x="14" y="231"/>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15" name="Freeform 65">
                <a:extLst>
                  <a:ext uri="{FF2B5EF4-FFF2-40B4-BE49-F238E27FC236}">
                    <a16:creationId xmlns:a16="http://schemas.microsoft.com/office/drawing/2014/main" id="{0AF0E95E-081A-42EF-9098-280E636C8277}"/>
                  </a:ext>
                </a:extLst>
              </p:cNvPr>
              <p:cNvSpPr>
                <a:spLocks/>
              </p:cNvSpPr>
              <p:nvPr/>
            </p:nvSpPr>
            <p:spPr bwMode="auto">
              <a:xfrm>
                <a:off x="4887877" y="4527431"/>
                <a:ext cx="141287" cy="95250"/>
              </a:xfrm>
              <a:custGeom>
                <a:avLst/>
                <a:gdLst>
                  <a:gd name="T0" fmla="*/ 0 w 89"/>
                  <a:gd name="T1" fmla="*/ 52 h 60"/>
                  <a:gd name="T2" fmla="*/ 15 w 89"/>
                  <a:gd name="T3" fmla="*/ 60 h 60"/>
                  <a:gd name="T4" fmla="*/ 89 w 89"/>
                  <a:gd name="T5" fmla="*/ 15 h 60"/>
                  <a:gd name="T6" fmla="*/ 82 w 89"/>
                  <a:gd name="T7" fmla="*/ 0 h 60"/>
                  <a:gd name="T8" fmla="*/ 8 w 89"/>
                  <a:gd name="T9" fmla="*/ 45 h 60"/>
                  <a:gd name="T10" fmla="*/ 22 w 89"/>
                  <a:gd name="T11" fmla="*/ 52 h 60"/>
                  <a:gd name="T12" fmla="*/ 0 w 89"/>
                  <a:gd name="T13" fmla="*/ 52 h 60"/>
                  <a:gd name="T14" fmla="*/ 0 60000 65536"/>
                  <a:gd name="T15" fmla="*/ 0 60000 65536"/>
                  <a:gd name="T16" fmla="*/ 0 60000 65536"/>
                  <a:gd name="T17" fmla="*/ 0 60000 65536"/>
                  <a:gd name="T18" fmla="*/ 0 60000 65536"/>
                  <a:gd name="T19" fmla="*/ 0 60000 65536"/>
                  <a:gd name="T20" fmla="*/ 0 60000 65536"/>
                  <a:gd name="T21" fmla="*/ 0 w 89"/>
                  <a:gd name="T22" fmla="*/ 0 h 60"/>
                  <a:gd name="T23" fmla="*/ 89 w 8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0">
                    <a:moveTo>
                      <a:pt x="0" y="52"/>
                    </a:moveTo>
                    <a:lnTo>
                      <a:pt x="15" y="60"/>
                    </a:lnTo>
                    <a:lnTo>
                      <a:pt x="89" y="15"/>
                    </a:lnTo>
                    <a:lnTo>
                      <a:pt x="82" y="0"/>
                    </a:lnTo>
                    <a:lnTo>
                      <a:pt x="8" y="45"/>
                    </a:lnTo>
                    <a:lnTo>
                      <a:pt x="22"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16" name="Freeform 66">
                <a:extLst>
                  <a:ext uri="{FF2B5EF4-FFF2-40B4-BE49-F238E27FC236}">
                    <a16:creationId xmlns:a16="http://schemas.microsoft.com/office/drawing/2014/main" id="{381D13DB-9A9A-4D24-BD9F-C3A43B8ECF41}"/>
                  </a:ext>
                </a:extLst>
              </p:cNvPr>
              <p:cNvSpPr>
                <a:spLocks/>
              </p:cNvSpPr>
              <p:nvPr/>
            </p:nvSpPr>
            <p:spPr bwMode="auto">
              <a:xfrm>
                <a:off x="4887877" y="4609981"/>
                <a:ext cx="23812" cy="23813"/>
              </a:xfrm>
              <a:custGeom>
                <a:avLst/>
                <a:gdLst>
                  <a:gd name="T0" fmla="*/ 0 w 15"/>
                  <a:gd name="T1" fmla="*/ 0 h 15"/>
                  <a:gd name="T2" fmla="*/ 0 w 15"/>
                  <a:gd name="T3" fmla="*/ 15 h 15"/>
                  <a:gd name="T4" fmla="*/ 15 w 15"/>
                  <a:gd name="T5" fmla="*/ 8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0"/>
                    </a:moveTo>
                    <a:lnTo>
                      <a:pt x="0" y="15"/>
                    </a:lnTo>
                    <a:lnTo>
                      <a:pt x="15" y="8"/>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17" name="Freeform 67">
                <a:extLst>
                  <a:ext uri="{FF2B5EF4-FFF2-40B4-BE49-F238E27FC236}">
                    <a16:creationId xmlns:a16="http://schemas.microsoft.com/office/drawing/2014/main" id="{A213D249-070F-4EA8-8BD5-A59008662CA9}"/>
                  </a:ext>
                </a:extLst>
              </p:cNvPr>
              <p:cNvSpPr>
                <a:spLocks/>
              </p:cNvSpPr>
              <p:nvPr/>
            </p:nvSpPr>
            <p:spPr bwMode="auto">
              <a:xfrm>
                <a:off x="4876765" y="4468694"/>
                <a:ext cx="46037" cy="141288"/>
              </a:xfrm>
              <a:custGeom>
                <a:avLst/>
                <a:gdLst>
                  <a:gd name="T0" fmla="*/ 7 w 29"/>
                  <a:gd name="T1" fmla="*/ 0 h 89"/>
                  <a:gd name="T2" fmla="*/ 0 w 29"/>
                  <a:gd name="T3" fmla="*/ 7 h 89"/>
                  <a:gd name="T4" fmla="*/ 7 w 29"/>
                  <a:gd name="T5" fmla="*/ 89 h 89"/>
                  <a:gd name="T6" fmla="*/ 29 w 29"/>
                  <a:gd name="T7" fmla="*/ 89 h 89"/>
                  <a:gd name="T8" fmla="*/ 15 w 29"/>
                  <a:gd name="T9" fmla="*/ 0 h 89"/>
                  <a:gd name="T10" fmla="*/ 7 w 29"/>
                  <a:gd name="T11" fmla="*/ 0 h 89"/>
                  <a:gd name="T12" fmla="*/ 0 60000 65536"/>
                  <a:gd name="T13" fmla="*/ 0 60000 65536"/>
                  <a:gd name="T14" fmla="*/ 0 60000 65536"/>
                  <a:gd name="T15" fmla="*/ 0 60000 65536"/>
                  <a:gd name="T16" fmla="*/ 0 60000 65536"/>
                  <a:gd name="T17" fmla="*/ 0 60000 65536"/>
                  <a:gd name="T18" fmla="*/ 0 w 29"/>
                  <a:gd name="T19" fmla="*/ 0 h 89"/>
                  <a:gd name="T20" fmla="*/ 29 w 29"/>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29" h="89">
                    <a:moveTo>
                      <a:pt x="7" y="0"/>
                    </a:moveTo>
                    <a:lnTo>
                      <a:pt x="0" y="7"/>
                    </a:lnTo>
                    <a:lnTo>
                      <a:pt x="7" y="89"/>
                    </a:lnTo>
                    <a:lnTo>
                      <a:pt x="29" y="89"/>
                    </a:lnTo>
                    <a:lnTo>
                      <a:pt x="15" y="0"/>
                    </a:lnTo>
                    <a:lnTo>
                      <a:pt x="7"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grpSp>
          <p:nvGrpSpPr>
            <p:cNvPr id="665" name="Группа 664">
              <a:extLst>
                <a:ext uri="{FF2B5EF4-FFF2-40B4-BE49-F238E27FC236}">
                  <a16:creationId xmlns:a16="http://schemas.microsoft.com/office/drawing/2014/main" id="{5EA36F61-B4C5-4FD7-9234-182392F1F1F7}"/>
                </a:ext>
              </a:extLst>
            </p:cNvPr>
            <p:cNvGrpSpPr/>
            <p:nvPr/>
          </p:nvGrpSpPr>
          <p:grpSpPr>
            <a:xfrm>
              <a:off x="7192348" y="4473377"/>
              <a:ext cx="731837" cy="638175"/>
              <a:chOff x="6487644" y="4746881"/>
              <a:chExt cx="731837" cy="638175"/>
            </a:xfrm>
          </p:grpSpPr>
          <p:sp>
            <p:nvSpPr>
              <p:cNvPr id="600" name="Freeform 41">
                <a:extLst>
                  <a:ext uri="{FF2B5EF4-FFF2-40B4-BE49-F238E27FC236}">
                    <a16:creationId xmlns:a16="http://schemas.microsoft.com/office/drawing/2014/main" id="{BBD07F5E-D2F4-4E57-9585-950E08749486}"/>
                  </a:ext>
                </a:extLst>
              </p:cNvPr>
              <p:cNvSpPr>
                <a:spLocks/>
              </p:cNvSpPr>
              <p:nvPr/>
            </p:nvSpPr>
            <p:spPr bwMode="auto">
              <a:xfrm>
                <a:off x="6487644" y="4746881"/>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1" y="49"/>
                    </a:moveTo>
                    <a:lnTo>
                      <a:pt x="50" y="49"/>
                    </a:lnTo>
                    <a:lnTo>
                      <a:pt x="50" y="1"/>
                    </a:lnTo>
                    <a:lnTo>
                      <a:pt x="50" y="0"/>
                    </a:lnTo>
                    <a:lnTo>
                      <a:pt x="1" y="0"/>
                    </a:lnTo>
                    <a:lnTo>
                      <a:pt x="1" y="1"/>
                    </a:lnTo>
                    <a:lnTo>
                      <a:pt x="0" y="1"/>
                    </a:lnTo>
                    <a:lnTo>
                      <a:pt x="0" y="49"/>
                    </a:lnTo>
                    <a:lnTo>
                      <a:pt x="1" y="49"/>
                    </a:lnTo>
                    <a:close/>
                  </a:path>
                </a:pathLst>
              </a:custGeom>
              <a:solidFill>
                <a:srgbClr val="19AD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01" name="Freeform 42">
                <a:extLst>
                  <a:ext uri="{FF2B5EF4-FFF2-40B4-BE49-F238E27FC236}">
                    <a16:creationId xmlns:a16="http://schemas.microsoft.com/office/drawing/2014/main" id="{0BA0B469-77FB-4897-9CF5-25A3982DA543}"/>
                  </a:ext>
                </a:extLst>
              </p:cNvPr>
              <p:cNvSpPr>
                <a:spLocks/>
              </p:cNvSpPr>
              <p:nvPr/>
            </p:nvSpPr>
            <p:spPr bwMode="auto">
              <a:xfrm>
                <a:off x="6487644" y="4746881"/>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2147483647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1" y="49"/>
                    </a:moveTo>
                    <a:lnTo>
                      <a:pt x="50" y="49"/>
                    </a:lnTo>
                    <a:lnTo>
                      <a:pt x="50" y="1"/>
                    </a:lnTo>
                    <a:lnTo>
                      <a:pt x="50" y="0"/>
                    </a:lnTo>
                    <a:lnTo>
                      <a:pt x="1" y="0"/>
                    </a:lnTo>
                    <a:lnTo>
                      <a:pt x="1" y="1"/>
                    </a:lnTo>
                    <a:lnTo>
                      <a:pt x="0" y="1"/>
                    </a:lnTo>
                    <a:lnTo>
                      <a:pt x="0" y="49"/>
                    </a:lnTo>
                    <a:lnTo>
                      <a:pt x="1"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602" name="Rectangle 49">
                <a:extLst>
                  <a:ext uri="{FF2B5EF4-FFF2-40B4-BE49-F238E27FC236}">
                    <a16:creationId xmlns:a16="http://schemas.microsoft.com/office/drawing/2014/main" id="{2AE0C7A5-A627-4FC8-8B8C-0541532FB439}"/>
                  </a:ext>
                </a:extLst>
              </p:cNvPr>
              <p:cNvSpPr>
                <a:spLocks noChangeArrowheads="1"/>
              </p:cNvSpPr>
              <p:nvPr/>
            </p:nvSpPr>
            <p:spPr bwMode="auto">
              <a:xfrm>
                <a:off x="6570195" y="4781806"/>
                <a:ext cx="282128"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dirty="0">
                    <a:solidFill>
                      <a:srgbClr val="353A3C"/>
                    </a:solidFill>
                    <a:latin typeface="Comic Sans MS" panose="030F0702030302020204" pitchFamily="66" charset="0"/>
                  </a:rPr>
                  <a:t>26</a:t>
                </a:r>
                <a:r>
                  <a:rPr lang="en-US" altLang="ru-RU" sz="900" dirty="0">
                    <a:solidFill>
                      <a:srgbClr val="353A3C"/>
                    </a:solidFill>
                    <a:latin typeface="Comic Sans MS" panose="030F0702030302020204" pitchFamily="66" charset="0"/>
                  </a:rPr>
                  <a:t>4</a:t>
                </a:r>
                <a:endParaRPr lang="ru-RU" altLang="ru-RU" sz="1800" dirty="0"/>
              </a:p>
            </p:txBody>
          </p:sp>
          <p:sp>
            <p:nvSpPr>
              <p:cNvPr id="603" name="Freeform 56">
                <a:extLst>
                  <a:ext uri="{FF2B5EF4-FFF2-40B4-BE49-F238E27FC236}">
                    <a16:creationId xmlns:a16="http://schemas.microsoft.com/office/drawing/2014/main" id="{EB70EDB4-7D55-4560-B627-D1AE0B49A662}"/>
                  </a:ext>
                </a:extLst>
              </p:cNvPr>
              <p:cNvSpPr>
                <a:spLocks/>
              </p:cNvSpPr>
              <p:nvPr/>
            </p:nvSpPr>
            <p:spPr bwMode="auto">
              <a:xfrm>
                <a:off x="6500344" y="4757993"/>
                <a:ext cx="577850" cy="566738"/>
              </a:xfrm>
              <a:custGeom>
                <a:avLst/>
                <a:gdLst>
                  <a:gd name="T0" fmla="*/ 2147483647 w 49"/>
                  <a:gd name="T1" fmla="*/ 0 h 48"/>
                  <a:gd name="T2" fmla="*/ 2147483647 w 49"/>
                  <a:gd name="T3" fmla="*/ 2147483647 h 48"/>
                  <a:gd name="T4" fmla="*/ 0 w 49"/>
                  <a:gd name="T5" fmla="*/ 2147483647 h 48"/>
                  <a:gd name="T6" fmla="*/ 2147483647 w 49"/>
                  <a:gd name="T7" fmla="*/ 0 h 48"/>
                  <a:gd name="T8" fmla="*/ 0 60000 65536"/>
                  <a:gd name="T9" fmla="*/ 0 60000 65536"/>
                  <a:gd name="T10" fmla="*/ 0 60000 65536"/>
                  <a:gd name="T11" fmla="*/ 0 60000 65536"/>
                  <a:gd name="T12" fmla="*/ 0 w 49"/>
                  <a:gd name="T13" fmla="*/ 0 h 48"/>
                  <a:gd name="T14" fmla="*/ 49 w 49"/>
                  <a:gd name="T15" fmla="*/ 48 h 48"/>
                </a:gdLst>
                <a:ahLst/>
                <a:cxnLst>
                  <a:cxn ang="T8">
                    <a:pos x="T0" y="T1"/>
                  </a:cxn>
                  <a:cxn ang="T9">
                    <a:pos x="T2" y="T3"/>
                  </a:cxn>
                  <a:cxn ang="T10">
                    <a:pos x="T4" y="T5"/>
                  </a:cxn>
                  <a:cxn ang="T11">
                    <a:pos x="T6" y="T7"/>
                  </a:cxn>
                </a:cxnLst>
                <a:rect l="T12" t="T13" r="T14" b="T15"/>
                <a:pathLst>
                  <a:path w="49" h="48">
                    <a:moveTo>
                      <a:pt x="49" y="0"/>
                    </a:moveTo>
                    <a:lnTo>
                      <a:pt x="49" y="48"/>
                    </a:lnTo>
                    <a:lnTo>
                      <a:pt x="0" y="48"/>
                    </a:lnTo>
                    <a:lnTo>
                      <a:pt x="49" y="0"/>
                    </a:lnTo>
                    <a:close/>
                  </a:path>
                </a:pathLst>
              </a:custGeom>
              <a:solidFill>
                <a:srgbClr val="EF92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04" name="Rectangle 57">
                <a:extLst>
                  <a:ext uri="{FF2B5EF4-FFF2-40B4-BE49-F238E27FC236}">
                    <a16:creationId xmlns:a16="http://schemas.microsoft.com/office/drawing/2014/main" id="{463BCF3D-7671-4053-9496-AE44EFEB85F7}"/>
                  </a:ext>
                </a:extLst>
              </p:cNvPr>
              <p:cNvSpPr>
                <a:spLocks noChangeArrowheads="1"/>
              </p:cNvSpPr>
              <p:nvPr/>
            </p:nvSpPr>
            <p:spPr bwMode="auto">
              <a:xfrm>
                <a:off x="6665444" y="5007230"/>
                <a:ext cx="3783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dirty="0">
                    <a:solidFill>
                      <a:srgbClr val="353A3C"/>
                    </a:solidFill>
                    <a:latin typeface="Comic Sans MS" panose="030F0702030302020204" pitchFamily="66" charset="0"/>
                  </a:rPr>
                  <a:t>10</a:t>
                </a:r>
                <a:r>
                  <a:rPr lang="en-US" altLang="ru-RU" sz="1200" dirty="0">
                    <a:solidFill>
                      <a:srgbClr val="353A3C"/>
                    </a:solidFill>
                    <a:latin typeface="Comic Sans MS" panose="030F0702030302020204" pitchFamily="66" charset="0"/>
                  </a:rPr>
                  <a:t>3</a:t>
                </a:r>
                <a:endParaRPr lang="ru-RU" altLang="ru-RU" sz="1800" dirty="0"/>
              </a:p>
            </p:txBody>
          </p:sp>
          <p:sp>
            <p:nvSpPr>
              <p:cNvPr id="605" name="Line 59">
                <a:extLst>
                  <a:ext uri="{FF2B5EF4-FFF2-40B4-BE49-F238E27FC236}">
                    <a16:creationId xmlns:a16="http://schemas.microsoft.com/office/drawing/2014/main" id="{F0C5DD9D-041E-4C0D-B4B7-9AC3B12338D4}"/>
                  </a:ext>
                </a:extLst>
              </p:cNvPr>
              <p:cNvSpPr>
                <a:spLocks noChangeShapeType="1"/>
              </p:cNvSpPr>
              <p:nvPr/>
            </p:nvSpPr>
            <p:spPr bwMode="auto">
              <a:xfrm>
                <a:off x="7184556" y="5383468"/>
                <a:ext cx="34925" cy="1588"/>
              </a:xfrm>
              <a:prstGeom prst="line">
                <a:avLst/>
              </a:prstGeom>
              <a:noFill/>
              <a:ln w="0">
                <a:solidFill>
                  <a:srgbClr val="2E2C2C"/>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611" name="Прямоугольный треугольник 610">
                <a:extLst>
                  <a:ext uri="{FF2B5EF4-FFF2-40B4-BE49-F238E27FC236}">
                    <a16:creationId xmlns:a16="http://schemas.microsoft.com/office/drawing/2014/main" id="{AC78B9EA-FEFF-4CC8-90B8-976BD9D3C9D2}"/>
                  </a:ext>
                </a:extLst>
              </p:cNvPr>
              <p:cNvSpPr/>
              <p:nvPr/>
            </p:nvSpPr>
            <p:spPr>
              <a:xfrm>
                <a:off x="6487910" y="5125811"/>
                <a:ext cx="238126" cy="200026"/>
              </a:xfrm>
              <a:prstGeom prst="rtTriangl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3" name="Line 59">
                <a:extLst>
                  <a:ext uri="{FF2B5EF4-FFF2-40B4-BE49-F238E27FC236}">
                    <a16:creationId xmlns:a16="http://schemas.microsoft.com/office/drawing/2014/main" id="{7542A934-ED6D-483E-BA1D-72F687614D2F}"/>
                  </a:ext>
                </a:extLst>
              </p:cNvPr>
              <p:cNvSpPr>
                <a:spLocks noChangeShapeType="1"/>
              </p:cNvSpPr>
              <p:nvPr/>
            </p:nvSpPr>
            <p:spPr bwMode="auto">
              <a:xfrm>
                <a:off x="7180475" y="5378016"/>
                <a:ext cx="34925" cy="1588"/>
              </a:xfrm>
              <a:prstGeom prst="line">
                <a:avLst/>
              </a:prstGeom>
              <a:noFill/>
              <a:ln w="0">
                <a:solidFill>
                  <a:srgbClr val="2E2C2C"/>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666" name="Группа 665">
              <a:extLst>
                <a:ext uri="{FF2B5EF4-FFF2-40B4-BE49-F238E27FC236}">
                  <a16:creationId xmlns:a16="http://schemas.microsoft.com/office/drawing/2014/main" id="{FCA52899-35FD-48E0-9673-053F10586361}"/>
                </a:ext>
              </a:extLst>
            </p:cNvPr>
            <p:cNvGrpSpPr/>
            <p:nvPr/>
          </p:nvGrpSpPr>
          <p:grpSpPr>
            <a:xfrm>
              <a:off x="7795409" y="5062103"/>
              <a:ext cx="581667" cy="590550"/>
              <a:chOff x="7070296" y="5319279"/>
              <a:chExt cx="581667" cy="590550"/>
            </a:xfrm>
          </p:grpSpPr>
          <p:sp>
            <p:nvSpPr>
              <p:cNvPr id="619" name="Freeform 43">
                <a:extLst>
                  <a:ext uri="{FF2B5EF4-FFF2-40B4-BE49-F238E27FC236}">
                    <a16:creationId xmlns:a16="http://schemas.microsoft.com/office/drawing/2014/main" id="{865B4AC4-3BC4-4928-A237-91B248B10A02}"/>
                  </a:ext>
                </a:extLst>
              </p:cNvPr>
              <p:cNvSpPr>
                <a:spLocks/>
              </p:cNvSpPr>
              <p:nvPr/>
            </p:nvSpPr>
            <p:spPr bwMode="auto">
              <a:xfrm>
                <a:off x="7074113" y="5319279"/>
                <a:ext cx="577850" cy="590550"/>
              </a:xfrm>
              <a:custGeom>
                <a:avLst/>
                <a:gdLst>
                  <a:gd name="T0" fmla="*/ 0 w 49"/>
                  <a:gd name="T1" fmla="*/ 2147483647 h 50"/>
                  <a:gd name="T2" fmla="*/ 2147483647 w 49"/>
                  <a:gd name="T3" fmla="*/ 2147483647 h 50"/>
                  <a:gd name="T4" fmla="*/ 2147483647 w 49"/>
                  <a:gd name="T5" fmla="*/ 2147483647 h 50"/>
                  <a:gd name="T6" fmla="*/ 2147483647 w 49"/>
                  <a:gd name="T7" fmla="*/ 2147483647 h 50"/>
                  <a:gd name="T8" fmla="*/ 2147483647 w 49"/>
                  <a:gd name="T9" fmla="*/ 0 h 50"/>
                  <a:gd name="T10" fmla="*/ 2147483647 w 49"/>
                  <a:gd name="T11" fmla="*/ 0 h 50"/>
                  <a:gd name="T12" fmla="*/ 2147483647 w 49"/>
                  <a:gd name="T13" fmla="*/ 0 h 50"/>
                  <a:gd name="T14" fmla="*/ 0 w 49"/>
                  <a:gd name="T15" fmla="*/ 0 h 50"/>
                  <a:gd name="T16" fmla="*/ 0 w 49"/>
                  <a:gd name="T17" fmla="*/ 0 h 50"/>
                  <a:gd name="T18" fmla="*/ 0 w 49"/>
                  <a:gd name="T19" fmla="*/ 2147483647 h 50"/>
                  <a:gd name="T20" fmla="*/ 0 w 49"/>
                  <a:gd name="T21" fmla="*/ 2147483647 h 50"/>
                  <a:gd name="T22" fmla="*/ 0 w 49"/>
                  <a:gd name="T23" fmla="*/ 2147483647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
                  <a:gd name="T37" fmla="*/ 0 h 50"/>
                  <a:gd name="T38" fmla="*/ 49 w 49"/>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 h="50">
                    <a:moveTo>
                      <a:pt x="0" y="50"/>
                    </a:moveTo>
                    <a:lnTo>
                      <a:pt x="48" y="50"/>
                    </a:lnTo>
                    <a:lnTo>
                      <a:pt x="49" y="50"/>
                    </a:lnTo>
                    <a:lnTo>
                      <a:pt x="49" y="49"/>
                    </a:lnTo>
                    <a:lnTo>
                      <a:pt x="49" y="0"/>
                    </a:lnTo>
                    <a:lnTo>
                      <a:pt x="48" y="0"/>
                    </a:lnTo>
                    <a:lnTo>
                      <a:pt x="0" y="0"/>
                    </a:lnTo>
                    <a:lnTo>
                      <a:pt x="0" y="49"/>
                    </a:lnTo>
                    <a:lnTo>
                      <a:pt x="0" y="50"/>
                    </a:lnTo>
                    <a:close/>
                  </a:path>
                </a:pathLst>
              </a:custGeom>
              <a:solidFill>
                <a:srgbClr val="19AD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20" name="Freeform 44">
                <a:extLst>
                  <a:ext uri="{FF2B5EF4-FFF2-40B4-BE49-F238E27FC236}">
                    <a16:creationId xmlns:a16="http://schemas.microsoft.com/office/drawing/2014/main" id="{6AF7C4AE-1268-4850-A4F8-33EFDCB07765}"/>
                  </a:ext>
                </a:extLst>
              </p:cNvPr>
              <p:cNvSpPr>
                <a:spLocks/>
              </p:cNvSpPr>
              <p:nvPr/>
            </p:nvSpPr>
            <p:spPr bwMode="auto">
              <a:xfrm>
                <a:off x="7074113" y="5319279"/>
                <a:ext cx="577850" cy="590550"/>
              </a:xfrm>
              <a:custGeom>
                <a:avLst/>
                <a:gdLst>
                  <a:gd name="T0" fmla="*/ 0 w 49"/>
                  <a:gd name="T1" fmla="*/ 2147483647 h 50"/>
                  <a:gd name="T2" fmla="*/ 2147483647 w 49"/>
                  <a:gd name="T3" fmla="*/ 2147483647 h 50"/>
                  <a:gd name="T4" fmla="*/ 2147483647 w 49"/>
                  <a:gd name="T5" fmla="*/ 2147483647 h 50"/>
                  <a:gd name="T6" fmla="*/ 2147483647 w 49"/>
                  <a:gd name="T7" fmla="*/ 2147483647 h 50"/>
                  <a:gd name="T8" fmla="*/ 2147483647 w 49"/>
                  <a:gd name="T9" fmla="*/ 0 h 50"/>
                  <a:gd name="T10" fmla="*/ 2147483647 w 49"/>
                  <a:gd name="T11" fmla="*/ 0 h 50"/>
                  <a:gd name="T12" fmla="*/ 2147483647 w 49"/>
                  <a:gd name="T13" fmla="*/ 0 h 50"/>
                  <a:gd name="T14" fmla="*/ 0 w 49"/>
                  <a:gd name="T15" fmla="*/ 0 h 50"/>
                  <a:gd name="T16" fmla="*/ 0 w 49"/>
                  <a:gd name="T17" fmla="*/ 0 h 50"/>
                  <a:gd name="T18" fmla="*/ 0 w 49"/>
                  <a:gd name="T19" fmla="*/ 2147483647 h 50"/>
                  <a:gd name="T20" fmla="*/ 0 w 49"/>
                  <a:gd name="T21" fmla="*/ 2147483647 h 50"/>
                  <a:gd name="T22" fmla="*/ 0 w 49"/>
                  <a:gd name="T23" fmla="*/ 2147483647 h 50"/>
                  <a:gd name="T24" fmla="*/ 0 w 49"/>
                  <a:gd name="T25" fmla="*/ 2147483647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
                  <a:gd name="T40" fmla="*/ 0 h 50"/>
                  <a:gd name="T41" fmla="*/ 49 w 49"/>
                  <a:gd name="T42" fmla="*/ 50 h 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 h="50">
                    <a:moveTo>
                      <a:pt x="0" y="50"/>
                    </a:moveTo>
                    <a:lnTo>
                      <a:pt x="48" y="50"/>
                    </a:lnTo>
                    <a:lnTo>
                      <a:pt x="49" y="50"/>
                    </a:lnTo>
                    <a:lnTo>
                      <a:pt x="49" y="49"/>
                    </a:lnTo>
                    <a:lnTo>
                      <a:pt x="49" y="0"/>
                    </a:lnTo>
                    <a:lnTo>
                      <a:pt x="48" y="0"/>
                    </a:lnTo>
                    <a:lnTo>
                      <a:pt x="0" y="0"/>
                    </a:lnTo>
                    <a:lnTo>
                      <a:pt x="0" y="49"/>
                    </a:lnTo>
                    <a:lnTo>
                      <a:pt x="0" y="50"/>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621" name="Rectangle 50">
                <a:extLst>
                  <a:ext uri="{FF2B5EF4-FFF2-40B4-BE49-F238E27FC236}">
                    <a16:creationId xmlns:a16="http://schemas.microsoft.com/office/drawing/2014/main" id="{2DA4588D-909C-4384-B9D4-CDC468D3F711}"/>
                  </a:ext>
                </a:extLst>
              </p:cNvPr>
              <p:cNvSpPr>
                <a:spLocks noChangeArrowheads="1"/>
              </p:cNvSpPr>
              <p:nvPr/>
            </p:nvSpPr>
            <p:spPr bwMode="auto">
              <a:xfrm>
                <a:off x="7156663" y="5330391"/>
                <a:ext cx="282128"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dirty="0">
                    <a:solidFill>
                      <a:srgbClr val="353A3C"/>
                    </a:solidFill>
                    <a:latin typeface="Comic Sans MS" panose="030F0702030302020204" pitchFamily="66" charset="0"/>
                  </a:rPr>
                  <a:t>26</a:t>
                </a:r>
                <a:r>
                  <a:rPr lang="en-US" altLang="ru-RU" sz="900" dirty="0">
                    <a:solidFill>
                      <a:srgbClr val="353A3C"/>
                    </a:solidFill>
                    <a:latin typeface="Comic Sans MS" panose="030F0702030302020204" pitchFamily="66" charset="0"/>
                  </a:rPr>
                  <a:t>4</a:t>
                </a:r>
                <a:endParaRPr lang="ru-RU" altLang="ru-RU" sz="1800" dirty="0"/>
              </a:p>
            </p:txBody>
          </p:sp>
          <p:sp>
            <p:nvSpPr>
              <p:cNvPr id="622" name="Rectangle 58">
                <a:extLst>
                  <a:ext uri="{FF2B5EF4-FFF2-40B4-BE49-F238E27FC236}">
                    <a16:creationId xmlns:a16="http://schemas.microsoft.com/office/drawing/2014/main" id="{54433315-AA09-471D-A631-F27A794A0A11}"/>
                  </a:ext>
                </a:extLst>
              </p:cNvPr>
              <p:cNvSpPr>
                <a:spLocks noChangeArrowheads="1"/>
              </p:cNvSpPr>
              <p:nvPr/>
            </p:nvSpPr>
            <p:spPr bwMode="auto">
              <a:xfrm>
                <a:off x="7239213" y="5555816"/>
                <a:ext cx="37831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dirty="0">
                    <a:solidFill>
                      <a:srgbClr val="353A3C"/>
                    </a:solidFill>
                    <a:latin typeface="Comic Sans MS" panose="030F0702030302020204" pitchFamily="66" charset="0"/>
                  </a:rPr>
                  <a:t>10</a:t>
                </a:r>
                <a:r>
                  <a:rPr lang="en-US" altLang="ru-RU" sz="1200" dirty="0">
                    <a:solidFill>
                      <a:srgbClr val="353A3C"/>
                    </a:solidFill>
                    <a:latin typeface="Comic Sans MS" panose="030F0702030302020204" pitchFamily="66" charset="0"/>
                  </a:rPr>
                  <a:t>2</a:t>
                </a:r>
                <a:endParaRPr lang="ru-RU" altLang="ru-RU" sz="1800" dirty="0"/>
              </a:p>
            </p:txBody>
          </p:sp>
          <p:sp>
            <p:nvSpPr>
              <p:cNvPr id="624" name="Прямоугольный треугольник 623">
                <a:extLst>
                  <a:ext uri="{FF2B5EF4-FFF2-40B4-BE49-F238E27FC236}">
                    <a16:creationId xmlns:a16="http://schemas.microsoft.com/office/drawing/2014/main" id="{C89D1E11-43FA-43BA-9D93-EF941C924CF4}"/>
                  </a:ext>
                </a:extLst>
              </p:cNvPr>
              <p:cNvSpPr/>
              <p:nvPr/>
            </p:nvSpPr>
            <p:spPr>
              <a:xfrm>
                <a:off x="7070296" y="5766707"/>
                <a:ext cx="168729" cy="141515"/>
              </a:xfrm>
              <a:prstGeom prst="rtTriangl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631" name="Rectangle 52">
              <a:extLst>
                <a:ext uri="{FF2B5EF4-FFF2-40B4-BE49-F238E27FC236}">
                  <a16:creationId xmlns:a16="http://schemas.microsoft.com/office/drawing/2014/main" id="{43F0D8E9-15F4-4DC6-AA8B-715722388570}"/>
                </a:ext>
              </a:extLst>
            </p:cNvPr>
            <p:cNvSpPr>
              <a:spLocks noChangeArrowheads="1"/>
            </p:cNvSpPr>
            <p:nvPr/>
          </p:nvSpPr>
          <p:spPr bwMode="auto">
            <a:xfrm>
              <a:off x="8508159" y="5630202"/>
              <a:ext cx="333424"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500" dirty="0">
                  <a:solidFill>
                    <a:srgbClr val="00944B"/>
                  </a:solidFill>
                  <a:latin typeface="Comic Sans MS" panose="030F0702030302020204" pitchFamily="66" charset="0"/>
                </a:rPr>
                <a:t>SF</a:t>
              </a:r>
              <a:endParaRPr lang="ru-RU" altLang="ru-RU" sz="1800" dirty="0"/>
            </a:p>
          </p:txBody>
        </p:sp>
        <p:sp>
          <p:nvSpPr>
            <p:cNvPr id="632" name="Rectangle 52">
              <a:extLst>
                <a:ext uri="{FF2B5EF4-FFF2-40B4-BE49-F238E27FC236}">
                  <a16:creationId xmlns:a16="http://schemas.microsoft.com/office/drawing/2014/main" id="{25C8AF58-51AD-4D49-9B90-50E26E0BE503}"/>
                </a:ext>
              </a:extLst>
            </p:cNvPr>
            <p:cNvSpPr>
              <a:spLocks noChangeArrowheads="1"/>
            </p:cNvSpPr>
            <p:nvPr/>
          </p:nvSpPr>
          <p:spPr bwMode="auto">
            <a:xfrm>
              <a:off x="8297890" y="3905734"/>
              <a:ext cx="318464"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algn="ctr" eaLnBrk="1" hangingPunct="1"/>
              <a:r>
                <a:rPr lang="en-US" altLang="ru-RU" sz="1500" dirty="0">
                  <a:solidFill>
                    <a:srgbClr val="0070C0"/>
                  </a:solidFill>
                  <a:latin typeface="Comic Sans MS" panose="030F0702030302020204" pitchFamily="66" charset="0"/>
                </a:rPr>
                <a:t>EC</a:t>
              </a:r>
              <a:endParaRPr lang="ru-RU" altLang="ru-RU" sz="1800" dirty="0">
                <a:solidFill>
                  <a:srgbClr val="0070C0"/>
                </a:solidFill>
              </a:endParaRPr>
            </a:p>
          </p:txBody>
        </p:sp>
        <p:sp>
          <p:nvSpPr>
            <p:cNvPr id="660" name="Line 59">
              <a:extLst>
                <a:ext uri="{FF2B5EF4-FFF2-40B4-BE49-F238E27FC236}">
                  <a16:creationId xmlns:a16="http://schemas.microsoft.com/office/drawing/2014/main" id="{2E2F3772-0CCA-44E5-B17F-5E4850160C31}"/>
                </a:ext>
              </a:extLst>
            </p:cNvPr>
            <p:cNvSpPr>
              <a:spLocks noChangeShapeType="1"/>
            </p:cNvSpPr>
            <p:nvPr/>
          </p:nvSpPr>
          <p:spPr bwMode="auto">
            <a:xfrm>
              <a:off x="8474367" y="3049701"/>
              <a:ext cx="34925" cy="1588"/>
            </a:xfrm>
            <a:prstGeom prst="line">
              <a:avLst/>
            </a:prstGeom>
            <a:noFill/>
            <a:ln w="0">
              <a:solidFill>
                <a:srgbClr val="2E2C2C"/>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664" name="Rectangle 52">
              <a:extLst>
                <a:ext uri="{FF2B5EF4-FFF2-40B4-BE49-F238E27FC236}">
                  <a16:creationId xmlns:a16="http://schemas.microsoft.com/office/drawing/2014/main" id="{3C33AE97-5C2F-45A3-BCDB-1F37293FC198}"/>
                </a:ext>
              </a:extLst>
            </p:cNvPr>
            <p:cNvSpPr>
              <a:spLocks noChangeArrowheads="1"/>
            </p:cNvSpPr>
            <p:nvPr/>
          </p:nvSpPr>
          <p:spPr bwMode="auto">
            <a:xfrm>
              <a:off x="4779260" y="4291098"/>
              <a:ext cx="14448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algn="ctr" eaLnBrk="1" hangingPunct="1"/>
              <a:r>
                <a:rPr lang="en-US" altLang="ru-RU" sz="1800" dirty="0">
                  <a:solidFill>
                    <a:srgbClr val="7030A0"/>
                  </a:solidFill>
                  <a:latin typeface="Comic Sans MS" panose="030F0702030302020204" pitchFamily="66" charset="0"/>
                </a:rPr>
                <a:t>T</a:t>
              </a:r>
              <a:r>
                <a:rPr lang="en-US" altLang="ru-RU" sz="1800" baseline="-25000" dirty="0">
                  <a:solidFill>
                    <a:srgbClr val="7030A0"/>
                  </a:solidFill>
                  <a:latin typeface="Comic Sans MS" panose="030F0702030302020204" pitchFamily="66" charset="0"/>
                </a:rPr>
                <a:t>1/2</a:t>
              </a:r>
              <a:r>
                <a:rPr lang="en-US" altLang="ru-RU" sz="1800" dirty="0">
                  <a:solidFill>
                    <a:srgbClr val="7030A0"/>
                  </a:solidFill>
                  <a:latin typeface="Comic Sans MS" panose="030F0702030302020204" pitchFamily="66" charset="0"/>
                </a:rPr>
                <a:t>=30 h</a:t>
              </a:r>
              <a:endParaRPr lang="ru-RU" altLang="ru-RU" sz="1800" dirty="0">
                <a:solidFill>
                  <a:srgbClr val="7030A0"/>
                </a:solidFill>
              </a:endParaRPr>
            </a:p>
          </p:txBody>
        </p:sp>
        <p:sp>
          <p:nvSpPr>
            <p:cNvPr id="667" name="Rectangle 51">
              <a:extLst>
                <a:ext uri="{FF2B5EF4-FFF2-40B4-BE49-F238E27FC236}">
                  <a16:creationId xmlns:a16="http://schemas.microsoft.com/office/drawing/2014/main" id="{2EBB1AFC-FFC1-4F4D-8484-F74F6DC14C37}"/>
                </a:ext>
              </a:extLst>
            </p:cNvPr>
            <p:cNvSpPr>
              <a:spLocks noChangeArrowheads="1"/>
            </p:cNvSpPr>
            <p:nvPr/>
          </p:nvSpPr>
          <p:spPr bwMode="auto">
            <a:xfrm>
              <a:off x="8082714" y="5608065"/>
              <a:ext cx="288541"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el-GR" altLang="ru-RU" sz="1500" dirty="0">
                  <a:solidFill>
                    <a:srgbClr val="E44600"/>
                  </a:solidFill>
                  <a:latin typeface="Comic Sans MS" panose="030F0702030302020204" pitchFamily="66" charset="0"/>
                </a:rPr>
                <a:t>α</a:t>
              </a:r>
              <a:r>
                <a:rPr lang="en-US" altLang="ru-RU" sz="1500" dirty="0">
                  <a:solidFill>
                    <a:srgbClr val="E44600"/>
                  </a:solidFill>
                  <a:latin typeface="Comic Sans MS" panose="030F0702030302020204" pitchFamily="66" charset="0"/>
                </a:rPr>
                <a:t>?</a:t>
              </a:r>
              <a:endParaRPr lang="ru-RU" altLang="ru-RU" sz="1800" dirty="0"/>
            </a:p>
          </p:txBody>
        </p:sp>
        <p:grpSp>
          <p:nvGrpSpPr>
            <p:cNvPr id="668" name="Группа 667">
              <a:extLst>
                <a:ext uri="{FF2B5EF4-FFF2-40B4-BE49-F238E27FC236}">
                  <a16:creationId xmlns:a16="http://schemas.microsoft.com/office/drawing/2014/main" id="{622C4FC8-D3B5-462F-AB8F-40A51ADFEAF2}"/>
                </a:ext>
              </a:extLst>
            </p:cNvPr>
            <p:cNvGrpSpPr/>
            <p:nvPr/>
          </p:nvGrpSpPr>
          <p:grpSpPr>
            <a:xfrm>
              <a:off x="7908316" y="5565655"/>
              <a:ext cx="234949" cy="401638"/>
              <a:chOff x="4876765" y="4232156"/>
              <a:chExt cx="234949" cy="401638"/>
            </a:xfrm>
          </p:grpSpPr>
          <p:sp>
            <p:nvSpPr>
              <p:cNvPr id="669" name="Freeform 64">
                <a:extLst>
                  <a:ext uri="{FF2B5EF4-FFF2-40B4-BE49-F238E27FC236}">
                    <a16:creationId xmlns:a16="http://schemas.microsoft.com/office/drawing/2014/main" id="{FAED31E8-0A2E-40CE-BE5C-7FCBD72CA1F7}"/>
                  </a:ext>
                </a:extLst>
              </p:cNvPr>
              <p:cNvSpPr>
                <a:spLocks/>
              </p:cNvSpPr>
              <p:nvPr/>
            </p:nvSpPr>
            <p:spPr bwMode="auto">
              <a:xfrm>
                <a:off x="4900577" y="4232156"/>
                <a:ext cx="211137" cy="366713"/>
              </a:xfrm>
              <a:custGeom>
                <a:avLst/>
                <a:gdLst>
                  <a:gd name="T0" fmla="*/ 14 w 133"/>
                  <a:gd name="T1" fmla="*/ 231 h 231"/>
                  <a:gd name="T2" fmla="*/ 133 w 133"/>
                  <a:gd name="T3" fmla="*/ 8 h 231"/>
                  <a:gd name="T4" fmla="*/ 118 w 133"/>
                  <a:gd name="T5" fmla="*/ 0 h 231"/>
                  <a:gd name="T6" fmla="*/ 0 w 133"/>
                  <a:gd name="T7" fmla="*/ 223 h 231"/>
                  <a:gd name="T8" fmla="*/ 14 w 133"/>
                  <a:gd name="T9" fmla="*/ 231 h 231"/>
                  <a:gd name="T10" fmla="*/ 0 60000 65536"/>
                  <a:gd name="T11" fmla="*/ 0 60000 65536"/>
                  <a:gd name="T12" fmla="*/ 0 60000 65536"/>
                  <a:gd name="T13" fmla="*/ 0 60000 65536"/>
                  <a:gd name="T14" fmla="*/ 0 60000 65536"/>
                  <a:gd name="T15" fmla="*/ 0 w 133"/>
                  <a:gd name="T16" fmla="*/ 0 h 231"/>
                  <a:gd name="T17" fmla="*/ 133 w 133"/>
                  <a:gd name="T18" fmla="*/ 231 h 231"/>
                </a:gdLst>
                <a:ahLst/>
                <a:cxnLst>
                  <a:cxn ang="T10">
                    <a:pos x="T0" y="T1"/>
                  </a:cxn>
                  <a:cxn ang="T11">
                    <a:pos x="T2" y="T3"/>
                  </a:cxn>
                  <a:cxn ang="T12">
                    <a:pos x="T4" y="T5"/>
                  </a:cxn>
                  <a:cxn ang="T13">
                    <a:pos x="T6" y="T7"/>
                  </a:cxn>
                  <a:cxn ang="T14">
                    <a:pos x="T8" y="T9"/>
                  </a:cxn>
                </a:cxnLst>
                <a:rect l="T15" t="T16" r="T17" b="T18"/>
                <a:pathLst>
                  <a:path w="133" h="231">
                    <a:moveTo>
                      <a:pt x="14" y="231"/>
                    </a:moveTo>
                    <a:lnTo>
                      <a:pt x="133" y="8"/>
                    </a:lnTo>
                    <a:lnTo>
                      <a:pt x="118" y="0"/>
                    </a:lnTo>
                    <a:lnTo>
                      <a:pt x="0" y="223"/>
                    </a:lnTo>
                    <a:lnTo>
                      <a:pt x="14" y="231"/>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70" name="Freeform 65">
                <a:extLst>
                  <a:ext uri="{FF2B5EF4-FFF2-40B4-BE49-F238E27FC236}">
                    <a16:creationId xmlns:a16="http://schemas.microsoft.com/office/drawing/2014/main" id="{4CEFAB1D-5F88-4BC6-A6FA-1752F2B14C73}"/>
                  </a:ext>
                </a:extLst>
              </p:cNvPr>
              <p:cNvSpPr>
                <a:spLocks/>
              </p:cNvSpPr>
              <p:nvPr/>
            </p:nvSpPr>
            <p:spPr bwMode="auto">
              <a:xfrm>
                <a:off x="4887877" y="4527431"/>
                <a:ext cx="141287" cy="95250"/>
              </a:xfrm>
              <a:custGeom>
                <a:avLst/>
                <a:gdLst>
                  <a:gd name="T0" fmla="*/ 0 w 89"/>
                  <a:gd name="T1" fmla="*/ 52 h 60"/>
                  <a:gd name="T2" fmla="*/ 15 w 89"/>
                  <a:gd name="T3" fmla="*/ 60 h 60"/>
                  <a:gd name="T4" fmla="*/ 89 w 89"/>
                  <a:gd name="T5" fmla="*/ 15 h 60"/>
                  <a:gd name="T6" fmla="*/ 82 w 89"/>
                  <a:gd name="T7" fmla="*/ 0 h 60"/>
                  <a:gd name="T8" fmla="*/ 8 w 89"/>
                  <a:gd name="T9" fmla="*/ 45 h 60"/>
                  <a:gd name="T10" fmla="*/ 22 w 89"/>
                  <a:gd name="T11" fmla="*/ 52 h 60"/>
                  <a:gd name="T12" fmla="*/ 0 w 89"/>
                  <a:gd name="T13" fmla="*/ 52 h 60"/>
                  <a:gd name="T14" fmla="*/ 0 60000 65536"/>
                  <a:gd name="T15" fmla="*/ 0 60000 65536"/>
                  <a:gd name="T16" fmla="*/ 0 60000 65536"/>
                  <a:gd name="T17" fmla="*/ 0 60000 65536"/>
                  <a:gd name="T18" fmla="*/ 0 60000 65536"/>
                  <a:gd name="T19" fmla="*/ 0 60000 65536"/>
                  <a:gd name="T20" fmla="*/ 0 60000 65536"/>
                  <a:gd name="T21" fmla="*/ 0 w 89"/>
                  <a:gd name="T22" fmla="*/ 0 h 60"/>
                  <a:gd name="T23" fmla="*/ 89 w 8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0">
                    <a:moveTo>
                      <a:pt x="0" y="52"/>
                    </a:moveTo>
                    <a:lnTo>
                      <a:pt x="15" y="60"/>
                    </a:lnTo>
                    <a:lnTo>
                      <a:pt x="89" y="15"/>
                    </a:lnTo>
                    <a:lnTo>
                      <a:pt x="82" y="0"/>
                    </a:lnTo>
                    <a:lnTo>
                      <a:pt x="8" y="45"/>
                    </a:lnTo>
                    <a:lnTo>
                      <a:pt x="22"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71" name="Freeform 66">
                <a:extLst>
                  <a:ext uri="{FF2B5EF4-FFF2-40B4-BE49-F238E27FC236}">
                    <a16:creationId xmlns:a16="http://schemas.microsoft.com/office/drawing/2014/main" id="{08C1F6AA-1BED-4F3C-A227-56FE8896718F}"/>
                  </a:ext>
                </a:extLst>
              </p:cNvPr>
              <p:cNvSpPr>
                <a:spLocks/>
              </p:cNvSpPr>
              <p:nvPr/>
            </p:nvSpPr>
            <p:spPr bwMode="auto">
              <a:xfrm>
                <a:off x="4887877" y="4609981"/>
                <a:ext cx="23812" cy="23813"/>
              </a:xfrm>
              <a:custGeom>
                <a:avLst/>
                <a:gdLst>
                  <a:gd name="T0" fmla="*/ 0 w 15"/>
                  <a:gd name="T1" fmla="*/ 0 h 15"/>
                  <a:gd name="T2" fmla="*/ 0 w 15"/>
                  <a:gd name="T3" fmla="*/ 15 h 15"/>
                  <a:gd name="T4" fmla="*/ 15 w 15"/>
                  <a:gd name="T5" fmla="*/ 8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0"/>
                    </a:moveTo>
                    <a:lnTo>
                      <a:pt x="0" y="15"/>
                    </a:lnTo>
                    <a:lnTo>
                      <a:pt x="15" y="8"/>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72" name="Freeform 67">
                <a:extLst>
                  <a:ext uri="{FF2B5EF4-FFF2-40B4-BE49-F238E27FC236}">
                    <a16:creationId xmlns:a16="http://schemas.microsoft.com/office/drawing/2014/main" id="{AD896DFD-1EAC-4B97-9AE4-2E890E687E11}"/>
                  </a:ext>
                </a:extLst>
              </p:cNvPr>
              <p:cNvSpPr>
                <a:spLocks/>
              </p:cNvSpPr>
              <p:nvPr/>
            </p:nvSpPr>
            <p:spPr bwMode="auto">
              <a:xfrm>
                <a:off x="4876765" y="4468694"/>
                <a:ext cx="46037" cy="141288"/>
              </a:xfrm>
              <a:custGeom>
                <a:avLst/>
                <a:gdLst>
                  <a:gd name="T0" fmla="*/ 7 w 29"/>
                  <a:gd name="T1" fmla="*/ 0 h 89"/>
                  <a:gd name="T2" fmla="*/ 0 w 29"/>
                  <a:gd name="T3" fmla="*/ 7 h 89"/>
                  <a:gd name="T4" fmla="*/ 7 w 29"/>
                  <a:gd name="T5" fmla="*/ 89 h 89"/>
                  <a:gd name="T6" fmla="*/ 29 w 29"/>
                  <a:gd name="T7" fmla="*/ 89 h 89"/>
                  <a:gd name="T8" fmla="*/ 15 w 29"/>
                  <a:gd name="T9" fmla="*/ 0 h 89"/>
                  <a:gd name="T10" fmla="*/ 7 w 29"/>
                  <a:gd name="T11" fmla="*/ 0 h 89"/>
                  <a:gd name="T12" fmla="*/ 0 60000 65536"/>
                  <a:gd name="T13" fmla="*/ 0 60000 65536"/>
                  <a:gd name="T14" fmla="*/ 0 60000 65536"/>
                  <a:gd name="T15" fmla="*/ 0 60000 65536"/>
                  <a:gd name="T16" fmla="*/ 0 60000 65536"/>
                  <a:gd name="T17" fmla="*/ 0 60000 65536"/>
                  <a:gd name="T18" fmla="*/ 0 w 29"/>
                  <a:gd name="T19" fmla="*/ 0 h 89"/>
                  <a:gd name="T20" fmla="*/ 29 w 29"/>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29" h="89">
                    <a:moveTo>
                      <a:pt x="7" y="0"/>
                    </a:moveTo>
                    <a:lnTo>
                      <a:pt x="0" y="7"/>
                    </a:lnTo>
                    <a:lnTo>
                      <a:pt x="7" y="89"/>
                    </a:lnTo>
                    <a:lnTo>
                      <a:pt x="29" y="89"/>
                    </a:lnTo>
                    <a:lnTo>
                      <a:pt x="15" y="0"/>
                    </a:lnTo>
                    <a:lnTo>
                      <a:pt x="7"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673" name="Rectangle 52">
              <a:extLst>
                <a:ext uri="{FF2B5EF4-FFF2-40B4-BE49-F238E27FC236}">
                  <a16:creationId xmlns:a16="http://schemas.microsoft.com/office/drawing/2014/main" id="{01FC7026-4FD5-48A1-98FB-B8B95B39569D}"/>
                </a:ext>
              </a:extLst>
            </p:cNvPr>
            <p:cNvSpPr>
              <a:spLocks noChangeArrowheads="1"/>
            </p:cNvSpPr>
            <p:nvPr/>
          </p:nvSpPr>
          <p:spPr bwMode="auto">
            <a:xfrm>
              <a:off x="7837968" y="4760257"/>
              <a:ext cx="318464"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algn="ctr" eaLnBrk="1" hangingPunct="1"/>
              <a:r>
                <a:rPr lang="en-US" altLang="ru-RU" sz="1500" dirty="0">
                  <a:solidFill>
                    <a:srgbClr val="0070C0"/>
                  </a:solidFill>
                  <a:latin typeface="Comic Sans MS" panose="030F0702030302020204" pitchFamily="66" charset="0"/>
                </a:rPr>
                <a:t>EC</a:t>
              </a:r>
              <a:endParaRPr lang="ru-RU" altLang="ru-RU" sz="1800" dirty="0">
                <a:solidFill>
                  <a:srgbClr val="0070C0"/>
                </a:solidFill>
              </a:endParaRPr>
            </a:p>
          </p:txBody>
        </p:sp>
        <p:sp>
          <p:nvSpPr>
            <p:cNvPr id="674" name="Стрелка: вправо 673">
              <a:extLst>
                <a:ext uri="{FF2B5EF4-FFF2-40B4-BE49-F238E27FC236}">
                  <a16:creationId xmlns:a16="http://schemas.microsoft.com/office/drawing/2014/main" id="{9420F281-25FE-4C2D-8307-33DAC4228D38}"/>
                </a:ext>
              </a:extLst>
            </p:cNvPr>
            <p:cNvSpPr/>
            <p:nvPr/>
          </p:nvSpPr>
          <p:spPr>
            <a:xfrm>
              <a:off x="6032557" y="3496234"/>
              <a:ext cx="1212303" cy="955776"/>
            </a:xfrm>
            <a:prstGeom prst="rightArrow">
              <a:avLst>
                <a:gd name="adj1" fmla="val 50000"/>
                <a:gd name="adj2" fmla="val 4950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76" name="TextBox 675">
              <a:extLst>
                <a:ext uri="{FF2B5EF4-FFF2-40B4-BE49-F238E27FC236}">
                  <a16:creationId xmlns:a16="http://schemas.microsoft.com/office/drawing/2014/main" id="{F7FE87A7-71B8-46A2-8EE6-F4DCE7333BA8}"/>
                </a:ext>
              </a:extLst>
            </p:cNvPr>
            <p:cNvSpPr txBox="1"/>
            <p:nvPr/>
          </p:nvSpPr>
          <p:spPr>
            <a:xfrm>
              <a:off x="6031870" y="3731385"/>
              <a:ext cx="1232389" cy="492443"/>
            </a:xfrm>
            <a:prstGeom prst="rect">
              <a:avLst/>
            </a:prstGeom>
            <a:noFill/>
          </p:spPr>
          <p:txBody>
            <a:bodyPr wrap="none" rtlCol="0">
              <a:spAutoFit/>
            </a:bodyPr>
            <a:lstStyle/>
            <a:p>
              <a:r>
                <a:rPr lang="en-US" dirty="0"/>
                <a:t>Off-line</a:t>
              </a:r>
              <a:endParaRPr lang="ru-RU" dirty="0"/>
            </a:p>
          </p:txBody>
        </p:sp>
        <p:sp>
          <p:nvSpPr>
            <p:cNvPr id="678" name="TextBox 677">
              <a:extLst>
                <a:ext uri="{FF2B5EF4-FFF2-40B4-BE49-F238E27FC236}">
                  <a16:creationId xmlns:a16="http://schemas.microsoft.com/office/drawing/2014/main" id="{AD6176EA-0438-4EA1-9D5F-C93446DC3BD9}"/>
                </a:ext>
              </a:extLst>
            </p:cNvPr>
            <p:cNvSpPr txBox="1"/>
            <p:nvPr/>
          </p:nvSpPr>
          <p:spPr>
            <a:xfrm>
              <a:off x="6544926" y="1600545"/>
              <a:ext cx="2473156" cy="430887"/>
            </a:xfrm>
            <a:prstGeom prst="rect">
              <a:avLst/>
            </a:prstGeom>
            <a:noFill/>
          </p:spPr>
          <p:txBody>
            <a:bodyPr wrap="none" rtlCol="0">
              <a:spAutoFit/>
            </a:bodyPr>
            <a:lstStyle/>
            <a:p>
              <a:r>
                <a:rPr lang="en-US" baseline="30000" dirty="0">
                  <a:latin typeface="Arial Black" panose="020B0A04020102020204" pitchFamily="34" charset="0"/>
                </a:rPr>
                <a:t>48</a:t>
              </a:r>
              <a:r>
                <a:rPr lang="en-US" sz="1500" dirty="0">
                  <a:latin typeface="Arial Black" panose="020B0A04020102020204" pitchFamily="34" charset="0"/>
                </a:rPr>
                <a:t>Ca-projectiles</a:t>
              </a:r>
              <a:endParaRPr lang="ru-RU" sz="1500" dirty="0">
                <a:latin typeface="Arial Black" panose="020B0A04020102020204" pitchFamily="34" charset="0"/>
              </a:endParaRPr>
            </a:p>
          </p:txBody>
        </p:sp>
      </p:grpSp>
      <p:sp>
        <p:nvSpPr>
          <p:cNvPr id="112" name="Прямоугольник 111">
            <a:extLst>
              <a:ext uri="{FF2B5EF4-FFF2-40B4-BE49-F238E27FC236}">
                <a16:creationId xmlns:a16="http://schemas.microsoft.com/office/drawing/2014/main" id="{B7B6B8D5-7B46-43EA-AAFE-EB06DC94F79C}"/>
              </a:ext>
            </a:extLst>
          </p:cNvPr>
          <p:cNvSpPr/>
          <p:nvPr/>
        </p:nvSpPr>
        <p:spPr>
          <a:xfrm>
            <a:off x="323528" y="4157207"/>
            <a:ext cx="3510451" cy="400110"/>
          </a:xfrm>
          <a:prstGeom prst="rect">
            <a:avLst/>
          </a:prstGeom>
        </p:spPr>
        <p:txBody>
          <a:bodyPr wrap="square">
            <a:spAutoFit/>
          </a:bodyPr>
          <a:lstStyle/>
          <a:p>
            <a:r>
              <a:rPr lang="en-US" sz="1000" dirty="0">
                <a:latin typeface="Cambria" panose="02040503050406030204" pitchFamily="18" charset="0"/>
                <a:ea typeface="Cambria" panose="02040503050406030204" pitchFamily="18" charset="0"/>
              </a:rPr>
              <a:t>J. </a:t>
            </a:r>
            <a:r>
              <a:rPr lang="en-US" sz="1000" dirty="0" err="1">
                <a:latin typeface="Cambria" panose="02040503050406030204" pitchFamily="18" charset="0"/>
                <a:ea typeface="Cambria" panose="02040503050406030204" pitchFamily="18" charset="0"/>
              </a:rPr>
              <a:t>Khuyagbaatar</a:t>
            </a:r>
            <a:r>
              <a:rPr lang="en-US" sz="1000" dirty="0">
                <a:latin typeface="Cambria" panose="02040503050406030204" pitchFamily="18" charset="0"/>
                <a:ea typeface="Cambria" panose="02040503050406030204" pitchFamily="18" charset="0"/>
              </a:rPr>
              <a:t> “</a:t>
            </a:r>
            <a:r>
              <a:rPr lang="en-US" sz="1000" b="1" i="1" dirty="0">
                <a:latin typeface="Cambria" panose="02040503050406030204" pitchFamily="18" charset="0"/>
                <a:ea typeface="Cambria" panose="02040503050406030204" pitchFamily="18" charset="0"/>
              </a:rPr>
              <a:t>β</a:t>
            </a:r>
            <a:r>
              <a:rPr lang="en-US" sz="1000" b="1" dirty="0">
                <a:latin typeface="Cambria" panose="02040503050406030204" pitchFamily="18" charset="0"/>
                <a:ea typeface="Cambria" panose="02040503050406030204" pitchFamily="18" charset="0"/>
              </a:rPr>
              <a:t>(EC) delayed fission in the heaviest nuclei”</a:t>
            </a:r>
            <a:r>
              <a:rPr lang="ru-RU" sz="1000" b="1" dirty="0">
                <a:latin typeface="Cambria" panose="02040503050406030204" pitchFamily="18" charset="0"/>
                <a:ea typeface="Cambria" panose="02040503050406030204" pitchFamily="18" charset="0"/>
              </a:rPr>
              <a:t> </a:t>
            </a:r>
            <a:r>
              <a:rPr lang="en-US" sz="1000" dirty="0">
                <a:latin typeface="Cambria" panose="02040503050406030204" pitchFamily="18" charset="0"/>
                <a:ea typeface="Cambria" panose="02040503050406030204" pitchFamily="18" charset="0"/>
              </a:rPr>
              <a:t>Eur. Phys. J. A (2019) 55: 134</a:t>
            </a:r>
            <a:endParaRPr lang="ru-RU" sz="1000" dirty="0">
              <a:latin typeface="Cambria" panose="02040503050406030204" pitchFamily="18" charset="0"/>
              <a:ea typeface="Cambria" panose="02040503050406030204" pitchFamily="18" charset="0"/>
            </a:endParaRPr>
          </a:p>
        </p:txBody>
      </p:sp>
      <p:pic>
        <p:nvPicPr>
          <p:cNvPr id="113" name="Рисунок 112">
            <a:extLst>
              <a:ext uri="{FF2B5EF4-FFF2-40B4-BE49-F238E27FC236}">
                <a16:creationId xmlns:a16="http://schemas.microsoft.com/office/drawing/2014/main" id="{C4F7728D-B67A-400D-A989-B6ED390471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75" y="1047700"/>
            <a:ext cx="4068055" cy="2970335"/>
          </a:xfrm>
          <a:prstGeom prst="rect">
            <a:avLst/>
          </a:prstGeom>
        </p:spPr>
      </p:pic>
      <p:sp>
        <p:nvSpPr>
          <p:cNvPr id="3" name="Овал 2">
            <a:extLst>
              <a:ext uri="{FF2B5EF4-FFF2-40B4-BE49-F238E27FC236}">
                <a16:creationId xmlns:a16="http://schemas.microsoft.com/office/drawing/2014/main" id="{4D454918-5C3C-453C-A8A6-08631834AC83}"/>
              </a:ext>
            </a:extLst>
          </p:cNvPr>
          <p:cNvSpPr/>
          <p:nvPr/>
        </p:nvSpPr>
        <p:spPr>
          <a:xfrm>
            <a:off x="1403648" y="1149131"/>
            <a:ext cx="301339" cy="4501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7" name="Прямая со стрелкой 6">
            <a:extLst>
              <a:ext uri="{FF2B5EF4-FFF2-40B4-BE49-F238E27FC236}">
                <a16:creationId xmlns:a16="http://schemas.microsoft.com/office/drawing/2014/main" id="{DF6217BC-9BC1-436B-AED4-5FA596335F3C}"/>
              </a:ext>
            </a:extLst>
          </p:cNvPr>
          <p:cNvCxnSpPr>
            <a:cxnSpLocks/>
            <a:endCxn id="3" idx="6"/>
          </p:cNvCxnSpPr>
          <p:nvPr/>
        </p:nvCxnSpPr>
        <p:spPr>
          <a:xfrm flipH="1" flipV="1">
            <a:off x="1704987" y="1374196"/>
            <a:ext cx="4831636" cy="21761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580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6A0AEC-E260-44C3-B0C3-8133AF708D70}"/>
              </a:ext>
            </a:extLst>
          </p:cNvPr>
          <p:cNvSpPr txBox="1"/>
          <p:nvPr/>
        </p:nvSpPr>
        <p:spPr>
          <a:xfrm>
            <a:off x="3749830" y="2346002"/>
            <a:ext cx="1338828" cy="369332"/>
          </a:xfrm>
          <a:prstGeom prst="rect">
            <a:avLst/>
          </a:prstGeom>
          <a:noFill/>
        </p:spPr>
        <p:txBody>
          <a:bodyPr wrap="none" rtlCol="0">
            <a:spAutoFit/>
          </a:bodyPr>
          <a:lstStyle/>
          <a:p>
            <a:r>
              <a:rPr lang="en-US" dirty="0">
                <a:solidFill>
                  <a:schemeClr val="accent1"/>
                </a:solidFill>
                <a:effectLst>
                  <a:outerShdw blurRad="38100" dist="38100" dir="2700000" algn="tl">
                    <a:srgbClr val="000000">
                      <a:alpha val="43137"/>
                    </a:srgbClr>
                  </a:outerShdw>
                </a:effectLst>
              </a:rPr>
              <a:t>Rf isotopes</a:t>
            </a:r>
          </a:p>
        </p:txBody>
      </p:sp>
      <p:sp>
        <p:nvSpPr>
          <p:cNvPr id="633" name="Freeform 12">
            <a:extLst>
              <a:ext uri="{FF2B5EF4-FFF2-40B4-BE49-F238E27FC236}">
                <a16:creationId xmlns:a16="http://schemas.microsoft.com/office/drawing/2014/main" id="{D012897A-A36F-4D4E-A853-59B33E20F95D}"/>
              </a:ext>
            </a:extLst>
          </p:cNvPr>
          <p:cNvSpPr>
            <a:spLocks/>
          </p:cNvSpPr>
          <p:nvPr/>
        </p:nvSpPr>
        <p:spPr bwMode="auto">
          <a:xfrm>
            <a:off x="2614720" y="3514842"/>
            <a:ext cx="425053" cy="425054"/>
          </a:xfrm>
          <a:custGeom>
            <a:avLst/>
            <a:gdLst>
              <a:gd name="T0" fmla="*/ 0 w 48"/>
              <a:gd name="T1" fmla="*/ 2147483647 h 48"/>
              <a:gd name="T2" fmla="*/ 2147483647 w 48"/>
              <a:gd name="T3" fmla="*/ 2147483647 h 48"/>
              <a:gd name="T4" fmla="*/ 2147483647 w 48"/>
              <a:gd name="T5" fmla="*/ 2147483647 h 48"/>
              <a:gd name="T6" fmla="*/ 2147483647 w 48"/>
              <a:gd name="T7" fmla="*/ 0 h 48"/>
              <a:gd name="T8" fmla="*/ 2147483647 w 48"/>
              <a:gd name="T9" fmla="*/ 0 h 48"/>
              <a:gd name="T10" fmla="*/ 0 w 48"/>
              <a:gd name="T11" fmla="*/ 0 h 48"/>
              <a:gd name="T12" fmla="*/ 0 w 48"/>
              <a:gd name="T13" fmla="*/ 0 h 48"/>
              <a:gd name="T14" fmla="*/ 0 w 48"/>
              <a:gd name="T15" fmla="*/ 2147483647 h 48"/>
              <a:gd name="T16" fmla="*/ 0 w 48"/>
              <a:gd name="T17" fmla="*/ 2147483647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48"/>
              <a:gd name="T29" fmla="*/ 48 w 48"/>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48">
                <a:moveTo>
                  <a:pt x="0" y="48"/>
                </a:moveTo>
                <a:lnTo>
                  <a:pt x="48" y="48"/>
                </a:lnTo>
                <a:lnTo>
                  <a:pt x="48" y="0"/>
                </a:lnTo>
                <a:lnTo>
                  <a:pt x="0" y="0"/>
                </a:lnTo>
                <a:lnTo>
                  <a:pt x="0" y="48"/>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34" name="Freeform 13">
            <a:extLst>
              <a:ext uri="{FF2B5EF4-FFF2-40B4-BE49-F238E27FC236}">
                <a16:creationId xmlns:a16="http://schemas.microsoft.com/office/drawing/2014/main" id="{DD8C3477-9F44-45D0-8F20-E38EDDD73664}"/>
              </a:ext>
            </a:extLst>
          </p:cNvPr>
          <p:cNvSpPr>
            <a:spLocks/>
          </p:cNvSpPr>
          <p:nvPr/>
        </p:nvSpPr>
        <p:spPr bwMode="auto">
          <a:xfrm>
            <a:off x="2614720" y="3514842"/>
            <a:ext cx="425053" cy="425054"/>
          </a:xfrm>
          <a:custGeom>
            <a:avLst/>
            <a:gdLst>
              <a:gd name="T0" fmla="*/ 0 w 48"/>
              <a:gd name="T1" fmla="*/ 2147483647 h 48"/>
              <a:gd name="T2" fmla="*/ 2147483647 w 48"/>
              <a:gd name="T3" fmla="*/ 2147483647 h 48"/>
              <a:gd name="T4" fmla="*/ 2147483647 w 48"/>
              <a:gd name="T5" fmla="*/ 2147483647 h 48"/>
              <a:gd name="T6" fmla="*/ 2147483647 w 48"/>
              <a:gd name="T7" fmla="*/ 0 h 48"/>
              <a:gd name="T8" fmla="*/ 2147483647 w 48"/>
              <a:gd name="T9" fmla="*/ 0 h 48"/>
              <a:gd name="T10" fmla="*/ 0 w 48"/>
              <a:gd name="T11" fmla="*/ 0 h 48"/>
              <a:gd name="T12" fmla="*/ 0 w 48"/>
              <a:gd name="T13" fmla="*/ 0 h 48"/>
              <a:gd name="T14" fmla="*/ 0 w 48"/>
              <a:gd name="T15" fmla="*/ 2147483647 h 48"/>
              <a:gd name="T16" fmla="*/ 0 w 48"/>
              <a:gd name="T17" fmla="*/ 2147483647 h 48"/>
              <a:gd name="T18" fmla="*/ 0 w 48"/>
              <a:gd name="T19" fmla="*/ 2147483647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48"/>
              <a:gd name="T32" fmla="*/ 48 w 48"/>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48">
                <a:moveTo>
                  <a:pt x="0" y="48"/>
                </a:moveTo>
                <a:lnTo>
                  <a:pt x="48" y="48"/>
                </a:lnTo>
                <a:lnTo>
                  <a:pt x="48" y="0"/>
                </a:lnTo>
                <a:lnTo>
                  <a:pt x="0" y="0"/>
                </a:lnTo>
                <a:lnTo>
                  <a:pt x="0" y="48"/>
                </a:lnTo>
              </a:path>
            </a:pathLst>
          </a:custGeom>
          <a:solidFill>
            <a:schemeClr val="accent6"/>
          </a:solidFill>
          <a:ln w="0">
            <a:solidFill>
              <a:srgbClr val="353A3C"/>
            </a:solidFill>
            <a:round/>
            <a:headEnd/>
            <a:tailEnd/>
          </a:ln>
        </p:spPr>
        <p:txBody>
          <a:bodyPr/>
          <a:lstStyle/>
          <a:p>
            <a:endParaRPr lang="ru-RU"/>
          </a:p>
        </p:txBody>
      </p:sp>
      <p:sp>
        <p:nvSpPr>
          <p:cNvPr id="635" name="Rectangle 18">
            <a:extLst>
              <a:ext uri="{FF2B5EF4-FFF2-40B4-BE49-F238E27FC236}">
                <a16:creationId xmlns:a16="http://schemas.microsoft.com/office/drawing/2014/main" id="{DFF0A4BA-5B1E-4C3B-93D9-E2E372EE15F9}"/>
              </a:ext>
            </a:extLst>
          </p:cNvPr>
          <p:cNvSpPr>
            <a:spLocks noChangeArrowheads="1"/>
          </p:cNvSpPr>
          <p:nvPr/>
        </p:nvSpPr>
        <p:spPr bwMode="auto">
          <a:xfrm>
            <a:off x="2650437" y="3523178"/>
            <a:ext cx="21159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dirty="0">
                <a:solidFill>
                  <a:schemeClr val="bg1"/>
                </a:solidFill>
                <a:latin typeface="Comic Sans MS" panose="030F0702030302020204" pitchFamily="66" charset="0"/>
              </a:rPr>
              <a:t>2</a:t>
            </a:r>
            <a:r>
              <a:rPr lang="en-US" altLang="ru-RU" sz="900" dirty="0">
                <a:solidFill>
                  <a:schemeClr val="bg1"/>
                </a:solidFill>
                <a:latin typeface="Comic Sans MS" panose="030F0702030302020204" pitchFamily="66" charset="0"/>
              </a:rPr>
              <a:t>54</a:t>
            </a:r>
            <a:endParaRPr lang="ru-RU" altLang="ru-RU" sz="1800" dirty="0">
              <a:solidFill>
                <a:schemeClr val="bg1"/>
              </a:solidFill>
            </a:endParaRPr>
          </a:p>
        </p:txBody>
      </p:sp>
      <p:sp>
        <p:nvSpPr>
          <p:cNvPr id="648" name="Rectangle 54">
            <a:extLst>
              <a:ext uri="{FF2B5EF4-FFF2-40B4-BE49-F238E27FC236}">
                <a16:creationId xmlns:a16="http://schemas.microsoft.com/office/drawing/2014/main" id="{BED4D120-E84B-4541-AA9B-77583C1F56FD}"/>
              </a:ext>
            </a:extLst>
          </p:cNvPr>
          <p:cNvSpPr>
            <a:spLocks noChangeArrowheads="1"/>
          </p:cNvSpPr>
          <p:nvPr/>
        </p:nvSpPr>
        <p:spPr bwMode="auto">
          <a:xfrm>
            <a:off x="1314172" y="3692245"/>
            <a:ext cx="220252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en-US" altLang="ru-RU" sz="1500" baseline="30000" dirty="0">
                <a:solidFill>
                  <a:srgbClr val="353A3C"/>
                </a:solidFill>
                <a:latin typeface="Comic Sans MS" panose="030F0702030302020204" pitchFamily="66" charset="0"/>
                <a:ea typeface="Calibri" panose="020F0502020204030204" pitchFamily="34" charset="0"/>
                <a:cs typeface="Calibri" panose="020F0502020204030204" pitchFamily="34" charset="0"/>
              </a:rPr>
              <a:t>206</a:t>
            </a:r>
            <a:r>
              <a:rPr lang="en-US" altLang="ru-RU" sz="1200" dirty="0">
                <a:solidFill>
                  <a:srgbClr val="353A3C"/>
                </a:solidFill>
                <a:latin typeface="Comic Sans MS" panose="030F0702030302020204" pitchFamily="66" charset="0"/>
                <a:ea typeface="Calibri" panose="020F0502020204030204" pitchFamily="34" charset="0"/>
                <a:cs typeface="Calibri" panose="020F0502020204030204" pitchFamily="34" charset="0"/>
              </a:rPr>
              <a:t>Pb + </a:t>
            </a:r>
            <a:r>
              <a:rPr lang="en-US" altLang="ru-RU" sz="1500" baseline="30000" dirty="0">
                <a:solidFill>
                  <a:srgbClr val="353A3C"/>
                </a:solidFill>
                <a:latin typeface="Comic Sans MS" panose="030F0702030302020204" pitchFamily="66" charset="0"/>
                <a:ea typeface="Calibri" panose="020F0502020204030204" pitchFamily="34" charset="0"/>
                <a:cs typeface="Calibri" panose="020F0502020204030204" pitchFamily="34" charset="0"/>
              </a:rPr>
              <a:t>50</a:t>
            </a:r>
            <a:r>
              <a:rPr lang="en-US" altLang="ru-RU" sz="1200" dirty="0">
                <a:solidFill>
                  <a:srgbClr val="353A3C"/>
                </a:solidFill>
                <a:latin typeface="Comic Sans MS" panose="030F0702030302020204" pitchFamily="66" charset="0"/>
                <a:ea typeface="Calibri" panose="020F0502020204030204" pitchFamily="34" charset="0"/>
                <a:cs typeface="Calibri" panose="020F0502020204030204" pitchFamily="34" charset="0"/>
              </a:rPr>
              <a:t>TI </a:t>
            </a:r>
            <a:r>
              <a:rPr lang="ru-RU" altLang="ru-RU" sz="1500" dirty="0">
                <a:solidFill>
                  <a:srgbClr val="353A3C"/>
                </a:solidFill>
                <a:latin typeface="Comic Sans MS" panose="030F0702030302020204" pitchFamily="66" charset="0"/>
                <a:ea typeface="Calibri" panose="020F0502020204030204" pitchFamily="34" charset="0"/>
                <a:cs typeface="Calibri" panose="020F0502020204030204" pitchFamily="34" charset="0"/>
              </a:rPr>
              <a:t>→</a:t>
            </a:r>
            <a:r>
              <a:rPr lang="en-US" altLang="ru-RU" sz="1200" dirty="0">
                <a:solidFill>
                  <a:srgbClr val="353A3C"/>
                </a:solidFill>
                <a:latin typeface="Comic Sans MS" panose="030F0702030302020204" pitchFamily="66" charset="0"/>
                <a:ea typeface="Calibri" panose="020F0502020204030204" pitchFamily="34" charset="0"/>
                <a:cs typeface="Calibri" panose="020F0502020204030204" pitchFamily="34" charset="0"/>
              </a:rPr>
              <a:t>   </a:t>
            </a:r>
            <a:r>
              <a:rPr lang="ru-RU" altLang="ru-RU" sz="1200" dirty="0">
                <a:solidFill>
                  <a:schemeClr val="bg1"/>
                </a:solidFill>
                <a:latin typeface="Comic Sans MS" panose="030F0702030302020204" pitchFamily="66" charset="0"/>
              </a:rPr>
              <a:t>10</a:t>
            </a:r>
            <a:r>
              <a:rPr lang="en-US" altLang="ru-RU" sz="1200" dirty="0">
                <a:solidFill>
                  <a:schemeClr val="bg1"/>
                </a:solidFill>
                <a:latin typeface="Comic Sans MS" panose="030F0702030302020204" pitchFamily="66" charset="0"/>
              </a:rPr>
              <a:t>4</a:t>
            </a:r>
            <a:r>
              <a:rPr lang="en-US" altLang="ru-RU" sz="1200" dirty="0">
                <a:solidFill>
                  <a:srgbClr val="353A3C"/>
                </a:solidFill>
                <a:latin typeface="Comic Sans MS" panose="030F0702030302020204" pitchFamily="66" charset="0"/>
              </a:rPr>
              <a:t>  + 2n</a:t>
            </a:r>
            <a:endParaRPr lang="ru-RU" altLang="ru-RU" sz="1800" dirty="0"/>
          </a:p>
        </p:txBody>
      </p:sp>
      <p:sp>
        <p:nvSpPr>
          <p:cNvPr id="661" name="Rectangle 52">
            <a:extLst>
              <a:ext uri="{FF2B5EF4-FFF2-40B4-BE49-F238E27FC236}">
                <a16:creationId xmlns:a16="http://schemas.microsoft.com/office/drawing/2014/main" id="{FD11A8AB-473D-4835-BA2E-6B2C4F17BB72}"/>
              </a:ext>
            </a:extLst>
          </p:cNvPr>
          <p:cNvSpPr>
            <a:spLocks noChangeArrowheads="1"/>
          </p:cNvSpPr>
          <p:nvPr/>
        </p:nvSpPr>
        <p:spPr bwMode="auto">
          <a:xfrm>
            <a:off x="2451126" y="4032755"/>
            <a:ext cx="9505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algn="ctr" eaLnBrk="1" hangingPunct="1"/>
            <a:r>
              <a:rPr lang="en-US" altLang="ru-RU" sz="1800" dirty="0">
                <a:solidFill>
                  <a:srgbClr val="7030A0"/>
                </a:solidFill>
                <a:latin typeface="Comic Sans MS" panose="030F0702030302020204" pitchFamily="66" charset="0"/>
              </a:rPr>
              <a:t>N = 150</a:t>
            </a:r>
            <a:endParaRPr lang="ru-RU" altLang="ru-RU" sz="1800" dirty="0">
              <a:solidFill>
                <a:srgbClr val="7030A0"/>
              </a:solidFill>
            </a:endParaRPr>
          </a:p>
        </p:txBody>
      </p:sp>
      <p:sp>
        <p:nvSpPr>
          <p:cNvPr id="663" name="Rectangle 52">
            <a:extLst>
              <a:ext uri="{FF2B5EF4-FFF2-40B4-BE49-F238E27FC236}">
                <a16:creationId xmlns:a16="http://schemas.microsoft.com/office/drawing/2014/main" id="{6A5D4EF6-DB4C-44AD-B7C2-2E4292B9B8E7}"/>
              </a:ext>
            </a:extLst>
          </p:cNvPr>
          <p:cNvSpPr>
            <a:spLocks noChangeArrowheads="1"/>
          </p:cNvSpPr>
          <p:nvPr/>
        </p:nvSpPr>
        <p:spPr bwMode="auto">
          <a:xfrm>
            <a:off x="3124249" y="3650278"/>
            <a:ext cx="1303242" cy="276999"/>
          </a:xfrm>
          <a:prstGeom prst="rect">
            <a:avLst/>
          </a:prstGeom>
          <a:solidFill>
            <a:schemeClr val="bg1"/>
          </a:solidFill>
          <a:ln>
            <a:noFill/>
          </a:ln>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algn="ctr" eaLnBrk="1" hangingPunct="1"/>
            <a:r>
              <a:rPr lang="en-US" altLang="ru-RU" sz="1800" dirty="0">
                <a:solidFill>
                  <a:srgbClr val="7030A0"/>
                </a:solidFill>
                <a:latin typeface="Comic Sans MS" panose="030F0702030302020204" pitchFamily="66" charset="0"/>
              </a:rPr>
              <a:t>T</a:t>
            </a:r>
            <a:r>
              <a:rPr lang="en-US" altLang="ru-RU" sz="1800" baseline="-25000" dirty="0">
                <a:solidFill>
                  <a:srgbClr val="7030A0"/>
                </a:solidFill>
                <a:latin typeface="Comic Sans MS" panose="030F0702030302020204" pitchFamily="66" charset="0"/>
              </a:rPr>
              <a:t>SF </a:t>
            </a:r>
            <a:r>
              <a:rPr lang="en-US" altLang="ru-RU" sz="1800" dirty="0">
                <a:solidFill>
                  <a:srgbClr val="7030A0"/>
                </a:solidFill>
                <a:latin typeface="Comic Sans MS" panose="030F0702030302020204" pitchFamily="66" charset="0"/>
              </a:rPr>
              <a:t>= 23 µs</a:t>
            </a:r>
            <a:endParaRPr lang="ru-RU" altLang="ru-RU" sz="1800" dirty="0">
              <a:solidFill>
                <a:srgbClr val="7030A0"/>
              </a:solidFill>
            </a:endParaRPr>
          </a:p>
        </p:txBody>
      </p:sp>
      <p:sp>
        <p:nvSpPr>
          <p:cNvPr id="677" name="TextBox 676">
            <a:extLst>
              <a:ext uri="{FF2B5EF4-FFF2-40B4-BE49-F238E27FC236}">
                <a16:creationId xmlns:a16="http://schemas.microsoft.com/office/drawing/2014/main" id="{2EB4A1DF-F8D2-423E-9755-4ACBC384E75D}"/>
              </a:ext>
            </a:extLst>
          </p:cNvPr>
          <p:cNvSpPr txBox="1"/>
          <p:nvPr/>
        </p:nvSpPr>
        <p:spPr>
          <a:xfrm>
            <a:off x="1253552" y="2606665"/>
            <a:ext cx="1414170" cy="553998"/>
          </a:xfrm>
          <a:prstGeom prst="rect">
            <a:avLst/>
          </a:prstGeom>
          <a:noFill/>
        </p:spPr>
        <p:txBody>
          <a:bodyPr wrap="none" rtlCol="0">
            <a:spAutoFit/>
          </a:bodyPr>
          <a:lstStyle/>
          <a:p>
            <a:pPr algn="ctr"/>
            <a:r>
              <a:rPr lang="en-US" sz="1500" dirty="0">
                <a:latin typeface="Arial Black" panose="020B0A04020102020204" pitchFamily="34" charset="0"/>
              </a:rPr>
              <a:t>Cold Fusion</a:t>
            </a:r>
          </a:p>
          <a:p>
            <a:pPr algn="ctr"/>
            <a:r>
              <a:rPr lang="en-US" baseline="30000" dirty="0">
                <a:latin typeface="Arial Black" panose="020B0A04020102020204" pitchFamily="34" charset="0"/>
              </a:rPr>
              <a:t>209</a:t>
            </a:r>
            <a:r>
              <a:rPr lang="en-US" sz="1500" dirty="0">
                <a:latin typeface="Arial Black" panose="020B0A04020102020204" pitchFamily="34" charset="0"/>
              </a:rPr>
              <a:t>Bi-target</a:t>
            </a:r>
            <a:endParaRPr lang="ru-RU" sz="1500" dirty="0">
              <a:latin typeface="Arial Black" panose="020B0A04020102020204" pitchFamily="34" charset="0"/>
            </a:endParaRPr>
          </a:p>
        </p:txBody>
      </p:sp>
      <p:sp>
        <p:nvSpPr>
          <p:cNvPr id="662" name="Rectangle 52">
            <a:extLst>
              <a:ext uri="{FF2B5EF4-FFF2-40B4-BE49-F238E27FC236}">
                <a16:creationId xmlns:a16="http://schemas.microsoft.com/office/drawing/2014/main" id="{4B7EE9DE-D7BD-4584-A03B-0B1E9DD18F9E}"/>
              </a:ext>
            </a:extLst>
          </p:cNvPr>
          <p:cNvSpPr>
            <a:spLocks noChangeArrowheads="1"/>
          </p:cNvSpPr>
          <p:nvPr/>
        </p:nvSpPr>
        <p:spPr bwMode="auto">
          <a:xfrm>
            <a:off x="5702159" y="4033287"/>
            <a:ext cx="9505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algn="ctr" eaLnBrk="1" hangingPunct="1"/>
            <a:r>
              <a:rPr lang="en-US" altLang="ru-RU" sz="1800" dirty="0">
                <a:solidFill>
                  <a:srgbClr val="7030A0"/>
                </a:solidFill>
                <a:latin typeface="Comic Sans MS" panose="030F0702030302020204" pitchFamily="66" charset="0"/>
              </a:rPr>
              <a:t>N = 164</a:t>
            </a:r>
            <a:endParaRPr lang="ru-RU" altLang="ru-RU" sz="1800" dirty="0">
              <a:solidFill>
                <a:srgbClr val="7030A0"/>
              </a:solidFill>
            </a:endParaRPr>
          </a:p>
        </p:txBody>
      </p:sp>
      <p:sp>
        <p:nvSpPr>
          <p:cNvPr id="371" name="Rectangle 8">
            <a:extLst>
              <a:ext uri="{FF2B5EF4-FFF2-40B4-BE49-F238E27FC236}">
                <a16:creationId xmlns:a16="http://schemas.microsoft.com/office/drawing/2014/main" id="{80014C61-BA36-4954-85E1-4B30DA3E7E4A}"/>
              </a:ext>
            </a:extLst>
          </p:cNvPr>
          <p:cNvSpPr>
            <a:spLocks noChangeArrowheads="1"/>
          </p:cNvSpPr>
          <p:nvPr/>
        </p:nvSpPr>
        <p:spPr bwMode="auto">
          <a:xfrm>
            <a:off x="6549628" y="1895397"/>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500">
                <a:solidFill>
                  <a:srgbClr val="E44600"/>
                </a:solidFill>
                <a:latin typeface="Comic Sans MS" panose="030F0702030302020204" pitchFamily="66" charset="0"/>
              </a:rPr>
              <a:t>a</a:t>
            </a:r>
            <a:endParaRPr lang="ru-RU" altLang="ru-RU" sz="1800"/>
          </a:p>
        </p:txBody>
      </p:sp>
      <p:sp>
        <p:nvSpPr>
          <p:cNvPr id="372" name="Rectangle 9">
            <a:extLst>
              <a:ext uri="{FF2B5EF4-FFF2-40B4-BE49-F238E27FC236}">
                <a16:creationId xmlns:a16="http://schemas.microsoft.com/office/drawing/2014/main" id="{E22494B7-8C62-4ACC-87E2-225E79B95D40}"/>
              </a:ext>
            </a:extLst>
          </p:cNvPr>
          <p:cNvSpPr>
            <a:spLocks noChangeArrowheads="1"/>
          </p:cNvSpPr>
          <p:nvPr/>
        </p:nvSpPr>
        <p:spPr bwMode="auto">
          <a:xfrm>
            <a:off x="7134224" y="823835"/>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500">
                <a:solidFill>
                  <a:srgbClr val="E44600"/>
                </a:solidFill>
                <a:latin typeface="Comic Sans MS" panose="030F0702030302020204" pitchFamily="66" charset="0"/>
              </a:rPr>
              <a:t>a</a:t>
            </a:r>
            <a:endParaRPr lang="ru-RU" altLang="ru-RU" sz="1800"/>
          </a:p>
        </p:txBody>
      </p:sp>
      <p:sp>
        <p:nvSpPr>
          <p:cNvPr id="373" name="Freeform 10">
            <a:extLst>
              <a:ext uri="{FF2B5EF4-FFF2-40B4-BE49-F238E27FC236}">
                <a16:creationId xmlns:a16="http://schemas.microsoft.com/office/drawing/2014/main" id="{E4106686-F245-4E1A-8420-C53C2E869B7A}"/>
              </a:ext>
            </a:extLst>
          </p:cNvPr>
          <p:cNvSpPr>
            <a:spLocks/>
          </p:cNvSpPr>
          <p:nvPr/>
        </p:nvSpPr>
        <p:spPr bwMode="auto">
          <a:xfrm>
            <a:off x="6629400" y="1001238"/>
            <a:ext cx="442913" cy="433388"/>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2" y="49"/>
                </a:moveTo>
                <a:lnTo>
                  <a:pt x="50" y="49"/>
                </a:lnTo>
                <a:lnTo>
                  <a:pt x="50" y="1"/>
                </a:lnTo>
                <a:lnTo>
                  <a:pt x="50" y="0"/>
                </a:lnTo>
                <a:lnTo>
                  <a:pt x="2" y="0"/>
                </a:lnTo>
                <a:lnTo>
                  <a:pt x="2" y="1"/>
                </a:lnTo>
                <a:lnTo>
                  <a:pt x="0" y="1"/>
                </a:lnTo>
                <a:lnTo>
                  <a:pt x="0" y="49"/>
                </a:lnTo>
                <a:lnTo>
                  <a:pt x="2" y="49"/>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74" name="Freeform 11">
            <a:extLst>
              <a:ext uri="{FF2B5EF4-FFF2-40B4-BE49-F238E27FC236}">
                <a16:creationId xmlns:a16="http://schemas.microsoft.com/office/drawing/2014/main" id="{7744004E-33E4-4340-97A2-F68C5E777258}"/>
              </a:ext>
            </a:extLst>
          </p:cNvPr>
          <p:cNvSpPr>
            <a:spLocks/>
          </p:cNvSpPr>
          <p:nvPr/>
        </p:nvSpPr>
        <p:spPr bwMode="auto">
          <a:xfrm>
            <a:off x="6629400" y="1001238"/>
            <a:ext cx="442913" cy="433388"/>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2147483647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2" y="49"/>
                </a:moveTo>
                <a:lnTo>
                  <a:pt x="50" y="49"/>
                </a:lnTo>
                <a:lnTo>
                  <a:pt x="50" y="1"/>
                </a:lnTo>
                <a:lnTo>
                  <a:pt x="50" y="0"/>
                </a:lnTo>
                <a:lnTo>
                  <a:pt x="2" y="0"/>
                </a:lnTo>
                <a:lnTo>
                  <a:pt x="2" y="1"/>
                </a:lnTo>
                <a:lnTo>
                  <a:pt x="0" y="1"/>
                </a:lnTo>
                <a:lnTo>
                  <a:pt x="0" y="49"/>
                </a:lnTo>
                <a:lnTo>
                  <a:pt x="2" y="49"/>
                </a:lnTo>
              </a:path>
            </a:pathLst>
          </a:custGeom>
          <a:noFill/>
          <a:ln w="0">
            <a:solidFill>
              <a:srgbClr val="686099"/>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75" name="Freeform 12">
            <a:extLst>
              <a:ext uri="{FF2B5EF4-FFF2-40B4-BE49-F238E27FC236}">
                <a16:creationId xmlns:a16="http://schemas.microsoft.com/office/drawing/2014/main" id="{6934FBBE-BED5-4737-84C4-CBB8BDE49D7E}"/>
              </a:ext>
            </a:extLst>
          </p:cNvPr>
          <p:cNvSpPr>
            <a:spLocks/>
          </p:cNvSpPr>
          <p:nvPr/>
        </p:nvSpPr>
        <p:spPr bwMode="auto">
          <a:xfrm>
            <a:off x="6072188" y="2053750"/>
            <a:ext cx="425053" cy="425054"/>
          </a:xfrm>
          <a:custGeom>
            <a:avLst/>
            <a:gdLst>
              <a:gd name="T0" fmla="*/ 0 w 48"/>
              <a:gd name="T1" fmla="*/ 2147483647 h 48"/>
              <a:gd name="T2" fmla="*/ 2147483647 w 48"/>
              <a:gd name="T3" fmla="*/ 2147483647 h 48"/>
              <a:gd name="T4" fmla="*/ 2147483647 w 48"/>
              <a:gd name="T5" fmla="*/ 2147483647 h 48"/>
              <a:gd name="T6" fmla="*/ 2147483647 w 48"/>
              <a:gd name="T7" fmla="*/ 0 h 48"/>
              <a:gd name="T8" fmla="*/ 2147483647 w 48"/>
              <a:gd name="T9" fmla="*/ 0 h 48"/>
              <a:gd name="T10" fmla="*/ 0 w 48"/>
              <a:gd name="T11" fmla="*/ 0 h 48"/>
              <a:gd name="T12" fmla="*/ 0 w 48"/>
              <a:gd name="T13" fmla="*/ 0 h 48"/>
              <a:gd name="T14" fmla="*/ 0 w 48"/>
              <a:gd name="T15" fmla="*/ 2147483647 h 48"/>
              <a:gd name="T16" fmla="*/ 0 w 48"/>
              <a:gd name="T17" fmla="*/ 2147483647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48"/>
              <a:gd name="T29" fmla="*/ 48 w 48"/>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48">
                <a:moveTo>
                  <a:pt x="0" y="48"/>
                </a:moveTo>
                <a:lnTo>
                  <a:pt x="48" y="48"/>
                </a:lnTo>
                <a:lnTo>
                  <a:pt x="48" y="0"/>
                </a:lnTo>
                <a:lnTo>
                  <a:pt x="0" y="0"/>
                </a:lnTo>
                <a:lnTo>
                  <a:pt x="0" y="48"/>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76" name="Freeform 13">
            <a:extLst>
              <a:ext uri="{FF2B5EF4-FFF2-40B4-BE49-F238E27FC236}">
                <a16:creationId xmlns:a16="http://schemas.microsoft.com/office/drawing/2014/main" id="{E29F8C96-C378-4715-9A3C-BE01CCDDE795}"/>
              </a:ext>
            </a:extLst>
          </p:cNvPr>
          <p:cNvSpPr>
            <a:spLocks/>
          </p:cNvSpPr>
          <p:nvPr/>
        </p:nvSpPr>
        <p:spPr bwMode="auto">
          <a:xfrm>
            <a:off x="6072188" y="2053750"/>
            <a:ext cx="425053" cy="425054"/>
          </a:xfrm>
          <a:custGeom>
            <a:avLst/>
            <a:gdLst>
              <a:gd name="T0" fmla="*/ 0 w 48"/>
              <a:gd name="T1" fmla="*/ 2147483647 h 48"/>
              <a:gd name="T2" fmla="*/ 2147483647 w 48"/>
              <a:gd name="T3" fmla="*/ 2147483647 h 48"/>
              <a:gd name="T4" fmla="*/ 2147483647 w 48"/>
              <a:gd name="T5" fmla="*/ 2147483647 h 48"/>
              <a:gd name="T6" fmla="*/ 2147483647 w 48"/>
              <a:gd name="T7" fmla="*/ 0 h 48"/>
              <a:gd name="T8" fmla="*/ 2147483647 w 48"/>
              <a:gd name="T9" fmla="*/ 0 h 48"/>
              <a:gd name="T10" fmla="*/ 0 w 48"/>
              <a:gd name="T11" fmla="*/ 0 h 48"/>
              <a:gd name="T12" fmla="*/ 0 w 48"/>
              <a:gd name="T13" fmla="*/ 0 h 48"/>
              <a:gd name="T14" fmla="*/ 0 w 48"/>
              <a:gd name="T15" fmla="*/ 2147483647 h 48"/>
              <a:gd name="T16" fmla="*/ 0 w 48"/>
              <a:gd name="T17" fmla="*/ 2147483647 h 48"/>
              <a:gd name="T18" fmla="*/ 0 w 48"/>
              <a:gd name="T19" fmla="*/ 2147483647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48"/>
              <a:gd name="T32" fmla="*/ 48 w 48"/>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48">
                <a:moveTo>
                  <a:pt x="0" y="48"/>
                </a:moveTo>
                <a:lnTo>
                  <a:pt x="48" y="48"/>
                </a:lnTo>
                <a:lnTo>
                  <a:pt x="48" y="0"/>
                </a:lnTo>
                <a:lnTo>
                  <a:pt x="0" y="0"/>
                </a:lnTo>
                <a:lnTo>
                  <a:pt x="0" y="48"/>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77" name="Rectangle 14">
            <a:extLst>
              <a:ext uri="{FF2B5EF4-FFF2-40B4-BE49-F238E27FC236}">
                <a16:creationId xmlns:a16="http://schemas.microsoft.com/office/drawing/2014/main" id="{38E67C96-F390-4964-9145-6BDC638F2DC1}"/>
              </a:ext>
            </a:extLst>
          </p:cNvPr>
          <p:cNvSpPr>
            <a:spLocks noChangeArrowheads="1"/>
          </p:cNvSpPr>
          <p:nvPr/>
        </p:nvSpPr>
        <p:spPr bwMode="auto">
          <a:xfrm>
            <a:off x="6762749" y="1195309"/>
            <a:ext cx="28373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a:solidFill>
                  <a:srgbClr val="353A3C"/>
                </a:solidFill>
                <a:latin typeface="Comic Sans MS" panose="030F0702030302020204" pitchFamily="66" charset="0"/>
              </a:rPr>
              <a:t>113</a:t>
            </a:r>
            <a:endParaRPr lang="ru-RU" altLang="ru-RU" sz="1800"/>
          </a:p>
        </p:txBody>
      </p:sp>
      <p:sp>
        <p:nvSpPr>
          <p:cNvPr id="378" name="Rectangle 15">
            <a:extLst>
              <a:ext uri="{FF2B5EF4-FFF2-40B4-BE49-F238E27FC236}">
                <a16:creationId xmlns:a16="http://schemas.microsoft.com/office/drawing/2014/main" id="{950D96FB-013F-42A5-98D8-E523677D1A0C}"/>
              </a:ext>
            </a:extLst>
          </p:cNvPr>
          <p:cNvSpPr>
            <a:spLocks noChangeArrowheads="1"/>
          </p:cNvSpPr>
          <p:nvPr/>
        </p:nvSpPr>
        <p:spPr bwMode="auto">
          <a:xfrm>
            <a:off x="6673453" y="1036958"/>
            <a:ext cx="21159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a:solidFill>
                  <a:srgbClr val="353A3C"/>
                </a:solidFill>
                <a:latin typeface="Comic Sans MS" panose="030F0702030302020204" pitchFamily="66" charset="0"/>
              </a:rPr>
              <a:t>284</a:t>
            </a:r>
            <a:endParaRPr lang="ru-RU" altLang="ru-RU" sz="1800"/>
          </a:p>
        </p:txBody>
      </p:sp>
      <p:sp>
        <p:nvSpPr>
          <p:cNvPr id="379" name="Freeform 16">
            <a:extLst>
              <a:ext uri="{FF2B5EF4-FFF2-40B4-BE49-F238E27FC236}">
                <a16:creationId xmlns:a16="http://schemas.microsoft.com/office/drawing/2014/main" id="{3E6A2671-ABDA-48DA-AECD-7E34B29B4595}"/>
              </a:ext>
            </a:extLst>
          </p:cNvPr>
          <p:cNvSpPr>
            <a:spLocks/>
          </p:cNvSpPr>
          <p:nvPr/>
        </p:nvSpPr>
        <p:spPr bwMode="auto">
          <a:xfrm>
            <a:off x="6363890" y="1522732"/>
            <a:ext cx="433388" cy="433388"/>
          </a:xfrm>
          <a:custGeom>
            <a:avLst/>
            <a:gdLst>
              <a:gd name="T0" fmla="*/ 2147483647 w 49"/>
              <a:gd name="T1" fmla="*/ 2147483647 h 49"/>
              <a:gd name="T2" fmla="*/ 2147483647 w 49"/>
              <a:gd name="T3" fmla="*/ 2147483647 h 49"/>
              <a:gd name="T4" fmla="*/ 2147483647 w 49"/>
              <a:gd name="T5" fmla="*/ 2147483647 h 49"/>
              <a:gd name="T6" fmla="*/ 2147483647 w 49"/>
              <a:gd name="T7" fmla="*/ 0 h 49"/>
              <a:gd name="T8" fmla="*/ 2147483647 w 49"/>
              <a:gd name="T9" fmla="*/ 0 h 49"/>
              <a:gd name="T10" fmla="*/ 2147483647 w 49"/>
              <a:gd name="T11" fmla="*/ 0 h 49"/>
              <a:gd name="T12" fmla="*/ 2147483647 w 49"/>
              <a:gd name="T13" fmla="*/ 0 h 49"/>
              <a:gd name="T14" fmla="*/ 0 w 49"/>
              <a:gd name="T15" fmla="*/ 0 h 49"/>
              <a:gd name="T16" fmla="*/ 0 w 49"/>
              <a:gd name="T17" fmla="*/ 2147483647 h 49"/>
              <a:gd name="T18" fmla="*/ 2147483647 w 49"/>
              <a:gd name="T19" fmla="*/ 2147483647 h 49"/>
              <a:gd name="T20" fmla="*/ 2147483647 w 49"/>
              <a:gd name="T21" fmla="*/ 2147483647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
              <a:gd name="T34" fmla="*/ 0 h 49"/>
              <a:gd name="T35" fmla="*/ 49 w 49"/>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 h="49">
                <a:moveTo>
                  <a:pt x="1" y="49"/>
                </a:moveTo>
                <a:lnTo>
                  <a:pt x="49" y="49"/>
                </a:lnTo>
                <a:lnTo>
                  <a:pt x="49" y="0"/>
                </a:lnTo>
                <a:lnTo>
                  <a:pt x="1" y="0"/>
                </a:lnTo>
                <a:lnTo>
                  <a:pt x="0" y="0"/>
                </a:lnTo>
                <a:lnTo>
                  <a:pt x="0" y="49"/>
                </a:lnTo>
                <a:lnTo>
                  <a:pt x="1" y="49"/>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80" name="Freeform 17">
            <a:extLst>
              <a:ext uri="{FF2B5EF4-FFF2-40B4-BE49-F238E27FC236}">
                <a16:creationId xmlns:a16="http://schemas.microsoft.com/office/drawing/2014/main" id="{20CF02C8-C353-4927-9B3D-FB9E540D5F84}"/>
              </a:ext>
            </a:extLst>
          </p:cNvPr>
          <p:cNvSpPr>
            <a:spLocks/>
          </p:cNvSpPr>
          <p:nvPr/>
        </p:nvSpPr>
        <p:spPr bwMode="auto">
          <a:xfrm>
            <a:off x="6363890" y="1522732"/>
            <a:ext cx="433388" cy="433388"/>
          </a:xfrm>
          <a:custGeom>
            <a:avLst/>
            <a:gdLst>
              <a:gd name="T0" fmla="*/ 2147483647 w 49"/>
              <a:gd name="T1" fmla="*/ 2147483647 h 49"/>
              <a:gd name="T2" fmla="*/ 2147483647 w 49"/>
              <a:gd name="T3" fmla="*/ 2147483647 h 49"/>
              <a:gd name="T4" fmla="*/ 2147483647 w 49"/>
              <a:gd name="T5" fmla="*/ 2147483647 h 49"/>
              <a:gd name="T6" fmla="*/ 2147483647 w 49"/>
              <a:gd name="T7" fmla="*/ 0 h 49"/>
              <a:gd name="T8" fmla="*/ 2147483647 w 49"/>
              <a:gd name="T9" fmla="*/ 0 h 49"/>
              <a:gd name="T10" fmla="*/ 2147483647 w 49"/>
              <a:gd name="T11" fmla="*/ 0 h 49"/>
              <a:gd name="T12" fmla="*/ 2147483647 w 49"/>
              <a:gd name="T13" fmla="*/ 0 h 49"/>
              <a:gd name="T14" fmla="*/ 0 w 49"/>
              <a:gd name="T15" fmla="*/ 0 h 49"/>
              <a:gd name="T16" fmla="*/ 0 w 49"/>
              <a:gd name="T17" fmla="*/ 2147483647 h 49"/>
              <a:gd name="T18" fmla="*/ 2147483647 w 49"/>
              <a:gd name="T19" fmla="*/ 2147483647 h 49"/>
              <a:gd name="T20" fmla="*/ 2147483647 w 49"/>
              <a:gd name="T21" fmla="*/ 2147483647 h 49"/>
              <a:gd name="T22" fmla="*/ 2147483647 w 49"/>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
              <a:gd name="T37" fmla="*/ 0 h 49"/>
              <a:gd name="T38" fmla="*/ 49 w 49"/>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 h="49">
                <a:moveTo>
                  <a:pt x="1" y="49"/>
                </a:moveTo>
                <a:lnTo>
                  <a:pt x="49" y="49"/>
                </a:lnTo>
                <a:lnTo>
                  <a:pt x="49" y="0"/>
                </a:lnTo>
                <a:lnTo>
                  <a:pt x="1" y="0"/>
                </a:lnTo>
                <a:lnTo>
                  <a:pt x="0" y="0"/>
                </a:lnTo>
                <a:lnTo>
                  <a:pt x="0" y="49"/>
                </a:lnTo>
                <a:lnTo>
                  <a:pt x="1"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81" name="Rectangle 18">
            <a:extLst>
              <a:ext uri="{FF2B5EF4-FFF2-40B4-BE49-F238E27FC236}">
                <a16:creationId xmlns:a16="http://schemas.microsoft.com/office/drawing/2014/main" id="{52905000-3F72-497E-935B-780E67FC13F4}"/>
              </a:ext>
            </a:extLst>
          </p:cNvPr>
          <p:cNvSpPr>
            <a:spLocks noChangeArrowheads="1"/>
          </p:cNvSpPr>
          <p:nvPr/>
        </p:nvSpPr>
        <p:spPr bwMode="auto">
          <a:xfrm>
            <a:off x="6107906" y="2062086"/>
            <a:ext cx="21159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a:solidFill>
                  <a:srgbClr val="353A3C"/>
                </a:solidFill>
                <a:latin typeface="Comic Sans MS" panose="030F0702030302020204" pitchFamily="66" charset="0"/>
              </a:rPr>
              <a:t>276</a:t>
            </a:r>
            <a:endParaRPr lang="ru-RU" altLang="ru-RU" sz="1800"/>
          </a:p>
        </p:txBody>
      </p:sp>
      <p:sp>
        <p:nvSpPr>
          <p:cNvPr id="382" name="Rectangle 19">
            <a:extLst>
              <a:ext uri="{FF2B5EF4-FFF2-40B4-BE49-F238E27FC236}">
                <a16:creationId xmlns:a16="http://schemas.microsoft.com/office/drawing/2014/main" id="{2F971018-5220-4D8E-B58C-4B32130325A2}"/>
              </a:ext>
            </a:extLst>
          </p:cNvPr>
          <p:cNvSpPr>
            <a:spLocks noChangeArrowheads="1"/>
          </p:cNvSpPr>
          <p:nvPr/>
        </p:nvSpPr>
        <p:spPr bwMode="auto">
          <a:xfrm>
            <a:off x="6487715" y="1708469"/>
            <a:ext cx="28373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a:solidFill>
                  <a:srgbClr val="353A3C"/>
                </a:solidFill>
                <a:latin typeface="Comic Sans MS" panose="030F0702030302020204" pitchFamily="66" charset="0"/>
              </a:rPr>
              <a:t>111</a:t>
            </a:r>
            <a:endParaRPr lang="ru-RU" altLang="ru-RU" sz="1800"/>
          </a:p>
        </p:txBody>
      </p:sp>
      <p:sp>
        <p:nvSpPr>
          <p:cNvPr id="383" name="Rectangle 20">
            <a:extLst>
              <a:ext uri="{FF2B5EF4-FFF2-40B4-BE49-F238E27FC236}">
                <a16:creationId xmlns:a16="http://schemas.microsoft.com/office/drawing/2014/main" id="{6D600F15-A7E1-425F-AB89-E9139C2433F5}"/>
              </a:ext>
            </a:extLst>
          </p:cNvPr>
          <p:cNvSpPr>
            <a:spLocks noChangeArrowheads="1"/>
          </p:cNvSpPr>
          <p:nvPr/>
        </p:nvSpPr>
        <p:spPr bwMode="auto">
          <a:xfrm>
            <a:off x="6399609" y="1540592"/>
            <a:ext cx="21159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a:solidFill>
                  <a:srgbClr val="353A3C"/>
                </a:solidFill>
                <a:latin typeface="Comic Sans MS" panose="030F0702030302020204" pitchFamily="66" charset="0"/>
              </a:rPr>
              <a:t>280</a:t>
            </a:r>
            <a:endParaRPr lang="ru-RU" altLang="ru-RU" sz="1800"/>
          </a:p>
        </p:txBody>
      </p:sp>
      <p:sp>
        <p:nvSpPr>
          <p:cNvPr id="384" name="Rectangle 21">
            <a:extLst>
              <a:ext uri="{FF2B5EF4-FFF2-40B4-BE49-F238E27FC236}">
                <a16:creationId xmlns:a16="http://schemas.microsoft.com/office/drawing/2014/main" id="{9322E6E9-80C7-4AED-9E9B-C045A6EA1CFC}"/>
              </a:ext>
            </a:extLst>
          </p:cNvPr>
          <p:cNvSpPr>
            <a:spLocks noChangeArrowheads="1"/>
          </p:cNvSpPr>
          <p:nvPr/>
        </p:nvSpPr>
        <p:spPr bwMode="auto">
          <a:xfrm>
            <a:off x="6841330" y="1390572"/>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500">
                <a:solidFill>
                  <a:srgbClr val="E44600"/>
                </a:solidFill>
                <a:latin typeface="Comic Sans MS" panose="030F0702030302020204" pitchFamily="66" charset="0"/>
              </a:rPr>
              <a:t>a</a:t>
            </a:r>
            <a:endParaRPr lang="ru-RU" altLang="ru-RU" sz="1800"/>
          </a:p>
        </p:txBody>
      </p:sp>
      <p:sp>
        <p:nvSpPr>
          <p:cNvPr id="385" name="Freeform 22">
            <a:extLst>
              <a:ext uri="{FF2B5EF4-FFF2-40B4-BE49-F238E27FC236}">
                <a16:creationId xmlns:a16="http://schemas.microsoft.com/office/drawing/2014/main" id="{5798E851-245E-4196-9AD4-83BED8107810}"/>
              </a:ext>
            </a:extLst>
          </p:cNvPr>
          <p:cNvSpPr>
            <a:spLocks/>
          </p:cNvSpPr>
          <p:nvPr/>
        </p:nvSpPr>
        <p:spPr bwMode="auto">
          <a:xfrm>
            <a:off x="6930628" y="452360"/>
            <a:ext cx="441722" cy="442913"/>
          </a:xfrm>
          <a:custGeom>
            <a:avLst/>
            <a:gdLst>
              <a:gd name="T0" fmla="*/ 0 w 50"/>
              <a:gd name="T1" fmla="*/ 2147483647 h 50"/>
              <a:gd name="T2" fmla="*/ 2147483647 w 50"/>
              <a:gd name="T3" fmla="*/ 2147483647 h 50"/>
              <a:gd name="T4" fmla="*/ 2147483647 w 50"/>
              <a:gd name="T5" fmla="*/ 2147483647 h 50"/>
              <a:gd name="T6" fmla="*/ 2147483647 w 50"/>
              <a:gd name="T7" fmla="*/ 2147483647 h 50"/>
              <a:gd name="T8" fmla="*/ 2147483647 w 50"/>
              <a:gd name="T9" fmla="*/ 2147483647 h 50"/>
              <a:gd name="T10" fmla="*/ 2147483647 w 50"/>
              <a:gd name="T11" fmla="*/ 2147483647 h 50"/>
              <a:gd name="T12" fmla="*/ 2147483647 w 50"/>
              <a:gd name="T13" fmla="*/ 0 h 50"/>
              <a:gd name="T14" fmla="*/ 0 w 50"/>
              <a:gd name="T15" fmla="*/ 0 h 50"/>
              <a:gd name="T16" fmla="*/ 0 w 50"/>
              <a:gd name="T17" fmla="*/ 2147483647 h 50"/>
              <a:gd name="T18" fmla="*/ 0 w 50"/>
              <a:gd name="T19" fmla="*/ 2147483647 h 50"/>
              <a:gd name="T20" fmla="*/ 0 w 50"/>
              <a:gd name="T21" fmla="*/ 2147483647 h 50"/>
              <a:gd name="T22" fmla="*/ 0 w 50"/>
              <a:gd name="T23" fmla="*/ 2147483647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50"/>
              <a:gd name="T38" fmla="*/ 50 w 50"/>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50">
                <a:moveTo>
                  <a:pt x="0" y="50"/>
                </a:moveTo>
                <a:lnTo>
                  <a:pt x="48" y="50"/>
                </a:lnTo>
                <a:lnTo>
                  <a:pt x="50" y="50"/>
                </a:lnTo>
                <a:lnTo>
                  <a:pt x="50" y="2"/>
                </a:lnTo>
                <a:lnTo>
                  <a:pt x="48" y="0"/>
                </a:lnTo>
                <a:lnTo>
                  <a:pt x="0" y="0"/>
                </a:lnTo>
                <a:lnTo>
                  <a:pt x="0" y="2"/>
                </a:lnTo>
                <a:lnTo>
                  <a:pt x="0" y="50"/>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86" name="Freeform 23">
            <a:extLst>
              <a:ext uri="{FF2B5EF4-FFF2-40B4-BE49-F238E27FC236}">
                <a16:creationId xmlns:a16="http://schemas.microsoft.com/office/drawing/2014/main" id="{902ECC92-F790-4254-A487-21DF4E91B7D5}"/>
              </a:ext>
            </a:extLst>
          </p:cNvPr>
          <p:cNvSpPr>
            <a:spLocks/>
          </p:cNvSpPr>
          <p:nvPr/>
        </p:nvSpPr>
        <p:spPr bwMode="auto">
          <a:xfrm>
            <a:off x="6930628" y="452360"/>
            <a:ext cx="441722" cy="442913"/>
          </a:xfrm>
          <a:custGeom>
            <a:avLst/>
            <a:gdLst>
              <a:gd name="T0" fmla="*/ 0 w 50"/>
              <a:gd name="T1" fmla="*/ 2147483647 h 50"/>
              <a:gd name="T2" fmla="*/ 2147483647 w 50"/>
              <a:gd name="T3" fmla="*/ 2147483647 h 50"/>
              <a:gd name="T4" fmla="*/ 2147483647 w 50"/>
              <a:gd name="T5" fmla="*/ 2147483647 h 50"/>
              <a:gd name="T6" fmla="*/ 2147483647 w 50"/>
              <a:gd name="T7" fmla="*/ 2147483647 h 50"/>
              <a:gd name="T8" fmla="*/ 2147483647 w 50"/>
              <a:gd name="T9" fmla="*/ 2147483647 h 50"/>
              <a:gd name="T10" fmla="*/ 2147483647 w 50"/>
              <a:gd name="T11" fmla="*/ 2147483647 h 50"/>
              <a:gd name="T12" fmla="*/ 2147483647 w 50"/>
              <a:gd name="T13" fmla="*/ 0 h 50"/>
              <a:gd name="T14" fmla="*/ 0 w 50"/>
              <a:gd name="T15" fmla="*/ 0 h 50"/>
              <a:gd name="T16" fmla="*/ 0 w 50"/>
              <a:gd name="T17" fmla="*/ 2147483647 h 50"/>
              <a:gd name="T18" fmla="*/ 0 w 50"/>
              <a:gd name="T19" fmla="*/ 2147483647 h 50"/>
              <a:gd name="T20" fmla="*/ 0 w 50"/>
              <a:gd name="T21" fmla="*/ 2147483647 h 50"/>
              <a:gd name="T22" fmla="*/ 0 w 50"/>
              <a:gd name="T23" fmla="*/ 2147483647 h 50"/>
              <a:gd name="T24" fmla="*/ 0 w 50"/>
              <a:gd name="T25" fmla="*/ 2147483647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50"/>
              <a:gd name="T41" fmla="*/ 50 w 50"/>
              <a:gd name="T42" fmla="*/ 50 h 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50">
                <a:moveTo>
                  <a:pt x="0" y="50"/>
                </a:moveTo>
                <a:lnTo>
                  <a:pt x="48" y="50"/>
                </a:lnTo>
                <a:lnTo>
                  <a:pt x="50" y="50"/>
                </a:lnTo>
                <a:lnTo>
                  <a:pt x="50" y="2"/>
                </a:lnTo>
                <a:lnTo>
                  <a:pt x="48" y="0"/>
                </a:lnTo>
                <a:lnTo>
                  <a:pt x="0" y="0"/>
                </a:lnTo>
                <a:lnTo>
                  <a:pt x="0" y="2"/>
                </a:lnTo>
                <a:lnTo>
                  <a:pt x="0" y="50"/>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87" name="Freeform 24">
            <a:extLst>
              <a:ext uri="{FF2B5EF4-FFF2-40B4-BE49-F238E27FC236}">
                <a16:creationId xmlns:a16="http://schemas.microsoft.com/office/drawing/2014/main" id="{EAD9C489-A7B8-4409-819C-F566E9733CFC}"/>
              </a:ext>
            </a:extLst>
          </p:cNvPr>
          <p:cNvSpPr>
            <a:spLocks/>
          </p:cNvSpPr>
          <p:nvPr/>
        </p:nvSpPr>
        <p:spPr bwMode="auto">
          <a:xfrm>
            <a:off x="6629400" y="1001238"/>
            <a:ext cx="442913" cy="433388"/>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2147483647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2" y="49"/>
                </a:moveTo>
                <a:lnTo>
                  <a:pt x="50" y="49"/>
                </a:lnTo>
                <a:lnTo>
                  <a:pt x="50" y="1"/>
                </a:lnTo>
                <a:lnTo>
                  <a:pt x="50" y="0"/>
                </a:lnTo>
                <a:lnTo>
                  <a:pt x="2" y="0"/>
                </a:lnTo>
                <a:lnTo>
                  <a:pt x="2" y="1"/>
                </a:lnTo>
                <a:lnTo>
                  <a:pt x="0" y="1"/>
                </a:lnTo>
                <a:lnTo>
                  <a:pt x="0" y="49"/>
                </a:lnTo>
                <a:lnTo>
                  <a:pt x="2" y="49"/>
                </a:lnTo>
              </a:path>
            </a:pathLst>
          </a:custGeom>
          <a:noFill/>
          <a:ln w="0">
            <a:solidFill>
              <a:srgbClr val="686099"/>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88" name="Rectangle 25">
            <a:extLst>
              <a:ext uri="{FF2B5EF4-FFF2-40B4-BE49-F238E27FC236}">
                <a16:creationId xmlns:a16="http://schemas.microsoft.com/office/drawing/2014/main" id="{3F163BD0-1E24-4535-880D-7A80BFDA67D0}"/>
              </a:ext>
            </a:extLst>
          </p:cNvPr>
          <p:cNvSpPr>
            <a:spLocks noChangeArrowheads="1"/>
          </p:cNvSpPr>
          <p:nvPr/>
        </p:nvSpPr>
        <p:spPr bwMode="auto">
          <a:xfrm>
            <a:off x="5715520" y="647622"/>
            <a:ext cx="216565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en-US" altLang="ru-RU" sz="1200" dirty="0">
                <a:solidFill>
                  <a:srgbClr val="353A3C"/>
                </a:solidFill>
                <a:latin typeface="Comic Sans MS" panose="030F0702030302020204" pitchFamily="66" charset="0"/>
              </a:rPr>
              <a:t> </a:t>
            </a:r>
            <a:r>
              <a:rPr lang="en-US" altLang="ru-RU" sz="1500" baseline="30000" dirty="0">
                <a:solidFill>
                  <a:srgbClr val="353A3C"/>
                </a:solidFill>
                <a:latin typeface="Comic Sans MS" panose="030F0702030302020204" pitchFamily="66" charset="0"/>
              </a:rPr>
              <a:t>243</a:t>
            </a:r>
            <a:r>
              <a:rPr lang="en-US" altLang="ru-RU" sz="1200" dirty="0">
                <a:solidFill>
                  <a:srgbClr val="353A3C"/>
                </a:solidFill>
                <a:latin typeface="Comic Sans MS" panose="030F0702030302020204" pitchFamily="66" charset="0"/>
              </a:rPr>
              <a:t>Am + </a:t>
            </a:r>
            <a:r>
              <a:rPr lang="en-US" altLang="ru-RU" sz="1500" baseline="30000" dirty="0">
                <a:solidFill>
                  <a:srgbClr val="353A3C"/>
                </a:solidFill>
                <a:latin typeface="Comic Sans MS" panose="030F0702030302020204" pitchFamily="66" charset="0"/>
              </a:rPr>
              <a:t>48</a:t>
            </a:r>
            <a:r>
              <a:rPr lang="en-US" altLang="ru-RU" sz="1200" dirty="0">
                <a:solidFill>
                  <a:srgbClr val="353A3C"/>
                </a:solidFill>
                <a:latin typeface="Comic Sans MS" panose="030F0702030302020204" pitchFamily="66" charset="0"/>
              </a:rPr>
              <a:t>Ca </a:t>
            </a:r>
            <a:r>
              <a:rPr lang="en-US" altLang="ru-RU" sz="1200" dirty="0">
                <a:solidFill>
                  <a:srgbClr val="353A3C"/>
                </a:solidFill>
                <a:latin typeface="Calibri" panose="020F0502020204030204" pitchFamily="34" charset="0"/>
                <a:ea typeface="Calibri" panose="020F0502020204030204" pitchFamily="34" charset="0"/>
                <a:cs typeface="Calibri" panose="020F0502020204030204" pitchFamily="34" charset="0"/>
              </a:rPr>
              <a:t>→ </a:t>
            </a:r>
            <a:r>
              <a:rPr lang="ru-RU" altLang="ru-RU" sz="1200" dirty="0">
                <a:solidFill>
                  <a:srgbClr val="353A3C"/>
                </a:solidFill>
                <a:latin typeface="Comic Sans MS" panose="030F0702030302020204" pitchFamily="66" charset="0"/>
              </a:rPr>
              <a:t>115</a:t>
            </a:r>
            <a:r>
              <a:rPr lang="en-US" altLang="ru-RU" sz="1200" dirty="0">
                <a:solidFill>
                  <a:srgbClr val="353A3C"/>
                </a:solidFill>
                <a:latin typeface="Comic Sans MS" panose="030F0702030302020204" pitchFamily="66" charset="0"/>
              </a:rPr>
              <a:t>   + 3n</a:t>
            </a:r>
            <a:endParaRPr lang="ru-RU" altLang="ru-RU" sz="1800" dirty="0"/>
          </a:p>
        </p:txBody>
      </p:sp>
      <p:sp>
        <p:nvSpPr>
          <p:cNvPr id="389" name="Rectangle 26">
            <a:extLst>
              <a:ext uri="{FF2B5EF4-FFF2-40B4-BE49-F238E27FC236}">
                <a16:creationId xmlns:a16="http://schemas.microsoft.com/office/drawing/2014/main" id="{ADBA35C9-151A-4160-80DE-61BE8F9C2768}"/>
              </a:ext>
            </a:extLst>
          </p:cNvPr>
          <p:cNvSpPr>
            <a:spLocks noChangeArrowheads="1"/>
          </p:cNvSpPr>
          <p:nvPr/>
        </p:nvSpPr>
        <p:spPr bwMode="auto">
          <a:xfrm>
            <a:off x="6974681" y="478555"/>
            <a:ext cx="21159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a:solidFill>
                  <a:srgbClr val="353A3C"/>
                </a:solidFill>
                <a:latin typeface="Comic Sans MS" panose="030F0702030302020204" pitchFamily="66" charset="0"/>
              </a:rPr>
              <a:t>288</a:t>
            </a:r>
            <a:endParaRPr lang="ru-RU" altLang="ru-RU" sz="1800"/>
          </a:p>
        </p:txBody>
      </p:sp>
      <p:sp>
        <p:nvSpPr>
          <p:cNvPr id="390" name="Freeform 27">
            <a:extLst>
              <a:ext uri="{FF2B5EF4-FFF2-40B4-BE49-F238E27FC236}">
                <a16:creationId xmlns:a16="http://schemas.microsoft.com/office/drawing/2014/main" id="{2B31063C-27F0-414D-B95F-0973458CE358}"/>
              </a:ext>
            </a:extLst>
          </p:cNvPr>
          <p:cNvSpPr>
            <a:spLocks/>
          </p:cNvSpPr>
          <p:nvPr/>
        </p:nvSpPr>
        <p:spPr bwMode="auto">
          <a:xfrm>
            <a:off x="6629400" y="1001238"/>
            <a:ext cx="442913" cy="433388"/>
          </a:xfrm>
          <a:custGeom>
            <a:avLst/>
            <a:gdLst>
              <a:gd name="T0" fmla="*/ 2147483647 w 50"/>
              <a:gd name="T1" fmla="*/ 0 h 49"/>
              <a:gd name="T2" fmla="*/ 2147483647 w 50"/>
              <a:gd name="T3" fmla="*/ 0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0 h 49"/>
              <a:gd name="T24" fmla="*/ 2147483647 w 50"/>
              <a:gd name="T25" fmla="*/ 0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2" y="0"/>
                </a:moveTo>
                <a:lnTo>
                  <a:pt x="50" y="0"/>
                </a:lnTo>
                <a:lnTo>
                  <a:pt x="50" y="1"/>
                </a:lnTo>
                <a:lnTo>
                  <a:pt x="50" y="49"/>
                </a:lnTo>
                <a:lnTo>
                  <a:pt x="2" y="49"/>
                </a:lnTo>
                <a:lnTo>
                  <a:pt x="0" y="49"/>
                </a:lnTo>
                <a:lnTo>
                  <a:pt x="0" y="1"/>
                </a:lnTo>
                <a:lnTo>
                  <a:pt x="2" y="1"/>
                </a:lnTo>
                <a:lnTo>
                  <a:pt x="2" y="0"/>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1" name="Freeform 28">
            <a:extLst>
              <a:ext uri="{FF2B5EF4-FFF2-40B4-BE49-F238E27FC236}">
                <a16:creationId xmlns:a16="http://schemas.microsoft.com/office/drawing/2014/main" id="{989B7E67-0713-4F68-AF3B-F5F36852D225}"/>
              </a:ext>
            </a:extLst>
          </p:cNvPr>
          <p:cNvSpPr>
            <a:spLocks/>
          </p:cNvSpPr>
          <p:nvPr/>
        </p:nvSpPr>
        <p:spPr bwMode="auto">
          <a:xfrm>
            <a:off x="7000875" y="850029"/>
            <a:ext cx="159544" cy="265510"/>
          </a:xfrm>
          <a:custGeom>
            <a:avLst/>
            <a:gdLst>
              <a:gd name="T0" fmla="*/ 23 w 134"/>
              <a:gd name="T1" fmla="*/ 223 h 223"/>
              <a:gd name="T2" fmla="*/ 134 w 134"/>
              <a:gd name="T3" fmla="*/ 8 h 223"/>
              <a:gd name="T4" fmla="*/ 119 w 134"/>
              <a:gd name="T5" fmla="*/ 0 h 223"/>
              <a:gd name="T6" fmla="*/ 0 w 134"/>
              <a:gd name="T7" fmla="*/ 216 h 223"/>
              <a:gd name="T8" fmla="*/ 23 w 134"/>
              <a:gd name="T9" fmla="*/ 223 h 223"/>
              <a:gd name="T10" fmla="*/ 0 60000 65536"/>
              <a:gd name="T11" fmla="*/ 0 60000 65536"/>
              <a:gd name="T12" fmla="*/ 0 60000 65536"/>
              <a:gd name="T13" fmla="*/ 0 60000 65536"/>
              <a:gd name="T14" fmla="*/ 0 60000 65536"/>
              <a:gd name="T15" fmla="*/ 0 w 134"/>
              <a:gd name="T16" fmla="*/ 0 h 223"/>
              <a:gd name="T17" fmla="*/ 134 w 134"/>
              <a:gd name="T18" fmla="*/ 223 h 223"/>
            </a:gdLst>
            <a:ahLst/>
            <a:cxnLst>
              <a:cxn ang="T10">
                <a:pos x="T0" y="T1"/>
              </a:cxn>
              <a:cxn ang="T11">
                <a:pos x="T2" y="T3"/>
              </a:cxn>
              <a:cxn ang="T12">
                <a:pos x="T4" y="T5"/>
              </a:cxn>
              <a:cxn ang="T13">
                <a:pos x="T6" y="T7"/>
              </a:cxn>
              <a:cxn ang="T14">
                <a:pos x="T8" y="T9"/>
              </a:cxn>
            </a:cxnLst>
            <a:rect l="T15" t="T16" r="T17" b="T18"/>
            <a:pathLst>
              <a:path w="134" h="223">
                <a:moveTo>
                  <a:pt x="23" y="223"/>
                </a:moveTo>
                <a:lnTo>
                  <a:pt x="134" y="8"/>
                </a:lnTo>
                <a:lnTo>
                  <a:pt x="119" y="0"/>
                </a:lnTo>
                <a:lnTo>
                  <a:pt x="0" y="216"/>
                </a:lnTo>
                <a:lnTo>
                  <a:pt x="23" y="223"/>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2" name="Freeform 29">
            <a:extLst>
              <a:ext uri="{FF2B5EF4-FFF2-40B4-BE49-F238E27FC236}">
                <a16:creationId xmlns:a16="http://schemas.microsoft.com/office/drawing/2014/main" id="{BC338727-5A91-4F38-B7DB-CA9B181ED1A8}"/>
              </a:ext>
            </a:extLst>
          </p:cNvPr>
          <p:cNvSpPr>
            <a:spLocks/>
          </p:cNvSpPr>
          <p:nvPr/>
        </p:nvSpPr>
        <p:spPr bwMode="auto">
          <a:xfrm>
            <a:off x="6992542" y="1071484"/>
            <a:ext cx="105965" cy="71438"/>
          </a:xfrm>
          <a:custGeom>
            <a:avLst/>
            <a:gdLst>
              <a:gd name="T0" fmla="*/ 0 w 89"/>
              <a:gd name="T1" fmla="*/ 52 h 60"/>
              <a:gd name="T2" fmla="*/ 15 w 89"/>
              <a:gd name="T3" fmla="*/ 60 h 60"/>
              <a:gd name="T4" fmla="*/ 89 w 89"/>
              <a:gd name="T5" fmla="*/ 15 h 60"/>
              <a:gd name="T6" fmla="*/ 82 w 89"/>
              <a:gd name="T7" fmla="*/ 0 h 60"/>
              <a:gd name="T8" fmla="*/ 7 w 89"/>
              <a:gd name="T9" fmla="*/ 45 h 60"/>
              <a:gd name="T10" fmla="*/ 22 w 89"/>
              <a:gd name="T11" fmla="*/ 45 h 60"/>
              <a:gd name="T12" fmla="*/ 0 w 89"/>
              <a:gd name="T13" fmla="*/ 52 h 60"/>
              <a:gd name="T14" fmla="*/ 0 60000 65536"/>
              <a:gd name="T15" fmla="*/ 0 60000 65536"/>
              <a:gd name="T16" fmla="*/ 0 60000 65536"/>
              <a:gd name="T17" fmla="*/ 0 60000 65536"/>
              <a:gd name="T18" fmla="*/ 0 60000 65536"/>
              <a:gd name="T19" fmla="*/ 0 60000 65536"/>
              <a:gd name="T20" fmla="*/ 0 60000 65536"/>
              <a:gd name="T21" fmla="*/ 0 w 89"/>
              <a:gd name="T22" fmla="*/ 0 h 60"/>
              <a:gd name="T23" fmla="*/ 89 w 8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0">
                <a:moveTo>
                  <a:pt x="0" y="52"/>
                </a:moveTo>
                <a:lnTo>
                  <a:pt x="15" y="60"/>
                </a:lnTo>
                <a:lnTo>
                  <a:pt x="89" y="15"/>
                </a:lnTo>
                <a:lnTo>
                  <a:pt x="82" y="0"/>
                </a:lnTo>
                <a:lnTo>
                  <a:pt x="7" y="45"/>
                </a:lnTo>
                <a:lnTo>
                  <a:pt x="22" y="45"/>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3" name="Freeform 30">
            <a:extLst>
              <a:ext uri="{FF2B5EF4-FFF2-40B4-BE49-F238E27FC236}">
                <a16:creationId xmlns:a16="http://schemas.microsoft.com/office/drawing/2014/main" id="{B7BD16A5-F625-4C94-9020-5E93D09F1505}"/>
              </a:ext>
            </a:extLst>
          </p:cNvPr>
          <p:cNvSpPr>
            <a:spLocks/>
          </p:cNvSpPr>
          <p:nvPr/>
        </p:nvSpPr>
        <p:spPr bwMode="auto">
          <a:xfrm>
            <a:off x="6992541" y="1133397"/>
            <a:ext cx="17859" cy="17860"/>
          </a:xfrm>
          <a:custGeom>
            <a:avLst/>
            <a:gdLst>
              <a:gd name="T0" fmla="*/ 0 w 15"/>
              <a:gd name="T1" fmla="*/ 0 h 15"/>
              <a:gd name="T2" fmla="*/ 0 w 15"/>
              <a:gd name="T3" fmla="*/ 15 h 15"/>
              <a:gd name="T4" fmla="*/ 15 w 15"/>
              <a:gd name="T5" fmla="*/ 8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0"/>
                </a:moveTo>
                <a:lnTo>
                  <a:pt x="0" y="15"/>
                </a:lnTo>
                <a:lnTo>
                  <a:pt x="15" y="8"/>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4" name="Freeform 31">
            <a:extLst>
              <a:ext uri="{FF2B5EF4-FFF2-40B4-BE49-F238E27FC236}">
                <a16:creationId xmlns:a16="http://schemas.microsoft.com/office/drawing/2014/main" id="{BE50F186-06B5-4704-B54D-FB01D0FCB222}"/>
              </a:ext>
            </a:extLst>
          </p:cNvPr>
          <p:cNvSpPr>
            <a:spLocks/>
          </p:cNvSpPr>
          <p:nvPr/>
        </p:nvSpPr>
        <p:spPr bwMode="auto">
          <a:xfrm>
            <a:off x="6983017" y="1027432"/>
            <a:ext cx="35719" cy="105966"/>
          </a:xfrm>
          <a:custGeom>
            <a:avLst/>
            <a:gdLst>
              <a:gd name="T0" fmla="*/ 8 w 30"/>
              <a:gd name="T1" fmla="*/ 0 h 89"/>
              <a:gd name="T2" fmla="*/ 0 w 30"/>
              <a:gd name="T3" fmla="*/ 0 h 89"/>
              <a:gd name="T4" fmla="*/ 8 w 30"/>
              <a:gd name="T5" fmla="*/ 89 h 89"/>
              <a:gd name="T6" fmla="*/ 30 w 30"/>
              <a:gd name="T7" fmla="*/ 82 h 89"/>
              <a:gd name="T8" fmla="*/ 23 w 30"/>
              <a:gd name="T9" fmla="*/ 0 h 89"/>
              <a:gd name="T10" fmla="*/ 8 w 30"/>
              <a:gd name="T11" fmla="*/ 0 h 89"/>
              <a:gd name="T12" fmla="*/ 0 60000 65536"/>
              <a:gd name="T13" fmla="*/ 0 60000 65536"/>
              <a:gd name="T14" fmla="*/ 0 60000 65536"/>
              <a:gd name="T15" fmla="*/ 0 60000 65536"/>
              <a:gd name="T16" fmla="*/ 0 60000 65536"/>
              <a:gd name="T17" fmla="*/ 0 60000 65536"/>
              <a:gd name="T18" fmla="*/ 0 w 30"/>
              <a:gd name="T19" fmla="*/ 0 h 89"/>
              <a:gd name="T20" fmla="*/ 30 w 30"/>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30" h="89">
                <a:moveTo>
                  <a:pt x="8" y="0"/>
                </a:moveTo>
                <a:lnTo>
                  <a:pt x="0" y="0"/>
                </a:lnTo>
                <a:lnTo>
                  <a:pt x="8" y="89"/>
                </a:lnTo>
                <a:lnTo>
                  <a:pt x="30" y="82"/>
                </a:lnTo>
                <a:lnTo>
                  <a:pt x="23" y="0"/>
                </a:lnTo>
                <a:lnTo>
                  <a:pt x="8"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5" name="Freeform 32">
            <a:extLst>
              <a:ext uri="{FF2B5EF4-FFF2-40B4-BE49-F238E27FC236}">
                <a16:creationId xmlns:a16="http://schemas.microsoft.com/office/drawing/2014/main" id="{EF1795CB-17A5-4A9F-A282-833BB8B2418E}"/>
              </a:ext>
            </a:extLst>
          </p:cNvPr>
          <p:cNvSpPr>
            <a:spLocks/>
          </p:cNvSpPr>
          <p:nvPr/>
        </p:nvSpPr>
        <p:spPr bwMode="auto">
          <a:xfrm>
            <a:off x="6709172" y="1398907"/>
            <a:ext cx="159544" cy="273844"/>
          </a:xfrm>
          <a:custGeom>
            <a:avLst/>
            <a:gdLst>
              <a:gd name="T0" fmla="*/ 15 w 134"/>
              <a:gd name="T1" fmla="*/ 230 h 230"/>
              <a:gd name="T2" fmla="*/ 134 w 134"/>
              <a:gd name="T3" fmla="*/ 15 h 230"/>
              <a:gd name="T4" fmla="*/ 119 w 134"/>
              <a:gd name="T5" fmla="*/ 0 h 230"/>
              <a:gd name="T6" fmla="*/ 0 w 134"/>
              <a:gd name="T7" fmla="*/ 223 h 230"/>
              <a:gd name="T8" fmla="*/ 15 w 134"/>
              <a:gd name="T9" fmla="*/ 230 h 230"/>
              <a:gd name="T10" fmla="*/ 0 60000 65536"/>
              <a:gd name="T11" fmla="*/ 0 60000 65536"/>
              <a:gd name="T12" fmla="*/ 0 60000 65536"/>
              <a:gd name="T13" fmla="*/ 0 60000 65536"/>
              <a:gd name="T14" fmla="*/ 0 60000 65536"/>
              <a:gd name="T15" fmla="*/ 0 w 134"/>
              <a:gd name="T16" fmla="*/ 0 h 230"/>
              <a:gd name="T17" fmla="*/ 134 w 134"/>
              <a:gd name="T18" fmla="*/ 230 h 230"/>
            </a:gdLst>
            <a:ahLst/>
            <a:cxnLst>
              <a:cxn ang="T10">
                <a:pos x="T0" y="T1"/>
              </a:cxn>
              <a:cxn ang="T11">
                <a:pos x="T2" y="T3"/>
              </a:cxn>
              <a:cxn ang="T12">
                <a:pos x="T4" y="T5"/>
              </a:cxn>
              <a:cxn ang="T13">
                <a:pos x="T6" y="T7"/>
              </a:cxn>
              <a:cxn ang="T14">
                <a:pos x="T8" y="T9"/>
              </a:cxn>
            </a:cxnLst>
            <a:rect l="T15" t="T16" r="T17" b="T18"/>
            <a:pathLst>
              <a:path w="134" h="230">
                <a:moveTo>
                  <a:pt x="15" y="230"/>
                </a:moveTo>
                <a:lnTo>
                  <a:pt x="134" y="15"/>
                </a:lnTo>
                <a:lnTo>
                  <a:pt x="119" y="0"/>
                </a:lnTo>
                <a:lnTo>
                  <a:pt x="0" y="223"/>
                </a:lnTo>
                <a:lnTo>
                  <a:pt x="15" y="23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6" name="Freeform 33">
            <a:extLst>
              <a:ext uri="{FF2B5EF4-FFF2-40B4-BE49-F238E27FC236}">
                <a16:creationId xmlns:a16="http://schemas.microsoft.com/office/drawing/2014/main" id="{951780A6-BCB9-4ECC-811C-29F2E2CF0429}"/>
              </a:ext>
            </a:extLst>
          </p:cNvPr>
          <p:cNvSpPr>
            <a:spLocks/>
          </p:cNvSpPr>
          <p:nvPr/>
        </p:nvSpPr>
        <p:spPr bwMode="auto">
          <a:xfrm>
            <a:off x="6700838" y="1620365"/>
            <a:ext cx="105965" cy="70247"/>
          </a:xfrm>
          <a:custGeom>
            <a:avLst/>
            <a:gdLst>
              <a:gd name="T0" fmla="*/ 0 w 89"/>
              <a:gd name="T1" fmla="*/ 52 h 59"/>
              <a:gd name="T2" fmla="*/ 14 w 89"/>
              <a:gd name="T3" fmla="*/ 59 h 59"/>
              <a:gd name="T4" fmla="*/ 89 w 89"/>
              <a:gd name="T5" fmla="*/ 22 h 59"/>
              <a:gd name="T6" fmla="*/ 81 w 89"/>
              <a:gd name="T7" fmla="*/ 0 h 59"/>
              <a:gd name="T8" fmla="*/ 7 w 89"/>
              <a:gd name="T9" fmla="*/ 44 h 59"/>
              <a:gd name="T10" fmla="*/ 22 w 89"/>
              <a:gd name="T11" fmla="*/ 52 h 59"/>
              <a:gd name="T12" fmla="*/ 0 w 89"/>
              <a:gd name="T13" fmla="*/ 52 h 59"/>
              <a:gd name="T14" fmla="*/ 0 60000 65536"/>
              <a:gd name="T15" fmla="*/ 0 60000 65536"/>
              <a:gd name="T16" fmla="*/ 0 60000 65536"/>
              <a:gd name="T17" fmla="*/ 0 60000 65536"/>
              <a:gd name="T18" fmla="*/ 0 60000 65536"/>
              <a:gd name="T19" fmla="*/ 0 60000 65536"/>
              <a:gd name="T20" fmla="*/ 0 60000 65536"/>
              <a:gd name="T21" fmla="*/ 0 w 89"/>
              <a:gd name="T22" fmla="*/ 0 h 59"/>
              <a:gd name="T23" fmla="*/ 89 w 89"/>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59">
                <a:moveTo>
                  <a:pt x="0" y="52"/>
                </a:moveTo>
                <a:lnTo>
                  <a:pt x="14" y="59"/>
                </a:lnTo>
                <a:lnTo>
                  <a:pt x="89" y="22"/>
                </a:lnTo>
                <a:lnTo>
                  <a:pt x="81" y="0"/>
                </a:lnTo>
                <a:lnTo>
                  <a:pt x="7" y="44"/>
                </a:lnTo>
                <a:lnTo>
                  <a:pt x="22"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7" name="Freeform 34">
            <a:extLst>
              <a:ext uri="{FF2B5EF4-FFF2-40B4-BE49-F238E27FC236}">
                <a16:creationId xmlns:a16="http://schemas.microsoft.com/office/drawing/2014/main" id="{49379B29-CEB8-4E20-9BEB-CECCE343EE61}"/>
              </a:ext>
            </a:extLst>
          </p:cNvPr>
          <p:cNvSpPr>
            <a:spLocks/>
          </p:cNvSpPr>
          <p:nvPr/>
        </p:nvSpPr>
        <p:spPr bwMode="auto">
          <a:xfrm>
            <a:off x="6700838" y="1682276"/>
            <a:ext cx="16669" cy="17860"/>
          </a:xfrm>
          <a:custGeom>
            <a:avLst/>
            <a:gdLst>
              <a:gd name="T0" fmla="*/ 0 w 14"/>
              <a:gd name="T1" fmla="*/ 0 h 15"/>
              <a:gd name="T2" fmla="*/ 0 w 14"/>
              <a:gd name="T3" fmla="*/ 15 h 15"/>
              <a:gd name="T4" fmla="*/ 14 w 14"/>
              <a:gd name="T5" fmla="*/ 7 h 15"/>
              <a:gd name="T6" fmla="*/ 0 w 14"/>
              <a:gd name="T7" fmla="*/ 0 h 15"/>
              <a:gd name="T8" fmla="*/ 0 60000 65536"/>
              <a:gd name="T9" fmla="*/ 0 60000 65536"/>
              <a:gd name="T10" fmla="*/ 0 60000 65536"/>
              <a:gd name="T11" fmla="*/ 0 60000 65536"/>
              <a:gd name="T12" fmla="*/ 0 w 14"/>
              <a:gd name="T13" fmla="*/ 0 h 15"/>
              <a:gd name="T14" fmla="*/ 14 w 14"/>
              <a:gd name="T15" fmla="*/ 15 h 15"/>
            </a:gdLst>
            <a:ahLst/>
            <a:cxnLst>
              <a:cxn ang="T8">
                <a:pos x="T0" y="T1"/>
              </a:cxn>
              <a:cxn ang="T9">
                <a:pos x="T2" y="T3"/>
              </a:cxn>
              <a:cxn ang="T10">
                <a:pos x="T4" y="T5"/>
              </a:cxn>
              <a:cxn ang="T11">
                <a:pos x="T6" y="T7"/>
              </a:cxn>
            </a:cxnLst>
            <a:rect l="T12" t="T13" r="T14" b="T15"/>
            <a:pathLst>
              <a:path w="14" h="15">
                <a:moveTo>
                  <a:pt x="0" y="0"/>
                </a:moveTo>
                <a:lnTo>
                  <a:pt x="0" y="15"/>
                </a:lnTo>
                <a:lnTo>
                  <a:pt x="14" y="7"/>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8" name="Freeform 35">
            <a:extLst>
              <a:ext uri="{FF2B5EF4-FFF2-40B4-BE49-F238E27FC236}">
                <a16:creationId xmlns:a16="http://schemas.microsoft.com/office/drawing/2014/main" id="{854C9CEE-0AF7-4B78-83E3-98072AF4161C}"/>
              </a:ext>
            </a:extLst>
          </p:cNvPr>
          <p:cNvSpPr>
            <a:spLocks/>
          </p:cNvSpPr>
          <p:nvPr/>
        </p:nvSpPr>
        <p:spPr bwMode="auto">
          <a:xfrm>
            <a:off x="6691313" y="1576310"/>
            <a:ext cx="35719" cy="105966"/>
          </a:xfrm>
          <a:custGeom>
            <a:avLst/>
            <a:gdLst>
              <a:gd name="T0" fmla="*/ 8 w 30"/>
              <a:gd name="T1" fmla="*/ 7 h 89"/>
              <a:gd name="T2" fmla="*/ 0 w 30"/>
              <a:gd name="T3" fmla="*/ 7 h 89"/>
              <a:gd name="T4" fmla="*/ 8 w 30"/>
              <a:gd name="T5" fmla="*/ 89 h 89"/>
              <a:gd name="T6" fmla="*/ 30 w 30"/>
              <a:gd name="T7" fmla="*/ 89 h 89"/>
              <a:gd name="T8" fmla="*/ 22 w 30"/>
              <a:gd name="T9" fmla="*/ 0 h 89"/>
              <a:gd name="T10" fmla="*/ 8 w 30"/>
              <a:gd name="T11" fmla="*/ 7 h 89"/>
              <a:gd name="T12" fmla="*/ 0 60000 65536"/>
              <a:gd name="T13" fmla="*/ 0 60000 65536"/>
              <a:gd name="T14" fmla="*/ 0 60000 65536"/>
              <a:gd name="T15" fmla="*/ 0 60000 65536"/>
              <a:gd name="T16" fmla="*/ 0 60000 65536"/>
              <a:gd name="T17" fmla="*/ 0 60000 65536"/>
              <a:gd name="T18" fmla="*/ 0 w 30"/>
              <a:gd name="T19" fmla="*/ 0 h 89"/>
              <a:gd name="T20" fmla="*/ 30 w 30"/>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30" h="89">
                <a:moveTo>
                  <a:pt x="8" y="7"/>
                </a:moveTo>
                <a:lnTo>
                  <a:pt x="0" y="7"/>
                </a:lnTo>
                <a:lnTo>
                  <a:pt x="8" y="89"/>
                </a:lnTo>
                <a:lnTo>
                  <a:pt x="30" y="89"/>
                </a:lnTo>
                <a:lnTo>
                  <a:pt x="22" y="0"/>
                </a:lnTo>
                <a:lnTo>
                  <a:pt x="8" y="7"/>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9" name="Freeform 36">
            <a:extLst>
              <a:ext uri="{FF2B5EF4-FFF2-40B4-BE49-F238E27FC236}">
                <a16:creationId xmlns:a16="http://schemas.microsoft.com/office/drawing/2014/main" id="{6AC46E1E-7775-4890-BA30-72086BAB50A3}"/>
              </a:ext>
            </a:extLst>
          </p:cNvPr>
          <p:cNvSpPr>
            <a:spLocks/>
          </p:cNvSpPr>
          <p:nvPr/>
        </p:nvSpPr>
        <p:spPr bwMode="auto">
          <a:xfrm>
            <a:off x="6435329" y="1885872"/>
            <a:ext cx="150019" cy="273844"/>
          </a:xfrm>
          <a:custGeom>
            <a:avLst/>
            <a:gdLst>
              <a:gd name="T0" fmla="*/ 14 w 126"/>
              <a:gd name="T1" fmla="*/ 230 h 230"/>
              <a:gd name="T2" fmla="*/ 126 w 126"/>
              <a:gd name="T3" fmla="*/ 7 h 230"/>
              <a:gd name="T4" fmla="*/ 111 w 126"/>
              <a:gd name="T5" fmla="*/ 0 h 230"/>
              <a:gd name="T6" fmla="*/ 0 w 126"/>
              <a:gd name="T7" fmla="*/ 223 h 230"/>
              <a:gd name="T8" fmla="*/ 14 w 126"/>
              <a:gd name="T9" fmla="*/ 230 h 230"/>
              <a:gd name="T10" fmla="*/ 0 60000 65536"/>
              <a:gd name="T11" fmla="*/ 0 60000 65536"/>
              <a:gd name="T12" fmla="*/ 0 60000 65536"/>
              <a:gd name="T13" fmla="*/ 0 60000 65536"/>
              <a:gd name="T14" fmla="*/ 0 60000 65536"/>
              <a:gd name="T15" fmla="*/ 0 w 126"/>
              <a:gd name="T16" fmla="*/ 0 h 230"/>
              <a:gd name="T17" fmla="*/ 126 w 126"/>
              <a:gd name="T18" fmla="*/ 230 h 230"/>
            </a:gdLst>
            <a:ahLst/>
            <a:cxnLst>
              <a:cxn ang="T10">
                <a:pos x="T0" y="T1"/>
              </a:cxn>
              <a:cxn ang="T11">
                <a:pos x="T2" y="T3"/>
              </a:cxn>
              <a:cxn ang="T12">
                <a:pos x="T4" y="T5"/>
              </a:cxn>
              <a:cxn ang="T13">
                <a:pos x="T6" y="T7"/>
              </a:cxn>
              <a:cxn ang="T14">
                <a:pos x="T8" y="T9"/>
              </a:cxn>
            </a:cxnLst>
            <a:rect l="T15" t="T16" r="T17" b="T18"/>
            <a:pathLst>
              <a:path w="126" h="230">
                <a:moveTo>
                  <a:pt x="14" y="230"/>
                </a:moveTo>
                <a:lnTo>
                  <a:pt x="126" y="7"/>
                </a:lnTo>
                <a:lnTo>
                  <a:pt x="111" y="0"/>
                </a:lnTo>
                <a:lnTo>
                  <a:pt x="0" y="223"/>
                </a:lnTo>
                <a:lnTo>
                  <a:pt x="14" y="23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 name="Freeform 37">
            <a:extLst>
              <a:ext uri="{FF2B5EF4-FFF2-40B4-BE49-F238E27FC236}">
                <a16:creationId xmlns:a16="http://schemas.microsoft.com/office/drawing/2014/main" id="{43636211-679F-4BAB-BD36-A32B89679106}"/>
              </a:ext>
            </a:extLst>
          </p:cNvPr>
          <p:cNvSpPr>
            <a:spLocks/>
          </p:cNvSpPr>
          <p:nvPr/>
        </p:nvSpPr>
        <p:spPr bwMode="auto">
          <a:xfrm>
            <a:off x="6425804" y="2107330"/>
            <a:ext cx="105965" cy="70247"/>
          </a:xfrm>
          <a:custGeom>
            <a:avLst/>
            <a:gdLst>
              <a:gd name="T0" fmla="*/ 0 w 89"/>
              <a:gd name="T1" fmla="*/ 52 h 59"/>
              <a:gd name="T2" fmla="*/ 8 w 89"/>
              <a:gd name="T3" fmla="*/ 59 h 59"/>
              <a:gd name="T4" fmla="*/ 89 w 89"/>
              <a:gd name="T5" fmla="*/ 22 h 59"/>
              <a:gd name="T6" fmla="*/ 74 w 89"/>
              <a:gd name="T7" fmla="*/ 0 h 59"/>
              <a:gd name="T8" fmla="*/ 0 w 89"/>
              <a:gd name="T9" fmla="*/ 44 h 59"/>
              <a:gd name="T10" fmla="*/ 15 w 89"/>
              <a:gd name="T11" fmla="*/ 52 h 59"/>
              <a:gd name="T12" fmla="*/ 0 w 89"/>
              <a:gd name="T13" fmla="*/ 52 h 59"/>
              <a:gd name="T14" fmla="*/ 0 60000 65536"/>
              <a:gd name="T15" fmla="*/ 0 60000 65536"/>
              <a:gd name="T16" fmla="*/ 0 60000 65536"/>
              <a:gd name="T17" fmla="*/ 0 60000 65536"/>
              <a:gd name="T18" fmla="*/ 0 60000 65536"/>
              <a:gd name="T19" fmla="*/ 0 60000 65536"/>
              <a:gd name="T20" fmla="*/ 0 60000 65536"/>
              <a:gd name="T21" fmla="*/ 0 w 89"/>
              <a:gd name="T22" fmla="*/ 0 h 59"/>
              <a:gd name="T23" fmla="*/ 89 w 89"/>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59">
                <a:moveTo>
                  <a:pt x="0" y="52"/>
                </a:moveTo>
                <a:lnTo>
                  <a:pt x="8" y="59"/>
                </a:lnTo>
                <a:lnTo>
                  <a:pt x="89" y="22"/>
                </a:lnTo>
                <a:lnTo>
                  <a:pt x="74" y="0"/>
                </a:lnTo>
                <a:lnTo>
                  <a:pt x="0" y="44"/>
                </a:lnTo>
                <a:lnTo>
                  <a:pt x="15"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 name="Freeform 38">
            <a:extLst>
              <a:ext uri="{FF2B5EF4-FFF2-40B4-BE49-F238E27FC236}">
                <a16:creationId xmlns:a16="http://schemas.microsoft.com/office/drawing/2014/main" id="{23DE0F1E-4B1C-4653-8F36-14604BAF64A8}"/>
              </a:ext>
            </a:extLst>
          </p:cNvPr>
          <p:cNvSpPr>
            <a:spLocks/>
          </p:cNvSpPr>
          <p:nvPr/>
        </p:nvSpPr>
        <p:spPr bwMode="auto">
          <a:xfrm>
            <a:off x="6425804" y="2169242"/>
            <a:ext cx="9525" cy="16669"/>
          </a:xfrm>
          <a:custGeom>
            <a:avLst/>
            <a:gdLst>
              <a:gd name="T0" fmla="*/ 0 w 8"/>
              <a:gd name="T1" fmla="*/ 0 h 14"/>
              <a:gd name="T2" fmla="*/ 0 w 8"/>
              <a:gd name="T3" fmla="*/ 14 h 14"/>
              <a:gd name="T4" fmla="*/ 8 w 8"/>
              <a:gd name="T5" fmla="*/ 7 h 14"/>
              <a:gd name="T6" fmla="*/ 0 w 8"/>
              <a:gd name="T7" fmla="*/ 0 h 14"/>
              <a:gd name="T8" fmla="*/ 0 60000 65536"/>
              <a:gd name="T9" fmla="*/ 0 60000 65536"/>
              <a:gd name="T10" fmla="*/ 0 60000 65536"/>
              <a:gd name="T11" fmla="*/ 0 60000 65536"/>
              <a:gd name="T12" fmla="*/ 0 w 8"/>
              <a:gd name="T13" fmla="*/ 0 h 14"/>
              <a:gd name="T14" fmla="*/ 8 w 8"/>
              <a:gd name="T15" fmla="*/ 14 h 14"/>
            </a:gdLst>
            <a:ahLst/>
            <a:cxnLst>
              <a:cxn ang="T8">
                <a:pos x="T0" y="T1"/>
              </a:cxn>
              <a:cxn ang="T9">
                <a:pos x="T2" y="T3"/>
              </a:cxn>
              <a:cxn ang="T10">
                <a:pos x="T4" y="T5"/>
              </a:cxn>
              <a:cxn ang="T11">
                <a:pos x="T6" y="T7"/>
              </a:cxn>
            </a:cxnLst>
            <a:rect l="T12" t="T13" r="T14" b="T15"/>
            <a:pathLst>
              <a:path w="8" h="14">
                <a:moveTo>
                  <a:pt x="0" y="0"/>
                </a:moveTo>
                <a:lnTo>
                  <a:pt x="0" y="14"/>
                </a:lnTo>
                <a:lnTo>
                  <a:pt x="8" y="7"/>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 name="Freeform 39">
            <a:extLst>
              <a:ext uri="{FF2B5EF4-FFF2-40B4-BE49-F238E27FC236}">
                <a16:creationId xmlns:a16="http://schemas.microsoft.com/office/drawing/2014/main" id="{481C034D-5AB5-415C-81DA-3D9BC4FF3526}"/>
              </a:ext>
            </a:extLst>
          </p:cNvPr>
          <p:cNvSpPr>
            <a:spLocks/>
          </p:cNvSpPr>
          <p:nvPr/>
        </p:nvSpPr>
        <p:spPr bwMode="auto">
          <a:xfrm>
            <a:off x="6407944" y="2062085"/>
            <a:ext cx="35719" cy="107156"/>
          </a:xfrm>
          <a:custGeom>
            <a:avLst/>
            <a:gdLst>
              <a:gd name="T0" fmla="*/ 15 w 30"/>
              <a:gd name="T1" fmla="*/ 8 h 90"/>
              <a:gd name="T2" fmla="*/ 0 w 30"/>
              <a:gd name="T3" fmla="*/ 8 h 90"/>
              <a:gd name="T4" fmla="*/ 15 w 30"/>
              <a:gd name="T5" fmla="*/ 90 h 90"/>
              <a:gd name="T6" fmla="*/ 30 w 30"/>
              <a:gd name="T7" fmla="*/ 90 h 90"/>
              <a:gd name="T8" fmla="*/ 23 w 30"/>
              <a:gd name="T9" fmla="*/ 0 h 90"/>
              <a:gd name="T10" fmla="*/ 15 w 30"/>
              <a:gd name="T11" fmla="*/ 8 h 90"/>
              <a:gd name="T12" fmla="*/ 0 60000 65536"/>
              <a:gd name="T13" fmla="*/ 0 60000 65536"/>
              <a:gd name="T14" fmla="*/ 0 60000 65536"/>
              <a:gd name="T15" fmla="*/ 0 60000 65536"/>
              <a:gd name="T16" fmla="*/ 0 60000 65536"/>
              <a:gd name="T17" fmla="*/ 0 60000 65536"/>
              <a:gd name="T18" fmla="*/ 0 w 30"/>
              <a:gd name="T19" fmla="*/ 0 h 90"/>
              <a:gd name="T20" fmla="*/ 30 w 30"/>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30" h="90">
                <a:moveTo>
                  <a:pt x="15" y="8"/>
                </a:moveTo>
                <a:lnTo>
                  <a:pt x="0" y="8"/>
                </a:lnTo>
                <a:lnTo>
                  <a:pt x="15" y="90"/>
                </a:lnTo>
                <a:lnTo>
                  <a:pt x="30" y="90"/>
                </a:lnTo>
                <a:lnTo>
                  <a:pt x="23" y="0"/>
                </a:lnTo>
                <a:lnTo>
                  <a:pt x="15" y="8"/>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 name="Freeform 41">
            <a:extLst>
              <a:ext uri="{FF2B5EF4-FFF2-40B4-BE49-F238E27FC236}">
                <a16:creationId xmlns:a16="http://schemas.microsoft.com/office/drawing/2014/main" id="{CDE16C27-3553-4E63-A00B-023E10A0D1FB}"/>
              </a:ext>
            </a:extLst>
          </p:cNvPr>
          <p:cNvSpPr>
            <a:spLocks/>
          </p:cNvSpPr>
          <p:nvPr/>
        </p:nvSpPr>
        <p:spPr bwMode="auto">
          <a:xfrm>
            <a:off x="5487591" y="3080069"/>
            <a:ext cx="442913" cy="433388"/>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1" y="49"/>
                </a:moveTo>
                <a:lnTo>
                  <a:pt x="50" y="49"/>
                </a:lnTo>
                <a:lnTo>
                  <a:pt x="50" y="1"/>
                </a:lnTo>
                <a:lnTo>
                  <a:pt x="50" y="0"/>
                </a:lnTo>
                <a:lnTo>
                  <a:pt x="1" y="0"/>
                </a:lnTo>
                <a:lnTo>
                  <a:pt x="1" y="1"/>
                </a:lnTo>
                <a:lnTo>
                  <a:pt x="0" y="1"/>
                </a:lnTo>
                <a:lnTo>
                  <a:pt x="0" y="49"/>
                </a:lnTo>
                <a:lnTo>
                  <a:pt x="1" y="49"/>
                </a:lnTo>
                <a:close/>
              </a:path>
            </a:pathLst>
          </a:custGeom>
          <a:solidFill>
            <a:srgbClr val="19AD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 name="Freeform 42">
            <a:extLst>
              <a:ext uri="{FF2B5EF4-FFF2-40B4-BE49-F238E27FC236}">
                <a16:creationId xmlns:a16="http://schemas.microsoft.com/office/drawing/2014/main" id="{CCC22B07-9A7C-4CA4-A3F1-885B15F6F240}"/>
              </a:ext>
            </a:extLst>
          </p:cNvPr>
          <p:cNvSpPr>
            <a:spLocks/>
          </p:cNvSpPr>
          <p:nvPr/>
        </p:nvSpPr>
        <p:spPr bwMode="auto">
          <a:xfrm>
            <a:off x="5487591" y="3080069"/>
            <a:ext cx="442913" cy="433388"/>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2147483647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1" y="49"/>
                </a:moveTo>
                <a:lnTo>
                  <a:pt x="50" y="49"/>
                </a:lnTo>
                <a:lnTo>
                  <a:pt x="50" y="1"/>
                </a:lnTo>
                <a:lnTo>
                  <a:pt x="50" y="0"/>
                </a:lnTo>
                <a:lnTo>
                  <a:pt x="1" y="0"/>
                </a:lnTo>
                <a:lnTo>
                  <a:pt x="1" y="1"/>
                </a:lnTo>
                <a:lnTo>
                  <a:pt x="0" y="1"/>
                </a:lnTo>
                <a:lnTo>
                  <a:pt x="0" y="49"/>
                </a:lnTo>
                <a:lnTo>
                  <a:pt x="1" y="49"/>
                </a:lnTo>
              </a:path>
            </a:pathLst>
          </a:custGeom>
          <a:solidFill>
            <a:schemeClr val="accent2">
              <a:lumMod val="60000"/>
              <a:lumOff val="40000"/>
            </a:schemeClr>
          </a:solidFill>
          <a:ln w="0">
            <a:solidFill>
              <a:srgbClr val="353A3C"/>
            </a:solidFill>
            <a:round/>
            <a:headEnd/>
            <a:tailEnd/>
          </a:ln>
        </p:spPr>
        <p:txBody>
          <a:bodyPr/>
          <a:lstStyle/>
          <a:p>
            <a:endParaRPr lang="ru-RU"/>
          </a:p>
        </p:txBody>
      </p:sp>
      <p:sp>
        <p:nvSpPr>
          <p:cNvPr id="408" name="Freeform 45">
            <a:extLst>
              <a:ext uri="{FF2B5EF4-FFF2-40B4-BE49-F238E27FC236}">
                <a16:creationId xmlns:a16="http://schemas.microsoft.com/office/drawing/2014/main" id="{849FA070-BE57-4C89-A9CC-153066CF965D}"/>
              </a:ext>
            </a:extLst>
          </p:cNvPr>
          <p:cNvSpPr>
            <a:spLocks/>
          </p:cNvSpPr>
          <p:nvPr/>
        </p:nvSpPr>
        <p:spPr bwMode="auto">
          <a:xfrm>
            <a:off x="5770960" y="2566909"/>
            <a:ext cx="442913" cy="4333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0 h 49"/>
              <a:gd name="T10" fmla="*/ 2147483647 w 50"/>
              <a:gd name="T11" fmla="*/ 0 h 49"/>
              <a:gd name="T12" fmla="*/ 2147483647 w 50"/>
              <a:gd name="T13" fmla="*/ 0 h 49"/>
              <a:gd name="T14" fmla="*/ 0 w 50"/>
              <a:gd name="T15" fmla="*/ 0 h 49"/>
              <a:gd name="T16" fmla="*/ 0 w 50"/>
              <a:gd name="T17" fmla="*/ 0 h 49"/>
              <a:gd name="T18" fmla="*/ 0 w 50"/>
              <a:gd name="T19" fmla="*/ 2147483647 h 49"/>
              <a:gd name="T20" fmla="*/ 0 w 50"/>
              <a:gd name="T21" fmla="*/ 2147483647 h 49"/>
              <a:gd name="T22" fmla="*/ 0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0" y="49"/>
                </a:moveTo>
                <a:lnTo>
                  <a:pt x="48" y="49"/>
                </a:lnTo>
                <a:lnTo>
                  <a:pt x="50" y="49"/>
                </a:lnTo>
                <a:lnTo>
                  <a:pt x="50" y="48"/>
                </a:lnTo>
                <a:lnTo>
                  <a:pt x="50" y="0"/>
                </a:lnTo>
                <a:lnTo>
                  <a:pt x="48" y="0"/>
                </a:lnTo>
                <a:lnTo>
                  <a:pt x="0" y="0"/>
                </a:lnTo>
                <a:lnTo>
                  <a:pt x="0" y="48"/>
                </a:lnTo>
                <a:lnTo>
                  <a:pt x="0" y="49"/>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9" name="Freeform 46">
            <a:extLst>
              <a:ext uri="{FF2B5EF4-FFF2-40B4-BE49-F238E27FC236}">
                <a16:creationId xmlns:a16="http://schemas.microsoft.com/office/drawing/2014/main" id="{90556C5D-FF01-4DBD-AADD-E10D123048E5}"/>
              </a:ext>
            </a:extLst>
          </p:cNvPr>
          <p:cNvSpPr>
            <a:spLocks/>
          </p:cNvSpPr>
          <p:nvPr/>
        </p:nvSpPr>
        <p:spPr bwMode="auto">
          <a:xfrm>
            <a:off x="5770960" y="2566909"/>
            <a:ext cx="442913" cy="4333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0 h 49"/>
              <a:gd name="T10" fmla="*/ 2147483647 w 50"/>
              <a:gd name="T11" fmla="*/ 0 h 49"/>
              <a:gd name="T12" fmla="*/ 2147483647 w 50"/>
              <a:gd name="T13" fmla="*/ 0 h 49"/>
              <a:gd name="T14" fmla="*/ 0 w 50"/>
              <a:gd name="T15" fmla="*/ 0 h 49"/>
              <a:gd name="T16" fmla="*/ 0 w 50"/>
              <a:gd name="T17" fmla="*/ 0 h 49"/>
              <a:gd name="T18" fmla="*/ 0 w 50"/>
              <a:gd name="T19" fmla="*/ 2147483647 h 49"/>
              <a:gd name="T20" fmla="*/ 0 w 50"/>
              <a:gd name="T21" fmla="*/ 2147483647 h 49"/>
              <a:gd name="T22" fmla="*/ 0 w 50"/>
              <a:gd name="T23" fmla="*/ 2147483647 h 49"/>
              <a:gd name="T24" fmla="*/ 0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0" y="49"/>
                </a:moveTo>
                <a:lnTo>
                  <a:pt x="48" y="49"/>
                </a:lnTo>
                <a:lnTo>
                  <a:pt x="50" y="49"/>
                </a:lnTo>
                <a:lnTo>
                  <a:pt x="50" y="48"/>
                </a:lnTo>
                <a:lnTo>
                  <a:pt x="50" y="0"/>
                </a:lnTo>
                <a:lnTo>
                  <a:pt x="48" y="0"/>
                </a:lnTo>
                <a:lnTo>
                  <a:pt x="0" y="0"/>
                </a:lnTo>
                <a:lnTo>
                  <a:pt x="0" y="48"/>
                </a:lnTo>
                <a:lnTo>
                  <a:pt x="0"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10" name="Rectangle 47">
            <a:extLst>
              <a:ext uri="{FF2B5EF4-FFF2-40B4-BE49-F238E27FC236}">
                <a16:creationId xmlns:a16="http://schemas.microsoft.com/office/drawing/2014/main" id="{9D0BF9BE-E72E-4D39-81E8-4072164E3A5D}"/>
              </a:ext>
            </a:extLst>
          </p:cNvPr>
          <p:cNvSpPr>
            <a:spLocks noChangeArrowheads="1"/>
          </p:cNvSpPr>
          <p:nvPr/>
        </p:nvSpPr>
        <p:spPr bwMode="auto">
          <a:xfrm>
            <a:off x="5894784" y="2762172"/>
            <a:ext cx="28373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dirty="0">
                <a:solidFill>
                  <a:srgbClr val="353A3C"/>
                </a:solidFill>
                <a:latin typeface="Comic Sans MS" panose="030F0702030302020204" pitchFamily="66" charset="0"/>
              </a:rPr>
              <a:t>107</a:t>
            </a:r>
            <a:endParaRPr lang="ru-RU" altLang="ru-RU" sz="1800" dirty="0"/>
          </a:p>
        </p:txBody>
      </p:sp>
      <p:sp>
        <p:nvSpPr>
          <p:cNvPr id="412" name="Rectangle 49">
            <a:extLst>
              <a:ext uri="{FF2B5EF4-FFF2-40B4-BE49-F238E27FC236}">
                <a16:creationId xmlns:a16="http://schemas.microsoft.com/office/drawing/2014/main" id="{EA068C23-0EA1-4D33-8022-92BF994BEE61}"/>
              </a:ext>
            </a:extLst>
          </p:cNvPr>
          <p:cNvSpPr>
            <a:spLocks noChangeArrowheads="1"/>
          </p:cNvSpPr>
          <p:nvPr/>
        </p:nvSpPr>
        <p:spPr bwMode="auto">
          <a:xfrm>
            <a:off x="5549503" y="3106265"/>
            <a:ext cx="21159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dirty="0">
                <a:solidFill>
                  <a:schemeClr val="tx1"/>
                </a:solidFill>
                <a:latin typeface="Comic Sans MS" panose="030F0702030302020204" pitchFamily="66" charset="0"/>
              </a:rPr>
              <a:t>268</a:t>
            </a:r>
            <a:endParaRPr lang="ru-RU" altLang="ru-RU" sz="1800" dirty="0">
              <a:solidFill>
                <a:schemeClr val="tx1"/>
              </a:solidFill>
            </a:endParaRPr>
          </a:p>
        </p:txBody>
      </p:sp>
      <p:sp>
        <p:nvSpPr>
          <p:cNvPr id="414" name="Rectangle 51">
            <a:extLst>
              <a:ext uri="{FF2B5EF4-FFF2-40B4-BE49-F238E27FC236}">
                <a16:creationId xmlns:a16="http://schemas.microsoft.com/office/drawing/2014/main" id="{E8B7EDE4-61B9-4E36-AB97-E574ABF49FF4}"/>
              </a:ext>
            </a:extLst>
          </p:cNvPr>
          <p:cNvSpPr>
            <a:spLocks noChangeArrowheads="1"/>
          </p:cNvSpPr>
          <p:nvPr/>
        </p:nvSpPr>
        <p:spPr bwMode="auto">
          <a:xfrm>
            <a:off x="6000749" y="2965769"/>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500" dirty="0">
                <a:solidFill>
                  <a:srgbClr val="E44600"/>
                </a:solidFill>
                <a:latin typeface="Comic Sans MS" panose="030F0702030302020204" pitchFamily="66" charset="0"/>
              </a:rPr>
              <a:t>a</a:t>
            </a:r>
            <a:endParaRPr lang="ru-RU" altLang="ru-RU" sz="1800" dirty="0"/>
          </a:p>
        </p:txBody>
      </p:sp>
      <p:sp>
        <p:nvSpPr>
          <p:cNvPr id="416" name="Freeform 53">
            <a:extLst>
              <a:ext uri="{FF2B5EF4-FFF2-40B4-BE49-F238E27FC236}">
                <a16:creationId xmlns:a16="http://schemas.microsoft.com/office/drawing/2014/main" id="{AFC59C59-CA0C-478A-B0FC-9E72227F646B}"/>
              </a:ext>
            </a:extLst>
          </p:cNvPr>
          <p:cNvSpPr>
            <a:spLocks/>
          </p:cNvSpPr>
          <p:nvPr/>
        </p:nvSpPr>
        <p:spPr bwMode="auto">
          <a:xfrm>
            <a:off x="6072187" y="2221629"/>
            <a:ext cx="247650" cy="257175"/>
          </a:xfrm>
          <a:custGeom>
            <a:avLst/>
            <a:gdLst>
              <a:gd name="T0" fmla="*/ 0 w 28"/>
              <a:gd name="T1" fmla="*/ 0 h 29"/>
              <a:gd name="T2" fmla="*/ 2147483647 w 28"/>
              <a:gd name="T3" fmla="*/ 2147483647 h 29"/>
              <a:gd name="T4" fmla="*/ 0 w 28"/>
              <a:gd name="T5" fmla="*/ 2147483647 h 29"/>
              <a:gd name="T6" fmla="*/ 0 w 28"/>
              <a:gd name="T7" fmla="*/ 0 h 29"/>
              <a:gd name="T8" fmla="*/ 0 60000 65536"/>
              <a:gd name="T9" fmla="*/ 0 60000 65536"/>
              <a:gd name="T10" fmla="*/ 0 60000 65536"/>
              <a:gd name="T11" fmla="*/ 0 60000 65536"/>
              <a:gd name="T12" fmla="*/ 0 w 28"/>
              <a:gd name="T13" fmla="*/ 0 h 29"/>
              <a:gd name="T14" fmla="*/ 28 w 28"/>
              <a:gd name="T15" fmla="*/ 29 h 29"/>
            </a:gdLst>
            <a:ahLst/>
            <a:cxnLst>
              <a:cxn ang="T8">
                <a:pos x="T0" y="T1"/>
              </a:cxn>
              <a:cxn ang="T9">
                <a:pos x="T2" y="T3"/>
              </a:cxn>
              <a:cxn ang="T10">
                <a:pos x="T4" y="T5"/>
              </a:cxn>
              <a:cxn ang="T11">
                <a:pos x="T6" y="T7"/>
              </a:cxn>
            </a:cxnLst>
            <a:rect l="T12" t="T13" r="T14" b="T15"/>
            <a:pathLst>
              <a:path w="28" h="29">
                <a:moveTo>
                  <a:pt x="0" y="0"/>
                </a:moveTo>
                <a:lnTo>
                  <a:pt x="28" y="29"/>
                </a:lnTo>
                <a:lnTo>
                  <a:pt x="0" y="29"/>
                </a:lnTo>
                <a:lnTo>
                  <a:pt x="0" y="0"/>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17" name="Rectangle 54">
            <a:extLst>
              <a:ext uri="{FF2B5EF4-FFF2-40B4-BE49-F238E27FC236}">
                <a16:creationId xmlns:a16="http://schemas.microsoft.com/office/drawing/2014/main" id="{01E56700-2F69-42E4-B5F6-EB516F0B683D}"/>
              </a:ext>
            </a:extLst>
          </p:cNvPr>
          <p:cNvSpPr>
            <a:spLocks noChangeArrowheads="1"/>
          </p:cNvSpPr>
          <p:nvPr/>
        </p:nvSpPr>
        <p:spPr bwMode="auto">
          <a:xfrm>
            <a:off x="6196012" y="2231153"/>
            <a:ext cx="28373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a:solidFill>
                  <a:srgbClr val="353A3C"/>
                </a:solidFill>
                <a:latin typeface="Comic Sans MS" panose="030F0702030302020204" pitchFamily="66" charset="0"/>
              </a:rPr>
              <a:t>109</a:t>
            </a:r>
            <a:endParaRPr lang="ru-RU" altLang="ru-RU" sz="1800"/>
          </a:p>
        </p:txBody>
      </p:sp>
      <p:sp>
        <p:nvSpPr>
          <p:cNvPr id="418" name="Rectangle 55">
            <a:extLst>
              <a:ext uri="{FF2B5EF4-FFF2-40B4-BE49-F238E27FC236}">
                <a16:creationId xmlns:a16="http://schemas.microsoft.com/office/drawing/2014/main" id="{33EE557B-9398-42A3-83A9-D6873E6B81BF}"/>
              </a:ext>
            </a:extLst>
          </p:cNvPr>
          <p:cNvSpPr>
            <a:spLocks noChangeArrowheads="1"/>
          </p:cNvSpPr>
          <p:nvPr/>
        </p:nvSpPr>
        <p:spPr bwMode="auto">
          <a:xfrm>
            <a:off x="6275784" y="2416891"/>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500">
                <a:solidFill>
                  <a:srgbClr val="E44600"/>
                </a:solidFill>
                <a:latin typeface="Comic Sans MS" panose="030F0702030302020204" pitchFamily="66" charset="0"/>
              </a:rPr>
              <a:t>a</a:t>
            </a:r>
            <a:endParaRPr lang="ru-RU" altLang="ru-RU" sz="1800"/>
          </a:p>
        </p:txBody>
      </p:sp>
      <p:sp>
        <p:nvSpPr>
          <p:cNvPr id="420" name="Rectangle 57">
            <a:extLst>
              <a:ext uri="{FF2B5EF4-FFF2-40B4-BE49-F238E27FC236}">
                <a16:creationId xmlns:a16="http://schemas.microsoft.com/office/drawing/2014/main" id="{438A646A-C054-4300-A124-8FFDACC6A49F}"/>
              </a:ext>
            </a:extLst>
          </p:cNvPr>
          <p:cNvSpPr>
            <a:spLocks noChangeArrowheads="1"/>
          </p:cNvSpPr>
          <p:nvPr/>
        </p:nvSpPr>
        <p:spPr bwMode="auto">
          <a:xfrm>
            <a:off x="5581138" y="3275332"/>
            <a:ext cx="28373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dirty="0">
                <a:solidFill>
                  <a:schemeClr val="tx1"/>
                </a:solidFill>
                <a:latin typeface="Comic Sans MS" panose="030F0702030302020204" pitchFamily="66" charset="0"/>
              </a:rPr>
              <a:t>105</a:t>
            </a:r>
            <a:endParaRPr lang="ru-RU" altLang="ru-RU" sz="1800" dirty="0">
              <a:solidFill>
                <a:schemeClr val="tx1"/>
              </a:solidFill>
            </a:endParaRPr>
          </a:p>
        </p:txBody>
      </p:sp>
      <p:sp>
        <p:nvSpPr>
          <p:cNvPr id="423" name="Freeform 60">
            <a:extLst>
              <a:ext uri="{FF2B5EF4-FFF2-40B4-BE49-F238E27FC236}">
                <a16:creationId xmlns:a16="http://schemas.microsoft.com/office/drawing/2014/main" id="{ABCDDD3D-ECB2-4757-A1D4-B62839F3A688}"/>
              </a:ext>
            </a:extLst>
          </p:cNvPr>
          <p:cNvSpPr>
            <a:spLocks/>
          </p:cNvSpPr>
          <p:nvPr/>
        </p:nvSpPr>
        <p:spPr bwMode="auto">
          <a:xfrm>
            <a:off x="6142435" y="2416891"/>
            <a:ext cx="151209" cy="273844"/>
          </a:xfrm>
          <a:custGeom>
            <a:avLst/>
            <a:gdLst>
              <a:gd name="T0" fmla="*/ 15 w 127"/>
              <a:gd name="T1" fmla="*/ 230 h 230"/>
              <a:gd name="T2" fmla="*/ 127 w 127"/>
              <a:gd name="T3" fmla="*/ 7 h 230"/>
              <a:gd name="T4" fmla="*/ 112 w 127"/>
              <a:gd name="T5" fmla="*/ 0 h 230"/>
              <a:gd name="T6" fmla="*/ 0 w 127"/>
              <a:gd name="T7" fmla="*/ 223 h 230"/>
              <a:gd name="T8" fmla="*/ 15 w 127"/>
              <a:gd name="T9" fmla="*/ 230 h 230"/>
              <a:gd name="T10" fmla="*/ 0 60000 65536"/>
              <a:gd name="T11" fmla="*/ 0 60000 65536"/>
              <a:gd name="T12" fmla="*/ 0 60000 65536"/>
              <a:gd name="T13" fmla="*/ 0 60000 65536"/>
              <a:gd name="T14" fmla="*/ 0 60000 65536"/>
              <a:gd name="T15" fmla="*/ 0 w 127"/>
              <a:gd name="T16" fmla="*/ 0 h 230"/>
              <a:gd name="T17" fmla="*/ 127 w 127"/>
              <a:gd name="T18" fmla="*/ 230 h 230"/>
            </a:gdLst>
            <a:ahLst/>
            <a:cxnLst>
              <a:cxn ang="T10">
                <a:pos x="T0" y="T1"/>
              </a:cxn>
              <a:cxn ang="T11">
                <a:pos x="T2" y="T3"/>
              </a:cxn>
              <a:cxn ang="T12">
                <a:pos x="T4" y="T5"/>
              </a:cxn>
              <a:cxn ang="T13">
                <a:pos x="T6" y="T7"/>
              </a:cxn>
              <a:cxn ang="T14">
                <a:pos x="T8" y="T9"/>
              </a:cxn>
            </a:cxnLst>
            <a:rect l="T15" t="T16" r="T17" b="T18"/>
            <a:pathLst>
              <a:path w="127" h="230">
                <a:moveTo>
                  <a:pt x="15" y="230"/>
                </a:moveTo>
                <a:lnTo>
                  <a:pt x="127" y="7"/>
                </a:lnTo>
                <a:lnTo>
                  <a:pt x="112" y="0"/>
                </a:lnTo>
                <a:lnTo>
                  <a:pt x="0" y="223"/>
                </a:lnTo>
                <a:lnTo>
                  <a:pt x="15" y="23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24" name="Freeform 61">
            <a:extLst>
              <a:ext uri="{FF2B5EF4-FFF2-40B4-BE49-F238E27FC236}">
                <a16:creationId xmlns:a16="http://schemas.microsoft.com/office/drawing/2014/main" id="{F92C769B-08F2-4D5C-AFAD-D2A59AEC18BA}"/>
              </a:ext>
            </a:extLst>
          </p:cNvPr>
          <p:cNvSpPr>
            <a:spLocks/>
          </p:cNvSpPr>
          <p:nvPr/>
        </p:nvSpPr>
        <p:spPr bwMode="auto">
          <a:xfrm>
            <a:off x="6134101" y="2637157"/>
            <a:ext cx="105965" cy="71438"/>
          </a:xfrm>
          <a:custGeom>
            <a:avLst/>
            <a:gdLst>
              <a:gd name="T0" fmla="*/ 0 w 89"/>
              <a:gd name="T1" fmla="*/ 52 h 60"/>
              <a:gd name="T2" fmla="*/ 15 w 89"/>
              <a:gd name="T3" fmla="*/ 60 h 60"/>
              <a:gd name="T4" fmla="*/ 89 w 89"/>
              <a:gd name="T5" fmla="*/ 15 h 60"/>
              <a:gd name="T6" fmla="*/ 82 w 89"/>
              <a:gd name="T7" fmla="*/ 0 h 60"/>
              <a:gd name="T8" fmla="*/ 0 w 89"/>
              <a:gd name="T9" fmla="*/ 45 h 60"/>
              <a:gd name="T10" fmla="*/ 15 w 89"/>
              <a:gd name="T11" fmla="*/ 52 h 60"/>
              <a:gd name="T12" fmla="*/ 0 w 89"/>
              <a:gd name="T13" fmla="*/ 52 h 60"/>
              <a:gd name="T14" fmla="*/ 0 60000 65536"/>
              <a:gd name="T15" fmla="*/ 0 60000 65536"/>
              <a:gd name="T16" fmla="*/ 0 60000 65536"/>
              <a:gd name="T17" fmla="*/ 0 60000 65536"/>
              <a:gd name="T18" fmla="*/ 0 60000 65536"/>
              <a:gd name="T19" fmla="*/ 0 60000 65536"/>
              <a:gd name="T20" fmla="*/ 0 60000 65536"/>
              <a:gd name="T21" fmla="*/ 0 w 89"/>
              <a:gd name="T22" fmla="*/ 0 h 60"/>
              <a:gd name="T23" fmla="*/ 89 w 8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0">
                <a:moveTo>
                  <a:pt x="0" y="52"/>
                </a:moveTo>
                <a:lnTo>
                  <a:pt x="15" y="60"/>
                </a:lnTo>
                <a:lnTo>
                  <a:pt x="89" y="15"/>
                </a:lnTo>
                <a:lnTo>
                  <a:pt x="82" y="0"/>
                </a:lnTo>
                <a:lnTo>
                  <a:pt x="0" y="45"/>
                </a:lnTo>
                <a:lnTo>
                  <a:pt x="15"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25" name="Freeform 62">
            <a:extLst>
              <a:ext uri="{FF2B5EF4-FFF2-40B4-BE49-F238E27FC236}">
                <a16:creationId xmlns:a16="http://schemas.microsoft.com/office/drawing/2014/main" id="{83FF3AEF-F75A-4902-9B31-D2EF9948870A}"/>
              </a:ext>
            </a:extLst>
          </p:cNvPr>
          <p:cNvSpPr>
            <a:spLocks/>
          </p:cNvSpPr>
          <p:nvPr/>
        </p:nvSpPr>
        <p:spPr bwMode="auto">
          <a:xfrm>
            <a:off x="6134100" y="2699070"/>
            <a:ext cx="17859" cy="17860"/>
          </a:xfrm>
          <a:custGeom>
            <a:avLst/>
            <a:gdLst>
              <a:gd name="T0" fmla="*/ 0 w 15"/>
              <a:gd name="T1" fmla="*/ 0 h 15"/>
              <a:gd name="T2" fmla="*/ 0 w 15"/>
              <a:gd name="T3" fmla="*/ 15 h 15"/>
              <a:gd name="T4" fmla="*/ 15 w 15"/>
              <a:gd name="T5" fmla="*/ 8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0"/>
                </a:moveTo>
                <a:lnTo>
                  <a:pt x="0" y="15"/>
                </a:lnTo>
                <a:lnTo>
                  <a:pt x="15" y="8"/>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26" name="Freeform 63">
            <a:extLst>
              <a:ext uri="{FF2B5EF4-FFF2-40B4-BE49-F238E27FC236}">
                <a16:creationId xmlns:a16="http://schemas.microsoft.com/office/drawing/2014/main" id="{DEDD40A9-2278-4E8F-AC8E-29F2D0AED415}"/>
              </a:ext>
            </a:extLst>
          </p:cNvPr>
          <p:cNvSpPr>
            <a:spLocks/>
          </p:cNvSpPr>
          <p:nvPr/>
        </p:nvSpPr>
        <p:spPr bwMode="auto">
          <a:xfrm>
            <a:off x="6125766" y="2593103"/>
            <a:ext cx="26194" cy="105966"/>
          </a:xfrm>
          <a:custGeom>
            <a:avLst/>
            <a:gdLst>
              <a:gd name="T0" fmla="*/ 7 w 22"/>
              <a:gd name="T1" fmla="*/ 0 h 89"/>
              <a:gd name="T2" fmla="*/ 0 w 22"/>
              <a:gd name="T3" fmla="*/ 0 h 89"/>
              <a:gd name="T4" fmla="*/ 7 w 22"/>
              <a:gd name="T5" fmla="*/ 89 h 89"/>
              <a:gd name="T6" fmla="*/ 22 w 22"/>
              <a:gd name="T7" fmla="*/ 89 h 89"/>
              <a:gd name="T8" fmla="*/ 14 w 22"/>
              <a:gd name="T9" fmla="*/ 0 h 89"/>
              <a:gd name="T10" fmla="*/ 7 w 22"/>
              <a:gd name="T11" fmla="*/ 0 h 89"/>
              <a:gd name="T12" fmla="*/ 0 60000 65536"/>
              <a:gd name="T13" fmla="*/ 0 60000 65536"/>
              <a:gd name="T14" fmla="*/ 0 60000 65536"/>
              <a:gd name="T15" fmla="*/ 0 60000 65536"/>
              <a:gd name="T16" fmla="*/ 0 60000 65536"/>
              <a:gd name="T17" fmla="*/ 0 60000 65536"/>
              <a:gd name="T18" fmla="*/ 0 w 22"/>
              <a:gd name="T19" fmla="*/ 0 h 89"/>
              <a:gd name="T20" fmla="*/ 22 w 22"/>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22" h="89">
                <a:moveTo>
                  <a:pt x="7" y="0"/>
                </a:moveTo>
                <a:lnTo>
                  <a:pt x="0" y="0"/>
                </a:lnTo>
                <a:lnTo>
                  <a:pt x="7" y="89"/>
                </a:lnTo>
                <a:lnTo>
                  <a:pt x="22" y="89"/>
                </a:lnTo>
                <a:lnTo>
                  <a:pt x="14" y="0"/>
                </a:lnTo>
                <a:lnTo>
                  <a:pt x="7"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27" name="Freeform 64">
            <a:extLst>
              <a:ext uri="{FF2B5EF4-FFF2-40B4-BE49-F238E27FC236}">
                <a16:creationId xmlns:a16="http://schemas.microsoft.com/office/drawing/2014/main" id="{880C68D1-E824-4BE6-AC78-B0E96FB02843}"/>
              </a:ext>
            </a:extLst>
          </p:cNvPr>
          <p:cNvSpPr>
            <a:spLocks/>
          </p:cNvSpPr>
          <p:nvPr/>
        </p:nvSpPr>
        <p:spPr bwMode="auto">
          <a:xfrm>
            <a:off x="5860257" y="2964580"/>
            <a:ext cx="158353" cy="275035"/>
          </a:xfrm>
          <a:custGeom>
            <a:avLst/>
            <a:gdLst>
              <a:gd name="T0" fmla="*/ 14 w 133"/>
              <a:gd name="T1" fmla="*/ 231 h 231"/>
              <a:gd name="T2" fmla="*/ 133 w 133"/>
              <a:gd name="T3" fmla="*/ 8 h 231"/>
              <a:gd name="T4" fmla="*/ 118 w 133"/>
              <a:gd name="T5" fmla="*/ 0 h 231"/>
              <a:gd name="T6" fmla="*/ 0 w 133"/>
              <a:gd name="T7" fmla="*/ 223 h 231"/>
              <a:gd name="T8" fmla="*/ 14 w 133"/>
              <a:gd name="T9" fmla="*/ 231 h 231"/>
              <a:gd name="T10" fmla="*/ 0 60000 65536"/>
              <a:gd name="T11" fmla="*/ 0 60000 65536"/>
              <a:gd name="T12" fmla="*/ 0 60000 65536"/>
              <a:gd name="T13" fmla="*/ 0 60000 65536"/>
              <a:gd name="T14" fmla="*/ 0 60000 65536"/>
              <a:gd name="T15" fmla="*/ 0 w 133"/>
              <a:gd name="T16" fmla="*/ 0 h 231"/>
              <a:gd name="T17" fmla="*/ 133 w 133"/>
              <a:gd name="T18" fmla="*/ 231 h 231"/>
            </a:gdLst>
            <a:ahLst/>
            <a:cxnLst>
              <a:cxn ang="T10">
                <a:pos x="T0" y="T1"/>
              </a:cxn>
              <a:cxn ang="T11">
                <a:pos x="T2" y="T3"/>
              </a:cxn>
              <a:cxn ang="T12">
                <a:pos x="T4" y="T5"/>
              </a:cxn>
              <a:cxn ang="T13">
                <a:pos x="T6" y="T7"/>
              </a:cxn>
              <a:cxn ang="T14">
                <a:pos x="T8" y="T9"/>
              </a:cxn>
            </a:cxnLst>
            <a:rect l="T15" t="T16" r="T17" b="T18"/>
            <a:pathLst>
              <a:path w="133" h="231">
                <a:moveTo>
                  <a:pt x="14" y="231"/>
                </a:moveTo>
                <a:lnTo>
                  <a:pt x="133" y="8"/>
                </a:lnTo>
                <a:lnTo>
                  <a:pt x="118" y="0"/>
                </a:lnTo>
                <a:lnTo>
                  <a:pt x="0" y="223"/>
                </a:lnTo>
                <a:lnTo>
                  <a:pt x="14" y="231"/>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28" name="Freeform 65">
            <a:extLst>
              <a:ext uri="{FF2B5EF4-FFF2-40B4-BE49-F238E27FC236}">
                <a16:creationId xmlns:a16="http://schemas.microsoft.com/office/drawing/2014/main" id="{719597B5-E77C-48B5-80B9-E72E418B2802}"/>
              </a:ext>
            </a:extLst>
          </p:cNvPr>
          <p:cNvSpPr>
            <a:spLocks/>
          </p:cNvSpPr>
          <p:nvPr/>
        </p:nvSpPr>
        <p:spPr bwMode="auto">
          <a:xfrm>
            <a:off x="5850732" y="3186034"/>
            <a:ext cx="105965" cy="71438"/>
          </a:xfrm>
          <a:custGeom>
            <a:avLst/>
            <a:gdLst>
              <a:gd name="T0" fmla="*/ 0 w 89"/>
              <a:gd name="T1" fmla="*/ 52 h 60"/>
              <a:gd name="T2" fmla="*/ 15 w 89"/>
              <a:gd name="T3" fmla="*/ 60 h 60"/>
              <a:gd name="T4" fmla="*/ 89 w 89"/>
              <a:gd name="T5" fmla="*/ 15 h 60"/>
              <a:gd name="T6" fmla="*/ 82 w 89"/>
              <a:gd name="T7" fmla="*/ 0 h 60"/>
              <a:gd name="T8" fmla="*/ 8 w 89"/>
              <a:gd name="T9" fmla="*/ 45 h 60"/>
              <a:gd name="T10" fmla="*/ 22 w 89"/>
              <a:gd name="T11" fmla="*/ 52 h 60"/>
              <a:gd name="T12" fmla="*/ 0 w 89"/>
              <a:gd name="T13" fmla="*/ 52 h 60"/>
              <a:gd name="T14" fmla="*/ 0 60000 65536"/>
              <a:gd name="T15" fmla="*/ 0 60000 65536"/>
              <a:gd name="T16" fmla="*/ 0 60000 65536"/>
              <a:gd name="T17" fmla="*/ 0 60000 65536"/>
              <a:gd name="T18" fmla="*/ 0 60000 65536"/>
              <a:gd name="T19" fmla="*/ 0 60000 65536"/>
              <a:gd name="T20" fmla="*/ 0 60000 65536"/>
              <a:gd name="T21" fmla="*/ 0 w 89"/>
              <a:gd name="T22" fmla="*/ 0 h 60"/>
              <a:gd name="T23" fmla="*/ 89 w 8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0">
                <a:moveTo>
                  <a:pt x="0" y="52"/>
                </a:moveTo>
                <a:lnTo>
                  <a:pt x="15" y="60"/>
                </a:lnTo>
                <a:lnTo>
                  <a:pt x="89" y="15"/>
                </a:lnTo>
                <a:lnTo>
                  <a:pt x="82" y="0"/>
                </a:lnTo>
                <a:lnTo>
                  <a:pt x="8" y="45"/>
                </a:lnTo>
                <a:lnTo>
                  <a:pt x="22"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29" name="Freeform 66">
            <a:extLst>
              <a:ext uri="{FF2B5EF4-FFF2-40B4-BE49-F238E27FC236}">
                <a16:creationId xmlns:a16="http://schemas.microsoft.com/office/drawing/2014/main" id="{3702702C-3E9B-45AF-9E01-54EA74A9F826}"/>
              </a:ext>
            </a:extLst>
          </p:cNvPr>
          <p:cNvSpPr>
            <a:spLocks/>
          </p:cNvSpPr>
          <p:nvPr/>
        </p:nvSpPr>
        <p:spPr bwMode="auto">
          <a:xfrm>
            <a:off x="5850732" y="3247947"/>
            <a:ext cx="17859" cy="17860"/>
          </a:xfrm>
          <a:custGeom>
            <a:avLst/>
            <a:gdLst>
              <a:gd name="T0" fmla="*/ 0 w 15"/>
              <a:gd name="T1" fmla="*/ 0 h 15"/>
              <a:gd name="T2" fmla="*/ 0 w 15"/>
              <a:gd name="T3" fmla="*/ 15 h 15"/>
              <a:gd name="T4" fmla="*/ 15 w 15"/>
              <a:gd name="T5" fmla="*/ 8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0"/>
                </a:moveTo>
                <a:lnTo>
                  <a:pt x="0" y="15"/>
                </a:lnTo>
                <a:lnTo>
                  <a:pt x="15" y="8"/>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30" name="Freeform 67">
            <a:extLst>
              <a:ext uri="{FF2B5EF4-FFF2-40B4-BE49-F238E27FC236}">
                <a16:creationId xmlns:a16="http://schemas.microsoft.com/office/drawing/2014/main" id="{DCA154F9-A629-4474-8BA8-D754718A55B0}"/>
              </a:ext>
            </a:extLst>
          </p:cNvPr>
          <p:cNvSpPr>
            <a:spLocks/>
          </p:cNvSpPr>
          <p:nvPr/>
        </p:nvSpPr>
        <p:spPr bwMode="auto">
          <a:xfrm>
            <a:off x="5842397" y="3141982"/>
            <a:ext cx="34528" cy="105966"/>
          </a:xfrm>
          <a:custGeom>
            <a:avLst/>
            <a:gdLst>
              <a:gd name="T0" fmla="*/ 7 w 29"/>
              <a:gd name="T1" fmla="*/ 0 h 89"/>
              <a:gd name="T2" fmla="*/ 0 w 29"/>
              <a:gd name="T3" fmla="*/ 7 h 89"/>
              <a:gd name="T4" fmla="*/ 7 w 29"/>
              <a:gd name="T5" fmla="*/ 89 h 89"/>
              <a:gd name="T6" fmla="*/ 29 w 29"/>
              <a:gd name="T7" fmla="*/ 89 h 89"/>
              <a:gd name="T8" fmla="*/ 15 w 29"/>
              <a:gd name="T9" fmla="*/ 0 h 89"/>
              <a:gd name="T10" fmla="*/ 7 w 29"/>
              <a:gd name="T11" fmla="*/ 0 h 89"/>
              <a:gd name="T12" fmla="*/ 0 60000 65536"/>
              <a:gd name="T13" fmla="*/ 0 60000 65536"/>
              <a:gd name="T14" fmla="*/ 0 60000 65536"/>
              <a:gd name="T15" fmla="*/ 0 60000 65536"/>
              <a:gd name="T16" fmla="*/ 0 60000 65536"/>
              <a:gd name="T17" fmla="*/ 0 60000 65536"/>
              <a:gd name="T18" fmla="*/ 0 w 29"/>
              <a:gd name="T19" fmla="*/ 0 h 89"/>
              <a:gd name="T20" fmla="*/ 29 w 29"/>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29" h="89">
                <a:moveTo>
                  <a:pt x="7" y="0"/>
                </a:moveTo>
                <a:lnTo>
                  <a:pt x="0" y="7"/>
                </a:lnTo>
                <a:lnTo>
                  <a:pt x="7" y="89"/>
                </a:lnTo>
                <a:lnTo>
                  <a:pt x="29" y="89"/>
                </a:lnTo>
                <a:lnTo>
                  <a:pt x="15" y="0"/>
                </a:lnTo>
                <a:lnTo>
                  <a:pt x="7"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79" name="Freeform 41">
            <a:extLst>
              <a:ext uri="{FF2B5EF4-FFF2-40B4-BE49-F238E27FC236}">
                <a16:creationId xmlns:a16="http://schemas.microsoft.com/office/drawing/2014/main" id="{B2FF0243-20AD-4047-B35A-B060696F7882}"/>
              </a:ext>
            </a:extLst>
          </p:cNvPr>
          <p:cNvSpPr>
            <a:spLocks/>
          </p:cNvSpPr>
          <p:nvPr/>
        </p:nvSpPr>
        <p:spPr bwMode="auto">
          <a:xfrm>
            <a:off x="5943242" y="3514000"/>
            <a:ext cx="442913" cy="433388"/>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1" y="49"/>
                </a:moveTo>
                <a:lnTo>
                  <a:pt x="50" y="49"/>
                </a:lnTo>
                <a:lnTo>
                  <a:pt x="50" y="1"/>
                </a:lnTo>
                <a:lnTo>
                  <a:pt x="50" y="0"/>
                </a:lnTo>
                <a:lnTo>
                  <a:pt x="1" y="0"/>
                </a:lnTo>
                <a:lnTo>
                  <a:pt x="1" y="1"/>
                </a:lnTo>
                <a:lnTo>
                  <a:pt x="0" y="1"/>
                </a:lnTo>
                <a:lnTo>
                  <a:pt x="0" y="49"/>
                </a:lnTo>
                <a:lnTo>
                  <a:pt x="1" y="49"/>
                </a:lnTo>
                <a:close/>
              </a:path>
            </a:pathLst>
          </a:custGeom>
          <a:solidFill>
            <a:schemeClr val="accent6"/>
          </a:solidFill>
          <a:ln w="9525">
            <a:solidFill>
              <a:srgbClr val="000000"/>
            </a:solidFill>
            <a:round/>
            <a:headEnd/>
            <a:tailEnd/>
          </a:ln>
        </p:spPr>
        <p:txBody>
          <a:bodyPr/>
          <a:lstStyle/>
          <a:p>
            <a:endParaRPr lang="ru-RU"/>
          </a:p>
        </p:txBody>
      </p:sp>
      <p:sp>
        <p:nvSpPr>
          <p:cNvPr id="580" name="Freeform 42">
            <a:extLst>
              <a:ext uri="{FF2B5EF4-FFF2-40B4-BE49-F238E27FC236}">
                <a16:creationId xmlns:a16="http://schemas.microsoft.com/office/drawing/2014/main" id="{6F89EC22-7CA9-4B16-920C-7C6E2882EB58}"/>
              </a:ext>
            </a:extLst>
          </p:cNvPr>
          <p:cNvSpPr>
            <a:spLocks/>
          </p:cNvSpPr>
          <p:nvPr/>
        </p:nvSpPr>
        <p:spPr bwMode="auto">
          <a:xfrm>
            <a:off x="5943242" y="3514000"/>
            <a:ext cx="442913" cy="433388"/>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2147483647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1" y="49"/>
                </a:moveTo>
                <a:lnTo>
                  <a:pt x="50" y="49"/>
                </a:lnTo>
                <a:lnTo>
                  <a:pt x="50" y="1"/>
                </a:lnTo>
                <a:lnTo>
                  <a:pt x="50" y="0"/>
                </a:lnTo>
                <a:lnTo>
                  <a:pt x="1" y="0"/>
                </a:lnTo>
                <a:lnTo>
                  <a:pt x="1" y="1"/>
                </a:lnTo>
                <a:lnTo>
                  <a:pt x="0" y="1"/>
                </a:lnTo>
                <a:lnTo>
                  <a:pt x="0" y="49"/>
                </a:lnTo>
                <a:lnTo>
                  <a:pt x="1"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583" name="Rectangle 49">
            <a:extLst>
              <a:ext uri="{FF2B5EF4-FFF2-40B4-BE49-F238E27FC236}">
                <a16:creationId xmlns:a16="http://schemas.microsoft.com/office/drawing/2014/main" id="{FAE5AAB6-AA0E-4E76-B3C7-D054381CF327}"/>
              </a:ext>
            </a:extLst>
          </p:cNvPr>
          <p:cNvSpPr>
            <a:spLocks noChangeArrowheads="1"/>
          </p:cNvSpPr>
          <p:nvPr/>
        </p:nvSpPr>
        <p:spPr bwMode="auto">
          <a:xfrm>
            <a:off x="6005153" y="3540196"/>
            <a:ext cx="21159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dirty="0">
                <a:solidFill>
                  <a:schemeClr val="bg1"/>
                </a:solidFill>
                <a:latin typeface="Comic Sans MS" panose="030F0702030302020204" pitchFamily="66" charset="0"/>
              </a:rPr>
              <a:t>268</a:t>
            </a:r>
            <a:endParaRPr lang="ru-RU" altLang="ru-RU" sz="1800" dirty="0">
              <a:solidFill>
                <a:schemeClr val="bg1"/>
              </a:solidFill>
            </a:endParaRPr>
          </a:p>
        </p:txBody>
      </p:sp>
      <p:sp>
        <p:nvSpPr>
          <p:cNvPr id="587" name="Rectangle 57">
            <a:extLst>
              <a:ext uri="{FF2B5EF4-FFF2-40B4-BE49-F238E27FC236}">
                <a16:creationId xmlns:a16="http://schemas.microsoft.com/office/drawing/2014/main" id="{CAA16342-277B-4075-9144-BA0F484AF024}"/>
              </a:ext>
            </a:extLst>
          </p:cNvPr>
          <p:cNvSpPr>
            <a:spLocks noChangeArrowheads="1"/>
          </p:cNvSpPr>
          <p:nvPr/>
        </p:nvSpPr>
        <p:spPr bwMode="auto">
          <a:xfrm>
            <a:off x="6076591" y="3709263"/>
            <a:ext cx="28373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dirty="0">
                <a:solidFill>
                  <a:schemeClr val="bg1"/>
                </a:solidFill>
                <a:latin typeface="Comic Sans MS" panose="030F0702030302020204" pitchFamily="66" charset="0"/>
              </a:rPr>
              <a:t>10</a:t>
            </a:r>
            <a:r>
              <a:rPr lang="en-US" altLang="ru-RU" sz="1200" dirty="0">
                <a:solidFill>
                  <a:schemeClr val="bg1"/>
                </a:solidFill>
                <a:latin typeface="Comic Sans MS" panose="030F0702030302020204" pitchFamily="66" charset="0"/>
              </a:rPr>
              <a:t>4</a:t>
            </a:r>
            <a:endParaRPr lang="ru-RU" altLang="ru-RU" sz="1800" dirty="0">
              <a:solidFill>
                <a:schemeClr val="bg1"/>
              </a:solidFill>
            </a:endParaRPr>
          </a:p>
        </p:txBody>
      </p:sp>
      <p:sp>
        <p:nvSpPr>
          <p:cNvPr id="589" name="Line 59">
            <a:extLst>
              <a:ext uri="{FF2B5EF4-FFF2-40B4-BE49-F238E27FC236}">
                <a16:creationId xmlns:a16="http://schemas.microsoft.com/office/drawing/2014/main" id="{C4663134-4811-4A22-A526-B3A2FA2A2C97}"/>
              </a:ext>
            </a:extLst>
          </p:cNvPr>
          <p:cNvSpPr>
            <a:spLocks noChangeShapeType="1"/>
          </p:cNvSpPr>
          <p:nvPr/>
        </p:nvSpPr>
        <p:spPr bwMode="auto">
          <a:xfrm>
            <a:off x="6012862" y="3563205"/>
            <a:ext cx="26194" cy="1191"/>
          </a:xfrm>
          <a:prstGeom prst="line">
            <a:avLst/>
          </a:prstGeom>
          <a:noFill/>
          <a:ln w="0">
            <a:solidFill>
              <a:srgbClr val="2E2C2C"/>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660" name="Line 59">
            <a:extLst>
              <a:ext uri="{FF2B5EF4-FFF2-40B4-BE49-F238E27FC236}">
                <a16:creationId xmlns:a16="http://schemas.microsoft.com/office/drawing/2014/main" id="{2E2F3772-0CCA-44E5-B17F-5E4850160C31}"/>
              </a:ext>
            </a:extLst>
          </p:cNvPr>
          <p:cNvSpPr>
            <a:spLocks noChangeShapeType="1"/>
          </p:cNvSpPr>
          <p:nvPr/>
        </p:nvSpPr>
        <p:spPr bwMode="auto">
          <a:xfrm>
            <a:off x="6580225" y="3032039"/>
            <a:ext cx="26194" cy="1191"/>
          </a:xfrm>
          <a:prstGeom prst="line">
            <a:avLst/>
          </a:prstGeom>
          <a:noFill/>
          <a:ln w="0">
            <a:solidFill>
              <a:srgbClr val="2E2C2C"/>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664" name="Rectangle 52">
            <a:extLst>
              <a:ext uri="{FF2B5EF4-FFF2-40B4-BE49-F238E27FC236}">
                <a16:creationId xmlns:a16="http://schemas.microsoft.com/office/drawing/2014/main" id="{3C33AE97-5C2F-45A3-BCDB-1F37293FC198}"/>
              </a:ext>
            </a:extLst>
          </p:cNvPr>
          <p:cNvSpPr>
            <a:spLocks noChangeArrowheads="1"/>
          </p:cNvSpPr>
          <p:nvPr/>
        </p:nvSpPr>
        <p:spPr bwMode="auto">
          <a:xfrm>
            <a:off x="6025204" y="3183398"/>
            <a:ext cx="10740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algn="ctr" eaLnBrk="1" hangingPunct="1"/>
            <a:r>
              <a:rPr lang="en-US" altLang="ru-RU" sz="1800" dirty="0">
                <a:solidFill>
                  <a:schemeClr val="accent1"/>
                </a:solidFill>
                <a:latin typeface="Comic Sans MS" panose="030F0702030302020204" pitchFamily="66" charset="0"/>
              </a:rPr>
              <a:t>T</a:t>
            </a:r>
            <a:r>
              <a:rPr lang="en-US" altLang="ru-RU" sz="1800" baseline="-25000" dirty="0">
                <a:solidFill>
                  <a:schemeClr val="accent1"/>
                </a:solidFill>
                <a:latin typeface="Comic Sans MS" panose="030F0702030302020204" pitchFamily="66" charset="0"/>
              </a:rPr>
              <a:t>EC </a:t>
            </a:r>
            <a:r>
              <a:rPr lang="en-US" altLang="ru-RU" sz="1800" dirty="0">
                <a:solidFill>
                  <a:schemeClr val="accent1"/>
                </a:solidFill>
                <a:latin typeface="Comic Sans MS" panose="030F0702030302020204" pitchFamily="66" charset="0"/>
              </a:rPr>
              <a:t>=30 h</a:t>
            </a:r>
            <a:endParaRPr lang="ru-RU" altLang="ru-RU" sz="1800" dirty="0">
              <a:solidFill>
                <a:schemeClr val="accent1"/>
              </a:solidFill>
            </a:endParaRPr>
          </a:p>
        </p:txBody>
      </p:sp>
      <p:sp>
        <p:nvSpPr>
          <p:cNvPr id="678" name="TextBox 677">
            <a:extLst>
              <a:ext uri="{FF2B5EF4-FFF2-40B4-BE49-F238E27FC236}">
                <a16:creationId xmlns:a16="http://schemas.microsoft.com/office/drawing/2014/main" id="{AD6176EA-0438-4EA1-9D5F-C93446DC3BD9}"/>
              </a:ext>
            </a:extLst>
          </p:cNvPr>
          <p:cNvSpPr txBox="1"/>
          <p:nvPr/>
        </p:nvSpPr>
        <p:spPr>
          <a:xfrm>
            <a:off x="6400834" y="2494429"/>
            <a:ext cx="1564852" cy="553998"/>
          </a:xfrm>
          <a:prstGeom prst="rect">
            <a:avLst/>
          </a:prstGeom>
          <a:noFill/>
        </p:spPr>
        <p:txBody>
          <a:bodyPr wrap="none" rtlCol="0">
            <a:spAutoFit/>
          </a:bodyPr>
          <a:lstStyle/>
          <a:p>
            <a:pPr algn="r"/>
            <a:r>
              <a:rPr lang="en-US" baseline="30000" dirty="0">
                <a:latin typeface="Arial Black" panose="020B0A04020102020204" pitchFamily="34" charset="0"/>
              </a:rPr>
              <a:t>48</a:t>
            </a:r>
            <a:r>
              <a:rPr lang="en-US" sz="1500" dirty="0">
                <a:latin typeface="Arial Black" panose="020B0A04020102020204" pitchFamily="34" charset="0"/>
              </a:rPr>
              <a:t>Ca-induced</a:t>
            </a:r>
          </a:p>
          <a:p>
            <a:pPr algn="r"/>
            <a:r>
              <a:rPr lang="en-US" sz="1500" dirty="0">
                <a:latin typeface="Arial Black" panose="020B0A04020102020204" pitchFamily="34" charset="0"/>
              </a:rPr>
              <a:t>reaction</a:t>
            </a:r>
            <a:endParaRPr lang="ru-RU" sz="1500" dirty="0">
              <a:latin typeface="Arial Black" panose="020B0A04020102020204" pitchFamily="34" charset="0"/>
            </a:endParaRPr>
          </a:p>
        </p:txBody>
      </p:sp>
      <p:sp>
        <p:nvSpPr>
          <p:cNvPr id="710" name="Rectangle 52">
            <a:extLst>
              <a:ext uri="{FF2B5EF4-FFF2-40B4-BE49-F238E27FC236}">
                <a16:creationId xmlns:a16="http://schemas.microsoft.com/office/drawing/2014/main" id="{EE18AC88-6E9F-4F7D-BBFB-1F07231075F7}"/>
              </a:ext>
            </a:extLst>
          </p:cNvPr>
          <p:cNvSpPr>
            <a:spLocks noChangeArrowheads="1"/>
          </p:cNvSpPr>
          <p:nvPr/>
        </p:nvSpPr>
        <p:spPr bwMode="auto">
          <a:xfrm>
            <a:off x="6510738" y="3606316"/>
            <a:ext cx="10211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algn="ctr" eaLnBrk="1" hangingPunct="1"/>
            <a:r>
              <a:rPr lang="en-US" altLang="ru-RU" sz="1800" dirty="0">
                <a:solidFill>
                  <a:srgbClr val="7030A0"/>
                </a:solidFill>
                <a:latin typeface="Comic Sans MS" panose="030F0702030302020204" pitchFamily="66" charset="0"/>
              </a:rPr>
              <a:t>T</a:t>
            </a:r>
            <a:r>
              <a:rPr lang="en-US" altLang="ru-RU" sz="1800" baseline="-25000" dirty="0">
                <a:solidFill>
                  <a:srgbClr val="7030A0"/>
                </a:solidFill>
                <a:latin typeface="Comic Sans MS" panose="030F0702030302020204" pitchFamily="66" charset="0"/>
              </a:rPr>
              <a:t>SF </a:t>
            </a:r>
            <a:r>
              <a:rPr lang="en-US" altLang="ru-RU" sz="1800" dirty="0">
                <a:solidFill>
                  <a:srgbClr val="7030A0"/>
                </a:solidFill>
                <a:latin typeface="Comic Sans MS" panose="030F0702030302020204" pitchFamily="66" charset="0"/>
              </a:rPr>
              <a:t>≈ 1 s</a:t>
            </a:r>
            <a:endParaRPr lang="ru-RU" altLang="ru-RU" sz="1800" dirty="0">
              <a:solidFill>
                <a:srgbClr val="7030A0"/>
              </a:solidFill>
            </a:endParaRPr>
          </a:p>
        </p:txBody>
      </p:sp>
      <p:grpSp>
        <p:nvGrpSpPr>
          <p:cNvPr id="713" name="Группа 712">
            <a:extLst>
              <a:ext uri="{FF2B5EF4-FFF2-40B4-BE49-F238E27FC236}">
                <a16:creationId xmlns:a16="http://schemas.microsoft.com/office/drawing/2014/main" id="{001FEB82-A87B-48C8-BD98-3D4AE5B2B11C}"/>
              </a:ext>
            </a:extLst>
          </p:cNvPr>
          <p:cNvGrpSpPr/>
          <p:nvPr/>
        </p:nvGrpSpPr>
        <p:grpSpPr>
          <a:xfrm>
            <a:off x="3159499" y="230474"/>
            <a:ext cx="2884969" cy="2580194"/>
            <a:chOff x="2688665" y="307298"/>
            <a:chExt cx="3846625" cy="3440258"/>
          </a:xfrm>
        </p:grpSpPr>
        <p:sp>
          <p:nvSpPr>
            <p:cNvPr id="411" name="Rectangle 48">
              <a:extLst>
                <a:ext uri="{FF2B5EF4-FFF2-40B4-BE49-F238E27FC236}">
                  <a16:creationId xmlns:a16="http://schemas.microsoft.com/office/drawing/2014/main" id="{11FAF3B9-ED49-4B73-8A08-A7FD9F8963D0}"/>
                </a:ext>
              </a:extLst>
            </p:cNvPr>
            <p:cNvSpPr>
              <a:spLocks noChangeArrowheads="1"/>
            </p:cNvSpPr>
            <p:nvPr/>
          </p:nvSpPr>
          <p:spPr bwMode="auto">
            <a:xfrm>
              <a:off x="6253162" y="3457471"/>
              <a:ext cx="282128"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900">
                  <a:solidFill>
                    <a:srgbClr val="353A3C"/>
                  </a:solidFill>
                  <a:latin typeface="Comic Sans MS" panose="030F0702030302020204" pitchFamily="66" charset="0"/>
                </a:rPr>
                <a:t>272</a:t>
              </a:r>
              <a:endParaRPr lang="ru-RU" altLang="ru-RU" sz="1800"/>
            </a:p>
          </p:txBody>
        </p:sp>
        <p:sp>
          <p:nvSpPr>
            <p:cNvPr id="712" name="TextBox 711">
              <a:extLst>
                <a:ext uri="{FF2B5EF4-FFF2-40B4-BE49-F238E27FC236}">
                  <a16:creationId xmlns:a16="http://schemas.microsoft.com/office/drawing/2014/main" id="{4E194E69-BE5E-42AB-A76B-F7DF5B2D59FE}"/>
                </a:ext>
              </a:extLst>
            </p:cNvPr>
            <p:cNvSpPr txBox="1"/>
            <p:nvPr/>
          </p:nvSpPr>
          <p:spPr>
            <a:xfrm>
              <a:off x="2688665" y="307298"/>
              <a:ext cx="3074206" cy="3440258"/>
            </a:xfrm>
            <a:prstGeom prst="rect">
              <a:avLst/>
            </a:prstGeom>
            <a:noFill/>
          </p:spPr>
          <p:txBody>
            <a:bodyPr wrap="square" rtlCol="0">
              <a:spAutoFit/>
            </a:bodyPr>
            <a:lstStyle/>
            <a:p>
              <a:r>
                <a:rPr lang="en-US" sz="1500" b="1" baseline="30000" dirty="0">
                  <a:solidFill>
                    <a:srgbClr val="FF0000"/>
                  </a:solidFill>
                  <a:latin typeface="Comic Sans MS" panose="030F0702030302020204" pitchFamily="66" charset="0"/>
                </a:rPr>
                <a:t>243</a:t>
              </a:r>
              <a:r>
                <a:rPr lang="en-US" sz="1500" b="1" dirty="0">
                  <a:solidFill>
                    <a:srgbClr val="FF0000"/>
                  </a:solidFill>
                  <a:latin typeface="Comic Sans MS" panose="030F0702030302020204" pitchFamily="66" charset="0"/>
                </a:rPr>
                <a:t>Am target:      </a:t>
              </a:r>
            </a:p>
            <a:p>
              <a:r>
                <a:rPr lang="en-US" sz="1500" b="1" dirty="0">
                  <a:solidFill>
                    <a:srgbClr val="FF0000"/>
                  </a:solidFill>
                  <a:latin typeface="Comic Sans MS" panose="030F0702030302020204" pitchFamily="66" charset="0"/>
                </a:rPr>
                <a:t>          0.5 mg/cm</a:t>
              </a:r>
              <a:r>
                <a:rPr lang="en-US" sz="1500" b="1" baseline="30000" dirty="0">
                  <a:solidFill>
                    <a:srgbClr val="FF0000"/>
                  </a:solidFill>
                  <a:latin typeface="Comic Sans MS" panose="030F0702030302020204" pitchFamily="66" charset="0"/>
                </a:rPr>
                <a:t>2</a:t>
              </a:r>
            </a:p>
            <a:p>
              <a:r>
                <a:rPr lang="en-US" sz="1500" b="1" dirty="0">
                  <a:solidFill>
                    <a:srgbClr val="FF0000"/>
                  </a:solidFill>
                  <a:latin typeface="Comic Sans MS" panose="030F0702030302020204" pitchFamily="66" charset="0"/>
                </a:rPr>
                <a:t>         </a:t>
              </a:r>
            </a:p>
            <a:p>
              <a:r>
                <a:rPr lang="en-US" sz="1500" b="1" baseline="30000" dirty="0">
                  <a:solidFill>
                    <a:srgbClr val="FF0000"/>
                  </a:solidFill>
                  <a:latin typeface="Comic Sans MS" panose="030F0702030302020204" pitchFamily="66" charset="0"/>
                </a:rPr>
                <a:t>48</a:t>
              </a:r>
              <a:r>
                <a:rPr lang="en-US" sz="1500" b="1" dirty="0">
                  <a:solidFill>
                    <a:srgbClr val="FF0000"/>
                  </a:solidFill>
                  <a:latin typeface="Comic Sans MS" panose="030F0702030302020204" pitchFamily="66" charset="0"/>
                </a:rPr>
                <a:t>Ca beam intensity</a:t>
              </a:r>
            </a:p>
            <a:p>
              <a:r>
                <a:rPr lang="en-US" sz="1500" b="1" dirty="0">
                  <a:solidFill>
                    <a:srgbClr val="FF0000"/>
                  </a:solidFill>
                  <a:latin typeface="Comic Sans MS" panose="030F0702030302020204" pitchFamily="66" charset="0"/>
                </a:rPr>
                <a:t>                  6 </a:t>
              </a:r>
              <a:r>
                <a:rPr lang="en-US" sz="1500" b="1" dirty="0" err="1">
                  <a:solidFill>
                    <a:srgbClr val="FF0000"/>
                  </a:solidFill>
                  <a:latin typeface="Comic Sans MS" panose="030F0702030302020204" pitchFamily="66" charset="0"/>
                </a:rPr>
                <a:t>pµA</a:t>
              </a:r>
              <a:endParaRPr lang="en-US" sz="1500" b="1" dirty="0">
                <a:solidFill>
                  <a:srgbClr val="FF0000"/>
                </a:solidFill>
                <a:latin typeface="Comic Sans MS" panose="030F0702030302020204" pitchFamily="66" charset="0"/>
              </a:endParaRPr>
            </a:p>
            <a:p>
              <a:endParaRPr lang="en-US" sz="1500" b="1" dirty="0">
                <a:solidFill>
                  <a:srgbClr val="FF0000"/>
                </a:solidFill>
                <a:latin typeface="Comic Sans MS" panose="030F0702030302020204" pitchFamily="66" charset="0"/>
              </a:endParaRPr>
            </a:p>
            <a:p>
              <a:r>
                <a:rPr lang="en-US" sz="1500" b="1" dirty="0">
                  <a:solidFill>
                    <a:srgbClr val="FF0000"/>
                  </a:solidFill>
                  <a:latin typeface="Comic Sans MS" panose="030F0702030302020204" pitchFamily="66" charset="0"/>
                </a:rPr>
                <a:t>Production </a:t>
              </a:r>
            </a:p>
            <a:p>
              <a:pPr>
                <a:spcBef>
                  <a:spcPts val="450"/>
                </a:spcBef>
              </a:pPr>
              <a:r>
                <a:rPr lang="en-US" sz="1500" b="1" baseline="30000" dirty="0">
                  <a:solidFill>
                    <a:srgbClr val="FF0000"/>
                  </a:solidFill>
                  <a:latin typeface="Comic Sans MS" panose="030F0702030302020204" pitchFamily="66" charset="0"/>
                </a:rPr>
                <a:t>              </a:t>
              </a:r>
              <a:r>
                <a:rPr lang="en-US" sz="1650" b="1" baseline="30000" dirty="0">
                  <a:solidFill>
                    <a:srgbClr val="FF0000"/>
                  </a:solidFill>
                  <a:latin typeface="Comic Sans MS" panose="030F0702030302020204" pitchFamily="66" charset="0"/>
                </a:rPr>
                <a:t>268</a:t>
              </a:r>
              <a:r>
                <a:rPr lang="en-US" sz="1650" b="1" dirty="0">
                  <a:solidFill>
                    <a:srgbClr val="FF0000"/>
                  </a:solidFill>
                  <a:latin typeface="Comic Sans MS" panose="030F0702030302020204" pitchFamily="66" charset="0"/>
                </a:rPr>
                <a:t>Db ~ 50/d</a:t>
              </a:r>
            </a:p>
            <a:p>
              <a:endParaRPr lang="ru-RU" dirty="0">
                <a:solidFill>
                  <a:srgbClr val="FF0000"/>
                </a:solidFill>
              </a:endParaRPr>
            </a:p>
            <a:p>
              <a:endParaRPr lang="ru-RU" dirty="0">
                <a:solidFill>
                  <a:srgbClr val="FF0000"/>
                </a:solidFill>
              </a:endParaRPr>
            </a:p>
          </p:txBody>
        </p:sp>
      </p:grpSp>
      <p:sp>
        <p:nvSpPr>
          <p:cNvPr id="2" name="TextBox 1">
            <a:extLst>
              <a:ext uri="{FF2B5EF4-FFF2-40B4-BE49-F238E27FC236}">
                <a16:creationId xmlns:a16="http://schemas.microsoft.com/office/drawing/2014/main" id="{9567660B-FE44-485E-9971-D3D7230F4DCB}"/>
              </a:ext>
            </a:extLst>
          </p:cNvPr>
          <p:cNvSpPr txBox="1"/>
          <p:nvPr/>
        </p:nvSpPr>
        <p:spPr>
          <a:xfrm>
            <a:off x="5064933" y="4387591"/>
            <a:ext cx="2262158" cy="369332"/>
          </a:xfrm>
          <a:prstGeom prst="rect">
            <a:avLst/>
          </a:prstGeom>
          <a:noFill/>
        </p:spPr>
        <p:txBody>
          <a:bodyPr wrap="none" rtlCol="0">
            <a:spAutoFit/>
          </a:bodyPr>
          <a:lstStyle/>
          <a:p>
            <a:r>
              <a:rPr lang="en-US" dirty="0"/>
              <a:t>FF     Z = 52, N = 82</a:t>
            </a:r>
            <a:endParaRPr lang="ru-RU" dirty="0"/>
          </a:p>
        </p:txBody>
      </p:sp>
      <p:cxnSp>
        <p:nvCxnSpPr>
          <p:cNvPr id="5" name="Прямая со стрелкой 4">
            <a:extLst>
              <a:ext uri="{FF2B5EF4-FFF2-40B4-BE49-F238E27FC236}">
                <a16:creationId xmlns:a16="http://schemas.microsoft.com/office/drawing/2014/main" id="{F18B25CC-9152-43E7-8E59-0D05FFDE66F2}"/>
              </a:ext>
            </a:extLst>
          </p:cNvPr>
          <p:cNvCxnSpPr/>
          <p:nvPr/>
        </p:nvCxnSpPr>
        <p:spPr>
          <a:xfrm>
            <a:off x="5487591" y="4587985"/>
            <a:ext cx="167710"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pic>
        <p:nvPicPr>
          <p:cNvPr id="79" name="Рисунок 78">
            <a:extLst>
              <a:ext uri="{FF2B5EF4-FFF2-40B4-BE49-F238E27FC236}">
                <a16:creationId xmlns:a16="http://schemas.microsoft.com/office/drawing/2014/main" id="{0E9C87F2-ABD9-41C6-A255-9DDEF9A1C8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904" y="221305"/>
            <a:ext cx="2923543" cy="1948008"/>
          </a:xfrm>
          <a:prstGeom prst="rect">
            <a:avLst/>
          </a:prstGeom>
        </p:spPr>
      </p:pic>
    </p:spTree>
    <p:extLst>
      <p:ext uri="{BB962C8B-B14F-4D97-AF65-F5344CB8AC3E}">
        <p14:creationId xmlns:p14="http://schemas.microsoft.com/office/powerpoint/2010/main" val="276982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15"/>
          <p:cNvSpPr txBox="1">
            <a:spLocks noChangeArrowheads="1"/>
          </p:cNvSpPr>
          <p:nvPr/>
        </p:nvSpPr>
        <p:spPr bwMode="auto">
          <a:xfrm>
            <a:off x="1547664" y="3924600"/>
            <a:ext cx="5724636" cy="346249"/>
          </a:xfrm>
          <a:prstGeom prst="rect">
            <a:avLst/>
          </a:prstGeom>
          <a:noFill/>
          <a:ln w="9525">
            <a:noFill/>
            <a:miter lim="800000"/>
            <a:headEnd/>
            <a:tailEnd/>
          </a:ln>
        </p:spPr>
        <p:txBody>
          <a:bodyPr wrap="square">
            <a:spAutoFit/>
          </a:bodyPr>
          <a:lstStyle/>
          <a:p>
            <a:pPr algn="r"/>
            <a:r>
              <a:rPr lang="en-US" sz="825" i="1" dirty="0">
                <a:solidFill>
                  <a:prstClr val="black"/>
                </a:solidFill>
              </a:rPr>
              <a:t>F.P. </a:t>
            </a:r>
            <a:r>
              <a:rPr lang="en-US" sz="825" i="1" dirty="0" err="1">
                <a:solidFill>
                  <a:prstClr val="black"/>
                </a:solidFill>
              </a:rPr>
              <a:t>Hesberger</a:t>
            </a:r>
            <a:r>
              <a:rPr lang="en-US" sz="825" i="1" dirty="0">
                <a:solidFill>
                  <a:prstClr val="black"/>
                </a:solidFill>
              </a:rPr>
              <a:t> - Eur. Phys. J. A (2017)</a:t>
            </a:r>
            <a:r>
              <a:rPr lang="en-US" sz="825" b="1" i="1" dirty="0">
                <a:solidFill>
                  <a:prstClr val="black"/>
                </a:solidFill>
              </a:rPr>
              <a:t>53, 75</a:t>
            </a:r>
          </a:p>
          <a:p>
            <a:pPr algn="r"/>
            <a:endParaRPr lang="en-US" sz="825" b="1" i="1" dirty="0">
              <a:solidFill>
                <a:prstClr val="black"/>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8430" y="267495"/>
            <a:ext cx="4567141" cy="3657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a:extLst>
              <a:ext uri="{FF2B5EF4-FFF2-40B4-BE49-F238E27FC236}">
                <a16:creationId xmlns:a16="http://schemas.microsoft.com/office/drawing/2014/main" id="{D78AF413-3D87-44CF-9638-3D6AE0AE3EA6}"/>
              </a:ext>
            </a:extLst>
          </p:cNvPr>
          <p:cNvSpPr/>
          <p:nvPr/>
        </p:nvSpPr>
        <p:spPr>
          <a:xfrm>
            <a:off x="4139952" y="2211710"/>
            <a:ext cx="144016"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Tree>
    <p:extLst>
      <p:ext uri="{BB962C8B-B14F-4D97-AF65-F5344CB8AC3E}">
        <p14:creationId xmlns:p14="http://schemas.microsoft.com/office/powerpoint/2010/main" val="25598581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2"/>
          <p:cNvGraphicFramePr>
            <a:graphicFrameLocks noGrp="1"/>
          </p:cNvGraphicFramePr>
          <p:nvPr>
            <p:ph idx="1"/>
            <p:extLst>
              <p:ext uri="{D42A27DB-BD31-4B8C-83A1-F6EECF244321}">
                <p14:modId xmlns:p14="http://schemas.microsoft.com/office/powerpoint/2010/main" val="4216481887"/>
              </p:ext>
            </p:extLst>
          </p:nvPr>
        </p:nvGraphicFramePr>
        <p:xfrm>
          <a:off x="1250630" y="843558"/>
          <a:ext cx="6642739" cy="2912622"/>
        </p:xfrm>
        <a:graphic>
          <a:graphicData uri="http://schemas.openxmlformats.org/drawingml/2006/table">
            <a:tbl>
              <a:tblPr firstRow="1" bandRow="1">
                <a:tableStyleId>{5C22544A-7EE6-4342-B048-85BDC9FD1C3A}</a:tableStyleId>
              </a:tblPr>
              <a:tblGrid>
                <a:gridCol w="2592288">
                  <a:extLst>
                    <a:ext uri="{9D8B030D-6E8A-4147-A177-3AD203B41FA5}">
                      <a16:colId xmlns:a16="http://schemas.microsoft.com/office/drawing/2014/main" val="20000"/>
                    </a:ext>
                  </a:extLst>
                </a:gridCol>
                <a:gridCol w="1674617">
                  <a:extLst>
                    <a:ext uri="{9D8B030D-6E8A-4147-A177-3AD203B41FA5}">
                      <a16:colId xmlns:a16="http://schemas.microsoft.com/office/drawing/2014/main" val="20001"/>
                    </a:ext>
                  </a:extLst>
                </a:gridCol>
                <a:gridCol w="2375834">
                  <a:extLst>
                    <a:ext uri="{9D8B030D-6E8A-4147-A177-3AD203B41FA5}">
                      <a16:colId xmlns:a16="http://schemas.microsoft.com/office/drawing/2014/main" val="20002"/>
                    </a:ext>
                  </a:extLst>
                </a:gridCol>
              </a:tblGrid>
              <a:tr h="1179552">
                <a:tc>
                  <a:txBody>
                    <a:bodyPr/>
                    <a:lstStyle/>
                    <a:p>
                      <a:pPr algn="ctr"/>
                      <a:r>
                        <a:rPr lang="en-US" sz="1100" baseline="0" dirty="0"/>
                        <a:t>CORSET-like detector</a:t>
                      </a:r>
                    </a:p>
                    <a:p>
                      <a:endParaRPr lang="en-US" sz="1100" baseline="0" dirty="0"/>
                    </a:p>
                    <a:p>
                      <a:endParaRPr lang="en-US" sz="1100" baseline="0" dirty="0"/>
                    </a:p>
                    <a:p>
                      <a:endParaRPr lang="en-US" sz="1100" baseline="0" dirty="0"/>
                    </a:p>
                    <a:p>
                      <a:endParaRPr lang="en-US" sz="1100" baseline="0" dirty="0"/>
                    </a:p>
                    <a:p>
                      <a:endParaRPr lang="en-US" sz="1100" baseline="0" dirty="0"/>
                    </a:p>
                  </a:txBody>
                  <a:tcPr marL="68580" marR="68580" marT="34290" marB="34290"/>
                </a:tc>
                <a:tc>
                  <a:txBody>
                    <a:bodyPr/>
                    <a:lstStyle/>
                    <a:p>
                      <a:pPr algn="ctr"/>
                      <a:endParaRPr lang="en-US" sz="1100" u="sng" dirty="0"/>
                    </a:p>
                    <a:p>
                      <a:pPr algn="ctr"/>
                      <a:r>
                        <a:rPr lang="el-GR" sz="1100" u="sng" dirty="0">
                          <a:solidFill>
                            <a:srgbClr val="FFFF00"/>
                          </a:solidFill>
                        </a:rPr>
                        <a:t>ε</a:t>
                      </a:r>
                      <a:r>
                        <a:rPr lang="en-US" sz="1100" u="sng" baseline="-25000" dirty="0">
                          <a:solidFill>
                            <a:srgbClr val="FFFF00"/>
                          </a:solidFill>
                        </a:rPr>
                        <a:t>det</a:t>
                      </a:r>
                      <a:r>
                        <a:rPr lang="en-US" sz="1100" u="sng" baseline="0" dirty="0">
                          <a:solidFill>
                            <a:srgbClr val="FFFF00"/>
                          </a:solidFill>
                        </a:rPr>
                        <a:t> = 2 %</a:t>
                      </a:r>
                      <a:endParaRPr lang="en-US" sz="1100" baseline="0" dirty="0">
                        <a:solidFill>
                          <a:srgbClr val="FFFF00"/>
                        </a:solidFill>
                      </a:endParaRPr>
                    </a:p>
                    <a:p>
                      <a:pPr algn="ctr"/>
                      <a:endParaRPr lang="en-US" sz="1100" baseline="0" dirty="0"/>
                    </a:p>
                    <a:p>
                      <a:pPr algn="ctr"/>
                      <a:r>
                        <a:rPr lang="ru-RU" sz="1100" baseline="0" dirty="0">
                          <a:solidFill>
                            <a:srgbClr val="FF0000"/>
                          </a:solidFill>
                        </a:rPr>
                        <a:t>1-2</a:t>
                      </a:r>
                      <a:r>
                        <a:rPr lang="en-US" sz="1100" baseline="0" dirty="0">
                          <a:solidFill>
                            <a:srgbClr val="FF0000"/>
                          </a:solidFill>
                        </a:rPr>
                        <a:t> Db-Rf-</a:t>
                      </a:r>
                      <a:r>
                        <a:rPr lang="en-US" sz="1100" baseline="0" dirty="0" err="1">
                          <a:solidFill>
                            <a:srgbClr val="FF0000"/>
                          </a:solidFill>
                        </a:rPr>
                        <a:t>Lr</a:t>
                      </a:r>
                      <a:r>
                        <a:rPr lang="en-US" sz="1100" baseline="0" dirty="0">
                          <a:solidFill>
                            <a:srgbClr val="FF0000"/>
                          </a:solidFill>
                        </a:rPr>
                        <a:t> SF events</a:t>
                      </a:r>
                    </a:p>
                    <a:p>
                      <a:pPr algn="ctr"/>
                      <a:r>
                        <a:rPr lang="en-US" sz="1100" baseline="0" dirty="0"/>
                        <a:t>per 24h</a:t>
                      </a:r>
                      <a:endParaRPr lang="ru-RU" sz="1100" baseline="0" dirty="0"/>
                    </a:p>
                  </a:txBody>
                  <a:tcPr marL="68580" marR="68580" marT="34290" marB="34290"/>
                </a:tc>
                <a:tc>
                  <a:txBody>
                    <a:bodyPr/>
                    <a:lstStyle/>
                    <a:p>
                      <a:pPr algn="ctr"/>
                      <a:endParaRPr lang="en-US" sz="1100" dirty="0"/>
                    </a:p>
                    <a:p>
                      <a:pPr algn="ctr"/>
                      <a:endParaRPr lang="en-US" sz="1100" dirty="0"/>
                    </a:p>
                    <a:p>
                      <a:pPr algn="ctr"/>
                      <a:r>
                        <a:rPr lang="en-US" sz="1100" dirty="0"/>
                        <a:t>2V, TOF-E methods</a:t>
                      </a:r>
                    </a:p>
                    <a:p>
                      <a:pPr algn="ctr"/>
                      <a:r>
                        <a:rPr lang="en-US" sz="1100" dirty="0"/>
                        <a:t>TKE, </a:t>
                      </a:r>
                      <a:r>
                        <a:rPr lang="en-US" sz="1100" dirty="0" err="1"/>
                        <a:t>fr.</a:t>
                      </a:r>
                      <a:r>
                        <a:rPr lang="en-US" sz="1100" dirty="0"/>
                        <a:t> masses </a:t>
                      </a:r>
                    </a:p>
                    <a:p>
                      <a:pPr algn="ctr"/>
                      <a:r>
                        <a:rPr lang="en-US" sz="1100" dirty="0"/>
                        <a:t>2 &lt; </a:t>
                      </a:r>
                      <a:r>
                        <a:rPr lang="el-GR" sz="1100" dirty="0"/>
                        <a:t>Δ</a:t>
                      </a:r>
                      <a:r>
                        <a:rPr lang="en-US" sz="1100" dirty="0"/>
                        <a:t>M &lt; 4 </a:t>
                      </a:r>
                      <a:r>
                        <a:rPr lang="en-US" sz="1100" dirty="0" err="1"/>
                        <a:t>amu</a:t>
                      </a:r>
                      <a:endParaRPr lang="en-US" sz="1100" dirty="0"/>
                    </a:p>
                  </a:txBody>
                  <a:tcPr marL="68580" marR="68580" marT="34290" marB="34290"/>
                </a:tc>
                <a:extLst>
                  <a:ext uri="{0D108BD9-81ED-4DB2-BD59-A6C34878D82A}">
                    <a16:rowId xmlns:a16="http://schemas.microsoft.com/office/drawing/2014/main" val="10000"/>
                  </a:ext>
                </a:extLst>
              </a:tr>
              <a:tr h="173307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1" baseline="0" dirty="0">
                          <a:solidFill>
                            <a:srgbClr val="FF0000"/>
                          </a:solidFill>
                        </a:rPr>
                        <a:t>TPC</a:t>
                      </a:r>
                    </a:p>
                    <a:p>
                      <a:pPr algn="ctr"/>
                      <a:endParaRPr lang="ru-RU" sz="1100" dirty="0"/>
                    </a:p>
                  </a:txBody>
                  <a:tcPr marL="68580" marR="68580" marT="34290" marB="34290"/>
                </a:tc>
                <a:tc>
                  <a:txBody>
                    <a:bodyPr/>
                    <a:lstStyle/>
                    <a:p>
                      <a:pPr algn="ctr"/>
                      <a:endParaRPr lang="en-US" sz="1100" dirty="0"/>
                    </a:p>
                    <a:p>
                      <a:pPr algn="ctr"/>
                      <a:endParaRPr lang="en-US" sz="1100" dirty="0"/>
                    </a:p>
                    <a:p>
                      <a:pPr algn="ctr"/>
                      <a:endParaRPr lang="en-US" sz="1100" dirty="0"/>
                    </a:p>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1" baseline="0" dirty="0">
                          <a:solidFill>
                            <a:schemeClr val="tx1"/>
                          </a:solidFill>
                        </a:rPr>
                        <a:t>F1+F2  </a:t>
                      </a:r>
                      <a:r>
                        <a:rPr lang="el-GR" sz="1100" b="1" dirty="0">
                          <a:solidFill>
                            <a:schemeClr val="tx1"/>
                          </a:solidFill>
                        </a:rPr>
                        <a:t>ε</a:t>
                      </a:r>
                      <a:r>
                        <a:rPr lang="en-US" sz="1100" b="1" baseline="-25000" dirty="0">
                          <a:solidFill>
                            <a:schemeClr val="tx1"/>
                          </a:solidFill>
                        </a:rPr>
                        <a:t>det</a:t>
                      </a:r>
                      <a:r>
                        <a:rPr lang="en-US" sz="1100" b="1" baseline="0" dirty="0">
                          <a:solidFill>
                            <a:schemeClr val="tx1"/>
                          </a:solidFill>
                        </a:rPr>
                        <a:t> ~ 90 %</a:t>
                      </a:r>
                    </a:p>
                    <a:p>
                      <a:pPr algn="ctr"/>
                      <a:r>
                        <a:rPr lang="en-US" sz="1100" b="1" baseline="0" dirty="0">
                          <a:solidFill>
                            <a:schemeClr val="tx1"/>
                          </a:solidFill>
                        </a:rPr>
                        <a:t> </a:t>
                      </a:r>
                      <a:r>
                        <a:rPr lang="en-US" sz="1100" b="1" u="sng" baseline="0" dirty="0">
                          <a:solidFill>
                            <a:srgbClr val="FF0000"/>
                          </a:solidFill>
                        </a:rPr>
                        <a:t>40-50</a:t>
                      </a:r>
                      <a:r>
                        <a:rPr lang="en-US" sz="1100" b="1" baseline="0" dirty="0">
                          <a:solidFill>
                            <a:schemeClr val="tx1"/>
                          </a:solidFill>
                        </a:rPr>
                        <a:t> Db-Rf-</a:t>
                      </a:r>
                      <a:r>
                        <a:rPr lang="en-US" sz="1100" b="1" baseline="0" dirty="0" err="1">
                          <a:solidFill>
                            <a:schemeClr val="tx1"/>
                          </a:solidFill>
                        </a:rPr>
                        <a:t>Lr</a:t>
                      </a:r>
                      <a:r>
                        <a:rPr lang="en-US" sz="1100" b="1" baseline="0" dirty="0">
                          <a:solidFill>
                            <a:schemeClr val="tx1"/>
                          </a:solidFill>
                        </a:rPr>
                        <a:t> SF events </a:t>
                      </a:r>
                    </a:p>
                    <a:p>
                      <a:pPr algn="ctr"/>
                      <a:r>
                        <a:rPr lang="en-US" sz="1100" b="1" baseline="0" dirty="0">
                          <a:solidFill>
                            <a:schemeClr val="tx1"/>
                          </a:solidFill>
                        </a:rPr>
                        <a:t>per 24h</a:t>
                      </a:r>
                    </a:p>
                  </a:txBody>
                  <a:tcPr marL="68580" marR="68580" marT="34290" marB="34290"/>
                </a:tc>
                <a:tc>
                  <a:txBody>
                    <a:bodyPr/>
                    <a:lstStyle/>
                    <a:p>
                      <a:pPr algn="ctr"/>
                      <a:endParaRPr lang="en-US" sz="1100" dirty="0"/>
                    </a:p>
                    <a:p>
                      <a:pPr algn="ctr"/>
                      <a:r>
                        <a:rPr lang="en-US" sz="1100" b="1" dirty="0">
                          <a:solidFill>
                            <a:schemeClr val="tx1"/>
                          </a:solidFill>
                        </a:rPr>
                        <a:t>2E + Bragg curves </a:t>
                      </a:r>
                      <a:r>
                        <a:rPr lang="en-US" sz="1100" b="1" dirty="0">
                          <a:solidFill>
                            <a:srgbClr val="FF0000"/>
                          </a:solidFill>
                        </a:rPr>
                        <a:t>(Z !?)</a:t>
                      </a:r>
                      <a:r>
                        <a:rPr lang="en-US" sz="1100" b="1" dirty="0">
                          <a:solidFill>
                            <a:schemeClr val="tx1"/>
                          </a:solidFill>
                        </a:rPr>
                        <a:t> </a:t>
                      </a:r>
                    </a:p>
                    <a:p>
                      <a:pPr algn="ctr"/>
                      <a:r>
                        <a:rPr lang="en-US" sz="1100" b="1" dirty="0">
                          <a:solidFill>
                            <a:schemeClr val="tx1"/>
                          </a:solidFill>
                        </a:rPr>
                        <a:t>+ prompt neutrons?</a:t>
                      </a:r>
                    </a:p>
                    <a:p>
                      <a:pPr algn="ctr"/>
                      <a:r>
                        <a:rPr lang="en-US" sz="1100" b="1" dirty="0">
                          <a:solidFill>
                            <a:schemeClr val="tx1"/>
                          </a:solidFill>
                        </a:rPr>
                        <a:t>TKE, </a:t>
                      </a:r>
                      <a:r>
                        <a:rPr lang="en-US" sz="1100" b="1" dirty="0" err="1">
                          <a:solidFill>
                            <a:schemeClr val="tx1"/>
                          </a:solidFill>
                        </a:rPr>
                        <a:t>fr.</a:t>
                      </a:r>
                      <a:r>
                        <a:rPr lang="en-US" sz="1100" b="1" dirty="0">
                          <a:solidFill>
                            <a:schemeClr val="tx1"/>
                          </a:solidFill>
                        </a:rPr>
                        <a:t> masses, neutrons</a:t>
                      </a:r>
                    </a:p>
                    <a:p>
                      <a:pPr algn="ctr"/>
                      <a:r>
                        <a:rPr lang="el-GR" sz="1100" b="1" dirty="0">
                          <a:solidFill>
                            <a:schemeClr val="tx1"/>
                          </a:solidFill>
                        </a:rPr>
                        <a:t>Δ</a:t>
                      </a:r>
                      <a:r>
                        <a:rPr lang="en-US" sz="1100" b="1" dirty="0">
                          <a:solidFill>
                            <a:schemeClr val="tx1"/>
                          </a:solidFill>
                        </a:rPr>
                        <a:t>M ~ 7 </a:t>
                      </a:r>
                      <a:r>
                        <a:rPr lang="en-US" sz="1100" b="1" dirty="0" err="1">
                          <a:solidFill>
                            <a:schemeClr val="tx1"/>
                          </a:solidFill>
                        </a:rPr>
                        <a:t>amu</a:t>
                      </a:r>
                      <a:endParaRPr lang="en-US" sz="1100" b="1" dirty="0">
                        <a:solidFill>
                          <a:schemeClr val="tx1"/>
                        </a:solidFill>
                      </a:endParaRPr>
                    </a:p>
                    <a:p>
                      <a:pPr algn="ctr"/>
                      <a:endParaRPr lang="en-US" sz="1100" b="1" dirty="0">
                        <a:solidFill>
                          <a:schemeClr val="tx1"/>
                        </a:solidFill>
                      </a:endParaRPr>
                    </a:p>
                    <a:p>
                      <a:pPr algn="ctr"/>
                      <a:endParaRPr lang="en-US" sz="1100" dirty="0"/>
                    </a:p>
                    <a:p>
                      <a:pPr algn="ctr"/>
                      <a:r>
                        <a:rPr lang="en-US" sz="1100" dirty="0">
                          <a:solidFill>
                            <a:srgbClr val="FF0000"/>
                          </a:solidFill>
                        </a:rPr>
                        <a:t>bonus</a:t>
                      </a:r>
                      <a:r>
                        <a:rPr lang="en-US" sz="1100" dirty="0"/>
                        <a:t>: triple fission observation!</a:t>
                      </a:r>
                    </a:p>
                    <a:p>
                      <a:pPr algn="ctr"/>
                      <a:endParaRPr lang="ru-RU" sz="1100" dirty="0"/>
                    </a:p>
                  </a:txBody>
                  <a:tcPr marL="68580" marR="68580" marT="34290" marB="34290"/>
                </a:tc>
                <a:extLst>
                  <a:ext uri="{0D108BD9-81ED-4DB2-BD59-A6C34878D82A}">
                    <a16:rowId xmlns:a16="http://schemas.microsoft.com/office/drawing/2014/main" val="10001"/>
                  </a:ext>
                </a:extLst>
              </a:tr>
            </a:tbl>
          </a:graphicData>
        </a:graphic>
      </p:graphicFrame>
      <p:pic>
        <p:nvPicPr>
          <p:cNvPr id="6" name="Picture 5">
            <a:extLst>
              <a:ext uri="{FF2B5EF4-FFF2-40B4-BE49-F238E27FC236}">
                <a16:creationId xmlns:a16="http://schemas.microsoft.com/office/drawing/2014/main" id="{503A2B29-8088-4564-9F05-30D6DE78DBB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3" y="1042761"/>
            <a:ext cx="1224992" cy="852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a:extLst>
              <a:ext uri="{FF2B5EF4-FFF2-40B4-BE49-F238E27FC236}">
                <a16:creationId xmlns:a16="http://schemas.microsoft.com/office/drawing/2014/main" id="{A92E08ED-FECF-44E3-9AFD-F54CF2FF38E4}"/>
              </a:ext>
            </a:extLst>
          </p:cNvPr>
          <p:cNvPicPr>
            <a:picLocks noChangeAspect="1"/>
          </p:cNvPicPr>
          <p:nvPr/>
        </p:nvPicPr>
        <p:blipFill>
          <a:blip r:embed="rId3"/>
          <a:stretch>
            <a:fillRect/>
          </a:stretch>
        </p:blipFill>
        <p:spPr>
          <a:xfrm>
            <a:off x="1794325" y="2355727"/>
            <a:ext cx="1595766" cy="1257409"/>
          </a:xfrm>
          <a:prstGeom prst="rect">
            <a:avLst/>
          </a:prstGeom>
        </p:spPr>
      </p:pic>
    </p:spTree>
    <p:extLst>
      <p:ext uri="{BB962C8B-B14F-4D97-AF65-F5344CB8AC3E}">
        <p14:creationId xmlns:p14="http://schemas.microsoft.com/office/powerpoint/2010/main" val="330998052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2C751-F7AD-304A-9566-1B5C0A0FD6B5}"/>
              </a:ext>
            </a:extLst>
          </p:cNvPr>
          <p:cNvSpPr>
            <a:spLocks noGrp="1"/>
          </p:cNvSpPr>
          <p:nvPr>
            <p:ph type="title"/>
          </p:nvPr>
        </p:nvSpPr>
        <p:spPr>
          <a:xfrm>
            <a:off x="1070992" y="508824"/>
            <a:ext cx="6858000" cy="410063"/>
          </a:xfrm>
        </p:spPr>
        <p:txBody>
          <a:bodyPr>
            <a:normAutofit/>
          </a:bodyPr>
          <a:lstStyle/>
          <a:p>
            <a:pPr algn="ctr"/>
            <a:r>
              <a:rPr lang="en-US" sz="1500" b="1" dirty="0">
                <a:solidFill>
                  <a:srgbClr val="002060"/>
                </a:solidFill>
              </a:rPr>
              <a:t>Time projection chamber (TPC)</a:t>
            </a:r>
            <a:endParaRPr lang="en-RU" sz="1500" b="1" dirty="0">
              <a:solidFill>
                <a:srgbClr val="002060"/>
              </a:solidFill>
            </a:endParaRPr>
          </a:p>
        </p:txBody>
      </p:sp>
      <p:sp>
        <p:nvSpPr>
          <p:cNvPr id="29" name="Slide Number Placeholder 28">
            <a:extLst>
              <a:ext uri="{FF2B5EF4-FFF2-40B4-BE49-F238E27FC236}">
                <a16:creationId xmlns:a16="http://schemas.microsoft.com/office/drawing/2014/main" id="{985C077B-41A8-EA3F-EA59-B3950A98AC33}"/>
              </a:ext>
            </a:extLst>
          </p:cNvPr>
          <p:cNvSpPr>
            <a:spLocks noGrp="1"/>
          </p:cNvSpPr>
          <p:nvPr>
            <p:ph type="sldNum" sz="quarter" idx="12"/>
          </p:nvPr>
        </p:nvSpPr>
        <p:spPr>
          <a:xfrm>
            <a:off x="6641764" y="4164150"/>
            <a:ext cx="1543050" cy="205383"/>
          </a:xfrm>
        </p:spPr>
        <p:txBody>
          <a:bodyPr/>
          <a:lstStyle/>
          <a:p>
            <a:fld id="{03F74DE6-944D-7A40-9389-EB907D9A05BB}" type="slidenum">
              <a:rPr lang="en-RU" smtClean="0"/>
              <a:t>31</a:t>
            </a:fld>
            <a:endParaRPr lang="en-RU" dirty="0"/>
          </a:p>
        </p:txBody>
      </p:sp>
      <p:pic>
        <p:nvPicPr>
          <p:cNvPr id="13" name="Picture 12">
            <a:extLst>
              <a:ext uri="{FF2B5EF4-FFF2-40B4-BE49-F238E27FC236}">
                <a16:creationId xmlns:a16="http://schemas.microsoft.com/office/drawing/2014/main" id="{FE0B4171-5C0C-9D0A-812B-CC5FD648AB9F}"/>
              </a:ext>
            </a:extLst>
          </p:cNvPr>
          <p:cNvPicPr>
            <a:picLocks noChangeAspect="1"/>
          </p:cNvPicPr>
          <p:nvPr/>
        </p:nvPicPr>
        <p:blipFill>
          <a:blip r:embed="rId3"/>
          <a:stretch>
            <a:fillRect/>
          </a:stretch>
        </p:blipFill>
        <p:spPr>
          <a:xfrm>
            <a:off x="1226863" y="1106952"/>
            <a:ext cx="2865835" cy="1636448"/>
          </a:xfrm>
          <a:prstGeom prst="rect">
            <a:avLst/>
          </a:prstGeom>
        </p:spPr>
      </p:pic>
      <p:pic>
        <p:nvPicPr>
          <p:cNvPr id="15" name="Picture 14">
            <a:extLst>
              <a:ext uri="{FF2B5EF4-FFF2-40B4-BE49-F238E27FC236}">
                <a16:creationId xmlns:a16="http://schemas.microsoft.com/office/drawing/2014/main" id="{ABE5FFD3-0CFB-07F0-1271-440EEA98F6EB}"/>
              </a:ext>
            </a:extLst>
          </p:cNvPr>
          <p:cNvPicPr>
            <a:picLocks noChangeAspect="1"/>
          </p:cNvPicPr>
          <p:nvPr/>
        </p:nvPicPr>
        <p:blipFill>
          <a:blip r:embed="rId4"/>
          <a:stretch>
            <a:fillRect/>
          </a:stretch>
        </p:blipFill>
        <p:spPr>
          <a:xfrm>
            <a:off x="4092697" y="1152860"/>
            <a:ext cx="2152752" cy="1544630"/>
          </a:xfrm>
          <a:prstGeom prst="rect">
            <a:avLst/>
          </a:prstGeom>
        </p:spPr>
      </p:pic>
      <p:pic>
        <p:nvPicPr>
          <p:cNvPr id="19" name="Picture 18">
            <a:extLst>
              <a:ext uri="{FF2B5EF4-FFF2-40B4-BE49-F238E27FC236}">
                <a16:creationId xmlns:a16="http://schemas.microsoft.com/office/drawing/2014/main" id="{693E4414-FEA6-4659-E931-2EA53835C66F}"/>
              </a:ext>
            </a:extLst>
          </p:cNvPr>
          <p:cNvPicPr>
            <a:picLocks noChangeAspect="1"/>
          </p:cNvPicPr>
          <p:nvPr/>
        </p:nvPicPr>
        <p:blipFill>
          <a:blip r:embed="rId5"/>
          <a:stretch>
            <a:fillRect/>
          </a:stretch>
        </p:blipFill>
        <p:spPr>
          <a:xfrm>
            <a:off x="6359150" y="1152862"/>
            <a:ext cx="1528148" cy="1468738"/>
          </a:xfrm>
          <a:prstGeom prst="rect">
            <a:avLst/>
          </a:prstGeom>
        </p:spPr>
      </p:pic>
      <p:sp>
        <p:nvSpPr>
          <p:cNvPr id="28" name="TextBox 27">
            <a:extLst>
              <a:ext uri="{FF2B5EF4-FFF2-40B4-BE49-F238E27FC236}">
                <a16:creationId xmlns:a16="http://schemas.microsoft.com/office/drawing/2014/main" id="{889DBE0C-C103-3EDF-A969-6E6EC2510E3B}"/>
              </a:ext>
            </a:extLst>
          </p:cNvPr>
          <p:cNvSpPr txBox="1"/>
          <p:nvPr/>
        </p:nvSpPr>
        <p:spPr>
          <a:xfrm>
            <a:off x="1276295" y="2721548"/>
            <a:ext cx="2628445" cy="646331"/>
          </a:xfrm>
          <a:prstGeom prst="rect">
            <a:avLst/>
          </a:prstGeom>
          <a:noFill/>
        </p:spPr>
        <p:txBody>
          <a:bodyPr wrap="square">
            <a:spAutoFit/>
          </a:bodyPr>
          <a:lstStyle/>
          <a:p>
            <a:pPr algn="just"/>
            <a:r>
              <a:rPr lang="en-GB" sz="900" b="1" i="1" dirty="0" err="1"/>
              <a:t>Ruz</a:t>
            </a:r>
            <a:r>
              <a:rPr lang="en-GB" sz="900" b="1" i="1" dirty="0"/>
              <a:t> J. et al. </a:t>
            </a:r>
          </a:p>
          <a:p>
            <a:pPr algn="just"/>
            <a:r>
              <a:rPr lang="en-GB" sz="900" b="1" i="1" dirty="0"/>
              <a:t>The </a:t>
            </a:r>
            <a:r>
              <a:rPr lang="en-GB" sz="900" b="1" i="1" dirty="0">
                <a:solidFill>
                  <a:srgbClr val="FF0000"/>
                </a:solidFill>
              </a:rPr>
              <a:t>NIFFTE</a:t>
            </a:r>
            <a:r>
              <a:rPr lang="en-GB" sz="900" b="1" i="1" dirty="0"/>
              <a:t> project. </a:t>
            </a:r>
          </a:p>
          <a:p>
            <a:pPr algn="just"/>
            <a:r>
              <a:rPr lang="en-GB" sz="900" b="1" i="1" dirty="0"/>
              <a:t>Journal of Instrumentation 8/12 (2013)</a:t>
            </a:r>
          </a:p>
          <a:p>
            <a:pPr algn="just"/>
            <a:endParaRPr lang="en-GB" sz="900" b="1" i="1" dirty="0"/>
          </a:p>
        </p:txBody>
      </p:sp>
      <p:sp>
        <p:nvSpPr>
          <p:cNvPr id="3" name="Прямоугольник: скругленные углы 2">
            <a:extLst>
              <a:ext uri="{FF2B5EF4-FFF2-40B4-BE49-F238E27FC236}">
                <a16:creationId xmlns:a16="http://schemas.microsoft.com/office/drawing/2014/main" id="{B49C11C0-A7A6-4C30-BD77-27EC484011A6}"/>
              </a:ext>
            </a:extLst>
          </p:cNvPr>
          <p:cNvSpPr/>
          <p:nvPr/>
        </p:nvSpPr>
        <p:spPr>
          <a:xfrm>
            <a:off x="3973762" y="2789308"/>
            <a:ext cx="3913536" cy="163644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a:extLst>
              <a:ext uri="{FF2B5EF4-FFF2-40B4-BE49-F238E27FC236}">
                <a16:creationId xmlns:a16="http://schemas.microsoft.com/office/drawing/2014/main" id="{541C4C54-892D-4E19-8861-48C3E562FE44}"/>
              </a:ext>
            </a:extLst>
          </p:cNvPr>
          <p:cNvPicPr>
            <a:picLocks noChangeAspect="1"/>
          </p:cNvPicPr>
          <p:nvPr/>
        </p:nvPicPr>
        <p:blipFill>
          <a:blip r:embed="rId6"/>
          <a:stretch>
            <a:fillRect/>
          </a:stretch>
        </p:blipFill>
        <p:spPr>
          <a:xfrm>
            <a:off x="4266062" y="3029137"/>
            <a:ext cx="1411062" cy="1344701"/>
          </a:xfrm>
          <a:prstGeom prst="rect">
            <a:avLst/>
          </a:prstGeom>
        </p:spPr>
      </p:pic>
      <p:sp>
        <p:nvSpPr>
          <p:cNvPr id="6" name="TextBox 5">
            <a:extLst>
              <a:ext uri="{FF2B5EF4-FFF2-40B4-BE49-F238E27FC236}">
                <a16:creationId xmlns:a16="http://schemas.microsoft.com/office/drawing/2014/main" id="{962792DD-FFB9-47DB-A010-94A2F0BA1EB1}"/>
              </a:ext>
            </a:extLst>
          </p:cNvPr>
          <p:cNvSpPr txBox="1"/>
          <p:nvPr/>
        </p:nvSpPr>
        <p:spPr>
          <a:xfrm>
            <a:off x="4499992" y="2792323"/>
            <a:ext cx="3260519" cy="307777"/>
          </a:xfrm>
          <a:prstGeom prst="rect">
            <a:avLst/>
          </a:prstGeom>
          <a:noFill/>
        </p:spPr>
        <p:txBody>
          <a:bodyPr wrap="square" rtlCol="0">
            <a:spAutoFit/>
          </a:bodyPr>
          <a:lstStyle/>
          <a:p>
            <a:r>
              <a:rPr lang="en-US" sz="1400" b="1" dirty="0">
                <a:solidFill>
                  <a:srgbClr val="FF0000"/>
                </a:solidFill>
              </a:rPr>
              <a:t>TPC-concept for SF study of SHE</a:t>
            </a:r>
            <a:endParaRPr lang="ru-RU" sz="1400" b="1" dirty="0">
              <a:solidFill>
                <a:srgbClr val="FF0000"/>
              </a:solidFill>
            </a:endParaRPr>
          </a:p>
        </p:txBody>
      </p:sp>
      <p:pic>
        <p:nvPicPr>
          <p:cNvPr id="7" name="Рисунок 6">
            <a:extLst>
              <a:ext uri="{FF2B5EF4-FFF2-40B4-BE49-F238E27FC236}">
                <a16:creationId xmlns:a16="http://schemas.microsoft.com/office/drawing/2014/main" id="{36BE1E29-EBAD-4305-8FAE-9CBBA4A9914F}"/>
              </a:ext>
            </a:extLst>
          </p:cNvPr>
          <p:cNvPicPr>
            <a:picLocks noChangeAspect="1"/>
          </p:cNvPicPr>
          <p:nvPr/>
        </p:nvPicPr>
        <p:blipFill>
          <a:blip r:embed="rId7"/>
          <a:stretch>
            <a:fillRect/>
          </a:stretch>
        </p:blipFill>
        <p:spPr>
          <a:xfrm>
            <a:off x="1272733" y="797709"/>
            <a:ext cx="919453" cy="379497"/>
          </a:xfrm>
          <a:prstGeom prst="rect">
            <a:avLst/>
          </a:prstGeom>
        </p:spPr>
      </p:pic>
      <p:pic>
        <p:nvPicPr>
          <p:cNvPr id="8" name="Рисунок 7">
            <a:extLst>
              <a:ext uri="{FF2B5EF4-FFF2-40B4-BE49-F238E27FC236}">
                <a16:creationId xmlns:a16="http://schemas.microsoft.com/office/drawing/2014/main" id="{40900A2D-63D1-43C4-BE31-1D2AF3EEC457}"/>
              </a:ext>
            </a:extLst>
          </p:cNvPr>
          <p:cNvPicPr>
            <a:picLocks noChangeAspect="1"/>
          </p:cNvPicPr>
          <p:nvPr/>
        </p:nvPicPr>
        <p:blipFill>
          <a:blip r:embed="rId8"/>
          <a:stretch>
            <a:fillRect/>
          </a:stretch>
        </p:blipFill>
        <p:spPr>
          <a:xfrm>
            <a:off x="5930531" y="3100100"/>
            <a:ext cx="1326659" cy="1189139"/>
          </a:xfrm>
          <a:prstGeom prst="rect">
            <a:avLst/>
          </a:prstGeom>
        </p:spPr>
      </p:pic>
    </p:spTree>
    <p:extLst>
      <p:ext uri="{BB962C8B-B14F-4D97-AF65-F5344CB8AC3E}">
        <p14:creationId xmlns:p14="http://schemas.microsoft.com/office/powerpoint/2010/main" val="25215634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0691" y="843558"/>
            <a:ext cx="5562618" cy="3600986"/>
          </a:xfrm>
          <a:prstGeom prst="rect">
            <a:avLst/>
          </a:prstGeom>
          <a:noFill/>
        </p:spPr>
        <p:txBody>
          <a:bodyPr wrap="square" rtlCol="0">
            <a:spAutoFit/>
          </a:bodyPr>
          <a:lstStyle/>
          <a:p>
            <a:pPr marL="214313" indent="-214313">
              <a:buFontTx/>
              <a:buChar char="-"/>
            </a:pPr>
            <a:endParaRPr lang="en-US" sz="1200" dirty="0"/>
          </a:p>
          <a:p>
            <a:pPr algn="just"/>
            <a:r>
              <a:rPr lang="en-US" sz="1200" dirty="0"/>
              <a:t>- </a:t>
            </a:r>
            <a:r>
              <a:rPr lang="ru-RU" sz="1200" dirty="0"/>
              <a:t>Лидирующие позиции ЛЯР в изучении характеристик спонтанного деления </a:t>
            </a:r>
            <a:r>
              <a:rPr lang="ru-RU" sz="1200" dirty="0" err="1"/>
              <a:t>трансфермиевых</a:t>
            </a:r>
            <a:r>
              <a:rPr lang="ru-RU" sz="1200" dirty="0"/>
              <a:t> ядер находящихся под влиянием замкнутой нейтронной оболочки </a:t>
            </a:r>
            <a:r>
              <a:rPr lang="en-US" sz="1200" dirty="0"/>
              <a:t>N=152: </a:t>
            </a:r>
            <a:r>
              <a:rPr lang="ru-RU" sz="1200" dirty="0"/>
              <a:t>моды распада, коэффициенты ветвления, множественности нейтронов деления.</a:t>
            </a:r>
            <a:r>
              <a:rPr lang="en-US" sz="1200" dirty="0"/>
              <a:t> </a:t>
            </a:r>
            <a:r>
              <a:rPr lang="ru-RU" sz="1200" dirty="0"/>
              <a:t>Область реакций полного слияния с тяжелыми ионами от 0.1 до 1000 </a:t>
            </a:r>
            <a:r>
              <a:rPr lang="ru-RU" sz="1200" dirty="0" err="1"/>
              <a:t>нанобарн</a:t>
            </a:r>
            <a:r>
              <a:rPr lang="ru-RU" sz="1200" dirty="0"/>
              <a:t>.</a:t>
            </a:r>
            <a:endParaRPr lang="en-US" sz="1200" dirty="0"/>
          </a:p>
          <a:p>
            <a:pPr algn="just"/>
            <a:r>
              <a:rPr lang="en-US" sz="1200" dirty="0"/>
              <a:t> </a:t>
            </a:r>
            <a:endParaRPr lang="ru-RU" sz="1200" dirty="0"/>
          </a:p>
          <a:p>
            <a:pPr algn="just"/>
            <a:r>
              <a:rPr lang="en-US" sz="1200" dirty="0"/>
              <a:t>- </a:t>
            </a:r>
            <a:r>
              <a:rPr lang="ru-RU" sz="1200" dirty="0"/>
              <a:t>С вводом в эксплуатацию сепаратора ГРАНД (Фабрика СТЭ) – появляется возможность изучения свойств ядер, лежащих области влияния деформированной нейтронной оболочки </a:t>
            </a:r>
            <a:r>
              <a:rPr lang="en-US" sz="1200" dirty="0"/>
              <a:t>N=162. </a:t>
            </a:r>
            <a:r>
              <a:rPr lang="ru-RU" sz="1200" dirty="0"/>
              <a:t>Возможности «Фабрики» позволяют достичь области ядер близких к «острову стабильности», получаемых с сечениями слияния 5-10 </a:t>
            </a:r>
            <a:r>
              <a:rPr lang="ru-RU" sz="1200" dirty="0" err="1"/>
              <a:t>пикобарн</a:t>
            </a:r>
            <a:r>
              <a:rPr lang="ru-RU" sz="1200" dirty="0"/>
              <a:t>.</a:t>
            </a:r>
            <a:endParaRPr lang="en-US" sz="1200" dirty="0"/>
          </a:p>
          <a:p>
            <a:pPr marL="214313" indent="-214313" algn="just">
              <a:buFontTx/>
              <a:buChar char="-"/>
            </a:pPr>
            <a:endParaRPr lang="ru-RU" sz="1200" dirty="0"/>
          </a:p>
          <a:p>
            <a:pPr algn="just"/>
            <a:r>
              <a:rPr lang="en-US" sz="1200" dirty="0"/>
              <a:t>- </a:t>
            </a:r>
            <a:r>
              <a:rPr lang="ru-RU" sz="1200" dirty="0"/>
              <a:t>Использование реакций синтеза СТЭ для изучения продуктов распада лежащих в глубоко-нейтроноизбыточной области</a:t>
            </a:r>
            <a:r>
              <a:rPr lang="en-US" sz="1200" dirty="0"/>
              <a:t>.</a:t>
            </a:r>
            <a:r>
              <a:rPr lang="ru-RU" sz="1200" dirty="0"/>
              <a:t> Поиск спектрометрических методов для изучения симметричного и супер-симметричного деления ядер 268</a:t>
            </a:r>
            <a:r>
              <a:rPr lang="en-US" sz="1200" dirty="0"/>
              <a:t>Db</a:t>
            </a:r>
            <a:r>
              <a:rPr lang="ru-RU" sz="1200" dirty="0"/>
              <a:t>, и его «соседей».</a:t>
            </a:r>
            <a:endParaRPr lang="en-US" sz="1200" dirty="0"/>
          </a:p>
          <a:p>
            <a:pPr algn="just"/>
            <a:br>
              <a:rPr lang="en-US" sz="1200" dirty="0"/>
            </a:br>
            <a:endParaRPr lang="ru-RU" sz="1200" dirty="0"/>
          </a:p>
        </p:txBody>
      </p:sp>
    </p:spTree>
    <p:extLst>
      <p:ext uri="{BB962C8B-B14F-4D97-AF65-F5344CB8AC3E}">
        <p14:creationId xmlns:p14="http://schemas.microsoft.com/office/powerpoint/2010/main" val="4964291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1600" y="2410167"/>
            <a:ext cx="4050450" cy="323165"/>
          </a:xfrm>
          <a:prstGeom prst="rect">
            <a:avLst/>
          </a:prstGeom>
          <a:noFill/>
        </p:spPr>
        <p:txBody>
          <a:bodyPr wrap="square" rtlCol="0">
            <a:spAutoFit/>
          </a:bodyPr>
          <a:lstStyle/>
          <a:p>
            <a:r>
              <a:rPr lang="ru-RU" sz="1500" dirty="0">
                <a:solidFill>
                  <a:srgbClr val="7030A0"/>
                </a:solidFill>
                <a:effectLst>
                  <a:outerShdw blurRad="38100" dist="38100" dir="2700000" algn="tl">
                    <a:srgbClr val="000000">
                      <a:alpha val="43137"/>
                    </a:srgbClr>
                  </a:outerShdw>
                </a:effectLst>
              </a:rPr>
              <a:t>Спасибо за внимание</a:t>
            </a:r>
            <a:r>
              <a:rPr lang="en-US" sz="1500" dirty="0">
                <a:solidFill>
                  <a:srgbClr val="7030A0"/>
                </a:solidFill>
                <a:effectLst>
                  <a:outerShdw blurRad="38100" dist="38100" dir="2700000" algn="tl">
                    <a:srgbClr val="000000">
                      <a:alpha val="43137"/>
                    </a:srgbClr>
                  </a:outerShdw>
                </a:effectLst>
              </a:rPr>
              <a:t>!</a:t>
            </a:r>
          </a:p>
        </p:txBody>
      </p:sp>
      <p:pic>
        <p:nvPicPr>
          <p:cNvPr id="5" name="Рисунок 4">
            <a:extLst>
              <a:ext uri="{FF2B5EF4-FFF2-40B4-BE49-F238E27FC236}">
                <a16:creationId xmlns:a16="http://schemas.microsoft.com/office/drawing/2014/main" id="{BF06DA94-5DA0-4F1D-A970-628E8075DF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9912" y="1073475"/>
            <a:ext cx="4571527" cy="2996549"/>
          </a:xfrm>
          <a:prstGeom prst="rect">
            <a:avLst/>
          </a:prstGeom>
        </p:spPr>
      </p:pic>
    </p:spTree>
    <p:extLst>
      <p:ext uri="{BB962C8B-B14F-4D97-AF65-F5344CB8AC3E}">
        <p14:creationId xmlns:p14="http://schemas.microsoft.com/office/powerpoint/2010/main" val="218514278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0506" y="843558"/>
            <a:ext cx="3268295" cy="2430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277634" y="3273830"/>
            <a:ext cx="3195172" cy="507831"/>
          </a:xfrm>
          <a:prstGeom prst="rect">
            <a:avLst/>
          </a:prstGeom>
          <a:noFill/>
        </p:spPr>
        <p:txBody>
          <a:bodyPr wrap="square" rtlCol="0">
            <a:spAutoFit/>
          </a:bodyPr>
          <a:lstStyle/>
          <a:p>
            <a:pPr algn="just"/>
            <a:r>
              <a:rPr lang="en-US" sz="900" dirty="0"/>
              <a:t>Common logarithm of partial spontaneous fission half-life</a:t>
            </a:r>
          </a:p>
          <a:p>
            <a:pPr algn="just"/>
            <a:r>
              <a:rPr lang="en-US" sz="900" dirty="0"/>
              <a:t>versus neutron number for even–even isotopes of elements</a:t>
            </a:r>
          </a:p>
          <a:p>
            <a:pPr algn="just"/>
            <a:r>
              <a:rPr lang="en-US" sz="900" dirty="0"/>
              <a:t>with Z = 98–114</a:t>
            </a:r>
            <a:r>
              <a:rPr lang="ru-RU" sz="900" dirty="0"/>
              <a:t>. </a:t>
            </a:r>
          </a:p>
        </p:txBody>
      </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6478" y="897565"/>
            <a:ext cx="3267870" cy="2323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524256" y="3283526"/>
            <a:ext cx="3195172" cy="369332"/>
          </a:xfrm>
          <a:prstGeom prst="rect">
            <a:avLst/>
          </a:prstGeom>
          <a:noFill/>
        </p:spPr>
        <p:txBody>
          <a:bodyPr wrap="square" rtlCol="0">
            <a:spAutoFit/>
          </a:bodyPr>
          <a:lstStyle/>
          <a:p>
            <a:pPr algn="just"/>
            <a:r>
              <a:rPr lang="en-US" sz="900" dirty="0"/>
              <a:t>Half-lives with respect to SF as a function of the </a:t>
            </a:r>
            <a:r>
              <a:rPr lang="en-US" sz="900" dirty="0" err="1"/>
              <a:t>fissility</a:t>
            </a:r>
            <a:r>
              <a:rPr lang="en-US" sz="900" dirty="0"/>
              <a:t> parameter (Z</a:t>
            </a:r>
            <a:r>
              <a:rPr lang="en-US" sz="900" baseline="30000" dirty="0"/>
              <a:t>2</a:t>
            </a:r>
            <a:r>
              <a:rPr lang="en-US" sz="900" dirty="0"/>
              <a:t>/A).</a:t>
            </a:r>
            <a:endParaRPr lang="ru-RU" sz="900" dirty="0"/>
          </a:p>
        </p:txBody>
      </p:sp>
    </p:spTree>
    <p:extLst>
      <p:ext uri="{BB962C8B-B14F-4D97-AF65-F5344CB8AC3E}">
        <p14:creationId xmlns:p14="http://schemas.microsoft.com/office/powerpoint/2010/main" val="27761446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6478" y="897565"/>
            <a:ext cx="3267870" cy="2323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524256" y="3283526"/>
            <a:ext cx="3195172" cy="369332"/>
          </a:xfrm>
          <a:prstGeom prst="rect">
            <a:avLst/>
          </a:prstGeom>
          <a:noFill/>
        </p:spPr>
        <p:txBody>
          <a:bodyPr wrap="square" rtlCol="0">
            <a:spAutoFit/>
          </a:bodyPr>
          <a:lstStyle/>
          <a:p>
            <a:pPr algn="just"/>
            <a:r>
              <a:rPr lang="en-US" sz="900" dirty="0"/>
              <a:t>Half-lives with respect to SF as a function of the </a:t>
            </a:r>
            <a:r>
              <a:rPr lang="en-US" sz="900" dirty="0" err="1"/>
              <a:t>fissility</a:t>
            </a:r>
            <a:r>
              <a:rPr lang="en-US" sz="900" dirty="0"/>
              <a:t> parameter (Z</a:t>
            </a:r>
            <a:r>
              <a:rPr lang="en-US" sz="900" baseline="30000" dirty="0"/>
              <a:t>2</a:t>
            </a:r>
            <a:r>
              <a:rPr lang="en-US" sz="900" dirty="0"/>
              <a:t>/A).</a:t>
            </a:r>
            <a:endParaRPr lang="ru-RU" sz="900" dirty="0"/>
          </a:p>
        </p:txBody>
      </p:sp>
      <p:pic>
        <p:nvPicPr>
          <p:cNvPr id="2" name="Рисунок 1">
            <a:extLst>
              <a:ext uri="{FF2B5EF4-FFF2-40B4-BE49-F238E27FC236}">
                <a16:creationId xmlns:a16="http://schemas.microsoft.com/office/drawing/2014/main" id="{841CD96B-0D11-4262-8E63-DC1512D64D20}"/>
              </a:ext>
            </a:extLst>
          </p:cNvPr>
          <p:cNvPicPr>
            <a:picLocks noChangeAspect="1"/>
          </p:cNvPicPr>
          <p:nvPr/>
        </p:nvPicPr>
        <p:blipFill>
          <a:blip r:embed="rId4"/>
          <a:stretch>
            <a:fillRect/>
          </a:stretch>
        </p:blipFill>
        <p:spPr>
          <a:xfrm>
            <a:off x="1187624" y="843558"/>
            <a:ext cx="3047928" cy="1906196"/>
          </a:xfrm>
          <a:prstGeom prst="rect">
            <a:avLst/>
          </a:prstGeom>
        </p:spPr>
      </p:pic>
      <p:cxnSp>
        <p:nvCxnSpPr>
          <p:cNvPr id="5" name="Прямая со стрелкой 4">
            <a:extLst>
              <a:ext uri="{FF2B5EF4-FFF2-40B4-BE49-F238E27FC236}">
                <a16:creationId xmlns:a16="http://schemas.microsoft.com/office/drawing/2014/main" id="{34EA64D0-C586-475C-930B-A96CC1C37FC8}"/>
              </a:ext>
            </a:extLst>
          </p:cNvPr>
          <p:cNvCxnSpPr>
            <a:cxnSpLocks/>
            <a:stCxn id="2" idx="3"/>
          </p:cNvCxnSpPr>
          <p:nvPr/>
        </p:nvCxnSpPr>
        <p:spPr>
          <a:xfrm>
            <a:off x="4235552" y="1796656"/>
            <a:ext cx="624480" cy="415054"/>
          </a:xfrm>
          <a:prstGeom prst="straightConnector1">
            <a:avLst/>
          </a:prstGeom>
          <a:ln w="1905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48845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3658" y="751969"/>
            <a:ext cx="3024336" cy="331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3658" y="751969"/>
            <a:ext cx="3024336" cy="331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6038" y="789552"/>
            <a:ext cx="2431684" cy="3372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112399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5766" y="735547"/>
            <a:ext cx="3849170" cy="3116945"/>
          </a:xfrm>
          <a:prstGeom prst="rect">
            <a:avLst/>
          </a:prstGeom>
        </p:spPr>
      </p:pic>
      <p:sp>
        <p:nvSpPr>
          <p:cNvPr id="4" name="TextBox 3"/>
          <p:cNvSpPr txBox="1"/>
          <p:nvPr/>
        </p:nvSpPr>
        <p:spPr>
          <a:xfrm>
            <a:off x="2087724" y="3852494"/>
            <a:ext cx="4806534" cy="507831"/>
          </a:xfrm>
          <a:prstGeom prst="rect">
            <a:avLst/>
          </a:prstGeom>
          <a:noFill/>
        </p:spPr>
        <p:txBody>
          <a:bodyPr wrap="square" rtlCol="0">
            <a:spAutoFit/>
          </a:bodyPr>
          <a:lstStyle/>
          <a:p>
            <a:pPr algn="r"/>
            <a:r>
              <a:rPr lang="en-US" sz="900" i="1" dirty="0" err="1"/>
              <a:t>Rubchenya</a:t>
            </a:r>
            <a:r>
              <a:rPr lang="en-US" sz="900" i="1" dirty="0"/>
              <a:t>, V.A</a:t>
            </a:r>
            <a:r>
              <a:rPr lang="en-US" sz="900" dirty="0"/>
              <a:t>. Prompt neutron characteristics </a:t>
            </a:r>
          </a:p>
          <a:p>
            <a:pPr algn="r"/>
            <a:r>
              <a:rPr lang="en-US" sz="900" dirty="0"/>
              <a:t>in the spontaneous fission of heavy and </a:t>
            </a:r>
            <a:r>
              <a:rPr lang="en-US" sz="900" dirty="0" err="1"/>
              <a:t>superheavy</a:t>
            </a:r>
            <a:r>
              <a:rPr lang="en-US" sz="900" dirty="0"/>
              <a:t> nuclei.  </a:t>
            </a:r>
          </a:p>
          <a:p>
            <a:pPr algn="r"/>
            <a:r>
              <a:rPr lang="en-US" sz="900" dirty="0"/>
              <a:t>LXV International Conference "Nucleus 2015" June 29-July 3, 2015, St. Petersburg</a:t>
            </a:r>
            <a:endParaRPr lang="ru-RU" sz="900" dirty="0"/>
          </a:p>
        </p:txBody>
      </p:sp>
    </p:spTree>
    <p:extLst>
      <p:ext uri="{BB962C8B-B14F-4D97-AF65-F5344CB8AC3E}">
        <p14:creationId xmlns:p14="http://schemas.microsoft.com/office/powerpoint/2010/main" val="25371988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628" y="1113588"/>
            <a:ext cx="3510390" cy="2052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9FFB01E7-FCC8-BE7E-442E-3621F3EAA51A}"/>
              </a:ext>
            </a:extLst>
          </p:cNvPr>
          <p:cNvSpPr txBox="1"/>
          <p:nvPr/>
        </p:nvSpPr>
        <p:spPr>
          <a:xfrm>
            <a:off x="1394573" y="3221057"/>
            <a:ext cx="3510389" cy="738664"/>
          </a:xfrm>
          <a:prstGeom prst="rect">
            <a:avLst/>
          </a:prstGeom>
          <a:noFill/>
        </p:spPr>
        <p:txBody>
          <a:bodyPr wrap="square">
            <a:spAutoFit/>
          </a:bodyPr>
          <a:lstStyle/>
          <a:p>
            <a:r>
              <a:rPr lang="en-GB" sz="1050" dirty="0"/>
              <a:t>Dependence of neutron yield on fragment mass for several low-energy </a:t>
            </a:r>
            <a:r>
              <a:rPr lang="en-GB" sz="1050" dirty="0" err="1"/>
              <a:t>fissioning</a:t>
            </a:r>
            <a:r>
              <a:rPr lang="en-GB" sz="1050" dirty="0"/>
              <a:t> systems (“</a:t>
            </a:r>
            <a:r>
              <a:rPr lang="en-US" sz="1050" dirty="0"/>
              <a:t>saw-tooth shape”)</a:t>
            </a:r>
            <a:r>
              <a:rPr lang="en-GB" sz="1050" dirty="0"/>
              <a:t> </a:t>
            </a:r>
          </a:p>
          <a:p>
            <a:r>
              <a:rPr lang="en-GB" sz="1050" i="1" dirty="0" err="1"/>
              <a:t>Gindler</a:t>
            </a:r>
            <a:r>
              <a:rPr lang="en-GB" sz="1050" i="1" dirty="0"/>
              <a:t> J. PRC. (1979) – Vol. 19, issue 5. </a:t>
            </a:r>
          </a:p>
        </p:txBody>
      </p:sp>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50" y="1167594"/>
            <a:ext cx="2563793" cy="1998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896039" y="3217874"/>
            <a:ext cx="2754305" cy="900246"/>
          </a:xfrm>
          <a:prstGeom prst="rect">
            <a:avLst/>
          </a:prstGeom>
          <a:noFill/>
        </p:spPr>
        <p:txBody>
          <a:bodyPr wrap="square" rtlCol="0">
            <a:spAutoFit/>
          </a:bodyPr>
          <a:lstStyle/>
          <a:p>
            <a:r>
              <a:rPr lang="en-US" sz="1050" dirty="0"/>
              <a:t>Prompt neutrons vs TKE -  </a:t>
            </a:r>
            <a:r>
              <a:rPr lang="en-US" sz="1050" baseline="30000" dirty="0"/>
              <a:t>252</a:t>
            </a:r>
            <a:r>
              <a:rPr lang="en-US" sz="1050" dirty="0"/>
              <a:t>Cf  data (different black and gray symbols).</a:t>
            </a:r>
          </a:p>
          <a:p>
            <a:endParaRPr lang="en-US" sz="1050" dirty="0"/>
          </a:p>
          <a:p>
            <a:pPr algn="r"/>
            <a:r>
              <a:rPr lang="en-US" sz="1050" i="1" dirty="0" err="1"/>
              <a:t>I.Visan</a:t>
            </a:r>
            <a:r>
              <a:rPr lang="en-US" sz="1050" i="1" dirty="0"/>
              <a:t> et al. (2014) </a:t>
            </a:r>
            <a:r>
              <a:rPr lang="fr-FR" sz="1050" i="1" dirty="0"/>
              <a:t>Rom. Journ. Phys., Vol. 59, No. 3–4</a:t>
            </a:r>
            <a:endParaRPr lang="ru-RU" sz="1050" i="1" dirty="0"/>
          </a:p>
        </p:txBody>
      </p:sp>
      <p:pic>
        <p:nvPicPr>
          <p:cNvPr id="3" name="Рисунок 2">
            <a:extLst>
              <a:ext uri="{FF2B5EF4-FFF2-40B4-BE49-F238E27FC236}">
                <a16:creationId xmlns:a16="http://schemas.microsoft.com/office/drawing/2014/main" id="{1A5C06C4-357E-4078-BC2E-3E8FCC9AD3BB}"/>
              </a:ext>
            </a:extLst>
          </p:cNvPr>
          <p:cNvPicPr>
            <a:picLocks noChangeAspect="1"/>
          </p:cNvPicPr>
          <p:nvPr/>
        </p:nvPicPr>
        <p:blipFill>
          <a:blip r:embed="rId5"/>
          <a:stretch>
            <a:fillRect/>
          </a:stretch>
        </p:blipFill>
        <p:spPr>
          <a:xfrm>
            <a:off x="2627784" y="628542"/>
            <a:ext cx="1475360" cy="859611"/>
          </a:xfrm>
          <a:prstGeom prst="rect">
            <a:avLst/>
          </a:prstGeom>
        </p:spPr>
      </p:pic>
    </p:spTree>
    <p:extLst>
      <p:ext uri="{BB962C8B-B14F-4D97-AF65-F5344CB8AC3E}">
        <p14:creationId xmlns:p14="http://schemas.microsoft.com/office/powerpoint/2010/main" val="4258140787"/>
      </p:ext>
    </p:extLst>
  </p:cSld>
  <p:clrMapOvr>
    <a:masterClrMapping/>
  </p:clrMapOvr>
  <p:transition>
    <p:fade/>
  </p:transition>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11129</TotalTime>
  <Words>2209</Words>
  <Application>Microsoft Office PowerPoint</Application>
  <PresentationFormat>Экран (16:9)</PresentationFormat>
  <Paragraphs>481</Paragraphs>
  <Slides>33</Slides>
  <Notes>22</Notes>
  <HiddenSlides>0</HiddenSlides>
  <MMClips>0</MMClips>
  <ScaleCrop>false</ScaleCrop>
  <HeadingPairs>
    <vt:vector size="8" baseType="variant">
      <vt:variant>
        <vt:lpstr>Использованные шрифты</vt:lpstr>
      </vt:variant>
      <vt:variant>
        <vt:i4>11</vt:i4>
      </vt:variant>
      <vt:variant>
        <vt:lpstr>Тема</vt:lpstr>
      </vt:variant>
      <vt:variant>
        <vt:i4>3</vt:i4>
      </vt:variant>
      <vt:variant>
        <vt:lpstr>Внедренные серверы OLE</vt:lpstr>
      </vt:variant>
      <vt:variant>
        <vt:i4>1</vt:i4>
      </vt:variant>
      <vt:variant>
        <vt:lpstr>Заголовки слайдов</vt:lpstr>
      </vt:variant>
      <vt:variant>
        <vt:i4>33</vt:i4>
      </vt:variant>
    </vt:vector>
  </HeadingPairs>
  <TitlesOfParts>
    <vt:vector size="48" baseType="lpstr">
      <vt:lpstr>Gungsuh</vt:lpstr>
      <vt:lpstr>Arial</vt:lpstr>
      <vt:lpstr>Arial Black</vt:lpstr>
      <vt:lpstr>Calibri</vt:lpstr>
      <vt:lpstr>Calibri Light</vt:lpstr>
      <vt:lpstr>Cambria</vt:lpstr>
      <vt:lpstr>Comic Sans MS</vt:lpstr>
      <vt:lpstr>Newton</vt:lpstr>
      <vt:lpstr>Symbol</vt:lpstr>
      <vt:lpstr>Times</vt:lpstr>
      <vt:lpstr>Times New Roman</vt:lpstr>
      <vt:lpstr>Тема Office</vt:lpstr>
      <vt:lpstr>Office Theme</vt:lpstr>
      <vt:lpstr>1_Тема Office</vt:lpstr>
      <vt:lpstr>CorelDRAW</vt:lpstr>
      <vt:lpstr>Характеристики низкоэнергетического и спонтанного деления тяжелых и сверхтяжелых ядер</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SFiNx – Spontaneous Fission, Neutrons and x-rays</vt:lpstr>
      <vt:lpstr>SFiNx – Spontaneous Fission, Neutrons and x-rays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Spontaneous fission of 252No</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Time projection chamber (TPC)</vt:lpstr>
      <vt:lpstr>Презентация PowerPoint</vt:lpstr>
      <vt:lpstr>Презентация PowerPoint</vt:lpstr>
    </vt:vector>
  </TitlesOfParts>
  <Company>LAR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Исследование свойств спонтанного деления   короткоживущих изотопов с Z&gt;100 на сепараторе "ВАСИЛИСА" (предложение на проведение эксперимента)</dc:title>
  <dc:creator>Sasha</dc:creator>
  <cp:lastModifiedBy>Alexandr Svirikhin</cp:lastModifiedBy>
  <cp:revision>634</cp:revision>
  <dcterms:created xsi:type="dcterms:W3CDTF">2007-06-15T06:24:58Z</dcterms:created>
  <dcterms:modified xsi:type="dcterms:W3CDTF">2025-06-29T00:58:36Z</dcterms:modified>
</cp:coreProperties>
</file>